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61" r:id="rId2"/>
    <p:sldId id="260" r:id="rId3"/>
    <p:sldId id="319" r:id="rId4"/>
    <p:sldId id="320" r:id="rId5"/>
    <p:sldId id="321" r:id="rId6"/>
    <p:sldId id="265" r:id="rId7"/>
    <p:sldId id="266" r:id="rId8"/>
    <p:sldId id="267" r:id="rId9"/>
    <p:sldId id="322" r:id="rId10"/>
    <p:sldId id="324" r:id="rId11"/>
    <p:sldId id="325" r:id="rId12"/>
    <p:sldId id="327" r:id="rId13"/>
    <p:sldId id="328" r:id="rId14"/>
    <p:sldId id="329" r:id="rId15"/>
    <p:sldId id="33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31" r:id="rId42"/>
    <p:sldId id="332" r:id="rId43"/>
    <p:sldId id="333" r:id="rId44"/>
    <p:sldId id="296" r:id="rId45"/>
    <p:sldId id="297" r:id="rId46"/>
    <p:sldId id="298" r:id="rId47"/>
    <p:sldId id="299" r:id="rId48"/>
    <p:sldId id="300" r:id="rId49"/>
    <p:sldId id="301" r:id="rId50"/>
    <p:sldId id="302" r:id="rId51"/>
    <p:sldId id="303" r:id="rId52"/>
    <p:sldId id="304" r:id="rId53"/>
    <p:sldId id="316" r:id="rId54"/>
    <p:sldId id="317" r:id="rId55"/>
    <p:sldId id="318" r:id="rId56"/>
    <p:sldId id="309" r:id="rId57"/>
    <p:sldId id="310" r:id="rId58"/>
    <p:sldId id="311" r:id="rId59"/>
    <p:sldId id="312" r:id="rId60"/>
    <p:sldId id="313" r:id="rId61"/>
    <p:sldId id="314" r:id="rId62"/>
    <p:sldId id="315"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120"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DAABCA-CC04-4D6A-8DE2-3EA8CA2DC77B}" type="datetimeFigureOut">
              <a:rPr lang="en-US" smtClean="0"/>
              <a:t>5/9/2016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4813A3-0D67-4071-A0E5-835F2DC349DC}" type="slidenum">
              <a:rPr lang="en-US" smtClean="0"/>
              <a:t>‹#›</a:t>
            </a:fld>
            <a:endParaRPr lang="en-US"/>
          </a:p>
        </p:txBody>
      </p:sp>
    </p:spTree>
    <p:extLst>
      <p:ext uri="{BB962C8B-B14F-4D97-AF65-F5344CB8AC3E}">
        <p14:creationId xmlns:p14="http://schemas.microsoft.com/office/powerpoint/2010/main" val="569772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Một</a:t>
            </a:r>
            <a:r>
              <a:rPr lang="en-US" baseline="0" dirty="0" smtClean="0"/>
              <a:t> developer </a:t>
            </a:r>
            <a:r>
              <a:rPr lang="en-US" baseline="0" dirty="0" err="1" smtClean="0"/>
              <a:t>thì</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nhanh</a:t>
            </a:r>
            <a:r>
              <a:rPr lang="en-US" baseline="0" dirty="0" smtClean="0"/>
              <a:t> </a:t>
            </a:r>
            <a:r>
              <a:rPr lang="en-US" baseline="0" dirty="0" err="1" smtClean="0"/>
              <a:t>hơn</a:t>
            </a:r>
            <a:r>
              <a:rPr lang="en-US" baseline="0" dirty="0" smtClean="0"/>
              <a:t>, </a:t>
            </a:r>
            <a:r>
              <a:rPr lang="en-US" baseline="0" dirty="0" err="1" smtClean="0"/>
              <a:t>nhưng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sẽ</a:t>
            </a:r>
            <a:r>
              <a:rPr lang="en-US" baseline="0" dirty="0" smtClean="0"/>
              <a:t> </a:t>
            </a:r>
            <a:r>
              <a:rPr lang="en-US" baseline="0" dirty="0" err="1" smtClean="0"/>
              <a:t>hiểu</a:t>
            </a:r>
            <a:r>
              <a:rPr lang="en-US" baseline="0" dirty="0" smtClean="0"/>
              <a:t> </a:t>
            </a:r>
            <a:r>
              <a:rPr lang="en-US" baseline="0" dirty="0" err="1" smtClean="0"/>
              <a:t>lầm</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của</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Một</a:t>
            </a:r>
            <a:r>
              <a:rPr lang="en-US" baseline="0" dirty="0" smtClean="0"/>
              <a:t> team </a:t>
            </a:r>
            <a:r>
              <a:rPr lang="en-US" baseline="0" dirty="0" err="1" smtClean="0"/>
              <a:t>nhiều</a:t>
            </a:r>
            <a:r>
              <a:rPr lang="en-US" baseline="0" dirty="0" smtClean="0"/>
              <a:t> developer </a:t>
            </a:r>
            <a:r>
              <a:rPr lang="en-US" baseline="0" dirty="0" err="1" smtClean="0"/>
              <a:t>sẽ</a:t>
            </a:r>
            <a:r>
              <a:rPr lang="en-US" baseline="0" dirty="0" smtClean="0"/>
              <a:t> </a:t>
            </a:r>
            <a:r>
              <a:rPr lang="en-US" baseline="0" dirty="0" err="1" smtClean="0"/>
              <a:t>mất</a:t>
            </a:r>
            <a:r>
              <a:rPr lang="en-US" baseline="0" dirty="0" smtClean="0"/>
              <a:t> </a:t>
            </a:r>
            <a:r>
              <a:rPr lang="en-US" baseline="0" dirty="0" err="1" smtClean="0"/>
              <a:t>nhiều</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để</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 </a:t>
            </a:r>
            <a:r>
              <a:rPr lang="en-US" baseline="0" dirty="0" err="1" smtClean="0"/>
              <a:t>làm</a:t>
            </a:r>
            <a:r>
              <a:rPr lang="en-US" baseline="0" dirty="0" smtClean="0"/>
              <a:t> </a:t>
            </a:r>
            <a:r>
              <a:rPr lang="en-US" baseline="0" dirty="0" err="1" smtClean="0"/>
              <a:t>tăng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hoàn</a:t>
            </a:r>
            <a:r>
              <a:rPr lang="en-US" baseline="0" dirty="0" smtClean="0"/>
              <a:t> </a:t>
            </a:r>
            <a:r>
              <a:rPr lang="en-US" baseline="0" dirty="0" err="1" smtClean="0"/>
              <a:t>thành</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a:t>
            </a:r>
          </a:p>
          <a:p>
            <a:r>
              <a:rPr lang="en-US" baseline="0" dirty="0" smtClean="0"/>
              <a:t>b. Team leader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gấp</a:t>
            </a:r>
            <a:r>
              <a:rPr lang="en-US" baseline="0" dirty="0" smtClean="0"/>
              <a:t> </a:t>
            </a:r>
            <a:r>
              <a:rPr lang="en-US" baseline="0" dirty="0" err="1" smtClean="0"/>
              <a:t>đối</a:t>
            </a:r>
            <a:r>
              <a:rPr lang="en-US" baseline="0" dirty="0" smtClean="0"/>
              <a:t> </a:t>
            </a:r>
            <a:r>
              <a:rPr lang="en-US" baseline="0" dirty="0" err="1" smtClean="0"/>
              <a:t>số</a:t>
            </a:r>
            <a:r>
              <a:rPr lang="en-US" baseline="0" dirty="0" smtClean="0"/>
              <a:t> </a:t>
            </a:r>
            <a:r>
              <a:rPr lang="en-US" baseline="0" dirty="0" err="1" smtClean="0"/>
              <a:t>đường</a:t>
            </a:r>
            <a:r>
              <a:rPr lang="en-US" baseline="0" dirty="0" smtClean="0"/>
              <a:t> </a:t>
            </a:r>
            <a:r>
              <a:rPr lang="en-US" baseline="0" dirty="0" err="1" smtClean="0"/>
              <a:t>giao</a:t>
            </a:r>
            <a:r>
              <a:rPr lang="en-US" baseline="0" dirty="0" smtClean="0"/>
              <a:t> </a:t>
            </a:r>
            <a:r>
              <a:rPr lang="en-US" baseline="0" dirty="0" err="1" smtClean="0"/>
              <a:t>tiếp</a:t>
            </a:r>
            <a:r>
              <a:rPr lang="en-US" baseline="0" dirty="0" smtClean="0"/>
              <a:t> so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khác</a:t>
            </a:r>
            <a:r>
              <a:rPr lang="en-US" baseline="0" dirty="0" smtClean="0"/>
              <a:t> </a:t>
            </a:r>
            <a:r>
              <a:rPr lang="en-US" baseline="0" dirty="0" err="1" smtClean="0"/>
              <a:t>trong</a:t>
            </a:r>
            <a:r>
              <a:rPr lang="en-US" baseline="0" dirty="0" smtClean="0"/>
              <a:t> </a:t>
            </a:r>
            <a:r>
              <a:rPr lang="en-US" baseline="0" dirty="0" err="1" smtClean="0"/>
              <a:t>nhóm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24CB3FB-07BA-434E-81A2-1F92FC6F6FD4}" type="slidenum">
              <a:rPr lang="en-US" smtClean="0"/>
              <a:t>13</a:t>
            </a:fld>
            <a:endParaRPr lang="en-US"/>
          </a:p>
        </p:txBody>
      </p:sp>
    </p:spTree>
    <p:extLst>
      <p:ext uri="{BB962C8B-B14F-4D97-AF65-F5344CB8AC3E}">
        <p14:creationId xmlns:p14="http://schemas.microsoft.com/office/powerpoint/2010/main" val="9408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Offshoring: </a:t>
            </a:r>
            <a:r>
              <a:rPr lang="en-US" dirty="0" err="1" smtClean="0"/>
              <a:t>tìm</a:t>
            </a:r>
            <a:r>
              <a:rPr lang="en-US" baseline="0" dirty="0" smtClean="0"/>
              <a:t> </a:t>
            </a:r>
            <a:r>
              <a:rPr lang="en-US" baseline="0" dirty="0" err="1" smtClean="0"/>
              <a:t>kiếm</a:t>
            </a:r>
            <a:r>
              <a:rPr lang="en-US" baseline="0" dirty="0" smtClean="0"/>
              <a:t> </a:t>
            </a:r>
            <a:r>
              <a:rPr lang="en-US" baseline="0" dirty="0" err="1" smtClean="0"/>
              <a:t>nhân</a:t>
            </a:r>
            <a:r>
              <a:rPr lang="en-US" baseline="0" dirty="0" smtClean="0"/>
              <a:t> </a:t>
            </a:r>
            <a:r>
              <a:rPr lang="en-US" baseline="0" dirty="0" err="1" smtClean="0"/>
              <a:t>lực</a:t>
            </a:r>
            <a:r>
              <a:rPr lang="en-US" baseline="0" dirty="0" smtClean="0"/>
              <a:t> </a:t>
            </a:r>
            <a:r>
              <a:rPr lang="en-US" baseline="0" dirty="0" err="1" smtClean="0"/>
              <a:t>cho</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để</a:t>
            </a:r>
            <a:r>
              <a:rPr lang="en-US" baseline="0" dirty="0" smtClean="0"/>
              <a:t> tang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và</a:t>
            </a:r>
            <a:r>
              <a:rPr lang="en-US" baseline="0" dirty="0" smtClean="0"/>
              <a:t> </a:t>
            </a:r>
            <a:r>
              <a:rPr lang="en-US" baseline="0" dirty="0" err="1" smtClean="0"/>
              <a:t>giá</a:t>
            </a:r>
            <a:r>
              <a:rPr lang="en-US" baseline="0" dirty="0" smtClean="0"/>
              <a:t> </a:t>
            </a:r>
            <a:r>
              <a:rPr lang="en-US" baseline="0" dirty="0" err="1" smtClean="0"/>
              <a:t>cả</a:t>
            </a:r>
            <a:r>
              <a:rPr lang="en-US" baseline="0" dirty="0" smtClean="0"/>
              <a:t> </a:t>
            </a:r>
            <a:r>
              <a:rPr lang="en-US" baseline="0" dirty="0" err="1" smtClean="0"/>
              <a:t>hợp</a:t>
            </a:r>
            <a:r>
              <a:rPr lang="en-US" baseline="0" dirty="0" smtClean="0"/>
              <a:t> </a:t>
            </a:r>
            <a:r>
              <a:rPr lang="en-US" baseline="0" dirty="0" err="1" smtClean="0"/>
              <a:t>lý</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24CB3FB-07BA-434E-81A2-1F92FC6F6FD4}" type="slidenum">
              <a:rPr lang="en-US" smtClean="0"/>
              <a:t>14</a:t>
            </a:fld>
            <a:endParaRPr lang="en-US"/>
          </a:p>
        </p:txBody>
      </p:sp>
    </p:spTree>
    <p:extLst>
      <p:ext uri="{BB962C8B-B14F-4D97-AF65-F5344CB8AC3E}">
        <p14:creationId xmlns:p14="http://schemas.microsoft.com/office/powerpoint/2010/main" val="309297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Sequence diagram (</a:t>
            </a:r>
            <a:r>
              <a:rPr lang="en-US" dirty="0" err="1" smtClean="0"/>
              <a:t>Biểu</a:t>
            </a:r>
            <a:r>
              <a:rPr lang="en-US" dirty="0" smtClean="0"/>
              <a:t> </a:t>
            </a:r>
            <a:r>
              <a:rPr lang="en-US" dirty="0" err="1" smtClean="0"/>
              <a:t>đồ</a:t>
            </a:r>
            <a:r>
              <a:rPr lang="en-US" dirty="0" smtClean="0"/>
              <a:t> </a:t>
            </a:r>
            <a:r>
              <a:rPr lang="en-US" dirty="0" err="1" smtClean="0"/>
              <a:t>tiến</a:t>
            </a:r>
            <a:r>
              <a:rPr lang="en-US" dirty="0" smtClean="0"/>
              <a:t> </a:t>
            </a:r>
            <a:r>
              <a:rPr lang="en-US" dirty="0" err="1" smtClean="0"/>
              <a:t>trình</a:t>
            </a:r>
            <a:r>
              <a:rPr lang="en-US" dirty="0" smtClean="0"/>
              <a:t>) </a:t>
            </a:r>
            <a:endParaRPr lang="en-US" dirty="0"/>
          </a:p>
        </p:txBody>
      </p:sp>
    </p:spTree>
    <p:extLst>
      <p:ext uri="{BB962C8B-B14F-4D97-AF65-F5344CB8AC3E}">
        <p14:creationId xmlns:p14="http://schemas.microsoft.com/office/powerpoint/2010/main" val="303851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Activity Diagram (</a:t>
            </a:r>
            <a:r>
              <a:rPr lang="en-US" sz="1200" kern="1200" dirty="0" err="1" smtClean="0">
                <a:solidFill>
                  <a:schemeClr val="tx1"/>
                </a:solidFill>
                <a:effectLst/>
                <a:latin typeface="+mn-lt"/>
                <a:ea typeface="+mn-ea"/>
                <a:cs typeface="+mn-cs"/>
              </a:rPr>
              <a:t>Biểu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endParaRPr lang="en-US" dirty="0"/>
          </a:p>
        </p:txBody>
      </p:sp>
    </p:spTree>
    <p:extLst>
      <p:ext uri="{BB962C8B-B14F-4D97-AF65-F5344CB8AC3E}">
        <p14:creationId xmlns:p14="http://schemas.microsoft.com/office/powerpoint/2010/main" val="191785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68AA59-8D55-4760-804A-B0CB6AB6DFFA}"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D7949-D78A-4EE9-B857-011F83777E5A}" type="slidenum">
              <a:rPr lang="en-US" smtClean="0"/>
              <a:t>‹#›</a:t>
            </a:fld>
            <a:endParaRPr lang="en-US"/>
          </a:p>
        </p:txBody>
      </p:sp>
    </p:spTree>
    <p:extLst>
      <p:ext uri="{BB962C8B-B14F-4D97-AF65-F5344CB8AC3E}">
        <p14:creationId xmlns:p14="http://schemas.microsoft.com/office/powerpoint/2010/main" val="833584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68AA59-8D55-4760-804A-B0CB6AB6DFFA}"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D7949-D78A-4EE9-B857-011F83777E5A}" type="slidenum">
              <a:rPr lang="en-US" smtClean="0"/>
              <a:t>‹#›</a:t>
            </a:fld>
            <a:endParaRPr lang="en-US"/>
          </a:p>
        </p:txBody>
      </p:sp>
    </p:spTree>
    <p:extLst>
      <p:ext uri="{BB962C8B-B14F-4D97-AF65-F5344CB8AC3E}">
        <p14:creationId xmlns:p14="http://schemas.microsoft.com/office/powerpoint/2010/main" val="968873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68AA59-8D55-4760-804A-B0CB6AB6DFFA}"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D7949-D78A-4EE9-B857-011F83777E5A}" type="slidenum">
              <a:rPr lang="en-US" smtClean="0"/>
              <a:t>‹#›</a:t>
            </a:fld>
            <a:endParaRPr lang="en-US"/>
          </a:p>
        </p:txBody>
      </p:sp>
    </p:spTree>
    <p:extLst>
      <p:ext uri="{BB962C8B-B14F-4D97-AF65-F5344CB8AC3E}">
        <p14:creationId xmlns:p14="http://schemas.microsoft.com/office/powerpoint/2010/main" val="158652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68AA59-8D55-4760-804A-B0CB6AB6DFFA}"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D7949-D78A-4EE9-B857-011F83777E5A}" type="slidenum">
              <a:rPr lang="en-US" smtClean="0"/>
              <a:t>‹#›</a:t>
            </a:fld>
            <a:endParaRPr lang="en-US"/>
          </a:p>
        </p:txBody>
      </p:sp>
    </p:spTree>
    <p:extLst>
      <p:ext uri="{BB962C8B-B14F-4D97-AF65-F5344CB8AC3E}">
        <p14:creationId xmlns:p14="http://schemas.microsoft.com/office/powerpoint/2010/main" val="2759969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68AA59-8D55-4760-804A-B0CB6AB6DFFA}"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D7949-D78A-4EE9-B857-011F83777E5A}" type="slidenum">
              <a:rPr lang="en-US" smtClean="0"/>
              <a:t>‹#›</a:t>
            </a:fld>
            <a:endParaRPr lang="en-US"/>
          </a:p>
        </p:txBody>
      </p:sp>
    </p:spTree>
    <p:extLst>
      <p:ext uri="{BB962C8B-B14F-4D97-AF65-F5344CB8AC3E}">
        <p14:creationId xmlns:p14="http://schemas.microsoft.com/office/powerpoint/2010/main" val="140562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68AA59-8D55-4760-804A-B0CB6AB6DFFA}"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D7949-D78A-4EE9-B857-011F83777E5A}" type="slidenum">
              <a:rPr lang="en-US" smtClean="0"/>
              <a:t>‹#›</a:t>
            </a:fld>
            <a:endParaRPr lang="en-US"/>
          </a:p>
        </p:txBody>
      </p:sp>
    </p:spTree>
    <p:extLst>
      <p:ext uri="{BB962C8B-B14F-4D97-AF65-F5344CB8AC3E}">
        <p14:creationId xmlns:p14="http://schemas.microsoft.com/office/powerpoint/2010/main" val="704824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68AA59-8D55-4760-804A-B0CB6AB6DFFA}" type="datetimeFigureOut">
              <a:rPr lang="en-US" smtClean="0"/>
              <a:t>5/9/2016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0D7949-D78A-4EE9-B857-011F83777E5A}" type="slidenum">
              <a:rPr lang="en-US" smtClean="0"/>
              <a:t>‹#›</a:t>
            </a:fld>
            <a:endParaRPr lang="en-US"/>
          </a:p>
        </p:txBody>
      </p:sp>
    </p:spTree>
    <p:extLst>
      <p:ext uri="{BB962C8B-B14F-4D97-AF65-F5344CB8AC3E}">
        <p14:creationId xmlns:p14="http://schemas.microsoft.com/office/powerpoint/2010/main" val="2478713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68AA59-8D55-4760-804A-B0CB6AB6DFFA}" type="datetimeFigureOut">
              <a:rPr lang="en-US" smtClean="0"/>
              <a:t>5/9/2016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0D7949-D78A-4EE9-B857-011F83777E5A}" type="slidenum">
              <a:rPr lang="en-US" smtClean="0"/>
              <a:t>‹#›</a:t>
            </a:fld>
            <a:endParaRPr lang="en-US"/>
          </a:p>
        </p:txBody>
      </p:sp>
    </p:spTree>
    <p:extLst>
      <p:ext uri="{BB962C8B-B14F-4D97-AF65-F5344CB8AC3E}">
        <p14:creationId xmlns:p14="http://schemas.microsoft.com/office/powerpoint/2010/main" val="50082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8AA59-8D55-4760-804A-B0CB6AB6DFFA}" type="datetimeFigureOut">
              <a:rPr lang="en-US" smtClean="0"/>
              <a:t>5/9/2016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0D7949-D78A-4EE9-B857-011F83777E5A}" type="slidenum">
              <a:rPr lang="en-US" smtClean="0"/>
              <a:t>‹#›</a:t>
            </a:fld>
            <a:endParaRPr lang="en-US"/>
          </a:p>
        </p:txBody>
      </p:sp>
    </p:spTree>
    <p:extLst>
      <p:ext uri="{BB962C8B-B14F-4D97-AF65-F5344CB8AC3E}">
        <p14:creationId xmlns:p14="http://schemas.microsoft.com/office/powerpoint/2010/main" val="1858525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68AA59-8D55-4760-804A-B0CB6AB6DFFA}"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D7949-D78A-4EE9-B857-011F83777E5A}" type="slidenum">
              <a:rPr lang="en-US" smtClean="0"/>
              <a:t>‹#›</a:t>
            </a:fld>
            <a:endParaRPr lang="en-US"/>
          </a:p>
        </p:txBody>
      </p:sp>
    </p:spTree>
    <p:extLst>
      <p:ext uri="{BB962C8B-B14F-4D97-AF65-F5344CB8AC3E}">
        <p14:creationId xmlns:p14="http://schemas.microsoft.com/office/powerpoint/2010/main" val="1635466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68AA59-8D55-4760-804A-B0CB6AB6DFFA}"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D7949-D78A-4EE9-B857-011F83777E5A}" type="slidenum">
              <a:rPr lang="en-US" smtClean="0"/>
              <a:t>‹#›</a:t>
            </a:fld>
            <a:endParaRPr lang="en-US"/>
          </a:p>
        </p:txBody>
      </p:sp>
    </p:spTree>
    <p:extLst>
      <p:ext uri="{BB962C8B-B14F-4D97-AF65-F5344CB8AC3E}">
        <p14:creationId xmlns:p14="http://schemas.microsoft.com/office/powerpoint/2010/main" val="353522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8AA59-8D55-4760-804A-B0CB6AB6DFFA}" type="datetimeFigureOut">
              <a:rPr lang="en-US" smtClean="0"/>
              <a:t>5/9/2016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0D7949-D78A-4EE9-B857-011F83777E5A}" type="slidenum">
              <a:rPr lang="en-US" smtClean="0"/>
              <a:t>‹#›</a:t>
            </a:fld>
            <a:endParaRPr lang="en-US"/>
          </a:p>
        </p:txBody>
      </p:sp>
    </p:spTree>
    <p:extLst>
      <p:ext uri="{BB962C8B-B14F-4D97-AF65-F5344CB8AC3E}">
        <p14:creationId xmlns:p14="http://schemas.microsoft.com/office/powerpoint/2010/main" val="94728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hyperlink" Target="http://en.wikipedia.org/wiki/Procedural_programming" TargetMode="Externa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anose="02020603050405020304" pitchFamily="18" charset="0"/>
                <a:cs typeface="Times New Roman" panose="02020603050405020304" pitchFamily="18" charset="0"/>
              </a:rPr>
              <a:t>Các</a:t>
            </a:r>
            <a:r>
              <a:rPr lang="en-US" sz="4000" dirty="0" smtClean="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mục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tiêu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thuật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ngữ</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công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nghệ</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mềm</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err="1" smtClean="0">
                <a:latin typeface="Times New Roman" panose="02020603050405020304" pitchFamily="18" charset="0"/>
                <a:cs typeface="Times New Roman" panose="02020603050405020304" pitchFamily="18" charset="0"/>
              </a:rPr>
              <a:t>Sự</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quan trọng</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công </a:t>
            </a:r>
            <a:r>
              <a:rPr lang="vi-VN" sz="2000" dirty="0">
                <a:latin typeface="Times New Roman" panose="02020603050405020304" pitchFamily="18" charset="0"/>
                <a:cs typeface="Times New Roman" panose="02020603050405020304" pitchFamily="18" charset="0"/>
              </a:rPr>
              <a:t>nghệ phần mềm </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Những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thành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mềm</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Các hoạt động chính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mềm</a:t>
            </a:r>
            <a:endParaRPr lang="en-US" sz="2000" dirty="0" smtClean="0">
              <a:latin typeface="Times New Roman" panose="02020603050405020304" pitchFamily="18" charset="0"/>
              <a:cs typeface="Times New Roman" panose="02020603050405020304" pitchFamily="18" charset="0"/>
            </a:endParaRPr>
          </a:p>
          <a:p>
            <a:r>
              <a:rPr lang="vi-VN" sz="2000" dirty="0" smtClean="0">
                <a:latin typeface="Times New Roman" panose="02020603050405020304" pitchFamily="18" charset="0"/>
                <a:cs typeface="Times New Roman" panose="02020603050405020304" pitchFamily="18" charset="0"/>
              </a:rPr>
              <a:t>Các </a:t>
            </a:r>
            <a:r>
              <a:rPr lang="vi-VN" sz="2000" dirty="0">
                <a:latin typeface="Times New Roman" panose="02020603050405020304" pitchFamily="18" charset="0"/>
                <a:cs typeface="Times New Roman" panose="02020603050405020304" pitchFamily="18" charset="0"/>
              </a:rPr>
              <a:t>nguyên tắc của công nghệ phần mềm </a:t>
            </a:r>
            <a:endParaRPr lang="en-US" sz="2000" dirty="0" smtClean="0">
              <a:latin typeface="Times New Roman" panose="02020603050405020304" pitchFamily="18" charset="0"/>
              <a:cs typeface="Times New Roman" panose="02020603050405020304" pitchFamily="18" charset="0"/>
            </a:endParaRPr>
          </a:p>
          <a:p>
            <a:r>
              <a:rPr lang="vi-VN" sz="2000" dirty="0" smtClean="0">
                <a:latin typeface="Times New Roman" panose="02020603050405020304" pitchFamily="18" charset="0"/>
                <a:cs typeface="Times New Roman" panose="02020603050405020304" pitchFamily="18" charset="0"/>
              </a:rPr>
              <a:t>Những </a:t>
            </a:r>
            <a:r>
              <a:rPr lang="vi-VN" sz="2000" dirty="0">
                <a:latin typeface="Times New Roman" panose="02020603050405020304" pitchFamily="18" charset="0"/>
                <a:cs typeface="Times New Roman" panose="02020603050405020304" pitchFamily="18" charset="0"/>
              </a:rPr>
              <a:t>quy tắc đạo đức khi tham </a:t>
            </a:r>
            <a:r>
              <a:rPr lang="vi-VN" sz="2000" dirty="0" smtClean="0">
                <a:latin typeface="Times New Roman" panose="02020603050405020304" pitchFamily="18" charset="0"/>
                <a:cs typeface="Times New Roman" panose="02020603050405020304" pitchFamily="18" charset="0"/>
              </a:rPr>
              <a:t>gia</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1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Nguyên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tắc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p>
          <a:p>
            <a:pPr lvl="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p>
          <a:p>
            <a:pPr lvl="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ảy</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lvl="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rủi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87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hướng</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ma </a:t>
            </a:r>
            <a:r>
              <a:rPr lang="en-US" dirty="0" err="1" smtClean="0">
                <a:latin typeface="Times New Roman" panose="02020603050405020304" pitchFamily="18" charset="0"/>
                <a:cs typeface="Times New Roman" panose="02020603050405020304" pitchFamily="18" charset="0"/>
              </a:rPr>
              <a:t>trận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Agile</a:t>
            </a:r>
          </a:p>
        </p:txBody>
      </p:sp>
    </p:spTree>
    <p:extLst>
      <p:ext uri="{BB962C8B-B14F-4D97-AF65-F5344CB8AC3E}">
        <p14:creationId xmlns:p14="http://schemas.microsoft.com/office/powerpoint/2010/main" val="4047107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951" y="148050"/>
            <a:ext cx="10515600" cy="1325563"/>
          </a:xfrm>
        </p:spPr>
        <p:txBody>
          <a:bodyPr/>
          <a:lstStyle/>
          <a:p>
            <a:r>
              <a:rPr lang="en-US" dirty="0" smtClean="0"/>
              <a:t>Organization</a:t>
            </a:r>
            <a:endParaRPr lang="en-US" dirty="0"/>
          </a:p>
        </p:txBody>
      </p:sp>
      <p:pic>
        <p:nvPicPr>
          <p:cNvPr id="4" name="Content Placeholder 3"/>
          <p:cNvPicPr>
            <a:picLocks noGrp="1" noChangeAspect="1"/>
          </p:cNvPicPr>
          <p:nvPr>
            <p:ph idx="1"/>
          </p:nvPr>
        </p:nvPicPr>
        <p:blipFill>
          <a:blip r:embed="rId2"/>
          <a:stretch>
            <a:fillRect/>
          </a:stretch>
        </p:blipFill>
        <p:spPr>
          <a:xfrm>
            <a:off x="2168279" y="1263632"/>
            <a:ext cx="3231422" cy="1957415"/>
          </a:xfrm>
          <a:prstGeom prst="rect">
            <a:avLst/>
          </a:prstGeom>
        </p:spPr>
      </p:pic>
      <p:pic>
        <p:nvPicPr>
          <p:cNvPr id="5" name="Picture 4"/>
          <p:cNvPicPr>
            <a:picLocks noChangeAspect="1"/>
          </p:cNvPicPr>
          <p:nvPr/>
        </p:nvPicPr>
        <p:blipFill>
          <a:blip r:embed="rId3"/>
          <a:stretch>
            <a:fillRect/>
          </a:stretch>
        </p:blipFill>
        <p:spPr>
          <a:xfrm>
            <a:off x="7418133" y="1119433"/>
            <a:ext cx="3163182" cy="1957415"/>
          </a:xfrm>
          <a:prstGeom prst="rect">
            <a:avLst/>
          </a:prstGeom>
        </p:spPr>
      </p:pic>
      <p:sp>
        <p:nvSpPr>
          <p:cNvPr id="6" name="Rectangle 5"/>
          <p:cNvSpPr/>
          <p:nvPr/>
        </p:nvSpPr>
        <p:spPr>
          <a:xfrm>
            <a:off x="2385274" y="3170831"/>
            <a:ext cx="2797432"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Project-Oriented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7450069" y="3170831"/>
            <a:ext cx="3099310" cy="523220"/>
          </a:xfrm>
          <a:prstGeom prst="rect">
            <a:avLst/>
          </a:prstGeom>
          <a:noFill/>
        </p:spPr>
        <p:txBody>
          <a:bodyPr wrap="non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Function</a:t>
            </a:r>
            <a:r>
              <a:rPr lang="en-US" sz="2800" b="0" cap="none" spc="0" dirty="0" smtClean="0">
                <a:ln w="0"/>
                <a:solidFill>
                  <a:schemeClr val="tx1"/>
                </a:solidFill>
                <a:effectLst>
                  <a:outerShdw blurRad="38100" dist="19050" dir="2700000" algn="tl" rotWithShape="0">
                    <a:schemeClr val="dk1">
                      <a:alpha val="40000"/>
                    </a:schemeClr>
                  </a:outerShdw>
                </a:effectLst>
              </a:rPr>
              <a:t>-Oriented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ight Brace 7"/>
          <p:cNvSpPr/>
          <p:nvPr/>
        </p:nvSpPr>
        <p:spPr>
          <a:xfrm rot="5400000">
            <a:off x="6200079" y="-337749"/>
            <a:ext cx="317500" cy="8381100"/>
          </a:xfrm>
          <a:prstGeom prst="rightBrace">
            <a:avLst>
              <a:gd name="adj1" fmla="val 156333"/>
              <a:gd name="adj2" fmla="val 759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3637089" y="4105535"/>
            <a:ext cx="1165704"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Matrix</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10" name="Picture 9"/>
          <p:cNvPicPr>
            <a:picLocks noChangeAspect="1"/>
          </p:cNvPicPr>
          <p:nvPr/>
        </p:nvPicPr>
        <p:blipFill>
          <a:blip r:embed="rId4"/>
          <a:stretch>
            <a:fillRect/>
          </a:stretch>
        </p:blipFill>
        <p:spPr>
          <a:xfrm>
            <a:off x="5182706" y="3929001"/>
            <a:ext cx="5534025" cy="2752725"/>
          </a:xfrm>
          <a:prstGeom prst="rect">
            <a:avLst/>
          </a:prstGeom>
        </p:spPr>
      </p:pic>
      <p:sp>
        <p:nvSpPr>
          <p:cNvPr id="12" name="Rectangle 11"/>
          <p:cNvSpPr/>
          <p:nvPr/>
        </p:nvSpPr>
        <p:spPr>
          <a:xfrm>
            <a:off x="1035902" y="4672615"/>
            <a:ext cx="3777522" cy="213525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1359046" y="4782143"/>
            <a:ext cx="902811" cy="523220"/>
          </a:xfrm>
          <a:prstGeom prst="rect">
            <a:avLst/>
          </a:prstGeom>
          <a:noFill/>
        </p:spPr>
        <p:txBody>
          <a:bodyPr wrap="none" lIns="91440" tIns="45720" rIns="91440" bIns="45720">
            <a:spAutoFit/>
          </a:bodyPr>
          <a:lstStyle/>
          <a:p>
            <a:pPr algn="ctr"/>
            <a:r>
              <a:rPr lang="en-US" sz="2800" b="0" cap="none" spc="0" dirty="0" smtClean="0">
                <a:ln w="0"/>
                <a:solidFill>
                  <a:schemeClr val="bg1"/>
                </a:solidFill>
                <a:effectLst>
                  <a:outerShdw blurRad="38100" dist="19050" dir="2700000" algn="tl" rotWithShape="0">
                    <a:schemeClr val="dk1">
                      <a:alpha val="40000"/>
                    </a:schemeClr>
                  </a:outerShdw>
                </a:effectLst>
              </a:rPr>
              <a:t>Agile</a:t>
            </a:r>
            <a:endParaRPr lang="en-US" sz="2800" b="0" cap="none" spc="0" dirty="0">
              <a:ln w="0"/>
              <a:solidFill>
                <a:schemeClr val="bg1"/>
              </a:solidFill>
              <a:effectLst>
                <a:outerShdw blurRad="38100" dist="19050" dir="2700000" algn="tl" rotWithShape="0">
                  <a:schemeClr val="dk1">
                    <a:alpha val="40000"/>
                  </a:schemeClr>
                </a:outerShdw>
              </a:effectLst>
            </a:endParaRPr>
          </a:p>
        </p:txBody>
      </p:sp>
      <p:sp>
        <p:nvSpPr>
          <p:cNvPr id="13" name="Rectangle 12"/>
          <p:cNvSpPr/>
          <p:nvPr/>
        </p:nvSpPr>
        <p:spPr>
          <a:xfrm>
            <a:off x="1035902" y="5376487"/>
            <a:ext cx="3595094" cy="1015663"/>
          </a:xfrm>
          <a:prstGeom prst="rect">
            <a:avLst/>
          </a:prstGeom>
          <a:noFill/>
        </p:spPr>
        <p:txBody>
          <a:bodyPr wrap="square" lIns="91440" tIns="45720" rIns="91440" bIns="45720">
            <a:spAutoFit/>
          </a:bodyPr>
          <a:lstStyle/>
          <a:p>
            <a:pPr algn="just"/>
            <a:r>
              <a:rPr lang="en-US" sz="2000" dirty="0" err="1" smtClean="0">
                <a:ln w="0"/>
                <a:solidFill>
                  <a:schemeClr val="bg1"/>
                </a:solidFill>
                <a:effectLst>
                  <a:outerShdw blurRad="38100" dist="19050" dir="2700000" algn="tl" rotWithShape="0">
                    <a:schemeClr val="dk1">
                      <a:alpha val="40000"/>
                    </a:schemeClr>
                  </a:outerShdw>
                </a:effectLst>
              </a:rPr>
              <a:t>Họ</a:t>
            </a:r>
            <a:r>
              <a:rPr lang="en-US" sz="2000" dirty="0" smtClean="0">
                <a:ln w="0"/>
                <a:solidFill>
                  <a:schemeClr val="bg1"/>
                </a:solidFill>
                <a:effectLst>
                  <a:outerShdw blurRad="38100" dist="19050" dir="2700000" algn="tl" rotWithShape="0">
                    <a:schemeClr val="dk1">
                      <a:alpha val="40000"/>
                    </a:schemeClr>
                  </a:outerShdw>
                </a:effectLst>
              </a:rPr>
              <a:t> </a:t>
            </a:r>
            <a:r>
              <a:rPr lang="en-US" sz="2000" dirty="0" err="1" smtClean="0">
                <a:ln w="0"/>
                <a:solidFill>
                  <a:schemeClr val="bg1"/>
                </a:solidFill>
                <a:effectLst>
                  <a:outerShdw blurRad="38100" dist="19050" dir="2700000" algn="tl" rotWithShape="0">
                    <a:schemeClr val="dk1">
                      <a:alpha val="40000"/>
                    </a:schemeClr>
                  </a:outerShdw>
                </a:effectLst>
              </a:rPr>
              <a:t>làm</a:t>
            </a:r>
            <a:r>
              <a:rPr lang="en-US" sz="2000" dirty="0" smtClean="0">
                <a:ln w="0"/>
                <a:solidFill>
                  <a:schemeClr val="bg1"/>
                </a:solidFill>
                <a:effectLst>
                  <a:outerShdw blurRad="38100" dist="19050" dir="2700000" algn="tl" rotWithShape="0">
                    <a:schemeClr val="dk1">
                      <a:alpha val="40000"/>
                    </a:schemeClr>
                  </a:outerShdw>
                </a:effectLst>
              </a:rPr>
              <a:t> </a:t>
            </a:r>
            <a:r>
              <a:rPr lang="en-US" sz="2000" dirty="0" err="1" smtClean="0">
                <a:ln w="0"/>
                <a:solidFill>
                  <a:schemeClr val="bg1"/>
                </a:solidFill>
                <a:effectLst>
                  <a:outerShdw blurRad="38100" dist="19050" dir="2700000" algn="tl" rotWithShape="0">
                    <a:schemeClr val="dk1">
                      <a:alpha val="40000"/>
                    </a:schemeClr>
                  </a:outerShdw>
                </a:effectLst>
              </a:rPr>
              <a:t>việc</a:t>
            </a:r>
            <a:r>
              <a:rPr lang="en-US" sz="2000" dirty="0" smtClean="0">
                <a:ln w="0"/>
                <a:solidFill>
                  <a:schemeClr val="bg1"/>
                </a:solidFill>
                <a:effectLst>
                  <a:outerShdw blurRad="38100" dist="19050" dir="2700000" algn="tl" rotWithShape="0">
                    <a:schemeClr val="dk1">
                      <a:alpha val="40000"/>
                    </a:schemeClr>
                  </a:outerShdw>
                </a:effectLst>
              </a:rPr>
              <a:t> </a:t>
            </a:r>
            <a:r>
              <a:rPr lang="en-US" sz="2000" dirty="0" err="1" smtClean="0">
                <a:ln w="0"/>
                <a:solidFill>
                  <a:schemeClr val="bg1"/>
                </a:solidFill>
                <a:effectLst>
                  <a:outerShdw blurRad="38100" dist="19050" dir="2700000" algn="tl" rotWithShape="0">
                    <a:schemeClr val="dk1">
                      <a:alpha val="40000"/>
                    </a:schemeClr>
                  </a:outerShdw>
                </a:effectLst>
              </a:rPr>
              <a:t>bằng</a:t>
            </a:r>
            <a:r>
              <a:rPr lang="en-US" sz="2000" dirty="0" smtClean="0">
                <a:ln w="0"/>
                <a:solidFill>
                  <a:schemeClr val="bg1"/>
                </a:solidFill>
                <a:effectLst>
                  <a:outerShdw blurRad="38100" dist="19050" dir="2700000" algn="tl" rotWithShape="0">
                    <a:schemeClr val="dk1">
                      <a:alpha val="40000"/>
                    </a:schemeClr>
                  </a:outerShdw>
                </a:effectLst>
              </a:rPr>
              <a:t> </a:t>
            </a:r>
            <a:r>
              <a:rPr lang="en-US" sz="2000" dirty="0" err="1" smtClean="0">
                <a:ln w="0"/>
                <a:solidFill>
                  <a:schemeClr val="bg1"/>
                </a:solidFill>
                <a:effectLst>
                  <a:outerShdw blurRad="38100" dist="19050" dir="2700000" algn="tl" rotWithShape="0">
                    <a:schemeClr val="dk1">
                      <a:alpha val="40000"/>
                    </a:schemeClr>
                  </a:outerShdw>
                </a:effectLst>
              </a:rPr>
              <a:t>cách</a:t>
            </a:r>
            <a:r>
              <a:rPr lang="en-US" sz="2000" dirty="0" smtClean="0">
                <a:ln w="0"/>
                <a:solidFill>
                  <a:schemeClr val="bg1"/>
                </a:solidFill>
                <a:effectLst>
                  <a:outerShdw blurRad="38100" dist="19050" dir="2700000" algn="tl" rotWithShape="0">
                    <a:schemeClr val="dk1">
                      <a:alpha val="40000"/>
                    </a:schemeClr>
                  </a:outerShdw>
                </a:effectLst>
              </a:rPr>
              <a:t> </a:t>
            </a:r>
            <a:r>
              <a:rPr lang="en-US" sz="2000" dirty="0" err="1" smtClean="0">
                <a:ln w="0"/>
                <a:solidFill>
                  <a:schemeClr val="bg1"/>
                </a:solidFill>
                <a:effectLst>
                  <a:outerShdw blurRad="38100" dist="19050" dir="2700000" algn="tl" rotWithShape="0">
                    <a:schemeClr val="dk1">
                      <a:alpha val="40000"/>
                    </a:schemeClr>
                  </a:outerShdw>
                </a:effectLst>
              </a:rPr>
              <a:t>tương</a:t>
            </a:r>
            <a:r>
              <a:rPr lang="en-US" sz="2000" dirty="0" smtClean="0">
                <a:ln w="0"/>
                <a:solidFill>
                  <a:schemeClr val="bg1"/>
                </a:solidFill>
                <a:effectLst>
                  <a:outerShdw blurRad="38100" dist="19050" dir="2700000" algn="tl" rotWithShape="0">
                    <a:schemeClr val="dk1">
                      <a:alpha val="40000"/>
                    </a:schemeClr>
                  </a:outerShdw>
                </a:effectLst>
              </a:rPr>
              <a:t> </a:t>
            </a:r>
            <a:r>
              <a:rPr lang="en-US" sz="2000" dirty="0" err="1" smtClean="0">
                <a:ln w="0"/>
                <a:solidFill>
                  <a:schemeClr val="bg1"/>
                </a:solidFill>
                <a:effectLst>
                  <a:outerShdw blurRad="38100" dist="19050" dir="2700000" algn="tl" rotWithShape="0">
                    <a:schemeClr val="dk1">
                      <a:alpha val="40000"/>
                    </a:schemeClr>
                  </a:outerShdw>
                </a:effectLst>
              </a:rPr>
              <a:t>tác</a:t>
            </a:r>
            <a:r>
              <a:rPr lang="en-US" sz="2000" dirty="0" smtClean="0">
                <a:ln w="0"/>
                <a:solidFill>
                  <a:schemeClr val="bg1"/>
                </a:solidFill>
                <a:effectLst>
                  <a:outerShdw blurRad="38100" dist="19050" dir="2700000" algn="tl" rotWithShape="0">
                    <a:schemeClr val="dk1">
                      <a:alpha val="40000"/>
                    </a:schemeClr>
                  </a:outerShdw>
                </a:effectLst>
              </a:rPr>
              <a:t> </a:t>
            </a:r>
            <a:r>
              <a:rPr lang="en-US" sz="2000" dirty="0" err="1" smtClean="0">
                <a:ln w="0"/>
                <a:solidFill>
                  <a:schemeClr val="bg1"/>
                </a:solidFill>
                <a:effectLst>
                  <a:outerShdw blurRad="38100" dist="19050" dir="2700000" algn="tl" rotWithShape="0">
                    <a:schemeClr val="dk1">
                      <a:alpha val="40000"/>
                    </a:schemeClr>
                  </a:outerShdw>
                </a:effectLst>
              </a:rPr>
              <a:t>với</a:t>
            </a:r>
            <a:r>
              <a:rPr lang="en-US" sz="2000" dirty="0" smtClean="0">
                <a:ln w="0"/>
                <a:solidFill>
                  <a:schemeClr val="bg1"/>
                </a:solidFill>
                <a:effectLst>
                  <a:outerShdw blurRad="38100" dist="19050" dir="2700000" algn="tl" rotWithShape="0">
                    <a:schemeClr val="dk1">
                      <a:alpha val="40000"/>
                    </a:schemeClr>
                  </a:outerShdw>
                </a:effectLst>
              </a:rPr>
              <a:t> </a:t>
            </a:r>
            <a:r>
              <a:rPr lang="en-US" sz="2000" dirty="0" err="1" smtClean="0">
                <a:ln w="0"/>
                <a:solidFill>
                  <a:schemeClr val="bg1"/>
                </a:solidFill>
                <a:effectLst>
                  <a:outerShdw blurRad="38100" dist="19050" dir="2700000" algn="tl" rotWithShape="0">
                    <a:schemeClr val="dk1">
                      <a:alpha val="40000"/>
                    </a:schemeClr>
                  </a:outerShdw>
                </a:effectLst>
              </a:rPr>
              <a:t>khách</a:t>
            </a:r>
            <a:r>
              <a:rPr lang="en-US" sz="2000" dirty="0" smtClean="0">
                <a:ln w="0"/>
                <a:solidFill>
                  <a:schemeClr val="bg1"/>
                </a:solidFill>
                <a:effectLst>
                  <a:outerShdw blurRad="38100" dist="19050" dir="2700000" algn="tl" rotWithShape="0">
                    <a:schemeClr val="dk1">
                      <a:alpha val="40000"/>
                    </a:schemeClr>
                  </a:outerShdw>
                </a:effectLst>
              </a:rPr>
              <a:t> </a:t>
            </a:r>
            <a:r>
              <a:rPr lang="en-US" sz="2000" dirty="0" err="1" smtClean="0">
                <a:ln w="0"/>
                <a:solidFill>
                  <a:schemeClr val="bg1"/>
                </a:solidFill>
                <a:effectLst>
                  <a:outerShdw blurRad="38100" dist="19050" dir="2700000" algn="tl" rotWithShape="0">
                    <a:schemeClr val="dk1">
                      <a:alpha val="40000"/>
                    </a:schemeClr>
                  </a:outerShdw>
                </a:effectLst>
              </a:rPr>
              <a:t>hàng</a:t>
            </a:r>
            <a:r>
              <a:rPr lang="en-US" sz="2000" dirty="0" smtClean="0">
                <a:ln w="0"/>
                <a:solidFill>
                  <a:schemeClr val="bg1"/>
                </a:solidFill>
                <a:effectLst>
                  <a:outerShdw blurRad="38100" dist="19050" dir="2700000" algn="tl" rotWithShape="0">
                    <a:schemeClr val="dk1">
                      <a:alpha val="40000"/>
                    </a:schemeClr>
                  </a:outerShdw>
                </a:effectLst>
              </a:rPr>
              <a:t> </a:t>
            </a:r>
            <a:r>
              <a:rPr lang="en-US" sz="2000" dirty="0" err="1" smtClean="0">
                <a:ln w="0"/>
                <a:solidFill>
                  <a:schemeClr val="bg1"/>
                </a:solidFill>
                <a:effectLst>
                  <a:outerShdw blurRad="38100" dist="19050" dir="2700000" algn="tl" rotWithShape="0">
                    <a:schemeClr val="dk1">
                      <a:alpha val="40000"/>
                    </a:schemeClr>
                  </a:outerShdw>
                </a:effectLst>
              </a:rPr>
              <a:t>và</a:t>
            </a:r>
            <a:r>
              <a:rPr lang="en-US" sz="2000" dirty="0" smtClean="0">
                <a:ln w="0"/>
                <a:solidFill>
                  <a:schemeClr val="bg1"/>
                </a:solidFill>
                <a:effectLst>
                  <a:outerShdw blurRad="38100" dist="19050" dir="2700000" algn="tl" rotWithShape="0">
                    <a:schemeClr val="dk1">
                      <a:alpha val="40000"/>
                    </a:schemeClr>
                  </a:outerShdw>
                </a:effectLst>
              </a:rPr>
              <a:t> </a:t>
            </a:r>
            <a:r>
              <a:rPr lang="en-US" sz="2000" dirty="0" err="1" smtClean="0">
                <a:ln w="0"/>
                <a:solidFill>
                  <a:schemeClr val="bg1"/>
                </a:solidFill>
                <a:effectLst>
                  <a:outerShdw blurRad="38100" dist="19050" dir="2700000" algn="tl" rotWithShape="0">
                    <a:schemeClr val="dk1">
                      <a:alpha val="40000"/>
                    </a:schemeClr>
                  </a:outerShdw>
                </a:effectLst>
              </a:rPr>
              <a:t>nhóm</a:t>
            </a:r>
            <a:r>
              <a:rPr lang="en-US" sz="2000" dirty="0" smtClean="0">
                <a:ln w="0"/>
                <a:solidFill>
                  <a:schemeClr val="bg1"/>
                </a:solidFill>
                <a:effectLst>
                  <a:outerShdw blurRad="38100" dist="19050" dir="2700000" algn="tl" rotWithShape="0">
                    <a:schemeClr val="dk1">
                      <a:alpha val="40000"/>
                    </a:schemeClr>
                  </a:outerShdw>
                </a:effectLst>
              </a:rPr>
              <a:t> </a:t>
            </a:r>
            <a:r>
              <a:rPr lang="en-US" sz="2000" dirty="0" err="1" smtClean="0">
                <a:ln w="0"/>
                <a:solidFill>
                  <a:schemeClr val="bg1"/>
                </a:solidFill>
                <a:effectLst>
                  <a:outerShdw blurRad="38100" dist="19050" dir="2700000" algn="tl" rotWithShape="0">
                    <a:schemeClr val="dk1">
                      <a:alpha val="40000"/>
                    </a:schemeClr>
                  </a:outerShdw>
                </a:effectLst>
              </a:rPr>
              <a:t>phát</a:t>
            </a:r>
            <a:r>
              <a:rPr lang="en-US" sz="2000" dirty="0" smtClean="0">
                <a:ln w="0"/>
                <a:solidFill>
                  <a:schemeClr val="bg1"/>
                </a:solidFill>
                <a:effectLst>
                  <a:outerShdw blurRad="38100" dist="19050" dir="2700000" algn="tl" rotWithShape="0">
                    <a:schemeClr val="dk1">
                      <a:alpha val="40000"/>
                    </a:schemeClr>
                  </a:outerShdw>
                </a:effectLst>
              </a:rPr>
              <a:t> </a:t>
            </a:r>
            <a:r>
              <a:rPr lang="en-US" sz="2000" dirty="0" err="1" smtClean="0">
                <a:ln w="0"/>
                <a:solidFill>
                  <a:schemeClr val="bg1"/>
                </a:solidFill>
                <a:effectLst>
                  <a:outerShdw blurRad="38100" dist="19050" dir="2700000" algn="tl" rotWithShape="0">
                    <a:schemeClr val="dk1">
                      <a:alpha val="40000"/>
                    </a:schemeClr>
                  </a:outerShdw>
                </a:effectLst>
              </a:rPr>
              <a:t>triển</a:t>
            </a:r>
            <a:endParaRPr lang="en-US" sz="2000" b="0" cap="none" spc="0" dirty="0">
              <a:ln w="0"/>
              <a:solidFill>
                <a:schemeClr val="bg1"/>
              </a:solidFill>
              <a:effectLst>
                <a:outerShdw blurRad="38100" dist="19050" dir="2700000" algn="tl" rotWithShape="0">
                  <a:schemeClr val="dk1">
                    <a:alpha val="40000"/>
                  </a:schemeClr>
                </a:outerShdw>
              </a:effectLst>
            </a:endParaRPr>
          </a:p>
        </p:txBody>
      </p:sp>
      <p:sp>
        <p:nvSpPr>
          <p:cNvPr id="14" name="Title 1"/>
          <p:cNvSpPr txBox="1">
            <a:spLocks/>
          </p:cNvSpPr>
          <p:nvPr/>
        </p:nvSpPr>
        <p:spPr>
          <a:xfrm>
            <a:off x="4813424" y="-865065"/>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Nhóm 5</a:t>
            </a:r>
            <a:endParaRPr lang="en-US" dirty="0"/>
          </a:p>
        </p:txBody>
      </p:sp>
    </p:spTree>
    <p:extLst>
      <p:ext uri="{BB962C8B-B14F-4D97-AF65-F5344CB8AC3E}">
        <p14:creationId xmlns:p14="http://schemas.microsoft.com/office/powerpoint/2010/main" val="2720468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size</a:t>
            </a:r>
            <a:endParaRPr lang="en-US" dirty="0"/>
          </a:p>
        </p:txBody>
      </p:sp>
      <p:pic>
        <p:nvPicPr>
          <p:cNvPr id="4" name="Content Placeholder 3"/>
          <p:cNvPicPr>
            <a:picLocks noGrp="1" noChangeAspect="1"/>
          </p:cNvPicPr>
          <p:nvPr>
            <p:ph idx="1"/>
          </p:nvPr>
        </p:nvPicPr>
        <p:blipFill>
          <a:blip r:embed="rId3"/>
          <a:stretch>
            <a:fillRect/>
          </a:stretch>
        </p:blipFill>
        <p:spPr>
          <a:xfrm>
            <a:off x="1251678" y="1874516"/>
            <a:ext cx="4724119" cy="3561701"/>
          </a:xfrm>
          <a:prstGeom prst="rect">
            <a:avLst/>
          </a:prstGeom>
        </p:spPr>
      </p:pic>
      <p:pic>
        <p:nvPicPr>
          <p:cNvPr id="5" name="Picture 4"/>
          <p:cNvPicPr>
            <a:picLocks noChangeAspect="1"/>
          </p:cNvPicPr>
          <p:nvPr/>
        </p:nvPicPr>
        <p:blipFill>
          <a:blip r:embed="rId4"/>
          <a:stretch>
            <a:fillRect/>
          </a:stretch>
        </p:blipFill>
        <p:spPr>
          <a:xfrm>
            <a:off x="6078829" y="1874517"/>
            <a:ext cx="5351172" cy="3561701"/>
          </a:xfrm>
          <a:prstGeom prst="rect">
            <a:avLst/>
          </a:prstGeom>
        </p:spPr>
      </p:pic>
      <p:sp>
        <p:nvSpPr>
          <p:cNvPr id="6" name="Rectangle 5"/>
          <p:cNvSpPr/>
          <p:nvPr/>
        </p:nvSpPr>
        <p:spPr>
          <a:xfrm>
            <a:off x="3345073" y="5436217"/>
            <a:ext cx="537327"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8458500" y="5436217"/>
            <a:ext cx="59182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b</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91758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GEOGRAPHICALLY DISTRIBUTED DEVELOPMENT</a:t>
            </a:r>
            <a:br>
              <a:rPr lang="en-US" dirty="0"/>
            </a:br>
            <a:endParaRPr lang="en-US" dirty="0"/>
          </a:p>
        </p:txBody>
      </p:sp>
      <p:sp>
        <p:nvSpPr>
          <p:cNvPr id="3" name="Content Placeholder 2"/>
          <p:cNvSpPr>
            <a:spLocks noGrp="1"/>
          </p:cNvSpPr>
          <p:nvPr>
            <p:ph idx="1"/>
          </p:nvPr>
        </p:nvSpPr>
        <p:spPr>
          <a:xfrm>
            <a:off x="1251678" y="2286001"/>
            <a:ext cx="4353992" cy="1663147"/>
          </a:xfrm>
        </p:spPr>
        <p:txBody>
          <a:bodyPr/>
          <a:lstStyle/>
          <a:p>
            <a:r>
              <a:rPr lang="en-US" dirty="0" err="1" smtClean="0"/>
              <a:t>Cùng</a:t>
            </a:r>
            <a:r>
              <a:rPr lang="en-US" dirty="0" smtClean="0"/>
              <a:t> </a:t>
            </a:r>
            <a:r>
              <a:rPr lang="en-US" dirty="0" err="1" smtClean="0"/>
              <a:t>một</a:t>
            </a:r>
            <a:r>
              <a:rPr lang="en-US" dirty="0" smtClean="0"/>
              <a:t> </a:t>
            </a:r>
            <a:r>
              <a:rPr lang="en-US" dirty="0" err="1" smtClean="0"/>
              <a:t>văn</a:t>
            </a:r>
            <a:r>
              <a:rPr lang="en-US" dirty="0" smtClean="0"/>
              <a:t> </a:t>
            </a:r>
            <a:r>
              <a:rPr lang="en-US" dirty="0" err="1" smtClean="0"/>
              <a:t>phòng</a:t>
            </a:r>
            <a:r>
              <a:rPr lang="en-US" dirty="0" smtClean="0"/>
              <a:t>:</a:t>
            </a:r>
          </a:p>
          <a:p>
            <a:pPr lvl="1"/>
            <a:r>
              <a:rPr lang="en-US" dirty="0" err="1" smtClean="0"/>
              <a:t>Lý</a:t>
            </a:r>
            <a:r>
              <a:rPr lang="en-US" dirty="0" smtClean="0"/>
              <a:t> </a:t>
            </a:r>
            <a:r>
              <a:rPr lang="en-US" dirty="0" err="1" smtClean="0"/>
              <a:t>tưởng</a:t>
            </a:r>
            <a:r>
              <a:rPr lang="en-US" dirty="0" smtClean="0"/>
              <a:t> </a:t>
            </a:r>
            <a:r>
              <a:rPr lang="en-US" dirty="0" err="1" smtClean="0"/>
              <a:t>để</a:t>
            </a:r>
            <a:r>
              <a:rPr lang="en-US" dirty="0" smtClean="0"/>
              <a:t> </a:t>
            </a:r>
            <a:r>
              <a:rPr lang="en-US" dirty="0" err="1" smtClean="0"/>
              <a:t>tương</a:t>
            </a:r>
            <a:r>
              <a:rPr lang="en-US" dirty="0" smtClean="0"/>
              <a:t> </a:t>
            </a:r>
            <a:r>
              <a:rPr lang="en-US" dirty="0" err="1" smtClean="0"/>
              <a:t>tác</a:t>
            </a:r>
            <a:r>
              <a:rPr lang="en-US" dirty="0" smtClean="0"/>
              <a:t>.</a:t>
            </a:r>
          </a:p>
          <a:p>
            <a:pPr lvl="1"/>
            <a:r>
              <a:rPr lang="en-US" dirty="0" err="1" smtClean="0"/>
              <a:t>Năng</a:t>
            </a:r>
            <a:r>
              <a:rPr lang="en-US" dirty="0" smtClean="0"/>
              <a:t> </a:t>
            </a:r>
            <a:r>
              <a:rPr lang="en-US" dirty="0" err="1" smtClean="0"/>
              <a:t>suất</a:t>
            </a:r>
            <a:r>
              <a:rPr lang="en-US" dirty="0" smtClean="0"/>
              <a:t> </a:t>
            </a:r>
            <a:r>
              <a:rPr lang="en-US" dirty="0" err="1" smtClean="0"/>
              <a:t>thấp</a:t>
            </a:r>
            <a:endParaRPr lang="en-US" dirty="0"/>
          </a:p>
        </p:txBody>
      </p:sp>
      <p:sp>
        <p:nvSpPr>
          <p:cNvPr id="6" name="Content Placeholder 2"/>
          <p:cNvSpPr txBox="1">
            <a:spLocks/>
          </p:cNvSpPr>
          <p:nvPr/>
        </p:nvSpPr>
        <p:spPr>
          <a:xfrm>
            <a:off x="6340839" y="2286000"/>
            <a:ext cx="4353992" cy="166314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err="1" smtClean="0"/>
              <a:t>Cùng</a:t>
            </a:r>
            <a:r>
              <a:rPr lang="en-US" dirty="0" smtClean="0"/>
              <a:t> </a:t>
            </a:r>
            <a:r>
              <a:rPr lang="en-US" dirty="0" err="1" smtClean="0"/>
              <a:t>thành</a:t>
            </a:r>
            <a:r>
              <a:rPr lang="en-US" dirty="0" smtClean="0"/>
              <a:t> </a:t>
            </a:r>
            <a:r>
              <a:rPr lang="en-US" dirty="0" err="1" smtClean="0"/>
              <a:t>phố</a:t>
            </a:r>
            <a:r>
              <a:rPr lang="en-US" dirty="0" smtClean="0"/>
              <a:t>, </a:t>
            </a:r>
            <a:r>
              <a:rPr lang="en-US" dirty="0" err="1" smtClean="0"/>
              <a:t>khác</a:t>
            </a:r>
            <a:r>
              <a:rPr lang="en-US" dirty="0" smtClean="0"/>
              <a:t> </a:t>
            </a:r>
            <a:r>
              <a:rPr lang="en-US" dirty="0" err="1" smtClean="0"/>
              <a:t>thông</a:t>
            </a:r>
            <a:r>
              <a:rPr lang="en-US" dirty="0" smtClean="0"/>
              <a:t> tin </a:t>
            </a:r>
            <a:r>
              <a:rPr lang="en-US" dirty="0" err="1" smtClean="0"/>
              <a:t>liên</a:t>
            </a:r>
            <a:r>
              <a:rPr lang="en-US" dirty="0" smtClean="0"/>
              <a:t> </a:t>
            </a:r>
            <a:r>
              <a:rPr lang="en-US" dirty="0" err="1" smtClean="0"/>
              <a:t>lạc</a:t>
            </a:r>
            <a:r>
              <a:rPr lang="en-US" dirty="0" smtClean="0"/>
              <a:t>:</a:t>
            </a:r>
          </a:p>
          <a:p>
            <a:pPr lvl="1"/>
            <a:r>
              <a:rPr lang="en-US" dirty="0" err="1" smtClean="0"/>
              <a:t>Giao</a:t>
            </a:r>
            <a:r>
              <a:rPr lang="en-US" dirty="0" smtClean="0"/>
              <a:t> </a:t>
            </a:r>
            <a:r>
              <a:rPr lang="en-US" dirty="0" err="1" smtClean="0"/>
              <a:t>tiếp</a:t>
            </a:r>
            <a:r>
              <a:rPr lang="en-US" dirty="0" smtClean="0"/>
              <a:t> </a:t>
            </a:r>
            <a:r>
              <a:rPr lang="en-US" dirty="0" err="1" smtClean="0"/>
              <a:t>khá</a:t>
            </a:r>
            <a:r>
              <a:rPr lang="en-US" dirty="0" smtClean="0"/>
              <a:t> </a:t>
            </a:r>
            <a:r>
              <a:rPr lang="en-US" dirty="0" err="1" smtClean="0"/>
              <a:t>tốt</a:t>
            </a:r>
            <a:r>
              <a:rPr lang="en-US" dirty="0" smtClean="0"/>
              <a:t>.</a:t>
            </a:r>
          </a:p>
          <a:p>
            <a:pPr lvl="1"/>
            <a:r>
              <a:rPr lang="en-US" dirty="0" err="1" smtClean="0"/>
              <a:t>Cùng</a:t>
            </a:r>
            <a:r>
              <a:rPr lang="en-US" dirty="0" smtClean="0"/>
              <a:t> </a:t>
            </a:r>
            <a:r>
              <a:rPr lang="en-US" dirty="0" err="1" smtClean="0"/>
              <a:t>văn</a:t>
            </a:r>
            <a:r>
              <a:rPr lang="en-US" dirty="0" smtClean="0"/>
              <a:t> </a:t>
            </a:r>
            <a:r>
              <a:rPr lang="en-US" dirty="0" err="1" smtClean="0"/>
              <a:t>hóa</a:t>
            </a:r>
            <a:r>
              <a:rPr lang="en-US" dirty="0" smtClean="0"/>
              <a:t>.</a:t>
            </a:r>
          </a:p>
          <a:p>
            <a:pPr lvl="1"/>
            <a:r>
              <a:rPr lang="en-US" dirty="0" err="1" smtClean="0"/>
              <a:t>Năng</a:t>
            </a:r>
            <a:r>
              <a:rPr lang="en-US" dirty="0" smtClean="0"/>
              <a:t> </a:t>
            </a:r>
            <a:r>
              <a:rPr lang="en-US" dirty="0" err="1" smtClean="0"/>
              <a:t>suất</a:t>
            </a:r>
            <a:r>
              <a:rPr lang="en-US" dirty="0" smtClean="0"/>
              <a:t> </a:t>
            </a:r>
            <a:r>
              <a:rPr lang="en-US" dirty="0" err="1" smtClean="0"/>
              <a:t>thấp</a:t>
            </a:r>
            <a:r>
              <a:rPr lang="en-US" dirty="0"/>
              <a:t>.</a:t>
            </a:r>
          </a:p>
        </p:txBody>
      </p:sp>
      <p:sp>
        <p:nvSpPr>
          <p:cNvPr id="7" name="Content Placeholder 2"/>
          <p:cNvSpPr txBox="1">
            <a:spLocks/>
          </p:cNvSpPr>
          <p:nvPr/>
        </p:nvSpPr>
        <p:spPr>
          <a:xfrm>
            <a:off x="1251678" y="4360632"/>
            <a:ext cx="4353992" cy="16631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err="1" smtClean="0"/>
              <a:t>Cùng</a:t>
            </a:r>
            <a:r>
              <a:rPr lang="en-US" dirty="0" smtClean="0"/>
              <a:t> </a:t>
            </a:r>
            <a:r>
              <a:rPr lang="en-US" dirty="0" err="1" smtClean="0"/>
              <a:t>quốc</a:t>
            </a:r>
            <a:r>
              <a:rPr lang="en-US" dirty="0" smtClean="0"/>
              <a:t> </a:t>
            </a:r>
            <a:r>
              <a:rPr lang="en-US" dirty="0" err="1" smtClean="0"/>
              <a:t>gia</a:t>
            </a:r>
            <a:r>
              <a:rPr lang="en-US" dirty="0" smtClean="0"/>
              <a:t>, </a:t>
            </a:r>
            <a:r>
              <a:rPr lang="en-US" dirty="0" err="1" smtClean="0"/>
              <a:t>khác</a:t>
            </a:r>
            <a:r>
              <a:rPr lang="en-US" dirty="0" smtClean="0"/>
              <a:t> </a:t>
            </a:r>
            <a:r>
              <a:rPr lang="en-US" dirty="0" err="1" smtClean="0"/>
              <a:t>thành</a:t>
            </a:r>
            <a:r>
              <a:rPr lang="en-US" dirty="0" smtClean="0"/>
              <a:t> </a:t>
            </a:r>
            <a:r>
              <a:rPr lang="en-US" dirty="0" err="1" smtClean="0"/>
              <a:t>phố</a:t>
            </a:r>
            <a:r>
              <a:rPr lang="en-US" dirty="0" smtClean="0"/>
              <a:t>:</a:t>
            </a:r>
          </a:p>
          <a:p>
            <a:pPr lvl="1"/>
            <a:r>
              <a:rPr lang="en-US" dirty="0" err="1" smtClean="0"/>
              <a:t>Cùng</a:t>
            </a:r>
            <a:r>
              <a:rPr lang="en-US" dirty="0"/>
              <a:t> </a:t>
            </a:r>
            <a:r>
              <a:rPr lang="en-US" dirty="0" err="1" smtClean="0"/>
              <a:t>văn</a:t>
            </a:r>
            <a:r>
              <a:rPr lang="en-US" dirty="0" smtClean="0"/>
              <a:t> </a:t>
            </a:r>
            <a:r>
              <a:rPr lang="en-US" dirty="0" err="1" smtClean="0"/>
              <a:t>hóa</a:t>
            </a:r>
            <a:r>
              <a:rPr lang="en-US" dirty="0" smtClean="0"/>
              <a:t>.</a:t>
            </a:r>
          </a:p>
          <a:p>
            <a:pPr lvl="1"/>
            <a:r>
              <a:rPr lang="en-US" dirty="0" err="1" smtClean="0"/>
              <a:t>Khó</a:t>
            </a:r>
            <a:r>
              <a:rPr lang="en-US" dirty="0" smtClean="0"/>
              <a:t> </a:t>
            </a:r>
            <a:r>
              <a:rPr lang="en-US" dirty="0" err="1" smtClean="0"/>
              <a:t>giao</a:t>
            </a:r>
            <a:r>
              <a:rPr lang="en-US" dirty="0" smtClean="0"/>
              <a:t> </a:t>
            </a:r>
            <a:r>
              <a:rPr lang="en-US" dirty="0" err="1" smtClean="0"/>
              <a:t>tiếp</a:t>
            </a:r>
            <a:r>
              <a:rPr lang="en-US" dirty="0" smtClean="0"/>
              <a:t>.</a:t>
            </a:r>
          </a:p>
        </p:txBody>
      </p:sp>
      <p:sp>
        <p:nvSpPr>
          <p:cNvPr id="8" name="Content Placeholder 2"/>
          <p:cNvSpPr txBox="1">
            <a:spLocks/>
          </p:cNvSpPr>
          <p:nvPr/>
        </p:nvSpPr>
        <p:spPr>
          <a:xfrm>
            <a:off x="6340839" y="4360630"/>
            <a:ext cx="4353992" cy="16631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err="1" smtClean="0"/>
              <a:t>Đa</a:t>
            </a:r>
            <a:r>
              <a:rPr lang="en-US" dirty="0" smtClean="0"/>
              <a:t> </a:t>
            </a:r>
            <a:r>
              <a:rPr lang="en-US" dirty="0" err="1" smtClean="0"/>
              <a:t>quốc</a:t>
            </a:r>
            <a:r>
              <a:rPr lang="en-US" dirty="0" smtClean="0"/>
              <a:t> </a:t>
            </a:r>
            <a:r>
              <a:rPr lang="en-US" dirty="0" err="1" smtClean="0"/>
              <a:t>gia</a:t>
            </a:r>
            <a:r>
              <a:rPr lang="en-US" dirty="0" smtClean="0"/>
              <a:t>:</a:t>
            </a:r>
          </a:p>
          <a:p>
            <a:pPr lvl="1"/>
            <a:r>
              <a:rPr lang="en-US" dirty="0" err="1" smtClean="0"/>
              <a:t>Năng</a:t>
            </a:r>
            <a:r>
              <a:rPr lang="en-US" dirty="0" smtClean="0"/>
              <a:t> </a:t>
            </a:r>
            <a:r>
              <a:rPr lang="en-US" dirty="0" err="1" smtClean="0"/>
              <a:t>xuất</a:t>
            </a:r>
            <a:r>
              <a:rPr lang="en-US" dirty="0" smtClean="0"/>
              <a:t> </a:t>
            </a:r>
            <a:r>
              <a:rPr lang="en-US" dirty="0" err="1" smtClean="0"/>
              <a:t>cao</a:t>
            </a:r>
            <a:r>
              <a:rPr lang="en-US" dirty="0" smtClean="0"/>
              <a:t>.</a:t>
            </a:r>
          </a:p>
          <a:p>
            <a:pPr lvl="1"/>
            <a:r>
              <a:rPr lang="en-US" dirty="0" err="1" smtClean="0"/>
              <a:t>Khó</a:t>
            </a:r>
            <a:r>
              <a:rPr lang="en-US" dirty="0" smtClean="0"/>
              <a:t> </a:t>
            </a:r>
            <a:r>
              <a:rPr lang="en-US" dirty="0" err="1" smtClean="0"/>
              <a:t>giao</a:t>
            </a:r>
            <a:r>
              <a:rPr lang="en-US" dirty="0" smtClean="0"/>
              <a:t> </a:t>
            </a:r>
            <a:r>
              <a:rPr lang="en-US" dirty="0" err="1" smtClean="0"/>
              <a:t>tiếp</a:t>
            </a:r>
            <a:r>
              <a:rPr lang="en-US" dirty="0" smtClean="0"/>
              <a:t>.</a:t>
            </a:r>
          </a:p>
          <a:p>
            <a:pPr lvl="1"/>
            <a:r>
              <a:rPr lang="en-US" dirty="0" err="1" smtClean="0"/>
              <a:t>Khác</a:t>
            </a:r>
            <a:r>
              <a:rPr lang="en-US" dirty="0" smtClean="0"/>
              <a:t> </a:t>
            </a:r>
            <a:r>
              <a:rPr lang="en-US" dirty="0" err="1" smtClean="0"/>
              <a:t>văn</a:t>
            </a:r>
            <a:r>
              <a:rPr lang="en-US" dirty="0" smtClean="0"/>
              <a:t> </a:t>
            </a:r>
            <a:r>
              <a:rPr lang="en-US" dirty="0" err="1" smtClean="0"/>
              <a:t>hóa</a:t>
            </a:r>
            <a:r>
              <a:rPr lang="en-US" dirty="0" smtClean="0"/>
              <a:t>.</a:t>
            </a:r>
            <a:endParaRPr lang="en-US" dirty="0"/>
          </a:p>
        </p:txBody>
      </p:sp>
    </p:spTree>
    <p:extLst>
      <p:ext uri="{BB962C8B-B14F-4D97-AF65-F5344CB8AC3E}">
        <p14:creationId xmlns:p14="http://schemas.microsoft.com/office/powerpoint/2010/main" val="911586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software process</a:t>
            </a:r>
            <a:endParaRPr lang="en-US" dirty="0"/>
          </a:p>
        </p:txBody>
      </p:sp>
      <p:sp>
        <p:nvSpPr>
          <p:cNvPr id="3" name="Content Placeholder 2"/>
          <p:cNvSpPr>
            <a:spLocks noGrp="1"/>
          </p:cNvSpPr>
          <p:nvPr>
            <p:ph idx="1"/>
          </p:nvPr>
        </p:nvSpPr>
        <p:spPr>
          <a:xfrm>
            <a:off x="1251678" y="2286001"/>
            <a:ext cx="4990096" cy="3593591"/>
          </a:xfrm>
        </p:spPr>
        <p:txBody>
          <a:bodyPr>
            <a:normAutofit fontScale="92500" lnSpcReduction="20000"/>
          </a:bodyPr>
          <a:lstStyle/>
          <a:p>
            <a:r>
              <a:rPr lang="en-US" dirty="0" err="1" smtClean="0"/>
              <a:t>Mục</a:t>
            </a:r>
            <a:r>
              <a:rPr lang="en-US" dirty="0" smtClean="0"/>
              <a:t> </a:t>
            </a:r>
            <a:r>
              <a:rPr lang="en-US" dirty="0" err="1" smtClean="0"/>
              <a:t>đích</a:t>
            </a:r>
            <a:r>
              <a:rPr lang="en-US" dirty="0" smtClean="0"/>
              <a:t> </a:t>
            </a:r>
            <a:r>
              <a:rPr lang="en-US" dirty="0" err="1" smtClean="0"/>
              <a:t>của</a:t>
            </a:r>
            <a:r>
              <a:rPr lang="en-US" dirty="0" smtClean="0"/>
              <a:t> TSP:</a:t>
            </a:r>
          </a:p>
          <a:p>
            <a:pPr lvl="1"/>
            <a:r>
              <a:rPr lang="en-US" dirty="0" err="1" smtClean="0"/>
              <a:t>Xây</a:t>
            </a:r>
            <a:r>
              <a:rPr lang="en-US" dirty="0" smtClean="0"/>
              <a:t> </a:t>
            </a:r>
            <a:r>
              <a:rPr lang="en-US" dirty="0" err="1" smtClean="0"/>
              <a:t>dựng</a:t>
            </a:r>
            <a:r>
              <a:rPr lang="en-US" dirty="0" smtClean="0"/>
              <a:t> </a:t>
            </a:r>
            <a:r>
              <a:rPr lang="en-US" dirty="0" err="1" smtClean="0"/>
              <a:t>nhóm</a:t>
            </a:r>
            <a:r>
              <a:rPr lang="en-US" dirty="0" smtClean="0"/>
              <a:t> </a:t>
            </a:r>
            <a:r>
              <a:rPr lang="en-US" dirty="0" err="1" smtClean="0"/>
              <a:t>tự</a:t>
            </a:r>
            <a:r>
              <a:rPr lang="en-US" dirty="0" smtClean="0"/>
              <a:t> </a:t>
            </a:r>
            <a:r>
              <a:rPr lang="en-US" dirty="0" err="1" smtClean="0"/>
              <a:t>định</a:t>
            </a:r>
            <a:r>
              <a:rPr lang="en-US" dirty="0" smtClean="0"/>
              <a:t> </a:t>
            </a:r>
            <a:r>
              <a:rPr lang="en-US" dirty="0" err="1" smtClean="0"/>
              <a:t>hướng</a:t>
            </a:r>
            <a:r>
              <a:rPr lang="en-US" dirty="0" smtClean="0"/>
              <a:t>:</a:t>
            </a:r>
          </a:p>
          <a:p>
            <a:pPr lvl="2"/>
            <a:r>
              <a:rPr lang="en-US" dirty="0"/>
              <a:t>3-20 </a:t>
            </a:r>
            <a:r>
              <a:rPr lang="en-US" dirty="0" err="1"/>
              <a:t>kỹ</a:t>
            </a:r>
            <a:r>
              <a:rPr lang="en-US" dirty="0"/>
              <a:t> </a:t>
            </a:r>
            <a:r>
              <a:rPr lang="en-US" dirty="0" err="1"/>
              <a:t>sư</a:t>
            </a:r>
            <a:r>
              <a:rPr lang="en-US" dirty="0"/>
              <a:t>.</a:t>
            </a:r>
          </a:p>
          <a:p>
            <a:pPr lvl="2"/>
            <a:r>
              <a:rPr lang="en-US" dirty="0" err="1"/>
              <a:t>Xây</a:t>
            </a:r>
            <a:r>
              <a:rPr lang="en-US" dirty="0"/>
              <a:t> </a:t>
            </a:r>
            <a:r>
              <a:rPr lang="en-US" dirty="0" err="1"/>
              <a:t>dựng</a:t>
            </a:r>
            <a:r>
              <a:rPr lang="en-US" dirty="0"/>
              <a:t> </a:t>
            </a:r>
            <a:r>
              <a:rPr lang="en-US" dirty="0" err="1"/>
              <a:t>mục</a:t>
            </a:r>
            <a:r>
              <a:rPr lang="en-US" dirty="0"/>
              <a:t> </a:t>
            </a:r>
            <a:r>
              <a:rPr lang="en-US" dirty="0" err="1"/>
              <a:t>đích</a:t>
            </a:r>
            <a:r>
              <a:rPr lang="en-US" dirty="0"/>
              <a:t> </a:t>
            </a:r>
            <a:r>
              <a:rPr lang="en-US" dirty="0" err="1"/>
              <a:t>riêng</a:t>
            </a:r>
            <a:r>
              <a:rPr lang="en-US" dirty="0"/>
              <a:t>.</a:t>
            </a:r>
          </a:p>
          <a:p>
            <a:pPr lvl="2"/>
            <a:r>
              <a:rPr lang="en-US" dirty="0" err="1"/>
              <a:t>Xây</a:t>
            </a:r>
            <a:r>
              <a:rPr lang="en-US" dirty="0"/>
              <a:t> </a:t>
            </a:r>
            <a:r>
              <a:rPr lang="en-US" dirty="0" err="1"/>
              <a:t>dựng</a:t>
            </a:r>
            <a:r>
              <a:rPr lang="en-US" dirty="0"/>
              <a:t> </a:t>
            </a:r>
            <a:r>
              <a:rPr lang="en-US" dirty="0" err="1"/>
              <a:t>kế</a:t>
            </a:r>
            <a:r>
              <a:rPr lang="en-US" dirty="0"/>
              <a:t> </a:t>
            </a:r>
            <a:r>
              <a:rPr lang="en-US" dirty="0" err="1"/>
              <a:t>hoạch</a:t>
            </a:r>
            <a:r>
              <a:rPr lang="en-US" dirty="0"/>
              <a:t> </a:t>
            </a:r>
            <a:r>
              <a:rPr lang="en-US" dirty="0" err="1"/>
              <a:t>và</a:t>
            </a:r>
            <a:r>
              <a:rPr lang="en-US" dirty="0"/>
              <a:t> </a:t>
            </a:r>
            <a:r>
              <a:rPr lang="en-US" dirty="0" err="1"/>
              <a:t>tiến</a:t>
            </a:r>
            <a:r>
              <a:rPr lang="en-US" dirty="0"/>
              <a:t> </a:t>
            </a:r>
            <a:r>
              <a:rPr lang="en-US" dirty="0" err="1"/>
              <a:t>trình</a:t>
            </a:r>
            <a:r>
              <a:rPr lang="en-US" dirty="0"/>
              <a:t> </a:t>
            </a:r>
            <a:r>
              <a:rPr lang="en-US" dirty="0" err="1"/>
              <a:t>riêng</a:t>
            </a:r>
            <a:r>
              <a:rPr lang="en-US" dirty="0"/>
              <a:t>.</a:t>
            </a:r>
          </a:p>
          <a:p>
            <a:pPr lvl="2"/>
            <a:r>
              <a:rPr lang="en-US" dirty="0"/>
              <a:t>Theo </a:t>
            </a:r>
            <a:r>
              <a:rPr lang="en-US" dirty="0" err="1"/>
              <a:t>dõi</a:t>
            </a:r>
            <a:r>
              <a:rPr lang="en-US" dirty="0"/>
              <a:t> </a:t>
            </a:r>
            <a:r>
              <a:rPr lang="en-US" dirty="0" err="1"/>
              <a:t>công</a:t>
            </a:r>
            <a:r>
              <a:rPr lang="en-US" dirty="0"/>
              <a:t> </a:t>
            </a:r>
            <a:r>
              <a:rPr lang="en-US" dirty="0" err="1" smtClean="0"/>
              <a:t>việc</a:t>
            </a:r>
            <a:r>
              <a:rPr lang="en-US" dirty="0" smtClean="0"/>
              <a:t>.</a:t>
            </a:r>
          </a:p>
          <a:p>
            <a:pPr lvl="1"/>
            <a:r>
              <a:rPr lang="en-US" dirty="0" err="1" smtClean="0"/>
              <a:t>Hướng</a:t>
            </a:r>
            <a:r>
              <a:rPr lang="en-US" dirty="0" smtClean="0"/>
              <a:t> </a:t>
            </a:r>
            <a:r>
              <a:rPr lang="en-US" dirty="0" err="1" smtClean="0"/>
              <a:t>dẫn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cách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nhóm</a:t>
            </a:r>
            <a:r>
              <a:rPr lang="en-US" dirty="0" smtClean="0"/>
              <a:t>:</a:t>
            </a:r>
          </a:p>
          <a:p>
            <a:pPr lvl="2"/>
            <a:r>
              <a:rPr lang="en-US" dirty="0" err="1" smtClean="0"/>
              <a:t>Huấn</a:t>
            </a:r>
            <a:r>
              <a:rPr lang="en-US" dirty="0" smtClean="0"/>
              <a:t> </a:t>
            </a:r>
            <a:r>
              <a:rPr lang="en-US" dirty="0" err="1" smtClean="0"/>
              <a:t>luyện</a:t>
            </a:r>
            <a:r>
              <a:rPr lang="en-US" dirty="0" smtClean="0"/>
              <a:t>.</a:t>
            </a:r>
          </a:p>
          <a:p>
            <a:pPr lvl="2"/>
            <a:r>
              <a:rPr lang="en-US" dirty="0" err="1" smtClean="0"/>
              <a:t>Động</a:t>
            </a:r>
            <a:r>
              <a:rPr lang="en-US" dirty="0" smtClean="0"/>
              <a:t> </a:t>
            </a:r>
            <a:r>
              <a:rPr lang="en-US" dirty="0" err="1" smtClean="0"/>
              <a:t>lực</a:t>
            </a:r>
            <a:r>
              <a:rPr lang="en-US" dirty="0" smtClean="0"/>
              <a:t>.</a:t>
            </a:r>
          </a:p>
          <a:p>
            <a:pPr lvl="2"/>
            <a:r>
              <a:rPr lang="en-US" dirty="0" err="1" smtClean="0"/>
              <a:t>Duy</a:t>
            </a:r>
            <a:r>
              <a:rPr lang="en-US" dirty="0" smtClean="0"/>
              <a:t> </a:t>
            </a:r>
            <a:r>
              <a:rPr lang="en-US" dirty="0" err="1" smtClean="0"/>
              <a:t>trì</a:t>
            </a:r>
            <a:r>
              <a:rPr lang="en-US" dirty="0" smtClean="0"/>
              <a:t> </a:t>
            </a:r>
            <a:r>
              <a:rPr lang="en-US" dirty="0" err="1" smtClean="0"/>
              <a:t>hiệu</a:t>
            </a:r>
            <a:r>
              <a:rPr lang="en-US" dirty="0" smtClean="0"/>
              <a:t> </a:t>
            </a:r>
            <a:r>
              <a:rPr lang="en-US" dirty="0" err="1" smtClean="0"/>
              <a:t>suất</a:t>
            </a:r>
            <a:r>
              <a:rPr lang="en-US" dirty="0" smtClean="0"/>
              <a:t>.</a:t>
            </a:r>
          </a:p>
        </p:txBody>
      </p:sp>
      <p:sp>
        <p:nvSpPr>
          <p:cNvPr id="4" name="Content Placeholder 2"/>
          <p:cNvSpPr txBox="1">
            <a:spLocks/>
          </p:cNvSpPr>
          <p:nvPr/>
        </p:nvSpPr>
        <p:spPr>
          <a:xfrm>
            <a:off x="6439904" y="2286000"/>
            <a:ext cx="4990096"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err="1" smtClean="0"/>
              <a:t>TSPi</a:t>
            </a:r>
            <a:r>
              <a:rPr lang="en-US" dirty="0"/>
              <a:t> </a:t>
            </a:r>
            <a:r>
              <a:rPr lang="en-US" dirty="0" err="1" smtClean="0"/>
              <a:t>là</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quy</a:t>
            </a:r>
            <a:r>
              <a:rPr lang="en-US" dirty="0" smtClean="0"/>
              <a:t> </a:t>
            </a:r>
            <a:r>
              <a:rPr lang="en-US" dirty="0" err="1" smtClean="0"/>
              <a:t>mô</a:t>
            </a:r>
            <a:r>
              <a:rPr lang="en-US" dirty="0" smtClean="0"/>
              <a:t> </a:t>
            </a:r>
            <a:r>
              <a:rPr lang="en-US" dirty="0" err="1" smtClean="0"/>
              <a:t>nhỏ</a:t>
            </a:r>
            <a:r>
              <a:rPr lang="en-US" dirty="0" smtClean="0"/>
              <a:t> </a:t>
            </a:r>
            <a:r>
              <a:rPr lang="en-US" dirty="0" err="1" smtClean="0"/>
              <a:t>của</a:t>
            </a:r>
            <a:r>
              <a:rPr lang="en-US" dirty="0" smtClean="0"/>
              <a:t> TSP </a:t>
            </a:r>
            <a:r>
              <a:rPr lang="en-US" dirty="0" err="1" smtClean="0"/>
              <a:t>được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giáo</a:t>
            </a:r>
            <a:r>
              <a:rPr lang="en-US" dirty="0" smtClean="0"/>
              <a:t> </a:t>
            </a:r>
            <a:r>
              <a:rPr lang="en-US" dirty="0" err="1" smtClean="0"/>
              <a:t>dục</a:t>
            </a:r>
            <a:r>
              <a:rPr lang="en-US" dirty="0" smtClean="0"/>
              <a:t>.</a:t>
            </a:r>
          </a:p>
          <a:p>
            <a:r>
              <a:rPr lang="en-US" dirty="0" err="1" smtClean="0"/>
              <a:t>TSPi</a:t>
            </a:r>
            <a:r>
              <a:rPr lang="en-US" dirty="0" smtClean="0"/>
              <a:t> </a:t>
            </a:r>
            <a:r>
              <a:rPr lang="en-US" dirty="0" err="1" smtClean="0"/>
              <a:t>bao</a:t>
            </a:r>
            <a:r>
              <a:rPr lang="en-US" dirty="0" smtClean="0"/>
              <a:t> </a:t>
            </a:r>
            <a:r>
              <a:rPr lang="en-US" dirty="0" err="1" smtClean="0"/>
              <a:t>gồm</a:t>
            </a:r>
            <a:r>
              <a:rPr lang="en-US" dirty="0" smtClean="0"/>
              <a:t> 3 </a:t>
            </a:r>
            <a:r>
              <a:rPr lang="en-US" dirty="0" err="1" smtClean="0"/>
              <a:t>chu</a:t>
            </a:r>
            <a:r>
              <a:rPr lang="en-US" dirty="0" smtClean="0"/>
              <a:t> </a:t>
            </a:r>
            <a:r>
              <a:rPr lang="en-US" dirty="0" err="1" smtClean="0"/>
              <a:t>kỳ</a:t>
            </a:r>
            <a:r>
              <a:rPr lang="en-US" dirty="0" smtClean="0"/>
              <a:t>:</a:t>
            </a:r>
          </a:p>
        </p:txBody>
      </p:sp>
      <p:pic>
        <p:nvPicPr>
          <p:cNvPr id="5" name="Picture 4"/>
          <p:cNvPicPr>
            <a:picLocks noChangeAspect="1"/>
          </p:cNvPicPr>
          <p:nvPr/>
        </p:nvPicPr>
        <p:blipFill>
          <a:blip r:embed="rId2"/>
          <a:stretch>
            <a:fillRect/>
          </a:stretch>
        </p:blipFill>
        <p:spPr>
          <a:xfrm>
            <a:off x="7295794" y="3465886"/>
            <a:ext cx="3278315" cy="2413705"/>
          </a:xfrm>
          <a:prstGeom prst="rect">
            <a:avLst/>
          </a:prstGeom>
        </p:spPr>
      </p:pic>
    </p:spTree>
    <p:extLst>
      <p:ext uri="{BB962C8B-B14F-4D97-AF65-F5344CB8AC3E}">
        <p14:creationId xmlns:p14="http://schemas.microsoft.com/office/powerpoint/2010/main" val="2487577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Requirement Analysis</a:t>
            </a:r>
            <a:endParaRPr lang="vi-VN" dirty="0"/>
          </a:p>
        </p:txBody>
      </p:sp>
      <p:sp>
        <p:nvSpPr>
          <p:cNvPr id="3" name="Content Placeholder 2"/>
          <p:cNvSpPr>
            <a:spLocks noGrp="1"/>
          </p:cNvSpPr>
          <p:nvPr>
            <p:ph idx="1"/>
          </p:nvPr>
        </p:nvSpPr>
        <p:spPr/>
        <p:txBody>
          <a:bodyPr>
            <a:normAutofit/>
          </a:bodyPr>
          <a:lstStyle/>
          <a:p>
            <a:r>
              <a:rPr lang="en-US" dirty="0"/>
              <a:t>-</a:t>
            </a:r>
            <a:r>
              <a:rPr lang="en-US" dirty="0" err="1"/>
              <a:t>Một</a:t>
            </a:r>
            <a:r>
              <a:rPr lang="en-US" dirty="0"/>
              <a:t> </a:t>
            </a:r>
            <a:r>
              <a:rPr lang="en-US" dirty="0" err="1"/>
              <a:t>yêu</a:t>
            </a:r>
            <a:r>
              <a:rPr lang="en-US" dirty="0"/>
              <a:t> </a:t>
            </a:r>
            <a:r>
              <a:rPr lang="en-US" dirty="0" err="1"/>
              <a:t>cầu</a:t>
            </a:r>
            <a:r>
              <a:rPr lang="en-US" dirty="0"/>
              <a:t> </a:t>
            </a:r>
            <a:r>
              <a:rPr lang="en-US" dirty="0" err="1"/>
              <a:t>chưa</a:t>
            </a:r>
            <a:r>
              <a:rPr lang="en-US" dirty="0"/>
              <a:t> </a:t>
            </a:r>
            <a:r>
              <a:rPr lang="en-US" dirty="0" err="1"/>
              <a:t>hoàn</a:t>
            </a:r>
            <a:r>
              <a:rPr lang="en-US" dirty="0"/>
              <a:t> </a:t>
            </a:r>
            <a:r>
              <a:rPr lang="en-US" dirty="0" err="1"/>
              <a:t>thiện</a:t>
            </a:r>
            <a:r>
              <a:rPr lang="en-US" dirty="0"/>
              <a:t> </a:t>
            </a:r>
            <a:r>
              <a:rPr lang="en-US" dirty="0" err="1"/>
              <a:t>là</a:t>
            </a:r>
            <a:r>
              <a:rPr lang="en-US" dirty="0"/>
              <a:t> </a:t>
            </a:r>
            <a:r>
              <a:rPr lang="en-US" dirty="0" err="1"/>
              <a:t>một</a:t>
            </a:r>
            <a:r>
              <a:rPr lang="en-US" dirty="0"/>
              <a:t> </a:t>
            </a:r>
            <a:r>
              <a:rPr lang="en-US" dirty="0" err="1"/>
              <a:t>yêu</a:t>
            </a:r>
            <a:r>
              <a:rPr lang="en-US" dirty="0"/>
              <a:t> </a:t>
            </a:r>
            <a:r>
              <a:rPr lang="en-US" dirty="0" err="1"/>
              <a:t>cầu</a:t>
            </a:r>
            <a:r>
              <a:rPr lang="en-US" dirty="0"/>
              <a:t> </a:t>
            </a:r>
            <a:r>
              <a:rPr lang="en-US" dirty="0" err="1"/>
              <a:t>không</a:t>
            </a:r>
            <a:r>
              <a:rPr lang="en-US" dirty="0"/>
              <a:t> </a:t>
            </a:r>
            <a:r>
              <a:rPr lang="en-US" dirty="0" err="1"/>
              <a:t>được</a:t>
            </a:r>
            <a:r>
              <a:rPr lang="en-US" dirty="0"/>
              <a:t> </a:t>
            </a:r>
            <a:r>
              <a:rPr lang="en-US" dirty="0" err="1"/>
              <a:t>sửa</a:t>
            </a:r>
            <a:r>
              <a:rPr lang="en-US" dirty="0"/>
              <a:t> </a:t>
            </a:r>
            <a:r>
              <a:rPr lang="en-US" dirty="0" err="1"/>
              <a:t>chữa</a:t>
            </a:r>
            <a:r>
              <a:rPr lang="en-US" dirty="0"/>
              <a:t> </a:t>
            </a:r>
            <a:r>
              <a:rPr lang="en-US" dirty="0" err="1"/>
              <a:t>trước</a:t>
            </a:r>
            <a:r>
              <a:rPr lang="en-US" dirty="0"/>
              <a:t> </a:t>
            </a:r>
            <a:r>
              <a:rPr lang="en-US" dirty="0" err="1"/>
              <a:t>khi</a:t>
            </a:r>
            <a:r>
              <a:rPr lang="en-US" dirty="0"/>
              <a:t> </a:t>
            </a:r>
            <a:r>
              <a:rPr lang="en-US" dirty="0" err="1"/>
              <a:t>hoàn</a:t>
            </a:r>
            <a:r>
              <a:rPr lang="en-US" dirty="0"/>
              <a:t> </a:t>
            </a:r>
            <a:r>
              <a:rPr lang="en-US" dirty="0" err="1"/>
              <a:t>thành</a:t>
            </a:r>
            <a:r>
              <a:rPr lang="en-US" dirty="0"/>
              <a:t> </a:t>
            </a:r>
            <a:r>
              <a:rPr lang="en-US" dirty="0" err="1"/>
              <a:t>yêu</a:t>
            </a:r>
            <a:r>
              <a:rPr lang="en-US" dirty="0"/>
              <a:t> </a:t>
            </a:r>
            <a:r>
              <a:rPr lang="en-US" dirty="0" err="1"/>
              <a:t>cầu</a:t>
            </a:r>
            <a:r>
              <a:rPr lang="en-US" dirty="0"/>
              <a:t> </a:t>
            </a:r>
            <a:r>
              <a:rPr lang="en-US" dirty="0" err="1"/>
              <a:t>đó</a:t>
            </a:r>
            <a:r>
              <a:rPr lang="en-US" dirty="0"/>
              <a:t> </a:t>
            </a:r>
            <a:br>
              <a:rPr lang="en-US" dirty="0"/>
            </a:br>
            <a:r>
              <a:rPr lang="en-US" dirty="0"/>
              <a:t>=&gt; </a:t>
            </a:r>
            <a:r>
              <a:rPr lang="en-US" dirty="0" err="1"/>
              <a:t>gây</a:t>
            </a:r>
            <a:r>
              <a:rPr lang="en-US" dirty="0"/>
              <a:t> </a:t>
            </a:r>
            <a:r>
              <a:rPr lang="en-US" dirty="0" err="1"/>
              <a:t>thiệt</a:t>
            </a:r>
            <a:r>
              <a:rPr lang="en-US" dirty="0"/>
              <a:t> </a:t>
            </a:r>
            <a:r>
              <a:rPr lang="en-US" dirty="0" err="1"/>
              <a:t>hại</a:t>
            </a:r>
            <a:r>
              <a:rPr lang="en-US" dirty="0"/>
              <a:t> </a:t>
            </a:r>
            <a:r>
              <a:rPr lang="en-US" dirty="0" err="1"/>
              <a:t>lớn</a:t>
            </a:r>
            <a:r>
              <a:rPr lang="en-US" dirty="0"/>
              <a:t> </a:t>
            </a:r>
            <a:r>
              <a:rPr lang="en-US" dirty="0" err="1"/>
              <a:t>gấp</a:t>
            </a:r>
            <a:r>
              <a:rPr lang="en-US" dirty="0"/>
              <a:t> 20 =&gt;100 </a:t>
            </a:r>
            <a:r>
              <a:rPr lang="en-US" dirty="0" err="1"/>
              <a:t>lần</a:t>
            </a:r>
            <a:r>
              <a:rPr lang="en-US" dirty="0"/>
              <a:t> so </a:t>
            </a:r>
            <a:r>
              <a:rPr lang="en-US" dirty="0" err="1"/>
              <a:t>với</a:t>
            </a:r>
            <a:r>
              <a:rPr lang="en-US" dirty="0"/>
              <a:t> </a:t>
            </a:r>
            <a:r>
              <a:rPr lang="en-US" dirty="0" err="1"/>
              <a:t>việc</a:t>
            </a:r>
            <a:r>
              <a:rPr lang="en-US" dirty="0"/>
              <a:t> </a:t>
            </a:r>
            <a:r>
              <a:rPr lang="en-US" dirty="0" err="1"/>
              <a:t>sửa</a:t>
            </a:r>
            <a:r>
              <a:rPr lang="en-US" dirty="0"/>
              <a:t> </a:t>
            </a:r>
            <a:r>
              <a:rPr lang="en-US" dirty="0" err="1"/>
              <a:t>chữa</a:t>
            </a:r>
            <a:r>
              <a:rPr lang="en-US" dirty="0"/>
              <a:t> </a:t>
            </a:r>
            <a:r>
              <a:rPr lang="en-US" dirty="0" err="1"/>
              <a:t>trong</a:t>
            </a:r>
            <a:r>
              <a:rPr lang="en-US" dirty="0"/>
              <a:t> </a:t>
            </a:r>
            <a:r>
              <a:rPr lang="en-US" dirty="0" err="1"/>
              <a:t>lúc</a:t>
            </a:r>
            <a:r>
              <a:rPr lang="en-US" dirty="0"/>
              <a:t> </a:t>
            </a:r>
            <a:r>
              <a:rPr lang="en-US" dirty="0" err="1"/>
              <a:t>phát</a:t>
            </a:r>
            <a:r>
              <a:rPr lang="en-US" dirty="0"/>
              <a:t> </a:t>
            </a:r>
            <a:r>
              <a:rPr lang="en-US" dirty="0" err="1"/>
              <a:t>triển</a:t>
            </a:r>
            <a:r>
              <a:rPr lang="en-US" dirty="0"/>
              <a:t> </a:t>
            </a:r>
            <a:r>
              <a:rPr lang="en-US" dirty="0" err="1"/>
              <a:t>nó</a:t>
            </a:r>
            <a:r>
              <a:rPr lang="en-US" dirty="0"/>
              <a:t>. </a:t>
            </a:r>
            <a:br>
              <a:rPr lang="en-US" dirty="0"/>
            </a:br>
            <a:r>
              <a:rPr lang="en-US" dirty="0" err="1"/>
              <a:t>Tại</a:t>
            </a:r>
            <a:r>
              <a:rPr lang="en-US" dirty="0"/>
              <a:t> </a:t>
            </a:r>
            <a:r>
              <a:rPr lang="en-US" dirty="0" err="1"/>
              <a:t>sao</a:t>
            </a:r>
            <a:r>
              <a:rPr lang="en-US" dirty="0"/>
              <a:t> </a:t>
            </a:r>
            <a:r>
              <a:rPr lang="en-US" dirty="0" err="1"/>
              <a:t>rất</a:t>
            </a:r>
            <a:r>
              <a:rPr lang="en-US" dirty="0"/>
              <a:t> </a:t>
            </a:r>
            <a:r>
              <a:rPr lang="en-US" dirty="0" err="1"/>
              <a:t>nhiều</a:t>
            </a:r>
            <a:r>
              <a:rPr lang="en-US" dirty="0"/>
              <a:t> </a:t>
            </a:r>
            <a:r>
              <a:rPr lang="en-US" dirty="0" err="1"/>
              <a:t>dự</a:t>
            </a:r>
            <a:r>
              <a:rPr lang="en-US" dirty="0"/>
              <a:t> </a:t>
            </a:r>
            <a:r>
              <a:rPr lang="en-US" dirty="0" err="1"/>
              <a:t>án</a:t>
            </a:r>
            <a:r>
              <a:rPr lang="en-US" dirty="0"/>
              <a:t> </a:t>
            </a:r>
            <a:r>
              <a:rPr lang="en-US" dirty="0" err="1"/>
              <a:t>bị</a:t>
            </a:r>
            <a:r>
              <a:rPr lang="en-US" dirty="0"/>
              <a:t> </a:t>
            </a:r>
            <a:r>
              <a:rPr lang="en-US" dirty="0" err="1" smtClean="0"/>
              <a:t>thất</a:t>
            </a:r>
            <a:r>
              <a:rPr lang="en-US" dirty="0" smtClean="0"/>
              <a:t> </a:t>
            </a:r>
            <a:r>
              <a:rPr lang="en-US" dirty="0" err="1" smtClean="0"/>
              <a:t>bại</a:t>
            </a:r>
            <a:r>
              <a:rPr lang="en-US" dirty="0" smtClean="0"/>
              <a:t>, </a:t>
            </a:r>
            <a:r>
              <a:rPr lang="en-US" dirty="0" err="1"/>
              <a:t>lý</a:t>
            </a:r>
            <a:r>
              <a:rPr lang="en-US" dirty="0"/>
              <a:t> do </a:t>
            </a:r>
            <a:r>
              <a:rPr lang="en-US" dirty="0" err="1"/>
              <a:t>là</a:t>
            </a:r>
            <a:r>
              <a:rPr lang="en-US" dirty="0"/>
              <a:t> </a:t>
            </a:r>
            <a:r>
              <a:rPr lang="en-US" dirty="0" err="1"/>
              <a:t>việc</a:t>
            </a:r>
            <a:r>
              <a:rPr lang="en-US" dirty="0"/>
              <a:t> </a:t>
            </a:r>
            <a:r>
              <a:rPr lang="en-US" dirty="0" err="1"/>
              <a:t>khách</a:t>
            </a:r>
            <a:r>
              <a:rPr lang="en-US" dirty="0"/>
              <a:t> </a:t>
            </a:r>
            <a:r>
              <a:rPr lang="en-US" dirty="0" err="1"/>
              <a:t>hàng</a:t>
            </a:r>
            <a:r>
              <a:rPr lang="en-US" dirty="0"/>
              <a:t> </a:t>
            </a:r>
            <a:r>
              <a:rPr lang="en-US" dirty="0" err="1"/>
              <a:t>thường</a:t>
            </a:r>
            <a:r>
              <a:rPr lang="en-US" dirty="0"/>
              <a:t> </a:t>
            </a:r>
            <a:r>
              <a:rPr lang="en-US" dirty="0" err="1"/>
              <a:t>không</a:t>
            </a:r>
            <a:r>
              <a:rPr lang="en-US" dirty="0"/>
              <a:t> </a:t>
            </a:r>
            <a:r>
              <a:rPr lang="en-US" dirty="0" err="1"/>
              <a:t>biết</a:t>
            </a:r>
            <a:r>
              <a:rPr lang="en-US" dirty="0"/>
              <a:t> </a:t>
            </a:r>
            <a:r>
              <a:rPr lang="en-US" dirty="0" err="1"/>
              <a:t>rõ</a:t>
            </a:r>
            <a:r>
              <a:rPr lang="en-US" dirty="0"/>
              <a:t> </a:t>
            </a:r>
            <a:r>
              <a:rPr lang="en-US" dirty="0" err="1"/>
              <a:t>chính</a:t>
            </a:r>
            <a:r>
              <a:rPr lang="en-US" dirty="0"/>
              <a:t> </a:t>
            </a:r>
            <a:r>
              <a:rPr lang="en-US" dirty="0" err="1"/>
              <a:t>xác</a:t>
            </a:r>
            <a:r>
              <a:rPr lang="en-US" dirty="0"/>
              <a:t> </a:t>
            </a:r>
            <a:r>
              <a:rPr lang="en-US" dirty="0" err="1"/>
              <a:t>những</a:t>
            </a:r>
            <a:r>
              <a:rPr lang="en-US" dirty="0"/>
              <a:t> </a:t>
            </a:r>
            <a:r>
              <a:rPr lang="en-US" dirty="0" err="1"/>
              <a:t>gì</a:t>
            </a:r>
            <a:r>
              <a:rPr lang="en-US" dirty="0"/>
              <a:t> </a:t>
            </a:r>
            <a:r>
              <a:rPr lang="en-US" dirty="0" err="1"/>
              <a:t>họ</a:t>
            </a:r>
            <a:r>
              <a:rPr lang="en-US" dirty="0"/>
              <a:t> </a:t>
            </a:r>
            <a:r>
              <a:rPr lang="en-US" dirty="0" err="1"/>
              <a:t>cần</a:t>
            </a:r>
            <a:r>
              <a:rPr lang="en-US" dirty="0"/>
              <a:t> </a:t>
            </a:r>
            <a:r>
              <a:rPr lang="en-US" dirty="0" err="1"/>
              <a:t>lúc</a:t>
            </a:r>
            <a:r>
              <a:rPr lang="en-US" dirty="0"/>
              <a:t> </a:t>
            </a:r>
            <a:r>
              <a:rPr lang="en-US" dirty="0" err="1"/>
              <a:t>bắt</a:t>
            </a:r>
            <a:r>
              <a:rPr lang="en-US" dirty="0"/>
              <a:t> </a:t>
            </a:r>
            <a:r>
              <a:rPr lang="en-US" dirty="0" err="1"/>
              <a:t>đầu</a:t>
            </a:r>
            <a:r>
              <a:rPr lang="en-US" dirty="0"/>
              <a:t> </a:t>
            </a:r>
            <a:r>
              <a:rPr lang="en-US" dirty="0" err="1"/>
              <a:t>dự</a:t>
            </a:r>
            <a:r>
              <a:rPr lang="en-US" dirty="0"/>
              <a:t> </a:t>
            </a:r>
            <a:r>
              <a:rPr lang="en-US" dirty="0" err="1"/>
              <a:t>án</a:t>
            </a:r>
            <a:r>
              <a:rPr lang="en-US" dirty="0" smtClean="0"/>
              <a:t>.</a:t>
            </a:r>
          </a:p>
          <a:p>
            <a:r>
              <a:rPr lang="vi-VN" dirty="0"/>
              <a:t>Kỹ sư</a:t>
            </a:r>
            <a:r>
              <a:rPr lang="en-US" dirty="0"/>
              <a:t> </a:t>
            </a:r>
            <a:r>
              <a:rPr lang="en-US" dirty="0" err="1"/>
              <a:t>phân</a:t>
            </a:r>
            <a:r>
              <a:rPr lang="en-US" dirty="0"/>
              <a:t> </a:t>
            </a:r>
            <a:r>
              <a:rPr lang="en-US" dirty="0" err="1"/>
              <a:t>tích</a:t>
            </a:r>
            <a:r>
              <a:rPr lang="en-US" dirty="0"/>
              <a:t> </a:t>
            </a:r>
            <a:r>
              <a:rPr lang="en-US" dirty="0" err="1"/>
              <a:t>lặp</a:t>
            </a:r>
            <a:r>
              <a:rPr lang="en-US" dirty="0"/>
              <a:t> </a:t>
            </a:r>
            <a:r>
              <a:rPr lang="en-US" dirty="0" err="1"/>
              <a:t>đi</a:t>
            </a:r>
            <a:r>
              <a:rPr lang="en-US" dirty="0"/>
              <a:t> </a:t>
            </a:r>
            <a:r>
              <a:rPr lang="en-US" dirty="0" err="1"/>
              <a:t>lặp</a:t>
            </a:r>
            <a:r>
              <a:rPr lang="en-US" dirty="0"/>
              <a:t> </a:t>
            </a:r>
            <a:r>
              <a:rPr lang="en-US" dirty="0" err="1"/>
              <a:t>lại</a:t>
            </a:r>
            <a:r>
              <a:rPr lang="en-US" dirty="0"/>
              <a:t> </a:t>
            </a:r>
            <a:r>
              <a:rPr lang="vi-VN" dirty="0"/>
              <a:t>một quá trình tổ chức thu thập yêu cầu, thiết kế cho những </a:t>
            </a:r>
            <a:r>
              <a:rPr lang="en-US" dirty="0" err="1"/>
              <a:t>ai</a:t>
            </a:r>
            <a:r>
              <a:rPr lang="en-US" dirty="0"/>
              <a:t> </a:t>
            </a:r>
            <a:r>
              <a:rPr lang="en-US" dirty="0" err="1"/>
              <a:t>có</a:t>
            </a:r>
            <a:r>
              <a:rPr lang="en-US" dirty="0"/>
              <a:t> </a:t>
            </a:r>
            <a:r>
              <a:rPr lang="en-US" dirty="0" err="1"/>
              <a:t>nhu</a:t>
            </a:r>
            <a:r>
              <a:rPr lang="vi-VN" dirty="0"/>
              <a:t> cầu và thực hiện cho họ</a:t>
            </a:r>
            <a:r>
              <a:rPr lang="en-US" dirty="0" smtClean="0"/>
              <a:t>.</a:t>
            </a:r>
          </a:p>
          <a:p>
            <a:r>
              <a:rPr lang="en-US" dirty="0" err="1" smtClean="0">
                <a:latin typeface="Arial" panose="020B0604020202020204" pitchFamily="34" charset="0"/>
                <a:ea typeface="Arial" panose="020B0604020202020204" pitchFamily="34" charset="0"/>
                <a:cs typeface="Times New Roman" panose="02020603050405020304" pitchFamily="18" charset="0"/>
              </a:rPr>
              <a:t>Càng</a:t>
            </a:r>
            <a:r>
              <a:rPr lang="en-US" dirty="0" smtClean="0">
                <a:latin typeface="Arial" panose="020B0604020202020204" pitchFamily="34" charset="0"/>
                <a:ea typeface="Arial" panose="020B0604020202020204" pitchFamily="34" charset="0"/>
                <a:cs typeface="Times New Roman" panose="02020603050405020304" pitchFamily="18" charset="0"/>
              </a:rPr>
              <a:t> </a:t>
            </a:r>
            <a:r>
              <a:rPr lang="en-US" dirty="0" err="1">
                <a:latin typeface="Arial" panose="020B0604020202020204" pitchFamily="34" charset="0"/>
                <a:ea typeface="Arial" panose="020B0604020202020204" pitchFamily="34" charset="0"/>
                <a:cs typeface="Times New Roman" panose="02020603050405020304" pitchFamily="18" charset="0"/>
              </a:rPr>
              <a:t>ít</a:t>
            </a:r>
            <a:r>
              <a:rPr lang="en-US" dirty="0">
                <a:latin typeface="Arial" panose="020B0604020202020204" pitchFamily="34" charset="0"/>
                <a:ea typeface="Arial" panose="020B0604020202020204" pitchFamily="34" charset="0"/>
                <a:cs typeface="Times New Roman" panose="02020603050405020304" pitchFamily="18" charset="0"/>
              </a:rPr>
              <a:t> </a:t>
            </a:r>
            <a:r>
              <a:rPr lang="en-US" dirty="0" err="1">
                <a:latin typeface="Arial" panose="020B0604020202020204" pitchFamily="34" charset="0"/>
                <a:ea typeface="Arial" panose="020B0604020202020204" pitchFamily="34" charset="0"/>
                <a:cs typeface="Times New Roman" panose="02020603050405020304" pitchFamily="18" charset="0"/>
              </a:rPr>
              <a:t>ràng</a:t>
            </a:r>
            <a:r>
              <a:rPr lang="en-US" dirty="0">
                <a:latin typeface="Arial" panose="020B0604020202020204" pitchFamily="34" charset="0"/>
                <a:ea typeface="Arial" panose="020B0604020202020204" pitchFamily="34" charset="0"/>
                <a:cs typeface="Times New Roman" panose="02020603050405020304" pitchFamily="18" charset="0"/>
              </a:rPr>
              <a:t> </a:t>
            </a:r>
            <a:r>
              <a:rPr lang="en-US" dirty="0" err="1">
                <a:latin typeface="Arial" panose="020B0604020202020204" pitchFamily="34" charset="0"/>
                <a:ea typeface="Arial" panose="020B0604020202020204" pitchFamily="34" charset="0"/>
                <a:cs typeface="Times New Roman" panose="02020603050405020304" pitchFamily="18" charset="0"/>
              </a:rPr>
              <a:t>buộc</a:t>
            </a:r>
            <a:r>
              <a:rPr lang="en-US" dirty="0">
                <a:latin typeface="Arial" panose="020B0604020202020204" pitchFamily="34" charset="0"/>
                <a:ea typeface="Arial" panose="020B0604020202020204" pitchFamily="34" charset="0"/>
                <a:cs typeface="Times New Roman" panose="02020603050405020304" pitchFamily="18" charset="0"/>
              </a:rPr>
              <a:t> =&gt; </a:t>
            </a:r>
            <a:r>
              <a:rPr lang="en-US" dirty="0" err="1">
                <a:latin typeface="Arial" panose="020B0604020202020204" pitchFamily="34" charset="0"/>
                <a:ea typeface="Arial" panose="020B0604020202020204" pitchFamily="34" charset="0"/>
                <a:cs typeface="Times New Roman" panose="02020603050405020304" pitchFamily="18" charset="0"/>
              </a:rPr>
              <a:t>càng</a:t>
            </a:r>
            <a:r>
              <a:rPr lang="en-US" dirty="0">
                <a:latin typeface="Arial" panose="020B0604020202020204" pitchFamily="34" charset="0"/>
                <a:ea typeface="Arial" panose="020B0604020202020204" pitchFamily="34" charset="0"/>
                <a:cs typeface="Times New Roman" panose="02020603050405020304" pitchFamily="18" charset="0"/>
              </a:rPr>
              <a:t> </a:t>
            </a:r>
            <a:r>
              <a:rPr lang="en-US" dirty="0" err="1">
                <a:latin typeface="Arial" panose="020B0604020202020204" pitchFamily="34" charset="0"/>
                <a:ea typeface="Arial" panose="020B0604020202020204" pitchFamily="34" charset="0"/>
                <a:cs typeface="Times New Roman" panose="02020603050405020304" pitchFamily="18" charset="0"/>
              </a:rPr>
              <a:t>có</a:t>
            </a:r>
            <a:r>
              <a:rPr lang="en-US" dirty="0">
                <a:latin typeface="Arial" panose="020B0604020202020204" pitchFamily="34" charset="0"/>
                <a:ea typeface="Arial" panose="020B0604020202020204" pitchFamily="34" charset="0"/>
                <a:cs typeface="Times New Roman" panose="02020603050405020304" pitchFamily="18" charset="0"/>
              </a:rPr>
              <a:t> </a:t>
            </a:r>
            <a:r>
              <a:rPr lang="en-US" dirty="0" err="1">
                <a:latin typeface="Arial" panose="020B0604020202020204" pitchFamily="34" charset="0"/>
                <a:ea typeface="Arial" panose="020B0604020202020204" pitchFamily="34" charset="0"/>
                <a:cs typeface="Times New Roman" panose="02020603050405020304" pitchFamily="18" charset="0"/>
              </a:rPr>
              <a:t>nhiều</a:t>
            </a:r>
            <a:r>
              <a:rPr lang="en-US" dirty="0">
                <a:latin typeface="Arial" panose="020B0604020202020204" pitchFamily="34" charset="0"/>
                <a:ea typeface="Arial" panose="020B0604020202020204" pitchFamily="34" charset="0"/>
                <a:cs typeface="Times New Roman" panose="02020603050405020304" pitchFamily="18" charset="0"/>
              </a:rPr>
              <a:t> </a:t>
            </a:r>
            <a:r>
              <a:rPr lang="en-US" dirty="0" err="1">
                <a:latin typeface="Arial" panose="020B0604020202020204" pitchFamily="34" charset="0"/>
                <a:ea typeface="Arial" panose="020B0604020202020204" pitchFamily="34" charset="0"/>
                <a:cs typeface="Times New Roman" panose="02020603050405020304" pitchFamily="18" charset="0"/>
              </a:rPr>
              <a:t>yêu</a:t>
            </a:r>
            <a:r>
              <a:rPr lang="en-US" dirty="0">
                <a:latin typeface="Arial" panose="020B0604020202020204" pitchFamily="34" charset="0"/>
                <a:ea typeface="Arial" panose="020B0604020202020204" pitchFamily="34" charset="0"/>
                <a:cs typeface="Times New Roman" panose="02020603050405020304" pitchFamily="18" charset="0"/>
              </a:rPr>
              <a:t> </a:t>
            </a:r>
            <a:r>
              <a:rPr lang="en-US" dirty="0" err="1" smtClean="0">
                <a:latin typeface="Arial" panose="020B0604020202020204" pitchFamily="34" charset="0"/>
                <a:ea typeface="Arial" panose="020B0604020202020204" pitchFamily="34" charset="0"/>
                <a:cs typeface="Times New Roman" panose="02020603050405020304" pitchFamily="18" charset="0"/>
              </a:rPr>
              <a:t>cầu</a:t>
            </a:r>
            <a:r>
              <a:rPr lang="vi-VN" dirty="0"/>
              <a:t/>
            </a:r>
            <a:br>
              <a:rPr lang="vi-VN" dirty="0"/>
            </a:br>
            <a:endParaRPr lang="vi-VN" dirty="0"/>
          </a:p>
        </p:txBody>
      </p:sp>
      <p:sp>
        <p:nvSpPr>
          <p:cNvPr id="4" name="TextBox 3"/>
          <p:cNvSpPr txBox="1"/>
          <p:nvPr/>
        </p:nvSpPr>
        <p:spPr>
          <a:xfrm>
            <a:off x="464126" y="6127234"/>
            <a:ext cx="972787" cy="369332"/>
          </a:xfrm>
          <a:prstGeom prst="rect">
            <a:avLst/>
          </a:prstGeom>
          <a:noFill/>
        </p:spPr>
        <p:txBody>
          <a:bodyPr wrap="square" rtlCol="0">
            <a:spAutoFit/>
          </a:bodyPr>
          <a:lstStyle/>
          <a:p>
            <a:r>
              <a:rPr lang="en-US" dirty="0" err="1" smtClean="0"/>
              <a:t>Nhóm</a:t>
            </a:r>
            <a:r>
              <a:rPr lang="en-US" dirty="0" smtClean="0"/>
              <a:t> 7</a:t>
            </a:r>
            <a:endParaRPr lang="en-US" dirty="0"/>
          </a:p>
        </p:txBody>
      </p:sp>
    </p:spTree>
    <p:extLst>
      <p:ext uri="{BB962C8B-B14F-4D97-AF65-F5344CB8AC3E}">
        <p14:creationId xmlns:p14="http://schemas.microsoft.com/office/powerpoint/2010/main" val="2829394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Requirement Analysis</a:t>
            </a:r>
            <a:endParaRPr lang="vi-VN" dirty="0"/>
          </a:p>
        </p:txBody>
      </p:sp>
      <p:sp>
        <p:nvSpPr>
          <p:cNvPr id="3" name="Content Placeholder 2"/>
          <p:cNvSpPr>
            <a:spLocks noGrp="1"/>
          </p:cNvSpPr>
          <p:nvPr>
            <p:ph idx="1"/>
          </p:nvPr>
        </p:nvSpPr>
        <p:spPr/>
        <p:txBody>
          <a:bodyPr>
            <a:normAutofit lnSpcReduction="10000"/>
          </a:bodyPr>
          <a:lstStyle/>
          <a:p>
            <a:r>
              <a:rPr lang="en-US" dirty="0" smtClean="0"/>
              <a:t>Requirement </a:t>
            </a:r>
            <a:r>
              <a:rPr lang="en-US" dirty="0" err="1" smtClean="0"/>
              <a:t>cao</a:t>
            </a:r>
            <a:r>
              <a:rPr lang="en-US" dirty="0" smtClean="0"/>
              <a:t> </a:t>
            </a:r>
            <a:r>
              <a:rPr lang="en-US" dirty="0" err="1"/>
              <a:t>cấp</a:t>
            </a:r>
            <a:r>
              <a:rPr lang="en-US" dirty="0"/>
              <a:t> </a:t>
            </a:r>
            <a:r>
              <a:rPr lang="en-US" dirty="0" err="1"/>
              <a:t>và</a:t>
            </a:r>
            <a:r>
              <a:rPr lang="en-US" dirty="0"/>
              <a:t> </a:t>
            </a:r>
            <a:r>
              <a:rPr lang="en-US" dirty="0" err="1"/>
              <a:t>cụ</a:t>
            </a:r>
            <a:r>
              <a:rPr lang="en-US" dirty="0"/>
              <a:t> </a:t>
            </a:r>
            <a:r>
              <a:rPr lang="en-US" dirty="0" err="1"/>
              <a:t>thể</a:t>
            </a:r>
            <a:r>
              <a:rPr lang="en-US" dirty="0"/>
              <a:t>.</a:t>
            </a:r>
            <a:endParaRPr lang="vi-VN" dirty="0"/>
          </a:p>
          <a:p>
            <a:r>
              <a:rPr lang="en-US" dirty="0"/>
              <a:t>	Requirements </a:t>
            </a:r>
            <a:r>
              <a:rPr lang="en-US" dirty="0" err="1"/>
              <a:t>cao</a:t>
            </a:r>
            <a:r>
              <a:rPr lang="en-US" dirty="0"/>
              <a:t> </a:t>
            </a:r>
            <a:r>
              <a:rPr lang="en-US" dirty="0" err="1"/>
              <a:t>cấp</a:t>
            </a:r>
            <a:r>
              <a:rPr lang="en-US" dirty="0"/>
              <a:t>: </a:t>
            </a:r>
            <a:r>
              <a:rPr lang="en-US" dirty="0" err="1"/>
              <a:t>Dành</a:t>
            </a:r>
            <a:r>
              <a:rPr lang="en-US" dirty="0"/>
              <a:t> </a:t>
            </a:r>
            <a:r>
              <a:rPr lang="en-US" dirty="0" err="1"/>
              <a:t>cho</a:t>
            </a:r>
            <a:r>
              <a:rPr lang="en-US" dirty="0"/>
              <a:t> </a:t>
            </a:r>
            <a:r>
              <a:rPr lang="en-US" dirty="0" err="1"/>
              <a:t>khách</a:t>
            </a:r>
            <a:r>
              <a:rPr lang="en-US" dirty="0"/>
              <a:t> </a:t>
            </a:r>
            <a:r>
              <a:rPr lang="en-US" dirty="0" err="1" smtClean="0"/>
              <a:t>hàng</a:t>
            </a:r>
            <a:r>
              <a:rPr lang="en-US" dirty="0"/>
              <a:t>, </a:t>
            </a:r>
            <a:r>
              <a:rPr lang="en-US" dirty="0" err="1"/>
              <a:t>dễ</a:t>
            </a:r>
            <a:r>
              <a:rPr lang="en-US" dirty="0"/>
              <a:t> </a:t>
            </a:r>
            <a:r>
              <a:rPr lang="en-US" dirty="0" err="1"/>
              <a:t>đọc</a:t>
            </a:r>
            <a:r>
              <a:rPr lang="en-US" dirty="0"/>
              <a:t>, </a:t>
            </a:r>
            <a:r>
              <a:rPr lang="en-US" dirty="0" err="1"/>
              <a:t>thiên</a:t>
            </a:r>
            <a:r>
              <a:rPr lang="en-US" dirty="0"/>
              <a:t> </a:t>
            </a:r>
            <a:r>
              <a:rPr lang="en-US" dirty="0" err="1"/>
              <a:t>về</a:t>
            </a:r>
            <a:r>
              <a:rPr lang="en-US" dirty="0"/>
              <a:t> </a:t>
            </a:r>
            <a:r>
              <a:rPr lang="en-US" dirty="0" err="1"/>
              <a:t>nghiệp</a:t>
            </a:r>
            <a:r>
              <a:rPr lang="en-US" dirty="0"/>
              <a:t> </a:t>
            </a:r>
            <a:r>
              <a:rPr lang="en-US" dirty="0" err="1"/>
              <a:t>vụ</a:t>
            </a:r>
            <a:r>
              <a:rPr lang="en-US" dirty="0"/>
              <a:t>.</a:t>
            </a:r>
            <a:endParaRPr lang="vi-VN" dirty="0"/>
          </a:p>
          <a:p>
            <a:r>
              <a:rPr lang="en-US" dirty="0"/>
              <a:t>	Requirements </a:t>
            </a:r>
            <a:r>
              <a:rPr lang="en-US" dirty="0" err="1"/>
              <a:t>cụ</a:t>
            </a:r>
            <a:r>
              <a:rPr lang="en-US" dirty="0"/>
              <a:t> </a:t>
            </a:r>
            <a:r>
              <a:rPr lang="en-US" dirty="0" err="1"/>
              <a:t>thể</a:t>
            </a:r>
            <a:r>
              <a:rPr lang="en-US" dirty="0"/>
              <a:t>: </a:t>
            </a:r>
            <a:r>
              <a:rPr lang="en-US" dirty="0" err="1"/>
              <a:t>Dành</a:t>
            </a:r>
            <a:r>
              <a:rPr lang="en-US" dirty="0"/>
              <a:t> </a:t>
            </a:r>
            <a:r>
              <a:rPr lang="en-US" dirty="0" err="1"/>
              <a:t>cho</a:t>
            </a:r>
            <a:r>
              <a:rPr lang="en-US" dirty="0"/>
              <a:t> </a:t>
            </a:r>
            <a:r>
              <a:rPr lang="en-US" dirty="0" err="1"/>
              <a:t>người</a:t>
            </a:r>
            <a:r>
              <a:rPr lang="en-US" dirty="0"/>
              <a:t> </a:t>
            </a:r>
            <a:r>
              <a:rPr lang="en-US" dirty="0" err="1"/>
              <a:t>phát</a:t>
            </a:r>
            <a:r>
              <a:rPr lang="en-US" dirty="0"/>
              <a:t> </a:t>
            </a:r>
            <a:r>
              <a:rPr lang="en-US" dirty="0" err="1"/>
              <a:t>triển</a:t>
            </a:r>
            <a:r>
              <a:rPr lang="en-US" dirty="0"/>
              <a:t>, </a:t>
            </a:r>
            <a:r>
              <a:rPr lang="en-US" dirty="0" err="1"/>
              <a:t>mô</a:t>
            </a:r>
            <a:r>
              <a:rPr lang="en-US" dirty="0"/>
              <a:t> </a:t>
            </a:r>
            <a:r>
              <a:rPr lang="en-US" dirty="0" err="1"/>
              <a:t>tả</a:t>
            </a:r>
            <a:r>
              <a:rPr lang="en-US" dirty="0"/>
              <a:t> </a:t>
            </a:r>
            <a:r>
              <a:rPr lang="en-US" dirty="0" err="1"/>
              <a:t>những</a:t>
            </a:r>
            <a:r>
              <a:rPr lang="en-US" dirty="0"/>
              <a:t> </a:t>
            </a:r>
            <a:r>
              <a:rPr lang="en-US" dirty="0" err="1"/>
              <a:t>việc</a:t>
            </a:r>
            <a:r>
              <a:rPr lang="en-US" dirty="0"/>
              <a:t> </a:t>
            </a:r>
            <a:r>
              <a:rPr lang="en-US" dirty="0" err="1"/>
              <a:t>cần</a:t>
            </a:r>
            <a:r>
              <a:rPr lang="en-US" dirty="0"/>
              <a:t> </a:t>
            </a:r>
            <a:r>
              <a:rPr lang="en-US" dirty="0" err="1"/>
              <a:t>làm</a:t>
            </a:r>
            <a:r>
              <a:rPr lang="en-US" dirty="0"/>
              <a:t>, </a:t>
            </a:r>
            <a:r>
              <a:rPr lang="en-US" dirty="0" err="1"/>
              <a:t>nhưng</a:t>
            </a:r>
            <a:r>
              <a:rPr lang="en-US" dirty="0"/>
              <a:t> </a:t>
            </a:r>
            <a:r>
              <a:rPr lang="en-US" dirty="0" err="1"/>
              <a:t>không</a:t>
            </a:r>
            <a:r>
              <a:rPr lang="en-US" dirty="0"/>
              <a:t> </a:t>
            </a:r>
            <a:r>
              <a:rPr lang="en-US" dirty="0" err="1"/>
              <a:t>phải</a:t>
            </a:r>
            <a:r>
              <a:rPr lang="en-US" dirty="0"/>
              <a:t> </a:t>
            </a:r>
            <a:r>
              <a:rPr lang="en-US" dirty="0" err="1"/>
              <a:t>dành</a:t>
            </a:r>
            <a:r>
              <a:rPr lang="en-US" dirty="0"/>
              <a:t> </a:t>
            </a:r>
            <a:r>
              <a:rPr lang="en-US" dirty="0" err="1"/>
              <a:t>cho</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ko</a:t>
            </a:r>
            <a:r>
              <a:rPr lang="en-US" dirty="0"/>
              <a:t> </a:t>
            </a:r>
            <a:r>
              <a:rPr lang="en-US" dirty="0" err="1"/>
              <a:t>hề</a:t>
            </a:r>
            <a:r>
              <a:rPr lang="en-US" dirty="0"/>
              <a:t> </a:t>
            </a:r>
            <a:r>
              <a:rPr lang="en-US" dirty="0" err="1"/>
              <a:t>có</a:t>
            </a:r>
            <a:r>
              <a:rPr lang="en-US" dirty="0"/>
              <a:t> </a:t>
            </a:r>
            <a:r>
              <a:rPr lang="en-US" dirty="0" err="1"/>
              <a:t>thuật</a:t>
            </a:r>
            <a:r>
              <a:rPr lang="en-US" dirty="0"/>
              <a:t> </a:t>
            </a:r>
            <a:r>
              <a:rPr lang="en-US" dirty="0" err="1"/>
              <a:t>ngữ</a:t>
            </a:r>
            <a:r>
              <a:rPr lang="en-US" dirty="0"/>
              <a:t> </a:t>
            </a:r>
            <a:r>
              <a:rPr lang="en-US" dirty="0" err="1"/>
              <a:t>nghiên</a:t>
            </a:r>
            <a:r>
              <a:rPr lang="en-US" dirty="0"/>
              <a:t> </a:t>
            </a:r>
            <a:r>
              <a:rPr lang="en-US" dirty="0" err="1"/>
              <a:t>cứu</a:t>
            </a:r>
            <a:r>
              <a:rPr lang="en-US" dirty="0" smtClean="0"/>
              <a:t>.</a:t>
            </a:r>
          </a:p>
          <a:p>
            <a:r>
              <a:rPr lang="en-US" dirty="0" err="1"/>
              <a:t>Các</a:t>
            </a:r>
            <a:r>
              <a:rPr lang="en-US" dirty="0"/>
              <a:t> </a:t>
            </a:r>
            <a:r>
              <a:rPr lang="en-US" dirty="0" err="1"/>
              <a:t>loại</a:t>
            </a:r>
            <a:r>
              <a:rPr lang="en-US" dirty="0"/>
              <a:t> requirement</a:t>
            </a:r>
            <a:endParaRPr lang="vi-VN" dirty="0"/>
          </a:p>
          <a:p>
            <a:r>
              <a:rPr lang="en-US" dirty="0"/>
              <a:t>	+</a:t>
            </a:r>
            <a:r>
              <a:rPr lang="en-US" dirty="0" err="1"/>
              <a:t>Chức</a:t>
            </a:r>
            <a:r>
              <a:rPr lang="en-US" dirty="0"/>
              <a:t> </a:t>
            </a:r>
            <a:r>
              <a:rPr lang="en-US" dirty="0" err="1"/>
              <a:t>năng</a:t>
            </a:r>
            <a:endParaRPr lang="vi-VN" dirty="0"/>
          </a:p>
          <a:p>
            <a:r>
              <a:rPr lang="en-US" dirty="0"/>
              <a:t>	+Phi </a:t>
            </a:r>
            <a:r>
              <a:rPr lang="en-US" dirty="0" err="1"/>
              <a:t>chức</a:t>
            </a:r>
            <a:r>
              <a:rPr lang="en-US" dirty="0"/>
              <a:t> </a:t>
            </a:r>
            <a:r>
              <a:rPr lang="en-US" dirty="0" err="1"/>
              <a:t>năng</a:t>
            </a:r>
            <a:r>
              <a:rPr lang="en-US" dirty="0"/>
              <a:t>.</a:t>
            </a:r>
            <a:endParaRPr lang="vi-VN" dirty="0"/>
          </a:p>
          <a:p>
            <a:r>
              <a:rPr lang="en-US" dirty="0" err="1"/>
              <a:t>Áp</a:t>
            </a:r>
            <a:r>
              <a:rPr lang="en-US" dirty="0"/>
              <a:t> </a:t>
            </a:r>
            <a:r>
              <a:rPr lang="en-US" dirty="0" err="1"/>
              <a:t>dụng</a:t>
            </a:r>
            <a:r>
              <a:rPr lang="en-US" dirty="0"/>
              <a:t> </a:t>
            </a:r>
            <a:r>
              <a:rPr lang="en-US" dirty="0" err="1"/>
              <a:t>cho</a:t>
            </a:r>
            <a:r>
              <a:rPr lang="en-US" dirty="0"/>
              <a:t> </a:t>
            </a:r>
            <a:r>
              <a:rPr lang="en-US" dirty="0" err="1"/>
              <a:t>cả</a:t>
            </a:r>
            <a:r>
              <a:rPr lang="en-US" dirty="0"/>
              <a:t> </a:t>
            </a:r>
            <a:r>
              <a:rPr lang="en-US" dirty="0" err="1"/>
              <a:t>yêu</a:t>
            </a:r>
            <a:r>
              <a:rPr lang="en-US" dirty="0"/>
              <a:t> </a:t>
            </a:r>
            <a:r>
              <a:rPr lang="en-US" dirty="0" err="1"/>
              <a:t>cầu</a:t>
            </a:r>
            <a:r>
              <a:rPr lang="en-US" dirty="0"/>
              <a:t> </a:t>
            </a:r>
            <a:r>
              <a:rPr lang="en-US" dirty="0" err="1"/>
              <a:t>mức</a:t>
            </a:r>
            <a:r>
              <a:rPr lang="en-US" dirty="0"/>
              <a:t> </a:t>
            </a:r>
            <a:r>
              <a:rPr lang="en-US" dirty="0" err="1"/>
              <a:t>cao</a:t>
            </a:r>
            <a:r>
              <a:rPr lang="en-US" dirty="0"/>
              <a:t> </a:t>
            </a:r>
            <a:r>
              <a:rPr lang="en-US" dirty="0" err="1"/>
              <a:t>và</a:t>
            </a:r>
            <a:r>
              <a:rPr lang="en-US" dirty="0"/>
              <a:t> </a:t>
            </a:r>
            <a:r>
              <a:rPr lang="en-US" dirty="0" err="1"/>
              <a:t>yêu</a:t>
            </a:r>
            <a:r>
              <a:rPr lang="en-US" dirty="0"/>
              <a:t> </a:t>
            </a:r>
            <a:r>
              <a:rPr lang="en-US" dirty="0" err="1"/>
              <a:t>cầu</a:t>
            </a:r>
            <a:r>
              <a:rPr lang="en-US" dirty="0"/>
              <a:t> chi </a:t>
            </a:r>
            <a:r>
              <a:rPr lang="en-US" dirty="0" err="1"/>
              <a:t>tiết</a:t>
            </a:r>
            <a:r>
              <a:rPr lang="en-US" dirty="0"/>
              <a:t>.</a:t>
            </a:r>
            <a:endParaRPr lang="vi-VN" dirty="0"/>
          </a:p>
          <a:p>
            <a:endParaRPr lang="vi-VN" dirty="0"/>
          </a:p>
          <a:p>
            <a:endParaRPr lang="vi-VN" dirty="0"/>
          </a:p>
        </p:txBody>
      </p:sp>
    </p:spTree>
    <p:extLst>
      <p:ext uri="{BB962C8B-B14F-4D97-AF65-F5344CB8AC3E}">
        <p14:creationId xmlns:p14="http://schemas.microsoft.com/office/powerpoint/2010/main" val="2646504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076" y="863724"/>
            <a:ext cx="10515600" cy="4351338"/>
          </a:xfrm>
        </p:spPr>
        <p:txBody>
          <a:bodyPr>
            <a:normAutofit fontScale="92500" lnSpcReduction="10000"/>
          </a:bodyPr>
          <a:lstStyle/>
          <a:p>
            <a:pPr lvl="1"/>
            <a:r>
              <a:rPr lang="en-US" b="1" dirty="0"/>
              <a:t>NONFUNCTIONAL REQUIREMENTS</a:t>
            </a:r>
            <a:endParaRPr lang="vi-VN" dirty="0"/>
          </a:p>
          <a:p>
            <a:pPr lvl="0"/>
            <a:r>
              <a:rPr lang="en-US" b="1" dirty="0" err="1"/>
              <a:t>Khái</a:t>
            </a:r>
            <a:r>
              <a:rPr lang="en-US" b="1" dirty="0"/>
              <a:t> </a:t>
            </a:r>
            <a:r>
              <a:rPr lang="en-US" b="1" dirty="0" err="1"/>
              <a:t>niệm</a:t>
            </a:r>
            <a:r>
              <a:rPr lang="en-US" b="1" dirty="0"/>
              <a:t>:</a:t>
            </a:r>
            <a:r>
              <a:rPr lang="en-US" dirty="0"/>
              <a:t> </a:t>
            </a:r>
            <a:r>
              <a:rPr lang="en-US" dirty="0" err="1"/>
              <a:t>Yêu</a:t>
            </a:r>
            <a:r>
              <a:rPr lang="en-US" dirty="0"/>
              <a:t> </a:t>
            </a:r>
            <a:r>
              <a:rPr lang="en-US" dirty="0" err="1"/>
              <a:t>cầu</a:t>
            </a:r>
            <a:r>
              <a:rPr lang="en-US" dirty="0"/>
              <a:t> </a:t>
            </a:r>
            <a:r>
              <a:rPr lang="en-US" dirty="0" err="1"/>
              <a:t>mà</a:t>
            </a:r>
            <a:r>
              <a:rPr lang="en-US" dirty="0"/>
              <a:t> </a:t>
            </a:r>
            <a:r>
              <a:rPr lang="en-US" dirty="0" err="1"/>
              <a:t>không</a:t>
            </a:r>
            <a:r>
              <a:rPr lang="en-US" dirty="0"/>
              <a:t> </a:t>
            </a:r>
            <a:r>
              <a:rPr lang="en-US" dirty="0" err="1"/>
              <a:t>thể</a:t>
            </a:r>
            <a:r>
              <a:rPr lang="en-US" dirty="0"/>
              <a:t> </a:t>
            </a:r>
            <a:r>
              <a:rPr lang="en-US" dirty="0" err="1"/>
              <a:t>hiện</a:t>
            </a:r>
            <a:r>
              <a:rPr lang="en-US" dirty="0"/>
              <a:t> </a:t>
            </a:r>
            <a:r>
              <a:rPr lang="en-US" dirty="0" err="1"/>
              <a:t>bằng</a:t>
            </a:r>
            <a:r>
              <a:rPr lang="en-US" dirty="0"/>
              <a:t> </a:t>
            </a:r>
            <a:r>
              <a:rPr lang="en-US" dirty="0" err="1"/>
              <a:t>một</a:t>
            </a:r>
            <a:r>
              <a:rPr lang="en-US" dirty="0"/>
              <a:t> </a:t>
            </a:r>
            <a:r>
              <a:rPr lang="en-US" dirty="0" err="1"/>
              <a:t>chức</a:t>
            </a:r>
            <a:r>
              <a:rPr lang="en-US" dirty="0"/>
              <a:t> </a:t>
            </a:r>
            <a:r>
              <a:rPr lang="en-US" dirty="0" err="1"/>
              <a:t>năng</a:t>
            </a:r>
            <a:r>
              <a:rPr lang="en-US" dirty="0"/>
              <a:t> </a:t>
            </a:r>
            <a:r>
              <a:rPr lang="en-US" dirty="0" err="1"/>
              <a:t>trên</a:t>
            </a:r>
            <a:r>
              <a:rPr lang="en-US" dirty="0"/>
              <a:t> </a:t>
            </a:r>
            <a:r>
              <a:rPr lang="en-US" dirty="0" err="1"/>
              <a:t>hệ</a:t>
            </a:r>
            <a:r>
              <a:rPr lang="en-US" dirty="0"/>
              <a:t> </a:t>
            </a:r>
            <a:r>
              <a:rPr lang="en-US" dirty="0" err="1"/>
              <a:t>thống</a:t>
            </a:r>
            <a:r>
              <a:rPr lang="en-US" dirty="0"/>
              <a:t> </a:t>
            </a:r>
            <a:r>
              <a:rPr lang="en-US" dirty="0" err="1"/>
              <a:t>thì</a:t>
            </a:r>
            <a:r>
              <a:rPr lang="en-US" dirty="0"/>
              <a:t> </a:t>
            </a:r>
            <a:r>
              <a:rPr lang="en-US" dirty="0" err="1"/>
              <a:t>gọi</a:t>
            </a:r>
            <a:r>
              <a:rPr lang="en-US" dirty="0"/>
              <a:t> </a:t>
            </a:r>
            <a:r>
              <a:rPr lang="en-US" dirty="0" err="1"/>
              <a:t>là</a:t>
            </a:r>
            <a:r>
              <a:rPr lang="en-US" dirty="0"/>
              <a:t> </a:t>
            </a:r>
            <a:r>
              <a:rPr lang="en-US" dirty="0" err="1"/>
              <a:t>yêu</a:t>
            </a:r>
            <a:r>
              <a:rPr lang="en-US" dirty="0"/>
              <a:t> </a:t>
            </a:r>
            <a:r>
              <a:rPr lang="en-US" dirty="0" err="1"/>
              <a:t>cầu</a:t>
            </a:r>
            <a:r>
              <a:rPr lang="en-US" dirty="0"/>
              <a:t> phi </a:t>
            </a:r>
            <a:r>
              <a:rPr lang="en-US" dirty="0" err="1"/>
              <a:t>chức</a:t>
            </a:r>
            <a:r>
              <a:rPr lang="en-US" dirty="0"/>
              <a:t> </a:t>
            </a:r>
            <a:r>
              <a:rPr lang="en-US" dirty="0" err="1"/>
              <a:t>năng</a:t>
            </a:r>
            <a:r>
              <a:rPr lang="en-US" dirty="0"/>
              <a:t>. </a:t>
            </a:r>
            <a:endParaRPr lang="vi-VN" dirty="0"/>
          </a:p>
          <a:p>
            <a:pPr lvl="0"/>
            <a:r>
              <a:rPr lang="en-US" dirty="0" err="1"/>
              <a:t>Các</a:t>
            </a:r>
            <a:r>
              <a:rPr lang="en-US" dirty="0"/>
              <a:t> </a:t>
            </a:r>
            <a:r>
              <a:rPr lang="en-US" dirty="0" err="1"/>
              <a:t>yêu</a:t>
            </a:r>
            <a:r>
              <a:rPr lang="en-US" dirty="0"/>
              <a:t> </a:t>
            </a:r>
            <a:r>
              <a:rPr lang="en-US" dirty="0" err="1"/>
              <a:t>cầu</a:t>
            </a:r>
            <a:r>
              <a:rPr lang="en-US" dirty="0"/>
              <a:t> phi </a:t>
            </a:r>
            <a:r>
              <a:rPr lang="en-US" dirty="0" err="1"/>
              <a:t>chức</a:t>
            </a:r>
            <a:r>
              <a:rPr lang="en-US" dirty="0"/>
              <a:t> </a:t>
            </a:r>
            <a:r>
              <a:rPr lang="en-US" dirty="0" err="1"/>
              <a:t>năng</a:t>
            </a:r>
            <a:r>
              <a:rPr lang="en-US" dirty="0"/>
              <a:t> </a:t>
            </a:r>
            <a:r>
              <a:rPr lang="en-US" dirty="0" err="1"/>
              <a:t>cần</a:t>
            </a:r>
            <a:r>
              <a:rPr lang="en-US" dirty="0"/>
              <a:t> </a:t>
            </a:r>
            <a:r>
              <a:rPr lang="en-US" b="1" dirty="0" err="1"/>
              <a:t>phải</a:t>
            </a:r>
            <a:r>
              <a:rPr lang="en-US" b="1" dirty="0"/>
              <a:t> </a:t>
            </a:r>
            <a:r>
              <a:rPr lang="en-US" b="1" dirty="0" err="1"/>
              <a:t>cụ</a:t>
            </a:r>
            <a:r>
              <a:rPr lang="en-US" b="1" dirty="0"/>
              <a:t> </a:t>
            </a:r>
            <a:r>
              <a:rPr lang="en-US" b="1" dirty="0" err="1"/>
              <a:t>thể</a:t>
            </a:r>
            <a:r>
              <a:rPr lang="en-US" b="1" dirty="0"/>
              <a:t>, </a:t>
            </a:r>
            <a:r>
              <a:rPr lang="en-US" b="1" dirty="0" err="1"/>
              <a:t>xác</a:t>
            </a:r>
            <a:r>
              <a:rPr lang="en-US" b="1" dirty="0"/>
              <a:t> </a:t>
            </a:r>
            <a:r>
              <a:rPr lang="en-US" b="1" dirty="0" err="1"/>
              <a:t>định</a:t>
            </a:r>
            <a:r>
              <a:rPr lang="en-US" b="1" dirty="0"/>
              <a:t> </a:t>
            </a:r>
            <a:r>
              <a:rPr lang="en-US" b="1" dirty="0" err="1"/>
              <a:t>và</a:t>
            </a:r>
            <a:r>
              <a:rPr lang="en-US" b="1" dirty="0"/>
              <a:t> </a:t>
            </a:r>
            <a:r>
              <a:rPr lang="en-US" b="1" dirty="0" err="1"/>
              <a:t>có</a:t>
            </a:r>
            <a:r>
              <a:rPr lang="en-US" b="1" dirty="0"/>
              <a:t> </a:t>
            </a:r>
            <a:r>
              <a:rPr lang="en-US" b="1" dirty="0" err="1"/>
              <a:t>khả</a:t>
            </a:r>
            <a:r>
              <a:rPr lang="en-US" b="1" dirty="0"/>
              <a:t> </a:t>
            </a:r>
            <a:r>
              <a:rPr lang="en-US" b="1" dirty="0" err="1"/>
              <a:t>năng</a:t>
            </a:r>
            <a:r>
              <a:rPr lang="en-US" b="1" dirty="0"/>
              <a:t> </a:t>
            </a:r>
            <a:r>
              <a:rPr lang="en-US" b="1" dirty="0" err="1"/>
              <a:t>kiểm</a:t>
            </a:r>
            <a:r>
              <a:rPr lang="en-US" b="1" dirty="0"/>
              <a:t> </a:t>
            </a:r>
            <a:r>
              <a:rPr lang="en-US" b="1" dirty="0" err="1"/>
              <a:t>chứng</a:t>
            </a:r>
            <a:r>
              <a:rPr lang="en-US" dirty="0"/>
              <a:t> </a:t>
            </a:r>
            <a:r>
              <a:rPr lang="en-US" dirty="0" err="1"/>
              <a:t>và</a:t>
            </a:r>
            <a:r>
              <a:rPr lang="en-US" dirty="0"/>
              <a:t> </a:t>
            </a:r>
            <a:r>
              <a:rPr lang="en-US" dirty="0" err="1"/>
              <a:t>xem</a:t>
            </a:r>
            <a:r>
              <a:rPr lang="en-US" dirty="0"/>
              <a:t> </a:t>
            </a:r>
            <a:r>
              <a:rPr lang="en-US" dirty="0" err="1"/>
              <a:t>xét</a:t>
            </a:r>
            <a:r>
              <a:rPr lang="en-US" dirty="0"/>
              <a:t>.</a:t>
            </a:r>
            <a:endParaRPr lang="vi-VN" dirty="0"/>
          </a:p>
          <a:p>
            <a:pPr lvl="0"/>
            <a:r>
              <a:rPr lang="en-US" b="1" i="1" dirty="0" err="1"/>
              <a:t>Phân</a:t>
            </a:r>
            <a:r>
              <a:rPr lang="en-US" b="1" i="1" dirty="0"/>
              <a:t> </a:t>
            </a:r>
            <a:r>
              <a:rPr lang="en-US" b="1" i="1" dirty="0" err="1"/>
              <a:t>loại</a:t>
            </a:r>
            <a:r>
              <a:rPr lang="en-US" b="1" i="1" dirty="0"/>
              <a:t>:</a:t>
            </a:r>
            <a:endParaRPr lang="vi-VN" dirty="0"/>
          </a:p>
          <a:p>
            <a:pPr lvl="1"/>
            <a:r>
              <a:rPr lang="en-US" b="1" dirty="0" err="1"/>
              <a:t>Chất</a:t>
            </a:r>
            <a:r>
              <a:rPr lang="en-US" b="1" dirty="0"/>
              <a:t> </a:t>
            </a:r>
            <a:r>
              <a:rPr lang="en-US" b="1" dirty="0" err="1"/>
              <a:t>lượng</a:t>
            </a:r>
            <a:r>
              <a:rPr lang="en-US" b="1" dirty="0"/>
              <a:t> (qualities):</a:t>
            </a:r>
            <a:r>
              <a:rPr lang="en-US" dirty="0"/>
              <a:t> tin </a:t>
            </a:r>
            <a:r>
              <a:rPr lang="en-US" dirty="0" err="1"/>
              <a:t>cậy</a:t>
            </a:r>
            <a:r>
              <a:rPr lang="en-US" dirty="0"/>
              <a:t>, </a:t>
            </a:r>
            <a:r>
              <a:rPr lang="en-US" dirty="0" err="1"/>
              <a:t>sẵn</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bảo</a:t>
            </a:r>
            <a:r>
              <a:rPr lang="en-US" dirty="0"/>
              <a:t> </a:t>
            </a:r>
            <a:r>
              <a:rPr lang="en-US" dirty="0" err="1"/>
              <a:t>trì</a:t>
            </a:r>
            <a:r>
              <a:rPr lang="en-US" dirty="0"/>
              <a:t>,...</a:t>
            </a:r>
            <a:endParaRPr lang="vi-VN" dirty="0"/>
          </a:p>
          <a:p>
            <a:pPr lvl="1"/>
            <a:r>
              <a:rPr lang="en-US" b="1" dirty="0" err="1"/>
              <a:t>Ràng</a:t>
            </a:r>
            <a:r>
              <a:rPr lang="en-US" b="1" dirty="0"/>
              <a:t> </a:t>
            </a:r>
            <a:r>
              <a:rPr lang="en-US" b="1" dirty="0" err="1"/>
              <a:t>buộc</a:t>
            </a:r>
            <a:r>
              <a:rPr lang="en-US" b="1" dirty="0"/>
              <a:t> (constraints): </a:t>
            </a:r>
            <a:r>
              <a:rPr lang="en-US" dirty="0" err="1"/>
              <a:t>ràng</a:t>
            </a:r>
            <a:r>
              <a:rPr lang="en-US" dirty="0"/>
              <a:t> </a:t>
            </a:r>
            <a:r>
              <a:rPr lang="en-US" dirty="0" err="1"/>
              <a:t>buộc</a:t>
            </a:r>
            <a:r>
              <a:rPr lang="en-US" dirty="0"/>
              <a:t> </a:t>
            </a:r>
            <a:r>
              <a:rPr lang="en-US" dirty="0" err="1"/>
              <a:t>thời</a:t>
            </a:r>
            <a:r>
              <a:rPr lang="en-US" dirty="0"/>
              <a:t> </a:t>
            </a:r>
            <a:r>
              <a:rPr lang="en-US" dirty="0" err="1"/>
              <a:t>gian</a:t>
            </a:r>
            <a:r>
              <a:rPr lang="en-US" dirty="0"/>
              <a:t> </a:t>
            </a:r>
            <a:r>
              <a:rPr lang="en-US" dirty="0" err="1"/>
              <a:t>xữ</a:t>
            </a:r>
            <a:r>
              <a:rPr lang="en-US" dirty="0"/>
              <a:t> </a:t>
            </a:r>
            <a:r>
              <a:rPr lang="en-US" dirty="0" err="1"/>
              <a:t>lý</a:t>
            </a:r>
            <a:endParaRPr lang="vi-VN" dirty="0"/>
          </a:p>
          <a:p>
            <a:pPr lvl="1"/>
            <a:r>
              <a:rPr lang="en-US" b="1" dirty="0" err="1"/>
              <a:t>Giao</a:t>
            </a:r>
            <a:r>
              <a:rPr lang="en-US" b="1" dirty="0"/>
              <a:t> </a:t>
            </a:r>
            <a:r>
              <a:rPr lang="en-US" b="1" dirty="0" err="1"/>
              <a:t>diện</a:t>
            </a:r>
            <a:r>
              <a:rPr lang="en-US" b="1" dirty="0"/>
              <a:t> </a:t>
            </a:r>
            <a:r>
              <a:rPr lang="en-US" b="1" dirty="0" err="1"/>
              <a:t>bên</a:t>
            </a:r>
            <a:r>
              <a:rPr lang="en-US" b="1" dirty="0"/>
              <a:t> </a:t>
            </a:r>
            <a:r>
              <a:rPr lang="en-US" b="1" dirty="0" err="1"/>
              <a:t>ngoài</a:t>
            </a:r>
            <a:r>
              <a:rPr lang="en-US" b="1" dirty="0"/>
              <a:t> (external interfaces):</a:t>
            </a:r>
            <a:r>
              <a:rPr lang="en-US" dirty="0"/>
              <a:t> </a:t>
            </a:r>
            <a:r>
              <a:rPr lang="en-US" dirty="0" err="1"/>
              <a:t>phần</a:t>
            </a:r>
            <a:r>
              <a:rPr lang="en-US" dirty="0"/>
              <a:t> </a:t>
            </a:r>
            <a:r>
              <a:rPr lang="en-US" dirty="0" err="1"/>
              <a:t>cứng</a:t>
            </a:r>
            <a:r>
              <a:rPr lang="en-US" dirty="0"/>
              <a:t>, </a:t>
            </a:r>
            <a:r>
              <a:rPr lang="en-US" dirty="0" err="1"/>
              <a:t>phần</a:t>
            </a:r>
            <a:r>
              <a:rPr lang="en-US" dirty="0"/>
              <a:t> </a:t>
            </a:r>
            <a:r>
              <a:rPr lang="en-US" dirty="0" err="1"/>
              <a:t>mềm</a:t>
            </a:r>
            <a:r>
              <a:rPr lang="en-US" dirty="0"/>
              <a:t>, </a:t>
            </a:r>
            <a:r>
              <a:rPr lang="en-US" b="1" dirty="0" err="1"/>
              <a:t>sự</a:t>
            </a:r>
            <a:r>
              <a:rPr lang="en-US" b="1" dirty="0"/>
              <a:t> </a:t>
            </a:r>
            <a:r>
              <a:rPr lang="en-US" b="1" dirty="0" err="1"/>
              <a:t>giao</a:t>
            </a:r>
            <a:r>
              <a:rPr lang="en-US" b="1" dirty="0"/>
              <a:t> </a:t>
            </a:r>
            <a:r>
              <a:rPr lang="en-US" b="1" dirty="0" err="1"/>
              <a:t>tiếp</a:t>
            </a:r>
            <a:r>
              <a:rPr lang="en-US" b="1" dirty="0"/>
              <a:t> </a:t>
            </a:r>
            <a:r>
              <a:rPr lang="en-US" b="1" dirty="0" err="1"/>
              <a:t>vơi</a:t>
            </a:r>
            <a:r>
              <a:rPr lang="en-US" b="1" dirty="0"/>
              <a:t> </a:t>
            </a:r>
            <a:r>
              <a:rPr lang="en-US" b="1" dirty="0" err="1"/>
              <a:t>các</a:t>
            </a:r>
            <a:r>
              <a:rPr lang="en-US" b="1" dirty="0"/>
              <a:t> </a:t>
            </a:r>
            <a:r>
              <a:rPr lang="en-US" b="1" dirty="0" err="1"/>
              <a:t>tác</a:t>
            </a:r>
            <a:r>
              <a:rPr lang="en-US" b="1" dirty="0"/>
              <a:t> </a:t>
            </a:r>
            <a:r>
              <a:rPr lang="en-US" b="1" dirty="0" err="1"/>
              <a:t>nhân</a:t>
            </a:r>
            <a:r>
              <a:rPr lang="en-US" b="1" dirty="0"/>
              <a:t> </a:t>
            </a:r>
            <a:r>
              <a:rPr lang="en-US" b="1" dirty="0" err="1"/>
              <a:t>bên</a:t>
            </a:r>
            <a:r>
              <a:rPr lang="en-US" b="1" dirty="0"/>
              <a:t> </a:t>
            </a:r>
            <a:r>
              <a:rPr lang="en-US" b="1" dirty="0" err="1"/>
              <a:t>ngoài</a:t>
            </a:r>
            <a:r>
              <a:rPr lang="en-US" dirty="0"/>
              <a:t>,...</a:t>
            </a:r>
            <a:endParaRPr lang="vi-VN" dirty="0"/>
          </a:p>
          <a:p>
            <a:pPr lvl="1"/>
            <a:r>
              <a:rPr lang="en-US" b="1" dirty="0" err="1"/>
              <a:t>Các</a:t>
            </a:r>
            <a:r>
              <a:rPr lang="en-US" b="1" dirty="0"/>
              <a:t> </a:t>
            </a:r>
            <a:r>
              <a:rPr lang="en-US" b="1" dirty="0" err="1"/>
              <a:t>điều</a:t>
            </a:r>
            <a:r>
              <a:rPr lang="en-US" b="1" dirty="0"/>
              <a:t> </a:t>
            </a:r>
            <a:r>
              <a:rPr lang="en-US" b="1" dirty="0" err="1"/>
              <a:t>về</a:t>
            </a:r>
            <a:r>
              <a:rPr lang="en-US" b="1" dirty="0"/>
              <a:t> </a:t>
            </a:r>
            <a:r>
              <a:rPr lang="en-US" b="1" dirty="0" err="1"/>
              <a:t>kiểm</a:t>
            </a:r>
            <a:r>
              <a:rPr lang="en-US" b="1" dirty="0"/>
              <a:t> </a:t>
            </a:r>
            <a:r>
              <a:rPr lang="en-US" b="1" dirty="0" err="1"/>
              <a:t>soát</a:t>
            </a:r>
            <a:r>
              <a:rPr lang="en-US" b="1" dirty="0"/>
              <a:t> </a:t>
            </a:r>
            <a:r>
              <a:rPr lang="en-US" b="1" dirty="0" err="1"/>
              <a:t>lỗi</a:t>
            </a:r>
            <a:r>
              <a:rPr lang="en-US" b="1" dirty="0"/>
              <a:t> (error conditions): </a:t>
            </a:r>
            <a:r>
              <a:rPr lang="en-US" dirty="0" err="1"/>
              <a:t>khả</a:t>
            </a:r>
            <a:r>
              <a:rPr lang="en-US" dirty="0"/>
              <a:t> </a:t>
            </a:r>
            <a:r>
              <a:rPr lang="en-US" dirty="0" err="1"/>
              <a:t>năng</a:t>
            </a:r>
            <a:r>
              <a:rPr lang="en-US" dirty="0"/>
              <a:t> </a:t>
            </a:r>
            <a:r>
              <a:rPr lang="en-US" dirty="0" err="1"/>
              <a:t>phản</a:t>
            </a:r>
            <a:r>
              <a:rPr lang="en-US" dirty="0"/>
              <a:t> </a:t>
            </a:r>
            <a:r>
              <a:rPr lang="en-US" dirty="0" err="1"/>
              <a:t>hồi</a:t>
            </a:r>
            <a:r>
              <a:rPr lang="en-US" dirty="0"/>
              <a:t> </a:t>
            </a:r>
            <a:r>
              <a:rPr lang="en-US" dirty="0" err="1"/>
              <a:t>khi</a:t>
            </a:r>
            <a:r>
              <a:rPr lang="en-US" dirty="0"/>
              <a:t> </a:t>
            </a:r>
            <a:r>
              <a:rPr lang="en-US" dirty="0" err="1"/>
              <a:t>xãy</a:t>
            </a:r>
            <a:r>
              <a:rPr lang="en-US" dirty="0"/>
              <a:t> </a:t>
            </a:r>
            <a:r>
              <a:rPr lang="en-US" dirty="0" err="1"/>
              <a:t>ra</a:t>
            </a:r>
            <a:r>
              <a:rPr lang="en-US" dirty="0"/>
              <a:t> </a:t>
            </a:r>
            <a:r>
              <a:rPr lang="en-US" dirty="0" err="1"/>
              <a:t>một</a:t>
            </a:r>
            <a:r>
              <a:rPr lang="en-US" dirty="0"/>
              <a:t> </a:t>
            </a:r>
            <a:r>
              <a:rPr lang="en-US" dirty="0" err="1"/>
              <a:t>lỗi</a:t>
            </a:r>
            <a:r>
              <a:rPr lang="en-US" dirty="0"/>
              <a:t> </a:t>
            </a:r>
            <a:r>
              <a:rPr lang="en-US" dirty="0" err="1"/>
              <a:t>nào</a:t>
            </a:r>
            <a:r>
              <a:rPr lang="en-US" dirty="0"/>
              <a:t> </a:t>
            </a:r>
            <a:r>
              <a:rPr lang="en-US" dirty="0" err="1"/>
              <a:t>đó</a:t>
            </a:r>
            <a:r>
              <a:rPr lang="en-US" dirty="0"/>
              <a:t>.</a:t>
            </a:r>
            <a:endParaRPr lang="vi-VN" dirty="0"/>
          </a:p>
          <a:p>
            <a:endParaRPr lang="vi-VN" dirty="0"/>
          </a:p>
        </p:txBody>
      </p:sp>
    </p:spTree>
    <p:extLst>
      <p:ext uri="{BB962C8B-B14F-4D97-AF65-F5344CB8AC3E}">
        <p14:creationId xmlns:p14="http://schemas.microsoft.com/office/powerpoint/2010/main" val="1489897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000" dirty="0" smtClean="0">
                <a:latin typeface="Times New Roman" panose="02020603050405020304" pitchFamily="18" charset="0"/>
                <a:cs typeface="Times New Roman" panose="02020603050405020304" pitchFamily="18" charset="0"/>
              </a:rPr>
              <a:t>Part IV : Principles of Requirements Analysis</a:t>
            </a:r>
            <a:br>
              <a:rPr lang="en-US" sz="3000" dirty="0" smtClean="0">
                <a:latin typeface="Times New Roman" panose="02020603050405020304" pitchFamily="18" charset="0"/>
                <a:cs typeface="Times New Roman" panose="02020603050405020304" pitchFamily="18" charset="0"/>
              </a:rPr>
            </a:br>
            <a:r>
              <a:rPr lang="en-US" sz="3000" dirty="0" smtClean="0">
                <a:latin typeface="Times New Roman" panose="02020603050405020304" pitchFamily="18" charset="0"/>
                <a:cs typeface="Times New Roman" panose="02020603050405020304" pitchFamily="18" charset="0"/>
              </a:rPr>
              <a:t>Chapter 11 : Analyzing High-Level Requirements</a:t>
            </a:r>
            <a:endParaRPr lang="en-US" sz="30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normAutofit/>
          </a:bodyPr>
          <a:lstStyle/>
          <a:p>
            <a:r>
              <a:rPr lang="en-US" sz="1800" b="1" dirty="0" smtClean="0">
                <a:latin typeface="Times New Roman" panose="02020603050405020304" pitchFamily="18" charset="0"/>
                <a:cs typeface="Times New Roman" panose="02020603050405020304" pitchFamily="18" charset="0"/>
              </a:rPr>
              <a:t>Analyzing High-Level Requirements </a:t>
            </a:r>
            <a:r>
              <a:rPr lang="en-US" sz="1800" b="1" dirty="0" err="1" smtClean="0">
                <a:latin typeface="Times New Roman" panose="02020603050405020304" pitchFamily="18" charset="0"/>
                <a:cs typeface="Times New Roman" panose="02020603050405020304" pitchFamily="18" charset="0"/>
              </a:rPr>
              <a:t>là</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gì</a:t>
            </a:r>
            <a:r>
              <a:rPr lang="en-US" sz="1800" b="1" dirty="0" smtClean="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M</a:t>
            </a:r>
            <a:r>
              <a:rPr lang="vi-VN" sz="1800" dirty="0" smtClean="0">
                <a:latin typeface="Times New Roman" panose="02020603050405020304" pitchFamily="18" charset="0"/>
                <a:cs typeface="Times New Roman" panose="02020603050405020304" pitchFamily="18" charset="0"/>
              </a:rPr>
              <a:t>ô tả mục đíc</a:t>
            </a:r>
            <a:r>
              <a:rPr lang="en-US" sz="1800" dirty="0" smtClean="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a:t>
            </a:r>
            <a:r>
              <a:rPr lang="vi-VN" sz="1800" dirty="0" smtClean="0">
                <a:latin typeface="Times New Roman" panose="02020603050405020304" pitchFamily="18" charset="0"/>
                <a:cs typeface="Times New Roman" panose="02020603050405020304" pitchFamily="18" charset="0"/>
              </a:rPr>
              <a:t> chức năng dự định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lợi ích của ứng dụng cho cả khách hàng và các tổ chức phát triển. </a:t>
            </a:r>
            <a:r>
              <a:rPr lang="en-US" sz="1800" dirty="0" err="1" smtClean="0">
                <a:latin typeface="Times New Roman" panose="02020603050405020304" pitchFamily="18" charset="0"/>
                <a:cs typeface="Times New Roman" panose="02020603050405020304" pitchFamily="18" charset="0"/>
              </a:rPr>
              <a:t>Đồng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thời</a:t>
            </a:r>
            <a:r>
              <a:rPr lang="en-US" sz="1800" dirty="0" smtClean="0">
                <a:latin typeface="Times New Roman" panose="02020603050405020304" pitchFamily="18" charset="0"/>
                <a:cs typeface="Times New Roman" panose="02020603050405020304" pitchFamily="18" charset="0"/>
              </a:rPr>
              <a:t> m</a:t>
            </a:r>
            <a:r>
              <a:rPr lang="vi-VN" sz="1800" dirty="0" smtClean="0">
                <a:latin typeface="Times New Roman" panose="02020603050405020304" pitchFamily="18" charset="0"/>
                <a:cs typeface="Times New Roman" panose="02020603050405020304" pitchFamily="18" charset="0"/>
              </a:rPr>
              <a:t>ô tả quá trình thu thập, phân tích và xác định các yêu cầu ở mức độ cao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bằng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cách</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sử dụng văn bản và biểu đồ để truyền đạt đầy đủ về các </a:t>
            </a:r>
            <a:r>
              <a:rPr lang="en-US" sz="1800" dirty="0" err="1" smtClean="0">
                <a:latin typeface="Times New Roman" panose="02020603050405020304" pitchFamily="18" charset="0"/>
                <a:cs typeface="Times New Roman" panose="02020603050405020304" pitchFamily="18" charset="0"/>
              </a:rPr>
              <a:t>dự</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ứng dụng. </a:t>
            </a:r>
            <a:r>
              <a:rPr lang="en-US" sz="1800" dirty="0" err="1" smtClean="0">
                <a:latin typeface="Times New Roman" panose="02020603050405020304" pitchFamily="18" charset="0"/>
                <a:cs typeface="Times New Roman" panose="02020603050405020304" pitchFamily="18" charset="0"/>
              </a:rPr>
              <a:t>Nó</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là mối quan tâm lớn cho tất cả các bên liên quan, đặc biệt là khách hàng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a:t>
            </a:r>
            <a:r>
              <a:rPr lang="vi-VN" sz="1800" dirty="0" smtClean="0">
                <a:latin typeface="Times New Roman" panose="02020603050405020304" pitchFamily="18" charset="0"/>
                <a:cs typeface="Times New Roman" panose="02020603050405020304" pitchFamily="18" charset="0"/>
              </a:rPr>
              <a:t> người mu</a:t>
            </a:r>
            <a:r>
              <a:rPr lang="en-US" sz="1800" dirty="0">
                <a:latin typeface="Times New Roman" panose="02020603050405020304" pitchFamily="18" charset="0"/>
                <a:cs typeface="Times New Roman" panose="02020603050405020304" pitchFamily="18" charset="0"/>
              </a:rPr>
              <a:t>a</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r>
              <a:rPr lang="en-US" sz="1800" b="1" dirty="0" err="1" smtClean="0">
                <a:latin typeface="Times New Roman" panose="02020603050405020304" pitchFamily="18" charset="0"/>
                <a:cs typeface="Times New Roman" panose="02020603050405020304" pitchFamily="18" charset="0"/>
              </a:rPr>
              <a:t>Các</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bước</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thực</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hiện</a:t>
            </a: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p>
          <a:p>
            <a:pPr>
              <a:buFontTx/>
              <a:buChar char="-"/>
            </a:pPr>
            <a:r>
              <a:rPr lang="en-US" sz="1800" dirty="0" err="1" smtClean="0">
                <a:latin typeface="Times New Roman" panose="02020603050405020304" pitchFamily="18" charset="0"/>
                <a:cs typeface="Times New Roman" panose="02020603050405020304" pitchFamily="18" charset="0"/>
              </a:rPr>
              <a:t>Phỏng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vấn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lập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liệu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tiến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trình</a:t>
            </a:r>
            <a:r>
              <a:rPr lang="en-US" sz="1800" dirty="0" smtClean="0">
                <a:latin typeface="Times New Roman" panose="02020603050405020304" pitchFamily="18" charset="0"/>
                <a:cs typeface="Times New Roman" panose="02020603050405020304" pitchFamily="18" charset="0"/>
              </a:rPr>
              <a:t>.</a:t>
            </a:r>
          </a:p>
          <a:p>
            <a:pPr>
              <a:buFontTx/>
              <a:buChar char="-"/>
            </a:pPr>
            <a:r>
              <a:rPr lang="en-US" sz="1800" dirty="0" err="1" smtClean="0">
                <a:latin typeface="Times New Roman" panose="02020603050405020304" pitchFamily="18" charset="0"/>
                <a:cs typeface="Times New Roman" panose="02020603050405020304" pitchFamily="18" charset="0"/>
              </a:rPr>
              <a:t>Lập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văn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tổng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quan</a:t>
            </a:r>
            <a:r>
              <a:rPr lang="en-US" sz="1800" dirty="0" smtClean="0">
                <a:latin typeface="Times New Roman" panose="02020603050405020304" pitchFamily="18" charset="0"/>
                <a:cs typeface="Times New Roman" panose="02020603050405020304" pitchFamily="18" charset="0"/>
              </a:rPr>
              <a:t>.</a:t>
            </a:r>
          </a:p>
          <a:p>
            <a:pPr>
              <a:buFontTx/>
              <a:buChar char="-"/>
            </a:pPr>
            <a:r>
              <a:rPr lang="en-US" sz="1800" dirty="0" err="1" smtClean="0">
                <a:latin typeface="Times New Roman" panose="02020603050405020304" pitchFamily="18" charset="0"/>
                <a:cs typeface="Times New Roman" panose="02020603050405020304" pitchFamily="18" charset="0"/>
              </a:rPr>
              <a:t>Mô</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chức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năng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use case.</a:t>
            </a:r>
          </a:p>
          <a:p>
            <a:pPr>
              <a:buFontTx/>
              <a:buChar char="-"/>
            </a:pPr>
            <a:r>
              <a:rPr lang="en-US" sz="1800" dirty="0" err="1" smtClean="0">
                <a:latin typeface="Times New Roman" panose="02020603050405020304" pitchFamily="18" charset="0"/>
                <a:cs typeface="Times New Roman" panose="02020603050405020304" pitchFamily="18" charset="0"/>
              </a:rPr>
              <a:t>Xác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giao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diện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người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cho</a:t>
            </a:r>
            <a:r>
              <a:rPr lang="en-US" sz="1800" dirty="0" smtClean="0">
                <a:latin typeface="Times New Roman" panose="02020603050405020304" pitchFamily="18" charset="0"/>
                <a:cs typeface="Times New Roman" panose="02020603050405020304" pitchFamily="18" charset="0"/>
              </a:rPr>
              <a:t> High-Level.</a:t>
            </a:r>
          </a:p>
          <a:p>
            <a:pPr>
              <a:buFontTx/>
              <a:buChar char="-"/>
            </a:pPr>
            <a:r>
              <a:rPr lang="en-US" sz="1800" dirty="0" err="1" smtClean="0">
                <a:latin typeface="Times New Roman" panose="02020603050405020304" pitchFamily="18" charset="0"/>
                <a:cs typeface="Times New Roman" panose="02020603050405020304" pitchFamily="18" charset="0"/>
              </a:rPr>
              <a:t>Xác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yêu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cầu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bảo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mật</a:t>
            </a:r>
            <a:r>
              <a:rPr lang="en-US" sz="1800" dirty="0" smtClean="0">
                <a:latin typeface="Times New Roman" panose="02020603050405020304" pitchFamily="18" charset="0"/>
                <a:cs typeface="Times New Roman" panose="02020603050405020304" pitchFamily="18" charset="0"/>
              </a:rPr>
              <a:t>.</a:t>
            </a:r>
          </a:p>
          <a:p>
            <a:pPr>
              <a:buFontTx/>
              <a:buChar char="-"/>
            </a:pPr>
            <a:r>
              <a:rPr lang="en-US" sz="1800" dirty="0" err="1" smtClean="0">
                <a:latin typeface="Times New Roman" panose="02020603050405020304" pitchFamily="18" charset="0"/>
                <a:cs typeface="Times New Roman" panose="02020603050405020304" pitchFamily="18" charset="0"/>
              </a:rPr>
              <a:t>Lập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sơ</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đồ</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yêu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cầu</a:t>
            </a:r>
            <a:r>
              <a:rPr lang="en-US" sz="1800" dirty="0" smtClean="0">
                <a:latin typeface="Times New Roman" panose="02020603050405020304" pitchFamily="18" charset="0"/>
                <a:cs typeface="Times New Roman" panose="02020603050405020304" pitchFamily="18" charset="0"/>
              </a:rPr>
              <a:t> High-Level.</a:t>
            </a:r>
          </a:p>
        </p:txBody>
      </p:sp>
      <p:sp>
        <p:nvSpPr>
          <p:cNvPr id="2" name="TextBox 1"/>
          <p:cNvSpPr txBox="1"/>
          <p:nvPr/>
        </p:nvSpPr>
        <p:spPr>
          <a:xfrm>
            <a:off x="149431" y="6311900"/>
            <a:ext cx="1061852" cy="369332"/>
          </a:xfrm>
          <a:prstGeom prst="rect">
            <a:avLst/>
          </a:prstGeom>
          <a:noFill/>
        </p:spPr>
        <p:txBody>
          <a:bodyPr wrap="square" rtlCol="0">
            <a:spAutoFit/>
          </a:bodyPr>
          <a:lstStyle/>
          <a:p>
            <a:r>
              <a:rPr lang="en-US" dirty="0" err="1" smtClean="0"/>
              <a:t>Nhóm</a:t>
            </a:r>
            <a:r>
              <a:rPr lang="en-US" dirty="0" smtClean="0"/>
              <a:t> 8</a:t>
            </a:r>
            <a:endParaRPr lang="en-US" dirty="0"/>
          </a:p>
        </p:txBody>
      </p:sp>
    </p:spTree>
    <p:extLst>
      <p:ext uri="{BB962C8B-B14F-4D97-AF65-F5344CB8AC3E}">
        <p14:creationId xmlns:p14="http://schemas.microsoft.com/office/powerpoint/2010/main" val="3641044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000" dirty="0">
                <a:cs typeface="Times New Roman" panose="02020603050405020304" pitchFamily="18" charset="0"/>
              </a:rPr>
              <a:t> Giới thiệu về chất lượng và số liệu trong công nghệ phần mềm</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cs typeface="Times New Roman" panose="02020603050405020304" pitchFamily="18" charset="0"/>
              </a:rPr>
              <a:t>Defect </a:t>
            </a:r>
            <a:r>
              <a:rPr lang="en-US" sz="2000" dirty="0" err="1" smtClean="0">
                <a:cs typeface="Times New Roman" panose="02020603050405020304" pitchFamily="18" charset="0"/>
              </a:rPr>
              <a:t>là</a:t>
            </a:r>
            <a:r>
              <a:rPr lang="en-US" sz="2000" dirty="0" smtClean="0">
                <a:cs typeface="Times New Roman" panose="02020603050405020304" pitchFamily="18" charset="0"/>
              </a:rPr>
              <a:t> </a:t>
            </a:r>
            <a:r>
              <a:rPr lang="en-US" sz="2000" dirty="0" err="1" smtClean="0">
                <a:cs typeface="Times New Roman" panose="02020603050405020304" pitchFamily="18" charset="0"/>
              </a:rPr>
              <a:t>gì</a:t>
            </a:r>
            <a:r>
              <a:rPr lang="en-US" sz="2000" smtClean="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Chất </a:t>
            </a:r>
            <a:r>
              <a:rPr lang="vi-VN" sz="2000" dirty="0">
                <a:latin typeface="Times New Roman" panose="02020603050405020304" pitchFamily="18" charset="0"/>
                <a:cs typeface="Times New Roman" panose="02020603050405020304" pitchFamily="18" charset="0"/>
              </a:rPr>
              <a:t>lượng phần </a:t>
            </a:r>
            <a:r>
              <a:rPr lang="vi-VN" sz="2000" dirty="0" smtClean="0">
                <a:latin typeface="Times New Roman" panose="02020603050405020304" pitchFamily="18" charset="0"/>
                <a:cs typeface="Times New Roman" panose="02020603050405020304" pitchFamily="18" charset="0"/>
              </a:rPr>
              <a:t>mềm</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có </a:t>
            </a:r>
            <a:r>
              <a:rPr lang="vi-VN" sz="2000" dirty="0">
                <a:latin typeface="Times New Roman" panose="02020603050405020304" pitchFamily="18" charset="0"/>
                <a:cs typeface="Times New Roman" panose="02020603050405020304" pitchFamily="18" charset="0"/>
              </a:rPr>
              <a:t>nghĩa là gì?</a:t>
            </a:r>
          </a:p>
          <a:p>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Nhược điểm</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trong </a:t>
            </a:r>
            <a:r>
              <a:rPr lang="vi-VN" sz="2000" dirty="0">
                <a:latin typeface="Times New Roman" panose="02020603050405020304" pitchFamily="18" charset="0"/>
                <a:cs typeface="Times New Roman" panose="02020603050405020304" pitchFamily="18" charset="0"/>
              </a:rPr>
              <a:t>các ứng dụng là gì?</a:t>
            </a:r>
          </a:p>
          <a:p>
            <a:r>
              <a:rPr lang="vi-VN" sz="2000" dirty="0">
                <a:latin typeface="Times New Roman" panose="02020603050405020304" pitchFamily="18" charset="0"/>
                <a:cs typeface="Times New Roman" panose="02020603050405020304" pitchFamily="18" charset="0"/>
              </a:rPr>
              <a:t>Sự khác biệt giữa kiểm tra và </a:t>
            </a:r>
            <a:r>
              <a:rPr lang="en-US" sz="2000" dirty="0" err="1" smtClean="0">
                <a:latin typeface="Times New Roman" panose="02020603050405020304" pitchFamily="18" charset="0"/>
                <a:cs typeface="Times New Roman" panose="02020603050405020304" pitchFamily="18" charset="0"/>
              </a:rPr>
              <a:t>xác</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nhận </a:t>
            </a:r>
            <a:r>
              <a:rPr lang="vi-VN" sz="2000" dirty="0">
                <a:latin typeface="Times New Roman" panose="02020603050405020304" pitchFamily="18" charset="0"/>
                <a:cs typeface="Times New Roman" panose="02020603050405020304" pitchFamily="18" charset="0"/>
              </a:rPr>
              <a:t>trong phát triển phần </a:t>
            </a:r>
            <a:r>
              <a:rPr lang="vi-VN" sz="2000" dirty="0" smtClean="0">
                <a:latin typeface="Times New Roman" panose="02020603050405020304" pitchFamily="18" charset="0"/>
                <a:cs typeface="Times New Roman" panose="02020603050405020304" pitchFamily="18" charset="0"/>
              </a:rPr>
              <a:t>mềm</a:t>
            </a:r>
            <a:endParaRPr lang="vi-VN"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đo </a:t>
            </a:r>
            <a:r>
              <a:rPr lang="vi-VN" sz="2000" dirty="0">
                <a:latin typeface="Times New Roman" panose="02020603050405020304" pitchFamily="18" charset="0"/>
                <a:cs typeface="Times New Roman" panose="02020603050405020304" pitchFamily="18" charset="0"/>
              </a:rPr>
              <a:t>lường chất lượng phần </a:t>
            </a:r>
            <a:r>
              <a:rPr lang="vi-VN" sz="2000" dirty="0" smtClean="0">
                <a:latin typeface="Times New Roman" panose="02020603050405020304" pitchFamily="18" charset="0"/>
                <a:cs typeface="Times New Roman" panose="02020603050405020304" pitchFamily="18" charset="0"/>
              </a:rPr>
              <a:t>mềm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488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Part IV : Principles of Requirements Analysis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Chapter 11 : Analyzing High-Level Requirements</a:t>
            </a:r>
            <a:endParaRPr lang="en-US" dirty="0"/>
          </a:p>
        </p:txBody>
      </p:sp>
      <p:sp>
        <p:nvSpPr>
          <p:cNvPr id="3" name="Content Placeholder 2"/>
          <p:cNvSpPr>
            <a:spLocks noGrp="1"/>
          </p:cNvSpPr>
          <p:nvPr>
            <p:ph idx="1"/>
          </p:nvPr>
        </p:nvSpPr>
        <p:spPr/>
        <p:txBody>
          <a:bodyPr>
            <a:noAutofit/>
          </a:bodyPr>
          <a:lstStyle/>
          <a:p>
            <a:r>
              <a:rPr lang="en-US" sz="1800" b="1" dirty="0" smtClean="0">
                <a:latin typeface="Times New Roman" panose="02020603050405020304" pitchFamily="18" charset="0"/>
                <a:cs typeface="Times New Roman" panose="02020603050405020304" pitchFamily="18" charset="0"/>
              </a:rPr>
              <a:t>Use case High-Level :</a:t>
            </a:r>
          </a:p>
          <a:p>
            <a:pPr>
              <a:buFontTx/>
              <a:buChar char="-"/>
            </a:pPr>
            <a:r>
              <a:rPr lang="en-US" sz="1800" dirty="0" smtClean="0">
                <a:latin typeface="Times New Roman" panose="02020603050405020304" pitchFamily="18" charset="0"/>
                <a:cs typeface="Times New Roman" panose="02020603050405020304" pitchFamily="18" charset="0"/>
              </a:rPr>
              <a:t>Software requirements specification(SRS) for the encounter video game. (</a:t>
            </a:r>
            <a:r>
              <a:rPr lang="en-US" sz="1800" dirty="0" err="1" smtClean="0">
                <a:latin typeface="Times New Roman" panose="02020603050405020304" pitchFamily="18" charset="0"/>
                <a:cs typeface="Times New Roman" panose="02020603050405020304" pitchFamily="18" charset="0"/>
              </a:rPr>
              <a:t>các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đặc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điểm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kỹ</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thuật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được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yêu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cầu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phần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mềm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cao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cấp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trò</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chơi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điện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giao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tiếp</a:t>
            </a:r>
            <a:r>
              <a:rPr lang="en-US" sz="1800" dirty="0" smtClean="0">
                <a:latin typeface="Times New Roman" panose="02020603050405020304" pitchFamily="18" charset="0"/>
                <a:cs typeface="Times New Roman" panose="02020603050405020304" pitchFamily="18" charset="0"/>
              </a:rPr>
              <a:t>).</a:t>
            </a:r>
          </a:p>
          <a:p>
            <a:pPr>
              <a:buFontTx/>
              <a:buChar char="-"/>
            </a:pPr>
            <a:r>
              <a:rPr lang="en-US" sz="1800" dirty="0" smtClean="0">
                <a:latin typeface="Times New Roman" panose="02020603050405020304" pitchFamily="18" charset="0"/>
                <a:cs typeface="Times New Roman" panose="02020603050405020304" pitchFamily="18" charset="0"/>
              </a:rPr>
              <a:t>Requirements for eclipse.(</a:t>
            </a:r>
            <a:r>
              <a:rPr lang="en-US" sz="1800" dirty="0" err="1" smtClean="0">
                <a:latin typeface="Times New Roman" panose="02020603050405020304" pitchFamily="18" charset="0"/>
                <a:cs typeface="Times New Roman" panose="02020603050405020304" pitchFamily="18" charset="0"/>
              </a:rPr>
              <a:t>Yêu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cầu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cho</a:t>
            </a:r>
            <a:r>
              <a:rPr lang="en-US" sz="1800" dirty="0" smtClean="0">
                <a:latin typeface="Times New Roman" panose="02020603050405020304" pitchFamily="18" charset="0"/>
                <a:cs typeface="Times New Roman" panose="02020603050405020304" pitchFamily="18" charset="0"/>
              </a:rPr>
              <a:t> eclipse)</a:t>
            </a:r>
          </a:p>
          <a:p>
            <a:pPr>
              <a:buFontTx/>
              <a:buChar char="-"/>
            </a:pPr>
            <a:r>
              <a:rPr lang="en-US" sz="1800" dirty="0" smtClean="0">
                <a:latin typeface="Times New Roman" panose="02020603050405020304" pitchFamily="18" charset="0"/>
                <a:cs typeface="Times New Roman" panose="02020603050405020304" pitchFamily="18" charset="0"/>
              </a:rPr>
              <a:t>Requirements for </a:t>
            </a:r>
            <a:r>
              <a:rPr lang="en-US" sz="1800" dirty="0" err="1" smtClean="0">
                <a:latin typeface="Times New Roman" panose="02020603050405020304" pitchFamily="18" charset="0"/>
                <a:cs typeface="Times New Roman" panose="02020603050405020304" pitchFamily="18" charset="0"/>
              </a:rPr>
              <a:t>openoffice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Yêu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cầu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Openoffice</a:t>
            </a:r>
            <a:r>
              <a:rPr lang="en-US" sz="1800" dirty="0" smtClean="0">
                <a:latin typeface="Times New Roman" panose="02020603050405020304" pitchFamily="18" charset="0"/>
                <a:cs typeface="Times New Roman" panose="02020603050405020304" pitchFamily="18" charset="0"/>
              </a:rPr>
              <a:t>).</a:t>
            </a:r>
          </a:p>
          <a:p>
            <a:r>
              <a:rPr lang="en-US" sz="1800" b="1" dirty="0" err="1" smtClean="0">
                <a:latin typeface="Times New Roman" panose="02020603050405020304" pitchFamily="18" charset="0"/>
                <a:cs typeface="Times New Roman" panose="02020603050405020304" pitchFamily="18" charset="0"/>
              </a:rPr>
              <a:t>Phương</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pháp</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lựa</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chọn</a:t>
            </a:r>
            <a:r>
              <a:rPr lang="en-US" sz="1800" b="1" dirty="0" smtClean="0">
                <a:latin typeface="Times New Roman" panose="02020603050405020304" pitchFamily="18" charset="0"/>
                <a:cs typeface="Times New Roman" panose="02020603050405020304" pitchFamily="18" charset="0"/>
              </a:rPr>
              <a:t> :</a:t>
            </a:r>
          </a:p>
          <a:p>
            <a:pPr marL="0" lvl="0" indent="0">
              <a:buNone/>
            </a:pP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Nếu một yêu cầu đơn giản và </a:t>
            </a:r>
            <a:r>
              <a:rPr lang="en-US" sz="1800" dirty="0" err="1" smtClean="0">
                <a:latin typeface="Times New Roman" panose="02020603050405020304" pitchFamily="18" charset="0"/>
                <a:cs typeface="Times New Roman" panose="02020603050405020304" pitchFamily="18" charset="0"/>
              </a:rPr>
              <a:t>tồn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tại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đơn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lẻ</a:t>
            </a:r>
            <a:r>
              <a:rPr lang="vi-VN"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biểu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diễn</a:t>
            </a:r>
            <a:r>
              <a:rPr lang="vi-VN" sz="1800" dirty="0" smtClean="0">
                <a:latin typeface="Times New Roman" panose="02020603050405020304" pitchFamily="18" charset="0"/>
                <a:cs typeface="Times New Roman" panose="02020603050405020304" pitchFamily="18" charset="0"/>
              </a:rPr>
              <a:t> trong câu rõ ràng phù hợp</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SRS.</a:t>
            </a:r>
            <a:endParaRPr lang="en-US" sz="1800" dirty="0" smtClean="0">
              <a:latin typeface="Times New Roman" panose="02020603050405020304" pitchFamily="18" charset="0"/>
              <a:cs typeface="Times New Roman" panose="02020603050405020304" pitchFamily="18" charset="0"/>
            </a:endParaRPr>
          </a:p>
          <a:p>
            <a:pPr>
              <a:buFontTx/>
              <a:buChar char="-"/>
            </a:pPr>
            <a:r>
              <a:rPr lang="vi-VN" sz="1800" dirty="0" smtClean="0">
                <a:latin typeface="Times New Roman" panose="02020603050405020304" pitchFamily="18" charset="0"/>
                <a:cs typeface="Times New Roman" panose="02020603050405020304" pitchFamily="18" charset="0"/>
              </a:rPr>
              <a:t>Nếu một yêu cầu là một sự tương tác giữa người sử dụng </a:t>
            </a:r>
            <a:r>
              <a:rPr lang="en-US" sz="1800" dirty="0" err="1" smtClean="0">
                <a:latin typeface="Times New Roman" panose="02020603050405020304" pitchFamily="18" charset="0"/>
                <a:cs typeface="Times New Roman" panose="02020603050405020304" pitchFamily="18" charset="0"/>
              </a:rPr>
              <a:t>và</a:t>
            </a:r>
            <a:r>
              <a:rPr lang="vi-VN" sz="1800" dirty="0" smtClean="0">
                <a:latin typeface="Times New Roman" panose="02020603050405020304" pitchFamily="18" charset="0"/>
                <a:cs typeface="Times New Roman" panose="02020603050405020304" pitchFamily="18" charset="0"/>
              </a:rPr>
              <a:t> ứng dụng, thể hiện nó thông qua một </a:t>
            </a:r>
            <a:r>
              <a:rPr lang="en-US" sz="1800" dirty="0" smtClean="0">
                <a:latin typeface="Times New Roman" panose="02020603050405020304" pitchFamily="18" charset="0"/>
                <a:cs typeface="Times New Roman" panose="02020603050405020304" pitchFamily="18" charset="0"/>
              </a:rPr>
              <a:t>use case</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buFontTx/>
              <a:buChar char="-"/>
            </a:pPr>
            <a:r>
              <a:rPr lang="vi-VN" sz="1800" dirty="0" smtClean="0">
                <a:latin typeface="Times New Roman" panose="02020603050405020304" pitchFamily="18" charset="0"/>
                <a:cs typeface="Times New Roman" panose="02020603050405020304" pitchFamily="18" charset="0"/>
              </a:rPr>
              <a:t>Nếu các yêu cầu liên quan đến các yếu tố quá trình, từng tham gia vào và đầu ra sản xuất, sử dụng một sơ đồ luồng dữ liệu.</a:t>
            </a:r>
            <a:endParaRPr lang="en-US" sz="1800" dirty="0" smtClean="0">
              <a:latin typeface="Times New Roman" panose="02020603050405020304" pitchFamily="18" charset="0"/>
              <a:cs typeface="Times New Roman" panose="02020603050405020304" pitchFamily="18" charset="0"/>
            </a:endParaRPr>
          </a:p>
          <a:p>
            <a:pPr lvl="0">
              <a:buFontTx/>
              <a:buChar char="-"/>
            </a:pPr>
            <a:r>
              <a:rPr lang="vi-VN" sz="1800" dirty="0" smtClean="0">
                <a:latin typeface="Times New Roman" panose="02020603050405020304" pitchFamily="18" charset="0"/>
                <a:cs typeface="Times New Roman" panose="02020603050405020304" pitchFamily="18" charset="0"/>
              </a:rPr>
              <a:t>Nếu một yêu cầu liên quan đến trạng thái mà các ứng dụng có thể </a:t>
            </a:r>
            <a:r>
              <a:rPr lang="en-US" sz="1800" dirty="0" err="1" smtClean="0">
                <a:latin typeface="Times New Roman" panose="02020603050405020304" pitchFamily="18" charset="0"/>
                <a:cs typeface="Times New Roman" panose="02020603050405020304" pitchFamily="18" charset="0"/>
              </a:rPr>
              <a:t>có</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được (hoặc các bộ phận có thể được), sử dụng một sơ đồ chuyển trạng thái.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Thường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hòi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trên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giao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diện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đồ</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họa</a:t>
            </a:r>
            <a:r>
              <a:rPr lang="en-US" sz="1800" dirty="0" smtClean="0">
                <a:latin typeface="Times New Roman" panose="02020603050405020304" pitchFamily="18" charset="0"/>
                <a:cs typeface="Times New Roman" panose="02020603050405020304" pitchFamily="18" charset="0"/>
              </a:rPr>
              <a:t> (GUI).</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867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2019" y="1941340"/>
            <a:ext cx="8689430" cy="2185214"/>
          </a:xfrm>
          <a:prstGeom prst="rect">
            <a:avLst/>
          </a:prstGeom>
          <a:noFill/>
        </p:spPr>
        <p:txBody>
          <a:bodyPr wrap="none" rtlCol="0">
            <a:spAutoFit/>
          </a:bodyPr>
          <a:lstStyle/>
          <a:p>
            <a:r>
              <a:rPr lang="en-US" sz="9600" dirty="0" smtClean="0">
                <a:latin typeface="+mj-lt"/>
              </a:rPr>
              <a:t>		 </a:t>
            </a:r>
            <a:r>
              <a:rPr lang="en-US" sz="9600" dirty="0" err="1" smtClean="0">
                <a:latin typeface="+mj-lt"/>
              </a:rPr>
              <a:t>Nhóm</a:t>
            </a:r>
            <a:r>
              <a:rPr lang="en-US" sz="9600" dirty="0" smtClean="0">
                <a:latin typeface="+mj-lt"/>
              </a:rPr>
              <a:t> 9</a:t>
            </a:r>
            <a:endParaRPr lang="vi-VN" sz="9600" dirty="0" smtClean="0">
              <a:latin typeface="+mj-lt"/>
            </a:endParaRPr>
          </a:p>
          <a:p>
            <a:r>
              <a:rPr lang="vi-VN" sz="4000" dirty="0" smtClean="0">
                <a:latin typeface="+mj-lt"/>
              </a:rPr>
              <a:t>PHÂN TÍCH CÁC YÊU CẦU CHI TIẾT</a:t>
            </a:r>
            <a:endParaRPr lang="en-GB" sz="4000" dirty="0">
              <a:latin typeface="+mj-lt"/>
            </a:endParaRPr>
          </a:p>
        </p:txBody>
      </p:sp>
    </p:spTree>
    <p:extLst>
      <p:ext uri="{BB962C8B-B14F-4D97-AF65-F5344CB8AC3E}">
        <p14:creationId xmlns:p14="http://schemas.microsoft.com/office/powerpoint/2010/main" val="105215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1348" y="867382"/>
            <a:ext cx="3706464" cy="400110"/>
          </a:xfrm>
          <a:prstGeom prst="rect">
            <a:avLst/>
          </a:prstGeom>
          <a:noFill/>
        </p:spPr>
        <p:txBody>
          <a:bodyPr wrap="none" rtlCol="0">
            <a:spAutoFit/>
          </a:bodyPr>
          <a:lstStyle/>
          <a:p>
            <a:r>
              <a:rPr lang="vi-VN" sz="2000" dirty="0" smtClean="0">
                <a:latin typeface="+mj-lt"/>
              </a:rPr>
              <a:t>1. Ý nghĩa của các yêu cầu chi tiết</a:t>
            </a:r>
            <a:endParaRPr lang="en-GB" sz="2000" dirty="0">
              <a:latin typeface="+mj-lt"/>
            </a:endParaRPr>
          </a:p>
        </p:txBody>
      </p:sp>
      <p:sp>
        <p:nvSpPr>
          <p:cNvPr id="5" name="TextBox 4"/>
          <p:cNvSpPr txBox="1"/>
          <p:nvPr/>
        </p:nvSpPr>
        <p:spPr>
          <a:xfrm>
            <a:off x="1111348" y="1462152"/>
            <a:ext cx="3307509" cy="400110"/>
          </a:xfrm>
          <a:prstGeom prst="rect">
            <a:avLst/>
          </a:prstGeom>
          <a:noFill/>
        </p:spPr>
        <p:txBody>
          <a:bodyPr wrap="none" rtlCol="0">
            <a:spAutoFit/>
          </a:bodyPr>
          <a:lstStyle/>
          <a:p>
            <a:r>
              <a:rPr lang="vi-VN" sz="2000" dirty="0" smtClean="0">
                <a:latin typeface="+mj-lt"/>
              </a:rPr>
              <a:t>2. Tổ chức các yêu cầu chi tiết</a:t>
            </a:r>
            <a:endParaRPr lang="en-GB" sz="2000" dirty="0">
              <a:latin typeface="+mj-lt"/>
            </a:endParaRPr>
          </a:p>
        </p:txBody>
      </p:sp>
      <p:sp>
        <p:nvSpPr>
          <p:cNvPr id="6" name="TextBox 5"/>
          <p:cNvSpPr txBox="1"/>
          <p:nvPr/>
        </p:nvSpPr>
        <p:spPr>
          <a:xfrm>
            <a:off x="1111348" y="4837822"/>
            <a:ext cx="4842992" cy="400110"/>
          </a:xfrm>
          <a:prstGeom prst="rect">
            <a:avLst/>
          </a:prstGeom>
          <a:noFill/>
        </p:spPr>
        <p:txBody>
          <a:bodyPr wrap="none" rtlCol="0">
            <a:spAutoFit/>
          </a:bodyPr>
          <a:lstStyle/>
          <a:p>
            <a:r>
              <a:rPr lang="vi-VN" sz="2000" dirty="0" smtClean="0">
                <a:latin typeface="+mj-lt"/>
              </a:rPr>
              <a:t>3. Giao diện người dùng: Các yêu cầu chi tiết</a:t>
            </a:r>
            <a:endParaRPr lang="en-GB" sz="2000" dirty="0">
              <a:latin typeface="+mj-lt"/>
            </a:endParaRPr>
          </a:p>
        </p:txBody>
      </p:sp>
      <p:sp>
        <p:nvSpPr>
          <p:cNvPr id="7" name="TextBox 6"/>
          <p:cNvSpPr txBox="1"/>
          <p:nvPr/>
        </p:nvSpPr>
        <p:spPr>
          <a:xfrm>
            <a:off x="1111348" y="5436908"/>
            <a:ext cx="3342582" cy="400110"/>
          </a:xfrm>
          <a:prstGeom prst="rect">
            <a:avLst/>
          </a:prstGeom>
          <a:noFill/>
        </p:spPr>
        <p:txBody>
          <a:bodyPr wrap="none" rtlCol="0">
            <a:spAutoFit/>
          </a:bodyPr>
          <a:lstStyle/>
          <a:p>
            <a:r>
              <a:rPr lang="vi-VN" sz="2000" dirty="0" smtClean="0">
                <a:latin typeface="+mj-lt"/>
              </a:rPr>
              <a:t>4. Các yêu cầu bảo mật chi tiết</a:t>
            </a:r>
            <a:endParaRPr lang="en-GB" sz="2000" dirty="0">
              <a:latin typeface="+mj-lt"/>
            </a:endParaRPr>
          </a:p>
        </p:txBody>
      </p:sp>
      <p:sp>
        <p:nvSpPr>
          <p:cNvPr id="17" name="Rectangle 16"/>
          <p:cNvSpPr/>
          <p:nvPr/>
        </p:nvSpPr>
        <p:spPr>
          <a:xfrm>
            <a:off x="1504083" y="2042536"/>
            <a:ext cx="4450257" cy="400110"/>
          </a:xfrm>
          <a:prstGeom prst="rect">
            <a:avLst/>
          </a:prstGeom>
        </p:spPr>
        <p:txBody>
          <a:bodyPr wrap="none">
            <a:spAutoFit/>
          </a:bodyPr>
          <a:lstStyle/>
          <a:p>
            <a:r>
              <a:rPr lang="vi-VN" sz="2000" dirty="0" smtClean="0">
                <a:effectLst/>
                <a:latin typeface="+mj-lt"/>
                <a:ea typeface="Calibri" panose="020F0502020204030204" pitchFamily="34" charset="0"/>
              </a:rPr>
              <a:t>Tổ chức các yêu cầu chi tiết bằng Feature</a:t>
            </a:r>
            <a:endParaRPr lang="en-GB" sz="2000" dirty="0">
              <a:latin typeface="+mj-lt"/>
            </a:endParaRPr>
          </a:p>
        </p:txBody>
      </p:sp>
      <p:sp>
        <p:nvSpPr>
          <p:cNvPr id="18" name="Rectangle 17"/>
          <p:cNvSpPr/>
          <p:nvPr/>
        </p:nvSpPr>
        <p:spPr>
          <a:xfrm>
            <a:off x="1505355" y="2617644"/>
            <a:ext cx="4644220" cy="400110"/>
          </a:xfrm>
          <a:prstGeom prst="rect">
            <a:avLst/>
          </a:prstGeom>
        </p:spPr>
        <p:txBody>
          <a:bodyPr wrap="none">
            <a:spAutoFit/>
          </a:bodyPr>
          <a:lstStyle/>
          <a:p>
            <a:r>
              <a:rPr lang="vi-VN" sz="2000" dirty="0" smtClean="0">
                <a:effectLst/>
                <a:latin typeface="+mj-lt"/>
                <a:ea typeface="Calibri" panose="020F0502020204030204" pitchFamily="34" charset="0"/>
              </a:rPr>
              <a:t>Tổ chức các yêu cầu chi tiết bằng Use Case</a:t>
            </a:r>
            <a:endParaRPr lang="en-GB" sz="2000" dirty="0">
              <a:latin typeface="+mj-lt"/>
            </a:endParaRPr>
          </a:p>
        </p:txBody>
      </p:sp>
      <p:sp>
        <p:nvSpPr>
          <p:cNvPr id="19" name="Rectangle 18"/>
          <p:cNvSpPr/>
          <p:nvPr/>
        </p:nvSpPr>
        <p:spPr>
          <a:xfrm>
            <a:off x="1504083" y="3186749"/>
            <a:ext cx="4139275" cy="400110"/>
          </a:xfrm>
          <a:prstGeom prst="rect">
            <a:avLst/>
          </a:prstGeom>
        </p:spPr>
        <p:txBody>
          <a:bodyPr wrap="none">
            <a:spAutoFit/>
          </a:bodyPr>
          <a:lstStyle/>
          <a:p>
            <a:r>
              <a:rPr lang="vi-VN" sz="2000" dirty="0" smtClean="0">
                <a:effectLst/>
                <a:latin typeface="+mj-lt"/>
                <a:ea typeface="Calibri" panose="020F0502020204030204" pitchFamily="34" charset="0"/>
              </a:rPr>
              <a:t>Tổ chức các yêu cầu chi tiết bằng GUI</a:t>
            </a:r>
            <a:endParaRPr lang="en-GB" sz="2000" dirty="0">
              <a:latin typeface="+mj-lt"/>
            </a:endParaRPr>
          </a:p>
        </p:txBody>
      </p:sp>
      <p:sp>
        <p:nvSpPr>
          <p:cNvPr id="20" name="Rectangle 19"/>
          <p:cNvSpPr/>
          <p:nvPr/>
        </p:nvSpPr>
        <p:spPr>
          <a:xfrm>
            <a:off x="1491868" y="3756194"/>
            <a:ext cx="4193777" cy="400110"/>
          </a:xfrm>
          <a:prstGeom prst="rect">
            <a:avLst/>
          </a:prstGeom>
        </p:spPr>
        <p:txBody>
          <a:bodyPr wrap="none">
            <a:spAutoFit/>
          </a:bodyPr>
          <a:lstStyle/>
          <a:p>
            <a:r>
              <a:rPr lang="vi-VN" sz="2000" dirty="0" smtClean="0">
                <a:effectLst/>
                <a:latin typeface="+mj-lt"/>
                <a:ea typeface="Calibri" panose="020F0502020204030204" pitchFamily="34" charset="0"/>
              </a:rPr>
              <a:t>Tổ chức các yêu cầu chi tiết bằng State</a:t>
            </a:r>
            <a:endParaRPr lang="en-GB" sz="2000" dirty="0">
              <a:latin typeface="+mj-lt"/>
            </a:endParaRPr>
          </a:p>
        </p:txBody>
      </p:sp>
      <p:sp>
        <p:nvSpPr>
          <p:cNvPr id="21" name="Rectangle 20"/>
          <p:cNvSpPr/>
          <p:nvPr/>
        </p:nvSpPr>
        <p:spPr>
          <a:xfrm>
            <a:off x="1491868" y="4227331"/>
            <a:ext cx="4237057" cy="400110"/>
          </a:xfrm>
          <a:prstGeom prst="rect">
            <a:avLst/>
          </a:prstGeom>
        </p:spPr>
        <p:txBody>
          <a:bodyPr wrap="none">
            <a:spAutoFit/>
          </a:bodyPr>
          <a:lstStyle/>
          <a:p>
            <a:r>
              <a:rPr lang="vi-VN" sz="2000" dirty="0" smtClean="0">
                <a:effectLst/>
                <a:latin typeface="+mj-lt"/>
                <a:ea typeface="Calibri" panose="020F0502020204030204" pitchFamily="34" charset="0"/>
              </a:rPr>
              <a:t>Tổ chức các yêu cầu chi tiết bằng Class</a:t>
            </a:r>
            <a:endParaRPr lang="en-GB" sz="2000" dirty="0">
              <a:latin typeface="+mj-lt"/>
            </a:endParaRPr>
          </a:p>
        </p:txBody>
      </p:sp>
    </p:spTree>
    <p:extLst>
      <p:ext uri="{BB962C8B-B14F-4D97-AF65-F5344CB8AC3E}">
        <p14:creationId xmlns:p14="http://schemas.microsoft.com/office/powerpoint/2010/main" val="3256689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41332" y="5187468"/>
            <a:ext cx="7680308" cy="400110"/>
          </a:xfrm>
          <a:prstGeom prst="rect">
            <a:avLst/>
          </a:prstGeom>
          <a:noFill/>
        </p:spPr>
        <p:txBody>
          <a:bodyPr wrap="none" rtlCol="0">
            <a:spAutoFit/>
          </a:bodyPr>
          <a:lstStyle/>
          <a:p>
            <a:r>
              <a:rPr lang="vi-VN" sz="2000" dirty="0" smtClean="0">
                <a:latin typeface="+mj-lt"/>
              </a:rPr>
              <a:t>13. Hướng dẫn dự án: Các yêu cầu cho nghiên cứu trường hợp đối kháng</a:t>
            </a:r>
            <a:endParaRPr lang="en-GB" sz="2000" dirty="0">
              <a:latin typeface="+mj-lt"/>
            </a:endParaRPr>
          </a:p>
        </p:txBody>
      </p:sp>
      <p:sp>
        <p:nvSpPr>
          <p:cNvPr id="8" name="TextBox 7"/>
          <p:cNvSpPr txBox="1"/>
          <p:nvPr/>
        </p:nvSpPr>
        <p:spPr>
          <a:xfrm>
            <a:off x="1013361" y="3661361"/>
            <a:ext cx="5014771" cy="400110"/>
          </a:xfrm>
          <a:prstGeom prst="rect">
            <a:avLst/>
          </a:prstGeom>
          <a:noFill/>
        </p:spPr>
        <p:txBody>
          <a:bodyPr wrap="none" rtlCol="0">
            <a:spAutoFit/>
          </a:bodyPr>
          <a:lstStyle/>
          <a:p>
            <a:r>
              <a:rPr lang="vi-VN" sz="2000" dirty="0" smtClean="0">
                <a:latin typeface="+mj-lt"/>
              </a:rPr>
              <a:t>10. Phương pháp Agile cho các yêu cầu chi tiết</a:t>
            </a:r>
            <a:endParaRPr lang="en-GB" sz="2000" dirty="0">
              <a:latin typeface="+mj-lt"/>
            </a:endParaRPr>
          </a:p>
        </p:txBody>
      </p:sp>
      <p:sp>
        <p:nvSpPr>
          <p:cNvPr id="9" name="TextBox 8"/>
          <p:cNvSpPr txBox="1"/>
          <p:nvPr/>
        </p:nvSpPr>
        <p:spPr>
          <a:xfrm>
            <a:off x="1046998" y="4181105"/>
            <a:ext cx="5960414" cy="400110"/>
          </a:xfrm>
          <a:prstGeom prst="rect">
            <a:avLst/>
          </a:prstGeom>
          <a:noFill/>
        </p:spPr>
        <p:txBody>
          <a:bodyPr wrap="none" rtlCol="0">
            <a:spAutoFit/>
          </a:bodyPr>
          <a:lstStyle/>
          <a:p>
            <a:r>
              <a:rPr lang="vi-VN" sz="2000" dirty="0" smtClean="0">
                <a:latin typeface="+mj-lt"/>
              </a:rPr>
              <a:t>11. Sử dụng công cụ và web trong phân tích các yêu cầu</a:t>
            </a:r>
            <a:endParaRPr lang="en-GB" sz="2000" dirty="0">
              <a:latin typeface="+mj-lt"/>
            </a:endParaRPr>
          </a:p>
        </p:txBody>
      </p:sp>
      <p:sp>
        <p:nvSpPr>
          <p:cNvPr id="10" name="TextBox 9"/>
          <p:cNvSpPr txBox="1"/>
          <p:nvPr/>
        </p:nvSpPr>
        <p:spPr>
          <a:xfrm>
            <a:off x="1041332" y="4667724"/>
            <a:ext cx="6510115" cy="400110"/>
          </a:xfrm>
          <a:prstGeom prst="rect">
            <a:avLst/>
          </a:prstGeom>
          <a:noFill/>
        </p:spPr>
        <p:txBody>
          <a:bodyPr wrap="none" rtlCol="0">
            <a:spAutoFit/>
          </a:bodyPr>
          <a:lstStyle/>
          <a:p>
            <a:r>
              <a:rPr lang="vi-VN" sz="2000" dirty="0" smtClean="0">
                <a:latin typeface="+mj-lt"/>
              </a:rPr>
              <a:t>12. Sự ảnh hưởng đến dự án của quá trình các yêu cầu chi tiết</a:t>
            </a:r>
            <a:endParaRPr lang="en-GB" sz="2000" dirty="0">
              <a:latin typeface="+mj-lt"/>
            </a:endParaRPr>
          </a:p>
        </p:txBody>
      </p:sp>
      <p:sp>
        <p:nvSpPr>
          <p:cNvPr id="11" name="TextBox 10"/>
          <p:cNvSpPr txBox="1"/>
          <p:nvPr/>
        </p:nvSpPr>
        <p:spPr>
          <a:xfrm>
            <a:off x="1032167" y="1139123"/>
            <a:ext cx="1778051" cy="400110"/>
          </a:xfrm>
          <a:prstGeom prst="rect">
            <a:avLst/>
          </a:prstGeom>
          <a:noFill/>
        </p:spPr>
        <p:txBody>
          <a:bodyPr wrap="none" rtlCol="0">
            <a:spAutoFit/>
          </a:bodyPr>
          <a:lstStyle/>
          <a:p>
            <a:r>
              <a:rPr lang="vi-VN" sz="2000" dirty="0" smtClean="0">
                <a:latin typeface="+mj-lt"/>
              </a:rPr>
              <a:t>5. Điều kiện lỗi</a:t>
            </a:r>
            <a:endParaRPr lang="en-GB" sz="2000" dirty="0">
              <a:latin typeface="+mj-lt"/>
            </a:endParaRPr>
          </a:p>
        </p:txBody>
      </p:sp>
      <p:sp>
        <p:nvSpPr>
          <p:cNvPr id="12" name="TextBox 11"/>
          <p:cNvSpPr txBox="1"/>
          <p:nvPr/>
        </p:nvSpPr>
        <p:spPr>
          <a:xfrm>
            <a:off x="1013361" y="1648947"/>
            <a:ext cx="4020652" cy="400110"/>
          </a:xfrm>
          <a:prstGeom prst="rect">
            <a:avLst/>
          </a:prstGeom>
          <a:noFill/>
        </p:spPr>
        <p:txBody>
          <a:bodyPr wrap="none" rtlCol="0">
            <a:spAutoFit/>
          </a:bodyPr>
          <a:lstStyle/>
          <a:p>
            <a:r>
              <a:rPr lang="vi-VN" sz="2000" dirty="0" smtClean="0">
                <a:latin typeface="+mj-lt"/>
              </a:rPr>
              <a:t>6. Nguồn gốc của các yêu cầu chi tiết</a:t>
            </a:r>
            <a:endParaRPr lang="en-GB" sz="2000" dirty="0">
              <a:latin typeface="+mj-lt"/>
            </a:endParaRPr>
          </a:p>
        </p:txBody>
      </p:sp>
      <p:sp>
        <p:nvSpPr>
          <p:cNvPr id="13" name="TextBox 12"/>
          <p:cNvSpPr txBox="1"/>
          <p:nvPr/>
        </p:nvSpPr>
        <p:spPr>
          <a:xfrm>
            <a:off x="1013361" y="2185067"/>
            <a:ext cx="5096267" cy="400110"/>
          </a:xfrm>
          <a:prstGeom prst="rect">
            <a:avLst/>
          </a:prstGeom>
          <a:noFill/>
        </p:spPr>
        <p:txBody>
          <a:bodyPr wrap="none" rtlCol="0">
            <a:spAutoFit/>
          </a:bodyPr>
          <a:lstStyle/>
          <a:p>
            <a:r>
              <a:rPr lang="vi-VN" sz="2000" dirty="0" smtClean="0">
                <a:latin typeface="+mj-lt"/>
              </a:rPr>
              <a:t>7. Sử dụng các yêu cầu chi tiết để quản lý dự án</a:t>
            </a:r>
            <a:endParaRPr lang="en-GB" sz="2000" dirty="0">
              <a:latin typeface="+mj-lt"/>
            </a:endParaRPr>
          </a:p>
        </p:txBody>
      </p:sp>
      <p:sp>
        <p:nvSpPr>
          <p:cNvPr id="14" name="TextBox 13"/>
          <p:cNvSpPr txBox="1"/>
          <p:nvPr/>
        </p:nvSpPr>
        <p:spPr>
          <a:xfrm>
            <a:off x="1046992" y="2665230"/>
            <a:ext cx="2473754" cy="400110"/>
          </a:xfrm>
          <a:prstGeom prst="rect">
            <a:avLst/>
          </a:prstGeom>
          <a:noFill/>
        </p:spPr>
        <p:txBody>
          <a:bodyPr wrap="none" rtlCol="0">
            <a:spAutoFit/>
          </a:bodyPr>
          <a:lstStyle/>
          <a:p>
            <a:r>
              <a:rPr lang="vi-VN" sz="2000" dirty="0" smtClean="0">
                <a:latin typeface="+mj-lt"/>
              </a:rPr>
              <a:t>8. Các yêu cầu ưu tiên</a:t>
            </a:r>
            <a:endParaRPr lang="en-GB" sz="2000" dirty="0">
              <a:latin typeface="+mj-lt"/>
            </a:endParaRPr>
          </a:p>
        </p:txBody>
      </p:sp>
      <p:sp>
        <p:nvSpPr>
          <p:cNvPr id="15" name="TextBox 14"/>
          <p:cNvSpPr txBox="1"/>
          <p:nvPr/>
        </p:nvSpPr>
        <p:spPr>
          <a:xfrm>
            <a:off x="1041332" y="3181198"/>
            <a:ext cx="4637808" cy="400110"/>
          </a:xfrm>
          <a:prstGeom prst="rect">
            <a:avLst/>
          </a:prstGeom>
          <a:noFill/>
        </p:spPr>
        <p:txBody>
          <a:bodyPr wrap="none" rtlCol="0">
            <a:spAutoFit/>
          </a:bodyPr>
          <a:lstStyle/>
          <a:p>
            <a:r>
              <a:rPr lang="vi-VN" sz="2000" dirty="0" smtClean="0">
                <a:latin typeface="+mj-lt"/>
              </a:rPr>
              <a:t>9. Liên kết các yêu cầu với các bài kiểm tra</a:t>
            </a:r>
            <a:endParaRPr lang="en-GB" sz="2000" dirty="0">
              <a:latin typeface="+mj-lt"/>
            </a:endParaRPr>
          </a:p>
        </p:txBody>
      </p:sp>
    </p:spTree>
    <p:extLst>
      <p:ext uri="{BB962C8B-B14F-4D97-AF65-F5344CB8AC3E}">
        <p14:creationId xmlns:p14="http://schemas.microsoft.com/office/powerpoint/2010/main" val="1061237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3351" y="880730"/>
            <a:ext cx="7589706" cy="400110"/>
          </a:xfrm>
          <a:prstGeom prst="rect">
            <a:avLst/>
          </a:prstGeom>
          <a:noFill/>
        </p:spPr>
        <p:txBody>
          <a:bodyPr wrap="none" rtlCol="0">
            <a:spAutoFit/>
          </a:bodyPr>
          <a:lstStyle/>
          <a:p>
            <a:r>
              <a:rPr lang="vi-VN" sz="2000" dirty="0" smtClean="0">
                <a:latin typeface="+mj-lt"/>
              </a:rPr>
              <a:t>14. Trường hợp nghiên cứu: Các yêu cầu chi tiết cho trò chơi đối kháng </a:t>
            </a:r>
            <a:endParaRPr lang="en-GB" sz="2000" dirty="0">
              <a:latin typeface="+mj-lt"/>
            </a:endParaRPr>
          </a:p>
        </p:txBody>
      </p:sp>
      <p:sp>
        <p:nvSpPr>
          <p:cNvPr id="5" name="TextBox 4"/>
          <p:cNvSpPr txBox="1"/>
          <p:nvPr/>
        </p:nvSpPr>
        <p:spPr>
          <a:xfrm>
            <a:off x="863351" y="1348529"/>
            <a:ext cx="1483291" cy="400110"/>
          </a:xfrm>
          <a:prstGeom prst="rect">
            <a:avLst/>
          </a:prstGeom>
          <a:noFill/>
        </p:spPr>
        <p:txBody>
          <a:bodyPr wrap="none" rtlCol="0">
            <a:spAutoFit/>
          </a:bodyPr>
          <a:lstStyle/>
          <a:p>
            <a:r>
              <a:rPr lang="vi-VN" sz="2000" dirty="0" smtClean="0">
                <a:latin typeface="+mj-lt"/>
              </a:rPr>
              <a:t>15. Tổng kết</a:t>
            </a:r>
            <a:endParaRPr lang="en-GB" sz="2000" dirty="0">
              <a:latin typeface="+mj-lt"/>
            </a:endParaRPr>
          </a:p>
        </p:txBody>
      </p:sp>
      <p:sp>
        <p:nvSpPr>
          <p:cNvPr id="6" name="TextBox 5"/>
          <p:cNvSpPr txBox="1"/>
          <p:nvPr/>
        </p:nvSpPr>
        <p:spPr>
          <a:xfrm>
            <a:off x="863351" y="1816328"/>
            <a:ext cx="1301959" cy="400110"/>
          </a:xfrm>
          <a:prstGeom prst="rect">
            <a:avLst/>
          </a:prstGeom>
          <a:noFill/>
        </p:spPr>
        <p:txBody>
          <a:bodyPr wrap="none" rtlCol="0">
            <a:spAutoFit/>
          </a:bodyPr>
          <a:lstStyle/>
          <a:p>
            <a:r>
              <a:rPr lang="vi-VN" sz="2000" dirty="0" smtClean="0">
                <a:latin typeface="+mj-lt"/>
              </a:rPr>
              <a:t>16. Bài tập</a:t>
            </a:r>
            <a:endParaRPr lang="en-GB" sz="2000" dirty="0">
              <a:latin typeface="+mj-lt"/>
            </a:endParaRPr>
          </a:p>
        </p:txBody>
      </p:sp>
    </p:spTree>
    <p:extLst>
      <p:ext uri="{BB962C8B-B14F-4D97-AF65-F5344CB8AC3E}">
        <p14:creationId xmlns:p14="http://schemas.microsoft.com/office/powerpoint/2010/main" val="1104337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0" y="3206839"/>
            <a:ext cx="5975798" cy="3309869"/>
          </a:xfrm>
        </p:spPr>
        <p:txBody>
          <a:bodyPr>
            <a:normAutofit/>
          </a:bodyPr>
          <a:lstStyle/>
          <a:p>
            <a:pPr algn="l">
              <a:lnSpc>
                <a:spcPct val="100000"/>
              </a:lnSpc>
            </a:pPr>
            <a:r>
              <a:rPr lang="en-US" sz="2800" noProof="1" smtClean="0">
                <a:latin typeface="Times New Roman" panose="02020603050405020304" pitchFamily="18" charset="0"/>
                <a:cs typeface="Times New Roman" panose="02020603050405020304" pitchFamily="18" charset="0"/>
              </a:rPr>
              <a:t>                      </a:t>
            </a:r>
            <a:r>
              <a:rPr lang="en-US" sz="2800" noProof="1" smtClean="0">
                <a:latin typeface="Times New Roman" panose="02020603050405020304" pitchFamily="18" charset="0"/>
                <a:cs typeface="Times New Roman" panose="02020603050405020304" pitchFamily="18" charset="0"/>
              </a:rPr>
              <a:t>Nhóm </a:t>
            </a:r>
            <a:r>
              <a:rPr lang="en-US" sz="2800" noProof="1" smtClean="0">
                <a:latin typeface="Times New Roman" panose="02020603050405020304" pitchFamily="18" charset="0"/>
                <a:cs typeface="Times New Roman" panose="02020603050405020304" pitchFamily="18" charset="0"/>
              </a:rPr>
              <a:t>10</a:t>
            </a:r>
            <a:br>
              <a:rPr lang="en-US" sz="2800" noProof="1" smtClean="0">
                <a:latin typeface="Times New Roman" panose="02020603050405020304" pitchFamily="18" charset="0"/>
                <a:cs typeface="Times New Roman" panose="02020603050405020304" pitchFamily="18" charset="0"/>
              </a:rPr>
            </a:br>
            <a:r>
              <a:rPr lang="en-US" sz="2800" noProof="1" smtClean="0">
                <a:latin typeface="Times New Roman" panose="02020603050405020304" pitchFamily="18" charset="0"/>
                <a:cs typeface="Times New Roman" panose="02020603050405020304" pitchFamily="18" charset="0"/>
              </a:rPr>
              <a:t>12520169 </a:t>
            </a:r>
            <a:r>
              <a:rPr lang="en-US" sz="2800" noProof="1">
                <a:latin typeface="Times New Roman" panose="02020603050405020304" pitchFamily="18" charset="0"/>
                <a:cs typeface="Times New Roman" panose="02020603050405020304" pitchFamily="18" charset="0"/>
              </a:rPr>
              <a:t>– Nguyễn Thị Hương</a:t>
            </a:r>
            <a:br>
              <a:rPr lang="en-US" sz="2800" noProof="1">
                <a:latin typeface="Times New Roman" panose="02020603050405020304" pitchFamily="18" charset="0"/>
                <a:cs typeface="Times New Roman" panose="02020603050405020304" pitchFamily="18" charset="0"/>
              </a:rPr>
            </a:br>
            <a:r>
              <a:rPr lang="en-US" sz="2800" noProof="1">
                <a:latin typeface="Times New Roman" panose="02020603050405020304" pitchFamily="18" charset="0"/>
                <a:cs typeface="Times New Roman" panose="02020603050405020304" pitchFamily="18" charset="0"/>
              </a:rPr>
              <a:t>12520170 – Trương Thị Diễm Hương</a:t>
            </a:r>
            <a:br>
              <a:rPr lang="en-US" sz="2800" noProof="1">
                <a:latin typeface="Times New Roman" panose="02020603050405020304" pitchFamily="18" charset="0"/>
                <a:cs typeface="Times New Roman" panose="02020603050405020304" pitchFamily="18" charset="0"/>
              </a:rPr>
            </a:br>
            <a:r>
              <a:rPr lang="en-US" sz="2800" noProof="1">
                <a:latin typeface="Times New Roman" panose="02020603050405020304" pitchFamily="18" charset="0"/>
                <a:cs typeface="Times New Roman" panose="02020603050405020304" pitchFamily="18" charset="0"/>
              </a:rPr>
              <a:t>12520386 – Nguyễn Hoàng Thái</a:t>
            </a:r>
            <a:br>
              <a:rPr lang="en-US" sz="2800" noProof="1">
                <a:latin typeface="Times New Roman" panose="02020603050405020304" pitchFamily="18" charset="0"/>
                <a:cs typeface="Times New Roman" panose="02020603050405020304" pitchFamily="18" charset="0"/>
              </a:rPr>
            </a:br>
            <a:r>
              <a:rPr lang="en-US" sz="2800" noProof="1">
                <a:latin typeface="Times New Roman" panose="02020603050405020304" pitchFamily="18" charset="0"/>
                <a:cs typeface="Times New Roman" panose="02020603050405020304" pitchFamily="18" charset="0"/>
              </a:rPr>
              <a:t>12520430 – Cao Thị Thương</a:t>
            </a:r>
            <a:br>
              <a:rPr lang="en-US" sz="2800" noProof="1">
                <a:latin typeface="Times New Roman" panose="02020603050405020304" pitchFamily="18" charset="0"/>
                <a:cs typeface="Times New Roman" panose="02020603050405020304" pitchFamily="18" charset="0"/>
              </a:rPr>
            </a:br>
            <a:r>
              <a:rPr lang="en-US" sz="2800" noProof="1">
                <a:latin typeface="Times New Roman" panose="02020603050405020304" pitchFamily="18" charset="0"/>
                <a:cs typeface="Times New Roman" panose="02020603050405020304" pitchFamily="18" charset="0"/>
              </a:rPr>
              <a:t>12520467 – Lê Minh Trung</a:t>
            </a:r>
            <a:br>
              <a:rPr lang="en-US" sz="2800" noProof="1">
                <a:latin typeface="Times New Roman" panose="02020603050405020304" pitchFamily="18" charset="0"/>
                <a:cs typeface="Times New Roman" panose="02020603050405020304" pitchFamily="18" charset="0"/>
              </a:rPr>
            </a:br>
            <a:r>
              <a:rPr lang="en-US" sz="2800" noProof="1">
                <a:latin typeface="Times New Roman" panose="02020603050405020304" pitchFamily="18" charset="0"/>
                <a:cs typeface="Times New Roman" panose="02020603050405020304" pitchFamily="18" charset="0"/>
              </a:rPr>
              <a:t>12520486 – Trần Minh Tuấn</a:t>
            </a:r>
          </a:p>
        </p:txBody>
      </p:sp>
      <p:sp>
        <p:nvSpPr>
          <p:cNvPr id="3"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smtClean="0">
                <a:latin typeface="Times New Roman" panose="02020603050405020304" pitchFamily="18" charset="0"/>
                <a:cs typeface="Times New Roman" panose="02020603050405020304" pitchFamily="18" charset="0"/>
              </a:rPr>
              <a:t>CHAPTER 13</a:t>
            </a:r>
            <a:r>
              <a:rPr lang="en-US" sz="3200" dirty="0">
                <a:latin typeface="Times New Roman" panose="02020603050405020304" pitchFamily="18" charset="0"/>
                <a:cs typeface="Times New Roman" panose="02020603050405020304" pitchFamily="18" charset="0"/>
              </a:rPr>
              <a:t>, 14, 15</a:t>
            </a:r>
          </a:p>
        </p:txBody>
      </p:sp>
      <p:sp>
        <p:nvSpPr>
          <p:cNvPr id="5" name="Title 1"/>
          <p:cNvSpPr txBox="1">
            <a:spLocks/>
          </p:cNvSpPr>
          <p:nvPr/>
        </p:nvSpPr>
        <p:spPr>
          <a:xfrm>
            <a:off x="141667" y="2073498"/>
            <a:ext cx="5761149" cy="2627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3200" dirty="0" err="1" smtClean="0">
                <a:latin typeface="Times New Roman" panose="02020603050405020304" pitchFamily="18" charset="0"/>
                <a:cs typeface="Times New Roman" panose="02020603050405020304" pitchFamily="18" charset="0"/>
              </a:rPr>
              <a:t>Công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nghệ</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phần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mềm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chuyên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sâu</a:t>
            </a:r>
            <a:endParaRPr lang="en-US" sz="3200" dirty="0">
              <a:latin typeface="Times New Roman" panose="02020603050405020304" pitchFamily="18" charset="0"/>
              <a:cs typeface="Times New Roman" panose="02020603050405020304" pitchFamily="18" charset="0"/>
            </a:endParaRPr>
          </a:p>
          <a:p>
            <a:pPr algn="l">
              <a:lnSpc>
                <a:spcPct val="100000"/>
              </a:lnSpc>
            </a:pPr>
            <a:r>
              <a:rPr lang="en-US" sz="3200" dirty="0">
                <a:latin typeface="Times New Roman" panose="02020603050405020304" pitchFamily="18" charset="0"/>
                <a:cs typeface="Times New Roman" panose="02020603050405020304" pitchFamily="18" charset="0"/>
              </a:rPr>
              <a:t>SE214.G22</a:t>
            </a:r>
          </a:p>
          <a:p>
            <a:pPr algn="l">
              <a:lnSpc>
                <a:spcPct val="100000"/>
              </a:lnSpc>
            </a:pPr>
            <a:r>
              <a:rPr lang="en-US" sz="3200" dirty="0">
                <a:latin typeface="Times New Roman" panose="02020603050405020304" pitchFamily="18" charset="0"/>
                <a:cs typeface="Times New Roman" panose="02020603050405020304" pitchFamily="18" charset="0"/>
              </a:rPr>
              <a:t>GVHD: </a:t>
            </a:r>
            <a:r>
              <a:rPr lang="en-US" sz="3200" dirty="0" err="1">
                <a:latin typeface="Times New Roman" panose="02020603050405020304" pitchFamily="18" charset="0"/>
                <a:cs typeface="Times New Roman" panose="02020603050405020304" pitchFamily="18" charset="0"/>
              </a:rPr>
              <a:t>Phan</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Trung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Hiếu</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583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QUALITY AND METRICS IN REQUIREMENTS ANALISYS</a:t>
            </a:r>
          </a:p>
        </p:txBody>
      </p:sp>
      <p:sp>
        <p:nvSpPr>
          <p:cNvPr id="3" name="Content Placeholder 2"/>
          <p:cNvSpPr>
            <a:spLocks noGrp="1"/>
          </p:cNvSpPr>
          <p:nvPr>
            <p:ph idx="1"/>
          </p:nvPr>
        </p:nvSpPr>
        <p:spPr>
          <a:xfrm>
            <a:off x="373487" y="1944710"/>
            <a:ext cx="10980313" cy="4726546"/>
          </a:xfrm>
        </p:spPr>
        <p:txBody>
          <a:bodyPr>
            <a:noAutofit/>
          </a:bodyPr>
          <a:lstStyle/>
          <a:p>
            <a:pPr lvl="0"/>
            <a:r>
              <a:rPr lang="en-US" sz="2000" dirty="0">
                <a:latin typeface="Times New Roman" panose="02020603050405020304" pitchFamily="18" charset="0"/>
                <a:cs typeface="Times New Roman" panose="02020603050405020304" pitchFamily="18" charset="0"/>
              </a:rPr>
              <a:t>QUALITY OF REQUIREMENT FOR AGILE PROJECTS</a:t>
            </a:r>
          </a:p>
          <a:p>
            <a:pPr lvl="0"/>
            <a:r>
              <a:rPr lang="en-US" sz="2000" dirty="0">
                <a:latin typeface="Times New Roman" panose="02020603050405020304" pitchFamily="18" charset="0"/>
                <a:cs typeface="Times New Roman" panose="02020603050405020304" pitchFamily="18" charset="0"/>
              </a:rPr>
              <a:t>ACCESSIBILITY OF REQUIREMENTS</a:t>
            </a:r>
          </a:p>
          <a:p>
            <a:pPr lvl="0"/>
            <a:r>
              <a:rPr lang="en-US" sz="2000" dirty="0">
                <a:latin typeface="Times New Roman" panose="02020603050405020304" pitchFamily="18" charset="0"/>
                <a:cs typeface="Times New Roman" panose="02020603050405020304" pitchFamily="18" charset="0"/>
              </a:rPr>
              <a:t>COMPREHENSIVENESS OF REQUIREMENTS</a:t>
            </a:r>
          </a:p>
          <a:p>
            <a:pPr lvl="0"/>
            <a:r>
              <a:rPr lang="en-US" sz="2000" dirty="0">
                <a:latin typeface="Times New Roman" panose="02020603050405020304" pitchFamily="18" charset="0"/>
                <a:cs typeface="Times New Roman" panose="02020603050405020304" pitchFamily="18" charset="0"/>
              </a:rPr>
              <a:t>UNDERSTANDABILITY OF REQUIREMENTS</a:t>
            </a:r>
          </a:p>
          <a:p>
            <a:pPr lvl="0"/>
            <a:r>
              <a:rPr lang="en-US" sz="2000" dirty="0">
                <a:latin typeface="Times New Roman" panose="02020603050405020304" pitchFamily="18" charset="0"/>
                <a:cs typeface="Times New Roman" panose="02020603050405020304" pitchFamily="18" charset="0"/>
              </a:rPr>
              <a:t>UNAMBIGUITY OF REQUIREMENTS</a:t>
            </a:r>
          </a:p>
          <a:p>
            <a:pPr lvl="0"/>
            <a:r>
              <a:rPr lang="en-US" sz="2000" dirty="0">
                <a:latin typeface="Times New Roman" panose="02020603050405020304" pitchFamily="18" charset="0"/>
                <a:cs typeface="Times New Roman" panose="02020603050405020304" pitchFamily="18" charset="0"/>
              </a:rPr>
              <a:t>CONSISTENCY OF REQUIREMENTS</a:t>
            </a:r>
          </a:p>
          <a:p>
            <a:pPr lvl="0"/>
            <a:r>
              <a:rPr lang="en-US" sz="2000" dirty="0">
                <a:latin typeface="Times New Roman" panose="02020603050405020304" pitchFamily="18" charset="0"/>
                <a:cs typeface="Times New Roman" panose="02020603050405020304" pitchFamily="18" charset="0"/>
              </a:rPr>
              <a:t>PRIORITIZATION OF REQUIREMENTS</a:t>
            </a:r>
          </a:p>
          <a:p>
            <a:pPr lvl="0"/>
            <a:r>
              <a:rPr lang="en-US" sz="2000" dirty="0">
                <a:latin typeface="Times New Roman" panose="02020603050405020304" pitchFamily="18" charset="0"/>
                <a:cs typeface="Times New Roman" panose="02020603050405020304" pitchFamily="18" charset="0"/>
              </a:rPr>
              <a:t>SECURITY AND HIGHT-LEVEL REQUIREMENTS</a:t>
            </a:r>
          </a:p>
          <a:p>
            <a:pPr lvl="0"/>
            <a:r>
              <a:rPr lang="en-US" sz="2000" dirty="0">
                <a:latin typeface="Times New Roman" panose="02020603050405020304" pitchFamily="18" charset="0"/>
                <a:cs typeface="Times New Roman" panose="02020603050405020304" pitchFamily="18" charset="0"/>
              </a:rPr>
              <a:t>SELF-COMPLETENESS OF REQUIREMENTS</a:t>
            </a:r>
          </a:p>
          <a:p>
            <a:pPr lvl="0"/>
            <a:r>
              <a:rPr lang="en-US" sz="2000" dirty="0">
                <a:latin typeface="Times New Roman" panose="02020603050405020304" pitchFamily="18" charset="0"/>
                <a:cs typeface="Times New Roman" panose="02020603050405020304" pitchFamily="18" charset="0"/>
              </a:rPr>
              <a:t>TESTABILITY OF REQUIREMENTS</a:t>
            </a:r>
          </a:p>
          <a:p>
            <a:pPr lvl="0"/>
            <a:r>
              <a:rPr lang="en-US" sz="2000" dirty="0">
                <a:latin typeface="Times New Roman" panose="02020603050405020304" pitchFamily="18" charset="0"/>
                <a:cs typeface="Times New Roman" panose="02020603050405020304" pitchFamily="18" charset="0"/>
              </a:rPr>
              <a:t>TRACEBILITY OF REQUIREMENTS</a:t>
            </a:r>
          </a:p>
          <a:p>
            <a:pPr lvl="0"/>
            <a:r>
              <a:rPr lang="en-US" sz="2000" dirty="0">
                <a:latin typeface="Times New Roman" panose="02020603050405020304" pitchFamily="18" charset="0"/>
                <a:cs typeface="Times New Roman" panose="02020603050405020304" pitchFamily="18" charset="0"/>
              </a:rPr>
              <a:t>METRICS FOR REQUIREMENTS ANALYSIS</a:t>
            </a:r>
          </a:p>
          <a:p>
            <a:pPr lvl="0"/>
            <a:r>
              <a:rPr lang="en-US" sz="2000" dirty="0">
                <a:latin typeface="Times New Roman" panose="02020603050405020304" pitchFamily="18" charset="0"/>
                <a:cs typeface="Times New Roman" panose="02020603050405020304" pitchFamily="18" charset="0"/>
              </a:rPr>
              <a:t>INSPECTING DETAILED </a:t>
            </a:r>
            <a:r>
              <a:rPr lang="en-US" sz="2000" dirty="0" smtClean="0">
                <a:latin typeface="Times New Roman" panose="02020603050405020304" pitchFamily="18" charset="0"/>
                <a:cs typeface="Times New Roman" panose="02020603050405020304" pitchFamily="18" charset="0"/>
              </a:rPr>
              <a:t>REQUIREMENTS</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39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10363" cy="1837162"/>
          </a:xfrm>
        </p:spPr>
        <p:txBody>
          <a:bodyPr>
            <a:normAutofit/>
          </a:bodyPr>
          <a:lstStyle/>
          <a:p>
            <a:r>
              <a:rPr lang="en-US" sz="3200" b="1" dirty="0" err="1">
                <a:latin typeface="Times New Roman" panose="02020603050405020304" pitchFamily="18" charset="0"/>
                <a:cs typeface="Times New Roman" panose="02020603050405020304" pitchFamily="18" charset="0"/>
              </a:rPr>
              <a:t>Giới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thiệu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về</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phương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pháp</a:t>
            </a: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err="1">
                <a:latin typeface="Times New Roman" panose="02020603050405020304" pitchFamily="18" charset="0"/>
                <a:cs typeface="Times New Roman" panose="02020603050405020304" pitchFamily="18" charset="0"/>
              </a:rPr>
              <a:t>Hình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thức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hóa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mới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xuất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hiện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trong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lĩnh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vực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phân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tích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yêu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cầu</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781837"/>
            <a:ext cx="10515600" cy="3395126"/>
          </a:xfrm>
        </p:spPr>
        <p:txBody>
          <a:bodyPr>
            <a:normAutofit/>
          </a:bodyPr>
          <a:lstStyle/>
          <a:p>
            <a:pPr lvl="0"/>
            <a:r>
              <a:rPr lang="fr-FR" sz="2200" b="1" dirty="0" err="1">
                <a:latin typeface="Times New Roman" panose="02020603050405020304" pitchFamily="18" charset="0"/>
                <a:cs typeface="Times New Roman" panose="02020603050405020304" pitchFamily="18" charset="0"/>
              </a:rPr>
              <a:t>Tiêu</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chuẩn</a:t>
            </a:r>
            <a:r>
              <a:rPr lang="fr-FR" sz="2200" b="1" dirty="0">
                <a:latin typeface="Times New Roman" panose="02020603050405020304" pitchFamily="18" charset="0"/>
                <a:cs typeface="Times New Roman" panose="02020603050405020304" pitchFamily="18" charset="0"/>
              </a:rPr>
              <a:t> </a:t>
            </a:r>
            <a:r>
              <a:rPr lang="fr-FR" sz="2200" b="1" dirty="0" err="1" smtClean="0">
                <a:latin typeface="Times New Roman" panose="02020603050405020304" pitchFamily="18" charset="0"/>
                <a:cs typeface="Times New Roman" panose="02020603050405020304" pitchFamily="18" charset="0"/>
              </a:rPr>
              <a:t>viết</a:t>
            </a:r>
            <a:r>
              <a:rPr lang="fr-FR" sz="2200" b="1" dirty="0" smtClean="0">
                <a:latin typeface="Times New Roman" panose="02020603050405020304" pitchFamily="18" charset="0"/>
                <a:cs typeface="Times New Roman" panose="02020603050405020304" pitchFamily="18" charset="0"/>
              </a:rPr>
              <a:t> code </a:t>
            </a:r>
            <a:r>
              <a:rPr lang="fr-FR" sz="2200" b="1" dirty="0" err="1" smtClean="0">
                <a:latin typeface="Times New Roman" panose="02020603050405020304" pitchFamily="18" charset="0"/>
                <a:cs typeface="Times New Roman" panose="02020603050405020304" pitchFamily="18" charset="0"/>
              </a:rPr>
              <a:t>tốt</a:t>
            </a:r>
            <a:endParaRPr lang="fr-FR" sz="2200" b="1" dirty="0" smtClean="0">
              <a:latin typeface="Times New Roman" panose="02020603050405020304" pitchFamily="18" charset="0"/>
              <a:cs typeface="Times New Roman" panose="02020603050405020304" pitchFamily="18" charset="0"/>
            </a:endParaRPr>
          </a:p>
          <a:p>
            <a:pPr lvl="0"/>
            <a:r>
              <a:rPr lang="fr-FR" sz="2200" b="1" dirty="0" err="1" smtClean="0">
                <a:latin typeface="Times New Roman" panose="02020603050405020304" pitchFamily="18" charset="0"/>
                <a:cs typeface="Times New Roman" panose="02020603050405020304" pitchFamily="18" charset="0"/>
              </a:rPr>
              <a:t>Những</a:t>
            </a:r>
            <a:r>
              <a:rPr lang="fr-FR" sz="2200" b="1" dirty="0" smtClean="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công</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cụ</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và</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môi</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trường</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thực</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hiện</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có</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sẵn</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để</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lập</a:t>
            </a:r>
            <a:r>
              <a:rPr lang="fr-FR" sz="2200" b="1" dirty="0">
                <a:latin typeface="Times New Roman" panose="02020603050405020304" pitchFamily="18" charset="0"/>
                <a:cs typeface="Times New Roman" panose="02020603050405020304" pitchFamily="18" charset="0"/>
              </a:rPr>
              <a:t> </a:t>
            </a:r>
            <a:r>
              <a:rPr lang="fr-FR"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pPr lvl="0"/>
            <a:r>
              <a:rPr lang="fr-FR" sz="2200" b="1" dirty="0" err="1" smtClean="0">
                <a:latin typeface="Times New Roman" panose="02020603050405020304" pitchFamily="18" charset="0"/>
                <a:cs typeface="Times New Roman" panose="02020603050405020304" pitchFamily="18" charset="0"/>
              </a:rPr>
              <a:t>Cách</a:t>
            </a:r>
            <a:r>
              <a:rPr lang="fr-FR" sz="2200" b="1" dirty="0" smtClean="0">
                <a:latin typeface="Times New Roman" panose="02020603050405020304" pitchFamily="18" charset="0"/>
                <a:cs typeface="Times New Roman" panose="02020603050405020304" pitchFamily="18" charset="0"/>
              </a:rPr>
              <a:t> </a:t>
            </a:r>
            <a:r>
              <a:rPr lang="fr-FR" sz="2200" b="1" dirty="0" err="1" smtClean="0">
                <a:latin typeface="Times New Roman" panose="02020603050405020304" pitchFamily="18" charset="0"/>
                <a:cs typeface="Times New Roman" panose="02020603050405020304" pitchFamily="18" charset="0"/>
              </a:rPr>
              <a:t>mà</a:t>
            </a:r>
            <a:r>
              <a:rPr lang="fr-FR" sz="2200" b="1" dirty="0" smtClean="0">
                <a:latin typeface="Times New Roman" panose="02020603050405020304" pitchFamily="18" charset="0"/>
                <a:cs typeface="Times New Roman" panose="02020603050405020304" pitchFamily="18" charset="0"/>
              </a:rPr>
              <a:t> </a:t>
            </a:r>
            <a:r>
              <a:rPr lang="fr-FR" sz="2200" b="1" dirty="0" err="1" smtClean="0">
                <a:latin typeface="Times New Roman" panose="02020603050405020304" pitchFamily="18" charset="0"/>
                <a:cs typeface="Times New Roman" panose="02020603050405020304" pitchFamily="18" charset="0"/>
              </a:rPr>
              <a:t>các</a:t>
            </a:r>
            <a:r>
              <a:rPr lang="fr-FR" sz="2200" b="1" dirty="0" smtClean="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kỹ</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sư</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phần</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mềm</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làm</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việc</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trên</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các</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dự</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án</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lớn</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về</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lập</a:t>
            </a:r>
            <a:r>
              <a:rPr lang="fr-FR" sz="2200" b="1" dirty="0">
                <a:latin typeface="Times New Roman" panose="02020603050405020304" pitchFamily="18" charset="0"/>
                <a:cs typeface="Times New Roman" panose="02020603050405020304" pitchFamily="18" charset="0"/>
              </a:rPr>
              <a:t> </a:t>
            </a:r>
            <a:r>
              <a:rPr lang="fr-FR"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pPr lvl="0"/>
            <a:r>
              <a:rPr lang="fr-FR" sz="2200" b="1" dirty="0" err="1" smtClean="0">
                <a:latin typeface="Times New Roman" panose="02020603050405020304" pitchFamily="18" charset="0"/>
                <a:cs typeface="Times New Roman" panose="02020603050405020304" pitchFamily="18" charset="0"/>
              </a:rPr>
              <a:t>Cách</a:t>
            </a:r>
            <a:r>
              <a:rPr lang="fr-FR" sz="2200" b="1" dirty="0" smtClean="0">
                <a:latin typeface="Times New Roman" panose="02020603050405020304" pitchFamily="18" charset="0"/>
                <a:cs typeface="Times New Roman" panose="02020603050405020304" pitchFamily="18" charset="0"/>
              </a:rPr>
              <a:t> </a:t>
            </a:r>
            <a:r>
              <a:rPr lang="fr-FR" sz="2200" b="1" dirty="0" err="1" smtClean="0">
                <a:latin typeface="Times New Roman" panose="02020603050405020304" pitchFamily="18" charset="0"/>
                <a:cs typeface="Times New Roman" panose="02020603050405020304" pitchFamily="18" charset="0"/>
              </a:rPr>
              <a:t>các</a:t>
            </a:r>
            <a:r>
              <a:rPr lang="fr-FR" sz="2200" b="1" dirty="0" smtClean="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đội</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sinh</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viên</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tổ</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chức</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các</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giai</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đoạn</a:t>
            </a:r>
            <a:r>
              <a:rPr lang="fr-FR" sz="2200" b="1"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thực</a:t>
            </a:r>
            <a:r>
              <a:rPr lang="fr-FR" sz="2200" b="1" dirty="0">
                <a:latin typeface="Times New Roman" panose="02020603050405020304" pitchFamily="18" charset="0"/>
                <a:cs typeface="Times New Roman" panose="02020603050405020304" pitchFamily="18" charset="0"/>
              </a:rPr>
              <a:t> </a:t>
            </a:r>
            <a:r>
              <a:rPr lang="fr-FR" sz="2200" b="1" dirty="0" err="1" smtClean="0">
                <a:latin typeface="Times New Roman" panose="02020603050405020304" pitchFamily="18" charset="0"/>
                <a:cs typeface="Times New Roman" panose="02020603050405020304" pitchFamily="18" charset="0"/>
              </a:rPr>
              <a:t>hiện</a:t>
            </a:r>
            <a:endParaRPr lang="en-US" sz="2200" b="1" dirty="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466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200" b="1" dirty="0"/>
              <a:t>Phương pháp chứng minh yêu cầu</a:t>
            </a:r>
            <a:endParaRPr lang="en-US" sz="3200" dirty="0"/>
          </a:p>
        </p:txBody>
      </p:sp>
      <p:sp>
        <p:nvSpPr>
          <p:cNvPr id="3" name="Content Placeholder 2"/>
          <p:cNvSpPr>
            <a:spLocks noGrp="1"/>
          </p:cNvSpPr>
          <p:nvPr>
            <p:ph idx="1"/>
          </p:nvPr>
        </p:nvSpPr>
        <p:spPr>
          <a:xfrm>
            <a:off x="838200" y="1596980"/>
            <a:ext cx="11190668" cy="5261019"/>
          </a:xfrm>
        </p:spPr>
        <p:txBody>
          <a:bodyPr>
            <a:normAutofit fontScale="70000" lnSpcReduction="20000"/>
          </a:bodyPr>
          <a:lstStyle/>
          <a:p>
            <a:pPr algn="just"/>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hướng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học</a:t>
            </a:r>
            <a:r>
              <a:rPr lang="en-US" sz="3200" dirty="0">
                <a:latin typeface="Times New Roman" panose="02020603050405020304" pitchFamily="18" charset="0"/>
                <a:cs typeface="Times New Roman" panose="02020603050405020304" pitchFamily="18" charset="0"/>
              </a:rPr>
              <a:t>.</a:t>
            </a:r>
          </a:p>
          <a:p>
            <a:pPr algn="just"/>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a:t>
            </a:r>
            <a:r>
              <a:rPr lang="en-US" sz="3200" dirty="0">
                <a:latin typeface="Times New Roman" panose="02020603050405020304" pitchFamily="18" charset="0"/>
                <a:cs typeface="Times New Roman" panose="02020603050405020304" pitchFamily="18" charset="0"/>
              </a:rPr>
              <a:t> tin </a:t>
            </a:r>
            <a:r>
              <a:rPr lang="en-US" sz="3200" dirty="0" err="1">
                <a:latin typeface="Times New Roman" panose="02020603050405020304" pitchFamily="18" charset="0"/>
                <a:cs typeface="Times New Roman" panose="02020603050405020304" pitchFamily="18" charset="0"/>
              </a:rPr>
              <a:t>cậy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nguồn</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a:t>
            </a:r>
          </a:p>
          <a:p>
            <a:pPr algn="just"/>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tầm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nhìn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vững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Khoa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Máy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a:t>
            </a:r>
          </a:p>
          <a:p>
            <a:r>
              <a:rPr lang="vi-VN" sz="3200" dirty="0">
                <a:latin typeface="Times New Roman" panose="02020603050405020304" pitchFamily="18" charset="0"/>
                <a:cs typeface="Times New Roman" panose="02020603050405020304" pitchFamily="18" charset="0"/>
              </a:rPr>
              <a:t>Input:</a:t>
            </a:r>
            <a:endParaRPr lang="en-US" sz="3200" dirty="0">
              <a:latin typeface="Times New Roman" panose="02020603050405020304" pitchFamily="18" charset="0"/>
              <a:cs typeface="Times New Roman" panose="02020603050405020304" pitchFamily="18" charset="0"/>
            </a:endParaRPr>
          </a:p>
          <a:p>
            <a:pPr marL="457200" lvl="1" indent="0">
              <a:buNone/>
            </a:pPr>
            <a:r>
              <a:rPr lang="vi-VN" sz="3200" dirty="0">
                <a:latin typeface="Times New Roman" panose="02020603050405020304" pitchFamily="18" charset="0"/>
                <a:cs typeface="Times New Roman" panose="02020603050405020304" pitchFamily="18" charset="0"/>
              </a:rPr>
              <a:t>“Ứng dụng hỗ trợ các chức năng cộng, trừ, …”</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Output:</a:t>
            </a:r>
          </a:p>
          <a:p>
            <a:pPr marL="457200" lvl="1" indent="0">
              <a:buNone/>
            </a:pPr>
            <a:r>
              <a:rPr lang="vi-VN" sz="3200" dirty="0">
                <a:latin typeface="Times New Roman" panose="02020603050405020304" pitchFamily="18" charset="0"/>
                <a:cs typeface="Times New Roman" panose="02020603050405020304" pitchFamily="18" charset="0"/>
              </a:rPr>
              <a:t>class Caculator</a:t>
            </a:r>
          </a:p>
          <a:p>
            <a:pPr marL="457200" lvl="1" indent="0">
              <a:buNone/>
            </a:pPr>
            <a:r>
              <a:rPr lang="vi-VN" sz="3200" dirty="0">
                <a:latin typeface="Times New Roman" panose="02020603050405020304" pitchFamily="18" charset="0"/>
                <a:cs typeface="Times New Roman" panose="02020603050405020304" pitchFamily="18" charset="0"/>
              </a:rPr>
              <a:t>{</a:t>
            </a:r>
          </a:p>
          <a:p>
            <a:pPr marL="457200" lvl="1" indent="0">
              <a:buNone/>
            </a:pPr>
            <a:r>
              <a:rPr lang="vi-VN" sz="3200" dirty="0">
                <a:latin typeface="Times New Roman" panose="02020603050405020304" pitchFamily="18" charset="0"/>
                <a:cs typeface="Times New Roman" panose="02020603050405020304" pitchFamily="18" charset="0"/>
              </a:rPr>
              <a:t>	double currentAmout = 0.0;</a:t>
            </a:r>
          </a:p>
          <a:p>
            <a:pPr marL="457200" lvl="1" indent="0">
              <a:buNone/>
            </a:pPr>
            <a:r>
              <a:rPr lang="vi-VN" sz="3200" dirty="0">
                <a:latin typeface="Times New Roman" panose="02020603050405020304" pitchFamily="18" charset="0"/>
                <a:cs typeface="Times New Roman" panose="02020603050405020304" pitchFamily="18" charset="0"/>
              </a:rPr>
              <a:t>	public double doAddition(int a, int b)</a:t>
            </a:r>
          </a:p>
          <a:p>
            <a:pPr marL="457200" lvl="1" indent="0">
              <a:buNone/>
            </a:pPr>
            <a:r>
              <a:rPr lang="vi-VN" sz="3200" dirty="0">
                <a:latin typeface="Times New Roman" panose="02020603050405020304" pitchFamily="18" charset="0"/>
                <a:cs typeface="Times New Roman" panose="02020603050405020304" pitchFamily="18" charset="0"/>
              </a:rPr>
              <a:t>	{</a:t>
            </a:r>
          </a:p>
          <a:p>
            <a:pPr marL="457200" lvl="1" indent="0">
              <a:buNone/>
            </a:pPr>
            <a:r>
              <a:rPr lang="vi-VN" sz="3200" dirty="0">
                <a:latin typeface="Times New Roman" panose="02020603050405020304" pitchFamily="18" charset="0"/>
                <a:cs typeface="Times New Roman" panose="02020603050405020304" pitchFamily="18" charset="0"/>
              </a:rPr>
              <a:t>	...</a:t>
            </a:r>
          </a:p>
          <a:p>
            <a:pPr marL="457200" lvl="1" indent="0">
              <a:buNone/>
            </a:pPr>
            <a:r>
              <a:rPr lang="vi-VN" sz="3200" dirty="0">
                <a:latin typeface="Times New Roman" panose="02020603050405020304" pitchFamily="18" charset="0"/>
                <a:cs typeface="Times New Roman" panose="02020603050405020304" pitchFamily="18" charset="0"/>
              </a:rPr>
              <a:t>	}</a:t>
            </a:r>
          </a:p>
          <a:p>
            <a:pPr marL="457200" lvl="1" indent="0">
              <a:buNone/>
            </a:pPr>
            <a:r>
              <a:rPr lang="vi-VN" sz="32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832204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latin typeface="Times New Roman" panose="02020603050405020304" pitchFamily="18" charset="0"/>
                <a:cs typeface="Times New Roman" panose="02020603050405020304" pitchFamily="18" charset="0"/>
              </a:rPr>
              <a:t>Giới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thiệu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phương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pháp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hình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thức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hóa</a:t>
            </a:r>
            <a:r>
              <a:rPr lang="en-US" sz="3200" b="1" dirty="0">
                <a:latin typeface="Times New Roman" panose="02020603050405020304" pitchFamily="18" charset="0"/>
                <a:cs typeface="Times New Roman" panose="02020603050405020304" pitchFamily="18" charset="0"/>
              </a:rPr>
              <a:t> </a:t>
            </a:r>
            <a:endParaRPr lang="en-US" sz="3200" dirty="0"/>
          </a:p>
        </p:txBody>
      </p:sp>
      <p:sp>
        <p:nvSpPr>
          <p:cNvPr id="3" name="Content Placeholder 2"/>
          <p:cNvSpPr>
            <a:spLocks noGrp="1"/>
          </p:cNvSpPr>
          <p:nvPr>
            <p:ph idx="1"/>
          </p:nvPr>
        </p:nvSpPr>
        <p:spPr/>
        <p:txBody>
          <a:bodyPr>
            <a:normAutofit fontScale="92500" lnSpcReduction="10000"/>
          </a:bodyPr>
          <a:lstStyle/>
          <a:p>
            <a:pPr algn="just"/>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a:t>
            </a:r>
          </a:p>
          <a:p>
            <a:pPr algn="just"/>
            <a:r>
              <a:rPr lang="en-US" sz="2400" dirty="0" err="1">
                <a:latin typeface="Times New Roman" panose="02020603050405020304" pitchFamily="18" charset="0"/>
                <a:cs typeface="Times New Roman" panose="02020603050405020304" pitchFamily="18" charset="0"/>
              </a:rPr>
              <a:t>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a:t>
            </a:r>
          </a:p>
          <a:p>
            <a:pPr lvl="1" algn="just"/>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a:t>
            </a:r>
          </a:p>
          <a:p>
            <a:pPr lvl="1" algn="just"/>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a:t>
            </a:r>
          </a:p>
          <a:p>
            <a:pPr lvl="1" algn="just"/>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a:t>
            </a:r>
          </a:p>
          <a:p>
            <a:pPr lvl="1" algn="just"/>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code.</a:t>
            </a:r>
          </a:p>
          <a:p>
            <a:pPr lvl="0"/>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Z, B, OCL Alloy, VDM</a:t>
            </a:r>
          </a:p>
          <a:p>
            <a:pPr lvl="0"/>
            <a:r>
              <a:rPr lang="en-US" sz="2400" dirty="0" err="1">
                <a:latin typeface="Times New Roman" panose="02020603050405020304" pitchFamily="18" charset="0"/>
                <a:cs typeface="Times New Roman" panose="02020603050405020304" pitchFamily="18" charset="0"/>
              </a:rPr>
              <a:t>Nắm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ngắn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so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a:t>
            </a:r>
          </a:p>
          <a:p>
            <a:pPr lvl="0"/>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a:t>
            </a:r>
          </a:p>
          <a:p>
            <a:pPr lvl="0"/>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buộc</a:t>
            </a:r>
            <a:r>
              <a:rPr lang="en-US" sz="2400" dirty="0">
                <a:latin typeface="Times New Roman" panose="02020603050405020304" pitchFamily="18" charset="0"/>
                <a:cs typeface="Times New Roman" panose="02020603050405020304" pitchFamily="18" charset="0"/>
              </a:rPr>
              <a:t>.</a:t>
            </a:r>
          </a:p>
          <a:p>
            <a:pPr lvl="0"/>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buộc</a:t>
            </a:r>
            <a:r>
              <a:rPr lang="en-US" sz="24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9742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704"/>
            <a:ext cx="10515600" cy="1325563"/>
          </a:xfrm>
        </p:spPr>
        <p:txBody>
          <a:bodyPr/>
          <a:lstStyle/>
          <a:p>
            <a:r>
              <a:rPr lang="en-US" dirty="0" smtClean="0">
                <a:latin typeface="Times New Roman" panose="02020603050405020304" pitchFamily="18" charset="0"/>
                <a:cs typeface="Times New Roman" panose="02020603050405020304" pitchFamily="18" charset="0"/>
              </a:rPr>
              <a:t>QUY TRÌNH PHẦN MỀM.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1705"/>
            <a:ext cx="10515600" cy="4765258"/>
          </a:xfrm>
        </p:spPr>
        <p:txBody>
          <a:bodyPr/>
          <a:lstStyle/>
          <a:p>
            <a:r>
              <a:rPr lang="en-US" dirty="0" smtClean="0">
                <a:latin typeface="Times New Roman" panose="02020603050405020304" pitchFamily="18" charset="0"/>
                <a:cs typeface="Times New Roman" panose="02020603050405020304" pitchFamily="18" charset="0"/>
              </a:rPr>
              <a:t>I GIỚI THIỆU VỀ QUY TRÌNH PHẦN MỀM</a:t>
            </a:r>
          </a:p>
          <a:p>
            <a:pPr lvl="2"/>
            <a:r>
              <a:rPr lang="en-US" dirty="0" err="1">
                <a:latin typeface="Times New Roman" panose="02020603050405020304" pitchFamily="18" charset="0"/>
                <a:cs typeface="Times New Roman" panose="02020603050405020304" pitchFamily="18" charset="0"/>
              </a:rPr>
              <a:t>G</a:t>
            </a:r>
            <a:r>
              <a:rPr lang="en-US" dirty="0" err="1" smtClean="0">
                <a:latin typeface="Times New Roman" panose="02020603050405020304" pitchFamily="18" charset="0"/>
                <a:cs typeface="Times New Roman" panose="02020603050405020304" pitchFamily="18" charset="0"/>
              </a:rPr>
              <a:t>ồm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lên</a:t>
            </a:r>
            <a:r>
              <a:rPr lang="en-US" dirty="0" smtClean="0">
                <a:latin typeface="Times New Roman" panose="02020603050405020304" pitchFamily="18" charset="0"/>
                <a:cs typeface="Times New Roman" panose="02020603050405020304" pitchFamily="18" charset="0"/>
              </a:rPr>
              <a:t> ý </a:t>
            </a:r>
            <a:r>
              <a:rPr lang="en-US" dirty="0" err="1" smtClean="0">
                <a:latin typeface="Times New Roman" panose="02020603050405020304" pitchFamily="18" charset="0"/>
                <a:cs typeface="Times New Roman" panose="02020603050405020304" pitchFamily="18" charset="0"/>
              </a:rPr>
              <a:t>tưởng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II CÁC HOẠT ĐỘNG CỦA QUY TRÌNH PHẦN MỀM.</a:t>
            </a:r>
          </a:p>
          <a:p>
            <a:pPr lvl="1"/>
            <a:r>
              <a:rPr lang="en-US" dirty="0" err="1">
                <a:latin typeface="Times New Roman" panose="02020603050405020304" pitchFamily="18" charset="0"/>
                <a:cs typeface="Times New Roman" panose="02020603050405020304" pitchFamily="18" charset="0"/>
              </a:rPr>
              <a:t>B</a:t>
            </a:r>
            <a:r>
              <a:rPr lang="en-US" dirty="0" err="1" smtClean="0">
                <a:latin typeface="Times New Roman" panose="02020603050405020304" pitchFamily="18" charset="0"/>
                <a:cs typeface="Times New Roman" panose="02020603050405020304" pitchFamily="18" charset="0"/>
              </a:rPr>
              <a:t>ắt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 &gt;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hoạch</a:t>
            </a:r>
            <a:r>
              <a:rPr lang="en-US" dirty="0" smtClean="0">
                <a:latin typeface="Times New Roman" panose="02020603050405020304" pitchFamily="18" charset="0"/>
                <a:cs typeface="Times New Roman" panose="02020603050405020304" pitchFamily="18" charset="0"/>
              </a:rPr>
              <a:t> -&gt;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-&gt;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 &gt; </a:t>
            </a: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thử</a:t>
            </a:r>
            <a:r>
              <a:rPr lang="en-US" dirty="0" smtClean="0">
                <a:latin typeface="Times New Roman" panose="02020603050405020304" pitchFamily="18" charset="0"/>
                <a:cs typeface="Times New Roman" panose="02020603050405020304" pitchFamily="18" charset="0"/>
              </a:rPr>
              <a:t> -&gt;</a:t>
            </a:r>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III CÁC MÔ HÌNH PHÁT TRIỂN PHẦN MỀM .</a:t>
            </a:r>
          </a:p>
          <a:p>
            <a:pPr marL="457200" lvl="1" indent="0">
              <a:buNone/>
            </a:pPr>
            <a:r>
              <a:rPr lang="en-US" dirty="0" smtClean="0">
                <a:latin typeface="Times New Roman" panose="02020603050405020304" pitchFamily="18" charset="0"/>
                <a:cs typeface="Times New Roman" panose="02020603050405020304" pitchFamily="18" charset="0"/>
              </a:rPr>
              <a:t> 1 . MÔ HÌNH THÁC NƯỚC .</a:t>
            </a:r>
          </a:p>
          <a:p>
            <a:pPr marL="457200" lvl="1" indent="0">
              <a:buNone/>
            </a:pP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nhất</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suốt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a:t>
            </a:r>
            <a:endParaRPr lang="en-US" dirty="0" smtClean="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p>
          <a:p>
            <a:pPr marL="457200" lvl="1" indent="0">
              <a:buNone/>
            </a:pPr>
            <a:r>
              <a:rPr lang="en-US" dirty="0" smtClean="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hược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2284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Software design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2288" y="1825625"/>
            <a:ext cx="8010658" cy="4351338"/>
          </a:xfrm>
        </p:spPr>
      </p:pic>
    </p:spTree>
    <p:extLst>
      <p:ext uri="{BB962C8B-B14F-4D97-AF65-F5344CB8AC3E}">
        <p14:creationId xmlns:p14="http://schemas.microsoft.com/office/powerpoint/2010/main" val="3186783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dirty="0" smtClean="0">
                <a:latin typeface="Times New Roman" panose="02020603050405020304" pitchFamily="18" charset="0"/>
                <a:cs typeface="Times New Roman" panose="02020603050405020304" pitchFamily="18" charset="0"/>
              </a:rPr>
              <a:t>UML</a:t>
            </a:r>
            <a:endParaRPr lang="en-US" sz="9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443151" y="4061589"/>
            <a:ext cx="1305697" cy="389194"/>
          </a:xfrm>
        </p:spPr>
        <p:txBody>
          <a:bodyPr>
            <a:normAutofit/>
          </a:bodyPr>
          <a:lstStyle/>
          <a:p>
            <a:r>
              <a:rPr lang="en-US" sz="2000" dirty="0" err="1" smtClean="0"/>
              <a:t>Nhóm</a:t>
            </a:r>
            <a:r>
              <a:rPr lang="en-US" sz="2000" dirty="0" smtClean="0"/>
              <a:t> 11</a:t>
            </a:r>
            <a:endParaRPr lang="en-US" sz="2000" dirty="0"/>
          </a:p>
        </p:txBody>
      </p:sp>
      <p:sp>
        <p:nvSpPr>
          <p:cNvPr id="4" name="Footer Placeholder 3"/>
          <p:cNvSpPr>
            <a:spLocks noGrp="1"/>
          </p:cNvSpPr>
          <p:nvPr>
            <p:ph type="ftr" sz="quarter" idx="11"/>
          </p:nvPr>
        </p:nvSpPr>
        <p:spPr>
          <a:xfrm>
            <a:off x="3131408" y="6294566"/>
            <a:ext cx="5929184" cy="365125"/>
          </a:xfrm>
        </p:spPr>
        <p:txBody>
          <a:bodyPr/>
          <a:lstStyle/>
          <a:p>
            <a:r>
              <a:rPr lang="vi-VN" dirty="0" smtClean="0"/>
              <a:t>Chương 16: The Unified Modeling Language (Ngôn ngữ mô hình hóa thống nhất) </a:t>
            </a:r>
            <a:endParaRPr lang="en-US" dirty="0"/>
          </a:p>
        </p:txBody>
      </p:sp>
    </p:spTree>
    <p:extLst>
      <p:ext uri="{BB962C8B-B14F-4D97-AF65-F5344CB8AC3E}">
        <p14:creationId xmlns:p14="http://schemas.microsoft.com/office/powerpoint/2010/main" val="35382130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0320"/>
            <a:ext cx="9144000" cy="755864"/>
          </a:xfrm>
        </p:spPr>
        <p:txBody>
          <a:bodyPr>
            <a:normAutofit fontScale="90000"/>
          </a:bodyPr>
          <a:lstStyle/>
          <a:p>
            <a:r>
              <a:rPr lang="en-US" sz="5400" dirty="0" err="1" smtClean="0">
                <a:latin typeface="Times New Roman" panose="02020603050405020304" pitchFamily="18" charset="0"/>
                <a:cs typeface="Times New Roman" panose="02020603050405020304" pitchFamily="18" charset="0"/>
              </a:rPr>
              <a:t>Lớp</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và</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các</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quan</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hệ</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của</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lớp</a:t>
            </a:r>
            <a:endParaRPr lang="en-US"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15200" y="2346384"/>
            <a:ext cx="4537494" cy="3743865"/>
          </a:xfrm>
        </p:spPr>
        <p:txBody>
          <a:bodyPr>
            <a:normAutofit/>
          </a:bodyPr>
          <a:lstStyle/>
          <a:p>
            <a:pPr marL="342900" indent="-342900" algn="l">
              <a:buFontTx/>
              <a:buChar char="-"/>
            </a:pPr>
            <a:r>
              <a:rPr lang="en-US" sz="2000" dirty="0" err="1" smtClean="0"/>
              <a:t>Kế</a:t>
            </a:r>
            <a:r>
              <a:rPr lang="en-US" sz="2000" dirty="0" smtClean="0"/>
              <a:t> </a:t>
            </a:r>
            <a:r>
              <a:rPr lang="en-US" sz="2000" dirty="0" err="1" smtClean="0"/>
              <a:t>thừa</a:t>
            </a:r>
            <a:endParaRPr lang="en-US" sz="2000" dirty="0" smtClean="0"/>
          </a:p>
          <a:p>
            <a:pPr marL="342900" indent="-342900" algn="l">
              <a:buFontTx/>
              <a:buChar char="-"/>
            </a:pPr>
            <a:r>
              <a:rPr lang="en-US" sz="2000" dirty="0" err="1" smtClean="0"/>
              <a:t>Kết</a:t>
            </a:r>
            <a:r>
              <a:rPr lang="en-US" sz="2000" dirty="0" smtClean="0"/>
              <a:t> </a:t>
            </a:r>
            <a:r>
              <a:rPr lang="en-US" sz="2000" dirty="0" err="1" smtClean="0"/>
              <a:t>tập</a:t>
            </a:r>
            <a:endParaRPr lang="en-US" sz="2000" dirty="0" smtClean="0"/>
          </a:p>
          <a:p>
            <a:pPr marL="342900" indent="-342900" algn="l">
              <a:buFontTx/>
              <a:buChar char="-"/>
            </a:pPr>
            <a:r>
              <a:rPr lang="en-US" sz="2000" dirty="0" err="1" smtClean="0"/>
              <a:t>Phụ</a:t>
            </a:r>
            <a:r>
              <a:rPr lang="en-US" sz="2000" dirty="0" smtClean="0"/>
              <a:t> </a:t>
            </a:r>
            <a:r>
              <a:rPr lang="en-US" sz="2000" dirty="0" err="1" smtClean="0"/>
              <a:t>thuộc</a:t>
            </a:r>
            <a:endParaRPr lang="en-US" sz="2000" dirty="0"/>
          </a:p>
        </p:txBody>
      </p:sp>
      <p:sp>
        <p:nvSpPr>
          <p:cNvPr id="4" name="Footer Placeholder 3"/>
          <p:cNvSpPr>
            <a:spLocks noGrp="1"/>
          </p:cNvSpPr>
          <p:nvPr>
            <p:ph type="ftr" sz="quarter" idx="11"/>
          </p:nvPr>
        </p:nvSpPr>
        <p:spPr>
          <a:xfrm>
            <a:off x="3131408" y="6294566"/>
            <a:ext cx="5929184" cy="365125"/>
          </a:xfrm>
        </p:spPr>
        <p:txBody>
          <a:bodyPr/>
          <a:lstStyle/>
          <a:p>
            <a:r>
              <a:rPr lang="vi-VN" dirty="0" smtClean="0"/>
              <a:t>Chương 16: The Unified Modeling Language (Ngôn ngữ mô hình hóa thống nhất) </a:t>
            </a:r>
            <a:endParaRPr lang="en-US" dirty="0"/>
          </a:p>
        </p:txBody>
      </p:sp>
      <p:pic>
        <p:nvPicPr>
          <p:cNvPr id="6" name="Ảnh 1"/>
          <p:cNvPicPr/>
          <p:nvPr/>
        </p:nvPicPr>
        <p:blipFill>
          <a:blip r:embed="rId2">
            <a:extLst>
              <a:ext uri="{28A0092B-C50C-407E-A947-70E740481C1C}">
                <a14:useLocalDpi xmlns:a14="http://schemas.microsoft.com/office/drawing/2010/main" val="0"/>
              </a:ext>
            </a:extLst>
          </a:blip>
          <a:stretch>
            <a:fillRect/>
          </a:stretch>
        </p:blipFill>
        <p:spPr>
          <a:xfrm>
            <a:off x="448574" y="2346384"/>
            <a:ext cx="5779698" cy="3743865"/>
          </a:xfrm>
          <a:prstGeom prst="rect">
            <a:avLst/>
          </a:prstGeom>
        </p:spPr>
      </p:pic>
      <p:sp>
        <p:nvSpPr>
          <p:cNvPr id="7" name="Rectangle 6"/>
          <p:cNvSpPr/>
          <p:nvPr/>
        </p:nvSpPr>
        <p:spPr>
          <a:xfrm>
            <a:off x="7635233" y="1644061"/>
            <a:ext cx="2323073" cy="400110"/>
          </a:xfrm>
          <a:prstGeom prst="rect">
            <a:avLst/>
          </a:prstGeom>
          <a:noFill/>
        </p:spPr>
        <p:txBody>
          <a:bodyPr wrap="none" lIns="91440" tIns="45720" rIns="91440" bIns="45720">
            <a:spAutoFit/>
          </a:bodyPr>
          <a:lstStyle/>
          <a:p>
            <a:pPr algn="ctr"/>
            <a:r>
              <a:rPr lang="en-US" sz="2000" b="0" cap="none" spc="0" dirty="0" err="1" smtClean="0">
                <a:ln w="0"/>
                <a:solidFill>
                  <a:schemeClr val="tx1"/>
                </a:solidFill>
                <a:effectLst>
                  <a:outerShdw blurRad="38100" dist="19050" dir="2700000" algn="tl" rotWithShape="0">
                    <a:schemeClr val="dk1">
                      <a:alpha val="40000"/>
                    </a:schemeClr>
                  </a:outerShdw>
                </a:effectLst>
              </a:rPr>
              <a:t>Các</a:t>
            </a:r>
            <a:r>
              <a:rPr lang="en-US" sz="2000" b="0" cap="none" spc="0" dirty="0" smtClean="0">
                <a:ln w="0"/>
                <a:solidFill>
                  <a:schemeClr val="tx1"/>
                </a:solidFill>
                <a:effectLst>
                  <a:outerShdw blurRad="38100" dist="19050" dir="2700000" algn="tl" rotWithShape="0">
                    <a:schemeClr val="dk1">
                      <a:alpha val="40000"/>
                    </a:schemeClr>
                  </a:outerShdw>
                </a:effectLst>
              </a:rPr>
              <a:t> </a:t>
            </a:r>
            <a:r>
              <a:rPr lang="en-US" sz="2000" b="0" cap="none" spc="0" dirty="0" err="1" smtClean="0">
                <a:ln w="0"/>
                <a:solidFill>
                  <a:schemeClr val="tx1"/>
                </a:solidFill>
                <a:effectLst>
                  <a:outerShdw blurRad="38100" dist="19050" dir="2700000" algn="tl" rotWithShape="0">
                    <a:schemeClr val="dk1">
                      <a:alpha val="40000"/>
                    </a:schemeClr>
                  </a:outerShdw>
                </a:effectLst>
              </a:rPr>
              <a:t>Quan</a:t>
            </a:r>
            <a:r>
              <a:rPr lang="en-US" sz="2000" b="0" cap="none" spc="0" dirty="0" smtClean="0">
                <a:ln w="0"/>
                <a:solidFill>
                  <a:schemeClr val="tx1"/>
                </a:solidFill>
                <a:effectLst>
                  <a:outerShdw blurRad="38100" dist="19050" dir="2700000" algn="tl" rotWithShape="0">
                    <a:schemeClr val="dk1">
                      <a:alpha val="40000"/>
                    </a:schemeClr>
                  </a:outerShdw>
                </a:effectLst>
              </a:rPr>
              <a:t> </a:t>
            </a:r>
            <a:r>
              <a:rPr lang="en-US" sz="2000" b="0" cap="none" spc="0" dirty="0" err="1" smtClean="0">
                <a:ln w="0"/>
                <a:solidFill>
                  <a:schemeClr val="tx1"/>
                </a:solidFill>
                <a:effectLst>
                  <a:outerShdw blurRad="38100" dist="19050" dir="2700000" algn="tl" rotWithShape="0">
                    <a:schemeClr val="dk1">
                      <a:alpha val="40000"/>
                    </a:schemeClr>
                  </a:outerShdw>
                </a:effectLst>
              </a:rPr>
              <a:t>hệ</a:t>
            </a:r>
            <a:r>
              <a:rPr lang="en-US" sz="2000" b="0" cap="none" spc="0" dirty="0" smtClean="0">
                <a:ln w="0"/>
                <a:solidFill>
                  <a:schemeClr val="tx1"/>
                </a:solidFill>
                <a:effectLst>
                  <a:outerShdw blurRad="38100" dist="19050" dir="2700000" algn="tl" rotWithShape="0">
                    <a:schemeClr val="dk1">
                      <a:alpha val="40000"/>
                    </a:schemeClr>
                  </a:outerShdw>
                </a:effectLst>
              </a:rPr>
              <a:t> </a:t>
            </a:r>
            <a:r>
              <a:rPr lang="en-US" sz="2000" b="0" cap="none" spc="0" dirty="0" err="1" smtClean="0">
                <a:ln w="0"/>
                <a:solidFill>
                  <a:schemeClr val="tx1"/>
                </a:solidFill>
                <a:effectLst>
                  <a:outerShdw blurRad="38100" dist="19050" dir="2700000" algn="tl" rotWithShape="0">
                    <a:schemeClr val="dk1">
                      <a:alpha val="40000"/>
                    </a:schemeClr>
                  </a:outerShdw>
                </a:effectLst>
              </a:rPr>
              <a:t>của</a:t>
            </a:r>
            <a:r>
              <a:rPr lang="en-US" sz="2000" b="0" cap="none" spc="0" dirty="0" smtClean="0">
                <a:ln w="0"/>
                <a:solidFill>
                  <a:schemeClr val="tx1"/>
                </a:solidFill>
                <a:effectLst>
                  <a:outerShdw blurRad="38100" dist="19050" dir="2700000" algn="tl" rotWithShape="0">
                    <a:schemeClr val="dk1">
                      <a:alpha val="40000"/>
                    </a:schemeClr>
                  </a:outerShdw>
                </a:effectLst>
              </a:rPr>
              <a:t> </a:t>
            </a:r>
            <a:r>
              <a:rPr lang="en-US" sz="2000" b="0" cap="none" spc="0" dirty="0" err="1" smtClean="0">
                <a:ln w="0"/>
                <a:solidFill>
                  <a:schemeClr val="tx1"/>
                </a:solidFill>
                <a:effectLst>
                  <a:outerShdw blurRad="38100" dist="19050" dir="2700000" algn="tl" rotWithShape="0">
                    <a:schemeClr val="dk1">
                      <a:alpha val="40000"/>
                    </a:schemeClr>
                  </a:outerShdw>
                </a:effectLst>
              </a:rPr>
              <a:t>lớp</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2262291" y="1666356"/>
            <a:ext cx="575800" cy="400110"/>
          </a:xfrm>
          <a:prstGeom prst="rect">
            <a:avLst/>
          </a:prstGeom>
          <a:noFill/>
        </p:spPr>
        <p:txBody>
          <a:bodyPr wrap="none" lIns="91440" tIns="45720" rIns="91440" bIns="45720">
            <a:spAutoFit/>
          </a:bodyPr>
          <a:lstStyle/>
          <a:p>
            <a:pPr algn="ctr"/>
            <a:r>
              <a:rPr lang="en-US" sz="2000" dirty="0" err="1" smtClean="0">
                <a:ln w="0"/>
                <a:effectLst>
                  <a:outerShdw blurRad="38100" dist="19050" dir="2700000" algn="tl" rotWithShape="0">
                    <a:schemeClr val="dk1">
                      <a:alpha val="40000"/>
                    </a:schemeClr>
                  </a:outerShdw>
                </a:effectLst>
              </a:rPr>
              <a:t>Lớp</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96478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7532" y="207963"/>
            <a:ext cx="10276936" cy="809954"/>
          </a:xfrm>
        </p:spPr>
        <p:txBody>
          <a:bodyPr>
            <a:normAutofit fontScale="90000"/>
          </a:bodyPr>
          <a:lstStyle/>
          <a:p>
            <a:r>
              <a:rPr lang="en-US" dirty="0" err="1" smtClean="0"/>
              <a:t>Sơ</a:t>
            </a:r>
            <a:r>
              <a:rPr lang="en-US" dirty="0" smtClean="0"/>
              <a:t> </a:t>
            </a:r>
            <a:r>
              <a:rPr lang="en-US" dirty="0" err="1" smtClean="0"/>
              <a:t>đồ</a:t>
            </a:r>
            <a:r>
              <a:rPr lang="en-US" dirty="0" smtClean="0"/>
              <a:t> </a:t>
            </a:r>
            <a:r>
              <a:rPr lang="en-US" dirty="0" err="1" smtClean="0"/>
              <a:t>trình</a:t>
            </a:r>
            <a:r>
              <a:rPr lang="en-US" dirty="0" smtClean="0"/>
              <a:t> </a:t>
            </a:r>
            <a:r>
              <a:rPr lang="en-US" dirty="0" err="1" smtClean="0"/>
              <a:t>tự</a:t>
            </a:r>
            <a:r>
              <a:rPr lang="en-US" dirty="0" smtClean="0"/>
              <a:t> </a:t>
            </a:r>
            <a:r>
              <a:rPr lang="en-US" dirty="0" err="1" smtClean="0"/>
              <a:t>và</a:t>
            </a:r>
            <a:r>
              <a:rPr lang="en-US" dirty="0" smtClean="0"/>
              <a:t> </a:t>
            </a:r>
            <a:r>
              <a:rPr lang="en-US" dirty="0" err="1" smtClean="0"/>
              <a:t>sơ</a:t>
            </a:r>
            <a:r>
              <a:rPr lang="en-US" dirty="0" smtClean="0"/>
              <a:t> </a:t>
            </a:r>
            <a:r>
              <a:rPr lang="en-US" dirty="0" err="1" smtClean="0"/>
              <a:t>đồ</a:t>
            </a:r>
            <a:r>
              <a:rPr lang="en-US" dirty="0" smtClean="0"/>
              <a:t> </a:t>
            </a:r>
            <a:r>
              <a:rPr lang="en-US" dirty="0" err="1" smtClean="0"/>
              <a:t>hoạt</a:t>
            </a:r>
            <a:r>
              <a:rPr lang="en-US" dirty="0" smtClean="0"/>
              <a:t> </a:t>
            </a:r>
            <a:r>
              <a:rPr lang="en-US" dirty="0" err="1" smtClean="0"/>
              <a:t>động</a:t>
            </a:r>
            <a:endParaRPr lang="en-US"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3298" y="1570008"/>
            <a:ext cx="5589915" cy="4537494"/>
          </a:xfrm>
        </p:spPr>
        <p:txBody>
          <a:bodyPr>
            <a:normAutofit/>
          </a:bodyPr>
          <a:lstStyle/>
          <a:p>
            <a:r>
              <a:rPr lang="en-US" sz="2000" dirty="0" err="1" smtClean="0"/>
              <a:t>Sơ</a:t>
            </a:r>
            <a:r>
              <a:rPr lang="en-US" sz="2000" dirty="0" smtClean="0"/>
              <a:t> </a:t>
            </a:r>
            <a:r>
              <a:rPr lang="en-US" sz="2000" dirty="0" err="1" smtClean="0"/>
              <a:t>đồ</a:t>
            </a:r>
            <a:r>
              <a:rPr lang="en-US" sz="2000" dirty="0" smtClean="0"/>
              <a:t> </a:t>
            </a:r>
            <a:r>
              <a:rPr lang="en-US" sz="2000" dirty="0" err="1" smtClean="0"/>
              <a:t>trình</a:t>
            </a:r>
            <a:r>
              <a:rPr lang="en-US" sz="2000" dirty="0" smtClean="0"/>
              <a:t> </a:t>
            </a:r>
            <a:r>
              <a:rPr lang="en-US" sz="2000" dirty="0" err="1" smtClean="0"/>
              <a:t>tự</a:t>
            </a:r>
            <a:endParaRPr lang="en-US" sz="2000" dirty="0" smtClean="0"/>
          </a:p>
          <a:p>
            <a:endParaRPr lang="en-US" sz="2000" dirty="0"/>
          </a:p>
        </p:txBody>
      </p:sp>
      <p:sp>
        <p:nvSpPr>
          <p:cNvPr id="4" name="Footer Placeholder 3"/>
          <p:cNvSpPr>
            <a:spLocks noGrp="1"/>
          </p:cNvSpPr>
          <p:nvPr>
            <p:ph type="ftr" sz="quarter" idx="11"/>
          </p:nvPr>
        </p:nvSpPr>
        <p:spPr>
          <a:xfrm>
            <a:off x="3131408" y="6294566"/>
            <a:ext cx="5929184" cy="365125"/>
          </a:xfrm>
        </p:spPr>
        <p:txBody>
          <a:bodyPr/>
          <a:lstStyle/>
          <a:p>
            <a:r>
              <a:rPr lang="vi-VN" dirty="0" smtClean="0"/>
              <a:t>Chương 16: The Unified Modeling Language (Ngôn ngữ mô hình hóa thống nhất) </a:t>
            </a:r>
            <a:endParaRPr lang="en-US" dirty="0"/>
          </a:p>
        </p:txBody>
      </p:sp>
      <p:sp>
        <p:nvSpPr>
          <p:cNvPr id="5" name="Subtitle 2"/>
          <p:cNvSpPr txBox="1">
            <a:spLocks/>
          </p:cNvSpPr>
          <p:nvPr/>
        </p:nvSpPr>
        <p:spPr>
          <a:xfrm>
            <a:off x="5883213" y="1570008"/>
            <a:ext cx="6072997" cy="45374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smtClean="0"/>
              <a:t>Sơ</a:t>
            </a:r>
            <a:r>
              <a:rPr lang="en-US" sz="2000" dirty="0" smtClean="0"/>
              <a:t> </a:t>
            </a:r>
            <a:r>
              <a:rPr lang="en-US" sz="2000" dirty="0" err="1" smtClean="0"/>
              <a:t>đồ</a:t>
            </a:r>
            <a:r>
              <a:rPr lang="en-US" sz="2000" dirty="0" smtClean="0"/>
              <a:t> </a:t>
            </a:r>
            <a:r>
              <a:rPr lang="en-US" sz="2000" dirty="0" err="1" smtClean="0"/>
              <a:t>hoạt</a:t>
            </a:r>
            <a:r>
              <a:rPr lang="en-US" sz="2000" dirty="0" smtClean="0"/>
              <a:t> </a:t>
            </a:r>
            <a:r>
              <a:rPr lang="en-US" sz="2000" dirty="0" err="1" smtClean="0"/>
              <a:t>động</a:t>
            </a:r>
            <a:endParaRPr lang="en-US" sz="2000" dirty="0" smtClean="0"/>
          </a:p>
          <a:p>
            <a:endParaRPr lang="en-US" sz="2000" dirty="0" smtClean="0"/>
          </a:p>
          <a:p>
            <a:endParaRPr lang="en-US" sz="2000" dirty="0"/>
          </a:p>
        </p:txBody>
      </p:sp>
      <p:pic>
        <p:nvPicPr>
          <p:cNvPr id="6" name="Picture 5"/>
          <p:cNvPicPr>
            <a:picLocks noChangeAspect="1"/>
          </p:cNvPicPr>
          <p:nvPr/>
        </p:nvPicPr>
        <p:blipFill>
          <a:blip r:embed="rId3"/>
          <a:stretch>
            <a:fillRect/>
          </a:stretch>
        </p:blipFill>
        <p:spPr>
          <a:xfrm>
            <a:off x="6984141" y="2086154"/>
            <a:ext cx="4525307" cy="3819525"/>
          </a:xfrm>
          <a:prstGeom prst="rect">
            <a:avLst/>
          </a:prstGeom>
        </p:spPr>
      </p:pic>
      <p:pic>
        <p:nvPicPr>
          <p:cNvPr id="7" name="Picture 6"/>
          <p:cNvPicPr>
            <a:picLocks noChangeAspect="1"/>
          </p:cNvPicPr>
          <p:nvPr/>
        </p:nvPicPr>
        <p:blipFill>
          <a:blip r:embed="rId4"/>
          <a:stretch>
            <a:fillRect/>
          </a:stretch>
        </p:blipFill>
        <p:spPr>
          <a:xfrm>
            <a:off x="335674" y="2086155"/>
            <a:ext cx="5829300" cy="3819525"/>
          </a:xfrm>
          <a:prstGeom prst="rect">
            <a:avLst/>
          </a:prstGeom>
        </p:spPr>
      </p:pic>
    </p:spTree>
    <p:extLst>
      <p:ext uri="{BB962C8B-B14F-4D97-AF65-F5344CB8AC3E}">
        <p14:creationId xmlns:p14="http://schemas.microsoft.com/office/powerpoint/2010/main" val="21358140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770" y="328733"/>
            <a:ext cx="11938958" cy="861712"/>
          </a:xfrm>
        </p:spPr>
        <p:txBody>
          <a:bodyPr>
            <a:normAutofit fontScale="90000"/>
          </a:bodyPr>
          <a:lstStyle/>
          <a:p>
            <a:r>
              <a:rPr lang="en-US" b="1" dirty="0"/>
              <a:t>CHẤT LƯỢNG VÀ SỐ LIỆU TRONG CÀI ĐẶT</a:t>
            </a:r>
            <a:endParaRPr lang="en-US" dirty="0"/>
          </a:p>
        </p:txBody>
      </p:sp>
      <p:sp>
        <p:nvSpPr>
          <p:cNvPr id="3" name="Subtitle 2"/>
          <p:cNvSpPr>
            <a:spLocks noGrp="1"/>
          </p:cNvSpPr>
          <p:nvPr>
            <p:ph type="subTitle" idx="1"/>
          </p:nvPr>
        </p:nvSpPr>
        <p:spPr>
          <a:xfrm>
            <a:off x="577968" y="1724433"/>
            <a:ext cx="11119451" cy="3848231"/>
          </a:xfrm>
        </p:spPr>
        <p:txBody>
          <a:bodyPr>
            <a:normAutofit/>
          </a:bodyPr>
          <a:lstStyle/>
          <a:p>
            <a:pPr marL="342900" indent="-342900" algn="l">
              <a:buFontTx/>
              <a:buChar char="-"/>
            </a:pPr>
            <a:r>
              <a:rPr lang="en-US" dirty="0" err="1" smtClean="0"/>
              <a:t>Đánh</a:t>
            </a:r>
            <a:r>
              <a:rPr lang="en-US" dirty="0" smtClean="0"/>
              <a:t> </a:t>
            </a:r>
            <a:r>
              <a:rPr lang="en-US" dirty="0" err="1"/>
              <a:t>giá</a:t>
            </a:r>
            <a:r>
              <a:rPr lang="en-US" dirty="0"/>
              <a:t> </a:t>
            </a:r>
            <a:r>
              <a:rPr lang="en-US" dirty="0" err="1"/>
              <a:t>mức</a:t>
            </a:r>
            <a:r>
              <a:rPr lang="en-US" dirty="0"/>
              <a:t> </a:t>
            </a:r>
            <a:r>
              <a:rPr lang="en-US" dirty="0" err="1"/>
              <a:t>độ</a:t>
            </a:r>
            <a:r>
              <a:rPr lang="en-US" dirty="0"/>
              <a:t> </a:t>
            </a:r>
            <a:r>
              <a:rPr lang="en-US" dirty="0" err="1"/>
              <a:t>đầy</a:t>
            </a:r>
            <a:r>
              <a:rPr lang="en-US" dirty="0"/>
              <a:t> </a:t>
            </a:r>
            <a:r>
              <a:rPr lang="en-US" dirty="0" err="1"/>
              <a:t>đủ</a:t>
            </a:r>
            <a:r>
              <a:rPr lang="en-US" dirty="0"/>
              <a:t> </a:t>
            </a:r>
            <a:r>
              <a:rPr lang="en-US" dirty="0" err="1"/>
              <a:t>của</a:t>
            </a:r>
            <a:r>
              <a:rPr lang="en-US" dirty="0"/>
              <a:t> </a:t>
            </a:r>
            <a:r>
              <a:rPr lang="en-US" dirty="0" err="1"/>
              <a:t>một</a:t>
            </a:r>
            <a:r>
              <a:rPr lang="en-US" dirty="0"/>
              <a:t> </a:t>
            </a:r>
            <a:r>
              <a:rPr lang="en-US" dirty="0" err="1" smtClean="0"/>
              <a:t>cài</a:t>
            </a:r>
            <a:r>
              <a:rPr lang="en-US" dirty="0" smtClean="0"/>
              <a:t> </a:t>
            </a:r>
            <a:r>
              <a:rPr lang="en-US" dirty="0" err="1" smtClean="0"/>
              <a:t>đặt</a:t>
            </a:r>
            <a:endParaRPr lang="en-US" dirty="0" smtClean="0"/>
          </a:p>
          <a:p>
            <a:pPr marL="342900" indent="-342900" algn="l">
              <a:buFontTx/>
              <a:buChar char="-"/>
            </a:pPr>
            <a:r>
              <a:rPr lang="en-US" dirty="0" err="1"/>
              <a:t>Đ</a:t>
            </a:r>
            <a:r>
              <a:rPr lang="en-US" dirty="0" err="1" smtClean="0"/>
              <a:t>o</a:t>
            </a:r>
            <a:r>
              <a:rPr lang="en-US" dirty="0" smtClean="0"/>
              <a:t> </a:t>
            </a:r>
            <a:r>
              <a:rPr lang="en-US" dirty="0" err="1"/>
              <a:t>lường</a:t>
            </a:r>
            <a:r>
              <a:rPr lang="en-US" dirty="0"/>
              <a:t> </a:t>
            </a:r>
            <a:r>
              <a:rPr lang="en-US" dirty="0" err="1"/>
              <a:t>mức</a:t>
            </a:r>
            <a:r>
              <a:rPr lang="en-US" dirty="0"/>
              <a:t> </a:t>
            </a:r>
            <a:r>
              <a:rPr lang="en-US" dirty="0" err="1"/>
              <a:t>độ</a:t>
            </a:r>
            <a:r>
              <a:rPr lang="en-US" dirty="0"/>
              <a:t> </a:t>
            </a:r>
            <a:r>
              <a:rPr lang="en-US" dirty="0" err="1"/>
              <a:t>vững</a:t>
            </a:r>
            <a:r>
              <a:rPr lang="en-US" dirty="0"/>
              <a:t> </a:t>
            </a:r>
            <a:r>
              <a:rPr lang="en-US" dirty="0" err="1" smtClean="0"/>
              <a:t>mạnh</a:t>
            </a:r>
            <a:endParaRPr lang="en-US" dirty="0" smtClean="0"/>
          </a:p>
          <a:p>
            <a:pPr marL="342900" indent="-342900" algn="l">
              <a:buFontTx/>
              <a:buChar char="-"/>
            </a:pPr>
            <a:r>
              <a:rPr lang="en-US" dirty="0" err="1"/>
              <a:t>Số</a:t>
            </a:r>
            <a:r>
              <a:rPr lang="en-US" dirty="0"/>
              <a:t> </a:t>
            </a:r>
            <a:r>
              <a:rPr lang="en-US" dirty="0" err="1" smtClean="0"/>
              <a:t>liệu</a:t>
            </a:r>
            <a:r>
              <a:rPr lang="en-US" dirty="0" smtClean="0"/>
              <a:t> </a:t>
            </a:r>
            <a:r>
              <a:rPr lang="en-US" dirty="0" err="1"/>
              <a:t>có</a:t>
            </a:r>
            <a:r>
              <a:rPr lang="en-US" dirty="0"/>
              <a:t> </a:t>
            </a:r>
            <a:r>
              <a:rPr lang="en-US" dirty="0" err="1"/>
              <a:t>sự</a:t>
            </a:r>
            <a:r>
              <a:rPr lang="en-US" dirty="0"/>
              <a:t> </a:t>
            </a:r>
            <a:r>
              <a:rPr lang="en-US" dirty="0" err="1"/>
              <a:t>linh</a:t>
            </a:r>
            <a:r>
              <a:rPr lang="en-US" dirty="0"/>
              <a:t> </a:t>
            </a:r>
            <a:r>
              <a:rPr lang="en-US" dirty="0" err="1"/>
              <a:t>hoạt</a:t>
            </a:r>
            <a:endParaRPr lang="en-US" dirty="0" smtClean="0"/>
          </a:p>
          <a:p>
            <a:pPr marL="342900" lvl="0" indent="-342900" algn="l">
              <a:buFontTx/>
              <a:buChar char="-"/>
            </a:pPr>
            <a:r>
              <a:rPr lang="en-US" dirty="0" err="1"/>
              <a:t>Số</a:t>
            </a:r>
            <a:r>
              <a:rPr lang="en-US" dirty="0"/>
              <a:t> </a:t>
            </a:r>
            <a:r>
              <a:rPr lang="en-US" dirty="0" err="1"/>
              <a:t>liệu</a:t>
            </a:r>
            <a:r>
              <a:rPr lang="en-US" dirty="0"/>
              <a:t> </a:t>
            </a:r>
            <a:r>
              <a:rPr lang="en-US" dirty="0" err="1"/>
              <a:t>tái</a:t>
            </a:r>
            <a:r>
              <a:rPr lang="en-US" dirty="0"/>
              <a:t> </a:t>
            </a:r>
            <a:r>
              <a:rPr lang="en-US" dirty="0" err="1"/>
              <a:t>sử</a:t>
            </a:r>
            <a:r>
              <a:rPr lang="en-US" dirty="0"/>
              <a:t> </a:t>
            </a:r>
            <a:r>
              <a:rPr lang="en-US" dirty="0" err="1" smtClean="0"/>
              <a:t>dụng</a:t>
            </a:r>
            <a:r>
              <a:rPr lang="en-US" dirty="0"/>
              <a:t> </a:t>
            </a:r>
            <a:r>
              <a:rPr lang="en-US" dirty="0" smtClean="0"/>
              <a:t>- </a:t>
            </a:r>
            <a:r>
              <a:rPr lang="en-US" dirty="0" err="1" smtClean="0"/>
              <a:t>Hiệu</a:t>
            </a:r>
            <a:r>
              <a:rPr lang="en-US" dirty="0" smtClean="0"/>
              <a:t> </a:t>
            </a:r>
            <a:r>
              <a:rPr lang="en-US" dirty="0" err="1" smtClean="0"/>
              <a:t>quả</a:t>
            </a:r>
            <a:r>
              <a:rPr lang="en-US" dirty="0"/>
              <a:t> </a:t>
            </a:r>
            <a:r>
              <a:rPr lang="en-US" dirty="0" smtClean="0"/>
              <a:t>- </a:t>
            </a:r>
            <a:r>
              <a:rPr lang="en-US" dirty="0" err="1"/>
              <a:t>Độ</a:t>
            </a:r>
            <a:r>
              <a:rPr lang="en-US" dirty="0"/>
              <a:t> </a:t>
            </a:r>
            <a:r>
              <a:rPr lang="en-US" dirty="0" err="1" smtClean="0"/>
              <a:t>bền</a:t>
            </a:r>
            <a:r>
              <a:rPr lang="en-US" dirty="0"/>
              <a:t> </a:t>
            </a:r>
            <a:r>
              <a:rPr lang="en-US" dirty="0" smtClean="0"/>
              <a:t>- </a:t>
            </a:r>
            <a:r>
              <a:rPr lang="en-US" dirty="0" err="1"/>
              <a:t>Khả</a:t>
            </a:r>
            <a:r>
              <a:rPr lang="en-US" dirty="0"/>
              <a:t> </a:t>
            </a:r>
            <a:r>
              <a:rPr lang="en-US" dirty="0" err="1"/>
              <a:t>năng</a:t>
            </a:r>
            <a:r>
              <a:rPr lang="en-US" dirty="0"/>
              <a:t> </a:t>
            </a:r>
            <a:r>
              <a:rPr lang="en-US" dirty="0" err="1"/>
              <a:t>mở</a:t>
            </a:r>
            <a:r>
              <a:rPr lang="en-US" dirty="0"/>
              <a:t> </a:t>
            </a:r>
            <a:r>
              <a:rPr lang="en-US" dirty="0" err="1" smtClean="0"/>
              <a:t>rộng</a:t>
            </a:r>
            <a:endParaRPr lang="en-US" dirty="0"/>
          </a:p>
          <a:p>
            <a:pPr marL="342900" lvl="0" indent="-342900" algn="l">
              <a:buFontTx/>
              <a:buChar char="-"/>
            </a:pPr>
            <a:r>
              <a:rPr lang="en-US" dirty="0" err="1"/>
              <a:t>Đ</a:t>
            </a:r>
            <a:r>
              <a:rPr lang="en-US" dirty="0" err="1" smtClean="0"/>
              <a:t>ể</a:t>
            </a:r>
            <a:r>
              <a:rPr lang="en-US" dirty="0" smtClean="0"/>
              <a:t> </a:t>
            </a:r>
            <a:r>
              <a:rPr lang="en-US" dirty="0" err="1"/>
              <a:t>đánh</a:t>
            </a:r>
            <a:r>
              <a:rPr lang="en-US" dirty="0"/>
              <a:t> </a:t>
            </a:r>
            <a:r>
              <a:rPr lang="en-US" dirty="0" err="1"/>
              <a:t>giá</a:t>
            </a:r>
            <a:r>
              <a:rPr lang="en-US" dirty="0"/>
              <a:t> </a:t>
            </a:r>
            <a:r>
              <a:rPr lang="en-US" dirty="0" err="1"/>
              <a:t>mức</a:t>
            </a:r>
            <a:r>
              <a:rPr lang="en-US" dirty="0"/>
              <a:t> </a:t>
            </a:r>
            <a:r>
              <a:rPr lang="en-US" dirty="0" err="1"/>
              <a:t>độ</a:t>
            </a:r>
            <a:r>
              <a:rPr lang="en-US" dirty="0"/>
              <a:t> an </a:t>
            </a:r>
            <a:r>
              <a:rPr lang="en-US" dirty="0" err="1"/>
              <a:t>ninh</a:t>
            </a:r>
            <a:r>
              <a:rPr lang="en-US" dirty="0"/>
              <a:t> </a:t>
            </a:r>
            <a:r>
              <a:rPr lang="en-US" dirty="0" err="1"/>
              <a:t>của</a:t>
            </a:r>
            <a:r>
              <a:rPr lang="en-US" dirty="0"/>
              <a:t> </a:t>
            </a:r>
            <a:r>
              <a:rPr lang="en-US" dirty="0" err="1"/>
              <a:t>một</a:t>
            </a:r>
            <a:r>
              <a:rPr lang="en-US" dirty="0"/>
              <a:t> </a:t>
            </a:r>
            <a:r>
              <a:rPr lang="en-US" dirty="0" err="1" smtClean="0"/>
              <a:t>cài</a:t>
            </a:r>
            <a:r>
              <a:rPr lang="en-US" dirty="0" smtClean="0"/>
              <a:t> </a:t>
            </a:r>
            <a:r>
              <a:rPr lang="en-US" dirty="0" err="1" smtClean="0"/>
              <a:t>đặt</a:t>
            </a:r>
            <a:endParaRPr lang="en-US" dirty="0" smtClean="0"/>
          </a:p>
          <a:p>
            <a:pPr marL="342900" lvl="0" indent="-342900" algn="l">
              <a:buFontTx/>
              <a:buChar char="-"/>
            </a:pPr>
            <a:r>
              <a:rPr lang="en-US" dirty="0" err="1" smtClean="0"/>
              <a:t>Mã</a:t>
            </a:r>
            <a:r>
              <a:rPr lang="en-US" dirty="0" smtClean="0"/>
              <a:t> </a:t>
            </a:r>
            <a:r>
              <a:rPr lang="en-US" dirty="0" err="1"/>
              <a:t>k</a:t>
            </a:r>
            <a:r>
              <a:rPr lang="en-US" dirty="0" err="1" smtClean="0"/>
              <a:t>iểm</a:t>
            </a:r>
            <a:r>
              <a:rPr lang="en-US" dirty="0" smtClean="0"/>
              <a:t> </a:t>
            </a:r>
            <a:r>
              <a:rPr lang="en-US" dirty="0" err="1" smtClean="0"/>
              <a:t>tra</a:t>
            </a:r>
            <a:r>
              <a:rPr lang="en-US" dirty="0" smtClean="0"/>
              <a:t> </a:t>
            </a:r>
            <a:r>
              <a:rPr lang="en-US" dirty="0" err="1" smtClean="0"/>
              <a:t>cải</a:t>
            </a:r>
            <a:r>
              <a:rPr lang="en-US" dirty="0" smtClean="0"/>
              <a:t> </a:t>
            </a:r>
            <a:r>
              <a:rPr lang="en-US" dirty="0" err="1" smtClean="0"/>
              <a:t>thiện</a:t>
            </a:r>
            <a:r>
              <a:rPr lang="en-US" dirty="0" smtClean="0"/>
              <a:t> </a:t>
            </a:r>
            <a:r>
              <a:rPr lang="en-US" dirty="0" err="1" smtClean="0"/>
              <a:t>chất</a:t>
            </a:r>
            <a:r>
              <a:rPr lang="en-US" dirty="0" smtClean="0"/>
              <a:t> </a:t>
            </a:r>
            <a:r>
              <a:rPr lang="en-US" dirty="0" err="1" smtClean="0"/>
              <a:t>lượng</a:t>
            </a:r>
            <a:r>
              <a:rPr lang="en-US" dirty="0" smtClean="0"/>
              <a:t> Code - </a:t>
            </a:r>
            <a:r>
              <a:rPr lang="en-US" dirty="0" err="1" smtClean="0"/>
              <a:t>Đánh</a:t>
            </a:r>
            <a:r>
              <a:rPr lang="en-US" dirty="0" smtClean="0"/>
              <a:t> </a:t>
            </a:r>
            <a:r>
              <a:rPr lang="en-US" dirty="0" err="1" smtClean="0"/>
              <a:t>giá</a:t>
            </a:r>
            <a:r>
              <a:rPr lang="en-US" dirty="0" smtClean="0"/>
              <a:t> Code</a:t>
            </a:r>
          </a:p>
          <a:p>
            <a:pPr marL="342900" lvl="0" indent="-342900" algn="l">
              <a:buFontTx/>
              <a:buChar char="-"/>
            </a:pPr>
            <a:r>
              <a:rPr lang="en-US" dirty="0" err="1" smtClean="0"/>
              <a:t>Lập</a:t>
            </a:r>
            <a:r>
              <a:rPr lang="en-US" dirty="0" smtClean="0"/>
              <a:t> </a:t>
            </a:r>
            <a:r>
              <a:rPr lang="en-US" dirty="0" err="1" smtClean="0"/>
              <a:t>trình</a:t>
            </a:r>
            <a:r>
              <a:rPr lang="en-US" dirty="0" smtClean="0"/>
              <a:t> </a:t>
            </a:r>
            <a:r>
              <a:rPr lang="en-US" dirty="0" err="1" smtClean="0"/>
              <a:t>cặp</a:t>
            </a:r>
            <a:r>
              <a:rPr lang="en-US" dirty="0" smtClean="0"/>
              <a:t> </a:t>
            </a:r>
            <a:r>
              <a:rPr lang="en-US" dirty="0" err="1" smtClean="0"/>
              <a:t>cải</a:t>
            </a:r>
            <a:r>
              <a:rPr lang="en-US" dirty="0" smtClean="0"/>
              <a:t> </a:t>
            </a:r>
            <a:r>
              <a:rPr lang="en-US" dirty="0" err="1" smtClean="0"/>
              <a:t>thiện</a:t>
            </a:r>
            <a:r>
              <a:rPr lang="en-US" dirty="0" smtClean="0"/>
              <a:t> </a:t>
            </a:r>
            <a:r>
              <a:rPr lang="en-US" dirty="0" err="1" smtClean="0"/>
              <a:t>chất</a:t>
            </a:r>
            <a:r>
              <a:rPr lang="en-US" dirty="0" smtClean="0"/>
              <a:t> </a:t>
            </a:r>
            <a:r>
              <a:rPr lang="en-US" dirty="0" err="1" smtClean="0"/>
              <a:t>lượng</a:t>
            </a:r>
            <a:r>
              <a:rPr lang="en-US" dirty="0" smtClean="0"/>
              <a:t> Code</a:t>
            </a:r>
          </a:p>
          <a:p>
            <a:pPr marL="342900" lvl="0" indent="-342900" algn="l">
              <a:buFontTx/>
              <a:buChar char="-"/>
            </a:pPr>
            <a:endParaRPr lang="en-US" dirty="0"/>
          </a:p>
          <a:p>
            <a:pPr marL="342900" indent="-342900" algn="l">
              <a:buFontTx/>
              <a:buChar char="-"/>
            </a:pPr>
            <a:endParaRPr lang="en-US" sz="2000" dirty="0"/>
          </a:p>
        </p:txBody>
      </p:sp>
      <p:sp>
        <p:nvSpPr>
          <p:cNvPr id="4" name="Footer Placeholder 3"/>
          <p:cNvSpPr>
            <a:spLocks noGrp="1"/>
          </p:cNvSpPr>
          <p:nvPr>
            <p:ph type="ftr" sz="quarter" idx="11"/>
          </p:nvPr>
        </p:nvSpPr>
        <p:spPr>
          <a:xfrm>
            <a:off x="3131408" y="6294566"/>
            <a:ext cx="5929184" cy="365125"/>
          </a:xfrm>
        </p:spPr>
        <p:txBody>
          <a:bodyPr/>
          <a:lstStyle/>
          <a:p>
            <a:r>
              <a:rPr lang="vi-VN" dirty="0" smtClean="0"/>
              <a:t>Chương 16: The Unified Modeling Language (Ngôn ngữ mô hình hóa thống nhất) </a:t>
            </a:r>
            <a:endParaRPr lang="en-US" dirty="0"/>
          </a:p>
        </p:txBody>
      </p:sp>
    </p:spTree>
    <p:extLst>
      <p:ext uri="{BB962C8B-B14F-4D97-AF65-F5344CB8AC3E}">
        <p14:creationId xmlns:p14="http://schemas.microsoft.com/office/powerpoint/2010/main" val="28991690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Design Pattern là gì?</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dirty="0">
                <a:latin typeface="+mj-lt"/>
              </a:rPr>
              <a:t>Design patterns là các giải pháp đã được tối ưu hóa, được tái sử dụng cho các vấn đề lập trình mà chúng ta gặp phải hàng ngày. Nó là một khuôn mẫu đã được suy nghĩ, giải quyết trong tình huống cụ </a:t>
            </a:r>
            <a:r>
              <a:rPr lang="vi-VN" dirty="0" smtClean="0">
                <a:latin typeface="+mj-lt"/>
              </a:rPr>
              <a:t>thể</a:t>
            </a:r>
            <a:endParaRPr lang="vi-VN" dirty="0">
              <a:latin typeface="+mj-lt"/>
            </a:endParaRPr>
          </a:p>
          <a:p>
            <a:r>
              <a:rPr lang="vi-VN" dirty="0">
                <a:latin typeface="+mj-lt"/>
              </a:rPr>
              <a:t>Các vấn đề mà bạn gặp phải có thể bạn sẽ tự nghĩ ra cách giải quyết nhưng có thể nó chưa phải là tối ưu. Design Pattern giúp bạn giải quyết vấn đề một cách tối ưu nhất, cung cấp cho bạn các giải pháp trong lập trình OOP</a:t>
            </a:r>
            <a:r>
              <a:rPr lang="vi-VN" dirty="0" smtClean="0">
                <a:latin typeface="+mj-lt"/>
              </a:rPr>
              <a:t>.</a:t>
            </a:r>
          </a:p>
          <a:p>
            <a:r>
              <a:rPr lang="vi-VN" dirty="0" smtClean="0">
                <a:latin typeface="+mj-lt"/>
              </a:rPr>
              <a:t>Nó </a:t>
            </a:r>
            <a:r>
              <a:rPr lang="vi-VN" dirty="0">
                <a:latin typeface="+mj-lt"/>
              </a:rPr>
              <a:t>không phải là ngôn ngữ cụ thể nào cả. Design patterns có thể </a:t>
            </a:r>
            <a:r>
              <a:rPr lang="vi-VN" dirty="0" smtClean="0">
                <a:latin typeface="+mj-lt"/>
              </a:rPr>
              <a:t>hiện thực được </a:t>
            </a:r>
            <a:r>
              <a:rPr lang="vi-VN" dirty="0">
                <a:latin typeface="+mj-lt"/>
              </a:rPr>
              <a:t>ở phần lớn các ngôn ngữ lập trình. Ta thường gặp nó nhất trong lập trình OOP.</a:t>
            </a:r>
            <a:endParaRPr lang="vi-VN" dirty="0">
              <a:latin typeface="+mj-lt"/>
              <a:cs typeface="Times New Roman" panose="02020603050405020304" pitchFamily="18" charset="0"/>
            </a:endParaRPr>
          </a:p>
        </p:txBody>
      </p:sp>
      <p:sp>
        <p:nvSpPr>
          <p:cNvPr id="4" name="TextBox 3"/>
          <p:cNvSpPr txBox="1"/>
          <p:nvPr/>
        </p:nvSpPr>
        <p:spPr>
          <a:xfrm>
            <a:off x="463138" y="6092042"/>
            <a:ext cx="1048685" cy="369332"/>
          </a:xfrm>
          <a:prstGeom prst="rect">
            <a:avLst/>
          </a:prstGeom>
          <a:noFill/>
        </p:spPr>
        <p:txBody>
          <a:bodyPr wrap="none" rtlCol="0">
            <a:spAutoFit/>
          </a:bodyPr>
          <a:lstStyle/>
          <a:p>
            <a:r>
              <a:rPr lang="en-US" dirty="0" err="1" smtClean="0"/>
              <a:t>Nhóm</a:t>
            </a:r>
            <a:r>
              <a:rPr lang="en-US" dirty="0" smtClean="0"/>
              <a:t> 12</a:t>
            </a:r>
          </a:p>
        </p:txBody>
      </p:sp>
    </p:spTree>
    <p:extLst>
      <p:ext uri="{BB962C8B-B14F-4D97-AF65-F5344CB8AC3E}">
        <p14:creationId xmlns:p14="http://schemas.microsoft.com/office/powerpoint/2010/main" val="2351468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Tại sao phải sử dụng Design Pattern?</a:t>
            </a:r>
            <a:endParaRPr lang="vi-VN"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385763" y="1825625"/>
            <a:ext cx="11301411" cy="4603750"/>
          </a:xfrm>
        </p:spPr>
        <p:txBody>
          <a:bodyPr>
            <a:normAutofit fontScale="77500" lnSpcReduction="20000"/>
          </a:bodyPr>
          <a:lstStyle/>
          <a:p>
            <a:pPr marL="360000">
              <a:lnSpc>
                <a:spcPct val="120000"/>
              </a:lnSpc>
            </a:pPr>
            <a:r>
              <a:rPr lang="vi-VN" dirty="0" smtClean="0">
                <a:latin typeface="+mj-lt"/>
              </a:rPr>
              <a:t>Design Pattern giúp bạn tái sử dụng mã lệnh và dẽ dàng mở rộng.</a:t>
            </a:r>
          </a:p>
          <a:p>
            <a:pPr marL="360000">
              <a:lnSpc>
                <a:spcPct val="120000"/>
              </a:lnSpc>
            </a:pPr>
            <a:r>
              <a:rPr lang="vi-VN" dirty="0" smtClean="0">
                <a:latin typeface="+mj-lt"/>
              </a:rPr>
              <a:t>Nó là tập hơn những giải pháp đã được tối ưu hóa, đã được kiểm chứng để giải quyết các vấn đề trong software engineering. Vậy khi bạn gặp bất kỳ khó khăn gì, design patterns là kim chỉ nam giúp bạn giải quyết vấn đề thay vì tự tìm kiếm giải pháp cho một vấn đề đã được chứng minh.</a:t>
            </a:r>
          </a:p>
          <a:p>
            <a:pPr marL="360000">
              <a:lnSpc>
                <a:spcPct val="120000"/>
              </a:lnSpc>
            </a:pPr>
            <a:r>
              <a:rPr lang="vi-VN" dirty="0" smtClean="0">
                <a:latin typeface="+mj-lt"/>
              </a:rPr>
              <a:t>Design pattern cung cấp giải pháp ở dạng tổng quát, giúp tăng tốc độ phát triển phần mềm bằng cách đưa ra các mô hình test, mô hình phát triển đã qua kiểm nghiệm. </a:t>
            </a:r>
          </a:p>
          <a:p>
            <a:pPr marL="360000">
              <a:lnSpc>
                <a:spcPct val="120000"/>
              </a:lnSpc>
            </a:pPr>
            <a:r>
              <a:rPr lang="vi-VN" dirty="0" smtClean="0">
                <a:latin typeface="+mj-lt"/>
              </a:rPr>
              <a:t>Dùng lại các design pattern giúp tránh được các vấn đề tiềm ẩn có thể gây ra những lỗi lớn, dễ dàng nâng cấp, bảo trì về sau.</a:t>
            </a:r>
          </a:p>
          <a:p>
            <a:pPr marL="360000">
              <a:lnSpc>
                <a:spcPct val="120000"/>
              </a:lnSpc>
            </a:pPr>
            <a:r>
              <a:rPr lang="vi-VN" dirty="0" smtClean="0">
                <a:latin typeface="+mj-lt"/>
              </a:rPr>
              <a:t>Giúp cho các lập trình viên có thể hiểu code của người khác 1 cách nhanh chóng (có thể hiểu là tính communicate). Mọi thành viên trong team có thể dễ dàng trao đổi với nhau để cùng xây dựng dự án mà không mất quá nhiều thời gian.</a:t>
            </a:r>
            <a:endParaRPr lang="vi-VN" dirty="0">
              <a:latin typeface="+mj-lt"/>
            </a:endParaRPr>
          </a:p>
        </p:txBody>
      </p:sp>
    </p:spTree>
    <p:extLst>
      <p:ext uri="{BB962C8B-B14F-4D97-AF65-F5344CB8AC3E}">
        <p14:creationId xmlns:p14="http://schemas.microsoft.com/office/powerpoint/2010/main" val="4236715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Phân loại Design Pattern</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1013" y="1690688"/>
            <a:ext cx="11229974" cy="4789488"/>
          </a:xfrm>
        </p:spPr>
        <p:txBody>
          <a:bodyPr>
            <a:normAutofit fontScale="92500"/>
          </a:bodyPr>
          <a:lstStyle/>
          <a:p>
            <a:r>
              <a:rPr lang="vi-VN" dirty="0" smtClean="0">
                <a:latin typeface="+mj-lt"/>
              </a:rPr>
              <a:t>Có 3 nhóm chính sau:</a:t>
            </a:r>
          </a:p>
          <a:p>
            <a:pPr marL="514350" indent="-514350">
              <a:buFont typeface="+mj-lt"/>
              <a:buAutoNum type="arabicPeriod"/>
            </a:pPr>
            <a:r>
              <a:rPr lang="vi-VN" dirty="0" smtClean="0">
                <a:latin typeface="+mj-lt"/>
              </a:rPr>
              <a:t>Creational Pattern (nhóm khởi tạo) gồm: Abstract Factory, Factory Method, Singleton, Builder, Prototype. Nó sẽ giúp bạn trong việc khởi tạo đối tượng, như bạn biết để khởi tạo bạn phải sử dụng từ khóa new, nhóm Creational Pattern sẽ sử dụng một số thủ thuật để khởi tạo đối tượng mà bạn sẽ không nhìn thấy từ khóa này.</a:t>
            </a:r>
          </a:p>
          <a:p>
            <a:pPr marL="514350" indent="-514350">
              <a:buFont typeface="+mj-lt"/>
              <a:buAutoNum type="arabicPeriod"/>
            </a:pPr>
            <a:r>
              <a:rPr lang="vi-VN" dirty="0" smtClean="0">
                <a:latin typeface="+mj-lt"/>
              </a:rPr>
              <a:t>Structural Pattern (nhóm cấu trúc) gồm: Adapter, Bridge, Composite, Decorator, Facade, Proxy và Flyweight. Nó dùng để thiết lập, định nghĩa quan hệ giữa các đối tượng.</a:t>
            </a:r>
          </a:p>
          <a:p>
            <a:pPr marL="514350" indent="-514350">
              <a:buFont typeface="+mj-lt"/>
              <a:buAutoNum type="arabicPeriod"/>
            </a:pPr>
            <a:r>
              <a:rPr lang="vi-VN" dirty="0" smtClean="0">
                <a:latin typeface="+mj-lt"/>
              </a:rPr>
              <a:t>Behavioral Pattern gồm: Interpreter, Template Method, Chain of Responsibility, Command, Iterator, Mediator, Memento, Observer, State, Strategy và Visitor. Nhóm này dùng trong thực hiện các hành vi của đối tượng</a:t>
            </a:r>
            <a:endParaRPr lang="vi-VN" dirty="0">
              <a:latin typeface="+mj-lt"/>
            </a:endParaRPr>
          </a:p>
        </p:txBody>
      </p:sp>
    </p:spTree>
    <p:extLst>
      <p:ext uri="{BB962C8B-B14F-4D97-AF65-F5344CB8AC3E}">
        <p14:creationId xmlns:p14="http://schemas.microsoft.com/office/powerpoint/2010/main" val="4294769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Times New Roman" panose="02020603050405020304" pitchFamily="18" charset="0"/>
                <a:cs typeface="Times New Roman" panose="02020603050405020304" pitchFamily="18" charset="0"/>
              </a:rPr>
              <a:t>Chương</a:t>
            </a:r>
            <a:r>
              <a:rPr lang="en-US" dirty="0" smtClean="0">
                <a:latin typeface="Times New Roman" panose="02020603050405020304" pitchFamily="18" charset="0"/>
                <a:cs typeface="Times New Roman" panose="02020603050405020304" pitchFamily="18" charset="0"/>
              </a:rPr>
              <a:t> 18:</a:t>
            </a:r>
            <a:br>
              <a:rPr lang="en-US" dirty="0" smtClean="0">
                <a:latin typeface="Times New Roman" panose="02020603050405020304" pitchFamily="18" charset="0"/>
                <a:cs typeface="Times New Roman" panose="02020603050405020304" pitchFamily="18" charset="0"/>
              </a:rPr>
            </a:b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03366" y="4053301"/>
            <a:ext cx="9144000" cy="1655762"/>
          </a:xfrm>
        </p:spPr>
        <p:txBody>
          <a:bodyPr/>
          <a:lstStyle/>
          <a:p>
            <a:r>
              <a:rPr lang="en-US" dirty="0" err="1" smtClean="0"/>
              <a:t>Nhóm</a:t>
            </a:r>
            <a:r>
              <a:rPr lang="en-US" dirty="0" smtClean="0"/>
              <a:t> 13</a:t>
            </a:r>
          </a:p>
          <a:p>
            <a:endParaRPr lang="en-US" dirty="0"/>
          </a:p>
        </p:txBody>
      </p:sp>
    </p:spTree>
    <p:extLst>
      <p:ext uri="{BB962C8B-B14F-4D97-AF65-F5344CB8AC3E}">
        <p14:creationId xmlns:p14="http://schemas.microsoft.com/office/powerpoint/2010/main" val="9018006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Lựa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lớp</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Tiêu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chuẩn</a:t>
            </a:r>
            <a:r>
              <a:rPr lang="en-US" dirty="0" smtClean="0">
                <a:latin typeface="Times New Roman" panose="02020603050405020304" pitchFamily="18" charset="0"/>
                <a:cs typeface="Times New Roman" panose="02020603050405020304" pitchFamily="18" charset="0"/>
              </a:rPr>
              <a:t> IEEE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lựa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634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6884"/>
            <a:ext cx="10515600" cy="5840079"/>
          </a:xfrm>
        </p:spPr>
        <p:txBody>
          <a:bodyPr>
            <a:normAutofit/>
          </a:bodyPr>
          <a:lstStyle/>
          <a:p>
            <a:r>
              <a:rPr lang="en-US" sz="2400" dirty="0" smtClean="0">
                <a:latin typeface="Times New Roman" panose="02020603050405020304" pitchFamily="18" charset="0"/>
                <a:cs typeface="Times New Roman" panose="02020603050405020304" pitchFamily="18" charset="0"/>
              </a:rPr>
              <a:t>2 MÔ HÌNH LẶP LẠI VÀ TĂNG DẦN.</a:t>
            </a:r>
          </a:p>
          <a:p>
            <a:pPr marL="685800" lvl="2">
              <a:spcBef>
                <a:spcPts val="1000"/>
              </a:spcBef>
            </a:pP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lặp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lặp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trước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nước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dẫn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lặp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lặp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lặp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nhỏ</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3 </a:t>
            </a:r>
            <a:r>
              <a:rPr lang="en-US" sz="2400" dirty="0" smtClean="0">
                <a:latin typeface="Times New Roman" panose="02020603050405020304" pitchFamily="18" charset="0"/>
                <a:cs typeface="Times New Roman" panose="02020603050405020304" pitchFamily="18" charset="0"/>
              </a:rPr>
              <a:t>MÔ HÌNH NGUYÊN MẪU , NGHIÊN CỨU KHẢ THI VÀ CHỨNG MINH KHẢ NĂNG.</a:t>
            </a:r>
          </a:p>
          <a:p>
            <a:pPr lvl="1"/>
            <a:r>
              <a:rPr lang="en-US" sz="2000" dirty="0" err="1">
                <a:latin typeface="Times New Roman" panose="02020603050405020304" pitchFamily="18" charset="0"/>
                <a:cs typeface="Times New Roman" panose="02020603050405020304" pitchFamily="18" charset="0"/>
              </a:rPr>
              <a:t>M</a:t>
            </a:r>
            <a:r>
              <a:rPr lang="en-US" sz="2000" dirty="0" err="1" smtClean="0">
                <a:latin typeface="Times New Roman" panose="02020603050405020304" pitchFamily="18" charset="0"/>
                <a:cs typeface="Times New Roman" panose="02020603050405020304" pitchFamily="18" charset="0"/>
              </a:rPr>
              <a:t>ô</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mẫu</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mẫu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thấy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sự</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đánh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giá</a:t>
            </a:r>
            <a:r>
              <a:rPr lang="en-US" sz="2000" dirty="0" smtClean="0">
                <a:latin typeface="Times New Roman" panose="02020603050405020304" pitchFamily="18" charset="0"/>
                <a:cs typeface="Times New Roman" panose="02020603050405020304" pitchFamily="18" charset="0"/>
              </a:rPr>
              <a:t>.</a:t>
            </a:r>
          </a:p>
          <a:p>
            <a:pPr lvl="1"/>
            <a:r>
              <a:rPr lang="en-US" sz="2000" dirty="0" err="1" smtClean="0">
                <a:latin typeface="Times New Roman" panose="02020603050405020304" pitchFamily="18" charset="0"/>
                <a:cs typeface="Times New Roman" panose="02020603050405020304" pitchFamily="18" charset="0"/>
              </a:rPr>
              <a:t>Nghiên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cứu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chắc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chắn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yêu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tế</a:t>
            </a:r>
            <a:r>
              <a:rPr lang="en-US" sz="2000"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4 . </a:t>
            </a:r>
            <a:r>
              <a:rPr lang="en-US" sz="2400" dirty="0" smtClean="0">
                <a:latin typeface="Times New Roman" panose="02020603050405020304" pitchFamily="18" charset="0"/>
                <a:cs typeface="Times New Roman" panose="02020603050405020304" pitchFamily="18" charset="0"/>
              </a:rPr>
              <a:t>MÔ HÌNH XOẮN ỐC</a:t>
            </a:r>
          </a:p>
          <a:p>
            <a:pPr lvl="1"/>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bước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lặp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mô</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xoắn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ốc</a:t>
            </a:r>
            <a:r>
              <a:rPr lang="en-US" sz="2000" dirty="0" smtClean="0">
                <a:latin typeface="Times New Roman" panose="02020603050405020304" pitchFamily="18" charset="0"/>
                <a:cs typeface="Times New Roman" panose="02020603050405020304" pitchFamily="18" charset="0"/>
              </a:rPr>
              <a:t>.</a:t>
            </a:r>
          </a:p>
          <a:p>
            <a:pPr lvl="1"/>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mô</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lặp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lặp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sớm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nhất</a:t>
            </a:r>
            <a:r>
              <a:rPr lang="en-US" sz="2000" dirty="0" smtClean="0">
                <a:latin typeface="Times New Roman" panose="02020603050405020304" pitchFamily="18" charset="0"/>
                <a:cs typeface="Times New Roman" panose="02020603050405020304" pitchFamily="18" charset="0"/>
              </a:rPr>
              <a:t>.</a:t>
            </a:r>
          </a:p>
          <a:p>
            <a:pPr lvl="1"/>
            <a:r>
              <a:rPr lang="vi-VN" sz="2000" dirty="0" smtClean="0">
                <a:latin typeface="Times New Roman" panose="02020603050405020304" pitchFamily="18" charset="0"/>
                <a:cs typeface="Times New Roman" panose="02020603050405020304" pitchFamily="18" charset="0"/>
              </a:rPr>
              <a:t>Ư</a:t>
            </a:r>
            <a:r>
              <a:rPr lang="en-US" sz="2000" dirty="0" smtClean="0">
                <a:latin typeface="Times New Roman" panose="02020603050405020304" pitchFamily="18" charset="0"/>
                <a:cs typeface="Times New Roman" panose="02020603050405020304" pitchFamily="18" charset="0"/>
              </a:rPr>
              <a:t>u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mô</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xoắn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ốc</a:t>
            </a:r>
            <a:r>
              <a:rPr lang="en-US" sz="2000" dirty="0" smtClean="0">
                <a:latin typeface="Times New Roman" panose="02020603050405020304" pitchFamily="18" charset="0"/>
                <a:cs typeface="Times New Roman" panose="02020603050405020304" pitchFamily="18" charset="0"/>
              </a:rPr>
              <a:t> </a:t>
            </a:r>
          </a:p>
          <a:p>
            <a:pPr lvl="1"/>
            <a:r>
              <a:rPr lang="en-US" sz="2000" dirty="0" err="1" smtClean="0">
                <a:latin typeface="Times New Roman" panose="02020603050405020304" pitchFamily="18" charset="0"/>
                <a:cs typeface="Times New Roman" panose="02020603050405020304" pitchFamily="18" charset="0"/>
              </a:rPr>
              <a:t>Nhược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mô</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xoắn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ốc</a:t>
            </a:r>
            <a:endParaRPr lang="en-US" sz="2000" dirty="0" smtClean="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388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073" y="721220"/>
            <a:ext cx="10515600" cy="4351338"/>
          </a:xfrm>
        </p:spPr>
        <p:txBody>
          <a:bodyPr/>
          <a:lstStyle/>
          <a:p>
            <a:r>
              <a:rPr lang="en-US" dirty="0" smtClean="0">
                <a:latin typeface="Times New Roman" panose="02020603050405020304" pitchFamily="18" charset="0"/>
                <a:cs typeface="Times New Roman" panose="02020603050405020304" pitchFamily="18" charset="0"/>
              </a:rPr>
              <a:t>Case study: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Encounter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Case </a:t>
            </a:r>
            <a:r>
              <a:rPr lang="en-US" dirty="0">
                <a:latin typeface="Times New Roman" panose="02020603050405020304" pitchFamily="18" charset="0"/>
                <a:cs typeface="Times New Roman" panose="02020603050405020304" pitchFamily="18" charset="0"/>
              </a:rPr>
              <a:t>study: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Framework </a:t>
            </a:r>
            <a:r>
              <a:rPr lang="en-US" dirty="0" err="1">
                <a:latin typeface="Times New Roman" panose="02020603050405020304" pitchFamily="18" charset="0"/>
                <a:cs typeface="Times New Roman" panose="02020603050405020304" pitchFamily="18" charset="0"/>
              </a:rPr>
              <a:t>vai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video Game</a:t>
            </a:r>
          </a:p>
          <a:p>
            <a:r>
              <a:rPr lang="en-US" dirty="0" smtClean="0">
                <a:latin typeface="Times New Roman" panose="02020603050405020304" pitchFamily="18" charset="0"/>
                <a:cs typeface="Times New Roman" panose="02020603050405020304" pitchFamily="18" charset="0"/>
              </a:rPr>
              <a:t>Case study: </a:t>
            </a:r>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Encounter</a:t>
            </a:r>
          </a:p>
          <a:p>
            <a:r>
              <a:rPr lang="en-US" dirty="0" smtClean="0">
                <a:latin typeface="Times New Roman" panose="02020603050405020304" pitchFamily="18" charset="0"/>
                <a:cs typeface="Times New Roman" panose="02020603050405020304" pitchFamily="18" charset="0"/>
              </a:rPr>
              <a:t>Case study: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Eclipse</a:t>
            </a:r>
          </a:p>
          <a:p>
            <a:r>
              <a:rPr lang="en-US" dirty="0" smtClean="0">
                <a:latin typeface="Times New Roman" panose="02020603050405020304" pitchFamily="18" charset="0"/>
                <a:cs typeface="Times New Roman" panose="02020603050405020304" pitchFamily="18" charset="0"/>
              </a:rPr>
              <a:t>Case study: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OpenOffice</a:t>
            </a:r>
          </a:p>
        </p:txBody>
      </p:sp>
    </p:spTree>
    <p:extLst>
      <p:ext uri="{BB962C8B-B14F-4D97-AF65-F5344CB8AC3E}">
        <p14:creationId xmlns:p14="http://schemas.microsoft.com/office/powerpoint/2010/main" val="6900193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latin typeface="Times New Roman" panose="02020603050405020304" pitchFamily="18" charset="0"/>
                <a:cs typeface="Times New Roman" panose="02020603050405020304" pitchFamily="18" charset="0"/>
              </a:rPr>
              <a:t>Chương 19:</a:t>
            </a:r>
            <a:br>
              <a:rPr lang="en-US" smtClean="0">
                <a:latin typeface="Times New Roman" panose="02020603050405020304" pitchFamily="18" charset="0"/>
                <a:cs typeface="Times New Roman" panose="02020603050405020304" pitchFamily="18" charset="0"/>
              </a:rPr>
            </a:br>
            <a:r>
              <a:rPr lang="en-US" smtClean="0">
                <a:latin typeface="Times New Roman" panose="02020603050405020304" pitchFamily="18" charset="0"/>
                <a:cs typeface="Times New Roman" panose="02020603050405020304" pitchFamily="18" charset="0"/>
              </a:rPr>
              <a:t>THIẾT KẾ CHI TIẾT</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vi-VN" sz="4400" smtClean="0">
                <a:latin typeface="+mj-lt"/>
              </a:rPr>
              <a:t>Nhóm 14</a:t>
            </a:r>
            <a:endParaRPr lang="en-US" sz="4400">
              <a:latin typeface="+mj-lt"/>
            </a:endParaRPr>
          </a:p>
        </p:txBody>
      </p:sp>
    </p:spTree>
    <p:extLst>
      <p:ext uri="{BB962C8B-B14F-4D97-AF65-F5344CB8AC3E}">
        <p14:creationId xmlns:p14="http://schemas.microsoft.com/office/powerpoint/2010/main" val="42381490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Nội dung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9988"/>
            <a:ext cx="10515600" cy="5448012"/>
          </a:xfrm>
        </p:spPr>
        <p:txBody>
          <a:bodyPr>
            <a:normAutofit/>
          </a:bodyPr>
          <a:lstStyle/>
          <a:p>
            <a:r>
              <a:rPr lang="vi-VN">
                <a:latin typeface="Times New Roman" panose="02020603050405020304" pitchFamily="18" charset="0"/>
                <a:cs typeface="Times New Roman" panose="02020603050405020304" pitchFamily="18" charset="0"/>
              </a:rPr>
              <a:t>Mối quan hệ giữa use cases, kiến trúc và thiết kế chi </a:t>
            </a:r>
            <a:r>
              <a:rPr lang="vi-VN" smtClean="0">
                <a:latin typeface="Times New Roman" panose="02020603050405020304" pitchFamily="18" charset="0"/>
                <a:cs typeface="Times New Roman" panose="02020603050405020304" pitchFamily="18" charset="0"/>
              </a:rPr>
              <a:t>tiết</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Hướng đi tiêu biểu cho quy trình thiết kế chi tiết</a:t>
            </a:r>
          </a:p>
          <a:p>
            <a:r>
              <a:rPr lang="vi-VN" smtClean="0">
                <a:latin typeface="Times New Roman" panose="02020603050405020304" pitchFamily="18" charset="0"/>
                <a:cs typeface="Times New Roman" panose="02020603050405020304" pitchFamily="18" charset="0"/>
              </a:rPr>
              <a:t>Thiết </a:t>
            </a:r>
            <a:r>
              <a:rPr lang="vi-VN">
                <a:latin typeface="Times New Roman" panose="02020603050405020304" pitchFamily="18" charset="0"/>
                <a:cs typeface="Times New Roman" panose="02020603050405020304" pitchFamily="18" charset="0"/>
              </a:rPr>
              <a:t>kế hướng đối </a:t>
            </a:r>
            <a:r>
              <a:rPr lang="vi-VN" smtClean="0">
                <a:latin typeface="Times New Roman" panose="02020603050405020304" pitchFamily="18" charset="0"/>
                <a:cs typeface="Times New Roman" panose="02020603050405020304" pitchFamily="18" charset="0"/>
              </a:rPr>
              <a:t>tượng và một số nguyên tắc</a:t>
            </a:r>
          </a:p>
          <a:p>
            <a:r>
              <a:rPr lang="en-US">
                <a:latin typeface="Times New Roman" panose="02020603050405020304" pitchFamily="18" charset="0"/>
                <a:cs typeface="Times New Roman" panose="02020603050405020304" pitchFamily="18" charset="0"/>
              </a:rPr>
              <a:t>Xác định lớp, chức năng và thuật </a:t>
            </a:r>
            <a:r>
              <a:rPr lang="en-US" smtClean="0">
                <a:latin typeface="Times New Roman" panose="02020603050405020304" pitchFamily="18" charset="0"/>
                <a:cs typeface="Times New Roman" panose="02020603050405020304" pitchFamily="18" charset="0"/>
              </a:rPr>
              <a:t>toán</a:t>
            </a:r>
            <a:endParaRPr lang="vi-VN" smtClean="0">
              <a:latin typeface="Times New Roman" panose="02020603050405020304" pitchFamily="18" charset="0"/>
              <a:cs typeface="Times New Roman" panose="02020603050405020304" pitchFamily="18" charset="0"/>
            </a:endParaRPr>
          </a:p>
          <a:p>
            <a:r>
              <a:rPr lang="en-US"/>
              <a:t>Thành phần tái sử dụng</a:t>
            </a:r>
            <a:endParaRPr lang="vi-VN"/>
          </a:p>
          <a:p>
            <a:r>
              <a:rPr lang="vi-VN" smtClean="0">
                <a:latin typeface="Times New Roman" panose="02020603050405020304" pitchFamily="18" charset="0"/>
                <a:cs typeface="Times New Roman" panose="02020603050405020304" pitchFamily="18" charset="0"/>
              </a:rPr>
              <a:t>Sơ đồ trình tự và sơ đồ luồng dữ liệu cho thiết kế chi tiết</a:t>
            </a:r>
          </a:p>
          <a:p>
            <a:r>
              <a:rPr lang="vi-VN" smtClean="0">
                <a:latin typeface="Times New Roman" panose="02020603050405020304" pitchFamily="18" charset="0"/>
                <a:cs typeface="Times New Roman" panose="02020603050405020304" pitchFamily="18" charset="0"/>
              </a:rPr>
              <a:t>Thiết kế chi tiết và quy trình nhanh (agile)</a:t>
            </a:r>
          </a:p>
          <a:p>
            <a:r>
              <a:rPr lang="en-US" smtClean="0">
                <a:latin typeface="Times New Roman" panose="02020603050405020304" pitchFamily="18" charset="0"/>
                <a:cs typeface="Times New Roman" panose="02020603050405020304" pitchFamily="18" charset="0"/>
              </a:rPr>
              <a:t>Thiết kế trong quá trình phát triển thống nhất</a:t>
            </a:r>
          </a:p>
          <a:p>
            <a:r>
              <a:rPr lang="en-US" smtClean="0">
                <a:latin typeface="Times New Roman" panose="02020603050405020304" pitchFamily="18" charset="0"/>
                <a:cs typeface="Times New Roman" panose="02020603050405020304" pitchFamily="18" charset="0"/>
              </a:rPr>
              <a:t>Cập nhật dự án với thiết kế chi tiết</a:t>
            </a:r>
          </a:p>
          <a:p>
            <a:endParaRPr lang="en-US"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2900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943" y="661843"/>
            <a:ext cx="10515600" cy="4351338"/>
          </a:xfrm>
        </p:spPr>
        <p:txBody>
          <a:bodyPr/>
          <a:lstStyle/>
          <a:p>
            <a:r>
              <a:rPr lang="en-US" dirty="0">
                <a:latin typeface="Times New Roman" panose="02020603050405020304" pitchFamily="18" charset="0"/>
                <a:cs typeface="Times New Roman" panose="02020603050405020304" pitchFamily="18" charset="0"/>
              </a:rPr>
              <a:t>Case study: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chạm</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Case study: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eclipse</a:t>
            </a:r>
          </a:p>
        </p:txBody>
      </p:sp>
    </p:spTree>
    <p:extLst>
      <p:ext uri="{BB962C8B-B14F-4D97-AF65-F5344CB8AC3E}">
        <p14:creationId xmlns:p14="http://schemas.microsoft.com/office/powerpoint/2010/main" val="28085086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t>20. </a:t>
            </a:r>
            <a:r>
              <a:rPr lang="en-US" smtClean="0">
                <a:latin typeface="Times New Roman" panose="02020603050405020304" pitchFamily="18" charset="0"/>
                <a:cs typeface="Times New Roman" panose="02020603050405020304" pitchFamily="18" charset="0"/>
              </a:rPr>
              <a:t>Chất</a:t>
            </a:r>
            <a:r>
              <a:rPr lang="en-US" smtClean="0"/>
              <a:t> lượng thiết kế và dữ liệu</a:t>
            </a:r>
            <a:endParaRPr lang="en-US"/>
          </a:p>
        </p:txBody>
      </p:sp>
      <p:sp>
        <p:nvSpPr>
          <p:cNvPr id="3" name="Chỗ dành sẵn cho Nội dung 2"/>
          <p:cNvSpPr>
            <a:spLocks noGrp="1"/>
          </p:cNvSpPr>
          <p:nvPr>
            <p:ph idx="1"/>
          </p:nvPr>
        </p:nvSpPr>
        <p:spPr/>
        <p:txBody>
          <a:bodyPr>
            <a:normAutofit/>
          </a:bodyPr>
          <a:lstStyle/>
          <a:p>
            <a:r>
              <a:rPr lang="en-US" sz="2000" smtClean="0">
                <a:latin typeface="Times New Roman" panose="02020603050405020304" pitchFamily="18" charset="0"/>
                <a:cs typeface="Times New Roman" panose="02020603050405020304" pitchFamily="18" charset="0"/>
              </a:rPr>
              <a:t>20.1 Mức độ dễ hiểu, gắn kết và kết nôi:</a:t>
            </a:r>
          </a:p>
          <a:p>
            <a:r>
              <a:rPr lang="en-US" sz="2000" smtClean="0">
                <a:latin typeface="Times New Roman" panose="02020603050405020304" pitchFamily="18" charset="0"/>
                <a:cs typeface="Times New Roman" panose="02020603050405020304" pitchFamily="18" charset="0"/>
              </a:rPr>
              <a:t>Mức độ gắn kết của các mô đun cao là một phần của một biện pháp dễ hiểu và như vậy mức độ giữa các khớp nối của chúng là thấp.</a:t>
            </a:r>
          </a:p>
          <a:p>
            <a:r>
              <a:rPr lang="en-US" sz="2000" smtClean="0">
                <a:latin typeface="Times New Roman" panose="02020603050405020304" pitchFamily="18" charset="0"/>
                <a:cs typeface="Times New Roman" panose="02020603050405020304" pitchFamily="18" charset="0"/>
              </a:rPr>
              <a:t>Fan-in và Fan-out là các biện pháp của mức độ khớp nối các mô đun. Fan-in cho phép 1 thành phần đếm số thành phần tham chiếu nó; fan-out là số lượng thành phần mà nó tham chiếu</a:t>
            </a:r>
          </a:p>
          <a:p>
            <a:r>
              <a:rPr lang="en-US" sz="2000" smtClean="0">
                <a:latin typeface="Times New Roman" panose="02020603050405020304" pitchFamily="18" charset="0"/>
                <a:cs typeface="Times New Roman" panose="02020603050405020304" pitchFamily="18" charset="0"/>
              </a:rPr>
              <a:t>20.2 Sự đầy đủ là mục tiêu của chất lượng</a:t>
            </a:r>
          </a:p>
          <a:p>
            <a:r>
              <a:rPr lang="vi-VN" sz="2000">
                <a:latin typeface="Times New Roman" panose="02020603050405020304" pitchFamily="18" charset="0"/>
                <a:cs typeface="Times New Roman" panose="02020603050405020304" pitchFamily="18" charset="0"/>
              </a:rPr>
              <a:t>Một mục tiêu chất lượng chủ yếu là để sản xuất một thiết kế thích ứng với các yêu cầu</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20.3 Sự </a:t>
            </a:r>
            <a:r>
              <a:rPr lang="en-US" sz="2000">
                <a:latin typeface="Times New Roman" panose="02020603050405020304" pitchFamily="18" charset="0"/>
                <a:cs typeface="Times New Roman" panose="02020603050405020304" pitchFamily="18" charset="0"/>
              </a:rPr>
              <a:t>vững mạnh là mục tiêu của chất lượng:</a:t>
            </a:r>
          </a:p>
          <a:p>
            <a:r>
              <a:rPr lang="en-US" sz="2000">
                <a:latin typeface="Times New Roman" panose="02020603050405020304" pitchFamily="18" charset="0"/>
                <a:cs typeface="Times New Roman" panose="02020603050405020304" pitchFamily="18" charset="0"/>
              </a:rPr>
              <a:t>Một SRS tốt chứa các yêu cầu mạnh mẽ rõ ràng.</a:t>
            </a:r>
          </a:p>
          <a:p>
            <a:r>
              <a:rPr lang="en-US" sz="2000">
                <a:latin typeface="Times New Roman" panose="02020603050405020304" pitchFamily="18" charset="0"/>
                <a:cs typeface="Times New Roman" panose="02020603050405020304" pitchFamily="18" charset="0"/>
              </a:rPr>
              <a:t>20.4 Sự mềm dẻo là mục tiêu của chất lượng:</a:t>
            </a:r>
          </a:p>
          <a:p>
            <a:r>
              <a:rPr lang="vi-VN" sz="2000">
                <a:latin typeface="Times New Roman" panose="02020603050405020304" pitchFamily="18" charset="0"/>
                <a:cs typeface="Times New Roman" panose="02020603050405020304" pitchFamily="18" charset="0"/>
              </a:rPr>
              <a:t>Người ta thường cho rằng một thiết kế linh hoạt hơn</a:t>
            </a:r>
            <a:r>
              <a:rPr lang="en-US" sz="2000">
                <a:latin typeface="Times New Roman" panose="02020603050405020304" pitchFamily="18" charset="0"/>
                <a:cs typeface="Times New Roman" panose="02020603050405020304" pitchFamily="18" charset="0"/>
              </a:rPr>
              <a:t> quan trọng </a:t>
            </a:r>
            <a:r>
              <a:rPr lang="vi-VN" sz="2000">
                <a:latin typeface="Times New Roman" panose="02020603050405020304" pitchFamily="18" charset="0"/>
                <a:cs typeface="Times New Roman" panose="02020603050405020304" pitchFamily="18" charset="0"/>
              </a:rPr>
              <a:t>hơn chất lượng của nó.</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4" name="TextBox 3"/>
          <p:cNvSpPr txBox="1"/>
          <p:nvPr/>
        </p:nvSpPr>
        <p:spPr>
          <a:xfrm>
            <a:off x="510639" y="6388925"/>
            <a:ext cx="1048685" cy="369332"/>
          </a:xfrm>
          <a:prstGeom prst="rect">
            <a:avLst/>
          </a:prstGeom>
          <a:noFill/>
        </p:spPr>
        <p:txBody>
          <a:bodyPr wrap="none" rtlCol="0">
            <a:spAutoFit/>
          </a:bodyPr>
          <a:lstStyle/>
          <a:p>
            <a:r>
              <a:rPr lang="en-US" dirty="0" err="1" smtClean="0"/>
              <a:t>Nhóm</a:t>
            </a:r>
            <a:r>
              <a:rPr lang="en-US" dirty="0" smtClean="0"/>
              <a:t> 15</a:t>
            </a:r>
            <a:endParaRPr lang="en-US" dirty="0"/>
          </a:p>
        </p:txBody>
      </p:sp>
    </p:spTree>
    <p:extLst>
      <p:ext uri="{BB962C8B-B14F-4D97-AF65-F5344CB8AC3E}">
        <p14:creationId xmlns:p14="http://schemas.microsoft.com/office/powerpoint/2010/main" val="3002875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20. Chất lượng thiết kế và dữ liệu</a:t>
            </a:r>
            <a:endParaRPr lang="en-US">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p:txBody>
          <a:bodyPr>
            <a:normAutofit/>
          </a:bodyPr>
          <a:lstStyle/>
          <a:p>
            <a:endParaRPr lang="en-US" sz="2000" smtClean="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20.5 </a:t>
            </a:r>
            <a:r>
              <a:rPr lang="vi-VN" sz="2000">
                <a:latin typeface="Times New Roman" panose="02020603050405020304" pitchFamily="18" charset="0"/>
                <a:cs typeface="Times New Roman" panose="02020603050405020304" pitchFamily="18" charset="0"/>
              </a:rPr>
              <a:t>Mức độ tái sử dụng như là 1 mục tiêu chất lương thiết kế</a:t>
            </a:r>
            <a:endParaRPr lang="en-US" sz="200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Tái sử dụng có rất nhiều lợi ích, nhưng có thể làm giảm chất lượng ứng dụng vì nó</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được thiết kế để đem lại lợi ích cho các sự án trong tương lai hơn là chỉ một dự án ở</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hiện tại.</a:t>
            </a:r>
            <a:endParaRPr lang="en-US" sz="200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20.6 Mức độ hiệu quả của thời gian như một biện pháp thiết kế chất lượng</a:t>
            </a:r>
          </a:p>
          <a:p>
            <a:r>
              <a:rPr lang="vi-VN" sz="2000">
                <a:latin typeface="Times New Roman" panose="02020603050405020304" pitchFamily="18" charset="0"/>
                <a:cs typeface="Times New Roman" panose="02020603050405020304" pitchFamily="18" charset="0"/>
              </a:rPr>
              <a:t>Thời gian của </a:t>
            </a:r>
            <a:r>
              <a:rPr lang="vi-VN" sz="2000" smtClean="0">
                <a:latin typeface="Times New Roman" panose="02020603050405020304" pitchFamily="18" charset="0"/>
                <a:cs typeface="Times New Roman" panose="02020603050405020304" pitchFamily="18" charset="0"/>
              </a:rPr>
              <a:t>nó</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không </a:t>
            </a:r>
            <a:r>
              <a:rPr lang="vi-VN" sz="2000">
                <a:latin typeface="Times New Roman" panose="02020603050405020304" pitchFamily="18" charset="0"/>
                <a:cs typeface="Times New Roman" panose="02020603050405020304" pitchFamily="18" charset="0"/>
              </a:rPr>
              <a:t>phức tạp để tính toán miễn là người ta ước tính độ đáng tin cậy cho </a:t>
            </a:r>
            <a:r>
              <a:rPr lang="vi-VN" sz="2000" smtClean="0">
                <a:latin typeface="Times New Roman" panose="02020603050405020304" pitchFamily="18" charset="0"/>
                <a:cs typeface="Times New Roman" panose="02020603050405020304" pitchFamily="18" charset="0"/>
              </a:rPr>
              <a:t>các</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bộ </a:t>
            </a:r>
            <a:r>
              <a:rPr lang="vi-VN" sz="2000">
                <a:latin typeface="Times New Roman" panose="02020603050405020304" pitchFamily="18" charset="0"/>
                <a:cs typeface="Times New Roman" panose="02020603050405020304" pitchFamily="18" charset="0"/>
              </a:rPr>
              <a:t>phận của hoạt động.</a:t>
            </a:r>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20.7 Không gian hiệu quả là một biện pháp thiết kế chất lượng</a:t>
            </a:r>
          </a:p>
          <a:p>
            <a:r>
              <a:rPr lang="vi-VN" sz="2000">
                <a:latin typeface="Times New Roman" panose="02020603050405020304" pitchFamily="18" charset="0"/>
                <a:cs typeface="Times New Roman" panose="02020603050405020304" pitchFamily="18" charset="0"/>
              </a:rPr>
              <a:t>Vấn đề hiệu quả lớn thứ hai là sử dụng không gian: thứ cấp (thông thường, đĩa) lưu trữ, sử dụng bộ nhớ RAM, và nhị phân</a:t>
            </a:r>
          </a:p>
          <a:p>
            <a:r>
              <a:rPr lang="vi-VN" sz="2000">
                <a:latin typeface="Times New Roman" panose="02020603050405020304" pitchFamily="18" charset="0"/>
                <a:cs typeface="Times New Roman" panose="02020603050405020304" pitchFamily="18" charset="0"/>
              </a:rPr>
              <a:t>kích thước nguồn</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4033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20. Chất lượng thiết kế và dữ liệu</a:t>
            </a:r>
            <a:endParaRPr lang="en-US">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p:txBody>
          <a:bodyPr>
            <a:normAutofit fontScale="77500" lnSpcReduction="20000"/>
          </a:bodyPr>
          <a:lstStyle/>
          <a:p>
            <a:r>
              <a:rPr lang="en-US">
                <a:latin typeface="Times New Roman" panose="02020603050405020304" pitchFamily="18" charset="0"/>
                <a:cs typeface="Times New Roman" panose="02020603050405020304" pitchFamily="18" charset="0"/>
              </a:rPr>
              <a:t>20.8  Độ tin cậy là thước đo chất lượng thiết kế</a:t>
            </a:r>
          </a:p>
          <a:p>
            <a:r>
              <a:rPr lang="en-US">
                <a:latin typeface="Times New Roman" panose="02020603050405020304" pitchFamily="18" charset="0"/>
                <a:cs typeface="Times New Roman" panose="02020603050405020304" pitchFamily="18" charset="0"/>
              </a:rPr>
              <a:t>Để đánh giá tổng thể độ tin cậy, ta xem xét điểm mà phần mềm dễ hỏng nhất.</a:t>
            </a:r>
          </a:p>
          <a:p>
            <a:r>
              <a:rPr lang="en-US" smtClean="0">
                <a:latin typeface="Times New Roman" panose="02020603050405020304" pitchFamily="18" charset="0"/>
                <a:cs typeface="Times New Roman" panose="02020603050405020304" pitchFamily="18" charset="0"/>
              </a:rPr>
              <a:t>20.9 </a:t>
            </a:r>
            <a:r>
              <a:rPr lang="en-US">
                <a:latin typeface="Times New Roman" panose="02020603050405020304" pitchFamily="18" charset="0"/>
                <a:cs typeface="Times New Roman" panose="02020603050405020304" pitchFamily="18" charset="0"/>
              </a:rPr>
              <a:t>Độ bảo mật là thước đo chất lượng thiết kế</a:t>
            </a:r>
          </a:p>
          <a:p>
            <a:r>
              <a:rPr lang="en-US">
                <a:latin typeface="Times New Roman" panose="02020603050405020304" pitchFamily="18" charset="0"/>
                <a:cs typeface="Times New Roman" panose="02020603050405020304" pitchFamily="18" charset="0"/>
              </a:rPr>
              <a:t>Trong đánh giá về độ bảo mật của thiết kế, ta bắt buộc có cách tiếp cận hệ thống đó là, một tài khoản cho những khả năng tổn hại của ứng dụng chúng ta trong ngữ cảnh hê thống lớn mà nó vận hành trong đó.</a:t>
            </a:r>
          </a:p>
          <a:p>
            <a:r>
              <a:rPr lang="en-US" smtClean="0">
                <a:latin typeface="Times New Roman" panose="02020603050405020304" pitchFamily="18" charset="0"/>
                <a:cs typeface="Times New Roman" panose="02020603050405020304" pitchFamily="18" charset="0"/>
              </a:rPr>
              <a:t>20.10 Đánh giá chất lượng trong việc lựa chọn mô hình</a:t>
            </a:r>
          </a:p>
          <a:p>
            <a:r>
              <a:rPr lang="en-US" smtClean="0">
                <a:latin typeface="Times New Roman" panose="02020603050405020304" pitchFamily="18" charset="0"/>
                <a:cs typeface="Times New Roman" panose="02020603050405020304" pitchFamily="18" charset="0"/>
              </a:rPr>
              <a:t>Đánh giá số liệu chất lượng mô hình- lựa chọn mô hình thay thế, xác minh mô hình</a:t>
            </a:r>
          </a:p>
          <a:p>
            <a:r>
              <a:rPr lang="en-US" smtClean="0">
                <a:latin typeface="Times New Roman" panose="02020603050405020304" pitchFamily="18" charset="0"/>
                <a:cs typeface="Times New Roman" panose="02020603050405020304" pitchFamily="18" charset="0"/>
              </a:rPr>
              <a:t>20.11 Quyết định chất lượng của thiết kế chi tiết</a:t>
            </a:r>
          </a:p>
          <a:p>
            <a:r>
              <a:rPr lang="en-US" smtClean="0">
                <a:latin typeface="Times New Roman" panose="02020603050405020304" pitchFamily="18" charset="0"/>
                <a:cs typeface="Times New Roman" panose="02020603050405020304" pitchFamily="18" charset="0"/>
              </a:rPr>
              <a:t>20.12 Tóm tắt</a:t>
            </a:r>
          </a:p>
          <a:p>
            <a:r>
              <a:rPr lang="vi-VN">
                <a:latin typeface="Times New Roman" panose="02020603050405020304" pitchFamily="18" charset="0"/>
                <a:cs typeface="Times New Roman" panose="02020603050405020304" pitchFamily="18" charset="0"/>
              </a:rPr>
              <a:t>Một phần mềm thiết kế được đánh giá theo các quy định của chất lượng thiết </a:t>
            </a:r>
            <a:r>
              <a:rPr lang="vi-VN" smtClean="0">
                <a:latin typeface="Times New Roman" panose="02020603050405020304" pitchFamily="18" charset="0"/>
                <a:cs typeface="Times New Roman" panose="02020603050405020304" pitchFamily="18" charset="0"/>
              </a:rPr>
              <a:t>kế</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như </a:t>
            </a:r>
            <a:r>
              <a:rPr lang="vi-VN">
                <a:latin typeface="Times New Roman" panose="02020603050405020304" pitchFamily="18" charset="0"/>
                <a:cs typeface="Times New Roman" panose="02020603050405020304" pitchFamily="18" charset="0"/>
              </a:rPr>
              <a:t>là tính đầy đủ, độ bền, tính linh hoạt, có thể sử dụng, hiệu quả và độ tin </a:t>
            </a:r>
            <a:r>
              <a:rPr lang="vi-VN" smtClean="0">
                <a:latin typeface="Times New Roman" panose="02020603050405020304" pitchFamily="18" charset="0"/>
                <a:cs typeface="Times New Roman" panose="02020603050405020304" pitchFamily="18" charset="0"/>
              </a:rPr>
              <a:t>cậy</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cao.</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20.1 </a:t>
            </a:r>
            <a:r>
              <a:rPr lang="vi-VN" smtClean="0">
                <a:latin typeface="Times New Roman" panose="02020603050405020304" pitchFamily="18" charset="0"/>
                <a:cs typeface="Times New Roman" panose="02020603050405020304" pitchFamily="18" charset="0"/>
              </a:rPr>
              <a:t>Sự </a:t>
            </a:r>
            <a:r>
              <a:rPr lang="vi-VN">
                <a:latin typeface="Times New Roman" panose="02020603050405020304" pitchFamily="18" charset="0"/>
                <a:cs typeface="Times New Roman" panose="02020603050405020304" pitchFamily="18" charset="0"/>
              </a:rPr>
              <a:t>phát triển và phương pháp mới nổi trong thiết kế phần mềm</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3229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9900" y="2316163"/>
            <a:ext cx="9144000" cy="2387600"/>
          </a:xfrm>
        </p:spPr>
        <p:txBody>
          <a:bodyPr>
            <a:normAutofit fontScale="90000"/>
          </a:bodyPr>
          <a:lstStyle/>
          <a:p>
            <a:r>
              <a:rPr lang="en-US" b="1"/>
              <a:t>Nguyên tắc hiện thực </a:t>
            </a:r>
            <a:r>
              <a:rPr lang="en-US" b="1" smtClean="0"/>
              <a:t/>
            </a:r>
            <a:br>
              <a:rPr lang="en-US" b="1" smtClean="0"/>
            </a:br>
            <a:r>
              <a:rPr lang="en-US" b="1" smtClean="0"/>
              <a:t>(</a:t>
            </a:r>
            <a:r>
              <a:rPr lang="en-US" b="1"/>
              <a:t>Principles of Implementation)</a:t>
            </a:r>
            <a:r>
              <a:rPr lang="en-US"/>
              <a:t/>
            </a:r>
            <a:br>
              <a:rPr lang="en-US"/>
            </a:br>
            <a:endParaRPr lang="en-US"/>
          </a:p>
        </p:txBody>
      </p:sp>
      <p:sp>
        <p:nvSpPr>
          <p:cNvPr id="3" name="TextBox 2"/>
          <p:cNvSpPr txBox="1"/>
          <p:nvPr/>
        </p:nvSpPr>
        <p:spPr>
          <a:xfrm>
            <a:off x="5300669" y="4118988"/>
            <a:ext cx="1720343" cy="584775"/>
          </a:xfrm>
          <a:prstGeom prst="rect">
            <a:avLst/>
          </a:prstGeom>
          <a:noFill/>
        </p:spPr>
        <p:txBody>
          <a:bodyPr wrap="none" rtlCol="0">
            <a:spAutoFit/>
          </a:bodyPr>
          <a:lstStyle/>
          <a:p>
            <a:r>
              <a:rPr lang="en-US" sz="3200" dirty="0" err="1" smtClean="0"/>
              <a:t>Nhóm</a:t>
            </a:r>
            <a:r>
              <a:rPr lang="en-US" sz="3200" dirty="0" smtClean="0"/>
              <a:t> 16</a:t>
            </a:r>
          </a:p>
        </p:txBody>
      </p:sp>
    </p:spTree>
    <p:extLst>
      <p:ext uri="{BB962C8B-B14F-4D97-AF65-F5344CB8AC3E}">
        <p14:creationId xmlns:p14="http://schemas.microsoft.com/office/powerpoint/2010/main" val="223123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Nội dung chính</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000" b="1" smtClean="0">
                <a:latin typeface="Times New Roman" panose="02020603050405020304" pitchFamily="18" charset="0"/>
                <a:cs typeface="Times New Roman" panose="02020603050405020304" pitchFamily="18" charset="0"/>
              </a:rPr>
              <a:t>Lựa chọn ngôn ngữ lập trình cho việc triển khai</a:t>
            </a:r>
          </a:p>
          <a:p>
            <a:pPr lvl="0"/>
            <a:r>
              <a:rPr lang="en-US" sz="2000" b="1" smtClean="0">
                <a:latin typeface="Times New Roman" panose="02020603050405020304" pitchFamily="18" charset="0"/>
                <a:cs typeface="Times New Roman" panose="02020603050405020304" pitchFamily="18" charset="0"/>
              </a:rPr>
              <a:t>Cách định nghĩa các lớp, các phương thức</a:t>
            </a:r>
          </a:p>
          <a:p>
            <a:pPr lvl="0"/>
            <a:r>
              <a:rPr lang="en-US" sz="2000" b="1" smtClean="0">
                <a:latin typeface="Times New Roman" panose="02020603050405020304" pitchFamily="18" charset="0"/>
                <a:cs typeface="Times New Roman" panose="02020603050405020304" pitchFamily="18" charset="0"/>
              </a:rPr>
              <a:t>Tiêu chuẩn triển khai thực hành</a:t>
            </a:r>
          </a:p>
          <a:p>
            <a:r>
              <a:rPr lang="en-US" sz="2000" b="1" smtClean="0">
                <a:latin typeface="Times New Roman" panose="02020603050405020304" pitchFamily="18" charset="0"/>
                <a:cs typeface="Times New Roman" panose="02020603050405020304" pitchFamily="18" charset="0"/>
              </a:rPr>
              <a:t>Cách đặt </a:t>
            </a:r>
            <a:r>
              <a:rPr lang="en-US" sz="2000" b="1">
                <a:latin typeface="Times New Roman" panose="02020603050405020304" pitchFamily="18" charset="0"/>
                <a:cs typeface="Times New Roman" panose="02020603050405020304" pitchFamily="18" charset="0"/>
              </a:rPr>
              <a:t>tên </a:t>
            </a:r>
            <a:r>
              <a:rPr lang="en-US" sz="2000" b="1" smtClean="0">
                <a:latin typeface="Times New Roman" panose="02020603050405020304" pitchFamily="18" charset="0"/>
                <a:cs typeface="Times New Roman" panose="02020603050405020304" pitchFamily="18" charset="0"/>
              </a:rPr>
              <a:t>biến, biến </a:t>
            </a:r>
            <a:r>
              <a:rPr lang="en-US" sz="2000" b="1">
                <a:latin typeface="Times New Roman" panose="02020603050405020304" pitchFamily="18" charset="0"/>
                <a:cs typeface="Times New Roman" panose="02020603050405020304" pitchFamily="18" charset="0"/>
              </a:rPr>
              <a:t>toàn </a:t>
            </a:r>
            <a:r>
              <a:rPr lang="en-US" sz="2000" b="1" smtClean="0">
                <a:latin typeface="Times New Roman" panose="02020603050405020304" pitchFamily="18" charset="0"/>
                <a:cs typeface="Times New Roman" panose="02020603050405020304" pitchFamily="18" charset="0"/>
              </a:rPr>
              <a:t>cục, tham </a:t>
            </a:r>
            <a:r>
              <a:rPr lang="en-US" sz="2000" b="1">
                <a:latin typeface="Times New Roman" panose="02020603050405020304" pitchFamily="18" charset="0"/>
                <a:cs typeface="Times New Roman" panose="02020603050405020304" pitchFamily="18" charset="0"/>
              </a:rPr>
              <a:t>số của các </a:t>
            </a:r>
            <a:r>
              <a:rPr lang="en-US" sz="2000" b="1" smtClean="0">
                <a:latin typeface="Times New Roman" panose="02020603050405020304" pitchFamily="18" charset="0"/>
                <a:cs typeface="Times New Roman" panose="02020603050405020304" pitchFamily="18" charset="0"/>
              </a:rPr>
              <a:t>hàm, hàm khởi tạo, viết </a:t>
            </a:r>
            <a:r>
              <a:rPr lang="en-US" sz="2000" b="1">
                <a:latin typeface="Times New Roman" panose="02020603050405020304" pitchFamily="18" charset="0"/>
                <a:cs typeface="Times New Roman" panose="02020603050405020304" pitchFamily="18" charset="0"/>
              </a:rPr>
              <a:t>chú </a:t>
            </a:r>
            <a:r>
              <a:rPr lang="en-US" sz="2000" b="1" smtClean="0">
                <a:latin typeface="Times New Roman" panose="02020603050405020304" pitchFamily="18" charset="0"/>
                <a:cs typeface="Times New Roman" panose="02020603050405020304" pitchFamily="18" charset="0"/>
              </a:rPr>
              <a:t>thích.</a:t>
            </a:r>
          </a:p>
          <a:p>
            <a:r>
              <a:rPr lang="en-US" sz="2000" b="1" smtClean="0">
                <a:latin typeface="Times New Roman" panose="02020603050405020304" pitchFamily="18" charset="0"/>
                <a:cs typeface="Times New Roman" panose="02020603050405020304" pitchFamily="18" charset="0"/>
              </a:rPr>
              <a:t>Định nghĩa “Defensive programming”  </a:t>
            </a:r>
            <a:endParaRPr lang="en-US" sz="2000" b="1">
              <a:latin typeface="Times New Roman" panose="02020603050405020304" pitchFamily="18" charset="0"/>
              <a:cs typeface="Times New Roman" panose="02020603050405020304" pitchFamily="18" charset="0"/>
            </a:endParaRPr>
          </a:p>
          <a:p>
            <a:r>
              <a:rPr lang="en-US" sz="2000" b="1" smtClean="0">
                <a:latin typeface="Times New Roman" panose="02020603050405020304" pitchFamily="18" charset="0"/>
                <a:cs typeface="Times New Roman" panose="02020603050405020304" pitchFamily="18" charset="0"/>
              </a:rPr>
              <a:t>Cách để </a:t>
            </a:r>
            <a:r>
              <a:rPr lang="en-US" sz="2000" b="1">
                <a:latin typeface="Times New Roman" panose="02020603050405020304" pitchFamily="18" charset="0"/>
                <a:cs typeface="Times New Roman" panose="02020603050405020304" pitchFamily="18" charset="0"/>
              </a:rPr>
              <a:t>xử lí </a:t>
            </a:r>
            <a:r>
              <a:rPr lang="en-US" sz="2000" b="1" smtClean="0">
                <a:latin typeface="Times New Roman" panose="02020603050405020304" pitchFamily="18" charset="0"/>
                <a:cs typeface="Times New Roman" panose="02020603050405020304" pitchFamily="18" charset="0"/>
              </a:rPr>
              <a:t>lỗi</a:t>
            </a:r>
            <a:endParaRPr lang="en-US" sz="2000" b="1">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Định nghĩa “Enforce intentions”</a:t>
            </a:r>
            <a:r>
              <a:rPr lang="en-US" sz="2000" b="1">
                <a:latin typeface="Times New Roman" panose="02020603050405020304" pitchFamily="18" charset="0"/>
                <a:cs typeface="Times New Roman" panose="02020603050405020304" pitchFamily="18" charset="0"/>
              </a:rPr>
              <a:t/>
            </a:r>
            <a:br>
              <a:rPr lang="en-US" sz="2000" b="1">
                <a:latin typeface="Times New Roman" panose="02020603050405020304" pitchFamily="18" charset="0"/>
                <a:cs typeface="Times New Roman" panose="02020603050405020304" pitchFamily="18" charset="0"/>
              </a:rPr>
            </a:br>
            <a:endParaRPr lang="en-US" sz="2000" b="1">
              <a:latin typeface="Times New Roman" panose="02020603050405020304" pitchFamily="18" charset="0"/>
              <a:cs typeface="Times New Roman" panose="02020603050405020304" pitchFamily="18" charset="0"/>
            </a:endParaRPr>
          </a:p>
          <a:p>
            <a:endParaRPr lang="en-US" sz="2000" b="1">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9639300" y="5699125"/>
            <a:ext cx="3429000" cy="2952750"/>
          </a:xfrm>
          <a:prstGeom prst="rect">
            <a:avLst/>
          </a:prstGeom>
        </p:spPr>
      </p:pic>
    </p:spTree>
    <p:extLst>
      <p:ext uri="{BB962C8B-B14F-4D97-AF65-F5344CB8AC3E}">
        <p14:creationId xmlns:p14="http://schemas.microsoft.com/office/powerpoint/2010/main" val="3712922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Nội dung chính</a:t>
            </a:r>
          </a:p>
        </p:txBody>
      </p:sp>
      <p:sp>
        <p:nvSpPr>
          <p:cNvPr id="3" name="Content Placeholder 2"/>
          <p:cNvSpPr>
            <a:spLocks noGrp="1"/>
          </p:cNvSpPr>
          <p:nvPr>
            <p:ph idx="1"/>
          </p:nvPr>
        </p:nvSpPr>
        <p:spPr/>
        <p:txBody>
          <a:bodyPr>
            <a:normAutofit/>
          </a:bodyPr>
          <a:lstStyle/>
          <a:p>
            <a:pPr lvl="0"/>
            <a:r>
              <a:rPr lang="fr-FR" sz="2000" b="1">
                <a:latin typeface="Times New Roman" panose="02020603050405020304" pitchFamily="18" charset="0"/>
                <a:cs typeface="Times New Roman" panose="02020603050405020304" pitchFamily="18" charset="0"/>
              </a:rPr>
              <a:t>Tiêu chuẩn </a:t>
            </a:r>
            <a:r>
              <a:rPr lang="fr-FR" sz="2000" b="1" smtClean="0">
                <a:latin typeface="Times New Roman" panose="02020603050405020304" pitchFamily="18" charset="0"/>
                <a:cs typeface="Times New Roman" panose="02020603050405020304" pitchFamily="18" charset="0"/>
              </a:rPr>
              <a:t>viết code tốt</a:t>
            </a:r>
          </a:p>
          <a:p>
            <a:pPr lvl="0"/>
            <a:r>
              <a:rPr lang="fr-FR" sz="2000" b="1" smtClean="0">
                <a:latin typeface="Times New Roman" panose="02020603050405020304" pitchFamily="18" charset="0"/>
                <a:cs typeface="Times New Roman" panose="02020603050405020304" pitchFamily="18" charset="0"/>
              </a:rPr>
              <a:t>Những </a:t>
            </a:r>
            <a:r>
              <a:rPr lang="fr-FR" sz="2000" b="1">
                <a:latin typeface="Times New Roman" panose="02020603050405020304" pitchFamily="18" charset="0"/>
                <a:cs typeface="Times New Roman" panose="02020603050405020304" pitchFamily="18" charset="0"/>
              </a:rPr>
              <a:t>công cụ và môi trường thực hiện có sẵn để lập </a:t>
            </a:r>
            <a:r>
              <a:rPr lang="fr-FR" sz="2000" b="1" smtClean="0">
                <a:latin typeface="Times New Roman" panose="02020603050405020304" pitchFamily="18" charset="0"/>
                <a:cs typeface="Times New Roman" panose="02020603050405020304" pitchFamily="18" charset="0"/>
              </a:rPr>
              <a:t>trình</a:t>
            </a:r>
            <a:endParaRPr lang="en-US" sz="2000" b="1">
              <a:latin typeface="Times New Roman" panose="02020603050405020304" pitchFamily="18" charset="0"/>
              <a:cs typeface="Times New Roman" panose="02020603050405020304" pitchFamily="18" charset="0"/>
            </a:endParaRPr>
          </a:p>
          <a:p>
            <a:pPr lvl="0"/>
            <a:r>
              <a:rPr lang="fr-FR" sz="2000" b="1" smtClean="0">
                <a:latin typeface="Times New Roman" panose="02020603050405020304" pitchFamily="18" charset="0"/>
                <a:cs typeface="Times New Roman" panose="02020603050405020304" pitchFamily="18" charset="0"/>
              </a:rPr>
              <a:t>Cách mà các </a:t>
            </a:r>
            <a:r>
              <a:rPr lang="fr-FR" sz="2000" b="1">
                <a:latin typeface="Times New Roman" panose="02020603050405020304" pitchFamily="18" charset="0"/>
                <a:cs typeface="Times New Roman" panose="02020603050405020304" pitchFamily="18" charset="0"/>
              </a:rPr>
              <a:t>kỹ sư phần mềm làm việc trên các dự án lớn về lập </a:t>
            </a:r>
            <a:r>
              <a:rPr lang="fr-FR" sz="2000" b="1" smtClean="0">
                <a:latin typeface="Times New Roman" panose="02020603050405020304" pitchFamily="18" charset="0"/>
                <a:cs typeface="Times New Roman" panose="02020603050405020304" pitchFamily="18" charset="0"/>
              </a:rPr>
              <a:t>trình</a:t>
            </a:r>
            <a:endParaRPr lang="en-US" sz="2000" b="1">
              <a:latin typeface="Times New Roman" panose="02020603050405020304" pitchFamily="18" charset="0"/>
              <a:cs typeface="Times New Roman" panose="02020603050405020304" pitchFamily="18" charset="0"/>
            </a:endParaRPr>
          </a:p>
          <a:p>
            <a:pPr lvl="0"/>
            <a:r>
              <a:rPr lang="fr-FR" sz="2000" b="1" smtClean="0">
                <a:latin typeface="Times New Roman" panose="02020603050405020304" pitchFamily="18" charset="0"/>
                <a:cs typeface="Times New Roman" panose="02020603050405020304" pitchFamily="18" charset="0"/>
              </a:rPr>
              <a:t>Cách các </a:t>
            </a:r>
            <a:r>
              <a:rPr lang="fr-FR" sz="2000" b="1">
                <a:latin typeface="Times New Roman" panose="02020603050405020304" pitchFamily="18" charset="0"/>
                <a:cs typeface="Times New Roman" panose="02020603050405020304" pitchFamily="18" charset="0"/>
              </a:rPr>
              <a:t>đội sinh viên tổ chức các giai đoạn thực </a:t>
            </a:r>
            <a:r>
              <a:rPr lang="fr-FR" sz="2000" b="1" smtClean="0">
                <a:latin typeface="Times New Roman" panose="02020603050405020304" pitchFamily="18" charset="0"/>
                <a:cs typeface="Times New Roman" panose="02020603050405020304" pitchFamily="18" charset="0"/>
              </a:rPr>
              <a:t>hiện</a:t>
            </a:r>
            <a:endParaRPr lang="en-US" sz="2000" b="1">
              <a:latin typeface="Times New Roman" panose="02020603050405020304" pitchFamily="18" charset="0"/>
              <a:cs typeface="Times New Roman" panose="02020603050405020304" pitchFamily="18" charset="0"/>
            </a:endParaRPr>
          </a:p>
          <a:p>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003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6884"/>
            <a:ext cx="10515600" cy="5840079"/>
          </a:xfrm>
        </p:spPr>
        <p:txBody>
          <a:bodyPr>
            <a:normAutofit fontScale="92500" lnSpcReduction="20000"/>
          </a:bodyPr>
          <a:lstStyle/>
          <a:p>
            <a:pPr marL="457200" lvl="1" indent="0">
              <a:buNone/>
            </a:pPr>
            <a:r>
              <a:rPr lang="en-US" dirty="0" smtClean="0">
                <a:latin typeface="Times New Roman" panose="02020603050405020304" pitchFamily="18" charset="0"/>
                <a:cs typeface="Times New Roman" panose="02020603050405020304" pitchFamily="18" charset="0"/>
              </a:rPr>
              <a:t>5. QUÁ TRÌNH UP VÀ QUY TRÌNH RUP</a:t>
            </a:r>
          </a:p>
          <a:p>
            <a:pPr lvl="2"/>
            <a:r>
              <a:rPr lang="en-US" sz="2200" dirty="0" smtClean="0">
                <a:latin typeface="Times New Roman" panose="02020603050405020304" pitchFamily="18" charset="0"/>
                <a:cs typeface="Times New Roman" panose="02020603050405020304" pitchFamily="18" charset="0"/>
              </a:rPr>
              <a:t>UP </a:t>
            </a:r>
            <a:r>
              <a:rPr lang="en-US" sz="2200" dirty="0" err="1" smtClean="0">
                <a:latin typeface="Times New Roman" panose="02020603050405020304" pitchFamily="18" charset="0"/>
                <a:cs typeface="Times New Roman" panose="02020603050405020304" pitchFamily="18" charset="0"/>
              </a:rPr>
              <a:t>Là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trình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phát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triển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thống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nhất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phần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mềm</a:t>
            </a:r>
            <a:endParaRPr lang="en-US" sz="2200" dirty="0" smtClean="0">
              <a:latin typeface="Times New Roman" panose="02020603050405020304" pitchFamily="18" charset="0"/>
              <a:cs typeface="Times New Roman" panose="02020603050405020304" pitchFamily="18" charset="0"/>
            </a:endParaRPr>
          </a:p>
          <a:p>
            <a:pPr lvl="2"/>
            <a:r>
              <a:rPr lang="en-US" sz="2200" dirty="0" smtClean="0">
                <a:latin typeface="Times New Roman" panose="02020603050405020304" pitchFamily="18" charset="0"/>
                <a:cs typeface="Times New Roman" panose="02020603050405020304" pitchFamily="18" charset="0"/>
              </a:rPr>
              <a:t>RUP </a:t>
            </a:r>
            <a:r>
              <a:rPr lang="en-US" sz="2200" dirty="0" err="1" smtClean="0">
                <a:latin typeface="Times New Roman" panose="02020603050405020304" pitchFamily="18" charset="0"/>
                <a:cs typeface="Times New Roman" panose="02020603050405020304" pitchFamily="18" charset="0"/>
              </a:rPr>
              <a:t>là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phần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mềm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IBM </a:t>
            </a:r>
            <a:r>
              <a:rPr lang="en-US" sz="2200" dirty="0" err="1" smtClean="0">
                <a:latin typeface="Times New Roman" panose="02020603050405020304" pitchFamily="18" charset="0"/>
                <a:cs typeface="Times New Roman" panose="02020603050405020304" pitchFamily="18" charset="0"/>
              </a:rPr>
              <a:t>đã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phát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triển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nhằm</a:t>
            </a:r>
            <a:r>
              <a:rPr lang="en-US" sz="2200" dirty="0" smtClean="0">
                <a:latin typeface="Times New Roman" panose="02020603050405020304" pitchFamily="18" charset="0"/>
                <a:cs typeface="Times New Roman" panose="02020603050405020304" pitchFamily="18" charset="0"/>
              </a:rPr>
              <a:t> sang </a:t>
            </a:r>
            <a:r>
              <a:rPr lang="en-US" sz="2200" dirty="0" err="1" smtClean="0">
                <a:latin typeface="Times New Roman" panose="02020603050405020304" pitchFamily="18" charset="0"/>
                <a:cs typeface="Times New Roman" panose="02020603050405020304" pitchFamily="18" charset="0"/>
              </a:rPr>
              <a:t>lọc</a:t>
            </a:r>
            <a:r>
              <a:rPr lang="en-US" sz="2200" dirty="0" smtClean="0">
                <a:latin typeface="Times New Roman" panose="02020603050405020304" pitchFamily="18" charset="0"/>
                <a:cs typeface="Times New Roman" panose="02020603050405020304" pitchFamily="18" charset="0"/>
              </a:rPr>
              <a:t> chi </a:t>
            </a:r>
            <a:r>
              <a:rPr lang="en-US" sz="2200" dirty="0" err="1" smtClean="0">
                <a:latin typeface="Times New Roman" panose="02020603050405020304" pitchFamily="18" charset="0"/>
                <a:cs typeface="Times New Roman" panose="02020603050405020304" pitchFamily="18" charset="0"/>
              </a:rPr>
              <a:t>tiết</a:t>
            </a:r>
            <a:r>
              <a:rPr lang="en-US" sz="2200" dirty="0" smtClean="0">
                <a:latin typeface="Times New Roman" panose="02020603050405020304" pitchFamily="18" charset="0"/>
                <a:cs typeface="Times New Roman" panose="02020603050405020304" pitchFamily="18" charset="0"/>
              </a:rPr>
              <a:t> UP</a:t>
            </a:r>
          </a:p>
          <a:p>
            <a:pPr lvl="2"/>
            <a:r>
              <a:rPr lang="en-US" sz="2200" dirty="0" err="1" smtClean="0">
                <a:latin typeface="Times New Roman" panose="02020603050405020304" pitchFamily="18" charset="0"/>
                <a:cs typeface="Times New Roman" panose="02020603050405020304" pitchFamily="18" charset="0"/>
              </a:rPr>
              <a:t>Mô</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đoạn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giai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đoạn</a:t>
            </a:r>
            <a:r>
              <a:rPr lang="en-US" sz="2200" dirty="0" smtClean="0">
                <a:latin typeface="Times New Roman" panose="02020603050405020304" pitchFamily="18" charset="0"/>
                <a:cs typeface="Times New Roman" panose="02020603050405020304" pitchFamily="18" charset="0"/>
              </a:rPr>
              <a:t> UP</a:t>
            </a:r>
          </a:p>
          <a:p>
            <a:pPr lvl="2"/>
            <a:r>
              <a:rPr lang="vi-VN" sz="2200" dirty="0" smtClean="0">
                <a:latin typeface="Times New Roman" panose="02020603050405020304" pitchFamily="18" charset="0"/>
                <a:cs typeface="Times New Roman" panose="02020603050405020304" pitchFamily="18" charset="0"/>
              </a:rPr>
              <a:t>Ư</a:t>
            </a:r>
            <a:r>
              <a:rPr lang="en-US" sz="2200" dirty="0" smtClean="0">
                <a:latin typeface="Times New Roman" panose="02020603050405020304" pitchFamily="18" charset="0"/>
                <a:cs typeface="Times New Roman" panose="02020603050405020304" pitchFamily="18" charset="0"/>
              </a:rPr>
              <a:t>u </a:t>
            </a:r>
            <a:r>
              <a:rPr lang="en-US" sz="2200" dirty="0" err="1" smtClean="0">
                <a:latin typeface="Times New Roman" panose="02020603050405020304" pitchFamily="18" charset="0"/>
                <a:cs typeface="Times New Roman" panose="02020603050405020304" pitchFamily="18" charset="0"/>
              </a:rPr>
              <a:t>điểm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nhược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điểm</a:t>
            </a:r>
            <a:endParaRPr lang="en-US" sz="2200" dirty="0" smtClean="0">
              <a:latin typeface="Times New Roman" panose="02020603050405020304" pitchFamily="18" charset="0"/>
              <a:cs typeface="Times New Roman" panose="02020603050405020304" pitchFamily="18" charset="0"/>
            </a:endParaRPr>
          </a:p>
          <a:p>
            <a:pPr marL="457200" lvl="1" indent="0">
              <a:buNone/>
            </a:pPr>
            <a:r>
              <a:rPr lang="en-US" dirty="0" smtClean="0">
                <a:latin typeface="Times New Roman" panose="02020603050405020304" pitchFamily="18" charset="0"/>
                <a:cs typeface="Times New Roman" panose="02020603050405020304" pitchFamily="18" charset="0"/>
              </a:rPr>
              <a:t>6. QUY TRÌNH AGILE </a:t>
            </a:r>
          </a:p>
          <a:p>
            <a:pPr lvl="2"/>
            <a:r>
              <a:rPr lang="en-US" sz="2200" dirty="0" err="1" smtClean="0">
                <a:latin typeface="Times New Roman" panose="02020603050405020304" pitchFamily="18" charset="0"/>
                <a:cs typeface="Times New Roman" panose="02020603050405020304" pitchFamily="18" charset="0"/>
              </a:rPr>
              <a:t>Tuyên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ngôn</a:t>
            </a:r>
            <a:r>
              <a:rPr lang="en-US" sz="2200" dirty="0" smtClean="0">
                <a:latin typeface="Times New Roman" panose="02020603050405020304" pitchFamily="18" charset="0"/>
                <a:cs typeface="Times New Roman" panose="02020603050405020304" pitchFamily="18" charset="0"/>
              </a:rPr>
              <a:t> agile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trình</a:t>
            </a:r>
            <a:r>
              <a:rPr lang="en-US" sz="2200" dirty="0" smtClean="0">
                <a:latin typeface="Times New Roman" panose="02020603050405020304" pitchFamily="18" charset="0"/>
                <a:cs typeface="Times New Roman" panose="02020603050405020304" pitchFamily="18" charset="0"/>
              </a:rPr>
              <a:t> agile </a:t>
            </a:r>
            <a:r>
              <a:rPr lang="en-US" sz="2200" dirty="0" err="1" smtClean="0">
                <a:latin typeface="Times New Roman" panose="02020603050405020304" pitchFamily="18" charset="0"/>
                <a:cs typeface="Times New Roman" panose="02020603050405020304" pitchFamily="18" charset="0"/>
              </a:rPr>
              <a:t>quan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trọng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gì</a:t>
            </a:r>
            <a:r>
              <a:rPr lang="en-US" sz="2200" dirty="0" smtClean="0">
                <a:latin typeface="Times New Roman" panose="02020603050405020304" pitchFamily="18" charset="0"/>
                <a:cs typeface="Times New Roman" panose="02020603050405020304" pitchFamily="18" charset="0"/>
              </a:rPr>
              <a:t>.</a:t>
            </a:r>
          </a:p>
          <a:p>
            <a:pPr lvl="2"/>
            <a:r>
              <a:rPr lang="vi-VN" sz="2200" dirty="0" smtClean="0">
                <a:latin typeface="Times New Roman" panose="02020603050405020304" pitchFamily="18" charset="0"/>
                <a:cs typeface="Times New Roman" panose="02020603050405020304" pitchFamily="18" charset="0"/>
              </a:rPr>
              <a:t>Ư</a:t>
            </a:r>
            <a:r>
              <a:rPr lang="en-US" sz="2200" dirty="0" smtClean="0">
                <a:latin typeface="Times New Roman" panose="02020603050405020304" pitchFamily="18" charset="0"/>
                <a:cs typeface="Times New Roman" panose="02020603050405020304" pitchFamily="18" charset="0"/>
              </a:rPr>
              <a:t>u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nhược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điểm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agile</a:t>
            </a:r>
          </a:p>
          <a:p>
            <a:pPr marL="457200" lvl="1" indent="0">
              <a:buNone/>
            </a:pPr>
            <a:r>
              <a:rPr lang="en-US" dirty="0" smtClean="0">
                <a:latin typeface="Times New Roman" panose="02020603050405020304" pitchFamily="18" charset="0"/>
                <a:cs typeface="Times New Roman" panose="02020603050405020304" pitchFamily="18" charset="0"/>
              </a:rPr>
              <a:t>7 QUY TRÌNH PHÁT TRIỂN MÃ NGUỒN MỞ.</a:t>
            </a:r>
          </a:p>
          <a:p>
            <a:pPr lvl="2"/>
            <a:r>
              <a:rPr lang="en-US" sz="2200" dirty="0" err="1" smtClean="0">
                <a:latin typeface="Times New Roman" panose="02020603050405020304" pitchFamily="18" charset="0"/>
                <a:cs typeface="Times New Roman" panose="02020603050405020304" pitchFamily="18" charset="0"/>
              </a:rPr>
              <a:t>Được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phát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triển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duy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trì</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bởi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cộng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đồng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bất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kì</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ai</a:t>
            </a:r>
            <a:r>
              <a:rPr lang="en-US" sz="2200" dirty="0" smtClean="0">
                <a:latin typeface="Times New Roman" panose="02020603050405020304" pitchFamily="18" charset="0"/>
                <a:cs typeface="Times New Roman" panose="02020603050405020304" pitchFamily="18" charset="0"/>
              </a:rPr>
              <a:t>.</a:t>
            </a:r>
          </a:p>
          <a:p>
            <a:pPr lvl="2"/>
            <a:r>
              <a:rPr lang="vi-VN" sz="2200" dirty="0" smtClean="0">
                <a:latin typeface="Times New Roman" panose="02020603050405020304" pitchFamily="18" charset="0"/>
                <a:cs typeface="Times New Roman" panose="02020603050405020304" pitchFamily="18" charset="0"/>
              </a:rPr>
              <a:t>Ư</a:t>
            </a:r>
            <a:r>
              <a:rPr lang="en-US" sz="2200" dirty="0" smtClean="0">
                <a:latin typeface="Times New Roman" panose="02020603050405020304" pitchFamily="18" charset="0"/>
                <a:cs typeface="Times New Roman" panose="02020603050405020304" pitchFamily="18" charset="0"/>
              </a:rPr>
              <a:t>u </a:t>
            </a:r>
            <a:r>
              <a:rPr lang="en-US" sz="2200" dirty="0" err="1" smtClean="0">
                <a:latin typeface="Times New Roman" panose="02020603050405020304" pitchFamily="18" charset="0"/>
                <a:cs typeface="Times New Roman" panose="02020603050405020304" pitchFamily="18" charset="0"/>
              </a:rPr>
              <a:t>điểm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nhược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điểm</a:t>
            </a:r>
            <a:endParaRPr lang="en-US" sz="2200" dirty="0" smtClean="0">
              <a:latin typeface="Times New Roman" panose="02020603050405020304" pitchFamily="18" charset="0"/>
              <a:cs typeface="Times New Roman" panose="02020603050405020304" pitchFamily="18" charset="0"/>
            </a:endParaRPr>
          </a:p>
          <a:p>
            <a:pPr lvl="2"/>
            <a:r>
              <a:rPr lang="en-US" sz="2200" dirty="0">
                <a:latin typeface="Times New Roman" panose="02020603050405020304" pitchFamily="18" charset="0"/>
                <a:cs typeface="Times New Roman" panose="02020603050405020304" pitchFamily="18" charset="0"/>
              </a:rPr>
              <a:t>CASE STUDY: </a:t>
            </a:r>
            <a:r>
              <a:rPr lang="en-US" sz="2200" dirty="0" err="1" smtClean="0">
                <a:latin typeface="Times New Roman" panose="02020603050405020304" pitchFamily="18" charset="0"/>
                <a:cs typeface="Times New Roman" panose="02020603050405020304" pitchFamily="18" charset="0"/>
              </a:rPr>
              <a:t>lập</a:t>
            </a:r>
            <a:r>
              <a:rPr lang="en-US" sz="2200" dirty="0" smtClean="0">
                <a:latin typeface="Times New Roman" panose="02020603050405020304" pitchFamily="18" charset="0"/>
                <a:cs typeface="Times New Roman" panose="02020603050405020304" pitchFamily="18" charset="0"/>
              </a:rPr>
              <a:t> Student Team</a:t>
            </a:r>
          </a:p>
          <a:p>
            <a:pPr lvl="2"/>
            <a:r>
              <a:rPr lang="en-US" sz="2200" dirty="0" err="1" smtClean="0">
                <a:latin typeface="Times New Roman" panose="02020603050405020304" pitchFamily="18" charset="0"/>
                <a:cs typeface="Times New Roman" panose="02020603050405020304" pitchFamily="18" charset="0"/>
              </a:rPr>
              <a:t>Chỉ</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hợp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nhóm</a:t>
            </a:r>
            <a:r>
              <a:rPr lang="en-US" sz="2200" dirty="0" smtClean="0">
                <a:latin typeface="Times New Roman" panose="02020603050405020304" pitchFamily="18" charset="0"/>
                <a:cs typeface="Times New Roman" panose="02020603050405020304" pitchFamily="18" charset="0"/>
              </a:rPr>
              <a:t> ban </a:t>
            </a:r>
            <a:r>
              <a:rPr lang="en-US" sz="2200" dirty="0" err="1" smtClean="0">
                <a:latin typeface="Times New Roman" panose="02020603050405020304" pitchFamily="18" charset="0"/>
                <a:cs typeface="Times New Roman" panose="02020603050405020304" pitchFamily="18" charset="0"/>
              </a:rPr>
              <a:t>đầu</a:t>
            </a:r>
            <a:r>
              <a:rPr lang="en-US" sz="2200" dirty="0" smtClean="0">
                <a:latin typeface="Times New Roman" panose="02020603050405020304" pitchFamily="18" charset="0"/>
                <a:cs typeface="Times New Roman" panose="02020603050405020304" pitchFamily="18" charset="0"/>
              </a:rPr>
              <a:t>.</a:t>
            </a:r>
          </a:p>
          <a:p>
            <a:pPr lvl="2"/>
            <a:r>
              <a:rPr lang="en-US" sz="2200" dirty="0" err="1" smtClean="0">
                <a:latin typeface="Times New Roman" panose="02020603050405020304" pitchFamily="18" charset="0"/>
                <a:cs typeface="Times New Roman" panose="02020603050405020304" pitchFamily="18" charset="0"/>
              </a:rPr>
              <a:t>Kế</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hoạch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đổi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thông</a:t>
            </a:r>
            <a:r>
              <a:rPr lang="en-US" sz="2200" dirty="0" smtClean="0">
                <a:latin typeface="Times New Roman" panose="02020603050405020304" pitchFamily="18" charset="0"/>
                <a:cs typeface="Times New Roman" panose="02020603050405020304" pitchFamily="18" charset="0"/>
              </a:rPr>
              <a:t> tin</a:t>
            </a:r>
          </a:p>
          <a:p>
            <a:pPr lvl="2"/>
            <a:r>
              <a:rPr lang="en-US" sz="2200" dirty="0" err="1" smtClean="0">
                <a:latin typeface="Times New Roman" panose="02020603050405020304" pitchFamily="18" charset="0"/>
                <a:cs typeface="Times New Roman" panose="02020603050405020304" pitchFamily="18" charset="0"/>
              </a:rPr>
              <a:t>Kế</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hoạch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truyền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nghiệm</a:t>
            </a:r>
            <a:endParaRPr lang="en-US" sz="2200" dirty="0" smtClean="0">
              <a:latin typeface="Times New Roman" panose="02020603050405020304" pitchFamily="18" charset="0"/>
              <a:cs typeface="Times New Roman" panose="02020603050405020304" pitchFamily="18" charset="0"/>
            </a:endParaRPr>
          </a:p>
          <a:p>
            <a:pPr marL="457200" lvl="1" indent="0">
              <a:buNone/>
            </a:pPr>
            <a:r>
              <a:rPr lang="en-US" sz="3000" dirty="0" smtClean="0">
                <a:latin typeface="Times New Roman" panose="02020603050405020304" pitchFamily="18" charset="0"/>
                <a:cs typeface="Times New Roman" panose="02020603050405020304" pitchFamily="18" charset="0"/>
              </a:rPr>
              <a:t>IV SUMARY</a:t>
            </a:r>
          </a:p>
          <a:p>
            <a:pPr marL="457200" lvl="1" indent="0">
              <a:buNone/>
            </a:pPr>
            <a:r>
              <a:rPr lang="en-US" sz="3000" dirty="0" smtClean="0">
                <a:latin typeface="Times New Roman" panose="02020603050405020304" pitchFamily="18" charset="0"/>
                <a:cs typeface="Times New Roman" panose="02020603050405020304" pitchFamily="18" charset="0"/>
              </a:rPr>
              <a:t>V ÁP DỤNG.</a:t>
            </a:r>
          </a:p>
          <a:p>
            <a:pPr marL="457200" lvl="1" indent="0">
              <a:buNone/>
            </a:pPr>
            <a:r>
              <a:rPr lang="en-US" sz="3000" dirty="0" smtClean="0">
                <a:latin typeface="Times New Roman" panose="02020603050405020304" pitchFamily="18" charset="0"/>
                <a:cs typeface="Times New Roman" panose="02020603050405020304" pitchFamily="18" charset="0"/>
              </a:rPr>
              <a:t>VI NGUỒN THAM KHẢO.</a:t>
            </a:r>
          </a:p>
          <a:p>
            <a:pPr lvl="1"/>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56528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759725" y="535509"/>
            <a:ext cx="9144000" cy="911154"/>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Chương</a:t>
            </a:r>
            <a:r>
              <a:rPr lang="en-US" dirty="0" smtClean="0">
                <a:latin typeface="Times New Roman" panose="02020603050405020304" pitchFamily="18" charset="0"/>
                <a:cs typeface="Times New Roman" panose="02020603050405020304" pitchFamily="18" charset="0"/>
              </a:rPr>
              <a:t> 24 - </a:t>
            </a:r>
            <a:r>
              <a:rPr lang="en-US" b="1" dirty="0">
                <a:latin typeface="Times New Roman" panose="02020603050405020304" pitchFamily="18" charset="0"/>
                <a:cs typeface="Times New Roman" panose="02020603050405020304" pitchFamily="18" charset="0"/>
              </a:rPr>
              <a:t>Refactoring</a:t>
            </a:r>
            <a:endParaRPr lang="en-US" dirty="0">
              <a:latin typeface="Times New Roman" panose="02020603050405020304" pitchFamily="18" charset="0"/>
              <a:cs typeface="Times New Roman" panose="02020603050405020304" pitchFamily="18" charset="0"/>
            </a:endParaRPr>
          </a:p>
        </p:txBody>
      </p:sp>
      <p:sp>
        <p:nvSpPr>
          <p:cNvPr id="3" name="Tiêu đề phụ 2"/>
          <p:cNvSpPr>
            <a:spLocks noGrp="1"/>
          </p:cNvSpPr>
          <p:nvPr>
            <p:ph type="subTitle" idx="1"/>
          </p:nvPr>
        </p:nvSpPr>
        <p:spPr>
          <a:xfrm>
            <a:off x="1210102" y="1937010"/>
            <a:ext cx="9144000" cy="4340959"/>
          </a:xfrm>
        </p:spPr>
        <p:txBody>
          <a:bodyPr>
            <a:normAutofit fontScale="92500" lnSpcReduction="10000"/>
          </a:bodyPr>
          <a:lstStyle/>
          <a:p>
            <a:pPr lvl="0" algn="l"/>
            <a:r>
              <a:rPr lang="en-US" b="1" dirty="0" smtClean="0">
                <a:latin typeface="Times New Roman" panose="02020603050405020304" pitchFamily="18" charset="0"/>
                <a:cs typeface="Times New Roman" panose="02020603050405020304" pitchFamily="18" charset="0"/>
              </a:rPr>
              <a:t>NỘI DUNG TRÌNH BÀY</a:t>
            </a:r>
          </a:p>
          <a:p>
            <a:pPr marL="342900" lvl="0" indent="-342900" algn="l">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Refactoring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smtClean="0">
                <a:latin typeface="Times New Roman" panose="02020603050405020304" pitchFamily="18" charset="0"/>
                <a:cs typeface="Times New Roman" panose="02020603050405020304" pitchFamily="18" charset="0"/>
              </a:rPr>
              <a:t>?</a:t>
            </a:r>
          </a:p>
          <a:p>
            <a:pPr lvl="0" algn="l"/>
            <a:r>
              <a:rPr lang="en-US" dirty="0">
                <a:latin typeface="Times New Roman" panose="02020603050405020304" pitchFamily="18" charset="0"/>
                <a:cs typeface="Times New Roman" panose="02020603050405020304" pitchFamily="18" charset="0"/>
              </a:rPr>
              <a:t>	Refactoring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a:t>
            </a:r>
          </a:p>
          <a:p>
            <a:pPr marL="342900" lvl="0" indent="-342900" algn="l">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Big Refactoring</a:t>
            </a:r>
          </a:p>
          <a:p>
            <a:pPr marL="342900" lvl="0" indent="-342900" algn="l">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tượng</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mô-đun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Tái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a:t>
            </a:r>
            <a:endParaRPr lang="en-US" dirty="0">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98468" y="6277969"/>
            <a:ext cx="1048685" cy="369332"/>
          </a:xfrm>
          <a:prstGeom prst="rect">
            <a:avLst/>
          </a:prstGeom>
          <a:noFill/>
        </p:spPr>
        <p:txBody>
          <a:bodyPr wrap="none" rtlCol="0">
            <a:spAutoFit/>
          </a:bodyPr>
          <a:lstStyle/>
          <a:p>
            <a:r>
              <a:rPr lang="en-US" dirty="0" err="1" smtClean="0"/>
              <a:t>Nhóm</a:t>
            </a:r>
            <a:r>
              <a:rPr lang="en-US" dirty="0" smtClean="0"/>
              <a:t> 17</a:t>
            </a:r>
            <a:endParaRPr lang="en-US" dirty="0"/>
          </a:p>
        </p:txBody>
      </p:sp>
    </p:spTree>
    <p:extLst>
      <p:ext uri="{BB962C8B-B14F-4D97-AF65-F5344CB8AC3E}">
        <p14:creationId xmlns:p14="http://schemas.microsoft.com/office/powerpoint/2010/main" val="29588276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814315" y="1025856"/>
            <a:ext cx="10308609" cy="911154"/>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Chương</a:t>
            </a:r>
            <a:r>
              <a:rPr lang="en-US" dirty="0" smtClean="0">
                <a:latin typeface="Times New Roman" panose="02020603050405020304" pitchFamily="18" charset="0"/>
                <a:cs typeface="Times New Roman" panose="02020603050405020304" pitchFamily="18" charset="0"/>
              </a:rPr>
              <a:t> 25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Giới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thiệu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kiểm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thử</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phần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pic>
        <p:nvPicPr>
          <p:cNvPr id="5" name="Picture 2"/>
          <p:cNvPicPr/>
          <p:nvPr/>
        </p:nvPicPr>
        <p:blipFill>
          <a:blip r:embed="rId2">
            <a:extLst>
              <a:ext uri="{28A0092B-C50C-407E-A947-70E740481C1C}">
                <a14:useLocalDpi xmlns:a14="http://schemas.microsoft.com/office/drawing/2010/main" val="0"/>
              </a:ext>
            </a:extLst>
          </a:blip>
          <a:stretch>
            <a:fillRect/>
          </a:stretch>
        </p:blipFill>
        <p:spPr>
          <a:xfrm>
            <a:off x="3975691" y="2192074"/>
            <a:ext cx="4247515" cy="3475990"/>
          </a:xfrm>
          <a:prstGeom prst="rect">
            <a:avLst/>
          </a:prstGeom>
        </p:spPr>
      </p:pic>
      <p:sp>
        <p:nvSpPr>
          <p:cNvPr id="6" name="Hộp Văn bản 5"/>
          <p:cNvSpPr txBox="1"/>
          <p:nvPr/>
        </p:nvSpPr>
        <p:spPr>
          <a:xfrm>
            <a:off x="3494568" y="5923128"/>
            <a:ext cx="5209760"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9060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814316" y="1025856"/>
            <a:ext cx="10254018" cy="911154"/>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Chương</a:t>
            </a:r>
            <a:r>
              <a:rPr lang="en-US" dirty="0" smtClean="0">
                <a:latin typeface="Times New Roman" panose="02020603050405020304" pitchFamily="18" charset="0"/>
                <a:cs typeface="Times New Roman" panose="02020603050405020304" pitchFamily="18" charset="0"/>
              </a:rPr>
              <a:t> 25 </a:t>
            </a:r>
            <a:br>
              <a:rPr lang="en-US" dirty="0" smtClean="0">
                <a:latin typeface="Times New Roman" panose="02020603050405020304" pitchFamily="18" charset="0"/>
                <a:cs typeface="Times New Roman" panose="02020603050405020304" pitchFamily="18" charset="0"/>
              </a:rPr>
            </a:br>
            <a:r>
              <a:rPr lang="en-US" b="1" dirty="0" err="1" smtClean="0">
                <a:latin typeface="Times New Roman" panose="02020603050405020304" pitchFamily="18" charset="0"/>
                <a:cs typeface="Times New Roman" panose="02020603050405020304" pitchFamily="18" charset="0"/>
              </a:rPr>
              <a:t>Giới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thiệu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kiểm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thử</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phần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Tiêu đề phụ 2"/>
          <p:cNvSpPr>
            <a:spLocks noGrp="1"/>
          </p:cNvSpPr>
          <p:nvPr>
            <p:ph type="subTitle" idx="1"/>
          </p:nvPr>
        </p:nvSpPr>
        <p:spPr>
          <a:xfrm>
            <a:off x="1182807" y="2155374"/>
            <a:ext cx="9144000" cy="4340959"/>
          </a:xfrm>
        </p:spPr>
        <p:txBody>
          <a:bodyPr>
            <a:normAutofit fontScale="92500" lnSpcReduction="10000"/>
          </a:bodyPr>
          <a:lstStyle/>
          <a:p>
            <a:pPr lvl="0" algn="l"/>
            <a:r>
              <a:rPr lang="en-US" b="1" dirty="0" smtClean="0">
                <a:latin typeface="Times New Roman" panose="02020603050405020304" pitchFamily="18" charset="0"/>
                <a:cs typeface="Times New Roman" panose="02020603050405020304" pitchFamily="18" charset="0"/>
              </a:rPr>
              <a:t>NỘI DUNG TRÌNH BÀY</a:t>
            </a:r>
          </a:p>
          <a:p>
            <a:pPr marL="342900" lvl="0" indent="-342900" algn="l">
              <a:buFont typeface="Courier New" panose="02070309020205020404" pitchFamily="49" charset="0"/>
              <a:buChar char="o"/>
            </a:pPr>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sớm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xuyên</a:t>
            </a:r>
            <a:r>
              <a:rPr lang="en-US" dirty="0">
                <a:latin typeface="Times New Roman" panose="02020603050405020304" pitchFamily="18" charset="0"/>
                <a:cs typeface="Times New Roman" panose="02020603050405020304" pitchFamily="18" charset="0"/>
              </a:rPr>
              <a:t>?</a:t>
            </a:r>
          </a:p>
          <a:p>
            <a:pPr marL="342900" lvl="0" indent="-342900" algn="l">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a:t>
            </a:r>
          </a:p>
          <a:p>
            <a:pPr marL="342900" lvl="0" indent="-342900" algn="l">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a:t>
            </a:r>
          </a:p>
          <a:p>
            <a:pPr marL="342900" lvl="0" indent="-342900" algn="l">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a:t>
            </a:r>
          </a:p>
          <a:p>
            <a:pPr marL="342900" lvl="0" indent="-342900" algn="l">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a:t>
            </a:r>
          </a:p>
          <a:p>
            <a:pPr marL="342900" lvl="0" indent="-342900" algn="l">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a:t>
            </a:r>
          </a:p>
          <a:p>
            <a:pPr marL="342900" lvl="0" indent="-342900" algn="l">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a:t>
            </a:r>
          </a:p>
          <a:p>
            <a:pPr marL="342900" lvl="0" indent="-342900" algn="l">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đâu</a:t>
            </a:r>
            <a:r>
              <a:rPr lang="en-US" dirty="0">
                <a:latin typeface="Times New Roman" panose="02020603050405020304" pitchFamily="18" charset="0"/>
                <a:cs typeface="Times New Roman" panose="02020603050405020304" pitchFamily="18" charset="0"/>
              </a:rPr>
              <a:t>?</a:t>
            </a:r>
          </a:p>
          <a:p>
            <a:pPr marL="342900" lvl="0" indent="-342900" algn="l">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Ai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a:t>
            </a:r>
          </a:p>
          <a:p>
            <a:pPr marL="342900" lvl="0" indent="-342900" algn="l">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a:t>
            </a:r>
          </a:p>
          <a:p>
            <a:pPr marL="342900" lvl="0" indent="-342900" algn="l">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2089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051362" y="-349593"/>
            <a:ext cx="9144000" cy="1062185"/>
          </a:xfrm>
        </p:spPr>
        <p:txBody>
          <a:bodyPr>
            <a:normAutofit/>
          </a:bodyPr>
          <a:lstStyle/>
          <a:p>
            <a:r>
              <a:rPr lang="en-US" sz="4800" dirty="0" smtClean="0"/>
              <a:t>Unit Test</a:t>
            </a:r>
            <a:endParaRPr lang="en-US" sz="4800" dirty="0"/>
          </a:p>
        </p:txBody>
      </p:sp>
      <p:sp>
        <p:nvSpPr>
          <p:cNvPr id="3" name="Tiêu đề phụ 2"/>
          <p:cNvSpPr>
            <a:spLocks noGrp="1"/>
          </p:cNvSpPr>
          <p:nvPr>
            <p:ph type="subTitle" idx="1"/>
          </p:nvPr>
        </p:nvSpPr>
        <p:spPr>
          <a:xfrm>
            <a:off x="855024" y="712591"/>
            <a:ext cx="10794670" cy="5521953"/>
          </a:xfrm>
        </p:spPr>
        <p:txBody>
          <a:bodyPr>
            <a:noAutofit/>
          </a:bodyPr>
          <a:lstStyle/>
          <a:p>
            <a:pPr algn="just">
              <a:lnSpc>
                <a:spcPct val="150000"/>
              </a:lnSpc>
            </a:pPr>
            <a:r>
              <a:rPr lang="en-US" sz="1500" b="1" dirty="0" err="1" smtClean="0">
                <a:latin typeface="Times New Roman" panose="02020603050405020304" pitchFamily="18" charset="0"/>
                <a:cs typeface="Times New Roman" panose="02020603050405020304" pitchFamily="18" charset="0"/>
              </a:rPr>
              <a:t>I.Định</a:t>
            </a:r>
            <a:r>
              <a:rPr lang="en-US" sz="1500" b="1" dirty="0" smtClean="0">
                <a:latin typeface="Times New Roman" panose="02020603050405020304" pitchFamily="18" charset="0"/>
                <a:cs typeface="Times New Roman" panose="02020603050405020304" pitchFamily="18" charset="0"/>
              </a:rPr>
              <a:t> </a:t>
            </a:r>
            <a:r>
              <a:rPr lang="en-US" sz="1500" b="1" dirty="0" err="1" smtClean="0">
                <a:latin typeface="Times New Roman" panose="02020603050405020304" pitchFamily="18" charset="0"/>
                <a:cs typeface="Times New Roman" panose="02020603050405020304" pitchFamily="18" charset="0"/>
              </a:rPr>
              <a:t>nghĩa</a:t>
            </a:r>
            <a:r>
              <a:rPr lang="en-US" sz="1500" b="1"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v"/>
            </a:pPr>
            <a:r>
              <a:rPr lang="en-US" sz="1500" b="1" dirty="0" smtClean="0">
                <a:latin typeface="Times New Roman" panose="02020603050405020304" pitchFamily="18" charset="0"/>
                <a:cs typeface="Times New Roman" panose="02020603050405020304" pitchFamily="18" charset="0"/>
              </a:rPr>
              <a:t>Software testing</a:t>
            </a:r>
          </a:p>
          <a:p>
            <a:pPr marL="800100" lvl="1" indent="-342900" algn="just">
              <a:lnSpc>
                <a:spcPct val="150000"/>
              </a:lnSpc>
              <a:buFont typeface="Wingdings" panose="05000000000000000000" pitchFamily="2" charset="2"/>
              <a:buChar char="Ø"/>
            </a:pPr>
            <a:r>
              <a:rPr lang="en-US" sz="1500" dirty="0" err="1" smtClean="0">
                <a:latin typeface="Times New Roman" panose="02020603050405020304" pitchFamily="18" charset="0"/>
                <a:cs typeface="Times New Roman" panose="02020603050405020304" pitchFamily="18" charset="0"/>
              </a:rPr>
              <a:t>UnitTest</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ProgrammerTest</a:t>
            </a:r>
            <a:r>
              <a:rPr lang="en-US" sz="1500" dirty="0" smtClean="0">
                <a:latin typeface="Times New Roman" panose="02020603050405020304" pitchFamily="18" charset="0"/>
                <a:cs typeface="Times New Roman" panose="02020603050405020304" pitchFamily="18" charset="0"/>
              </a:rPr>
              <a:t>): test </a:t>
            </a:r>
            <a:r>
              <a:rPr lang="en-US" sz="1500" dirty="0" err="1" smtClean="0">
                <a:latin typeface="Times New Roman" panose="02020603050405020304" pitchFamily="18" charset="0"/>
                <a:cs typeface="Times New Roman" panose="02020603050405020304" pitchFamily="18" charset="0"/>
              </a:rPr>
              <a:t>các</a:t>
            </a:r>
            <a:r>
              <a:rPr lang="en-US" sz="1500" dirty="0" smtClean="0">
                <a:latin typeface="Times New Roman" panose="02020603050405020304" pitchFamily="18" charset="0"/>
                <a:cs typeface="Times New Roman" panose="02020603050405020304" pitchFamily="18" charset="0"/>
              </a:rPr>
              <a:t> module(unit) </a:t>
            </a:r>
            <a:r>
              <a:rPr lang="en-US" sz="1500" dirty="0" err="1" smtClean="0">
                <a:latin typeface="Times New Roman" panose="02020603050405020304" pitchFamily="18" charset="0"/>
                <a:cs typeface="Times New Roman" panose="02020603050405020304" pitchFamily="18" charset="0"/>
              </a:rPr>
              <a:t>để</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kiểm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tra</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thiết</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kế</a:t>
            </a:r>
            <a:r>
              <a:rPr lang="en-US" sz="1500" dirty="0" smtClean="0">
                <a:latin typeface="Times New Roman" panose="02020603050405020304" pitchFamily="18" charset="0"/>
                <a:cs typeface="Times New Roman" panose="02020603050405020304" pitchFamily="18" charset="0"/>
              </a:rPr>
              <a:t> chi </a:t>
            </a:r>
            <a:r>
              <a:rPr lang="en-US" sz="1500" dirty="0" err="1" smtClean="0">
                <a:latin typeface="Times New Roman" panose="02020603050405020304" pitchFamily="18" charset="0"/>
                <a:cs typeface="Times New Roman" panose="02020603050405020304" pitchFamily="18" charset="0"/>
              </a:rPr>
              <a:t>tiết</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của</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nó</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đã</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được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thực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hiện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đúng</a:t>
            </a:r>
            <a:r>
              <a:rPr lang="en-US" sz="1500" dirty="0" smtClean="0">
                <a:latin typeface="Times New Roman" panose="02020603050405020304" pitchFamily="18" charset="0"/>
                <a:cs typeface="Times New Roman" panose="02020603050405020304" pitchFamily="18" charset="0"/>
              </a:rPr>
              <a:t>.</a:t>
            </a:r>
          </a:p>
          <a:p>
            <a:pPr marL="800100" lvl="1" indent="-342900" algn="just">
              <a:lnSpc>
                <a:spcPct val="150000"/>
              </a:lnSpc>
              <a:buFont typeface="Wingdings" panose="05000000000000000000" pitchFamily="2" charset="2"/>
              <a:buChar char="Ø"/>
            </a:pPr>
            <a:r>
              <a:rPr lang="en-US" sz="1500" dirty="0" err="1" smtClean="0">
                <a:latin typeface="Times New Roman" panose="02020603050405020304" pitchFamily="18" charset="0"/>
                <a:cs typeface="Times New Roman" panose="02020603050405020304" pitchFamily="18" charset="0"/>
              </a:rPr>
              <a:t>IntegrationTest</a:t>
            </a:r>
            <a:r>
              <a:rPr lang="en-US" sz="1500" dirty="0" smtClean="0">
                <a:latin typeface="Times New Roman" panose="02020603050405020304" pitchFamily="18" charset="0"/>
                <a:cs typeface="Times New Roman" panose="02020603050405020304" pitchFamily="18" charset="0"/>
              </a:rPr>
              <a:t>: test </a:t>
            </a:r>
            <a:r>
              <a:rPr lang="en-US" sz="1500" dirty="0" err="1" smtClean="0">
                <a:latin typeface="Times New Roman" panose="02020603050405020304" pitchFamily="18" charset="0"/>
                <a:cs typeface="Times New Roman" panose="02020603050405020304" pitchFamily="18" charset="0"/>
              </a:rPr>
              <a:t>việc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ghép</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nối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giữa</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một</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nhóm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các</a:t>
            </a:r>
            <a:r>
              <a:rPr lang="en-US" sz="1500" dirty="0" smtClean="0">
                <a:latin typeface="Times New Roman" panose="02020603050405020304" pitchFamily="18" charset="0"/>
                <a:cs typeface="Times New Roman" panose="02020603050405020304" pitchFamily="18" charset="0"/>
              </a:rPr>
              <a:t> module</a:t>
            </a:r>
          </a:p>
          <a:p>
            <a:pPr marL="800100" lvl="1" indent="-342900" algn="just">
              <a:lnSpc>
                <a:spcPct val="150000"/>
              </a:lnSpc>
              <a:buFont typeface="Wingdings" panose="05000000000000000000" pitchFamily="2" charset="2"/>
              <a:buChar char="Ø"/>
            </a:pPr>
            <a:r>
              <a:rPr lang="en-US" sz="1500" dirty="0" err="1" smtClean="0">
                <a:latin typeface="Times New Roman" panose="02020603050405020304" pitchFamily="18" charset="0"/>
                <a:cs typeface="Times New Roman" panose="02020603050405020304" pitchFamily="18" charset="0"/>
              </a:rPr>
              <a:t>SystemTest</a:t>
            </a:r>
            <a:r>
              <a:rPr lang="en-US" sz="1500" dirty="0" smtClean="0">
                <a:latin typeface="Times New Roman" panose="02020603050405020304" pitchFamily="18" charset="0"/>
                <a:cs typeface="Times New Roman" panose="02020603050405020304" pitchFamily="18" charset="0"/>
              </a:rPr>
              <a:t>: test </a:t>
            </a:r>
            <a:r>
              <a:rPr lang="en-US" sz="1500" dirty="0" err="1" smtClean="0">
                <a:latin typeface="Times New Roman" panose="02020603050405020304" pitchFamily="18" charset="0"/>
                <a:cs typeface="Times New Roman" panose="02020603050405020304" pitchFamily="18" charset="0"/>
              </a:rPr>
              <a:t>toàn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bộ</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hệ</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thống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để</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xem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đã</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đáp</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ứng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được</a:t>
            </a:r>
            <a:r>
              <a:rPr lang="en-US" sz="1500" dirty="0" smtClean="0">
                <a:latin typeface="Times New Roman" panose="02020603050405020304" pitchFamily="18" charset="0"/>
                <a:cs typeface="Times New Roman" panose="02020603050405020304" pitchFamily="18" charset="0"/>
              </a:rPr>
              <a:t> software requirement.</a:t>
            </a:r>
          </a:p>
          <a:p>
            <a:pPr marL="800100" lvl="1" indent="-342900" algn="just">
              <a:lnSpc>
                <a:spcPct val="150000"/>
              </a:lnSpc>
              <a:buFont typeface="Wingdings" panose="05000000000000000000" pitchFamily="2" charset="2"/>
              <a:buChar char="Ø"/>
            </a:pPr>
            <a:r>
              <a:rPr lang="en-US" sz="1500" dirty="0" err="1" smtClean="0">
                <a:latin typeface="Times New Roman" panose="02020603050405020304" pitchFamily="18" charset="0"/>
                <a:cs typeface="Times New Roman" panose="02020603050405020304" pitchFamily="18" charset="0"/>
              </a:rPr>
              <a:t>PerformanceTest</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kiểm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tra</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các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tham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số</a:t>
            </a:r>
            <a:r>
              <a:rPr lang="en-US" sz="1500" dirty="0" smtClean="0">
                <a:latin typeface="Times New Roman" panose="02020603050405020304" pitchFamily="18" charset="0"/>
                <a:cs typeface="Times New Roman" panose="02020603050405020304" pitchFamily="18" charset="0"/>
              </a:rPr>
              <a:t> QOS (</a:t>
            </a:r>
            <a:r>
              <a:rPr lang="en-US" sz="1500" dirty="0" err="1" smtClean="0">
                <a:latin typeface="Times New Roman" panose="02020603050405020304" pitchFamily="18" charset="0"/>
                <a:cs typeface="Times New Roman" panose="02020603050405020304" pitchFamily="18" charset="0"/>
              </a:rPr>
              <a:t>còn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được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gọi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là</a:t>
            </a:r>
            <a:r>
              <a:rPr lang="en-US" sz="1500" dirty="0" smtClean="0">
                <a:latin typeface="Times New Roman" panose="02020603050405020304" pitchFamily="18" charset="0"/>
                <a:cs typeface="Times New Roman" panose="02020603050405020304" pitchFamily="18" charset="0"/>
              </a:rPr>
              <a:t> Non-functional requirements) </a:t>
            </a:r>
            <a:r>
              <a:rPr lang="en-US" sz="1500" dirty="0" err="1" smtClean="0">
                <a:latin typeface="Times New Roman" panose="02020603050405020304" pitchFamily="18" charset="0"/>
                <a:cs typeface="Times New Roman" panose="02020603050405020304" pitchFamily="18" charset="0"/>
              </a:rPr>
              <a:t>được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đưa</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ra</a:t>
            </a:r>
            <a:r>
              <a:rPr lang="en-US" sz="1500" dirty="0" smtClean="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khi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xác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định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yêu</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cầu</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của</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sản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phẩm</a:t>
            </a:r>
            <a:r>
              <a:rPr lang="en-US" sz="1500" dirty="0" smtClean="0">
                <a:latin typeface="Times New Roman" panose="02020603050405020304" pitchFamily="18" charset="0"/>
                <a:cs typeface="Times New Roman" panose="02020603050405020304" pitchFamily="18" charset="0"/>
              </a:rPr>
              <a:t>.</a:t>
            </a:r>
          </a:p>
          <a:p>
            <a:pPr marL="800100" lvl="1" indent="-342900" algn="just">
              <a:lnSpc>
                <a:spcPct val="150000"/>
              </a:lnSpc>
              <a:buFont typeface="Wingdings" panose="05000000000000000000" pitchFamily="2" charset="2"/>
              <a:buChar char="Ø"/>
            </a:pPr>
            <a:r>
              <a:rPr lang="en-US" sz="1500" dirty="0" err="1" smtClean="0">
                <a:latin typeface="Times New Roman" panose="02020603050405020304" pitchFamily="18" charset="0"/>
                <a:cs typeface="Times New Roman" panose="02020603050405020304" pitchFamily="18" charset="0"/>
              </a:rPr>
              <a:t>AcceptanceTest</a:t>
            </a:r>
            <a:r>
              <a:rPr lang="en-US" sz="1500" dirty="0" smtClean="0">
                <a:latin typeface="Times New Roman" panose="02020603050405020304" pitchFamily="18" charset="0"/>
                <a:cs typeface="Times New Roman" panose="02020603050405020304" pitchFamily="18" charset="0"/>
              </a:rPr>
              <a:t>(</a:t>
            </a:r>
            <a:r>
              <a:rPr lang="en-US" sz="1500" dirty="0" err="1" smtClean="0">
                <a:latin typeface="Times New Roman" panose="02020603050405020304" pitchFamily="18" charset="0"/>
                <a:cs typeface="Times New Roman" panose="02020603050405020304" pitchFamily="18" charset="0"/>
              </a:rPr>
              <a:t>CustomerTest</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FunctionalTest</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tạo</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bởi</a:t>
            </a:r>
            <a:r>
              <a:rPr lang="en-US" sz="1500" dirty="0" smtClean="0">
                <a:latin typeface="Times New Roman" panose="02020603050405020304" pitchFamily="18" charset="0"/>
                <a:cs typeface="Times New Roman" panose="02020603050405020304" pitchFamily="18" charset="0"/>
              </a:rPr>
              <a:t> end-user, customer </a:t>
            </a:r>
            <a:r>
              <a:rPr lang="en-US" sz="1500" dirty="0" err="1" smtClean="0">
                <a:latin typeface="Times New Roman" panose="02020603050405020304" pitchFamily="18" charset="0"/>
                <a:cs typeface="Times New Roman" panose="02020603050405020304" pitchFamily="18" charset="0"/>
              </a:rPr>
              <a:t>để</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kiểm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tra</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sản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phẩm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nhận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được</a:t>
            </a:r>
            <a:r>
              <a:rPr lang="en-US" sz="15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sz="1500" b="1" dirty="0" smtClean="0">
                <a:latin typeface="Times New Roman" panose="02020603050405020304" pitchFamily="18" charset="0"/>
                <a:cs typeface="Times New Roman" panose="02020603050405020304" pitchFamily="18" charset="0"/>
              </a:rPr>
              <a:t>    Unit testing: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thủ</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tục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xác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định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những</a:t>
            </a:r>
            <a:r>
              <a:rPr lang="en-US" sz="1500" dirty="0">
                <a:latin typeface="Times New Roman" panose="02020603050405020304" pitchFamily="18" charset="0"/>
                <a:cs typeface="Times New Roman" panose="02020603050405020304" pitchFamily="18" charset="0"/>
              </a:rPr>
              <a:t> module(unit) </a:t>
            </a:r>
            <a:r>
              <a:rPr lang="en-US" sz="1500" dirty="0" err="1">
                <a:latin typeface="Times New Roman" panose="02020603050405020304" pitchFamily="18" charset="0"/>
                <a:cs typeface="Times New Roman" panose="02020603050405020304" pitchFamily="18" charset="0"/>
              </a:rPr>
              <a:t>mã</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nguồn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của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mềm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hoạt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động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đúng</a:t>
            </a:r>
            <a:r>
              <a:rPr lang="en-US" sz="1500" dirty="0">
                <a:latin typeface="Times New Roman" panose="02020603050405020304" pitchFamily="18" charset="0"/>
                <a:cs typeface="Times New Roman" panose="02020603050405020304" pitchFamily="18" charset="0"/>
              </a:rPr>
              <a:t> hay </a:t>
            </a:r>
            <a:r>
              <a:rPr lang="en-US" sz="1500" dirty="0" err="1">
                <a:latin typeface="Times New Roman" panose="02020603050405020304" pitchFamily="18" charset="0"/>
                <a:cs typeface="Times New Roman" panose="02020603050405020304" pitchFamily="18" charset="0"/>
              </a:rPr>
              <a:t>không</a:t>
            </a:r>
            <a:r>
              <a:rPr lang="en-US" sz="1500" dirty="0">
                <a:latin typeface="Times New Roman" panose="02020603050405020304" pitchFamily="18" charset="0"/>
                <a:cs typeface="Times New Roman" panose="02020603050405020304" pitchFamily="18" charset="0"/>
              </a:rPr>
              <a:t>.</a:t>
            </a:r>
          </a:p>
          <a:p>
            <a:pPr marL="860425" lvl="1" indent="-342900" algn="just">
              <a:lnSpc>
                <a:spcPct val="150000"/>
              </a:lnSpc>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Trong</a:t>
            </a:r>
            <a:r>
              <a:rPr lang="en-US" sz="1500" i="1"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hlinkClick r:id="rId2" tooltip="Procedural programming"/>
              </a:rPr>
              <a:t>procedural programming</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một</a:t>
            </a:r>
            <a:r>
              <a:rPr lang="en-US" sz="1500" i="1" dirty="0">
                <a:latin typeface="Times New Roman" panose="02020603050405020304" pitchFamily="18" charset="0"/>
                <a:cs typeface="Times New Roman" panose="02020603050405020304" pitchFamily="18" charset="0"/>
              </a:rPr>
              <a:t> unit </a:t>
            </a:r>
            <a:r>
              <a:rPr lang="en-US" sz="1500" i="1" dirty="0" err="1">
                <a:latin typeface="Times New Roman" panose="02020603050405020304" pitchFamily="18" charset="0"/>
                <a:cs typeface="Times New Roman" panose="02020603050405020304" pitchFamily="18" charset="0"/>
              </a:rPr>
              <a:t>có</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thể</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là</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một</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chương</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trình</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riêng</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lẻ</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một</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chức</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năng</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hoặc</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một</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thủ</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tục</a:t>
            </a:r>
            <a:r>
              <a:rPr lang="en-US" sz="1500" i="1" dirty="0">
                <a:latin typeface="Times New Roman" panose="02020603050405020304" pitchFamily="18" charset="0"/>
                <a:cs typeface="Times New Roman" panose="02020603050405020304" pitchFamily="18" charset="0"/>
              </a:rPr>
              <a:t>,…</a:t>
            </a:r>
          </a:p>
          <a:p>
            <a:pPr marL="860425" lvl="1" indent="-342900" algn="just">
              <a:lnSpc>
                <a:spcPct val="150000"/>
              </a:lnSpc>
              <a:buFont typeface="Wingdings" panose="05000000000000000000" pitchFamily="2" charset="2"/>
              <a:buChar char="Ø"/>
            </a:pPr>
            <a:r>
              <a:rPr lang="en-US" sz="1500" i="1" dirty="0" err="1">
                <a:latin typeface="Times New Roman" panose="02020603050405020304" pitchFamily="18" charset="0"/>
                <a:cs typeface="Times New Roman" panose="02020603050405020304" pitchFamily="18" charset="0"/>
              </a:rPr>
              <a:t>Trong</a:t>
            </a:r>
            <a:r>
              <a:rPr lang="en-US" sz="1500" i="1"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hlinkClick r:id="rId2" tooltip="Procedural programming"/>
              </a:rPr>
              <a:t>OOP</a:t>
            </a:r>
            <a:r>
              <a:rPr lang="en-US" sz="1500" i="1" dirty="0">
                <a:latin typeface="Times New Roman" panose="02020603050405020304" pitchFamily="18" charset="0"/>
                <a:cs typeface="Times New Roman" panose="02020603050405020304" pitchFamily="18" charset="0"/>
              </a:rPr>
              <a:t> , unit </a:t>
            </a:r>
            <a:r>
              <a:rPr lang="en-US" sz="1500" i="1" dirty="0" err="1">
                <a:latin typeface="Times New Roman" panose="02020603050405020304" pitchFamily="18" charset="0"/>
                <a:cs typeface="Times New Roman" panose="02020603050405020304" pitchFamily="18" charset="0"/>
              </a:rPr>
              <a:t>nhỏ</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nhất</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là</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một</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phương</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thức</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thuộc</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về</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một</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lớp</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cơ</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sở</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lớp</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trừu</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tượng</a:t>
            </a:r>
            <a:r>
              <a:rPr lang="en-US" sz="1500" i="1" dirty="0">
                <a:latin typeface="Times New Roman" panose="02020603050405020304" pitchFamily="18" charset="0"/>
                <a:cs typeface="Times New Roman" panose="02020603050405020304" pitchFamily="18" charset="0"/>
              </a:rPr>
              <a:t> hay </a:t>
            </a:r>
            <a:r>
              <a:rPr lang="en-US" sz="1500" i="1" dirty="0" err="1">
                <a:latin typeface="Times New Roman" panose="02020603050405020304" pitchFamily="18" charset="0"/>
                <a:cs typeface="Times New Roman" panose="02020603050405020304" pitchFamily="18" charset="0"/>
              </a:rPr>
              <a:t>các</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lớp</a:t>
            </a:r>
            <a:r>
              <a:rPr lang="en-US" sz="1500" i="1" dirty="0">
                <a:latin typeface="Times New Roman" panose="02020603050405020304" pitchFamily="18" charset="0"/>
                <a:cs typeface="Times New Roman" panose="02020603050405020304" pitchFamily="18" charset="0"/>
              </a:rPr>
              <a:t> con</a:t>
            </a:r>
            <a:r>
              <a:rPr lang="en-US" sz="1500" dirty="0">
                <a:latin typeface="Times New Roman" panose="02020603050405020304" pitchFamily="18" charset="0"/>
                <a:cs typeface="Times New Roman" panose="02020603050405020304" pitchFamily="18" charset="0"/>
              </a:rPr>
              <a:t>.</a:t>
            </a:r>
          </a:p>
          <a:p>
            <a:pPr marL="860425" lvl="1" indent="-342900" algn="just">
              <a:lnSpc>
                <a:spcPct val="150000"/>
              </a:lnSpc>
              <a:buFont typeface="Wingdings" panose="05000000000000000000" pitchFamily="2" charset="2"/>
              <a:buChar char="Ø"/>
            </a:pPr>
            <a:r>
              <a:rPr lang="en-US" sz="1500" dirty="0" smtClean="0">
                <a:latin typeface="Times New Roman" panose="02020603050405020304" pitchFamily="18" charset="0"/>
                <a:cs typeface="Times New Roman" panose="02020603050405020304" pitchFamily="18" charset="0"/>
              </a:rPr>
              <a:t>…</a:t>
            </a:r>
          </a:p>
          <a:p>
            <a:pPr marL="517525" lvl="1" algn="just">
              <a:lnSpc>
                <a:spcPct val="150000"/>
              </a:lnSpc>
            </a:pPr>
            <a:endParaRPr lang="en-US" sz="1500" dirty="0">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Ø"/>
            </a:pPr>
            <a:endParaRPr lang="en-US" sz="15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US" sz="1500" dirty="0" smtClean="0">
              <a:latin typeface="Times New Roman" panose="02020603050405020304" pitchFamily="18" charset="0"/>
              <a:cs typeface="Times New Roman" panose="02020603050405020304" pitchFamily="18" charset="0"/>
            </a:endParaRPr>
          </a:p>
          <a:p>
            <a:pPr lvl="1" algn="just"/>
            <a:endParaRPr lang="en-US" sz="15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30681" y="6049878"/>
            <a:ext cx="1048685" cy="369332"/>
          </a:xfrm>
          <a:prstGeom prst="rect">
            <a:avLst/>
          </a:prstGeom>
          <a:noFill/>
        </p:spPr>
        <p:txBody>
          <a:bodyPr wrap="none" rtlCol="0">
            <a:spAutoFit/>
          </a:bodyPr>
          <a:lstStyle/>
          <a:p>
            <a:r>
              <a:rPr lang="en-US" dirty="0" err="1" smtClean="0"/>
              <a:t>Nhóm</a:t>
            </a:r>
            <a:r>
              <a:rPr lang="en-US" dirty="0" smtClean="0"/>
              <a:t> 18</a:t>
            </a:r>
            <a:endParaRPr lang="en-US" dirty="0"/>
          </a:p>
        </p:txBody>
      </p:sp>
    </p:spTree>
    <p:extLst>
      <p:ext uri="{BB962C8B-B14F-4D97-AF65-F5344CB8AC3E}">
        <p14:creationId xmlns:p14="http://schemas.microsoft.com/office/powerpoint/2010/main" val="33565856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781050" y="949325"/>
            <a:ext cx="10515600" cy="4351338"/>
          </a:xfrm>
        </p:spPr>
        <p:txBody>
          <a:bodyPr>
            <a:normAutofit fontScale="85000" lnSpcReduction="20000"/>
          </a:bodyPr>
          <a:lstStyle/>
          <a:p>
            <a:pPr algn="just">
              <a:lnSpc>
                <a:spcPct val="150000"/>
              </a:lnSpc>
              <a:buFont typeface="Wingdings" panose="05000000000000000000" pitchFamily="2" charset="2"/>
              <a:buChar char="v"/>
            </a:pPr>
            <a:r>
              <a:rPr lang="en-US" sz="1900" b="1" dirty="0" err="1">
                <a:latin typeface="Times New Roman" panose="02020603050405020304" pitchFamily="18" charset="0"/>
                <a:cs typeface="Times New Roman" panose="02020603050405020304" pitchFamily="18" charset="0"/>
              </a:rPr>
              <a:t>UnitTest</a:t>
            </a:r>
            <a:r>
              <a:rPr lang="en-US" sz="1900" b="1"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được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thực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hiện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bới</a:t>
            </a:r>
            <a:r>
              <a:rPr lang="en-US" sz="1900" dirty="0">
                <a:latin typeface="Times New Roman" panose="02020603050405020304" pitchFamily="18" charset="0"/>
                <a:cs typeface="Times New Roman" panose="02020603050405020304" pitchFamily="18" charset="0"/>
              </a:rPr>
              <a:t> developers, </a:t>
            </a:r>
            <a:r>
              <a:rPr lang="en-US" sz="1900" dirty="0" err="1">
                <a:latin typeface="Times New Roman" panose="02020603050405020304" pitchFamily="18" charset="0"/>
                <a:cs typeface="Times New Roman" panose="02020603050405020304" pitchFamily="18" charset="0"/>
              </a:rPr>
              <a:t>không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phải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bởi</a:t>
            </a:r>
            <a:r>
              <a:rPr lang="en-US" sz="1900" dirty="0">
                <a:latin typeface="Times New Roman" panose="02020603050405020304" pitchFamily="18" charset="0"/>
                <a:cs typeface="Times New Roman" panose="02020603050405020304" pitchFamily="18" charset="0"/>
              </a:rPr>
              <a:t> Software tester hay </a:t>
            </a:r>
            <a:r>
              <a:rPr lang="en-US" sz="1900" dirty="0" err="1">
                <a:latin typeface="Times New Roman" panose="02020603050405020304" pitchFamily="18" charset="0"/>
                <a:cs typeface="Times New Roman" panose="02020603050405020304" pitchFamily="18" charset="0"/>
              </a:rPr>
              <a:t>người</a:t>
            </a:r>
            <a:r>
              <a:rPr lang="en-US" sz="1900" dirty="0">
                <a:latin typeface="Times New Roman" panose="02020603050405020304" pitchFamily="18" charset="0"/>
                <a:cs typeface="Times New Roman" panose="02020603050405020304" pitchFamily="18" charset="0"/>
              </a:rPr>
              <a:t> dung </a:t>
            </a:r>
            <a:r>
              <a:rPr lang="en-US" sz="1900" dirty="0" err="1">
                <a:latin typeface="Times New Roman" panose="02020603050405020304" pitchFamily="18" charset="0"/>
                <a:cs typeface="Times New Roman" panose="02020603050405020304" pitchFamily="18" charset="0"/>
              </a:rPr>
              <a:t>cuối</a:t>
            </a:r>
            <a:r>
              <a:rPr lang="en-US" sz="19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sz="1900" b="1" dirty="0" err="1" smtClean="0">
                <a:latin typeface="Times New Roman" panose="02020603050405020304" pitchFamily="18" charset="0"/>
                <a:cs typeface="Times New Roman" panose="02020603050405020304" pitchFamily="18" charset="0"/>
              </a:rPr>
              <a:t>Lợi</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ích</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của</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UnitTest</a:t>
            </a:r>
            <a:r>
              <a:rPr lang="en-US" sz="1900" b="1" dirty="0" smtClean="0">
                <a:latin typeface="Times New Roman" panose="02020603050405020304" pitchFamily="18" charset="0"/>
                <a:cs typeface="Times New Roman" panose="02020603050405020304" pitchFamily="18" charset="0"/>
              </a:rPr>
              <a:t>:</a:t>
            </a:r>
          </a:p>
          <a:p>
            <a:pPr lvl="1" algn="just">
              <a:lnSpc>
                <a:spcPct val="150000"/>
              </a:lnSpc>
              <a:buFont typeface="Wingdings" panose="05000000000000000000" pitchFamily="2" charset="2"/>
              <a:buChar char="Ø"/>
            </a:pPr>
            <a:r>
              <a:rPr lang="en-US" sz="1900" dirty="0" err="1" smtClean="0">
                <a:latin typeface="Times New Roman" panose="02020603050405020304" pitchFamily="18" charset="0"/>
                <a:cs typeface="Times New Roman" panose="02020603050405020304" pitchFamily="18" charset="0"/>
              </a:rPr>
              <a:t>Mục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đích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phân</a:t>
            </a:r>
            <a:r>
              <a:rPr lang="en-US" sz="1900" dirty="0" smtClean="0">
                <a:latin typeface="Times New Roman" panose="02020603050405020304" pitchFamily="18" charset="0"/>
                <a:cs typeface="Times New Roman" panose="02020603050405020304" pitchFamily="18" charset="0"/>
              </a:rPr>
              <a:t> chia </a:t>
            </a:r>
            <a:r>
              <a:rPr lang="en-US" sz="1900" dirty="0" err="1" smtClean="0">
                <a:latin typeface="Times New Roman" panose="02020603050405020304" pitchFamily="18" charset="0"/>
                <a:cs typeface="Times New Roman" panose="02020603050405020304" pitchFamily="18" charset="0"/>
              </a:rPr>
              <a:t>các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thành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phần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của</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chương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trình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và</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đảm</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bảo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các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thành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phần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thực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hiện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đúng</a:t>
            </a:r>
            <a:r>
              <a:rPr lang="en-US" sz="1900" dirty="0" smtClean="0">
                <a:latin typeface="Times New Roman" panose="02020603050405020304" pitchFamily="18" charset="0"/>
                <a:cs typeface="Times New Roman" panose="02020603050405020304" pitchFamily="18" charset="0"/>
              </a:rPr>
              <a:t>.</a:t>
            </a:r>
          </a:p>
          <a:p>
            <a:pPr lvl="1" algn="just">
              <a:lnSpc>
                <a:spcPct val="150000"/>
              </a:lnSpc>
              <a:buFont typeface="Wingdings" panose="05000000000000000000" pitchFamily="2" charset="2"/>
              <a:buChar char="Ø"/>
            </a:pPr>
            <a:r>
              <a:rPr lang="en-US" sz="1900" dirty="0" err="1" smtClean="0">
                <a:latin typeface="Times New Roman" panose="02020603050405020304" pitchFamily="18" charset="0"/>
                <a:cs typeface="Times New Roman" panose="02020603050405020304" pitchFamily="18" charset="0"/>
              </a:rPr>
              <a:t>Dễ</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thay</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đổi</a:t>
            </a:r>
            <a:r>
              <a:rPr lang="en-US" sz="1900" dirty="0" smtClean="0">
                <a:latin typeface="Times New Roman" panose="02020603050405020304" pitchFamily="18" charset="0"/>
                <a:cs typeface="Times New Roman" panose="02020603050405020304" pitchFamily="18" charset="0"/>
              </a:rPr>
              <a:t> cod: programmer </a:t>
            </a:r>
            <a:r>
              <a:rPr lang="en-US" sz="1900" dirty="0" err="1" smtClean="0">
                <a:latin typeface="Times New Roman" panose="02020603050405020304" pitchFamily="18" charset="0"/>
                <a:cs typeface="Times New Roman" panose="02020603050405020304" pitchFamily="18" charset="0"/>
              </a:rPr>
              <a:t>yên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tâm</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khi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sửa</a:t>
            </a:r>
            <a:r>
              <a:rPr lang="en-US" sz="1900" dirty="0" smtClean="0">
                <a:latin typeface="Times New Roman" panose="02020603050405020304" pitchFamily="18" charset="0"/>
                <a:cs typeface="Times New Roman" panose="02020603050405020304" pitchFamily="18" charset="0"/>
              </a:rPr>
              <a:t> code (refactor) </a:t>
            </a:r>
            <a:r>
              <a:rPr lang="en-US" sz="1900" dirty="0" err="1" smtClean="0">
                <a:latin typeface="Times New Roman" panose="02020603050405020304" pitchFamily="18" charset="0"/>
                <a:cs typeface="Times New Roman" panose="02020603050405020304" pitchFamily="18" charset="0"/>
              </a:rPr>
              <a:t>bằng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việc</a:t>
            </a:r>
            <a:r>
              <a:rPr lang="en-US" sz="1900" dirty="0" smtClean="0">
                <a:latin typeface="Times New Roman" panose="02020603050405020304" pitchFamily="18" charset="0"/>
                <a:cs typeface="Times New Roman" panose="02020603050405020304" pitchFamily="18" charset="0"/>
              </a:rPr>
              <a:t> test </a:t>
            </a:r>
            <a:r>
              <a:rPr lang="en-US" sz="1900" dirty="0" err="1" smtClean="0">
                <a:latin typeface="Times New Roman" panose="02020603050405020304" pitchFamily="18" charset="0"/>
                <a:cs typeface="Times New Roman" panose="02020603050405020304" pitchFamily="18" charset="0"/>
              </a:rPr>
              <a:t>lại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để</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xác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định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testcase</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nào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bị</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lỗi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giúp</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dễ</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dàng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cho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intergrate</a:t>
            </a:r>
            <a:r>
              <a:rPr lang="en-US" sz="1900" dirty="0" smtClean="0">
                <a:latin typeface="Times New Roman" panose="02020603050405020304" pitchFamily="18" charset="0"/>
                <a:cs typeface="Times New Roman" panose="02020603050405020304" pitchFamily="18" charset="0"/>
              </a:rPr>
              <a:t> test.</a:t>
            </a:r>
          </a:p>
          <a:p>
            <a:pPr lvl="1" algn="just">
              <a:lnSpc>
                <a:spcPct val="150000"/>
              </a:lnSpc>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Living document: developer </a:t>
            </a:r>
            <a:r>
              <a:rPr lang="en-US" sz="1900" dirty="0" err="1" smtClean="0">
                <a:latin typeface="Times New Roman" panose="02020603050405020304" pitchFamily="18" charset="0"/>
                <a:cs typeface="Times New Roman" panose="02020603050405020304" pitchFamily="18" charset="0"/>
              </a:rPr>
              <a:t>có</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thể</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dựa</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vào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testcase</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để</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biết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được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hệ</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thống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có</a:t>
            </a:r>
            <a:r>
              <a:rPr lang="en-US" sz="1900" dirty="0" smtClean="0">
                <a:latin typeface="Times New Roman" panose="02020603050405020304" pitchFamily="18" charset="0"/>
                <a:cs typeface="Times New Roman" panose="02020603050405020304" pitchFamily="18" charset="0"/>
              </a:rPr>
              <a:t> unit, </a:t>
            </a:r>
            <a:r>
              <a:rPr lang="en-US" sz="1900" dirty="0" err="1" smtClean="0">
                <a:latin typeface="Times New Roman" panose="02020603050405020304" pitchFamily="18" charset="0"/>
                <a:cs typeface="Times New Roman" panose="02020603050405020304" pitchFamily="18" charset="0"/>
              </a:rPr>
              <a:t>hàm</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gì</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và</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sử</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dụng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như</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thế</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nào</a:t>
            </a:r>
            <a:r>
              <a:rPr lang="en-US" sz="1900" dirty="0" smtClean="0">
                <a:latin typeface="Times New Roman" panose="02020603050405020304" pitchFamily="18" charset="0"/>
                <a:cs typeface="Times New Roman" panose="02020603050405020304" pitchFamily="18" charset="0"/>
              </a:rPr>
              <a:t>.</a:t>
            </a:r>
          </a:p>
          <a:p>
            <a:pPr marL="457200" lvl="1" indent="0" algn="just">
              <a:lnSpc>
                <a:spcPct val="150000"/>
              </a:lnSpc>
              <a:buNone/>
            </a:pPr>
            <a:endParaRPr lang="en-US" sz="19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900" b="1" dirty="0" err="1" smtClean="0">
                <a:latin typeface="Times New Roman" panose="02020603050405020304" pitchFamily="18" charset="0"/>
                <a:cs typeface="Times New Roman" panose="02020603050405020304" pitchFamily="18" charset="0"/>
              </a:rPr>
              <a:t>Hạn</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chế</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của</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UnitTest</a:t>
            </a:r>
            <a:endParaRPr lang="en-US" sz="1900" b="1"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US" sz="1900" dirty="0" err="1" smtClean="0">
                <a:latin typeface="Times New Roman" panose="02020603050405020304" pitchFamily="18" charset="0"/>
                <a:cs typeface="Times New Roman" panose="02020603050405020304" pitchFamily="18" charset="0"/>
              </a:rPr>
              <a:t>Không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phát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hiện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được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hầu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hết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các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lỗi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của</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chương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trình</a:t>
            </a:r>
            <a:endParaRPr lang="en-US" sz="1900"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US" sz="1900" dirty="0" err="1" smtClean="0">
                <a:latin typeface="Times New Roman" panose="02020603050405020304" pitchFamily="18" charset="0"/>
                <a:cs typeface="Times New Roman" panose="02020603050405020304" pitchFamily="18" charset="0"/>
              </a:rPr>
              <a:t>Khi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thay</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đổi</a:t>
            </a:r>
            <a:r>
              <a:rPr lang="en-US" sz="1900" dirty="0" smtClean="0">
                <a:latin typeface="Times New Roman" panose="02020603050405020304" pitchFamily="18" charset="0"/>
                <a:cs typeface="Times New Roman" panose="02020603050405020304" pitchFamily="18" charset="0"/>
              </a:rPr>
              <a:t> interface </a:t>
            </a:r>
            <a:r>
              <a:rPr lang="en-US" sz="1900" dirty="0" err="1" smtClean="0">
                <a:latin typeface="Times New Roman" panose="02020603050405020304" pitchFamily="18" charset="0"/>
                <a:cs typeface="Times New Roman" panose="02020603050405020304" pitchFamily="18" charset="0"/>
              </a:rPr>
              <a:t>của</a:t>
            </a:r>
            <a:r>
              <a:rPr lang="en-US" sz="1900" dirty="0" smtClean="0">
                <a:latin typeface="Times New Roman" panose="02020603050405020304" pitchFamily="18" charset="0"/>
                <a:cs typeface="Times New Roman" panose="02020603050405020304" pitchFamily="18" charset="0"/>
              </a:rPr>
              <a:t> module </a:t>
            </a:r>
            <a:r>
              <a:rPr lang="en-US" sz="1900" dirty="0" err="1" smtClean="0">
                <a:latin typeface="Times New Roman" panose="02020603050405020304" pitchFamily="18" charset="0"/>
                <a:cs typeface="Times New Roman" panose="02020603050405020304" pitchFamily="18" charset="0"/>
              </a:rPr>
              <a:t>phải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sửa</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lại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nhiều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testcase</a:t>
            </a:r>
            <a:r>
              <a:rPr lang="en-US" sz="1900" dirty="0" smtClean="0">
                <a:latin typeface="Times New Roman" panose="02020603050405020304" pitchFamily="18" charset="0"/>
                <a:cs typeface="Times New Roman" panose="02020603050405020304" pitchFamily="18" charset="0"/>
              </a:rPr>
              <a:t> do </a:t>
            </a:r>
            <a:r>
              <a:rPr lang="en-US" sz="1900" dirty="0" err="1" smtClean="0">
                <a:latin typeface="Times New Roman" panose="02020603050405020304" pitchFamily="18" charset="0"/>
                <a:cs typeface="Times New Roman" panose="02020603050405020304" pitchFamily="18" charset="0"/>
              </a:rPr>
              <a:t>đó</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khi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thiết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kế</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testcase</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cần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bỏ</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những</a:t>
            </a:r>
            <a:r>
              <a:rPr lang="en-US" sz="1900" dirty="0" smtClean="0">
                <a:latin typeface="Times New Roman" panose="02020603050405020304" pitchFamily="18" charset="0"/>
                <a:cs typeface="Times New Roman" panose="02020603050405020304" pitchFamily="18" charset="0"/>
              </a:rPr>
              <a:t> code </a:t>
            </a:r>
            <a:r>
              <a:rPr lang="en-US" sz="1900" dirty="0" err="1" smtClean="0">
                <a:latin typeface="Times New Roman" panose="02020603050405020304" pitchFamily="18" charset="0"/>
                <a:cs typeface="Times New Roman" panose="02020603050405020304" pitchFamily="18" charset="0"/>
              </a:rPr>
              <a:t>trùng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lặp</a:t>
            </a:r>
            <a:r>
              <a:rPr lang="en-US" sz="19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758235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1524000" y="971550"/>
            <a:ext cx="8665029" cy="5162551"/>
          </a:xfrm>
        </p:spPr>
        <p:txBody>
          <a:bodyPr>
            <a:normAutofit/>
          </a:bodyPr>
          <a:lstStyle/>
          <a:p>
            <a:pPr marL="0" lvl="0" indent="0">
              <a:lnSpc>
                <a:spcPct val="150000"/>
              </a:lnSpc>
              <a:buNone/>
            </a:pPr>
            <a:r>
              <a:rPr lang="en-US" sz="19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a:t>
            </a:r>
            <a:r>
              <a:rPr lang="en-US" sz="19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Phương</a:t>
            </a:r>
            <a:r>
              <a:rPr lang="en-US" sz="19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9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pháp</a:t>
            </a:r>
            <a:r>
              <a:rPr lang="en-US" sz="19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9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xây</a:t>
            </a:r>
            <a:r>
              <a:rPr lang="en-US" sz="19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9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dựng</a:t>
            </a:r>
            <a:r>
              <a:rPr lang="en-US" sz="19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9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UnitTest</a:t>
            </a:r>
            <a:endParaRPr lang="en-US" sz="1900" dirty="0" smtClean="0">
              <a:latin typeface="Times New Roman" panose="02020603050405020304" pitchFamily="18" charset="0"/>
              <a:cs typeface="Times New Roman" panose="02020603050405020304" pitchFamily="18" charset="0"/>
            </a:endParaRPr>
          </a:p>
          <a:p>
            <a:pPr marL="457200" lvl="0" indent="-457200">
              <a:lnSpc>
                <a:spcPct val="150000"/>
              </a:lnSpc>
              <a:buFont typeface="Wingdings" pitchFamily="2" charset="2"/>
              <a:buChar char="Ø"/>
            </a:pPr>
            <a:r>
              <a:rPr lang="en-US" sz="1900" dirty="0" err="1" smtClean="0">
                <a:latin typeface="Times New Roman" panose="02020603050405020304" pitchFamily="18" charset="0"/>
                <a:cs typeface="Times New Roman" panose="02020603050405020304" pitchFamily="18" charset="0"/>
              </a:rPr>
              <a:t>Xác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định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mục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tiêu</a:t>
            </a:r>
            <a:r>
              <a:rPr lang="en-US" sz="1900" dirty="0" smtClean="0">
                <a:latin typeface="Times New Roman" panose="02020603050405020304" pitchFamily="18" charset="0"/>
                <a:cs typeface="Times New Roman" panose="02020603050405020304" pitchFamily="18" charset="0"/>
              </a:rPr>
              <a:t> </a:t>
            </a:r>
          </a:p>
          <a:p>
            <a:pPr marL="457200" lvl="0" indent="-457200">
              <a:lnSpc>
                <a:spcPct val="150000"/>
              </a:lnSpc>
              <a:buFont typeface="Wingdings" pitchFamily="2" charset="2"/>
              <a:buChar char="Ø"/>
            </a:pPr>
            <a:r>
              <a:rPr lang="en-US" sz="1900" dirty="0" err="1" smtClean="0">
                <a:latin typeface="Times New Roman" panose="02020603050405020304" pitchFamily="18" charset="0"/>
                <a:cs typeface="Times New Roman" panose="02020603050405020304" pitchFamily="18" charset="0"/>
              </a:rPr>
              <a:t>TestPlan</a:t>
            </a:r>
            <a:endParaRPr lang="en-US" sz="1900" dirty="0" smtClean="0">
              <a:latin typeface="Times New Roman" panose="02020603050405020304" pitchFamily="18" charset="0"/>
              <a:cs typeface="Times New Roman" panose="02020603050405020304" pitchFamily="18" charset="0"/>
            </a:endParaRPr>
          </a:p>
          <a:p>
            <a:pPr marL="457200" lvl="0" indent="-457200">
              <a:lnSpc>
                <a:spcPct val="150000"/>
              </a:lnSpc>
              <a:buFont typeface="Wingdings" pitchFamily="2" charset="2"/>
              <a:buChar char="Ø"/>
            </a:pPr>
            <a:r>
              <a:rPr lang="en-US" sz="1900" dirty="0" err="1" smtClean="0">
                <a:latin typeface="Times New Roman" panose="02020603050405020304" pitchFamily="18" charset="0"/>
                <a:cs typeface="Times New Roman" panose="02020603050405020304" pitchFamily="18" charset="0"/>
              </a:rPr>
              <a:t>Thiết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kế</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TestCase</a:t>
            </a:r>
            <a:r>
              <a:rPr lang="en-US" sz="1900" dirty="0" smtClean="0">
                <a:latin typeface="Times New Roman" panose="02020603050405020304" pitchFamily="18" charset="0"/>
                <a:cs typeface="Times New Roman" panose="02020603050405020304" pitchFamily="18" charset="0"/>
              </a:rPr>
              <a:t>.</a:t>
            </a:r>
          </a:p>
          <a:p>
            <a:pPr lvl="2">
              <a:lnSpc>
                <a:spcPct val="150000"/>
              </a:lnSpc>
              <a:buFont typeface="Wingdings" pitchFamily="2" charset="2"/>
              <a:buChar char="§"/>
            </a:pPr>
            <a:r>
              <a:rPr lang="en-US" sz="1900" dirty="0" err="1" smtClean="0">
                <a:latin typeface="Times New Roman" panose="02020603050405020304" pitchFamily="18" charset="0"/>
                <a:cs typeface="Times New Roman" panose="02020603050405020304" pitchFamily="18" charset="0"/>
              </a:rPr>
              <a:t>Cần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đặc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tả</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cho</a:t>
            </a:r>
            <a:r>
              <a:rPr lang="en-US" sz="1900" dirty="0" smtClean="0">
                <a:latin typeface="Times New Roman" panose="02020603050405020304" pitchFamily="18" charset="0"/>
                <a:cs typeface="Times New Roman" panose="02020603050405020304" pitchFamily="18" charset="0"/>
              </a:rPr>
              <a:t> module </a:t>
            </a:r>
            <a:r>
              <a:rPr lang="en-US" sz="1900" dirty="0" err="1" smtClean="0">
                <a:latin typeface="Times New Roman" panose="02020603050405020304" pitchFamily="18" charset="0"/>
                <a:cs typeface="Times New Roman" panose="02020603050405020304" pitchFamily="18" charset="0"/>
              </a:rPr>
              <a:t>cần</a:t>
            </a:r>
            <a:r>
              <a:rPr lang="en-US" sz="1900" dirty="0" smtClean="0">
                <a:latin typeface="Times New Roman" panose="02020603050405020304" pitchFamily="18" charset="0"/>
                <a:cs typeface="Times New Roman" panose="02020603050405020304" pitchFamily="18" charset="0"/>
              </a:rPr>
              <a:t> test </a:t>
            </a:r>
            <a:r>
              <a:rPr lang="en-US" sz="1900" dirty="0" err="1" smtClean="0">
                <a:latin typeface="Times New Roman" panose="02020603050405020304" pitchFamily="18" charset="0"/>
                <a:cs typeface="Times New Roman" panose="02020603050405020304" pitchFamily="18" charset="0"/>
              </a:rPr>
              <a:t>và</a:t>
            </a:r>
            <a:r>
              <a:rPr lang="en-US" sz="1900" dirty="0" smtClean="0">
                <a:latin typeface="Times New Roman" panose="02020603050405020304" pitchFamily="18" charset="0"/>
                <a:cs typeface="Times New Roman" panose="02020603050405020304" pitchFamily="18" charset="0"/>
              </a:rPr>
              <a:t> source code </a:t>
            </a:r>
            <a:r>
              <a:rPr lang="en-US" sz="1900" dirty="0" err="1" smtClean="0">
                <a:latin typeface="Times New Roman" panose="02020603050405020304" pitchFamily="18" charset="0"/>
                <a:cs typeface="Times New Roman" panose="02020603050405020304" pitchFamily="18" charset="0"/>
              </a:rPr>
              <a:t>của</a:t>
            </a:r>
            <a:r>
              <a:rPr lang="en-US" sz="1900" dirty="0" smtClean="0">
                <a:latin typeface="Times New Roman" panose="02020603050405020304" pitchFamily="18" charset="0"/>
                <a:cs typeface="Times New Roman" panose="02020603050405020304" pitchFamily="18" charset="0"/>
              </a:rPr>
              <a:t> module </a:t>
            </a:r>
            <a:r>
              <a:rPr lang="en-US" sz="1900" dirty="0" err="1" smtClean="0">
                <a:latin typeface="Times New Roman" panose="02020603050405020304" pitchFamily="18" charset="0"/>
                <a:cs typeface="Times New Roman" panose="02020603050405020304" pitchFamily="18" charset="0"/>
              </a:rPr>
              <a:t>đó</a:t>
            </a:r>
            <a:r>
              <a:rPr lang="en-US" sz="1900" dirty="0" smtClean="0">
                <a:latin typeface="Times New Roman" panose="02020603050405020304" pitchFamily="18" charset="0"/>
                <a:cs typeface="Times New Roman" panose="02020603050405020304" pitchFamily="18" charset="0"/>
              </a:rPr>
              <a:t>.</a:t>
            </a:r>
          </a:p>
          <a:p>
            <a:pPr marL="457200" lvl="0" indent="-457200">
              <a:lnSpc>
                <a:spcPct val="150000"/>
              </a:lnSpc>
              <a:buFont typeface="Wingdings" pitchFamily="2" charset="2"/>
              <a:buChar char="Ø"/>
            </a:pPr>
            <a:r>
              <a:rPr lang="en-US" sz="1900" dirty="0" err="1" smtClean="0">
                <a:latin typeface="Times New Roman" panose="02020603050405020304" pitchFamily="18" charset="0"/>
                <a:cs typeface="Times New Roman" panose="02020603050405020304" pitchFamily="18" charset="0"/>
              </a:rPr>
              <a:t>Thực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TestCase</a:t>
            </a:r>
            <a:r>
              <a:rPr lang="en-US" sz="1900" dirty="0" smtClean="0">
                <a:latin typeface="Times New Roman" panose="02020603050405020304" pitchFamily="18" charset="0"/>
                <a:cs typeface="Times New Roman" panose="02020603050405020304" pitchFamily="18" charset="0"/>
              </a:rPr>
              <a:t>.</a:t>
            </a:r>
          </a:p>
          <a:p>
            <a:pPr marL="457200" lvl="0" indent="-457200">
              <a:lnSpc>
                <a:spcPct val="150000"/>
              </a:lnSpc>
              <a:buFont typeface="Wingdings" pitchFamily="2" charset="2"/>
              <a:buChar char="Ø"/>
            </a:pPr>
            <a:r>
              <a:rPr lang="en-US" sz="1900" dirty="0" err="1" smtClean="0">
                <a:latin typeface="Times New Roman" panose="02020603050405020304" pitchFamily="18" charset="0"/>
                <a:cs typeface="Times New Roman" panose="02020603050405020304" pitchFamily="18" charset="0"/>
              </a:rPr>
              <a:t>Kiểm</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tra</a:t>
            </a:r>
            <a:r>
              <a:rPr lang="en-US" sz="1900" dirty="0" smtClean="0">
                <a:latin typeface="Times New Roman" panose="02020603050405020304" pitchFamily="18" charset="0"/>
                <a:cs typeface="Times New Roman" panose="02020603050405020304" pitchFamily="18" charset="0"/>
              </a:rPr>
              <a:t> code </a:t>
            </a:r>
            <a:r>
              <a:rPr lang="en-US" sz="1900" dirty="0" err="1" smtClean="0">
                <a:latin typeface="Times New Roman" panose="02020603050405020304" pitchFamily="18" charset="0"/>
                <a:cs typeface="Times New Roman" panose="02020603050405020304" pitchFamily="18" charset="0"/>
              </a:rPr>
              <a:t>kết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hợp</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sử</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dụng</a:t>
            </a:r>
            <a:r>
              <a:rPr lang="en-US" sz="1900" dirty="0" smtClean="0">
                <a:latin typeface="Times New Roman" panose="02020603050405020304" pitchFamily="18" charset="0"/>
                <a:cs typeface="Times New Roman" panose="02020603050405020304" pitchFamily="18" charset="0"/>
              </a:rPr>
              <a:t> Mock Objects.</a:t>
            </a:r>
          </a:p>
          <a:p>
            <a:pPr marL="457200" indent="-457200">
              <a:lnSpc>
                <a:spcPct val="150000"/>
              </a:lnSpc>
              <a:buFont typeface="Wingdings" pitchFamily="2" charset="2"/>
              <a:buChar char="Ø"/>
            </a:pPr>
            <a:r>
              <a:rPr lang="en-US" sz="1900" dirty="0" err="1" smtClean="0">
                <a:latin typeface="Times New Roman" panose="02020603050405020304" pitchFamily="18" charset="0"/>
                <a:cs typeface="Times New Roman" panose="02020603050405020304" pitchFamily="18" charset="0"/>
              </a:rPr>
              <a:t>Báo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cáo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lỗi</a:t>
            </a:r>
            <a:r>
              <a:rPr lang="en-US" sz="1900" dirty="0" smtClean="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34804638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AND INTEGRATION TESTING</a:t>
            </a:r>
            <a:endParaRPr lang="en-US" dirty="0"/>
          </a:p>
        </p:txBody>
      </p:sp>
      <p:sp>
        <p:nvSpPr>
          <p:cNvPr id="3" name="Subtitle 2"/>
          <p:cNvSpPr>
            <a:spLocks noGrp="1"/>
          </p:cNvSpPr>
          <p:nvPr>
            <p:ph type="subTitle" idx="1"/>
          </p:nvPr>
        </p:nvSpPr>
        <p:spPr>
          <a:xfrm>
            <a:off x="1250868" y="4338308"/>
            <a:ext cx="9144000" cy="1655762"/>
          </a:xfrm>
        </p:spPr>
        <p:txBody>
          <a:bodyPr/>
          <a:lstStyle/>
          <a:p>
            <a:r>
              <a:rPr lang="en-US" dirty="0" err="1" smtClean="0"/>
              <a:t>Nhóm</a:t>
            </a:r>
            <a:r>
              <a:rPr lang="en-US" dirty="0" smtClean="0"/>
              <a:t> 19</a:t>
            </a:r>
          </a:p>
          <a:p>
            <a:endParaRPr lang="en-US" dirty="0"/>
          </a:p>
        </p:txBody>
      </p:sp>
    </p:spTree>
    <p:extLst>
      <p:ext uri="{BB962C8B-B14F-4D97-AF65-F5344CB8AC3E}">
        <p14:creationId xmlns:p14="http://schemas.microsoft.com/office/powerpoint/2010/main" val="2665716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4700" y="863600"/>
            <a:ext cx="10515600" cy="5046663"/>
          </a:xfrm>
        </p:spPr>
        <p:txBody>
          <a:bodyPr>
            <a:normAutofit/>
          </a:bodyPr>
          <a:lstStyle/>
          <a:p>
            <a:pPr marL="0" indent="0">
              <a:buNone/>
            </a:pPr>
            <a:r>
              <a:rPr lang="en-US" sz="3200" dirty="0"/>
              <a:t>	</a:t>
            </a:r>
            <a:r>
              <a:rPr lang="en-US" sz="3200" dirty="0" smtClean="0"/>
              <a:t>Integration </a:t>
            </a:r>
            <a:r>
              <a:rPr lang="en-US" sz="3200" dirty="0"/>
              <a:t>test </a:t>
            </a:r>
            <a:r>
              <a:rPr lang="en-US" sz="3200" dirty="0" err="1"/>
              <a:t>kết</a:t>
            </a:r>
            <a:r>
              <a:rPr lang="en-US" sz="3200" dirty="0"/>
              <a:t> </a:t>
            </a:r>
            <a:r>
              <a:rPr lang="en-US" sz="3200" dirty="0" err="1"/>
              <a:t>hợp</a:t>
            </a:r>
            <a:r>
              <a:rPr lang="en-US" sz="3200" dirty="0"/>
              <a:t> </a:t>
            </a:r>
            <a:r>
              <a:rPr lang="en-US" sz="3200" dirty="0" err="1"/>
              <a:t>các</a:t>
            </a:r>
            <a:r>
              <a:rPr lang="en-US" sz="3200" dirty="0"/>
              <a:t> </a:t>
            </a:r>
            <a:r>
              <a:rPr lang="en-US" sz="3200" dirty="0" err="1"/>
              <a:t>thành</a:t>
            </a:r>
            <a:r>
              <a:rPr lang="en-US" sz="3200" dirty="0"/>
              <a:t> </a:t>
            </a:r>
            <a:r>
              <a:rPr lang="en-US" sz="3200" dirty="0" err="1"/>
              <a:t>phần</a:t>
            </a:r>
            <a:r>
              <a:rPr lang="en-US" sz="3200" dirty="0"/>
              <a:t> </a:t>
            </a:r>
            <a:r>
              <a:rPr lang="en-US" sz="3200" dirty="0" err="1"/>
              <a:t>của</a:t>
            </a:r>
            <a:r>
              <a:rPr lang="en-US" sz="3200" dirty="0"/>
              <a:t> </a:t>
            </a:r>
            <a:r>
              <a:rPr lang="en-US" sz="3200" dirty="0" err="1"/>
              <a:t>một</a:t>
            </a:r>
            <a:r>
              <a:rPr lang="en-US" sz="3200" dirty="0"/>
              <a:t> </a:t>
            </a:r>
            <a:r>
              <a:rPr lang="en-US" sz="3200" dirty="0" err="1"/>
              <a:t>ứng</a:t>
            </a:r>
            <a:r>
              <a:rPr lang="en-US" sz="3200" dirty="0"/>
              <a:t> </a:t>
            </a:r>
            <a:r>
              <a:rPr lang="en-US" sz="3200" dirty="0" err="1"/>
              <a:t>dụng</a:t>
            </a:r>
            <a:r>
              <a:rPr lang="en-US" sz="3200" dirty="0"/>
              <a:t> </a:t>
            </a:r>
            <a:r>
              <a:rPr lang="en-US" sz="3200" dirty="0" err="1"/>
              <a:t>và</a:t>
            </a:r>
            <a:r>
              <a:rPr lang="en-US" sz="3200" dirty="0"/>
              <a:t> </a:t>
            </a:r>
            <a:r>
              <a:rPr lang="en-US" sz="3200" dirty="0" err="1"/>
              <a:t>kiểm</a:t>
            </a:r>
            <a:r>
              <a:rPr lang="en-US" sz="3200" dirty="0"/>
              <a:t> </a:t>
            </a:r>
            <a:r>
              <a:rPr lang="en-US" sz="3200" dirty="0" err="1"/>
              <a:t>tra</a:t>
            </a:r>
            <a:r>
              <a:rPr lang="en-US" sz="3200" dirty="0"/>
              <a:t> </a:t>
            </a:r>
            <a:r>
              <a:rPr lang="en-US" sz="3200" dirty="0" err="1"/>
              <a:t>như</a:t>
            </a:r>
            <a:r>
              <a:rPr lang="en-US" sz="3200" dirty="0"/>
              <a:t> </a:t>
            </a:r>
            <a:r>
              <a:rPr lang="en-US" sz="3200" dirty="0" err="1"/>
              <a:t>một</a:t>
            </a:r>
            <a:r>
              <a:rPr lang="en-US" sz="3200" dirty="0"/>
              <a:t> </a:t>
            </a:r>
            <a:r>
              <a:rPr lang="en-US" sz="3200" dirty="0" err="1"/>
              <a:t>ứng</a:t>
            </a:r>
            <a:r>
              <a:rPr lang="en-US" sz="3200" dirty="0"/>
              <a:t> </a:t>
            </a:r>
            <a:r>
              <a:rPr lang="en-US" sz="3200" dirty="0" err="1"/>
              <a:t>dụng</a:t>
            </a:r>
            <a:r>
              <a:rPr lang="en-US" sz="3200" dirty="0"/>
              <a:t> </a:t>
            </a:r>
            <a:r>
              <a:rPr lang="en-US" sz="3200" dirty="0" err="1"/>
              <a:t>đã</a:t>
            </a:r>
            <a:r>
              <a:rPr lang="en-US" sz="3200" dirty="0"/>
              <a:t> </a:t>
            </a:r>
            <a:r>
              <a:rPr lang="en-US" sz="3200" dirty="0" err="1"/>
              <a:t>hoàn</a:t>
            </a:r>
            <a:r>
              <a:rPr lang="en-US" sz="3200" dirty="0"/>
              <a:t> </a:t>
            </a:r>
            <a:r>
              <a:rPr lang="en-US" sz="3200" dirty="0" err="1"/>
              <a:t>thành</a:t>
            </a:r>
            <a:r>
              <a:rPr lang="en-US" sz="3200" dirty="0"/>
              <a:t>. </a:t>
            </a:r>
            <a:r>
              <a:rPr lang="en-US" sz="3200" dirty="0" err="1"/>
              <a:t>Trong</a:t>
            </a:r>
            <a:r>
              <a:rPr lang="en-US" sz="3200" dirty="0"/>
              <a:t> </a:t>
            </a:r>
            <a:r>
              <a:rPr lang="en-US" sz="3200" dirty="0" err="1"/>
              <a:t>khi</a:t>
            </a:r>
            <a:r>
              <a:rPr lang="en-US" sz="3200" dirty="0"/>
              <a:t> Unit Test </a:t>
            </a:r>
            <a:r>
              <a:rPr lang="en-US" sz="3200" dirty="0" err="1"/>
              <a:t>kiểm</a:t>
            </a:r>
            <a:r>
              <a:rPr lang="en-US" sz="3200" dirty="0"/>
              <a:t> </a:t>
            </a:r>
            <a:r>
              <a:rPr lang="en-US" sz="3200" dirty="0" err="1"/>
              <a:t>tra</a:t>
            </a:r>
            <a:r>
              <a:rPr lang="en-US" sz="3200" dirty="0"/>
              <a:t> </a:t>
            </a:r>
            <a:r>
              <a:rPr lang="en-US" sz="3200" dirty="0" err="1"/>
              <a:t>các</a:t>
            </a:r>
            <a:r>
              <a:rPr lang="en-US" sz="3200" dirty="0"/>
              <a:t> </a:t>
            </a:r>
            <a:r>
              <a:rPr lang="en-US" sz="3200" dirty="0" err="1"/>
              <a:t>thành</a:t>
            </a:r>
            <a:r>
              <a:rPr lang="en-US" sz="3200" dirty="0"/>
              <a:t> </a:t>
            </a:r>
            <a:r>
              <a:rPr lang="en-US" sz="3200" dirty="0" err="1"/>
              <a:t>phần</a:t>
            </a:r>
            <a:r>
              <a:rPr lang="en-US" sz="3200" dirty="0"/>
              <a:t> </a:t>
            </a:r>
            <a:r>
              <a:rPr lang="en-US" sz="3200" dirty="0" err="1"/>
              <a:t>và</a:t>
            </a:r>
            <a:r>
              <a:rPr lang="en-US" sz="3200" dirty="0"/>
              <a:t> Unit </a:t>
            </a:r>
            <a:r>
              <a:rPr lang="en-US" sz="3200" dirty="0" err="1"/>
              <a:t>riêng</a:t>
            </a:r>
            <a:r>
              <a:rPr lang="en-US" sz="3200" dirty="0"/>
              <a:t> </a:t>
            </a:r>
            <a:r>
              <a:rPr lang="en-US" sz="3200" dirty="0" err="1"/>
              <a:t>lẻ</a:t>
            </a:r>
            <a:r>
              <a:rPr lang="en-US" sz="3200" dirty="0"/>
              <a:t> </a:t>
            </a:r>
            <a:r>
              <a:rPr lang="en-US" sz="3200" dirty="0" err="1"/>
              <a:t>thì</a:t>
            </a:r>
            <a:r>
              <a:rPr lang="en-US" sz="3200" dirty="0"/>
              <a:t> </a:t>
            </a:r>
            <a:r>
              <a:rPr lang="en-US" sz="3200" dirty="0" err="1"/>
              <a:t>Intgration</a:t>
            </a:r>
            <a:r>
              <a:rPr lang="en-US" sz="3200" dirty="0"/>
              <a:t> Test </a:t>
            </a:r>
            <a:r>
              <a:rPr lang="en-US" sz="3200" dirty="0" err="1"/>
              <a:t>kết</a:t>
            </a:r>
            <a:r>
              <a:rPr lang="en-US" sz="3200" dirty="0"/>
              <a:t> </a:t>
            </a:r>
            <a:r>
              <a:rPr lang="en-US" sz="3200" dirty="0" err="1"/>
              <a:t>hợp</a:t>
            </a:r>
            <a:r>
              <a:rPr lang="en-US" sz="3200" dirty="0"/>
              <a:t> </a:t>
            </a:r>
            <a:r>
              <a:rPr lang="en-US" sz="3200" dirty="0" err="1"/>
              <a:t>chúng</a:t>
            </a:r>
            <a:r>
              <a:rPr lang="en-US" sz="3200" dirty="0"/>
              <a:t> </a:t>
            </a:r>
            <a:r>
              <a:rPr lang="en-US" sz="3200" dirty="0" err="1"/>
              <a:t>lại</a:t>
            </a:r>
            <a:r>
              <a:rPr lang="en-US" sz="3200" dirty="0"/>
              <a:t> </a:t>
            </a:r>
            <a:r>
              <a:rPr lang="en-US" sz="3200" dirty="0" err="1"/>
              <a:t>với</a:t>
            </a:r>
            <a:r>
              <a:rPr lang="en-US" sz="3200" dirty="0"/>
              <a:t> </a:t>
            </a:r>
            <a:r>
              <a:rPr lang="en-US" sz="3200" dirty="0" err="1"/>
              <a:t>nhau</a:t>
            </a:r>
            <a:r>
              <a:rPr lang="en-US" sz="3200" dirty="0"/>
              <a:t> </a:t>
            </a:r>
            <a:r>
              <a:rPr lang="en-US" sz="3200" dirty="0" err="1"/>
              <a:t>và</a:t>
            </a:r>
            <a:r>
              <a:rPr lang="en-US" sz="3200" dirty="0"/>
              <a:t> </a:t>
            </a:r>
            <a:r>
              <a:rPr lang="en-US" sz="3200" dirty="0" err="1"/>
              <a:t>kiểm</a:t>
            </a:r>
            <a:r>
              <a:rPr lang="en-US" sz="3200" dirty="0"/>
              <a:t> </a:t>
            </a:r>
            <a:r>
              <a:rPr lang="en-US" sz="3200" dirty="0" err="1"/>
              <a:t>tra</a:t>
            </a:r>
            <a:r>
              <a:rPr lang="en-US" sz="3200" dirty="0"/>
              <a:t> </a:t>
            </a:r>
            <a:r>
              <a:rPr lang="en-US" sz="3200" dirty="0" err="1"/>
              <a:t>sự</a:t>
            </a:r>
            <a:r>
              <a:rPr lang="en-US" sz="3200" dirty="0"/>
              <a:t> </a:t>
            </a:r>
            <a:r>
              <a:rPr lang="en-US" sz="3200" dirty="0" err="1"/>
              <a:t>giao</a:t>
            </a:r>
            <a:r>
              <a:rPr lang="en-US" sz="3200" dirty="0"/>
              <a:t> </a:t>
            </a:r>
            <a:r>
              <a:rPr lang="en-US" sz="3200" dirty="0" err="1"/>
              <a:t>tiếp</a:t>
            </a:r>
            <a:r>
              <a:rPr lang="en-US" sz="3200" dirty="0"/>
              <a:t> </a:t>
            </a:r>
            <a:r>
              <a:rPr lang="en-US" sz="3200" dirty="0" err="1"/>
              <a:t>giữa</a:t>
            </a:r>
            <a:r>
              <a:rPr lang="en-US" sz="3200" dirty="0"/>
              <a:t> </a:t>
            </a:r>
            <a:r>
              <a:rPr lang="en-US" sz="3200" dirty="0" err="1"/>
              <a:t>chúng</a:t>
            </a:r>
            <a:r>
              <a:rPr lang="en-US" sz="3200" dirty="0"/>
              <a:t>.</a:t>
            </a:r>
          </a:p>
          <a:p>
            <a:pPr marL="0" indent="0">
              <a:buNone/>
            </a:pPr>
            <a:r>
              <a:rPr lang="en-US" sz="3200" dirty="0" smtClean="0"/>
              <a:t>	Integration </a:t>
            </a:r>
            <a:r>
              <a:rPr lang="en-US" sz="3200" dirty="0"/>
              <a:t>Test </a:t>
            </a:r>
            <a:r>
              <a:rPr lang="en-US" sz="3200" dirty="0" err="1"/>
              <a:t>có</a:t>
            </a:r>
            <a:r>
              <a:rPr lang="en-US" sz="3200" dirty="0"/>
              <a:t> 2 </a:t>
            </a:r>
            <a:r>
              <a:rPr lang="en-US" sz="3200" dirty="0" err="1"/>
              <a:t>mục</a:t>
            </a:r>
            <a:r>
              <a:rPr lang="en-US" sz="3200" dirty="0"/>
              <a:t> </a:t>
            </a:r>
            <a:r>
              <a:rPr lang="en-US" sz="3200" dirty="0" err="1"/>
              <a:t>tiêu</a:t>
            </a:r>
            <a:r>
              <a:rPr lang="en-US" sz="3200" dirty="0"/>
              <a:t> </a:t>
            </a:r>
            <a:r>
              <a:rPr lang="en-US" sz="3200" dirty="0" err="1"/>
              <a:t>chính</a:t>
            </a:r>
            <a:r>
              <a:rPr lang="en-US" sz="3200" dirty="0" smtClean="0"/>
              <a:t>:</a:t>
            </a:r>
          </a:p>
          <a:p>
            <a:pPr marL="0" indent="0">
              <a:buNone/>
            </a:pPr>
            <a:r>
              <a:rPr lang="en-US" sz="3200" dirty="0" smtClean="0"/>
              <a:t>		• </a:t>
            </a:r>
            <a:r>
              <a:rPr lang="en-US" sz="3200" dirty="0" err="1"/>
              <a:t>Phát</a:t>
            </a:r>
            <a:r>
              <a:rPr lang="en-US" sz="3200" dirty="0"/>
              <a:t> </a:t>
            </a:r>
            <a:r>
              <a:rPr lang="en-US" sz="3200" dirty="0" err="1"/>
              <a:t>hiện</a:t>
            </a:r>
            <a:r>
              <a:rPr lang="en-US" sz="3200" dirty="0"/>
              <a:t> </a:t>
            </a:r>
            <a:r>
              <a:rPr lang="en-US" sz="3200" dirty="0" err="1"/>
              <a:t>lỗi</a:t>
            </a:r>
            <a:r>
              <a:rPr lang="en-US" sz="3200" dirty="0"/>
              <a:t> </a:t>
            </a:r>
            <a:r>
              <a:rPr lang="en-US" sz="3200" dirty="0" err="1"/>
              <a:t>giao</a:t>
            </a:r>
            <a:r>
              <a:rPr lang="en-US" sz="3200" dirty="0"/>
              <a:t> </a:t>
            </a:r>
            <a:r>
              <a:rPr lang="en-US" sz="3200" dirty="0" err="1"/>
              <a:t>tiếp</a:t>
            </a:r>
            <a:r>
              <a:rPr lang="en-US" sz="3200" dirty="0"/>
              <a:t> </a:t>
            </a:r>
            <a:r>
              <a:rPr lang="en-US" sz="3200" dirty="0" err="1"/>
              <a:t>xảy</a:t>
            </a:r>
            <a:r>
              <a:rPr lang="en-US" sz="3200" dirty="0"/>
              <a:t> </a:t>
            </a:r>
            <a:r>
              <a:rPr lang="en-US" sz="3200" dirty="0" err="1"/>
              <a:t>ra</a:t>
            </a:r>
            <a:r>
              <a:rPr lang="en-US" sz="3200" dirty="0"/>
              <a:t> </a:t>
            </a:r>
            <a:r>
              <a:rPr lang="en-US" sz="3200" dirty="0" err="1"/>
              <a:t>giữa</a:t>
            </a:r>
            <a:r>
              <a:rPr lang="en-US" sz="3200" dirty="0"/>
              <a:t> </a:t>
            </a:r>
            <a:r>
              <a:rPr lang="en-US" sz="3200" dirty="0" err="1"/>
              <a:t>các</a:t>
            </a:r>
            <a:r>
              <a:rPr lang="en-US" sz="3200" dirty="0"/>
              <a:t> Unit.</a:t>
            </a:r>
          </a:p>
          <a:p>
            <a:pPr marL="0" indent="0">
              <a:buNone/>
            </a:pPr>
            <a:r>
              <a:rPr lang="en-US" sz="3200" dirty="0" smtClean="0"/>
              <a:t>		• </a:t>
            </a:r>
            <a:r>
              <a:rPr lang="en-US" sz="3200" dirty="0" err="1"/>
              <a:t>Tích</a:t>
            </a:r>
            <a:r>
              <a:rPr lang="en-US" sz="3200" dirty="0"/>
              <a:t> </a:t>
            </a:r>
            <a:r>
              <a:rPr lang="en-US" sz="3200" dirty="0" err="1"/>
              <a:t>hợp</a:t>
            </a:r>
            <a:r>
              <a:rPr lang="en-US" sz="3200" dirty="0"/>
              <a:t> </a:t>
            </a:r>
            <a:r>
              <a:rPr lang="en-US" sz="3200" dirty="0" err="1"/>
              <a:t>các</a:t>
            </a:r>
            <a:r>
              <a:rPr lang="en-US" sz="3200" dirty="0"/>
              <a:t> Unit </a:t>
            </a:r>
            <a:r>
              <a:rPr lang="en-US" sz="3200" dirty="0" err="1"/>
              <a:t>đơn</a:t>
            </a:r>
            <a:r>
              <a:rPr lang="en-US" sz="3200" dirty="0"/>
              <a:t> </a:t>
            </a:r>
            <a:r>
              <a:rPr lang="en-US" sz="3200" dirty="0" err="1"/>
              <a:t>lẻ</a:t>
            </a:r>
            <a:r>
              <a:rPr lang="en-US" sz="3200" dirty="0"/>
              <a:t> </a:t>
            </a:r>
            <a:r>
              <a:rPr lang="en-US" sz="3200" dirty="0" err="1"/>
              <a:t>thành</a:t>
            </a:r>
            <a:r>
              <a:rPr lang="en-US" sz="3200" dirty="0"/>
              <a:t> </a:t>
            </a:r>
            <a:r>
              <a:rPr lang="en-US" sz="3200" dirty="0" err="1"/>
              <a:t>các</a:t>
            </a:r>
            <a:r>
              <a:rPr lang="en-US" sz="3200" dirty="0"/>
              <a:t> </a:t>
            </a:r>
            <a:r>
              <a:rPr lang="en-US" sz="3200" dirty="0" err="1"/>
              <a:t>hệ</a:t>
            </a:r>
            <a:r>
              <a:rPr lang="en-US" sz="3200" dirty="0"/>
              <a:t> </a:t>
            </a:r>
            <a:r>
              <a:rPr lang="en-US" sz="3200" dirty="0" err="1"/>
              <a:t>thống</a:t>
            </a:r>
            <a:r>
              <a:rPr lang="en-US" sz="3200" dirty="0"/>
              <a:t> </a:t>
            </a:r>
            <a:r>
              <a:rPr lang="en-US" sz="3200" dirty="0" err="1"/>
              <a:t>nhỏ</a:t>
            </a:r>
            <a:r>
              <a:rPr lang="en-US" sz="3200" dirty="0"/>
              <a:t> (subsystem) </a:t>
            </a:r>
            <a:r>
              <a:rPr lang="en-US" sz="3200" dirty="0" err="1"/>
              <a:t>và</a:t>
            </a:r>
            <a:r>
              <a:rPr lang="en-US" sz="3200" dirty="0"/>
              <a:t> </a:t>
            </a:r>
            <a:r>
              <a:rPr lang="en-US" sz="3200" dirty="0" err="1"/>
              <a:t>cuối</a:t>
            </a:r>
            <a:r>
              <a:rPr lang="en-US" sz="3200" dirty="0"/>
              <a:t> </a:t>
            </a:r>
            <a:r>
              <a:rPr lang="en-US" sz="3200" dirty="0" err="1"/>
              <a:t>cùng</a:t>
            </a:r>
            <a:r>
              <a:rPr lang="en-US" sz="3200" dirty="0"/>
              <a:t> </a:t>
            </a:r>
            <a:r>
              <a:rPr lang="en-US" sz="3200" dirty="0" err="1"/>
              <a:t>là</a:t>
            </a:r>
            <a:r>
              <a:rPr lang="en-US" sz="3200" dirty="0"/>
              <a:t> </a:t>
            </a:r>
            <a:r>
              <a:rPr lang="en-US" sz="3200" dirty="0" err="1"/>
              <a:t>nguyên</a:t>
            </a:r>
            <a:r>
              <a:rPr lang="en-US" sz="3200" dirty="0"/>
              <a:t> </a:t>
            </a:r>
            <a:r>
              <a:rPr lang="en-US" sz="3200" dirty="0" err="1"/>
              <a:t>hệ</a:t>
            </a:r>
            <a:r>
              <a:rPr lang="en-US" sz="3200" dirty="0"/>
              <a:t> </a:t>
            </a:r>
            <a:r>
              <a:rPr lang="en-US" sz="3200" dirty="0" err="1"/>
              <a:t>thống</a:t>
            </a:r>
            <a:r>
              <a:rPr lang="en-US" sz="3200" dirty="0"/>
              <a:t> </a:t>
            </a:r>
            <a:r>
              <a:rPr lang="en-US" sz="3200" dirty="0" err="1"/>
              <a:t>hoàn</a:t>
            </a:r>
            <a:r>
              <a:rPr lang="en-US" sz="3200" dirty="0"/>
              <a:t> </a:t>
            </a:r>
            <a:r>
              <a:rPr lang="en-US" sz="3200" dirty="0" err="1"/>
              <a:t>chỉnh</a:t>
            </a:r>
            <a:r>
              <a:rPr lang="en-US" sz="3200" dirty="0"/>
              <a:t> (system) </a:t>
            </a:r>
            <a:r>
              <a:rPr lang="en-US" sz="3200" dirty="0" err="1"/>
              <a:t>chuẩn</a:t>
            </a:r>
            <a:r>
              <a:rPr lang="en-US" sz="3200" dirty="0"/>
              <a:t> </a:t>
            </a:r>
            <a:r>
              <a:rPr lang="en-US" sz="3200" dirty="0" err="1"/>
              <a:t>bị</a:t>
            </a:r>
            <a:r>
              <a:rPr lang="en-US" sz="3200" dirty="0"/>
              <a:t> </a:t>
            </a:r>
            <a:r>
              <a:rPr lang="en-US" sz="3200" dirty="0" err="1"/>
              <a:t>cho</a:t>
            </a:r>
            <a:r>
              <a:rPr lang="en-US" sz="3200" dirty="0"/>
              <a:t> </a:t>
            </a:r>
            <a:r>
              <a:rPr lang="en-US" sz="3200" dirty="0" err="1"/>
              <a:t>kiểm</a:t>
            </a:r>
            <a:r>
              <a:rPr lang="en-US" sz="3200" dirty="0"/>
              <a:t> </a:t>
            </a:r>
            <a:r>
              <a:rPr lang="en-US" sz="3200" dirty="0" err="1"/>
              <a:t>tra</a:t>
            </a:r>
            <a:r>
              <a:rPr lang="en-US" sz="3200" dirty="0"/>
              <a:t> ở </a:t>
            </a:r>
            <a:r>
              <a:rPr lang="en-US" sz="3200" dirty="0" err="1"/>
              <a:t>mức</a:t>
            </a:r>
            <a:r>
              <a:rPr lang="en-US" sz="3200" dirty="0"/>
              <a:t> </a:t>
            </a:r>
            <a:r>
              <a:rPr lang="en-US" sz="3200" dirty="0" err="1"/>
              <a:t>hệ</a:t>
            </a:r>
            <a:r>
              <a:rPr lang="en-US" sz="3200" dirty="0"/>
              <a:t> </a:t>
            </a:r>
            <a:r>
              <a:rPr lang="en-US" sz="3200" dirty="0" err="1"/>
              <a:t>thống</a:t>
            </a:r>
            <a:r>
              <a:rPr lang="en-US" sz="3200" dirty="0"/>
              <a:t> (System Test).</a:t>
            </a:r>
          </a:p>
          <a:p>
            <a:endParaRPr lang="en-US" sz="3200" dirty="0"/>
          </a:p>
          <a:p>
            <a:endParaRPr lang="en-US" sz="3200" dirty="0"/>
          </a:p>
        </p:txBody>
      </p:sp>
    </p:spTree>
    <p:extLst>
      <p:ext uri="{BB962C8B-B14F-4D97-AF65-F5344CB8AC3E}">
        <p14:creationId xmlns:p14="http://schemas.microsoft.com/office/powerpoint/2010/main" val="5230824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228725"/>
            <a:ext cx="10515600" cy="4351338"/>
          </a:xfrm>
        </p:spPr>
        <p:txBody>
          <a:bodyPr>
            <a:normAutofit/>
          </a:bodyPr>
          <a:lstStyle/>
          <a:p>
            <a:r>
              <a:rPr lang="en-US" sz="3200" dirty="0" err="1"/>
              <a:t>Một</a:t>
            </a:r>
            <a:r>
              <a:rPr lang="en-US" sz="3200" dirty="0"/>
              <a:t> </a:t>
            </a:r>
            <a:r>
              <a:rPr lang="en-US" sz="3200" dirty="0" err="1"/>
              <a:t>chiến</a:t>
            </a:r>
            <a:r>
              <a:rPr lang="en-US" sz="3200" dirty="0"/>
              <a:t> </a:t>
            </a:r>
            <a:r>
              <a:rPr lang="en-US" sz="3200" dirty="0" err="1"/>
              <a:t>lược</a:t>
            </a:r>
            <a:r>
              <a:rPr lang="en-US" sz="3200" dirty="0"/>
              <a:t> </a:t>
            </a:r>
            <a:r>
              <a:rPr lang="en-US" sz="3200" dirty="0" err="1"/>
              <a:t>cần</a:t>
            </a:r>
            <a:r>
              <a:rPr lang="en-US" sz="3200" dirty="0"/>
              <a:t> </a:t>
            </a:r>
            <a:r>
              <a:rPr lang="en-US" sz="3200" dirty="0" err="1"/>
              <a:t>quan</a:t>
            </a:r>
            <a:r>
              <a:rPr lang="en-US" sz="3200" dirty="0"/>
              <a:t> </a:t>
            </a:r>
            <a:r>
              <a:rPr lang="en-US" sz="3200" dirty="0" err="1"/>
              <a:t>tâm</a:t>
            </a:r>
            <a:r>
              <a:rPr lang="en-US" sz="3200" dirty="0"/>
              <a:t> </a:t>
            </a:r>
            <a:r>
              <a:rPr lang="en-US" sz="3200" dirty="0" err="1"/>
              <a:t>trong</a:t>
            </a:r>
            <a:r>
              <a:rPr lang="en-US" sz="3200" dirty="0"/>
              <a:t> Integration Test </a:t>
            </a:r>
            <a:r>
              <a:rPr lang="en-US" sz="3200" dirty="0" err="1"/>
              <a:t>là</a:t>
            </a:r>
            <a:r>
              <a:rPr lang="en-US" sz="3200" dirty="0"/>
              <a:t> </a:t>
            </a:r>
            <a:r>
              <a:rPr lang="en-US" sz="3200" dirty="0" err="1"/>
              <a:t>nên</a:t>
            </a:r>
            <a:r>
              <a:rPr lang="en-US" sz="3200" dirty="0"/>
              <a:t> </a:t>
            </a:r>
            <a:r>
              <a:rPr lang="en-US" sz="3200" dirty="0" err="1"/>
              <a:t>tích</a:t>
            </a:r>
            <a:r>
              <a:rPr lang="en-US" sz="3200" dirty="0"/>
              <a:t> </a:t>
            </a:r>
            <a:r>
              <a:rPr lang="en-US" sz="3200" dirty="0" err="1"/>
              <a:t>hợp</a:t>
            </a:r>
            <a:r>
              <a:rPr lang="en-US" sz="3200" dirty="0"/>
              <a:t> </a:t>
            </a:r>
            <a:r>
              <a:rPr lang="en-US" sz="3200" dirty="0" err="1"/>
              <a:t>dần</a:t>
            </a:r>
            <a:r>
              <a:rPr lang="en-US" sz="3200" dirty="0"/>
              <a:t> </a:t>
            </a:r>
            <a:r>
              <a:rPr lang="en-US" sz="3200" dirty="0" err="1"/>
              <a:t>từng</a:t>
            </a:r>
            <a:r>
              <a:rPr lang="en-US" sz="3200" dirty="0"/>
              <a:t> Unit. </a:t>
            </a:r>
            <a:r>
              <a:rPr lang="en-US" sz="3200" dirty="0" err="1"/>
              <a:t>Một</a:t>
            </a:r>
            <a:r>
              <a:rPr lang="en-US" sz="3200" dirty="0"/>
              <a:t> Unit </a:t>
            </a:r>
            <a:r>
              <a:rPr lang="en-US" sz="3200" dirty="0" err="1"/>
              <a:t>tại</a:t>
            </a:r>
            <a:r>
              <a:rPr lang="en-US" sz="3200" dirty="0"/>
              <a:t> </a:t>
            </a:r>
            <a:r>
              <a:rPr lang="en-US" sz="3200" dirty="0" err="1"/>
              <a:t>một</a:t>
            </a:r>
            <a:r>
              <a:rPr lang="en-US" sz="3200" dirty="0"/>
              <a:t> </a:t>
            </a:r>
            <a:r>
              <a:rPr lang="en-US" sz="3200" dirty="0" err="1"/>
              <a:t>thời</a:t>
            </a:r>
            <a:r>
              <a:rPr lang="en-US" sz="3200" dirty="0"/>
              <a:t> </a:t>
            </a:r>
            <a:r>
              <a:rPr lang="en-US" sz="3200" dirty="0" err="1"/>
              <a:t>điểm</a:t>
            </a:r>
            <a:r>
              <a:rPr lang="en-US" sz="3200" dirty="0"/>
              <a:t> </a:t>
            </a:r>
            <a:r>
              <a:rPr lang="en-US" sz="3200" dirty="0" err="1"/>
              <a:t>được</a:t>
            </a:r>
            <a:r>
              <a:rPr lang="en-US" sz="3200" dirty="0"/>
              <a:t> </a:t>
            </a:r>
            <a:r>
              <a:rPr lang="en-US" sz="3200" dirty="0" err="1"/>
              <a:t>tích</a:t>
            </a:r>
            <a:r>
              <a:rPr lang="en-US" sz="3200" dirty="0"/>
              <a:t> </a:t>
            </a:r>
            <a:r>
              <a:rPr lang="en-US" sz="3200" dirty="0" err="1"/>
              <a:t>hợp</a:t>
            </a:r>
            <a:r>
              <a:rPr lang="en-US" sz="3200" dirty="0"/>
              <a:t> </a:t>
            </a:r>
            <a:r>
              <a:rPr lang="en-US" sz="3200" dirty="0" err="1"/>
              <a:t>vào</a:t>
            </a:r>
            <a:r>
              <a:rPr lang="en-US" sz="3200" dirty="0"/>
              <a:t> </a:t>
            </a:r>
            <a:r>
              <a:rPr lang="en-US" sz="3200" dirty="0" err="1"/>
              <a:t>một</a:t>
            </a:r>
            <a:r>
              <a:rPr lang="en-US" sz="3200" dirty="0"/>
              <a:t> </a:t>
            </a:r>
            <a:r>
              <a:rPr lang="en-US" sz="3200" dirty="0" err="1"/>
              <a:t>nhóm</a:t>
            </a:r>
            <a:r>
              <a:rPr lang="en-US" sz="3200" dirty="0"/>
              <a:t> </a:t>
            </a:r>
            <a:r>
              <a:rPr lang="en-US" sz="3200" dirty="0" err="1"/>
              <a:t>các</a:t>
            </a:r>
            <a:r>
              <a:rPr lang="en-US" sz="3200" dirty="0"/>
              <a:t> Unit </a:t>
            </a:r>
            <a:r>
              <a:rPr lang="en-US" sz="3200" dirty="0" err="1"/>
              <a:t>khác</a:t>
            </a:r>
            <a:r>
              <a:rPr lang="en-US" sz="3200" dirty="0"/>
              <a:t> </a:t>
            </a:r>
            <a:r>
              <a:rPr lang="en-US" sz="3200" dirty="0" err="1"/>
              <a:t>đã</a:t>
            </a:r>
            <a:r>
              <a:rPr lang="en-US" sz="3200" dirty="0"/>
              <a:t> </a:t>
            </a:r>
            <a:r>
              <a:rPr lang="en-US" sz="3200" dirty="0" err="1"/>
              <a:t>tích</a:t>
            </a:r>
            <a:r>
              <a:rPr lang="en-US" sz="3200" dirty="0"/>
              <a:t> </a:t>
            </a:r>
            <a:r>
              <a:rPr lang="en-US" sz="3200" dirty="0" err="1"/>
              <a:t>hợp</a:t>
            </a:r>
            <a:r>
              <a:rPr lang="en-US" sz="3200" dirty="0"/>
              <a:t> </a:t>
            </a:r>
            <a:r>
              <a:rPr lang="en-US" sz="3200" dirty="0" err="1"/>
              <a:t>trước</a:t>
            </a:r>
            <a:r>
              <a:rPr lang="en-US" sz="3200" dirty="0"/>
              <a:t> </a:t>
            </a:r>
            <a:r>
              <a:rPr lang="en-US" sz="3200" dirty="0" err="1"/>
              <a:t>đó</a:t>
            </a:r>
            <a:r>
              <a:rPr lang="en-US" sz="3200" dirty="0"/>
              <a:t> </a:t>
            </a:r>
            <a:r>
              <a:rPr lang="en-US" sz="3200" dirty="0" err="1"/>
              <a:t>và</a:t>
            </a:r>
            <a:r>
              <a:rPr lang="en-US" sz="3200" dirty="0"/>
              <a:t> </a:t>
            </a:r>
            <a:r>
              <a:rPr lang="en-US" sz="3200" dirty="0" err="1"/>
              <a:t>đã</a:t>
            </a:r>
            <a:r>
              <a:rPr lang="en-US" sz="3200" dirty="0"/>
              <a:t> </a:t>
            </a:r>
            <a:r>
              <a:rPr lang="en-US" sz="3200" dirty="0" err="1"/>
              <a:t>hoàn</a:t>
            </a:r>
            <a:r>
              <a:rPr lang="en-US" sz="3200" dirty="0"/>
              <a:t> </a:t>
            </a:r>
            <a:r>
              <a:rPr lang="en-US" sz="3200" dirty="0" err="1"/>
              <a:t>tất</a:t>
            </a:r>
            <a:r>
              <a:rPr lang="en-US" sz="3200" dirty="0"/>
              <a:t> (passed) </a:t>
            </a:r>
            <a:r>
              <a:rPr lang="en-US" sz="3200" dirty="0" err="1"/>
              <a:t>các</a:t>
            </a:r>
            <a:r>
              <a:rPr lang="en-US" sz="3200" dirty="0"/>
              <a:t> </a:t>
            </a:r>
            <a:r>
              <a:rPr lang="en-US" sz="3200" dirty="0" err="1"/>
              <a:t>đợt</a:t>
            </a:r>
            <a:r>
              <a:rPr lang="en-US" sz="3200" dirty="0"/>
              <a:t> Integration Test </a:t>
            </a:r>
            <a:r>
              <a:rPr lang="en-US" sz="3200" dirty="0" err="1"/>
              <a:t>trước</a:t>
            </a:r>
            <a:r>
              <a:rPr lang="en-US" sz="3200" dirty="0"/>
              <a:t> </a:t>
            </a:r>
            <a:r>
              <a:rPr lang="en-US" sz="3200" dirty="0" err="1"/>
              <a:t>đó</a:t>
            </a:r>
            <a:r>
              <a:rPr lang="en-US" sz="3200" dirty="0"/>
              <a:t>. </a:t>
            </a:r>
            <a:r>
              <a:rPr lang="en-US" sz="3200" dirty="0" err="1"/>
              <a:t>Lúc</a:t>
            </a:r>
            <a:r>
              <a:rPr lang="en-US" sz="3200" dirty="0"/>
              <a:t> </a:t>
            </a:r>
            <a:r>
              <a:rPr lang="en-US" sz="3200" dirty="0" err="1"/>
              <a:t>này</a:t>
            </a:r>
            <a:r>
              <a:rPr lang="en-US" sz="3200" dirty="0"/>
              <a:t>, ta </a:t>
            </a:r>
            <a:r>
              <a:rPr lang="en-US" sz="3200" dirty="0" err="1"/>
              <a:t>chỉ</a:t>
            </a:r>
            <a:r>
              <a:rPr lang="en-US" sz="3200" dirty="0"/>
              <a:t> </a:t>
            </a:r>
            <a:r>
              <a:rPr lang="en-US" sz="3200" dirty="0" err="1"/>
              <a:t>cần</a:t>
            </a:r>
            <a:r>
              <a:rPr lang="en-US" sz="3200" dirty="0"/>
              <a:t> </a:t>
            </a:r>
            <a:r>
              <a:rPr lang="en-US" sz="3200" dirty="0" err="1"/>
              <a:t>kiểm</a:t>
            </a:r>
            <a:r>
              <a:rPr lang="en-US" sz="3200" dirty="0"/>
              <a:t> </a:t>
            </a:r>
            <a:r>
              <a:rPr lang="en-US" sz="3200" dirty="0" err="1"/>
              <a:t>tra</a:t>
            </a:r>
            <a:r>
              <a:rPr lang="en-US" sz="3200" dirty="0"/>
              <a:t> </a:t>
            </a:r>
            <a:r>
              <a:rPr lang="en-US" sz="3200" dirty="0" err="1"/>
              <a:t>giao</a:t>
            </a:r>
            <a:r>
              <a:rPr lang="en-US" sz="3200" dirty="0"/>
              <a:t> </a:t>
            </a:r>
            <a:r>
              <a:rPr lang="en-US" sz="3200" dirty="0" err="1"/>
              <a:t>tiếp</a:t>
            </a:r>
            <a:r>
              <a:rPr lang="en-US" sz="3200" dirty="0"/>
              <a:t> </a:t>
            </a:r>
            <a:r>
              <a:rPr lang="en-US" sz="3200" dirty="0" err="1"/>
              <a:t>của</a:t>
            </a:r>
            <a:r>
              <a:rPr lang="en-US" sz="3200" dirty="0"/>
              <a:t> Unit </a:t>
            </a:r>
            <a:r>
              <a:rPr lang="en-US" sz="3200" dirty="0" err="1"/>
              <a:t>mới</a:t>
            </a:r>
            <a:r>
              <a:rPr lang="en-US" sz="3200" dirty="0"/>
              <a:t> </a:t>
            </a:r>
            <a:r>
              <a:rPr lang="en-US" sz="3200" dirty="0" err="1"/>
              <a:t>thêm</a:t>
            </a:r>
            <a:r>
              <a:rPr lang="en-US" sz="3200" dirty="0"/>
              <a:t> </a:t>
            </a:r>
            <a:r>
              <a:rPr lang="en-US" sz="3200" dirty="0" err="1"/>
              <a:t>vào</a:t>
            </a:r>
            <a:r>
              <a:rPr lang="en-US" sz="3200" dirty="0"/>
              <a:t> </a:t>
            </a:r>
            <a:r>
              <a:rPr lang="en-US" sz="3200" dirty="0" err="1"/>
              <a:t>với</a:t>
            </a:r>
            <a:r>
              <a:rPr lang="en-US" sz="3200" dirty="0"/>
              <a:t> </a:t>
            </a:r>
            <a:r>
              <a:rPr lang="en-US" sz="3200" dirty="0" err="1"/>
              <a:t>hệ</a:t>
            </a:r>
            <a:r>
              <a:rPr lang="en-US" sz="3200" dirty="0"/>
              <a:t> </a:t>
            </a:r>
            <a:r>
              <a:rPr lang="en-US" sz="3200" dirty="0" err="1"/>
              <a:t>thống</a:t>
            </a:r>
            <a:r>
              <a:rPr lang="en-US" sz="3200" dirty="0"/>
              <a:t> </a:t>
            </a:r>
            <a:r>
              <a:rPr lang="en-US" sz="3200" dirty="0" err="1"/>
              <a:t>các</a:t>
            </a:r>
            <a:r>
              <a:rPr lang="en-US" sz="3200" dirty="0"/>
              <a:t> Unit </a:t>
            </a:r>
            <a:r>
              <a:rPr lang="en-US" sz="3200" dirty="0" err="1"/>
              <a:t>đã</a:t>
            </a:r>
            <a:r>
              <a:rPr lang="en-US" sz="3200" dirty="0"/>
              <a:t> </a:t>
            </a:r>
            <a:r>
              <a:rPr lang="en-US" sz="3200" dirty="0" err="1"/>
              <a:t>tích</a:t>
            </a:r>
            <a:r>
              <a:rPr lang="en-US" sz="3200" dirty="0"/>
              <a:t> </a:t>
            </a:r>
            <a:r>
              <a:rPr lang="en-US" sz="3200" dirty="0" err="1"/>
              <a:t>hợp</a:t>
            </a:r>
            <a:r>
              <a:rPr lang="en-US" sz="3200" dirty="0"/>
              <a:t> </a:t>
            </a:r>
            <a:r>
              <a:rPr lang="en-US" sz="3200" dirty="0" err="1"/>
              <a:t>trước</a:t>
            </a:r>
            <a:r>
              <a:rPr lang="en-US" sz="3200" dirty="0"/>
              <a:t> </a:t>
            </a:r>
            <a:r>
              <a:rPr lang="en-US" sz="3200" dirty="0" err="1"/>
              <a:t>đó</a:t>
            </a:r>
            <a:r>
              <a:rPr lang="en-US" sz="3200" dirty="0"/>
              <a:t>, </a:t>
            </a:r>
            <a:r>
              <a:rPr lang="en-US" sz="3200" dirty="0" err="1"/>
              <a:t>điều</a:t>
            </a:r>
            <a:r>
              <a:rPr lang="en-US" sz="3200" dirty="0"/>
              <a:t> </a:t>
            </a:r>
            <a:r>
              <a:rPr lang="en-US" sz="3200" dirty="0" err="1"/>
              <a:t>này</a:t>
            </a:r>
            <a:r>
              <a:rPr lang="en-US" sz="3200" dirty="0"/>
              <a:t> </a:t>
            </a:r>
            <a:r>
              <a:rPr lang="en-US" sz="3200" dirty="0" err="1"/>
              <a:t>làm</a:t>
            </a:r>
            <a:r>
              <a:rPr lang="en-US" sz="3200" dirty="0"/>
              <a:t> </a:t>
            </a:r>
            <a:r>
              <a:rPr lang="en-US" sz="3200" dirty="0" err="1"/>
              <a:t>cho</a:t>
            </a:r>
            <a:r>
              <a:rPr lang="en-US" sz="3200" dirty="0"/>
              <a:t> </a:t>
            </a:r>
            <a:r>
              <a:rPr lang="en-US" sz="3200" dirty="0" err="1"/>
              <a:t>số</a:t>
            </a:r>
            <a:r>
              <a:rPr lang="en-US" sz="3200" dirty="0"/>
              <a:t> </a:t>
            </a:r>
            <a:r>
              <a:rPr lang="en-US" sz="3200" dirty="0" err="1"/>
              <a:t>lượng</a:t>
            </a:r>
            <a:r>
              <a:rPr lang="en-US" sz="3200" dirty="0"/>
              <a:t> </a:t>
            </a:r>
            <a:r>
              <a:rPr lang="en-US" sz="3200" dirty="0" err="1"/>
              <a:t>kiểm</a:t>
            </a:r>
            <a:r>
              <a:rPr lang="en-US" sz="3200" dirty="0"/>
              <a:t> </a:t>
            </a:r>
            <a:r>
              <a:rPr lang="en-US" sz="3200" dirty="0" err="1"/>
              <a:t>tra</a:t>
            </a:r>
            <a:r>
              <a:rPr lang="en-US" sz="3200" dirty="0"/>
              <a:t> </a:t>
            </a:r>
            <a:r>
              <a:rPr lang="en-US" sz="3200" dirty="0" err="1"/>
              <a:t>sẽ</a:t>
            </a:r>
            <a:r>
              <a:rPr lang="en-US" sz="3200" dirty="0"/>
              <a:t> </a:t>
            </a:r>
            <a:r>
              <a:rPr lang="en-US" sz="3200" dirty="0" err="1"/>
              <a:t>giảm</a:t>
            </a:r>
            <a:r>
              <a:rPr lang="en-US" sz="3200" dirty="0"/>
              <a:t> </a:t>
            </a:r>
            <a:r>
              <a:rPr lang="en-US" sz="3200" dirty="0" err="1"/>
              <a:t>đi</a:t>
            </a:r>
            <a:r>
              <a:rPr lang="en-US" sz="3200" dirty="0"/>
              <a:t> </a:t>
            </a:r>
            <a:r>
              <a:rPr lang="en-US" sz="3200" dirty="0" err="1"/>
              <a:t>rất</a:t>
            </a:r>
            <a:r>
              <a:rPr lang="en-US" sz="3200" dirty="0"/>
              <a:t> </a:t>
            </a:r>
            <a:r>
              <a:rPr lang="en-US" sz="3200" dirty="0" err="1"/>
              <a:t>nhiều</a:t>
            </a:r>
            <a:r>
              <a:rPr lang="en-US" sz="3200" dirty="0"/>
              <a:t>, </a:t>
            </a:r>
            <a:r>
              <a:rPr lang="en-US" sz="3200" dirty="0" err="1"/>
              <a:t>sai</a:t>
            </a:r>
            <a:r>
              <a:rPr lang="en-US" sz="3200" dirty="0"/>
              <a:t> </a:t>
            </a:r>
            <a:r>
              <a:rPr lang="en-US" sz="3200" dirty="0" err="1"/>
              <a:t>sót</a:t>
            </a:r>
            <a:r>
              <a:rPr lang="en-US" sz="3200" dirty="0"/>
              <a:t> </a:t>
            </a:r>
            <a:r>
              <a:rPr lang="en-US" sz="3200" dirty="0" err="1"/>
              <a:t>sẽ</a:t>
            </a:r>
            <a:r>
              <a:rPr lang="en-US" sz="3200" dirty="0"/>
              <a:t> </a:t>
            </a:r>
            <a:r>
              <a:rPr lang="en-US" sz="3200" dirty="0" err="1"/>
              <a:t>giảm</a:t>
            </a:r>
            <a:r>
              <a:rPr lang="en-US" sz="3200" dirty="0"/>
              <a:t> </a:t>
            </a:r>
            <a:r>
              <a:rPr lang="en-US" sz="3200" dirty="0" err="1"/>
              <a:t>đáng</a:t>
            </a:r>
            <a:r>
              <a:rPr lang="en-US" sz="3200" dirty="0"/>
              <a:t> </a:t>
            </a:r>
            <a:r>
              <a:rPr lang="en-US" sz="3200" dirty="0" err="1"/>
              <a:t>kể</a:t>
            </a:r>
            <a:r>
              <a:rPr lang="en-US" sz="3200" dirty="0"/>
              <a:t>.</a:t>
            </a:r>
          </a:p>
          <a:p>
            <a:endParaRPr lang="en-US" sz="3200" dirty="0"/>
          </a:p>
        </p:txBody>
      </p:sp>
    </p:spTree>
    <p:extLst>
      <p:ext uri="{BB962C8B-B14F-4D97-AF65-F5344CB8AC3E}">
        <p14:creationId xmlns:p14="http://schemas.microsoft.com/office/powerpoint/2010/main" val="4060993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500"/>
            <a:ext cx="10515600" cy="5732463"/>
          </a:xfrm>
        </p:spPr>
        <p:txBody>
          <a:bodyPr/>
          <a:lstStyle/>
          <a:p>
            <a:r>
              <a:rPr lang="en-US" dirty="0" err="1"/>
              <a:t>Có</a:t>
            </a:r>
            <a:r>
              <a:rPr lang="en-US" dirty="0"/>
              <a:t> 4 </a:t>
            </a:r>
            <a:r>
              <a:rPr lang="en-US" dirty="0" err="1"/>
              <a:t>loại</a:t>
            </a:r>
            <a:r>
              <a:rPr lang="en-US" dirty="0"/>
              <a:t> </a:t>
            </a:r>
            <a:r>
              <a:rPr lang="en-US" dirty="0" err="1"/>
              <a:t>kiểm</a:t>
            </a:r>
            <a:r>
              <a:rPr lang="en-US" dirty="0"/>
              <a:t> </a:t>
            </a:r>
            <a:r>
              <a:rPr lang="en-US" dirty="0" err="1"/>
              <a:t>tra</a:t>
            </a:r>
            <a:r>
              <a:rPr lang="en-US" dirty="0"/>
              <a:t> </a:t>
            </a:r>
            <a:r>
              <a:rPr lang="en-US" dirty="0" err="1"/>
              <a:t>trong</a:t>
            </a:r>
            <a:r>
              <a:rPr lang="en-US" dirty="0"/>
              <a:t> Integration Test:</a:t>
            </a:r>
          </a:p>
          <a:p>
            <a:r>
              <a:rPr lang="en-US" dirty="0"/>
              <a:t>• </a:t>
            </a:r>
            <a:r>
              <a:rPr lang="en-US" dirty="0" err="1"/>
              <a:t>Kiểm</a:t>
            </a:r>
            <a:r>
              <a:rPr lang="en-US" dirty="0"/>
              <a:t> </a:t>
            </a:r>
            <a:r>
              <a:rPr lang="en-US" dirty="0" err="1"/>
              <a:t>tra</a:t>
            </a:r>
            <a:r>
              <a:rPr lang="en-US" dirty="0"/>
              <a:t> </a:t>
            </a:r>
            <a:r>
              <a:rPr lang="en-US" dirty="0" err="1"/>
              <a:t>cấu</a:t>
            </a:r>
            <a:r>
              <a:rPr lang="en-US" dirty="0"/>
              <a:t> </a:t>
            </a:r>
            <a:r>
              <a:rPr lang="en-US" dirty="0" err="1"/>
              <a:t>trúc</a:t>
            </a:r>
            <a:r>
              <a:rPr lang="en-US" dirty="0"/>
              <a:t> (structure): </a:t>
            </a:r>
            <a:r>
              <a:rPr lang="en-US" dirty="0" err="1"/>
              <a:t>Tương</a:t>
            </a:r>
            <a:r>
              <a:rPr lang="en-US" dirty="0"/>
              <a:t> </a:t>
            </a:r>
            <a:r>
              <a:rPr lang="en-US" dirty="0" err="1"/>
              <a:t>tự</a:t>
            </a:r>
            <a:r>
              <a:rPr lang="en-US" dirty="0"/>
              <a:t> White Box Test (</a:t>
            </a:r>
            <a:r>
              <a:rPr lang="en-US" dirty="0" err="1"/>
              <a:t>kiểm</a:t>
            </a:r>
            <a:r>
              <a:rPr lang="en-US" dirty="0"/>
              <a:t> </a:t>
            </a:r>
            <a:r>
              <a:rPr lang="en-US" dirty="0" err="1"/>
              <a:t>tra</a:t>
            </a:r>
            <a:r>
              <a:rPr lang="en-US" dirty="0"/>
              <a:t> </a:t>
            </a:r>
            <a:r>
              <a:rPr lang="en-US" dirty="0" err="1"/>
              <a:t>nhằm</a:t>
            </a:r>
            <a:r>
              <a:rPr lang="en-US" dirty="0"/>
              <a:t> </a:t>
            </a:r>
            <a:r>
              <a:rPr lang="en-US" dirty="0" err="1"/>
              <a:t>bảo</a:t>
            </a:r>
            <a:r>
              <a:rPr lang="en-US" dirty="0"/>
              <a:t> </a:t>
            </a:r>
            <a:r>
              <a:rPr lang="en-US" dirty="0" err="1"/>
              <a:t>đảm</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bên</a:t>
            </a:r>
            <a:r>
              <a:rPr lang="en-US" dirty="0"/>
              <a:t> </a:t>
            </a:r>
            <a:r>
              <a:rPr lang="en-US" dirty="0" err="1"/>
              <a:t>trong</a:t>
            </a:r>
            <a:r>
              <a:rPr lang="en-US" dirty="0"/>
              <a:t> </a:t>
            </a:r>
            <a:r>
              <a:rPr lang="en-US" dirty="0" err="1"/>
              <a:t>của</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chạy</a:t>
            </a:r>
            <a:r>
              <a:rPr lang="en-US" dirty="0"/>
              <a:t> </a:t>
            </a:r>
            <a:r>
              <a:rPr lang="en-US" dirty="0" err="1"/>
              <a:t>đúng</a:t>
            </a:r>
            <a:r>
              <a:rPr lang="en-US" dirty="0"/>
              <a:t>), </a:t>
            </a:r>
            <a:r>
              <a:rPr lang="en-US" dirty="0" err="1"/>
              <a:t>chú</a:t>
            </a:r>
            <a:r>
              <a:rPr lang="en-US" dirty="0"/>
              <a:t> </a:t>
            </a:r>
            <a:r>
              <a:rPr lang="en-US" dirty="0" err="1"/>
              <a:t>trọng</a:t>
            </a:r>
            <a:r>
              <a:rPr lang="en-US" dirty="0"/>
              <a:t> </a:t>
            </a:r>
            <a:r>
              <a:rPr lang="en-US" dirty="0" err="1"/>
              <a:t>đến</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cấu</a:t>
            </a:r>
            <a:r>
              <a:rPr lang="en-US" dirty="0"/>
              <a:t> </a:t>
            </a:r>
            <a:r>
              <a:rPr lang="en-US" dirty="0" err="1"/>
              <a:t>trúc</a:t>
            </a:r>
            <a:r>
              <a:rPr lang="en-US" dirty="0"/>
              <a:t> </a:t>
            </a:r>
            <a:r>
              <a:rPr lang="en-US" dirty="0" err="1"/>
              <a:t>nội</a:t>
            </a:r>
            <a:r>
              <a:rPr lang="en-US" dirty="0"/>
              <a:t> </a:t>
            </a:r>
            <a:r>
              <a:rPr lang="en-US" dirty="0" err="1"/>
              <a:t>tại</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chẳng</a:t>
            </a:r>
            <a:r>
              <a:rPr lang="en-US" dirty="0"/>
              <a:t> </a:t>
            </a:r>
            <a:r>
              <a:rPr lang="en-US" dirty="0" err="1"/>
              <a:t>hạn</a:t>
            </a:r>
            <a:r>
              <a:rPr lang="en-US" dirty="0"/>
              <a:t> </a:t>
            </a:r>
            <a:r>
              <a:rPr lang="en-US" dirty="0" err="1"/>
              <a:t>các</a:t>
            </a:r>
            <a:r>
              <a:rPr lang="en-US" dirty="0"/>
              <a:t> </a:t>
            </a:r>
            <a:r>
              <a:rPr lang="en-US" dirty="0" err="1"/>
              <a:t>lệnh</a:t>
            </a:r>
            <a:r>
              <a:rPr lang="en-US" dirty="0"/>
              <a:t> </a:t>
            </a:r>
            <a:r>
              <a:rPr lang="en-US" dirty="0" err="1"/>
              <a:t>và</a:t>
            </a:r>
            <a:r>
              <a:rPr lang="en-US" dirty="0"/>
              <a:t> </a:t>
            </a:r>
            <a:r>
              <a:rPr lang="en-US" dirty="0" err="1"/>
              <a:t>nhánh</a:t>
            </a:r>
            <a:r>
              <a:rPr lang="en-US" dirty="0"/>
              <a:t> </a:t>
            </a:r>
            <a:r>
              <a:rPr lang="en-US" dirty="0" err="1"/>
              <a:t>bên</a:t>
            </a:r>
            <a:r>
              <a:rPr lang="en-US" dirty="0"/>
              <a:t> </a:t>
            </a:r>
            <a:r>
              <a:rPr lang="en-US" dirty="0" err="1"/>
              <a:t>trong</a:t>
            </a:r>
            <a:r>
              <a:rPr lang="en-US" dirty="0"/>
              <a:t>.</a:t>
            </a:r>
          </a:p>
          <a:p>
            <a:r>
              <a:rPr lang="en-US" dirty="0"/>
              <a:t>• </a:t>
            </a:r>
            <a:r>
              <a:rPr lang="en-US" dirty="0" err="1"/>
              <a:t>Kiểm</a:t>
            </a:r>
            <a:r>
              <a:rPr lang="en-US" dirty="0"/>
              <a:t> </a:t>
            </a:r>
            <a:r>
              <a:rPr lang="en-US" dirty="0" err="1"/>
              <a:t>tra</a:t>
            </a:r>
            <a:r>
              <a:rPr lang="en-US" dirty="0"/>
              <a:t> </a:t>
            </a:r>
            <a:r>
              <a:rPr lang="en-US" dirty="0" err="1"/>
              <a:t>chức</a:t>
            </a:r>
            <a:r>
              <a:rPr lang="en-US" dirty="0"/>
              <a:t> </a:t>
            </a:r>
            <a:r>
              <a:rPr lang="en-US" dirty="0" err="1"/>
              <a:t>năng</a:t>
            </a:r>
            <a:r>
              <a:rPr lang="en-US" dirty="0"/>
              <a:t> (functional): </a:t>
            </a:r>
            <a:r>
              <a:rPr lang="en-US" dirty="0" err="1"/>
              <a:t>Tương</a:t>
            </a:r>
            <a:r>
              <a:rPr lang="en-US" dirty="0"/>
              <a:t> </a:t>
            </a:r>
            <a:r>
              <a:rPr lang="en-US" dirty="0" err="1"/>
              <a:t>tự</a:t>
            </a:r>
            <a:r>
              <a:rPr lang="en-US" dirty="0"/>
              <a:t> Black Box Test (</a:t>
            </a:r>
            <a:r>
              <a:rPr lang="en-US" dirty="0" err="1"/>
              <a:t>kiểm</a:t>
            </a:r>
            <a:r>
              <a:rPr lang="en-US" dirty="0"/>
              <a:t> </a:t>
            </a:r>
            <a:r>
              <a:rPr lang="en-US" dirty="0" err="1"/>
              <a:t>tra</a:t>
            </a:r>
            <a:r>
              <a:rPr lang="en-US" dirty="0"/>
              <a:t> </a:t>
            </a:r>
            <a:r>
              <a:rPr lang="en-US" dirty="0" err="1"/>
              <a:t>chỉ</a:t>
            </a:r>
            <a:r>
              <a:rPr lang="en-US" dirty="0"/>
              <a:t> </a:t>
            </a:r>
            <a:r>
              <a:rPr lang="en-US" dirty="0" err="1"/>
              <a:t>chú</a:t>
            </a:r>
            <a:r>
              <a:rPr lang="en-US" dirty="0"/>
              <a:t> </a:t>
            </a:r>
            <a:r>
              <a:rPr lang="en-US" dirty="0" err="1"/>
              <a:t>trọng</a:t>
            </a:r>
            <a:r>
              <a:rPr lang="en-US" dirty="0"/>
              <a:t> </a:t>
            </a:r>
            <a:r>
              <a:rPr lang="en-US" dirty="0" err="1"/>
              <a:t>đến</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không</a:t>
            </a:r>
            <a:r>
              <a:rPr lang="en-US" dirty="0"/>
              <a:t> </a:t>
            </a:r>
            <a:r>
              <a:rPr lang="en-US" dirty="0" err="1"/>
              <a:t>quan</a:t>
            </a:r>
            <a:r>
              <a:rPr lang="en-US" dirty="0"/>
              <a:t> </a:t>
            </a:r>
            <a:r>
              <a:rPr lang="en-US" dirty="0" err="1"/>
              <a:t>tâm</a:t>
            </a:r>
            <a:r>
              <a:rPr lang="en-US" dirty="0"/>
              <a:t> </a:t>
            </a:r>
            <a:r>
              <a:rPr lang="en-US" dirty="0" err="1"/>
              <a:t>đến</a:t>
            </a:r>
            <a:r>
              <a:rPr lang="en-US" dirty="0"/>
              <a:t> </a:t>
            </a:r>
            <a:r>
              <a:rPr lang="en-US" dirty="0" err="1"/>
              <a:t>cấu</a:t>
            </a:r>
            <a:r>
              <a:rPr lang="en-US" dirty="0"/>
              <a:t> </a:t>
            </a:r>
            <a:r>
              <a:rPr lang="en-US" dirty="0" err="1"/>
              <a:t>trúc</a:t>
            </a:r>
            <a:r>
              <a:rPr lang="en-US" dirty="0"/>
              <a:t> </a:t>
            </a:r>
            <a:r>
              <a:rPr lang="en-US" dirty="0" err="1"/>
              <a:t>bên</a:t>
            </a:r>
            <a:r>
              <a:rPr lang="en-US" dirty="0"/>
              <a:t> </a:t>
            </a:r>
            <a:r>
              <a:rPr lang="en-US" dirty="0" err="1"/>
              <a:t>trong</a:t>
            </a:r>
            <a:r>
              <a:rPr lang="en-US" dirty="0"/>
              <a:t>), </a:t>
            </a:r>
            <a:r>
              <a:rPr lang="en-US" dirty="0" err="1"/>
              <a:t>chỉ</a:t>
            </a:r>
            <a:r>
              <a:rPr lang="en-US" dirty="0"/>
              <a:t> </a:t>
            </a:r>
            <a:r>
              <a:rPr lang="en-US" dirty="0" err="1"/>
              <a:t>khảo</a:t>
            </a:r>
            <a:r>
              <a:rPr lang="en-US" dirty="0"/>
              <a:t> </a:t>
            </a:r>
            <a:r>
              <a:rPr lang="en-US" dirty="0" err="1"/>
              <a:t>sát</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theo</a:t>
            </a:r>
            <a:r>
              <a:rPr lang="en-US" dirty="0"/>
              <a:t> </a:t>
            </a:r>
            <a:r>
              <a:rPr lang="en-US" dirty="0" err="1"/>
              <a:t>yêu</a:t>
            </a:r>
            <a:r>
              <a:rPr lang="en-US" dirty="0"/>
              <a:t> </a:t>
            </a:r>
            <a:r>
              <a:rPr lang="en-US" dirty="0" err="1"/>
              <a:t>cầu</a:t>
            </a:r>
            <a:r>
              <a:rPr lang="en-US" dirty="0"/>
              <a:t> </a:t>
            </a:r>
            <a:r>
              <a:rPr lang="en-US" dirty="0" err="1"/>
              <a:t>kỹ</a:t>
            </a:r>
            <a:r>
              <a:rPr lang="en-US" dirty="0"/>
              <a:t> </a:t>
            </a:r>
            <a:r>
              <a:rPr lang="en-US" dirty="0" err="1"/>
              <a:t>thuật</a:t>
            </a:r>
            <a:r>
              <a:rPr lang="en-US" dirty="0"/>
              <a:t>.</a:t>
            </a:r>
          </a:p>
          <a:p>
            <a:r>
              <a:rPr lang="en-US" dirty="0"/>
              <a:t>• </a:t>
            </a:r>
            <a:r>
              <a:rPr lang="en-US" dirty="0" err="1"/>
              <a:t>Kiểm</a:t>
            </a:r>
            <a:r>
              <a:rPr lang="en-US" dirty="0"/>
              <a:t> </a:t>
            </a:r>
            <a:r>
              <a:rPr lang="en-US" dirty="0" err="1"/>
              <a:t>tra</a:t>
            </a:r>
            <a:r>
              <a:rPr lang="en-US" dirty="0"/>
              <a:t> </a:t>
            </a:r>
            <a:r>
              <a:rPr lang="en-US" dirty="0" err="1"/>
              <a:t>hiệu</a:t>
            </a:r>
            <a:r>
              <a:rPr lang="en-US" dirty="0"/>
              <a:t> </a:t>
            </a:r>
            <a:r>
              <a:rPr lang="en-US" dirty="0" err="1"/>
              <a:t>năng</a:t>
            </a:r>
            <a:r>
              <a:rPr lang="en-US" dirty="0"/>
              <a:t> (performance): </a:t>
            </a:r>
            <a:r>
              <a:rPr lang="en-US" dirty="0" err="1"/>
              <a:t>Kiểm</a:t>
            </a:r>
            <a:r>
              <a:rPr lang="en-US" dirty="0"/>
              <a:t> </a:t>
            </a:r>
            <a:r>
              <a:rPr lang="en-US" dirty="0" err="1"/>
              <a:t>tra</a:t>
            </a:r>
            <a:r>
              <a:rPr lang="en-US" dirty="0"/>
              <a:t> </a:t>
            </a:r>
            <a:r>
              <a:rPr lang="en-US" dirty="0" err="1"/>
              <a:t>việc</a:t>
            </a:r>
            <a:r>
              <a:rPr lang="en-US" dirty="0"/>
              <a:t> </a:t>
            </a:r>
            <a:r>
              <a:rPr lang="en-US" dirty="0" err="1"/>
              <a:t>vận</a:t>
            </a:r>
            <a:r>
              <a:rPr lang="en-US" dirty="0"/>
              <a:t> </a:t>
            </a:r>
            <a:r>
              <a:rPr lang="en-US" dirty="0" err="1"/>
              <a:t>hành</a:t>
            </a:r>
            <a:r>
              <a:rPr lang="en-US" dirty="0"/>
              <a:t> </a:t>
            </a:r>
            <a:r>
              <a:rPr lang="en-US" dirty="0" err="1"/>
              <a:t>của</a:t>
            </a:r>
            <a:r>
              <a:rPr lang="en-US" dirty="0"/>
              <a:t> </a:t>
            </a:r>
            <a:r>
              <a:rPr lang="en-US" dirty="0" err="1"/>
              <a:t>hệ</a:t>
            </a:r>
            <a:r>
              <a:rPr lang="en-US" dirty="0"/>
              <a:t> </a:t>
            </a:r>
            <a:r>
              <a:rPr lang="en-US" dirty="0" err="1"/>
              <a:t>thống</a:t>
            </a:r>
            <a:r>
              <a:rPr lang="en-US" dirty="0"/>
              <a:t>.</a:t>
            </a:r>
          </a:p>
          <a:p>
            <a:r>
              <a:rPr lang="en-US" dirty="0"/>
              <a:t>• </a:t>
            </a:r>
            <a:r>
              <a:rPr lang="en-US" dirty="0" err="1"/>
              <a:t>Kiểm</a:t>
            </a:r>
            <a:r>
              <a:rPr lang="en-US" dirty="0"/>
              <a:t> </a:t>
            </a:r>
            <a:r>
              <a:rPr lang="en-US" dirty="0" err="1"/>
              <a:t>tra</a:t>
            </a:r>
            <a:r>
              <a:rPr lang="en-US" dirty="0"/>
              <a:t> </a:t>
            </a:r>
            <a:r>
              <a:rPr lang="en-US" dirty="0" err="1"/>
              <a:t>khả</a:t>
            </a:r>
            <a:r>
              <a:rPr lang="en-US" dirty="0"/>
              <a:t> </a:t>
            </a:r>
            <a:r>
              <a:rPr lang="en-US" dirty="0" err="1"/>
              <a:t>năng</a:t>
            </a:r>
            <a:r>
              <a:rPr lang="en-US" dirty="0"/>
              <a:t> </a:t>
            </a:r>
            <a:r>
              <a:rPr lang="en-US" dirty="0" err="1"/>
              <a:t>chịu</a:t>
            </a:r>
            <a:r>
              <a:rPr lang="en-US" dirty="0"/>
              <a:t> </a:t>
            </a:r>
            <a:r>
              <a:rPr lang="en-US" dirty="0" err="1"/>
              <a:t>tải</a:t>
            </a:r>
            <a:r>
              <a:rPr lang="en-US" dirty="0"/>
              <a:t> (stress): </a:t>
            </a:r>
            <a:r>
              <a:rPr lang="en-US" dirty="0" err="1"/>
              <a:t>Kiểm</a:t>
            </a:r>
            <a:r>
              <a:rPr lang="en-US" dirty="0"/>
              <a:t> </a:t>
            </a:r>
            <a:r>
              <a:rPr lang="en-US" dirty="0" err="1"/>
              <a:t>tra</a:t>
            </a:r>
            <a:r>
              <a:rPr lang="en-US" dirty="0"/>
              <a:t> </a:t>
            </a:r>
            <a:r>
              <a:rPr lang="en-US" dirty="0" err="1"/>
              <a:t>các</a:t>
            </a:r>
            <a:r>
              <a:rPr lang="en-US" dirty="0"/>
              <a:t> </a:t>
            </a:r>
            <a:r>
              <a:rPr lang="en-US" dirty="0" err="1"/>
              <a:t>giới</a:t>
            </a:r>
            <a:r>
              <a:rPr lang="en-US" dirty="0"/>
              <a:t> </a:t>
            </a:r>
            <a:r>
              <a:rPr lang="en-US" dirty="0" err="1"/>
              <a:t>hạn</a:t>
            </a:r>
            <a:r>
              <a:rPr lang="en-US" dirty="0"/>
              <a:t> </a:t>
            </a:r>
            <a:r>
              <a:rPr lang="en-US" dirty="0" err="1"/>
              <a:t>của</a:t>
            </a:r>
            <a:r>
              <a:rPr lang="en-US" dirty="0"/>
              <a:t> </a:t>
            </a:r>
            <a:r>
              <a:rPr lang="en-US" dirty="0" err="1"/>
              <a:t>hệ</a:t>
            </a:r>
            <a:r>
              <a:rPr lang="en-US" dirty="0"/>
              <a:t> </a:t>
            </a:r>
            <a:r>
              <a:rPr lang="en-US" dirty="0" err="1"/>
              <a:t>thống</a:t>
            </a:r>
            <a:r>
              <a:rPr lang="en-US" dirty="0"/>
              <a:t>.</a:t>
            </a:r>
          </a:p>
          <a:p>
            <a:pPr marL="0" indent="0">
              <a:buNone/>
            </a:pPr>
            <a:endParaRPr lang="en-US" dirty="0"/>
          </a:p>
        </p:txBody>
      </p:sp>
    </p:spTree>
    <p:extLst>
      <p:ext uri="{BB962C8B-B14F-4D97-AF65-F5344CB8AC3E}">
        <p14:creationId xmlns:p14="http://schemas.microsoft.com/office/powerpoint/2010/main" val="250939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100" y="652463"/>
            <a:ext cx="9144000" cy="2387600"/>
          </a:xfrm>
        </p:spPr>
        <p:txBody>
          <a:bodyPr>
            <a:normAutofit fontScale="90000"/>
          </a:bodyPr>
          <a:lstStyle/>
          <a:p>
            <a:r>
              <a:rPr lang="en-US" smtClean="0"/>
              <a:t>QUY TRÌNH AGILE</a:t>
            </a:r>
            <a:br>
              <a:rPr lang="en-US" smtClean="0"/>
            </a:br>
            <a:r>
              <a:rPr lang="en-US" smtClean="0"/>
              <a:t>QUẢN LÝ CẤU HÌNH PHẦN MỀM</a:t>
            </a:r>
            <a:endParaRPr lang="en-US"/>
          </a:p>
        </p:txBody>
      </p:sp>
      <p:sp>
        <p:nvSpPr>
          <p:cNvPr id="3" name="Subtitle 2"/>
          <p:cNvSpPr>
            <a:spLocks noGrp="1"/>
          </p:cNvSpPr>
          <p:nvPr>
            <p:ph type="subTitle" idx="1"/>
          </p:nvPr>
        </p:nvSpPr>
        <p:spPr>
          <a:xfrm>
            <a:off x="1524000" y="3602038"/>
            <a:ext cx="9144000" cy="2671762"/>
          </a:xfrm>
        </p:spPr>
        <p:txBody>
          <a:bodyPr>
            <a:normAutofit/>
          </a:bodyPr>
          <a:lstStyle/>
          <a:p>
            <a:r>
              <a:rPr lang="en-US" dirty="0" err="1" smtClean="0"/>
              <a:t>Nhóm</a:t>
            </a:r>
            <a:r>
              <a:rPr lang="en-US" dirty="0" smtClean="0"/>
              <a:t> 3</a:t>
            </a:r>
          </a:p>
          <a:p>
            <a:pPr lvl="8" algn="l"/>
            <a:r>
              <a:rPr lang="en-US" dirty="0" smtClean="0"/>
              <a:t>                       </a:t>
            </a:r>
            <a:r>
              <a:rPr lang="en-US" dirty="0" err="1" smtClean="0"/>
              <a:t>Thành</a:t>
            </a:r>
            <a:r>
              <a:rPr lang="en-US" dirty="0" smtClean="0"/>
              <a:t>  </a:t>
            </a:r>
            <a:r>
              <a:rPr lang="en-US" dirty="0" err="1" smtClean="0"/>
              <a:t>viên</a:t>
            </a:r>
            <a:r>
              <a:rPr lang="en-US" dirty="0" smtClean="0"/>
              <a:t>:      </a:t>
            </a:r>
            <a:r>
              <a:rPr lang="en-US" dirty="0" err="1" smtClean="0"/>
              <a:t>Lê</a:t>
            </a:r>
            <a:r>
              <a:rPr lang="en-US" dirty="0" smtClean="0"/>
              <a:t> </a:t>
            </a:r>
            <a:r>
              <a:rPr lang="en-US" dirty="0" err="1" smtClean="0"/>
              <a:t>Xuân</a:t>
            </a:r>
            <a:r>
              <a:rPr lang="en-US" dirty="0" smtClean="0"/>
              <a:t> </a:t>
            </a:r>
            <a:r>
              <a:rPr lang="en-US" dirty="0" err="1" smtClean="0"/>
              <a:t>Trường</a:t>
            </a:r>
            <a:endParaRPr lang="en-US" dirty="0" smtClean="0"/>
          </a:p>
          <a:p>
            <a:pPr lvl="8" algn="l"/>
            <a:r>
              <a:rPr lang="en-US" dirty="0" smtClean="0"/>
              <a:t>                                                  </a:t>
            </a:r>
            <a:r>
              <a:rPr lang="en-US" dirty="0" err="1" smtClean="0"/>
              <a:t>Trần</a:t>
            </a:r>
            <a:r>
              <a:rPr lang="en-US" dirty="0" smtClean="0"/>
              <a:t> Minh </a:t>
            </a:r>
            <a:r>
              <a:rPr lang="en-US" dirty="0" err="1" smtClean="0"/>
              <a:t>Cường</a:t>
            </a:r>
            <a:endParaRPr lang="en-US" dirty="0" smtClean="0"/>
          </a:p>
          <a:p>
            <a:pPr lvl="8" algn="l"/>
            <a:r>
              <a:rPr lang="en-US" dirty="0" smtClean="0"/>
              <a:t>                                                  </a:t>
            </a:r>
            <a:r>
              <a:rPr lang="en-US" dirty="0" err="1" smtClean="0"/>
              <a:t>Nguyễn</a:t>
            </a:r>
            <a:r>
              <a:rPr lang="en-US" dirty="0" smtClean="0"/>
              <a:t> Minh </a:t>
            </a:r>
            <a:r>
              <a:rPr lang="en-US" dirty="0" err="1" smtClean="0"/>
              <a:t>Hiếu</a:t>
            </a:r>
            <a:endParaRPr lang="en-US" dirty="0" smtClean="0"/>
          </a:p>
          <a:p>
            <a:pPr lvl="8" algn="l"/>
            <a:r>
              <a:rPr lang="en-US" dirty="0" smtClean="0"/>
              <a:t>                                                  </a:t>
            </a:r>
            <a:r>
              <a:rPr lang="en-US" dirty="0" err="1" smtClean="0"/>
              <a:t>Nguyễn</a:t>
            </a:r>
            <a:r>
              <a:rPr lang="en-US" dirty="0" smtClean="0"/>
              <a:t> </a:t>
            </a:r>
            <a:r>
              <a:rPr lang="en-US" dirty="0" err="1" smtClean="0"/>
              <a:t>Thị</a:t>
            </a:r>
            <a:r>
              <a:rPr lang="en-US" dirty="0" smtClean="0"/>
              <a:t> </a:t>
            </a:r>
            <a:r>
              <a:rPr lang="en-US" dirty="0" err="1" smtClean="0"/>
              <a:t>Phương</a:t>
            </a:r>
            <a:r>
              <a:rPr lang="en-US" dirty="0" smtClean="0"/>
              <a:t> Mai</a:t>
            </a:r>
          </a:p>
          <a:p>
            <a:pPr lvl="8" algn="l"/>
            <a:r>
              <a:rPr lang="en-US" dirty="0" smtClean="0"/>
              <a:t>                                                  </a:t>
            </a:r>
            <a:r>
              <a:rPr lang="en-US" dirty="0" err="1" smtClean="0"/>
              <a:t>Lê</a:t>
            </a:r>
            <a:r>
              <a:rPr lang="en-US" dirty="0" smtClean="0"/>
              <a:t> </a:t>
            </a:r>
            <a:r>
              <a:rPr lang="en-US" dirty="0" err="1" smtClean="0"/>
              <a:t>Nô</a:t>
            </a:r>
            <a:r>
              <a:rPr lang="en-US" dirty="0" smtClean="0"/>
              <a:t> </a:t>
            </a:r>
            <a:r>
              <a:rPr lang="en-US" dirty="0" err="1" smtClean="0"/>
              <a:t>Hoàng</a:t>
            </a:r>
            <a:r>
              <a:rPr lang="en-US" dirty="0" smtClean="0"/>
              <a:t> Phi</a:t>
            </a:r>
          </a:p>
          <a:p>
            <a:pPr lvl="8" algn="l"/>
            <a:r>
              <a:rPr lang="en-US" dirty="0" smtClean="0"/>
              <a:t>                                                  </a:t>
            </a:r>
            <a:r>
              <a:rPr lang="en-US" dirty="0" err="1" smtClean="0"/>
              <a:t>Trần</a:t>
            </a:r>
            <a:r>
              <a:rPr lang="en-US" dirty="0" smtClean="0"/>
              <a:t> </a:t>
            </a:r>
            <a:r>
              <a:rPr lang="en-US" dirty="0" err="1" smtClean="0"/>
              <a:t>Đức</a:t>
            </a:r>
            <a:r>
              <a:rPr lang="en-US" dirty="0" smtClean="0"/>
              <a:t> </a:t>
            </a:r>
            <a:r>
              <a:rPr lang="en-US" dirty="0" err="1" smtClean="0"/>
              <a:t>Vinh</a:t>
            </a:r>
            <a:endParaRPr lang="en-US" dirty="0" smtClean="0"/>
          </a:p>
          <a:p>
            <a:r>
              <a:rPr lang="en-US" dirty="0" smtClean="0"/>
              <a:t>                                GHVH: Phan </a:t>
            </a:r>
            <a:r>
              <a:rPr lang="en-US" dirty="0" err="1" smtClean="0"/>
              <a:t>Trung</a:t>
            </a:r>
            <a:r>
              <a:rPr lang="en-US" dirty="0" smtClean="0"/>
              <a:t> </a:t>
            </a:r>
            <a:r>
              <a:rPr lang="en-US" dirty="0" err="1" smtClean="0"/>
              <a:t>Hiếu</a:t>
            </a:r>
            <a:endParaRPr lang="en-US" dirty="0"/>
          </a:p>
        </p:txBody>
      </p:sp>
    </p:spTree>
    <p:extLst>
      <p:ext uri="{BB962C8B-B14F-4D97-AF65-F5344CB8AC3E}">
        <p14:creationId xmlns:p14="http://schemas.microsoft.com/office/powerpoint/2010/main" val="35994558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2018" y="1941340"/>
            <a:ext cx="7389527" cy="2800767"/>
          </a:xfrm>
          <a:prstGeom prst="rect">
            <a:avLst/>
          </a:prstGeom>
          <a:noFill/>
        </p:spPr>
        <p:txBody>
          <a:bodyPr wrap="square" rtlCol="0">
            <a:spAutoFit/>
          </a:bodyPr>
          <a:lstStyle/>
          <a:p>
            <a:r>
              <a:rPr lang="en-US" sz="9600" dirty="0" smtClean="0">
                <a:latin typeface="+mj-lt"/>
              </a:rPr>
              <a:t>NHÓM 20</a:t>
            </a:r>
            <a:endParaRPr lang="vi-VN" sz="9600" dirty="0" smtClean="0">
              <a:latin typeface="+mj-lt"/>
            </a:endParaRPr>
          </a:p>
          <a:p>
            <a:r>
              <a:rPr lang="en-US" sz="4000" dirty="0" smtClean="0">
                <a:latin typeface="+mj-lt"/>
              </a:rPr>
              <a:t>28. </a:t>
            </a:r>
            <a:r>
              <a:rPr lang="vi-VN" sz="4000" dirty="0" smtClean="0">
                <a:latin typeface="+mj-lt"/>
              </a:rPr>
              <a:t>Testing </a:t>
            </a:r>
            <a:r>
              <a:rPr lang="vi-VN" sz="4000" dirty="0">
                <a:latin typeface="+mj-lt"/>
              </a:rPr>
              <a:t>at the system </a:t>
            </a:r>
            <a:r>
              <a:rPr lang="vi-VN" sz="4000" dirty="0" smtClean="0">
                <a:latin typeface="+mj-lt"/>
              </a:rPr>
              <a:t>Level</a:t>
            </a:r>
            <a:endParaRPr lang="en-US" sz="4000" dirty="0" smtClean="0">
              <a:latin typeface="+mj-lt"/>
            </a:endParaRPr>
          </a:p>
          <a:p>
            <a:r>
              <a:rPr lang="en-GB" sz="4000" dirty="0" smtClean="0">
                <a:latin typeface="+mj-lt"/>
              </a:rPr>
              <a:t>29. Software </a:t>
            </a:r>
            <a:r>
              <a:rPr lang="en-GB" sz="4000" dirty="0">
                <a:latin typeface="+mj-lt"/>
              </a:rPr>
              <a:t>Maintenance</a:t>
            </a:r>
          </a:p>
        </p:txBody>
      </p:sp>
    </p:spTree>
    <p:extLst>
      <p:ext uri="{BB962C8B-B14F-4D97-AF65-F5344CB8AC3E}">
        <p14:creationId xmlns:p14="http://schemas.microsoft.com/office/powerpoint/2010/main" val="7318174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1348" y="867382"/>
            <a:ext cx="6551217"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28. </a:t>
            </a:r>
            <a:r>
              <a:rPr lang="vi-VN" sz="4000" dirty="0" smtClean="0">
                <a:latin typeface="Times New Roman" panose="02020603050405020304" pitchFamily="18" charset="0"/>
                <a:cs typeface="Times New Roman" panose="02020603050405020304" pitchFamily="18" charset="0"/>
              </a:rPr>
              <a:t>Testing </a:t>
            </a:r>
            <a:r>
              <a:rPr lang="vi-VN" sz="4000" dirty="0">
                <a:latin typeface="Times New Roman" panose="02020603050405020304" pitchFamily="18" charset="0"/>
                <a:cs typeface="Times New Roman" panose="02020603050405020304" pitchFamily="18" charset="0"/>
              </a:rPr>
              <a:t>at the system Level</a:t>
            </a:r>
            <a:endParaRPr lang="en-GB" sz="4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370655" y="1980767"/>
            <a:ext cx="3012684" cy="400110"/>
          </a:xfrm>
          <a:prstGeom prst="rect">
            <a:avLst/>
          </a:prstGeom>
          <a:noFill/>
        </p:spPr>
        <p:txBody>
          <a:bodyPr wrap="none" rtlCol="0">
            <a:spAutoFit/>
          </a:bodyPr>
          <a:lstStyle/>
          <a:p>
            <a:r>
              <a:rPr lang="vi-VN" sz="2000" dirty="0">
                <a:latin typeface="Times New Roman" panose="02020603050405020304" pitchFamily="18" charset="0"/>
                <a:cs typeface="Times New Roman" panose="02020603050405020304" pitchFamily="18" charset="0"/>
              </a:rPr>
              <a:t> FUNCTIONAL TESTING</a:t>
            </a:r>
            <a:endParaRPr lang="en-GB"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0655" y="5356437"/>
            <a:ext cx="15619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SUMMARY</a:t>
            </a:r>
            <a:endParaRPr lang="en-GB" sz="2000" dirty="0">
              <a:latin typeface="Times New Roman" panose="02020603050405020304" pitchFamily="18" charset="0"/>
              <a:cs typeface="Times New Roman" panose="02020603050405020304" pitchFamily="18" charset="0"/>
            </a:endParaRPr>
          </a:p>
        </p:txBody>
      </p:sp>
      <p:sp>
        <p:nvSpPr>
          <p:cNvPr id="17" name="Rectangle 16"/>
          <p:cNvSpPr/>
          <p:nvPr/>
        </p:nvSpPr>
        <p:spPr>
          <a:xfrm>
            <a:off x="1393161" y="2500411"/>
            <a:ext cx="3506409" cy="400110"/>
          </a:xfrm>
          <a:prstGeom prst="rect">
            <a:avLst/>
          </a:prstGeom>
        </p:spPr>
        <p:txBody>
          <a:bodyPr wrap="none">
            <a:spAutoFit/>
          </a:bodyPr>
          <a:lstStyle/>
          <a:p>
            <a:r>
              <a:rPr lang="en-US" sz="2000" dirty="0" smtClean="0">
                <a:latin typeface="Times New Roman" panose="02020603050405020304" pitchFamily="18" charset="0"/>
                <a:cs typeface="Times New Roman" panose="02020603050405020304" pitchFamily="18" charset="0"/>
              </a:rPr>
              <a:t>NONFUNCTIONAL TESTING</a:t>
            </a:r>
            <a:endParaRPr lang="en-GB" sz="2000" dirty="0">
              <a:latin typeface="Times New Roman" panose="02020603050405020304" pitchFamily="18" charset="0"/>
              <a:cs typeface="Times New Roman" panose="02020603050405020304" pitchFamily="18" charset="0"/>
            </a:endParaRPr>
          </a:p>
        </p:txBody>
      </p:sp>
      <p:sp>
        <p:nvSpPr>
          <p:cNvPr id="18" name="Rectangle 17"/>
          <p:cNvSpPr/>
          <p:nvPr/>
        </p:nvSpPr>
        <p:spPr>
          <a:xfrm>
            <a:off x="1359208" y="3094873"/>
            <a:ext cx="5877315"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TESTING WITH LIGHTWEIGHT </a:t>
            </a:r>
            <a:r>
              <a:rPr lang="en-US" sz="2000" dirty="0" smtClean="0">
                <a:latin typeface="Times New Roman" panose="02020603050405020304" pitchFamily="18" charset="0"/>
                <a:cs typeface="Times New Roman" panose="02020603050405020304" pitchFamily="18" charset="0"/>
              </a:rPr>
              <a:t>REQUIREMENTS</a:t>
            </a:r>
            <a:endParaRPr lang="en-GB" sz="2000" dirty="0">
              <a:latin typeface="Times New Roman" panose="02020603050405020304" pitchFamily="18" charset="0"/>
              <a:cs typeface="Times New Roman" panose="02020603050405020304" pitchFamily="18" charset="0"/>
            </a:endParaRPr>
          </a:p>
        </p:txBody>
      </p:sp>
      <p:sp>
        <p:nvSpPr>
          <p:cNvPr id="19" name="Rectangle 18"/>
          <p:cNvSpPr/>
          <p:nvPr/>
        </p:nvSpPr>
        <p:spPr>
          <a:xfrm>
            <a:off x="1400359" y="3636526"/>
            <a:ext cx="4697889"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TESTING SHORTLY BEFORE </a:t>
            </a:r>
            <a:r>
              <a:rPr lang="en-US" sz="2000" dirty="0" smtClean="0">
                <a:latin typeface="Times New Roman" panose="02020603050405020304" pitchFamily="18" charset="0"/>
                <a:cs typeface="Times New Roman" panose="02020603050405020304" pitchFamily="18" charset="0"/>
              </a:rPr>
              <a:t>RELEASE</a:t>
            </a:r>
            <a:endParaRPr lang="en-GB" sz="2000" dirty="0">
              <a:latin typeface="Times New Roman" panose="02020603050405020304" pitchFamily="18" charset="0"/>
              <a:cs typeface="Times New Roman" panose="02020603050405020304" pitchFamily="18" charset="0"/>
            </a:endParaRPr>
          </a:p>
        </p:txBody>
      </p:sp>
      <p:sp>
        <p:nvSpPr>
          <p:cNvPr id="20" name="Rectangle 19"/>
          <p:cNvSpPr/>
          <p:nvPr/>
        </p:nvSpPr>
        <p:spPr>
          <a:xfrm>
            <a:off x="1359208" y="4178179"/>
            <a:ext cx="7794634"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CASE STUDY: ENCOUNTER SOFTWARE TEST </a:t>
            </a:r>
            <a:r>
              <a:rPr lang="en-US" sz="2000" dirty="0" smtClean="0">
                <a:latin typeface="Times New Roman" panose="02020603050405020304" pitchFamily="18" charset="0"/>
                <a:cs typeface="Times New Roman" panose="02020603050405020304" pitchFamily="18" charset="0"/>
              </a:rPr>
              <a:t>DOCUMENTATION</a:t>
            </a:r>
            <a:endParaRPr lang="en-GB" sz="2000" dirty="0">
              <a:latin typeface="Times New Roman" panose="02020603050405020304" pitchFamily="18" charset="0"/>
              <a:cs typeface="Times New Roman" panose="02020603050405020304" pitchFamily="18" charset="0"/>
            </a:endParaRPr>
          </a:p>
        </p:txBody>
      </p:sp>
      <p:sp>
        <p:nvSpPr>
          <p:cNvPr id="21" name="Rectangle 20"/>
          <p:cNvSpPr/>
          <p:nvPr/>
        </p:nvSpPr>
        <p:spPr>
          <a:xfrm>
            <a:off x="1400359" y="4742194"/>
            <a:ext cx="2887842" cy="400110"/>
          </a:xfrm>
          <a:prstGeom prst="rect">
            <a:avLst/>
          </a:prstGeom>
        </p:spPr>
        <p:txBody>
          <a:bodyPr wrap="none">
            <a:spAutoFit/>
          </a:bodyPr>
          <a:lstStyle/>
          <a:p>
            <a:r>
              <a:rPr lang="en-US" sz="2000" dirty="0" smtClean="0">
                <a:latin typeface="Times New Roman" panose="02020603050405020304" pitchFamily="18" charset="0"/>
                <a:cs typeface="Times New Roman" panose="02020603050405020304" pitchFamily="18" charset="0"/>
              </a:rPr>
              <a:t>CASE </a:t>
            </a:r>
            <a:r>
              <a:rPr lang="en-US" sz="2000" dirty="0">
                <a:latin typeface="Times New Roman" panose="02020603050405020304" pitchFamily="18" charset="0"/>
                <a:cs typeface="Times New Roman" panose="02020603050405020304" pitchFamily="18" charset="0"/>
              </a:rPr>
              <a:t>STUDY: </a:t>
            </a:r>
            <a:r>
              <a:rPr lang="en-US" sz="2000" dirty="0" smtClean="0">
                <a:latin typeface="Times New Roman" panose="02020603050405020304" pitchFamily="18" charset="0"/>
                <a:cs typeface="Times New Roman" panose="02020603050405020304" pitchFamily="18" charset="0"/>
              </a:rPr>
              <a:t>ECLIPSE</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07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anim calcmode="lin" valueType="num">
                                      <p:cBhvr additive="base">
                                        <p:cTn id="25"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1348" y="867382"/>
            <a:ext cx="5585183"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29. Software </a:t>
            </a:r>
            <a:r>
              <a:rPr lang="en-US" sz="4000" dirty="0">
                <a:latin typeface="Times New Roman" panose="02020603050405020304" pitchFamily="18" charset="0"/>
                <a:cs typeface="Times New Roman" panose="02020603050405020304" pitchFamily="18" charset="0"/>
              </a:rPr>
              <a:t>Maintenance</a:t>
            </a:r>
            <a:endParaRPr lang="en-GB" sz="4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370655" y="1980767"/>
            <a:ext cx="4732834" cy="400110"/>
          </a:xfrm>
          <a:prstGeom prst="rect">
            <a:avLst/>
          </a:prstGeom>
          <a:noFill/>
        </p:spPr>
        <p:txBody>
          <a:bodyPr wrap="none" rtlCol="0">
            <a:spAutoFit/>
          </a:bodyPr>
          <a:lstStyle/>
          <a:p>
            <a:r>
              <a:rPr lang="vi-VN" sz="2000" dirty="0">
                <a:latin typeface="Times New Roman" panose="02020603050405020304" pitchFamily="18" charset="0"/>
                <a:cs typeface="Times New Roman" panose="02020603050405020304" pitchFamily="18" charset="0"/>
              </a:rPr>
              <a:t>TYPES OF SOFTWARE MAINTENANCE</a:t>
            </a:r>
            <a:endParaRPr lang="en-GB"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0655" y="5356437"/>
            <a:ext cx="373916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CASE </a:t>
            </a:r>
            <a:r>
              <a:rPr lang="en-US" sz="2000" dirty="0" smtClean="0">
                <a:latin typeface="Times New Roman" panose="02020603050405020304" pitchFamily="18" charset="0"/>
                <a:cs typeface="Times New Roman" panose="02020603050405020304" pitchFamily="18" charset="0"/>
              </a:rPr>
              <a:t>STUDY AND SUMMARY</a:t>
            </a:r>
            <a:endParaRPr lang="en-GB" sz="2000" dirty="0">
              <a:latin typeface="Times New Roman" panose="02020603050405020304" pitchFamily="18" charset="0"/>
              <a:cs typeface="Times New Roman" panose="02020603050405020304" pitchFamily="18" charset="0"/>
            </a:endParaRPr>
          </a:p>
        </p:txBody>
      </p:sp>
      <p:sp>
        <p:nvSpPr>
          <p:cNvPr id="17" name="Rectangle 16"/>
          <p:cNvSpPr/>
          <p:nvPr/>
        </p:nvSpPr>
        <p:spPr>
          <a:xfrm>
            <a:off x="1393161" y="2500411"/>
            <a:ext cx="4803366"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ISSUES OF SOFTWARE MAINTENANCE</a:t>
            </a:r>
            <a:endParaRPr lang="en-GB" sz="2000" dirty="0">
              <a:latin typeface="Times New Roman" panose="02020603050405020304" pitchFamily="18" charset="0"/>
              <a:cs typeface="Times New Roman" panose="02020603050405020304" pitchFamily="18" charset="0"/>
            </a:endParaRPr>
          </a:p>
        </p:txBody>
      </p:sp>
      <p:sp>
        <p:nvSpPr>
          <p:cNvPr id="18" name="Rectangle 17"/>
          <p:cNvSpPr/>
          <p:nvPr/>
        </p:nvSpPr>
        <p:spPr>
          <a:xfrm>
            <a:off x="1359208" y="3094873"/>
            <a:ext cx="3312125"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 MAINTENANCE PROCESS</a:t>
            </a:r>
            <a:endParaRPr lang="en-GB" sz="2000" dirty="0">
              <a:latin typeface="Times New Roman" panose="02020603050405020304" pitchFamily="18" charset="0"/>
              <a:cs typeface="Times New Roman" panose="02020603050405020304" pitchFamily="18" charset="0"/>
            </a:endParaRPr>
          </a:p>
        </p:txBody>
      </p:sp>
      <p:sp>
        <p:nvSpPr>
          <p:cNvPr id="19" name="Rectangle 18"/>
          <p:cNvSpPr/>
          <p:nvPr/>
        </p:nvSpPr>
        <p:spPr>
          <a:xfrm>
            <a:off x="1400359" y="3636526"/>
            <a:ext cx="4277453"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IEEE MAINTENANCE STANDARDS</a:t>
            </a:r>
            <a:endParaRPr lang="en-GB" sz="2000" dirty="0">
              <a:latin typeface="Times New Roman" panose="02020603050405020304" pitchFamily="18" charset="0"/>
              <a:cs typeface="Times New Roman" panose="02020603050405020304" pitchFamily="18" charset="0"/>
            </a:endParaRPr>
          </a:p>
        </p:txBody>
      </p:sp>
      <p:sp>
        <p:nvSpPr>
          <p:cNvPr id="20" name="Rectangle 19"/>
          <p:cNvSpPr/>
          <p:nvPr/>
        </p:nvSpPr>
        <p:spPr>
          <a:xfrm>
            <a:off x="1359208" y="4178179"/>
            <a:ext cx="3091359"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SOFTWARE EVOLUTION</a:t>
            </a:r>
            <a:endParaRPr lang="en-GB" sz="2000" dirty="0">
              <a:latin typeface="Times New Roman" panose="02020603050405020304" pitchFamily="18" charset="0"/>
              <a:cs typeface="Times New Roman" panose="02020603050405020304" pitchFamily="18" charset="0"/>
            </a:endParaRPr>
          </a:p>
        </p:txBody>
      </p:sp>
      <p:sp>
        <p:nvSpPr>
          <p:cNvPr id="21" name="Rectangle 20"/>
          <p:cNvSpPr/>
          <p:nvPr/>
        </p:nvSpPr>
        <p:spPr>
          <a:xfrm>
            <a:off x="1400359" y="4742194"/>
            <a:ext cx="3246402"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MAINTENANCE METRICS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1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 calcmode="lin" valueType="num">
                                      <p:cBhvr additive="base">
                                        <p:cTn id="1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 calcmode="lin" valueType="num">
                                      <p:cBhvr additive="base">
                                        <p:cTn id="19"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anim calcmode="lin" valueType="num">
                                      <p:cBhvr additive="base">
                                        <p:cTn id="25"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TRÌNH PHẦN MÊM AGILE</a:t>
            </a:r>
            <a:endParaRPr lang="en-US"/>
          </a:p>
        </p:txBody>
      </p:sp>
      <p:sp>
        <p:nvSpPr>
          <p:cNvPr id="3" name="Content Placeholder 2"/>
          <p:cNvSpPr>
            <a:spLocks noGrp="1"/>
          </p:cNvSpPr>
          <p:nvPr>
            <p:ph idx="1"/>
          </p:nvPr>
        </p:nvSpPr>
        <p:spPr/>
        <p:txBody>
          <a:bodyPr/>
          <a:lstStyle/>
          <a:p>
            <a:r>
              <a:rPr lang="en-US" smtClean="0"/>
              <a:t>Lịch sử Agile</a:t>
            </a:r>
          </a:p>
          <a:p>
            <a:r>
              <a:rPr lang="en-US" smtClean="0"/>
              <a:t>Agile hoạt động như thế nào?</a:t>
            </a:r>
          </a:p>
          <a:p>
            <a:r>
              <a:rPr lang="en-US" smtClean="0"/>
              <a:t>Tuyên bố Agile</a:t>
            </a:r>
          </a:p>
          <a:p>
            <a:r>
              <a:rPr lang="en-US" smtClean="0"/>
              <a:t>Phương pháp Agile</a:t>
            </a:r>
          </a:p>
          <a:p>
            <a:r>
              <a:rPr lang="en-US" smtClean="0"/>
              <a:t>Quy trình Agile</a:t>
            </a:r>
          </a:p>
          <a:p>
            <a:r>
              <a:rPr lang="en-US" smtClean="0"/>
              <a:t>Lồng ghép Agile với non-Agile</a:t>
            </a:r>
            <a:endParaRPr lang="en-US"/>
          </a:p>
        </p:txBody>
      </p:sp>
      <p:pic>
        <p:nvPicPr>
          <p:cNvPr id="32" name="Picture 3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8118" y="2353117"/>
            <a:ext cx="3315163" cy="2524477"/>
          </a:xfrm>
          <a:prstGeom prst="rect">
            <a:avLst/>
          </a:prstGeom>
        </p:spPr>
      </p:pic>
    </p:spTree>
    <p:extLst>
      <p:ext uri="{BB962C8B-B14F-4D97-AF65-F5344CB8AC3E}">
        <p14:creationId xmlns:p14="http://schemas.microsoft.com/office/powerpoint/2010/main" val="245170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 LÝ CẤU HÌNH PHẦN MỀM</a:t>
            </a:r>
            <a:endParaRPr lang="en-US"/>
          </a:p>
        </p:txBody>
      </p:sp>
      <p:sp>
        <p:nvSpPr>
          <p:cNvPr id="3" name="Content Placeholder 2"/>
          <p:cNvSpPr>
            <a:spLocks noGrp="1"/>
          </p:cNvSpPr>
          <p:nvPr>
            <p:ph idx="1"/>
          </p:nvPr>
        </p:nvSpPr>
        <p:spPr/>
        <p:txBody>
          <a:bodyPr/>
          <a:lstStyle/>
          <a:p>
            <a:r>
              <a:rPr lang="en-US" smtClean="0"/>
              <a:t>Mục tiêu của quản lý cấu hình</a:t>
            </a:r>
          </a:p>
          <a:p>
            <a:r>
              <a:rPr lang="en-US" smtClean="0"/>
              <a:t>Hoạt động SCM</a:t>
            </a:r>
          </a:p>
          <a:p>
            <a:r>
              <a:rPr lang="en-US" smtClean="0"/>
              <a:t>Quản lý cấu hình trên eclipse</a:t>
            </a:r>
          </a:p>
          <a:p>
            <a:r>
              <a:rPr lang="en-US" smtClean="0"/>
              <a:t>Hướng dẫn: quản lý cấu hình</a:t>
            </a:r>
          </a:p>
          <a:p>
            <a:endParaRPr lang="en-US" smtClean="0"/>
          </a:p>
          <a:p>
            <a:endParaRPr lang="en-US"/>
          </a:p>
        </p:txBody>
      </p:sp>
    </p:spTree>
    <p:extLst>
      <p:ext uri="{BB962C8B-B14F-4D97-AF65-F5344CB8AC3E}">
        <p14:creationId xmlns:p14="http://schemas.microsoft.com/office/powerpoint/2010/main" val="631483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6351" y="-857755"/>
            <a:ext cx="10052115" cy="2387600"/>
          </a:xfrm>
        </p:spPr>
        <p:txBody>
          <a:bodyPr>
            <a:normAutofit fontScale="90000"/>
          </a:bodyPr>
          <a:lstStyle/>
          <a:p>
            <a:r>
              <a:rPr lang="en-US" dirty="0" err="1">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guyên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rủi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6291" y="5017774"/>
            <a:ext cx="960060" cy="539878"/>
          </a:xfrm>
        </p:spPr>
        <p:txBody>
          <a:bodyPr>
            <a:noAutofit/>
          </a:bodyPr>
          <a:lstStyle/>
          <a:p>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Nhóm</a:t>
            </a:r>
            <a:r>
              <a:rPr lang="en-US" sz="1500" dirty="0" smtClean="0">
                <a:latin typeface="Times New Roman" panose="02020603050405020304" pitchFamily="18" charset="0"/>
                <a:cs typeface="Times New Roman" panose="02020603050405020304" pitchFamily="18" charset="0"/>
              </a:rPr>
              <a:t> 4</a:t>
            </a:r>
            <a:endParaRPr lang="en-US" sz="15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140496" y="1766454"/>
            <a:ext cx="6083824" cy="3791196"/>
          </a:xfrm>
          <a:prstGeom prst="rect">
            <a:avLst/>
          </a:prstGeom>
        </p:spPr>
      </p:pic>
      <p:sp>
        <p:nvSpPr>
          <p:cNvPr id="5" name="Title 1"/>
          <p:cNvSpPr txBox="1">
            <a:spLocks/>
          </p:cNvSpPr>
          <p:nvPr/>
        </p:nvSpPr>
        <p:spPr>
          <a:xfrm>
            <a:off x="1156351" y="4894868"/>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err="1" smtClean="0">
                <a:latin typeface="Times New Roman" panose="02020603050405020304" pitchFamily="18" charset="0"/>
                <a:cs typeface="Times New Roman" panose="02020603050405020304" pitchFamily="18" charset="0"/>
              </a:rPr>
              <a:t>Vòng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đời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của</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án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phần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mềm</a:t>
            </a:r>
            <a:endParaRPr lang="en-US" sz="3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1804128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TotalTime>
  <Words>4142</Words>
  <Application>Microsoft Office PowerPoint</Application>
  <PresentationFormat>Widescreen</PresentationFormat>
  <Paragraphs>449</Paragraphs>
  <Slides>62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Calibri</vt:lpstr>
      <vt:lpstr>Calibri Light</vt:lpstr>
      <vt:lpstr>Courier New</vt:lpstr>
      <vt:lpstr>Gill Sans MT</vt:lpstr>
      <vt:lpstr>Tahoma</vt:lpstr>
      <vt:lpstr>Times New Roman</vt:lpstr>
      <vt:lpstr>Wingdings</vt:lpstr>
      <vt:lpstr>Office Theme</vt:lpstr>
      <vt:lpstr>Các mục tiêu và thuật ngữ công nghệ phần mềm</vt:lpstr>
      <vt:lpstr> Giới thiệu về chất lượng và số liệu trong công nghệ phần mềm</vt:lpstr>
      <vt:lpstr>QUY TRÌNH PHẦN MỀM.</vt:lpstr>
      <vt:lpstr>PowerPoint Presentation</vt:lpstr>
      <vt:lpstr>PowerPoint Presentation</vt:lpstr>
      <vt:lpstr>QUY TRÌNH AGILE QUẢN LÝ CẤU HÌNH PHẦN MỀM</vt:lpstr>
      <vt:lpstr>QUY TRÌNH PHẦN MÊM AGILE</vt:lpstr>
      <vt:lpstr>QUẢN LÝ CẤU HÌNH PHẦN MỀM</vt:lpstr>
      <vt:lpstr>Nguyên tắc của dự án phần mềm, tổ chức, công cụ và quản lý rủi ro</vt:lpstr>
      <vt:lpstr>Nguyên tắc tổ chức của dự án phần mềm</vt:lpstr>
      <vt:lpstr>Tổ chức dự án phần mềm</vt:lpstr>
      <vt:lpstr>Organization</vt:lpstr>
      <vt:lpstr>Team size</vt:lpstr>
      <vt:lpstr>GEOGRAPHICALLY DISTRIBUTED DEVELOPMENT </vt:lpstr>
      <vt:lpstr>Team software process</vt:lpstr>
      <vt:lpstr>Requirement Analysis</vt:lpstr>
      <vt:lpstr>Requirement Analysis</vt:lpstr>
      <vt:lpstr>PowerPoint Presentation</vt:lpstr>
      <vt:lpstr>Part IV : Principles of Requirements Analysis Chapter 11 : Analyzing High-Level Requirements</vt:lpstr>
      <vt:lpstr>Part IV : Principles of Requirements Analysis Chapter 11 : Analyzing High-Level Requirements</vt:lpstr>
      <vt:lpstr>PowerPoint Presentation</vt:lpstr>
      <vt:lpstr>PowerPoint Presentation</vt:lpstr>
      <vt:lpstr>PowerPoint Presentation</vt:lpstr>
      <vt:lpstr>PowerPoint Presentation</vt:lpstr>
      <vt:lpstr>                      Nhóm 10 12520169 – Nguyễn Thị Hương 12520170 – Trương Thị Diễm Hương 12520386 – Nguyễn Hoàng Thái 12520430 – Cao Thị Thương 12520467 – Lê Minh Trung 12520486 – Trần Minh Tuấn</vt:lpstr>
      <vt:lpstr>QUALITY AND METRICS IN REQUIREMENTS ANALISYS</vt:lpstr>
      <vt:lpstr>Giới thiệu về phương pháp  Hình thức hóa mới xuất hiện trong lĩnh vực phân tích yêu cầu</vt:lpstr>
      <vt:lpstr>Phương pháp chứng minh yêu cầu</vt:lpstr>
      <vt:lpstr>Giới thiệu phương pháp hình thức hóa </vt:lpstr>
      <vt:lpstr>Principles of Software design</vt:lpstr>
      <vt:lpstr>UML</vt:lpstr>
      <vt:lpstr>Lớp và các quan hệ của lớp</vt:lpstr>
      <vt:lpstr>Sơ đồ trình tự và sơ đồ hoạt động</vt:lpstr>
      <vt:lpstr>CHẤT LƯỢNG VÀ SỐ LIỆU TRONG CÀI ĐẶT</vt:lpstr>
      <vt:lpstr>Design Pattern là gì?</vt:lpstr>
      <vt:lpstr>Tại sao phải sử dụng Design Pattern?</vt:lpstr>
      <vt:lpstr>Phân loại Design Pattern</vt:lpstr>
      <vt:lpstr>Chương 18: Kiến trúc phần mềm</vt:lpstr>
      <vt:lpstr>Nội dung chính</vt:lpstr>
      <vt:lpstr>PowerPoint Presentation</vt:lpstr>
      <vt:lpstr>Chương 19: THIẾT KẾ CHI TIẾT</vt:lpstr>
      <vt:lpstr>Nội dung</vt:lpstr>
      <vt:lpstr>PowerPoint Presentation</vt:lpstr>
      <vt:lpstr>20. Chất lượng thiết kế và dữ liệu</vt:lpstr>
      <vt:lpstr>20. Chất lượng thiết kế và dữ liệu</vt:lpstr>
      <vt:lpstr>20. Chất lượng thiết kế và dữ liệu</vt:lpstr>
      <vt:lpstr>Nguyên tắc hiện thực  (Principles of Implementation) </vt:lpstr>
      <vt:lpstr>Nội dung chính</vt:lpstr>
      <vt:lpstr>Nội dung chính</vt:lpstr>
      <vt:lpstr>Chương 24 - Refactoring</vt:lpstr>
      <vt:lpstr>Chương 25   Giới thiệu kiểm thử phần mềm</vt:lpstr>
      <vt:lpstr>Chương 25  Giới thiệu kiểm thử phần mềm</vt:lpstr>
      <vt:lpstr>Unit Test</vt:lpstr>
      <vt:lpstr>PowerPoint Presentation</vt:lpstr>
      <vt:lpstr>PowerPoint Presentation</vt:lpstr>
      <vt:lpstr>MODULE AND INTEGRATION TESTING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mềm chất lượng</dc:title>
  <dc:creator>Tuan Dat</dc:creator>
  <cp:lastModifiedBy>lynk</cp:lastModifiedBy>
  <cp:revision>32</cp:revision>
  <dcterms:created xsi:type="dcterms:W3CDTF">2016-05-03T15:27:19Z</dcterms:created>
  <dcterms:modified xsi:type="dcterms:W3CDTF">2016-05-09T17:12:18Z</dcterms:modified>
</cp:coreProperties>
</file>