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32" autoAdjust="0"/>
  </p:normalViewPr>
  <p:slideViewPr>
    <p:cSldViewPr snapToGrid="0">
      <p:cViewPr varScale="1">
        <p:scale>
          <a:sx n="58" d="100"/>
          <a:sy n="58" d="100"/>
        </p:scale>
        <p:origin x="5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9BAC-B64D-4688-8E1C-48F0B8C441F4}" type="doc">
      <dgm:prSet loTypeId="urn:microsoft.com/office/officeart/2005/8/layout/venn1" loCatId="relationship" qsTypeId="urn:microsoft.com/office/officeart/2005/8/quickstyle/3d9" qsCatId="3D" csTypeId="urn:microsoft.com/office/officeart/2005/8/colors/colorful2" csCatId="colorful" phldr="1"/>
      <dgm:spPr/>
    </dgm:pt>
    <dgm:pt modelId="{4B3D49D8-9954-4F9E-9356-600A1E2D3FD0}">
      <dgm:prSet phldrT="[Text]" custT="1"/>
      <dgm:spPr/>
      <dgm:t>
        <a:bodyPr/>
        <a:lstStyle/>
        <a:p>
          <a:r>
            <a:rPr lang="en-US" sz="3200" smtClean="0">
              <a:solidFill>
                <a:srgbClr val="CFE7F8"/>
              </a:solidFill>
              <a:effectLst>
                <a:outerShdw blurRad="38100" dist="38100" dir="2700000" algn="tl">
                  <a:srgbClr val="000000">
                    <a:alpha val="43137"/>
                  </a:srgbClr>
                </a:outerShdw>
              </a:effectLst>
              <a:latin typeface="Calibri" pitchFamily="34" charset="0"/>
            </a:rPr>
            <a:t>Transparency</a:t>
          </a:r>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EE087C75-BA46-427F-BF88-81D89DE6273D}" type="parTrans" cxnId="{9885104A-9C85-4951-A969-F240E369D73C}">
      <dgm:prSet/>
      <dgm:spPr/>
      <dgm:t>
        <a:bodyPr/>
        <a:lstStyle/>
        <a:p>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1E5D94FC-DDC0-4627-A3A1-D3EEB8DFEA3A}" type="sibTrans" cxnId="{9885104A-9C85-4951-A969-F240E369D73C}">
      <dgm:prSet/>
      <dgm:spPr/>
      <dgm:t>
        <a:bodyPr/>
        <a:lstStyle/>
        <a:p>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9839DDFD-5688-4EE5-BAAE-275CC96FCFA2}">
      <dgm:prSet phldrT="[Text]" custT="1"/>
      <dgm:spPr/>
      <dgm:t>
        <a:bodyPr/>
        <a:lstStyle/>
        <a:p>
          <a:r>
            <a:rPr lang="en-US" sz="3200" smtClean="0">
              <a:solidFill>
                <a:srgbClr val="CFE7F8"/>
              </a:solidFill>
              <a:effectLst>
                <a:outerShdw blurRad="38100" dist="38100" dir="2700000" algn="tl">
                  <a:srgbClr val="000000">
                    <a:alpha val="43137"/>
                  </a:srgbClr>
                </a:outerShdw>
              </a:effectLst>
              <a:latin typeface="Calibri" pitchFamily="34" charset="0"/>
            </a:rPr>
            <a:t>Inspection</a:t>
          </a:r>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7CFDC904-168E-4BB3-B693-405852160E81}" type="parTrans" cxnId="{BED1D68A-C5AF-46EF-89ED-BCCE2271D45E}">
      <dgm:prSet/>
      <dgm:spPr/>
      <dgm:t>
        <a:bodyPr/>
        <a:lstStyle/>
        <a:p>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66BB5924-CFAA-4140-9159-3F1D4D8CB0DF}" type="sibTrans" cxnId="{BED1D68A-C5AF-46EF-89ED-BCCE2271D45E}">
      <dgm:prSet/>
      <dgm:spPr/>
      <dgm:t>
        <a:bodyPr/>
        <a:lstStyle/>
        <a:p>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F142A4E1-B895-41B9-8E48-3CAEE736A3AB}">
      <dgm:prSet phldrT="[Text]" custT="1"/>
      <dgm:spPr/>
      <dgm:t>
        <a:bodyPr/>
        <a:lstStyle/>
        <a:p>
          <a:r>
            <a:rPr lang="en-US" sz="3200" smtClean="0">
              <a:solidFill>
                <a:srgbClr val="CFE7F8"/>
              </a:solidFill>
              <a:effectLst>
                <a:outerShdw blurRad="38100" dist="38100" dir="2700000" algn="tl">
                  <a:srgbClr val="000000">
                    <a:alpha val="43137"/>
                  </a:srgbClr>
                </a:outerShdw>
              </a:effectLst>
              <a:latin typeface="Calibri" pitchFamily="34" charset="0"/>
            </a:rPr>
            <a:t>Adaptation</a:t>
          </a:r>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C96CC761-FE09-4DDB-B3CF-0F2AAB9E11A8}" type="parTrans" cxnId="{AACDB0E0-396D-49F5-A8EC-3B5EC7A72F34}">
      <dgm:prSet/>
      <dgm:spPr/>
      <dgm:t>
        <a:bodyPr/>
        <a:lstStyle/>
        <a:p>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D403C16B-6D0E-4DB5-AEC5-EB5480AE52EA}" type="sibTrans" cxnId="{AACDB0E0-396D-49F5-A8EC-3B5EC7A72F34}">
      <dgm:prSet/>
      <dgm:spPr/>
      <dgm:t>
        <a:bodyPr/>
        <a:lstStyle/>
        <a:p>
          <a:endParaRPr lang="en-US" sz="3200">
            <a:solidFill>
              <a:srgbClr val="CFE7F8"/>
            </a:solidFill>
            <a:effectLst>
              <a:outerShdw blurRad="38100" dist="38100" dir="2700000" algn="tl">
                <a:srgbClr val="000000">
                  <a:alpha val="43137"/>
                </a:srgbClr>
              </a:outerShdw>
            </a:effectLst>
            <a:latin typeface="Calibri" pitchFamily="34" charset="0"/>
          </a:endParaRPr>
        </a:p>
      </dgm:t>
    </dgm:pt>
    <dgm:pt modelId="{6B3E323A-D552-41FC-9ADD-32D613317AF2}" type="pres">
      <dgm:prSet presAssocID="{1E0E9BAC-B64D-4688-8E1C-48F0B8C441F4}" presName="compositeShape" presStyleCnt="0">
        <dgm:presLayoutVars>
          <dgm:chMax val="7"/>
          <dgm:dir/>
          <dgm:resizeHandles val="exact"/>
        </dgm:presLayoutVars>
      </dgm:prSet>
      <dgm:spPr/>
    </dgm:pt>
    <dgm:pt modelId="{04D611F9-F2DB-458A-B9CD-955720197B60}" type="pres">
      <dgm:prSet presAssocID="{4B3D49D8-9954-4F9E-9356-600A1E2D3FD0}" presName="circ1" presStyleLbl="vennNode1" presStyleIdx="0" presStyleCnt="3"/>
      <dgm:spPr/>
      <dgm:t>
        <a:bodyPr/>
        <a:lstStyle/>
        <a:p>
          <a:endParaRPr lang="en-US"/>
        </a:p>
      </dgm:t>
    </dgm:pt>
    <dgm:pt modelId="{99127915-259A-40A3-A2EF-A472990F55E5}" type="pres">
      <dgm:prSet presAssocID="{4B3D49D8-9954-4F9E-9356-600A1E2D3FD0}" presName="circ1Tx" presStyleLbl="revTx" presStyleIdx="0" presStyleCnt="0">
        <dgm:presLayoutVars>
          <dgm:chMax val="0"/>
          <dgm:chPref val="0"/>
          <dgm:bulletEnabled val="1"/>
        </dgm:presLayoutVars>
      </dgm:prSet>
      <dgm:spPr/>
      <dgm:t>
        <a:bodyPr/>
        <a:lstStyle/>
        <a:p>
          <a:endParaRPr lang="en-US"/>
        </a:p>
      </dgm:t>
    </dgm:pt>
    <dgm:pt modelId="{311CB6C9-A1AD-4272-B19C-F36410122A67}" type="pres">
      <dgm:prSet presAssocID="{9839DDFD-5688-4EE5-BAAE-275CC96FCFA2}" presName="circ2" presStyleLbl="vennNode1" presStyleIdx="1" presStyleCnt="3"/>
      <dgm:spPr/>
      <dgm:t>
        <a:bodyPr/>
        <a:lstStyle/>
        <a:p>
          <a:endParaRPr lang="en-US"/>
        </a:p>
      </dgm:t>
    </dgm:pt>
    <dgm:pt modelId="{605A1E41-F249-42DC-89E3-7560C8F32943}" type="pres">
      <dgm:prSet presAssocID="{9839DDFD-5688-4EE5-BAAE-275CC96FCFA2}" presName="circ2Tx" presStyleLbl="revTx" presStyleIdx="0" presStyleCnt="0">
        <dgm:presLayoutVars>
          <dgm:chMax val="0"/>
          <dgm:chPref val="0"/>
          <dgm:bulletEnabled val="1"/>
        </dgm:presLayoutVars>
      </dgm:prSet>
      <dgm:spPr/>
      <dgm:t>
        <a:bodyPr/>
        <a:lstStyle/>
        <a:p>
          <a:endParaRPr lang="en-US"/>
        </a:p>
      </dgm:t>
    </dgm:pt>
    <dgm:pt modelId="{24B328AF-999D-4A8B-8581-FBD3092876C1}" type="pres">
      <dgm:prSet presAssocID="{F142A4E1-B895-41B9-8E48-3CAEE736A3AB}" presName="circ3" presStyleLbl="vennNode1" presStyleIdx="2" presStyleCnt="3"/>
      <dgm:spPr/>
      <dgm:t>
        <a:bodyPr/>
        <a:lstStyle/>
        <a:p>
          <a:endParaRPr lang="en-US"/>
        </a:p>
      </dgm:t>
    </dgm:pt>
    <dgm:pt modelId="{EBBD9C2D-317A-483B-A5CD-9C4C2DB80400}" type="pres">
      <dgm:prSet presAssocID="{F142A4E1-B895-41B9-8E48-3CAEE736A3AB}" presName="circ3Tx" presStyleLbl="revTx" presStyleIdx="0" presStyleCnt="0">
        <dgm:presLayoutVars>
          <dgm:chMax val="0"/>
          <dgm:chPref val="0"/>
          <dgm:bulletEnabled val="1"/>
        </dgm:presLayoutVars>
      </dgm:prSet>
      <dgm:spPr/>
      <dgm:t>
        <a:bodyPr/>
        <a:lstStyle/>
        <a:p>
          <a:endParaRPr lang="en-US"/>
        </a:p>
      </dgm:t>
    </dgm:pt>
  </dgm:ptLst>
  <dgm:cxnLst>
    <dgm:cxn modelId="{09D8C64F-A378-4C31-991D-71923EADF6B4}" type="presOf" srcId="{1E0E9BAC-B64D-4688-8E1C-48F0B8C441F4}" destId="{6B3E323A-D552-41FC-9ADD-32D613317AF2}" srcOrd="0" destOrd="0" presId="urn:microsoft.com/office/officeart/2005/8/layout/venn1"/>
    <dgm:cxn modelId="{DFD30232-906D-4743-A17A-C60DEE49F1F6}" type="presOf" srcId="{9839DDFD-5688-4EE5-BAAE-275CC96FCFA2}" destId="{311CB6C9-A1AD-4272-B19C-F36410122A67}" srcOrd="0" destOrd="0" presId="urn:microsoft.com/office/officeart/2005/8/layout/venn1"/>
    <dgm:cxn modelId="{BED1D68A-C5AF-46EF-89ED-BCCE2271D45E}" srcId="{1E0E9BAC-B64D-4688-8E1C-48F0B8C441F4}" destId="{9839DDFD-5688-4EE5-BAAE-275CC96FCFA2}" srcOrd="1" destOrd="0" parTransId="{7CFDC904-168E-4BB3-B693-405852160E81}" sibTransId="{66BB5924-CFAA-4140-9159-3F1D4D8CB0DF}"/>
    <dgm:cxn modelId="{319E3C65-426D-4949-9FF9-170203B21A8C}" type="presOf" srcId="{4B3D49D8-9954-4F9E-9356-600A1E2D3FD0}" destId="{99127915-259A-40A3-A2EF-A472990F55E5}" srcOrd="1" destOrd="0" presId="urn:microsoft.com/office/officeart/2005/8/layout/venn1"/>
    <dgm:cxn modelId="{B21CF04F-7F37-40BC-9971-0DE419249291}" type="presOf" srcId="{F142A4E1-B895-41B9-8E48-3CAEE736A3AB}" destId="{24B328AF-999D-4A8B-8581-FBD3092876C1}" srcOrd="0" destOrd="0" presId="urn:microsoft.com/office/officeart/2005/8/layout/venn1"/>
    <dgm:cxn modelId="{9885104A-9C85-4951-A969-F240E369D73C}" srcId="{1E0E9BAC-B64D-4688-8E1C-48F0B8C441F4}" destId="{4B3D49D8-9954-4F9E-9356-600A1E2D3FD0}" srcOrd="0" destOrd="0" parTransId="{EE087C75-BA46-427F-BF88-81D89DE6273D}" sibTransId="{1E5D94FC-DDC0-4627-A3A1-D3EEB8DFEA3A}"/>
    <dgm:cxn modelId="{AACDB0E0-396D-49F5-A8EC-3B5EC7A72F34}" srcId="{1E0E9BAC-B64D-4688-8E1C-48F0B8C441F4}" destId="{F142A4E1-B895-41B9-8E48-3CAEE736A3AB}" srcOrd="2" destOrd="0" parTransId="{C96CC761-FE09-4DDB-B3CF-0F2AAB9E11A8}" sibTransId="{D403C16B-6D0E-4DB5-AEC5-EB5480AE52EA}"/>
    <dgm:cxn modelId="{F5204E0A-559C-4494-B3D8-23C117016699}" type="presOf" srcId="{4B3D49D8-9954-4F9E-9356-600A1E2D3FD0}" destId="{04D611F9-F2DB-458A-B9CD-955720197B60}" srcOrd="0" destOrd="0" presId="urn:microsoft.com/office/officeart/2005/8/layout/venn1"/>
    <dgm:cxn modelId="{9072CC5E-94D2-4FD4-9C5C-F6BEBC217CC8}" type="presOf" srcId="{9839DDFD-5688-4EE5-BAAE-275CC96FCFA2}" destId="{605A1E41-F249-42DC-89E3-7560C8F32943}" srcOrd="1" destOrd="0" presId="urn:microsoft.com/office/officeart/2005/8/layout/venn1"/>
    <dgm:cxn modelId="{3FD60658-DC98-4AB4-A416-0EA391C3F861}" type="presOf" srcId="{F142A4E1-B895-41B9-8E48-3CAEE736A3AB}" destId="{EBBD9C2D-317A-483B-A5CD-9C4C2DB80400}" srcOrd="1" destOrd="0" presId="urn:microsoft.com/office/officeart/2005/8/layout/venn1"/>
    <dgm:cxn modelId="{F055FDD4-B0A5-4961-965E-ECFDF60C372C}" type="presParOf" srcId="{6B3E323A-D552-41FC-9ADD-32D613317AF2}" destId="{04D611F9-F2DB-458A-B9CD-955720197B60}" srcOrd="0" destOrd="0" presId="urn:microsoft.com/office/officeart/2005/8/layout/venn1"/>
    <dgm:cxn modelId="{AE305F74-6830-4EFF-8BF1-31B9440F82BA}" type="presParOf" srcId="{6B3E323A-D552-41FC-9ADD-32D613317AF2}" destId="{99127915-259A-40A3-A2EF-A472990F55E5}" srcOrd="1" destOrd="0" presId="urn:microsoft.com/office/officeart/2005/8/layout/venn1"/>
    <dgm:cxn modelId="{60603E0C-6B1E-4AF4-9B7A-7C38CD67944C}" type="presParOf" srcId="{6B3E323A-D552-41FC-9ADD-32D613317AF2}" destId="{311CB6C9-A1AD-4272-B19C-F36410122A67}" srcOrd="2" destOrd="0" presId="urn:microsoft.com/office/officeart/2005/8/layout/venn1"/>
    <dgm:cxn modelId="{0E5C62FB-8A07-4C99-AAEF-7721E187BC0C}" type="presParOf" srcId="{6B3E323A-D552-41FC-9ADD-32D613317AF2}" destId="{605A1E41-F249-42DC-89E3-7560C8F32943}" srcOrd="3" destOrd="0" presId="urn:microsoft.com/office/officeart/2005/8/layout/venn1"/>
    <dgm:cxn modelId="{8F34C6E5-4ED2-4197-83AE-3B4593312AD8}" type="presParOf" srcId="{6B3E323A-D552-41FC-9ADD-32D613317AF2}" destId="{24B328AF-999D-4A8B-8581-FBD3092876C1}" srcOrd="4" destOrd="0" presId="urn:microsoft.com/office/officeart/2005/8/layout/venn1"/>
    <dgm:cxn modelId="{596D10F9-71BB-4859-A785-ECD63AEBD996}" type="presParOf" srcId="{6B3E323A-D552-41FC-9ADD-32D613317AF2}" destId="{EBBD9C2D-317A-483B-A5CD-9C4C2DB80400}"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5A7EF2-B4E7-40A0-B6B5-3F48B568C7C0}" type="doc">
      <dgm:prSet loTypeId="urn:microsoft.com/office/officeart/2005/8/layout/bList2#1" loCatId="list" qsTypeId="urn:microsoft.com/office/officeart/2005/8/quickstyle/simple1" qsCatId="simple" csTypeId="urn:microsoft.com/office/officeart/2005/8/colors/colorful2" csCatId="colorful" phldr="1"/>
      <dgm:spPr/>
    </dgm:pt>
    <dgm:pt modelId="{C3551658-3B28-47A3-8221-960764EFFAFB}">
      <dgm:prSet phldrT="[Text]"/>
      <dgm:spPr/>
      <dgm:t>
        <a:bodyPr/>
        <a:lstStyle/>
        <a:p>
          <a:r>
            <a:rPr lang="vi-VN" smtClean="0">
              <a:latin typeface="Calibri" pitchFamily="34" charset="0"/>
            </a:rPr>
            <a:t>Roles</a:t>
          </a:r>
          <a:endParaRPr lang="en-US">
            <a:latin typeface="Calibri" pitchFamily="34" charset="0"/>
          </a:endParaRPr>
        </a:p>
      </dgm:t>
    </dgm:pt>
    <dgm:pt modelId="{88DDACA9-F128-45A5-AC99-B87B5F56AC56}" type="parTrans" cxnId="{F6E829F4-C47D-46B0-88C4-751EA35F3BD5}">
      <dgm:prSet/>
      <dgm:spPr/>
      <dgm:t>
        <a:bodyPr/>
        <a:lstStyle/>
        <a:p>
          <a:endParaRPr lang="en-US"/>
        </a:p>
      </dgm:t>
    </dgm:pt>
    <dgm:pt modelId="{624D16F8-8188-4C8F-ACD3-8F82DA485DF5}" type="sibTrans" cxnId="{F6E829F4-C47D-46B0-88C4-751EA35F3BD5}">
      <dgm:prSet/>
      <dgm:spPr/>
      <dgm:t>
        <a:bodyPr/>
        <a:lstStyle/>
        <a:p>
          <a:endParaRPr lang="en-US"/>
        </a:p>
      </dgm:t>
    </dgm:pt>
    <dgm:pt modelId="{295D1422-8F59-455F-8D32-CB10E340BB35}">
      <dgm:prSet phldrT="[Text]"/>
      <dgm:spPr/>
      <dgm:t>
        <a:bodyPr/>
        <a:lstStyle/>
        <a:p>
          <a:r>
            <a:rPr lang="en-US" smtClean="0">
              <a:latin typeface="Calibri" pitchFamily="34" charset="0"/>
            </a:rPr>
            <a:t>Artifacts</a:t>
          </a:r>
          <a:endParaRPr lang="en-US">
            <a:latin typeface="Calibri" pitchFamily="34" charset="0"/>
          </a:endParaRPr>
        </a:p>
      </dgm:t>
    </dgm:pt>
    <dgm:pt modelId="{18C89645-1B98-422E-BE0C-EC3797FC2F45}" type="parTrans" cxnId="{0093ACA3-7A73-4D0D-BF92-E0312D55271B}">
      <dgm:prSet/>
      <dgm:spPr/>
      <dgm:t>
        <a:bodyPr/>
        <a:lstStyle/>
        <a:p>
          <a:endParaRPr lang="en-US"/>
        </a:p>
      </dgm:t>
    </dgm:pt>
    <dgm:pt modelId="{FF26B59F-5A7E-4100-B9C6-76DE9672DCC5}" type="sibTrans" cxnId="{0093ACA3-7A73-4D0D-BF92-E0312D55271B}">
      <dgm:prSet/>
      <dgm:spPr/>
      <dgm:t>
        <a:bodyPr/>
        <a:lstStyle/>
        <a:p>
          <a:endParaRPr lang="en-US"/>
        </a:p>
      </dgm:t>
    </dgm:pt>
    <dgm:pt modelId="{645F9BD3-7223-475F-B695-16B4BC3B89B3}">
      <dgm:prSet phldrT="[Text]"/>
      <dgm:spPr/>
      <dgm:t>
        <a:bodyPr/>
        <a:lstStyle/>
        <a:p>
          <a:r>
            <a:rPr lang="en-US" smtClean="0">
              <a:latin typeface="Calibri" pitchFamily="34" charset="0"/>
            </a:rPr>
            <a:t>Events</a:t>
          </a:r>
          <a:endParaRPr lang="en-US">
            <a:latin typeface="Calibri" pitchFamily="34" charset="0"/>
          </a:endParaRPr>
        </a:p>
      </dgm:t>
    </dgm:pt>
    <dgm:pt modelId="{BAE0140B-0A42-48B2-AE24-0FA7B4F5CDAE}" type="parTrans" cxnId="{92425E94-C934-43A8-A0EC-AA81D3D2E245}">
      <dgm:prSet/>
      <dgm:spPr/>
      <dgm:t>
        <a:bodyPr/>
        <a:lstStyle/>
        <a:p>
          <a:endParaRPr lang="en-US"/>
        </a:p>
      </dgm:t>
    </dgm:pt>
    <dgm:pt modelId="{AEECD860-FDCF-4AB9-87A7-BFA3C229DE53}" type="sibTrans" cxnId="{92425E94-C934-43A8-A0EC-AA81D3D2E245}">
      <dgm:prSet/>
      <dgm:spPr/>
      <dgm:t>
        <a:bodyPr/>
        <a:lstStyle/>
        <a:p>
          <a:endParaRPr lang="en-US"/>
        </a:p>
      </dgm:t>
    </dgm:pt>
    <dgm:pt modelId="{33C2CF06-D59A-49B0-AAC3-67797EDB13DF}">
      <dgm:prSet phldrT="[Text]" custT="1"/>
      <dgm:spPr/>
      <dgm:t>
        <a:bodyPr/>
        <a:lstStyle/>
        <a:p>
          <a:pPr>
            <a:lnSpc>
              <a:spcPct val="100000"/>
            </a:lnSpc>
            <a:spcBef>
              <a:spcPts val="0"/>
            </a:spcBef>
            <a:spcAft>
              <a:spcPts val="0"/>
            </a:spcAft>
          </a:pPr>
          <a:r>
            <a:rPr lang="en-US" sz="2100" smtClean="0">
              <a:solidFill>
                <a:srgbClr val="1A485A"/>
              </a:solidFill>
              <a:latin typeface="Calibri" pitchFamily="34" charset="0"/>
            </a:rPr>
            <a:t>Product Owner</a:t>
          </a:r>
          <a:endParaRPr lang="en-US" sz="2100">
            <a:solidFill>
              <a:srgbClr val="1A485A"/>
            </a:solidFill>
            <a:latin typeface="Calibri" pitchFamily="34" charset="0"/>
          </a:endParaRPr>
        </a:p>
      </dgm:t>
    </dgm:pt>
    <dgm:pt modelId="{BAB21F15-5F88-4CDE-8270-26455A2A3CBA}" type="parTrans" cxnId="{0ED6DFAF-2CD3-455B-B097-B5F4461AC7DB}">
      <dgm:prSet/>
      <dgm:spPr/>
      <dgm:t>
        <a:bodyPr/>
        <a:lstStyle/>
        <a:p>
          <a:endParaRPr lang="en-US"/>
        </a:p>
      </dgm:t>
    </dgm:pt>
    <dgm:pt modelId="{B5477A6E-63FF-4C00-9665-DC688FF49395}" type="sibTrans" cxnId="{0ED6DFAF-2CD3-455B-B097-B5F4461AC7DB}">
      <dgm:prSet/>
      <dgm:spPr/>
      <dgm:t>
        <a:bodyPr/>
        <a:lstStyle/>
        <a:p>
          <a:endParaRPr lang="en-US"/>
        </a:p>
      </dgm:t>
    </dgm:pt>
    <dgm:pt modelId="{5B96B4BD-640D-4BB9-89FF-3958C0EFA660}">
      <dgm:prSet custT="1"/>
      <dgm:spPr/>
      <dgm:t>
        <a:bodyPr/>
        <a:lstStyle/>
        <a:p>
          <a:pPr>
            <a:lnSpc>
              <a:spcPct val="100000"/>
            </a:lnSpc>
            <a:spcBef>
              <a:spcPts val="0"/>
            </a:spcBef>
            <a:spcAft>
              <a:spcPts val="0"/>
            </a:spcAft>
          </a:pPr>
          <a:r>
            <a:rPr lang="en-US" sz="2100" smtClean="0">
              <a:solidFill>
                <a:srgbClr val="1A485A"/>
              </a:solidFill>
              <a:latin typeface="Calibri" pitchFamily="34" charset="0"/>
            </a:rPr>
            <a:t>Development Team</a:t>
          </a:r>
        </a:p>
      </dgm:t>
    </dgm:pt>
    <dgm:pt modelId="{78601E09-552D-40A8-B4FC-6CC824599EBE}" type="parTrans" cxnId="{C9E29ECA-0300-43A6-9C4D-A34B7308E1A7}">
      <dgm:prSet/>
      <dgm:spPr/>
      <dgm:t>
        <a:bodyPr/>
        <a:lstStyle/>
        <a:p>
          <a:endParaRPr lang="en-US"/>
        </a:p>
      </dgm:t>
    </dgm:pt>
    <dgm:pt modelId="{E0C7B7E9-4653-4916-83AD-D62B79C85606}" type="sibTrans" cxnId="{C9E29ECA-0300-43A6-9C4D-A34B7308E1A7}">
      <dgm:prSet/>
      <dgm:spPr/>
      <dgm:t>
        <a:bodyPr/>
        <a:lstStyle/>
        <a:p>
          <a:endParaRPr lang="en-US"/>
        </a:p>
      </dgm:t>
    </dgm:pt>
    <dgm:pt modelId="{5D7237D2-D795-489D-B868-63779B52E7CE}">
      <dgm:prSet custT="1"/>
      <dgm:spPr/>
      <dgm:t>
        <a:bodyPr/>
        <a:lstStyle/>
        <a:p>
          <a:pPr>
            <a:lnSpc>
              <a:spcPct val="100000"/>
            </a:lnSpc>
            <a:spcBef>
              <a:spcPts val="0"/>
            </a:spcBef>
            <a:spcAft>
              <a:spcPts val="0"/>
            </a:spcAft>
          </a:pPr>
          <a:r>
            <a:rPr lang="en-US" sz="2100" smtClean="0">
              <a:solidFill>
                <a:srgbClr val="1A485A"/>
              </a:solidFill>
              <a:latin typeface="Calibri" pitchFamily="34" charset="0"/>
            </a:rPr>
            <a:t>Scrum Master</a:t>
          </a:r>
        </a:p>
      </dgm:t>
    </dgm:pt>
    <dgm:pt modelId="{FA711F39-3D9E-4166-9249-AED28632750D}" type="parTrans" cxnId="{0D029CB0-EEF7-4D27-8B31-872A27B5DC61}">
      <dgm:prSet/>
      <dgm:spPr/>
      <dgm:t>
        <a:bodyPr/>
        <a:lstStyle/>
        <a:p>
          <a:endParaRPr lang="en-US"/>
        </a:p>
      </dgm:t>
    </dgm:pt>
    <dgm:pt modelId="{11E24664-166F-4354-A02B-733435B3D243}" type="sibTrans" cxnId="{0D029CB0-EEF7-4D27-8B31-872A27B5DC61}">
      <dgm:prSet/>
      <dgm:spPr/>
      <dgm:t>
        <a:bodyPr/>
        <a:lstStyle/>
        <a:p>
          <a:endParaRPr lang="en-US"/>
        </a:p>
      </dgm:t>
    </dgm:pt>
    <dgm:pt modelId="{66401D44-4585-49C2-8DED-E1832DB3973A}">
      <dgm:prSet phldrT="[Text]" custT="1"/>
      <dgm:spPr/>
      <dgm:t>
        <a:bodyPr/>
        <a:lstStyle/>
        <a:p>
          <a:pPr>
            <a:lnSpc>
              <a:spcPct val="100000"/>
            </a:lnSpc>
            <a:spcBef>
              <a:spcPts val="0"/>
            </a:spcBef>
            <a:spcAft>
              <a:spcPts val="0"/>
            </a:spcAft>
          </a:pPr>
          <a:r>
            <a:rPr lang="en-US" sz="2100" smtClean="0">
              <a:solidFill>
                <a:srgbClr val="1A485A"/>
              </a:solidFill>
              <a:latin typeface="Calibri" pitchFamily="34" charset="0"/>
            </a:rPr>
            <a:t>Increment</a:t>
          </a:r>
          <a:endParaRPr lang="en-US" sz="2100">
            <a:solidFill>
              <a:srgbClr val="1A485A"/>
            </a:solidFill>
            <a:latin typeface="Calibri" pitchFamily="34" charset="0"/>
          </a:endParaRPr>
        </a:p>
      </dgm:t>
    </dgm:pt>
    <dgm:pt modelId="{8A3B669B-9E84-41A5-BAF2-1324D2B22D22}" type="parTrans" cxnId="{89F26F0D-9FA0-49F6-8D5B-7C3C05DC9A03}">
      <dgm:prSet/>
      <dgm:spPr/>
      <dgm:t>
        <a:bodyPr/>
        <a:lstStyle/>
        <a:p>
          <a:endParaRPr lang="en-US"/>
        </a:p>
      </dgm:t>
    </dgm:pt>
    <dgm:pt modelId="{F2AB7EDD-59CB-4932-A3D6-70320FCCC4CC}" type="sibTrans" cxnId="{89F26F0D-9FA0-49F6-8D5B-7C3C05DC9A03}">
      <dgm:prSet/>
      <dgm:spPr/>
      <dgm:t>
        <a:bodyPr/>
        <a:lstStyle/>
        <a:p>
          <a:endParaRPr lang="en-US"/>
        </a:p>
      </dgm:t>
    </dgm:pt>
    <dgm:pt modelId="{7D85B8CE-4E3F-4BE2-958D-190E20E63DB3}">
      <dgm:prSet custT="1"/>
      <dgm:spPr/>
      <dgm:t>
        <a:bodyPr/>
        <a:lstStyle/>
        <a:p>
          <a:pPr>
            <a:lnSpc>
              <a:spcPct val="100000"/>
            </a:lnSpc>
            <a:spcBef>
              <a:spcPts val="3000"/>
            </a:spcBef>
            <a:spcAft>
              <a:spcPts val="0"/>
            </a:spcAft>
          </a:pPr>
          <a:r>
            <a:rPr lang="en-US" sz="2100" smtClean="0">
              <a:solidFill>
                <a:srgbClr val="1A485A"/>
              </a:solidFill>
              <a:latin typeface="Calibri" pitchFamily="34" charset="0"/>
            </a:rPr>
            <a:t>Product Backlog</a:t>
          </a:r>
          <a:endParaRPr lang="en-US" sz="2100">
            <a:solidFill>
              <a:srgbClr val="1A485A"/>
            </a:solidFill>
            <a:latin typeface="Calibri" pitchFamily="34" charset="0"/>
          </a:endParaRPr>
        </a:p>
      </dgm:t>
    </dgm:pt>
    <dgm:pt modelId="{AD76B103-10F7-460C-B26C-BB0CC152054F}" type="parTrans" cxnId="{DA6D7748-C7FC-4102-AE88-47F0EBA5A061}">
      <dgm:prSet/>
      <dgm:spPr/>
      <dgm:t>
        <a:bodyPr/>
        <a:lstStyle/>
        <a:p>
          <a:endParaRPr lang="en-US"/>
        </a:p>
      </dgm:t>
    </dgm:pt>
    <dgm:pt modelId="{E3E0361C-646F-4836-9E89-5E6AD2863D31}" type="sibTrans" cxnId="{DA6D7748-C7FC-4102-AE88-47F0EBA5A061}">
      <dgm:prSet/>
      <dgm:spPr/>
      <dgm:t>
        <a:bodyPr/>
        <a:lstStyle/>
        <a:p>
          <a:endParaRPr lang="en-US"/>
        </a:p>
      </dgm:t>
    </dgm:pt>
    <dgm:pt modelId="{359B1E66-45FF-40DB-8E0D-63F2BFCD4241}">
      <dgm:prSet custT="1"/>
      <dgm:spPr/>
      <dgm:t>
        <a:bodyPr/>
        <a:lstStyle/>
        <a:p>
          <a:pPr>
            <a:lnSpc>
              <a:spcPct val="100000"/>
            </a:lnSpc>
            <a:spcBef>
              <a:spcPts val="3000"/>
            </a:spcBef>
            <a:spcAft>
              <a:spcPts val="0"/>
            </a:spcAft>
          </a:pPr>
          <a:r>
            <a:rPr lang="en-US" sz="2100" smtClean="0">
              <a:solidFill>
                <a:srgbClr val="1A485A"/>
              </a:solidFill>
              <a:latin typeface="Calibri" pitchFamily="34" charset="0"/>
            </a:rPr>
            <a:t>Sprint Backlog</a:t>
          </a:r>
          <a:endParaRPr lang="en-US" sz="2100">
            <a:solidFill>
              <a:srgbClr val="1A485A"/>
            </a:solidFill>
            <a:latin typeface="Calibri" pitchFamily="34" charset="0"/>
          </a:endParaRPr>
        </a:p>
      </dgm:t>
    </dgm:pt>
    <dgm:pt modelId="{7ECC1C70-A842-44D7-B8D1-9DE72368C90C}" type="parTrans" cxnId="{43986241-06A1-49DE-B501-7B87723C900B}">
      <dgm:prSet/>
      <dgm:spPr/>
      <dgm:t>
        <a:bodyPr/>
        <a:lstStyle/>
        <a:p>
          <a:endParaRPr lang="en-US"/>
        </a:p>
      </dgm:t>
    </dgm:pt>
    <dgm:pt modelId="{0431420F-2034-49E3-95C9-404B74F372A1}" type="sibTrans" cxnId="{43986241-06A1-49DE-B501-7B87723C900B}">
      <dgm:prSet/>
      <dgm:spPr/>
      <dgm:t>
        <a:bodyPr/>
        <a:lstStyle/>
        <a:p>
          <a:endParaRPr lang="en-US"/>
        </a:p>
      </dgm:t>
    </dgm:pt>
    <dgm:pt modelId="{B4B9D9C4-0981-4644-B040-E3E4DF7C586F}">
      <dgm:prSet phldrT="[Text]" custT="1"/>
      <dgm:spPr/>
      <dgm:t>
        <a:bodyPr/>
        <a:lstStyle/>
        <a:p>
          <a:pPr>
            <a:lnSpc>
              <a:spcPct val="100000"/>
            </a:lnSpc>
            <a:spcBef>
              <a:spcPts val="0"/>
            </a:spcBef>
            <a:spcAft>
              <a:spcPts val="0"/>
            </a:spcAft>
          </a:pPr>
          <a:r>
            <a:rPr lang="en-US" sz="2100" smtClean="0">
              <a:solidFill>
                <a:srgbClr val="1A485A"/>
              </a:solidFill>
              <a:latin typeface="Calibri" pitchFamily="34" charset="0"/>
            </a:rPr>
            <a:t>Sprint</a:t>
          </a:r>
          <a:endParaRPr lang="en-US" sz="2100">
            <a:solidFill>
              <a:srgbClr val="1A485A"/>
            </a:solidFill>
            <a:latin typeface="Calibri" pitchFamily="34" charset="0"/>
          </a:endParaRPr>
        </a:p>
      </dgm:t>
    </dgm:pt>
    <dgm:pt modelId="{858A9B09-719C-4999-9529-6962D6866644}" type="parTrans" cxnId="{AAFB7258-895F-425A-9EF4-52BFB59EC8A7}">
      <dgm:prSet/>
      <dgm:spPr/>
      <dgm:t>
        <a:bodyPr/>
        <a:lstStyle/>
        <a:p>
          <a:endParaRPr lang="en-US"/>
        </a:p>
      </dgm:t>
    </dgm:pt>
    <dgm:pt modelId="{3F4BEDD8-0D98-43B7-AE11-5F80F89F26E8}" type="sibTrans" cxnId="{AAFB7258-895F-425A-9EF4-52BFB59EC8A7}">
      <dgm:prSet/>
      <dgm:spPr/>
      <dgm:t>
        <a:bodyPr/>
        <a:lstStyle/>
        <a:p>
          <a:endParaRPr lang="en-US"/>
        </a:p>
      </dgm:t>
    </dgm:pt>
    <dgm:pt modelId="{0CD0311A-9B02-4F70-911D-2A2907A0C6FD}">
      <dgm:prSet custT="1"/>
      <dgm:spPr/>
      <dgm:t>
        <a:bodyPr/>
        <a:lstStyle/>
        <a:p>
          <a:pPr>
            <a:lnSpc>
              <a:spcPct val="100000"/>
            </a:lnSpc>
            <a:spcBef>
              <a:spcPts val="0"/>
            </a:spcBef>
            <a:spcAft>
              <a:spcPts val="0"/>
            </a:spcAft>
          </a:pPr>
          <a:r>
            <a:rPr lang="en-US" sz="2100" smtClean="0">
              <a:solidFill>
                <a:srgbClr val="1A485A"/>
              </a:solidFill>
              <a:latin typeface="Calibri" pitchFamily="34" charset="0"/>
            </a:rPr>
            <a:t>Sprint Planning</a:t>
          </a:r>
          <a:endParaRPr lang="en-US" sz="2100">
            <a:solidFill>
              <a:srgbClr val="1A485A"/>
            </a:solidFill>
            <a:latin typeface="Calibri" pitchFamily="34" charset="0"/>
          </a:endParaRPr>
        </a:p>
      </dgm:t>
    </dgm:pt>
    <dgm:pt modelId="{7128306B-10E6-4726-8529-3FB3C7D474AB}" type="parTrans" cxnId="{CCE10FCD-8BCB-4726-853B-350111862C18}">
      <dgm:prSet/>
      <dgm:spPr/>
      <dgm:t>
        <a:bodyPr/>
        <a:lstStyle/>
        <a:p>
          <a:endParaRPr lang="en-US"/>
        </a:p>
      </dgm:t>
    </dgm:pt>
    <dgm:pt modelId="{ABB4785B-A69E-46C7-BBBA-70F4A34830EB}" type="sibTrans" cxnId="{CCE10FCD-8BCB-4726-853B-350111862C18}">
      <dgm:prSet/>
      <dgm:spPr/>
      <dgm:t>
        <a:bodyPr/>
        <a:lstStyle/>
        <a:p>
          <a:endParaRPr lang="en-US"/>
        </a:p>
      </dgm:t>
    </dgm:pt>
    <dgm:pt modelId="{306D6188-EC86-42B6-A08F-6BC593A5D92B}">
      <dgm:prSet custT="1"/>
      <dgm:spPr/>
      <dgm:t>
        <a:bodyPr/>
        <a:lstStyle/>
        <a:p>
          <a:pPr>
            <a:lnSpc>
              <a:spcPct val="100000"/>
            </a:lnSpc>
            <a:spcBef>
              <a:spcPts val="0"/>
            </a:spcBef>
            <a:spcAft>
              <a:spcPts val="0"/>
            </a:spcAft>
          </a:pPr>
          <a:r>
            <a:rPr lang="en-US" sz="2100" smtClean="0">
              <a:solidFill>
                <a:srgbClr val="1A485A"/>
              </a:solidFill>
              <a:latin typeface="Calibri" pitchFamily="34" charset="0"/>
            </a:rPr>
            <a:t>Daily Scrum</a:t>
          </a:r>
          <a:endParaRPr lang="en-US" sz="2100">
            <a:solidFill>
              <a:srgbClr val="1A485A"/>
            </a:solidFill>
            <a:latin typeface="Calibri" pitchFamily="34" charset="0"/>
          </a:endParaRPr>
        </a:p>
      </dgm:t>
    </dgm:pt>
    <dgm:pt modelId="{3EADE017-94F0-48C4-8A90-304005985AC4}" type="parTrans" cxnId="{F7486A9C-2926-422E-88EB-4EB86C520903}">
      <dgm:prSet/>
      <dgm:spPr/>
      <dgm:t>
        <a:bodyPr/>
        <a:lstStyle/>
        <a:p>
          <a:endParaRPr lang="en-US"/>
        </a:p>
      </dgm:t>
    </dgm:pt>
    <dgm:pt modelId="{362F0A65-A400-4A69-919C-259BECD32292}" type="sibTrans" cxnId="{F7486A9C-2926-422E-88EB-4EB86C520903}">
      <dgm:prSet/>
      <dgm:spPr/>
      <dgm:t>
        <a:bodyPr/>
        <a:lstStyle/>
        <a:p>
          <a:endParaRPr lang="en-US"/>
        </a:p>
      </dgm:t>
    </dgm:pt>
    <dgm:pt modelId="{117EDC40-EA3B-4B3D-9D73-9AC1122018A3}">
      <dgm:prSet custT="1"/>
      <dgm:spPr/>
      <dgm:t>
        <a:bodyPr/>
        <a:lstStyle/>
        <a:p>
          <a:pPr>
            <a:lnSpc>
              <a:spcPct val="100000"/>
            </a:lnSpc>
            <a:spcBef>
              <a:spcPts val="0"/>
            </a:spcBef>
            <a:spcAft>
              <a:spcPts val="0"/>
            </a:spcAft>
          </a:pPr>
          <a:r>
            <a:rPr lang="en-US" sz="2100" smtClean="0">
              <a:solidFill>
                <a:srgbClr val="1A485A"/>
              </a:solidFill>
              <a:latin typeface="Calibri" pitchFamily="34" charset="0"/>
            </a:rPr>
            <a:t>Sprint Review</a:t>
          </a:r>
          <a:endParaRPr lang="en-US" sz="2100">
            <a:solidFill>
              <a:srgbClr val="1A485A"/>
            </a:solidFill>
            <a:latin typeface="Calibri" pitchFamily="34" charset="0"/>
          </a:endParaRPr>
        </a:p>
      </dgm:t>
    </dgm:pt>
    <dgm:pt modelId="{F64B9926-EB9F-4A91-BF5F-CB1D32A83BD4}" type="parTrans" cxnId="{DA5ED43C-5549-4719-9159-09C932B058C5}">
      <dgm:prSet/>
      <dgm:spPr/>
      <dgm:t>
        <a:bodyPr/>
        <a:lstStyle/>
        <a:p>
          <a:endParaRPr lang="en-US"/>
        </a:p>
      </dgm:t>
    </dgm:pt>
    <dgm:pt modelId="{2090D1C6-8A09-40F4-BA8A-97FF8F2821F7}" type="sibTrans" cxnId="{DA5ED43C-5549-4719-9159-09C932B058C5}">
      <dgm:prSet/>
      <dgm:spPr/>
      <dgm:t>
        <a:bodyPr/>
        <a:lstStyle/>
        <a:p>
          <a:endParaRPr lang="en-US"/>
        </a:p>
      </dgm:t>
    </dgm:pt>
    <dgm:pt modelId="{530BE677-4D61-4C3D-9C1C-AD02F15E928E}">
      <dgm:prSet custT="1"/>
      <dgm:spPr/>
      <dgm:t>
        <a:bodyPr/>
        <a:lstStyle/>
        <a:p>
          <a:pPr>
            <a:lnSpc>
              <a:spcPct val="100000"/>
            </a:lnSpc>
            <a:spcBef>
              <a:spcPts val="0"/>
            </a:spcBef>
            <a:spcAft>
              <a:spcPts val="0"/>
            </a:spcAft>
          </a:pPr>
          <a:r>
            <a:rPr lang="en-US" sz="2100" smtClean="0">
              <a:solidFill>
                <a:srgbClr val="1A485A"/>
              </a:solidFill>
              <a:latin typeface="Calibri" pitchFamily="34" charset="0"/>
            </a:rPr>
            <a:t>Retrospective</a:t>
          </a:r>
          <a:endParaRPr lang="en-US" sz="2100">
            <a:solidFill>
              <a:srgbClr val="1A485A"/>
            </a:solidFill>
            <a:latin typeface="Calibri" pitchFamily="34" charset="0"/>
          </a:endParaRPr>
        </a:p>
      </dgm:t>
    </dgm:pt>
    <dgm:pt modelId="{536FFB2A-E5E3-45DD-A4A5-359EEFE72B80}" type="parTrans" cxnId="{154535F7-D447-4E3C-9654-6450F5E0EE8D}">
      <dgm:prSet/>
      <dgm:spPr/>
      <dgm:t>
        <a:bodyPr/>
        <a:lstStyle/>
        <a:p>
          <a:endParaRPr lang="en-US"/>
        </a:p>
      </dgm:t>
    </dgm:pt>
    <dgm:pt modelId="{8D438309-84A5-4546-8197-DC6B867DC94C}" type="sibTrans" cxnId="{154535F7-D447-4E3C-9654-6450F5E0EE8D}">
      <dgm:prSet/>
      <dgm:spPr/>
      <dgm:t>
        <a:bodyPr/>
        <a:lstStyle/>
        <a:p>
          <a:endParaRPr lang="en-US"/>
        </a:p>
      </dgm:t>
    </dgm:pt>
    <dgm:pt modelId="{9F78F63B-6DDC-42B7-8254-AA1B793BE3AF}" type="pres">
      <dgm:prSet presAssocID="{7D5A7EF2-B4E7-40A0-B6B5-3F48B568C7C0}" presName="diagram" presStyleCnt="0">
        <dgm:presLayoutVars>
          <dgm:dir/>
          <dgm:animLvl val="lvl"/>
          <dgm:resizeHandles val="exact"/>
        </dgm:presLayoutVars>
      </dgm:prSet>
      <dgm:spPr/>
    </dgm:pt>
    <dgm:pt modelId="{EDD3AC87-BF06-40D3-833C-ABAC654D0D9C}" type="pres">
      <dgm:prSet presAssocID="{C3551658-3B28-47A3-8221-960764EFFAFB}" presName="compNode" presStyleCnt="0"/>
      <dgm:spPr/>
    </dgm:pt>
    <dgm:pt modelId="{40A29E74-BEF8-4537-B723-B866AE4B08EF}" type="pres">
      <dgm:prSet presAssocID="{C3551658-3B28-47A3-8221-960764EFFAFB}" presName="childRect" presStyleLbl="bgAcc1" presStyleIdx="0" presStyleCnt="3">
        <dgm:presLayoutVars>
          <dgm:bulletEnabled val="1"/>
        </dgm:presLayoutVars>
      </dgm:prSet>
      <dgm:spPr/>
      <dgm:t>
        <a:bodyPr/>
        <a:lstStyle/>
        <a:p>
          <a:endParaRPr lang="en-US"/>
        </a:p>
      </dgm:t>
    </dgm:pt>
    <dgm:pt modelId="{65D60A74-27EF-4863-84C3-1B27AFD1FCE2}" type="pres">
      <dgm:prSet presAssocID="{C3551658-3B28-47A3-8221-960764EFFAFB}" presName="parentText" presStyleLbl="node1" presStyleIdx="0" presStyleCnt="0">
        <dgm:presLayoutVars>
          <dgm:chMax val="0"/>
          <dgm:bulletEnabled val="1"/>
        </dgm:presLayoutVars>
      </dgm:prSet>
      <dgm:spPr/>
      <dgm:t>
        <a:bodyPr/>
        <a:lstStyle/>
        <a:p>
          <a:endParaRPr lang="en-US"/>
        </a:p>
      </dgm:t>
    </dgm:pt>
    <dgm:pt modelId="{36B08967-CDE3-4609-99BE-421F7DD1FC6E}" type="pres">
      <dgm:prSet presAssocID="{C3551658-3B28-47A3-8221-960764EFFAFB}" presName="parentRect" presStyleLbl="alignNode1" presStyleIdx="0" presStyleCnt="3"/>
      <dgm:spPr/>
      <dgm:t>
        <a:bodyPr/>
        <a:lstStyle/>
        <a:p>
          <a:endParaRPr lang="en-US"/>
        </a:p>
      </dgm:t>
    </dgm:pt>
    <dgm:pt modelId="{286380A6-A111-4D0F-A851-0DBC69F1514A}" type="pres">
      <dgm:prSet presAssocID="{C3551658-3B28-47A3-8221-960764EFFAFB}" presName="adorn" presStyleLbl="fgAccFollowNode1" presStyleIdx="0" presStyleCnt="3"/>
      <dgm:spPr>
        <a:blipFill rotWithShape="0">
          <a:blip xmlns:r="http://schemas.openxmlformats.org/officeDocument/2006/relationships" r:embed="rId1"/>
          <a:stretch>
            <a:fillRect/>
          </a:stretch>
        </a:blipFill>
      </dgm:spPr>
    </dgm:pt>
    <dgm:pt modelId="{7A922CDE-BA70-4993-AF32-91D78DCFEFF8}" type="pres">
      <dgm:prSet presAssocID="{624D16F8-8188-4C8F-ACD3-8F82DA485DF5}" presName="sibTrans" presStyleLbl="sibTrans2D1" presStyleIdx="0" presStyleCnt="0"/>
      <dgm:spPr/>
      <dgm:t>
        <a:bodyPr/>
        <a:lstStyle/>
        <a:p>
          <a:endParaRPr lang="en-US"/>
        </a:p>
      </dgm:t>
    </dgm:pt>
    <dgm:pt modelId="{DE96A5C8-3D67-4601-B113-17D764CB3E5F}" type="pres">
      <dgm:prSet presAssocID="{295D1422-8F59-455F-8D32-CB10E340BB35}" presName="compNode" presStyleCnt="0"/>
      <dgm:spPr/>
    </dgm:pt>
    <dgm:pt modelId="{52D79AE9-1A03-48E7-B005-0525672750BF}" type="pres">
      <dgm:prSet presAssocID="{295D1422-8F59-455F-8D32-CB10E340BB35}" presName="childRect" presStyleLbl="bgAcc1" presStyleIdx="1" presStyleCnt="3">
        <dgm:presLayoutVars>
          <dgm:bulletEnabled val="1"/>
        </dgm:presLayoutVars>
      </dgm:prSet>
      <dgm:spPr/>
      <dgm:t>
        <a:bodyPr/>
        <a:lstStyle/>
        <a:p>
          <a:endParaRPr lang="en-US"/>
        </a:p>
      </dgm:t>
    </dgm:pt>
    <dgm:pt modelId="{CE897365-6FAE-48EE-8D01-D306FBEC6E23}" type="pres">
      <dgm:prSet presAssocID="{295D1422-8F59-455F-8D32-CB10E340BB35}" presName="parentText" presStyleLbl="node1" presStyleIdx="0" presStyleCnt="0">
        <dgm:presLayoutVars>
          <dgm:chMax val="0"/>
          <dgm:bulletEnabled val="1"/>
        </dgm:presLayoutVars>
      </dgm:prSet>
      <dgm:spPr/>
      <dgm:t>
        <a:bodyPr/>
        <a:lstStyle/>
        <a:p>
          <a:endParaRPr lang="en-US"/>
        </a:p>
      </dgm:t>
    </dgm:pt>
    <dgm:pt modelId="{B3554F95-25B3-4A79-AE73-37BA4D17FF0D}" type="pres">
      <dgm:prSet presAssocID="{295D1422-8F59-455F-8D32-CB10E340BB35}" presName="parentRect" presStyleLbl="alignNode1" presStyleIdx="1" presStyleCnt="3"/>
      <dgm:spPr/>
      <dgm:t>
        <a:bodyPr/>
        <a:lstStyle/>
        <a:p>
          <a:endParaRPr lang="en-US"/>
        </a:p>
      </dgm:t>
    </dgm:pt>
    <dgm:pt modelId="{69D3ECB4-8A89-4ED1-9BD1-807AEFF10798}" type="pres">
      <dgm:prSet presAssocID="{295D1422-8F59-455F-8D32-CB10E340BB35}" presName="adorn" presStyleLbl="fgAccFollowNode1" presStyleIdx="1" presStyleCnt="3"/>
      <dgm:spPr>
        <a:blipFill rotWithShape="0">
          <a:blip xmlns:r="http://schemas.openxmlformats.org/officeDocument/2006/relationships" r:embed="rId2"/>
          <a:stretch>
            <a:fillRect/>
          </a:stretch>
        </a:blipFill>
      </dgm:spPr>
    </dgm:pt>
    <dgm:pt modelId="{A9C17AF7-EE93-46AB-AD5D-BA2B0918BAB8}" type="pres">
      <dgm:prSet presAssocID="{FF26B59F-5A7E-4100-B9C6-76DE9672DCC5}" presName="sibTrans" presStyleLbl="sibTrans2D1" presStyleIdx="0" presStyleCnt="0"/>
      <dgm:spPr/>
      <dgm:t>
        <a:bodyPr/>
        <a:lstStyle/>
        <a:p>
          <a:endParaRPr lang="en-US"/>
        </a:p>
      </dgm:t>
    </dgm:pt>
    <dgm:pt modelId="{08E93969-9CEE-4815-B1DA-8ED8021FE4D1}" type="pres">
      <dgm:prSet presAssocID="{645F9BD3-7223-475F-B695-16B4BC3B89B3}" presName="compNode" presStyleCnt="0"/>
      <dgm:spPr/>
    </dgm:pt>
    <dgm:pt modelId="{DBBCD0B1-98FC-49CA-BF38-E2C91201B4A1}" type="pres">
      <dgm:prSet presAssocID="{645F9BD3-7223-475F-B695-16B4BC3B89B3}" presName="childRect" presStyleLbl="bgAcc1" presStyleIdx="2" presStyleCnt="3">
        <dgm:presLayoutVars>
          <dgm:bulletEnabled val="1"/>
        </dgm:presLayoutVars>
      </dgm:prSet>
      <dgm:spPr/>
      <dgm:t>
        <a:bodyPr/>
        <a:lstStyle/>
        <a:p>
          <a:endParaRPr lang="en-US"/>
        </a:p>
      </dgm:t>
    </dgm:pt>
    <dgm:pt modelId="{9A2F43A3-01C8-41C6-992A-6B58EFF175AC}" type="pres">
      <dgm:prSet presAssocID="{645F9BD3-7223-475F-B695-16B4BC3B89B3}" presName="parentText" presStyleLbl="node1" presStyleIdx="0" presStyleCnt="0">
        <dgm:presLayoutVars>
          <dgm:chMax val="0"/>
          <dgm:bulletEnabled val="1"/>
        </dgm:presLayoutVars>
      </dgm:prSet>
      <dgm:spPr/>
      <dgm:t>
        <a:bodyPr/>
        <a:lstStyle/>
        <a:p>
          <a:endParaRPr lang="en-US"/>
        </a:p>
      </dgm:t>
    </dgm:pt>
    <dgm:pt modelId="{EE006340-E392-46F5-8D5A-62D8FA9AD962}" type="pres">
      <dgm:prSet presAssocID="{645F9BD3-7223-475F-B695-16B4BC3B89B3}" presName="parentRect" presStyleLbl="alignNode1" presStyleIdx="2" presStyleCnt="3"/>
      <dgm:spPr/>
      <dgm:t>
        <a:bodyPr/>
        <a:lstStyle/>
        <a:p>
          <a:endParaRPr lang="en-US"/>
        </a:p>
      </dgm:t>
    </dgm:pt>
    <dgm:pt modelId="{268FC7C4-F40A-4B92-8124-FB4C43768F13}" type="pres">
      <dgm:prSet presAssocID="{645F9BD3-7223-475F-B695-16B4BC3B89B3}" presName="adorn" presStyleLbl="fgAccFollowNode1" presStyleIdx="2" presStyleCnt="3"/>
      <dgm:spPr>
        <a:blipFill rotWithShape="0">
          <a:blip xmlns:r="http://schemas.openxmlformats.org/officeDocument/2006/relationships" r:embed="rId3"/>
          <a:stretch>
            <a:fillRect/>
          </a:stretch>
        </a:blipFill>
      </dgm:spPr>
    </dgm:pt>
  </dgm:ptLst>
  <dgm:cxnLst>
    <dgm:cxn modelId="{0ED6DFAF-2CD3-455B-B097-B5F4461AC7DB}" srcId="{C3551658-3B28-47A3-8221-960764EFFAFB}" destId="{33C2CF06-D59A-49B0-AAC3-67797EDB13DF}" srcOrd="0" destOrd="0" parTransId="{BAB21F15-5F88-4CDE-8270-26455A2A3CBA}" sibTransId="{B5477A6E-63FF-4C00-9665-DC688FF49395}"/>
    <dgm:cxn modelId="{6AF5E29D-0C56-4CEA-90A5-1DCEA39F6D9F}" type="presOf" srcId="{530BE677-4D61-4C3D-9C1C-AD02F15E928E}" destId="{DBBCD0B1-98FC-49CA-BF38-E2C91201B4A1}" srcOrd="0" destOrd="4" presId="urn:microsoft.com/office/officeart/2005/8/layout/bList2#1"/>
    <dgm:cxn modelId="{F6E829F4-C47D-46B0-88C4-751EA35F3BD5}" srcId="{7D5A7EF2-B4E7-40A0-B6B5-3F48B568C7C0}" destId="{C3551658-3B28-47A3-8221-960764EFFAFB}" srcOrd="0" destOrd="0" parTransId="{88DDACA9-F128-45A5-AC99-B87B5F56AC56}" sibTransId="{624D16F8-8188-4C8F-ACD3-8F82DA485DF5}"/>
    <dgm:cxn modelId="{E3E9E92F-429B-44C7-AFD1-B03B84F8507A}" type="presOf" srcId="{359B1E66-45FF-40DB-8E0D-63F2BFCD4241}" destId="{52D79AE9-1A03-48E7-B005-0525672750BF}" srcOrd="0" destOrd="2" presId="urn:microsoft.com/office/officeart/2005/8/layout/bList2#1"/>
    <dgm:cxn modelId="{92425E94-C934-43A8-A0EC-AA81D3D2E245}" srcId="{7D5A7EF2-B4E7-40A0-B6B5-3F48B568C7C0}" destId="{645F9BD3-7223-475F-B695-16B4BC3B89B3}" srcOrd="2" destOrd="0" parTransId="{BAE0140B-0A42-48B2-AE24-0FA7B4F5CDAE}" sibTransId="{AEECD860-FDCF-4AB9-87A7-BFA3C229DE53}"/>
    <dgm:cxn modelId="{CCE10FCD-8BCB-4726-853B-350111862C18}" srcId="{645F9BD3-7223-475F-B695-16B4BC3B89B3}" destId="{0CD0311A-9B02-4F70-911D-2A2907A0C6FD}" srcOrd="1" destOrd="0" parTransId="{7128306B-10E6-4726-8529-3FB3C7D474AB}" sibTransId="{ABB4785B-A69E-46C7-BBBA-70F4A34830EB}"/>
    <dgm:cxn modelId="{E36FCC68-33F3-408A-B923-6A5F734E5B47}" type="presOf" srcId="{C3551658-3B28-47A3-8221-960764EFFAFB}" destId="{36B08967-CDE3-4609-99BE-421F7DD1FC6E}" srcOrd="1" destOrd="0" presId="urn:microsoft.com/office/officeart/2005/8/layout/bList2#1"/>
    <dgm:cxn modelId="{F7486A9C-2926-422E-88EB-4EB86C520903}" srcId="{645F9BD3-7223-475F-B695-16B4BC3B89B3}" destId="{306D6188-EC86-42B6-A08F-6BC593A5D92B}" srcOrd="2" destOrd="0" parTransId="{3EADE017-94F0-48C4-8A90-304005985AC4}" sibTransId="{362F0A65-A400-4A69-919C-259BECD32292}"/>
    <dgm:cxn modelId="{C9E29ECA-0300-43A6-9C4D-A34B7308E1A7}" srcId="{C3551658-3B28-47A3-8221-960764EFFAFB}" destId="{5B96B4BD-640D-4BB9-89FF-3958C0EFA660}" srcOrd="1" destOrd="0" parTransId="{78601E09-552D-40A8-B4FC-6CC824599EBE}" sibTransId="{E0C7B7E9-4653-4916-83AD-D62B79C85606}"/>
    <dgm:cxn modelId="{DA5ED43C-5549-4719-9159-09C932B058C5}" srcId="{645F9BD3-7223-475F-B695-16B4BC3B89B3}" destId="{117EDC40-EA3B-4B3D-9D73-9AC1122018A3}" srcOrd="3" destOrd="0" parTransId="{F64B9926-EB9F-4A91-BF5F-CB1D32A83BD4}" sibTransId="{2090D1C6-8A09-40F4-BA8A-97FF8F2821F7}"/>
    <dgm:cxn modelId="{FAF532B1-FEFA-48B1-AA0D-D2B98584290A}" type="presOf" srcId="{117EDC40-EA3B-4B3D-9D73-9AC1122018A3}" destId="{DBBCD0B1-98FC-49CA-BF38-E2C91201B4A1}" srcOrd="0" destOrd="3" presId="urn:microsoft.com/office/officeart/2005/8/layout/bList2#1"/>
    <dgm:cxn modelId="{DF17F467-FD53-49CA-9719-9092A4FD6C09}" type="presOf" srcId="{0CD0311A-9B02-4F70-911D-2A2907A0C6FD}" destId="{DBBCD0B1-98FC-49CA-BF38-E2C91201B4A1}" srcOrd="0" destOrd="1" presId="urn:microsoft.com/office/officeart/2005/8/layout/bList2#1"/>
    <dgm:cxn modelId="{F96C803F-43F1-4585-9054-3DA85D7CBF3D}" type="presOf" srcId="{295D1422-8F59-455F-8D32-CB10E340BB35}" destId="{B3554F95-25B3-4A79-AE73-37BA4D17FF0D}" srcOrd="1" destOrd="0" presId="urn:microsoft.com/office/officeart/2005/8/layout/bList2#1"/>
    <dgm:cxn modelId="{43986241-06A1-49DE-B501-7B87723C900B}" srcId="{295D1422-8F59-455F-8D32-CB10E340BB35}" destId="{359B1E66-45FF-40DB-8E0D-63F2BFCD4241}" srcOrd="2" destOrd="0" parTransId="{7ECC1C70-A842-44D7-B8D1-9DE72368C90C}" sibTransId="{0431420F-2034-49E3-95C9-404B74F372A1}"/>
    <dgm:cxn modelId="{A6A15219-1C0C-4C44-8CC9-9BF36D3614F2}" type="presOf" srcId="{7D5A7EF2-B4E7-40A0-B6B5-3F48B568C7C0}" destId="{9F78F63B-6DDC-42B7-8254-AA1B793BE3AF}" srcOrd="0" destOrd="0" presId="urn:microsoft.com/office/officeart/2005/8/layout/bList2#1"/>
    <dgm:cxn modelId="{89F26F0D-9FA0-49F6-8D5B-7C3C05DC9A03}" srcId="{295D1422-8F59-455F-8D32-CB10E340BB35}" destId="{66401D44-4585-49C2-8DED-E1832DB3973A}" srcOrd="0" destOrd="0" parTransId="{8A3B669B-9E84-41A5-BAF2-1324D2B22D22}" sibTransId="{F2AB7EDD-59CB-4932-A3D6-70320FCCC4CC}"/>
    <dgm:cxn modelId="{3DD8184D-E924-4423-9803-CB240344A0C1}" type="presOf" srcId="{66401D44-4585-49C2-8DED-E1832DB3973A}" destId="{52D79AE9-1A03-48E7-B005-0525672750BF}" srcOrd="0" destOrd="0" presId="urn:microsoft.com/office/officeart/2005/8/layout/bList2#1"/>
    <dgm:cxn modelId="{59DFAB3F-17BA-42BA-B86D-A624F680F309}" type="presOf" srcId="{306D6188-EC86-42B6-A08F-6BC593A5D92B}" destId="{DBBCD0B1-98FC-49CA-BF38-E2C91201B4A1}" srcOrd="0" destOrd="2" presId="urn:microsoft.com/office/officeart/2005/8/layout/bList2#1"/>
    <dgm:cxn modelId="{ADE2CE8C-3F86-4031-A6FE-A4DB5DAAB870}" type="presOf" srcId="{624D16F8-8188-4C8F-ACD3-8F82DA485DF5}" destId="{7A922CDE-BA70-4993-AF32-91D78DCFEFF8}" srcOrd="0" destOrd="0" presId="urn:microsoft.com/office/officeart/2005/8/layout/bList2#1"/>
    <dgm:cxn modelId="{727D5F77-9995-4767-966F-7D64FABE13C6}" type="presOf" srcId="{C3551658-3B28-47A3-8221-960764EFFAFB}" destId="{65D60A74-27EF-4863-84C3-1B27AFD1FCE2}" srcOrd="0" destOrd="0" presId="urn:microsoft.com/office/officeart/2005/8/layout/bList2#1"/>
    <dgm:cxn modelId="{EFD310C6-D442-47B8-AF8F-443D463DC152}" type="presOf" srcId="{5D7237D2-D795-489D-B868-63779B52E7CE}" destId="{40A29E74-BEF8-4537-B723-B866AE4B08EF}" srcOrd="0" destOrd="2" presId="urn:microsoft.com/office/officeart/2005/8/layout/bList2#1"/>
    <dgm:cxn modelId="{F5A9AF61-0DA6-4A09-A97F-DEE8FFCC40C4}" type="presOf" srcId="{B4B9D9C4-0981-4644-B040-E3E4DF7C586F}" destId="{DBBCD0B1-98FC-49CA-BF38-E2C91201B4A1}" srcOrd="0" destOrd="0" presId="urn:microsoft.com/office/officeart/2005/8/layout/bList2#1"/>
    <dgm:cxn modelId="{154535F7-D447-4E3C-9654-6450F5E0EE8D}" srcId="{645F9BD3-7223-475F-B695-16B4BC3B89B3}" destId="{530BE677-4D61-4C3D-9C1C-AD02F15E928E}" srcOrd="4" destOrd="0" parTransId="{536FFB2A-E5E3-45DD-A4A5-359EEFE72B80}" sibTransId="{8D438309-84A5-4546-8197-DC6B867DC94C}"/>
    <dgm:cxn modelId="{0D029CB0-EEF7-4D27-8B31-872A27B5DC61}" srcId="{C3551658-3B28-47A3-8221-960764EFFAFB}" destId="{5D7237D2-D795-489D-B868-63779B52E7CE}" srcOrd="2" destOrd="0" parTransId="{FA711F39-3D9E-4166-9249-AED28632750D}" sibTransId="{11E24664-166F-4354-A02B-733435B3D243}"/>
    <dgm:cxn modelId="{0093ACA3-7A73-4D0D-BF92-E0312D55271B}" srcId="{7D5A7EF2-B4E7-40A0-B6B5-3F48B568C7C0}" destId="{295D1422-8F59-455F-8D32-CB10E340BB35}" srcOrd="1" destOrd="0" parTransId="{18C89645-1B98-422E-BE0C-EC3797FC2F45}" sibTransId="{FF26B59F-5A7E-4100-B9C6-76DE9672DCC5}"/>
    <dgm:cxn modelId="{DE8557DA-4D3D-42D0-A898-8615AFA738FB}" type="presOf" srcId="{645F9BD3-7223-475F-B695-16B4BC3B89B3}" destId="{EE006340-E392-46F5-8D5A-62D8FA9AD962}" srcOrd="1" destOrd="0" presId="urn:microsoft.com/office/officeart/2005/8/layout/bList2#1"/>
    <dgm:cxn modelId="{7B05EFA5-AFA4-43BE-8867-643E4B2BD5CA}" type="presOf" srcId="{295D1422-8F59-455F-8D32-CB10E340BB35}" destId="{CE897365-6FAE-48EE-8D01-D306FBEC6E23}" srcOrd="0" destOrd="0" presId="urn:microsoft.com/office/officeart/2005/8/layout/bList2#1"/>
    <dgm:cxn modelId="{AAFB7258-895F-425A-9EF4-52BFB59EC8A7}" srcId="{645F9BD3-7223-475F-B695-16B4BC3B89B3}" destId="{B4B9D9C4-0981-4644-B040-E3E4DF7C586F}" srcOrd="0" destOrd="0" parTransId="{858A9B09-719C-4999-9529-6962D6866644}" sibTransId="{3F4BEDD8-0D98-43B7-AE11-5F80F89F26E8}"/>
    <dgm:cxn modelId="{DA6D7748-C7FC-4102-AE88-47F0EBA5A061}" srcId="{295D1422-8F59-455F-8D32-CB10E340BB35}" destId="{7D85B8CE-4E3F-4BE2-958D-190E20E63DB3}" srcOrd="1" destOrd="0" parTransId="{AD76B103-10F7-460C-B26C-BB0CC152054F}" sibTransId="{E3E0361C-646F-4836-9E89-5E6AD2863D31}"/>
    <dgm:cxn modelId="{FCA82403-54A8-4968-8923-E62E6B282358}" type="presOf" srcId="{7D85B8CE-4E3F-4BE2-958D-190E20E63DB3}" destId="{52D79AE9-1A03-48E7-B005-0525672750BF}" srcOrd="0" destOrd="1" presId="urn:microsoft.com/office/officeart/2005/8/layout/bList2#1"/>
    <dgm:cxn modelId="{4A2AB738-2AA4-4670-B7D1-5F036284407E}" type="presOf" srcId="{33C2CF06-D59A-49B0-AAC3-67797EDB13DF}" destId="{40A29E74-BEF8-4537-B723-B866AE4B08EF}" srcOrd="0" destOrd="0" presId="urn:microsoft.com/office/officeart/2005/8/layout/bList2#1"/>
    <dgm:cxn modelId="{9CFD1811-71EC-4AEB-BFD2-1C288E89173F}" type="presOf" srcId="{FF26B59F-5A7E-4100-B9C6-76DE9672DCC5}" destId="{A9C17AF7-EE93-46AB-AD5D-BA2B0918BAB8}" srcOrd="0" destOrd="0" presId="urn:microsoft.com/office/officeart/2005/8/layout/bList2#1"/>
    <dgm:cxn modelId="{323707FC-207B-49FD-9F54-F6B4A6BBC392}" type="presOf" srcId="{645F9BD3-7223-475F-B695-16B4BC3B89B3}" destId="{9A2F43A3-01C8-41C6-992A-6B58EFF175AC}" srcOrd="0" destOrd="0" presId="urn:microsoft.com/office/officeart/2005/8/layout/bList2#1"/>
    <dgm:cxn modelId="{98FA713A-6514-4140-94E3-8552AB5E67CC}" type="presOf" srcId="{5B96B4BD-640D-4BB9-89FF-3958C0EFA660}" destId="{40A29E74-BEF8-4537-B723-B866AE4B08EF}" srcOrd="0" destOrd="1" presId="urn:microsoft.com/office/officeart/2005/8/layout/bList2#1"/>
    <dgm:cxn modelId="{C9A64C8A-FFB9-4D15-9131-6DFEAD106016}" type="presParOf" srcId="{9F78F63B-6DDC-42B7-8254-AA1B793BE3AF}" destId="{EDD3AC87-BF06-40D3-833C-ABAC654D0D9C}" srcOrd="0" destOrd="0" presId="urn:microsoft.com/office/officeart/2005/8/layout/bList2#1"/>
    <dgm:cxn modelId="{C4E9370A-7A74-44CC-B760-8D9BE619D0BD}" type="presParOf" srcId="{EDD3AC87-BF06-40D3-833C-ABAC654D0D9C}" destId="{40A29E74-BEF8-4537-B723-B866AE4B08EF}" srcOrd="0" destOrd="0" presId="urn:microsoft.com/office/officeart/2005/8/layout/bList2#1"/>
    <dgm:cxn modelId="{CBCB4AA0-F3A5-46A9-A96B-A0572C0AE994}" type="presParOf" srcId="{EDD3AC87-BF06-40D3-833C-ABAC654D0D9C}" destId="{65D60A74-27EF-4863-84C3-1B27AFD1FCE2}" srcOrd="1" destOrd="0" presId="urn:microsoft.com/office/officeart/2005/8/layout/bList2#1"/>
    <dgm:cxn modelId="{92309274-4950-41A5-A285-E6F7C61187F5}" type="presParOf" srcId="{EDD3AC87-BF06-40D3-833C-ABAC654D0D9C}" destId="{36B08967-CDE3-4609-99BE-421F7DD1FC6E}" srcOrd="2" destOrd="0" presId="urn:microsoft.com/office/officeart/2005/8/layout/bList2#1"/>
    <dgm:cxn modelId="{2A7B77C4-6C32-4137-A1D8-29E11A2D1296}" type="presParOf" srcId="{EDD3AC87-BF06-40D3-833C-ABAC654D0D9C}" destId="{286380A6-A111-4D0F-A851-0DBC69F1514A}" srcOrd="3" destOrd="0" presId="urn:microsoft.com/office/officeart/2005/8/layout/bList2#1"/>
    <dgm:cxn modelId="{6CCED441-8665-44D7-9BDB-3E3C77589CEB}" type="presParOf" srcId="{9F78F63B-6DDC-42B7-8254-AA1B793BE3AF}" destId="{7A922CDE-BA70-4993-AF32-91D78DCFEFF8}" srcOrd="1" destOrd="0" presId="urn:microsoft.com/office/officeart/2005/8/layout/bList2#1"/>
    <dgm:cxn modelId="{84BBDC64-14DB-4F55-B352-F26EB75C4C68}" type="presParOf" srcId="{9F78F63B-6DDC-42B7-8254-AA1B793BE3AF}" destId="{DE96A5C8-3D67-4601-B113-17D764CB3E5F}" srcOrd="2" destOrd="0" presId="urn:microsoft.com/office/officeart/2005/8/layout/bList2#1"/>
    <dgm:cxn modelId="{AE4AE511-C084-4EA3-AF56-B295CAFA71C0}" type="presParOf" srcId="{DE96A5C8-3D67-4601-B113-17D764CB3E5F}" destId="{52D79AE9-1A03-48E7-B005-0525672750BF}" srcOrd="0" destOrd="0" presId="urn:microsoft.com/office/officeart/2005/8/layout/bList2#1"/>
    <dgm:cxn modelId="{B881D584-F317-49DD-B67B-4893088227DE}" type="presParOf" srcId="{DE96A5C8-3D67-4601-B113-17D764CB3E5F}" destId="{CE897365-6FAE-48EE-8D01-D306FBEC6E23}" srcOrd="1" destOrd="0" presId="urn:microsoft.com/office/officeart/2005/8/layout/bList2#1"/>
    <dgm:cxn modelId="{6562400C-1F9C-4E7E-A772-7840D4ACB979}" type="presParOf" srcId="{DE96A5C8-3D67-4601-B113-17D764CB3E5F}" destId="{B3554F95-25B3-4A79-AE73-37BA4D17FF0D}" srcOrd="2" destOrd="0" presId="urn:microsoft.com/office/officeart/2005/8/layout/bList2#1"/>
    <dgm:cxn modelId="{E402DDD6-180C-4564-A340-148C8995FF71}" type="presParOf" srcId="{DE96A5C8-3D67-4601-B113-17D764CB3E5F}" destId="{69D3ECB4-8A89-4ED1-9BD1-807AEFF10798}" srcOrd="3" destOrd="0" presId="urn:microsoft.com/office/officeart/2005/8/layout/bList2#1"/>
    <dgm:cxn modelId="{457285BD-1F24-47C9-9162-EE13049FDF45}" type="presParOf" srcId="{9F78F63B-6DDC-42B7-8254-AA1B793BE3AF}" destId="{A9C17AF7-EE93-46AB-AD5D-BA2B0918BAB8}" srcOrd="3" destOrd="0" presId="urn:microsoft.com/office/officeart/2005/8/layout/bList2#1"/>
    <dgm:cxn modelId="{64C6F549-DBFE-4087-B278-09FBD88DD52B}" type="presParOf" srcId="{9F78F63B-6DDC-42B7-8254-AA1B793BE3AF}" destId="{08E93969-9CEE-4815-B1DA-8ED8021FE4D1}" srcOrd="4" destOrd="0" presId="urn:microsoft.com/office/officeart/2005/8/layout/bList2#1"/>
    <dgm:cxn modelId="{B9EDB98D-AEC3-4401-A5B4-C53FF5DF510F}" type="presParOf" srcId="{08E93969-9CEE-4815-B1DA-8ED8021FE4D1}" destId="{DBBCD0B1-98FC-49CA-BF38-E2C91201B4A1}" srcOrd="0" destOrd="0" presId="urn:microsoft.com/office/officeart/2005/8/layout/bList2#1"/>
    <dgm:cxn modelId="{AD587A4A-5F96-4AC5-A225-F9E0CE3EF86C}" type="presParOf" srcId="{08E93969-9CEE-4815-B1DA-8ED8021FE4D1}" destId="{9A2F43A3-01C8-41C6-992A-6B58EFF175AC}" srcOrd="1" destOrd="0" presId="urn:microsoft.com/office/officeart/2005/8/layout/bList2#1"/>
    <dgm:cxn modelId="{4F5CE3DF-2748-4E5E-8A7A-9155728F53AD}" type="presParOf" srcId="{08E93969-9CEE-4815-B1DA-8ED8021FE4D1}" destId="{EE006340-E392-46F5-8D5A-62D8FA9AD962}" srcOrd="2" destOrd="0" presId="urn:microsoft.com/office/officeart/2005/8/layout/bList2#1"/>
    <dgm:cxn modelId="{19F55C1E-DD53-46F4-843F-A68693068AC0}" type="presParOf" srcId="{08E93969-9CEE-4815-B1DA-8ED8021FE4D1}" destId="{268FC7C4-F40A-4B92-8124-FB4C43768F13}" srcOrd="3" destOrd="0" presId="urn:microsoft.com/office/officeart/2005/8/layout/b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273530-A964-4A7E-B38A-51F9DC3CD38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39263FF-1C96-4ED1-9297-BE4318F07518}">
      <dgm:prSet phldrT="[Text]"/>
      <dgm:spPr/>
      <dgm:t>
        <a:bodyPr/>
        <a:lstStyle/>
        <a:p>
          <a:r>
            <a:rPr lang="en-US" smtClean="0"/>
            <a:t>Development Team</a:t>
          </a:r>
          <a:endParaRPr lang="en-US"/>
        </a:p>
      </dgm:t>
    </dgm:pt>
    <dgm:pt modelId="{FE49A402-4006-4BDE-BAB4-647A1D8A37D2}" type="parTrans" cxnId="{375A5527-44BA-4A5F-99B8-53714892F824}">
      <dgm:prSet/>
      <dgm:spPr/>
      <dgm:t>
        <a:bodyPr/>
        <a:lstStyle/>
        <a:p>
          <a:endParaRPr lang="en-US"/>
        </a:p>
      </dgm:t>
    </dgm:pt>
    <dgm:pt modelId="{082FB198-3CF0-4737-A9B1-664A17FF0D2C}" type="sibTrans" cxnId="{375A5527-44BA-4A5F-99B8-53714892F824}">
      <dgm:prSet/>
      <dgm:spPr/>
      <dgm:t>
        <a:bodyPr/>
        <a:lstStyle/>
        <a:p>
          <a:endParaRPr lang="en-US"/>
        </a:p>
      </dgm:t>
    </dgm:pt>
    <dgm:pt modelId="{0F19F8CB-4475-4A8E-87A1-7DBE3B39EF6D}">
      <dgm:prSet phldrT="[Text]"/>
      <dgm:spPr/>
      <dgm:t>
        <a:bodyPr/>
        <a:lstStyle/>
        <a:p>
          <a:r>
            <a:rPr lang="en-US" dirty="0" smtClean="0"/>
            <a:t>Tự quản lý</a:t>
          </a:r>
          <a:endParaRPr lang="en-US" dirty="0"/>
        </a:p>
      </dgm:t>
    </dgm:pt>
    <dgm:pt modelId="{4D7A4A02-02EB-403E-91A3-1D824B965D6B}" type="parTrans" cxnId="{6FB30E56-2D12-42A0-B951-889EFA81CB24}">
      <dgm:prSet/>
      <dgm:spPr/>
      <dgm:t>
        <a:bodyPr/>
        <a:lstStyle/>
        <a:p>
          <a:endParaRPr lang="en-US"/>
        </a:p>
      </dgm:t>
    </dgm:pt>
    <dgm:pt modelId="{6471C621-3D54-41F1-AD23-E760FA83B8DD}" type="sibTrans" cxnId="{6FB30E56-2D12-42A0-B951-889EFA81CB24}">
      <dgm:prSet/>
      <dgm:spPr/>
      <dgm:t>
        <a:bodyPr/>
        <a:lstStyle/>
        <a:p>
          <a:endParaRPr lang="en-US"/>
        </a:p>
      </dgm:t>
    </dgm:pt>
    <dgm:pt modelId="{10F8F8FA-E460-4975-B2A9-F39B74CC08CA}">
      <dgm:prSet phldrT="[Text]"/>
      <dgm:spPr/>
      <dgm:t>
        <a:bodyPr/>
        <a:lstStyle/>
        <a:p>
          <a:r>
            <a:rPr lang="en-US" smtClean="0"/>
            <a:t>Product Owner</a:t>
          </a:r>
          <a:endParaRPr lang="en-US"/>
        </a:p>
      </dgm:t>
    </dgm:pt>
    <dgm:pt modelId="{0953FC51-947F-441C-A53F-D4C8559B84F7}" type="parTrans" cxnId="{E00B16CD-2BA0-4D62-8041-54772C3F111A}">
      <dgm:prSet/>
      <dgm:spPr/>
      <dgm:t>
        <a:bodyPr/>
        <a:lstStyle/>
        <a:p>
          <a:endParaRPr lang="en-US"/>
        </a:p>
      </dgm:t>
    </dgm:pt>
    <dgm:pt modelId="{2BAACE06-FFAA-452B-94F8-FFADF0ABEC06}" type="sibTrans" cxnId="{E00B16CD-2BA0-4D62-8041-54772C3F111A}">
      <dgm:prSet/>
      <dgm:spPr/>
      <dgm:t>
        <a:bodyPr/>
        <a:lstStyle/>
        <a:p>
          <a:endParaRPr lang="en-US"/>
        </a:p>
      </dgm:t>
    </dgm:pt>
    <dgm:pt modelId="{8DD0B8C2-DAC2-4BBE-B2A6-43859DC20EB4}">
      <dgm:prSet phldrT="[Text]"/>
      <dgm:spPr/>
      <dgm:t>
        <a:bodyPr/>
        <a:lstStyle/>
        <a:p>
          <a:r>
            <a:rPr lang="en-US" dirty="0" smtClean="0"/>
            <a:t>Tối ưu hóa giá trị của sản phẩm</a:t>
          </a:r>
          <a:endParaRPr lang="en-US" dirty="0"/>
        </a:p>
      </dgm:t>
    </dgm:pt>
    <dgm:pt modelId="{410D8ACB-2F2A-4318-B44D-027B407C151C}" type="parTrans" cxnId="{E5E10E13-DD05-4635-AB7D-E26701E64314}">
      <dgm:prSet/>
      <dgm:spPr/>
      <dgm:t>
        <a:bodyPr/>
        <a:lstStyle/>
        <a:p>
          <a:endParaRPr lang="en-US"/>
        </a:p>
      </dgm:t>
    </dgm:pt>
    <dgm:pt modelId="{BF6F24A8-592A-4FFC-904E-B9FE093B055B}" type="sibTrans" cxnId="{E5E10E13-DD05-4635-AB7D-E26701E64314}">
      <dgm:prSet/>
      <dgm:spPr/>
      <dgm:t>
        <a:bodyPr/>
        <a:lstStyle/>
        <a:p>
          <a:endParaRPr lang="en-US"/>
        </a:p>
      </dgm:t>
    </dgm:pt>
    <dgm:pt modelId="{DADE5360-3FDD-437E-ABCF-156F81EBF86E}">
      <dgm:prSet phldrT="[Text]"/>
      <dgm:spPr/>
      <dgm:t>
        <a:bodyPr/>
        <a:lstStyle/>
        <a:p>
          <a:r>
            <a:rPr lang="en-US" smtClean="0"/>
            <a:t>Scrum Master</a:t>
          </a:r>
          <a:endParaRPr lang="en-US"/>
        </a:p>
      </dgm:t>
    </dgm:pt>
    <dgm:pt modelId="{3B7373F9-71B0-4378-A9DD-90C7971183E0}" type="parTrans" cxnId="{7AF698AA-F5F5-40F0-8877-E5FC913AAAC5}">
      <dgm:prSet/>
      <dgm:spPr/>
      <dgm:t>
        <a:bodyPr/>
        <a:lstStyle/>
        <a:p>
          <a:endParaRPr lang="en-US"/>
        </a:p>
      </dgm:t>
    </dgm:pt>
    <dgm:pt modelId="{8169701D-3B55-4F3E-8B13-D18304C73F29}" type="sibTrans" cxnId="{7AF698AA-F5F5-40F0-8877-E5FC913AAAC5}">
      <dgm:prSet/>
      <dgm:spPr/>
      <dgm:t>
        <a:bodyPr/>
        <a:lstStyle/>
        <a:p>
          <a:endParaRPr lang="en-US"/>
        </a:p>
      </dgm:t>
    </dgm:pt>
    <dgm:pt modelId="{CFF5D696-5B16-4CDB-BD30-19DAAD78478A}">
      <dgm:prSet phldrT="[Text]"/>
      <dgm:spPr/>
      <dgm:t>
        <a:bodyPr/>
        <a:lstStyle/>
        <a:p>
          <a:r>
            <a:rPr lang="en-US" dirty="0" smtClean="0"/>
            <a:t>Quản lý Scrum Process</a:t>
          </a:r>
          <a:endParaRPr lang="en-US" dirty="0"/>
        </a:p>
      </dgm:t>
    </dgm:pt>
    <dgm:pt modelId="{F2AA6125-B2EE-4C19-806F-209625C59DE3}" type="parTrans" cxnId="{AAD2DC54-4EBE-4C67-A897-1544D6A5B122}">
      <dgm:prSet/>
      <dgm:spPr/>
      <dgm:t>
        <a:bodyPr/>
        <a:lstStyle/>
        <a:p>
          <a:endParaRPr lang="en-US"/>
        </a:p>
      </dgm:t>
    </dgm:pt>
    <dgm:pt modelId="{84D3743D-715D-4BAD-9B2E-323B3477D95C}" type="sibTrans" cxnId="{AAD2DC54-4EBE-4C67-A897-1544D6A5B122}">
      <dgm:prSet/>
      <dgm:spPr/>
      <dgm:t>
        <a:bodyPr/>
        <a:lstStyle/>
        <a:p>
          <a:endParaRPr lang="en-US"/>
        </a:p>
      </dgm:t>
    </dgm:pt>
    <dgm:pt modelId="{530B3D70-E3E1-47C4-AB92-BA5F494C78AF}">
      <dgm:prSet/>
      <dgm:spPr/>
      <dgm:t>
        <a:bodyPr/>
        <a:lstStyle/>
        <a:p>
          <a:r>
            <a:rPr lang="en-US" dirty="0" smtClean="0"/>
            <a:t>Delivers Done Increments (Gia tăng sự hoàn thiện cung cấp)</a:t>
          </a:r>
          <a:endParaRPr lang="en-US" dirty="0"/>
        </a:p>
      </dgm:t>
    </dgm:pt>
    <dgm:pt modelId="{75BB49A1-4A7D-4707-A08F-C754D26925D0}" type="parTrans" cxnId="{0CC8BFDB-494F-4FAF-9754-5D2E6A1D0D3E}">
      <dgm:prSet/>
      <dgm:spPr/>
      <dgm:t>
        <a:bodyPr/>
        <a:lstStyle/>
        <a:p>
          <a:endParaRPr lang="en-US"/>
        </a:p>
      </dgm:t>
    </dgm:pt>
    <dgm:pt modelId="{085278EE-A499-4DA9-9991-116D2D380318}" type="sibTrans" cxnId="{0CC8BFDB-494F-4FAF-9754-5D2E6A1D0D3E}">
      <dgm:prSet/>
      <dgm:spPr/>
      <dgm:t>
        <a:bodyPr/>
        <a:lstStyle/>
        <a:p>
          <a:endParaRPr lang="en-US"/>
        </a:p>
      </dgm:t>
    </dgm:pt>
    <dgm:pt modelId="{C8494093-7832-437F-9F08-29DA2BCA2FFF}">
      <dgm:prSet/>
      <dgm:spPr/>
      <dgm:t>
        <a:bodyPr/>
        <a:lstStyle/>
        <a:p>
          <a:r>
            <a:rPr lang="en-US" dirty="0" smtClean="0"/>
            <a:t>Quản lý Product Backlog</a:t>
          </a:r>
          <a:endParaRPr lang="en-US" dirty="0"/>
        </a:p>
      </dgm:t>
    </dgm:pt>
    <dgm:pt modelId="{D6972644-30A6-427F-B99B-F2B3BB073C8C}" type="parTrans" cxnId="{02D016C2-5DF8-4FDD-A3A6-CB4498371099}">
      <dgm:prSet/>
      <dgm:spPr/>
      <dgm:t>
        <a:bodyPr/>
        <a:lstStyle/>
        <a:p>
          <a:endParaRPr lang="en-US"/>
        </a:p>
      </dgm:t>
    </dgm:pt>
    <dgm:pt modelId="{D3F91706-2FBA-4FE8-8BD1-7A2975E705E2}" type="sibTrans" cxnId="{02D016C2-5DF8-4FDD-A3A6-CB4498371099}">
      <dgm:prSet/>
      <dgm:spPr/>
      <dgm:t>
        <a:bodyPr/>
        <a:lstStyle/>
        <a:p>
          <a:endParaRPr lang="en-US"/>
        </a:p>
      </dgm:t>
    </dgm:pt>
    <dgm:pt modelId="{8DFC0AAE-934E-483C-9506-489AA79FF48D}">
      <dgm:prSet/>
      <dgm:spPr/>
      <dgm:t>
        <a:bodyPr/>
        <a:lstStyle/>
        <a:p>
          <a:r>
            <a:rPr lang="en-US" dirty="0" smtClean="0"/>
            <a:t>Loại bỏ trở ngại</a:t>
          </a:r>
          <a:endParaRPr lang="en-US" dirty="0"/>
        </a:p>
      </dgm:t>
    </dgm:pt>
    <dgm:pt modelId="{20503BE9-C6FC-4A7D-B0C6-CA11FB363F51}" type="parTrans" cxnId="{FF0E2902-39A9-4F38-AF74-8E175088F451}">
      <dgm:prSet/>
      <dgm:spPr/>
      <dgm:t>
        <a:bodyPr/>
        <a:lstStyle/>
        <a:p>
          <a:endParaRPr lang="en-US"/>
        </a:p>
      </dgm:t>
    </dgm:pt>
    <dgm:pt modelId="{86515C65-04D6-49C6-A950-F5572A7DC563}" type="sibTrans" cxnId="{FF0E2902-39A9-4F38-AF74-8E175088F451}">
      <dgm:prSet/>
      <dgm:spPr/>
      <dgm:t>
        <a:bodyPr/>
        <a:lstStyle/>
        <a:p>
          <a:endParaRPr lang="en-US"/>
        </a:p>
      </dgm:t>
    </dgm:pt>
    <dgm:pt modelId="{168019CE-BBC0-4280-AE49-987DDCCE1A2F}" type="pres">
      <dgm:prSet presAssocID="{01273530-A964-4A7E-B38A-51F9DC3CD38C}" presName="Name0" presStyleCnt="0">
        <dgm:presLayoutVars>
          <dgm:dir/>
          <dgm:animLvl val="lvl"/>
          <dgm:resizeHandles val="exact"/>
        </dgm:presLayoutVars>
      </dgm:prSet>
      <dgm:spPr/>
      <dgm:t>
        <a:bodyPr/>
        <a:lstStyle/>
        <a:p>
          <a:endParaRPr lang="en-US"/>
        </a:p>
      </dgm:t>
    </dgm:pt>
    <dgm:pt modelId="{92AB6EB2-61D5-4E49-B448-57D4C53BAE62}" type="pres">
      <dgm:prSet presAssocID="{439263FF-1C96-4ED1-9297-BE4318F07518}" presName="linNode" presStyleCnt="0"/>
      <dgm:spPr/>
    </dgm:pt>
    <dgm:pt modelId="{2F270113-2E59-4B03-8CFB-7056FBD710F5}" type="pres">
      <dgm:prSet presAssocID="{439263FF-1C96-4ED1-9297-BE4318F07518}" presName="parentText" presStyleLbl="node1" presStyleIdx="0" presStyleCnt="3" custScaleX="91530">
        <dgm:presLayoutVars>
          <dgm:chMax val="1"/>
          <dgm:bulletEnabled val="1"/>
        </dgm:presLayoutVars>
      </dgm:prSet>
      <dgm:spPr/>
      <dgm:t>
        <a:bodyPr/>
        <a:lstStyle/>
        <a:p>
          <a:endParaRPr lang="en-US"/>
        </a:p>
      </dgm:t>
    </dgm:pt>
    <dgm:pt modelId="{E14BF365-DB5B-4837-8EE5-712DD2F16EBE}" type="pres">
      <dgm:prSet presAssocID="{439263FF-1C96-4ED1-9297-BE4318F07518}" presName="descendantText" presStyleLbl="alignAccFollowNode1" presStyleIdx="0" presStyleCnt="3">
        <dgm:presLayoutVars>
          <dgm:bulletEnabled val="1"/>
        </dgm:presLayoutVars>
      </dgm:prSet>
      <dgm:spPr/>
      <dgm:t>
        <a:bodyPr/>
        <a:lstStyle/>
        <a:p>
          <a:endParaRPr lang="en-US"/>
        </a:p>
      </dgm:t>
    </dgm:pt>
    <dgm:pt modelId="{A94670D5-FD8E-4ED7-BE25-9127F7509B78}" type="pres">
      <dgm:prSet presAssocID="{082FB198-3CF0-4737-A9B1-664A17FF0D2C}" presName="sp" presStyleCnt="0"/>
      <dgm:spPr/>
    </dgm:pt>
    <dgm:pt modelId="{7D238CF7-95BA-4385-BF13-F6E64D2A25B0}" type="pres">
      <dgm:prSet presAssocID="{10F8F8FA-E460-4975-B2A9-F39B74CC08CA}" presName="linNode" presStyleCnt="0"/>
      <dgm:spPr/>
    </dgm:pt>
    <dgm:pt modelId="{49AED726-26C6-4883-9770-4AB85248D879}" type="pres">
      <dgm:prSet presAssocID="{10F8F8FA-E460-4975-B2A9-F39B74CC08CA}" presName="parentText" presStyleLbl="node1" presStyleIdx="1" presStyleCnt="3" custScaleX="91530">
        <dgm:presLayoutVars>
          <dgm:chMax val="1"/>
          <dgm:bulletEnabled val="1"/>
        </dgm:presLayoutVars>
      </dgm:prSet>
      <dgm:spPr/>
      <dgm:t>
        <a:bodyPr/>
        <a:lstStyle/>
        <a:p>
          <a:endParaRPr lang="en-US"/>
        </a:p>
      </dgm:t>
    </dgm:pt>
    <dgm:pt modelId="{19348239-36CE-4CDC-A6D3-3AFAF0120B2A}" type="pres">
      <dgm:prSet presAssocID="{10F8F8FA-E460-4975-B2A9-F39B74CC08CA}" presName="descendantText" presStyleLbl="alignAccFollowNode1" presStyleIdx="1" presStyleCnt="3">
        <dgm:presLayoutVars>
          <dgm:bulletEnabled val="1"/>
        </dgm:presLayoutVars>
      </dgm:prSet>
      <dgm:spPr/>
      <dgm:t>
        <a:bodyPr/>
        <a:lstStyle/>
        <a:p>
          <a:endParaRPr lang="en-US"/>
        </a:p>
      </dgm:t>
    </dgm:pt>
    <dgm:pt modelId="{F44DF4C6-C94D-4048-B09F-06F3E4720EAD}" type="pres">
      <dgm:prSet presAssocID="{2BAACE06-FFAA-452B-94F8-FFADF0ABEC06}" presName="sp" presStyleCnt="0"/>
      <dgm:spPr/>
    </dgm:pt>
    <dgm:pt modelId="{0BA9A9BD-2274-4A8E-B6E9-3209961CC4F5}" type="pres">
      <dgm:prSet presAssocID="{DADE5360-3FDD-437E-ABCF-156F81EBF86E}" presName="linNode" presStyleCnt="0"/>
      <dgm:spPr/>
    </dgm:pt>
    <dgm:pt modelId="{EEFC51DD-42B2-49B5-B137-DB413A3F2E1F}" type="pres">
      <dgm:prSet presAssocID="{DADE5360-3FDD-437E-ABCF-156F81EBF86E}" presName="parentText" presStyleLbl="node1" presStyleIdx="2" presStyleCnt="3" custScaleX="91530">
        <dgm:presLayoutVars>
          <dgm:chMax val="1"/>
          <dgm:bulletEnabled val="1"/>
        </dgm:presLayoutVars>
      </dgm:prSet>
      <dgm:spPr/>
      <dgm:t>
        <a:bodyPr/>
        <a:lstStyle/>
        <a:p>
          <a:endParaRPr lang="en-US"/>
        </a:p>
      </dgm:t>
    </dgm:pt>
    <dgm:pt modelId="{F6E407E2-C36E-47FF-AC8B-30CF19A7EA52}" type="pres">
      <dgm:prSet presAssocID="{DADE5360-3FDD-437E-ABCF-156F81EBF86E}" presName="descendantText" presStyleLbl="alignAccFollowNode1" presStyleIdx="2" presStyleCnt="3">
        <dgm:presLayoutVars>
          <dgm:bulletEnabled val="1"/>
        </dgm:presLayoutVars>
      </dgm:prSet>
      <dgm:spPr/>
      <dgm:t>
        <a:bodyPr/>
        <a:lstStyle/>
        <a:p>
          <a:endParaRPr lang="en-US"/>
        </a:p>
      </dgm:t>
    </dgm:pt>
  </dgm:ptLst>
  <dgm:cxnLst>
    <dgm:cxn modelId="{FAFB998D-9334-4529-BDD0-F4B5351AB3C0}" type="presOf" srcId="{01273530-A964-4A7E-B38A-51F9DC3CD38C}" destId="{168019CE-BBC0-4280-AE49-987DDCCE1A2F}" srcOrd="0" destOrd="0" presId="urn:microsoft.com/office/officeart/2005/8/layout/vList5"/>
    <dgm:cxn modelId="{FF0E2902-39A9-4F38-AF74-8E175088F451}" srcId="{DADE5360-3FDD-437E-ABCF-156F81EBF86E}" destId="{8DFC0AAE-934E-483C-9506-489AA79FF48D}" srcOrd="1" destOrd="0" parTransId="{20503BE9-C6FC-4A7D-B0C6-CA11FB363F51}" sibTransId="{86515C65-04D6-49C6-A950-F5572A7DC563}"/>
    <dgm:cxn modelId="{7AF698AA-F5F5-40F0-8877-E5FC913AAAC5}" srcId="{01273530-A964-4A7E-B38A-51F9DC3CD38C}" destId="{DADE5360-3FDD-437E-ABCF-156F81EBF86E}" srcOrd="2" destOrd="0" parTransId="{3B7373F9-71B0-4378-A9DD-90C7971183E0}" sibTransId="{8169701D-3B55-4F3E-8B13-D18304C73F29}"/>
    <dgm:cxn modelId="{375A5527-44BA-4A5F-99B8-53714892F824}" srcId="{01273530-A964-4A7E-B38A-51F9DC3CD38C}" destId="{439263FF-1C96-4ED1-9297-BE4318F07518}" srcOrd="0" destOrd="0" parTransId="{FE49A402-4006-4BDE-BAB4-647A1D8A37D2}" sibTransId="{082FB198-3CF0-4737-A9B1-664A17FF0D2C}"/>
    <dgm:cxn modelId="{E00B16CD-2BA0-4D62-8041-54772C3F111A}" srcId="{01273530-A964-4A7E-B38A-51F9DC3CD38C}" destId="{10F8F8FA-E460-4975-B2A9-F39B74CC08CA}" srcOrd="1" destOrd="0" parTransId="{0953FC51-947F-441C-A53F-D4C8559B84F7}" sibTransId="{2BAACE06-FFAA-452B-94F8-FFADF0ABEC06}"/>
    <dgm:cxn modelId="{E5E10E13-DD05-4635-AB7D-E26701E64314}" srcId="{10F8F8FA-E460-4975-B2A9-F39B74CC08CA}" destId="{8DD0B8C2-DAC2-4BBE-B2A6-43859DC20EB4}" srcOrd="0" destOrd="0" parTransId="{410D8ACB-2F2A-4318-B44D-027B407C151C}" sibTransId="{BF6F24A8-592A-4FFC-904E-B9FE093B055B}"/>
    <dgm:cxn modelId="{6FB30E56-2D12-42A0-B951-889EFA81CB24}" srcId="{439263FF-1C96-4ED1-9297-BE4318F07518}" destId="{0F19F8CB-4475-4A8E-87A1-7DBE3B39EF6D}" srcOrd="0" destOrd="0" parTransId="{4D7A4A02-02EB-403E-91A3-1D824B965D6B}" sibTransId="{6471C621-3D54-41F1-AD23-E760FA83B8DD}"/>
    <dgm:cxn modelId="{698331AB-2FB9-40A9-82FB-FA4DA3F6C121}" type="presOf" srcId="{DADE5360-3FDD-437E-ABCF-156F81EBF86E}" destId="{EEFC51DD-42B2-49B5-B137-DB413A3F2E1F}" srcOrd="0" destOrd="0" presId="urn:microsoft.com/office/officeart/2005/8/layout/vList5"/>
    <dgm:cxn modelId="{6EEDC62B-9B3D-47F5-9707-C7836616F399}" type="presOf" srcId="{8DD0B8C2-DAC2-4BBE-B2A6-43859DC20EB4}" destId="{19348239-36CE-4CDC-A6D3-3AFAF0120B2A}" srcOrd="0" destOrd="0" presId="urn:microsoft.com/office/officeart/2005/8/layout/vList5"/>
    <dgm:cxn modelId="{80A2619C-7F31-4E42-B392-F50C607CA497}" type="presOf" srcId="{530B3D70-E3E1-47C4-AB92-BA5F494C78AF}" destId="{E14BF365-DB5B-4837-8EE5-712DD2F16EBE}" srcOrd="0" destOrd="1" presId="urn:microsoft.com/office/officeart/2005/8/layout/vList5"/>
    <dgm:cxn modelId="{02D016C2-5DF8-4FDD-A3A6-CB4498371099}" srcId="{10F8F8FA-E460-4975-B2A9-F39B74CC08CA}" destId="{C8494093-7832-437F-9F08-29DA2BCA2FFF}" srcOrd="1" destOrd="0" parTransId="{D6972644-30A6-427F-B99B-F2B3BB073C8C}" sibTransId="{D3F91706-2FBA-4FE8-8BD1-7A2975E705E2}"/>
    <dgm:cxn modelId="{1A47691B-9A67-447F-9B10-4DFF91B3B9C0}" type="presOf" srcId="{8DFC0AAE-934E-483C-9506-489AA79FF48D}" destId="{F6E407E2-C36E-47FF-AC8B-30CF19A7EA52}" srcOrd="0" destOrd="1" presId="urn:microsoft.com/office/officeart/2005/8/layout/vList5"/>
    <dgm:cxn modelId="{E547B5AB-299F-44A6-8850-50C9FE4ACEC0}" type="presOf" srcId="{C8494093-7832-437F-9F08-29DA2BCA2FFF}" destId="{19348239-36CE-4CDC-A6D3-3AFAF0120B2A}" srcOrd="0" destOrd="1" presId="urn:microsoft.com/office/officeart/2005/8/layout/vList5"/>
    <dgm:cxn modelId="{0CC8BFDB-494F-4FAF-9754-5D2E6A1D0D3E}" srcId="{439263FF-1C96-4ED1-9297-BE4318F07518}" destId="{530B3D70-E3E1-47C4-AB92-BA5F494C78AF}" srcOrd="1" destOrd="0" parTransId="{75BB49A1-4A7D-4707-A08F-C754D26925D0}" sibTransId="{085278EE-A499-4DA9-9991-116D2D380318}"/>
    <dgm:cxn modelId="{AAD2DC54-4EBE-4C67-A897-1544D6A5B122}" srcId="{DADE5360-3FDD-437E-ABCF-156F81EBF86E}" destId="{CFF5D696-5B16-4CDB-BD30-19DAAD78478A}" srcOrd="0" destOrd="0" parTransId="{F2AA6125-B2EE-4C19-806F-209625C59DE3}" sibTransId="{84D3743D-715D-4BAD-9B2E-323B3477D95C}"/>
    <dgm:cxn modelId="{4A040765-98C6-4ACF-9560-DC7F17BBEE3D}" type="presOf" srcId="{CFF5D696-5B16-4CDB-BD30-19DAAD78478A}" destId="{F6E407E2-C36E-47FF-AC8B-30CF19A7EA52}" srcOrd="0" destOrd="0" presId="urn:microsoft.com/office/officeart/2005/8/layout/vList5"/>
    <dgm:cxn modelId="{64DB6376-F479-4710-AEBD-72A895BF8539}" type="presOf" srcId="{0F19F8CB-4475-4A8E-87A1-7DBE3B39EF6D}" destId="{E14BF365-DB5B-4837-8EE5-712DD2F16EBE}" srcOrd="0" destOrd="0" presId="urn:microsoft.com/office/officeart/2005/8/layout/vList5"/>
    <dgm:cxn modelId="{B76E0122-6D92-42DD-B8AB-86B732B31D72}" type="presOf" srcId="{10F8F8FA-E460-4975-B2A9-F39B74CC08CA}" destId="{49AED726-26C6-4883-9770-4AB85248D879}" srcOrd="0" destOrd="0" presId="urn:microsoft.com/office/officeart/2005/8/layout/vList5"/>
    <dgm:cxn modelId="{30295455-51D6-4D60-A1E6-7701DE02C7E5}" type="presOf" srcId="{439263FF-1C96-4ED1-9297-BE4318F07518}" destId="{2F270113-2E59-4B03-8CFB-7056FBD710F5}" srcOrd="0" destOrd="0" presId="urn:microsoft.com/office/officeart/2005/8/layout/vList5"/>
    <dgm:cxn modelId="{B818EA0A-0204-4250-A77A-3DBD65234C0E}" type="presParOf" srcId="{168019CE-BBC0-4280-AE49-987DDCCE1A2F}" destId="{92AB6EB2-61D5-4E49-B448-57D4C53BAE62}" srcOrd="0" destOrd="0" presId="urn:microsoft.com/office/officeart/2005/8/layout/vList5"/>
    <dgm:cxn modelId="{11BE5BFD-7840-4264-BA6E-59410D378AAF}" type="presParOf" srcId="{92AB6EB2-61D5-4E49-B448-57D4C53BAE62}" destId="{2F270113-2E59-4B03-8CFB-7056FBD710F5}" srcOrd="0" destOrd="0" presId="urn:microsoft.com/office/officeart/2005/8/layout/vList5"/>
    <dgm:cxn modelId="{206B4832-98D2-4C0F-9CD6-E880F0F5B2D2}" type="presParOf" srcId="{92AB6EB2-61D5-4E49-B448-57D4C53BAE62}" destId="{E14BF365-DB5B-4837-8EE5-712DD2F16EBE}" srcOrd="1" destOrd="0" presId="urn:microsoft.com/office/officeart/2005/8/layout/vList5"/>
    <dgm:cxn modelId="{69C439D2-0F97-4115-8DC3-04A5ECC02985}" type="presParOf" srcId="{168019CE-BBC0-4280-AE49-987DDCCE1A2F}" destId="{A94670D5-FD8E-4ED7-BE25-9127F7509B78}" srcOrd="1" destOrd="0" presId="urn:microsoft.com/office/officeart/2005/8/layout/vList5"/>
    <dgm:cxn modelId="{67DE8E65-4BC1-48D7-BA65-3E4A20EAA23F}" type="presParOf" srcId="{168019CE-BBC0-4280-AE49-987DDCCE1A2F}" destId="{7D238CF7-95BA-4385-BF13-F6E64D2A25B0}" srcOrd="2" destOrd="0" presId="urn:microsoft.com/office/officeart/2005/8/layout/vList5"/>
    <dgm:cxn modelId="{185ECD52-9ABA-475C-B88D-B541FCB8E540}" type="presParOf" srcId="{7D238CF7-95BA-4385-BF13-F6E64D2A25B0}" destId="{49AED726-26C6-4883-9770-4AB85248D879}" srcOrd="0" destOrd="0" presId="urn:microsoft.com/office/officeart/2005/8/layout/vList5"/>
    <dgm:cxn modelId="{6A0C43C7-DD3A-4919-A2BD-4EDD85285576}" type="presParOf" srcId="{7D238CF7-95BA-4385-BF13-F6E64D2A25B0}" destId="{19348239-36CE-4CDC-A6D3-3AFAF0120B2A}" srcOrd="1" destOrd="0" presId="urn:microsoft.com/office/officeart/2005/8/layout/vList5"/>
    <dgm:cxn modelId="{FE88A430-6A81-402B-808D-12D53FE2141B}" type="presParOf" srcId="{168019CE-BBC0-4280-AE49-987DDCCE1A2F}" destId="{F44DF4C6-C94D-4048-B09F-06F3E4720EAD}" srcOrd="3" destOrd="0" presId="urn:microsoft.com/office/officeart/2005/8/layout/vList5"/>
    <dgm:cxn modelId="{8879422A-800C-4DA4-A8EF-AC8B2F2966CD}" type="presParOf" srcId="{168019CE-BBC0-4280-AE49-987DDCCE1A2F}" destId="{0BA9A9BD-2274-4A8E-B6E9-3209961CC4F5}" srcOrd="4" destOrd="0" presId="urn:microsoft.com/office/officeart/2005/8/layout/vList5"/>
    <dgm:cxn modelId="{BF49E559-5631-4AFA-916C-D27EA0192BB7}" type="presParOf" srcId="{0BA9A9BD-2274-4A8E-B6E9-3209961CC4F5}" destId="{EEFC51DD-42B2-49B5-B137-DB413A3F2E1F}" srcOrd="0" destOrd="0" presId="urn:microsoft.com/office/officeart/2005/8/layout/vList5"/>
    <dgm:cxn modelId="{61D871E9-1838-4738-8749-3FF287D5EC30}" type="presParOf" srcId="{0BA9A9BD-2274-4A8E-B6E9-3209961CC4F5}" destId="{F6E407E2-C36E-47FF-AC8B-30CF19A7EA5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611F9-F2DB-458A-B9CD-955720197B60}">
      <dsp:nvSpPr>
        <dsp:cNvPr id="0" name=""/>
        <dsp:cNvSpPr/>
      </dsp:nvSpPr>
      <dsp:spPr>
        <a:xfrm>
          <a:off x="1829293" y="68922"/>
          <a:ext cx="3308269" cy="3308269"/>
        </a:xfrm>
        <a:prstGeom prst="ellipse">
          <a:avLst/>
        </a:prstGeom>
        <a:solidFill>
          <a:schemeClr val="accent2">
            <a:alpha val="5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0" rIns="0" bIns="0" numCol="1" spcCol="1270" anchor="ctr" anchorCtr="0">
          <a:noAutofit/>
          <a:sp3d extrusionH="28000" prstMaterial="matte"/>
        </a:bodyPr>
        <a:lstStyle/>
        <a:p>
          <a:pPr lvl="0" algn="ctr" defTabSz="1422400">
            <a:lnSpc>
              <a:spcPct val="90000"/>
            </a:lnSpc>
            <a:spcBef>
              <a:spcPct val="0"/>
            </a:spcBef>
            <a:spcAft>
              <a:spcPct val="35000"/>
            </a:spcAft>
          </a:pPr>
          <a:r>
            <a:rPr lang="en-US" sz="3200" kern="1200" smtClean="0">
              <a:solidFill>
                <a:srgbClr val="CFE7F8"/>
              </a:solidFill>
              <a:effectLst>
                <a:outerShdw blurRad="38100" dist="38100" dir="2700000" algn="tl">
                  <a:srgbClr val="000000">
                    <a:alpha val="43137"/>
                  </a:srgbClr>
                </a:outerShdw>
              </a:effectLst>
              <a:latin typeface="Calibri" pitchFamily="34" charset="0"/>
            </a:rPr>
            <a:t>Transparency</a:t>
          </a:r>
          <a:endParaRPr lang="en-US" sz="3200" kern="1200">
            <a:solidFill>
              <a:srgbClr val="CFE7F8"/>
            </a:solidFill>
            <a:effectLst>
              <a:outerShdw blurRad="38100" dist="38100" dir="2700000" algn="tl">
                <a:srgbClr val="000000">
                  <a:alpha val="43137"/>
                </a:srgbClr>
              </a:outerShdw>
            </a:effectLst>
            <a:latin typeface="Calibri" pitchFamily="34" charset="0"/>
          </a:endParaRPr>
        </a:p>
      </dsp:txBody>
      <dsp:txXfrm>
        <a:off x="2270396" y="647869"/>
        <a:ext cx="2426064" cy="1488721"/>
      </dsp:txXfrm>
    </dsp:sp>
    <dsp:sp modelId="{311CB6C9-A1AD-4272-B19C-F36410122A67}">
      <dsp:nvSpPr>
        <dsp:cNvPr id="0" name=""/>
        <dsp:cNvSpPr/>
      </dsp:nvSpPr>
      <dsp:spPr>
        <a:xfrm>
          <a:off x="3023027" y="2136590"/>
          <a:ext cx="3308269" cy="3308269"/>
        </a:xfrm>
        <a:prstGeom prst="ellipse">
          <a:avLst/>
        </a:prstGeom>
        <a:solidFill>
          <a:schemeClr val="accent2">
            <a:alpha val="50000"/>
            <a:hueOff val="-727682"/>
            <a:satOff val="-41964"/>
            <a:lumOff val="4314"/>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0" rIns="0" bIns="0" numCol="1" spcCol="1270" anchor="ctr" anchorCtr="0">
          <a:noAutofit/>
          <a:sp3d extrusionH="28000" prstMaterial="matte"/>
        </a:bodyPr>
        <a:lstStyle/>
        <a:p>
          <a:pPr lvl="0" algn="ctr" defTabSz="1422400">
            <a:lnSpc>
              <a:spcPct val="90000"/>
            </a:lnSpc>
            <a:spcBef>
              <a:spcPct val="0"/>
            </a:spcBef>
            <a:spcAft>
              <a:spcPct val="35000"/>
            </a:spcAft>
          </a:pPr>
          <a:r>
            <a:rPr lang="en-US" sz="3200" kern="1200" smtClean="0">
              <a:solidFill>
                <a:srgbClr val="CFE7F8"/>
              </a:solidFill>
              <a:effectLst>
                <a:outerShdw blurRad="38100" dist="38100" dir="2700000" algn="tl">
                  <a:srgbClr val="000000">
                    <a:alpha val="43137"/>
                  </a:srgbClr>
                </a:outerShdw>
              </a:effectLst>
              <a:latin typeface="Calibri" pitchFamily="34" charset="0"/>
            </a:rPr>
            <a:t>Inspection</a:t>
          </a:r>
          <a:endParaRPr lang="en-US" sz="3200" kern="1200">
            <a:solidFill>
              <a:srgbClr val="CFE7F8"/>
            </a:solidFill>
            <a:effectLst>
              <a:outerShdw blurRad="38100" dist="38100" dir="2700000" algn="tl">
                <a:srgbClr val="000000">
                  <a:alpha val="43137"/>
                </a:srgbClr>
              </a:outerShdw>
            </a:effectLst>
            <a:latin typeface="Calibri" pitchFamily="34" charset="0"/>
          </a:endParaRPr>
        </a:p>
      </dsp:txBody>
      <dsp:txXfrm>
        <a:off x="4034806" y="2991227"/>
        <a:ext cx="1984961" cy="1819548"/>
      </dsp:txXfrm>
    </dsp:sp>
    <dsp:sp modelId="{24B328AF-999D-4A8B-8581-FBD3092876C1}">
      <dsp:nvSpPr>
        <dsp:cNvPr id="0" name=""/>
        <dsp:cNvSpPr/>
      </dsp:nvSpPr>
      <dsp:spPr>
        <a:xfrm>
          <a:off x="635559" y="2136590"/>
          <a:ext cx="3308269" cy="3308269"/>
        </a:xfrm>
        <a:prstGeom prst="ellipse">
          <a:avLst/>
        </a:prstGeom>
        <a:solidFill>
          <a:schemeClr val="accent2">
            <a:alpha val="50000"/>
            <a:hueOff val="-1455363"/>
            <a:satOff val="-83928"/>
            <a:lumOff val="8628"/>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0" rIns="0" bIns="0" numCol="1" spcCol="1270" anchor="ctr" anchorCtr="0">
          <a:noAutofit/>
          <a:sp3d extrusionH="28000" prstMaterial="matte"/>
        </a:bodyPr>
        <a:lstStyle/>
        <a:p>
          <a:pPr lvl="0" algn="ctr" defTabSz="1422400">
            <a:lnSpc>
              <a:spcPct val="90000"/>
            </a:lnSpc>
            <a:spcBef>
              <a:spcPct val="0"/>
            </a:spcBef>
            <a:spcAft>
              <a:spcPct val="35000"/>
            </a:spcAft>
          </a:pPr>
          <a:r>
            <a:rPr lang="en-US" sz="3200" kern="1200" smtClean="0">
              <a:solidFill>
                <a:srgbClr val="CFE7F8"/>
              </a:solidFill>
              <a:effectLst>
                <a:outerShdw blurRad="38100" dist="38100" dir="2700000" algn="tl">
                  <a:srgbClr val="000000">
                    <a:alpha val="43137"/>
                  </a:srgbClr>
                </a:outerShdw>
              </a:effectLst>
              <a:latin typeface="Calibri" pitchFamily="34" charset="0"/>
            </a:rPr>
            <a:t>Adaptation</a:t>
          </a:r>
          <a:endParaRPr lang="en-US" sz="3200" kern="1200">
            <a:solidFill>
              <a:srgbClr val="CFE7F8"/>
            </a:solidFill>
            <a:effectLst>
              <a:outerShdw blurRad="38100" dist="38100" dir="2700000" algn="tl">
                <a:srgbClr val="000000">
                  <a:alpha val="43137"/>
                </a:srgbClr>
              </a:outerShdw>
            </a:effectLst>
            <a:latin typeface="Calibri" pitchFamily="34" charset="0"/>
          </a:endParaRPr>
        </a:p>
      </dsp:txBody>
      <dsp:txXfrm>
        <a:off x="947088" y="2991227"/>
        <a:ext cx="1984961" cy="1819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29E74-BEF8-4537-B723-B866AE4B08EF}">
      <dsp:nvSpPr>
        <dsp:cNvPr id="0" name=""/>
        <dsp:cNvSpPr/>
      </dsp:nvSpPr>
      <dsp:spPr>
        <a:xfrm>
          <a:off x="5840" y="1468114"/>
          <a:ext cx="2522565" cy="188304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Product Owner</a:t>
          </a:r>
          <a:endParaRPr lang="en-US" sz="2100" kern="1200">
            <a:solidFill>
              <a:srgbClr val="1A485A"/>
            </a:solidFill>
            <a:latin typeface="Calibri" pitchFamily="34" charset="0"/>
          </a:endParaRPr>
        </a:p>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Development Team</a:t>
          </a:r>
        </a:p>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Scrum Master</a:t>
          </a:r>
        </a:p>
      </dsp:txBody>
      <dsp:txXfrm>
        <a:off x="49962" y="1512236"/>
        <a:ext cx="2434321" cy="1838919"/>
      </dsp:txXfrm>
    </dsp:sp>
    <dsp:sp modelId="{36B08967-CDE3-4609-99BE-421F7DD1FC6E}">
      <dsp:nvSpPr>
        <dsp:cNvPr id="0" name=""/>
        <dsp:cNvSpPr/>
      </dsp:nvSpPr>
      <dsp:spPr>
        <a:xfrm>
          <a:off x="5840" y="3351156"/>
          <a:ext cx="2522565" cy="80970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lvl="0" algn="l" defTabSz="1600200">
            <a:lnSpc>
              <a:spcPct val="90000"/>
            </a:lnSpc>
            <a:spcBef>
              <a:spcPct val="0"/>
            </a:spcBef>
            <a:spcAft>
              <a:spcPct val="35000"/>
            </a:spcAft>
          </a:pPr>
          <a:r>
            <a:rPr lang="vi-VN" sz="3600" kern="1200" smtClean="0">
              <a:latin typeface="Calibri" pitchFamily="34" charset="0"/>
            </a:rPr>
            <a:t>Roles</a:t>
          </a:r>
          <a:endParaRPr lang="en-US" sz="3600" kern="1200">
            <a:latin typeface="Calibri" pitchFamily="34" charset="0"/>
          </a:endParaRPr>
        </a:p>
      </dsp:txBody>
      <dsp:txXfrm>
        <a:off x="5840" y="3351156"/>
        <a:ext cx="1776454" cy="809707"/>
      </dsp:txXfrm>
    </dsp:sp>
    <dsp:sp modelId="{286380A6-A111-4D0F-A851-0DBC69F1514A}">
      <dsp:nvSpPr>
        <dsp:cNvPr id="0" name=""/>
        <dsp:cNvSpPr/>
      </dsp:nvSpPr>
      <dsp:spPr>
        <a:xfrm>
          <a:off x="1853654" y="3479770"/>
          <a:ext cx="882897" cy="882897"/>
        </a:xfrm>
        <a:prstGeom prst="ellipse">
          <a:avLst/>
        </a:prstGeom>
        <a:blipFill rotWithShape="0">
          <a:blip xmlns:r="http://schemas.openxmlformats.org/officeDocument/2006/relationships" r:embed="rId1"/>
          <a:stretch>
            <a:fillRect/>
          </a:stretch>
        </a:blip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9AE9-1A03-48E7-B005-0525672750BF}">
      <dsp:nvSpPr>
        <dsp:cNvPr id="0" name=""/>
        <dsp:cNvSpPr/>
      </dsp:nvSpPr>
      <dsp:spPr>
        <a:xfrm>
          <a:off x="2955284" y="1468114"/>
          <a:ext cx="2522565" cy="188304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Increment</a:t>
          </a:r>
          <a:endParaRPr lang="en-US" sz="2100" kern="1200">
            <a:solidFill>
              <a:srgbClr val="1A485A"/>
            </a:solidFill>
            <a:latin typeface="Calibri" pitchFamily="34" charset="0"/>
          </a:endParaRPr>
        </a:p>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Product Backlog</a:t>
          </a:r>
          <a:endParaRPr lang="en-US" sz="2100" kern="1200">
            <a:solidFill>
              <a:srgbClr val="1A485A"/>
            </a:solidFill>
            <a:latin typeface="Calibri" pitchFamily="34" charset="0"/>
          </a:endParaRPr>
        </a:p>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Sprint Backlog</a:t>
          </a:r>
          <a:endParaRPr lang="en-US" sz="2100" kern="1200">
            <a:solidFill>
              <a:srgbClr val="1A485A"/>
            </a:solidFill>
            <a:latin typeface="Calibri" pitchFamily="34" charset="0"/>
          </a:endParaRPr>
        </a:p>
      </dsp:txBody>
      <dsp:txXfrm>
        <a:off x="2999406" y="1512236"/>
        <a:ext cx="2434321" cy="1838919"/>
      </dsp:txXfrm>
    </dsp:sp>
    <dsp:sp modelId="{B3554F95-25B3-4A79-AE73-37BA4D17FF0D}">
      <dsp:nvSpPr>
        <dsp:cNvPr id="0" name=""/>
        <dsp:cNvSpPr/>
      </dsp:nvSpPr>
      <dsp:spPr>
        <a:xfrm>
          <a:off x="2955284" y="3351156"/>
          <a:ext cx="2522565" cy="809707"/>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lvl="0" algn="l" defTabSz="1600200">
            <a:lnSpc>
              <a:spcPct val="90000"/>
            </a:lnSpc>
            <a:spcBef>
              <a:spcPct val="0"/>
            </a:spcBef>
            <a:spcAft>
              <a:spcPct val="35000"/>
            </a:spcAft>
          </a:pPr>
          <a:r>
            <a:rPr lang="en-US" sz="3600" kern="1200" smtClean="0">
              <a:latin typeface="Calibri" pitchFamily="34" charset="0"/>
            </a:rPr>
            <a:t>Artifacts</a:t>
          </a:r>
          <a:endParaRPr lang="en-US" sz="3600" kern="1200">
            <a:latin typeface="Calibri" pitchFamily="34" charset="0"/>
          </a:endParaRPr>
        </a:p>
      </dsp:txBody>
      <dsp:txXfrm>
        <a:off x="2955284" y="3351156"/>
        <a:ext cx="1776454" cy="809707"/>
      </dsp:txXfrm>
    </dsp:sp>
    <dsp:sp modelId="{69D3ECB4-8A89-4ED1-9BD1-807AEFF10798}">
      <dsp:nvSpPr>
        <dsp:cNvPr id="0" name=""/>
        <dsp:cNvSpPr/>
      </dsp:nvSpPr>
      <dsp:spPr>
        <a:xfrm>
          <a:off x="4803098" y="3479770"/>
          <a:ext cx="882897" cy="882897"/>
        </a:xfrm>
        <a:prstGeom prst="ellipse">
          <a:avLst/>
        </a:prstGeom>
        <a:blipFill rotWithShape="0">
          <a:blip xmlns:r="http://schemas.openxmlformats.org/officeDocument/2006/relationships" r:embed="rId2"/>
          <a:stretch>
            <a:fillRect/>
          </a:stretch>
        </a:blip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BCD0B1-98FC-49CA-BF38-E2C91201B4A1}">
      <dsp:nvSpPr>
        <dsp:cNvPr id="0" name=""/>
        <dsp:cNvSpPr/>
      </dsp:nvSpPr>
      <dsp:spPr>
        <a:xfrm>
          <a:off x="5904728" y="1468114"/>
          <a:ext cx="2522565" cy="1883041"/>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80010" rIns="26670" bIns="26670" numCol="1" spcCol="1270" anchor="t" anchorCtr="0">
          <a:noAutofit/>
        </a:bodyPr>
        <a:lstStyle/>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Sprint</a:t>
          </a:r>
          <a:endParaRPr lang="en-US" sz="2100" kern="1200">
            <a:solidFill>
              <a:srgbClr val="1A485A"/>
            </a:solidFill>
            <a:latin typeface="Calibri" pitchFamily="34" charset="0"/>
          </a:endParaRPr>
        </a:p>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Sprint Planning</a:t>
          </a:r>
          <a:endParaRPr lang="en-US" sz="2100" kern="1200">
            <a:solidFill>
              <a:srgbClr val="1A485A"/>
            </a:solidFill>
            <a:latin typeface="Calibri" pitchFamily="34" charset="0"/>
          </a:endParaRPr>
        </a:p>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Daily Scrum</a:t>
          </a:r>
          <a:endParaRPr lang="en-US" sz="2100" kern="1200">
            <a:solidFill>
              <a:srgbClr val="1A485A"/>
            </a:solidFill>
            <a:latin typeface="Calibri" pitchFamily="34" charset="0"/>
          </a:endParaRPr>
        </a:p>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Sprint Review</a:t>
          </a:r>
          <a:endParaRPr lang="en-US" sz="2100" kern="1200">
            <a:solidFill>
              <a:srgbClr val="1A485A"/>
            </a:solidFill>
            <a:latin typeface="Calibri" pitchFamily="34" charset="0"/>
          </a:endParaRPr>
        </a:p>
        <a:p>
          <a:pPr marL="228600" lvl="1" indent="-228600" algn="l" defTabSz="933450">
            <a:lnSpc>
              <a:spcPct val="100000"/>
            </a:lnSpc>
            <a:spcBef>
              <a:spcPct val="0"/>
            </a:spcBef>
            <a:spcAft>
              <a:spcPts val="0"/>
            </a:spcAft>
            <a:buChar char="••"/>
          </a:pPr>
          <a:r>
            <a:rPr lang="en-US" sz="2100" kern="1200" smtClean="0">
              <a:solidFill>
                <a:srgbClr val="1A485A"/>
              </a:solidFill>
              <a:latin typeface="Calibri" pitchFamily="34" charset="0"/>
            </a:rPr>
            <a:t>Retrospective</a:t>
          </a:r>
          <a:endParaRPr lang="en-US" sz="2100" kern="1200">
            <a:solidFill>
              <a:srgbClr val="1A485A"/>
            </a:solidFill>
            <a:latin typeface="Calibri" pitchFamily="34" charset="0"/>
          </a:endParaRPr>
        </a:p>
      </dsp:txBody>
      <dsp:txXfrm>
        <a:off x="5948850" y="1512236"/>
        <a:ext cx="2434321" cy="1838919"/>
      </dsp:txXfrm>
    </dsp:sp>
    <dsp:sp modelId="{EE006340-E392-46F5-8D5A-62D8FA9AD962}">
      <dsp:nvSpPr>
        <dsp:cNvPr id="0" name=""/>
        <dsp:cNvSpPr/>
      </dsp:nvSpPr>
      <dsp:spPr>
        <a:xfrm>
          <a:off x="5904728" y="3351156"/>
          <a:ext cx="2522565" cy="80970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lvl="0" algn="l" defTabSz="1600200">
            <a:lnSpc>
              <a:spcPct val="90000"/>
            </a:lnSpc>
            <a:spcBef>
              <a:spcPct val="0"/>
            </a:spcBef>
            <a:spcAft>
              <a:spcPct val="35000"/>
            </a:spcAft>
          </a:pPr>
          <a:r>
            <a:rPr lang="en-US" sz="3600" kern="1200" smtClean="0">
              <a:latin typeface="Calibri" pitchFamily="34" charset="0"/>
            </a:rPr>
            <a:t>Events</a:t>
          </a:r>
          <a:endParaRPr lang="en-US" sz="3600" kern="1200">
            <a:latin typeface="Calibri" pitchFamily="34" charset="0"/>
          </a:endParaRPr>
        </a:p>
      </dsp:txBody>
      <dsp:txXfrm>
        <a:off x="5904728" y="3351156"/>
        <a:ext cx="1776454" cy="809707"/>
      </dsp:txXfrm>
    </dsp:sp>
    <dsp:sp modelId="{268FC7C4-F40A-4B92-8124-FB4C43768F13}">
      <dsp:nvSpPr>
        <dsp:cNvPr id="0" name=""/>
        <dsp:cNvSpPr/>
      </dsp:nvSpPr>
      <dsp:spPr>
        <a:xfrm>
          <a:off x="7752542" y="3479770"/>
          <a:ext cx="882897" cy="882897"/>
        </a:xfrm>
        <a:prstGeom prst="ellipse">
          <a:avLst/>
        </a:prstGeom>
        <a:blipFill rotWithShape="0">
          <a:blip xmlns:r="http://schemas.openxmlformats.org/officeDocument/2006/relationships" r:embed="rId3"/>
          <a:stretch>
            <a:fillRect/>
          </a:stretch>
        </a:blip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BF365-DB5B-4837-8EE5-712DD2F16EBE}">
      <dsp:nvSpPr>
        <dsp:cNvPr id="0" name=""/>
        <dsp:cNvSpPr/>
      </dsp:nvSpPr>
      <dsp:spPr>
        <a:xfrm rot="5400000">
          <a:off x="5170018" y="-2084104"/>
          <a:ext cx="1047750" cy="54818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Tự quản lý</a:t>
          </a:r>
          <a:endParaRPr lang="en-US" sz="1900" kern="1200" dirty="0"/>
        </a:p>
        <a:p>
          <a:pPr marL="171450" lvl="1" indent="-171450" algn="l" defTabSz="844550">
            <a:lnSpc>
              <a:spcPct val="90000"/>
            </a:lnSpc>
            <a:spcBef>
              <a:spcPct val="0"/>
            </a:spcBef>
            <a:spcAft>
              <a:spcPct val="15000"/>
            </a:spcAft>
            <a:buChar char="••"/>
          </a:pPr>
          <a:r>
            <a:rPr lang="en-US" sz="1900" kern="1200" dirty="0" smtClean="0"/>
            <a:t>Delivers Done Increments (Gia tăng sự hoàn thiện cung cấp)</a:t>
          </a:r>
          <a:endParaRPr lang="en-US" sz="1900" kern="1200" dirty="0"/>
        </a:p>
      </dsp:txBody>
      <dsp:txXfrm rot="-5400000">
        <a:off x="2952962" y="184099"/>
        <a:ext cx="5430717" cy="945456"/>
      </dsp:txXfrm>
    </dsp:sp>
    <dsp:sp modelId="{2F270113-2E59-4B03-8CFB-7056FBD710F5}">
      <dsp:nvSpPr>
        <dsp:cNvPr id="0" name=""/>
        <dsp:cNvSpPr/>
      </dsp:nvSpPr>
      <dsp:spPr>
        <a:xfrm>
          <a:off x="130588" y="1984"/>
          <a:ext cx="2822372" cy="13096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smtClean="0"/>
            <a:t>Development Team</a:t>
          </a:r>
          <a:endParaRPr lang="en-US" sz="3200" kern="1200"/>
        </a:p>
      </dsp:txBody>
      <dsp:txXfrm>
        <a:off x="194522" y="65918"/>
        <a:ext cx="2694504" cy="1181819"/>
      </dsp:txXfrm>
    </dsp:sp>
    <dsp:sp modelId="{19348239-36CE-4CDC-A6D3-3AFAF0120B2A}">
      <dsp:nvSpPr>
        <dsp:cNvPr id="0" name=""/>
        <dsp:cNvSpPr/>
      </dsp:nvSpPr>
      <dsp:spPr>
        <a:xfrm rot="5400000">
          <a:off x="5170018" y="-708932"/>
          <a:ext cx="1047750" cy="54818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Tối ưu hóa giá trị của sản phẩm</a:t>
          </a:r>
          <a:endParaRPr lang="en-US" sz="1900" kern="1200" dirty="0"/>
        </a:p>
        <a:p>
          <a:pPr marL="171450" lvl="1" indent="-171450" algn="l" defTabSz="844550">
            <a:lnSpc>
              <a:spcPct val="90000"/>
            </a:lnSpc>
            <a:spcBef>
              <a:spcPct val="0"/>
            </a:spcBef>
            <a:spcAft>
              <a:spcPct val="15000"/>
            </a:spcAft>
            <a:buChar char="••"/>
          </a:pPr>
          <a:r>
            <a:rPr lang="en-US" sz="1900" kern="1200" dirty="0" smtClean="0"/>
            <a:t>Quản lý Product Backlog</a:t>
          </a:r>
          <a:endParaRPr lang="en-US" sz="1900" kern="1200" dirty="0"/>
        </a:p>
      </dsp:txBody>
      <dsp:txXfrm rot="-5400000">
        <a:off x="2952962" y="1559271"/>
        <a:ext cx="5430717" cy="945456"/>
      </dsp:txXfrm>
    </dsp:sp>
    <dsp:sp modelId="{49AED726-26C6-4883-9770-4AB85248D879}">
      <dsp:nvSpPr>
        <dsp:cNvPr id="0" name=""/>
        <dsp:cNvSpPr/>
      </dsp:nvSpPr>
      <dsp:spPr>
        <a:xfrm>
          <a:off x="130588" y="1377156"/>
          <a:ext cx="2822372" cy="13096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smtClean="0"/>
            <a:t>Product Owner</a:t>
          </a:r>
          <a:endParaRPr lang="en-US" sz="3200" kern="1200"/>
        </a:p>
      </dsp:txBody>
      <dsp:txXfrm>
        <a:off x="194522" y="1441090"/>
        <a:ext cx="2694504" cy="1181819"/>
      </dsp:txXfrm>
    </dsp:sp>
    <dsp:sp modelId="{F6E407E2-C36E-47FF-AC8B-30CF19A7EA52}">
      <dsp:nvSpPr>
        <dsp:cNvPr id="0" name=""/>
        <dsp:cNvSpPr/>
      </dsp:nvSpPr>
      <dsp:spPr>
        <a:xfrm rot="5400000">
          <a:off x="5170018" y="666239"/>
          <a:ext cx="1047750" cy="54818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Quản lý Scrum Process</a:t>
          </a:r>
          <a:endParaRPr lang="en-US" sz="1900" kern="1200" dirty="0"/>
        </a:p>
        <a:p>
          <a:pPr marL="171450" lvl="1" indent="-171450" algn="l" defTabSz="844550">
            <a:lnSpc>
              <a:spcPct val="90000"/>
            </a:lnSpc>
            <a:spcBef>
              <a:spcPct val="0"/>
            </a:spcBef>
            <a:spcAft>
              <a:spcPct val="15000"/>
            </a:spcAft>
            <a:buChar char="••"/>
          </a:pPr>
          <a:r>
            <a:rPr lang="en-US" sz="1900" kern="1200" dirty="0" smtClean="0"/>
            <a:t>Loại bỏ trở ngại</a:t>
          </a:r>
          <a:endParaRPr lang="en-US" sz="1900" kern="1200" dirty="0"/>
        </a:p>
      </dsp:txBody>
      <dsp:txXfrm rot="-5400000">
        <a:off x="2952962" y="2934443"/>
        <a:ext cx="5430717" cy="945456"/>
      </dsp:txXfrm>
    </dsp:sp>
    <dsp:sp modelId="{EEFC51DD-42B2-49B5-B137-DB413A3F2E1F}">
      <dsp:nvSpPr>
        <dsp:cNvPr id="0" name=""/>
        <dsp:cNvSpPr/>
      </dsp:nvSpPr>
      <dsp:spPr>
        <a:xfrm>
          <a:off x="130588" y="2752328"/>
          <a:ext cx="2822372" cy="13096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smtClean="0"/>
            <a:t>Scrum Master</a:t>
          </a:r>
          <a:endParaRPr lang="en-US" sz="3200" kern="1200"/>
        </a:p>
      </dsp:txBody>
      <dsp:txXfrm>
        <a:off x="194522" y="2816262"/>
        <a:ext cx="2694504" cy="118181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F5812-0E64-4078-BB80-8A6BB70D176C}" type="datetimeFigureOut">
              <a:rPr lang="en-US" smtClean="0"/>
              <a:t>3/22/2015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D1A37-F62E-4AE2-80F7-3A7A70D175DA}" type="slidenum">
              <a:rPr lang="en-US" smtClean="0"/>
              <a:t>‹#›</a:t>
            </a:fld>
            <a:endParaRPr lang="en-US"/>
          </a:p>
        </p:txBody>
      </p:sp>
    </p:spTree>
    <p:extLst>
      <p:ext uri="{BB962C8B-B14F-4D97-AF65-F5344CB8AC3E}">
        <p14:creationId xmlns:p14="http://schemas.microsoft.com/office/powerpoint/2010/main" val="4058916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Scrum: Framework,</a:t>
            </a:r>
            <a:r>
              <a:rPr lang="en-US" b="1" baseline="0" dirty="0" smtClean="0"/>
              <a:t> không phải là phương pháp </a:t>
            </a:r>
            <a:r>
              <a:rPr lang="en-US" b="1" baseline="0" dirty="0" smtClean="0"/>
              <a:t>luận</a:t>
            </a:r>
          </a:p>
          <a:p>
            <a:r>
              <a:rPr lang="en-US" dirty="0" smtClean="0"/>
              <a:t>- </a:t>
            </a:r>
            <a:r>
              <a:rPr lang="vi-VN" dirty="0" smtClean="0"/>
              <a:t>Scrum là một khung làm việc trong đó con người có thể xác định các vấn đề thích nghi phức hợp, trong khi vẫn giữ được năng suất và sáng tạo để chuyển giao các sản phẩm có giá trị cao nhất. </a:t>
            </a:r>
            <a:endParaRPr lang="en-US" b="0" baseline="0" dirty="0" smtClean="0"/>
          </a:p>
          <a:p>
            <a:r>
              <a:rPr lang="en-US" b="0" baseline="0" dirty="0" smtClean="0"/>
              <a:t>- </a:t>
            </a:r>
            <a:r>
              <a:rPr lang="vi-VN" dirty="0" smtClean="0"/>
              <a:t>Scrum không phải là một quy trình hay một kĩ thuật cụ thể để xây dựng sản phẩm; hơn thế, nó là một khung làm việc cho phép bạn sử dụng nhiều quy trình và kĩ thuật khác nhau. Scrum làm sáng rõ mức độ hiệu quả tương đối của công tác quản lý và phát triển sản phẩm, từ đó cho phép bạn cải tiến nó.</a:t>
            </a:r>
            <a:endParaRPr lang="en-US" b="0" dirty="0"/>
          </a:p>
        </p:txBody>
      </p:sp>
      <p:sp>
        <p:nvSpPr>
          <p:cNvPr id="4" name="Slide Number Placeholder 3"/>
          <p:cNvSpPr>
            <a:spLocks noGrp="1"/>
          </p:cNvSpPr>
          <p:nvPr>
            <p:ph type="sldNum" sz="quarter" idx="10"/>
          </p:nvPr>
        </p:nvSpPr>
        <p:spPr/>
        <p:txBody>
          <a:bodyPr/>
          <a:lstStyle/>
          <a:p>
            <a:fld id="{D3FD1A37-F62E-4AE2-80F7-3A7A70D175DA}" type="slidenum">
              <a:rPr lang="en-US" smtClean="0"/>
              <a:t>1</a:t>
            </a:fld>
            <a:endParaRPr lang="en-US"/>
          </a:p>
        </p:txBody>
      </p:sp>
    </p:spTree>
    <p:extLst>
      <p:ext uri="{BB962C8B-B14F-4D97-AF65-F5344CB8AC3E}">
        <p14:creationId xmlns:p14="http://schemas.microsoft.com/office/powerpoint/2010/main" val="2594694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Product</a:t>
            </a:r>
            <a:r>
              <a:rPr lang="en-US" b="1" baseline="0" dirty="0" smtClean="0"/>
              <a:t> Backlog là gì?</a:t>
            </a:r>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10</a:t>
            </a:fld>
            <a:endParaRPr lang="en-US"/>
          </a:p>
        </p:txBody>
      </p:sp>
    </p:spTree>
    <p:extLst>
      <p:ext uri="{BB962C8B-B14F-4D97-AF65-F5344CB8AC3E}">
        <p14:creationId xmlns:p14="http://schemas.microsoft.com/office/powerpoint/2010/main" val="681614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Product</a:t>
            </a:r>
            <a:r>
              <a:rPr lang="en-US" b="1" baseline="0" dirty="0" smtClean="0"/>
              <a:t> Backlog đơn giản</a:t>
            </a:r>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11</a:t>
            </a:fld>
            <a:endParaRPr lang="en-US"/>
          </a:p>
        </p:txBody>
      </p:sp>
    </p:spTree>
    <p:extLst>
      <p:ext uri="{BB962C8B-B14F-4D97-AF65-F5344CB8AC3E}">
        <p14:creationId xmlns:p14="http://schemas.microsoft.com/office/powerpoint/2010/main" val="1963553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Scrum</a:t>
            </a:r>
            <a:r>
              <a:rPr lang="en-US" b="1" baseline="0" dirty="0" smtClean="0"/>
              <a:t> lặp đi lặp lại như thế nào?</a:t>
            </a:r>
          </a:p>
          <a:p>
            <a:r>
              <a:rPr lang="vi-VN" sz="1200" b="0" i="0" kern="1200" dirty="0" smtClean="0">
                <a:solidFill>
                  <a:schemeClr val="tx1"/>
                </a:solidFill>
                <a:effectLst/>
                <a:latin typeface="+mn-lt"/>
                <a:ea typeface="+mn-ea"/>
                <a:cs typeface="+mn-cs"/>
              </a:rPr>
              <a:t>Product Owner tạo ra </a:t>
            </a:r>
            <a:r>
              <a:rPr lang="vi-VN" sz="1200" b="1" i="0" kern="1200" dirty="0" smtClean="0">
                <a:solidFill>
                  <a:schemeClr val="tx1"/>
                </a:solidFill>
                <a:effectLst/>
                <a:latin typeface="+mn-lt"/>
                <a:ea typeface="+mn-ea"/>
                <a:cs typeface="+mn-cs"/>
              </a:rPr>
              <a:t>Product Backlog</a:t>
            </a:r>
            <a:r>
              <a:rPr lang="vi-VN" sz="1200" b="0" i="0" kern="1200" dirty="0" smtClean="0">
                <a:solidFill>
                  <a:schemeClr val="tx1"/>
                </a:solidFill>
                <a:effectLst/>
                <a:latin typeface="+mn-lt"/>
                <a:ea typeface="+mn-ea"/>
                <a:cs typeface="+mn-cs"/>
              </a:rPr>
              <a:t> chứa các </a:t>
            </a:r>
            <a:r>
              <a:rPr lang="vi-VN" sz="1200" b="0" i="1" kern="1200" dirty="0" smtClean="0">
                <a:solidFill>
                  <a:schemeClr val="tx1"/>
                </a:solidFill>
                <a:effectLst/>
                <a:latin typeface="+mn-lt"/>
                <a:ea typeface="+mn-ea"/>
                <a:cs typeface="+mn-cs"/>
              </a:rPr>
              <a:t>yêu cầu</a:t>
            </a:r>
            <a:r>
              <a:rPr lang="vi-VN" sz="1200" b="0" i="0" kern="1200" dirty="0" smtClean="0">
                <a:solidFill>
                  <a:schemeClr val="tx1"/>
                </a:solidFill>
                <a:effectLst/>
                <a:latin typeface="+mn-lt"/>
                <a:ea typeface="+mn-ea"/>
                <a:cs typeface="+mn-cs"/>
              </a:rPr>
              <a:t> của dự án với các hạng mục được sắp theo thứ tự ưu tiên. Đội sản xuất sẽ thực hiện việc hiện thực hóa dần các yêu cầu của Product Owner với sự lặp đi lặp lại các giai đoạn nước rút từ </a:t>
            </a:r>
            <a:r>
              <a:rPr lang="vi-VN" sz="1200" b="0" i="1" kern="1200" dirty="0" smtClean="0">
                <a:solidFill>
                  <a:schemeClr val="tx1"/>
                </a:solidFill>
                <a:effectLst/>
                <a:latin typeface="+mn-lt"/>
                <a:ea typeface="+mn-ea"/>
                <a:cs typeface="+mn-cs"/>
              </a:rPr>
              <a:t>1 đến 4</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tuần</a:t>
            </a:r>
            <a:r>
              <a:rPr lang="vi-VN" sz="1200" b="0" i="0" kern="1200" dirty="0" smtClean="0">
                <a:solidFill>
                  <a:schemeClr val="tx1"/>
                </a:solidFill>
                <a:effectLst/>
                <a:latin typeface="+mn-lt"/>
                <a:ea typeface="+mn-ea"/>
                <a:cs typeface="+mn-cs"/>
              </a:rPr>
              <a:t> làm việc (gọi là </a:t>
            </a:r>
            <a:r>
              <a:rPr lang="vi-VN" sz="1200" b="1" i="0" kern="1200" dirty="0" smtClean="0">
                <a:solidFill>
                  <a:schemeClr val="tx1"/>
                </a:solidFill>
                <a:effectLst/>
                <a:latin typeface="+mn-lt"/>
                <a:ea typeface="+mn-ea"/>
                <a:cs typeface="+mn-cs"/>
              </a:rPr>
              <a:t>Sprint</a:t>
            </a:r>
            <a:r>
              <a:rPr lang="vi-VN" sz="1200" b="0" i="0" kern="1200" dirty="0" smtClean="0">
                <a:solidFill>
                  <a:schemeClr val="tx1"/>
                </a:solidFill>
                <a:effectLst/>
                <a:latin typeface="+mn-lt"/>
                <a:ea typeface="+mn-ea"/>
                <a:cs typeface="+mn-cs"/>
              </a:rPr>
              <a:t>) với đầu vào là các hạng mục trong Product Backlog, đầu ra là các gói phần mềm hoàn chỉnh có thể chuyển giao được (Potentially Shippable Product Increment). Trước khi cả nhóm cùng đua nước rút trong Sprint, đội sản xuất cùng họp với Product Owner để </a:t>
            </a:r>
            <a:r>
              <a:rPr lang="vi-VN" sz="1200" b="0" i="1" kern="1200" dirty="0" smtClean="0">
                <a:solidFill>
                  <a:schemeClr val="tx1"/>
                </a:solidFill>
                <a:effectLst/>
                <a:latin typeface="+mn-lt"/>
                <a:ea typeface="+mn-ea"/>
                <a:cs typeface="+mn-cs"/>
              </a:rPr>
              <a:t>lập kế hoạch cho từng Sprint</a:t>
            </a:r>
            <a:r>
              <a:rPr lang="vi-VN" sz="1200" b="0" i="0" kern="1200" dirty="0" smtClean="0">
                <a:solidFill>
                  <a:schemeClr val="tx1"/>
                </a:solidFill>
                <a:effectLst/>
                <a:latin typeface="+mn-lt"/>
                <a:ea typeface="+mn-ea"/>
                <a:cs typeface="+mn-cs"/>
              </a:rPr>
              <a:t>. Kết quả của buổi lập kế hoạch (theo cách làm của Scrum) là </a:t>
            </a:r>
            <a:r>
              <a:rPr lang="vi-VN" sz="1200" b="1" i="0" kern="1200" dirty="0" smtClean="0">
                <a:solidFill>
                  <a:schemeClr val="tx1"/>
                </a:solidFill>
                <a:effectLst/>
                <a:latin typeface="+mn-lt"/>
                <a:ea typeface="+mn-ea"/>
                <a:cs typeface="+mn-cs"/>
              </a:rPr>
              <a:t>Sprint Backlog </a:t>
            </a:r>
            <a:r>
              <a:rPr lang="vi-VN" sz="1200" b="0" i="0" kern="1200" dirty="0" smtClean="0">
                <a:solidFill>
                  <a:schemeClr val="tx1"/>
                </a:solidFill>
                <a:effectLst/>
                <a:latin typeface="+mn-lt"/>
                <a:ea typeface="+mn-ea"/>
                <a:cs typeface="+mn-cs"/>
              </a:rPr>
              <a:t>chứa các công việc cần làm trong suốt một Sprint. Trong suốt quá trình phát triển, nhóm sẽ phải cập nhật Sprint Backlog và thực hiện công việc họp hằng ngày (Daily Scrum) để chia sẻ tiến độ công việc cũng như các vướng mắc trong quá trình làm việc cùng nhau. Nhóm được </a:t>
            </a:r>
            <a:r>
              <a:rPr lang="vi-VN" sz="1200" b="1" i="0" kern="1200" dirty="0" smtClean="0">
                <a:solidFill>
                  <a:schemeClr val="tx1"/>
                </a:solidFill>
                <a:effectLst/>
                <a:latin typeface="+mn-lt"/>
                <a:ea typeface="+mn-ea"/>
                <a:cs typeface="+mn-cs"/>
              </a:rPr>
              <a:t>trao quyền</a:t>
            </a:r>
            <a:r>
              <a:rPr lang="vi-VN" sz="1200" b="0" i="0" kern="1200" dirty="0" smtClean="0">
                <a:solidFill>
                  <a:schemeClr val="tx1"/>
                </a:solidFill>
                <a:effectLst/>
                <a:latin typeface="+mn-lt"/>
                <a:ea typeface="+mn-ea"/>
                <a:cs typeface="+mn-cs"/>
              </a:rPr>
              <a:t> để </a:t>
            </a:r>
            <a:r>
              <a:rPr lang="vi-VN" sz="1200" b="1" i="0" kern="1200" dirty="0" smtClean="0">
                <a:solidFill>
                  <a:schemeClr val="tx1"/>
                </a:solidFill>
                <a:effectLst/>
                <a:latin typeface="+mn-lt"/>
                <a:ea typeface="+mn-ea"/>
                <a:cs typeface="+mn-cs"/>
              </a:rPr>
              <a:t>tự quản lí</a:t>
            </a:r>
            <a:r>
              <a:rPr lang="vi-VN" sz="1200" b="0" i="0" kern="1200" dirty="0" smtClean="0">
                <a:solidFill>
                  <a:schemeClr val="tx1"/>
                </a:solidFill>
                <a:effectLst/>
                <a:latin typeface="+mn-lt"/>
                <a:ea typeface="+mn-ea"/>
                <a:cs typeface="+mn-cs"/>
              </a:rPr>
              <a:t> và tổ chức lấy công việc của mình để hoàn thành công việc trong Sprint. Khi kết thúc Sprint, nhóm tạo ra các gói phần mềm có chức năng hoàn chỉnh, sẵn sàng chuyển giao (shippable) cho khác hàng. Buổi họp</a:t>
            </a:r>
            <a:r>
              <a:rPr lang="vi-VN" sz="1200" b="1" i="0" kern="1200" dirty="0" smtClean="0">
                <a:solidFill>
                  <a:schemeClr val="tx1"/>
                </a:solidFill>
                <a:effectLst/>
                <a:latin typeface="+mn-lt"/>
                <a:ea typeface="+mn-ea"/>
                <a:cs typeface="+mn-cs"/>
              </a:rPr>
              <a:t> Sơ kết Sprint</a:t>
            </a:r>
            <a:r>
              <a:rPr lang="vi-VN" sz="1200" b="0" i="0" kern="1200" dirty="0" smtClean="0">
                <a:solidFill>
                  <a:schemeClr val="tx1"/>
                </a:solidFill>
                <a:effectLst/>
                <a:latin typeface="+mn-lt"/>
                <a:ea typeface="+mn-ea"/>
                <a:cs typeface="+mn-cs"/>
              </a:rPr>
              <a:t> (Sprint Review) ở cuối Sprint sẽ giúp khách hàng thấy được nhóm đã có thể chuyển giao những gì, còn những gì phải làm hoặc còn gì phải thay đổi hay cải tiến. Sau khi kết thúc việc đánh giá Sprint, Scrum Master và nhóm cùng tổ chức họp </a:t>
            </a:r>
            <a:r>
              <a:rPr lang="vi-VN" sz="1200" b="1" i="0" kern="1200" dirty="0" smtClean="0">
                <a:solidFill>
                  <a:schemeClr val="tx1"/>
                </a:solidFill>
                <a:effectLst/>
                <a:latin typeface="+mn-lt"/>
                <a:ea typeface="+mn-ea"/>
                <a:cs typeface="+mn-cs"/>
              </a:rPr>
              <a:t>Cải tiến Sprint</a:t>
            </a:r>
            <a:r>
              <a:rPr lang="vi-VN" sz="1200" b="0" i="0" kern="1200" dirty="0" smtClean="0">
                <a:solidFill>
                  <a:schemeClr val="tx1"/>
                </a:solidFill>
                <a:effectLst/>
                <a:latin typeface="+mn-lt"/>
                <a:ea typeface="+mn-ea"/>
                <a:cs typeface="+mn-cs"/>
              </a:rPr>
              <a:t> (Sprint Retrospective)  để tìm kiếm các cải tiến trước khi Sprint tiếp theo bắt đầu, điều này sẽ giúp nhóm</a:t>
            </a:r>
            <a:r>
              <a:rPr lang="vi-VN" sz="1200" b="0" i="1" kern="1200" dirty="0" smtClean="0">
                <a:solidFill>
                  <a:schemeClr val="tx1"/>
                </a:solidFill>
                <a:effectLst/>
                <a:latin typeface="+mn-lt"/>
                <a:ea typeface="+mn-ea"/>
                <a:cs typeface="+mn-cs"/>
              </a:rPr>
              <a:t>liên tục học hỏi và trưởng thành</a:t>
            </a:r>
            <a:r>
              <a:rPr lang="vi-VN" sz="1200" b="0" i="0" kern="1200" dirty="0" smtClean="0">
                <a:solidFill>
                  <a:schemeClr val="tx1"/>
                </a:solidFill>
                <a:effectLst/>
                <a:latin typeface="+mn-lt"/>
                <a:ea typeface="+mn-ea"/>
                <a:cs typeface="+mn-cs"/>
              </a:rPr>
              <a:t> qua từng Sprint.</a:t>
            </a:r>
          </a:p>
          <a:p>
            <a:r>
              <a:rPr lang="vi-VN" sz="1200" b="0" i="0" kern="1200" dirty="0" smtClean="0">
                <a:solidFill>
                  <a:schemeClr val="tx1"/>
                </a:solidFill>
                <a:effectLst/>
                <a:latin typeface="+mn-lt"/>
                <a:ea typeface="+mn-ea"/>
                <a:cs typeface="+mn-cs"/>
              </a:rPr>
              <a:t>Các Sprint sẽ được lặp đi lặp lại cho tới khi nào các hạng mục trong Product Backlog đều được hoàn tất hoặc khi Product Owner quyết định có thể dừng dự án căn cứ tình hình thực tế. Do sử dụng chiến thuật </a:t>
            </a:r>
            <a:r>
              <a:rPr lang="vi-VN" sz="1200" b="0" i="1" kern="1200" dirty="0" smtClean="0">
                <a:solidFill>
                  <a:schemeClr val="tx1"/>
                </a:solidFill>
                <a:effectLst/>
                <a:latin typeface="+mn-lt"/>
                <a:ea typeface="+mn-ea"/>
                <a:cs typeface="+mn-cs"/>
              </a:rPr>
              <a:t>“có giá trị hơn làm trước”</a:t>
            </a:r>
            <a:r>
              <a:rPr lang="vi-VN" sz="1200" b="0" i="0" kern="1200" dirty="0" smtClean="0">
                <a:solidFill>
                  <a:schemeClr val="tx1"/>
                </a:solidFill>
                <a:effectLst/>
                <a:latin typeface="+mn-lt"/>
                <a:ea typeface="+mn-ea"/>
                <a:cs typeface="+mn-cs"/>
              </a:rPr>
              <a:t> nên các hạng mục mang lại nhiều giá trị hơn cho chủ dự án luôn được hoàn tất trước. Do đó Scrum luôn mang lại giá trị cao nhất cho người đầu tư cho dự án. Do quy trình luôn luôn được cải tiến, nhóm Scrum thường có năng suất lao động rất cao. Đây là hai lợi ích to lớn mà Scrum mang lại cho tổ chức.</a:t>
            </a:r>
          </a:p>
          <a:p>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12</a:t>
            </a:fld>
            <a:endParaRPr lang="en-US"/>
          </a:p>
        </p:txBody>
      </p:sp>
    </p:spTree>
    <p:extLst>
      <p:ext uri="{BB962C8B-B14F-4D97-AF65-F5344CB8AC3E}">
        <p14:creationId xmlns:p14="http://schemas.microsoft.com/office/powerpoint/2010/main" val="167471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Hội</a:t>
            </a:r>
            <a:r>
              <a:rPr lang="en-US" b="1" baseline="0" dirty="0" smtClean="0"/>
              <a:t> nghị kế hoạch Sprint</a:t>
            </a:r>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13</a:t>
            </a:fld>
            <a:endParaRPr lang="en-US"/>
          </a:p>
        </p:txBody>
      </p:sp>
    </p:spTree>
    <p:extLst>
      <p:ext uri="{BB962C8B-B14F-4D97-AF65-F5344CB8AC3E}">
        <p14:creationId xmlns:p14="http://schemas.microsoft.com/office/powerpoint/2010/main" val="2732285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Biểu</a:t>
            </a:r>
            <a:r>
              <a:rPr lang="en-US" b="1" baseline="0" dirty="0" smtClean="0"/>
              <a:t> đồ hội nghị kế hoạch Sprint</a:t>
            </a:r>
          </a:p>
          <a:p>
            <a:r>
              <a:rPr lang="en-US" b="0" baseline="0" dirty="0" smtClean="0"/>
              <a:t>Analyze, evaluate and select Product Backlog for Sprint: Phân tích, đánh giá và chọn Product Backlog cho Sprint</a:t>
            </a:r>
          </a:p>
          <a:p>
            <a:r>
              <a:rPr lang="en-US" b="0" baseline="0" dirty="0" smtClean="0"/>
              <a:t>Forecast Functionality: Dự báo chức năng</a:t>
            </a:r>
          </a:p>
          <a:p>
            <a:r>
              <a:rPr lang="en-US" b="0" baseline="0" dirty="0" smtClean="0"/>
              <a:t>Decompose into actionable work plan: Phân thành các kế hoạch hành động</a:t>
            </a:r>
          </a:p>
          <a:p>
            <a:r>
              <a:rPr lang="en-US" b="0" baseline="0" dirty="0" smtClean="0"/>
              <a:t>Definition of Done: Xác định sự hoàn thành</a:t>
            </a:r>
          </a:p>
          <a:p>
            <a:r>
              <a:rPr lang="en-US" b="0" baseline="0" dirty="0" smtClean="0"/>
              <a:t>Standards, Conventions, Guidelines: Tiêu chuẩn, Quy ước, Hướng dẫn </a:t>
            </a:r>
            <a:endParaRPr lang="en-US" b="0" dirty="0"/>
          </a:p>
        </p:txBody>
      </p:sp>
      <p:sp>
        <p:nvSpPr>
          <p:cNvPr id="4" name="Slide Number Placeholder 3"/>
          <p:cNvSpPr>
            <a:spLocks noGrp="1"/>
          </p:cNvSpPr>
          <p:nvPr>
            <p:ph type="sldNum" sz="quarter" idx="10"/>
          </p:nvPr>
        </p:nvSpPr>
        <p:spPr/>
        <p:txBody>
          <a:bodyPr/>
          <a:lstStyle/>
          <a:p>
            <a:fld id="{D3FD1A37-F62E-4AE2-80F7-3A7A70D175DA}" type="slidenum">
              <a:rPr lang="en-US" smtClean="0"/>
              <a:t>14</a:t>
            </a:fld>
            <a:endParaRPr lang="en-US"/>
          </a:p>
        </p:txBody>
      </p:sp>
    </p:spTree>
    <p:extLst>
      <p:ext uri="{BB962C8B-B14F-4D97-AF65-F5344CB8AC3E}">
        <p14:creationId xmlns:p14="http://schemas.microsoft.com/office/powerpoint/2010/main" val="387928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Mô hình Agile – Scrum được xây dựng dựa trên những quan sát về cách các vận động viên bóng bầu dục tương tác và hỗ trợ nhau trên sân cỏ</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3FD1A37-F62E-4AE2-80F7-3A7A70D175DA}" type="slidenum">
              <a:rPr lang="en-US" smtClean="0"/>
              <a:t>2</a:t>
            </a:fld>
            <a:endParaRPr lang="en-US"/>
          </a:p>
        </p:txBody>
      </p:sp>
    </p:spTree>
    <p:extLst>
      <p:ext uri="{BB962C8B-B14F-4D97-AF65-F5344CB8AC3E}">
        <p14:creationId xmlns:p14="http://schemas.microsoft.com/office/powerpoint/2010/main" val="2972153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Scrum là một phương pháp tiếp cận phát triển </a:t>
            </a:r>
            <a:r>
              <a:rPr lang="vi-VN" b="1" dirty="0" smtClean="0"/>
              <a:t>chung</a:t>
            </a:r>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3</a:t>
            </a:fld>
            <a:endParaRPr lang="en-US"/>
          </a:p>
        </p:txBody>
      </p:sp>
    </p:spTree>
    <p:extLst>
      <p:ext uri="{BB962C8B-B14F-4D97-AF65-F5344CB8AC3E}">
        <p14:creationId xmlns:p14="http://schemas.microsoft.com/office/powerpoint/2010/main" val="57441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Scrum là một công cụ được sử dụng để trở thành Agile</a:t>
            </a:r>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4</a:t>
            </a:fld>
            <a:endParaRPr lang="en-US"/>
          </a:p>
        </p:txBody>
      </p:sp>
    </p:spTree>
    <p:extLst>
      <p:ext uri="{BB962C8B-B14F-4D97-AF65-F5344CB8AC3E}">
        <p14:creationId xmlns:p14="http://schemas.microsoft.com/office/powerpoint/2010/main" val="151086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Scrum</a:t>
            </a:r>
            <a:r>
              <a:rPr lang="en-US" b="1" baseline="0" dirty="0" smtClean="0"/>
              <a:t> có 3 trụ cột</a:t>
            </a:r>
            <a:endParaRPr lang="en-US" b="1" dirty="0" smtClean="0"/>
          </a:p>
          <a:p>
            <a:r>
              <a:rPr lang="en-US" dirty="0" smtClean="0"/>
              <a:t>- </a:t>
            </a:r>
            <a:r>
              <a:rPr lang="en-US" i="1" dirty="0" smtClean="0"/>
              <a:t>Transparency</a:t>
            </a:r>
            <a:r>
              <a:rPr lang="en-US" i="1" baseline="0" dirty="0" smtClean="0"/>
              <a:t> (Minh bạch):</a:t>
            </a:r>
            <a:r>
              <a:rPr lang="en-US" baseline="0" dirty="0" smtClean="0"/>
              <a:t> </a:t>
            </a:r>
            <a:r>
              <a:rPr lang="vi-VN" sz="1200" b="0" i="0" kern="1200" dirty="0" smtClean="0">
                <a:solidFill>
                  <a:schemeClr val="tx1"/>
                </a:solidFill>
                <a:effectLst/>
                <a:latin typeface="+mn-lt"/>
                <a:ea typeface="+mn-ea"/>
                <a:cs typeface="+mn-cs"/>
              </a:rPr>
              <a:t>Trong Scrum, tính minh bạch được đề cao như là giá trị cốt lõi cơ bản nhất. Muốn thành công với Scrum, thông tin liên quan tới quá trình phát triển phải minh bạch và thông suốt. Các thông tin đó có thể là: tầm nhìn (vision) về sản phẩm, yêu cầu khách hàng, tiến độ công việc, các khúc mắc và rào cản v.v. Từ đó mọi người ở các vai trò các nhau có đủ thông tin cần thiết để tiến hành các quyết định có giá trị để nâng cao hiệu quả công việc. Các công cụ và cuộc họp trong Scrum luôn đảm bảo thông tin được minh bạch cho các bên.</a:t>
            </a:r>
            <a:endParaRPr lang="en-US" sz="1200" b="0" i="0" kern="1200" dirty="0" smtClean="0">
              <a:solidFill>
                <a:schemeClr val="tx1"/>
              </a:solidFill>
              <a:effectLst/>
              <a:latin typeface="+mn-lt"/>
              <a:ea typeface="+mn-ea"/>
              <a:cs typeface="+mn-cs"/>
            </a:endParaRPr>
          </a:p>
          <a:p>
            <a:r>
              <a:rPr lang="en-US" baseline="0" dirty="0" smtClean="0"/>
              <a:t>- </a:t>
            </a:r>
            <a:r>
              <a:rPr lang="en-US" i="1" baseline="0" dirty="0" smtClean="0"/>
              <a:t>Adaptation (Thích nghi):</a:t>
            </a:r>
            <a:r>
              <a:rPr lang="en-US" baseline="0" dirty="0" smtClean="0"/>
              <a:t> </a:t>
            </a:r>
            <a:r>
              <a:rPr lang="vi-VN" sz="1200" b="0" i="0" kern="1200" dirty="0" smtClean="0">
                <a:solidFill>
                  <a:schemeClr val="tx1"/>
                </a:solidFill>
                <a:effectLst/>
                <a:latin typeface="+mn-lt"/>
                <a:ea typeface="+mn-ea"/>
                <a:cs typeface="+mn-cs"/>
              </a:rPr>
              <a:t>Scrum là một trong những phương pháp phát triển rất linh hoạt. Nhờ đó nó mang lại tính thích nghi rất cao. Scrum có thể phản hồi lại các thay đổi một cách tích cực nhờ đó mang lại nhiều thành công lớn cho dự án.</a:t>
            </a:r>
            <a:endParaRPr lang="en-US" baseline="0" dirty="0" smtClean="0"/>
          </a:p>
          <a:p>
            <a:r>
              <a:rPr lang="en-US" baseline="0" dirty="0" smtClean="0"/>
              <a:t>- </a:t>
            </a:r>
            <a:r>
              <a:rPr lang="en-US" i="1" baseline="0" dirty="0" smtClean="0"/>
              <a:t>Inspection (Kiểm duyệt): </a:t>
            </a:r>
            <a:r>
              <a:rPr lang="vi-VN" sz="1200" b="0" i="0" kern="1200" dirty="0" smtClean="0">
                <a:solidFill>
                  <a:schemeClr val="tx1"/>
                </a:solidFill>
                <a:effectLst/>
                <a:latin typeface="+mn-lt"/>
                <a:ea typeface="+mn-ea"/>
                <a:cs typeface="+mn-cs"/>
              </a:rPr>
              <a:t>Công tác thanh tra liên tục các hoạt động trong Scrum bảo đảm cho việc phát hiện các vấn đề cũng như giải pháp để thông tin đa dạng và hữu ích đến được với các bên tham gia dự án. Với việc truy xét kỹ càng và liên tục là cơ chế khởi đầu cho việc thích nghi và cải tiến liên tục trong Scrum.</a:t>
            </a:r>
            <a:endParaRPr lang="en-US" baseline="0" dirty="0" smtClean="0"/>
          </a:p>
        </p:txBody>
      </p:sp>
      <p:sp>
        <p:nvSpPr>
          <p:cNvPr id="4" name="Slide Number Placeholder 3"/>
          <p:cNvSpPr>
            <a:spLocks noGrp="1"/>
          </p:cNvSpPr>
          <p:nvPr>
            <p:ph type="sldNum" sz="quarter" idx="10"/>
          </p:nvPr>
        </p:nvSpPr>
        <p:spPr/>
        <p:txBody>
          <a:bodyPr/>
          <a:lstStyle/>
          <a:p>
            <a:fld id="{D3FD1A37-F62E-4AE2-80F7-3A7A70D175DA}" type="slidenum">
              <a:rPr lang="en-US" smtClean="0"/>
              <a:t>5</a:t>
            </a:fld>
            <a:endParaRPr lang="en-US"/>
          </a:p>
        </p:txBody>
      </p:sp>
    </p:spTree>
    <p:extLst>
      <p:ext uri="{BB962C8B-B14F-4D97-AF65-F5344CB8AC3E}">
        <p14:creationId xmlns:p14="http://schemas.microsoft.com/office/powerpoint/2010/main" val="166157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smtClean="0"/>
              <a:t>3</a:t>
            </a:r>
            <a:r>
              <a:rPr lang="en-US" b="1" baseline="0" dirty="0" smtClean="0"/>
              <a:t> loại nội dung trong Scrum</a:t>
            </a:r>
          </a:p>
          <a:p>
            <a:pPr algn="l"/>
            <a:r>
              <a:rPr lang="en-US" b="0" baseline="0" dirty="0" smtClean="0"/>
              <a:t>(Slide 6-7-8)</a:t>
            </a:r>
          </a:p>
          <a:p>
            <a:pPr algn="l"/>
            <a:r>
              <a:rPr lang="en-US" b="0" baseline="0" dirty="0" smtClean="0"/>
              <a:t>* Roles (Vai trò)</a:t>
            </a:r>
            <a:br>
              <a:rPr lang="en-US" b="0" baseline="0" dirty="0" smtClean="0"/>
            </a:br>
            <a:r>
              <a:rPr lang="en-US" b="0" baseline="0" dirty="0" smtClean="0"/>
              <a:t>     - Product Owner (Chủ sản phẩm): </a:t>
            </a:r>
            <a:r>
              <a:rPr lang="vi-VN" sz="1200" b="0" i="0" kern="1200" dirty="0" smtClean="0">
                <a:solidFill>
                  <a:schemeClr val="tx1"/>
                </a:solidFill>
                <a:effectLst/>
                <a:latin typeface="+mn-lt"/>
                <a:ea typeface="+mn-ea"/>
                <a:cs typeface="+mn-cs"/>
              </a:rPr>
              <a:t>Là người chịu trách nhiệm cao nhất đối với sản phẩm và nhóm phát triển. Chủ sản phẩm có trách nhiệm làm việc với chủ đầu tư để </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hiểu yêu cầu về sản phẩm, quản lý những yêu cầu đó, tạo ra những “câu chuyện người dùng” đối với sản phẩm và truyền đạt những thông tin đó đến đội phát triển. Cơ bản là nếu nhóm gặp những vấn đề hay thắc mắc gì liên quan đến sản phẩm, hãy tìm gặp Chủ sản phẩm.</a:t>
            </a:r>
            <a:endParaRPr lang="en-US" sz="1200" b="0" i="0" kern="1200" dirty="0" smtClean="0">
              <a:solidFill>
                <a:schemeClr val="tx1"/>
              </a:solidFill>
              <a:effectLst/>
              <a:latin typeface="+mn-lt"/>
              <a:ea typeface="+mn-ea"/>
              <a:cs typeface="+mn-cs"/>
            </a:endParaRPr>
          </a:p>
          <a:p>
            <a:pPr algn="l"/>
            <a:r>
              <a:rPr lang="en-US" b="0" baseline="0" dirty="0" smtClean="0"/>
              <a:t>     - Development Team (Nhóm phát triển): </a:t>
            </a:r>
            <a:r>
              <a:rPr lang="vi-VN" sz="1200" b="0" i="0" kern="1200" dirty="0" smtClean="0">
                <a:solidFill>
                  <a:schemeClr val="tx1"/>
                </a:solidFill>
                <a:effectLst/>
                <a:latin typeface="+mn-lt"/>
                <a:ea typeface="+mn-ea"/>
                <a:cs typeface="+mn-cs"/>
              </a:rPr>
              <a:t> Là một tập hợp những kỹ sư “liên chức năng”- nghĩa là công việc của họ không cố định ở lập trình, kiểm thử, phân tích hay thiết kế. Tùy theo yêu cầu công việc mà họ sẽ đảm nhận những vai trò tương ứng. Nhóm phát triển được quyền chủ động tổ chức công việc, ước lượng khối lượng công việc và cam kết hoàn thành công việc đã cam kết. Trong Sprint, nhóm phát triển có tiếng nói lớn nhất và những bộ phận khác có nhiệm vụ hỗ trợ những điều kiện tốt nhất để nhóm làm việc hiệu quả</a:t>
            </a:r>
            <a:r>
              <a:rPr lang="en-US" sz="1200" b="0" i="0" kern="1200" dirty="0" smtClean="0">
                <a:solidFill>
                  <a:schemeClr val="tx1"/>
                </a:solidFill>
                <a:effectLst/>
                <a:latin typeface="+mn-lt"/>
                <a:ea typeface="+mn-ea"/>
                <a:cs typeface="+mn-cs"/>
              </a:rPr>
              <a:t>. Đội ngũ tự tổ chức công việc và không thể thay đổi trong toàn bộ thời gian của một sprint.</a:t>
            </a:r>
          </a:p>
          <a:p>
            <a:pPr algn="l"/>
            <a:r>
              <a:rPr lang="en-US" b="0" baseline="0" dirty="0" smtClean="0"/>
              <a:t>     - Scrum Master: </a:t>
            </a:r>
            <a:r>
              <a:rPr lang="vi-VN" sz="1200" b="0" i="0" kern="1200" dirty="0" smtClean="0">
                <a:solidFill>
                  <a:schemeClr val="tx1"/>
                </a:solidFill>
                <a:effectLst/>
                <a:latin typeface="+mn-lt"/>
                <a:ea typeface="+mn-ea"/>
                <a:cs typeface="+mn-cs"/>
              </a:rPr>
              <a:t>Nhiệm vụ của Scrum Master là giúp mọi người trong nhóm hiểu được Scrum, làm theo Scrum đồng thời hỗ trợ nhóm phát triển để họ có thể toàn tâm toàn ý làm việc</a:t>
            </a:r>
            <a:r>
              <a:rPr lang="en-US" sz="1200" b="0" i="0" kern="1200" baseline="0" dirty="0" smtClean="0">
                <a:solidFill>
                  <a:schemeClr val="tx1"/>
                </a:solidFill>
                <a:effectLst/>
                <a:latin typeface="+mn-lt"/>
                <a:ea typeface="+mn-ea"/>
                <a:cs typeface="+mn-cs"/>
              </a:rPr>
              <a:t> (v</a:t>
            </a:r>
            <a:r>
              <a:rPr lang="vi-VN" sz="1200" b="0" i="0" kern="1200" dirty="0" smtClean="0">
                <a:solidFill>
                  <a:schemeClr val="tx1"/>
                </a:solidFill>
                <a:effectLst/>
                <a:latin typeface="+mn-lt"/>
                <a:ea typeface="+mn-ea"/>
                <a:cs typeface="+mn-cs"/>
              </a:rPr>
              <a:t>ừa giống ông chủ vừa giống osin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Nếu có ai đó thắc mắc về quy trình trong Scrum, ý nghĩa của Scrum hay những vấn đề liên quan đến Scrum khác, hãy tìm gặp Scrum Master.</a:t>
            </a:r>
            <a:r>
              <a:rPr lang="en-US" b="0" baseline="0" dirty="0" smtClean="0"/>
              <a:t> </a:t>
            </a:r>
          </a:p>
          <a:p>
            <a:pPr algn="l"/>
            <a:r>
              <a:rPr lang="en-US" b="0" baseline="0" dirty="0" smtClean="0"/>
              <a:t>* Artifacts (Hiện vật, công cụ):</a:t>
            </a:r>
          </a:p>
          <a:p>
            <a:pPr marL="0" indent="0" algn="l">
              <a:buFontTx/>
              <a:buNone/>
            </a:pPr>
            <a:r>
              <a:rPr lang="en-US" b="0" baseline="0" dirty="0" smtClean="0"/>
              <a:t>     - Increment: </a:t>
            </a:r>
            <a:r>
              <a:rPr lang="vi-VN" sz="1200" b="0" i="0" kern="1200" dirty="0" smtClean="0">
                <a:solidFill>
                  <a:schemeClr val="tx1"/>
                </a:solidFill>
                <a:effectLst/>
                <a:latin typeface="+mn-lt"/>
                <a:ea typeface="+mn-ea"/>
                <a:cs typeface="+mn-cs"/>
              </a:rPr>
              <a:t>Được dùng để đo tiến độ của Sprint hay của dự án</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cho thấy nhóm còn bao nhiêu thời gian để hoàn thành công việc đã được định ra lúc đầu</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Không giống như biểu đồ Gantt chart cho thấy ai làm việc gì và mất bao nhiêu thời gian để hoàn thành)</a:t>
            </a:r>
            <a:r>
              <a:rPr lang="en-US" sz="1200" b="0" i="0" kern="1200" dirty="0" smtClean="0">
                <a:solidFill>
                  <a:schemeClr val="tx1"/>
                </a:solidFill>
                <a:effectLst/>
                <a:latin typeface="+mn-lt"/>
                <a:ea typeface="+mn-ea"/>
                <a:cs typeface="+mn-cs"/>
              </a:rPr>
              <a:t>.</a:t>
            </a:r>
          </a:p>
          <a:p>
            <a:pPr marL="0" indent="0" algn="l">
              <a:buFontTx/>
              <a:buNone/>
            </a:pPr>
            <a:r>
              <a:rPr lang="en-US" sz="1200" b="0" i="0" kern="1200" baseline="0" dirty="0" smtClean="0">
                <a:solidFill>
                  <a:schemeClr val="tx1"/>
                </a:solidFill>
                <a:effectLst/>
                <a:latin typeface="+mn-lt"/>
                <a:ea typeface="+mn-ea"/>
                <a:cs typeface="+mn-cs"/>
              </a:rPr>
              <a:t>     - Product Backlog: </a:t>
            </a:r>
            <a:r>
              <a:rPr lang="vi-VN" sz="1200" b="0" i="0" kern="1200" dirty="0" smtClean="0">
                <a:solidFill>
                  <a:schemeClr val="tx1"/>
                </a:solidFill>
                <a:effectLst/>
                <a:latin typeface="+mn-lt"/>
                <a:ea typeface="+mn-ea"/>
                <a:cs typeface="+mn-cs"/>
              </a:rPr>
              <a:t>Là một danh sách các đầu mục cần phải làm để phát triển sản phẩm bao gồm đủ loại như chức năng của sản phẩm, lỗi cần sửa, nghiên cứu công nghệ hay những việc công việc liên quan khác. Những đầu mục này thường được mô tả dưới dạng “câu chuyện người dùng” (user story). Vd như “Là người dùng, tôi muốn xem lại danh sách các sản phẩm đã chọn trong giỏ hàng để tôi có thể biết được tôi đã chọn những gì”.</a:t>
            </a:r>
            <a:endParaRPr lang="en-US" sz="1200" b="0" i="0" kern="1200" dirty="0" smtClean="0">
              <a:solidFill>
                <a:schemeClr val="tx1"/>
              </a:solidFill>
              <a:effectLst/>
              <a:latin typeface="+mn-lt"/>
              <a:ea typeface="+mn-ea"/>
              <a:cs typeface="+mn-cs"/>
            </a:endParaRPr>
          </a:p>
          <a:p>
            <a:pPr marL="0" indent="0" algn="l">
              <a:buFontTx/>
              <a:buNone/>
            </a:pPr>
            <a:r>
              <a:rPr lang="en-US" sz="1200" b="0" i="0" kern="1200" baseline="0" dirty="0" smtClean="0">
                <a:solidFill>
                  <a:schemeClr val="tx1"/>
                </a:solidFill>
                <a:effectLst/>
                <a:latin typeface="+mn-lt"/>
                <a:ea typeface="+mn-ea"/>
                <a:cs typeface="+mn-cs"/>
              </a:rPr>
              <a:t>     - Sprint Backlog: </a:t>
            </a:r>
            <a:r>
              <a:rPr lang="vi-VN" sz="1200" b="0" i="0" kern="1200" dirty="0" smtClean="0">
                <a:solidFill>
                  <a:schemeClr val="tx1"/>
                </a:solidFill>
                <a:effectLst/>
                <a:latin typeface="+mn-lt"/>
                <a:ea typeface="+mn-ea"/>
                <a:cs typeface="+mn-cs"/>
              </a:rPr>
              <a:t>Là một danh sách các đầu mục mà nhóm cam kết hoàn thành trong Sprint sau buổi họp sơ kết Sprint. Trong thời gian diễn ra Sprint, nhóm phát triển sẽ chỉ tập trung vào danh sách này và cập nhật tiến độ hoàn thành của chúng.</a:t>
            </a:r>
            <a:endParaRPr lang="en-US" sz="1200" b="0" i="0" kern="1200" dirty="0" smtClean="0">
              <a:solidFill>
                <a:schemeClr val="tx1"/>
              </a:solidFill>
              <a:effectLst/>
              <a:latin typeface="+mn-lt"/>
              <a:ea typeface="+mn-ea"/>
              <a:cs typeface="+mn-cs"/>
            </a:endParaRPr>
          </a:p>
          <a:p>
            <a:pPr marL="0" indent="0" algn="l">
              <a:buFontTx/>
              <a:buNone/>
            </a:pPr>
            <a:r>
              <a:rPr lang="en-US" sz="1200" b="0" i="0" kern="1200" baseline="0" dirty="0" smtClean="0">
                <a:solidFill>
                  <a:schemeClr val="tx1"/>
                </a:solidFill>
                <a:effectLst/>
                <a:latin typeface="+mn-lt"/>
                <a:ea typeface="+mn-ea"/>
                <a:cs typeface="+mn-cs"/>
              </a:rPr>
              <a:t>* Events (Sự kiện):</a:t>
            </a:r>
          </a:p>
          <a:p>
            <a:pPr marL="0" indent="0" algn="l">
              <a:buFontTx/>
              <a:buNone/>
            </a:pPr>
            <a:r>
              <a:rPr lang="en-US" b="0" baseline="0" dirty="0" smtClean="0"/>
              <a:t>     - Sprint: </a:t>
            </a:r>
            <a:r>
              <a:rPr lang="en-US" sz="1200" b="0" i="0" kern="1200" baseline="0" dirty="0" smtClean="0">
                <a:solidFill>
                  <a:schemeClr val="tx1"/>
                </a:solidFill>
                <a:effectLst/>
                <a:latin typeface="+mn-lt"/>
                <a:ea typeface="+mn-ea"/>
                <a:cs typeface="+mn-cs"/>
              </a:rPr>
              <a:t>L</a:t>
            </a:r>
            <a:r>
              <a:rPr lang="vi-VN" sz="1200" b="0" i="0" kern="1200" dirty="0" smtClean="0">
                <a:solidFill>
                  <a:schemeClr val="tx1"/>
                </a:solidFill>
                <a:effectLst/>
                <a:latin typeface="+mn-lt"/>
                <a:ea typeface="+mn-ea"/>
                <a:cs typeface="+mn-cs"/>
              </a:rPr>
              <a:t>à những chu kỳ nhỏ để phát triển sản phẩm. Trong Sprint, nhóm sẽ tập trung phát triển những chức năng cụ thể nào đó và hoàn hiện nó vào cuối mỗi Sprint. Mỗi Sprint sẽ có thời gian cố định được thống nhất, thường là 2 tuần và thường không hơn 4 tuần.</a:t>
            </a:r>
            <a:endParaRPr lang="en-US" sz="1200" b="0" i="0" kern="1200" dirty="0" smtClean="0">
              <a:solidFill>
                <a:schemeClr val="tx1"/>
              </a:solidFill>
              <a:effectLst/>
              <a:latin typeface="+mn-lt"/>
              <a:ea typeface="+mn-ea"/>
              <a:cs typeface="+mn-cs"/>
            </a:endParaRPr>
          </a:p>
          <a:p>
            <a:pPr marL="0" indent="0" algn="l">
              <a:buFontTx/>
              <a:buNone/>
            </a:pPr>
            <a:r>
              <a:rPr lang="en-US" b="0" baseline="0" dirty="0" smtClean="0"/>
              <a:t>     - Sprint Planning (Họp kế hoạch Sprint): </a:t>
            </a:r>
            <a:r>
              <a:rPr lang="vi-VN" sz="1200" b="0" i="0" kern="1200" dirty="0" smtClean="0">
                <a:solidFill>
                  <a:schemeClr val="tx1"/>
                </a:solidFill>
                <a:effectLst/>
                <a:latin typeface="+mn-lt"/>
                <a:ea typeface="+mn-ea"/>
                <a:cs typeface="+mn-cs"/>
              </a:rPr>
              <a:t>Diễn ra vào đầu mỗi Sprint bao gồm Chủ sản phẩm, Scrum Master và Nhóm phát triển. Chủ sản phẩm sẽ trình bày mục tiêu của Sprint (Sprint goal) và những đầu mục công việc có độ ưu tiên cao trong danh sách các đầu mục công việc (được gọi là Product Backlog) sau đó đội phát triển sẽ thảo luận (đặt câu hỏi, ước lượng độ lớn, định ra những công việc cần phải làm v.v). Những đầu mục công việc mà nhóm thống nhất sẽ làm trong Sprint sẽ được chuyển qua một danh sách công việc khác gọi là Sprint Backlog. Cơ bản, sau buổi họp kế hoạch Sprint, ta sẽ biết được Mục tiêu của Sprint và những việc đầu mục cần làm trong Sprint.</a:t>
            </a:r>
            <a:endParaRPr lang="en-US" sz="1200" b="0" i="0" kern="1200" dirty="0" smtClean="0">
              <a:solidFill>
                <a:schemeClr val="tx1"/>
              </a:solidFill>
              <a:effectLst/>
              <a:latin typeface="+mn-lt"/>
              <a:ea typeface="+mn-ea"/>
              <a:cs typeface="+mn-cs"/>
            </a:endParaRPr>
          </a:p>
          <a:p>
            <a:pPr fontAlgn="base"/>
            <a:r>
              <a:rPr lang="en-US" b="0" baseline="0" dirty="0" smtClean="0"/>
              <a:t>     - Daily Scrum (Họp Scrum hàng ngày): </a:t>
            </a:r>
            <a:r>
              <a:rPr lang="vi-VN" sz="1200" b="0" i="0" kern="1200" dirty="0" smtClean="0">
                <a:solidFill>
                  <a:schemeClr val="tx1"/>
                </a:solidFill>
                <a:effectLst/>
                <a:latin typeface="+mn-lt"/>
                <a:ea typeface="+mn-ea"/>
                <a:cs typeface="+mn-cs"/>
              </a:rPr>
              <a:t>Sau họp kế hoạch Sprint, nhóm sẽ bắt tay vào công việc phát triển và nhóm sẽ có cuộc họp ngắn vào mỗi đầu ngày. Buổi họp này thường diễn ra ngắn khoảng 15 phút và cố định về thời gian, địa điểm họp. Trong cuộc họp này, từng người trong nhóm phát triển lần lượt trình bày để trả lời 3 câu hỏi sau:</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Hôm qua đã làm gì?</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Hôm nay sẽ làm gì?</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Có khó khăn trở ngại gì không?</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 Sprint Review (Họp</a:t>
            </a:r>
            <a:r>
              <a:rPr lang="en-US" sz="1200" b="0" i="0" kern="1200" baseline="0" dirty="0" smtClean="0">
                <a:solidFill>
                  <a:schemeClr val="tx1"/>
                </a:solidFill>
                <a:effectLst/>
                <a:latin typeface="+mn-lt"/>
                <a:ea typeface="+mn-ea"/>
                <a:cs typeface="+mn-cs"/>
              </a:rPr>
              <a:t> sơ kết Sprint</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Vào cuối mỗi Sprint, nhóm sẽ trình bày những phần mình đã làm được trong Sprint hay còn gọi là demo trên sản phẩm thật. Thành phần tham dự là tất cả những ai quan tâm đến sản phẩm. Cuộc họp sẽ giúp đánh giá xem nhóm có đạt được mục tiêu đề ra ở buổi họp kế hoạch Sprint hay không.</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 Retrospective (Họp</a:t>
            </a:r>
            <a:r>
              <a:rPr lang="en-US" sz="1200" b="0" i="0" kern="1200" baseline="0" dirty="0" smtClean="0">
                <a:solidFill>
                  <a:schemeClr val="tx1"/>
                </a:solidFill>
                <a:effectLst/>
                <a:latin typeface="+mn-lt"/>
                <a:ea typeface="+mn-ea"/>
                <a:cs typeface="+mn-cs"/>
              </a:rPr>
              <a:t> cải tiến Sprint</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Buổi họp này thường diễn ra ngay sau buổi họp sơ kết Sprint và mất tầm khoảng 1-2 giờ thảo luận. Trong buổi họp nhóm sẽ đánh giá những việc mình đã làm và cách để làm cho nó tốt hơn. Về cơ bản, buổi họp sẽ xoay quanh trả lời những câu hỏi:</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Những việc nào chúng ta nên bắt đầu làm</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Những việc nào chúng ta không nên làm tiếp</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Những việc nào chúng ta nên duy trình làm tiếp</a:t>
            </a:r>
            <a:r>
              <a:rPr lang="en-US" sz="1200" b="0" i="0" kern="1200" dirty="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pPr fontAlgn="base"/>
            <a:r>
              <a:rPr lang="en-US" sz="1200" b="0" i="0" kern="1200" baseline="0" dirty="0" smtClean="0">
                <a:solidFill>
                  <a:schemeClr val="tx1"/>
                </a:solidFill>
                <a:effectLst/>
                <a:latin typeface="+mn-lt"/>
                <a:ea typeface="+mn-ea"/>
                <a:cs typeface="+mn-cs"/>
              </a:rPr>
              <a:t> </a:t>
            </a:r>
            <a:endParaRPr lang="vi-VN" sz="1200" b="0" i="0" kern="1200" dirty="0" smtClean="0">
              <a:solidFill>
                <a:schemeClr val="tx1"/>
              </a:solidFill>
              <a:effectLst/>
              <a:latin typeface="+mn-lt"/>
              <a:ea typeface="+mn-ea"/>
              <a:cs typeface="+mn-cs"/>
            </a:endParaRPr>
          </a:p>
          <a:p>
            <a:pPr marL="0" indent="0" algn="l">
              <a:buFontTx/>
              <a:buNone/>
            </a:pPr>
            <a:endParaRPr lang="en-US" b="0" baseline="0" dirty="0" smtClean="0"/>
          </a:p>
          <a:p>
            <a:pPr algn="l"/>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6</a:t>
            </a:fld>
            <a:endParaRPr lang="en-US"/>
          </a:p>
        </p:txBody>
      </p:sp>
    </p:spTree>
    <p:extLst>
      <p:ext uri="{BB962C8B-B14F-4D97-AF65-F5344CB8AC3E}">
        <p14:creationId xmlns:p14="http://schemas.microsoft.com/office/powerpoint/2010/main" val="4226879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Vai trò:</a:t>
            </a:r>
            <a:r>
              <a:rPr lang="en-US" b="1" baseline="0" dirty="0" smtClean="0"/>
              <a:t> Mỗi vai trò có một nhiệm vụ cụ thể</a:t>
            </a:r>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7</a:t>
            </a:fld>
            <a:endParaRPr lang="en-US"/>
          </a:p>
        </p:txBody>
      </p:sp>
    </p:spTree>
    <p:extLst>
      <p:ext uri="{BB962C8B-B14F-4D97-AF65-F5344CB8AC3E}">
        <p14:creationId xmlns:p14="http://schemas.microsoft.com/office/powerpoint/2010/main" val="184102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Vai</a:t>
            </a:r>
            <a:r>
              <a:rPr lang="en-US" b="1" baseline="0" dirty="0" smtClean="0"/>
              <a:t> trò, hiện vật và sự kiện </a:t>
            </a:r>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8</a:t>
            </a:fld>
            <a:endParaRPr lang="en-US"/>
          </a:p>
        </p:txBody>
      </p:sp>
    </p:spTree>
    <p:extLst>
      <p:ext uri="{BB962C8B-B14F-4D97-AF65-F5344CB8AC3E}">
        <p14:creationId xmlns:p14="http://schemas.microsoft.com/office/powerpoint/2010/main" val="28215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Scrum thực</a:t>
            </a:r>
            <a:r>
              <a:rPr lang="en-US" b="1" baseline="0" dirty="0" smtClean="0"/>
              <a:t> nghiệm như thế nào?</a:t>
            </a:r>
            <a:endParaRPr lang="en-US" b="1" dirty="0"/>
          </a:p>
        </p:txBody>
      </p:sp>
      <p:sp>
        <p:nvSpPr>
          <p:cNvPr id="4" name="Slide Number Placeholder 3"/>
          <p:cNvSpPr>
            <a:spLocks noGrp="1"/>
          </p:cNvSpPr>
          <p:nvPr>
            <p:ph type="sldNum" sz="quarter" idx="10"/>
          </p:nvPr>
        </p:nvSpPr>
        <p:spPr/>
        <p:txBody>
          <a:bodyPr/>
          <a:lstStyle/>
          <a:p>
            <a:fld id="{D3FD1A37-F62E-4AE2-80F7-3A7A70D175DA}" type="slidenum">
              <a:rPr lang="en-US" smtClean="0"/>
              <a:t>9</a:t>
            </a:fld>
            <a:endParaRPr lang="en-US"/>
          </a:p>
        </p:txBody>
      </p:sp>
    </p:spTree>
    <p:extLst>
      <p:ext uri="{BB962C8B-B14F-4D97-AF65-F5344CB8AC3E}">
        <p14:creationId xmlns:p14="http://schemas.microsoft.com/office/powerpoint/2010/main" val="216123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D46655-21C5-4286-9A5C-1FFDBB2985A9}"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279199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46655-21C5-4286-9A5C-1FFDBB2985A9}"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269464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46655-21C5-4286-9A5C-1FFDBB2985A9}"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628521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imple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 y="225716"/>
            <a:ext cx="11751733" cy="282282"/>
          </a:xfrm>
          <a:prstGeom prst="rect">
            <a:avLst/>
          </a:prstGeom>
        </p:spPr>
        <p:txBody>
          <a:bodyPr anchor="t">
            <a:normAutofit/>
          </a:bodyPr>
          <a:lstStyle>
            <a:lvl1pPr algn="l">
              <a:defRPr lang="en-US" sz="1200" b="1" kern="1200" dirty="0">
                <a:solidFill>
                  <a:srgbClr val="44BBEC"/>
                </a:solidFill>
                <a:latin typeface="Arial" charset="0"/>
                <a:ea typeface="+mn-ea"/>
                <a:cs typeface="Arial" charset="0"/>
              </a:defRPr>
            </a:lvl1pPr>
          </a:lstStyle>
          <a:p>
            <a:r>
              <a:rPr lang="en-US" noProof="0" dirty="0" smtClean="0"/>
              <a:t>Click to edit Section Title</a:t>
            </a:r>
            <a:endParaRPr lang="en-US" noProof="0" dirty="0"/>
          </a:p>
        </p:txBody>
      </p:sp>
      <p:grpSp>
        <p:nvGrpSpPr>
          <p:cNvPr id="7" name="Group 11"/>
          <p:cNvGrpSpPr>
            <a:grpSpLocks/>
          </p:cNvGrpSpPr>
          <p:nvPr userDrawn="1"/>
        </p:nvGrpSpPr>
        <p:grpSpPr bwMode="auto">
          <a:xfrm>
            <a:off x="0" y="0"/>
            <a:ext cx="1244120" cy="838200"/>
            <a:chOff x="60001" y="76200"/>
            <a:chExt cx="933207" cy="838200"/>
          </a:xfrm>
        </p:grpSpPr>
        <p:sp>
          <p:nvSpPr>
            <p:cNvPr id="8" name="Rectangle 7"/>
            <p:cNvSpPr/>
            <p:nvPr/>
          </p:nvSpPr>
          <p:spPr>
            <a:xfrm>
              <a:off x="60001" y="76200"/>
              <a:ext cx="76210" cy="838200"/>
            </a:xfrm>
            <a:prstGeom prst="rect">
              <a:avLst/>
            </a:prstGeom>
            <a:solidFill>
              <a:srgbClr val="44BB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noProof="0"/>
            </a:p>
          </p:txBody>
        </p:sp>
        <p:sp>
          <p:nvSpPr>
            <p:cNvPr id="9" name="TextBox 8"/>
            <p:cNvSpPr txBox="1">
              <a:spLocks noChangeArrowheads="1"/>
            </p:cNvSpPr>
            <p:nvPr/>
          </p:nvSpPr>
          <p:spPr bwMode="auto">
            <a:xfrm>
              <a:off x="134451" y="162639"/>
              <a:ext cx="85875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000" noProof="0" dirty="0" smtClean="0">
                  <a:solidFill>
                    <a:srgbClr val="44BBEC"/>
                  </a:solidFill>
                  <a:latin typeface="Arial" charset="0"/>
                </a:rPr>
                <a:t>AGILE - SCRUM</a:t>
              </a:r>
              <a:endParaRPr lang="en-US" sz="1000" noProof="0" dirty="0">
                <a:solidFill>
                  <a:srgbClr val="44BBEC"/>
                </a:solidFill>
                <a:latin typeface="Arial" charset="0"/>
              </a:endParaRPr>
            </a:p>
          </p:txBody>
        </p:sp>
      </p:grpSp>
      <p:sp>
        <p:nvSpPr>
          <p:cNvPr id="21" name="Text Placeholder 20"/>
          <p:cNvSpPr>
            <a:spLocks noGrp="1"/>
          </p:cNvSpPr>
          <p:nvPr>
            <p:ph type="body" sz="quarter" idx="10" hasCustomPrompt="1"/>
          </p:nvPr>
        </p:nvSpPr>
        <p:spPr>
          <a:xfrm>
            <a:off x="101600" y="371963"/>
            <a:ext cx="11751733" cy="401637"/>
          </a:xfrm>
          <a:prstGeom prst="rect">
            <a:avLst/>
          </a:prstGeom>
        </p:spPr>
        <p:txBody>
          <a:bodyPr anchor="t">
            <a:noAutofit/>
          </a:bodyPr>
          <a:lstStyle>
            <a:lvl1pPr marL="0" indent="0">
              <a:buNone/>
              <a:defRPr lang="en-US" sz="2400" b="1" kern="1200" spc="-150" dirty="0">
                <a:solidFill>
                  <a:srgbClr val="44606D"/>
                </a:solidFill>
                <a:latin typeface="Arial" pitchFamily="34" charset="0"/>
                <a:ea typeface="+mn-ea"/>
                <a:cs typeface="Arial" pitchFamily="34" charset="0"/>
              </a:defRPr>
            </a:lvl1pPr>
          </a:lstStyle>
          <a:p>
            <a:pPr lvl="0"/>
            <a:r>
              <a:rPr lang="en-US" noProof="0" dirty="0" smtClean="0"/>
              <a:t>Click to edit Slide Title</a:t>
            </a:r>
            <a:endParaRPr lang="en-US" noProof="0" dirty="0"/>
          </a:p>
        </p:txBody>
      </p:sp>
      <p:sp>
        <p:nvSpPr>
          <p:cNvPr id="23" name="Text Placeholder 22"/>
          <p:cNvSpPr>
            <a:spLocks noGrp="1"/>
          </p:cNvSpPr>
          <p:nvPr>
            <p:ph type="body" sz="quarter" idx="11" hasCustomPrompt="1"/>
          </p:nvPr>
        </p:nvSpPr>
        <p:spPr>
          <a:xfrm>
            <a:off x="338667" y="1000125"/>
            <a:ext cx="11514667" cy="5202822"/>
          </a:xfrm>
          <a:prstGeom prst="rect">
            <a:avLst/>
          </a:prstGeom>
        </p:spPr>
        <p:txBody>
          <a:bodyPr/>
          <a:lstStyle>
            <a:lvl1pPr marL="261938" indent="-182563" algn="l" rtl="0" fontAlgn="base">
              <a:spcBef>
                <a:spcPct val="0"/>
              </a:spcBef>
              <a:spcAft>
                <a:spcPct val="0"/>
              </a:spcAft>
              <a:buClr>
                <a:srgbClr val="0ECCF2"/>
              </a:buClr>
              <a:buFont typeface="Wingdings" charset="2"/>
              <a:buChar char="§"/>
              <a:defRPr lang="fr-FR" sz="2400" b="1" kern="1200" dirty="0" smtClean="0">
                <a:solidFill>
                  <a:srgbClr val="44606D"/>
                </a:solidFill>
                <a:latin typeface="+mn-lt"/>
                <a:ea typeface="Verdana" pitchFamily="34" charset="0"/>
                <a:cs typeface="Arial" pitchFamily="34" charset="0"/>
              </a:defRPr>
            </a:lvl1pPr>
            <a:lvl2pPr marL="528638" indent="-180975">
              <a:buClr>
                <a:schemeClr val="tx2"/>
              </a:buClr>
              <a:buFont typeface="Arial"/>
              <a:buChar char="•"/>
              <a:defRPr lang="fr-FR" sz="2400" b="0" kern="1200" dirty="0" smtClean="0">
                <a:solidFill>
                  <a:srgbClr val="44606D"/>
                </a:solidFill>
                <a:latin typeface="+mn-lt"/>
                <a:ea typeface="Verdana" pitchFamily="34" charset="0"/>
                <a:cs typeface="Arial" pitchFamily="34" charset="0"/>
              </a:defRPr>
            </a:lvl2pPr>
            <a:lvl3pPr marL="808038" indent="-179388" defTabSz="344488">
              <a:buClr>
                <a:schemeClr val="tx2"/>
              </a:buClr>
              <a:buFont typeface="Wingdings" charset="2"/>
              <a:buChar char="§"/>
              <a:defRPr lang="fr-FR" sz="2000" b="1" kern="1200" dirty="0" smtClean="0">
                <a:solidFill>
                  <a:srgbClr val="44606D"/>
                </a:solidFill>
                <a:latin typeface="+mn-lt"/>
                <a:ea typeface="Verdana" pitchFamily="34" charset="0"/>
                <a:cs typeface="Arial" pitchFamily="34" charset="0"/>
              </a:defRPr>
            </a:lvl3pPr>
            <a:lvl4pPr marL="1077913" indent="-168275">
              <a:buClr>
                <a:schemeClr val="tx2"/>
              </a:buClr>
              <a:buFont typeface="Arial"/>
              <a:buChar char="•"/>
              <a:defRPr lang="fr-FR" sz="2000" kern="1200" dirty="0" smtClean="0">
                <a:solidFill>
                  <a:srgbClr val="44606D"/>
                </a:solidFill>
                <a:latin typeface="+mn-lt"/>
                <a:ea typeface="Verdana" pitchFamily="34" charset="0"/>
                <a:cs typeface="Arial" pitchFamily="34" charset="0"/>
              </a:defRPr>
            </a:lvl4pPr>
            <a:lvl5pPr marL="1349375" indent="-173038">
              <a:buClr>
                <a:schemeClr val="tx2"/>
              </a:buClr>
              <a:buFont typeface="Wingdings" charset="2"/>
              <a:buChar char="§"/>
              <a:defRPr lang="en-US" sz="1800" b="1" kern="1200" dirty="0">
                <a:solidFill>
                  <a:srgbClr val="44606D"/>
                </a:solidFill>
                <a:latin typeface="+mn-lt"/>
                <a:ea typeface="Verdana" pitchFamily="34" charset="0"/>
                <a:cs typeface="Arial" pitchFamily="34" charset="0"/>
              </a:defRPr>
            </a:lvl5pPr>
          </a:lstStyle>
          <a:p>
            <a:pPr lvl="0"/>
            <a:r>
              <a:rPr lang="fr-FR" dirty="0" smtClean="0"/>
              <a:t>First </a:t>
            </a:r>
            <a:r>
              <a:rPr lang="fr-FR" dirty="0" err="1" smtClean="0"/>
              <a:t>level</a:t>
            </a:r>
            <a:endParaRPr lang="fr-FR" dirty="0" smtClean="0"/>
          </a:p>
          <a:p>
            <a:pPr lvl="1"/>
            <a:r>
              <a:rPr lang="fr-FR" dirty="0" smtClean="0"/>
              <a:t>Second </a:t>
            </a:r>
            <a:r>
              <a:rPr lang="fr-FR" dirty="0" err="1" smtClean="0"/>
              <a:t>level</a:t>
            </a:r>
            <a:endParaRPr lang="fr-FR" dirty="0" smtClean="0"/>
          </a:p>
          <a:p>
            <a:pPr lvl="2"/>
            <a:r>
              <a:rPr lang="fr-FR" dirty="0" err="1" smtClean="0"/>
              <a:t>Third</a:t>
            </a:r>
            <a:r>
              <a:rPr lang="fr-FR" dirty="0" smtClean="0"/>
              <a:t> </a:t>
            </a:r>
            <a:r>
              <a:rPr lang="fr-FR" dirty="0" err="1" smtClean="0"/>
              <a:t>level</a:t>
            </a:r>
            <a:endParaRPr lang="fr-FR" dirty="0" smtClean="0"/>
          </a:p>
          <a:p>
            <a:pPr lvl="3"/>
            <a:r>
              <a:rPr lang="fr-FR" dirty="0" err="1" smtClean="0"/>
              <a:t>Fourth</a:t>
            </a:r>
            <a:r>
              <a:rPr lang="fr-FR" dirty="0" smtClean="0"/>
              <a:t> </a:t>
            </a:r>
            <a:r>
              <a:rPr lang="fr-FR" dirty="0" err="1" smtClean="0"/>
              <a:t>level</a:t>
            </a:r>
            <a:endParaRPr lang="fr-FR" dirty="0" smtClean="0"/>
          </a:p>
          <a:p>
            <a:pPr lvl="4"/>
            <a:r>
              <a:rPr lang="fr-FR" dirty="0" err="1" smtClean="0"/>
              <a:t>Fifth</a:t>
            </a:r>
            <a:r>
              <a:rPr lang="fr-FR" dirty="0" smtClean="0"/>
              <a:t> </a:t>
            </a:r>
            <a:r>
              <a:rPr lang="fr-FR" dirty="0" err="1" smtClean="0"/>
              <a:t>level</a:t>
            </a:r>
            <a:endParaRPr lang="en-US" dirty="0"/>
          </a:p>
        </p:txBody>
      </p:sp>
    </p:spTree>
    <p:extLst>
      <p:ext uri="{BB962C8B-B14F-4D97-AF65-F5344CB8AC3E}">
        <p14:creationId xmlns:p14="http://schemas.microsoft.com/office/powerpoint/2010/main" val="2978225300"/>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46655-21C5-4286-9A5C-1FFDBB2985A9}"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328262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D46655-21C5-4286-9A5C-1FFDBB2985A9}" type="datetimeFigureOut">
              <a:rPr lang="en-US" smtClean="0"/>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281582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D46655-21C5-4286-9A5C-1FFDBB2985A9}" type="datetimeFigureOut">
              <a:rPr lang="en-US" smtClean="0"/>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407602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D46655-21C5-4286-9A5C-1FFDBB2985A9}" type="datetimeFigureOut">
              <a:rPr lang="en-US" smtClean="0"/>
              <a:t>3/22/2015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300011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D46655-21C5-4286-9A5C-1FFDBB2985A9}" type="datetimeFigureOut">
              <a:rPr lang="en-US" smtClean="0"/>
              <a:t>3/22/2015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373548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46655-21C5-4286-9A5C-1FFDBB2985A9}" type="datetimeFigureOut">
              <a:rPr lang="en-US" smtClean="0"/>
              <a:t>3/22/2015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222003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46655-21C5-4286-9A5C-1FFDBB2985A9}" type="datetimeFigureOut">
              <a:rPr lang="en-US" smtClean="0"/>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224743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46655-21C5-4286-9A5C-1FFDBB2985A9}" type="datetimeFigureOut">
              <a:rPr lang="en-US" smtClean="0"/>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E27D9-D2F3-4264-9433-20A9D2C072BB}" type="slidenum">
              <a:rPr lang="en-US" smtClean="0"/>
              <a:t>‹#›</a:t>
            </a:fld>
            <a:endParaRPr lang="en-US"/>
          </a:p>
        </p:txBody>
      </p:sp>
    </p:spTree>
    <p:extLst>
      <p:ext uri="{BB962C8B-B14F-4D97-AF65-F5344CB8AC3E}">
        <p14:creationId xmlns:p14="http://schemas.microsoft.com/office/powerpoint/2010/main" val="28030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46655-21C5-4286-9A5C-1FFDBB2985A9}" type="datetimeFigureOut">
              <a:rPr lang="en-US" smtClean="0"/>
              <a:t>3/22/2015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E27D9-D2F3-4264-9433-20A9D2C072BB}" type="slidenum">
              <a:rPr lang="en-US" smtClean="0"/>
              <a:t>‹#›</a:t>
            </a:fld>
            <a:endParaRPr lang="en-US"/>
          </a:p>
        </p:txBody>
      </p:sp>
    </p:spTree>
    <p:extLst>
      <p:ext uri="{BB962C8B-B14F-4D97-AF65-F5344CB8AC3E}">
        <p14:creationId xmlns:p14="http://schemas.microsoft.com/office/powerpoint/2010/main" val="3066364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wm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smtClean="0"/>
              <a:t>Scrum: Framework, Not Methodology </a:t>
            </a:r>
            <a:endParaRPr lang="vi-VN" cap="all" dirty="0"/>
          </a:p>
        </p:txBody>
      </p:sp>
      <p:pic>
        <p:nvPicPr>
          <p:cNvPr id="30721" name="Picture 1"/>
          <p:cNvPicPr>
            <a:picLocks noChangeAspect="1" noChangeArrowheads="1"/>
          </p:cNvPicPr>
          <p:nvPr/>
        </p:nvPicPr>
        <p:blipFill>
          <a:blip r:embed="rId3"/>
          <a:srcRect/>
          <a:stretch>
            <a:fillRect/>
          </a:stretch>
        </p:blipFill>
        <p:spPr bwMode="auto">
          <a:xfrm>
            <a:off x="8259554" y="3302497"/>
            <a:ext cx="3593779" cy="2317988"/>
          </a:xfrm>
          <a:prstGeom prst="rect">
            <a:avLst/>
          </a:prstGeom>
          <a:noFill/>
          <a:ln w="9525">
            <a:noFill/>
            <a:miter lim="800000"/>
            <a:headEnd/>
            <a:tailEnd/>
          </a:ln>
          <a:effectLst>
            <a:glow rad="101600">
              <a:schemeClr val="accent1">
                <a:satMod val="175000"/>
                <a:alpha val="40000"/>
              </a:schemeClr>
            </a:glow>
            <a:reflection blurRad="6350" stA="50000" endA="300" endPos="55000" dir="5400000" sy="-100000" algn="bl" rotWithShape="0"/>
          </a:effectLst>
        </p:spPr>
      </p:pic>
      <p:sp>
        <p:nvSpPr>
          <p:cNvPr id="8" name="Text Placeholder 3"/>
          <p:cNvSpPr>
            <a:spLocks noGrp="1"/>
          </p:cNvSpPr>
          <p:nvPr>
            <p:ph type="body" sz="quarter" idx="11"/>
          </p:nvPr>
        </p:nvSpPr>
        <p:spPr>
          <a:xfrm>
            <a:off x="1576340" y="1224178"/>
            <a:ext cx="8802251" cy="5202822"/>
          </a:xfrm>
        </p:spPr>
        <p:txBody>
          <a:bodyPr/>
          <a:lstStyle/>
          <a:p>
            <a:pPr marL="261938" lvl="2" indent="-261938" algn="just" defTabSz="457200" fontAlgn="base">
              <a:spcBef>
                <a:spcPts val="1800"/>
              </a:spcBef>
              <a:spcAft>
                <a:spcPct val="0"/>
              </a:spcAft>
              <a:buClr>
                <a:srgbClr val="0ECCF2"/>
              </a:buClr>
            </a:pPr>
            <a:r>
              <a:rPr lang="en-US" sz="3200" b="0" dirty="0" smtClean="0">
                <a:latin typeface="Calibri" pitchFamily="34" charset="0"/>
              </a:rPr>
              <a:t>Một công cụ được sử dụng để tìm hiểu, để xây dựng phần mềm chất lượng cao với một đầu tư tốt hơn</a:t>
            </a:r>
            <a:endParaRPr lang="en-US" sz="3200" b="0" dirty="0">
              <a:latin typeface="Calibri" pitchFamily="34" charset="0"/>
            </a:endParaRPr>
          </a:p>
          <a:p>
            <a:pPr marL="261938" lvl="2" indent="-261938" algn="just" defTabSz="457200" fontAlgn="base">
              <a:spcBef>
                <a:spcPts val="1800"/>
              </a:spcBef>
              <a:spcAft>
                <a:spcPct val="0"/>
              </a:spcAft>
              <a:buClr>
                <a:srgbClr val="0ECCF2"/>
              </a:buClr>
            </a:pPr>
            <a:r>
              <a:rPr lang="en-US" sz="3200" b="0" dirty="0" smtClean="0">
                <a:latin typeface="Calibri" pitchFamily="34" charset="0"/>
              </a:rPr>
              <a:t>Không cung cấp câu trả lời cho hầu hết các vấn đề </a:t>
            </a:r>
            <a:endParaRPr lang="en-US" sz="3200" b="0" dirty="0">
              <a:latin typeface="Calibri" pitchFamily="34" charset="0"/>
            </a:endParaRPr>
          </a:p>
          <a:p>
            <a:pPr marL="261938" lvl="2" indent="-261938" algn="just" defTabSz="457200" fontAlgn="base">
              <a:spcBef>
                <a:spcPts val="1800"/>
              </a:spcBef>
              <a:spcAft>
                <a:spcPct val="0"/>
              </a:spcAft>
              <a:buClr>
                <a:srgbClr val="0ECCF2"/>
              </a:buClr>
            </a:pPr>
            <a:r>
              <a:rPr lang="en-US" sz="3200" b="0" dirty="0" smtClean="0">
                <a:latin typeface="Calibri" pitchFamily="34" charset="0"/>
              </a:rPr>
              <a:t>Không phải là một phương pháp luận </a:t>
            </a:r>
            <a:endParaRPr lang="en-US" sz="3200" b="0" dirty="0">
              <a:latin typeface="Calibri" pitchFamily="34" charset="0"/>
            </a:endParaRPr>
          </a:p>
          <a:p>
            <a:pPr marL="261938" lvl="2" indent="-261938" algn="just" defTabSz="457200" fontAlgn="base">
              <a:spcBef>
                <a:spcPts val="1800"/>
              </a:spcBef>
              <a:spcAft>
                <a:spcPct val="0"/>
              </a:spcAft>
              <a:buClr>
                <a:srgbClr val="0ECCF2"/>
              </a:buClr>
            </a:pPr>
            <a:r>
              <a:rPr lang="en-US" sz="3200" b="0" dirty="0" smtClean="0">
                <a:latin typeface="Calibri" pitchFamily="34" charset="0"/>
              </a:rPr>
              <a:t>Đơn giản chỉ là một framework</a:t>
            </a:r>
            <a:endParaRPr lang="en-US" sz="3200" b="0" dirty="0">
              <a:latin typeface="Calibri" pitchFamily="34" charset="0"/>
            </a:endParaRPr>
          </a:p>
          <a:p>
            <a:pPr marL="261938" lvl="2" indent="-261938" algn="just" defTabSz="457200" fontAlgn="base">
              <a:spcBef>
                <a:spcPts val="1800"/>
              </a:spcBef>
              <a:spcAft>
                <a:spcPct val="0"/>
              </a:spcAft>
              <a:buClr>
                <a:srgbClr val="0ECCF2"/>
              </a:buClr>
            </a:pPr>
            <a:r>
              <a:rPr lang="en-US" sz="3200" b="0" dirty="0" smtClean="0">
                <a:latin typeface="Calibri" pitchFamily="34" charset="0"/>
              </a:rPr>
              <a:t>Không phải là một viên đạn bạc </a:t>
            </a:r>
            <a:endParaRPr lang="en-US" sz="3200" b="0" dirty="0">
              <a:latin typeface="Calibri" pitchFamily="34" charset="0"/>
            </a:endParaRPr>
          </a:p>
        </p:txBody>
      </p:sp>
      <p:pic>
        <p:nvPicPr>
          <p:cNvPr id="6" name="Picture 12" descr="j0088832[1]"/>
          <p:cNvPicPr>
            <a:picLocks noChangeAspect="1" noChangeArrowheads="1"/>
          </p:cNvPicPr>
          <p:nvPr/>
        </p:nvPicPr>
        <p:blipFill>
          <a:blip r:embed="rId4">
            <a:duotone>
              <a:schemeClr val="accent1">
                <a:shade val="45000"/>
                <a:satMod val="135000"/>
              </a:schemeClr>
              <a:prstClr val="white"/>
            </a:duotone>
          </a:blip>
          <a:srcRect/>
          <a:stretch>
            <a:fillRect/>
          </a:stretch>
        </p:blipFill>
        <p:spPr bwMode="auto">
          <a:xfrm>
            <a:off x="9002876" y="23750"/>
            <a:ext cx="1577375" cy="773599"/>
          </a:xfrm>
          <a:prstGeom prst="rect">
            <a:avLst/>
          </a:prstGeom>
          <a:noFill/>
          <a:ln w="9525">
            <a:noFill/>
            <a:miter lim="800000"/>
            <a:headEnd/>
            <a:tailEnd/>
          </a:ln>
        </p:spPr>
      </p:pic>
    </p:spTree>
    <p:extLst>
      <p:ext uri="{BB962C8B-B14F-4D97-AF65-F5344CB8AC3E}">
        <p14:creationId xmlns:p14="http://schemas.microsoft.com/office/powerpoint/2010/main" val="3256892065"/>
      </p:ext>
    </p:extLst>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WHAT ‘S PRODUCT BACKLOG?</a:t>
            </a:r>
            <a:endParaRPr lang="vi-VN" cap="all" dirty="0"/>
          </a:p>
        </p:txBody>
      </p:sp>
      <p:sp>
        <p:nvSpPr>
          <p:cNvPr id="6" name="Text Placeholder 3"/>
          <p:cNvSpPr>
            <a:spLocks noGrp="1"/>
          </p:cNvSpPr>
          <p:nvPr>
            <p:ph type="body" sz="quarter" idx="11"/>
          </p:nvPr>
        </p:nvSpPr>
        <p:spPr>
          <a:xfrm>
            <a:off x="1742375" y="1012000"/>
            <a:ext cx="8636000" cy="5202822"/>
          </a:xfrm>
        </p:spPr>
        <p:txBody>
          <a:bodyPr/>
          <a:lstStyle/>
          <a:p>
            <a:pPr marL="261938" lvl="2" indent="-261938" defTabSz="457200" fontAlgn="base">
              <a:spcBef>
                <a:spcPts val="1200"/>
              </a:spcBef>
              <a:spcAft>
                <a:spcPct val="0"/>
              </a:spcAft>
              <a:buClr>
                <a:srgbClr val="0ECCF2"/>
              </a:buClr>
            </a:pPr>
            <a:r>
              <a:rPr lang="en-US" sz="2800" b="0" dirty="0"/>
              <a:t>The Product Backlog </a:t>
            </a:r>
            <a:r>
              <a:rPr lang="en-US" sz="2800" b="0" dirty="0" smtClean="0"/>
              <a:t>là một danh sách đặt hàng của tất cả mọi thứ có thể cần thiết trong sản phẩm.</a:t>
            </a:r>
            <a:endParaRPr lang="en-US" sz="2800" b="0" dirty="0"/>
          </a:p>
          <a:p>
            <a:pPr marL="261938" lvl="2" indent="-261938" defTabSz="457200" fontAlgn="base">
              <a:spcBef>
                <a:spcPts val="1200"/>
              </a:spcBef>
              <a:spcAft>
                <a:spcPct val="0"/>
              </a:spcAft>
              <a:buClr>
                <a:srgbClr val="0ECCF2"/>
              </a:buClr>
            </a:pPr>
            <a:r>
              <a:rPr lang="en-US" sz="2800" b="0" dirty="0"/>
              <a:t>The Product Owner </a:t>
            </a:r>
            <a:r>
              <a:rPr lang="en-US" sz="2800" b="0" dirty="0" smtClean="0"/>
              <a:t>chịu trách nhiệm về Product </a:t>
            </a:r>
            <a:r>
              <a:rPr lang="en-US" sz="2800" b="0" dirty="0"/>
              <a:t>Backlog</a:t>
            </a:r>
            <a:r>
              <a:rPr lang="en-US" sz="2800" b="0" dirty="0" smtClean="0"/>
              <a:t>, bao gồm nội dung, tính sẵn có và đặt hàng.</a:t>
            </a:r>
            <a:endParaRPr lang="en-US" sz="2800" b="0" dirty="0"/>
          </a:p>
          <a:p>
            <a:pPr marL="261938" lvl="2" indent="-261938" defTabSz="457200" fontAlgn="base">
              <a:spcBef>
                <a:spcPts val="1200"/>
              </a:spcBef>
              <a:spcAft>
                <a:spcPct val="0"/>
              </a:spcAft>
              <a:buClr>
                <a:srgbClr val="0ECCF2"/>
              </a:buClr>
            </a:pPr>
            <a:r>
              <a:rPr lang="en-US" sz="2800" b="0" dirty="0"/>
              <a:t>The Product Backlog </a:t>
            </a:r>
            <a:r>
              <a:rPr lang="en-US" sz="2800" b="0" dirty="0" smtClean="0"/>
              <a:t>cải tiến như các sản phẩm và môi trường , trong đó nó sẽ được cải tiến. </a:t>
            </a:r>
            <a:endParaRPr lang="en-US" sz="2800" b="0" dirty="0"/>
          </a:p>
          <a:p>
            <a:pPr marL="261938" lvl="2" indent="-261938" defTabSz="457200" fontAlgn="base">
              <a:spcBef>
                <a:spcPts val="1200"/>
              </a:spcBef>
              <a:spcAft>
                <a:spcPct val="0"/>
              </a:spcAft>
              <a:buClr>
                <a:srgbClr val="0ECCF2"/>
              </a:buClr>
            </a:pPr>
            <a:r>
              <a:rPr lang="en-US" sz="2800" b="0" dirty="0"/>
              <a:t>The Product Backlog </a:t>
            </a:r>
            <a:r>
              <a:rPr lang="en-US" sz="2800" b="0" dirty="0" smtClean="0"/>
              <a:t>thường được đặt hàng bởi giá trị, rủi ro, ưu tiên và sự cần thiết.</a:t>
            </a:r>
            <a:endParaRPr lang="en-US" sz="2800" b="0" dirty="0"/>
          </a:p>
          <a:p>
            <a:pPr marL="261938" lvl="2" indent="-261938" defTabSz="457200" fontAlgn="base">
              <a:spcBef>
                <a:spcPts val="1200"/>
              </a:spcBef>
              <a:spcAft>
                <a:spcPct val="0"/>
              </a:spcAft>
              <a:buClr>
                <a:srgbClr val="0ECCF2"/>
              </a:buClr>
            </a:pPr>
            <a:r>
              <a:rPr lang="en-US" sz="2800" b="0" dirty="0" smtClean="0"/>
              <a:t>Những mục Product Backlog đặt hàng cao rõ ràng và chi tiết hơn so với đặt hàng thấp.</a:t>
            </a:r>
            <a:endParaRPr lang="en-US" sz="2800" b="0" dirty="0"/>
          </a:p>
        </p:txBody>
      </p:sp>
      <p:pic>
        <p:nvPicPr>
          <p:cNvPr id="7" name="Content Placeholder 4" descr="Picture9.png"/>
          <p:cNvPicPr>
            <a:picLocks noChangeAspect="1"/>
          </p:cNvPicPr>
          <p:nvPr/>
        </p:nvPicPr>
        <p:blipFill>
          <a:blip r:embed="rId3" cstate="print">
            <a:duotone>
              <a:schemeClr val="accent1">
                <a:shade val="45000"/>
                <a:satMod val="135000"/>
              </a:schemeClr>
              <a:prstClr val="white"/>
            </a:duotone>
          </a:blip>
          <a:stretch>
            <a:fillRect/>
          </a:stretch>
        </p:blipFill>
        <p:spPr bwMode="auto">
          <a:xfrm flipH="1">
            <a:off x="9254837" y="-11876"/>
            <a:ext cx="1385713" cy="868680"/>
          </a:xfrm>
          <a:prstGeom prst="rect">
            <a:avLst/>
          </a:prstGeom>
          <a:noFill/>
          <a:ln w="9525">
            <a:noFill/>
            <a:miter lim="800000"/>
            <a:headEnd/>
            <a:tailEnd/>
          </a:ln>
        </p:spPr>
      </p:pic>
    </p:spTree>
    <p:extLst>
      <p:ext uri="{BB962C8B-B14F-4D97-AF65-F5344CB8AC3E}">
        <p14:creationId xmlns:p14="http://schemas.microsoft.com/office/powerpoint/2010/main" val="1237600694"/>
      </p:ext>
    </p:extLst>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PRODUCT BACKLOG SAMPLE</a:t>
            </a:r>
            <a:endParaRPr lang="vi-VN" cap="all" dirty="0"/>
          </a:p>
        </p:txBody>
      </p:sp>
      <p:pic>
        <p:nvPicPr>
          <p:cNvPr id="51202" name="Picture 2" descr="http://www.redminebacklogs.net/assets/images/master_backlog.png"/>
          <p:cNvPicPr>
            <a:picLocks noChangeAspect="1" noChangeArrowheads="1"/>
          </p:cNvPicPr>
          <p:nvPr/>
        </p:nvPicPr>
        <p:blipFill>
          <a:blip r:embed="rId3"/>
          <a:srcRect/>
          <a:stretch>
            <a:fillRect/>
          </a:stretch>
        </p:blipFill>
        <p:spPr bwMode="auto">
          <a:xfrm>
            <a:off x="2427718" y="1139082"/>
            <a:ext cx="7302857" cy="4731429"/>
          </a:xfrm>
          <a:prstGeom prst="rect">
            <a:avLst/>
          </a:prstGeom>
          <a:noFill/>
          <a:effectLst>
            <a:glow rad="101600">
              <a:schemeClr val="accent1">
                <a:satMod val="175000"/>
                <a:alpha val="40000"/>
              </a:schemeClr>
            </a:glow>
            <a:reflection blurRad="6350" stA="50000" endA="300" endPos="38500" dist="50800" dir="5400000" sy="-100000" algn="bl" rotWithShape="0"/>
          </a:effectLst>
        </p:spPr>
      </p:pic>
      <p:pic>
        <p:nvPicPr>
          <p:cNvPr id="6" name="Content Placeholder 4" descr="Picture9.png"/>
          <p:cNvPicPr>
            <a:picLocks noChangeAspect="1"/>
          </p:cNvPicPr>
          <p:nvPr/>
        </p:nvPicPr>
        <p:blipFill>
          <a:blip r:embed="rId4" cstate="print">
            <a:duotone>
              <a:schemeClr val="accent1">
                <a:shade val="45000"/>
                <a:satMod val="135000"/>
              </a:schemeClr>
              <a:prstClr val="white"/>
            </a:duotone>
          </a:blip>
          <a:stretch>
            <a:fillRect/>
          </a:stretch>
        </p:blipFill>
        <p:spPr bwMode="auto">
          <a:xfrm flipH="1">
            <a:off x="9254837" y="-11876"/>
            <a:ext cx="1385713" cy="868680"/>
          </a:xfrm>
          <a:prstGeom prst="rect">
            <a:avLst/>
          </a:prstGeom>
          <a:noFill/>
          <a:ln w="9525">
            <a:noFill/>
            <a:miter lim="800000"/>
            <a:headEnd/>
            <a:tailEnd/>
          </a:ln>
        </p:spPr>
      </p:pic>
    </p:spTree>
    <p:extLst>
      <p:ext uri="{BB962C8B-B14F-4D97-AF65-F5344CB8AC3E}">
        <p14:creationId xmlns:p14="http://schemas.microsoft.com/office/powerpoint/2010/main" val="678358116"/>
      </p:ext>
    </p:extLst>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How Is Scrum Iterative?</a:t>
            </a:r>
            <a:endParaRPr lang="vi-VN" cap="all" dirty="0"/>
          </a:p>
        </p:txBody>
      </p:sp>
      <p:sp>
        <p:nvSpPr>
          <p:cNvPr id="4" name="Text Placeholder 3"/>
          <p:cNvSpPr>
            <a:spLocks noGrp="1"/>
          </p:cNvSpPr>
          <p:nvPr>
            <p:ph type="body" sz="quarter" idx="11"/>
          </p:nvPr>
        </p:nvSpPr>
        <p:spPr>
          <a:xfrm>
            <a:off x="1742375" y="905125"/>
            <a:ext cx="8636000" cy="5202822"/>
          </a:xfrm>
        </p:spPr>
        <p:txBody>
          <a:bodyPr>
            <a:normAutofit lnSpcReduction="10000"/>
          </a:bodyPr>
          <a:lstStyle/>
          <a:p>
            <a:pPr marL="261938" lvl="2" indent="-261938" defTabSz="457200" fontAlgn="base">
              <a:spcBef>
                <a:spcPts val="1200"/>
              </a:spcBef>
              <a:spcAft>
                <a:spcPct val="0"/>
              </a:spcAft>
              <a:buClr>
                <a:srgbClr val="0ECCF2"/>
              </a:buClr>
            </a:pPr>
            <a:r>
              <a:rPr lang="en-US" sz="2800" b="0" dirty="0"/>
              <a:t>Sprints are time-boxed iterations </a:t>
            </a:r>
          </a:p>
          <a:p>
            <a:pPr marL="261938" lvl="2" indent="-261938" defTabSz="457200" fontAlgn="base">
              <a:spcBef>
                <a:spcPts val="1200"/>
              </a:spcBef>
              <a:spcAft>
                <a:spcPct val="0"/>
              </a:spcAft>
              <a:buClr>
                <a:srgbClr val="0ECCF2"/>
              </a:buClr>
            </a:pPr>
            <a:r>
              <a:rPr lang="en-US" sz="2800" b="0" dirty="0" smtClean="0"/>
              <a:t>Mọi sự phát triển được thực hiện với Sprint </a:t>
            </a:r>
            <a:endParaRPr lang="en-US" sz="2800" b="0" dirty="0"/>
          </a:p>
          <a:p>
            <a:pPr marL="261938" lvl="2" indent="-261938" defTabSz="457200" fontAlgn="base">
              <a:spcBef>
                <a:spcPts val="1200"/>
              </a:spcBef>
              <a:spcAft>
                <a:spcPct val="0"/>
              </a:spcAft>
              <a:buClr>
                <a:srgbClr val="0ECCF2"/>
              </a:buClr>
            </a:pPr>
            <a:r>
              <a:rPr lang="en-US" sz="2800" b="0" dirty="0" smtClean="0"/>
              <a:t>Một </a:t>
            </a:r>
            <a:r>
              <a:rPr lang="en-US" sz="2800" b="0" dirty="0"/>
              <a:t>Sprint </a:t>
            </a:r>
            <a:r>
              <a:rPr lang="en-US" sz="2800" b="0" dirty="0" smtClean="0"/>
              <a:t>có thời gian liên tục từ 1 tháng trở lại</a:t>
            </a:r>
            <a:endParaRPr lang="en-US" sz="2800" b="0" dirty="0"/>
          </a:p>
          <a:p>
            <a:pPr marL="261938" lvl="2" indent="-261938" defTabSz="457200" fontAlgn="base">
              <a:spcBef>
                <a:spcPts val="1200"/>
              </a:spcBef>
              <a:spcAft>
                <a:spcPct val="0"/>
              </a:spcAft>
              <a:buClr>
                <a:srgbClr val="0ECCF2"/>
              </a:buClr>
            </a:pPr>
            <a:r>
              <a:rPr lang="en-US" sz="2800" b="0" dirty="0" smtClean="0"/>
              <a:t>Trong suốt quá trình </a:t>
            </a:r>
            <a:r>
              <a:rPr lang="en-US" sz="2800" b="0" dirty="0"/>
              <a:t>Sprint: </a:t>
            </a:r>
          </a:p>
          <a:p>
            <a:pPr marL="531813" lvl="3" indent="-261938" fontAlgn="base">
              <a:spcBef>
                <a:spcPts val="600"/>
              </a:spcBef>
              <a:spcAft>
                <a:spcPct val="0"/>
              </a:spcAft>
              <a:buClr>
                <a:srgbClr val="0ECCF2"/>
              </a:buClr>
            </a:pPr>
            <a:r>
              <a:rPr lang="en-US" sz="2400" dirty="0" smtClean="0"/>
              <a:t>Không có thay đổi nào được thực hiện gây ảnh hướng đến mục tiêu Sprint; </a:t>
            </a:r>
            <a:endParaRPr lang="en-US" sz="2400" dirty="0"/>
          </a:p>
          <a:p>
            <a:pPr marL="531813" lvl="3" indent="-261938" fontAlgn="base">
              <a:spcBef>
                <a:spcPts val="600"/>
              </a:spcBef>
              <a:spcAft>
                <a:spcPct val="0"/>
              </a:spcAft>
              <a:buClr>
                <a:srgbClr val="0ECCF2"/>
              </a:buClr>
            </a:pPr>
            <a:r>
              <a:rPr lang="en-US" sz="2400" dirty="0" smtClean="0"/>
              <a:t>Thành phần Development </a:t>
            </a:r>
            <a:r>
              <a:rPr lang="en-US" sz="2400" dirty="0"/>
              <a:t>Team </a:t>
            </a:r>
            <a:r>
              <a:rPr lang="en-US" sz="2400" dirty="0" smtClean="0"/>
              <a:t>; </a:t>
            </a:r>
            <a:endParaRPr lang="en-US" sz="2400" dirty="0"/>
          </a:p>
          <a:p>
            <a:pPr marL="531813" lvl="3" indent="-261938" fontAlgn="base">
              <a:spcBef>
                <a:spcPts val="600"/>
              </a:spcBef>
              <a:spcAft>
                <a:spcPct val="0"/>
              </a:spcAft>
              <a:buClr>
                <a:srgbClr val="0ECCF2"/>
              </a:buClr>
            </a:pPr>
            <a:r>
              <a:rPr lang="en-US" sz="2400" dirty="0" smtClean="0"/>
              <a:t>Mục tiêu chất lượng không thay đổi; </a:t>
            </a:r>
            <a:endParaRPr lang="en-US" sz="2400" dirty="0"/>
          </a:p>
          <a:p>
            <a:pPr marL="531813" lvl="3" indent="-261938" fontAlgn="base">
              <a:spcBef>
                <a:spcPts val="600"/>
              </a:spcBef>
              <a:spcAft>
                <a:spcPct val="0"/>
              </a:spcAft>
              <a:buClr>
                <a:srgbClr val="0ECCF2"/>
              </a:buClr>
            </a:pPr>
            <a:r>
              <a:rPr lang="en-US" sz="2400" dirty="0" smtClean="0"/>
              <a:t>Phạm vi được làm rõ và tái đàm phán giữa Product Owner và Development Team nhiều hơn như đã được biết. </a:t>
            </a:r>
            <a:endParaRPr lang="en-US" sz="2400" dirty="0"/>
          </a:p>
          <a:p>
            <a:pPr marL="261938" lvl="2" indent="-261938" defTabSz="457200" fontAlgn="base">
              <a:spcBef>
                <a:spcPts val="1200"/>
              </a:spcBef>
              <a:spcAft>
                <a:spcPct val="0"/>
              </a:spcAft>
              <a:buClr>
                <a:srgbClr val="0ECCF2"/>
              </a:buClr>
            </a:pPr>
            <a:r>
              <a:rPr lang="en-US" sz="2800" b="0" dirty="0" smtClean="0"/>
              <a:t>Họp kế hoạch Sprint, Họp Scrum hàng ngày, Nhóm phát triển làm việc, Họp sơ kết Sprint, và Họp cải tiến Sprint  </a:t>
            </a:r>
            <a:endParaRPr lang="en-US" sz="2800" b="0" dirty="0"/>
          </a:p>
        </p:txBody>
      </p:sp>
      <p:pic>
        <p:nvPicPr>
          <p:cNvPr id="6" name="Picture 5" descr="Picture4.png"/>
          <p:cNvPicPr>
            <a:picLocks noChangeAspect="1"/>
          </p:cNvPicPr>
          <p:nvPr/>
        </p:nvPicPr>
        <p:blipFill>
          <a:blip r:embed="rId3" cstate="print">
            <a:duotone>
              <a:schemeClr val="accent1">
                <a:shade val="45000"/>
                <a:satMod val="135000"/>
              </a:schemeClr>
              <a:prstClr val="white"/>
            </a:duotone>
          </a:blip>
          <a:stretch>
            <a:fillRect/>
          </a:stretch>
        </p:blipFill>
        <p:spPr>
          <a:xfrm>
            <a:off x="9433656" y="0"/>
            <a:ext cx="1158144" cy="871656"/>
          </a:xfrm>
          <a:prstGeom prst="rect">
            <a:avLst/>
          </a:prstGeom>
        </p:spPr>
      </p:pic>
    </p:spTree>
    <p:extLst>
      <p:ext uri="{BB962C8B-B14F-4D97-AF65-F5344CB8AC3E}">
        <p14:creationId xmlns:p14="http://schemas.microsoft.com/office/powerpoint/2010/main" val="660474979"/>
      </p:ext>
    </p:extLst>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Sprint Planning Meeting</a:t>
            </a:r>
            <a:endParaRPr lang="vi-VN" cap="all" dirty="0"/>
          </a:p>
        </p:txBody>
      </p:sp>
      <p:sp>
        <p:nvSpPr>
          <p:cNvPr id="4" name="Text Placeholder 3"/>
          <p:cNvSpPr>
            <a:spLocks noGrp="1"/>
          </p:cNvSpPr>
          <p:nvPr>
            <p:ph type="body" sz="quarter" idx="11"/>
          </p:nvPr>
        </p:nvSpPr>
        <p:spPr>
          <a:xfrm>
            <a:off x="1742375" y="1012000"/>
            <a:ext cx="8636000" cy="5202822"/>
          </a:xfrm>
        </p:spPr>
        <p:txBody>
          <a:bodyPr/>
          <a:lstStyle/>
          <a:p>
            <a:pPr marL="261938" lvl="2" indent="-261938" defTabSz="457200" fontAlgn="base">
              <a:spcBef>
                <a:spcPts val="1200"/>
              </a:spcBef>
              <a:spcAft>
                <a:spcPct val="0"/>
              </a:spcAft>
              <a:buClr>
                <a:srgbClr val="0ECCF2"/>
              </a:buClr>
            </a:pPr>
            <a:r>
              <a:rPr lang="en-US" sz="2800" b="0" dirty="0" smtClean="0"/>
              <a:t>Các công việc thực hiện trong Sprint được dự kiến tại </a:t>
            </a:r>
            <a:r>
              <a:rPr lang="en-US" sz="2800" b="0" dirty="0"/>
              <a:t>Sprint Planning Meeting. </a:t>
            </a:r>
          </a:p>
          <a:p>
            <a:pPr marL="261938" lvl="2" indent="-261938" defTabSz="457200" fontAlgn="base">
              <a:spcBef>
                <a:spcPts val="1200"/>
              </a:spcBef>
              <a:spcAft>
                <a:spcPct val="0"/>
              </a:spcAft>
              <a:buClr>
                <a:srgbClr val="0ECCF2"/>
              </a:buClr>
            </a:pPr>
            <a:r>
              <a:rPr lang="en-US" sz="2800" b="0" dirty="0" smtClean="0"/>
              <a:t>Kế hoạch này được tạo ra bởi sự hợp tác của toàn bộ Scrum </a:t>
            </a:r>
            <a:r>
              <a:rPr lang="en-US" sz="2800" b="0" dirty="0"/>
              <a:t>Team. </a:t>
            </a:r>
          </a:p>
          <a:p>
            <a:pPr marL="261938" lvl="2" indent="-261938" defTabSz="457200" fontAlgn="base">
              <a:spcBef>
                <a:spcPts val="1200"/>
              </a:spcBef>
              <a:spcAft>
                <a:spcPct val="0"/>
              </a:spcAft>
              <a:buClr>
                <a:srgbClr val="0ECCF2"/>
              </a:buClr>
            </a:pPr>
            <a:r>
              <a:rPr lang="en-US" sz="2800" b="0" dirty="0"/>
              <a:t>The Sprint Planning Meeting </a:t>
            </a:r>
            <a:r>
              <a:rPr lang="en-US" sz="2800" b="0" dirty="0" smtClean="0"/>
              <a:t>được đóng khung 8 giờ cho 1 tháng Sprint</a:t>
            </a:r>
            <a:r>
              <a:rPr lang="en-US" sz="2800" b="0" dirty="0"/>
              <a:t>. </a:t>
            </a:r>
          </a:p>
          <a:p>
            <a:pPr marL="261938" lvl="2" indent="-261938" defTabSz="457200" fontAlgn="base">
              <a:spcBef>
                <a:spcPts val="1200"/>
              </a:spcBef>
              <a:spcAft>
                <a:spcPct val="0"/>
              </a:spcAft>
              <a:buClr>
                <a:srgbClr val="0ECCF2"/>
              </a:buClr>
            </a:pPr>
            <a:r>
              <a:rPr lang="en-US" sz="2800" b="0" dirty="0"/>
              <a:t>The Sprint Planning Meeting </a:t>
            </a:r>
            <a:r>
              <a:rPr lang="en-US" sz="2800" b="0" dirty="0" smtClean="0"/>
              <a:t>bao gồm 2 phần:</a:t>
            </a:r>
            <a:endParaRPr lang="en-US" sz="5400" b="0" dirty="0"/>
          </a:p>
          <a:p>
            <a:pPr marL="531813" lvl="3" indent="-261938" fontAlgn="base">
              <a:spcBef>
                <a:spcPts val="600"/>
              </a:spcBef>
              <a:spcAft>
                <a:spcPct val="0"/>
              </a:spcAft>
              <a:buClr>
                <a:srgbClr val="0ECCF2"/>
              </a:buClr>
            </a:pPr>
            <a:r>
              <a:rPr lang="en-US" sz="2400" dirty="0" smtClean="0"/>
              <a:t>Phần </a:t>
            </a:r>
            <a:r>
              <a:rPr lang="en-US" sz="2400" dirty="0"/>
              <a:t>1 : </a:t>
            </a:r>
            <a:r>
              <a:rPr lang="en-US" sz="2400" dirty="0" smtClean="0"/>
              <a:t>Những gì sẽ được chuyển giao trong kết quả Increment từ Sprint sắp tới? </a:t>
            </a:r>
            <a:endParaRPr lang="en-US" sz="2400" dirty="0"/>
          </a:p>
          <a:p>
            <a:pPr marL="531813" lvl="3" indent="-261938" fontAlgn="base">
              <a:spcBef>
                <a:spcPts val="600"/>
              </a:spcBef>
              <a:spcAft>
                <a:spcPct val="0"/>
              </a:spcAft>
              <a:buClr>
                <a:srgbClr val="0ECCF2"/>
              </a:buClr>
            </a:pPr>
            <a:r>
              <a:rPr lang="en-US" sz="2400" dirty="0" smtClean="0"/>
              <a:t>Phần </a:t>
            </a:r>
            <a:r>
              <a:rPr lang="en-US" sz="2400" dirty="0"/>
              <a:t>2 : </a:t>
            </a:r>
            <a:r>
              <a:rPr lang="en-US" sz="2400" dirty="0" smtClean="0"/>
              <a:t>Công việc cần làm sẽ là bao nhiêu để cung cấp cho Increment có thể đạt được?  </a:t>
            </a:r>
            <a:endParaRPr lang="en-US" sz="2400" dirty="0"/>
          </a:p>
        </p:txBody>
      </p:sp>
      <p:pic>
        <p:nvPicPr>
          <p:cNvPr id="5" name="Picture 5" descr="j0090344[1]"/>
          <p:cNvPicPr>
            <a:picLocks noChangeArrowheads="1"/>
          </p:cNvPicPr>
          <p:nvPr/>
        </p:nvPicPr>
        <p:blipFill>
          <a:blip r:embed="rId3">
            <a:duotone>
              <a:schemeClr val="accent1">
                <a:shade val="45000"/>
                <a:satMod val="135000"/>
              </a:schemeClr>
              <a:prstClr val="white"/>
            </a:duotone>
          </a:blip>
          <a:srcRect/>
          <a:stretch>
            <a:fillRect/>
          </a:stretch>
        </p:blipFill>
        <p:spPr bwMode="auto">
          <a:xfrm>
            <a:off x="9290446" y="9489"/>
            <a:ext cx="1268553" cy="806483"/>
          </a:xfrm>
          <a:prstGeom prst="rect">
            <a:avLst/>
          </a:prstGeom>
          <a:noFill/>
          <a:ln w="9525">
            <a:noFill/>
            <a:miter lim="800000"/>
            <a:headEnd/>
            <a:tailEnd/>
          </a:ln>
        </p:spPr>
      </p:pic>
    </p:spTree>
    <p:extLst>
      <p:ext uri="{BB962C8B-B14F-4D97-AF65-F5344CB8AC3E}">
        <p14:creationId xmlns:p14="http://schemas.microsoft.com/office/powerpoint/2010/main" val="76390087"/>
      </p:ext>
    </p:extLst>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Sprint Planning Meeting Flow</a:t>
            </a:r>
            <a:endParaRPr lang="vi-VN" cap="all" dirty="0"/>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09700" y="1118750"/>
            <a:ext cx="8420100" cy="4953000"/>
          </a:xfrm>
          <a:prstGeom prst="rect">
            <a:avLst/>
          </a:prstGeom>
          <a:noFill/>
          <a:ln w="9525">
            <a:noFill/>
            <a:miter lim="800000"/>
            <a:headEnd/>
            <a:tailEnd/>
          </a:ln>
        </p:spPr>
      </p:pic>
      <p:pic>
        <p:nvPicPr>
          <p:cNvPr id="5" name="Picture 5" descr="j0090344[1]"/>
          <p:cNvPicPr>
            <a:picLocks noChangeArrowheads="1"/>
          </p:cNvPicPr>
          <p:nvPr/>
        </p:nvPicPr>
        <p:blipFill>
          <a:blip r:embed="rId4">
            <a:duotone>
              <a:schemeClr val="accent1">
                <a:shade val="45000"/>
                <a:satMod val="135000"/>
              </a:schemeClr>
              <a:prstClr val="white"/>
            </a:duotone>
          </a:blip>
          <a:srcRect/>
          <a:stretch>
            <a:fillRect/>
          </a:stretch>
        </p:blipFill>
        <p:spPr bwMode="auto">
          <a:xfrm>
            <a:off x="9290446" y="9489"/>
            <a:ext cx="1268553" cy="806483"/>
          </a:xfrm>
          <a:prstGeom prst="rect">
            <a:avLst/>
          </a:prstGeom>
          <a:noFill/>
          <a:ln w="9525">
            <a:noFill/>
            <a:miter lim="800000"/>
            <a:headEnd/>
            <a:tailEnd/>
          </a:ln>
        </p:spPr>
      </p:pic>
    </p:spTree>
    <p:extLst>
      <p:ext uri="{BB962C8B-B14F-4D97-AF65-F5344CB8AC3E}">
        <p14:creationId xmlns:p14="http://schemas.microsoft.com/office/powerpoint/2010/main" val="126063113"/>
      </p:ext>
    </p:extLst>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Scrum: What’s In A name?</a:t>
            </a:r>
            <a:endParaRPr lang="vi-VN" cap="all" dirty="0"/>
          </a:p>
        </p:txBody>
      </p:sp>
      <p:pic>
        <p:nvPicPr>
          <p:cNvPr id="5" name="Picture 4" descr="scrum"/>
          <p:cNvPicPr>
            <a:picLocks noChangeAspect="1" noChangeArrowheads="1"/>
          </p:cNvPicPr>
          <p:nvPr/>
        </p:nvPicPr>
        <p:blipFill>
          <a:blip r:embed="rId3"/>
          <a:srcRect/>
          <a:stretch>
            <a:fillRect/>
          </a:stretch>
        </p:blipFill>
        <p:spPr bwMode="auto">
          <a:xfrm>
            <a:off x="2504700" y="1093539"/>
            <a:ext cx="7086600" cy="4613275"/>
          </a:xfrm>
          <a:prstGeom prst="rect">
            <a:avLst/>
          </a:prstGeom>
          <a:noFill/>
          <a:ln w="9525">
            <a:noFill/>
            <a:miter lim="800000"/>
            <a:headEnd/>
            <a:tailEnd/>
          </a:ln>
          <a:effectLst>
            <a:glow rad="101600">
              <a:schemeClr val="accent1">
                <a:satMod val="175000"/>
                <a:alpha val="40000"/>
              </a:schemeClr>
            </a:glow>
            <a:reflection blurRad="6350" stA="50000" endA="300" endPos="38500" dist="50800" dir="5400000" sy="-100000" algn="bl" rotWithShape="0"/>
          </a:effectLst>
        </p:spPr>
      </p:pic>
      <p:pic>
        <p:nvPicPr>
          <p:cNvPr id="6" name="Picture 12" descr="j0088832[1]"/>
          <p:cNvPicPr>
            <a:picLocks noChangeAspect="1" noChangeArrowheads="1"/>
          </p:cNvPicPr>
          <p:nvPr/>
        </p:nvPicPr>
        <p:blipFill>
          <a:blip r:embed="rId4">
            <a:duotone>
              <a:schemeClr val="accent1">
                <a:shade val="45000"/>
                <a:satMod val="135000"/>
              </a:schemeClr>
              <a:prstClr val="white"/>
            </a:duotone>
          </a:blip>
          <a:srcRect/>
          <a:stretch>
            <a:fillRect/>
          </a:stretch>
        </p:blipFill>
        <p:spPr bwMode="auto">
          <a:xfrm>
            <a:off x="9002876" y="23750"/>
            <a:ext cx="1577375" cy="773599"/>
          </a:xfrm>
          <a:prstGeom prst="rect">
            <a:avLst/>
          </a:prstGeom>
          <a:noFill/>
          <a:ln w="9525">
            <a:noFill/>
            <a:miter lim="800000"/>
            <a:headEnd/>
            <a:tailEnd/>
          </a:ln>
        </p:spPr>
      </p:pic>
    </p:spTree>
    <p:extLst>
      <p:ext uri="{BB962C8B-B14F-4D97-AF65-F5344CB8AC3E}">
        <p14:creationId xmlns:p14="http://schemas.microsoft.com/office/powerpoint/2010/main" val="2523130890"/>
      </p:ext>
    </p:extLst>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headline quote white wide"/>
          <p:cNvPicPr>
            <a:picLocks noChangeAspect="1" noChangeArrowheads="1"/>
          </p:cNvPicPr>
          <p:nvPr/>
        </p:nvPicPr>
        <p:blipFill>
          <a:blip r:embed="rId3"/>
          <a:stretch>
            <a:fillRect/>
          </a:stretch>
        </p:blipFill>
        <p:spPr bwMode="auto">
          <a:xfrm>
            <a:off x="2101677" y="1033777"/>
            <a:ext cx="8053388" cy="4433888"/>
          </a:xfrm>
          <a:prstGeom prst="rect">
            <a:avLst/>
          </a:prstGeom>
          <a:noFill/>
          <a:ln>
            <a:noFill/>
          </a:ln>
        </p:spPr>
      </p:pic>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Scrum Is A Common Development Approach</a:t>
            </a:r>
            <a:endParaRPr lang="vi-VN" cap="all" dirty="0"/>
          </a:p>
        </p:txBody>
      </p:sp>
      <p:pic>
        <p:nvPicPr>
          <p:cNvPr id="33794" name="Picture 2"/>
          <p:cNvPicPr>
            <a:picLocks noChangeAspect="1" noChangeArrowheads="1"/>
          </p:cNvPicPr>
          <p:nvPr/>
        </p:nvPicPr>
        <p:blipFill>
          <a:blip r:embed="rId4"/>
          <a:srcRect t="1378" b="8738"/>
          <a:stretch>
            <a:fillRect/>
          </a:stretch>
        </p:blipFill>
        <p:spPr bwMode="auto">
          <a:xfrm>
            <a:off x="2743936" y="1460180"/>
            <a:ext cx="6370320" cy="3512763"/>
          </a:xfrm>
          <a:prstGeom prst="rect">
            <a:avLst/>
          </a:prstGeom>
          <a:noFill/>
          <a:ln w="9525">
            <a:noFill/>
            <a:miter lim="800000"/>
            <a:headEnd/>
            <a:tailEnd/>
          </a:ln>
        </p:spPr>
      </p:pic>
      <p:sp>
        <p:nvSpPr>
          <p:cNvPr id="6" name="Content Placeholder 2"/>
          <p:cNvSpPr txBox="1">
            <a:spLocks/>
          </p:cNvSpPr>
          <p:nvPr/>
        </p:nvSpPr>
        <p:spPr bwMode="auto">
          <a:xfrm>
            <a:off x="1940625" y="5670475"/>
            <a:ext cx="8686800"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58738" algn="r" fontAlgn="base">
              <a:spcBef>
                <a:spcPct val="0"/>
              </a:spcBef>
              <a:spcAft>
                <a:spcPct val="0"/>
              </a:spcAft>
              <a:buClr>
                <a:srgbClr val="0ECCF2"/>
              </a:buClr>
              <a:defRPr/>
            </a:pPr>
            <a:r>
              <a:rPr lang="en-US" sz="1400" i="1">
                <a:solidFill>
                  <a:srgbClr val="44606D"/>
                </a:solidFill>
                <a:ea typeface="Verdana" pitchFamily="34" charset="0"/>
                <a:cs typeface="Arial" pitchFamily="34" charset="0"/>
              </a:rPr>
              <a:t>Source: November 2011 Global Agile Software Application Development Online Survey </a:t>
            </a:r>
          </a:p>
          <a:p>
            <a:pPr marL="58738" algn="r" fontAlgn="base">
              <a:spcBef>
                <a:spcPct val="0"/>
              </a:spcBef>
              <a:spcAft>
                <a:spcPct val="0"/>
              </a:spcAft>
              <a:buClr>
                <a:srgbClr val="0ECCF2"/>
              </a:buClr>
              <a:defRPr/>
            </a:pPr>
            <a:r>
              <a:rPr lang="en-US" sz="1400" i="1">
                <a:solidFill>
                  <a:srgbClr val="44606D"/>
                </a:solidFill>
                <a:ea typeface="Verdana" pitchFamily="34" charset="0"/>
                <a:cs typeface="Arial" pitchFamily="34" charset="0"/>
              </a:rPr>
              <a:t>Base: 205 organizations who are implementing or have implemented Agile </a:t>
            </a:r>
          </a:p>
          <a:p>
            <a:pPr marL="58738" algn="r" fontAlgn="base">
              <a:spcBef>
                <a:spcPct val="0"/>
              </a:spcBef>
              <a:spcAft>
                <a:spcPct val="0"/>
              </a:spcAft>
              <a:buClr>
                <a:srgbClr val="0ECCF2"/>
              </a:buClr>
              <a:defRPr/>
            </a:pPr>
            <a:r>
              <a:rPr lang="en-US" sz="1400" i="1">
                <a:solidFill>
                  <a:srgbClr val="44606D"/>
                </a:solidFill>
                <a:ea typeface="Verdana" pitchFamily="34" charset="0"/>
                <a:cs typeface="Arial" pitchFamily="34" charset="0"/>
              </a:rPr>
              <a:t>(multiple responses accepted) </a:t>
            </a:r>
            <a:endParaRPr lang="vi-VN" sz="1400" i="1" dirty="0">
              <a:solidFill>
                <a:srgbClr val="44606D"/>
              </a:solidFill>
              <a:ea typeface="Verdana" pitchFamily="34" charset="0"/>
              <a:cs typeface="Arial" pitchFamily="34" charset="0"/>
            </a:endParaRPr>
          </a:p>
        </p:txBody>
      </p:sp>
      <p:pic>
        <p:nvPicPr>
          <p:cNvPr id="8" name="Picture 12" descr="j0088832[1]"/>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9002876" y="23750"/>
            <a:ext cx="1577375" cy="773599"/>
          </a:xfrm>
          <a:prstGeom prst="rect">
            <a:avLst/>
          </a:prstGeom>
          <a:noFill/>
          <a:ln w="9525">
            <a:noFill/>
            <a:miter lim="800000"/>
            <a:headEnd/>
            <a:tailEnd/>
          </a:ln>
        </p:spPr>
      </p:pic>
    </p:spTree>
    <p:extLst>
      <p:ext uri="{BB962C8B-B14F-4D97-AF65-F5344CB8AC3E}">
        <p14:creationId xmlns:p14="http://schemas.microsoft.com/office/powerpoint/2010/main" val="2079707674"/>
      </p:ext>
    </p:extLst>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smtClean="0"/>
              <a:t>Scrum Is A Tool Used To Become Agile</a:t>
            </a:r>
            <a:endParaRPr lang="vi-VN" cap="all" dirty="0"/>
          </a:p>
        </p:txBody>
      </p:sp>
      <p:sp>
        <p:nvSpPr>
          <p:cNvPr id="4" name="Text Placeholder 3"/>
          <p:cNvSpPr>
            <a:spLocks noGrp="1"/>
          </p:cNvSpPr>
          <p:nvPr>
            <p:ph type="body" sz="quarter" idx="11"/>
          </p:nvPr>
        </p:nvSpPr>
        <p:spPr>
          <a:xfrm>
            <a:off x="1671124" y="1641375"/>
            <a:ext cx="4377378" cy="1089529"/>
          </a:xfrm>
        </p:spPr>
        <p:txBody>
          <a:bodyPr wrap="square">
            <a:spAutoFit/>
          </a:bodyPr>
          <a:lstStyle/>
          <a:p>
            <a:pPr marL="261938" lvl="2" indent="-261938" defTabSz="457200" fontAlgn="base">
              <a:spcBef>
                <a:spcPts val="1200"/>
              </a:spcBef>
              <a:spcAft>
                <a:spcPct val="0"/>
              </a:spcAft>
              <a:buClr>
                <a:srgbClr val="0ECCF2"/>
              </a:buClr>
            </a:pPr>
            <a:r>
              <a:rPr lang="en-US" sz="2400" b="0" dirty="0"/>
              <a:t>Scrum</a:t>
            </a:r>
            <a:r>
              <a:rPr lang="vi-VN" sz="2400" b="0" dirty="0"/>
              <a:t>: </a:t>
            </a:r>
            <a:r>
              <a:rPr lang="en-US" sz="2400" b="0" dirty="0" smtClean="0"/>
              <a:t>Ngắn, lặp đi lặp lại giá trị cao cung cấp có giá trị, phần cơ hội của chức năng.</a:t>
            </a:r>
            <a:endParaRPr lang="en-US" sz="2400" b="0" dirty="0"/>
          </a:p>
        </p:txBody>
      </p:sp>
      <p:sp>
        <p:nvSpPr>
          <p:cNvPr id="6" name="Text Placeholder 3"/>
          <p:cNvSpPr txBox="1">
            <a:spLocks/>
          </p:cNvSpPr>
          <p:nvPr/>
        </p:nvSpPr>
        <p:spPr>
          <a:xfrm>
            <a:off x="5620988" y="4073245"/>
            <a:ext cx="4819392" cy="2092881"/>
          </a:xfrm>
          <a:prstGeom prst="rect">
            <a:avLst/>
          </a:prstGeom>
        </p:spPr>
        <p:txBody>
          <a:bodyPr wrap="square">
            <a:spAutoFit/>
          </a:bodyPr>
          <a:lstStyle/>
          <a:p>
            <a:pPr marL="261938" lvl="2" indent="-261938" fontAlgn="base">
              <a:spcBef>
                <a:spcPts val="1200"/>
              </a:spcBef>
              <a:spcAft>
                <a:spcPct val="0"/>
              </a:spcAft>
              <a:buClr>
                <a:srgbClr val="0ECCF2"/>
              </a:buClr>
              <a:buFont typeface="Wingdings" charset="2"/>
              <a:buChar char="§"/>
            </a:pPr>
            <a:r>
              <a:rPr lang="en-US" sz="2400" dirty="0" smtClean="0">
                <a:solidFill>
                  <a:srgbClr val="44606D"/>
                </a:solidFill>
                <a:ea typeface="Verdana" pitchFamily="34" charset="0"/>
                <a:cs typeface="Arial" pitchFamily="34" charset="0"/>
              </a:rPr>
              <a:t>Công việc được thực hiện bằng cách tự tổ chức, các đội chéo chức năng.</a:t>
            </a:r>
            <a:endParaRPr lang="en-US" sz="2400" dirty="0">
              <a:solidFill>
                <a:srgbClr val="44606D"/>
              </a:solidFill>
              <a:ea typeface="Verdana" pitchFamily="34" charset="0"/>
              <a:cs typeface="Arial" pitchFamily="34" charset="0"/>
            </a:endParaRPr>
          </a:p>
          <a:p>
            <a:pPr marL="261938" lvl="2" indent="-261938" fontAlgn="base">
              <a:spcBef>
                <a:spcPts val="1200"/>
              </a:spcBef>
              <a:spcAft>
                <a:spcPct val="0"/>
              </a:spcAft>
              <a:buClr>
                <a:srgbClr val="0ECCF2"/>
              </a:buClr>
              <a:buFont typeface="Wingdings" charset="2"/>
              <a:buChar char="§"/>
            </a:pPr>
            <a:r>
              <a:rPr lang="en-US" sz="2400" dirty="0" smtClean="0">
                <a:solidFill>
                  <a:srgbClr val="44606D"/>
                </a:solidFill>
                <a:ea typeface="Verdana" pitchFamily="34" charset="0"/>
                <a:cs typeface="Arial" pitchFamily="34" charset="0"/>
              </a:rPr>
              <a:t>Năng suất cao, sáng tạo, và tạo ra sản phẩm chất lượng cao. </a:t>
            </a:r>
            <a:endParaRPr lang="en-US" sz="2400" dirty="0">
              <a:solidFill>
                <a:srgbClr val="44606D"/>
              </a:solidFill>
              <a:ea typeface="Verdana" pitchFamily="34" charset="0"/>
              <a:cs typeface="Arial" pitchFamily="34" charset="0"/>
            </a:endParaRPr>
          </a:p>
        </p:txBody>
      </p:sp>
      <p:graphicFrame>
        <p:nvGraphicFramePr>
          <p:cNvPr id="7" name="Table 6"/>
          <p:cNvGraphicFramePr>
            <a:graphicFrameLocks noGrp="1"/>
          </p:cNvGraphicFramePr>
          <p:nvPr/>
        </p:nvGraphicFramePr>
        <p:xfrm>
          <a:off x="6274120" y="1499335"/>
          <a:ext cx="3657609" cy="1854200"/>
        </p:xfrm>
        <a:graphic>
          <a:graphicData uri="http://schemas.openxmlformats.org/drawingml/2006/table">
            <a:tbl>
              <a:tblPr firstRow="1" bandRow="1">
                <a:tableStyleId>{5C22544A-7EE6-4342-B048-85BDC9FD1C3A}</a:tableStyleId>
              </a:tblPr>
              <a:tblGrid>
                <a:gridCol w="570024"/>
                <a:gridCol w="2524158"/>
                <a:gridCol w="563427"/>
              </a:tblGrid>
              <a:tr h="370840">
                <a:tc rowSpan="5">
                  <a:txBody>
                    <a:bodyPr/>
                    <a:lstStyle/>
                    <a:p>
                      <a:pPr marL="261938" lvl="2" indent="-261938" algn="ctr" defTabSz="457200" rtl="0" eaLnBrk="1" fontAlgn="base" latinLnBrk="0" hangingPunct="1">
                        <a:spcBef>
                          <a:spcPts val="1200"/>
                        </a:spcBef>
                        <a:spcAft>
                          <a:spcPct val="0"/>
                        </a:spcAft>
                        <a:buClr>
                          <a:srgbClr val="0ECCF2"/>
                        </a:buClr>
                        <a:buFont typeface="Wingdings" charset="2"/>
                        <a:buNone/>
                      </a:pPr>
                      <a:r>
                        <a:rPr lang="vi-VN" sz="1800" b="0" smtClean="0">
                          <a:solidFill>
                            <a:srgbClr val="44606D"/>
                          </a:solidFill>
                          <a:latin typeface="Calibri" pitchFamily="34" charset="0"/>
                          <a:ea typeface="Verdana" pitchFamily="34" charset="0"/>
                          <a:cs typeface="Arial" pitchFamily="34" charset="0"/>
                        </a:rPr>
                        <a:t>Plan</a:t>
                      </a:r>
                      <a:endParaRPr lang="en-US" sz="1800" b="0" kern="1200" smtClean="0">
                        <a:solidFill>
                          <a:srgbClr val="44606D"/>
                        </a:solidFill>
                        <a:latin typeface="Calibri" pitchFamily="34" charset="0"/>
                        <a:ea typeface="Verdana" pitchFamily="34" charset="0"/>
                        <a:cs typeface="Arial" pitchFamily="34" charset="0"/>
                      </a:endParaRPr>
                    </a:p>
                  </a:txBody>
                  <a:tcPr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9F9"/>
                    </a:solidFill>
                  </a:tcPr>
                </a:tc>
                <a:tc>
                  <a:txBody>
                    <a:bodyPr/>
                    <a:lstStyle/>
                    <a:p>
                      <a:pPr marL="261938" lvl="2" indent="-261938" algn="ctr" defTabSz="457200" rtl="0" eaLnBrk="1" fontAlgn="base" latinLnBrk="0" hangingPunct="1">
                        <a:spcBef>
                          <a:spcPts val="1200"/>
                        </a:spcBef>
                        <a:spcAft>
                          <a:spcPct val="0"/>
                        </a:spcAft>
                        <a:buClr>
                          <a:srgbClr val="0ECCF2"/>
                        </a:buClr>
                        <a:buFont typeface="Wingdings" charset="2"/>
                        <a:buNone/>
                      </a:pPr>
                      <a:r>
                        <a:rPr lang="vi-VN" sz="1800" b="0" smtClean="0">
                          <a:solidFill>
                            <a:srgbClr val="44606D"/>
                          </a:solidFill>
                          <a:latin typeface="Calibri" pitchFamily="34" charset="0"/>
                          <a:ea typeface="Verdana" pitchFamily="34" charset="0"/>
                          <a:cs typeface="Arial" pitchFamily="34" charset="0"/>
                        </a:rPr>
                        <a:t>Analyze</a:t>
                      </a:r>
                      <a:endParaRPr lang="en-US" sz="1800" b="0" kern="1200" smtClean="0">
                        <a:solidFill>
                          <a:srgbClr val="44606D"/>
                        </a:solidFill>
                        <a:latin typeface="Calibri" pitchFamily="34" charset="0"/>
                        <a:ea typeface="Verdana" pitchFamily="34" charset="0"/>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44BBEC"/>
                    </a:solidFill>
                  </a:tcPr>
                </a:tc>
                <a:tc rowSpan="5">
                  <a:txBody>
                    <a:bodyPr/>
                    <a:lstStyle/>
                    <a:p>
                      <a:pPr marL="261938" lvl="2" indent="-261938" algn="ctr" defTabSz="457200" rtl="0" eaLnBrk="1" fontAlgn="base" latinLnBrk="0" hangingPunct="1">
                        <a:spcBef>
                          <a:spcPts val="1200"/>
                        </a:spcBef>
                        <a:spcAft>
                          <a:spcPct val="0"/>
                        </a:spcAft>
                        <a:buClr>
                          <a:srgbClr val="0ECCF2"/>
                        </a:buClr>
                        <a:buFont typeface="Wingdings" charset="2"/>
                        <a:buNone/>
                      </a:pPr>
                      <a:r>
                        <a:rPr lang="vi-VN" sz="1800" b="0" kern="1200" smtClean="0">
                          <a:solidFill>
                            <a:srgbClr val="44606D"/>
                          </a:solidFill>
                          <a:latin typeface="Calibri" pitchFamily="34" charset="0"/>
                          <a:ea typeface="Verdana" pitchFamily="34" charset="0"/>
                          <a:cs typeface="Arial" pitchFamily="34" charset="0"/>
                        </a:rPr>
                        <a:t>Review</a:t>
                      </a:r>
                      <a:endParaRPr lang="en-US" sz="1800" b="0" kern="1200" smtClean="0">
                        <a:solidFill>
                          <a:srgbClr val="44606D"/>
                        </a:solidFill>
                        <a:latin typeface="Calibri" pitchFamily="34" charset="0"/>
                        <a:ea typeface="Verdana" pitchFamily="34" charset="0"/>
                        <a:cs typeface="Arial" pitchFamily="34" charset="0"/>
                      </a:endParaRPr>
                    </a:p>
                  </a:txBody>
                  <a:tcPr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7E9F9"/>
                    </a:solidFill>
                  </a:tcPr>
                </a:tc>
              </a:tr>
              <a:tr h="370840">
                <a:tc vMerge="1">
                  <a:txBody>
                    <a:bodyPr/>
                    <a:lstStyle/>
                    <a:p>
                      <a:endParaRPr lang="en-US"/>
                    </a:p>
                  </a:txBody>
                  <a:tcPr/>
                </a:tc>
                <a:tc>
                  <a:txBody>
                    <a:bodyPr/>
                    <a:lstStyle/>
                    <a:p>
                      <a:pPr marL="261938" lvl="2" indent="-261938" algn="ctr" defTabSz="457200" rtl="0" eaLnBrk="1" fontAlgn="base" latinLnBrk="0" hangingPunct="1">
                        <a:spcBef>
                          <a:spcPts val="1200"/>
                        </a:spcBef>
                        <a:spcAft>
                          <a:spcPct val="0"/>
                        </a:spcAft>
                        <a:buClr>
                          <a:srgbClr val="0ECCF2"/>
                        </a:buClr>
                        <a:buFont typeface="Wingdings" charset="2"/>
                        <a:buNone/>
                      </a:pPr>
                      <a:r>
                        <a:rPr lang="vi-VN" sz="1800" b="0" kern="1200" smtClean="0">
                          <a:solidFill>
                            <a:srgbClr val="44606D"/>
                          </a:solidFill>
                          <a:latin typeface="Calibri" pitchFamily="34" charset="0"/>
                          <a:ea typeface="Verdana" pitchFamily="34" charset="0"/>
                          <a:cs typeface="Arial" pitchFamily="34" charset="0"/>
                        </a:rPr>
                        <a:t>Design</a:t>
                      </a:r>
                      <a:endParaRPr lang="en-US" sz="1800" b="0" kern="1200" smtClean="0">
                        <a:solidFill>
                          <a:srgbClr val="44606D"/>
                        </a:solidFill>
                        <a:latin typeface="Calibri" pitchFamily="34" charset="0"/>
                        <a:ea typeface="Verdana" pitchFamily="34" charset="0"/>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44BBEC"/>
                    </a:solidFill>
                  </a:tcPr>
                </a:tc>
                <a:tc vMerge="1">
                  <a:txBody>
                    <a:bodyPr/>
                    <a:lstStyle/>
                    <a:p>
                      <a:endParaRPr lang="en-US"/>
                    </a:p>
                  </a:txBody>
                  <a:tcPr/>
                </a:tc>
              </a:tr>
              <a:tr h="370840">
                <a:tc vMerge="1">
                  <a:txBody>
                    <a:bodyPr/>
                    <a:lstStyle/>
                    <a:p>
                      <a:endParaRPr lang="en-US"/>
                    </a:p>
                  </a:txBody>
                  <a:tcPr/>
                </a:tc>
                <a:tc>
                  <a:txBody>
                    <a:bodyPr/>
                    <a:lstStyle/>
                    <a:p>
                      <a:pPr marL="261938" lvl="2" indent="-261938" algn="ctr" defTabSz="457200" rtl="0" eaLnBrk="1" fontAlgn="base" latinLnBrk="0" hangingPunct="1">
                        <a:spcBef>
                          <a:spcPts val="1200"/>
                        </a:spcBef>
                        <a:spcAft>
                          <a:spcPct val="0"/>
                        </a:spcAft>
                        <a:buClr>
                          <a:srgbClr val="0ECCF2"/>
                        </a:buClr>
                        <a:buFont typeface="Wingdings" charset="2"/>
                        <a:buNone/>
                      </a:pPr>
                      <a:r>
                        <a:rPr lang="vi-VN" sz="1800" b="0" kern="1200" smtClean="0">
                          <a:solidFill>
                            <a:srgbClr val="44606D"/>
                          </a:solidFill>
                          <a:latin typeface="Calibri" pitchFamily="34" charset="0"/>
                          <a:ea typeface="Verdana" pitchFamily="34" charset="0"/>
                          <a:cs typeface="Arial" pitchFamily="34" charset="0"/>
                        </a:rPr>
                        <a:t>Code</a:t>
                      </a:r>
                      <a:endParaRPr lang="en-US" sz="1800" b="0" kern="1200" smtClean="0">
                        <a:solidFill>
                          <a:srgbClr val="44606D"/>
                        </a:solidFill>
                        <a:latin typeface="Calibri" pitchFamily="34" charset="0"/>
                        <a:ea typeface="Verdana" pitchFamily="34" charset="0"/>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44BBEC"/>
                    </a:solidFill>
                  </a:tcPr>
                </a:tc>
                <a:tc vMerge="1">
                  <a:txBody>
                    <a:bodyPr/>
                    <a:lstStyle/>
                    <a:p>
                      <a:endParaRPr lang="en-US"/>
                    </a:p>
                  </a:txBody>
                  <a:tcPr/>
                </a:tc>
              </a:tr>
              <a:tr h="370840">
                <a:tc vMerge="1">
                  <a:txBody>
                    <a:bodyPr/>
                    <a:lstStyle/>
                    <a:p>
                      <a:endParaRPr lang="en-US"/>
                    </a:p>
                  </a:txBody>
                  <a:tcPr/>
                </a:tc>
                <a:tc>
                  <a:txBody>
                    <a:bodyPr/>
                    <a:lstStyle/>
                    <a:p>
                      <a:pPr marL="261938" lvl="2" indent="-261938" algn="ctr" defTabSz="457200" rtl="0" eaLnBrk="1" fontAlgn="base" latinLnBrk="0" hangingPunct="1">
                        <a:spcBef>
                          <a:spcPts val="1200"/>
                        </a:spcBef>
                        <a:spcAft>
                          <a:spcPct val="0"/>
                        </a:spcAft>
                        <a:buClr>
                          <a:srgbClr val="0ECCF2"/>
                        </a:buClr>
                        <a:buFont typeface="Wingdings" charset="2"/>
                        <a:buNone/>
                      </a:pPr>
                      <a:r>
                        <a:rPr lang="vi-VN" sz="1800" b="0" kern="1200" smtClean="0">
                          <a:solidFill>
                            <a:srgbClr val="44606D"/>
                          </a:solidFill>
                          <a:latin typeface="Calibri" pitchFamily="34" charset="0"/>
                          <a:ea typeface="Verdana" pitchFamily="34" charset="0"/>
                          <a:cs typeface="Arial" pitchFamily="34" charset="0"/>
                        </a:rPr>
                        <a:t>Test</a:t>
                      </a:r>
                      <a:endParaRPr lang="en-US" sz="1800" b="0" kern="1200" smtClean="0">
                        <a:solidFill>
                          <a:srgbClr val="44606D"/>
                        </a:solidFill>
                        <a:latin typeface="Calibri" pitchFamily="34" charset="0"/>
                        <a:ea typeface="Verdana" pitchFamily="34" charset="0"/>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44BBEC"/>
                    </a:solidFill>
                  </a:tcPr>
                </a:tc>
                <a:tc vMerge="1">
                  <a:txBody>
                    <a:bodyPr/>
                    <a:lstStyle/>
                    <a:p>
                      <a:endParaRPr lang="en-US"/>
                    </a:p>
                  </a:txBody>
                  <a:tcPr/>
                </a:tc>
              </a:tr>
              <a:tr h="370840">
                <a:tc vMerge="1">
                  <a:txBody>
                    <a:bodyPr/>
                    <a:lstStyle/>
                    <a:p>
                      <a:endParaRPr lang="en-US"/>
                    </a:p>
                  </a:txBody>
                  <a:tcPr/>
                </a:tc>
                <a:tc>
                  <a:txBody>
                    <a:bodyPr/>
                    <a:lstStyle/>
                    <a:p>
                      <a:pPr marL="261938" lvl="2" indent="-261938" algn="ctr" defTabSz="457200" rtl="0" eaLnBrk="1" fontAlgn="base" latinLnBrk="0" hangingPunct="1">
                        <a:spcBef>
                          <a:spcPts val="1200"/>
                        </a:spcBef>
                        <a:spcAft>
                          <a:spcPct val="0"/>
                        </a:spcAft>
                        <a:buClr>
                          <a:srgbClr val="0ECCF2"/>
                        </a:buClr>
                        <a:buFont typeface="Wingdings" charset="2"/>
                        <a:buNone/>
                      </a:pPr>
                      <a:r>
                        <a:rPr lang="vi-VN" sz="1800" b="0" kern="1200" smtClean="0">
                          <a:solidFill>
                            <a:srgbClr val="44606D"/>
                          </a:solidFill>
                          <a:latin typeface="Calibri" pitchFamily="34" charset="0"/>
                          <a:ea typeface="Verdana" pitchFamily="34" charset="0"/>
                          <a:cs typeface="Arial" pitchFamily="34" charset="0"/>
                        </a:rPr>
                        <a:t>Release</a:t>
                      </a:r>
                      <a:endParaRPr lang="en-US" sz="1800" b="0" kern="1200" smtClean="0">
                        <a:solidFill>
                          <a:srgbClr val="44606D"/>
                        </a:solidFill>
                        <a:latin typeface="Calibri" pitchFamily="34" charset="0"/>
                        <a:ea typeface="Verdana" pitchFamily="34" charset="0"/>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44BBEC"/>
                    </a:solidFill>
                  </a:tcPr>
                </a:tc>
                <a:tc vMerge="1">
                  <a:txBody>
                    <a:bodyPr/>
                    <a:lstStyle/>
                    <a:p>
                      <a:endParaRPr lang="en-US"/>
                    </a:p>
                  </a:txBody>
                  <a:tcPr/>
                </a:tc>
              </a:tr>
            </a:tbl>
          </a:graphicData>
        </a:graphic>
      </p:graphicFrame>
      <p:sp>
        <p:nvSpPr>
          <p:cNvPr id="8" name="Oval 7"/>
          <p:cNvSpPr>
            <a:spLocks noChangeAspect="1"/>
          </p:cNvSpPr>
          <p:nvPr/>
        </p:nvSpPr>
        <p:spPr bwMode="auto">
          <a:xfrm>
            <a:off x="2440134" y="4305771"/>
            <a:ext cx="2649111" cy="1423801"/>
          </a:xfrm>
          <a:prstGeom prst="ellipse">
            <a:avLst/>
          </a:prstGeom>
          <a:gradFill flip="none" rotWithShape="1">
            <a:gsLst>
              <a:gs pos="7000">
                <a:srgbClr val="FFFFFF">
                  <a:lumMod val="50000"/>
                </a:srgbClr>
              </a:gs>
              <a:gs pos="100000">
                <a:srgbClr val="808080">
                  <a:lumMod val="50000"/>
                </a:srgbClr>
              </a:gs>
              <a:gs pos="100000">
                <a:srgbClr val="FFFFFF">
                  <a:lumMod val="50000"/>
                </a:srgbClr>
              </a:gs>
            </a:gsLst>
            <a:lin ang="16200000" scaled="0"/>
            <a:tileRect/>
          </a:gradFill>
          <a:ln>
            <a:noFill/>
          </a:ln>
          <a:effectLst>
            <a:outerShdw blurRad="40000" dist="23000" dir="5400000" rotWithShape="0">
              <a:srgbClr val="000000">
                <a:alpha val="35000"/>
              </a:srgbClr>
            </a:outerShdw>
          </a:effectLst>
          <a:scene3d>
            <a:camera prst="orthographicFront">
              <a:rot lat="19499998" lon="0" rev="0"/>
            </a:camera>
            <a:lightRig rig="soft" dir="t"/>
          </a:scene3d>
          <a:sp3d extrusionH="190500" prstMaterial="plastic">
            <a:bevelT w="63500" h="25400" prst="artDeco"/>
            <a:extrusionClr>
              <a:srgbClr val="808080">
                <a:lumMod val="50000"/>
              </a:srgbClr>
            </a:extrusionClr>
          </a:sp3d>
        </p:spPr>
        <p:txBody>
          <a:bodyPr anchor="ctr"/>
          <a:lstStyle/>
          <a:p>
            <a:pPr algn="ctr">
              <a:defRPr/>
            </a:pPr>
            <a:endParaRPr lang="en-US" sz="1200" kern="0">
              <a:solidFill>
                <a:sysClr val="window" lastClr="FFFFFF"/>
              </a:solidFill>
              <a:latin typeface="Calibri"/>
            </a:endParaRPr>
          </a:p>
        </p:txBody>
      </p:sp>
      <p:pic>
        <p:nvPicPr>
          <p:cNvPr id="9" name="Rectangle 8235"/>
          <p:cNvPicPr>
            <a:picLocks noChangeAspect="1" noChangeArrowheads="1"/>
          </p:cNvPicPr>
          <p:nvPr/>
        </p:nvPicPr>
        <p:blipFill>
          <a:blip r:embed="rId3"/>
          <a:srcRect/>
          <a:stretch>
            <a:fillRect/>
          </a:stretch>
        </p:blipFill>
        <p:spPr bwMode="auto">
          <a:xfrm>
            <a:off x="2909454" y="4058108"/>
            <a:ext cx="1423035" cy="1311593"/>
          </a:xfrm>
          <a:prstGeom prst="rect">
            <a:avLst/>
          </a:prstGeom>
          <a:noFill/>
          <a:ln w="9525">
            <a:noFill/>
            <a:miter lim="800000"/>
            <a:headEnd/>
            <a:tailEnd/>
          </a:ln>
        </p:spPr>
      </p:pic>
      <p:pic>
        <p:nvPicPr>
          <p:cNvPr id="10" name="Rectangle 8237"/>
          <p:cNvPicPr>
            <a:picLocks noChangeAspect="1" noChangeArrowheads="1"/>
          </p:cNvPicPr>
          <p:nvPr/>
        </p:nvPicPr>
        <p:blipFill>
          <a:blip r:embed="rId4">
            <a:lum bright="6000" contrast="6000"/>
          </a:blip>
          <a:srcRect/>
          <a:stretch>
            <a:fillRect/>
          </a:stretch>
        </p:blipFill>
        <p:spPr bwMode="auto">
          <a:xfrm>
            <a:off x="3661930" y="4153354"/>
            <a:ext cx="874286" cy="1114286"/>
          </a:xfrm>
          <a:prstGeom prst="rect">
            <a:avLst/>
          </a:prstGeom>
          <a:noFill/>
          <a:ln w="9525">
            <a:noFill/>
            <a:miter lim="800000"/>
            <a:headEnd/>
            <a:tailEnd/>
          </a:ln>
        </p:spPr>
      </p:pic>
      <p:pic>
        <p:nvPicPr>
          <p:cNvPr id="11" name="Rectangle 8238"/>
          <p:cNvPicPr>
            <a:picLocks noChangeAspect="1" noChangeArrowheads="1"/>
          </p:cNvPicPr>
          <p:nvPr/>
        </p:nvPicPr>
        <p:blipFill>
          <a:blip r:embed="rId5">
            <a:lum bright="6000" contrast="6000"/>
          </a:blip>
          <a:srcRect/>
          <a:stretch>
            <a:fillRect/>
          </a:stretch>
        </p:blipFill>
        <p:spPr bwMode="auto">
          <a:xfrm>
            <a:off x="3204733" y="4442290"/>
            <a:ext cx="857143" cy="1122857"/>
          </a:xfrm>
          <a:prstGeom prst="rect">
            <a:avLst/>
          </a:prstGeom>
          <a:noFill/>
          <a:ln w="9525">
            <a:noFill/>
            <a:miter lim="800000"/>
            <a:headEnd/>
            <a:tailEnd/>
          </a:ln>
        </p:spPr>
      </p:pic>
      <p:pic>
        <p:nvPicPr>
          <p:cNvPr id="12" name="Rectangle 8214"/>
          <p:cNvPicPr>
            <a:picLocks noChangeAspect="1" noChangeArrowheads="1"/>
          </p:cNvPicPr>
          <p:nvPr/>
        </p:nvPicPr>
        <p:blipFill>
          <a:blip r:embed="rId6">
            <a:lum bright="6000" contrast="6000"/>
          </a:blip>
          <a:srcRect/>
          <a:stretch>
            <a:fillRect/>
          </a:stretch>
        </p:blipFill>
        <p:spPr bwMode="auto">
          <a:xfrm>
            <a:off x="3509530" y="4381954"/>
            <a:ext cx="874286" cy="1114286"/>
          </a:xfrm>
          <a:prstGeom prst="rect">
            <a:avLst/>
          </a:prstGeom>
          <a:noFill/>
          <a:ln w="9525">
            <a:noFill/>
            <a:miter lim="800000"/>
            <a:headEnd/>
            <a:tailEnd/>
          </a:ln>
        </p:spPr>
      </p:pic>
      <p:pic>
        <p:nvPicPr>
          <p:cNvPr id="13" name="Picture 12" descr="j0088832[1]"/>
          <p:cNvPicPr>
            <a:picLocks noChangeAspect="1" noChangeArrowheads="1"/>
          </p:cNvPicPr>
          <p:nvPr/>
        </p:nvPicPr>
        <p:blipFill>
          <a:blip r:embed="rId7">
            <a:duotone>
              <a:schemeClr val="accent1">
                <a:shade val="45000"/>
                <a:satMod val="135000"/>
              </a:schemeClr>
              <a:prstClr val="white"/>
            </a:duotone>
          </a:blip>
          <a:srcRect/>
          <a:stretch>
            <a:fillRect/>
          </a:stretch>
        </p:blipFill>
        <p:spPr bwMode="auto">
          <a:xfrm>
            <a:off x="9002876" y="23750"/>
            <a:ext cx="1577375" cy="773599"/>
          </a:xfrm>
          <a:prstGeom prst="rect">
            <a:avLst/>
          </a:prstGeom>
          <a:noFill/>
          <a:ln w="9525">
            <a:noFill/>
            <a:miter lim="800000"/>
            <a:headEnd/>
            <a:tailEnd/>
          </a:ln>
        </p:spPr>
      </p:pic>
    </p:spTree>
    <p:extLst>
      <p:ext uri="{BB962C8B-B14F-4D97-AF65-F5344CB8AC3E}">
        <p14:creationId xmlns:p14="http://schemas.microsoft.com/office/powerpoint/2010/main" val="4104323430"/>
      </p:ext>
    </p:extLst>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Scrum Has Three Legs </a:t>
            </a:r>
            <a:endParaRPr lang="vi-VN" cap="all" dirty="0"/>
          </a:p>
        </p:txBody>
      </p:sp>
      <p:graphicFrame>
        <p:nvGraphicFramePr>
          <p:cNvPr id="14" name="Diagram 13"/>
          <p:cNvGraphicFramePr/>
          <p:nvPr/>
        </p:nvGraphicFramePr>
        <p:xfrm>
          <a:off x="2584861" y="389249"/>
          <a:ext cx="6966857" cy="5513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12" descr="j0088832[1]"/>
          <p:cNvPicPr>
            <a:picLocks noChangeAspect="1" noChangeArrowheads="1"/>
          </p:cNvPicPr>
          <p:nvPr/>
        </p:nvPicPr>
        <p:blipFill>
          <a:blip r:embed="rId8">
            <a:duotone>
              <a:schemeClr val="accent1">
                <a:shade val="45000"/>
                <a:satMod val="135000"/>
              </a:schemeClr>
              <a:prstClr val="white"/>
            </a:duotone>
          </a:blip>
          <a:srcRect/>
          <a:stretch>
            <a:fillRect/>
          </a:stretch>
        </p:blipFill>
        <p:spPr bwMode="auto">
          <a:xfrm>
            <a:off x="9002876" y="23750"/>
            <a:ext cx="1577375" cy="773599"/>
          </a:xfrm>
          <a:prstGeom prst="rect">
            <a:avLst/>
          </a:prstGeom>
          <a:noFill/>
          <a:ln w="9525">
            <a:noFill/>
            <a:miter lim="800000"/>
            <a:headEnd/>
            <a:tailEnd/>
          </a:ln>
        </p:spPr>
      </p:pic>
    </p:spTree>
    <p:extLst>
      <p:ext uri="{BB962C8B-B14F-4D97-AF65-F5344CB8AC3E}">
        <p14:creationId xmlns:p14="http://schemas.microsoft.com/office/powerpoint/2010/main" val="389056145"/>
      </p:ext>
    </p:extLst>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3 Types Of Content In Scrum  </a:t>
            </a:r>
            <a:endParaRPr lang="vi-VN" cap="all" dirty="0"/>
          </a:p>
        </p:txBody>
      </p:sp>
      <p:graphicFrame>
        <p:nvGraphicFramePr>
          <p:cNvPr id="5" name="Diagram 4"/>
          <p:cNvGraphicFramePr/>
          <p:nvPr/>
        </p:nvGraphicFramePr>
        <p:xfrm>
          <a:off x="1848587" y="546266"/>
          <a:ext cx="8641281" cy="5830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12" descr="j0088832[1]"/>
          <p:cNvPicPr>
            <a:picLocks noChangeAspect="1" noChangeArrowheads="1"/>
          </p:cNvPicPr>
          <p:nvPr/>
        </p:nvPicPr>
        <p:blipFill>
          <a:blip r:embed="rId8">
            <a:duotone>
              <a:schemeClr val="accent1">
                <a:shade val="45000"/>
                <a:satMod val="135000"/>
              </a:schemeClr>
              <a:prstClr val="white"/>
            </a:duotone>
          </a:blip>
          <a:srcRect/>
          <a:stretch>
            <a:fillRect/>
          </a:stretch>
        </p:blipFill>
        <p:spPr bwMode="auto">
          <a:xfrm>
            <a:off x="9002876" y="23750"/>
            <a:ext cx="1577375" cy="773599"/>
          </a:xfrm>
          <a:prstGeom prst="rect">
            <a:avLst/>
          </a:prstGeom>
          <a:noFill/>
          <a:ln w="9525">
            <a:noFill/>
            <a:miter lim="800000"/>
            <a:headEnd/>
            <a:tailEnd/>
          </a:ln>
        </p:spPr>
      </p:pic>
    </p:spTree>
    <p:extLst>
      <p:ext uri="{BB962C8B-B14F-4D97-AF65-F5344CB8AC3E}">
        <p14:creationId xmlns:p14="http://schemas.microsoft.com/office/powerpoint/2010/main" val="643347369"/>
      </p:ext>
    </p:extLst>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smtClean="0"/>
              <a:t>Roles: Each One Has A Specific Responsibility   </a:t>
            </a:r>
            <a:endParaRPr lang="vi-VN" cap="all" dirty="0"/>
          </a:p>
        </p:txBody>
      </p:sp>
      <p:graphicFrame>
        <p:nvGraphicFramePr>
          <p:cNvPr id="6" name="Diagram 5"/>
          <p:cNvGraphicFramePr/>
          <p:nvPr>
            <p:extLst>
              <p:ext uri="{D42A27DB-BD31-4B8C-83A1-F6EECF244321}">
                <p14:modId xmlns:p14="http://schemas.microsoft.com/office/powerpoint/2010/main" val="2825029397"/>
              </p:ext>
            </p:extLst>
          </p:nvPr>
        </p:nvGraphicFramePr>
        <p:xfrm>
          <a:off x="1848586" y="1397000"/>
          <a:ext cx="856541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planeamiento-estrategico-pyme-L-w8MAg4.jpg"/>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blip>
          <a:stretch>
            <a:fillRect/>
          </a:stretch>
        </p:blipFill>
        <p:spPr>
          <a:xfrm>
            <a:off x="9314212" y="-23750"/>
            <a:ext cx="1339401" cy="918000"/>
          </a:xfrm>
          <a:prstGeom prst="rect">
            <a:avLst/>
          </a:prstGeom>
        </p:spPr>
      </p:pic>
    </p:spTree>
    <p:extLst>
      <p:ext uri="{BB962C8B-B14F-4D97-AF65-F5344CB8AC3E}">
        <p14:creationId xmlns:p14="http://schemas.microsoft.com/office/powerpoint/2010/main" val="769267184"/>
      </p:ext>
    </p:extLst>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smtClean="0"/>
              <a:t>Roles, Artifacts &amp; Events In Action </a:t>
            </a:r>
            <a:endParaRPr lang="vi-VN" cap="all" dirty="0"/>
          </a:p>
        </p:txBody>
      </p:sp>
      <p:pic>
        <p:nvPicPr>
          <p:cNvPr id="5" name="Picture 4" descr="8Steps.jpg"/>
          <p:cNvPicPr>
            <a:picLocks noChangeAspect="1"/>
          </p:cNvPicPr>
          <p:nvPr/>
        </p:nvPicPr>
        <p:blipFill>
          <a:blip r:embed="rId3"/>
          <a:stretch>
            <a:fillRect/>
          </a:stretch>
        </p:blipFill>
        <p:spPr>
          <a:xfrm>
            <a:off x="1990136" y="947717"/>
            <a:ext cx="8204740" cy="5800154"/>
          </a:xfrm>
          <a:prstGeom prst="rect">
            <a:avLst/>
          </a:prstGeom>
          <a:effectLst>
            <a:glow rad="101600">
              <a:schemeClr val="accent1">
                <a:satMod val="175000"/>
                <a:alpha val="40000"/>
              </a:schemeClr>
            </a:glow>
          </a:effectLst>
        </p:spPr>
      </p:pic>
      <p:pic>
        <p:nvPicPr>
          <p:cNvPr id="6" name="Picture 12" descr="j0088832[1]"/>
          <p:cNvPicPr>
            <a:picLocks noChangeAspect="1" noChangeArrowheads="1"/>
          </p:cNvPicPr>
          <p:nvPr/>
        </p:nvPicPr>
        <p:blipFill>
          <a:blip r:embed="rId4">
            <a:duotone>
              <a:schemeClr val="accent1">
                <a:shade val="45000"/>
                <a:satMod val="135000"/>
              </a:schemeClr>
              <a:prstClr val="white"/>
            </a:duotone>
          </a:blip>
          <a:srcRect/>
          <a:stretch>
            <a:fillRect/>
          </a:stretch>
        </p:blipFill>
        <p:spPr bwMode="auto">
          <a:xfrm>
            <a:off x="9002876" y="23750"/>
            <a:ext cx="1577375" cy="773599"/>
          </a:xfrm>
          <a:prstGeom prst="rect">
            <a:avLst/>
          </a:prstGeom>
          <a:noFill/>
          <a:ln w="9525">
            <a:noFill/>
            <a:miter lim="800000"/>
            <a:headEnd/>
            <a:tailEnd/>
          </a:ln>
        </p:spPr>
      </p:pic>
    </p:spTree>
    <p:extLst>
      <p:ext uri="{BB962C8B-B14F-4D97-AF65-F5344CB8AC3E}">
        <p14:creationId xmlns:p14="http://schemas.microsoft.com/office/powerpoint/2010/main" val="2616830409"/>
      </p:ext>
    </p:extLst>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ORIGINAL SCRUM FRAMEWORK</a:t>
            </a:r>
            <a:endParaRPr lang="vi-VN" dirty="0"/>
          </a:p>
        </p:txBody>
      </p:sp>
      <p:sp>
        <p:nvSpPr>
          <p:cNvPr id="3" name="Text Placeholder 2"/>
          <p:cNvSpPr>
            <a:spLocks noGrp="1"/>
          </p:cNvSpPr>
          <p:nvPr>
            <p:ph type="body" sz="quarter" idx="10"/>
          </p:nvPr>
        </p:nvSpPr>
        <p:spPr/>
        <p:txBody>
          <a:bodyPr/>
          <a:lstStyle/>
          <a:p>
            <a:r>
              <a:rPr lang="en-US" cap="all" dirty="0" smtClean="0"/>
              <a:t>How Is Scrum Empirical?</a:t>
            </a:r>
            <a:endParaRPr lang="vi-VN" cap="all" dirty="0"/>
          </a:p>
        </p:txBody>
      </p:sp>
      <p:graphicFrame>
        <p:nvGraphicFramePr>
          <p:cNvPr id="6" name="Table 5"/>
          <p:cNvGraphicFramePr>
            <a:graphicFrameLocks noGrp="1"/>
          </p:cNvGraphicFramePr>
          <p:nvPr/>
        </p:nvGraphicFramePr>
        <p:xfrm>
          <a:off x="2129644" y="1836377"/>
          <a:ext cx="7849587" cy="3219993"/>
        </p:xfrm>
        <a:graphic>
          <a:graphicData uri="http://schemas.openxmlformats.org/drawingml/2006/table">
            <a:tbl>
              <a:tblPr firstRow="1" bandRow="1">
                <a:tableStyleId>{5C22544A-7EE6-4342-B048-85BDC9FD1C3A}</a:tableStyleId>
              </a:tblPr>
              <a:tblGrid>
                <a:gridCol w="2616529"/>
                <a:gridCol w="2616529"/>
                <a:gridCol w="2616529"/>
              </a:tblGrid>
              <a:tr h="504371">
                <a:tc>
                  <a:txBody>
                    <a:bodyPr/>
                    <a:lstStyle/>
                    <a:p>
                      <a:pPr algn="ctr"/>
                      <a:r>
                        <a:rPr lang="vi-VN" sz="2000" dirty="0" smtClean="0">
                          <a:latin typeface="Calibri" pitchFamily="34" charset="0"/>
                        </a:rPr>
                        <a:t>Event</a:t>
                      </a:r>
                      <a:endParaRPr lang="en-US" sz="2000" dirty="0">
                        <a:latin typeface="Calibri" pitchFamily="34" charset="0"/>
                      </a:endParaRPr>
                    </a:p>
                  </a:txBody>
                  <a:tcPr anchor="ctr"/>
                </a:tc>
                <a:tc>
                  <a:txBody>
                    <a:bodyPr/>
                    <a:lstStyle/>
                    <a:p>
                      <a:pPr algn="ctr"/>
                      <a:r>
                        <a:rPr lang="vi-VN" sz="2000" dirty="0" smtClean="0">
                          <a:latin typeface="Calibri" pitchFamily="34" charset="0"/>
                        </a:rPr>
                        <a:t>Inspection</a:t>
                      </a:r>
                      <a:endParaRPr lang="en-US" sz="2000" dirty="0">
                        <a:latin typeface="Calibri" pitchFamily="34" charset="0"/>
                      </a:endParaRPr>
                    </a:p>
                  </a:txBody>
                  <a:tcPr anchor="ctr"/>
                </a:tc>
                <a:tc>
                  <a:txBody>
                    <a:bodyPr/>
                    <a:lstStyle/>
                    <a:p>
                      <a:pPr algn="ctr"/>
                      <a:r>
                        <a:rPr lang="vi-VN" sz="2000" dirty="0" smtClean="0">
                          <a:latin typeface="Calibri" pitchFamily="34" charset="0"/>
                        </a:rPr>
                        <a:t>Adaptation</a:t>
                      </a:r>
                      <a:endParaRPr lang="en-US" sz="2000" dirty="0">
                        <a:latin typeface="Calibri" pitchFamily="34" charset="0"/>
                      </a:endParaRPr>
                    </a:p>
                  </a:txBody>
                  <a:tcPr anchor="ctr"/>
                </a:tc>
              </a:tr>
              <a:tr h="504371">
                <a:tc>
                  <a:txBody>
                    <a:bodyPr/>
                    <a:lstStyle/>
                    <a:p>
                      <a:pPr algn="ctr"/>
                      <a:r>
                        <a:rPr lang="vi-VN" sz="2000" smtClean="0">
                          <a:solidFill>
                            <a:srgbClr val="1A485A"/>
                          </a:solidFill>
                          <a:latin typeface="Calibri" pitchFamily="34" charset="0"/>
                        </a:rPr>
                        <a:t>Sprint Planning</a:t>
                      </a:r>
                      <a:endParaRPr lang="en-US" sz="2000">
                        <a:solidFill>
                          <a:srgbClr val="1A485A"/>
                        </a:solidFill>
                        <a:latin typeface="Calibri" pitchFamily="34" charset="0"/>
                      </a:endParaRPr>
                    </a:p>
                  </a:txBody>
                  <a:tcPr anchor="ctr"/>
                </a:tc>
                <a:tc>
                  <a:txBody>
                    <a:bodyPr/>
                    <a:lstStyle/>
                    <a:p>
                      <a:pPr algn="ctr"/>
                      <a:r>
                        <a:rPr lang="en-US" sz="2000" smtClean="0">
                          <a:solidFill>
                            <a:srgbClr val="1A485A"/>
                          </a:solidFill>
                          <a:latin typeface="Calibri" pitchFamily="34" charset="0"/>
                        </a:rPr>
                        <a:t>Product Backlog</a:t>
                      </a:r>
                      <a:endParaRPr lang="en-US" sz="2000">
                        <a:solidFill>
                          <a:srgbClr val="1A485A"/>
                        </a:solidFill>
                        <a:latin typeface="Calibri" pitchFamily="34" charset="0"/>
                      </a:endParaRPr>
                    </a:p>
                  </a:txBody>
                  <a:tcPr anchor="ctr"/>
                </a:tc>
                <a:tc>
                  <a:txBody>
                    <a:bodyPr/>
                    <a:lstStyle/>
                    <a:p>
                      <a:pPr algn="ctr"/>
                      <a:r>
                        <a:rPr lang="en-US" sz="2000" smtClean="0">
                          <a:solidFill>
                            <a:srgbClr val="1A485A"/>
                          </a:solidFill>
                          <a:latin typeface="Calibri" pitchFamily="34" charset="0"/>
                        </a:rPr>
                        <a:t>Goal, Sprint Backlog</a:t>
                      </a:r>
                    </a:p>
                  </a:txBody>
                  <a:tcPr anchor="ctr"/>
                </a:tc>
              </a:tr>
              <a:tr h="504371">
                <a:tc>
                  <a:txBody>
                    <a:bodyPr/>
                    <a:lstStyle/>
                    <a:p>
                      <a:pPr algn="ctr"/>
                      <a:r>
                        <a:rPr lang="vi-VN" sz="2000" smtClean="0">
                          <a:solidFill>
                            <a:srgbClr val="1A485A"/>
                          </a:solidFill>
                          <a:latin typeface="Calibri" pitchFamily="34" charset="0"/>
                        </a:rPr>
                        <a:t>Daily Scrum</a:t>
                      </a:r>
                      <a:endParaRPr lang="en-US" sz="2000">
                        <a:solidFill>
                          <a:srgbClr val="1A485A"/>
                        </a:solidFill>
                        <a:latin typeface="Calibri" pitchFamily="34" charset="0"/>
                      </a:endParaRPr>
                    </a:p>
                  </a:txBody>
                  <a:tcPr anchor="ctr"/>
                </a:tc>
                <a:tc>
                  <a:txBody>
                    <a:bodyPr/>
                    <a:lstStyle/>
                    <a:p>
                      <a:pPr algn="ctr"/>
                      <a:r>
                        <a:rPr lang="vi-VN" sz="2000" smtClean="0">
                          <a:solidFill>
                            <a:srgbClr val="1A485A"/>
                          </a:solidFill>
                          <a:latin typeface="Calibri" pitchFamily="34" charset="0"/>
                        </a:rPr>
                        <a:t>Progress</a:t>
                      </a:r>
                      <a:r>
                        <a:rPr lang="vi-VN" sz="2000" baseline="0" smtClean="0">
                          <a:solidFill>
                            <a:srgbClr val="1A485A"/>
                          </a:solidFill>
                          <a:latin typeface="Calibri" pitchFamily="34" charset="0"/>
                        </a:rPr>
                        <a:t> to date</a:t>
                      </a:r>
                      <a:endParaRPr lang="en-US" sz="2000">
                        <a:solidFill>
                          <a:srgbClr val="1A485A"/>
                        </a:solidFill>
                        <a:latin typeface="Calibri" pitchFamily="34" charset="0"/>
                      </a:endParaRPr>
                    </a:p>
                  </a:txBody>
                  <a:tcPr anchor="ctr"/>
                </a:tc>
                <a:tc>
                  <a:txBody>
                    <a:bodyPr/>
                    <a:lstStyle/>
                    <a:p>
                      <a:pPr algn="ctr"/>
                      <a:r>
                        <a:rPr lang="en-US" sz="2000" smtClean="0">
                          <a:solidFill>
                            <a:srgbClr val="1A485A"/>
                          </a:solidFill>
                          <a:latin typeface="Calibri" pitchFamily="34" charset="0"/>
                        </a:rPr>
                        <a:t>Sprint Backlog</a:t>
                      </a:r>
                      <a:endParaRPr lang="en-US" sz="2000">
                        <a:solidFill>
                          <a:srgbClr val="1A485A"/>
                        </a:solidFill>
                        <a:latin typeface="Calibri" pitchFamily="34" charset="0"/>
                      </a:endParaRPr>
                    </a:p>
                  </a:txBody>
                  <a:tcPr anchor="ctr"/>
                </a:tc>
              </a:tr>
              <a:tr h="504371">
                <a:tc>
                  <a:txBody>
                    <a:bodyPr/>
                    <a:lstStyle/>
                    <a:p>
                      <a:pPr algn="ctr"/>
                      <a:r>
                        <a:rPr lang="vi-VN" sz="2000" smtClean="0">
                          <a:solidFill>
                            <a:srgbClr val="1A485A"/>
                          </a:solidFill>
                          <a:latin typeface="Calibri" pitchFamily="34" charset="0"/>
                        </a:rPr>
                        <a:t>Sprint Review</a:t>
                      </a:r>
                      <a:endParaRPr lang="en-US" sz="2000">
                        <a:solidFill>
                          <a:srgbClr val="1A485A"/>
                        </a:solidFill>
                        <a:latin typeface="Calibri" pitchFamily="34" charset="0"/>
                      </a:endParaRPr>
                    </a:p>
                  </a:txBody>
                  <a:tcPr anchor="ctr"/>
                </a:tc>
                <a:tc>
                  <a:txBody>
                    <a:bodyPr/>
                    <a:lstStyle/>
                    <a:p>
                      <a:pPr algn="ctr"/>
                      <a:r>
                        <a:rPr lang="vi-VN" sz="2000" smtClean="0">
                          <a:solidFill>
                            <a:srgbClr val="1A485A"/>
                          </a:solidFill>
                          <a:latin typeface="Calibri" pitchFamily="34" charset="0"/>
                        </a:rPr>
                        <a:t>Increment, Sprint, Product Backlog</a:t>
                      </a:r>
                      <a:endParaRPr lang="en-US" sz="2000">
                        <a:solidFill>
                          <a:srgbClr val="1A485A"/>
                        </a:solidFill>
                        <a:latin typeface="Calibri" pitchFamily="34" charset="0"/>
                      </a:endParaRPr>
                    </a:p>
                  </a:txBody>
                  <a:tcPr anchor="ctr"/>
                </a:tc>
                <a:tc>
                  <a:txBody>
                    <a:bodyPr/>
                    <a:lstStyle/>
                    <a:p>
                      <a:pPr algn="ctr"/>
                      <a:r>
                        <a:rPr lang="en-US" sz="2000" smtClean="0">
                          <a:solidFill>
                            <a:srgbClr val="1A485A"/>
                          </a:solidFill>
                          <a:latin typeface="Calibri" pitchFamily="34" charset="0"/>
                        </a:rPr>
                        <a:t>Product Backlog</a:t>
                      </a:r>
                      <a:endParaRPr lang="en-US" sz="2000">
                        <a:solidFill>
                          <a:srgbClr val="1A485A"/>
                        </a:solidFill>
                        <a:latin typeface="Calibri" pitchFamily="34" charset="0"/>
                      </a:endParaRPr>
                    </a:p>
                  </a:txBody>
                  <a:tcPr anchor="ctr"/>
                </a:tc>
              </a:tr>
              <a:tr h="504371">
                <a:tc>
                  <a:txBody>
                    <a:bodyPr/>
                    <a:lstStyle/>
                    <a:p>
                      <a:pPr algn="ctr"/>
                      <a:r>
                        <a:rPr lang="vi-VN" sz="2000" smtClean="0">
                          <a:solidFill>
                            <a:srgbClr val="1A485A"/>
                          </a:solidFill>
                          <a:latin typeface="Calibri" pitchFamily="34" charset="0"/>
                        </a:rPr>
                        <a:t>Retrospective</a:t>
                      </a:r>
                      <a:endParaRPr lang="en-US" sz="2000">
                        <a:solidFill>
                          <a:srgbClr val="1A485A"/>
                        </a:solidFill>
                        <a:latin typeface="Calibri" pitchFamily="34" charset="0"/>
                      </a:endParaRPr>
                    </a:p>
                  </a:txBody>
                  <a:tcPr anchor="ctr"/>
                </a:tc>
                <a:tc>
                  <a:txBody>
                    <a:bodyPr/>
                    <a:lstStyle/>
                    <a:p>
                      <a:pPr algn="ctr"/>
                      <a:r>
                        <a:rPr lang="en-US" sz="2000" smtClean="0">
                          <a:solidFill>
                            <a:srgbClr val="1A485A"/>
                          </a:solidFill>
                          <a:latin typeface="Calibri" pitchFamily="34" charset="0"/>
                        </a:rPr>
                        <a:t>Process of Sprint</a:t>
                      </a:r>
                      <a:endParaRPr lang="en-US" sz="2000">
                        <a:solidFill>
                          <a:srgbClr val="1A485A"/>
                        </a:solidFill>
                        <a:latin typeface="Calibri" pitchFamily="34" charset="0"/>
                      </a:endParaRPr>
                    </a:p>
                  </a:txBody>
                  <a:tcPr anchor="ctr"/>
                </a:tc>
                <a:tc>
                  <a:txBody>
                    <a:bodyPr/>
                    <a:lstStyle/>
                    <a:p>
                      <a:pPr algn="ctr"/>
                      <a:r>
                        <a:rPr lang="en-US" sz="2000" smtClean="0">
                          <a:solidFill>
                            <a:srgbClr val="1A485A"/>
                          </a:solidFill>
                          <a:latin typeface="Calibri" pitchFamily="34" charset="0"/>
                        </a:rPr>
                        <a:t>Actionable and</a:t>
                      </a:r>
                      <a:r>
                        <a:rPr lang="vi-VN" sz="2000" baseline="0" smtClean="0">
                          <a:solidFill>
                            <a:srgbClr val="1A485A"/>
                          </a:solidFill>
                          <a:latin typeface="Calibri" pitchFamily="34" charset="0"/>
                        </a:rPr>
                        <a:t> </a:t>
                      </a:r>
                      <a:r>
                        <a:rPr lang="en-US" sz="2000" smtClean="0">
                          <a:solidFill>
                            <a:srgbClr val="1A485A"/>
                          </a:solidFill>
                          <a:latin typeface="Calibri" pitchFamily="34" charset="0"/>
                        </a:rPr>
                        <a:t>committed improvements</a:t>
                      </a:r>
                    </a:p>
                  </a:txBody>
                  <a:tcPr anchor="ctr"/>
                </a:tc>
              </a:tr>
            </a:tbl>
          </a:graphicData>
        </a:graphic>
      </p:graphicFrame>
      <p:pic>
        <p:nvPicPr>
          <p:cNvPr id="7" name="Picture 6" descr="Picture4.png"/>
          <p:cNvPicPr>
            <a:picLocks noChangeAspect="1"/>
          </p:cNvPicPr>
          <p:nvPr/>
        </p:nvPicPr>
        <p:blipFill>
          <a:blip r:embed="rId3" cstate="print">
            <a:duotone>
              <a:schemeClr val="accent1">
                <a:shade val="45000"/>
                <a:satMod val="135000"/>
              </a:schemeClr>
              <a:prstClr val="white"/>
            </a:duotone>
          </a:blip>
          <a:stretch>
            <a:fillRect/>
          </a:stretch>
        </p:blipFill>
        <p:spPr>
          <a:xfrm>
            <a:off x="9433656" y="0"/>
            <a:ext cx="1158144" cy="871656"/>
          </a:xfrm>
          <a:prstGeom prst="rect">
            <a:avLst/>
          </a:prstGeom>
        </p:spPr>
      </p:pic>
    </p:spTree>
    <p:extLst>
      <p:ext uri="{BB962C8B-B14F-4D97-AF65-F5344CB8AC3E}">
        <p14:creationId xmlns:p14="http://schemas.microsoft.com/office/powerpoint/2010/main" val="569249404"/>
      </p:ext>
    </p:extLst>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1281</Words>
  <Application>Microsoft Office PowerPoint</Application>
  <PresentationFormat>Widescreen</PresentationFormat>
  <Paragraphs>162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Verdana</vt:lpstr>
      <vt:lpstr>Wingdings</vt:lpstr>
      <vt:lpstr>Office Theme</vt:lpstr>
      <vt:lpstr>ORIGINAL SCRUM FRAMEWORK</vt:lpstr>
      <vt:lpstr>ORIGINAL SCRUM FRAMEWORK</vt:lpstr>
      <vt:lpstr>ORIGINAL SCRUM FRAMEWORK</vt:lpstr>
      <vt:lpstr>ORIGINAL SCRUM FRAMEWORK</vt:lpstr>
      <vt:lpstr>ORIGINAL SCRUM FRAMEWORK</vt:lpstr>
      <vt:lpstr>ORIGINAL SCRUM FRAMEWORK</vt:lpstr>
      <vt:lpstr>ORIGINAL SCRUM FRAMEWORK</vt:lpstr>
      <vt:lpstr>ORIGINAL SCRUM FRAMEWORK</vt:lpstr>
      <vt:lpstr>ORIGINAL SCRUM FRAMEWORK</vt:lpstr>
      <vt:lpstr>ORIGINAL SCRUM FRAMEWORK</vt:lpstr>
      <vt:lpstr>ORIGINAL SCRUM FRAMEWORK</vt:lpstr>
      <vt:lpstr>ORIGINAL SCRUM FRAMEWORK</vt:lpstr>
      <vt:lpstr>ORIGINAL SCRUM FRAMEWORK</vt:lpstr>
      <vt:lpstr>ORIGINAL SCRUM FRAMEWORK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ORIGINAL SCRUM FRAMEWORK</dc:title>
  <dc:creator>Bien Phan</dc:creator>
  <cp:lastModifiedBy>Bien Phan</cp:lastModifiedBy>
  <cp:revision>24</cp:revision>
  <dcterms:created xsi:type="dcterms:W3CDTF">2015-03-21T14:57:04Z</dcterms:created>
  <dcterms:modified xsi:type="dcterms:W3CDTF">2015-03-22T12:44:07Z</dcterms:modified>
</cp:coreProperties>
</file>