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CF8C6E-8A88-4144-AE5B-B6EE56BB1C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8C6E-8A88-4144-AE5B-B6EE56BB1C5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8C6E-8A88-4144-AE5B-B6EE56BB1C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546753-2236-46AA-B284-EB1C66CC64E9}"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CF8C6E-8A88-4144-AE5B-B6EE56BB1C5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546753-2236-46AA-B284-EB1C66CC64E9}" type="datetimeFigureOut">
              <a:rPr lang="en-US" smtClean="0"/>
              <a:pPr/>
              <a:t>10/11/2012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CF8C6E-8A88-4144-AE5B-B6EE56BB1C5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5000"/>
            <a:ext cx="8839200" cy="1828800"/>
          </a:xfrm>
        </p:spPr>
        <p:txBody>
          <a:bodyPr/>
          <a:lstStyle/>
          <a:p>
            <a:pPr algn="ctr"/>
            <a:r>
              <a:rPr lang="en-US" smtClean="0">
                <a:solidFill>
                  <a:srgbClr val="FFFF00"/>
                </a:solidFill>
                <a:latin typeface="Times New Roman" pitchFamily="18" charset="0"/>
                <a:cs typeface="Times New Roman" pitchFamily="18" charset="0"/>
              </a:rPr>
              <a:t>Chương 2: Điện từ trường</a:t>
            </a:r>
            <a:endParaRPr lang="en-US">
              <a:solidFill>
                <a:srgbClr val="FFFF00"/>
              </a:solidFill>
              <a:latin typeface="Times New Roman" pitchFamily="18" charset="0"/>
              <a:cs typeface="Times New Roman" pitchFamily="18" charset="0"/>
            </a:endParaRPr>
          </a:p>
        </p:txBody>
      </p:sp>
      <p:sp>
        <p:nvSpPr>
          <p:cNvPr id="4" name="TextBox 3"/>
          <p:cNvSpPr txBox="1"/>
          <p:nvPr/>
        </p:nvSpPr>
        <p:spPr>
          <a:xfrm>
            <a:off x="1905000" y="152400"/>
            <a:ext cx="5562600" cy="1015663"/>
          </a:xfrm>
          <a:prstGeom prst="rect">
            <a:avLst/>
          </a:prstGeom>
          <a:noFill/>
        </p:spPr>
        <p:txBody>
          <a:bodyPr wrap="square" rtlCol="0">
            <a:spAutoFit/>
          </a:bodyPr>
          <a:lstStyle/>
          <a:p>
            <a:pPr algn="ctr"/>
            <a:r>
              <a:rPr lang="en-US" sz="3000" smtClean="0">
                <a:latin typeface="Times New Roman" pitchFamily="18" charset="0"/>
                <a:cs typeface="Times New Roman" pitchFamily="18" charset="0"/>
              </a:rPr>
              <a:t>Đại Học Công Nghệ Thông Tin ĐH QG TPHCM</a:t>
            </a:r>
            <a:endParaRPr lang="en-US" sz="3000">
              <a:latin typeface="Times New Roman" pitchFamily="18" charset="0"/>
              <a:cs typeface="Times New Roman" pitchFamily="18" charset="0"/>
            </a:endParaRPr>
          </a:p>
        </p:txBody>
      </p:sp>
      <p:sp>
        <p:nvSpPr>
          <p:cNvPr id="5" name="TextBox 4"/>
          <p:cNvSpPr txBox="1"/>
          <p:nvPr/>
        </p:nvSpPr>
        <p:spPr>
          <a:xfrm>
            <a:off x="2971800" y="2221468"/>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Môn học : Nhập Môn Điện Tử</a:t>
            </a:r>
            <a:endParaRPr lang="en-US">
              <a:latin typeface="Times New Roman" pitchFamily="18" charset="0"/>
              <a:cs typeface="Times New Roman" pitchFamily="18" charset="0"/>
            </a:endParaRPr>
          </a:p>
        </p:txBody>
      </p:sp>
      <p:sp>
        <p:nvSpPr>
          <p:cNvPr id="6" name="TextBox 5"/>
          <p:cNvSpPr txBox="1"/>
          <p:nvPr/>
        </p:nvSpPr>
        <p:spPr>
          <a:xfrm>
            <a:off x="3048000" y="6260068"/>
            <a:ext cx="32766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TP HCM - 2012</a:t>
            </a:r>
            <a:endParaRPr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7441"/>
            <a:ext cx="48006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từ trường</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762000"/>
            <a:ext cx="3124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Khái niệm về từ trường</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762000" y="1138535"/>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Nam châm và từ tính</a:t>
            </a:r>
            <a:endParaRPr lang="en-US" sz="2200">
              <a:solidFill>
                <a:srgbClr val="7030A0"/>
              </a:solidFill>
              <a:latin typeface="Times New Roman" pitchFamily="18" charset="0"/>
              <a:cs typeface="Times New Roman" pitchFamily="18" charset="0"/>
            </a:endParaRPr>
          </a:p>
        </p:txBody>
      </p:sp>
      <p:sp>
        <p:nvSpPr>
          <p:cNvPr id="7" name="TextBox 6"/>
          <p:cNvSpPr txBox="1"/>
          <p:nvPr/>
        </p:nvSpPr>
        <p:spPr>
          <a:xfrm>
            <a:off x="1143000" y="1524000"/>
            <a:ext cx="2667000" cy="369332"/>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Nam châm tự nhiên</a:t>
            </a:r>
            <a:endParaRPr lang="en-US">
              <a:latin typeface="Times New Roman" pitchFamily="18" charset="0"/>
              <a:cs typeface="Times New Roman" pitchFamily="18" charset="0"/>
            </a:endParaRPr>
          </a:p>
        </p:txBody>
      </p:sp>
      <p:sp>
        <p:nvSpPr>
          <p:cNvPr id="8" name="TextBox 7"/>
          <p:cNvSpPr txBox="1"/>
          <p:nvPr/>
        </p:nvSpPr>
        <p:spPr>
          <a:xfrm>
            <a:off x="1136070" y="1877275"/>
            <a:ext cx="6629400" cy="369332"/>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Nam châm nhân tạo bằng cách luyện thép hoặc hợp chất thép.</a:t>
            </a:r>
            <a:endParaRPr lang="en-US">
              <a:latin typeface="Times New Roman" pitchFamily="18" charset="0"/>
              <a:cs typeface="Times New Roman" pitchFamily="18" charset="0"/>
            </a:endParaRPr>
          </a:p>
        </p:txBody>
      </p:sp>
      <p:sp>
        <p:nvSpPr>
          <p:cNvPr id="9" name="TextBox 8"/>
          <p:cNvSpPr txBox="1"/>
          <p:nvPr/>
        </p:nvSpPr>
        <p:spPr>
          <a:xfrm>
            <a:off x="1129145" y="2251365"/>
            <a:ext cx="6629400" cy="369332"/>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Từ tính của nam châm: có 2 cực Bắc North (N) và Nam South (S).</a:t>
            </a:r>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45475" y="2916385"/>
            <a:ext cx="4596772" cy="3352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432347" y="2819400"/>
            <a:ext cx="3254453" cy="1295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791200" y="4433957"/>
            <a:ext cx="2667000" cy="219544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1488628"/>
            <a:ext cx="8991600" cy="873572"/>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Từ </a:t>
            </a:r>
            <a:r>
              <a:rPr lang="en-US">
                <a:latin typeface="Times New Roman" pitchFamily="18" charset="0"/>
                <a:cs typeface="Times New Roman" pitchFamily="18" charset="0"/>
              </a:rPr>
              <a:t>trường là vùng không gian xung quanh nam châm có tính chất truyền lực từ lên các vật liệu có từ tính, từ trường là tập hợp của các đường sức đi từ Bắc đến cực nam.</a:t>
            </a:r>
          </a:p>
        </p:txBody>
      </p:sp>
      <p:sp>
        <p:nvSpPr>
          <p:cNvPr id="4" name="TextBox 3"/>
          <p:cNvSpPr txBox="1"/>
          <p:nvPr/>
        </p:nvSpPr>
        <p:spPr>
          <a:xfrm>
            <a:off x="2286000" y="-7441"/>
            <a:ext cx="48006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từ trường</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762000"/>
            <a:ext cx="3124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Khái niệm về từ trường</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762000" y="1138535"/>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Từ trường</a:t>
            </a:r>
            <a:endParaRPr lang="en-US" sz="2200">
              <a:solidFill>
                <a:srgbClr val="7030A0"/>
              </a:solidFill>
              <a:latin typeface="Times New Roman" pitchFamily="18" charset="0"/>
              <a:cs typeface="Times New Roman" pitchFamily="18" charset="0"/>
            </a:endParaRPr>
          </a:p>
        </p:txBody>
      </p:sp>
      <p:pic>
        <p:nvPicPr>
          <p:cNvPr id="2050" name="Picture 2" descr="Namcham"/>
          <p:cNvPicPr>
            <a:picLocks noChangeAspect="1" noChangeArrowheads="1"/>
          </p:cNvPicPr>
          <p:nvPr/>
        </p:nvPicPr>
        <p:blipFill>
          <a:blip r:embed="rId2"/>
          <a:srcRect/>
          <a:stretch>
            <a:fillRect/>
          </a:stretch>
        </p:blipFill>
        <p:spPr bwMode="auto">
          <a:xfrm>
            <a:off x="1143000" y="2438400"/>
            <a:ext cx="2851355" cy="1524000"/>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5257800" y="2750507"/>
            <a:ext cx="3581400" cy="2354893"/>
          </a:xfrm>
          <a:prstGeom prst="rect">
            <a:avLst/>
          </a:prstGeom>
          <a:noFill/>
          <a:ln w="9525">
            <a:noFill/>
            <a:miter lim="800000"/>
            <a:headEnd/>
            <a:tailEnd/>
          </a:ln>
          <a:effectLst/>
        </p:spPr>
      </p:pic>
      <p:sp>
        <p:nvSpPr>
          <p:cNvPr id="10" name="TextBox 9"/>
          <p:cNvSpPr txBox="1"/>
          <p:nvPr/>
        </p:nvSpPr>
        <p:spPr>
          <a:xfrm>
            <a:off x="838200" y="3886200"/>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Từ thông</a:t>
            </a:r>
            <a:endParaRPr lang="en-US" sz="2200">
              <a:solidFill>
                <a:srgbClr val="7030A0"/>
              </a:solidFill>
              <a:latin typeface="Times New Roman" pitchFamily="18" charset="0"/>
              <a:cs typeface="Times New Roman" pitchFamily="18" charset="0"/>
            </a:endParaRPr>
          </a:p>
        </p:txBody>
      </p:sp>
      <p:sp>
        <p:nvSpPr>
          <p:cNvPr id="11" name="TextBox 10"/>
          <p:cNvSpPr txBox="1"/>
          <p:nvPr/>
        </p:nvSpPr>
        <p:spPr>
          <a:xfrm>
            <a:off x="228600" y="4282452"/>
            <a:ext cx="4800600" cy="873572"/>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Là </a:t>
            </a:r>
            <a:r>
              <a:rPr lang="en-US">
                <a:latin typeface="Times New Roman" pitchFamily="18" charset="0"/>
                <a:cs typeface="Times New Roman" pitchFamily="18" charset="0"/>
              </a:rPr>
              <a:t>số đường sức đi qua một đơn vị diện tích, từ thông tỷ lệ thuật với cường độ từ trường. </a:t>
            </a:r>
          </a:p>
        </p:txBody>
      </p:sp>
      <p:pic>
        <p:nvPicPr>
          <p:cNvPr id="2052" name="Picture 4" descr="Tuthong"/>
          <p:cNvPicPr>
            <a:picLocks noChangeAspect="1" noChangeArrowheads="1"/>
          </p:cNvPicPr>
          <p:nvPr/>
        </p:nvPicPr>
        <p:blipFill>
          <a:blip r:embed="rId4"/>
          <a:srcRect/>
          <a:stretch>
            <a:fillRect/>
          </a:stretch>
        </p:blipFill>
        <p:spPr bwMode="auto">
          <a:xfrm>
            <a:off x="1102044" y="5105400"/>
            <a:ext cx="2936556" cy="166025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5264" y="4078750"/>
            <a:ext cx="2525591" cy="2398250"/>
          </a:xfrm>
          <a:prstGeom prst="rect">
            <a:avLst/>
          </a:prstGeom>
          <a:noFill/>
          <a:ln w="9525">
            <a:noFill/>
            <a:miter lim="800000"/>
            <a:headEnd/>
            <a:tailEnd/>
          </a:ln>
          <a:effectLst/>
        </p:spPr>
      </p:pic>
      <p:sp>
        <p:nvSpPr>
          <p:cNvPr id="4" name="TextBox 3"/>
          <p:cNvSpPr txBox="1"/>
          <p:nvPr/>
        </p:nvSpPr>
        <p:spPr>
          <a:xfrm>
            <a:off x="2286000" y="-7441"/>
            <a:ext cx="48006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từ trường</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762000"/>
            <a:ext cx="3124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Khái niệm về từ trường</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762000" y="1138535"/>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Độ tự cảm</a:t>
            </a:r>
            <a:endParaRPr lang="en-US" sz="2200">
              <a:solidFill>
                <a:srgbClr val="7030A0"/>
              </a:solidFill>
              <a:latin typeface="Times New Roman" pitchFamily="18" charset="0"/>
              <a:cs typeface="Times New Roman" pitchFamily="18" charset="0"/>
            </a:endParaRPr>
          </a:p>
        </p:txBody>
      </p:sp>
      <p:sp>
        <p:nvSpPr>
          <p:cNvPr id="7" name="TextBox 6"/>
          <p:cNvSpPr txBox="1"/>
          <p:nvPr/>
        </p:nvSpPr>
        <p:spPr>
          <a:xfrm>
            <a:off x="304800" y="1454129"/>
            <a:ext cx="8458200" cy="1289071"/>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Là </a:t>
            </a:r>
            <a:r>
              <a:rPr lang="en-US">
                <a:latin typeface="Times New Roman" pitchFamily="18" charset="0"/>
                <a:cs typeface="Times New Roman" pitchFamily="18" charset="0"/>
              </a:rPr>
              <a:t>đại lượng đặc trưng cho vật có từ tính chịu tác động của từ trường, độ từ cảm phụ thuộc vào vật liệu . </a:t>
            </a:r>
            <a:r>
              <a:rPr lang="en-US" smtClean="0">
                <a:latin typeface="Times New Roman" pitchFamily="18" charset="0"/>
                <a:cs typeface="Times New Roman" pitchFamily="18" charset="0"/>
              </a:rPr>
              <a:t>VD: </a:t>
            </a:r>
            <a:r>
              <a:rPr lang="en-US">
                <a:latin typeface="Times New Roman" pitchFamily="18" charset="0"/>
                <a:cs typeface="Times New Roman" pitchFamily="18" charset="0"/>
              </a:rPr>
              <a:t>Sắt có độ từ cảm mạnh hơn đồng nhiều lần . Độ từ cảm được tính bởi công thức</a:t>
            </a:r>
          </a:p>
        </p:txBody>
      </p:sp>
      <p:sp>
        <p:nvSpPr>
          <p:cNvPr id="10" name="TextBox 9"/>
          <p:cNvSpPr txBox="1"/>
          <p:nvPr/>
        </p:nvSpPr>
        <p:spPr>
          <a:xfrm>
            <a:off x="762000" y="2743200"/>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Ứng dụng</a:t>
            </a:r>
            <a:endParaRPr lang="en-US" sz="2200">
              <a:solidFill>
                <a:srgbClr val="7030A0"/>
              </a:solidFill>
              <a:latin typeface="Times New Roman" pitchFamily="18" charset="0"/>
              <a:cs typeface="Times New Roman" pitchFamily="18" charset="0"/>
            </a:endParaRPr>
          </a:p>
        </p:txBody>
      </p:sp>
      <p:sp>
        <p:nvSpPr>
          <p:cNvPr id="11" name="TextBox 10"/>
          <p:cNvSpPr txBox="1"/>
          <p:nvPr/>
        </p:nvSpPr>
        <p:spPr>
          <a:xfrm>
            <a:off x="228600" y="3088957"/>
            <a:ext cx="8686800" cy="923330"/>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Nam </a:t>
            </a:r>
            <a:r>
              <a:rPr lang="en-US">
                <a:latin typeface="Times New Roman" pitchFamily="18" charset="0"/>
                <a:cs typeface="Times New Roman" pitchFamily="18" charset="0"/>
              </a:rPr>
              <a:t>châm vĩnh cửu được ứng dụng nhiều trong thiết bị điện tử, chúng được dùng để sản xuất Loa, Micro và các loại Mô tơ DC. </a:t>
            </a:r>
          </a:p>
        </p:txBody>
      </p:sp>
      <p:pic>
        <p:nvPicPr>
          <p:cNvPr id="1027" name="Picture 3"/>
          <p:cNvPicPr>
            <a:picLocks noChangeAspect="1" noChangeArrowheads="1"/>
          </p:cNvPicPr>
          <p:nvPr/>
        </p:nvPicPr>
        <p:blipFill>
          <a:blip r:embed="rId3"/>
          <a:srcRect/>
          <a:stretch>
            <a:fillRect/>
          </a:stretch>
        </p:blipFill>
        <p:spPr bwMode="auto">
          <a:xfrm>
            <a:off x="2971800" y="4052455"/>
            <a:ext cx="2778119" cy="2410690"/>
          </a:xfrm>
          <a:prstGeom prst="rect">
            <a:avLst/>
          </a:prstGeom>
          <a:noFill/>
          <a:ln w="9525">
            <a:noFill/>
            <a:miter lim="800000"/>
            <a:headEnd/>
            <a:tailEnd/>
          </a:ln>
          <a:effectLst/>
        </p:spPr>
      </p:pic>
      <p:pic>
        <p:nvPicPr>
          <p:cNvPr id="12" name="Picture 2"/>
          <p:cNvPicPr>
            <a:picLocks noChangeAspect="1" noChangeArrowheads="1"/>
          </p:cNvPicPr>
          <p:nvPr/>
        </p:nvPicPr>
        <p:blipFill>
          <a:blip r:embed="rId4"/>
          <a:srcRect/>
          <a:stretch>
            <a:fillRect/>
          </a:stretch>
        </p:blipFill>
        <p:spPr bwMode="auto">
          <a:xfrm>
            <a:off x="5895378" y="4100944"/>
            <a:ext cx="3137782" cy="234314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utruongcuonday"/>
          <p:cNvPicPr>
            <a:picLocks noChangeAspect="1" noChangeArrowheads="1"/>
          </p:cNvPicPr>
          <p:nvPr/>
        </p:nvPicPr>
        <p:blipFill>
          <a:blip r:embed="rId2"/>
          <a:srcRect/>
          <a:stretch>
            <a:fillRect/>
          </a:stretch>
        </p:blipFill>
        <p:spPr bwMode="auto">
          <a:xfrm>
            <a:off x="228600" y="3783687"/>
            <a:ext cx="4114800" cy="2902180"/>
          </a:xfrm>
          <a:prstGeom prst="rect">
            <a:avLst/>
          </a:prstGeom>
          <a:noFill/>
          <a:ln w="9525">
            <a:noFill/>
            <a:miter lim="800000"/>
            <a:headEnd/>
            <a:tailEnd/>
          </a:ln>
        </p:spPr>
      </p:pic>
      <p:pic>
        <p:nvPicPr>
          <p:cNvPr id="17411" name="Picture 3"/>
          <p:cNvPicPr>
            <a:picLocks noChangeAspect="1" noChangeArrowheads="1"/>
          </p:cNvPicPr>
          <p:nvPr/>
        </p:nvPicPr>
        <p:blipFill>
          <a:blip r:embed="rId3"/>
          <a:srcRect/>
          <a:stretch>
            <a:fillRect/>
          </a:stretch>
        </p:blipFill>
        <p:spPr bwMode="auto">
          <a:xfrm>
            <a:off x="304800" y="1562012"/>
            <a:ext cx="3657600" cy="1790788"/>
          </a:xfrm>
          <a:prstGeom prst="rect">
            <a:avLst/>
          </a:prstGeom>
          <a:noFill/>
          <a:ln w="9525">
            <a:noFill/>
            <a:miter lim="800000"/>
            <a:headEnd/>
            <a:tailEnd/>
          </a:ln>
          <a:effectLst/>
        </p:spPr>
      </p:pic>
      <p:sp>
        <p:nvSpPr>
          <p:cNvPr id="4" name="TextBox 3"/>
          <p:cNvSpPr txBox="1"/>
          <p:nvPr/>
        </p:nvSpPr>
        <p:spPr>
          <a:xfrm>
            <a:off x="2286000" y="-7441"/>
            <a:ext cx="48006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từ trường</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762000"/>
            <a:ext cx="3124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Tác dụng của từ trường</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762000" y="1138535"/>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Đối với dây dẫn thẳng.</a:t>
            </a:r>
            <a:endParaRPr lang="en-US" sz="2200">
              <a:solidFill>
                <a:srgbClr val="7030A0"/>
              </a:solidFill>
              <a:latin typeface="Times New Roman" pitchFamily="18" charset="0"/>
              <a:cs typeface="Times New Roman" pitchFamily="18" charset="0"/>
            </a:endParaRPr>
          </a:p>
        </p:txBody>
      </p:sp>
      <p:sp>
        <p:nvSpPr>
          <p:cNvPr id="7" name="TextBox 6"/>
          <p:cNvSpPr txBox="1"/>
          <p:nvPr/>
        </p:nvSpPr>
        <p:spPr>
          <a:xfrm>
            <a:off x="762000" y="3352800"/>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Đối với cuộn dây</a:t>
            </a:r>
            <a:endParaRPr lang="en-US" sz="2200">
              <a:solidFill>
                <a:srgbClr val="7030A0"/>
              </a:solidFill>
              <a:latin typeface="Times New Roman" pitchFamily="18" charset="0"/>
              <a:cs typeface="Times New Roman" pitchFamily="18" charset="0"/>
            </a:endParaRPr>
          </a:p>
        </p:txBody>
      </p:sp>
      <p:sp>
        <p:nvSpPr>
          <p:cNvPr id="9" name="TextBox 8"/>
          <p:cNvSpPr txBox="1"/>
          <p:nvPr/>
        </p:nvSpPr>
        <p:spPr>
          <a:xfrm>
            <a:off x="4343400" y="3910159"/>
            <a:ext cx="4876800" cy="646331"/>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Cho </a:t>
            </a:r>
            <a:r>
              <a:rPr lang="en-US">
                <a:latin typeface="Times New Roman" pitchFamily="18" charset="0"/>
                <a:cs typeface="Times New Roman" pitchFamily="18" charset="0"/>
              </a:rPr>
              <a:t>dòng điện chạy qua cuộn </a:t>
            </a:r>
            <a:r>
              <a:rPr lang="en-US" smtClean="0">
                <a:latin typeface="Times New Roman" pitchFamily="18" charset="0"/>
                <a:cs typeface="Times New Roman" pitchFamily="18" charset="0"/>
              </a:rPr>
              <a:t>dây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đường </a:t>
            </a:r>
            <a:r>
              <a:rPr lang="en-US">
                <a:latin typeface="Times New Roman" pitchFamily="18" charset="0"/>
                <a:cs typeface="Times New Roman" pitchFamily="18" charset="0"/>
              </a:rPr>
              <a:t>sức song </a:t>
            </a:r>
            <a:r>
              <a:rPr lang="en-US" smtClean="0">
                <a:latin typeface="Times New Roman" pitchFamily="18" charset="0"/>
                <a:cs typeface="Times New Roman" pitchFamily="18" charset="0"/>
              </a:rPr>
              <a:t>song</a:t>
            </a:r>
            <a:r>
              <a:rPr lang="en-US">
                <a:latin typeface="Times New Roman" pitchFamily="18" charset="0"/>
                <a:cs typeface="Times New Roman" pitchFamily="18" charset="0"/>
              </a:rPr>
              <a:t>.</a:t>
            </a:r>
          </a:p>
        </p:txBody>
      </p:sp>
      <p:sp>
        <p:nvSpPr>
          <p:cNvPr id="10" name="TextBox 9"/>
          <p:cNvSpPr txBox="1"/>
          <p:nvPr/>
        </p:nvSpPr>
        <p:spPr>
          <a:xfrm>
            <a:off x="4343400" y="4480290"/>
            <a:ext cx="4724400" cy="923330"/>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Cuộn dây được thay bằng lõi thép thì từ trường tập trung trên lõi thép và lõi thép trở thành một chiếc nam châm điện.</a:t>
            </a:r>
            <a:endParaRPr lang="en-US">
              <a:latin typeface="Times New Roman" pitchFamily="18" charset="0"/>
              <a:cs typeface="Times New Roman" pitchFamily="18" charset="0"/>
            </a:endParaRPr>
          </a:p>
        </p:txBody>
      </p:sp>
      <p:sp>
        <p:nvSpPr>
          <p:cNvPr id="12" name="TextBox 11"/>
          <p:cNvSpPr txBox="1"/>
          <p:nvPr/>
        </p:nvSpPr>
        <p:spPr>
          <a:xfrm>
            <a:off x="4343400" y="5401270"/>
            <a:ext cx="4572000" cy="923330"/>
          </a:xfrm>
          <a:prstGeom prst="rect">
            <a:avLst/>
          </a:prstGeom>
          <a:noFill/>
        </p:spPr>
        <p:txBody>
          <a:bodyPr wrap="square" rtlCol="0">
            <a:spAutoFit/>
          </a:bodyPr>
          <a:lstStyle/>
          <a:p>
            <a:pPr>
              <a:buFont typeface="Wingdings" pitchFamily="2" charset="2"/>
              <a:buChar char="Ø"/>
            </a:pPr>
            <a:r>
              <a:rPr lang="en-US" smtClean="0">
                <a:latin typeface="Times New Roman" pitchFamily="18" charset="0"/>
                <a:cs typeface="Times New Roman" pitchFamily="18" charset="0"/>
              </a:rPr>
              <a:t> Từ </a:t>
            </a:r>
            <a:r>
              <a:rPr lang="en-US">
                <a:latin typeface="Times New Roman" pitchFamily="18" charset="0"/>
                <a:cs typeface="Times New Roman" pitchFamily="18" charset="0"/>
              </a:rPr>
              <a:t>trường biến thiên có đặc điểm là sẽ tạo ra điện áp cảm ứng trên các cuộn dây đặt trong vùng ảnh hưởng của từ trường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srcRect/>
          <a:stretch>
            <a:fillRect/>
          </a:stretch>
        </p:blipFill>
        <p:spPr bwMode="auto">
          <a:xfrm>
            <a:off x="4724400" y="3048000"/>
            <a:ext cx="3224692" cy="2819400"/>
          </a:xfrm>
          <a:prstGeom prst="rect">
            <a:avLst/>
          </a:prstGeom>
          <a:noFill/>
          <a:ln w="9525">
            <a:noFill/>
            <a:miter lim="800000"/>
            <a:headEnd/>
            <a:tailEnd/>
          </a:ln>
          <a:effectLst/>
        </p:spPr>
      </p:pic>
      <p:sp>
        <p:nvSpPr>
          <p:cNvPr id="4" name="TextBox 3"/>
          <p:cNvSpPr txBox="1"/>
          <p:nvPr/>
        </p:nvSpPr>
        <p:spPr>
          <a:xfrm>
            <a:off x="2286000" y="-7441"/>
            <a:ext cx="48006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từ trường</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762000"/>
            <a:ext cx="3124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Tác dụng của từ trường</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762000" y="1138535"/>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Ứng dụng.</a:t>
            </a:r>
            <a:endParaRPr lang="en-US" sz="2200">
              <a:solidFill>
                <a:srgbClr val="7030A0"/>
              </a:solidFill>
              <a:latin typeface="Times New Roman" pitchFamily="18" charset="0"/>
              <a:cs typeface="Times New Roman" pitchFamily="18" charset="0"/>
            </a:endParaRPr>
          </a:p>
        </p:txBody>
      </p:sp>
      <p:sp>
        <p:nvSpPr>
          <p:cNvPr id="8" name="TextBox 7"/>
          <p:cNvSpPr txBox="1"/>
          <p:nvPr/>
        </p:nvSpPr>
        <p:spPr>
          <a:xfrm>
            <a:off x="1066800" y="1524000"/>
            <a:ext cx="1905000" cy="369332"/>
          </a:xfrm>
          <a:prstGeom prst="rect">
            <a:avLst/>
          </a:prstGeom>
          <a:noFill/>
        </p:spPr>
        <p:txBody>
          <a:bodyPr wrap="square" rtlCol="0">
            <a:spAutoFit/>
          </a:bodyPr>
          <a:lstStyle/>
          <a:p>
            <a:r>
              <a:rPr lang="en-US" smtClean="0"/>
              <a:t>Rờ le điện tử</a:t>
            </a:r>
            <a:endParaRPr lang="en-US"/>
          </a:p>
        </p:txBody>
      </p:sp>
      <p:pic>
        <p:nvPicPr>
          <p:cNvPr id="18435" name="Picture 3"/>
          <p:cNvPicPr>
            <a:picLocks noChangeAspect="1" noChangeArrowheads="1"/>
          </p:cNvPicPr>
          <p:nvPr/>
        </p:nvPicPr>
        <p:blipFill>
          <a:blip r:embed="rId3"/>
          <a:srcRect/>
          <a:stretch>
            <a:fillRect/>
          </a:stretch>
        </p:blipFill>
        <p:spPr bwMode="auto">
          <a:xfrm>
            <a:off x="483276" y="3073686"/>
            <a:ext cx="3021924" cy="2828349"/>
          </a:xfrm>
          <a:prstGeom prst="rect">
            <a:avLst/>
          </a:prstGeom>
          <a:noFill/>
          <a:ln w="9525">
            <a:noFill/>
            <a:miter lim="800000"/>
            <a:headEnd/>
            <a:tailEnd/>
          </a:ln>
          <a:effectLst/>
        </p:spPr>
      </p:pic>
      <p:sp>
        <p:nvSpPr>
          <p:cNvPr id="10" name="TextBox 9"/>
          <p:cNvSpPr txBox="1"/>
          <p:nvPr/>
        </p:nvSpPr>
        <p:spPr>
          <a:xfrm>
            <a:off x="0" y="1752600"/>
            <a:ext cx="9144000" cy="1754326"/>
          </a:xfrm>
          <a:prstGeom prst="rect">
            <a:avLst/>
          </a:prstGeom>
          <a:noFill/>
        </p:spPr>
        <p:txBody>
          <a:bodyPr wrap="square" rtlCol="0">
            <a:spAutoFit/>
          </a:bodyPr>
          <a:lstStyle/>
          <a:p>
            <a:pPr>
              <a:lnSpc>
                <a:spcPct val="150000"/>
              </a:lnSpc>
            </a:pPr>
            <a:r>
              <a:rPr lang="en-US">
                <a:latin typeface="Times New Roman" pitchFamily="18" charset="0"/>
                <a:cs typeface="Times New Roman" pitchFamily="18" charset="0"/>
              </a:rPr>
              <a:t>  </a:t>
            </a:r>
            <a:r>
              <a:rPr lang="en-US" smtClean="0">
                <a:latin typeface="Times New Roman" pitchFamily="18" charset="0"/>
                <a:cs typeface="Times New Roman" pitchFamily="18" charset="0"/>
              </a:rPr>
              <a:t>	         Khi </a:t>
            </a:r>
            <a:r>
              <a:rPr lang="en-US">
                <a:latin typeface="Times New Roman" pitchFamily="18" charset="0"/>
                <a:cs typeface="Times New Roman" pitchFamily="18" charset="0"/>
              </a:rPr>
              <a:t>cho dòng điện chạy qua cuộn dây, lõi cuộn dây trở thành một nam châm điện hút thanh sắt và công tắc </a:t>
            </a:r>
            <a:r>
              <a:rPr lang="en-US" smtClean="0">
                <a:latin typeface="Times New Roman" pitchFamily="18" charset="0"/>
                <a:cs typeface="Times New Roman" pitchFamily="18" charset="0"/>
              </a:rPr>
              <a:t>được </a:t>
            </a:r>
            <a:r>
              <a:rPr lang="en-US">
                <a:latin typeface="Times New Roman" pitchFamily="18" charset="0"/>
                <a:cs typeface="Times New Roman" pitchFamily="18" charset="0"/>
              </a:rPr>
              <a:t>đóng lại, tác dụng của rơ le là dùng một dòng điện nhỏ để điều khiển đóng mạch cho dòng điện lớn gấp nhiều lần. </a:t>
            </a:r>
          </a:p>
          <a:p>
            <a:pPr>
              <a:lnSpc>
                <a:spcPct val="150000"/>
              </a:lnSpc>
            </a:pPr>
            <a:endParaRPr lang="en-US">
              <a:latin typeface="Times New Roman" pitchFamily="18" charset="0"/>
              <a:cs typeface="Times New Roman" pitchFamily="18" charset="0"/>
            </a:endParaRPr>
          </a:p>
        </p:txBody>
      </p:sp>
      <p:sp>
        <p:nvSpPr>
          <p:cNvPr id="11" name="TextBox 10"/>
          <p:cNvSpPr txBox="1"/>
          <p:nvPr/>
        </p:nvSpPr>
        <p:spPr>
          <a:xfrm>
            <a:off x="381000" y="5902905"/>
            <a:ext cx="8458200" cy="878895"/>
          </a:xfrm>
          <a:prstGeom prst="rect">
            <a:avLst/>
          </a:prstGeom>
          <a:noFill/>
        </p:spPr>
        <p:txBody>
          <a:bodyPr wrap="square" rtlCol="0">
            <a:spAutoFit/>
          </a:bodyPr>
          <a:lstStyle/>
          <a:p>
            <a:pPr>
              <a:lnSpc>
                <a:spcPct val="150000"/>
              </a:lnSpc>
            </a:pPr>
            <a:r>
              <a:rPr lang="en-US" smtClean="0"/>
              <a:t>	Ngoài ra, từ trường còn được ứng dụng trong y học (đau lưng, đau khớp, tăng tế bào thần kinh), cải tiến thiết bị tiêu dùng (tủ lạnh…),….</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2673565" y="3990110"/>
            <a:ext cx="6318035" cy="2791690"/>
          </a:xfrm>
          <a:prstGeom prst="rect">
            <a:avLst/>
          </a:prstGeom>
          <a:noFill/>
          <a:ln w="9525">
            <a:noFill/>
            <a:miter lim="800000"/>
            <a:headEnd/>
            <a:tailEnd/>
          </a:ln>
          <a:effectLst/>
        </p:spPr>
      </p:pic>
      <p:sp>
        <p:nvSpPr>
          <p:cNvPr id="4" name="TextBox 3"/>
          <p:cNvSpPr txBox="1"/>
          <p:nvPr/>
        </p:nvSpPr>
        <p:spPr>
          <a:xfrm>
            <a:off x="2286000" y="-7441"/>
            <a:ext cx="4800600" cy="769441"/>
          </a:xfrm>
          <a:prstGeom prst="rect">
            <a:avLst/>
          </a:prstGeom>
          <a:noFill/>
        </p:spPr>
        <p:txBody>
          <a:bodyPr wrap="square" rtlCol="0">
            <a:spAutoFit/>
          </a:bodyPr>
          <a:lstStyle/>
          <a:p>
            <a:pPr algn="ctr"/>
            <a:r>
              <a:rPr lang="en-US" sz="4400" smtClean="0">
                <a:solidFill>
                  <a:srgbClr val="FF0000"/>
                </a:solidFill>
                <a:latin typeface="Times New Roman" pitchFamily="18" charset="0"/>
                <a:cs typeface="Times New Roman" pitchFamily="18" charset="0"/>
              </a:rPr>
              <a:t>Điện từ trường</a:t>
            </a:r>
            <a:endParaRPr lang="en-US" sz="4400">
              <a:solidFill>
                <a:srgbClr val="FF0000"/>
              </a:solidFill>
              <a:latin typeface="Times New Roman" pitchFamily="18" charset="0"/>
              <a:cs typeface="Times New Roman" pitchFamily="18" charset="0"/>
            </a:endParaRPr>
          </a:p>
        </p:txBody>
      </p:sp>
      <p:sp>
        <p:nvSpPr>
          <p:cNvPr id="5" name="TextBox 4"/>
          <p:cNvSpPr txBox="1"/>
          <p:nvPr/>
        </p:nvSpPr>
        <p:spPr>
          <a:xfrm>
            <a:off x="457200" y="762000"/>
            <a:ext cx="3124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Tác dụng của từ trường</a:t>
            </a:r>
            <a:endParaRPr lang="en-US" sz="2400">
              <a:solidFill>
                <a:schemeClr val="accent1"/>
              </a:solidFill>
              <a:latin typeface="Times New Roman" pitchFamily="18" charset="0"/>
              <a:cs typeface="Times New Roman" pitchFamily="18" charset="0"/>
            </a:endParaRPr>
          </a:p>
        </p:txBody>
      </p:sp>
      <p:sp>
        <p:nvSpPr>
          <p:cNvPr id="6" name="TextBox 5"/>
          <p:cNvSpPr txBox="1"/>
          <p:nvPr/>
        </p:nvSpPr>
        <p:spPr>
          <a:xfrm>
            <a:off x="762000" y="1138535"/>
            <a:ext cx="3124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Cảm ứng điện từ</a:t>
            </a:r>
            <a:endParaRPr lang="en-US" sz="2200">
              <a:solidFill>
                <a:srgbClr val="7030A0"/>
              </a:solidFill>
              <a:latin typeface="Times New Roman" pitchFamily="18" charset="0"/>
              <a:cs typeface="Times New Roman" pitchFamily="18" charset="0"/>
            </a:endParaRPr>
          </a:p>
        </p:txBody>
      </p:sp>
      <p:sp>
        <p:nvSpPr>
          <p:cNvPr id="7" name="TextBox 6"/>
          <p:cNvSpPr txBox="1"/>
          <p:nvPr/>
        </p:nvSpPr>
        <p:spPr>
          <a:xfrm>
            <a:off x="228600" y="1524000"/>
            <a:ext cx="8686800" cy="2956387"/>
          </a:xfrm>
          <a:prstGeom prst="rect">
            <a:avLst/>
          </a:prstGeom>
          <a:noFill/>
        </p:spPr>
        <p:txBody>
          <a:bodyPr wrap="square" rtlCol="0">
            <a:spAutoFit/>
          </a:bodyPr>
          <a:lstStyle/>
          <a:p>
            <a:pPr>
              <a:lnSpc>
                <a:spcPct val="150000"/>
              </a:lnSpc>
            </a:pPr>
            <a:r>
              <a:rPr lang="en-US" smtClean="0"/>
              <a:t>	Cảm </a:t>
            </a:r>
            <a:r>
              <a:rPr lang="en-US"/>
              <a:t>ứng điện từ là hiện tượng xuất hiện điện áp cảm ứng của cuộn dây được đặt trong một từ trường biến thiên.  </a:t>
            </a:r>
            <a:br>
              <a:rPr lang="en-US"/>
            </a:br>
            <a:r>
              <a:rPr lang="en-US"/>
              <a:t>     </a:t>
            </a:r>
            <a:r>
              <a:rPr lang="en-US" smtClean="0"/>
              <a:t>	 </a:t>
            </a:r>
            <a:r>
              <a:rPr lang="en-US"/>
              <a:t>Ví dụ : một cuộn dây quấn quanh một lõi thép , khi cho dòng điện xoay chiều chay qua, trên lõi thép xuất hiện một từ trường biến thiên, nếu ta quấn một cuộn dây khác lên cùng lõi thép thì hai đầu cuộn dây mới sẽ xuất hiện điện áp cảm ứng. Bản thân cuộn dây có dòng điện chạy qua cũng sinh ra điện áp cảm ứng và có chiều ngược với chiều dòng điện đi vào.</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TotalTime>
  <Words>218</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Chương 2: Điện từ trường</vt:lpstr>
      <vt:lpstr>Slide 2</vt:lpstr>
      <vt:lpstr>Slide 3</vt:lpstr>
      <vt:lpstr>Slide 4</vt:lpstr>
      <vt:lpstr>Slide 5</vt:lpstr>
      <vt:lpstr>Slide 6</vt:lpstr>
      <vt:lpstr>Slide 7</vt:lpstr>
    </vt:vector>
  </TitlesOfParts>
  <Company>CD-Rom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Điện từ trường</dc:title>
  <dc:creator>aquoc</dc:creator>
  <cp:lastModifiedBy>aquoc</cp:lastModifiedBy>
  <cp:revision>19</cp:revision>
  <dcterms:created xsi:type="dcterms:W3CDTF">2012-10-07T15:59:08Z</dcterms:created>
  <dcterms:modified xsi:type="dcterms:W3CDTF">2012-10-10T17:15:03Z</dcterms:modified>
</cp:coreProperties>
</file>