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7"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A23F012-D47D-48A2-8321-1D956CEAA09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F012-D47D-48A2-8321-1D956CEAA0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F012-D47D-48A2-8321-1D956CEAA0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F012-D47D-48A2-8321-1D956CEAA0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F012-D47D-48A2-8321-1D956CEAA09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3F012-D47D-48A2-8321-1D956CEAA0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3F012-D47D-48A2-8321-1D956CEAA0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3F012-D47D-48A2-8321-1D956CEAA0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3F012-D47D-48A2-8321-1D956CEAA0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3F012-D47D-48A2-8321-1D956CEAA0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5BAF6A-A3C0-404C-AFC1-366AAC7D2044}" type="datetimeFigureOut">
              <a:rPr lang="en-US" smtClean="0"/>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A23F012-D47D-48A2-8321-1D956CEAA09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15BAF6A-A3C0-404C-AFC1-366AAC7D2044}" type="datetimeFigureOut">
              <a:rPr lang="en-US" smtClean="0"/>
              <a:pPr/>
              <a:t>10/18/2012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A23F012-D47D-48A2-8321-1D956CEAA09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 y="2743200"/>
            <a:ext cx="8839200" cy="1828800"/>
          </a:xfrm>
        </p:spPr>
        <p:txBody>
          <a:bodyPr/>
          <a:lstStyle/>
          <a:p>
            <a:pPr algn="ctr"/>
            <a:r>
              <a:rPr lang="en-US" smtClean="0">
                <a:solidFill>
                  <a:srgbClr val="FFFF00"/>
                </a:solidFill>
                <a:latin typeface="Times New Roman" pitchFamily="18" charset="0"/>
                <a:cs typeface="Times New Roman" pitchFamily="18" charset="0"/>
              </a:rPr>
              <a:t>Chương 3: Dòng điện xoay chiều (AC)</a:t>
            </a:r>
            <a:endParaRPr lang="en-US">
              <a:solidFill>
                <a:srgbClr val="FFFF00"/>
              </a:solidFill>
              <a:latin typeface="Times New Roman" pitchFamily="18" charset="0"/>
              <a:cs typeface="Times New Roman" pitchFamily="18" charset="0"/>
            </a:endParaRPr>
          </a:p>
        </p:txBody>
      </p:sp>
      <p:sp>
        <p:nvSpPr>
          <p:cNvPr id="5" name="TextBox 4"/>
          <p:cNvSpPr txBox="1"/>
          <p:nvPr/>
        </p:nvSpPr>
        <p:spPr>
          <a:xfrm>
            <a:off x="1905000" y="152400"/>
            <a:ext cx="5562600" cy="1015663"/>
          </a:xfrm>
          <a:prstGeom prst="rect">
            <a:avLst/>
          </a:prstGeom>
          <a:noFill/>
        </p:spPr>
        <p:txBody>
          <a:bodyPr wrap="square" rtlCol="0">
            <a:spAutoFit/>
          </a:bodyPr>
          <a:lstStyle/>
          <a:p>
            <a:pPr algn="ctr"/>
            <a:r>
              <a:rPr lang="en-US" sz="3000" smtClean="0">
                <a:latin typeface="Times New Roman" pitchFamily="18" charset="0"/>
                <a:cs typeface="Times New Roman" pitchFamily="18" charset="0"/>
              </a:rPr>
              <a:t>Đại Học Công Nghệ Thông Tin ĐH QG TPHCM</a:t>
            </a:r>
            <a:endParaRPr lang="en-US" sz="3000">
              <a:latin typeface="Times New Roman" pitchFamily="18" charset="0"/>
              <a:cs typeface="Times New Roman" pitchFamily="18" charset="0"/>
            </a:endParaRPr>
          </a:p>
        </p:txBody>
      </p:sp>
      <p:sp>
        <p:nvSpPr>
          <p:cNvPr id="6" name="TextBox 5"/>
          <p:cNvSpPr txBox="1"/>
          <p:nvPr/>
        </p:nvSpPr>
        <p:spPr>
          <a:xfrm>
            <a:off x="2971800" y="2057400"/>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Môn học : Nhập Môn Điện Tử</a:t>
            </a:r>
            <a:endParaRPr lang="en-US">
              <a:latin typeface="Times New Roman" pitchFamily="18" charset="0"/>
              <a:cs typeface="Times New Roman" pitchFamily="18" charset="0"/>
            </a:endParaRPr>
          </a:p>
        </p:txBody>
      </p:sp>
      <p:sp>
        <p:nvSpPr>
          <p:cNvPr id="7" name="TextBox 6"/>
          <p:cNvSpPr txBox="1"/>
          <p:nvPr/>
        </p:nvSpPr>
        <p:spPr>
          <a:xfrm>
            <a:off x="3048000" y="6260068"/>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TP HCM - 2012</a:t>
            </a:r>
            <a:endParaRPr lang="en-US">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điện trở.</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990600" y="1219200"/>
            <a:ext cx="20574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Đọc trị số điện trỏ</a:t>
            </a:r>
            <a:endParaRPr lang="en-US" sz="2000">
              <a:solidFill>
                <a:srgbClr val="7030A0"/>
              </a:solidFill>
              <a:latin typeface="Times New Roman" pitchFamily="18" charset="0"/>
              <a:cs typeface="Times New Roman" pitchFamily="18" charset="0"/>
            </a:endParaRPr>
          </a:p>
        </p:txBody>
      </p:sp>
      <p:pic>
        <p:nvPicPr>
          <p:cNvPr id="25602" name="Picture 2"/>
          <p:cNvPicPr>
            <a:picLocks noChangeAspect="1" noChangeArrowheads="1"/>
          </p:cNvPicPr>
          <p:nvPr/>
        </p:nvPicPr>
        <p:blipFill>
          <a:blip r:embed="rId2"/>
          <a:srcRect/>
          <a:stretch>
            <a:fillRect/>
          </a:stretch>
        </p:blipFill>
        <p:spPr bwMode="auto">
          <a:xfrm>
            <a:off x="171448" y="1595211"/>
            <a:ext cx="6172200" cy="3621024"/>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6524624" y="1600200"/>
            <a:ext cx="2464443" cy="2667000"/>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a:srcRect/>
          <a:stretch>
            <a:fillRect/>
          </a:stretch>
        </p:blipFill>
        <p:spPr bwMode="auto">
          <a:xfrm>
            <a:off x="1295400" y="5340930"/>
            <a:ext cx="1676400" cy="1405323"/>
          </a:xfrm>
          <a:prstGeom prst="rect">
            <a:avLst/>
          </a:prstGeom>
          <a:noFill/>
          <a:ln w="9525">
            <a:noFill/>
            <a:miter lim="800000"/>
            <a:headEnd/>
            <a:tailEnd/>
          </a:ln>
          <a:effectLst/>
        </p:spPr>
      </p:pic>
      <p:pic>
        <p:nvPicPr>
          <p:cNvPr id="25605" name="Picture 5"/>
          <p:cNvPicPr>
            <a:picLocks noChangeAspect="1" noChangeArrowheads="1"/>
          </p:cNvPicPr>
          <p:nvPr/>
        </p:nvPicPr>
        <p:blipFill>
          <a:blip r:embed="rId5"/>
          <a:srcRect/>
          <a:stretch>
            <a:fillRect/>
          </a:stretch>
        </p:blipFill>
        <p:spPr bwMode="auto">
          <a:xfrm>
            <a:off x="3131090" y="5352185"/>
            <a:ext cx="1981200" cy="1346737"/>
          </a:xfrm>
          <a:prstGeom prst="rect">
            <a:avLst/>
          </a:prstGeom>
          <a:noFill/>
          <a:ln w="9525">
            <a:noFill/>
            <a:miter lim="800000"/>
            <a:headEnd/>
            <a:tailEnd/>
          </a:ln>
          <a:effectLst/>
        </p:spPr>
      </p:pic>
      <p:pic>
        <p:nvPicPr>
          <p:cNvPr id="25606" name="Picture 6"/>
          <p:cNvPicPr>
            <a:picLocks noChangeAspect="1" noChangeArrowheads="1"/>
          </p:cNvPicPr>
          <p:nvPr/>
        </p:nvPicPr>
        <p:blipFill>
          <a:blip r:embed="rId6"/>
          <a:srcRect/>
          <a:stretch>
            <a:fillRect/>
          </a:stretch>
        </p:blipFill>
        <p:spPr bwMode="auto">
          <a:xfrm>
            <a:off x="5278545" y="5406740"/>
            <a:ext cx="1752600" cy="1271798"/>
          </a:xfrm>
          <a:prstGeom prst="rect">
            <a:avLst/>
          </a:prstGeom>
          <a:noFill/>
          <a:ln w="9525">
            <a:noFill/>
            <a:miter lim="800000"/>
            <a:headEnd/>
            <a:tailEnd/>
          </a:ln>
          <a:effectLst/>
        </p:spPr>
      </p:pic>
      <p:pic>
        <p:nvPicPr>
          <p:cNvPr id="25607" name="Picture 7"/>
          <p:cNvPicPr>
            <a:picLocks noChangeAspect="1" noChangeArrowheads="1"/>
          </p:cNvPicPr>
          <p:nvPr/>
        </p:nvPicPr>
        <p:blipFill>
          <a:blip r:embed="rId7"/>
          <a:srcRect/>
          <a:stretch>
            <a:fillRect/>
          </a:stretch>
        </p:blipFill>
        <p:spPr bwMode="auto">
          <a:xfrm>
            <a:off x="7291388" y="5302867"/>
            <a:ext cx="1776412" cy="1402733"/>
          </a:xfrm>
          <a:prstGeom prst="rect">
            <a:avLst/>
          </a:prstGeom>
          <a:noFill/>
          <a:ln w="9525">
            <a:noFill/>
            <a:miter lim="800000"/>
            <a:headEnd/>
            <a:tailEnd/>
          </a:ln>
          <a:effectLst/>
        </p:spPr>
      </p:pic>
      <p:sp>
        <p:nvSpPr>
          <p:cNvPr id="11" name="TextBox 10"/>
          <p:cNvSpPr txBox="1"/>
          <p:nvPr/>
        </p:nvSpPr>
        <p:spPr>
          <a:xfrm>
            <a:off x="7010400" y="4343400"/>
            <a:ext cx="15240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Điện trở</a:t>
            </a:r>
            <a:endParaRPr lang="en-US">
              <a:latin typeface="Times New Roman" pitchFamily="18" charset="0"/>
              <a:cs typeface="Times New Roman" pitchFamily="18" charset="0"/>
            </a:endParaRPr>
          </a:p>
        </p:txBody>
      </p:sp>
      <p:sp>
        <p:nvSpPr>
          <p:cNvPr id="12" name="TextBox 11"/>
          <p:cNvSpPr txBox="1"/>
          <p:nvPr/>
        </p:nvSpPr>
        <p:spPr>
          <a:xfrm>
            <a:off x="-152400" y="5858288"/>
            <a:ext cx="15240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Biến trở</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điện trở.</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990600" y="1219200"/>
            <a:ext cx="20574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Đọc trị số điện trỏ</a:t>
            </a:r>
            <a:endParaRPr lang="en-US" sz="2000">
              <a:solidFill>
                <a:srgbClr val="7030A0"/>
              </a:solidFill>
              <a:latin typeface="Times New Roman" pitchFamily="18" charset="0"/>
              <a:cs typeface="Times New Roman" pitchFamily="18" charset="0"/>
            </a:endParaRPr>
          </a:p>
        </p:txBody>
      </p:sp>
      <p:sp>
        <p:nvSpPr>
          <p:cNvPr id="5" name="TextBox 4"/>
          <p:cNvSpPr txBox="1"/>
          <p:nvPr/>
        </p:nvSpPr>
        <p:spPr>
          <a:xfrm>
            <a:off x="415635" y="1918855"/>
            <a:ext cx="3733800" cy="381000"/>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Cách đọc trị số điện trở 4 vòng màu</a:t>
            </a:r>
            <a:endParaRPr lang="en-US">
              <a:latin typeface="Times New Roman" pitchFamily="18" charset="0"/>
              <a:cs typeface="Times New Roman" pitchFamily="18" charset="0"/>
            </a:endParaRPr>
          </a:p>
        </p:txBody>
      </p:sp>
      <p:pic>
        <p:nvPicPr>
          <p:cNvPr id="26626" name="Picture 2"/>
          <p:cNvPicPr>
            <a:picLocks noChangeAspect="1" noChangeArrowheads="1"/>
          </p:cNvPicPr>
          <p:nvPr/>
        </p:nvPicPr>
        <p:blipFill>
          <a:blip r:embed="rId2"/>
          <a:srcRect/>
          <a:stretch>
            <a:fillRect/>
          </a:stretch>
        </p:blipFill>
        <p:spPr bwMode="auto">
          <a:xfrm>
            <a:off x="304800" y="2514600"/>
            <a:ext cx="4248558" cy="3276600"/>
          </a:xfrm>
          <a:prstGeom prst="rect">
            <a:avLst/>
          </a:prstGeom>
          <a:noFill/>
          <a:ln w="9525">
            <a:noFill/>
            <a:miter lim="800000"/>
            <a:headEnd/>
            <a:tailEnd/>
          </a:ln>
          <a:effectLst/>
        </p:spPr>
      </p:pic>
      <p:sp>
        <p:nvSpPr>
          <p:cNvPr id="8" name="TextBox 7"/>
          <p:cNvSpPr txBox="1"/>
          <p:nvPr/>
        </p:nvSpPr>
        <p:spPr>
          <a:xfrm>
            <a:off x="5008415" y="1932710"/>
            <a:ext cx="3733800" cy="381000"/>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Cách đọc trị số điện trở 5 vòng màu</a:t>
            </a:r>
            <a:endParaRPr lang="en-US">
              <a:latin typeface="Times New Roman" pitchFamily="18" charset="0"/>
              <a:cs typeface="Times New Roman" pitchFamily="18" charset="0"/>
            </a:endParaRPr>
          </a:p>
        </p:txBody>
      </p:sp>
      <p:pic>
        <p:nvPicPr>
          <p:cNvPr id="26628" name="Picture 4"/>
          <p:cNvPicPr>
            <a:picLocks noChangeAspect="1" noChangeArrowheads="1"/>
          </p:cNvPicPr>
          <p:nvPr/>
        </p:nvPicPr>
        <p:blipFill>
          <a:blip r:embed="rId3"/>
          <a:srcRect/>
          <a:stretch>
            <a:fillRect/>
          </a:stretch>
        </p:blipFill>
        <p:spPr bwMode="auto">
          <a:xfrm>
            <a:off x="4724400" y="2535379"/>
            <a:ext cx="4102137" cy="3243101"/>
          </a:xfrm>
          <a:prstGeom prst="rect">
            <a:avLst/>
          </a:prstGeom>
          <a:noFill/>
          <a:ln w="9525">
            <a:noFill/>
            <a:miter lim="800000"/>
            <a:headEnd/>
            <a:tailEnd/>
          </a:ln>
          <a:effectLst/>
        </p:spPr>
      </p:pic>
      <p:cxnSp>
        <p:nvCxnSpPr>
          <p:cNvPr id="13" name="Straight Connector 12"/>
          <p:cNvCxnSpPr/>
          <p:nvPr/>
        </p:nvCxnSpPr>
        <p:spPr>
          <a:xfrm rot="5400000">
            <a:off x="2410690" y="3961606"/>
            <a:ext cx="441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994261" y="4010097"/>
            <a:ext cx="441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6782594" y="4037806"/>
            <a:ext cx="441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8600" y="1766455"/>
            <a:ext cx="8763000" cy="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8600" y="6206741"/>
            <a:ext cx="8763000" cy="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8600" y="2355176"/>
            <a:ext cx="8763000" cy="702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tụ điện.</a:t>
            </a:r>
            <a:endParaRPr lang="en-US" sz="2400">
              <a:solidFill>
                <a:schemeClr val="accent1"/>
              </a:solidFill>
              <a:latin typeface="Times New Roman" pitchFamily="18" charset="0"/>
              <a:cs typeface="Times New Roman" pitchFamily="18" charset="0"/>
            </a:endParaRPr>
          </a:p>
        </p:txBody>
      </p:sp>
      <p:sp>
        <p:nvSpPr>
          <p:cNvPr id="5" name="TextBox 4"/>
          <p:cNvSpPr txBox="1"/>
          <p:nvPr/>
        </p:nvSpPr>
        <p:spPr>
          <a:xfrm>
            <a:off x="685800" y="1447063"/>
            <a:ext cx="7759700" cy="507831"/>
          </a:xfrm>
          <a:prstGeom prst="rect">
            <a:avLst/>
          </a:prstGeom>
          <a:noFill/>
        </p:spPr>
        <p:txBody>
          <a:bodyPr wrap="square" rtlCol="0">
            <a:spAutoFit/>
          </a:bodyPr>
          <a:lstStyle/>
          <a:p>
            <a:pPr>
              <a:lnSpc>
                <a:spcPct val="150000"/>
              </a:lnSpc>
              <a:buFont typeface="Wingdings" pitchFamily="2" charset="2"/>
              <a:buChar char="Ø"/>
            </a:pPr>
            <a:r>
              <a:rPr lang="en-US" smtClean="0">
                <a:solidFill>
                  <a:srgbClr val="00B0F0"/>
                </a:solidFill>
                <a:latin typeface="Times New Roman" pitchFamily="18" charset="0"/>
                <a:cs typeface="Times New Roman" pitchFamily="18" charset="0"/>
              </a:rPr>
              <a:t> Nếu là tụ gốm (không phân cực) ta dùng thang đo x1K ohm hoặc 10K ohm</a:t>
            </a:r>
          </a:p>
        </p:txBody>
      </p:sp>
      <p:sp>
        <p:nvSpPr>
          <p:cNvPr id="6" name="Rectangle 5"/>
          <p:cNvSpPr/>
          <p:nvPr/>
        </p:nvSpPr>
        <p:spPr>
          <a:xfrm>
            <a:off x="685800" y="1440870"/>
            <a:ext cx="7162800" cy="6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2"/>
          <a:srcRect/>
          <a:stretch>
            <a:fillRect/>
          </a:stretch>
        </p:blipFill>
        <p:spPr bwMode="auto">
          <a:xfrm>
            <a:off x="228600" y="2486890"/>
            <a:ext cx="4969514" cy="4191000"/>
          </a:xfrm>
          <a:prstGeom prst="rect">
            <a:avLst/>
          </a:prstGeom>
          <a:noFill/>
          <a:ln w="9525">
            <a:noFill/>
            <a:miter lim="800000"/>
            <a:headEnd/>
            <a:tailEnd/>
          </a:ln>
          <a:effectLst/>
        </p:spPr>
      </p:pic>
      <p:sp>
        <p:nvSpPr>
          <p:cNvPr id="4101" name="Rectangle 5"/>
          <p:cNvSpPr>
            <a:spLocks noChangeArrowheads="1"/>
          </p:cNvSpPr>
          <p:nvPr/>
        </p:nvSpPr>
        <p:spPr bwMode="auto">
          <a:xfrm>
            <a:off x="5410200" y="2443877"/>
            <a:ext cx="3429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457200" algn="l"/>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Tụ C1 còn tốt =&gt; kim phóng nạp khi đo. </a:t>
            </a: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Tụ C2 bị dò =&gt; lên kim nhưng không trở về vị trí cũ </a:t>
            </a: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Tụ C3 bị chập =&gt; kim đồng hồ </a:t>
            </a:r>
            <a:r>
              <a:rPr lang="en-US" smtClean="0">
                <a:latin typeface="Times New Roman" pitchFamily="18" charset="0"/>
                <a:ea typeface="Times New Roman" pitchFamily="18" charset="0"/>
                <a:cs typeface="Times New Roman" pitchFamily="18" charset="0"/>
              </a:rPr>
              <a:t>không lên </a:t>
            </a: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và không trở về. </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4102" name="Picture 6"/>
          <p:cNvPicPr>
            <a:picLocks noChangeAspect="1" noChangeArrowheads="1"/>
          </p:cNvPicPr>
          <p:nvPr/>
        </p:nvPicPr>
        <p:blipFill>
          <a:blip r:embed="rId3"/>
          <a:srcRect/>
          <a:stretch>
            <a:fillRect/>
          </a:stretch>
        </p:blipFill>
        <p:spPr bwMode="auto">
          <a:xfrm>
            <a:off x="6400800" y="5105400"/>
            <a:ext cx="1847850"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tụ điện.</a:t>
            </a:r>
            <a:endParaRPr lang="en-US" sz="2400">
              <a:solidFill>
                <a:schemeClr val="accent1"/>
              </a:solidFill>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a:srcRect/>
          <a:stretch>
            <a:fillRect/>
          </a:stretch>
        </p:blipFill>
        <p:spPr bwMode="auto">
          <a:xfrm>
            <a:off x="304800" y="2057400"/>
            <a:ext cx="2286000" cy="1861794"/>
          </a:xfrm>
          <a:prstGeom prst="rect">
            <a:avLst/>
          </a:prstGeom>
          <a:noFill/>
          <a:ln w="9525">
            <a:noFill/>
            <a:miter lim="800000"/>
            <a:headEnd/>
            <a:tailEnd/>
          </a:ln>
          <a:effectLst/>
        </p:spPr>
      </p:pic>
      <p:sp>
        <p:nvSpPr>
          <p:cNvPr id="6" name="TextBox 5"/>
          <p:cNvSpPr txBox="1"/>
          <p:nvPr/>
        </p:nvSpPr>
        <p:spPr>
          <a:xfrm>
            <a:off x="1066800" y="1295400"/>
            <a:ext cx="21336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Đọc trị số tụ gốm.</a:t>
            </a:r>
            <a:endParaRPr lang="en-US" sz="2000">
              <a:solidFill>
                <a:srgbClr val="7030A0"/>
              </a:solidFill>
              <a:latin typeface="Times New Roman" pitchFamily="18" charset="0"/>
              <a:cs typeface="Times New Roman" pitchFamily="18" charset="0"/>
            </a:endParaRPr>
          </a:p>
        </p:txBody>
      </p:sp>
      <p:pic>
        <p:nvPicPr>
          <p:cNvPr id="24578" name="Picture 2"/>
          <p:cNvPicPr>
            <a:picLocks noChangeAspect="1" noChangeArrowheads="1"/>
          </p:cNvPicPr>
          <p:nvPr/>
        </p:nvPicPr>
        <p:blipFill>
          <a:blip r:embed="rId3"/>
          <a:srcRect/>
          <a:stretch>
            <a:fillRect/>
          </a:stretch>
        </p:blipFill>
        <p:spPr bwMode="auto">
          <a:xfrm>
            <a:off x="4724400" y="1905000"/>
            <a:ext cx="3287233" cy="16002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4876800" y="4495800"/>
            <a:ext cx="3124200" cy="1568528"/>
          </a:xfrm>
          <a:prstGeom prst="rect">
            <a:avLst/>
          </a:prstGeom>
          <a:noFill/>
          <a:ln w="9525">
            <a:noFill/>
            <a:miter lim="800000"/>
            <a:headEnd/>
            <a:tailEnd/>
          </a:ln>
          <a:effectLst/>
        </p:spPr>
      </p:pic>
      <p:sp>
        <p:nvSpPr>
          <p:cNvPr id="9" name="TextBox 8"/>
          <p:cNvSpPr txBox="1"/>
          <p:nvPr/>
        </p:nvSpPr>
        <p:spPr>
          <a:xfrm>
            <a:off x="3581400" y="1524000"/>
            <a:ext cx="1143000" cy="369332"/>
          </a:xfrm>
          <a:prstGeom prst="rect">
            <a:avLst/>
          </a:prstGeom>
          <a:noFill/>
        </p:spPr>
        <p:txBody>
          <a:bodyPr wrap="square" rtlCol="0">
            <a:spAutoFit/>
          </a:bodyPr>
          <a:lstStyle/>
          <a:p>
            <a:r>
              <a:rPr lang="en-US" smtClean="0">
                <a:latin typeface="Times New Roman" pitchFamily="18" charset="0"/>
                <a:cs typeface="Times New Roman" pitchFamily="18" charset="0"/>
              </a:rPr>
              <a:t>Dạng 1:</a:t>
            </a:r>
            <a:endParaRPr lang="en-US">
              <a:latin typeface="Times New Roman" pitchFamily="18" charset="0"/>
              <a:cs typeface="Times New Roman" pitchFamily="18" charset="0"/>
            </a:endParaRPr>
          </a:p>
        </p:txBody>
      </p:sp>
      <p:sp>
        <p:nvSpPr>
          <p:cNvPr id="10" name="TextBox 9"/>
          <p:cNvSpPr txBox="1"/>
          <p:nvPr/>
        </p:nvSpPr>
        <p:spPr>
          <a:xfrm>
            <a:off x="3581400" y="3821668"/>
            <a:ext cx="1143000" cy="369332"/>
          </a:xfrm>
          <a:prstGeom prst="rect">
            <a:avLst/>
          </a:prstGeom>
          <a:noFill/>
        </p:spPr>
        <p:txBody>
          <a:bodyPr wrap="square" rtlCol="0">
            <a:spAutoFit/>
          </a:bodyPr>
          <a:lstStyle/>
          <a:p>
            <a:r>
              <a:rPr lang="en-US" smtClean="0">
                <a:latin typeface="Times New Roman" pitchFamily="18" charset="0"/>
                <a:cs typeface="Times New Roman" pitchFamily="18" charset="0"/>
              </a:rPr>
              <a:t>Dạng 2:</a:t>
            </a:r>
            <a:endParaRPr lang="en-US">
              <a:latin typeface="Times New Roman" pitchFamily="18" charset="0"/>
              <a:cs typeface="Times New Roman" pitchFamily="18" charset="0"/>
            </a:endParaRPr>
          </a:p>
        </p:txBody>
      </p:sp>
      <p:sp>
        <p:nvSpPr>
          <p:cNvPr id="11" name="TextBox 10"/>
          <p:cNvSpPr txBox="1"/>
          <p:nvPr/>
        </p:nvSpPr>
        <p:spPr>
          <a:xfrm>
            <a:off x="457200" y="4495800"/>
            <a:ext cx="1143000" cy="477054"/>
          </a:xfrm>
          <a:prstGeom prst="rect">
            <a:avLst/>
          </a:prstGeom>
          <a:noFill/>
        </p:spPr>
        <p:txBody>
          <a:bodyPr wrap="square" rtlCol="0">
            <a:spAutoFit/>
          </a:bodyPr>
          <a:lstStyle/>
          <a:p>
            <a:r>
              <a:rPr lang="en-US" sz="2500" smtClean="0">
                <a:solidFill>
                  <a:srgbClr val="FF0000"/>
                </a:solidFill>
                <a:latin typeface="Times New Roman" pitchFamily="18" charset="0"/>
                <a:cs typeface="Times New Roman" pitchFamily="18" charset="0"/>
              </a:rPr>
              <a:t>Chú ý:</a:t>
            </a:r>
            <a:endParaRPr lang="en-US" sz="2500">
              <a:solidFill>
                <a:srgbClr val="FF0000"/>
              </a:solidFill>
              <a:latin typeface="Times New Roman" pitchFamily="18" charset="0"/>
              <a:cs typeface="Times New Roman" pitchFamily="18" charset="0"/>
            </a:endParaRPr>
          </a:p>
        </p:txBody>
      </p:sp>
      <p:sp>
        <p:nvSpPr>
          <p:cNvPr id="12" name="TextBox 11"/>
          <p:cNvSpPr txBox="1"/>
          <p:nvPr/>
        </p:nvSpPr>
        <p:spPr>
          <a:xfrm>
            <a:off x="457200" y="5029200"/>
            <a:ext cx="2971800" cy="646331"/>
          </a:xfrm>
          <a:prstGeom prst="rect">
            <a:avLst/>
          </a:prstGeom>
          <a:noFill/>
        </p:spPr>
        <p:txBody>
          <a:bodyPr wrap="square" rtlCol="0">
            <a:spAutoFit/>
          </a:bodyPr>
          <a:lstStyle/>
          <a:p>
            <a:r>
              <a:rPr lang="vi-VN" smtClean="0"/>
              <a:t>Chữ K hoặc J ở cuối là chỉ sai số 5% hay 10% của tụ điện</a:t>
            </a:r>
            <a:endParaRPr lang="en-US"/>
          </a:p>
        </p:txBody>
      </p:sp>
      <p:sp>
        <p:nvSpPr>
          <p:cNvPr id="13" name="Rectangle 12"/>
          <p:cNvSpPr/>
          <p:nvPr/>
        </p:nvSpPr>
        <p:spPr>
          <a:xfrm>
            <a:off x="304800" y="4419600"/>
            <a:ext cx="32004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748135"/>
            <a:ext cx="6096000" cy="923330"/>
          </a:xfrm>
          <a:prstGeom prst="rect">
            <a:avLst/>
          </a:prstGeom>
        </p:spPr>
        <p:txBody>
          <a:bodyPr wrap="square">
            <a:spAutoFit/>
          </a:bodyPr>
          <a:lstStyle/>
          <a:p>
            <a:pPr>
              <a:lnSpc>
                <a:spcPct val="150000"/>
              </a:lnSpc>
              <a:buFont typeface="Wingdings" pitchFamily="2" charset="2"/>
              <a:buChar char="Ø"/>
            </a:pPr>
            <a:r>
              <a:rPr lang="en-US" smtClean="0">
                <a:solidFill>
                  <a:srgbClr val="00B0F0"/>
                </a:solidFill>
                <a:latin typeface="Times New Roman" pitchFamily="18" charset="0"/>
                <a:cs typeface="Times New Roman" pitchFamily="18" charset="0"/>
              </a:rPr>
              <a:t> Nếu là tụ hoá (phân cực) ta dùng thang x 1 ohm hoặc x 10 ohm.</a:t>
            </a:r>
            <a:endParaRPr lang="en-US">
              <a:solidFill>
                <a:srgbClr val="00B0F0"/>
              </a:solidFill>
              <a:latin typeface="Times New Roman" pitchFamily="18" charset="0"/>
              <a:cs typeface="Times New Roman" pitchFamily="18" charset="0"/>
            </a:endParaRPr>
          </a:p>
        </p:txBody>
      </p:sp>
      <p:sp>
        <p:nvSpPr>
          <p:cNvPr id="3" name="Rectangle 2"/>
          <p:cNvSpPr/>
          <p:nvPr/>
        </p:nvSpPr>
        <p:spPr>
          <a:xfrm>
            <a:off x="1143000" y="1676400"/>
            <a:ext cx="6324600" cy="6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dòng điện xoay chiều.</a:t>
            </a:r>
            <a:endParaRPr lang="en-US" sz="2400">
              <a:solidFill>
                <a:schemeClr val="accent1"/>
              </a:solidFill>
              <a:latin typeface="Times New Roman" pitchFamily="18" charset="0"/>
              <a:cs typeface="Times New Roman" pitchFamily="18" charset="0"/>
            </a:endParaRPr>
          </a:p>
        </p:txBody>
      </p:sp>
      <p:sp>
        <p:nvSpPr>
          <p:cNvPr id="6" name="TextBox 5"/>
          <p:cNvSpPr txBox="1"/>
          <p:nvPr/>
        </p:nvSpPr>
        <p:spPr>
          <a:xfrm>
            <a:off x="914400" y="1219200"/>
            <a:ext cx="14478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Đo tụ điện</a:t>
            </a:r>
            <a:endParaRPr lang="en-US" sz="2000">
              <a:solidFill>
                <a:srgbClr val="7030A0"/>
              </a:solidFill>
              <a:latin typeface="Times New Roman" pitchFamily="18" charset="0"/>
              <a:cs typeface="Times New Roman" pitchFamily="18" charset="0"/>
            </a:endParaRPr>
          </a:p>
        </p:txBody>
      </p:sp>
      <p:pic>
        <p:nvPicPr>
          <p:cNvPr id="5121" name="Picture 1"/>
          <p:cNvPicPr>
            <a:picLocks noChangeAspect="1" noChangeArrowheads="1"/>
          </p:cNvPicPr>
          <p:nvPr/>
        </p:nvPicPr>
        <p:blipFill>
          <a:blip r:embed="rId2"/>
          <a:srcRect/>
          <a:stretch>
            <a:fillRect/>
          </a:stretch>
        </p:blipFill>
        <p:spPr bwMode="auto">
          <a:xfrm>
            <a:off x="152401" y="2438400"/>
            <a:ext cx="4180804" cy="3200400"/>
          </a:xfrm>
          <a:prstGeom prst="rect">
            <a:avLst/>
          </a:prstGeom>
          <a:noFill/>
          <a:ln w="9525">
            <a:noFill/>
            <a:miter lim="800000"/>
            <a:headEnd/>
            <a:tailEnd/>
          </a:ln>
          <a:effectLst/>
        </p:spPr>
      </p:pic>
      <p:sp>
        <p:nvSpPr>
          <p:cNvPr id="8" name="TextBox 7"/>
          <p:cNvSpPr txBox="1"/>
          <p:nvPr/>
        </p:nvSpPr>
        <p:spPr>
          <a:xfrm>
            <a:off x="4419600" y="2362200"/>
            <a:ext cx="4724400" cy="923330"/>
          </a:xfrm>
          <a:prstGeom prst="rect">
            <a:avLst/>
          </a:prstGeom>
          <a:noFill/>
        </p:spPr>
        <p:txBody>
          <a:bodyPr wrap="square" rtlCol="0">
            <a:spAutoFit/>
          </a:bodyPr>
          <a:lstStyle/>
          <a:p>
            <a:pPr>
              <a:lnSpc>
                <a:spcPct val="150000"/>
              </a:lnSpc>
              <a:buFont typeface="Wingdings" pitchFamily="2" charset="2"/>
              <a:buChar char="Ø"/>
            </a:pPr>
            <a:r>
              <a:rPr lang="en-US" smtClean="0">
                <a:latin typeface="Times New Roman" pitchFamily="18" charset="0"/>
                <a:cs typeface="Times New Roman" pitchFamily="18" charset="0"/>
              </a:rPr>
              <a:t> Tụ </a:t>
            </a:r>
            <a:r>
              <a:rPr lang="en-US" smtClean="0">
                <a:latin typeface="Times New Roman" pitchFamily="18" charset="0"/>
                <a:cs typeface="Times New Roman" pitchFamily="18" charset="0"/>
              </a:rPr>
              <a:t>hoá rất ít khi bị dò hoặc chập mà chủ yếu là bị khô ( giảm điện dung)</a:t>
            </a:r>
            <a:endParaRPr lang="en-US">
              <a:latin typeface="Times New Roman" pitchFamily="18" charset="0"/>
              <a:cs typeface="Times New Roman" pitchFamily="18" charset="0"/>
            </a:endParaRPr>
          </a:p>
        </p:txBody>
      </p:sp>
      <p:sp>
        <p:nvSpPr>
          <p:cNvPr id="14" name="TextBox 13"/>
          <p:cNvSpPr txBox="1"/>
          <p:nvPr/>
        </p:nvSpPr>
        <p:spPr>
          <a:xfrm>
            <a:off x="4267200" y="3337679"/>
            <a:ext cx="4800600" cy="3139321"/>
          </a:xfrm>
          <a:prstGeom prst="rect">
            <a:avLst/>
          </a:prstGeom>
          <a:noFill/>
        </p:spPr>
        <p:txBody>
          <a:bodyPr wrap="square" rtlCol="0">
            <a:spAutoFit/>
          </a:bodyPr>
          <a:lstStyle/>
          <a:p>
            <a:pPr lvl="0">
              <a:buFont typeface="Wingdings" pitchFamily="2" charset="2"/>
              <a:buChar char="Ø"/>
            </a:pPr>
            <a:r>
              <a:rPr lang="en-US" smtClean="0">
                <a:latin typeface="Times New Roman" pitchFamily="18" charset="0"/>
                <a:cs typeface="Times New Roman" pitchFamily="18" charset="0"/>
              </a:rPr>
              <a:t> Để </a:t>
            </a:r>
            <a:r>
              <a:rPr lang="en-US" smtClean="0">
                <a:latin typeface="Times New Roman" pitchFamily="18" charset="0"/>
                <a:cs typeface="Times New Roman" pitchFamily="18" charset="0"/>
              </a:rPr>
              <a:t>kiểm tra tụ hoá C2 có trị số 100µF có bị giảm điện dung hay không</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dùng </a:t>
            </a:r>
            <a:r>
              <a:rPr lang="en-US" smtClean="0">
                <a:latin typeface="Times New Roman" pitchFamily="18" charset="0"/>
                <a:cs typeface="Times New Roman" pitchFamily="18" charset="0"/>
              </a:rPr>
              <a:t>tụ C1 còn mới có cùng điện dung và đo so sánh. </a:t>
            </a:r>
          </a:p>
          <a:p>
            <a:pPr lvl="0"/>
            <a:endParaRPr lang="en-US" smtClean="0">
              <a:latin typeface="Times New Roman" pitchFamily="18" charset="0"/>
              <a:cs typeface="Times New Roman" pitchFamily="18" charset="0"/>
            </a:endParaRPr>
          </a:p>
          <a:p>
            <a:pPr lvl="0">
              <a:buFont typeface="Wingdings" pitchFamily="2" charset="2"/>
              <a:buChar char="Ø"/>
            </a:pPr>
            <a:r>
              <a:rPr lang="en-US" smtClean="0">
                <a:latin typeface="Times New Roman" pitchFamily="18" charset="0"/>
                <a:cs typeface="Times New Roman" pitchFamily="18" charset="0"/>
              </a:rPr>
              <a:t> Đo </a:t>
            </a:r>
            <a:r>
              <a:rPr lang="en-US" smtClean="0">
                <a:latin typeface="Times New Roman" pitchFamily="18" charset="0"/>
                <a:cs typeface="Times New Roman" pitchFamily="18" charset="0"/>
              </a:rPr>
              <a:t>vào hai tụ và so sánh độ phóng nạp , khi đo ta đảo chiều que đo vài lần</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lvl="0"/>
            <a:endParaRPr lang="en-US" smtClean="0">
              <a:latin typeface="Times New Roman" pitchFamily="18" charset="0"/>
              <a:cs typeface="Times New Roman" pitchFamily="18" charset="0"/>
            </a:endParaRPr>
          </a:p>
          <a:p>
            <a:pPr lvl="0">
              <a:buFont typeface="Wingdings" pitchFamily="2" charset="2"/>
              <a:buChar char="Ø"/>
            </a:pPr>
            <a:r>
              <a:rPr lang="en-US" smtClean="0">
                <a:latin typeface="Times New Roman" pitchFamily="18" charset="0"/>
                <a:cs typeface="Times New Roman" pitchFamily="18" charset="0"/>
              </a:rPr>
              <a:t> Nếu </a:t>
            </a:r>
            <a:r>
              <a:rPr lang="en-US" smtClean="0">
                <a:latin typeface="Times New Roman" pitchFamily="18" charset="0"/>
                <a:cs typeface="Times New Roman" pitchFamily="18" charset="0"/>
              </a:rPr>
              <a:t>hai tụ phóng nạp bằng nhau là tụ cần kiểm tra còn tốt, ở trên ta thấy tụ C2 phóng nạp kém hơn do đó tụ C2 ở trên đã bị khô. </a:t>
            </a:r>
          </a:p>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997383" y="57150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ukidongAC"/>
          <p:cNvPicPr>
            <a:picLocks noChangeAspect="1" noChangeArrowheads="1"/>
          </p:cNvPicPr>
          <p:nvPr/>
        </p:nvPicPr>
        <p:blipFill>
          <a:blip r:embed="rId2"/>
          <a:srcRect/>
          <a:stretch>
            <a:fillRect/>
          </a:stretch>
        </p:blipFill>
        <p:spPr bwMode="auto">
          <a:xfrm>
            <a:off x="381000" y="2621510"/>
            <a:ext cx="3429000" cy="4007890"/>
          </a:xfrm>
          <a:prstGeom prst="rect">
            <a:avLst/>
          </a:prstGeom>
          <a:noFill/>
          <a:ln w="9525">
            <a:noFill/>
            <a:miter lim="800000"/>
            <a:headEnd/>
            <a:tailEnd/>
          </a:ln>
        </p:spPr>
      </p:pic>
      <p:sp>
        <p:nvSpPr>
          <p:cNvPr id="4" name="TextBox 3"/>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457200" y="990600"/>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Khái niệm về dòng điện xoay chiều (AC)</a:t>
            </a:r>
            <a:endParaRPr lang="en-US" sz="2400">
              <a:solidFill>
                <a:schemeClr val="accent1"/>
              </a:solidFill>
              <a:latin typeface="Times New Roman" pitchFamily="18" charset="0"/>
              <a:cs typeface="Times New Roman" pitchFamily="18" charset="0"/>
            </a:endParaRPr>
          </a:p>
        </p:txBody>
      </p:sp>
      <p:sp>
        <p:nvSpPr>
          <p:cNvPr id="7" name="TextBox 6"/>
          <p:cNvSpPr txBox="1"/>
          <p:nvPr/>
        </p:nvSpPr>
        <p:spPr>
          <a:xfrm>
            <a:off x="304800" y="1392380"/>
            <a:ext cx="8610600" cy="873572"/>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Dòng </a:t>
            </a:r>
            <a:r>
              <a:rPr lang="en-US">
                <a:latin typeface="Times New Roman" pitchFamily="18" charset="0"/>
                <a:cs typeface="Times New Roman" pitchFamily="18" charset="0"/>
              </a:rPr>
              <a:t>điện xoay chiều là dòng điện có chiều và giá trị biến đổi  theo thời gian, những  thay đổi này thường tuần hoàn theo một chu kỳ nhất định.</a:t>
            </a:r>
          </a:p>
        </p:txBody>
      </p:sp>
      <p:sp>
        <p:nvSpPr>
          <p:cNvPr id="9" name="TextBox 8"/>
          <p:cNvSpPr txBox="1"/>
          <p:nvPr/>
        </p:nvSpPr>
        <p:spPr>
          <a:xfrm>
            <a:off x="4724400" y="2644676"/>
            <a:ext cx="3810000" cy="2585323"/>
          </a:xfrm>
          <a:prstGeom prst="rect">
            <a:avLst/>
          </a:prstGeom>
          <a:noFill/>
        </p:spPr>
        <p:txBody>
          <a:bodyPr wrap="square" rtlCol="0">
            <a:spAutoFit/>
          </a:bodyPr>
          <a:lstStyle/>
          <a:p>
            <a:pPr>
              <a:buFont typeface="Wingdings" pitchFamily="2" charset="2"/>
              <a:buChar char="Ø"/>
            </a:pPr>
            <a:r>
              <a:rPr lang="en-US" smtClean="0"/>
              <a:t> Chu </a:t>
            </a:r>
            <a:r>
              <a:rPr lang="en-US"/>
              <a:t>kỳ </a:t>
            </a:r>
            <a:r>
              <a:rPr lang="en-US" smtClean="0"/>
              <a:t>(T) của </a:t>
            </a:r>
            <a:r>
              <a:rPr lang="en-US"/>
              <a:t>dòng điện xoay chiều ký hiệu là T là khoảng thời gian mà điện xoay chiều lặp lại vị trí cũ , chu kỳ được tính bằng giây (s)  </a:t>
            </a:r>
            <a:br>
              <a:rPr lang="en-US"/>
            </a:br>
            <a:r>
              <a:rPr lang="en-US"/>
              <a:t>  </a:t>
            </a:r>
            <a:endParaRPr lang="en-US" smtClean="0"/>
          </a:p>
          <a:p>
            <a:pPr>
              <a:buFont typeface="Wingdings" pitchFamily="2" charset="2"/>
              <a:buChar char="Ø"/>
            </a:pPr>
            <a:r>
              <a:rPr lang="en-US" smtClean="0"/>
              <a:t> Tần </a:t>
            </a:r>
            <a:r>
              <a:rPr lang="en-US"/>
              <a:t>số </a:t>
            </a:r>
            <a:r>
              <a:rPr lang="en-US" smtClean="0"/>
              <a:t>(f) điện </a:t>
            </a:r>
            <a:r>
              <a:rPr lang="en-US"/>
              <a:t>xoay chiều : là số lần lặp lại trang thái cũ của dòng điện xoay chiều trong một giây ký hiệu là  F đơn vị là Hz</a:t>
            </a:r>
          </a:p>
        </p:txBody>
      </p:sp>
      <p:sp>
        <p:nvSpPr>
          <p:cNvPr id="10" name="Rectangle 9"/>
          <p:cNvSpPr/>
          <p:nvPr/>
        </p:nvSpPr>
        <p:spPr>
          <a:xfrm>
            <a:off x="5976603" y="5742710"/>
            <a:ext cx="1262397" cy="430887"/>
          </a:xfrm>
          <a:prstGeom prst="rect">
            <a:avLst/>
          </a:prstGeom>
        </p:spPr>
        <p:txBody>
          <a:bodyPr wrap="none">
            <a:spAutoFit/>
          </a:bodyPr>
          <a:lstStyle/>
          <a:p>
            <a:r>
              <a:rPr lang="en-US" sz="2200" b="1">
                <a:solidFill>
                  <a:srgbClr val="FFFF00"/>
                </a:solidFill>
                <a:latin typeface="Times New Roman" pitchFamily="18" charset="0"/>
                <a:cs typeface="Times New Roman" pitchFamily="18" charset="0"/>
              </a:rPr>
              <a:t>F = 1 / T</a:t>
            </a:r>
            <a:r>
              <a:rPr lang="en-US" sz="2200">
                <a:solidFill>
                  <a:srgbClr val="FFFF00"/>
                </a:solidFill>
                <a:latin typeface="Times New Roman" pitchFamily="18" charset="0"/>
                <a:cs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39923"/>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Pha của dòng điện xoay chiều.</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762000" y="1390193"/>
            <a:ext cx="5943600" cy="369332"/>
          </a:xfrm>
          <a:prstGeom prst="rect">
            <a:avLst/>
          </a:prstGeom>
          <a:noFill/>
        </p:spPr>
        <p:txBody>
          <a:bodyPr wrap="square" rtlCol="0">
            <a:spAutoFit/>
          </a:bodyPr>
          <a:lstStyle/>
          <a:p>
            <a:r>
              <a:rPr lang="en-US" smtClean="0">
                <a:latin typeface="Times New Roman" pitchFamily="18" charset="0"/>
                <a:cs typeface="Times New Roman" pitchFamily="18" charset="0"/>
              </a:rPr>
              <a:t>Là sự so sánh giữa hai dòng điện xoay chiều co cùng tẩn số</a:t>
            </a:r>
            <a:endParaRPr lang="en-US">
              <a:latin typeface="Times New Roman" pitchFamily="18" charset="0"/>
              <a:cs typeface="Times New Roman" pitchFamily="18" charset="0"/>
            </a:endParaRPr>
          </a:p>
        </p:txBody>
      </p:sp>
      <p:sp>
        <p:nvSpPr>
          <p:cNvPr id="5" name="TextBox 4"/>
          <p:cNvSpPr txBox="1"/>
          <p:nvPr/>
        </p:nvSpPr>
        <p:spPr>
          <a:xfrm>
            <a:off x="533400" y="2038290"/>
            <a:ext cx="1524000" cy="400110"/>
          </a:xfrm>
          <a:prstGeom prst="rect">
            <a:avLst/>
          </a:prstGeom>
          <a:noFill/>
        </p:spPr>
        <p:txBody>
          <a:bodyPr wrap="square" rtlCol="0">
            <a:spAutoFit/>
          </a:bodyPr>
          <a:lstStyle/>
          <a:p>
            <a:pPr algn="ctr"/>
            <a:r>
              <a:rPr lang="en-US" sz="2000" smtClean="0">
                <a:solidFill>
                  <a:srgbClr val="7030A0"/>
                </a:solidFill>
                <a:latin typeface="Times New Roman" pitchFamily="18" charset="0"/>
                <a:cs typeface="Times New Roman" pitchFamily="18" charset="0"/>
              </a:rPr>
              <a:t>Cùng pha.</a:t>
            </a:r>
            <a:endParaRPr lang="en-US" sz="2000">
              <a:solidFill>
                <a:srgbClr val="7030A0"/>
              </a:solidFill>
              <a:latin typeface="Times New Roman" pitchFamily="18" charset="0"/>
              <a:cs typeface="Times New Roman" pitchFamily="18" charset="0"/>
            </a:endParaRPr>
          </a:p>
        </p:txBody>
      </p:sp>
      <p:sp>
        <p:nvSpPr>
          <p:cNvPr id="6" name="TextBox 5"/>
          <p:cNvSpPr txBox="1"/>
          <p:nvPr/>
        </p:nvSpPr>
        <p:spPr>
          <a:xfrm>
            <a:off x="0" y="2590800"/>
            <a:ext cx="2971800" cy="923330"/>
          </a:xfrm>
          <a:prstGeom prst="rect">
            <a:avLst/>
          </a:prstGeom>
          <a:noFill/>
        </p:spPr>
        <p:txBody>
          <a:bodyPr wrap="square" rtlCol="0">
            <a:spAutoFit/>
          </a:bodyPr>
          <a:lstStyle/>
          <a:p>
            <a:pPr algn="ctr"/>
            <a:r>
              <a:rPr lang="en-US" smtClean="0">
                <a:latin typeface="Times New Roman" pitchFamily="18" charset="0"/>
                <a:cs typeface="Times New Roman" pitchFamily="18" charset="0"/>
              </a:rPr>
              <a:t>Là hai </a:t>
            </a:r>
            <a:r>
              <a:rPr lang="en-US">
                <a:latin typeface="Times New Roman" pitchFamily="18" charset="0"/>
                <a:cs typeface="Times New Roman" pitchFamily="18" charset="0"/>
              </a:rPr>
              <a:t>dòng điện có các thời điểm điện áp cùng tăng và cùng giảm như nhau</a:t>
            </a:r>
          </a:p>
        </p:txBody>
      </p:sp>
      <p:pic>
        <p:nvPicPr>
          <p:cNvPr id="2050" name="Picture 2" descr="Dongdiendongpha"/>
          <p:cNvPicPr>
            <a:picLocks noChangeAspect="1" noChangeArrowheads="1"/>
          </p:cNvPicPr>
          <p:nvPr/>
        </p:nvPicPr>
        <p:blipFill>
          <a:blip r:embed="rId2"/>
          <a:srcRect/>
          <a:stretch>
            <a:fillRect/>
          </a:stretch>
        </p:blipFill>
        <p:spPr bwMode="auto">
          <a:xfrm>
            <a:off x="41560" y="4017805"/>
            <a:ext cx="2667000" cy="1690777"/>
          </a:xfrm>
          <a:prstGeom prst="rect">
            <a:avLst/>
          </a:prstGeom>
          <a:noFill/>
          <a:ln w="9525">
            <a:noFill/>
            <a:miter lim="800000"/>
            <a:headEnd/>
            <a:tailEnd/>
          </a:ln>
        </p:spPr>
      </p:pic>
      <p:sp>
        <p:nvSpPr>
          <p:cNvPr id="8" name="TextBox 7"/>
          <p:cNvSpPr txBox="1"/>
          <p:nvPr/>
        </p:nvSpPr>
        <p:spPr>
          <a:xfrm>
            <a:off x="3768435" y="2038290"/>
            <a:ext cx="1524000" cy="400110"/>
          </a:xfrm>
          <a:prstGeom prst="rect">
            <a:avLst/>
          </a:prstGeom>
          <a:noFill/>
        </p:spPr>
        <p:txBody>
          <a:bodyPr wrap="square" rtlCol="0">
            <a:spAutoFit/>
          </a:bodyPr>
          <a:lstStyle/>
          <a:p>
            <a:pPr algn="ctr"/>
            <a:r>
              <a:rPr lang="en-US" sz="2000" smtClean="0">
                <a:solidFill>
                  <a:srgbClr val="7030A0"/>
                </a:solidFill>
                <a:latin typeface="Times New Roman" pitchFamily="18" charset="0"/>
                <a:cs typeface="Times New Roman" pitchFamily="18" charset="0"/>
              </a:rPr>
              <a:t>Lệch pha.</a:t>
            </a:r>
            <a:endParaRPr lang="en-US" sz="2000">
              <a:solidFill>
                <a:srgbClr val="7030A0"/>
              </a:solidFill>
              <a:latin typeface="Times New Roman" pitchFamily="18" charset="0"/>
              <a:cs typeface="Times New Roman" pitchFamily="18" charset="0"/>
            </a:endParaRPr>
          </a:p>
        </p:txBody>
      </p:sp>
      <p:sp>
        <p:nvSpPr>
          <p:cNvPr id="9" name="TextBox 8"/>
          <p:cNvSpPr txBox="1"/>
          <p:nvPr/>
        </p:nvSpPr>
        <p:spPr>
          <a:xfrm>
            <a:off x="6553200" y="2029690"/>
            <a:ext cx="1524000" cy="400110"/>
          </a:xfrm>
          <a:prstGeom prst="rect">
            <a:avLst/>
          </a:prstGeom>
          <a:noFill/>
        </p:spPr>
        <p:txBody>
          <a:bodyPr wrap="square" rtlCol="0">
            <a:spAutoFit/>
          </a:bodyPr>
          <a:lstStyle/>
          <a:p>
            <a:pPr algn="ctr"/>
            <a:r>
              <a:rPr lang="en-US" sz="2000" smtClean="0">
                <a:solidFill>
                  <a:srgbClr val="7030A0"/>
                </a:solidFill>
                <a:latin typeface="Times New Roman" pitchFamily="18" charset="0"/>
                <a:cs typeface="Times New Roman" pitchFamily="18" charset="0"/>
              </a:rPr>
              <a:t>Ngược pha.</a:t>
            </a:r>
            <a:endParaRPr lang="en-US" sz="2000">
              <a:solidFill>
                <a:srgbClr val="7030A0"/>
              </a:solidFill>
              <a:latin typeface="Times New Roman" pitchFamily="18" charset="0"/>
              <a:cs typeface="Times New Roman" pitchFamily="18" charset="0"/>
            </a:endParaRPr>
          </a:p>
        </p:txBody>
      </p:sp>
      <p:sp>
        <p:nvSpPr>
          <p:cNvPr id="10" name="TextBox 9"/>
          <p:cNvSpPr txBox="1"/>
          <p:nvPr/>
        </p:nvSpPr>
        <p:spPr>
          <a:xfrm>
            <a:off x="3082635" y="2590800"/>
            <a:ext cx="2971800" cy="923330"/>
          </a:xfrm>
          <a:prstGeom prst="rect">
            <a:avLst/>
          </a:prstGeom>
          <a:noFill/>
        </p:spPr>
        <p:txBody>
          <a:bodyPr wrap="square" rtlCol="0">
            <a:spAutoFit/>
          </a:bodyPr>
          <a:lstStyle/>
          <a:p>
            <a:pPr algn="ctr"/>
            <a:r>
              <a:rPr lang="en-US" smtClean="0">
                <a:latin typeface="Times New Roman" pitchFamily="18" charset="0"/>
                <a:cs typeface="Times New Roman" pitchFamily="18" charset="0"/>
              </a:rPr>
              <a:t>Là </a:t>
            </a:r>
            <a:r>
              <a:rPr lang="en-US">
                <a:latin typeface="Times New Roman" pitchFamily="18" charset="0"/>
                <a:cs typeface="Times New Roman" pitchFamily="18" charset="0"/>
              </a:rPr>
              <a:t>hai dòng điện có các thời điểm điện áp tăng giảm lệch nhau </a:t>
            </a:r>
          </a:p>
        </p:txBody>
      </p:sp>
      <p:sp>
        <p:nvSpPr>
          <p:cNvPr id="11" name="TextBox 10"/>
          <p:cNvSpPr txBox="1"/>
          <p:nvPr/>
        </p:nvSpPr>
        <p:spPr>
          <a:xfrm>
            <a:off x="6096000" y="2590800"/>
            <a:ext cx="2971800" cy="1200329"/>
          </a:xfrm>
          <a:prstGeom prst="rect">
            <a:avLst/>
          </a:prstGeom>
          <a:noFill/>
        </p:spPr>
        <p:txBody>
          <a:bodyPr wrap="square" rtlCol="0">
            <a:spAutoFit/>
          </a:bodyPr>
          <a:lstStyle/>
          <a:p>
            <a:pPr algn="ctr"/>
            <a:r>
              <a:rPr lang="en-US" smtClean="0">
                <a:latin typeface="Times New Roman" pitchFamily="18" charset="0"/>
                <a:cs typeface="Times New Roman" pitchFamily="18" charset="0"/>
              </a:rPr>
              <a:t>Là </a:t>
            </a:r>
            <a:r>
              <a:rPr lang="en-US">
                <a:latin typeface="Times New Roman" pitchFamily="18" charset="0"/>
                <a:cs typeface="Times New Roman" pitchFamily="18" charset="0"/>
              </a:rPr>
              <a:t>hai dòng điện lệch pha 180 độ, khi dòng điện này tăng thì dòng điện kia giảm và ngược lại</a:t>
            </a:r>
          </a:p>
        </p:txBody>
      </p:sp>
      <p:pic>
        <p:nvPicPr>
          <p:cNvPr id="2051" name="Picture 3" descr="Dongdienlechpha"/>
          <p:cNvPicPr>
            <a:picLocks noChangeAspect="1" noChangeArrowheads="1"/>
          </p:cNvPicPr>
          <p:nvPr/>
        </p:nvPicPr>
        <p:blipFill>
          <a:blip r:embed="rId3"/>
          <a:srcRect/>
          <a:stretch>
            <a:fillRect/>
          </a:stretch>
        </p:blipFill>
        <p:spPr bwMode="auto">
          <a:xfrm>
            <a:off x="3034145" y="4038600"/>
            <a:ext cx="2883808" cy="1676400"/>
          </a:xfrm>
          <a:prstGeom prst="rect">
            <a:avLst/>
          </a:prstGeom>
          <a:noFill/>
          <a:ln w="9525">
            <a:noFill/>
            <a:miter lim="800000"/>
            <a:headEnd/>
            <a:tailEnd/>
          </a:ln>
        </p:spPr>
      </p:pic>
      <p:pic>
        <p:nvPicPr>
          <p:cNvPr id="2052" name="Picture 4" descr="Dongdiennguocpha"/>
          <p:cNvPicPr>
            <a:picLocks noChangeAspect="1" noChangeArrowheads="1"/>
          </p:cNvPicPr>
          <p:nvPr/>
        </p:nvPicPr>
        <p:blipFill>
          <a:blip r:embed="rId4"/>
          <a:srcRect/>
          <a:stretch>
            <a:fillRect/>
          </a:stretch>
        </p:blipFill>
        <p:spPr bwMode="auto">
          <a:xfrm>
            <a:off x="6463145" y="3997035"/>
            <a:ext cx="2438400" cy="2211940"/>
          </a:xfrm>
          <a:prstGeom prst="rect">
            <a:avLst/>
          </a:prstGeom>
          <a:noFill/>
          <a:ln w="9525">
            <a:noFill/>
            <a:miter lim="800000"/>
            <a:headEnd/>
            <a:tailEnd/>
          </a:ln>
        </p:spPr>
      </p:pic>
      <p:cxnSp>
        <p:nvCxnSpPr>
          <p:cNvPr id="15" name="Straight Connector 14"/>
          <p:cNvCxnSpPr/>
          <p:nvPr/>
        </p:nvCxnSpPr>
        <p:spPr>
          <a:xfrm rot="5400000">
            <a:off x="724355" y="4152446"/>
            <a:ext cx="4343399" cy="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924375" y="4152826"/>
            <a:ext cx="4343400" cy="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25146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855" y="3747655"/>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19812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63246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14400" y="4590876"/>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Rectangle 1"/>
          <p:cNvSpPr>
            <a:spLocks noChangeArrowheads="1"/>
          </p:cNvSpPr>
          <p:nvPr/>
        </p:nvSpPr>
        <p:spPr bwMode="auto">
          <a:xfrm>
            <a:off x="838200" y="4590876"/>
            <a:ext cx="19050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rgbClr val="FFFF00"/>
                </a:solidFill>
                <a:effectLst/>
                <a:latin typeface="Times New Roman" pitchFamily="18" charset="0"/>
                <a:ea typeface="Times New Roman" pitchFamily="18" charset="0"/>
                <a:cs typeface="Times New Roman" pitchFamily="18" charset="0"/>
              </a:rPr>
              <a:t>P = U.I.cosα</a:t>
            </a:r>
            <a:r>
              <a:rPr kumimoji="0" lang="en-US" sz="2200" b="0" i="0" u="none" strike="noStrike" cap="none" normalizeH="0" baseline="0" smtClean="0">
                <a:ln>
                  <a:noFill/>
                </a:ln>
                <a:solidFill>
                  <a:srgbClr val="FFFF00"/>
                </a:solidFill>
                <a:effectLst/>
                <a:latin typeface="Times New Roman" pitchFamily="18" charset="0"/>
                <a:ea typeface="Times New Roman" pitchFamily="18" charset="0"/>
                <a:cs typeface="Times New Roman" pitchFamily="18" charset="0"/>
              </a:rPr>
              <a:t> </a:t>
            </a:r>
            <a:endParaRPr kumimoji="0" lang="en-US" sz="2200" b="0" i="0" u="none" strike="noStrike" cap="none" normalizeH="0" baseline="0" smtClean="0">
              <a:ln>
                <a:noFill/>
              </a:ln>
              <a:solidFill>
                <a:srgbClr val="FFFF00"/>
              </a:solidFill>
              <a:effectLst/>
              <a:latin typeface="Times New Roman" pitchFamily="18" charset="0"/>
              <a:cs typeface="Times New Roman" pitchFamily="18" charset="0"/>
            </a:endParaRPr>
          </a:p>
        </p:txBody>
      </p:sp>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Biên độ của dòng điện xoay chiều .</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457200" y="1953490"/>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Giá trị hiệu dụng (U</a:t>
            </a:r>
            <a:r>
              <a:rPr lang="en-US" sz="2400" baseline="-25000" smtClean="0">
                <a:solidFill>
                  <a:schemeClr val="accent1"/>
                </a:solidFill>
                <a:latin typeface="Times New Roman" pitchFamily="18" charset="0"/>
                <a:cs typeface="Times New Roman" pitchFamily="18" charset="0"/>
              </a:rPr>
              <a:t>0</a:t>
            </a:r>
            <a:r>
              <a:rPr lang="en-US" sz="2400" smtClean="0">
                <a:solidFill>
                  <a:schemeClr val="accent1"/>
                </a:solidFill>
                <a:latin typeface="Times New Roman" pitchFamily="18" charset="0"/>
                <a:cs typeface="Times New Roman" pitchFamily="18" charset="0"/>
              </a:rPr>
              <a:t>) của dòng điện xoay chiều.</a:t>
            </a:r>
            <a:endParaRPr lang="en-US" sz="2400">
              <a:solidFill>
                <a:schemeClr val="accent1"/>
              </a:solidFill>
              <a:latin typeface="Times New Roman" pitchFamily="18" charset="0"/>
              <a:cs typeface="Times New Roman" pitchFamily="18" charset="0"/>
            </a:endParaRPr>
          </a:p>
        </p:txBody>
      </p:sp>
      <p:sp>
        <p:nvSpPr>
          <p:cNvPr id="5" name="TextBox 4"/>
          <p:cNvSpPr txBox="1"/>
          <p:nvPr/>
        </p:nvSpPr>
        <p:spPr>
          <a:xfrm>
            <a:off x="457200" y="3675920"/>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Công suất (P) của dòng điện xoay chiều.</a:t>
            </a:r>
            <a:endParaRPr lang="en-US" sz="2400">
              <a:solidFill>
                <a:schemeClr val="accent1"/>
              </a:solidFill>
              <a:latin typeface="Times New Roman" pitchFamily="18" charset="0"/>
              <a:cs typeface="Times New Roman" pitchFamily="18" charset="0"/>
            </a:endParaRPr>
          </a:p>
        </p:txBody>
      </p:sp>
      <p:sp>
        <p:nvSpPr>
          <p:cNvPr id="6" name="TextBox 5"/>
          <p:cNvSpPr txBox="1"/>
          <p:nvPr/>
        </p:nvSpPr>
        <p:spPr>
          <a:xfrm>
            <a:off x="0" y="1138257"/>
            <a:ext cx="9144000" cy="873572"/>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Biên </a:t>
            </a:r>
            <a:r>
              <a:rPr lang="en-US">
                <a:latin typeface="Times New Roman" pitchFamily="18" charset="0"/>
                <a:cs typeface="Times New Roman" pitchFamily="18" charset="0"/>
              </a:rPr>
              <a:t>độ của dòng xoay chiều là giá trị điện áp đỉnh của dòng </a:t>
            </a:r>
            <a:r>
              <a:rPr lang="en-US" smtClean="0">
                <a:latin typeface="Times New Roman" pitchFamily="18" charset="0"/>
                <a:cs typeface="Times New Roman" pitchFamily="18" charset="0"/>
              </a:rPr>
              <a:t>điện xoay </a:t>
            </a:r>
            <a:r>
              <a:rPr lang="en-US">
                <a:latin typeface="Times New Roman" pitchFamily="18" charset="0"/>
                <a:cs typeface="Times New Roman" pitchFamily="18" charset="0"/>
              </a:rPr>
              <a:t>chiều, biên độ này thường cao hơn điện áp mà ta đo được từ các đồng hồ</a:t>
            </a:r>
          </a:p>
        </p:txBody>
      </p:sp>
      <p:sp>
        <p:nvSpPr>
          <p:cNvPr id="7" name="TextBox 6"/>
          <p:cNvSpPr txBox="1"/>
          <p:nvPr/>
        </p:nvSpPr>
        <p:spPr>
          <a:xfrm>
            <a:off x="0" y="2357826"/>
            <a:ext cx="9144000" cy="1338828"/>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Thường </a:t>
            </a:r>
            <a:r>
              <a:rPr lang="en-US">
                <a:latin typeface="Times New Roman" pitchFamily="18" charset="0"/>
                <a:cs typeface="Times New Roman" pitchFamily="18" charset="0"/>
              </a:rPr>
              <a:t>là giá trị đo được từ các đồng hồ và cũng là giá trị điện áp được ghi trên zắc cắm nguồn của các thiết bị điện </a:t>
            </a:r>
            <a:r>
              <a:rPr lang="en-US" smtClean="0">
                <a:latin typeface="Times New Roman" pitchFamily="18" charset="0"/>
                <a:cs typeface="Times New Roman" pitchFamily="18" charset="0"/>
              </a:rPr>
              <a:t>tử.Ví </a:t>
            </a:r>
            <a:r>
              <a:rPr lang="en-US">
                <a:latin typeface="Times New Roman" pitchFamily="18" charset="0"/>
                <a:cs typeface="Times New Roman" pitchFamily="18" charset="0"/>
              </a:rPr>
              <a:t>dụ nguồn 220V AC mà ta đang sử dụng chính là chỉ giá trị hiệu dụng, thực tế biên độ đỉnh của điện áp 220V AC khoảng 220V x 1,4 lần = khoảng 300V</a:t>
            </a:r>
          </a:p>
        </p:txBody>
      </p:sp>
      <p:sp>
        <p:nvSpPr>
          <p:cNvPr id="10" name="TextBox 9"/>
          <p:cNvSpPr txBox="1"/>
          <p:nvPr/>
        </p:nvSpPr>
        <p:spPr>
          <a:xfrm>
            <a:off x="152400" y="5318236"/>
            <a:ext cx="3124200" cy="1200329"/>
          </a:xfrm>
          <a:prstGeom prst="rect">
            <a:avLst/>
          </a:prstGeom>
          <a:noFill/>
        </p:spPr>
        <p:txBody>
          <a:bodyPr wrap="square" rtlCol="0">
            <a:spAutoFit/>
          </a:bodyPr>
          <a:lstStyle/>
          <a:p>
            <a:pPr lvl="0"/>
            <a:r>
              <a:rPr lang="en-US" smtClean="0">
                <a:latin typeface="Times New Roman" pitchFamily="18" charset="0"/>
                <a:cs typeface="Times New Roman" pitchFamily="18" charset="0"/>
              </a:rPr>
              <a:t>U: </a:t>
            </a:r>
            <a:r>
              <a:rPr lang="en-US">
                <a:latin typeface="Times New Roman" pitchFamily="18" charset="0"/>
                <a:cs typeface="Times New Roman" pitchFamily="18" charset="0"/>
              </a:rPr>
              <a:t>là điện áp </a:t>
            </a:r>
          </a:p>
          <a:p>
            <a:pPr lvl="0"/>
            <a:r>
              <a:rPr lang="en-US">
                <a:latin typeface="Times New Roman" pitchFamily="18" charset="0"/>
                <a:cs typeface="Times New Roman" pitchFamily="18" charset="0"/>
              </a:rPr>
              <a:t>I </a:t>
            </a:r>
            <a:r>
              <a:rPr lang="en-US" smtClean="0">
                <a:latin typeface="Times New Roman" pitchFamily="18" charset="0"/>
                <a:cs typeface="Times New Roman" pitchFamily="18" charset="0"/>
              </a:rPr>
              <a:t> : là </a:t>
            </a:r>
            <a:r>
              <a:rPr lang="en-US">
                <a:latin typeface="Times New Roman" pitchFamily="18" charset="0"/>
                <a:cs typeface="Times New Roman" pitchFamily="18" charset="0"/>
              </a:rPr>
              <a:t>dòng điện </a:t>
            </a:r>
          </a:p>
          <a:p>
            <a:pPr lvl="0"/>
            <a:r>
              <a:rPr lang="en-US">
                <a:latin typeface="Times New Roman" pitchFamily="18" charset="0"/>
                <a:cs typeface="Times New Roman" pitchFamily="18" charset="0"/>
              </a:rPr>
              <a:t>α </a:t>
            </a:r>
            <a:r>
              <a:rPr lang="en-US" smtClean="0">
                <a:latin typeface="Times New Roman" pitchFamily="18" charset="0"/>
                <a:cs typeface="Times New Roman" pitchFamily="18" charset="0"/>
              </a:rPr>
              <a:t>: là </a:t>
            </a:r>
            <a:r>
              <a:rPr lang="en-US">
                <a:latin typeface="Times New Roman" pitchFamily="18" charset="0"/>
                <a:cs typeface="Times New Roman" pitchFamily="18" charset="0"/>
              </a:rPr>
              <a:t>góc lệch pha giữa U và I </a:t>
            </a:r>
          </a:p>
          <a:p>
            <a:endParaRPr lang="en-US">
              <a:latin typeface="Times New Roman" pitchFamily="18" charset="0"/>
              <a:cs typeface="Times New Roman" pitchFamily="18" charset="0"/>
            </a:endParaRPr>
          </a:p>
        </p:txBody>
      </p:sp>
      <p:sp>
        <p:nvSpPr>
          <p:cNvPr id="11" name="TextBox 10"/>
          <p:cNvSpPr txBox="1"/>
          <p:nvPr/>
        </p:nvSpPr>
        <p:spPr>
          <a:xfrm>
            <a:off x="3886200" y="4168033"/>
            <a:ext cx="1447800" cy="461665"/>
          </a:xfrm>
          <a:prstGeom prst="rect">
            <a:avLst/>
          </a:prstGeom>
          <a:noFill/>
        </p:spPr>
        <p:txBody>
          <a:bodyPr wrap="square" rtlCol="0">
            <a:spAutoFit/>
          </a:bodyPr>
          <a:lstStyle/>
          <a:p>
            <a:r>
              <a:rPr lang="en-US" sz="2400" smtClean="0">
                <a:solidFill>
                  <a:srgbClr val="FF0000"/>
                </a:solidFill>
                <a:latin typeface="Times New Roman" pitchFamily="18" charset="0"/>
                <a:cs typeface="Times New Roman" pitchFamily="18" charset="0"/>
              </a:rPr>
              <a:t>Chú ý:</a:t>
            </a:r>
            <a:endParaRPr lang="en-US" sz="2400">
              <a:solidFill>
                <a:srgbClr val="FF0000"/>
              </a:solidFill>
              <a:latin typeface="Times New Roman" pitchFamily="18" charset="0"/>
              <a:cs typeface="Times New Roman" pitchFamily="18" charset="0"/>
            </a:endParaRPr>
          </a:p>
        </p:txBody>
      </p:sp>
      <p:sp>
        <p:nvSpPr>
          <p:cNvPr id="12" name="TextBox 11"/>
          <p:cNvSpPr txBox="1"/>
          <p:nvPr/>
        </p:nvSpPr>
        <p:spPr>
          <a:xfrm>
            <a:off x="3810000" y="4604817"/>
            <a:ext cx="4953000" cy="646331"/>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Nếu </a:t>
            </a:r>
            <a:r>
              <a:rPr lang="en-US">
                <a:latin typeface="Times New Roman" pitchFamily="18" charset="0"/>
                <a:cs typeface="Times New Roman" pitchFamily="18" charset="0"/>
              </a:rPr>
              <a:t>dòng xoay chiều đi qua điện trở thì độ lệch pha gữa U và I là </a:t>
            </a:r>
            <a:r>
              <a:rPr lang="en-US" smtClean="0">
                <a:latin typeface="Times New Roman" pitchFamily="18" charset="0"/>
                <a:cs typeface="Times New Roman" pitchFamily="18" charset="0"/>
              </a:rPr>
              <a:t> α </a:t>
            </a:r>
            <a:r>
              <a:rPr lang="en-US">
                <a:latin typeface="Times New Roman" pitchFamily="18" charset="0"/>
                <a:cs typeface="Times New Roman" pitchFamily="18" charset="0"/>
              </a:rPr>
              <a:t>= 0  khi đó cosα = 1 và P = U.I</a:t>
            </a:r>
          </a:p>
        </p:txBody>
      </p:sp>
      <p:sp>
        <p:nvSpPr>
          <p:cNvPr id="14" name="Rectangle 13"/>
          <p:cNvSpPr/>
          <p:nvPr/>
        </p:nvSpPr>
        <p:spPr>
          <a:xfrm>
            <a:off x="3657600" y="4156365"/>
            <a:ext cx="52578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10000" y="5269837"/>
            <a:ext cx="4953000" cy="1477328"/>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Nếu </a:t>
            </a:r>
            <a:r>
              <a:rPr lang="en-US">
                <a:latin typeface="Times New Roman" pitchFamily="18" charset="0"/>
                <a:cs typeface="Times New Roman" pitchFamily="18" charset="0"/>
              </a:rPr>
              <a:t>dòng xoay chiều đi qua cuộn dây hoặc tụ điện thì độ lệch pha giữa U và I là +90 độ hoặc -90độ, khi đó cosα  = 0 và  P = 0 ( công xuất của dòng điện xoay chiều khi đi qua tụ điện hoặc cuộn dây là = 0 )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324600" y="5410200"/>
            <a:ext cx="2667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81799" y="383078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Dòng điện xoay chiều đi qua R, L, C.</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990600" y="1233055"/>
            <a:ext cx="7162800" cy="400110"/>
          </a:xfrm>
          <a:prstGeom prst="rect">
            <a:avLst/>
          </a:prstGeom>
          <a:noFill/>
        </p:spPr>
        <p:txBody>
          <a:bodyPr wrap="square" rtlCol="0">
            <a:spAutoFit/>
          </a:bodyPr>
          <a:lstStyle/>
          <a:p>
            <a:pPr>
              <a:buFont typeface="Wingdings" pitchFamily="2" charset="2"/>
              <a:buChar char="ü"/>
            </a:pPr>
            <a:r>
              <a:rPr lang="en-US" sz="2000">
                <a:solidFill>
                  <a:srgbClr val="7030A0"/>
                </a:solidFill>
                <a:latin typeface="Times New Roman" pitchFamily="18" charset="0"/>
                <a:cs typeface="Times New Roman" pitchFamily="18" charset="0"/>
              </a:rPr>
              <a:t> </a:t>
            </a:r>
            <a:r>
              <a:rPr lang="en-US" sz="2000" smtClean="0">
                <a:solidFill>
                  <a:srgbClr val="7030A0"/>
                </a:solidFill>
                <a:latin typeface="Times New Roman" pitchFamily="18" charset="0"/>
                <a:cs typeface="Times New Roman" pitchFamily="18" charset="0"/>
              </a:rPr>
              <a:t>Dòng điện xoay chiều đi qua điện trở.</a:t>
            </a:r>
            <a:endParaRPr lang="en-US" sz="2000">
              <a:solidFill>
                <a:srgbClr val="7030A0"/>
              </a:solidFill>
              <a:latin typeface="Times New Roman" pitchFamily="18" charset="0"/>
              <a:cs typeface="Times New Roman" pitchFamily="18" charset="0"/>
            </a:endParaRPr>
          </a:p>
        </p:txBody>
      </p:sp>
      <p:sp>
        <p:nvSpPr>
          <p:cNvPr id="5" name="TextBox 4"/>
          <p:cNvSpPr txBox="1"/>
          <p:nvPr/>
        </p:nvSpPr>
        <p:spPr>
          <a:xfrm>
            <a:off x="304800" y="1600200"/>
            <a:ext cx="8686800" cy="1200329"/>
          </a:xfrm>
          <a:prstGeom prst="rect">
            <a:avLst/>
          </a:prstGeom>
          <a:noFill/>
        </p:spPr>
        <p:txBody>
          <a:bodyPr wrap="square" rtlCol="0">
            <a:spAutoFit/>
          </a:bodyPr>
          <a:lstStyle/>
          <a:p>
            <a:r>
              <a:rPr lang="en-US" smtClean="0">
                <a:latin typeface="Times New Roman" pitchFamily="18" charset="0"/>
                <a:cs typeface="Times New Roman" pitchFamily="18" charset="0"/>
              </a:rPr>
              <a:t>	</a:t>
            </a:r>
            <a:r>
              <a:rPr lang="en-US" i="1" smtClean="0">
                <a:solidFill>
                  <a:srgbClr val="FF0000"/>
                </a:solidFill>
                <a:latin typeface="Times New Roman" pitchFamily="18" charset="0"/>
                <a:cs typeface="Times New Roman" pitchFamily="18" charset="0"/>
              </a:rPr>
              <a:t>Thì </a:t>
            </a:r>
            <a:r>
              <a:rPr lang="en-US" i="1">
                <a:solidFill>
                  <a:srgbClr val="FF0000"/>
                </a:solidFill>
                <a:latin typeface="Times New Roman" pitchFamily="18" charset="0"/>
                <a:cs typeface="Times New Roman" pitchFamily="18" charset="0"/>
              </a:rPr>
              <a:t>dòng điện và điện áp cùng pha với nhau</a:t>
            </a:r>
            <a:r>
              <a:rPr lang="en-US" i="1">
                <a:latin typeface="Times New Roman" pitchFamily="18" charset="0"/>
                <a:cs typeface="Times New Roman" pitchFamily="18" charset="0"/>
              </a:rPr>
              <a:t> </a:t>
            </a:r>
            <a:r>
              <a:rPr lang="en-US">
                <a:latin typeface="Times New Roman" pitchFamily="18" charset="0"/>
                <a:cs typeface="Times New Roman" pitchFamily="18" charset="0"/>
              </a:rPr>
              <a:t>, nghĩa là khi điện áp tăng cực đại thì dòng điện qua trở cũng tăng cực đại. như vậy dòng xoay chiều có tính chất như dòng một chiều khi đi qua </a:t>
            </a:r>
            <a:r>
              <a:rPr lang="en-US" smtClean="0">
                <a:latin typeface="Times New Roman" pitchFamily="18" charset="0"/>
                <a:cs typeface="Times New Roman" pitchFamily="18" charset="0"/>
              </a:rPr>
              <a:t>trở. Do </a:t>
            </a:r>
            <a:r>
              <a:rPr lang="en-US">
                <a:latin typeface="Times New Roman" pitchFamily="18" charset="0"/>
                <a:cs typeface="Times New Roman" pitchFamily="18" charset="0"/>
              </a:rPr>
              <a:t>đó có thể áp dụng các </a:t>
            </a:r>
            <a:r>
              <a:rPr lang="en-US" smtClean="0">
                <a:latin typeface="Times New Roman" pitchFamily="18" charset="0"/>
                <a:cs typeface="Times New Roman" pitchFamily="18" charset="0"/>
              </a:rPr>
              <a:t>định luật Ohm </a:t>
            </a:r>
            <a:r>
              <a:rPr lang="en-US">
                <a:latin typeface="Times New Roman" pitchFamily="18" charset="0"/>
                <a:cs typeface="Times New Roman" pitchFamily="18" charset="0"/>
              </a:rPr>
              <a:t>cho dòng xoay chiều đi qua điện trở </a:t>
            </a:r>
          </a:p>
        </p:txBody>
      </p:sp>
      <p:sp>
        <p:nvSpPr>
          <p:cNvPr id="6" name="TextBox 5"/>
          <p:cNvSpPr txBox="1"/>
          <p:nvPr/>
        </p:nvSpPr>
        <p:spPr>
          <a:xfrm>
            <a:off x="990600" y="2689455"/>
            <a:ext cx="7162800" cy="400110"/>
          </a:xfrm>
          <a:prstGeom prst="rect">
            <a:avLst/>
          </a:prstGeom>
          <a:noFill/>
        </p:spPr>
        <p:txBody>
          <a:bodyPr wrap="square" rtlCol="0">
            <a:spAutoFit/>
          </a:bodyPr>
          <a:lstStyle/>
          <a:p>
            <a:pPr>
              <a:buFont typeface="Wingdings" pitchFamily="2" charset="2"/>
              <a:buChar char="ü"/>
            </a:pPr>
            <a:r>
              <a:rPr lang="en-US" sz="2000">
                <a:solidFill>
                  <a:srgbClr val="7030A0"/>
                </a:solidFill>
                <a:latin typeface="Times New Roman" pitchFamily="18" charset="0"/>
                <a:cs typeface="Times New Roman" pitchFamily="18" charset="0"/>
              </a:rPr>
              <a:t> </a:t>
            </a:r>
            <a:r>
              <a:rPr lang="en-US" sz="2000" smtClean="0">
                <a:solidFill>
                  <a:srgbClr val="7030A0"/>
                </a:solidFill>
                <a:latin typeface="Times New Roman" pitchFamily="18" charset="0"/>
                <a:cs typeface="Times New Roman" pitchFamily="18" charset="0"/>
              </a:rPr>
              <a:t>Dòng điện xoay chiều đi qua tụ điện.</a:t>
            </a:r>
            <a:endParaRPr lang="en-US" sz="2000">
              <a:solidFill>
                <a:srgbClr val="7030A0"/>
              </a:solidFill>
              <a:latin typeface="Times New Roman" pitchFamily="18" charset="0"/>
              <a:cs typeface="Times New Roman" pitchFamily="18" charset="0"/>
            </a:endParaRPr>
          </a:p>
        </p:txBody>
      </p:sp>
      <p:sp>
        <p:nvSpPr>
          <p:cNvPr id="7" name="TextBox 6"/>
          <p:cNvSpPr txBox="1"/>
          <p:nvPr/>
        </p:nvSpPr>
        <p:spPr>
          <a:xfrm>
            <a:off x="1295400" y="3089565"/>
            <a:ext cx="4343400" cy="369332"/>
          </a:xfrm>
          <a:prstGeom prst="rect">
            <a:avLst/>
          </a:prstGeom>
          <a:noFill/>
        </p:spPr>
        <p:txBody>
          <a:bodyPr wrap="square" rtlCol="0">
            <a:spAutoFit/>
          </a:bodyPr>
          <a:lstStyle/>
          <a:p>
            <a:r>
              <a:rPr lang="en-US" i="1" smtClean="0">
                <a:solidFill>
                  <a:srgbClr val="FF0000"/>
                </a:solidFill>
                <a:latin typeface="Times New Roman" pitchFamily="18" charset="0"/>
                <a:cs typeface="Times New Roman" pitchFamily="18" charset="0"/>
              </a:rPr>
              <a:t>Thì </a:t>
            </a:r>
            <a:r>
              <a:rPr lang="en-US" i="1">
                <a:solidFill>
                  <a:srgbClr val="FF0000"/>
                </a:solidFill>
                <a:latin typeface="Times New Roman" pitchFamily="18" charset="0"/>
                <a:cs typeface="Times New Roman" pitchFamily="18" charset="0"/>
              </a:rPr>
              <a:t>dòng điện sẽ sớm pha hơn điện áp 90độ</a:t>
            </a:r>
          </a:p>
        </p:txBody>
      </p:sp>
      <p:pic>
        <p:nvPicPr>
          <p:cNvPr id="17410" name="Picture 2" descr="DongACquaC"/>
          <p:cNvPicPr>
            <a:picLocks noChangeAspect="1" noChangeArrowheads="1"/>
          </p:cNvPicPr>
          <p:nvPr/>
        </p:nvPicPr>
        <p:blipFill>
          <a:blip r:embed="rId2"/>
          <a:srcRect/>
          <a:stretch>
            <a:fillRect/>
          </a:stretch>
        </p:blipFill>
        <p:spPr bwMode="auto">
          <a:xfrm>
            <a:off x="154218" y="4343400"/>
            <a:ext cx="5865582" cy="2286000"/>
          </a:xfrm>
          <a:prstGeom prst="rect">
            <a:avLst/>
          </a:prstGeom>
          <a:noFill/>
          <a:ln w="9525">
            <a:noFill/>
            <a:miter lim="800000"/>
            <a:headEnd/>
            <a:tailEnd/>
          </a:ln>
        </p:spPr>
      </p:pic>
      <p:sp>
        <p:nvSpPr>
          <p:cNvPr id="9" name="TextBox 8"/>
          <p:cNvSpPr txBox="1"/>
          <p:nvPr/>
        </p:nvSpPr>
        <p:spPr>
          <a:xfrm>
            <a:off x="609600" y="3581400"/>
            <a:ext cx="4419600" cy="646331"/>
          </a:xfrm>
          <a:prstGeom prst="rect">
            <a:avLst/>
          </a:prstGeom>
          <a:noFill/>
        </p:spPr>
        <p:txBody>
          <a:bodyPr wrap="square" rtlCol="0">
            <a:spAutoFit/>
          </a:bodyPr>
          <a:lstStyle/>
          <a:p>
            <a:r>
              <a:rPr lang="en-US" smtClean="0">
                <a:latin typeface="Times New Roman" pitchFamily="18" charset="0"/>
                <a:cs typeface="Times New Roman" pitchFamily="18" charset="0"/>
              </a:rPr>
              <a:t>	Dòng </a:t>
            </a:r>
            <a:r>
              <a:rPr lang="en-US">
                <a:latin typeface="Times New Roman" pitchFamily="18" charset="0"/>
                <a:cs typeface="Times New Roman" pitchFamily="18" charset="0"/>
              </a:rPr>
              <a:t>xoay chiều đi qua tụ sẽ bị tụ cản lại với một trở kháng gọi là Zc</a:t>
            </a:r>
          </a:p>
        </p:txBody>
      </p:sp>
      <p:sp>
        <p:nvSpPr>
          <p:cNvPr id="10" name="TextBox 9"/>
          <p:cNvSpPr txBox="1"/>
          <p:nvPr/>
        </p:nvSpPr>
        <p:spPr>
          <a:xfrm>
            <a:off x="6705600" y="3830780"/>
            <a:ext cx="1981200" cy="430887"/>
          </a:xfrm>
          <a:prstGeom prst="rect">
            <a:avLst/>
          </a:prstGeom>
          <a:noFill/>
        </p:spPr>
        <p:txBody>
          <a:bodyPr wrap="square" rtlCol="0">
            <a:spAutoFit/>
          </a:bodyPr>
          <a:lstStyle/>
          <a:p>
            <a:pPr algn="ctr"/>
            <a:r>
              <a:rPr lang="en-US" sz="2200" smtClean="0">
                <a:solidFill>
                  <a:srgbClr val="FFFF00"/>
                </a:solidFill>
                <a:latin typeface="Times New Roman" pitchFamily="18" charset="0"/>
                <a:cs typeface="Times New Roman" pitchFamily="18" charset="0"/>
              </a:rPr>
              <a:t>Z</a:t>
            </a:r>
            <a:r>
              <a:rPr lang="en-US" sz="2200" baseline="-25000" smtClean="0">
                <a:solidFill>
                  <a:srgbClr val="FFFF00"/>
                </a:solidFill>
                <a:latin typeface="Times New Roman" pitchFamily="18" charset="0"/>
                <a:cs typeface="Times New Roman" pitchFamily="18" charset="0"/>
              </a:rPr>
              <a:t>C</a:t>
            </a:r>
            <a:r>
              <a:rPr lang="en-US" sz="2200" smtClean="0">
                <a:solidFill>
                  <a:srgbClr val="FFFF00"/>
                </a:solidFill>
                <a:latin typeface="Times New Roman" pitchFamily="18" charset="0"/>
                <a:cs typeface="Times New Roman" pitchFamily="18" charset="0"/>
              </a:rPr>
              <a:t> = R</a:t>
            </a:r>
            <a:r>
              <a:rPr lang="en-US" sz="2200" baseline="-25000" smtClean="0">
                <a:solidFill>
                  <a:srgbClr val="FFFF00"/>
                </a:solidFill>
                <a:latin typeface="Times New Roman" pitchFamily="18" charset="0"/>
                <a:cs typeface="Times New Roman" pitchFamily="18" charset="0"/>
              </a:rPr>
              <a:t>C </a:t>
            </a:r>
            <a:r>
              <a:rPr lang="en-US" sz="2200" smtClean="0">
                <a:solidFill>
                  <a:srgbClr val="FFFF00"/>
                </a:solidFill>
                <a:latin typeface="Times New Roman" pitchFamily="18" charset="0"/>
                <a:cs typeface="Times New Roman" pitchFamily="18" charset="0"/>
              </a:rPr>
              <a:t>+ X</a:t>
            </a:r>
            <a:r>
              <a:rPr lang="en-US" sz="2200" baseline="-25000" smtClean="0">
                <a:solidFill>
                  <a:srgbClr val="FFFF00"/>
                </a:solidFill>
                <a:latin typeface="Times New Roman" pitchFamily="18" charset="0"/>
                <a:cs typeface="Times New Roman" pitchFamily="18" charset="0"/>
              </a:rPr>
              <a:t>C</a:t>
            </a:r>
            <a:endParaRPr lang="en-US" sz="2200" baseline="-25000">
              <a:solidFill>
                <a:srgbClr val="FFFF00"/>
              </a:solidFill>
              <a:latin typeface="Times New Roman" pitchFamily="18" charset="0"/>
              <a:cs typeface="Times New Roman" pitchFamily="18" charset="0"/>
            </a:endParaRPr>
          </a:p>
        </p:txBody>
      </p:sp>
      <p:sp>
        <p:nvSpPr>
          <p:cNvPr id="11" name="TextBox 10"/>
          <p:cNvSpPr txBox="1"/>
          <p:nvPr/>
        </p:nvSpPr>
        <p:spPr>
          <a:xfrm>
            <a:off x="6248400" y="4355068"/>
            <a:ext cx="2743200" cy="369332"/>
          </a:xfrm>
          <a:prstGeom prst="rect">
            <a:avLst/>
          </a:prstGeom>
          <a:noFill/>
        </p:spPr>
        <p:txBody>
          <a:bodyPr wrap="square" rtlCol="0">
            <a:spAutoFit/>
          </a:bodyPr>
          <a:lstStyle/>
          <a:p>
            <a:r>
              <a:rPr lang="en-US" smtClean="0">
                <a:latin typeface="Times New Roman" pitchFamily="18" charset="0"/>
                <a:cs typeface="Times New Roman" pitchFamily="18" charset="0"/>
              </a:rPr>
              <a:t>Với     Z</a:t>
            </a:r>
            <a:r>
              <a:rPr lang="en-US" baseline="-25000" smtClean="0">
                <a:latin typeface="Times New Roman" pitchFamily="18" charset="0"/>
                <a:cs typeface="Times New Roman" pitchFamily="18" charset="0"/>
              </a:rPr>
              <a:t>C</a:t>
            </a:r>
            <a:r>
              <a:rPr lang="en-US" smtClean="0">
                <a:latin typeface="Times New Roman" pitchFamily="18" charset="0"/>
                <a:cs typeface="Times New Roman" pitchFamily="18" charset="0"/>
              </a:rPr>
              <a:t> = 1/j</a:t>
            </a:r>
            <a:r>
              <a:rPr lang="el-GR" smtClean="0">
                <a:latin typeface="Times New Roman" pitchFamily="18" charset="0"/>
                <a:cs typeface="Times New Roman" pitchFamily="18" charset="0"/>
              </a:rPr>
              <a:t>ω</a:t>
            </a:r>
            <a:r>
              <a:rPr lang="en-US" smtClean="0">
                <a:latin typeface="Times New Roman" pitchFamily="18" charset="0"/>
                <a:cs typeface="Times New Roman" pitchFamily="18" charset="0"/>
              </a:rPr>
              <a:t>C</a:t>
            </a:r>
            <a:endParaRPr lang="en-US">
              <a:latin typeface="Times New Roman" pitchFamily="18" charset="0"/>
              <a:cs typeface="Times New Roman" pitchFamily="18" charset="0"/>
            </a:endParaRPr>
          </a:p>
        </p:txBody>
      </p:sp>
      <p:sp>
        <p:nvSpPr>
          <p:cNvPr id="13" name="TextBox 12"/>
          <p:cNvSpPr txBox="1"/>
          <p:nvPr/>
        </p:nvSpPr>
        <p:spPr>
          <a:xfrm>
            <a:off x="6324600" y="5410200"/>
            <a:ext cx="2667000" cy="646331"/>
          </a:xfrm>
          <a:prstGeom prst="rect">
            <a:avLst/>
          </a:prstGeom>
          <a:noFill/>
        </p:spPr>
        <p:txBody>
          <a:bodyPr wrap="square" rtlCol="0">
            <a:spAutoFit/>
          </a:bodyPr>
          <a:lstStyle/>
          <a:p>
            <a:pPr algn="ctr"/>
            <a:r>
              <a:rPr lang="en-US" smtClean="0">
                <a:solidFill>
                  <a:schemeClr val="bg1"/>
                </a:solidFill>
                <a:latin typeface="Times New Roman" pitchFamily="18" charset="0"/>
                <a:cs typeface="Times New Roman" pitchFamily="18" charset="0"/>
              </a:rPr>
              <a:t>Dòng một chiều không đi qua được tụ điện vì f = 0</a:t>
            </a:r>
            <a:endParaRPr lang="en-US">
              <a:solidFill>
                <a:schemeClr val="bg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ongACquaL"/>
          <p:cNvPicPr>
            <a:picLocks noChangeAspect="1" noChangeArrowheads="1"/>
          </p:cNvPicPr>
          <p:nvPr/>
        </p:nvPicPr>
        <p:blipFill>
          <a:blip r:embed="rId2"/>
          <a:srcRect/>
          <a:stretch>
            <a:fillRect/>
          </a:stretch>
        </p:blipFill>
        <p:spPr bwMode="auto">
          <a:xfrm>
            <a:off x="78018" y="3290455"/>
            <a:ext cx="5865582" cy="2286000"/>
          </a:xfrm>
          <a:prstGeom prst="rect">
            <a:avLst/>
          </a:prstGeom>
          <a:noFill/>
          <a:ln w="9525">
            <a:noFill/>
            <a:miter lim="800000"/>
            <a:headEnd/>
            <a:tailEnd/>
          </a:ln>
        </p:spPr>
      </p:pic>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Dòng điện xoay chiều đi qua R, L, C.</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990600" y="1233055"/>
            <a:ext cx="7162800" cy="400110"/>
          </a:xfrm>
          <a:prstGeom prst="rect">
            <a:avLst/>
          </a:prstGeom>
          <a:noFill/>
        </p:spPr>
        <p:txBody>
          <a:bodyPr wrap="square" rtlCol="0">
            <a:spAutoFit/>
          </a:bodyPr>
          <a:lstStyle/>
          <a:p>
            <a:pPr>
              <a:buFont typeface="Wingdings" pitchFamily="2" charset="2"/>
              <a:buChar char="ü"/>
            </a:pPr>
            <a:r>
              <a:rPr lang="en-US" sz="2000">
                <a:solidFill>
                  <a:srgbClr val="7030A0"/>
                </a:solidFill>
                <a:latin typeface="Times New Roman" pitchFamily="18" charset="0"/>
                <a:cs typeface="Times New Roman" pitchFamily="18" charset="0"/>
              </a:rPr>
              <a:t> </a:t>
            </a:r>
            <a:r>
              <a:rPr lang="en-US" sz="2000" smtClean="0">
                <a:solidFill>
                  <a:srgbClr val="7030A0"/>
                </a:solidFill>
                <a:latin typeface="Times New Roman" pitchFamily="18" charset="0"/>
                <a:cs typeface="Times New Roman" pitchFamily="18" charset="0"/>
              </a:rPr>
              <a:t>Dòng điện xoay chiều đi qua cuộn dây.</a:t>
            </a:r>
            <a:endParaRPr lang="en-US" sz="2000">
              <a:solidFill>
                <a:srgbClr val="7030A0"/>
              </a:solidFill>
              <a:latin typeface="Times New Roman" pitchFamily="18" charset="0"/>
              <a:cs typeface="Times New Roman" pitchFamily="18" charset="0"/>
            </a:endParaRPr>
          </a:p>
        </p:txBody>
      </p:sp>
      <p:sp>
        <p:nvSpPr>
          <p:cNvPr id="5" name="TextBox 4"/>
          <p:cNvSpPr txBox="1"/>
          <p:nvPr/>
        </p:nvSpPr>
        <p:spPr>
          <a:xfrm>
            <a:off x="318655" y="1572490"/>
            <a:ext cx="8610600" cy="1704569"/>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Khi </a:t>
            </a:r>
            <a:r>
              <a:rPr lang="en-US">
                <a:latin typeface="Times New Roman" pitchFamily="18" charset="0"/>
                <a:cs typeface="Times New Roman" pitchFamily="18" charset="0"/>
              </a:rPr>
              <a:t>dòng điện xoay chiều đi qua cuộn dây sẽ tạo ra từ trường biến thiên và từ trường biến thiên này lại cảm ứng lên chính cuộn dây đó một điện áp cảm ứng có chiều ngược lại , do đó cuộn dây có xu hướng chống lại dòng điện xoay chiều khi đi qua nó, sự chống lại này chính là cảm kháng của cuộn dây ký hiệu là Z</a:t>
            </a:r>
            <a:r>
              <a:rPr lang="en-US" baseline="-25000">
                <a:latin typeface="Times New Roman" pitchFamily="18" charset="0"/>
                <a:cs typeface="Times New Roman" pitchFamily="18" charset="0"/>
              </a:rPr>
              <a:t>L</a:t>
            </a:r>
          </a:p>
        </p:txBody>
      </p:sp>
      <p:sp>
        <p:nvSpPr>
          <p:cNvPr id="6" name="Rectangle 5"/>
          <p:cNvSpPr/>
          <p:nvPr/>
        </p:nvSpPr>
        <p:spPr>
          <a:xfrm>
            <a:off x="6781799" y="383078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05600" y="3830780"/>
            <a:ext cx="1981200" cy="430887"/>
          </a:xfrm>
          <a:prstGeom prst="rect">
            <a:avLst/>
          </a:prstGeom>
          <a:noFill/>
        </p:spPr>
        <p:txBody>
          <a:bodyPr wrap="square" rtlCol="0">
            <a:spAutoFit/>
          </a:bodyPr>
          <a:lstStyle/>
          <a:p>
            <a:pPr algn="ctr"/>
            <a:r>
              <a:rPr lang="en-US" sz="2200" smtClean="0">
                <a:solidFill>
                  <a:srgbClr val="FFFF00"/>
                </a:solidFill>
                <a:latin typeface="Times New Roman" pitchFamily="18" charset="0"/>
                <a:cs typeface="Times New Roman" pitchFamily="18" charset="0"/>
              </a:rPr>
              <a:t>Z</a:t>
            </a:r>
            <a:r>
              <a:rPr lang="en-US" sz="2200" baseline="-25000">
                <a:solidFill>
                  <a:srgbClr val="FFFF00"/>
                </a:solidFill>
                <a:latin typeface="Times New Roman" pitchFamily="18" charset="0"/>
                <a:cs typeface="Times New Roman" pitchFamily="18" charset="0"/>
              </a:rPr>
              <a:t>L</a:t>
            </a:r>
            <a:r>
              <a:rPr lang="en-US" sz="2200" smtClean="0">
                <a:solidFill>
                  <a:srgbClr val="FFFF00"/>
                </a:solidFill>
                <a:latin typeface="Times New Roman" pitchFamily="18" charset="0"/>
                <a:cs typeface="Times New Roman" pitchFamily="18" charset="0"/>
              </a:rPr>
              <a:t> = R</a:t>
            </a:r>
            <a:r>
              <a:rPr lang="en-US" sz="2200" baseline="-25000">
                <a:solidFill>
                  <a:srgbClr val="FFFF00"/>
                </a:solidFill>
                <a:latin typeface="Times New Roman" pitchFamily="18" charset="0"/>
                <a:cs typeface="Times New Roman" pitchFamily="18" charset="0"/>
              </a:rPr>
              <a:t>L</a:t>
            </a:r>
            <a:r>
              <a:rPr lang="en-US" sz="2200" baseline="-25000" smtClean="0">
                <a:solidFill>
                  <a:srgbClr val="FFFF00"/>
                </a:solidFill>
                <a:latin typeface="Times New Roman" pitchFamily="18" charset="0"/>
                <a:cs typeface="Times New Roman" pitchFamily="18" charset="0"/>
              </a:rPr>
              <a:t> </a:t>
            </a:r>
            <a:r>
              <a:rPr lang="en-US" sz="2200" smtClean="0">
                <a:solidFill>
                  <a:srgbClr val="FFFF00"/>
                </a:solidFill>
                <a:latin typeface="Times New Roman" pitchFamily="18" charset="0"/>
                <a:cs typeface="Times New Roman" pitchFamily="18" charset="0"/>
              </a:rPr>
              <a:t>+ X</a:t>
            </a:r>
            <a:r>
              <a:rPr lang="en-US" sz="2200" baseline="-25000" smtClean="0">
                <a:solidFill>
                  <a:srgbClr val="FFFF00"/>
                </a:solidFill>
                <a:latin typeface="Times New Roman" pitchFamily="18" charset="0"/>
                <a:cs typeface="Times New Roman" pitchFamily="18" charset="0"/>
              </a:rPr>
              <a:t>L</a:t>
            </a:r>
            <a:endParaRPr lang="en-US" sz="2200" baseline="-25000">
              <a:solidFill>
                <a:srgbClr val="FFFF00"/>
              </a:solidFill>
              <a:latin typeface="Times New Roman" pitchFamily="18" charset="0"/>
              <a:cs typeface="Times New Roman" pitchFamily="18" charset="0"/>
            </a:endParaRPr>
          </a:p>
        </p:txBody>
      </p:sp>
      <p:sp>
        <p:nvSpPr>
          <p:cNvPr id="9" name="TextBox 8"/>
          <p:cNvSpPr txBox="1"/>
          <p:nvPr/>
        </p:nvSpPr>
        <p:spPr>
          <a:xfrm>
            <a:off x="6296890" y="4382778"/>
            <a:ext cx="2743200" cy="369332"/>
          </a:xfrm>
          <a:prstGeom prst="rect">
            <a:avLst/>
          </a:prstGeom>
          <a:noFill/>
        </p:spPr>
        <p:txBody>
          <a:bodyPr wrap="square" rtlCol="0">
            <a:spAutoFit/>
          </a:bodyPr>
          <a:lstStyle/>
          <a:p>
            <a:r>
              <a:rPr lang="en-US" smtClean="0">
                <a:latin typeface="Times New Roman" pitchFamily="18" charset="0"/>
                <a:cs typeface="Times New Roman" pitchFamily="18" charset="0"/>
              </a:rPr>
              <a:t>Với     Z</a:t>
            </a:r>
            <a:r>
              <a:rPr lang="en-US" baseline="-25000">
                <a:latin typeface="Times New Roman" pitchFamily="18" charset="0"/>
                <a:cs typeface="Times New Roman" pitchFamily="18" charset="0"/>
              </a:rPr>
              <a:t>L</a:t>
            </a:r>
            <a:r>
              <a:rPr lang="en-US" smtClean="0">
                <a:latin typeface="Times New Roman" pitchFamily="18" charset="0"/>
                <a:cs typeface="Times New Roman" pitchFamily="18" charset="0"/>
              </a:rPr>
              <a:t> = j</a:t>
            </a:r>
            <a:r>
              <a:rPr lang="el-GR" smtClean="0">
                <a:latin typeface="Times New Roman" pitchFamily="18" charset="0"/>
                <a:cs typeface="Times New Roman" pitchFamily="18" charset="0"/>
              </a:rPr>
              <a:t>ω</a:t>
            </a:r>
            <a:r>
              <a:rPr lang="en-US">
                <a:latin typeface="Times New Roman" pitchFamily="18" charset="0"/>
                <a:cs typeface="Times New Roman" pitchFamily="18" charset="0"/>
              </a:rPr>
              <a:t>L</a:t>
            </a:r>
          </a:p>
        </p:txBody>
      </p:sp>
      <p:sp>
        <p:nvSpPr>
          <p:cNvPr id="10" name="TextBox 9"/>
          <p:cNvSpPr txBox="1"/>
          <p:nvPr/>
        </p:nvSpPr>
        <p:spPr>
          <a:xfrm>
            <a:off x="228600" y="5934670"/>
            <a:ext cx="8686800" cy="923330"/>
          </a:xfrm>
          <a:prstGeom prst="rect">
            <a:avLst/>
          </a:prstGeom>
          <a:noFill/>
        </p:spPr>
        <p:txBody>
          <a:bodyPr wrap="square" rtlCol="0">
            <a:spAutoFit/>
          </a:bodyPr>
          <a:lstStyle/>
          <a:p>
            <a:r>
              <a:rPr lang="en-US" b="1" i="1" smtClean="0">
                <a:solidFill>
                  <a:schemeClr val="accent1"/>
                </a:solidFill>
                <a:latin typeface="Times New Roman" pitchFamily="18" charset="0"/>
                <a:cs typeface="Times New Roman" pitchFamily="18" charset="0"/>
              </a:rPr>
              <a:t>	Do </a:t>
            </a:r>
            <a:r>
              <a:rPr lang="en-US" b="1" i="1">
                <a:solidFill>
                  <a:schemeClr val="accent1"/>
                </a:solidFill>
                <a:latin typeface="Times New Roman" pitchFamily="18" charset="0"/>
                <a:cs typeface="Times New Roman" pitchFamily="18" charset="0"/>
              </a:rPr>
              <a:t>tính chất lệch pha giữa dòng điện và điện áp khi đi qua tụ điện và cuộn dây, nên ta không áp dụng được định luật Ohm vào mạch điện xoay chiều khi có sự tham gia của L và C được. </a:t>
            </a:r>
          </a:p>
        </p:txBody>
      </p:sp>
      <p:sp>
        <p:nvSpPr>
          <p:cNvPr id="11" name="TextBox 10"/>
          <p:cNvSpPr txBox="1"/>
          <p:nvPr/>
        </p:nvSpPr>
        <p:spPr>
          <a:xfrm>
            <a:off x="187035" y="5552273"/>
            <a:ext cx="2743200" cy="477054"/>
          </a:xfrm>
          <a:prstGeom prst="rect">
            <a:avLst/>
          </a:prstGeom>
          <a:noFill/>
        </p:spPr>
        <p:txBody>
          <a:bodyPr wrap="square" rtlCol="0">
            <a:spAutoFit/>
          </a:bodyPr>
          <a:lstStyle/>
          <a:p>
            <a:r>
              <a:rPr lang="en-US" sz="2500" smtClean="0">
                <a:solidFill>
                  <a:srgbClr val="FF0000"/>
                </a:solidFill>
                <a:latin typeface="Times New Roman" pitchFamily="18" charset="0"/>
                <a:cs typeface="Times New Roman" pitchFamily="18" charset="0"/>
              </a:rPr>
              <a:t>Chú ý:</a:t>
            </a:r>
            <a:endParaRPr lang="en-US" sz="2500">
              <a:solidFill>
                <a:srgbClr val="FF000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dòng điện xoay chiều.</a:t>
            </a:r>
            <a:endParaRPr lang="en-US" sz="2400">
              <a:solidFill>
                <a:schemeClr val="accent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04800" y="1752600"/>
            <a:ext cx="4143375" cy="3857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724400" y="1787235"/>
            <a:ext cx="4133850" cy="381120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dòng điện xoay chiều.</a:t>
            </a:r>
            <a:endParaRPr lang="en-US" sz="2400">
              <a:solidFill>
                <a:schemeClr val="accent1"/>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srcRect/>
          <a:stretch>
            <a:fillRect/>
          </a:stretch>
        </p:blipFill>
        <p:spPr bwMode="auto">
          <a:xfrm>
            <a:off x="4648200" y="2234235"/>
            <a:ext cx="4238625" cy="378556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228600" y="2248091"/>
            <a:ext cx="4108166" cy="3733800"/>
          </a:xfrm>
          <a:prstGeom prst="rect">
            <a:avLst/>
          </a:prstGeom>
          <a:noFill/>
          <a:ln w="9525">
            <a:noFill/>
            <a:miter lim="800000"/>
            <a:headEnd/>
            <a:tailEnd/>
          </a:ln>
          <a:effectLst/>
        </p:spPr>
      </p:pic>
      <p:sp>
        <p:nvSpPr>
          <p:cNvPr id="6" name="TextBox 5"/>
          <p:cNvSpPr txBox="1"/>
          <p:nvPr/>
        </p:nvSpPr>
        <p:spPr>
          <a:xfrm>
            <a:off x="990600" y="1524000"/>
            <a:ext cx="2438400" cy="477054"/>
          </a:xfrm>
          <a:prstGeom prst="rect">
            <a:avLst/>
          </a:prstGeom>
          <a:noFill/>
        </p:spPr>
        <p:txBody>
          <a:bodyPr wrap="square" rtlCol="0">
            <a:spAutoFit/>
          </a:bodyPr>
          <a:lstStyle/>
          <a:p>
            <a:r>
              <a:rPr lang="en-US" sz="2500" smtClean="0">
                <a:solidFill>
                  <a:srgbClr val="FF0000"/>
                </a:solidFill>
                <a:latin typeface="Times New Roman" pitchFamily="18" charset="0"/>
                <a:cs typeface="Times New Roman" pitchFamily="18" charset="0"/>
              </a:rPr>
              <a:t>Chú ý</a:t>
            </a:r>
            <a:endParaRPr lang="en-US" sz="2500">
              <a:solidFill>
                <a:srgbClr val="FF00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Dòng điện xoay chiều (AC)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điện trở.</a:t>
            </a:r>
            <a:endParaRPr lang="en-US" sz="2400">
              <a:solidFill>
                <a:schemeClr val="accent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81000" y="1828800"/>
            <a:ext cx="3933825" cy="4257675"/>
          </a:xfrm>
          <a:prstGeom prst="rect">
            <a:avLst/>
          </a:prstGeom>
          <a:noFill/>
          <a:ln w="9525">
            <a:noFill/>
            <a:miter lim="800000"/>
            <a:headEnd/>
            <a:tailEnd/>
          </a:ln>
          <a:effectLst/>
        </p:spPr>
      </p:pic>
      <p:sp>
        <p:nvSpPr>
          <p:cNvPr id="6" name="TextBox 5"/>
          <p:cNvSpPr txBox="1"/>
          <p:nvPr/>
        </p:nvSpPr>
        <p:spPr>
          <a:xfrm>
            <a:off x="4495800" y="3094672"/>
            <a:ext cx="4419600" cy="1477328"/>
          </a:xfrm>
          <a:prstGeom prst="rect">
            <a:avLst/>
          </a:prstGeom>
          <a:noFill/>
        </p:spPr>
        <p:txBody>
          <a:bodyPr wrap="square" rtlCol="0">
            <a:spAutoFit/>
          </a:bodyPr>
          <a:lstStyle/>
          <a:p>
            <a:pPr lvl="0"/>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Ví dụ : nếu để thang x 100 ohm và chỉ số báo là 27 thì giá trị là = 100 x 27 = 2700 ohm = 2,7 K ohm </a:t>
            </a:r>
          </a:p>
          <a:p>
            <a:endParaRPr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TotalTime>
  <Words>791</Words>
  <Application>Microsoft Office PowerPoint</Application>
  <PresentationFormat>On-screen Show (4:3)</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Chương 3: Dòng điện xoay chiều (AC)</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CD-Rom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Dòng điện xoay chiều (AC)</dc:title>
  <dc:creator>aquoc</dc:creator>
  <cp:lastModifiedBy>aquoc</cp:lastModifiedBy>
  <cp:revision>25</cp:revision>
  <dcterms:created xsi:type="dcterms:W3CDTF">2012-10-10T13:32:14Z</dcterms:created>
  <dcterms:modified xsi:type="dcterms:W3CDTF">2012-10-18T14:24:37Z</dcterms:modified>
</cp:coreProperties>
</file>