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76AF4D6-F1F4-482A-B1FC-1C515C2872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F4D6-F1F4-482A-B1FC-1C515C2872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AF4D6-F1F4-482A-B1FC-1C515C2872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CACA95-DBF7-4635-89CC-EFC47C8DB9D9}"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76AF4D6-F1F4-482A-B1FC-1C515C28724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CACA95-DBF7-4635-89CC-EFC47C8DB9D9}" type="datetimeFigureOut">
              <a:rPr lang="en-US" smtClean="0"/>
              <a:pPr/>
              <a:t>10/16/2012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6AF4D6-F1F4-482A-B1FC-1C515C28724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 y="2438400"/>
            <a:ext cx="8839200" cy="1828800"/>
          </a:xfrm>
        </p:spPr>
        <p:txBody>
          <a:bodyPr/>
          <a:lstStyle/>
          <a:p>
            <a:pPr algn="ctr"/>
            <a:r>
              <a:rPr lang="en-US" smtClean="0">
                <a:solidFill>
                  <a:srgbClr val="FFFF00"/>
                </a:solidFill>
                <a:latin typeface="Times New Roman" pitchFamily="18" charset="0"/>
                <a:cs typeface="Times New Roman" pitchFamily="18" charset="0"/>
              </a:rPr>
              <a:t>Chương 4: Điện trở - Resistance (R)</a:t>
            </a:r>
            <a:endParaRPr lang="en-US">
              <a:solidFill>
                <a:srgbClr val="FFFF00"/>
              </a:solidFill>
              <a:latin typeface="Times New Roman" pitchFamily="18" charset="0"/>
              <a:cs typeface="Times New Roman" pitchFamily="18" charset="0"/>
            </a:endParaRPr>
          </a:p>
        </p:txBody>
      </p:sp>
      <p:sp>
        <p:nvSpPr>
          <p:cNvPr id="5" name="TextBox 4"/>
          <p:cNvSpPr txBox="1"/>
          <p:nvPr/>
        </p:nvSpPr>
        <p:spPr>
          <a:xfrm>
            <a:off x="1905000" y="152400"/>
            <a:ext cx="5562600" cy="1015663"/>
          </a:xfrm>
          <a:prstGeom prst="rect">
            <a:avLst/>
          </a:prstGeom>
          <a:noFill/>
        </p:spPr>
        <p:txBody>
          <a:bodyPr wrap="square" rtlCol="0">
            <a:spAutoFit/>
          </a:bodyPr>
          <a:lstStyle/>
          <a:p>
            <a:pPr algn="ctr"/>
            <a:r>
              <a:rPr lang="en-US" sz="3000" smtClean="0">
                <a:latin typeface="Times New Roman" pitchFamily="18" charset="0"/>
                <a:cs typeface="Times New Roman" pitchFamily="18" charset="0"/>
              </a:rPr>
              <a:t>Đại Học Công Nghệ Thông Tin ĐH QG TPHCM</a:t>
            </a:r>
            <a:endParaRPr lang="en-US" sz="3000">
              <a:latin typeface="Times New Roman" pitchFamily="18" charset="0"/>
              <a:cs typeface="Times New Roman" pitchFamily="18" charset="0"/>
            </a:endParaRPr>
          </a:p>
        </p:txBody>
      </p:sp>
      <p:sp>
        <p:nvSpPr>
          <p:cNvPr id="6" name="TextBox 5"/>
          <p:cNvSpPr txBox="1"/>
          <p:nvPr/>
        </p:nvSpPr>
        <p:spPr>
          <a:xfrm>
            <a:off x="2971800" y="2057400"/>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Môn học : Nhập Môn Điện Tử</a:t>
            </a:r>
            <a:endParaRPr lang="en-US">
              <a:latin typeface="Times New Roman" pitchFamily="18" charset="0"/>
              <a:cs typeface="Times New Roman" pitchFamily="18" charset="0"/>
            </a:endParaRPr>
          </a:p>
        </p:txBody>
      </p:sp>
      <p:sp>
        <p:nvSpPr>
          <p:cNvPr id="7" name="TextBox 6"/>
          <p:cNvSpPr txBox="1"/>
          <p:nvPr/>
        </p:nvSpPr>
        <p:spPr>
          <a:xfrm>
            <a:off x="3048000" y="6260068"/>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TP HCM - 2012</a:t>
            </a:r>
            <a:endParaRPr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điện trở.</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990600" y="1219200"/>
            <a:ext cx="20574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Đọc trị số điện trỏ</a:t>
            </a:r>
            <a:endParaRPr lang="en-US" sz="2000">
              <a:solidFill>
                <a:srgbClr val="7030A0"/>
              </a:solidFill>
              <a:latin typeface="Times New Roman" pitchFamily="18" charset="0"/>
              <a:cs typeface="Times New Roman" pitchFamily="18" charset="0"/>
            </a:endParaRPr>
          </a:p>
        </p:txBody>
      </p:sp>
      <p:sp>
        <p:nvSpPr>
          <p:cNvPr id="5" name="TextBox 4"/>
          <p:cNvSpPr txBox="1"/>
          <p:nvPr/>
        </p:nvSpPr>
        <p:spPr>
          <a:xfrm>
            <a:off x="415635" y="1918855"/>
            <a:ext cx="3733800" cy="381000"/>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Cách đọc trị số điện trở 4 vòng màu</a:t>
            </a:r>
            <a:endParaRPr lang="en-US">
              <a:latin typeface="Times New Roman" pitchFamily="18" charset="0"/>
              <a:cs typeface="Times New Roman" pitchFamily="18" charset="0"/>
            </a:endParaRPr>
          </a:p>
        </p:txBody>
      </p:sp>
      <p:pic>
        <p:nvPicPr>
          <p:cNvPr id="26626" name="Picture 2"/>
          <p:cNvPicPr>
            <a:picLocks noChangeAspect="1" noChangeArrowheads="1"/>
          </p:cNvPicPr>
          <p:nvPr/>
        </p:nvPicPr>
        <p:blipFill>
          <a:blip r:embed="rId2"/>
          <a:srcRect/>
          <a:stretch>
            <a:fillRect/>
          </a:stretch>
        </p:blipFill>
        <p:spPr bwMode="auto">
          <a:xfrm>
            <a:off x="304800" y="2514600"/>
            <a:ext cx="4248558" cy="3276600"/>
          </a:xfrm>
          <a:prstGeom prst="rect">
            <a:avLst/>
          </a:prstGeom>
          <a:noFill/>
          <a:ln w="9525">
            <a:noFill/>
            <a:miter lim="800000"/>
            <a:headEnd/>
            <a:tailEnd/>
          </a:ln>
          <a:effectLst/>
        </p:spPr>
      </p:pic>
      <p:sp>
        <p:nvSpPr>
          <p:cNvPr id="8" name="TextBox 7"/>
          <p:cNvSpPr txBox="1"/>
          <p:nvPr/>
        </p:nvSpPr>
        <p:spPr>
          <a:xfrm>
            <a:off x="5008415" y="1932710"/>
            <a:ext cx="3733800" cy="381000"/>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Cách đọc trị số điện trở 5 vòng màu</a:t>
            </a:r>
            <a:endParaRPr lang="en-US">
              <a:latin typeface="Times New Roman" pitchFamily="18" charset="0"/>
              <a:cs typeface="Times New Roman" pitchFamily="18" charset="0"/>
            </a:endParaRPr>
          </a:p>
        </p:txBody>
      </p:sp>
      <p:pic>
        <p:nvPicPr>
          <p:cNvPr id="26628" name="Picture 4"/>
          <p:cNvPicPr>
            <a:picLocks noChangeAspect="1" noChangeArrowheads="1"/>
          </p:cNvPicPr>
          <p:nvPr/>
        </p:nvPicPr>
        <p:blipFill>
          <a:blip r:embed="rId3"/>
          <a:srcRect/>
          <a:stretch>
            <a:fillRect/>
          </a:stretch>
        </p:blipFill>
        <p:spPr bwMode="auto">
          <a:xfrm>
            <a:off x="4724400" y="2535379"/>
            <a:ext cx="4102137" cy="3243101"/>
          </a:xfrm>
          <a:prstGeom prst="rect">
            <a:avLst/>
          </a:prstGeom>
          <a:noFill/>
          <a:ln w="9525">
            <a:noFill/>
            <a:miter lim="800000"/>
            <a:headEnd/>
            <a:tailEnd/>
          </a:ln>
          <a:effectLst/>
        </p:spPr>
      </p:pic>
      <p:cxnSp>
        <p:nvCxnSpPr>
          <p:cNvPr id="13" name="Straight Connector 12"/>
          <p:cNvCxnSpPr/>
          <p:nvPr/>
        </p:nvCxnSpPr>
        <p:spPr>
          <a:xfrm rot="5400000">
            <a:off x="2410690" y="3961606"/>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994261" y="4010097"/>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6782594" y="4037806"/>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8600" y="1766455"/>
            <a:ext cx="8763000" cy="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8600" y="6206741"/>
            <a:ext cx="8763000" cy="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8600" y="2355176"/>
            <a:ext cx="8763000" cy="70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151910" y="3200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990600"/>
            <a:ext cx="28956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Khái niệm điện trở</a:t>
            </a:r>
            <a:endParaRPr lang="en-US" sz="2400">
              <a:solidFill>
                <a:schemeClr val="accent1"/>
              </a:solidFill>
              <a:latin typeface="Times New Roman" pitchFamily="18" charset="0"/>
              <a:cs typeface="Times New Roman" pitchFamily="18" charset="0"/>
            </a:endParaRPr>
          </a:p>
        </p:txBody>
      </p:sp>
      <p:sp>
        <p:nvSpPr>
          <p:cNvPr id="12" name="TextBox 11"/>
          <p:cNvSpPr txBox="1"/>
          <p:nvPr/>
        </p:nvSpPr>
        <p:spPr>
          <a:xfrm>
            <a:off x="381000" y="1447800"/>
            <a:ext cx="8534400" cy="923330"/>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Điện </a:t>
            </a:r>
            <a:r>
              <a:rPr lang="en-US">
                <a:latin typeface="Times New Roman" pitchFamily="18" charset="0"/>
                <a:cs typeface="Times New Roman" pitchFamily="18" charset="0"/>
              </a:rPr>
              <a:t>trở là sự cản trở dòng điện của một vật dẫn điện, nếu một vật dẫn điện tốt thì điện trở nhỏ, vật dẫn điện kém thì điện trở lớn, vật cách điện thì điện trở là vô cùng lớn.</a:t>
            </a:r>
          </a:p>
        </p:txBody>
      </p:sp>
      <p:sp>
        <p:nvSpPr>
          <p:cNvPr id="13" name="TextBox 12"/>
          <p:cNvSpPr txBox="1"/>
          <p:nvPr/>
        </p:nvSpPr>
        <p:spPr>
          <a:xfrm>
            <a:off x="1066800" y="2362200"/>
            <a:ext cx="28956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Điện trở của dây dẫn</a:t>
            </a:r>
            <a:endParaRPr lang="en-US" sz="2200">
              <a:solidFill>
                <a:srgbClr val="7030A0"/>
              </a:solidFill>
              <a:latin typeface="Times New Roman" pitchFamily="18" charset="0"/>
              <a:cs typeface="Times New Roman" pitchFamily="18" charset="0"/>
            </a:endParaRPr>
          </a:p>
        </p:txBody>
      </p:sp>
      <p:sp>
        <p:nvSpPr>
          <p:cNvPr id="1025" name="Rectangle 1"/>
          <p:cNvSpPr>
            <a:spLocks noChangeArrowheads="1"/>
          </p:cNvSpPr>
          <p:nvPr/>
        </p:nvSpPr>
        <p:spPr bwMode="auto">
          <a:xfrm>
            <a:off x="3200400" y="3248890"/>
            <a:ext cx="1828800"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FFFF00"/>
                </a:solidFill>
                <a:effectLst/>
                <a:latin typeface="Times New Roman" pitchFamily="18" charset="0"/>
                <a:ea typeface="Times New Roman" pitchFamily="18" charset="0"/>
                <a:cs typeface="Times New Roman" pitchFamily="18" charset="0"/>
              </a:rPr>
              <a:t>R =  ρ.L / S </a:t>
            </a:r>
            <a:endParaRPr kumimoji="0" lang="en-US" sz="2500" b="0" i="0" u="none" strike="noStrike" cap="none" normalizeH="0" baseline="0" smtClean="0">
              <a:ln>
                <a:noFill/>
              </a:ln>
              <a:solidFill>
                <a:srgbClr val="FFFF00"/>
              </a:solidFill>
              <a:effectLst/>
              <a:latin typeface="Times New Roman" pitchFamily="18" charset="0"/>
              <a:cs typeface="Times New Roman" pitchFamily="18" charset="0"/>
            </a:endParaRPr>
          </a:p>
        </p:txBody>
      </p:sp>
      <p:sp>
        <p:nvSpPr>
          <p:cNvPr id="2" name="Rectangle 2"/>
          <p:cNvSpPr>
            <a:spLocks noChangeArrowheads="1"/>
          </p:cNvSpPr>
          <p:nvPr/>
        </p:nvSpPr>
        <p:spPr bwMode="auto">
          <a:xfrm>
            <a:off x="1981200" y="4239031"/>
            <a:ext cx="4648200" cy="17045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457200" algn="l"/>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ρ là điện trở xuất phụ thuộc vào chất liệu </a:t>
            </a: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 là chiều dài dây dẫn </a:t>
            </a: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là tiết diện dây dẫn </a:t>
            </a: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 là điện trở đơn vị là Ohm </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41910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Điện trở trong thiết bị điện tử</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219200" y="1524000"/>
            <a:ext cx="28956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Hình dáng và kí hiệu</a:t>
            </a:r>
            <a:endParaRPr lang="en-US" sz="2200">
              <a:solidFill>
                <a:srgbClr val="7030A0"/>
              </a:solidFill>
              <a:latin typeface="Times New Roman" pitchFamily="18" charset="0"/>
              <a:cs typeface="Times New Roman" pitchFamily="18" charset="0"/>
            </a:endParaRPr>
          </a:p>
        </p:txBody>
      </p:sp>
      <p:sp>
        <p:nvSpPr>
          <p:cNvPr id="15361" name="Rectangle 1"/>
          <p:cNvSpPr>
            <a:spLocks noChangeArrowheads="1"/>
          </p:cNvSpPr>
          <p:nvPr/>
        </p:nvSpPr>
        <p:spPr bwMode="auto">
          <a:xfrm>
            <a:off x="471055" y="1905000"/>
            <a:ext cx="8305800" cy="12890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Trong thiết bị điện tử </a:t>
            </a: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điện trở là một linh kiện quan trọng</a:t>
            </a: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chúng được làm từ hợp chất cacbon và kim loại tuỳ theo tỷ lệ pha trộn mà người ta tạo ra được các loại điện trở có trị số khác nhau. </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5362" name="Picture 2" descr="Hinhdang"/>
          <p:cNvPicPr>
            <a:picLocks noChangeAspect="1" noChangeArrowheads="1"/>
          </p:cNvPicPr>
          <p:nvPr/>
        </p:nvPicPr>
        <p:blipFill>
          <a:blip r:embed="rId2"/>
          <a:srcRect/>
          <a:stretch>
            <a:fillRect/>
          </a:stretch>
        </p:blipFill>
        <p:spPr bwMode="auto">
          <a:xfrm>
            <a:off x="609600" y="3505200"/>
            <a:ext cx="4267200" cy="1375310"/>
          </a:xfrm>
          <a:prstGeom prst="rect">
            <a:avLst/>
          </a:prstGeom>
          <a:noFill/>
          <a:ln w="9525">
            <a:noFill/>
            <a:miter lim="800000"/>
            <a:headEnd/>
            <a:tailEnd/>
          </a:ln>
        </p:spPr>
      </p:pic>
      <p:pic>
        <p:nvPicPr>
          <p:cNvPr id="15363" name="Picture 3" descr="Kyhieu"/>
          <p:cNvPicPr>
            <a:picLocks noChangeAspect="1" noChangeArrowheads="1"/>
          </p:cNvPicPr>
          <p:nvPr/>
        </p:nvPicPr>
        <p:blipFill>
          <a:blip r:embed="rId3"/>
          <a:srcRect/>
          <a:stretch>
            <a:fillRect/>
          </a:stretch>
        </p:blipFill>
        <p:spPr bwMode="auto">
          <a:xfrm>
            <a:off x="5486400" y="3733800"/>
            <a:ext cx="3302267" cy="609600"/>
          </a:xfrm>
          <a:prstGeom prst="rect">
            <a:avLst/>
          </a:prstGeom>
          <a:noFill/>
          <a:ln w="9525">
            <a:noFill/>
            <a:miter lim="800000"/>
            <a:headEnd/>
            <a:tailEnd/>
          </a:ln>
        </p:spPr>
      </p:pic>
      <p:sp>
        <p:nvSpPr>
          <p:cNvPr id="8" name="TextBox 7"/>
          <p:cNvSpPr txBox="1"/>
          <p:nvPr/>
        </p:nvSpPr>
        <p:spPr>
          <a:xfrm>
            <a:off x="2057400" y="5638800"/>
            <a:ext cx="4267200" cy="873572"/>
          </a:xfrm>
          <a:prstGeom prst="rect">
            <a:avLst/>
          </a:prstGeom>
          <a:noFill/>
        </p:spPr>
        <p:txBody>
          <a:bodyPr wrap="square" rtlCol="0">
            <a:spAutoFit/>
          </a:bodyPr>
          <a:lstStyle/>
          <a:p>
            <a:pPr lvl="0">
              <a:lnSpc>
                <a:spcPct val="150000"/>
              </a:lnSpc>
            </a:pPr>
            <a:r>
              <a:rPr lang="en-US" smtClean="0">
                <a:latin typeface="Times New Roman" pitchFamily="18" charset="0"/>
                <a:cs typeface="Times New Roman" pitchFamily="18" charset="0"/>
              </a:rPr>
              <a:t>1KΩ</a:t>
            </a:r>
            <a:r>
              <a:rPr lang="en-US">
                <a:latin typeface="Times New Roman" pitchFamily="18" charset="0"/>
                <a:cs typeface="Times New Roman" pitchFamily="18" charset="0"/>
              </a:rPr>
              <a:t>  = 1000 Ω </a:t>
            </a:r>
          </a:p>
          <a:p>
            <a:pPr lvl="0">
              <a:lnSpc>
                <a:spcPct val="150000"/>
              </a:lnSpc>
            </a:pPr>
            <a:r>
              <a:rPr lang="en-US">
                <a:latin typeface="Times New Roman" pitchFamily="18" charset="0"/>
                <a:cs typeface="Times New Roman" pitchFamily="18" charset="0"/>
              </a:rPr>
              <a:t>1MΩ  = 1000 K Ω = 1000.000  Ω </a:t>
            </a:r>
          </a:p>
        </p:txBody>
      </p:sp>
      <p:sp>
        <p:nvSpPr>
          <p:cNvPr id="9" name="TextBox 8"/>
          <p:cNvSpPr txBox="1"/>
          <p:nvPr/>
        </p:nvSpPr>
        <p:spPr>
          <a:xfrm>
            <a:off x="1357744" y="4953000"/>
            <a:ext cx="5119255" cy="430887"/>
          </a:xfrm>
          <a:prstGeom prst="rect">
            <a:avLst/>
          </a:prstGeom>
          <a:noFill/>
        </p:spPr>
        <p:txBody>
          <a:bodyPr wrap="square" rtlCol="0">
            <a:spAutoFit/>
          </a:bodyPr>
          <a:lstStyle/>
          <a:p>
            <a:pPr lvl="0"/>
            <a:r>
              <a:rPr lang="en-US" sz="2200" smtClean="0">
                <a:solidFill>
                  <a:srgbClr val="7030A0"/>
                </a:solidFill>
                <a:latin typeface="Times New Roman" pitchFamily="18" charset="0"/>
                <a:cs typeface="Times New Roman" pitchFamily="18" charset="0"/>
              </a:rPr>
              <a:t>Đơn vị điện trở là  Ω  (Ohm) , KΩ , MΩ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41910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Điện trở trong thiết bị điện tử</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219200" y="1524000"/>
            <a:ext cx="28956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Phân loại điện trở</a:t>
            </a:r>
            <a:endParaRPr lang="en-US" sz="2200">
              <a:solidFill>
                <a:srgbClr val="7030A0"/>
              </a:solidFill>
              <a:latin typeface="Times New Roman" pitchFamily="18" charset="0"/>
              <a:cs typeface="Times New Roman" pitchFamily="18" charset="0"/>
            </a:endParaRPr>
          </a:p>
        </p:txBody>
      </p:sp>
      <p:sp>
        <p:nvSpPr>
          <p:cNvPr id="5" name="TextBox 4"/>
          <p:cNvSpPr txBox="1"/>
          <p:nvPr/>
        </p:nvSpPr>
        <p:spPr>
          <a:xfrm>
            <a:off x="457200" y="1834277"/>
            <a:ext cx="8153400" cy="2585323"/>
          </a:xfrm>
          <a:prstGeom prst="rect">
            <a:avLst/>
          </a:prstGeom>
          <a:noFill/>
        </p:spPr>
        <p:txBody>
          <a:bodyPr wrap="square" rtlCol="0">
            <a:spAutoFit/>
          </a:bodyPr>
          <a:lstStyle/>
          <a:p>
            <a:pPr lvl="0">
              <a:lnSpc>
                <a:spcPct val="150000"/>
              </a:lnSpc>
            </a:pPr>
            <a:r>
              <a:rPr lang="en-US" b="1" smtClean="0">
                <a:latin typeface="Times New Roman" pitchFamily="18" charset="0"/>
                <a:cs typeface="Times New Roman" pitchFamily="18" charset="0"/>
              </a:rPr>
              <a:t>	Điện </a:t>
            </a:r>
            <a:r>
              <a:rPr lang="en-US" b="1">
                <a:latin typeface="Times New Roman" pitchFamily="18" charset="0"/>
                <a:cs typeface="Times New Roman" pitchFamily="18" charset="0"/>
              </a:rPr>
              <a:t>trở thường :</a:t>
            </a:r>
            <a:r>
              <a:rPr lang="en-US">
                <a:latin typeface="Times New Roman" pitchFamily="18" charset="0"/>
                <a:cs typeface="Times New Roman" pitchFamily="18" charset="0"/>
              </a:rPr>
              <a:t>     Điện trở thường là các điện trở có công xuất nhỏ từ 0,125W đến 0,5W </a:t>
            </a:r>
          </a:p>
          <a:p>
            <a:pPr lvl="0">
              <a:lnSpc>
                <a:spcPct val="150000"/>
              </a:lnSpc>
            </a:pPr>
            <a:r>
              <a:rPr lang="en-US" b="1" smtClean="0">
                <a:latin typeface="Times New Roman" pitchFamily="18" charset="0"/>
                <a:cs typeface="Times New Roman" pitchFamily="18" charset="0"/>
              </a:rPr>
              <a:t>	Điện </a:t>
            </a:r>
            <a:r>
              <a:rPr lang="en-US" b="1">
                <a:latin typeface="Times New Roman" pitchFamily="18" charset="0"/>
                <a:cs typeface="Times New Roman" pitchFamily="18" charset="0"/>
              </a:rPr>
              <a:t>trở công xuất </a:t>
            </a:r>
            <a:r>
              <a:rPr lang="en-US">
                <a:latin typeface="Times New Roman" pitchFamily="18" charset="0"/>
                <a:cs typeface="Times New Roman" pitchFamily="18" charset="0"/>
              </a:rPr>
              <a:t> :  Là các điện trở có công xuất lớn hơn từ 1W, 2W, 5W, 10W. </a:t>
            </a:r>
          </a:p>
          <a:p>
            <a:pPr lvl="0">
              <a:lnSpc>
                <a:spcPct val="150000"/>
              </a:lnSpc>
            </a:pPr>
            <a:r>
              <a:rPr lang="en-US" b="1" smtClean="0">
                <a:latin typeface="Times New Roman" pitchFamily="18" charset="0"/>
                <a:cs typeface="Times New Roman" pitchFamily="18" charset="0"/>
              </a:rPr>
              <a:t>	Điện </a:t>
            </a:r>
            <a:r>
              <a:rPr lang="en-US" b="1">
                <a:latin typeface="Times New Roman" pitchFamily="18" charset="0"/>
                <a:cs typeface="Times New Roman" pitchFamily="18" charset="0"/>
              </a:rPr>
              <a:t>trở sứ, điện trở nhiệt</a:t>
            </a:r>
            <a:r>
              <a:rPr lang="en-US">
                <a:latin typeface="Times New Roman" pitchFamily="18" charset="0"/>
                <a:cs typeface="Times New Roman" pitchFamily="18" charset="0"/>
              </a:rPr>
              <a:t> : Là cách gọi khác của các điện trở công xuất , điện trở này có vỏ bọc sứ, khi hoạt động chúng toả nhiệt. </a:t>
            </a:r>
          </a:p>
        </p:txBody>
      </p:sp>
      <p:pic>
        <p:nvPicPr>
          <p:cNvPr id="16386" name="Picture 2" descr="Trosu"/>
          <p:cNvPicPr>
            <a:picLocks noChangeAspect="1" noChangeArrowheads="1"/>
          </p:cNvPicPr>
          <p:nvPr/>
        </p:nvPicPr>
        <p:blipFill>
          <a:blip r:embed="rId2"/>
          <a:srcRect/>
          <a:stretch>
            <a:fillRect/>
          </a:stretch>
        </p:blipFill>
        <p:spPr bwMode="auto">
          <a:xfrm>
            <a:off x="2590800" y="4648200"/>
            <a:ext cx="3683602" cy="1295400"/>
          </a:xfrm>
          <a:prstGeom prst="rect">
            <a:avLst/>
          </a:prstGeom>
          <a:noFill/>
          <a:ln w="9525">
            <a:noFill/>
            <a:miter lim="800000"/>
            <a:headEnd/>
            <a:tailEnd/>
          </a:ln>
        </p:spPr>
      </p:pic>
      <p:sp>
        <p:nvSpPr>
          <p:cNvPr id="7" name="TextBox 6"/>
          <p:cNvSpPr txBox="1"/>
          <p:nvPr/>
        </p:nvSpPr>
        <p:spPr>
          <a:xfrm>
            <a:off x="3276600" y="6096000"/>
            <a:ext cx="2362200" cy="369332"/>
          </a:xfrm>
          <a:prstGeom prst="rect">
            <a:avLst/>
          </a:prstGeom>
          <a:noFill/>
        </p:spPr>
        <p:txBody>
          <a:bodyPr wrap="square" rtlCol="0">
            <a:spAutoFit/>
          </a:bodyPr>
          <a:lstStyle/>
          <a:p>
            <a:r>
              <a:rPr lang="en-US" smtClean="0">
                <a:latin typeface="Times New Roman" pitchFamily="18" charset="0"/>
                <a:cs typeface="Times New Roman" pitchFamily="18" charset="0"/>
              </a:rPr>
              <a:t>Điện trở sứ (trở nhiệt)</a:t>
            </a:r>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41910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a:t>
            </a:r>
            <a:r>
              <a:rPr lang="en-US" sz="2400" smtClean="0">
                <a:solidFill>
                  <a:schemeClr val="accent1"/>
                </a:solidFill>
                <a:latin typeface="Times New Roman" pitchFamily="18" charset="0"/>
                <a:cs typeface="Times New Roman" pitchFamily="18" charset="0"/>
              </a:rPr>
              <a:t>Ứng dụng của điện trở</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214745" y="1385455"/>
            <a:ext cx="8458200" cy="923330"/>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Điện </a:t>
            </a:r>
            <a:r>
              <a:rPr lang="en-US" smtClean="0">
                <a:latin typeface="Times New Roman" pitchFamily="18" charset="0"/>
                <a:cs typeface="Times New Roman" pitchFamily="18" charset="0"/>
              </a:rPr>
              <a:t>trở có mặt ở mọi nơi trong thiết bị điện tử và như vậy điện trở là linh kiện quan trọng không thể thiếu được , trong mạch điện , điện trở có những tác dụng sau :</a:t>
            </a:r>
            <a:endParaRPr lang="en-US">
              <a:latin typeface="Times New Roman" pitchFamily="18" charset="0"/>
              <a:cs typeface="Times New Roman" pitchFamily="18" charset="0"/>
            </a:endParaRPr>
          </a:p>
        </p:txBody>
      </p:sp>
      <p:sp>
        <p:nvSpPr>
          <p:cNvPr id="1025" name="Rectangle 1"/>
          <p:cNvSpPr>
            <a:spLocks noChangeArrowheads="1"/>
          </p:cNvSpPr>
          <p:nvPr/>
        </p:nvSpPr>
        <p:spPr bwMode="auto">
          <a:xfrm>
            <a:off x="838200" y="2320635"/>
            <a:ext cx="4495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b="1" i="0" u="none" strike="noStrike" cap="none" normalizeH="0" baseline="0" smtClean="0">
                <a:ln>
                  <a:noFill/>
                </a:ln>
                <a:solidFill>
                  <a:srgbClr val="7030A0"/>
                </a:solidFill>
                <a:effectLst/>
                <a:latin typeface="Times New Roman" pitchFamily="18" charset="0"/>
                <a:ea typeface="Times New Roman" pitchFamily="18" charset="0"/>
                <a:cs typeface="Times New Roman" pitchFamily="18" charset="0"/>
              </a:rPr>
              <a:t> Khống </a:t>
            </a:r>
            <a:r>
              <a:rPr kumimoji="0" lang="en-US" b="1" i="0" u="none" strike="noStrike" cap="none" normalizeH="0" baseline="0" smtClean="0">
                <a:ln>
                  <a:noFill/>
                </a:ln>
                <a:solidFill>
                  <a:srgbClr val="7030A0"/>
                </a:solidFill>
                <a:effectLst/>
                <a:latin typeface="Times New Roman" pitchFamily="18" charset="0"/>
                <a:ea typeface="Times New Roman" pitchFamily="18" charset="0"/>
                <a:cs typeface="Times New Roman" pitchFamily="18" charset="0"/>
              </a:rPr>
              <a:t>chế dòng điện qua tải cho </a:t>
            </a:r>
            <a:r>
              <a:rPr kumimoji="0" lang="en-US" b="1" i="0" u="none" strike="noStrike" cap="none" normalizeH="0" baseline="0" smtClean="0">
                <a:ln>
                  <a:noFill/>
                </a:ln>
                <a:solidFill>
                  <a:srgbClr val="7030A0"/>
                </a:solidFill>
                <a:effectLst/>
                <a:latin typeface="Times New Roman" pitchFamily="18" charset="0"/>
                <a:ea typeface="Times New Roman" pitchFamily="18" charset="0"/>
                <a:cs typeface="Times New Roman" pitchFamily="18" charset="0"/>
              </a:rPr>
              <a:t>phù </a:t>
            </a:r>
            <a:r>
              <a:rPr kumimoji="0" lang="en-US" b="1" i="0" u="none" strike="noStrike" cap="none" normalizeH="0" baseline="0" smtClean="0">
                <a:ln>
                  <a:noFill/>
                </a:ln>
                <a:solidFill>
                  <a:srgbClr val="7030A0"/>
                </a:solidFill>
                <a:effectLst/>
                <a:latin typeface="Times New Roman" pitchFamily="18" charset="0"/>
                <a:ea typeface="Times New Roman" pitchFamily="18" charset="0"/>
                <a:cs typeface="Times New Roman" pitchFamily="18" charset="0"/>
              </a:rPr>
              <a:t>hợp:</a:t>
            </a:r>
            <a:r>
              <a:rPr kumimoji="0" lang="en-US" b="0" i="0" u="none" strike="noStrike" cap="none" normalizeH="0" baseline="0" smtClean="0">
                <a:ln>
                  <a:noFill/>
                </a:ln>
                <a:solidFill>
                  <a:srgbClr val="7030A0"/>
                </a:solidFill>
                <a:effectLst/>
                <a:latin typeface="Times New Roman" pitchFamily="18" charset="0"/>
                <a:ea typeface="Times New Roman" pitchFamily="18" charset="0"/>
                <a:cs typeface="Times New Roman" pitchFamily="18" charset="0"/>
              </a:rPr>
              <a:t> </a:t>
            </a:r>
          </a:p>
        </p:txBody>
      </p:sp>
      <p:sp>
        <p:nvSpPr>
          <p:cNvPr id="6" name="TextBox 5"/>
          <p:cNvSpPr txBox="1"/>
          <p:nvPr/>
        </p:nvSpPr>
        <p:spPr>
          <a:xfrm>
            <a:off x="228600" y="2819400"/>
            <a:ext cx="8686800" cy="1295868"/>
          </a:xfrm>
          <a:prstGeom prst="rect">
            <a:avLst/>
          </a:prstGeom>
          <a:noFill/>
        </p:spPr>
        <p:txBody>
          <a:bodyPr wrap="square" rtlCol="0">
            <a:spAutoFit/>
          </a:bodyPr>
          <a:lstStyle/>
          <a:p>
            <a:pPr marL="0" lvl="1">
              <a:lnSpc>
                <a:spcPct val="150000"/>
              </a:lnSpc>
            </a:pPr>
            <a:r>
              <a:rPr lang="en-US" smtClean="0">
                <a:latin typeface="Times New Roman" pitchFamily="18" charset="0"/>
                <a:ea typeface="Times New Roman" pitchFamily="18" charset="0"/>
                <a:cs typeface="Times New Roman" pitchFamily="18" charset="0"/>
              </a:rPr>
              <a:t>	Ví </a:t>
            </a:r>
            <a:r>
              <a:rPr lang="en-US" smtClean="0">
                <a:latin typeface="Times New Roman" pitchFamily="18" charset="0"/>
                <a:ea typeface="Times New Roman" pitchFamily="18" charset="0"/>
                <a:cs typeface="Times New Roman" pitchFamily="18" charset="0"/>
              </a:rPr>
              <a:t>dụ có một bóng đèn 9V, nhưng ta chỉ có nguồn 12V, ta có thể đấu nối tiếp bóng đèn với điện trở để sụt áp bớt 3V trên điện trở. </a:t>
            </a:r>
            <a:endParaRPr lang="en-US" smtClean="0">
              <a:latin typeface="Times New Roman" pitchFamily="18" charset="0"/>
              <a:cs typeface="Times New Roman" pitchFamily="18" charset="0"/>
            </a:endParaRPr>
          </a:p>
          <a:p>
            <a:pPr>
              <a:lnSpc>
                <a:spcPct val="150000"/>
              </a:lnSpc>
            </a:pPr>
            <a:endParaRPr lang="en-US"/>
          </a:p>
        </p:txBody>
      </p:sp>
      <p:pic>
        <p:nvPicPr>
          <p:cNvPr id="1026" name="Picture 2" descr="Trohandong"/>
          <p:cNvPicPr>
            <a:picLocks noChangeAspect="1" noChangeArrowheads="1"/>
          </p:cNvPicPr>
          <p:nvPr/>
        </p:nvPicPr>
        <p:blipFill>
          <a:blip r:embed="rId2"/>
          <a:srcRect/>
          <a:stretch>
            <a:fillRect/>
          </a:stretch>
        </p:blipFill>
        <p:spPr bwMode="auto">
          <a:xfrm>
            <a:off x="533400" y="4114800"/>
            <a:ext cx="2743200" cy="2279683"/>
          </a:xfrm>
          <a:prstGeom prst="rect">
            <a:avLst/>
          </a:prstGeom>
          <a:noFill/>
          <a:ln w="9525">
            <a:noFill/>
            <a:miter lim="800000"/>
            <a:headEnd/>
            <a:tailEnd/>
          </a:ln>
        </p:spPr>
      </p:pic>
      <p:sp>
        <p:nvSpPr>
          <p:cNvPr id="8" name="TextBox 7"/>
          <p:cNvSpPr txBox="1"/>
          <p:nvPr/>
        </p:nvSpPr>
        <p:spPr>
          <a:xfrm>
            <a:off x="3810000" y="3886200"/>
            <a:ext cx="5029200" cy="2585323"/>
          </a:xfrm>
          <a:prstGeom prst="rect">
            <a:avLst/>
          </a:prstGeom>
          <a:noFill/>
        </p:spPr>
        <p:txBody>
          <a:bodyPr wrap="square" rtlCol="0">
            <a:spAutoFit/>
          </a:bodyPr>
          <a:lstStyle/>
          <a:p>
            <a:r>
              <a:rPr lang="en-US" smtClean="0">
                <a:latin typeface="Times New Roman" pitchFamily="18" charset="0"/>
                <a:cs typeface="Times New Roman" pitchFamily="18" charset="0"/>
              </a:rPr>
              <a:t>   Bóng đèn có điện áp 9V và công xuất 2W vậy dòng tiêu thụ là  I = P / U </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2 </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9 </a:t>
            </a:r>
            <a:r>
              <a:rPr lang="en-US" smtClean="0">
                <a:latin typeface="Times New Roman" pitchFamily="18" charset="0"/>
                <a:cs typeface="Times New Roman" pitchFamily="18" charset="0"/>
              </a:rPr>
              <a:t>(A) </a:t>
            </a:r>
            <a:r>
              <a:rPr lang="en-US" smtClean="0">
                <a:latin typeface="Times New Roman" pitchFamily="18" charset="0"/>
                <a:cs typeface="Times New Roman" pitchFamily="18" charset="0"/>
              </a:rPr>
              <a:t>đó cũng chính là dòng điện đi qua điện trở.</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 Vì nguồn là 12V, bóng đèn 9V nên cần sụt áp trên R là 3V </a:t>
            </a:r>
            <a:r>
              <a:rPr lang="en-US" smtClean="0">
                <a:latin typeface="Times New Roman" pitchFamily="18" charset="0"/>
                <a:cs typeface="Times New Roman" pitchFamily="18" charset="0"/>
              </a:rPr>
              <a:t>vậy </a:t>
            </a:r>
            <a:r>
              <a:rPr lang="en-US" smtClean="0">
                <a:latin typeface="Times New Roman" pitchFamily="18" charset="0"/>
                <a:cs typeface="Times New Roman" pitchFamily="18" charset="0"/>
              </a:rPr>
              <a:t>suy </a:t>
            </a:r>
            <a:r>
              <a:rPr lang="en-US" smtClean="0">
                <a:latin typeface="Times New Roman" pitchFamily="18" charset="0"/>
                <a:cs typeface="Times New Roman" pitchFamily="18" charset="0"/>
              </a:rPr>
              <a:t>ra điện trở cần tìm là     </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R </a:t>
            </a:r>
            <a:r>
              <a:rPr lang="en-US" smtClean="0">
                <a:latin typeface="Times New Roman" pitchFamily="18" charset="0"/>
                <a:cs typeface="Times New Roman" pitchFamily="18" charset="0"/>
              </a:rPr>
              <a:t>= U/ I = 3 / (2/9) = 27 / 2 = 13,5 Ω</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 Công xuất tiêu thụ trên điện trở là :  P = U.I = 3.(2/9) = 6/9 W vì vậy ta phải dùng điện trở có công xuất  P &gt; 6/9 W </a:t>
            </a:r>
            <a:endParaRPr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76600" y="3810000"/>
            <a:ext cx="525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94365" y="3865415"/>
            <a:ext cx="5105400" cy="369332"/>
          </a:xfrm>
          <a:prstGeom prst="rect">
            <a:avLst/>
          </a:prstGeom>
          <a:noFill/>
        </p:spPr>
        <p:txBody>
          <a:bodyPr wrap="square" rtlCol="0">
            <a:spAutoFit/>
          </a:bodyPr>
          <a:lstStyle/>
          <a:p>
            <a:r>
              <a:rPr lang="en-US" smtClean="0">
                <a:solidFill>
                  <a:srgbClr val="FFFF00"/>
                </a:solidFill>
                <a:latin typeface="Times New Roman" pitchFamily="18" charset="0"/>
                <a:cs typeface="Times New Roman" pitchFamily="18" charset="0"/>
              </a:rPr>
              <a:t>U1 / U = R1 / (R1 + R2)  =&gt; U1 = U.R1(R1 + R2</a:t>
            </a:r>
            <a:r>
              <a:rPr lang="en-US" smtClean="0">
                <a:solidFill>
                  <a:srgbClr val="FFFF00"/>
                </a:solidFill>
                <a:latin typeface="Times New Roman" pitchFamily="18" charset="0"/>
                <a:cs typeface="Times New Roman" pitchFamily="18" charset="0"/>
              </a:rPr>
              <a:t>) </a:t>
            </a:r>
            <a:endParaRPr lang="en-US" smtClean="0">
              <a:solidFill>
                <a:srgbClr val="FFFF00"/>
              </a:solidFill>
              <a:latin typeface="Times New Roman" pitchFamily="18" charset="0"/>
              <a:cs typeface="Times New Roman" pitchFamily="18" charset="0"/>
            </a:endParaRPr>
          </a:p>
        </p:txBody>
      </p:sp>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41910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a:t>
            </a:r>
            <a:r>
              <a:rPr lang="en-US" sz="2400" smtClean="0">
                <a:solidFill>
                  <a:schemeClr val="accent1"/>
                </a:solidFill>
                <a:latin typeface="Times New Roman" pitchFamily="18" charset="0"/>
                <a:cs typeface="Times New Roman" pitchFamily="18" charset="0"/>
              </a:rPr>
              <a:t>Ứng dụng của điện trở</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143000" y="1524000"/>
            <a:ext cx="6477000" cy="430887"/>
          </a:xfrm>
          <a:prstGeom prst="rect">
            <a:avLst/>
          </a:prstGeom>
          <a:noFill/>
        </p:spPr>
        <p:txBody>
          <a:bodyPr wrap="square" rtlCol="0">
            <a:spAutoFit/>
          </a:bodyPr>
          <a:lstStyle/>
          <a:p>
            <a:pPr lvl="0"/>
            <a:r>
              <a:rPr lang="en-US" sz="2200" b="1" smtClean="0">
                <a:solidFill>
                  <a:srgbClr val="7030A0"/>
                </a:solidFill>
                <a:latin typeface="Times New Roman" pitchFamily="18" charset="0"/>
                <a:cs typeface="Times New Roman" pitchFamily="18" charset="0"/>
              </a:rPr>
              <a:t>Mắc điện trở thành cầu phân áp</a:t>
            </a:r>
            <a:endParaRPr lang="en-US" sz="2200" smtClean="0">
              <a:latin typeface="Times New Roman" pitchFamily="18" charset="0"/>
              <a:cs typeface="Times New Roman" pitchFamily="18" charset="0"/>
            </a:endParaRPr>
          </a:p>
        </p:txBody>
      </p:sp>
      <p:sp>
        <p:nvSpPr>
          <p:cNvPr id="7" name="TextBox 6"/>
          <p:cNvSpPr txBox="1"/>
          <p:nvPr/>
        </p:nvSpPr>
        <p:spPr>
          <a:xfrm>
            <a:off x="1524000" y="1981200"/>
            <a:ext cx="6248400" cy="369332"/>
          </a:xfrm>
          <a:prstGeom prst="rect">
            <a:avLst/>
          </a:prstGeom>
          <a:noFill/>
        </p:spPr>
        <p:txBody>
          <a:bodyPr wrap="square" rtlCol="0">
            <a:spAutoFit/>
          </a:bodyPr>
          <a:lstStyle/>
          <a:p>
            <a:r>
              <a:rPr lang="en-US" smtClean="0">
                <a:latin typeface="Times New Roman" pitchFamily="18" charset="0"/>
                <a:cs typeface="Times New Roman" pitchFamily="18" charset="0"/>
              </a:rPr>
              <a:t>Đ</a:t>
            </a:r>
            <a:r>
              <a:rPr lang="en-US" smtClean="0">
                <a:latin typeface="Times New Roman" pitchFamily="18" charset="0"/>
                <a:cs typeface="Times New Roman" pitchFamily="18" charset="0"/>
              </a:rPr>
              <a:t>ể ta có </a:t>
            </a:r>
            <a:r>
              <a:rPr lang="en-US" smtClean="0">
                <a:latin typeface="Times New Roman" pitchFamily="18" charset="0"/>
                <a:cs typeface="Times New Roman" pitchFamily="18" charset="0"/>
              </a:rPr>
              <a:t>được một điện áp theo ý muốn từ một điện áp cho trước.</a:t>
            </a:r>
            <a:endParaRPr lang="en-US">
              <a:latin typeface="Times New Roman" pitchFamily="18" charset="0"/>
              <a:cs typeface="Times New Roman" pitchFamily="18" charset="0"/>
            </a:endParaRPr>
          </a:p>
        </p:txBody>
      </p:sp>
      <p:pic>
        <p:nvPicPr>
          <p:cNvPr id="18434" name="Picture 2" descr="Cauphanap"/>
          <p:cNvPicPr>
            <a:picLocks noChangeAspect="1" noChangeArrowheads="1"/>
          </p:cNvPicPr>
          <p:nvPr/>
        </p:nvPicPr>
        <p:blipFill>
          <a:blip r:embed="rId2"/>
          <a:srcRect/>
          <a:stretch>
            <a:fillRect/>
          </a:stretch>
        </p:blipFill>
        <p:spPr bwMode="auto">
          <a:xfrm>
            <a:off x="381000" y="2514600"/>
            <a:ext cx="2209800" cy="31051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41910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a:t>
            </a:r>
            <a:r>
              <a:rPr lang="en-US" sz="2400" smtClean="0">
                <a:solidFill>
                  <a:schemeClr val="accent1"/>
                </a:solidFill>
                <a:latin typeface="Times New Roman" pitchFamily="18" charset="0"/>
                <a:cs typeface="Times New Roman" pitchFamily="18" charset="0"/>
              </a:rPr>
              <a:t>Ứng dụng của điện trở</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143000" y="1524000"/>
            <a:ext cx="47244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Một số ứng dụng khác </a:t>
            </a:r>
            <a:endParaRPr lang="en-US" sz="2200">
              <a:solidFill>
                <a:srgbClr val="7030A0"/>
              </a:solidFill>
              <a:latin typeface="Times New Roman" pitchFamily="18" charset="0"/>
              <a:cs typeface="Times New Roman" pitchFamily="18" charset="0"/>
            </a:endParaRPr>
          </a:p>
        </p:txBody>
      </p:sp>
      <p:pic>
        <p:nvPicPr>
          <p:cNvPr id="19458" name="Picture 2" descr="MachphancucNPN"/>
          <p:cNvPicPr>
            <a:picLocks noChangeAspect="1" noChangeArrowheads="1"/>
          </p:cNvPicPr>
          <p:nvPr/>
        </p:nvPicPr>
        <p:blipFill>
          <a:blip r:embed="rId2"/>
          <a:srcRect/>
          <a:stretch>
            <a:fillRect/>
          </a:stretch>
        </p:blipFill>
        <p:spPr bwMode="auto">
          <a:xfrm>
            <a:off x="4495800" y="3821668"/>
            <a:ext cx="4197831" cy="1524000"/>
          </a:xfrm>
          <a:prstGeom prst="rect">
            <a:avLst/>
          </a:prstGeom>
          <a:noFill/>
          <a:ln w="9525">
            <a:noFill/>
            <a:miter lim="800000"/>
            <a:headEnd/>
            <a:tailEnd/>
          </a:ln>
        </p:spPr>
      </p:pic>
      <p:sp>
        <p:nvSpPr>
          <p:cNvPr id="6" name="TextBox 5"/>
          <p:cNvSpPr txBox="1"/>
          <p:nvPr/>
        </p:nvSpPr>
        <p:spPr>
          <a:xfrm>
            <a:off x="5105400" y="5650468"/>
            <a:ext cx="3276600" cy="369332"/>
          </a:xfrm>
          <a:prstGeom prst="rect">
            <a:avLst/>
          </a:prstGeom>
          <a:noFill/>
        </p:spPr>
        <p:txBody>
          <a:bodyPr wrap="square" rtlCol="0">
            <a:spAutoFit/>
          </a:bodyPr>
          <a:lstStyle/>
          <a:p>
            <a:r>
              <a:rPr lang="en-US" smtClean="0">
                <a:latin typeface="Times New Roman" pitchFamily="18" charset="0"/>
                <a:cs typeface="Times New Roman" pitchFamily="18" charset="0"/>
              </a:rPr>
              <a:t>Mạch phân cực cho transistor</a:t>
            </a:r>
            <a:endParaRPr lang="en-US">
              <a:latin typeface="Times New Roman" pitchFamily="18" charset="0"/>
              <a:cs typeface="Times New Roman" pitchFamily="18" charset="0"/>
            </a:endParaRPr>
          </a:p>
        </p:txBody>
      </p:sp>
      <p:pic>
        <p:nvPicPr>
          <p:cNvPr id="19459" name="Picture 3" descr="555ast"/>
          <p:cNvPicPr>
            <a:picLocks noChangeAspect="1" noChangeArrowheads="1"/>
          </p:cNvPicPr>
          <p:nvPr/>
        </p:nvPicPr>
        <p:blipFill>
          <a:blip r:embed="rId3"/>
          <a:srcRect/>
          <a:stretch>
            <a:fillRect/>
          </a:stretch>
        </p:blipFill>
        <p:spPr bwMode="auto">
          <a:xfrm>
            <a:off x="533400" y="2362200"/>
            <a:ext cx="3581400" cy="3081615"/>
          </a:xfrm>
          <a:prstGeom prst="rect">
            <a:avLst/>
          </a:prstGeom>
          <a:noFill/>
          <a:ln w="9525">
            <a:noFill/>
            <a:miter lim="800000"/>
            <a:headEnd/>
            <a:tailEnd/>
          </a:ln>
        </p:spPr>
      </p:pic>
      <p:sp>
        <p:nvSpPr>
          <p:cNvPr id="8" name="TextBox 7"/>
          <p:cNvSpPr txBox="1"/>
          <p:nvPr/>
        </p:nvSpPr>
        <p:spPr>
          <a:xfrm>
            <a:off x="609600" y="5650468"/>
            <a:ext cx="3276600" cy="369332"/>
          </a:xfrm>
          <a:prstGeom prst="rect">
            <a:avLst/>
          </a:prstGeom>
          <a:noFill/>
        </p:spPr>
        <p:txBody>
          <a:bodyPr wrap="square" rtlCol="0">
            <a:spAutoFit/>
          </a:bodyPr>
          <a:lstStyle/>
          <a:p>
            <a:r>
              <a:rPr lang="en-US" smtClean="0">
                <a:latin typeface="Times New Roman" pitchFamily="18" charset="0"/>
                <a:cs typeface="Times New Roman" pitchFamily="18" charset="0"/>
              </a:rPr>
              <a:t>Mạch tạo xung sử dụng IC 555</a:t>
            </a:r>
            <a:endParaRPr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điện trở.</a:t>
            </a:r>
            <a:endParaRPr lang="en-US" sz="2400">
              <a:solidFill>
                <a:schemeClr val="accent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81000" y="1828800"/>
            <a:ext cx="3933825" cy="4257675"/>
          </a:xfrm>
          <a:prstGeom prst="rect">
            <a:avLst/>
          </a:prstGeom>
          <a:noFill/>
          <a:ln w="9525">
            <a:noFill/>
            <a:miter lim="800000"/>
            <a:headEnd/>
            <a:tailEnd/>
          </a:ln>
          <a:effectLst/>
        </p:spPr>
      </p:pic>
      <p:sp>
        <p:nvSpPr>
          <p:cNvPr id="6" name="TextBox 5"/>
          <p:cNvSpPr txBox="1"/>
          <p:nvPr/>
        </p:nvSpPr>
        <p:spPr>
          <a:xfrm>
            <a:off x="4495800" y="3094672"/>
            <a:ext cx="4419600" cy="1477328"/>
          </a:xfrm>
          <a:prstGeom prst="rect">
            <a:avLst/>
          </a:prstGeom>
          <a:noFill/>
        </p:spPr>
        <p:txBody>
          <a:bodyPr wrap="square" rtlCol="0">
            <a:spAutoFit/>
          </a:bodyPr>
          <a:lstStyle/>
          <a:p>
            <a:pPr lvl="0"/>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Ví dụ : nếu để thang x 100 ohm và chỉ số báo là 27 thì giá trị là = 100 x 27 = 2700 ohm = 2,7 K ohm </a:t>
            </a:r>
          </a:p>
          <a:p>
            <a:endParaRPr lang="en-US">
              <a:latin typeface="Times New Roman" pitchFamily="18" charset="0"/>
              <a:cs typeface="Times New Roman" pitchFamily="18" charset="0"/>
            </a:endParaRPr>
          </a:p>
        </p:txBody>
      </p:sp>
      <p:sp>
        <p:nvSpPr>
          <p:cNvPr id="8" name="TextBox 7"/>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điện trở.</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990600" y="1219200"/>
            <a:ext cx="20574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Đọc trị số điện trỏ</a:t>
            </a:r>
            <a:endParaRPr lang="en-US" sz="2000">
              <a:solidFill>
                <a:srgbClr val="7030A0"/>
              </a:solidFill>
              <a:latin typeface="Times New Roman" pitchFamily="18" charset="0"/>
              <a:cs typeface="Times New Roman" pitchFamily="18" charset="0"/>
            </a:endParaRPr>
          </a:p>
        </p:txBody>
      </p:sp>
      <p:pic>
        <p:nvPicPr>
          <p:cNvPr id="25602" name="Picture 2"/>
          <p:cNvPicPr>
            <a:picLocks noChangeAspect="1" noChangeArrowheads="1"/>
          </p:cNvPicPr>
          <p:nvPr/>
        </p:nvPicPr>
        <p:blipFill>
          <a:blip r:embed="rId2"/>
          <a:srcRect/>
          <a:stretch>
            <a:fillRect/>
          </a:stretch>
        </p:blipFill>
        <p:spPr bwMode="auto">
          <a:xfrm>
            <a:off x="171448" y="1595211"/>
            <a:ext cx="6172200" cy="3621024"/>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6524624" y="1600200"/>
            <a:ext cx="2464443" cy="266700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1295400" y="5340930"/>
            <a:ext cx="1676400" cy="1405323"/>
          </a:xfrm>
          <a:prstGeom prst="rect">
            <a:avLst/>
          </a:prstGeom>
          <a:noFill/>
          <a:ln w="9525">
            <a:noFill/>
            <a:miter lim="800000"/>
            <a:headEnd/>
            <a:tailEnd/>
          </a:ln>
          <a:effectLst/>
        </p:spPr>
      </p:pic>
      <p:pic>
        <p:nvPicPr>
          <p:cNvPr id="25605" name="Picture 5"/>
          <p:cNvPicPr>
            <a:picLocks noChangeAspect="1" noChangeArrowheads="1"/>
          </p:cNvPicPr>
          <p:nvPr/>
        </p:nvPicPr>
        <p:blipFill>
          <a:blip r:embed="rId5"/>
          <a:srcRect/>
          <a:stretch>
            <a:fillRect/>
          </a:stretch>
        </p:blipFill>
        <p:spPr bwMode="auto">
          <a:xfrm>
            <a:off x="3131090" y="5352185"/>
            <a:ext cx="1981200" cy="1346737"/>
          </a:xfrm>
          <a:prstGeom prst="rect">
            <a:avLst/>
          </a:prstGeom>
          <a:noFill/>
          <a:ln w="9525">
            <a:noFill/>
            <a:miter lim="800000"/>
            <a:headEnd/>
            <a:tailEnd/>
          </a:ln>
          <a:effectLst/>
        </p:spPr>
      </p:pic>
      <p:pic>
        <p:nvPicPr>
          <p:cNvPr id="25606" name="Picture 6"/>
          <p:cNvPicPr>
            <a:picLocks noChangeAspect="1" noChangeArrowheads="1"/>
          </p:cNvPicPr>
          <p:nvPr/>
        </p:nvPicPr>
        <p:blipFill>
          <a:blip r:embed="rId6"/>
          <a:srcRect/>
          <a:stretch>
            <a:fillRect/>
          </a:stretch>
        </p:blipFill>
        <p:spPr bwMode="auto">
          <a:xfrm>
            <a:off x="5278545" y="5406740"/>
            <a:ext cx="1752600" cy="1271798"/>
          </a:xfrm>
          <a:prstGeom prst="rect">
            <a:avLst/>
          </a:prstGeom>
          <a:noFill/>
          <a:ln w="9525">
            <a:noFill/>
            <a:miter lim="800000"/>
            <a:headEnd/>
            <a:tailEnd/>
          </a:ln>
          <a:effectLst/>
        </p:spPr>
      </p:pic>
      <p:pic>
        <p:nvPicPr>
          <p:cNvPr id="25607" name="Picture 7"/>
          <p:cNvPicPr>
            <a:picLocks noChangeAspect="1" noChangeArrowheads="1"/>
          </p:cNvPicPr>
          <p:nvPr/>
        </p:nvPicPr>
        <p:blipFill>
          <a:blip r:embed="rId7"/>
          <a:srcRect/>
          <a:stretch>
            <a:fillRect/>
          </a:stretch>
        </p:blipFill>
        <p:spPr bwMode="auto">
          <a:xfrm>
            <a:off x="7291388" y="5302867"/>
            <a:ext cx="1776412" cy="1402733"/>
          </a:xfrm>
          <a:prstGeom prst="rect">
            <a:avLst/>
          </a:prstGeom>
          <a:noFill/>
          <a:ln w="9525">
            <a:noFill/>
            <a:miter lim="800000"/>
            <a:headEnd/>
            <a:tailEnd/>
          </a:ln>
          <a:effectLst/>
        </p:spPr>
      </p:pic>
      <p:sp>
        <p:nvSpPr>
          <p:cNvPr id="11" name="TextBox 10"/>
          <p:cNvSpPr txBox="1"/>
          <p:nvPr/>
        </p:nvSpPr>
        <p:spPr>
          <a:xfrm>
            <a:off x="7010400" y="4343400"/>
            <a:ext cx="15240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Điện trở</a:t>
            </a:r>
            <a:endParaRPr lang="en-US">
              <a:latin typeface="Times New Roman" pitchFamily="18" charset="0"/>
              <a:cs typeface="Times New Roman" pitchFamily="18" charset="0"/>
            </a:endParaRPr>
          </a:p>
        </p:txBody>
      </p:sp>
      <p:sp>
        <p:nvSpPr>
          <p:cNvPr id="12" name="TextBox 11"/>
          <p:cNvSpPr txBox="1"/>
          <p:nvPr/>
        </p:nvSpPr>
        <p:spPr>
          <a:xfrm>
            <a:off x="-152400" y="5858288"/>
            <a:ext cx="15240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Biến trở</a:t>
            </a:r>
            <a:endParaRPr lang="en-US">
              <a:latin typeface="Times New Roman" pitchFamily="18" charset="0"/>
              <a:cs typeface="Times New Roman" pitchFamily="18" charset="0"/>
            </a:endParaRPr>
          </a:p>
        </p:txBody>
      </p:sp>
      <p:sp>
        <p:nvSpPr>
          <p:cNvPr id="13" name="TextBox 12"/>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trở - Resistance (R)</a:t>
            </a:r>
            <a:endParaRPr lang="en-US" sz="4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TotalTime>
  <Words>306</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Chương 4: Điện trở - Resistance (R)</vt:lpstr>
      <vt:lpstr>Slide 2</vt:lpstr>
      <vt:lpstr>Slide 3</vt:lpstr>
      <vt:lpstr>Slide 4</vt:lpstr>
      <vt:lpstr>Slide 5</vt:lpstr>
      <vt:lpstr>Slide 6</vt:lpstr>
      <vt:lpstr>Slide 7</vt:lpstr>
      <vt:lpstr>Slide 8</vt:lpstr>
      <vt:lpstr>Slide 9</vt:lpstr>
      <vt:lpstr>Slide 10</vt:lpstr>
    </vt:vector>
  </TitlesOfParts>
  <Company>CD-Rom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Điện trở</dc:title>
  <dc:creator>aquoc</dc:creator>
  <cp:lastModifiedBy>aquoc</cp:lastModifiedBy>
  <cp:revision>11</cp:revision>
  <dcterms:created xsi:type="dcterms:W3CDTF">2012-10-16T07:06:48Z</dcterms:created>
  <dcterms:modified xsi:type="dcterms:W3CDTF">2012-10-16T07:39:55Z</dcterms:modified>
</cp:coreProperties>
</file>