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B13EA9E-39B0-4C7C-AC83-19D8B55719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3EA9E-39B0-4C7C-AC83-19D8B55719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3EA9E-39B0-4C7C-AC83-19D8B55719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3EA9E-39B0-4C7C-AC83-19D8B55719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3EA9E-39B0-4C7C-AC83-19D8B55719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3EA9E-39B0-4C7C-AC83-19D8B55719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3EA9E-39B0-4C7C-AC83-19D8B55719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3EA9E-39B0-4C7C-AC83-19D8B55719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3EA9E-39B0-4C7C-AC83-19D8B55719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3EA9E-39B0-4C7C-AC83-19D8B55719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D4BDCD-4259-4E71-8B6C-41C83060456B}" type="datetimeFigureOut">
              <a:rPr lang="en-US" smtClean="0"/>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B13EA9E-39B0-4C7C-AC83-19D8B55719E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D4BDCD-4259-4E71-8B6C-41C83060456B}" type="datetimeFigureOut">
              <a:rPr lang="en-US" smtClean="0"/>
              <a:pPr/>
              <a:t>10/18/2012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B13EA9E-39B0-4C7C-AC83-19D8B55719E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 y="2743200"/>
            <a:ext cx="8839200" cy="1828800"/>
          </a:xfrm>
        </p:spPr>
        <p:txBody>
          <a:bodyPr/>
          <a:lstStyle/>
          <a:p>
            <a:pPr algn="ctr"/>
            <a:r>
              <a:rPr lang="en-US" smtClean="0">
                <a:solidFill>
                  <a:srgbClr val="FFFF00"/>
                </a:solidFill>
                <a:latin typeface="Times New Roman" pitchFamily="18" charset="0"/>
                <a:cs typeface="Times New Roman" pitchFamily="18" charset="0"/>
              </a:rPr>
              <a:t>Chương 5: Tụ điện – Capacitor (C)</a:t>
            </a:r>
            <a:endParaRPr lang="en-US">
              <a:solidFill>
                <a:srgbClr val="FFFF00"/>
              </a:solidFill>
              <a:latin typeface="Times New Roman" pitchFamily="18" charset="0"/>
              <a:cs typeface="Times New Roman" pitchFamily="18" charset="0"/>
            </a:endParaRPr>
          </a:p>
        </p:txBody>
      </p:sp>
      <p:sp>
        <p:nvSpPr>
          <p:cNvPr id="5" name="TextBox 4"/>
          <p:cNvSpPr txBox="1"/>
          <p:nvPr/>
        </p:nvSpPr>
        <p:spPr>
          <a:xfrm>
            <a:off x="1905000" y="152400"/>
            <a:ext cx="5562600" cy="1015663"/>
          </a:xfrm>
          <a:prstGeom prst="rect">
            <a:avLst/>
          </a:prstGeom>
          <a:noFill/>
        </p:spPr>
        <p:txBody>
          <a:bodyPr wrap="square" rtlCol="0">
            <a:spAutoFit/>
          </a:bodyPr>
          <a:lstStyle/>
          <a:p>
            <a:pPr algn="ctr"/>
            <a:r>
              <a:rPr lang="en-US" sz="3000" smtClean="0">
                <a:latin typeface="Times New Roman" pitchFamily="18" charset="0"/>
                <a:cs typeface="Times New Roman" pitchFamily="18" charset="0"/>
              </a:rPr>
              <a:t>Đại Học Công Nghệ Thông Tin ĐH QG TPHCM</a:t>
            </a:r>
            <a:endParaRPr lang="en-US" sz="3000">
              <a:latin typeface="Times New Roman" pitchFamily="18" charset="0"/>
              <a:cs typeface="Times New Roman" pitchFamily="18" charset="0"/>
            </a:endParaRPr>
          </a:p>
        </p:txBody>
      </p:sp>
      <p:sp>
        <p:nvSpPr>
          <p:cNvPr id="6" name="TextBox 5"/>
          <p:cNvSpPr txBox="1"/>
          <p:nvPr/>
        </p:nvSpPr>
        <p:spPr>
          <a:xfrm>
            <a:off x="2971800" y="2057400"/>
            <a:ext cx="3276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Môn học : Nhập Môn Điện Tử</a:t>
            </a:r>
            <a:endParaRPr lang="en-US">
              <a:latin typeface="Times New Roman" pitchFamily="18" charset="0"/>
              <a:cs typeface="Times New Roman" pitchFamily="18" charset="0"/>
            </a:endParaRPr>
          </a:p>
        </p:txBody>
      </p:sp>
      <p:sp>
        <p:nvSpPr>
          <p:cNvPr id="7" name="TextBox 6"/>
          <p:cNvSpPr txBox="1"/>
          <p:nvPr/>
        </p:nvSpPr>
        <p:spPr>
          <a:xfrm>
            <a:off x="3048000" y="6260068"/>
            <a:ext cx="3276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TP HCM - 2012</a:t>
            </a:r>
            <a:endParaRPr lang="en-US">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558145" y="1752600"/>
            <a:ext cx="426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8600" y="1752600"/>
            <a:ext cx="434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Các kiểu mắc và ứng dụng</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1066800" y="1233055"/>
            <a:ext cx="21336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Các kiểu mắc</a:t>
            </a:r>
            <a:endParaRPr lang="en-US" sz="2000">
              <a:solidFill>
                <a:srgbClr val="7030A0"/>
              </a:solidFill>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a:srcRect/>
          <a:stretch>
            <a:fillRect/>
          </a:stretch>
        </p:blipFill>
        <p:spPr bwMode="auto">
          <a:xfrm>
            <a:off x="762000" y="2514600"/>
            <a:ext cx="3276600" cy="2476209"/>
          </a:xfrm>
          <a:prstGeom prst="rect">
            <a:avLst/>
          </a:prstGeom>
          <a:noFill/>
          <a:ln w="9525">
            <a:noFill/>
            <a:miter lim="800000"/>
            <a:headEnd/>
            <a:tailEnd/>
          </a:ln>
          <a:effectLst/>
        </p:spPr>
      </p:pic>
      <p:sp>
        <p:nvSpPr>
          <p:cNvPr id="6" name="Rectangle 5"/>
          <p:cNvSpPr/>
          <p:nvPr/>
        </p:nvSpPr>
        <p:spPr>
          <a:xfrm>
            <a:off x="228600" y="1752600"/>
            <a:ext cx="8610600" cy="487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9" name="Picture 3"/>
          <p:cNvPicPr>
            <a:picLocks noChangeAspect="1" noChangeArrowheads="1"/>
          </p:cNvPicPr>
          <p:nvPr/>
        </p:nvPicPr>
        <p:blipFill>
          <a:blip r:embed="rId3"/>
          <a:srcRect/>
          <a:stretch>
            <a:fillRect/>
          </a:stretch>
        </p:blipFill>
        <p:spPr bwMode="auto">
          <a:xfrm>
            <a:off x="5791200" y="2514600"/>
            <a:ext cx="1828800" cy="3357154"/>
          </a:xfrm>
          <a:prstGeom prst="rect">
            <a:avLst/>
          </a:prstGeom>
          <a:noFill/>
          <a:ln w="9525">
            <a:noFill/>
            <a:miter lim="800000"/>
            <a:headEnd/>
            <a:tailEnd/>
          </a:ln>
          <a:effectLst/>
        </p:spPr>
      </p:pic>
      <p:sp>
        <p:nvSpPr>
          <p:cNvPr id="8" name="TextBox 7"/>
          <p:cNvSpPr txBox="1"/>
          <p:nvPr/>
        </p:nvSpPr>
        <p:spPr>
          <a:xfrm>
            <a:off x="228600" y="5117068"/>
            <a:ext cx="4419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1 / C tđ =  (1 / C1 ) + ( 1 / C2 ) + ( 1 / C3 )</a:t>
            </a:r>
            <a:endParaRPr lang="en-US">
              <a:latin typeface="Times New Roman" pitchFamily="18" charset="0"/>
              <a:cs typeface="Times New Roman" pitchFamily="18" charset="0"/>
            </a:endParaRPr>
          </a:p>
        </p:txBody>
      </p:sp>
      <p:sp>
        <p:nvSpPr>
          <p:cNvPr id="9" name="TextBox 8"/>
          <p:cNvSpPr txBox="1"/>
          <p:nvPr/>
        </p:nvSpPr>
        <p:spPr>
          <a:xfrm>
            <a:off x="1143000" y="5791200"/>
            <a:ext cx="24384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U tđ = U1 + U2 + U3</a:t>
            </a:r>
            <a:endParaRPr lang="en-US">
              <a:latin typeface="Times New Roman" pitchFamily="18" charset="0"/>
              <a:cs typeface="Times New Roman" pitchFamily="18" charset="0"/>
            </a:endParaRPr>
          </a:p>
        </p:txBody>
      </p:sp>
      <p:sp>
        <p:nvSpPr>
          <p:cNvPr id="10" name="TextBox 9"/>
          <p:cNvSpPr txBox="1"/>
          <p:nvPr/>
        </p:nvSpPr>
        <p:spPr>
          <a:xfrm>
            <a:off x="5867400" y="6031468"/>
            <a:ext cx="1905000" cy="369332"/>
          </a:xfrm>
          <a:prstGeom prst="rect">
            <a:avLst/>
          </a:prstGeom>
          <a:noFill/>
        </p:spPr>
        <p:txBody>
          <a:bodyPr wrap="square" rtlCol="0">
            <a:spAutoFit/>
          </a:bodyPr>
          <a:lstStyle/>
          <a:p>
            <a:r>
              <a:rPr lang="en-US" smtClean="0">
                <a:latin typeface="Times New Roman" pitchFamily="18" charset="0"/>
                <a:cs typeface="Times New Roman" pitchFamily="18" charset="0"/>
              </a:rPr>
              <a:t>C = C1 + C2 + C3</a:t>
            </a:r>
            <a:endParaRPr lang="en-US">
              <a:latin typeface="Times New Roman" pitchFamily="18" charset="0"/>
              <a:cs typeface="Times New Roman" pitchFamily="18" charset="0"/>
            </a:endParaRPr>
          </a:p>
        </p:txBody>
      </p:sp>
      <p:cxnSp>
        <p:nvCxnSpPr>
          <p:cNvPr id="12" name="Straight Connector 11"/>
          <p:cNvCxnSpPr>
            <a:stCxn id="6" idx="0"/>
            <a:endCxn id="6" idx="2"/>
          </p:cNvCxnSpPr>
          <p:nvPr/>
        </p:nvCxnSpPr>
        <p:spPr>
          <a:xfrm rot="16200000" flipH="1">
            <a:off x="2095500" y="4191000"/>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8600" y="2362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90600" y="1905000"/>
            <a:ext cx="2590800" cy="369332"/>
          </a:xfrm>
          <a:prstGeom prst="rect">
            <a:avLst/>
          </a:prstGeom>
          <a:noFill/>
        </p:spPr>
        <p:txBody>
          <a:bodyPr wrap="square" rtlCol="0">
            <a:spAutoFit/>
          </a:bodyPr>
          <a:lstStyle/>
          <a:p>
            <a:pPr algn="ctr"/>
            <a:r>
              <a:rPr lang="en-US" smtClean="0">
                <a:solidFill>
                  <a:srgbClr val="FFFF00"/>
                </a:solidFill>
                <a:latin typeface="Times New Roman" pitchFamily="18" charset="0"/>
                <a:cs typeface="Times New Roman" pitchFamily="18" charset="0"/>
              </a:rPr>
              <a:t>Mắc nối tiếp</a:t>
            </a:r>
            <a:endParaRPr lang="en-US">
              <a:solidFill>
                <a:srgbClr val="FFFF00"/>
              </a:solidFill>
              <a:latin typeface="Times New Roman" pitchFamily="18" charset="0"/>
              <a:cs typeface="Times New Roman" pitchFamily="18" charset="0"/>
            </a:endParaRPr>
          </a:p>
        </p:txBody>
      </p:sp>
      <p:sp>
        <p:nvSpPr>
          <p:cNvPr id="16" name="TextBox 15"/>
          <p:cNvSpPr txBox="1"/>
          <p:nvPr/>
        </p:nvSpPr>
        <p:spPr>
          <a:xfrm>
            <a:off x="5410200" y="1905000"/>
            <a:ext cx="2590800" cy="369332"/>
          </a:xfrm>
          <a:prstGeom prst="rect">
            <a:avLst/>
          </a:prstGeom>
          <a:noFill/>
        </p:spPr>
        <p:txBody>
          <a:bodyPr wrap="square" rtlCol="0">
            <a:spAutoFit/>
          </a:bodyPr>
          <a:lstStyle/>
          <a:p>
            <a:pPr algn="ctr"/>
            <a:r>
              <a:rPr lang="en-US" smtClean="0">
                <a:solidFill>
                  <a:srgbClr val="FFFF00"/>
                </a:solidFill>
                <a:latin typeface="Times New Roman" pitchFamily="18" charset="0"/>
                <a:cs typeface="Times New Roman" pitchFamily="18" charset="0"/>
              </a:rPr>
              <a:t>Mắc song song</a:t>
            </a:r>
            <a:endParaRPr lang="en-US">
              <a:solidFill>
                <a:srgbClr val="FFFF00"/>
              </a:solidFill>
              <a:latin typeface="Times New Roman" pitchFamily="18" charset="0"/>
              <a:cs typeface="Times New Roman" pitchFamily="18" charset="0"/>
            </a:endParaRPr>
          </a:p>
        </p:txBody>
      </p:sp>
      <p:sp>
        <p:nvSpPr>
          <p:cNvPr id="19" name="TextBox 18"/>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Các kiểu mắc và ứng dụng</a:t>
            </a:r>
            <a:endParaRPr lang="en-US" sz="2400">
              <a:solidFill>
                <a:schemeClr val="accent1"/>
              </a:solidFill>
              <a:latin typeface="Times New Roman" pitchFamily="18" charset="0"/>
              <a:cs typeface="Times New Roman" pitchFamily="18" charset="0"/>
            </a:endParaRPr>
          </a:p>
        </p:txBody>
      </p:sp>
      <p:sp>
        <p:nvSpPr>
          <p:cNvPr id="3" name="TextBox 2"/>
          <p:cNvSpPr txBox="1"/>
          <p:nvPr/>
        </p:nvSpPr>
        <p:spPr>
          <a:xfrm>
            <a:off x="1066800" y="1233055"/>
            <a:ext cx="21336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Ứng dụng</a:t>
            </a:r>
            <a:endParaRPr lang="en-US" sz="2000">
              <a:solidFill>
                <a:srgbClr val="7030A0"/>
              </a:solidFill>
              <a:latin typeface="Times New Roman" pitchFamily="18" charset="0"/>
              <a:cs typeface="Times New Roman" pitchFamily="18" charset="0"/>
            </a:endParaRPr>
          </a:p>
        </p:txBody>
      </p:sp>
      <p:sp>
        <p:nvSpPr>
          <p:cNvPr id="4" name="TextBox 3"/>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sp>
        <p:nvSpPr>
          <p:cNvPr id="5" name="TextBox 4"/>
          <p:cNvSpPr txBox="1"/>
          <p:nvPr/>
        </p:nvSpPr>
        <p:spPr>
          <a:xfrm>
            <a:off x="304800" y="1648690"/>
            <a:ext cx="8534400" cy="1289071"/>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Tụ </a:t>
            </a:r>
            <a:r>
              <a:rPr lang="en-US" smtClean="0">
                <a:latin typeface="Times New Roman" pitchFamily="18" charset="0"/>
                <a:cs typeface="Times New Roman" pitchFamily="18" charset="0"/>
              </a:rPr>
              <a:t>điện được sử dụng rất nhiều trong kỹ thuật điện và điện tử, trong các thiết bị điện tử, tụ điện là một linh kiện không thể thiếu đươc, mỗi mạch điện tụ đều có một công dụng nhất định như truyền dẫn tín hiệu , lọc nhiễu, lọc điện nguồn, tạo dao động ..</a:t>
            </a:r>
            <a:r>
              <a:rPr lang="en-US" smtClean="0">
                <a:latin typeface="Times New Roman" pitchFamily="18" charset="0"/>
                <a:cs typeface="Times New Roman" pitchFamily="18" charset="0"/>
              </a:rPr>
              <a:t>vv</a:t>
            </a:r>
            <a:r>
              <a:rPr lang="en-US" smtClean="0">
                <a:latin typeface="Times New Roman" pitchFamily="18" charset="0"/>
                <a:cs typeface="Times New Roman" pitchFamily="18" charset="0"/>
              </a:rPr>
              <a:t>...</a:t>
            </a:r>
            <a:endParaRPr lang="en-US" smtClean="0">
              <a:latin typeface="Times New Roman" pitchFamily="18" charset="0"/>
              <a:cs typeface="Times New Roman" pitchFamily="18" charset="0"/>
            </a:endParaRPr>
          </a:p>
        </p:txBody>
      </p:sp>
      <p:sp>
        <p:nvSpPr>
          <p:cNvPr id="6" name="TextBox 5"/>
          <p:cNvSpPr txBox="1"/>
          <p:nvPr/>
        </p:nvSpPr>
        <p:spPr>
          <a:xfrm>
            <a:off x="1129145" y="2971800"/>
            <a:ext cx="3048000" cy="369332"/>
          </a:xfrm>
          <a:prstGeom prst="rect">
            <a:avLst/>
          </a:prstGeom>
          <a:noFill/>
        </p:spPr>
        <p:txBody>
          <a:bodyPr wrap="square" rtlCol="0">
            <a:spAutoFit/>
          </a:bodyPr>
          <a:lstStyle/>
          <a:p>
            <a:r>
              <a:rPr lang="en-US" smtClean="0">
                <a:solidFill>
                  <a:srgbClr val="7030A0"/>
                </a:solidFill>
                <a:latin typeface="Times New Roman" pitchFamily="18" charset="0"/>
                <a:cs typeface="Times New Roman" pitchFamily="18" charset="0"/>
              </a:rPr>
              <a:t>Tụ điện trong mạch lọc nguồn</a:t>
            </a:r>
            <a:endParaRPr lang="en-US">
              <a:solidFill>
                <a:srgbClr val="7030A0"/>
              </a:solidFill>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a:srcRect/>
          <a:stretch>
            <a:fillRect/>
          </a:stretch>
        </p:blipFill>
        <p:spPr bwMode="auto">
          <a:xfrm>
            <a:off x="1828800" y="3650593"/>
            <a:ext cx="5410200" cy="267400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Các kiểu mắc và ứng dụng</a:t>
            </a:r>
            <a:endParaRPr lang="en-US" sz="2400">
              <a:solidFill>
                <a:schemeClr val="accent1"/>
              </a:solidFill>
              <a:latin typeface="Times New Roman" pitchFamily="18" charset="0"/>
              <a:cs typeface="Times New Roman" pitchFamily="18" charset="0"/>
            </a:endParaRPr>
          </a:p>
        </p:txBody>
      </p:sp>
      <p:sp>
        <p:nvSpPr>
          <p:cNvPr id="3" name="TextBox 2"/>
          <p:cNvSpPr txBox="1"/>
          <p:nvPr/>
        </p:nvSpPr>
        <p:spPr>
          <a:xfrm>
            <a:off x="1066800" y="1233055"/>
            <a:ext cx="21336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Tạo xung vuông</a:t>
            </a:r>
            <a:endParaRPr lang="en-US" sz="2000">
              <a:solidFill>
                <a:srgbClr val="7030A0"/>
              </a:solidFill>
              <a:latin typeface="Times New Roman" pitchFamily="18" charset="0"/>
              <a:cs typeface="Times New Roman" pitchFamily="18" charset="0"/>
            </a:endParaRPr>
          </a:p>
        </p:txBody>
      </p:sp>
      <p:sp>
        <p:nvSpPr>
          <p:cNvPr id="4" name="TextBox 3"/>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pic>
        <p:nvPicPr>
          <p:cNvPr id="21506" name="Picture 2" descr="Machdddahai"/>
          <p:cNvPicPr>
            <a:picLocks noChangeAspect="1" noChangeArrowheads="1" noCrop="1"/>
          </p:cNvPicPr>
          <p:nvPr/>
        </p:nvPicPr>
        <p:blipFill>
          <a:blip r:embed="rId2"/>
          <a:srcRect/>
          <a:stretch>
            <a:fillRect/>
          </a:stretch>
        </p:blipFill>
        <p:spPr bwMode="auto">
          <a:xfrm>
            <a:off x="3810000" y="1600200"/>
            <a:ext cx="5214258" cy="2590800"/>
          </a:xfrm>
          <a:prstGeom prst="rect">
            <a:avLst/>
          </a:prstGeom>
          <a:noFill/>
          <a:ln w="9525">
            <a:noFill/>
            <a:miter lim="800000"/>
            <a:headEnd/>
            <a:tailEnd/>
          </a:ln>
        </p:spPr>
      </p:pic>
      <p:pic>
        <p:nvPicPr>
          <p:cNvPr id="21509" name="Picture 5"/>
          <p:cNvPicPr>
            <a:picLocks noChangeAspect="1" noChangeArrowheads="1"/>
          </p:cNvPicPr>
          <p:nvPr/>
        </p:nvPicPr>
        <p:blipFill>
          <a:blip r:embed="rId3"/>
          <a:srcRect/>
          <a:stretch>
            <a:fillRect/>
          </a:stretch>
        </p:blipFill>
        <p:spPr bwMode="auto">
          <a:xfrm>
            <a:off x="191429" y="3657600"/>
            <a:ext cx="3389971" cy="2895600"/>
          </a:xfrm>
          <a:prstGeom prst="rect">
            <a:avLst/>
          </a:prstGeom>
          <a:noFill/>
          <a:ln w="9525">
            <a:noFill/>
            <a:miter lim="800000"/>
            <a:headEnd/>
            <a:tailEnd/>
          </a:ln>
          <a:effectLst/>
        </p:spPr>
      </p:pic>
      <p:sp>
        <p:nvSpPr>
          <p:cNvPr id="8" name="TextBox 7"/>
          <p:cNvSpPr txBox="1"/>
          <p:nvPr/>
        </p:nvSpPr>
        <p:spPr>
          <a:xfrm>
            <a:off x="4953000" y="4343400"/>
            <a:ext cx="32004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Mạch đa hài</a:t>
            </a:r>
            <a:endParaRPr lang="en-US">
              <a:latin typeface="Times New Roman" pitchFamily="18" charset="0"/>
              <a:cs typeface="Times New Roman" pitchFamily="18" charset="0"/>
            </a:endParaRPr>
          </a:p>
        </p:txBody>
      </p:sp>
      <p:sp>
        <p:nvSpPr>
          <p:cNvPr id="9" name="TextBox 8"/>
          <p:cNvSpPr txBox="1"/>
          <p:nvPr/>
        </p:nvSpPr>
        <p:spPr>
          <a:xfrm>
            <a:off x="304800" y="3288268"/>
            <a:ext cx="32004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Mạch dùng IC 555</a:t>
            </a:r>
            <a:endParaRPr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990600"/>
            <a:ext cx="28194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Khái niệm tụ điện:</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138544" y="1371600"/>
            <a:ext cx="8776855" cy="1338828"/>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Tụ </a:t>
            </a:r>
            <a:r>
              <a:rPr lang="en-US">
                <a:latin typeface="Times New Roman" pitchFamily="18" charset="0"/>
                <a:cs typeface="Times New Roman" pitchFamily="18" charset="0"/>
              </a:rPr>
              <a:t>điện là linh kiện điện tử thụ động được sử dụng rất rộng rãi trong các mạch điện tử, chúng được sử dụng trong các mạch lọc nguồn, lọc nhiễu, mạch truyền tín hiệu xoay chiều, mạch tạo dao động .vv...</a:t>
            </a:r>
          </a:p>
        </p:txBody>
      </p:sp>
      <p:sp>
        <p:nvSpPr>
          <p:cNvPr id="5" name="TextBox 4"/>
          <p:cNvSpPr txBox="1"/>
          <p:nvPr/>
        </p:nvSpPr>
        <p:spPr>
          <a:xfrm>
            <a:off x="1143000" y="2673925"/>
            <a:ext cx="1295400" cy="369332"/>
          </a:xfrm>
          <a:prstGeom prst="rect">
            <a:avLst/>
          </a:prstGeom>
          <a:noFill/>
        </p:spPr>
        <p:txBody>
          <a:bodyPr wrap="square" rtlCol="0">
            <a:spAutoFit/>
          </a:bodyPr>
          <a:lstStyle/>
          <a:p>
            <a:pPr>
              <a:buFont typeface="Wingdings" pitchFamily="2" charset="2"/>
              <a:buChar char="Ø"/>
            </a:pPr>
            <a:r>
              <a:rPr lang="en-US" smtClean="0">
                <a:solidFill>
                  <a:srgbClr val="7030A0"/>
                </a:solidFill>
                <a:latin typeface="Times New Roman" pitchFamily="18" charset="0"/>
                <a:cs typeface="Times New Roman" pitchFamily="18" charset="0"/>
              </a:rPr>
              <a:t> Cấu tạo:</a:t>
            </a:r>
            <a:endParaRPr lang="en-US">
              <a:solidFill>
                <a:srgbClr val="7030A0"/>
              </a:solidFill>
              <a:latin typeface="Times New Roman" pitchFamily="18" charset="0"/>
              <a:cs typeface="Times New Roman" pitchFamily="18" charset="0"/>
            </a:endParaRPr>
          </a:p>
        </p:txBody>
      </p:sp>
      <p:sp>
        <p:nvSpPr>
          <p:cNvPr id="6" name="TextBox 5"/>
          <p:cNvSpPr txBox="1"/>
          <p:nvPr/>
        </p:nvSpPr>
        <p:spPr>
          <a:xfrm>
            <a:off x="76200" y="2957945"/>
            <a:ext cx="8839200" cy="1754326"/>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Cấu </a:t>
            </a:r>
            <a:r>
              <a:rPr lang="en-US">
                <a:latin typeface="Times New Roman" pitchFamily="18" charset="0"/>
                <a:cs typeface="Times New Roman" pitchFamily="18" charset="0"/>
              </a:rPr>
              <a:t>tạo của tụ điện gồm hai bản cực đặt song song, ở giữa có một lớp cách điện gọi là điện </a:t>
            </a:r>
            <a:r>
              <a:rPr lang="en-US" smtClean="0">
                <a:latin typeface="Times New Roman" pitchFamily="18" charset="0"/>
                <a:cs typeface="Times New Roman" pitchFamily="18" charset="0"/>
              </a:rPr>
              <a:t>môi. Người </a:t>
            </a:r>
            <a:r>
              <a:rPr lang="en-US">
                <a:latin typeface="Times New Roman" pitchFamily="18" charset="0"/>
                <a:cs typeface="Times New Roman" pitchFamily="18" charset="0"/>
              </a:rPr>
              <a:t>ta thường dùng giấy, gốm , mica, giấy tẩm hoá chất làm chất điện môi và tụ điện cũng được phân loại theo tên gọi của các chất điện môi này như Tụ giấy, Tụ gốm, Tụ hoá.</a:t>
            </a:r>
          </a:p>
        </p:txBody>
      </p:sp>
      <p:pic>
        <p:nvPicPr>
          <p:cNvPr id="1026" name="Picture 2" descr="Cautaotugom"/>
          <p:cNvPicPr>
            <a:picLocks noChangeAspect="1" noChangeArrowheads="1"/>
          </p:cNvPicPr>
          <p:nvPr/>
        </p:nvPicPr>
        <p:blipFill>
          <a:blip r:embed="rId2"/>
          <a:srcRect/>
          <a:stretch>
            <a:fillRect/>
          </a:stretch>
        </p:blipFill>
        <p:spPr bwMode="auto">
          <a:xfrm>
            <a:off x="1828800" y="4343400"/>
            <a:ext cx="1828800" cy="2316480"/>
          </a:xfrm>
          <a:prstGeom prst="rect">
            <a:avLst/>
          </a:prstGeom>
          <a:noFill/>
          <a:ln w="9525">
            <a:noFill/>
            <a:miter lim="800000"/>
            <a:headEnd/>
            <a:tailEnd/>
          </a:ln>
        </p:spPr>
      </p:pic>
      <p:pic>
        <p:nvPicPr>
          <p:cNvPr id="1027" name="Picture 3" descr="Cautaotuhoa"/>
          <p:cNvPicPr>
            <a:picLocks noChangeAspect="1" noChangeArrowheads="1"/>
          </p:cNvPicPr>
          <p:nvPr/>
        </p:nvPicPr>
        <p:blipFill>
          <a:blip r:embed="rId3"/>
          <a:srcRect/>
          <a:stretch>
            <a:fillRect/>
          </a:stretch>
        </p:blipFill>
        <p:spPr bwMode="auto">
          <a:xfrm>
            <a:off x="4935415" y="4267200"/>
            <a:ext cx="1160585"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990600"/>
            <a:ext cx="35814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Hình dạng</a:t>
            </a:r>
            <a:endParaRPr lang="en-US" sz="2400">
              <a:solidFill>
                <a:schemeClr val="accent1"/>
              </a:solidFill>
              <a:latin typeface="Times New Roman" pitchFamily="18" charset="0"/>
              <a:cs typeface="Times New Roman" pitchFamily="18" charset="0"/>
            </a:endParaRPr>
          </a:p>
        </p:txBody>
      </p:sp>
      <p:pic>
        <p:nvPicPr>
          <p:cNvPr id="2050" name="Picture 2" descr="Tugom"/>
          <p:cNvPicPr>
            <a:picLocks noChangeAspect="1" noChangeArrowheads="1"/>
          </p:cNvPicPr>
          <p:nvPr/>
        </p:nvPicPr>
        <p:blipFill>
          <a:blip r:embed="rId2"/>
          <a:srcRect/>
          <a:stretch>
            <a:fillRect/>
          </a:stretch>
        </p:blipFill>
        <p:spPr bwMode="auto">
          <a:xfrm>
            <a:off x="381000" y="2362200"/>
            <a:ext cx="3238500" cy="2590800"/>
          </a:xfrm>
          <a:prstGeom prst="rect">
            <a:avLst/>
          </a:prstGeom>
          <a:noFill/>
          <a:ln w="9525">
            <a:noFill/>
            <a:miter lim="800000"/>
            <a:headEnd/>
            <a:tailEnd/>
          </a:ln>
        </p:spPr>
      </p:pic>
      <p:pic>
        <p:nvPicPr>
          <p:cNvPr id="2051" name="Picture 3" descr="Tuhoa2"/>
          <p:cNvPicPr>
            <a:picLocks noChangeAspect="1" noChangeArrowheads="1"/>
          </p:cNvPicPr>
          <p:nvPr/>
        </p:nvPicPr>
        <p:blipFill>
          <a:blip r:embed="rId3"/>
          <a:srcRect/>
          <a:stretch>
            <a:fillRect/>
          </a:stretch>
        </p:blipFill>
        <p:spPr bwMode="auto">
          <a:xfrm>
            <a:off x="4648200" y="1295399"/>
            <a:ext cx="4114800" cy="2793423"/>
          </a:xfrm>
          <a:prstGeom prst="rect">
            <a:avLst/>
          </a:prstGeom>
          <a:noFill/>
          <a:ln w="9525">
            <a:noFill/>
            <a:miter lim="800000"/>
            <a:headEnd/>
            <a:tailEnd/>
          </a:ln>
        </p:spPr>
      </p:pic>
      <p:pic>
        <p:nvPicPr>
          <p:cNvPr id="6" name="Picture 4"/>
          <p:cNvPicPr>
            <a:picLocks noChangeAspect="1" noChangeArrowheads="1"/>
          </p:cNvPicPr>
          <p:nvPr/>
        </p:nvPicPr>
        <p:blipFill>
          <a:blip r:embed="rId4"/>
          <a:srcRect/>
          <a:stretch>
            <a:fillRect/>
          </a:stretch>
        </p:blipFill>
        <p:spPr bwMode="auto">
          <a:xfrm>
            <a:off x="4419600" y="4572000"/>
            <a:ext cx="2112278" cy="1438275"/>
          </a:xfrm>
          <a:prstGeom prst="rect">
            <a:avLst/>
          </a:prstGeom>
          <a:noFill/>
          <a:ln w="9525">
            <a:noFill/>
            <a:miter lim="800000"/>
            <a:headEnd/>
            <a:tailEnd/>
          </a:ln>
          <a:effectLst/>
        </p:spPr>
      </p:pic>
      <p:sp>
        <p:nvSpPr>
          <p:cNvPr id="7" name="TextBox 6"/>
          <p:cNvSpPr txBox="1"/>
          <p:nvPr/>
        </p:nvSpPr>
        <p:spPr>
          <a:xfrm>
            <a:off x="838200" y="5410200"/>
            <a:ext cx="2514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Tụ gốm</a:t>
            </a:r>
            <a:endParaRPr lang="en-US">
              <a:latin typeface="Times New Roman" pitchFamily="18" charset="0"/>
              <a:cs typeface="Times New Roman" pitchFamily="18" charset="0"/>
            </a:endParaRPr>
          </a:p>
        </p:txBody>
      </p:sp>
      <p:sp>
        <p:nvSpPr>
          <p:cNvPr id="8" name="TextBox 7"/>
          <p:cNvSpPr txBox="1"/>
          <p:nvPr/>
        </p:nvSpPr>
        <p:spPr>
          <a:xfrm>
            <a:off x="5562600" y="6324600"/>
            <a:ext cx="2514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Tụ hóa</a:t>
            </a:r>
            <a:endParaRPr lang="en-US">
              <a:latin typeface="Times New Roman" pitchFamily="18" charset="0"/>
              <a:cs typeface="Times New Roman" pitchFamily="18" charset="0"/>
            </a:endParaRPr>
          </a:p>
        </p:txBody>
      </p:sp>
      <p:pic>
        <p:nvPicPr>
          <p:cNvPr id="9" name="Picture 3"/>
          <p:cNvPicPr>
            <a:picLocks noChangeAspect="1" noChangeArrowheads="1"/>
          </p:cNvPicPr>
          <p:nvPr/>
        </p:nvPicPr>
        <p:blipFill>
          <a:blip r:embed="rId5"/>
          <a:srcRect/>
          <a:stretch>
            <a:fillRect/>
          </a:stretch>
        </p:blipFill>
        <p:spPr bwMode="auto">
          <a:xfrm>
            <a:off x="7162800" y="4343400"/>
            <a:ext cx="1311772" cy="1676400"/>
          </a:xfrm>
          <a:prstGeom prst="rect">
            <a:avLst/>
          </a:prstGeom>
          <a:noFill/>
          <a:ln w="9525">
            <a:noFill/>
            <a:miter lim="800000"/>
            <a:headEnd/>
            <a:tailEnd/>
          </a:ln>
          <a:effectLst/>
        </p:spPr>
      </p:pic>
      <p:sp>
        <p:nvSpPr>
          <p:cNvPr id="10" name="TextBox 9"/>
          <p:cNvSpPr txBox="1"/>
          <p:nvPr/>
        </p:nvSpPr>
        <p:spPr>
          <a:xfrm>
            <a:off x="1143000" y="1524000"/>
            <a:ext cx="2590800" cy="381000"/>
          </a:xfrm>
          <a:prstGeom prst="rect">
            <a:avLst/>
          </a:prstGeom>
          <a:noFill/>
        </p:spPr>
        <p:txBody>
          <a:bodyPr wrap="square" rtlCol="0">
            <a:spAutoFit/>
          </a:bodyPr>
          <a:lstStyle/>
          <a:p>
            <a:pPr>
              <a:buFont typeface="Wingdings" pitchFamily="2" charset="2"/>
              <a:buChar char="Ø"/>
            </a:pPr>
            <a:r>
              <a:rPr lang="en-US" smtClean="0">
                <a:solidFill>
                  <a:srgbClr val="7030A0"/>
                </a:solidFill>
                <a:latin typeface="Times New Roman" pitchFamily="18" charset="0"/>
                <a:cs typeface="Times New Roman" pitchFamily="18" charset="0"/>
              </a:rPr>
              <a:t> Hình dạng thực tế</a:t>
            </a:r>
            <a:endParaRPr lang="en-US">
              <a:solidFill>
                <a:srgbClr val="7030A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56855" y="34290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990600"/>
            <a:ext cx="4114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Điện dung, đơn vị và kí hiệu</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1143000" y="1524000"/>
            <a:ext cx="2590800" cy="381000"/>
          </a:xfrm>
          <a:prstGeom prst="rect">
            <a:avLst/>
          </a:prstGeom>
          <a:noFill/>
        </p:spPr>
        <p:txBody>
          <a:bodyPr wrap="square" rtlCol="0">
            <a:spAutoFit/>
          </a:bodyPr>
          <a:lstStyle/>
          <a:p>
            <a:pPr>
              <a:buFont typeface="Wingdings" pitchFamily="2" charset="2"/>
              <a:buChar char="Ø"/>
            </a:pPr>
            <a:r>
              <a:rPr lang="en-US" smtClean="0">
                <a:solidFill>
                  <a:srgbClr val="7030A0"/>
                </a:solidFill>
                <a:latin typeface="Times New Roman" pitchFamily="18" charset="0"/>
                <a:cs typeface="Times New Roman" pitchFamily="18" charset="0"/>
              </a:rPr>
              <a:t> Điện dung</a:t>
            </a:r>
            <a:endParaRPr lang="en-US">
              <a:solidFill>
                <a:srgbClr val="7030A0"/>
              </a:solidFill>
              <a:latin typeface="Times New Roman" pitchFamily="18" charset="0"/>
              <a:cs typeface="Times New Roman" pitchFamily="18" charset="0"/>
            </a:endParaRPr>
          </a:p>
        </p:txBody>
      </p:sp>
      <p:sp>
        <p:nvSpPr>
          <p:cNvPr id="5" name="TextBox 4"/>
          <p:cNvSpPr txBox="1"/>
          <p:nvPr/>
        </p:nvSpPr>
        <p:spPr>
          <a:xfrm>
            <a:off x="304800" y="1828800"/>
            <a:ext cx="8534400" cy="1289071"/>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Là </a:t>
            </a:r>
            <a:r>
              <a:rPr lang="en-US">
                <a:latin typeface="Times New Roman" pitchFamily="18" charset="0"/>
                <a:cs typeface="Times New Roman" pitchFamily="18" charset="0"/>
              </a:rPr>
              <a:t>đại lượng nói lên khả năng tích điện trên hai bản cực của tụ điện, điện dung của tụ điện phụ thuộc vào diện tích bản cực, vật liệu làm chất điện môi và khoảng cách giữ hai bản cực theo công thức </a:t>
            </a:r>
          </a:p>
        </p:txBody>
      </p:sp>
      <p:sp>
        <p:nvSpPr>
          <p:cNvPr id="6" name="TextBox 5"/>
          <p:cNvSpPr txBox="1"/>
          <p:nvPr/>
        </p:nvSpPr>
        <p:spPr>
          <a:xfrm>
            <a:off x="914400" y="3456710"/>
            <a:ext cx="2514600" cy="477054"/>
          </a:xfrm>
          <a:prstGeom prst="rect">
            <a:avLst/>
          </a:prstGeom>
          <a:noFill/>
        </p:spPr>
        <p:txBody>
          <a:bodyPr wrap="square" rtlCol="0">
            <a:spAutoFit/>
          </a:bodyPr>
          <a:lstStyle/>
          <a:p>
            <a:pPr algn="ctr"/>
            <a:r>
              <a:rPr lang="en-US" sz="2500" b="1">
                <a:solidFill>
                  <a:srgbClr val="FFFF00"/>
                </a:solidFill>
                <a:latin typeface="Times New Roman" pitchFamily="18" charset="0"/>
                <a:cs typeface="Times New Roman" pitchFamily="18" charset="0"/>
              </a:rPr>
              <a:t>C = ξ . S / d</a:t>
            </a:r>
            <a:r>
              <a:rPr lang="en-US" sz="2500">
                <a:solidFill>
                  <a:srgbClr val="FFFF00"/>
                </a:solidFill>
                <a:latin typeface="Times New Roman" pitchFamily="18" charset="0"/>
                <a:cs typeface="Times New Roman" pitchFamily="18" charset="0"/>
              </a:rPr>
              <a:t> </a:t>
            </a:r>
          </a:p>
        </p:txBody>
      </p:sp>
      <p:sp>
        <p:nvSpPr>
          <p:cNvPr id="8" name="TextBox 7"/>
          <p:cNvSpPr txBox="1"/>
          <p:nvPr/>
        </p:nvSpPr>
        <p:spPr>
          <a:xfrm>
            <a:off x="228600" y="4267200"/>
            <a:ext cx="3505200" cy="1754326"/>
          </a:xfrm>
          <a:prstGeom prst="rect">
            <a:avLst/>
          </a:prstGeom>
          <a:noFill/>
        </p:spPr>
        <p:txBody>
          <a:bodyPr wrap="square" rtlCol="0">
            <a:spAutoFit/>
          </a:bodyPr>
          <a:lstStyle/>
          <a:p>
            <a:pPr lvl="0">
              <a:buFont typeface="Arial" pitchFamily="34" charset="0"/>
              <a:buChar char="•"/>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C </a:t>
            </a:r>
            <a:r>
              <a:rPr lang="en-US">
                <a:latin typeface="Times New Roman" pitchFamily="18" charset="0"/>
                <a:cs typeface="Times New Roman" pitchFamily="18" charset="0"/>
              </a:rPr>
              <a:t>: là điện dung tụ điện , đơn vị là Fara (F) </a:t>
            </a:r>
          </a:p>
          <a:p>
            <a:pPr lvl="0">
              <a:buFont typeface="Arial" pitchFamily="34" charset="0"/>
              <a:buChar char="•"/>
            </a:pPr>
            <a:r>
              <a:rPr lang="en-US" smtClean="0">
                <a:latin typeface="Times New Roman" pitchFamily="18" charset="0"/>
                <a:cs typeface="Times New Roman" pitchFamily="18" charset="0"/>
              </a:rPr>
              <a:t> ξ </a:t>
            </a:r>
            <a:r>
              <a:rPr lang="en-US">
                <a:latin typeface="Times New Roman" pitchFamily="18" charset="0"/>
                <a:cs typeface="Times New Roman" pitchFamily="18" charset="0"/>
              </a:rPr>
              <a:t>: Là hằng số điện môi của lớp cách điện. </a:t>
            </a:r>
          </a:p>
          <a:p>
            <a:pPr lvl="0">
              <a:buFont typeface="Arial" pitchFamily="34" charset="0"/>
              <a:buChar char="•"/>
            </a:pPr>
            <a:r>
              <a:rPr lang="en-US" smtClean="0">
                <a:latin typeface="Times New Roman" pitchFamily="18" charset="0"/>
                <a:cs typeface="Times New Roman" pitchFamily="18" charset="0"/>
              </a:rPr>
              <a:t> d </a:t>
            </a:r>
            <a:r>
              <a:rPr lang="en-US">
                <a:latin typeface="Times New Roman" pitchFamily="18" charset="0"/>
                <a:cs typeface="Times New Roman" pitchFamily="18" charset="0"/>
              </a:rPr>
              <a:t>: là chiều dày của lớp cách điện. </a:t>
            </a:r>
          </a:p>
          <a:p>
            <a:pPr>
              <a:buFont typeface="Arial" pitchFamily="34" charset="0"/>
              <a:buChar char="•"/>
            </a:pPr>
            <a:r>
              <a:rPr lang="en-US" smtClean="0">
                <a:latin typeface="Times New Roman" pitchFamily="18" charset="0"/>
                <a:cs typeface="Times New Roman" pitchFamily="18" charset="0"/>
              </a:rPr>
              <a:t> S </a:t>
            </a:r>
            <a:r>
              <a:rPr lang="en-US">
                <a:latin typeface="Times New Roman" pitchFamily="18" charset="0"/>
                <a:cs typeface="Times New Roman" pitchFamily="18" charset="0"/>
              </a:rPr>
              <a:t>: là diện tích bản cực của tụ điện</a:t>
            </a:r>
          </a:p>
        </p:txBody>
      </p:sp>
      <p:sp>
        <p:nvSpPr>
          <p:cNvPr id="9" name="TextBox 8"/>
          <p:cNvSpPr txBox="1"/>
          <p:nvPr/>
        </p:nvSpPr>
        <p:spPr>
          <a:xfrm>
            <a:off x="4495800" y="3048000"/>
            <a:ext cx="2590800" cy="369332"/>
          </a:xfrm>
          <a:prstGeom prst="rect">
            <a:avLst/>
          </a:prstGeom>
          <a:noFill/>
        </p:spPr>
        <p:txBody>
          <a:bodyPr wrap="square" rtlCol="0">
            <a:spAutoFit/>
          </a:bodyPr>
          <a:lstStyle/>
          <a:p>
            <a:pPr>
              <a:buFont typeface="Wingdings" pitchFamily="2" charset="2"/>
              <a:buChar char="Ø"/>
            </a:pPr>
            <a:r>
              <a:rPr lang="en-US" smtClean="0">
                <a:solidFill>
                  <a:srgbClr val="7030A0"/>
                </a:solidFill>
              </a:rPr>
              <a:t> Đơn vị</a:t>
            </a:r>
            <a:endParaRPr lang="en-US">
              <a:solidFill>
                <a:srgbClr val="7030A0"/>
              </a:solidFill>
            </a:endParaRPr>
          </a:p>
        </p:txBody>
      </p:sp>
      <p:sp>
        <p:nvSpPr>
          <p:cNvPr id="10" name="TextBox 9"/>
          <p:cNvSpPr txBox="1"/>
          <p:nvPr/>
        </p:nvSpPr>
        <p:spPr>
          <a:xfrm>
            <a:off x="4495800" y="3429000"/>
            <a:ext cx="4419600" cy="1200329"/>
          </a:xfrm>
          <a:prstGeom prst="rect">
            <a:avLst/>
          </a:prstGeom>
          <a:noFill/>
        </p:spPr>
        <p:txBody>
          <a:bodyPr wrap="square" rtlCol="0">
            <a:spAutoFit/>
          </a:bodyPr>
          <a:lstStyle/>
          <a:p>
            <a:r>
              <a:rPr lang="en-US" smtClean="0">
                <a:latin typeface="Times New Roman" pitchFamily="18" charset="0"/>
                <a:cs typeface="Times New Roman" pitchFamily="18" charset="0"/>
              </a:rPr>
              <a:t>	Đơn </a:t>
            </a:r>
            <a:r>
              <a:rPr lang="en-US">
                <a:latin typeface="Times New Roman" pitchFamily="18" charset="0"/>
                <a:cs typeface="Times New Roman" pitchFamily="18" charset="0"/>
              </a:rPr>
              <a:t>vị  là Fara (F) , 1Fara là rất lớn do đó trong thực tế thường dùng các đơn vị nhỏ hơn như MicroFara (µF) , NanoFara (nF), PicoFara (pF).</a:t>
            </a:r>
          </a:p>
        </p:txBody>
      </p:sp>
      <p:cxnSp>
        <p:nvCxnSpPr>
          <p:cNvPr id="12" name="Straight Connector 11"/>
          <p:cNvCxnSpPr/>
          <p:nvPr/>
        </p:nvCxnSpPr>
        <p:spPr>
          <a:xfrm rot="5400000">
            <a:off x="2362200" y="4800600"/>
            <a:ext cx="335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5800" y="5029200"/>
            <a:ext cx="4419600" cy="1200329"/>
          </a:xfrm>
          <a:prstGeom prst="rect">
            <a:avLst/>
          </a:prstGeom>
          <a:noFill/>
        </p:spPr>
        <p:txBody>
          <a:bodyPr wrap="square" rtlCol="0">
            <a:spAutoFit/>
          </a:bodyPr>
          <a:lstStyle/>
          <a:p>
            <a:pPr lvl="0"/>
            <a:r>
              <a:rPr lang="en-US">
                <a:latin typeface="Times New Roman" pitchFamily="18" charset="0"/>
                <a:cs typeface="Times New Roman" pitchFamily="18" charset="0"/>
              </a:rPr>
              <a:t>1 Fara  = 1000 µ Fara = </a:t>
            </a:r>
            <a:r>
              <a:rPr lang="en-US" smtClean="0">
                <a:latin typeface="Times New Roman" pitchFamily="18" charset="0"/>
                <a:cs typeface="Times New Roman" pitchFamily="18" charset="0"/>
              </a:rPr>
              <a:t>10</a:t>
            </a:r>
            <a:r>
              <a:rPr lang="en-US" baseline="30000" smtClean="0">
                <a:latin typeface="Times New Roman" pitchFamily="18" charset="0"/>
                <a:cs typeface="Times New Roman" pitchFamily="18" charset="0"/>
              </a:rPr>
              <a:t>6</a:t>
            </a:r>
            <a:r>
              <a:rPr lang="en-US" smtClean="0">
                <a:latin typeface="Times New Roman" pitchFamily="18" charset="0"/>
                <a:cs typeface="Times New Roman" pitchFamily="18" charset="0"/>
              </a:rPr>
              <a:t>n </a:t>
            </a:r>
            <a:r>
              <a:rPr lang="en-US">
                <a:latin typeface="Times New Roman" pitchFamily="18" charset="0"/>
                <a:cs typeface="Times New Roman" pitchFamily="18" charset="0"/>
              </a:rPr>
              <a:t>F = </a:t>
            </a:r>
            <a:r>
              <a:rPr lang="en-US" smtClean="0">
                <a:latin typeface="Times New Roman" pitchFamily="18" charset="0"/>
                <a:cs typeface="Times New Roman" pitchFamily="18" charset="0"/>
              </a:rPr>
              <a:t>10</a:t>
            </a:r>
            <a:r>
              <a:rPr lang="en-US" baseline="30000" smtClean="0">
                <a:latin typeface="Times New Roman" pitchFamily="18" charset="0"/>
                <a:cs typeface="Times New Roman" pitchFamily="18" charset="0"/>
              </a:rPr>
              <a:t>9</a:t>
            </a:r>
            <a:r>
              <a:rPr lang="en-US" smtClean="0">
                <a:latin typeface="Times New Roman" pitchFamily="18" charset="0"/>
                <a:cs typeface="Times New Roman" pitchFamily="18" charset="0"/>
              </a:rPr>
              <a:t>p </a:t>
            </a:r>
            <a:r>
              <a:rPr lang="en-US">
                <a:latin typeface="Times New Roman" pitchFamily="18" charset="0"/>
                <a:cs typeface="Times New Roman" pitchFamily="18" charset="0"/>
              </a:rPr>
              <a:t>F </a:t>
            </a:r>
          </a:p>
          <a:p>
            <a:pPr lvl="0"/>
            <a:r>
              <a:rPr lang="en-US">
                <a:latin typeface="Times New Roman" pitchFamily="18" charset="0"/>
                <a:cs typeface="Times New Roman" pitchFamily="18" charset="0"/>
              </a:rPr>
              <a:t>1 µ Fara = 1000 n Fara </a:t>
            </a:r>
          </a:p>
          <a:p>
            <a:pPr lvl="0"/>
            <a:r>
              <a:rPr lang="en-US">
                <a:latin typeface="Times New Roman" pitchFamily="18" charset="0"/>
                <a:cs typeface="Times New Roman" pitchFamily="18" charset="0"/>
              </a:rPr>
              <a:t>1 n Fara = 1000 p Fara </a:t>
            </a:r>
          </a:p>
          <a:p>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sp>
        <p:nvSpPr>
          <p:cNvPr id="3" name="TextBox 2"/>
          <p:cNvSpPr txBox="1"/>
          <p:nvPr/>
        </p:nvSpPr>
        <p:spPr>
          <a:xfrm>
            <a:off x="457200" y="990600"/>
            <a:ext cx="4114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 </a:t>
            </a:r>
            <a:r>
              <a:rPr lang="en-US" sz="2400" smtClean="0">
                <a:solidFill>
                  <a:schemeClr val="accent1"/>
                </a:solidFill>
                <a:latin typeface="Times New Roman" pitchFamily="18" charset="0"/>
                <a:cs typeface="Times New Roman" pitchFamily="18" charset="0"/>
              </a:rPr>
              <a:t>Sự phóng nạp của tụ điện.</a:t>
            </a:r>
            <a:endParaRPr lang="en-US" sz="2400">
              <a:solidFill>
                <a:schemeClr val="accent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28600" y="1676400"/>
            <a:ext cx="4038600" cy="2559987"/>
          </a:xfrm>
          <a:prstGeom prst="rect">
            <a:avLst/>
          </a:prstGeom>
          <a:noFill/>
          <a:ln w="9525">
            <a:noFill/>
            <a:miter lim="800000"/>
            <a:headEnd/>
            <a:tailEnd/>
          </a:ln>
          <a:effectLst/>
        </p:spPr>
      </p:pic>
      <p:sp>
        <p:nvSpPr>
          <p:cNvPr id="1027" name="Rectangle 3"/>
          <p:cNvSpPr>
            <a:spLocks noChangeArrowheads="1"/>
          </p:cNvSpPr>
          <p:nvPr/>
        </p:nvSpPr>
        <p:spPr bwMode="auto">
          <a:xfrm>
            <a:off x="4572000" y="1605677"/>
            <a:ext cx="4191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 typeface="Wingdings" pitchFamily="2" charset="2"/>
              <a:buChar char="Ø"/>
              <a:tabLst/>
            </a:pPr>
            <a:r>
              <a:rPr kumimoji="0" lang="en-US" b="1" i="0" u="none" strike="noStrike" cap="none" normalizeH="0" baseline="0" smtClean="0">
                <a:ln>
                  <a:noFill/>
                </a:ln>
                <a:solidFill>
                  <a:srgbClr val="FF00FF"/>
                </a:solidFill>
                <a:effectLst/>
                <a:latin typeface="Times New Roman" pitchFamily="18" charset="0"/>
                <a:ea typeface="Times New Roman" pitchFamily="18" charset="0"/>
                <a:cs typeface="Times New Roman" pitchFamily="18" charset="0"/>
              </a:rPr>
              <a:t> Tụ </a:t>
            </a:r>
            <a:r>
              <a:rPr kumimoji="0" lang="en-US" b="1" i="0" u="none" strike="noStrike" cap="none" normalizeH="0" baseline="0" smtClean="0">
                <a:ln>
                  <a:noFill/>
                </a:ln>
                <a:solidFill>
                  <a:srgbClr val="FF00FF"/>
                </a:solidFill>
                <a:effectLst/>
                <a:latin typeface="Times New Roman" pitchFamily="18" charset="0"/>
                <a:ea typeface="Times New Roman" pitchFamily="18" charset="0"/>
                <a:cs typeface="Times New Roman" pitchFamily="18" charset="0"/>
              </a:rPr>
              <a:t>nạp điện :</a:t>
            </a:r>
            <a:r>
              <a:rPr kumimoji="0" lang="en-US" b="0" i="0" u="none" strike="noStrike" cap="none" normalizeH="0" baseline="0" smtClean="0">
                <a:ln>
                  <a:noFill/>
                </a:ln>
                <a:solidFill>
                  <a:srgbClr val="FF00FF"/>
                </a:solidFill>
                <a:effectLst/>
                <a:latin typeface="Times New Roman" pitchFamily="18" charset="0"/>
                <a:ea typeface="Times New Roman" pitchFamily="18" charset="0"/>
                <a:cs typeface="Times New Roman" pitchFamily="18" charset="0"/>
              </a:rPr>
              <a:t> </a:t>
            </a: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Như hình ảnh trên ta thấy rằng , khi  công tắc K1 đóng, dòng điện từ nguồn U đi qua bóng đèn để nạp vào tụ, dòng nạp này làm bóng đèn loé sáng, khi tụ nạp đầy thì dòng nạp giảm bằng 0 vì vậy bóng đèn </a:t>
            </a: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tắt</a:t>
            </a: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smtClean="0">
              <a:ln>
                <a:noFill/>
              </a:ln>
              <a:solidFill>
                <a:srgbClr val="0000FF"/>
              </a:solidFill>
              <a:effectLst/>
              <a:latin typeface="Times New Roman" pitchFamily="18" charset="0"/>
              <a:ea typeface="Times New Roman" pitchFamily="18" charset="0"/>
              <a:cs typeface="Times New Roman" pitchFamily="18" charset="0"/>
            </a:endParaRPr>
          </a:p>
        </p:txBody>
      </p:sp>
      <p:sp>
        <p:nvSpPr>
          <p:cNvPr id="6" name="TextBox 5"/>
          <p:cNvSpPr txBox="1"/>
          <p:nvPr/>
        </p:nvSpPr>
        <p:spPr>
          <a:xfrm>
            <a:off x="762000" y="4648200"/>
            <a:ext cx="7848600" cy="1711366"/>
          </a:xfrm>
          <a:prstGeom prst="rect">
            <a:avLst/>
          </a:prstGeom>
          <a:noFill/>
        </p:spPr>
        <p:txBody>
          <a:bodyPr wrap="square" rtlCol="0">
            <a:spAutoFit/>
          </a:bodyPr>
          <a:lstStyle/>
          <a:p>
            <a:pPr lvl="0">
              <a:lnSpc>
                <a:spcPct val="150000"/>
              </a:lnSpc>
              <a:buFont typeface="Wingdings" pitchFamily="2" charset="2"/>
              <a:buChar char="Ø"/>
            </a:pPr>
            <a:r>
              <a:rPr lang="en-US" b="1" smtClean="0">
                <a:solidFill>
                  <a:srgbClr val="0000FF"/>
                </a:solidFill>
                <a:latin typeface="Times New Roman" pitchFamily="18" charset="0"/>
                <a:ea typeface="Times New Roman" pitchFamily="18" charset="0"/>
                <a:cs typeface="Times New Roman" pitchFamily="18" charset="0"/>
              </a:rPr>
              <a:t>  </a:t>
            </a:r>
            <a:r>
              <a:rPr lang="en-US" b="1" smtClean="0">
                <a:solidFill>
                  <a:srgbClr val="FF00FF"/>
                </a:solidFill>
                <a:latin typeface="Times New Roman" pitchFamily="18" charset="0"/>
                <a:ea typeface="Times New Roman" pitchFamily="18" charset="0"/>
                <a:cs typeface="Times New Roman" pitchFamily="18" charset="0"/>
              </a:rPr>
              <a:t>Tụ phóng điện :</a:t>
            </a:r>
            <a:r>
              <a:rPr lang="en-US" smtClean="0">
                <a:solidFill>
                  <a:srgbClr val="FF00FF"/>
                </a:solidFill>
                <a:latin typeface="Times New Roman" pitchFamily="18" charset="0"/>
                <a:ea typeface="Times New Roman" pitchFamily="18" charset="0"/>
                <a:cs typeface="Times New Roman" pitchFamily="18" charset="0"/>
              </a:rPr>
              <a:t> </a:t>
            </a:r>
            <a:r>
              <a:rPr lang="en-US" smtClean="0">
                <a:latin typeface="Times New Roman" pitchFamily="18" charset="0"/>
                <a:ea typeface="Times New Roman" pitchFamily="18" charset="0"/>
                <a:cs typeface="Times New Roman" pitchFamily="18" charset="0"/>
              </a:rPr>
              <a:t> Khi tụ đã nạp đầy, nếu công tắc K1 mở, công tắc K2 đóng thì dòng điện từ cực dương (+) của tụ phóng qua bóng đền về cực âm (-) làm bóng đèn loé sáng, khi tụ phóng hết điện thì bóng đèn tắt.</a:t>
            </a:r>
            <a:r>
              <a:rPr lang="en-US" smtClean="0">
                <a:latin typeface="Times New Roman" pitchFamily="18" charset="0"/>
                <a:cs typeface="Times New Roman" pitchFamily="18" charset="0"/>
              </a:rPr>
              <a:t> </a:t>
            </a:r>
          </a:p>
          <a:p>
            <a:pPr>
              <a:lnSpc>
                <a:spcPct val="150000"/>
              </a:lnSpc>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a:t>
            </a:r>
            <a:r>
              <a:rPr lang="en-US" sz="2400" smtClean="0">
                <a:solidFill>
                  <a:schemeClr val="accent1"/>
                </a:solidFill>
                <a:latin typeface="Times New Roman" pitchFamily="18" charset="0"/>
                <a:cs typeface="Times New Roman" pitchFamily="18" charset="0"/>
              </a:rPr>
              <a:t>đọc trị số tụ </a:t>
            </a:r>
            <a:r>
              <a:rPr lang="en-US" sz="2400" smtClean="0">
                <a:solidFill>
                  <a:schemeClr val="accent1"/>
                </a:solidFill>
                <a:latin typeface="Times New Roman" pitchFamily="18" charset="0"/>
                <a:cs typeface="Times New Roman" pitchFamily="18" charset="0"/>
              </a:rPr>
              <a:t>điện.</a:t>
            </a:r>
            <a:endParaRPr lang="en-US" sz="2400">
              <a:solidFill>
                <a:schemeClr val="accent1"/>
              </a:solidFill>
              <a:latin typeface="Times New Roman" pitchFamily="18" charset="0"/>
              <a:cs typeface="Times New Roman" pitchFamily="18" charset="0"/>
            </a:endParaRPr>
          </a:p>
        </p:txBody>
      </p:sp>
      <p:pic>
        <p:nvPicPr>
          <p:cNvPr id="5" name="Picture 6"/>
          <p:cNvPicPr>
            <a:picLocks noChangeAspect="1" noChangeArrowheads="1"/>
          </p:cNvPicPr>
          <p:nvPr/>
        </p:nvPicPr>
        <p:blipFill>
          <a:blip r:embed="rId2"/>
          <a:srcRect/>
          <a:stretch>
            <a:fillRect/>
          </a:stretch>
        </p:blipFill>
        <p:spPr bwMode="auto">
          <a:xfrm>
            <a:off x="304800" y="2057400"/>
            <a:ext cx="2286000" cy="1861794"/>
          </a:xfrm>
          <a:prstGeom prst="rect">
            <a:avLst/>
          </a:prstGeom>
          <a:noFill/>
          <a:ln w="9525">
            <a:noFill/>
            <a:miter lim="800000"/>
            <a:headEnd/>
            <a:tailEnd/>
          </a:ln>
          <a:effectLst/>
        </p:spPr>
      </p:pic>
      <p:sp>
        <p:nvSpPr>
          <p:cNvPr id="6" name="TextBox 5"/>
          <p:cNvSpPr txBox="1"/>
          <p:nvPr/>
        </p:nvSpPr>
        <p:spPr>
          <a:xfrm>
            <a:off x="1066800" y="1295400"/>
            <a:ext cx="21336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Đọc trị số tụ gốm.</a:t>
            </a:r>
            <a:endParaRPr lang="en-US" sz="2000">
              <a:solidFill>
                <a:srgbClr val="7030A0"/>
              </a:solidFill>
              <a:latin typeface="Times New Roman" pitchFamily="18" charset="0"/>
              <a:cs typeface="Times New Roman" pitchFamily="18" charset="0"/>
            </a:endParaRPr>
          </a:p>
        </p:txBody>
      </p:sp>
      <p:pic>
        <p:nvPicPr>
          <p:cNvPr id="24578" name="Picture 2"/>
          <p:cNvPicPr>
            <a:picLocks noChangeAspect="1" noChangeArrowheads="1"/>
          </p:cNvPicPr>
          <p:nvPr/>
        </p:nvPicPr>
        <p:blipFill>
          <a:blip r:embed="rId3"/>
          <a:srcRect/>
          <a:stretch>
            <a:fillRect/>
          </a:stretch>
        </p:blipFill>
        <p:spPr bwMode="auto">
          <a:xfrm>
            <a:off x="4724400" y="1905000"/>
            <a:ext cx="3287233" cy="16002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a:srcRect/>
          <a:stretch>
            <a:fillRect/>
          </a:stretch>
        </p:blipFill>
        <p:spPr bwMode="auto">
          <a:xfrm>
            <a:off x="4876800" y="4495800"/>
            <a:ext cx="3124200" cy="1568528"/>
          </a:xfrm>
          <a:prstGeom prst="rect">
            <a:avLst/>
          </a:prstGeom>
          <a:noFill/>
          <a:ln w="9525">
            <a:noFill/>
            <a:miter lim="800000"/>
            <a:headEnd/>
            <a:tailEnd/>
          </a:ln>
          <a:effectLst/>
        </p:spPr>
      </p:pic>
      <p:sp>
        <p:nvSpPr>
          <p:cNvPr id="9" name="TextBox 8"/>
          <p:cNvSpPr txBox="1"/>
          <p:nvPr/>
        </p:nvSpPr>
        <p:spPr>
          <a:xfrm>
            <a:off x="3581400" y="1524000"/>
            <a:ext cx="1143000" cy="369332"/>
          </a:xfrm>
          <a:prstGeom prst="rect">
            <a:avLst/>
          </a:prstGeom>
          <a:noFill/>
        </p:spPr>
        <p:txBody>
          <a:bodyPr wrap="square" rtlCol="0">
            <a:spAutoFit/>
          </a:bodyPr>
          <a:lstStyle/>
          <a:p>
            <a:r>
              <a:rPr lang="en-US" smtClean="0">
                <a:latin typeface="Times New Roman" pitchFamily="18" charset="0"/>
                <a:cs typeface="Times New Roman" pitchFamily="18" charset="0"/>
              </a:rPr>
              <a:t>Dạng 1:</a:t>
            </a:r>
            <a:endParaRPr lang="en-US">
              <a:latin typeface="Times New Roman" pitchFamily="18" charset="0"/>
              <a:cs typeface="Times New Roman" pitchFamily="18" charset="0"/>
            </a:endParaRPr>
          </a:p>
        </p:txBody>
      </p:sp>
      <p:sp>
        <p:nvSpPr>
          <p:cNvPr id="10" name="TextBox 9"/>
          <p:cNvSpPr txBox="1"/>
          <p:nvPr/>
        </p:nvSpPr>
        <p:spPr>
          <a:xfrm>
            <a:off x="3581400" y="3821668"/>
            <a:ext cx="1143000" cy="369332"/>
          </a:xfrm>
          <a:prstGeom prst="rect">
            <a:avLst/>
          </a:prstGeom>
          <a:noFill/>
        </p:spPr>
        <p:txBody>
          <a:bodyPr wrap="square" rtlCol="0">
            <a:spAutoFit/>
          </a:bodyPr>
          <a:lstStyle/>
          <a:p>
            <a:r>
              <a:rPr lang="en-US" smtClean="0">
                <a:latin typeface="Times New Roman" pitchFamily="18" charset="0"/>
                <a:cs typeface="Times New Roman" pitchFamily="18" charset="0"/>
              </a:rPr>
              <a:t>Dạng 2:</a:t>
            </a:r>
            <a:endParaRPr lang="en-US">
              <a:latin typeface="Times New Roman" pitchFamily="18" charset="0"/>
              <a:cs typeface="Times New Roman" pitchFamily="18" charset="0"/>
            </a:endParaRPr>
          </a:p>
        </p:txBody>
      </p:sp>
      <p:sp>
        <p:nvSpPr>
          <p:cNvPr id="11" name="TextBox 10"/>
          <p:cNvSpPr txBox="1"/>
          <p:nvPr/>
        </p:nvSpPr>
        <p:spPr>
          <a:xfrm>
            <a:off x="457200" y="4495800"/>
            <a:ext cx="1143000" cy="477054"/>
          </a:xfrm>
          <a:prstGeom prst="rect">
            <a:avLst/>
          </a:prstGeom>
          <a:noFill/>
        </p:spPr>
        <p:txBody>
          <a:bodyPr wrap="square" rtlCol="0">
            <a:spAutoFit/>
          </a:bodyPr>
          <a:lstStyle/>
          <a:p>
            <a:r>
              <a:rPr lang="en-US" sz="2500" smtClean="0">
                <a:solidFill>
                  <a:srgbClr val="FF0000"/>
                </a:solidFill>
                <a:latin typeface="Times New Roman" pitchFamily="18" charset="0"/>
                <a:cs typeface="Times New Roman" pitchFamily="18" charset="0"/>
              </a:rPr>
              <a:t>Chú ý:</a:t>
            </a:r>
            <a:endParaRPr lang="en-US" sz="2500">
              <a:solidFill>
                <a:srgbClr val="FF0000"/>
              </a:solidFill>
              <a:latin typeface="Times New Roman" pitchFamily="18" charset="0"/>
              <a:cs typeface="Times New Roman" pitchFamily="18" charset="0"/>
            </a:endParaRPr>
          </a:p>
        </p:txBody>
      </p:sp>
      <p:sp>
        <p:nvSpPr>
          <p:cNvPr id="12" name="TextBox 11"/>
          <p:cNvSpPr txBox="1"/>
          <p:nvPr/>
        </p:nvSpPr>
        <p:spPr>
          <a:xfrm>
            <a:off x="457200" y="5029200"/>
            <a:ext cx="2971800" cy="646331"/>
          </a:xfrm>
          <a:prstGeom prst="rect">
            <a:avLst/>
          </a:prstGeom>
          <a:noFill/>
        </p:spPr>
        <p:txBody>
          <a:bodyPr wrap="square" rtlCol="0">
            <a:spAutoFit/>
          </a:bodyPr>
          <a:lstStyle/>
          <a:p>
            <a:r>
              <a:rPr lang="vi-VN" smtClean="0"/>
              <a:t>Chữ K hoặc J ở cuối là chỉ sai số 5% hay 10% của tụ điện</a:t>
            </a:r>
            <a:endParaRPr lang="en-US"/>
          </a:p>
        </p:txBody>
      </p:sp>
      <p:sp>
        <p:nvSpPr>
          <p:cNvPr id="13" name="Rectangle 12"/>
          <p:cNvSpPr/>
          <p:nvPr/>
        </p:nvSpPr>
        <p:spPr>
          <a:xfrm>
            <a:off x="304800" y="4419600"/>
            <a:ext cx="32004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a:t>
            </a:r>
            <a:r>
              <a:rPr lang="en-US" sz="2400" smtClean="0">
                <a:solidFill>
                  <a:schemeClr val="accent1"/>
                </a:solidFill>
                <a:latin typeface="Times New Roman" pitchFamily="18" charset="0"/>
                <a:cs typeface="Times New Roman" pitchFamily="18" charset="0"/>
              </a:rPr>
              <a:t>đọc trị số tụ </a:t>
            </a:r>
            <a:r>
              <a:rPr lang="en-US" sz="2400" smtClean="0">
                <a:solidFill>
                  <a:schemeClr val="accent1"/>
                </a:solidFill>
                <a:latin typeface="Times New Roman" pitchFamily="18" charset="0"/>
                <a:cs typeface="Times New Roman" pitchFamily="18" charset="0"/>
              </a:rPr>
              <a:t>điện.</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1066800" y="1295400"/>
            <a:ext cx="2133600" cy="400110"/>
          </a:xfrm>
          <a:prstGeom prst="rect">
            <a:avLst/>
          </a:prstGeom>
          <a:noFill/>
        </p:spPr>
        <p:txBody>
          <a:bodyPr wrap="square" rtlCol="0">
            <a:spAutoFit/>
          </a:bodyPr>
          <a:lstStyle/>
          <a:p>
            <a:r>
              <a:rPr lang="en-US" sz="2000" smtClean="0">
                <a:solidFill>
                  <a:srgbClr val="7030A0"/>
                </a:solidFill>
                <a:latin typeface="Times New Roman" pitchFamily="18" charset="0"/>
                <a:cs typeface="Times New Roman" pitchFamily="18" charset="0"/>
              </a:rPr>
              <a:t>Đọc trị số </a:t>
            </a:r>
            <a:r>
              <a:rPr lang="en-US" sz="2000" smtClean="0">
                <a:solidFill>
                  <a:srgbClr val="7030A0"/>
                </a:solidFill>
                <a:latin typeface="Times New Roman" pitchFamily="18" charset="0"/>
                <a:cs typeface="Times New Roman" pitchFamily="18" charset="0"/>
              </a:rPr>
              <a:t>tụ hóa.</a:t>
            </a:r>
            <a:endParaRPr lang="en-US" sz="2000">
              <a:solidFill>
                <a:srgbClr val="7030A0"/>
              </a:solidFill>
              <a:latin typeface="Times New Roman" pitchFamily="18" charset="0"/>
              <a:cs typeface="Times New Roman" pitchFamily="18" charset="0"/>
            </a:endParaRPr>
          </a:p>
        </p:txBody>
      </p:sp>
      <p:sp>
        <p:nvSpPr>
          <p:cNvPr id="5" name="TextBox 4"/>
          <p:cNvSpPr txBox="1"/>
          <p:nvPr/>
        </p:nvSpPr>
        <p:spPr>
          <a:xfrm>
            <a:off x="1524000" y="1704110"/>
            <a:ext cx="5943600" cy="369332"/>
          </a:xfrm>
          <a:prstGeom prst="rect">
            <a:avLst/>
          </a:prstGeom>
          <a:noFill/>
        </p:spPr>
        <p:txBody>
          <a:bodyPr wrap="square" rtlCol="0">
            <a:spAutoFit/>
          </a:bodyPr>
          <a:lstStyle/>
          <a:p>
            <a:r>
              <a:rPr lang="en-US" smtClean="0">
                <a:latin typeface="Times New Roman" pitchFamily="18" charset="0"/>
                <a:cs typeface="Times New Roman" pitchFamily="18" charset="0"/>
              </a:rPr>
              <a:t>Giá trị điện dung của tụ hóa sẽ được ghi trực tiếp trên thân tụ</a:t>
            </a:r>
            <a:endParaRPr lang="en-US">
              <a:latin typeface="Times New Roman" pitchFamily="18" charset="0"/>
              <a:cs typeface="Times New Roman" pitchFamily="18" charset="0"/>
            </a:endParaRPr>
          </a:p>
        </p:txBody>
      </p:sp>
      <p:pic>
        <p:nvPicPr>
          <p:cNvPr id="18434" name="Picture 2" descr="Tu-hoa3"/>
          <p:cNvPicPr>
            <a:picLocks noChangeAspect="1" noChangeArrowheads="1"/>
          </p:cNvPicPr>
          <p:nvPr/>
        </p:nvPicPr>
        <p:blipFill>
          <a:blip r:embed="rId2"/>
          <a:srcRect/>
          <a:stretch>
            <a:fillRect/>
          </a:stretch>
        </p:blipFill>
        <p:spPr bwMode="auto">
          <a:xfrm>
            <a:off x="228600" y="2133600"/>
            <a:ext cx="3276600" cy="3276600"/>
          </a:xfrm>
          <a:prstGeom prst="rect">
            <a:avLst/>
          </a:prstGeom>
          <a:noFill/>
          <a:ln w="9525">
            <a:noFill/>
            <a:miter lim="800000"/>
            <a:headEnd/>
            <a:tailEnd/>
          </a:ln>
        </p:spPr>
      </p:pic>
      <p:pic>
        <p:nvPicPr>
          <p:cNvPr id="7" name="Picture 3" descr="Tuhoa2"/>
          <p:cNvPicPr>
            <a:picLocks noChangeAspect="1" noChangeArrowheads="1"/>
          </p:cNvPicPr>
          <p:nvPr/>
        </p:nvPicPr>
        <p:blipFill>
          <a:blip r:embed="rId3"/>
          <a:srcRect/>
          <a:stretch>
            <a:fillRect/>
          </a:stretch>
        </p:blipFill>
        <p:spPr bwMode="auto">
          <a:xfrm>
            <a:off x="4114800" y="2362200"/>
            <a:ext cx="4114800" cy="2793423"/>
          </a:xfrm>
          <a:prstGeom prst="rect">
            <a:avLst/>
          </a:prstGeom>
          <a:noFill/>
          <a:ln w="9525">
            <a:noFill/>
            <a:miter lim="800000"/>
            <a:headEnd/>
            <a:tailEnd/>
          </a:ln>
        </p:spPr>
      </p:pic>
      <p:sp>
        <p:nvSpPr>
          <p:cNvPr id="8" name="TextBox 7"/>
          <p:cNvSpPr txBox="1"/>
          <p:nvPr/>
        </p:nvSpPr>
        <p:spPr>
          <a:xfrm>
            <a:off x="152400" y="5867400"/>
            <a:ext cx="3886200" cy="646331"/>
          </a:xfrm>
          <a:prstGeom prst="rect">
            <a:avLst/>
          </a:prstGeom>
          <a:noFill/>
        </p:spPr>
        <p:txBody>
          <a:bodyPr wrap="square" rtlCol="0">
            <a:spAutoFit/>
          </a:bodyPr>
          <a:lstStyle/>
          <a:p>
            <a:r>
              <a:rPr lang="en-US" i="1" smtClean="0">
                <a:latin typeface="Times New Roman" pitchFamily="18" charset="0"/>
                <a:cs typeface="Times New Roman" pitchFamily="18" charset="0"/>
              </a:rPr>
              <a:t>Tụ hoá ghi điện dung là 185 µF / 320 V</a:t>
            </a:r>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
        <p:nvSpPr>
          <p:cNvPr id="9" name="TextBox 8"/>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Ý nghĩa của giá trị điện áp ghi trên thân tụ:</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533400" y="1447800"/>
            <a:ext cx="7924800" cy="5170646"/>
          </a:xfrm>
          <a:prstGeom prst="rect">
            <a:avLst/>
          </a:prstGeom>
          <a:noFill/>
        </p:spPr>
        <p:txBody>
          <a:bodyPr wrap="square" rtlCol="0">
            <a:spAutoFit/>
          </a:bodyPr>
          <a:lstStyle/>
          <a:p>
            <a:pPr lvl="0">
              <a:lnSpc>
                <a:spcPct val="150000"/>
              </a:lnSpc>
              <a:buFont typeface="Wingdings" pitchFamily="2" charset="2"/>
              <a:buChar char="Ø"/>
            </a:pPr>
            <a:r>
              <a:rPr lang="en-US" sz="2200" smtClean="0">
                <a:latin typeface="Times New Roman" pitchFamily="18" charset="0"/>
                <a:cs typeface="Times New Roman" pitchFamily="18" charset="0"/>
              </a:rPr>
              <a:t> Ta </a:t>
            </a:r>
            <a:r>
              <a:rPr lang="en-US" sz="2200" smtClean="0">
                <a:latin typeface="Times New Roman" pitchFamily="18" charset="0"/>
                <a:cs typeface="Times New Roman" pitchFamily="18" charset="0"/>
              </a:rPr>
              <a:t>thấy rằng bất kể tụ điện nào cũng được ghi trị số điện áp ngay sau giá trị điện dung, đây chính là giá trị điện áp cực đại mà tụ chịu được, quá điện áp này tụ sẽ bị nổ</a:t>
            </a:r>
            <a:r>
              <a:rPr lang="en-US" sz="2200" smtClean="0">
                <a:latin typeface="Times New Roman" pitchFamily="18" charset="0"/>
                <a:cs typeface="Times New Roman" pitchFamily="18" charset="0"/>
              </a:rPr>
              <a:t>. </a:t>
            </a:r>
            <a:endParaRPr lang="en-US" sz="2200" smtClean="0">
              <a:latin typeface="Times New Roman" pitchFamily="18" charset="0"/>
              <a:cs typeface="Times New Roman" pitchFamily="18" charset="0"/>
            </a:endParaRPr>
          </a:p>
          <a:p>
            <a:pPr lvl="0">
              <a:lnSpc>
                <a:spcPct val="150000"/>
              </a:lnSpc>
            </a:pPr>
            <a:endParaRPr lang="en-US" sz="2200" smtClean="0">
              <a:latin typeface="Times New Roman" pitchFamily="18" charset="0"/>
              <a:cs typeface="Times New Roman" pitchFamily="18" charset="0"/>
            </a:endParaRPr>
          </a:p>
          <a:p>
            <a:pPr lvl="0">
              <a:lnSpc>
                <a:spcPct val="150000"/>
              </a:lnSpc>
              <a:buFont typeface="Wingdings" pitchFamily="2" charset="2"/>
              <a:buChar char="Ø"/>
            </a:pPr>
            <a:r>
              <a:rPr lang="en-US" sz="2200" smtClean="0">
                <a:latin typeface="Times New Roman" pitchFamily="18" charset="0"/>
                <a:cs typeface="Times New Roman" pitchFamily="18" charset="0"/>
              </a:rPr>
              <a:t> Khi </a:t>
            </a:r>
            <a:r>
              <a:rPr lang="en-US" sz="2200" smtClean="0">
                <a:latin typeface="Times New Roman" pitchFamily="18" charset="0"/>
                <a:cs typeface="Times New Roman" pitchFamily="18" charset="0"/>
              </a:rPr>
              <a:t>lắp tụ vào trong một mạch điện có điện áp là U thì bao giờ người ta cũng lắp tụ điện có giá trị điện áp Max cao gấp khoảng 1,4 lần</a:t>
            </a:r>
            <a:r>
              <a:rPr lang="en-US" sz="2200" smtClean="0">
                <a:latin typeface="Times New Roman" pitchFamily="18" charset="0"/>
                <a:cs typeface="Times New Roman" pitchFamily="18" charset="0"/>
              </a:rPr>
              <a:t>. </a:t>
            </a:r>
            <a:endParaRPr lang="en-US" sz="2200" smtClean="0">
              <a:latin typeface="Times New Roman" pitchFamily="18" charset="0"/>
              <a:cs typeface="Times New Roman" pitchFamily="18" charset="0"/>
            </a:endParaRPr>
          </a:p>
          <a:p>
            <a:pPr lvl="0">
              <a:lnSpc>
                <a:spcPct val="150000"/>
              </a:lnSpc>
            </a:pPr>
            <a:endParaRPr lang="en-US" sz="2200" smtClean="0">
              <a:latin typeface="Times New Roman" pitchFamily="18" charset="0"/>
              <a:cs typeface="Times New Roman" pitchFamily="18" charset="0"/>
            </a:endParaRPr>
          </a:p>
          <a:p>
            <a:pPr lvl="0">
              <a:lnSpc>
                <a:spcPct val="150000"/>
              </a:lnSpc>
              <a:buFont typeface="Wingdings" pitchFamily="2" charset="2"/>
              <a:buChar char="Ø"/>
            </a:pPr>
            <a:r>
              <a:rPr lang="en-US" sz="2200" smtClean="0">
                <a:latin typeface="Times New Roman" pitchFamily="18" charset="0"/>
                <a:cs typeface="Times New Roman" pitchFamily="18" charset="0"/>
              </a:rPr>
              <a:t> Ví </a:t>
            </a:r>
            <a:r>
              <a:rPr lang="en-US" sz="2200" smtClean="0">
                <a:latin typeface="Times New Roman" pitchFamily="18" charset="0"/>
                <a:cs typeface="Times New Roman" pitchFamily="18" charset="0"/>
              </a:rPr>
              <a:t>dụ mạch 12V phải lắp tụ 16V, mạch 24V phải lắp tụ 35V. vv.. </a:t>
            </a:r>
          </a:p>
          <a:p>
            <a:pPr>
              <a:lnSpc>
                <a:spcPct val="150000"/>
              </a:lnSpc>
            </a:pPr>
            <a:endParaRPr lang="en-US" sz="2200">
              <a:latin typeface="Times New Roman" pitchFamily="18" charset="0"/>
              <a:cs typeface="Times New Roman" pitchFamily="18" charset="0"/>
            </a:endParaRPr>
          </a:p>
        </p:txBody>
      </p:sp>
      <p:sp>
        <p:nvSpPr>
          <p:cNvPr id="5" name="TextBox 4"/>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03565"/>
            <a:ext cx="6781800" cy="461665"/>
          </a:xfrm>
          <a:prstGeom prst="rect">
            <a:avLst/>
          </a:prstGeom>
          <a:noFill/>
        </p:spPr>
        <p:txBody>
          <a:bodyPr wrap="square" rtlCol="0">
            <a:spAutoFit/>
          </a:bodyPr>
          <a:lstStyle/>
          <a:p>
            <a:pPr>
              <a:buFont typeface="Wingdings" pitchFamily="2" charset="2"/>
              <a:buChar char="v"/>
            </a:pPr>
            <a:r>
              <a:rPr lang="en-US" sz="2400" smtClean="0">
                <a:solidFill>
                  <a:schemeClr val="accent1"/>
                </a:solidFill>
                <a:latin typeface="Times New Roman" pitchFamily="18" charset="0"/>
                <a:cs typeface="Times New Roman" pitchFamily="18" charset="0"/>
              </a:rPr>
              <a:t>Hướng dẫn đo tụ điện.</a:t>
            </a:r>
            <a:endParaRPr lang="en-US" sz="2400">
              <a:solidFill>
                <a:schemeClr val="accent1"/>
              </a:solidFill>
              <a:latin typeface="Times New Roman" pitchFamily="18" charset="0"/>
              <a:cs typeface="Times New Roman" pitchFamily="18" charset="0"/>
            </a:endParaRPr>
          </a:p>
        </p:txBody>
      </p:sp>
      <p:sp>
        <p:nvSpPr>
          <p:cNvPr id="5" name="TextBox 4"/>
          <p:cNvSpPr txBox="1"/>
          <p:nvPr/>
        </p:nvSpPr>
        <p:spPr>
          <a:xfrm>
            <a:off x="685800" y="1225393"/>
            <a:ext cx="7315200" cy="507831"/>
          </a:xfrm>
          <a:prstGeom prst="rect">
            <a:avLst/>
          </a:prstGeom>
          <a:noFill/>
        </p:spPr>
        <p:txBody>
          <a:bodyPr wrap="square" rtlCol="0">
            <a:spAutoFit/>
          </a:bodyPr>
          <a:lstStyle/>
          <a:p>
            <a:pPr>
              <a:lnSpc>
                <a:spcPct val="150000"/>
              </a:lnSpc>
              <a:buFont typeface="Wingdings" pitchFamily="2" charset="2"/>
              <a:buChar char="Ø"/>
            </a:pPr>
            <a:r>
              <a:rPr lang="en-US" smtClean="0">
                <a:solidFill>
                  <a:srgbClr val="00B0F0"/>
                </a:solidFill>
                <a:latin typeface="Times New Roman" pitchFamily="18" charset="0"/>
                <a:cs typeface="Times New Roman" pitchFamily="18" charset="0"/>
              </a:rPr>
              <a:t> Nếu là tụ gốm (không phân cực) ta dùng thang đo x1K ohm hoặc 10K ohm</a:t>
            </a:r>
          </a:p>
        </p:txBody>
      </p:sp>
      <p:sp>
        <p:nvSpPr>
          <p:cNvPr id="6" name="Rectangle 5"/>
          <p:cNvSpPr/>
          <p:nvPr/>
        </p:nvSpPr>
        <p:spPr>
          <a:xfrm>
            <a:off x="685800" y="1219200"/>
            <a:ext cx="7315200" cy="6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2"/>
          <a:srcRect/>
          <a:stretch>
            <a:fillRect/>
          </a:stretch>
        </p:blipFill>
        <p:spPr bwMode="auto">
          <a:xfrm>
            <a:off x="228600" y="2486890"/>
            <a:ext cx="3918114" cy="3304310"/>
          </a:xfrm>
          <a:prstGeom prst="rect">
            <a:avLst/>
          </a:prstGeom>
          <a:noFill/>
          <a:ln w="9525">
            <a:noFill/>
            <a:miter lim="800000"/>
            <a:headEnd/>
            <a:tailEnd/>
          </a:ln>
          <a:effectLst/>
        </p:spPr>
      </p:pic>
      <p:sp>
        <p:nvSpPr>
          <p:cNvPr id="4101" name="Rectangle 5"/>
          <p:cNvSpPr>
            <a:spLocks noChangeArrowheads="1"/>
          </p:cNvSpPr>
          <p:nvPr/>
        </p:nvSpPr>
        <p:spPr bwMode="auto">
          <a:xfrm>
            <a:off x="4267200" y="1905000"/>
            <a:ext cx="47244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latin typeface="Times New Roman" pitchFamily="18" charset="0"/>
                <a:cs typeface="Times New Roman" pitchFamily="18" charset="0"/>
              </a:rPr>
              <a:t>C</a:t>
            </a:r>
            <a:r>
              <a:rPr lang="en-US" smtClean="0">
                <a:latin typeface="Times New Roman" pitchFamily="18" charset="0"/>
                <a:cs typeface="Times New Roman" pitchFamily="18" charset="0"/>
              </a:rPr>
              <a:t>ó </a:t>
            </a:r>
            <a:r>
              <a:rPr lang="en-US" smtClean="0">
                <a:latin typeface="Times New Roman" pitchFamily="18" charset="0"/>
                <a:cs typeface="Times New Roman" pitchFamily="18" charset="0"/>
              </a:rPr>
              <a:t>ba tụ C1 , C2 và C3 có điện dung bằng nhau, trong đó C1 là tụ tốt, C2 là tụ bị dò và C3 là tụ bị chập</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lvl="0"/>
            <a:endParaRPr lang="en-US" smtClean="0">
              <a:latin typeface="Times New Roman" pitchFamily="18" charset="0"/>
              <a:cs typeface="Times New Roman" pitchFamily="18" charset="0"/>
            </a:endParaRPr>
          </a:p>
          <a:p>
            <a:pPr lvl="0">
              <a:buFont typeface="Wingdings" pitchFamily="2" charset="2"/>
              <a:buChar char="Ø"/>
            </a:pPr>
            <a:r>
              <a:rPr lang="en-US" smtClean="0">
                <a:latin typeface="Times New Roman" pitchFamily="18" charset="0"/>
                <a:cs typeface="Times New Roman" pitchFamily="18" charset="0"/>
              </a:rPr>
              <a:t>Khi đo tụ C1 ( Tụ tốt ) kim phóng lên 1 chút rồi trở về vị trí cũ. ( Lưu ý các tụ nhỏ quá &lt; 1nF thì kim sẽ không phóng nạp </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lvl="0">
              <a:buFont typeface="Wingdings" pitchFamily="2" charset="2"/>
              <a:buChar char="Ø"/>
            </a:pPr>
            <a:endParaRPr lang="en-US" smtClean="0">
              <a:latin typeface="Times New Roman" pitchFamily="18" charset="0"/>
              <a:cs typeface="Times New Roman" pitchFamily="18" charset="0"/>
            </a:endParaRPr>
          </a:p>
          <a:p>
            <a:pPr lvl="0">
              <a:buFont typeface="Wingdings" pitchFamily="2" charset="2"/>
              <a:buChar char="Ø"/>
            </a:pPr>
            <a:r>
              <a:rPr lang="en-US" smtClean="0">
                <a:latin typeface="Times New Roman" pitchFamily="18" charset="0"/>
                <a:cs typeface="Times New Roman" pitchFamily="18" charset="0"/>
              </a:rPr>
              <a:t>Khi đo tụ C2 ( Tụ bị dò ) ta thấy kim lên lưng chừng thang đo và dừng lại không trở về vị trí cũ. </a:t>
            </a:r>
          </a:p>
          <a:p>
            <a:pPr lvl="0">
              <a:buFont typeface="Wingdings" pitchFamily="2" charset="2"/>
              <a:buChar char="Ø"/>
            </a:pPr>
            <a:r>
              <a:rPr lang="en-US" smtClean="0">
                <a:latin typeface="Times New Roman" pitchFamily="18" charset="0"/>
                <a:cs typeface="Times New Roman" pitchFamily="18" charset="0"/>
              </a:rPr>
              <a:t>Khi đo tụ C3 ( Tụ bị chập ) ta thấy kim lên = 0 Ω và không trở về</a:t>
            </a:r>
            <a:r>
              <a:rPr lang="en-US"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lvl="0">
              <a:buFont typeface="Wingdings" pitchFamily="2" charset="2"/>
              <a:buChar char="Ø"/>
            </a:pPr>
            <a:endParaRPr lang="en-US" smtClean="0">
              <a:latin typeface="Times New Roman" pitchFamily="18" charset="0"/>
              <a:cs typeface="Times New Roman" pitchFamily="18" charset="0"/>
            </a:endParaRPr>
          </a:p>
          <a:p>
            <a:pPr lvl="0">
              <a:buFont typeface="Wingdings" pitchFamily="2" charset="2"/>
              <a:buChar char="Ø"/>
            </a:pPr>
            <a:r>
              <a:rPr lang="en-US" smtClean="0">
                <a:latin typeface="Times New Roman" pitchFamily="18" charset="0"/>
                <a:cs typeface="Times New Roman" pitchFamily="18" charset="0"/>
              </a:rPr>
              <a:t>Lưu ý:  Khi đo kiểm tra tụ giấy hoặc tụ gốm ta phải để đồng hồ ở thang  x1KΩ hoặc x10KΩ, và phải đảo chiều kim đồng hồ vài lần khi đo. </a:t>
            </a:r>
            <a:endParaRPr lang="en-US">
              <a:latin typeface="Times New Roman" pitchFamily="18" charset="0"/>
              <a:cs typeface="Times New Roman" pitchFamily="18" charset="0"/>
            </a:endParaRPr>
          </a:p>
        </p:txBody>
      </p:sp>
      <p:sp>
        <p:nvSpPr>
          <p:cNvPr id="9" name="TextBox 8"/>
          <p:cNvSpPr txBox="1"/>
          <p:nvPr/>
        </p:nvSpPr>
        <p:spPr>
          <a:xfrm>
            <a:off x="609600" y="-7441"/>
            <a:ext cx="80010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Tụ điện – Capacitor (C)</a:t>
            </a:r>
            <a:endParaRPr lang="en-US" sz="44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TotalTime>
  <Words>620</Words>
  <Application>Microsoft Office PowerPoint</Application>
  <PresentationFormat>On-screen Show (4:3)</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Chương 5: Tụ điện – Capacitor (C)</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CD-Rom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Tụ điện – Capacitor (C)</dc:title>
  <dc:creator>aquoc</dc:creator>
  <cp:lastModifiedBy>aquoc</cp:lastModifiedBy>
  <cp:revision>10</cp:revision>
  <dcterms:created xsi:type="dcterms:W3CDTF">2012-10-16T07:42:06Z</dcterms:created>
  <dcterms:modified xsi:type="dcterms:W3CDTF">2012-10-18T14:57:22Z</dcterms:modified>
</cp:coreProperties>
</file>