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59" r:id="rId5"/>
    <p:sldId id="260" r:id="rId6"/>
    <p:sldId id="262" r:id="rId7"/>
    <p:sldId id="263"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6" r:id="rId24"/>
    <p:sldId id="287" r:id="rId25"/>
    <p:sldId id="288" r:id="rId26"/>
    <p:sldId id="290" r:id="rId27"/>
    <p:sldId id="291" r:id="rId28"/>
    <p:sldId id="292"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A1FB6FB-26CC-4E4E-AE66-9CC75555F6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FB6FB-26CC-4E4E-AE66-9CC75555F6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FB6FB-26CC-4E4E-AE66-9CC75555F6F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28600"/>
            <a:ext cx="7772400" cy="1219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828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828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9624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624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FB6FB-26CC-4E4E-AE66-9CC75555F6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1FB6FB-26CC-4E4E-AE66-9CC75555F6F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FB6FB-26CC-4E4E-AE66-9CC75555F6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1FB6FB-26CC-4E4E-AE66-9CC75555F6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1FB6FB-26CC-4E4E-AE66-9CC75555F6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1FB6FB-26CC-4E4E-AE66-9CC75555F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1FB6FB-26CC-4E4E-AE66-9CC75555F6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D99860B-1541-49C9-93D0-B9A9A34C4DDF}" type="datetimeFigureOut">
              <a:rPr lang="en-US" smtClean="0"/>
              <a:pPr/>
              <a:t>11/15/2012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A1FB6FB-26CC-4E4E-AE66-9CC75555F6F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D99860B-1541-49C9-93D0-B9A9A34C4DDF}" type="datetimeFigureOut">
              <a:rPr lang="en-US" smtClean="0"/>
              <a:pPr/>
              <a:t>11/15/2012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A1FB6FB-26CC-4E4E-AE66-9CC75555F6F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873375"/>
            <a:ext cx="8686800" cy="1470025"/>
          </a:xfrm>
        </p:spPr>
        <p:txBody>
          <a:bodyPr>
            <a:normAutofit fontScale="90000"/>
          </a:bodyPr>
          <a:lstStyle/>
          <a:p>
            <a:pPr algn="ctr"/>
            <a:r>
              <a:rPr lang="en-US" b="1" smtClean="0">
                <a:solidFill>
                  <a:srgbClr val="FFFF00"/>
                </a:solidFill>
                <a:latin typeface="Times New Roman" pitchFamily="18" charset="0"/>
                <a:cs typeface="Times New Roman" pitchFamily="18" charset="0"/>
              </a:rPr>
              <a:t>Chương </a:t>
            </a:r>
            <a:r>
              <a:rPr lang="en-US">
                <a:solidFill>
                  <a:srgbClr val="FFFF00"/>
                </a:solidFill>
                <a:latin typeface="Times New Roman" pitchFamily="18" charset="0"/>
                <a:cs typeface="Times New Roman" pitchFamily="18" charset="0"/>
              </a:rPr>
              <a:t>7</a:t>
            </a:r>
            <a:r>
              <a:rPr lang="en-US" b="1" smtClean="0">
                <a:solidFill>
                  <a:srgbClr val="FFFF00"/>
                </a:solidFill>
                <a:latin typeface="Times New Roman" pitchFamily="18" charset="0"/>
                <a:cs typeface="Times New Roman" pitchFamily="18" charset="0"/>
              </a:rPr>
              <a:t> – Chất bán dẫn và Diode</a:t>
            </a:r>
            <a:endParaRPr lang="en-US">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1447800" y="6248400"/>
            <a:ext cx="6400800" cy="533400"/>
          </a:xfrm>
        </p:spPr>
        <p:txBody>
          <a:bodyPr>
            <a:normAutofit/>
          </a:bodyPr>
          <a:lstStyle/>
          <a:p>
            <a:pPr algn="ctr"/>
            <a:r>
              <a:rPr lang="en-US" smtClean="0">
                <a:solidFill>
                  <a:schemeClr val="tx2"/>
                </a:solidFill>
                <a:latin typeface="Times New Roman" pitchFamily="18" charset="0"/>
                <a:cs typeface="Times New Roman" pitchFamily="18" charset="0"/>
              </a:rPr>
              <a:t>Tp. HCM - 2012</a:t>
            </a:r>
            <a:endParaRPr lang="en-US">
              <a:solidFill>
                <a:schemeClr val="tx2"/>
              </a:solidFill>
              <a:latin typeface="Times New Roman" pitchFamily="18" charset="0"/>
              <a:cs typeface="Times New Roman" pitchFamily="18" charset="0"/>
            </a:endParaRPr>
          </a:p>
        </p:txBody>
      </p:sp>
      <p:sp>
        <p:nvSpPr>
          <p:cNvPr id="4" name="TextBox 3"/>
          <p:cNvSpPr txBox="1"/>
          <p:nvPr/>
        </p:nvSpPr>
        <p:spPr>
          <a:xfrm>
            <a:off x="838200" y="224135"/>
            <a:ext cx="7467600" cy="461665"/>
          </a:xfrm>
          <a:prstGeom prst="rect">
            <a:avLst/>
          </a:prstGeom>
          <a:noFill/>
        </p:spPr>
        <p:txBody>
          <a:bodyPr wrap="square" rtlCol="0">
            <a:spAutoFit/>
          </a:bodyPr>
          <a:lstStyle/>
          <a:p>
            <a:pPr algn="ctr"/>
            <a:r>
              <a:rPr lang="en-US" sz="2400" smtClean="0">
                <a:latin typeface="Times New Roman" pitchFamily="18" charset="0"/>
                <a:cs typeface="Times New Roman" pitchFamily="18" charset="0"/>
              </a:rPr>
              <a:t>Trường Đại Học Công Nghệ Thông Tin ĐHQG TPHCM</a:t>
            </a:r>
            <a:endParaRPr lang="en-US" sz="2400">
              <a:latin typeface="Times New Roman" pitchFamily="18" charset="0"/>
              <a:cs typeface="Times New Roman" pitchFamily="18" charset="0"/>
            </a:endParaRPr>
          </a:p>
        </p:txBody>
      </p:sp>
      <p:sp>
        <p:nvSpPr>
          <p:cNvPr id="5" name="TextBox 4"/>
          <p:cNvSpPr txBox="1"/>
          <p:nvPr/>
        </p:nvSpPr>
        <p:spPr>
          <a:xfrm>
            <a:off x="1905000" y="1981200"/>
            <a:ext cx="5181600" cy="400110"/>
          </a:xfrm>
          <a:prstGeom prst="rect">
            <a:avLst/>
          </a:prstGeom>
          <a:noFill/>
        </p:spPr>
        <p:txBody>
          <a:bodyPr wrap="square" rtlCol="0">
            <a:spAutoFit/>
          </a:bodyPr>
          <a:lstStyle/>
          <a:p>
            <a:pPr algn="ctr"/>
            <a:r>
              <a:rPr lang="en-US" sz="2000" smtClean="0">
                <a:latin typeface="Times New Roman" pitchFamily="18" charset="0"/>
                <a:cs typeface="Times New Roman" pitchFamily="18" charset="0"/>
              </a:rPr>
              <a:t>Môn học: Nhập Môn Điện Tử</a:t>
            </a:r>
            <a:endParaRPr lang="en-US" sz="20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amond(in)">
                                      <p:cBhvr>
                                        <p:cTn id="10" dur="1000"/>
                                        <p:tgtEl>
                                          <p:spTgt spid="3">
                                            <p:txEl>
                                              <p:pRg st="0" end="0"/>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1000"/>
                                        <p:tgtEl>
                                          <p:spTgt spid="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amond(in)">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sz="half" idx="1"/>
          </p:nvPr>
        </p:nvSpPr>
        <p:spPr>
          <a:xfrm>
            <a:off x="457200" y="1600200"/>
            <a:ext cx="8153400" cy="4525963"/>
          </a:xfrm>
        </p:spPr>
        <p:txBody>
          <a:bodyPr/>
          <a:lstStyle/>
          <a:p>
            <a:pPr eaLnBrk="1" hangingPunct="1"/>
            <a:r>
              <a:rPr lang="en-US" sz="2000" b="1" smtClean="0">
                <a:latin typeface="Times New Roman" pitchFamily="18" charset="0"/>
                <a:cs typeface="Times New Roman" pitchFamily="18" charset="0"/>
              </a:rPr>
              <a:t>Cực dương nối với cực P còn cực âm nối với cực N (U</a:t>
            </a:r>
            <a:r>
              <a:rPr lang="en-US" sz="2000" b="1" baseline="-25000" smtClean="0">
                <a:latin typeface="Times New Roman" pitchFamily="18" charset="0"/>
                <a:cs typeface="Times New Roman" pitchFamily="18" charset="0"/>
              </a:rPr>
              <a:t>AK</a:t>
            </a:r>
            <a:r>
              <a:rPr lang="en-US" sz="2000" b="1" smtClean="0">
                <a:latin typeface="Times New Roman" pitchFamily="18" charset="0"/>
                <a:cs typeface="Times New Roman" pitchFamily="18" charset="0"/>
              </a:rPr>
              <a:t> &gt;0)</a:t>
            </a:r>
          </a:p>
          <a:p>
            <a:pPr eaLnBrk="1" hangingPunct="1"/>
            <a:r>
              <a:rPr lang="en-US" sz="2000" b="1" smtClean="0">
                <a:latin typeface="Times New Roman" pitchFamily="18" charset="0"/>
                <a:cs typeface="Times New Roman" pitchFamily="18" charset="0"/>
              </a:rPr>
              <a:t>Cực dương của nguồn điện áp ngoài sẽ đẩy lỗ trống phía bên P di chuyển sang bên N và ngược lại, cực âm của nguồn ngoài sẽ đẩy điện tử bên N di chuyển sang P làm kín mạch. </a:t>
            </a:r>
          </a:p>
          <a:p>
            <a:pPr eaLnBrk="1" hangingPunct="1"/>
            <a:r>
              <a:rPr lang="en-US" sz="2000" b="1" smtClean="0">
                <a:latin typeface="Times New Roman" pitchFamily="18" charset="0"/>
                <a:cs typeface="Times New Roman" pitchFamily="18" charset="0"/>
              </a:rPr>
              <a:t>Kết quả là trong mạch có dòng điện chạy. Dòng điện này gọi là dòng điện thuận và có giá trị tăng theo hàm mũ với điện áp ngoài đặt vào </a:t>
            </a:r>
          </a:p>
        </p:txBody>
      </p:sp>
      <p:grpSp>
        <p:nvGrpSpPr>
          <p:cNvPr id="2" name="Group 4"/>
          <p:cNvGrpSpPr>
            <a:grpSpLocks/>
          </p:cNvGrpSpPr>
          <p:nvPr/>
        </p:nvGrpSpPr>
        <p:grpSpPr bwMode="auto">
          <a:xfrm>
            <a:off x="838200" y="3886200"/>
            <a:ext cx="7543800" cy="2743200"/>
            <a:chOff x="1020" y="2555"/>
            <a:chExt cx="7931" cy="2895"/>
          </a:xfrm>
        </p:grpSpPr>
        <p:pic>
          <p:nvPicPr>
            <p:cNvPr id="28679" name="Picture 5" descr="diodecW"/>
            <p:cNvPicPr>
              <a:picLocks noChangeAspect="1" noChangeArrowheads="1"/>
            </p:cNvPicPr>
            <p:nvPr/>
          </p:nvPicPr>
          <p:blipFill>
            <a:blip r:embed="rId2">
              <a:lum bright="-6000" contrast="30000"/>
              <a:grayscl/>
            </a:blip>
            <a:srcRect b="6667"/>
            <a:stretch>
              <a:fillRect/>
            </a:stretch>
          </p:blipFill>
          <p:spPr bwMode="auto">
            <a:xfrm>
              <a:off x="1020" y="2745"/>
              <a:ext cx="3435" cy="2520"/>
            </a:xfrm>
            <a:prstGeom prst="rect">
              <a:avLst/>
            </a:prstGeom>
            <a:noFill/>
            <a:ln w="9525">
              <a:noFill/>
              <a:miter lim="800000"/>
              <a:headEnd/>
              <a:tailEnd/>
            </a:ln>
          </p:spPr>
        </p:pic>
        <p:pic>
          <p:nvPicPr>
            <p:cNvPr id="28680" name="Picture 6" descr="fig4b"/>
            <p:cNvPicPr>
              <a:picLocks noChangeAspect="1" noChangeArrowheads="1"/>
            </p:cNvPicPr>
            <p:nvPr/>
          </p:nvPicPr>
          <p:blipFill>
            <a:blip r:embed="rId3">
              <a:lum bright="-18000" contrast="30000"/>
              <a:grayscl/>
            </a:blip>
            <a:srcRect/>
            <a:stretch>
              <a:fillRect/>
            </a:stretch>
          </p:blipFill>
          <p:spPr bwMode="auto">
            <a:xfrm>
              <a:off x="5411" y="2555"/>
              <a:ext cx="3540" cy="2895"/>
            </a:xfrm>
            <a:prstGeom prst="rect">
              <a:avLst/>
            </a:prstGeom>
            <a:noFill/>
            <a:ln w="9525">
              <a:noFill/>
              <a:miter lim="800000"/>
              <a:headEnd/>
              <a:tailEnd/>
            </a:ln>
          </p:spPr>
        </p:pic>
      </p:grpSp>
      <p:sp>
        <p:nvSpPr>
          <p:cNvPr id="2867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a:p>
        </p:txBody>
      </p:sp>
      <p:sp>
        <p:nvSpPr>
          <p:cNvPr id="28678" name="Slide Number Placeholder 10"/>
          <p:cNvSpPr>
            <a:spLocks noGrp="1"/>
          </p:cNvSpPr>
          <p:nvPr>
            <p:ph type="sldNum" sz="quarter" idx="12"/>
          </p:nvPr>
        </p:nvSpPr>
        <p:spPr>
          <a:noFill/>
        </p:spPr>
        <p:txBody>
          <a:bodyPr/>
          <a:lstStyle/>
          <a:p>
            <a:fld id="{189976EF-44CF-4637-B5B6-C830F4FCEC12}" type="slidenum">
              <a:rPr lang="en-US" smtClean="0"/>
              <a:pPr/>
              <a:t>10</a:t>
            </a:fld>
            <a:endParaRPr lang="en-US" smtClean="0"/>
          </a:p>
        </p:txBody>
      </p:sp>
      <p:sp>
        <p:nvSpPr>
          <p:cNvPr id="10"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1" name="TextBox 10"/>
          <p:cNvSpPr txBox="1"/>
          <p:nvPr/>
        </p:nvSpPr>
        <p:spPr>
          <a:xfrm>
            <a:off x="339450" y="762000"/>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Chuyển tiếp P-N</a:t>
            </a:r>
            <a:endParaRPr lang="en-US" sz="2400">
              <a:solidFill>
                <a:schemeClr val="accent1"/>
              </a:solidFill>
              <a:latin typeface="Times New Roman" pitchFamily="18" charset="0"/>
              <a:cs typeface="Times New Roman" pitchFamily="18" charset="0"/>
            </a:endParaRPr>
          </a:p>
        </p:txBody>
      </p:sp>
      <p:sp>
        <p:nvSpPr>
          <p:cNvPr id="12" name="TextBox 11"/>
          <p:cNvSpPr txBox="1"/>
          <p:nvPr/>
        </p:nvSpPr>
        <p:spPr>
          <a:xfrm>
            <a:off x="782780" y="1219200"/>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Phân cực thuận</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1000"/>
                                        <p:tgtEl>
                                          <p:spTgt spid="10"/>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amond(in)">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9"/>
          <p:cNvGrpSpPr>
            <a:grpSpLocks/>
          </p:cNvGrpSpPr>
          <p:nvPr/>
        </p:nvGrpSpPr>
        <p:grpSpPr bwMode="auto">
          <a:xfrm>
            <a:off x="4449763" y="1314450"/>
            <a:ext cx="661987" cy="762000"/>
            <a:chOff x="864" y="1152"/>
            <a:chExt cx="417" cy="480"/>
          </a:xfrm>
        </p:grpSpPr>
        <p:sp>
          <p:nvSpPr>
            <p:cNvPr id="29869" name="Line 140"/>
            <p:cNvSpPr>
              <a:spLocks noChangeShapeType="1"/>
            </p:cNvSpPr>
            <p:nvPr/>
          </p:nvSpPr>
          <p:spPr bwMode="auto">
            <a:xfrm>
              <a:off x="864" y="1152"/>
              <a:ext cx="0" cy="480"/>
            </a:xfrm>
            <a:prstGeom prst="line">
              <a:avLst/>
            </a:prstGeom>
            <a:noFill/>
            <a:ln w="57150">
              <a:solidFill>
                <a:schemeClr val="tx1"/>
              </a:solidFill>
              <a:round/>
              <a:headEnd/>
              <a:tailEnd/>
            </a:ln>
          </p:spPr>
          <p:txBody>
            <a:bodyPr wrap="none" anchor="ctr"/>
            <a:lstStyle/>
            <a:p>
              <a:endParaRPr lang="en-US"/>
            </a:p>
          </p:txBody>
        </p:sp>
        <p:sp>
          <p:nvSpPr>
            <p:cNvPr id="29870" name="Line 141"/>
            <p:cNvSpPr>
              <a:spLocks noChangeShapeType="1"/>
            </p:cNvSpPr>
            <p:nvPr/>
          </p:nvSpPr>
          <p:spPr bwMode="auto">
            <a:xfrm>
              <a:off x="1152" y="1152"/>
              <a:ext cx="0" cy="480"/>
            </a:xfrm>
            <a:prstGeom prst="line">
              <a:avLst/>
            </a:prstGeom>
            <a:noFill/>
            <a:ln w="57150">
              <a:solidFill>
                <a:schemeClr val="tx1"/>
              </a:solidFill>
              <a:round/>
              <a:headEnd/>
              <a:tailEnd/>
            </a:ln>
          </p:spPr>
          <p:txBody>
            <a:bodyPr wrap="none" anchor="ctr"/>
            <a:lstStyle/>
            <a:p>
              <a:endParaRPr lang="en-US"/>
            </a:p>
          </p:txBody>
        </p:sp>
        <p:sp>
          <p:nvSpPr>
            <p:cNvPr id="29871" name="Line 142"/>
            <p:cNvSpPr>
              <a:spLocks noChangeShapeType="1"/>
            </p:cNvSpPr>
            <p:nvPr/>
          </p:nvSpPr>
          <p:spPr bwMode="auto">
            <a:xfrm>
              <a:off x="1281" y="1248"/>
              <a:ext cx="0" cy="306"/>
            </a:xfrm>
            <a:prstGeom prst="line">
              <a:avLst/>
            </a:prstGeom>
            <a:noFill/>
            <a:ln w="57150">
              <a:solidFill>
                <a:schemeClr val="tx1"/>
              </a:solidFill>
              <a:round/>
              <a:headEnd/>
              <a:tailEnd/>
            </a:ln>
          </p:spPr>
          <p:txBody>
            <a:bodyPr wrap="none" anchor="ctr"/>
            <a:lstStyle/>
            <a:p>
              <a:endParaRPr lang="en-US"/>
            </a:p>
          </p:txBody>
        </p:sp>
        <p:sp>
          <p:nvSpPr>
            <p:cNvPr id="29872" name="Line 143"/>
            <p:cNvSpPr>
              <a:spLocks noChangeShapeType="1"/>
            </p:cNvSpPr>
            <p:nvPr/>
          </p:nvSpPr>
          <p:spPr bwMode="auto">
            <a:xfrm>
              <a:off x="1008" y="1248"/>
              <a:ext cx="0" cy="306"/>
            </a:xfrm>
            <a:prstGeom prst="line">
              <a:avLst/>
            </a:prstGeom>
            <a:noFill/>
            <a:ln w="57150">
              <a:solidFill>
                <a:schemeClr val="tx1"/>
              </a:solidFill>
              <a:round/>
              <a:headEnd/>
              <a:tailEnd/>
            </a:ln>
          </p:spPr>
          <p:txBody>
            <a:bodyPr wrap="none" anchor="ctr"/>
            <a:lstStyle/>
            <a:p>
              <a:endParaRPr lang="en-US"/>
            </a:p>
          </p:txBody>
        </p:sp>
      </p:grpSp>
      <p:grpSp>
        <p:nvGrpSpPr>
          <p:cNvPr id="3" name="Group 144"/>
          <p:cNvGrpSpPr>
            <a:grpSpLocks/>
          </p:cNvGrpSpPr>
          <p:nvPr/>
        </p:nvGrpSpPr>
        <p:grpSpPr bwMode="auto">
          <a:xfrm rot="5400000">
            <a:off x="3270250" y="1157288"/>
            <a:ext cx="369887" cy="1030288"/>
            <a:chOff x="709" y="1285"/>
            <a:chExt cx="233" cy="649"/>
          </a:xfrm>
        </p:grpSpPr>
        <p:sp>
          <p:nvSpPr>
            <p:cNvPr id="29862" name="Line 145"/>
            <p:cNvSpPr>
              <a:spLocks noChangeShapeType="1"/>
            </p:cNvSpPr>
            <p:nvPr/>
          </p:nvSpPr>
          <p:spPr bwMode="auto">
            <a:xfrm flipV="1">
              <a:off x="724" y="1448"/>
              <a:ext cx="207" cy="103"/>
            </a:xfrm>
            <a:prstGeom prst="line">
              <a:avLst/>
            </a:prstGeom>
            <a:noFill/>
            <a:ln w="57150">
              <a:solidFill>
                <a:schemeClr val="tx1"/>
              </a:solidFill>
              <a:round/>
              <a:headEnd/>
              <a:tailEnd/>
            </a:ln>
          </p:spPr>
          <p:txBody>
            <a:bodyPr wrap="none" anchor="ctr"/>
            <a:lstStyle/>
            <a:p>
              <a:endParaRPr lang="en-US"/>
            </a:p>
          </p:txBody>
        </p:sp>
        <p:sp>
          <p:nvSpPr>
            <p:cNvPr id="29863" name="Line 146"/>
            <p:cNvSpPr>
              <a:spLocks noChangeShapeType="1"/>
            </p:cNvSpPr>
            <p:nvPr/>
          </p:nvSpPr>
          <p:spPr bwMode="auto">
            <a:xfrm flipV="1">
              <a:off x="709" y="1654"/>
              <a:ext cx="207" cy="103"/>
            </a:xfrm>
            <a:prstGeom prst="line">
              <a:avLst/>
            </a:prstGeom>
            <a:noFill/>
            <a:ln w="57150">
              <a:solidFill>
                <a:schemeClr val="tx1"/>
              </a:solidFill>
              <a:round/>
              <a:headEnd/>
              <a:tailEnd/>
            </a:ln>
          </p:spPr>
          <p:txBody>
            <a:bodyPr wrap="none" anchor="ctr"/>
            <a:lstStyle/>
            <a:p>
              <a:endParaRPr lang="en-US"/>
            </a:p>
          </p:txBody>
        </p:sp>
        <p:sp>
          <p:nvSpPr>
            <p:cNvPr id="29864" name="Line 147"/>
            <p:cNvSpPr>
              <a:spLocks noChangeShapeType="1"/>
            </p:cNvSpPr>
            <p:nvPr/>
          </p:nvSpPr>
          <p:spPr bwMode="auto">
            <a:xfrm flipH="1" flipV="1">
              <a:off x="724" y="1551"/>
              <a:ext cx="207" cy="103"/>
            </a:xfrm>
            <a:prstGeom prst="line">
              <a:avLst/>
            </a:prstGeom>
            <a:noFill/>
            <a:ln w="57150">
              <a:solidFill>
                <a:schemeClr val="tx1"/>
              </a:solidFill>
              <a:round/>
              <a:headEnd/>
              <a:tailEnd/>
            </a:ln>
          </p:spPr>
          <p:txBody>
            <a:bodyPr wrap="none" anchor="ctr"/>
            <a:lstStyle/>
            <a:p>
              <a:endParaRPr lang="en-US"/>
            </a:p>
          </p:txBody>
        </p:sp>
        <p:sp>
          <p:nvSpPr>
            <p:cNvPr id="29865" name="Line 148"/>
            <p:cNvSpPr>
              <a:spLocks noChangeShapeType="1"/>
            </p:cNvSpPr>
            <p:nvPr/>
          </p:nvSpPr>
          <p:spPr bwMode="auto">
            <a:xfrm flipH="1" flipV="1">
              <a:off x="724" y="1769"/>
              <a:ext cx="207" cy="103"/>
            </a:xfrm>
            <a:prstGeom prst="line">
              <a:avLst/>
            </a:prstGeom>
            <a:noFill/>
            <a:ln w="57150">
              <a:solidFill>
                <a:schemeClr val="tx1"/>
              </a:solidFill>
              <a:round/>
              <a:headEnd/>
              <a:tailEnd/>
            </a:ln>
          </p:spPr>
          <p:txBody>
            <a:bodyPr wrap="none" anchor="ctr"/>
            <a:lstStyle/>
            <a:p>
              <a:endParaRPr lang="en-US"/>
            </a:p>
          </p:txBody>
        </p:sp>
        <p:sp>
          <p:nvSpPr>
            <p:cNvPr id="29866" name="Line 149"/>
            <p:cNvSpPr>
              <a:spLocks noChangeShapeType="1"/>
            </p:cNvSpPr>
            <p:nvPr/>
          </p:nvSpPr>
          <p:spPr bwMode="auto">
            <a:xfrm flipH="1" flipV="1">
              <a:off x="709" y="1345"/>
              <a:ext cx="207" cy="103"/>
            </a:xfrm>
            <a:prstGeom prst="line">
              <a:avLst/>
            </a:prstGeom>
            <a:noFill/>
            <a:ln w="57150">
              <a:solidFill>
                <a:schemeClr val="tx1"/>
              </a:solidFill>
              <a:round/>
              <a:headEnd/>
              <a:tailEnd/>
            </a:ln>
          </p:spPr>
          <p:txBody>
            <a:bodyPr wrap="none" anchor="ctr"/>
            <a:lstStyle/>
            <a:p>
              <a:endParaRPr lang="en-US"/>
            </a:p>
          </p:txBody>
        </p:sp>
        <p:sp>
          <p:nvSpPr>
            <p:cNvPr id="29867" name="Freeform 150"/>
            <p:cNvSpPr>
              <a:spLocks/>
            </p:cNvSpPr>
            <p:nvPr/>
          </p:nvSpPr>
          <p:spPr bwMode="auto">
            <a:xfrm flipH="1">
              <a:off x="811" y="1866"/>
              <a:ext cx="131" cy="68"/>
            </a:xfrm>
            <a:custGeom>
              <a:avLst/>
              <a:gdLst>
                <a:gd name="T0" fmla="*/ 131 w 131"/>
                <a:gd name="T1" fmla="*/ 68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57150">
              <a:solidFill>
                <a:schemeClr val="tx1"/>
              </a:solidFill>
              <a:round/>
              <a:headEnd/>
              <a:tailEnd/>
            </a:ln>
          </p:spPr>
          <p:txBody>
            <a:bodyPr wrap="none" anchor="ctr"/>
            <a:lstStyle/>
            <a:p>
              <a:endParaRPr lang="vi-VN"/>
            </a:p>
          </p:txBody>
        </p:sp>
        <p:sp>
          <p:nvSpPr>
            <p:cNvPr id="29868" name="Freeform 151"/>
            <p:cNvSpPr>
              <a:spLocks/>
            </p:cNvSpPr>
            <p:nvPr/>
          </p:nvSpPr>
          <p:spPr bwMode="auto">
            <a:xfrm flipH="1">
              <a:off x="710" y="1285"/>
              <a:ext cx="131" cy="68"/>
            </a:xfrm>
            <a:custGeom>
              <a:avLst/>
              <a:gdLst>
                <a:gd name="T0" fmla="*/ 131 w 131"/>
                <a:gd name="T1" fmla="*/ 68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57150">
              <a:solidFill>
                <a:schemeClr val="tx1"/>
              </a:solidFill>
              <a:round/>
              <a:headEnd/>
              <a:tailEnd/>
            </a:ln>
          </p:spPr>
          <p:txBody>
            <a:bodyPr wrap="none" anchor="ctr"/>
            <a:lstStyle/>
            <a:p>
              <a:endParaRPr lang="vi-VN"/>
            </a:p>
          </p:txBody>
        </p:sp>
      </p:grpSp>
      <p:sp>
        <p:nvSpPr>
          <p:cNvPr id="29701" name="Line 152"/>
          <p:cNvSpPr>
            <a:spLocks noChangeShapeType="1"/>
          </p:cNvSpPr>
          <p:nvPr/>
        </p:nvSpPr>
        <p:spPr bwMode="auto">
          <a:xfrm flipH="1">
            <a:off x="1689100" y="1647825"/>
            <a:ext cx="1270000" cy="0"/>
          </a:xfrm>
          <a:prstGeom prst="line">
            <a:avLst/>
          </a:prstGeom>
          <a:noFill/>
          <a:ln w="57150">
            <a:solidFill>
              <a:schemeClr val="tx1"/>
            </a:solidFill>
            <a:round/>
            <a:headEnd/>
            <a:tailEnd/>
          </a:ln>
        </p:spPr>
        <p:txBody>
          <a:bodyPr wrap="none" anchor="ctr"/>
          <a:lstStyle/>
          <a:p>
            <a:endParaRPr lang="en-US"/>
          </a:p>
        </p:txBody>
      </p:sp>
      <p:sp>
        <p:nvSpPr>
          <p:cNvPr id="63522" name="Line 153"/>
          <p:cNvSpPr>
            <a:spLocks noChangeShapeType="1"/>
          </p:cNvSpPr>
          <p:nvPr/>
        </p:nvSpPr>
        <p:spPr bwMode="auto">
          <a:xfrm>
            <a:off x="1701800" y="1647825"/>
            <a:ext cx="0" cy="2663825"/>
          </a:xfrm>
          <a:prstGeom prst="line">
            <a:avLst/>
          </a:prstGeom>
          <a:noFill/>
          <a:ln w="57150">
            <a:solidFill>
              <a:schemeClr val="tx1"/>
            </a:solidFill>
            <a:round/>
            <a:headEnd/>
            <a:tailEnd/>
          </a:ln>
        </p:spPr>
        <p:txBody>
          <a:bodyPr wrap="none" anchor="ctr"/>
          <a:lstStyle/>
          <a:p>
            <a:endParaRPr lang="en-US"/>
          </a:p>
        </p:txBody>
      </p:sp>
      <p:sp>
        <p:nvSpPr>
          <p:cNvPr id="29703" name="Line 154"/>
          <p:cNvSpPr>
            <a:spLocks noChangeShapeType="1"/>
          </p:cNvSpPr>
          <p:nvPr/>
        </p:nvSpPr>
        <p:spPr bwMode="auto">
          <a:xfrm>
            <a:off x="1685925" y="4314825"/>
            <a:ext cx="731838" cy="0"/>
          </a:xfrm>
          <a:prstGeom prst="line">
            <a:avLst/>
          </a:prstGeom>
          <a:noFill/>
          <a:ln w="57150">
            <a:solidFill>
              <a:schemeClr val="tx1"/>
            </a:solidFill>
            <a:round/>
            <a:headEnd/>
            <a:tailEnd/>
          </a:ln>
        </p:spPr>
        <p:txBody>
          <a:bodyPr wrap="none" anchor="ctr"/>
          <a:lstStyle/>
          <a:p>
            <a:endParaRPr lang="en-US"/>
          </a:p>
        </p:txBody>
      </p:sp>
      <p:sp>
        <p:nvSpPr>
          <p:cNvPr id="29704" name="Line 155"/>
          <p:cNvSpPr>
            <a:spLocks noChangeShapeType="1"/>
          </p:cNvSpPr>
          <p:nvPr/>
        </p:nvSpPr>
        <p:spPr bwMode="auto">
          <a:xfrm>
            <a:off x="3973513" y="1695450"/>
            <a:ext cx="476250" cy="0"/>
          </a:xfrm>
          <a:prstGeom prst="line">
            <a:avLst/>
          </a:prstGeom>
          <a:noFill/>
          <a:ln w="57150">
            <a:solidFill>
              <a:schemeClr val="tx1"/>
            </a:solidFill>
            <a:round/>
            <a:headEnd/>
            <a:tailEnd/>
          </a:ln>
        </p:spPr>
        <p:txBody>
          <a:bodyPr wrap="none" anchor="ctr"/>
          <a:lstStyle/>
          <a:p>
            <a:endParaRPr lang="en-US"/>
          </a:p>
        </p:txBody>
      </p:sp>
      <p:sp>
        <p:nvSpPr>
          <p:cNvPr id="29705" name="Line 156"/>
          <p:cNvSpPr>
            <a:spLocks noChangeShapeType="1"/>
          </p:cNvSpPr>
          <p:nvPr/>
        </p:nvSpPr>
        <p:spPr bwMode="auto">
          <a:xfrm>
            <a:off x="5127625" y="1695450"/>
            <a:ext cx="2495550" cy="0"/>
          </a:xfrm>
          <a:prstGeom prst="line">
            <a:avLst/>
          </a:prstGeom>
          <a:noFill/>
          <a:ln w="57150">
            <a:solidFill>
              <a:schemeClr val="tx1"/>
            </a:solidFill>
            <a:round/>
            <a:headEnd/>
            <a:tailEnd/>
          </a:ln>
        </p:spPr>
        <p:txBody>
          <a:bodyPr wrap="none" anchor="ctr"/>
          <a:lstStyle/>
          <a:p>
            <a:endParaRPr lang="en-US"/>
          </a:p>
        </p:txBody>
      </p:sp>
      <p:sp>
        <p:nvSpPr>
          <p:cNvPr id="63526" name="Line 157"/>
          <p:cNvSpPr>
            <a:spLocks noChangeShapeType="1"/>
          </p:cNvSpPr>
          <p:nvPr/>
        </p:nvSpPr>
        <p:spPr bwMode="auto">
          <a:xfrm>
            <a:off x="7604125" y="1695450"/>
            <a:ext cx="0" cy="2616200"/>
          </a:xfrm>
          <a:prstGeom prst="line">
            <a:avLst/>
          </a:prstGeom>
          <a:noFill/>
          <a:ln w="57150">
            <a:solidFill>
              <a:schemeClr val="tx1"/>
            </a:solidFill>
            <a:round/>
            <a:headEnd/>
            <a:tailEnd/>
          </a:ln>
        </p:spPr>
        <p:txBody>
          <a:bodyPr wrap="none" anchor="ctr"/>
          <a:lstStyle/>
          <a:p>
            <a:endParaRPr lang="en-US"/>
          </a:p>
        </p:txBody>
      </p:sp>
      <p:sp>
        <p:nvSpPr>
          <p:cNvPr id="29707" name="Line 158"/>
          <p:cNvSpPr>
            <a:spLocks noChangeShapeType="1"/>
          </p:cNvSpPr>
          <p:nvPr/>
        </p:nvSpPr>
        <p:spPr bwMode="auto">
          <a:xfrm flipH="1">
            <a:off x="6858000" y="4314825"/>
            <a:ext cx="777875" cy="0"/>
          </a:xfrm>
          <a:prstGeom prst="line">
            <a:avLst/>
          </a:prstGeom>
          <a:noFill/>
          <a:ln w="57150">
            <a:solidFill>
              <a:schemeClr val="tx1"/>
            </a:solidFill>
            <a:round/>
            <a:headEnd/>
            <a:tailEnd/>
          </a:ln>
        </p:spPr>
        <p:txBody>
          <a:bodyPr wrap="none" anchor="ctr"/>
          <a:lstStyle/>
          <a:p>
            <a:endParaRPr lang="en-US"/>
          </a:p>
        </p:txBody>
      </p:sp>
      <p:sp>
        <p:nvSpPr>
          <p:cNvPr id="29709" name="Slide Number Placeholder 164"/>
          <p:cNvSpPr>
            <a:spLocks noGrp="1"/>
          </p:cNvSpPr>
          <p:nvPr>
            <p:ph type="sldNum" sz="quarter" idx="12"/>
          </p:nvPr>
        </p:nvSpPr>
        <p:spPr>
          <a:noFill/>
        </p:spPr>
        <p:txBody>
          <a:bodyPr/>
          <a:lstStyle/>
          <a:p>
            <a:fld id="{96C3F065-900E-488A-B8EC-7EB55D1DB2B4}" type="slidenum">
              <a:rPr lang="en-US" smtClean="0"/>
              <a:pPr/>
              <a:t>11</a:t>
            </a:fld>
            <a:endParaRPr lang="en-US" smtClean="0"/>
          </a:p>
        </p:txBody>
      </p:sp>
      <p:grpSp>
        <p:nvGrpSpPr>
          <p:cNvPr id="4" name="Group 2"/>
          <p:cNvGrpSpPr>
            <a:grpSpLocks/>
          </p:cNvGrpSpPr>
          <p:nvPr/>
        </p:nvGrpSpPr>
        <p:grpSpPr bwMode="auto">
          <a:xfrm>
            <a:off x="3962400" y="4067175"/>
            <a:ext cx="609600" cy="609600"/>
            <a:chOff x="2304" y="1008"/>
            <a:chExt cx="240" cy="240"/>
          </a:xfrm>
        </p:grpSpPr>
        <p:sp>
          <p:nvSpPr>
            <p:cNvPr id="29858" name="Oval 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5" name="Group 167"/>
            <p:cNvGrpSpPr>
              <a:grpSpLocks/>
            </p:cNvGrpSpPr>
            <p:nvPr/>
          </p:nvGrpSpPr>
          <p:grpSpPr bwMode="auto">
            <a:xfrm>
              <a:off x="2352" y="1056"/>
              <a:ext cx="144" cy="144"/>
              <a:chOff x="2352" y="480"/>
              <a:chExt cx="144" cy="144"/>
            </a:xfrm>
          </p:grpSpPr>
          <p:sp>
            <p:nvSpPr>
              <p:cNvPr id="29860" name="Rectangle 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61" name="Rectangle 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sp>
        <p:nvSpPr>
          <p:cNvPr id="29711" name="Oval 7"/>
          <p:cNvSpPr>
            <a:spLocks noChangeArrowheads="1"/>
          </p:cNvSpPr>
          <p:nvPr/>
        </p:nvSpPr>
        <p:spPr bwMode="auto">
          <a:xfrm>
            <a:off x="3924300" y="4035425"/>
            <a:ext cx="682625" cy="682625"/>
          </a:xfrm>
          <a:prstGeom prst="ellipse">
            <a:avLst/>
          </a:prstGeom>
          <a:solidFill>
            <a:schemeClr val="bg1"/>
          </a:solidFill>
          <a:ln w="9525">
            <a:noFill/>
            <a:round/>
            <a:headEnd/>
            <a:tailEnd/>
          </a:ln>
        </p:spPr>
        <p:txBody>
          <a:bodyPr wrap="none" anchor="ctr"/>
          <a:lstStyle/>
          <a:p>
            <a:endParaRPr lang="vi-VN"/>
          </a:p>
        </p:txBody>
      </p:sp>
      <p:sp>
        <p:nvSpPr>
          <p:cNvPr id="29712" name="Rectangle 8"/>
          <p:cNvSpPr>
            <a:spLocks noChangeArrowheads="1"/>
          </p:cNvSpPr>
          <p:nvPr/>
        </p:nvSpPr>
        <p:spPr bwMode="auto">
          <a:xfrm>
            <a:off x="2446338" y="3359150"/>
            <a:ext cx="4387850" cy="1882775"/>
          </a:xfrm>
          <a:prstGeom prst="rect">
            <a:avLst/>
          </a:prstGeom>
          <a:gradFill rotWithShape="0">
            <a:gsLst>
              <a:gs pos="0">
                <a:srgbClr val="595959"/>
              </a:gs>
              <a:gs pos="50000">
                <a:srgbClr val="C0C0C0"/>
              </a:gs>
              <a:gs pos="100000">
                <a:srgbClr val="595959"/>
              </a:gs>
            </a:gsLst>
            <a:lin ang="0" scaled="1"/>
          </a:gradFill>
          <a:ln w="9525">
            <a:noFill/>
            <a:miter lim="800000"/>
            <a:headEnd/>
            <a:tailEnd/>
          </a:ln>
        </p:spPr>
        <p:txBody>
          <a:bodyPr wrap="none" anchor="ctr"/>
          <a:lstStyle/>
          <a:p>
            <a:endParaRPr lang="vi-VN"/>
          </a:p>
        </p:txBody>
      </p:sp>
      <p:grpSp>
        <p:nvGrpSpPr>
          <p:cNvPr id="6" name="Group 9"/>
          <p:cNvGrpSpPr>
            <a:grpSpLocks/>
          </p:cNvGrpSpPr>
          <p:nvPr/>
        </p:nvGrpSpPr>
        <p:grpSpPr bwMode="auto">
          <a:xfrm>
            <a:off x="6272213" y="4311650"/>
            <a:ext cx="585787" cy="609600"/>
            <a:chOff x="1824" y="864"/>
            <a:chExt cx="240" cy="240"/>
          </a:xfrm>
        </p:grpSpPr>
        <p:sp>
          <p:nvSpPr>
            <p:cNvPr id="29856" name="Oval 10"/>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857" name="Rectangle 11"/>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7" name="Group 12"/>
          <p:cNvGrpSpPr>
            <a:grpSpLocks/>
          </p:cNvGrpSpPr>
          <p:nvPr/>
        </p:nvGrpSpPr>
        <p:grpSpPr bwMode="auto">
          <a:xfrm>
            <a:off x="5510213" y="3352800"/>
            <a:ext cx="585787" cy="609600"/>
            <a:chOff x="1824" y="864"/>
            <a:chExt cx="240" cy="240"/>
          </a:xfrm>
        </p:grpSpPr>
        <p:sp>
          <p:nvSpPr>
            <p:cNvPr id="29854" name="Oval 13"/>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855" name="Rectangle 14"/>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8" name="Group 15"/>
          <p:cNvGrpSpPr>
            <a:grpSpLocks/>
          </p:cNvGrpSpPr>
          <p:nvPr/>
        </p:nvGrpSpPr>
        <p:grpSpPr bwMode="auto">
          <a:xfrm>
            <a:off x="5756275" y="4556125"/>
            <a:ext cx="585788" cy="609600"/>
            <a:chOff x="1824" y="864"/>
            <a:chExt cx="240" cy="240"/>
          </a:xfrm>
        </p:grpSpPr>
        <p:sp>
          <p:nvSpPr>
            <p:cNvPr id="29852" name="Oval 16"/>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853" name="Rectangle 17"/>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9" name="Group 18"/>
          <p:cNvGrpSpPr>
            <a:grpSpLocks/>
          </p:cNvGrpSpPr>
          <p:nvPr/>
        </p:nvGrpSpPr>
        <p:grpSpPr bwMode="auto">
          <a:xfrm>
            <a:off x="5510213" y="3886200"/>
            <a:ext cx="585787" cy="609600"/>
            <a:chOff x="1824" y="864"/>
            <a:chExt cx="240" cy="240"/>
          </a:xfrm>
        </p:grpSpPr>
        <p:sp>
          <p:nvSpPr>
            <p:cNvPr id="29850" name="Oval 19"/>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851" name="Rectangle 20"/>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0" name="Group 21"/>
          <p:cNvGrpSpPr>
            <a:grpSpLocks/>
          </p:cNvGrpSpPr>
          <p:nvPr/>
        </p:nvGrpSpPr>
        <p:grpSpPr bwMode="auto">
          <a:xfrm>
            <a:off x="5257800" y="3352800"/>
            <a:ext cx="585788" cy="609600"/>
            <a:chOff x="1824" y="864"/>
            <a:chExt cx="240" cy="240"/>
          </a:xfrm>
        </p:grpSpPr>
        <p:sp>
          <p:nvSpPr>
            <p:cNvPr id="29848" name="Oval 22"/>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849" name="Rectangle 23"/>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1" name="Group 24"/>
          <p:cNvGrpSpPr>
            <a:grpSpLocks/>
          </p:cNvGrpSpPr>
          <p:nvPr/>
        </p:nvGrpSpPr>
        <p:grpSpPr bwMode="auto">
          <a:xfrm>
            <a:off x="6065838" y="3948113"/>
            <a:ext cx="585787" cy="609600"/>
            <a:chOff x="1824" y="864"/>
            <a:chExt cx="240" cy="240"/>
          </a:xfrm>
        </p:grpSpPr>
        <p:sp>
          <p:nvSpPr>
            <p:cNvPr id="29846" name="Oval 25"/>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847" name="Rectangle 26"/>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2" name="Group 27"/>
          <p:cNvGrpSpPr>
            <a:grpSpLocks/>
          </p:cNvGrpSpPr>
          <p:nvPr/>
        </p:nvGrpSpPr>
        <p:grpSpPr bwMode="auto">
          <a:xfrm>
            <a:off x="6196013" y="3429000"/>
            <a:ext cx="585787" cy="609600"/>
            <a:chOff x="1824" y="864"/>
            <a:chExt cx="240" cy="240"/>
          </a:xfrm>
        </p:grpSpPr>
        <p:sp>
          <p:nvSpPr>
            <p:cNvPr id="29844"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845"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3" name="Group 30"/>
          <p:cNvGrpSpPr>
            <a:grpSpLocks/>
          </p:cNvGrpSpPr>
          <p:nvPr/>
        </p:nvGrpSpPr>
        <p:grpSpPr bwMode="auto">
          <a:xfrm>
            <a:off x="6183313" y="4559300"/>
            <a:ext cx="585787" cy="609600"/>
            <a:chOff x="1824" y="864"/>
            <a:chExt cx="240" cy="240"/>
          </a:xfrm>
        </p:grpSpPr>
        <p:sp>
          <p:nvSpPr>
            <p:cNvPr id="29842" name="Oval 3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843" name="Rectangle 3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4" name="Group 33"/>
          <p:cNvGrpSpPr>
            <a:grpSpLocks/>
          </p:cNvGrpSpPr>
          <p:nvPr/>
        </p:nvGrpSpPr>
        <p:grpSpPr bwMode="auto">
          <a:xfrm>
            <a:off x="2876550" y="3459163"/>
            <a:ext cx="609600" cy="609600"/>
            <a:chOff x="2304" y="1008"/>
            <a:chExt cx="240" cy="240"/>
          </a:xfrm>
        </p:grpSpPr>
        <p:sp>
          <p:nvSpPr>
            <p:cNvPr id="29838" name="Oval 3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5" name="Group 35"/>
            <p:cNvGrpSpPr>
              <a:grpSpLocks/>
            </p:cNvGrpSpPr>
            <p:nvPr/>
          </p:nvGrpSpPr>
          <p:grpSpPr bwMode="auto">
            <a:xfrm>
              <a:off x="2352" y="1056"/>
              <a:ext cx="144" cy="144"/>
              <a:chOff x="2352" y="480"/>
              <a:chExt cx="144" cy="144"/>
            </a:xfrm>
          </p:grpSpPr>
          <p:sp>
            <p:nvSpPr>
              <p:cNvPr id="29840" name="Rectangle 3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41" name="Rectangle 3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6" name="Group 38"/>
          <p:cNvGrpSpPr>
            <a:grpSpLocks/>
          </p:cNvGrpSpPr>
          <p:nvPr/>
        </p:nvGrpSpPr>
        <p:grpSpPr bwMode="auto">
          <a:xfrm>
            <a:off x="2422525" y="3460750"/>
            <a:ext cx="609600" cy="609600"/>
            <a:chOff x="2304" y="1008"/>
            <a:chExt cx="240" cy="240"/>
          </a:xfrm>
        </p:grpSpPr>
        <p:sp>
          <p:nvSpPr>
            <p:cNvPr id="29834" name="Oval 3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7" name="Group 40"/>
            <p:cNvGrpSpPr>
              <a:grpSpLocks/>
            </p:cNvGrpSpPr>
            <p:nvPr/>
          </p:nvGrpSpPr>
          <p:grpSpPr bwMode="auto">
            <a:xfrm>
              <a:off x="2352" y="1056"/>
              <a:ext cx="144" cy="144"/>
              <a:chOff x="2352" y="480"/>
              <a:chExt cx="144" cy="144"/>
            </a:xfrm>
          </p:grpSpPr>
          <p:sp>
            <p:nvSpPr>
              <p:cNvPr id="29836" name="Rectangle 4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37" name="Rectangle 4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8" name="Group 43"/>
          <p:cNvGrpSpPr>
            <a:grpSpLocks/>
          </p:cNvGrpSpPr>
          <p:nvPr/>
        </p:nvGrpSpPr>
        <p:grpSpPr bwMode="auto">
          <a:xfrm>
            <a:off x="3429000" y="3459163"/>
            <a:ext cx="609600" cy="609600"/>
            <a:chOff x="2304" y="1008"/>
            <a:chExt cx="240" cy="240"/>
          </a:xfrm>
        </p:grpSpPr>
        <p:sp>
          <p:nvSpPr>
            <p:cNvPr id="29830" name="Oval 4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9" name="Group 45"/>
            <p:cNvGrpSpPr>
              <a:grpSpLocks/>
            </p:cNvGrpSpPr>
            <p:nvPr/>
          </p:nvGrpSpPr>
          <p:grpSpPr bwMode="auto">
            <a:xfrm>
              <a:off x="2352" y="1056"/>
              <a:ext cx="144" cy="144"/>
              <a:chOff x="2352" y="480"/>
              <a:chExt cx="144" cy="144"/>
            </a:xfrm>
          </p:grpSpPr>
          <p:sp>
            <p:nvSpPr>
              <p:cNvPr id="29832" name="Rectangle 4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33" name="Rectangle 4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 name="Group 48"/>
          <p:cNvGrpSpPr>
            <a:grpSpLocks/>
          </p:cNvGrpSpPr>
          <p:nvPr/>
        </p:nvGrpSpPr>
        <p:grpSpPr bwMode="auto">
          <a:xfrm>
            <a:off x="2422525" y="4556125"/>
            <a:ext cx="609600" cy="609600"/>
            <a:chOff x="2304" y="1008"/>
            <a:chExt cx="240" cy="240"/>
          </a:xfrm>
        </p:grpSpPr>
        <p:sp>
          <p:nvSpPr>
            <p:cNvPr id="29826" name="Oval 4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1" name="Group 50"/>
            <p:cNvGrpSpPr>
              <a:grpSpLocks/>
            </p:cNvGrpSpPr>
            <p:nvPr/>
          </p:nvGrpSpPr>
          <p:grpSpPr bwMode="auto">
            <a:xfrm>
              <a:off x="2352" y="1056"/>
              <a:ext cx="144" cy="144"/>
              <a:chOff x="2352" y="480"/>
              <a:chExt cx="144" cy="144"/>
            </a:xfrm>
          </p:grpSpPr>
          <p:sp>
            <p:nvSpPr>
              <p:cNvPr id="29828" name="Rectangle 5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29" name="Rectangle 5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2" name="Group 53"/>
          <p:cNvGrpSpPr>
            <a:grpSpLocks/>
          </p:cNvGrpSpPr>
          <p:nvPr/>
        </p:nvGrpSpPr>
        <p:grpSpPr bwMode="auto">
          <a:xfrm>
            <a:off x="2481263" y="4192588"/>
            <a:ext cx="609600" cy="609600"/>
            <a:chOff x="2304" y="1008"/>
            <a:chExt cx="240" cy="240"/>
          </a:xfrm>
        </p:grpSpPr>
        <p:sp>
          <p:nvSpPr>
            <p:cNvPr id="29822" name="Oval 5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3" name="Group 55"/>
            <p:cNvGrpSpPr>
              <a:grpSpLocks/>
            </p:cNvGrpSpPr>
            <p:nvPr/>
          </p:nvGrpSpPr>
          <p:grpSpPr bwMode="auto">
            <a:xfrm>
              <a:off x="2352" y="1056"/>
              <a:ext cx="144" cy="144"/>
              <a:chOff x="2352" y="480"/>
              <a:chExt cx="144" cy="144"/>
            </a:xfrm>
          </p:grpSpPr>
          <p:sp>
            <p:nvSpPr>
              <p:cNvPr id="29824" name="Rectangle 5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25" name="Rectangle 5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4" name="Group 58"/>
          <p:cNvGrpSpPr>
            <a:grpSpLocks/>
          </p:cNvGrpSpPr>
          <p:nvPr/>
        </p:nvGrpSpPr>
        <p:grpSpPr bwMode="auto">
          <a:xfrm>
            <a:off x="3352800" y="4556125"/>
            <a:ext cx="609600" cy="609600"/>
            <a:chOff x="2304" y="1008"/>
            <a:chExt cx="240" cy="240"/>
          </a:xfrm>
        </p:grpSpPr>
        <p:sp>
          <p:nvSpPr>
            <p:cNvPr id="29818" name="Oval 5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5" name="Group 60"/>
            <p:cNvGrpSpPr>
              <a:grpSpLocks/>
            </p:cNvGrpSpPr>
            <p:nvPr/>
          </p:nvGrpSpPr>
          <p:grpSpPr bwMode="auto">
            <a:xfrm>
              <a:off x="2352" y="1056"/>
              <a:ext cx="144" cy="144"/>
              <a:chOff x="2352" y="480"/>
              <a:chExt cx="144" cy="144"/>
            </a:xfrm>
          </p:grpSpPr>
          <p:sp>
            <p:nvSpPr>
              <p:cNvPr id="29820" name="Rectangle 6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21" name="Rectangle 6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6" name="Group 63"/>
          <p:cNvGrpSpPr>
            <a:grpSpLocks/>
          </p:cNvGrpSpPr>
          <p:nvPr/>
        </p:nvGrpSpPr>
        <p:grpSpPr bwMode="auto">
          <a:xfrm>
            <a:off x="3213100" y="3827463"/>
            <a:ext cx="609600" cy="609600"/>
            <a:chOff x="2304" y="1008"/>
            <a:chExt cx="240" cy="240"/>
          </a:xfrm>
        </p:grpSpPr>
        <p:sp>
          <p:nvSpPr>
            <p:cNvPr id="29814" name="Oval 6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7" name="Group 65"/>
            <p:cNvGrpSpPr>
              <a:grpSpLocks/>
            </p:cNvGrpSpPr>
            <p:nvPr/>
          </p:nvGrpSpPr>
          <p:grpSpPr bwMode="auto">
            <a:xfrm>
              <a:off x="2352" y="1056"/>
              <a:ext cx="144" cy="144"/>
              <a:chOff x="2352" y="480"/>
              <a:chExt cx="144" cy="144"/>
            </a:xfrm>
          </p:grpSpPr>
          <p:sp>
            <p:nvSpPr>
              <p:cNvPr id="29816" name="Rectangle 6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17" name="Rectangle 6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8" name="Group 68"/>
          <p:cNvGrpSpPr>
            <a:grpSpLocks/>
          </p:cNvGrpSpPr>
          <p:nvPr/>
        </p:nvGrpSpPr>
        <p:grpSpPr bwMode="auto">
          <a:xfrm>
            <a:off x="2667000" y="3946525"/>
            <a:ext cx="609600" cy="609600"/>
            <a:chOff x="2304" y="1008"/>
            <a:chExt cx="240" cy="240"/>
          </a:xfrm>
        </p:grpSpPr>
        <p:sp>
          <p:nvSpPr>
            <p:cNvPr id="29810" name="Oval 6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9" name="Group 70"/>
            <p:cNvGrpSpPr>
              <a:grpSpLocks/>
            </p:cNvGrpSpPr>
            <p:nvPr/>
          </p:nvGrpSpPr>
          <p:grpSpPr bwMode="auto">
            <a:xfrm>
              <a:off x="2352" y="1056"/>
              <a:ext cx="144" cy="144"/>
              <a:chOff x="2352" y="480"/>
              <a:chExt cx="144" cy="144"/>
            </a:xfrm>
          </p:grpSpPr>
          <p:sp>
            <p:nvSpPr>
              <p:cNvPr id="29812" name="Rectangle 7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13" name="Rectangle 7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30" name="Group 73"/>
          <p:cNvGrpSpPr>
            <a:grpSpLocks/>
          </p:cNvGrpSpPr>
          <p:nvPr/>
        </p:nvGrpSpPr>
        <p:grpSpPr bwMode="auto">
          <a:xfrm>
            <a:off x="2968625" y="4557713"/>
            <a:ext cx="609600" cy="609600"/>
            <a:chOff x="2304" y="1008"/>
            <a:chExt cx="240" cy="240"/>
          </a:xfrm>
        </p:grpSpPr>
        <p:sp>
          <p:nvSpPr>
            <p:cNvPr id="29806" name="Oval 7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31" name="Group 75"/>
            <p:cNvGrpSpPr>
              <a:grpSpLocks/>
            </p:cNvGrpSpPr>
            <p:nvPr/>
          </p:nvGrpSpPr>
          <p:grpSpPr bwMode="auto">
            <a:xfrm>
              <a:off x="2352" y="1056"/>
              <a:ext cx="144" cy="144"/>
              <a:chOff x="2352" y="480"/>
              <a:chExt cx="144" cy="144"/>
            </a:xfrm>
          </p:grpSpPr>
          <p:sp>
            <p:nvSpPr>
              <p:cNvPr id="29808" name="Rectangle 7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09" name="Rectangle 7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640" name="Group 78"/>
          <p:cNvGrpSpPr>
            <a:grpSpLocks/>
          </p:cNvGrpSpPr>
          <p:nvPr/>
        </p:nvGrpSpPr>
        <p:grpSpPr bwMode="auto">
          <a:xfrm>
            <a:off x="3244850" y="4070350"/>
            <a:ext cx="609600" cy="609600"/>
            <a:chOff x="2304" y="1008"/>
            <a:chExt cx="240" cy="240"/>
          </a:xfrm>
        </p:grpSpPr>
        <p:sp>
          <p:nvSpPr>
            <p:cNvPr id="29802" name="Oval 7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0641" name="Group 80"/>
            <p:cNvGrpSpPr>
              <a:grpSpLocks/>
            </p:cNvGrpSpPr>
            <p:nvPr/>
          </p:nvGrpSpPr>
          <p:grpSpPr bwMode="auto">
            <a:xfrm>
              <a:off x="2352" y="1056"/>
              <a:ext cx="144" cy="144"/>
              <a:chOff x="2352" y="480"/>
              <a:chExt cx="144" cy="144"/>
            </a:xfrm>
          </p:grpSpPr>
          <p:sp>
            <p:nvSpPr>
              <p:cNvPr id="29804" name="Rectangle 8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805" name="Rectangle 8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sp>
        <p:nvSpPr>
          <p:cNvPr id="29731" name="Rectangle 83"/>
          <p:cNvSpPr>
            <a:spLocks noChangeArrowheads="1"/>
          </p:cNvSpPr>
          <p:nvPr/>
        </p:nvSpPr>
        <p:spPr bwMode="auto">
          <a:xfrm>
            <a:off x="2422525" y="3352800"/>
            <a:ext cx="2225675" cy="1905000"/>
          </a:xfrm>
          <a:prstGeom prst="rect">
            <a:avLst/>
          </a:prstGeom>
          <a:noFill/>
          <a:ln w="38100">
            <a:solidFill>
              <a:schemeClr val="tx1"/>
            </a:solidFill>
            <a:miter lim="800000"/>
            <a:headEnd/>
            <a:tailEnd/>
          </a:ln>
        </p:spPr>
        <p:txBody>
          <a:bodyPr wrap="none" anchor="ctr"/>
          <a:lstStyle/>
          <a:p>
            <a:endParaRPr lang="vi-VN"/>
          </a:p>
        </p:txBody>
      </p:sp>
      <p:sp>
        <p:nvSpPr>
          <p:cNvPr id="29732" name="Rectangle 84"/>
          <p:cNvSpPr>
            <a:spLocks noChangeArrowheads="1"/>
          </p:cNvSpPr>
          <p:nvPr/>
        </p:nvSpPr>
        <p:spPr bwMode="auto">
          <a:xfrm>
            <a:off x="4632325" y="3352800"/>
            <a:ext cx="2225675" cy="1905000"/>
          </a:xfrm>
          <a:prstGeom prst="rect">
            <a:avLst/>
          </a:prstGeom>
          <a:noFill/>
          <a:ln w="38100">
            <a:solidFill>
              <a:schemeClr val="tx1"/>
            </a:solidFill>
            <a:miter lim="800000"/>
            <a:headEnd/>
            <a:tailEnd/>
          </a:ln>
        </p:spPr>
        <p:txBody>
          <a:bodyPr wrap="none" anchor="ctr"/>
          <a:lstStyle/>
          <a:p>
            <a:endParaRPr lang="vi-VN"/>
          </a:p>
        </p:txBody>
      </p:sp>
      <p:sp>
        <p:nvSpPr>
          <p:cNvPr id="29733" name="Line 87"/>
          <p:cNvSpPr>
            <a:spLocks noChangeShapeType="1"/>
          </p:cNvSpPr>
          <p:nvPr/>
        </p:nvSpPr>
        <p:spPr bwMode="auto">
          <a:xfrm>
            <a:off x="2422525" y="3352800"/>
            <a:ext cx="0" cy="1905000"/>
          </a:xfrm>
          <a:prstGeom prst="line">
            <a:avLst/>
          </a:prstGeom>
          <a:noFill/>
          <a:ln w="57150">
            <a:solidFill>
              <a:schemeClr val="tx1"/>
            </a:solidFill>
            <a:round/>
            <a:headEnd/>
            <a:tailEnd/>
          </a:ln>
        </p:spPr>
        <p:txBody>
          <a:bodyPr wrap="none" anchor="ctr"/>
          <a:lstStyle/>
          <a:p>
            <a:endParaRPr lang="en-US"/>
          </a:p>
        </p:txBody>
      </p:sp>
      <p:sp>
        <p:nvSpPr>
          <p:cNvPr id="29734" name="Line 88"/>
          <p:cNvSpPr>
            <a:spLocks noChangeShapeType="1"/>
          </p:cNvSpPr>
          <p:nvPr/>
        </p:nvSpPr>
        <p:spPr bwMode="auto">
          <a:xfrm>
            <a:off x="6858000" y="3352800"/>
            <a:ext cx="0" cy="1905000"/>
          </a:xfrm>
          <a:prstGeom prst="line">
            <a:avLst/>
          </a:prstGeom>
          <a:noFill/>
          <a:ln w="57150">
            <a:solidFill>
              <a:schemeClr val="tx1"/>
            </a:solidFill>
            <a:round/>
            <a:headEnd/>
            <a:tailEnd/>
          </a:ln>
        </p:spPr>
        <p:txBody>
          <a:bodyPr wrap="none" anchor="ctr"/>
          <a:lstStyle/>
          <a:p>
            <a:endParaRPr lang="en-US"/>
          </a:p>
        </p:txBody>
      </p:sp>
      <p:grpSp>
        <p:nvGrpSpPr>
          <p:cNvPr id="20642" name="Group 90"/>
          <p:cNvGrpSpPr>
            <a:grpSpLocks/>
          </p:cNvGrpSpPr>
          <p:nvPr/>
        </p:nvGrpSpPr>
        <p:grpSpPr bwMode="auto">
          <a:xfrm>
            <a:off x="5181600" y="4572000"/>
            <a:ext cx="585788" cy="609600"/>
            <a:chOff x="1824" y="864"/>
            <a:chExt cx="240" cy="240"/>
          </a:xfrm>
        </p:grpSpPr>
        <p:sp>
          <p:nvSpPr>
            <p:cNvPr id="29800" name="Oval 9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801" name="Rectangle 9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0644" name="Group 93"/>
          <p:cNvGrpSpPr>
            <a:grpSpLocks/>
          </p:cNvGrpSpPr>
          <p:nvPr/>
        </p:nvGrpSpPr>
        <p:grpSpPr bwMode="auto">
          <a:xfrm>
            <a:off x="4214813" y="4038600"/>
            <a:ext cx="585787" cy="609600"/>
            <a:chOff x="1824" y="864"/>
            <a:chExt cx="240" cy="240"/>
          </a:xfrm>
        </p:grpSpPr>
        <p:sp>
          <p:nvSpPr>
            <p:cNvPr id="29798" name="Oval 94"/>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799" name="Rectangle 95"/>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0645" name="Group 15"/>
          <p:cNvGrpSpPr>
            <a:grpSpLocks/>
          </p:cNvGrpSpPr>
          <p:nvPr/>
        </p:nvGrpSpPr>
        <p:grpSpPr bwMode="auto">
          <a:xfrm>
            <a:off x="5334000" y="4556125"/>
            <a:ext cx="585788" cy="609600"/>
            <a:chOff x="1824" y="864"/>
            <a:chExt cx="240" cy="240"/>
          </a:xfrm>
        </p:grpSpPr>
        <p:sp>
          <p:nvSpPr>
            <p:cNvPr id="29796" name="Oval 16"/>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797" name="Rectangle 17"/>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0646" name="Group 21"/>
          <p:cNvGrpSpPr>
            <a:grpSpLocks/>
          </p:cNvGrpSpPr>
          <p:nvPr/>
        </p:nvGrpSpPr>
        <p:grpSpPr bwMode="auto">
          <a:xfrm>
            <a:off x="4876800" y="4038600"/>
            <a:ext cx="585788" cy="609600"/>
            <a:chOff x="1824" y="864"/>
            <a:chExt cx="240" cy="240"/>
          </a:xfrm>
        </p:grpSpPr>
        <p:sp>
          <p:nvSpPr>
            <p:cNvPr id="29794" name="Oval 22"/>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795" name="Rectangle 23"/>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0647" name="Group 24"/>
          <p:cNvGrpSpPr>
            <a:grpSpLocks/>
          </p:cNvGrpSpPr>
          <p:nvPr/>
        </p:nvGrpSpPr>
        <p:grpSpPr bwMode="auto">
          <a:xfrm>
            <a:off x="5643563" y="3948113"/>
            <a:ext cx="585787" cy="609600"/>
            <a:chOff x="1824" y="864"/>
            <a:chExt cx="240" cy="240"/>
          </a:xfrm>
        </p:grpSpPr>
        <p:sp>
          <p:nvSpPr>
            <p:cNvPr id="29792" name="Oval 25"/>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793" name="Rectangle 26"/>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0648" name="Group 27"/>
          <p:cNvGrpSpPr>
            <a:grpSpLocks/>
          </p:cNvGrpSpPr>
          <p:nvPr/>
        </p:nvGrpSpPr>
        <p:grpSpPr bwMode="auto">
          <a:xfrm>
            <a:off x="5773738" y="3429000"/>
            <a:ext cx="585787" cy="609600"/>
            <a:chOff x="1824" y="864"/>
            <a:chExt cx="240" cy="240"/>
          </a:xfrm>
        </p:grpSpPr>
        <p:sp>
          <p:nvSpPr>
            <p:cNvPr id="29790"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791"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0649" name="Group 30"/>
          <p:cNvGrpSpPr>
            <a:grpSpLocks/>
          </p:cNvGrpSpPr>
          <p:nvPr/>
        </p:nvGrpSpPr>
        <p:grpSpPr bwMode="auto">
          <a:xfrm>
            <a:off x="5761038" y="4559300"/>
            <a:ext cx="585787" cy="609600"/>
            <a:chOff x="1824" y="864"/>
            <a:chExt cx="240" cy="240"/>
          </a:xfrm>
        </p:grpSpPr>
        <p:sp>
          <p:nvSpPr>
            <p:cNvPr id="29788" name="Oval 3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789" name="Rectangle 3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0650" name="Group 33"/>
          <p:cNvGrpSpPr>
            <a:grpSpLocks/>
          </p:cNvGrpSpPr>
          <p:nvPr/>
        </p:nvGrpSpPr>
        <p:grpSpPr bwMode="auto">
          <a:xfrm>
            <a:off x="3048000" y="3459163"/>
            <a:ext cx="609600" cy="609600"/>
            <a:chOff x="2304" y="1008"/>
            <a:chExt cx="240" cy="240"/>
          </a:xfrm>
        </p:grpSpPr>
        <p:sp>
          <p:nvSpPr>
            <p:cNvPr id="29784" name="Oval 3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0651" name="Group 35"/>
            <p:cNvGrpSpPr>
              <a:grpSpLocks/>
            </p:cNvGrpSpPr>
            <p:nvPr/>
          </p:nvGrpSpPr>
          <p:grpSpPr bwMode="auto">
            <a:xfrm>
              <a:off x="2352" y="1056"/>
              <a:ext cx="144" cy="144"/>
              <a:chOff x="2352" y="480"/>
              <a:chExt cx="144" cy="144"/>
            </a:xfrm>
          </p:grpSpPr>
          <p:sp>
            <p:nvSpPr>
              <p:cNvPr id="29786" name="Rectangle 3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787" name="Rectangle 3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652" name="Group 38"/>
          <p:cNvGrpSpPr>
            <a:grpSpLocks/>
          </p:cNvGrpSpPr>
          <p:nvPr/>
        </p:nvGrpSpPr>
        <p:grpSpPr bwMode="auto">
          <a:xfrm>
            <a:off x="2593975" y="3460750"/>
            <a:ext cx="609600" cy="609600"/>
            <a:chOff x="2304" y="1008"/>
            <a:chExt cx="240" cy="240"/>
          </a:xfrm>
        </p:grpSpPr>
        <p:sp>
          <p:nvSpPr>
            <p:cNvPr id="29780" name="Oval 3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0653" name="Group 40"/>
            <p:cNvGrpSpPr>
              <a:grpSpLocks/>
            </p:cNvGrpSpPr>
            <p:nvPr/>
          </p:nvGrpSpPr>
          <p:grpSpPr bwMode="auto">
            <a:xfrm>
              <a:off x="2352" y="1056"/>
              <a:ext cx="144" cy="144"/>
              <a:chOff x="2352" y="480"/>
              <a:chExt cx="144" cy="144"/>
            </a:xfrm>
          </p:grpSpPr>
          <p:sp>
            <p:nvSpPr>
              <p:cNvPr id="29782" name="Rectangle 4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783" name="Rectangle 4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654" name="Group 43"/>
          <p:cNvGrpSpPr>
            <a:grpSpLocks/>
          </p:cNvGrpSpPr>
          <p:nvPr/>
        </p:nvGrpSpPr>
        <p:grpSpPr bwMode="auto">
          <a:xfrm>
            <a:off x="3600450" y="3459163"/>
            <a:ext cx="609600" cy="609600"/>
            <a:chOff x="2304" y="1008"/>
            <a:chExt cx="240" cy="240"/>
          </a:xfrm>
        </p:grpSpPr>
        <p:sp>
          <p:nvSpPr>
            <p:cNvPr id="29776" name="Oval 4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0655" name="Group 45"/>
            <p:cNvGrpSpPr>
              <a:grpSpLocks/>
            </p:cNvGrpSpPr>
            <p:nvPr/>
          </p:nvGrpSpPr>
          <p:grpSpPr bwMode="auto">
            <a:xfrm>
              <a:off x="2352" y="1056"/>
              <a:ext cx="144" cy="144"/>
              <a:chOff x="2352" y="480"/>
              <a:chExt cx="144" cy="144"/>
            </a:xfrm>
          </p:grpSpPr>
          <p:sp>
            <p:nvSpPr>
              <p:cNvPr id="29778" name="Rectangle 4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779" name="Rectangle 4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656" name="Group 48"/>
          <p:cNvGrpSpPr>
            <a:grpSpLocks/>
          </p:cNvGrpSpPr>
          <p:nvPr/>
        </p:nvGrpSpPr>
        <p:grpSpPr bwMode="auto">
          <a:xfrm>
            <a:off x="2593975" y="4556125"/>
            <a:ext cx="609600" cy="609600"/>
            <a:chOff x="2304" y="1008"/>
            <a:chExt cx="240" cy="240"/>
          </a:xfrm>
        </p:grpSpPr>
        <p:sp>
          <p:nvSpPr>
            <p:cNvPr id="29772" name="Oval 4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0657" name="Group 50"/>
            <p:cNvGrpSpPr>
              <a:grpSpLocks/>
            </p:cNvGrpSpPr>
            <p:nvPr/>
          </p:nvGrpSpPr>
          <p:grpSpPr bwMode="auto">
            <a:xfrm>
              <a:off x="2352" y="1056"/>
              <a:ext cx="144" cy="144"/>
              <a:chOff x="2352" y="480"/>
              <a:chExt cx="144" cy="144"/>
            </a:xfrm>
          </p:grpSpPr>
          <p:sp>
            <p:nvSpPr>
              <p:cNvPr id="29774" name="Rectangle 5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775" name="Rectangle 5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658" name="Group 58"/>
          <p:cNvGrpSpPr>
            <a:grpSpLocks/>
          </p:cNvGrpSpPr>
          <p:nvPr/>
        </p:nvGrpSpPr>
        <p:grpSpPr bwMode="auto">
          <a:xfrm>
            <a:off x="3524250" y="4556125"/>
            <a:ext cx="609600" cy="609600"/>
            <a:chOff x="2304" y="1008"/>
            <a:chExt cx="240" cy="240"/>
          </a:xfrm>
        </p:grpSpPr>
        <p:sp>
          <p:nvSpPr>
            <p:cNvPr id="29768" name="Oval 5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0659" name="Group 60"/>
            <p:cNvGrpSpPr>
              <a:grpSpLocks/>
            </p:cNvGrpSpPr>
            <p:nvPr/>
          </p:nvGrpSpPr>
          <p:grpSpPr bwMode="auto">
            <a:xfrm>
              <a:off x="2352" y="1056"/>
              <a:ext cx="144" cy="144"/>
              <a:chOff x="2352" y="480"/>
              <a:chExt cx="144" cy="144"/>
            </a:xfrm>
          </p:grpSpPr>
          <p:sp>
            <p:nvSpPr>
              <p:cNvPr id="29770" name="Rectangle 6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771" name="Rectangle 6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660" name="Group 78"/>
          <p:cNvGrpSpPr>
            <a:grpSpLocks/>
          </p:cNvGrpSpPr>
          <p:nvPr/>
        </p:nvGrpSpPr>
        <p:grpSpPr bwMode="auto">
          <a:xfrm>
            <a:off x="3416300" y="4070350"/>
            <a:ext cx="609600" cy="609600"/>
            <a:chOff x="2304" y="1008"/>
            <a:chExt cx="240" cy="240"/>
          </a:xfrm>
        </p:grpSpPr>
        <p:sp>
          <p:nvSpPr>
            <p:cNvPr id="29764" name="Oval 7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0661" name="Group 80"/>
            <p:cNvGrpSpPr>
              <a:grpSpLocks/>
            </p:cNvGrpSpPr>
            <p:nvPr/>
          </p:nvGrpSpPr>
          <p:grpSpPr bwMode="auto">
            <a:xfrm>
              <a:off x="2352" y="1056"/>
              <a:ext cx="144" cy="144"/>
              <a:chOff x="2352" y="480"/>
              <a:chExt cx="144" cy="144"/>
            </a:xfrm>
          </p:grpSpPr>
          <p:sp>
            <p:nvSpPr>
              <p:cNvPr id="29766" name="Rectangle 8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9767" name="Rectangle 8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662" name="Group 27"/>
          <p:cNvGrpSpPr>
            <a:grpSpLocks/>
          </p:cNvGrpSpPr>
          <p:nvPr/>
        </p:nvGrpSpPr>
        <p:grpSpPr bwMode="auto">
          <a:xfrm>
            <a:off x="5943600" y="3429000"/>
            <a:ext cx="585788" cy="609600"/>
            <a:chOff x="1824" y="864"/>
            <a:chExt cx="240" cy="240"/>
          </a:xfrm>
        </p:grpSpPr>
        <p:sp>
          <p:nvSpPr>
            <p:cNvPr id="29762"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763"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0663" name="Group 15"/>
          <p:cNvGrpSpPr>
            <a:grpSpLocks/>
          </p:cNvGrpSpPr>
          <p:nvPr/>
        </p:nvGrpSpPr>
        <p:grpSpPr bwMode="auto">
          <a:xfrm>
            <a:off x="5081588" y="4556125"/>
            <a:ext cx="585787" cy="609600"/>
            <a:chOff x="1824" y="864"/>
            <a:chExt cx="240" cy="240"/>
          </a:xfrm>
        </p:grpSpPr>
        <p:sp>
          <p:nvSpPr>
            <p:cNvPr id="29760" name="Oval 16"/>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761" name="Rectangle 17"/>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0664" name="Group 27"/>
          <p:cNvGrpSpPr>
            <a:grpSpLocks/>
          </p:cNvGrpSpPr>
          <p:nvPr/>
        </p:nvGrpSpPr>
        <p:grpSpPr bwMode="auto">
          <a:xfrm>
            <a:off x="5521325" y="3429000"/>
            <a:ext cx="585788" cy="609600"/>
            <a:chOff x="1824" y="864"/>
            <a:chExt cx="240" cy="240"/>
          </a:xfrm>
        </p:grpSpPr>
        <p:sp>
          <p:nvSpPr>
            <p:cNvPr id="29758"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759"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0665" name="Group 30"/>
          <p:cNvGrpSpPr>
            <a:grpSpLocks/>
          </p:cNvGrpSpPr>
          <p:nvPr/>
        </p:nvGrpSpPr>
        <p:grpSpPr bwMode="auto">
          <a:xfrm>
            <a:off x="5508625" y="4559300"/>
            <a:ext cx="585788" cy="609600"/>
            <a:chOff x="1824" y="864"/>
            <a:chExt cx="240" cy="240"/>
          </a:xfrm>
        </p:grpSpPr>
        <p:sp>
          <p:nvSpPr>
            <p:cNvPr id="29756" name="Oval 3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9757" name="Rectangle 3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sp>
        <p:nvSpPr>
          <p:cNvPr id="29752" name="Text Box 163"/>
          <p:cNvSpPr txBox="1">
            <a:spLocks noChangeArrowheads="1"/>
          </p:cNvSpPr>
          <p:nvPr/>
        </p:nvSpPr>
        <p:spPr bwMode="auto">
          <a:xfrm>
            <a:off x="3200400" y="2667000"/>
            <a:ext cx="458788" cy="584200"/>
          </a:xfrm>
          <a:prstGeom prst="rect">
            <a:avLst/>
          </a:prstGeom>
          <a:noFill/>
          <a:ln w="9525">
            <a:noFill/>
            <a:miter lim="800000"/>
            <a:headEnd/>
            <a:tailEnd/>
          </a:ln>
        </p:spPr>
        <p:txBody>
          <a:bodyPr wrap="none" anchor="ctr">
            <a:spAutoFit/>
          </a:bodyPr>
          <a:lstStyle/>
          <a:p>
            <a:pPr algn="ctr" eaLnBrk="0" hangingPunct="0"/>
            <a:r>
              <a:rPr lang="en-US" sz="3200" b="1">
                <a:solidFill>
                  <a:srgbClr val="006699"/>
                </a:solidFill>
                <a:latin typeface=".VnTime" pitchFamily="34" charset="0"/>
              </a:rPr>
              <a:t>P</a:t>
            </a:r>
            <a:endParaRPr lang="en-US" sz="3200" b="1">
              <a:solidFill>
                <a:srgbClr val="006699"/>
              </a:solidFill>
              <a:latin typeface="Times New Roman" pitchFamily="18" charset="0"/>
            </a:endParaRPr>
          </a:p>
        </p:txBody>
      </p:sp>
      <p:sp>
        <p:nvSpPr>
          <p:cNvPr id="29753" name="Text Box 163"/>
          <p:cNvSpPr txBox="1">
            <a:spLocks noChangeArrowheads="1"/>
          </p:cNvSpPr>
          <p:nvPr/>
        </p:nvSpPr>
        <p:spPr bwMode="auto">
          <a:xfrm>
            <a:off x="5562600" y="2667000"/>
            <a:ext cx="481013" cy="584200"/>
          </a:xfrm>
          <a:prstGeom prst="rect">
            <a:avLst/>
          </a:prstGeom>
          <a:noFill/>
          <a:ln w="9525">
            <a:noFill/>
            <a:miter lim="800000"/>
            <a:headEnd/>
            <a:tailEnd/>
          </a:ln>
        </p:spPr>
        <p:txBody>
          <a:bodyPr wrap="none" anchor="ctr">
            <a:spAutoFit/>
          </a:bodyPr>
          <a:lstStyle/>
          <a:p>
            <a:pPr algn="ctr" eaLnBrk="0" hangingPunct="0"/>
            <a:r>
              <a:rPr lang="en-US" sz="3200" b="1">
                <a:solidFill>
                  <a:srgbClr val="006699"/>
                </a:solidFill>
                <a:latin typeface=".VnTime" pitchFamily="34" charset="0"/>
              </a:rPr>
              <a:t>N</a:t>
            </a:r>
            <a:endParaRPr lang="en-US" sz="3200" b="1">
              <a:solidFill>
                <a:srgbClr val="006699"/>
              </a:solidFill>
              <a:latin typeface="Times New Roman" pitchFamily="18" charset="0"/>
            </a:endParaRPr>
          </a:p>
        </p:txBody>
      </p:sp>
      <p:sp>
        <p:nvSpPr>
          <p:cNvPr id="177"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78" name="TextBox 177"/>
          <p:cNvSpPr txBox="1"/>
          <p:nvPr/>
        </p:nvSpPr>
        <p:spPr>
          <a:xfrm>
            <a:off x="339450" y="762000"/>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Chuyển tiếp P-N</a:t>
            </a:r>
            <a:endParaRPr lang="en-US" sz="2400">
              <a:solidFill>
                <a:schemeClr val="accent1"/>
              </a:solidFill>
              <a:latin typeface="Times New Roman" pitchFamily="18" charset="0"/>
              <a:cs typeface="Times New Roman" pitchFamily="18" charset="0"/>
            </a:endParaRPr>
          </a:p>
        </p:txBody>
      </p:sp>
      <p:sp>
        <p:nvSpPr>
          <p:cNvPr id="179" name="TextBox 178"/>
          <p:cNvSpPr txBox="1"/>
          <p:nvPr/>
        </p:nvSpPr>
        <p:spPr>
          <a:xfrm>
            <a:off x="782780" y="1219200"/>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Phân cực thuận</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22"/>
                                        </p:tgtEl>
                                        <p:attrNameLst>
                                          <p:attrName>style.visibility</p:attrName>
                                        </p:attrNameLst>
                                      </p:cBhvr>
                                      <p:to>
                                        <p:strVal val="visible"/>
                                      </p:to>
                                    </p:set>
                                    <p:anim calcmode="lin" valueType="num">
                                      <p:cBhvr additive="base">
                                        <p:cTn id="7" dur="500" fill="hold"/>
                                        <p:tgtEl>
                                          <p:spTgt spid="63522"/>
                                        </p:tgtEl>
                                        <p:attrNameLst>
                                          <p:attrName>ppt_x</p:attrName>
                                        </p:attrNameLst>
                                      </p:cBhvr>
                                      <p:tavLst>
                                        <p:tav tm="0">
                                          <p:val>
                                            <p:strVal val="0-#ppt_w/2"/>
                                          </p:val>
                                        </p:tav>
                                        <p:tav tm="100000">
                                          <p:val>
                                            <p:strVal val="#ppt_x"/>
                                          </p:val>
                                        </p:tav>
                                      </p:tavLst>
                                    </p:anim>
                                    <p:anim calcmode="lin" valueType="num">
                                      <p:cBhvr additive="base">
                                        <p:cTn id="8" dur="500" fill="hold"/>
                                        <p:tgtEl>
                                          <p:spTgt spid="6352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3526"/>
                                        </p:tgtEl>
                                        <p:attrNameLst>
                                          <p:attrName>style.visibility</p:attrName>
                                        </p:attrNameLst>
                                      </p:cBhvr>
                                      <p:to>
                                        <p:strVal val="visible"/>
                                      </p:to>
                                    </p:set>
                                    <p:anim calcmode="lin" valueType="num">
                                      <p:cBhvr additive="base">
                                        <p:cTn id="11" dur="500" fill="hold"/>
                                        <p:tgtEl>
                                          <p:spTgt spid="63526"/>
                                        </p:tgtEl>
                                        <p:attrNameLst>
                                          <p:attrName>ppt_x</p:attrName>
                                        </p:attrNameLst>
                                      </p:cBhvr>
                                      <p:tavLst>
                                        <p:tav tm="0">
                                          <p:val>
                                            <p:strVal val="1+#ppt_w/2"/>
                                          </p:val>
                                        </p:tav>
                                        <p:tav tm="100000">
                                          <p:val>
                                            <p:strVal val="#ppt_x"/>
                                          </p:val>
                                        </p:tav>
                                      </p:tavLst>
                                    </p:anim>
                                    <p:anim calcmode="lin" valueType="num">
                                      <p:cBhvr additive="base">
                                        <p:cTn id="12" dur="500" fill="hold"/>
                                        <p:tgtEl>
                                          <p:spTgt spid="6352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63" presetClass="path" presetSubtype="0" accel="50000" decel="50000" fill="hold" nodeType="afterEffect">
                                  <p:stCondLst>
                                    <p:cond delay="0"/>
                                  </p:stCondLst>
                                  <p:childTnLst>
                                    <p:animMotion origin="layout" path="M -0.05139 -0.00255 L 0.11528 -0.00255 " pathEditMode="relative" rAng="0" ptsTypes="AA">
                                      <p:cBhvr>
                                        <p:cTn id="15" dur="2000" fill="hold"/>
                                        <p:tgtEl>
                                          <p:spTgt spid="26"/>
                                        </p:tgtEl>
                                        <p:attrNameLst>
                                          <p:attrName>ppt_x</p:attrName>
                                          <p:attrName>ppt_y</p:attrName>
                                        </p:attrNameLst>
                                      </p:cBhvr>
                                      <p:rCtr x="83" y="0"/>
                                    </p:animMotion>
                                  </p:childTnLst>
                                </p:cTn>
                              </p:par>
                              <p:par>
                                <p:cTn id="16" presetID="63" presetClass="path" presetSubtype="0" accel="50000" decel="50000" fill="hold" nodeType="withEffect">
                                  <p:stCondLst>
                                    <p:cond delay="0"/>
                                  </p:stCondLst>
                                  <p:childTnLst>
                                    <p:animMotion origin="layout" path="M -4.44444E-6 -2.80296E-6 L 0.11181 0.00648 " pathEditMode="relative" rAng="0" ptsTypes="AA">
                                      <p:cBhvr>
                                        <p:cTn id="17" dur="2000" fill="hold"/>
                                        <p:tgtEl>
                                          <p:spTgt spid="20640"/>
                                        </p:tgtEl>
                                        <p:attrNameLst>
                                          <p:attrName>ppt_x</p:attrName>
                                          <p:attrName>ppt_y</p:attrName>
                                        </p:attrNameLst>
                                      </p:cBhvr>
                                      <p:rCtr x="56" y="3"/>
                                    </p:animMotion>
                                  </p:childTnLst>
                                </p:cTn>
                              </p:par>
                              <p:par>
                                <p:cTn id="18" presetID="63" presetClass="path" presetSubtype="0" accel="50000" decel="50000" fill="hold" nodeType="withEffect">
                                  <p:stCondLst>
                                    <p:cond delay="0"/>
                                  </p:stCondLst>
                                  <p:childTnLst>
                                    <p:animMotion origin="layout" path="M 3.88889E-6 -1.87789E-6 L 0.13368 0.01318 " pathEditMode="relative" rAng="0" ptsTypes="AA">
                                      <p:cBhvr>
                                        <p:cTn id="19" dur="2000" fill="hold"/>
                                        <p:tgtEl>
                                          <p:spTgt spid="30"/>
                                        </p:tgtEl>
                                        <p:attrNameLst>
                                          <p:attrName>ppt_x</p:attrName>
                                          <p:attrName>ppt_y</p:attrName>
                                        </p:attrNameLst>
                                      </p:cBhvr>
                                      <p:rCtr x="67" y="6"/>
                                    </p:animMotion>
                                  </p:childTnLst>
                                </p:cTn>
                              </p:par>
                              <p:par>
                                <p:cTn id="20" presetID="35" presetClass="path" presetSubtype="0" accel="50000" decel="50000" fill="hold" nodeType="withEffect">
                                  <p:stCondLst>
                                    <p:cond delay="0"/>
                                  </p:stCondLst>
                                  <p:childTnLst>
                                    <p:animMotion origin="layout" path="M 1.94444E-6 -7.9556E-7 L -0.1467 0.0555 " pathEditMode="relative" rAng="0" ptsTypes="AA">
                                      <p:cBhvr>
                                        <p:cTn id="21" dur="2000" fill="hold"/>
                                        <p:tgtEl>
                                          <p:spTgt spid="20648"/>
                                        </p:tgtEl>
                                        <p:attrNameLst>
                                          <p:attrName>ppt_x</p:attrName>
                                          <p:attrName>ppt_y</p:attrName>
                                        </p:attrNameLst>
                                      </p:cBhvr>
                                      <p:rCtr x="-73" y="28"/>
                                    </p:animMotion>
                                  </p:childTnLst>
                                </p:cTn>
                              </p:par>
                              <p:par>
                                <p:cTn id="22" presetID="35" presetClass="path" presetSubtype="0" accel="50000" decel="50000" fill="hold" nodeType="withEffect">
                                  <p:stCondLst>
                                    <p:cond delay="0"/>
                                  </p:stCondLst>
                                  <p:childTnLst>
                                    <p:animMotion origin="layout" path="M -1.94444E-6 4.78261E-6 L -0.12413 0.02428 " pathEditMode="relative" rAng="0" ptsTypes="AA">
                                      <p:cBhvr>
                                        <p:cTn id="23" dur="2000" fill="hold"/>
                                        <p:tgtEl>
                                          <p:spTgt spid="20647"/>
                                        </p:tgtEl>
                                        <p:attrNameLst>
                                          <p:attrName>ppt_x</p:attrName>
                                          <p:attrName>ppt_y</p:attrName>
                                        </p:attrNameLst>
                                      </p:cBhvr>
                                      <p:rCtr x="-62" y="12"/>
                                    </p:animMotion>
                                  </p:childTnLst>
                                </p:cTn>
                              </p:par>
                              <p:par>
                                <p:cTn id="24" presetID="35" presetClass="path" presetSubtype="0" accel="50000" decel="50000" fill="hold" nodeType="withEffect">
                                  <p:stCondLst>
                                    <p:cond delay="0"/>
                                  </p:stCondLst>
                                  <p:childTnLst>
                                    <p:animMotion origin="layout" path="M 3.88889E-6 -1.87789E-6 L -0.08299 0.01318 " pathEditMode="relative" rAng="0" ptsTypes="AA">
                                      <p:cBhvr>
                                        <p:cTn id="25" dur="2000" fill="hold"/>
                                        <p:tgtEl>
                                          <p:spTgt spid="20645"/>
                                        </p:tgtEl>
                                        <p:attrNameLst>
                                          <p:attrName>ppt_x</p:attrName>
                                          <p:attrName>ppt_y</p:attrName>
                                        </p:attrNameLst>
                                      </p:cBhvr>
                                      <p:rCtr x="-41" y="6"/>
                                    </p:animMotion>
                                  </p:childTnLst>
                                </p:cTn>
                              </p:par>
                              <p:par>
                                <p:cTn id="26" presetID="63" presetClass="path" presetSubtype="0" accel="50000" decel="50000" fill="hold" nodeType="withEffect">
                                  <p:stCondLst>
                                    <p:cond delay="0"/>
                                  </p:stCondLst>
                                  <p:childTnLst>
                                    <p:animMotion origin="layout" path="M -4.44444E-6 -2.80296E-6 L 0.09306 0.01758 " pathEditMode="relative" rAng="0" ptsTypes="AA">
                                      <p:cBhvr>
                                        <p:cTn id="27" dur="2000" fill="hold"/>
                                        <p:tgtEl>
                                          <p:spTgt spid="20660"/>
                                        </p:tgtEl>
                                        <p:attrNameLst>
                                          <p:attrName>ppt_x</p:attrName>
                                          <p:attrName>ppt_y</p:attrName>
                                        </p:attrNameLst>
                                      </p:cBhvr>
                                      <p:rCtr x="47" y="9"/>
                                    </p:animMotion>
                                  </p:childTnLst>
                                </p:cTn>
                              </p:par>
                              <p:par>
                                <p:cTn id="28" presetID="35" presetClass="path" presetSubtype="0" accel="50000" decel="50000" fill="hold" nodeType="withEffect">
                                  <p:stCondLst>
                                    <p:cond delay="0"/>
                                  </p:stCondLst>
                                  <p:childTnLst>
                                    <p:animMotion origin="layout" path="M -3.88889E-6 -7.9556E-7 L -0.11076 -7.9556E-7 " pathEditMode="relative" rAng="0" ptsTypes="AA">
                                      <p:cBhvr>
                                        <p:cTn id="29" dur="2000" fill="hold"/>
                                        <p:tgtEl>
                                          <p:spTgt spid="20664"/>
                                        </p:tgtEl>
                                        <p:attrNameLst>
                                          <p:attrName>ppt_x</p:attrName>
                                          <p:attrName>ppt_y</p:attrName>
                                        </p:attrNameLst>
                                      </p:cBhvr>
                                      <p:rCtr x="-55" y="0"/>
                                    </p:animMotion>
                                  </p:childTnLst>
                                </p:cTn>
                              </p:par>
                              <p:par>
                                <p:cTn id="30" presetID="35" presetClass="path" presetSubtype="0" accel="50000" decel="50000" fill="hold" nodeType="withEffect">
                                  <p:stCondLst>
                                    <p:cond delay="0"/>
                                  </p:stCondLst>
                                  <p:childTnLst>
                                    <p:animMotion origin="layout" path="M -1.94444E-6 -1.87789E-6 L -0.07205 -0.03122 " pathEditMode="relative" rAng="0" ptsTypes="AA">
                                      <p:cBhvr>
                                        <p:cTn id="31" dur="2000" fill="hold"/>
                                        <p:tgtEl>
                                          <p:spTgt spid="20663"/>
                                        </p:tgtEl>
                                        <p:attrNameLst>
                                          <p:attrName>ppt_x</p:attrName>
                                          <p:attrName>ppt_y</p:attrName>
                                        </p:attrNameLst>
                                      </p:cBhvr>
                                      <p:rCtr x="-36" y="-16"/>
                                    </p:animMotion>
                                  </p:childTnLst>
                                </p:cTn>
                              </p:par>
                              <p:par>
                                <p:cTn id="32" presetID="63" presetClass="path" presetSubtype="0" accel="50000" decel="50000" fill="hold" nodeType="withEffect">
                                  <p:stCondLst>
                                    <p:cond delay="0"/>
                                  </p:stCondLst>
                                  <p:childTnLst>
                                    <p:animMotion origin="layout" path="M 3.33333E-6 -4.87512E-6 L 0.14166 -0.00439 " pathEditMode="relative" rAng="0" ptsTypes="AA">
                                      <p:cBhvr>
                                        <p:cTn id="33" dur="2000" fill="hold"/>
                                        <p:tgtEl>
                                          <p:spTgt spid="20650"/>
                                        </p:tgtEl>
                                        <p:attrNameLst>
                                          <p:attrName>ppt_x</p:attrName>
                                          <p:attrName>ppt_y</p:attrName>
                                        </p:attrNameLst>
                                      </p:cBhvr>
                                      <p:rCtr x="71" y="-2"/>
                                    </p:animMotion>
                                  </p:childTnLst>
                                </p:cTn>
                              </p:par>
                              <p:par>
                                <p:cTn id="34" presetID="63" presetClass="path" presetSubtype="0" accel="50000" decel="50000" fill="hold" nodeType="withEffect">
                                  <p:stCondLst>
                                    <p:cond delay="0"/>
                                  </p:stCondLst>
                                  <p:childTnLst>
                                    <p:animMotion origin="layout" path="M -0.04514 0.01572 L 0.06319 0.01804 " pathEditMode="relative" rAng="0" ptsTypes="AA">
                                      <p:cBhvr>
                                        <p:cTn id="35" dur="2000" fill="hold"/>
                                        <p:tgtEl>
                                          <p:spTgt spid="28"/>
                                        </p:tgtEl>
                                        <p:attrNameLst>
                                          <p:attrName>ppt_x</p:attrName>
                                          <p:attrName>ppt_y</p:attrName>
                                        </p:attrNameLst>
                                      </p:cBhvr>
                                      <p:rCtr x="54" y="1"/>
                                    </p:animMotion>
                                  </p:childTnLst>
                                </p:cTn>
                              </p:par>
                              <p:par>
                                <p:cTn id="36" presetID="35" presetClass="path" presetSubtype="0" accel="50000" decel="50000" fill="hold" nodeType="withEffect">
                                  <p:stCondLst>
                                    <p:cond delay="0"/>
                                  </p:stCondLst>
                                  <p:childTnLst>
                                    <p:animMotion origin="layout" path="M 0.04028 0.03099 L -0.1026 0.03561 " pathEditMode="relative" rAng="0" ptsTypes="AA">
                                      <p:cBhvr>
                                        <p:cTn id="37" dur="2000" fill="hold"/>
                                        <p:tgtEl>
                                          <p:spTgt spid="6"/>
                                        </p:tgtEl>
                                        <p:attrNameLst>
                                          <p:attrName>ppt_x</p:attrName>
                                          <p:attrName>ppt_y</p:attrName>
                                        </p:attrNameLst>
                                      </p:cBhvr>
                                      <p:rCtr x="-72" y="2"/>
                                    </p:animMotion>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77"/>
                                        </p:tgtEl>
                                        <p:attrNameLst>
                                          <p:attrName>style.visibility</p:attrName>
                                        </p:attrNameLst>
                                      </p:cBhvr>
                                      <p:to>
                                        <p:strVal val="visible"/>
                                      </p:to>
                                    </p:set>
                                    <p:animEffect transition="in" filter="diamond(in)">
                                      <p:cBhvr>
                                        <p:cTn id="42" dur="1000"/>
                                        <p:tgtEl>
                                          <p:spTgt spid="177"/>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178"/>
                                        </p:tgtEl>
                                        <p:attrNameLst>
                                          <p:attrName>style.visibility</p:attrName>
                                        </p:attrNameLst>
                                      </p:cBhvr>
                                      <p:to>
                                        <p:strVal val="visible"/>
                                      </p:to>
                                    </p:set>
                                    <p:animEffect transition="in" filter="diamond(in)">
                                      <p:cBhvr>
                                        <p:cTn id="45"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2" grpId="0" animBg="1"/>
      <p:bldP spid="63526" grpId="0" animBg="1"/>
      <p:bldP spid="177" grpId="0"/>
      <p:bldP spid="1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p:txBody>
          <a:bodyPr/>
          <a:lstStyle/>
          <a:p>
            <a:pPr eaLnBrk="1" hangingPunct="1"/>
            <a:r>
              <a:rPr lang="en-US" sz="2000" smtClean="0"/>
              <a:t>Cực dương nguồn điện áp ngoài nối với N còn cực âm nối với P</a:t>
            </a:r>
          </a:p>
          <a:p>
            <a:pPr eaLnBrk="1" hangingPunct="1"/>
            <a:r>
              <a:rPr lang="en-US" sz="2000" smtClean="0"/>
              <a:t>Cực âm nguồn sẽ hút lỗ trống phía bên P còn cực dương lại hút điện tử của bên N.</a:t>
            </a:r>
          </a:p>
          <a:p>
            <a:pPr eaLnBrk="1" hangingPunct="1"/>
            <a:r>
              <a:rPr lang="en-US" sz="2000" smtClean="0"/>
              <a:t>Kết quả là miền nghèo mở rộng hơn, không có dòng điện qua chuyển tiếp và không có dòng điện ở mạch ngoài.</a:t>
            </a:r>
          </a:p>
        </p:txBody>
      </p:sp>
      <p:grpSp>
        <p:nvGrpSpPr>
          <p:cNvPr id="2" name="Group 4"/>
          <p:cNvGrpSpPr>
            <a:grpSpLocks/>
          </p:cNvGrpSpPr>
          <p:nvPr/>
        </p:nvGrpSpPr>
        <p:grpSpPr bwMode="auto">
          <a:xfrm>
            <a:off x="762000" y="3810000"/>
            <a:ext cx="7315200" cy="2552700"/>
            <a:chOff x="1407" y="2415"/>
            <a:chExt cx="8082" cy="2820"/>
          </a:xfrm>
        </p:grpSpPr>
        <p:pic>
          <p:nvPicPr>
            <p:cNvPr id="30726" name="Picture 5" descr="diodedW"/>
            <p:cNvPicPr>
              <a:picLocks noChangeAspect="1" noChangeArrowheads="1"/>
            </p:cNvPicPr>
            <p:nvPr/>
          </p:nvPicPr>
          <p:blipFill>
            <a:blip r:embed="rId2">
              <a:lum contrast="18000"/>
              <a:grayscl/>
            </a:blip>
            <a:srcRect t="2837"/>
            <a:stretch>
              <a:fillRect/>
            </a:stretch>
          </p:blipFill>
          <p:spPr bwMode="auto">
            <a:xfrm>
              <a:off x="1407" y="2675"/>
              <a:ext cx="3465" cy="2055"/>
            </a:xfrm>
            <a:prstGeom prst="rect">
              <a:avLst/>
            </a:prstGeom>
            <a:noFill/>
            <a:ln w="9525">
              <a:noFill/>
              <a:miter lim="800000"/>
              <a:headEnd/>
              <a:tailEnd/>
            </a:ln>
          </p:spPr>
        </p:pic>
        <p:pic>
          <p:nvPicPr>
            <p:cNvPr id="30727" name="Picture 6" descr="fig4a"/>
            <p:cNvPicPr>
              <a:picLocks noChangeAspect="1" noChangeArrowheads="1"/>
            </p:cNvPicPr>
            <p:nvPr/>
          </p:nvPicPr>
          <p:blipFill>
            <a:blip r:embed="rId3">
              <a:lum bright="-30000" contrast="54000"/>
              <a:grayscl/>
            </a:blip>
            <a:srcRect/>
            <a:stretch>
              <a:fillRect/>
            </a:stretch>
          </p:blipFill>
          <p:spPr bwMode="auto">
            <a:xfrm>
              <a:off x="5979" y="2415"/>
              <a:ext cx="3510" cy="2820"/>
            </a:xfrm>
            <a:prstGeom prst="rect">
              <a:avLst/>
            </a:prstGeom>
            <a:noFill/>
            <a:ln w="9525">
              <a:noFill/>
              <a:miter lim="800000"/>
              <a:headEnd/>
              <a:tailEnd/>
            </a:ln>
          </p:spPr>
        </p:pic>
      </p:grpSp>
      <p:sp>
        <p:nvSpPr>
          <p:cNvPr id="30725" name="Slide Number Placeholder 7"/>
          <p:cNvSpPr>
            <a:spLocks noGrp="1"/>
          </p:cNvSpPr>
          <p:nvPr>
            <p:ph type="sldNum" sz="quarter" idx="12"/>
          </p:nvPr>
        </p:nvSpPr>
        <p:spPr>
          <a:noFill/>
        </p:spPr>
        <p:txBody>
          <a:bodyPr/>
          <a:lstStyle/>
          <a:p>
            <a:fld id="{46F2390B-C761-440B-86F4-F252EA4816A2}" type="slidenum">
              <a:rPr lang="en-US" smtClean="0"/>
              <a:pPr/>
              <a:t>12</a:t>
            </a:fld>
            <a:endParaRPr lang="en-US" smtClean="0"/>
          </a:p>
        </p:txBody>
      </p:sp>
      <p:sp>
        <p:nvSpPr>
          <p:cNvPr id="9"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0" name="TextBox 9"/>
          <p:cNvSpPr txBox="1"/>
          <p:nvPr/>
        </p:nvSpPr>
        <p:spPr>
          <a:xfrm>
            <a:off x="339450" y="762000"/>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Chuyển tiếp P-N</a:t>
            </a:r>
            <a:endParaRPr lang="en-US" sz="2400">
              <a:solidFill>
                <a:schemeClr val="accent1"/>
              </a:solidFill>
              <a:latin typeface="Times New Roman" pitchFamily="18" charset="0"/>
              <a:cs typeface="Times New Roman" pitchFamily="18" charset="0"/>
            </a:endParaRPr>
          </a:p>
        </p:txBody>
      </p:sp>
      <p:sp>
        <p:nvSpPr>
          <p:cNvPr id="11" name="TextBox 10"/>
          <p:cNvSpPr txBox="1"/>
          <p:nvPr/>
        </p:nvSpPr>
        <p:spPr>
          <a:xfrm>
            <a:off x="782780" y="1219200"/>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Phân cực nghịch</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1000"/>
                                        <p:tgtEl>
                                          <p:spTgt spid="9"/>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amond(in)">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9"/>
          <p:cNvGrpSpPr>
            <a:grpSpLocks/>
          </p:cNvGrpSpPr>
          <p:nvPr/>
        </p:nvGrpSpPr>
        <p:grpSpPr bwMode="auto">
          <a:xfrm rot="10800000">
            <a:off x="4449763" y="1314450"/>
            <a:ext cx="661987" cy="762000"/>
            <a:chOff x="864" y="1152"/>
            <a:chExt cx="417" cy="480"/>
          </a:xfrm>
        </p:grpSpPr>
        <p:sp>
          <p:nvSpPr>
            <p:cNvPr id="31916" name="Line 140"/>
            <p:cNvSpPr>
              <a:spLocks noChangeShapeType="1"/>
            </p:cNvSpPr>
            <p:nvPr/>
          </p:nvSpPr>
          <p:spPr bwMode="auto">
            <a:xfrm>
              <a:off x="864" y="1152"/>
              <a:ext cx="0" cy="480"/>
            </a:xfrm>
            <a:prstGeom prst="line">
              <a:avLst/>
            </a:prstGeom>
            <a:noFill/>
            <a:ln w="57150">
              <a:solidFill>
                <a:schemeClr val="tx1"/>
              </a:solidFill>
              <a:round/>
              <a:headEnd/>
              <a:tailEnd/>
            </a:ln>
          </p:spPr>
          <p:txBody>
            <a:bodyPr wrap="none" anchor="ctr"/>
            <a:lstStyle/>
            <a:p>
              <a:endParaRPr lang="en-US"/>
            </a:p>
          </p:txBody>
        </p:sp>
        <p:sp>
          <p:nvSpPr>
            <p:cNvPr id="31917" name="Line 141"/>
            <p:cNvSpPr>
              <a:spLocks noChangeShapeType="1"/>
            </p:cNvSpPr>
            <p:nvPr/>
          </p:nvSpPr>
          <p:spPr bwMode="auto">
            <a:xfrm>
              <a:off x="1152" y="1152"/>
              <a:ext cx="0" cy="480"/>
            </a:xfrm>
            <a:prstGeom prst="line">
              <a:avLst/>
            </a:prstGeom>
            <a:noFill/>
            <a:ln w="57150">
              <a:solidFill>
                <a:schemeClr val="tx1"/>
              </a:solidFill>
              <a:round/>
              <a:headEnd/>
              <a:tailEnd/>
            </a:ln>
          </p:spPr>
          <p:txBody>
            <a:bodyPr wrap="none" anchor="ctr"/>
            <a:lstStyle/>
            <a:p>
              <a:endParaRPr lang="en-US"/>
            </a:p>
          </p:txBody>
        </p:sp>
        <p:sp>
          <p:nvSpPr>
            <p:cNvPr id="31918" name="Line 142"/>
            <p:cNvSpPr>
              <a:spLocks noChangeShapeType="1"/>
            </p:cNvSpPr>
            <p:nvPr/>
          </p:nvSpPr>
          <p:spPr bwMode="auto">
            <a:xfrm>
              <a:off x="1281" y="1248"/>
              <a:ext cx="0" cy="306"/>
            </a:xfrm>
            <a:prstGeom prst="line">
              <a:avLst/>
            </a:prstGeom>
            <a:noFill/>
            <a:ln w="57150">
              <a:solidFill>
                <a:schemeClr val="tx1"/>
              </a:solidFill>
              <a:round/>
              <a:headEnd/>
              <a:tailEnd/>
            </a:ln>
          </p:spPr>
          <p:txBody>
            <a:bodyPr wrap="none" anchor="ctr"/>
            <a:lstStyle/>
            <a:p>
              <a:endParaRPr lang="en-US"/>
            </a:p>
          </p:txBody>
        </p:sp>
        <p:sp>
          <p:nvSpPr>
            <p:cNvPr id="31919" name="Line 143"/>
            <p:cNvSpPr>
              <a:spLocks noChangeShapeType="1"/>
            </p:cNvSpPr>
            <p:nvPr/>
          </p:nvSpPr>
          <p:spPr bwMode="auto">
            <a:xfrm>
              <a:off x="1008" y="1248"/>
              <a:ext cx="0" cy="306"/>
            </a:xfrm>
            <a:prstGeom prst="line">
              <a:avLst/>
            </a:prstGeom>
            <a:noFill/>
            <a:ln w="57150">
              <a:solidFill>
                <a:schemeClr val="tx1"/>
              </a:solidFill>
              <a:round/>
              <a:headEnd/>
              <a:tailEnd/>
            </a:ln>
          </p:spPr>
          <p:txBody>
            <a:bodyPr wrap="none" anchor="ctr"/>
            <a:lstStyle/>
            <a:p>
              <a:endParaRPr lang="en-US"/>
            </a:p>
          </p:txBody>
        </p:sp>
      </p:grpSp>
      <p:grpSp>
        <p:nvGrpSpPr>
          <p:cNvPr id="3" name="Group 144"/>
          <p:cNvGrpSpPr>
            <a:grpSpLocks/>
          </p:cNvGrpSpPr>
          <p:nvPr/>
        </p:nvGrpSpPr>
        <p:grpSpPr bwMode="auto">
          <a:xfrm rot="5400000">
            <a:off x="3270250" y="1157288"/>
            <a:ext cx="369887" cy="1030288"/>
            <a:chOff x="709" y="1285"/>
            <a:chExt cx="233" cy="649"/>
          </a:xfrm>
        </p:grpSpPr>
        <p:sp>
          <p:nvSpPr>
            <p:cNvPr id="31909" name="Line 145"/>
            <p:cNvSpPr>
              <a:spLocks noChangeShapeType="1"/>
            </p:cNvSpPr>
            <p:nvPr/>
          </p:nvSpPr>
          <p:spPr bwMode="auto">
            <a:xfrm flipV="1">
              <a:off x="724" y="1448"/>
              <a:ext cx="207" cy="103"/>
            </a:xfrm>
            <a:prstGeom prst="line">
              <a:avLst/>
            </a:prstGeom>
            <a:noFill/>
            <a:ln w="57150">
              <a:solidFill>
                <a:schemeClr val="tx1"/>
              </a:solidFill>
              <a:round/>
              <a:headEnd/>
              <a:tailEnd/>
            </a:ln>
          </p:spPr>
          <p:txBody>
            <a:bodyPr wrap="none" anchor="ctr"/>
            <a:lstStyle/>
            <a:p>
              <a:endParaRPr lang="en-US"/>
            </a:p>
          </p:txBody>
        </p:sp>
        <p:sp>
          <p:nvSpPr>
            <p:cNvPr id="31910" name="Line 146"/>
            <p:cNvSpPr>
              <a:spLocks noChangeShapeType="1"/>
            </p:cNvSpPr>
            <p:nvPr/>
          </p:nvSpPr>
          <p:spPr bwMode="auto">
            <a:xfrm flipV="1">
              <a:off x="709" y="1654"/>
              <a:ext cx="207" cy="103"/>
            </a:xfrm>
            <a:prstGeom prst="line">
              <a:avLst/>
            </a:prstGeom>
            <a:noFill/>
            <a:ln w="57150">
              <a:solidFill>
                <a:schemeClr val="tx1"/>
              </a:solidFill>
              <a:round/>
              <a:headEnd/>
              <a:tailEnd/>
            </a:ln>
          </p:spPr>
          <p:txBody>
            <a:bodyPr wrap="none" anchor="ctr"/>
            <a:lstStyle/>
            <a:p>
              <a:endParaRPr lang="en-US"/>
            </a:p>
          </p:txBody>
        </p:sp>
        <p:sp>
          <p:nvSpPr>
            <p:cNvPr id="31911" name="Line 147"/>
            <p:cNvSpPr>
              <a:spLocks noChangeShapeType="1"/>
            </p:cNvSpPr>
            <p:nvPr/>
          </p:nvSpPr>
          <p:spPr bwMode="auto">
            <a:xfrm flipH="1" flipV="1">
              <a:off x="724" y="1551"/>
              <a:ext cx="207" cy="103"/>
            </a:xfrm>
            <a:prstGeom prst="line">
              <a:avLst/>
            </a:prstGeom>
            <a:noFill/>
            <a:ln w="57150">
              <a:solidFill>
                <a:schemeClr val="tx1"/>
              </a:solidFill>
              <a:round/>
              <a:headEnd/>
              <a:tailEnd/>
            </a:ln>
          </p:spPr>
          <p:txBody>
            <a:bodyPr wrap="none" anchor="ctr"/>
            <a:lstStyle/>
            <a:p>
              <a:endParaRPr lang="en-US"/>
            </a:p>
          </p:txBody>
        </p:sp>
        <p:sp>
          <p:nvSpPr>
            <p:cNvPr id="31912" name="Line 148"/>
            <p:cNvSpPr>
              <a:spLocks noChangeShapeType="1"/>
            </p:cNvSpPr>
            <p:nvPr/>
          </p:nvSpPr>
          <p:spPr bwMode="auto">
            <a:xfrm flipH="1" flipV="1">
              <a:off x="724" y="1769"/>
              <a:ext cx="207" cy="103"/>
            </a:xfrm>
            <a:prstGeom prst="line">
              <a:avLst/>
            </a:prstGeom>
            <a:noFill/>
            <a:ln w="57150">
              <a:solidFill>
                <a:schemeClr val="tx1"/>
              </a:solidFill>
              <a:round/>
              <a:headEnd/>
              <a:tailEnd/>
            </a:ln>
          </p:spPr>
          <p:txBody>
            <a:bodyPr wrap="none" anchor="ctr"/>
            <a:lstStyle/>
            <a:p>
              <a:endParaRPr lang="en-US"/>
            </a:p>
          </p:txBody>
        </p:sp>
        <p:sp>
          <p:nvSpPr>
            <p:cNvPr id="31913" name="Line 149"/>
            <p:cNvSpPr>
              <a:spLocks noChangeShapeType="1"/>
            </p:cNvSpPr>
            <p:nvPr/>
          </p:nvSpPr>
          <p:spPr bwMode="auto">
            <a:xfrm flipH="1" flipV="1">
              <a:off x="709" y="1345"/>
              <a:ext cx="207" cy="103"/>
            </a:xfrm>
            <a:prstGeom prst="line">
              <a:avLst/>
            </a:prstGeom>
            <a:noFill/>
            <a:ln w="57150">
              <a:solidFill>
                <a:schemeClr val="tx1"/>
              </a:solidFill>
              <a:round/>
              <a:headEnd/>
              <a:tailEnd/>
            </a:ln>
          </p:spPr>
          <p:txBody>
            <a:bodyPr wrap="none" anchor="ctr"/>
            <a:lstStyle/>
            <a:p>
              <a:endParaRPr lang="en-US"/>
            </a:p>
          </p:txBody>
        </p:sp>
        <p:sp>
          <p:nvSpPr>
            <p:cNvPr id="31914" name="Freeform 150"/>
            <p:cNvSpPr>
              <a:spLocks/>
            </p:cNvSpPr>
            <p:nvPr/>
          </p:nvSpPr>
          <p:spPr bwMode="auto">
            <a:xfrm flipH="1">
              <a:off x="811" y="1866"/>
              <a:ext cx="131" cy="68"/>
            </a:xfrm>
            <a:custGeom>
              <a:avLst/>
              <a:gdLst>
                <a:gd name="T0" fmla="*/ 131 w 131"/>
                <a:gd name="T1" fmla="*/ 68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57150">
              <a:solidFill>
                <a:schemeClr val="tx1"/>
              </a:solidFill>
              <a:round/>
              <a:headEnd/>
              <a:tailEnd/>
            </a:ln>
          </p:spPr>
          <p:txBody>
            <a:bodyPr wrap="none" anchor="ctr"/>
            <a:lstStyle/>
            <a:p>
              <a:endParaRPr lang="vi-VN"/>
            </a:p>
          </p:txBody>
        </p:sp>
        <p:sp>
          <p:nvSpPr>
            <p:cNvPr id="31915" name="Freeform 151"/>
            <p:cNvSpPr>
              <a:spLocks/>
            </p:cNvSpPr>
            <p:nvPr/>
          </p:nvSpPr>
          <p:spPr bwMode="auto">
            <a:xfrm flipH="1">
              <a:off x="710" y="1285"/>
              <a:ext cx="131" cy="68"/>
            </a:xfrm>
            <a:custGeom>
              <a:avLst/>
              <a:gdLst>
                <a:gd name="T0" fmla="*/ 131 w 131"/>
                <a:gd name="T1" fmla="*/ 68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57150">
              <a:solidFill>
                <a:schemeClr val="tx1"/>
              </a:solidFill>
              <a:round/>
              <a:headEnd/>
              <a:tailEnd/>
            </a:ln>
          </p:spPr>
          <p:txBody>
            <a:bodyPr wrap="none" anchor="ctr"/>
            <a:lstStyle/>
            <a:p>
              <a:endParaRPr lang="vi-VN"/>
            </a:p>
          </p:txBody>
        </p:sp>
      </p:grpSp>
      <p:sp>
        <p:nvSpPr>
          <p:cNvPr id="31748" name="Line 152"/>
          <p:cNvSpPr>
            <a:spLocks noChangeShapeType="1"/>
          </p:cNvSpPr>
          <p:nvPr/>
        </p:nvSpPr>
        <p:spPr bwMode="auto">
          <a:xfrm flipH="1">
            <a:off x="1689100" y="1647825"/>
            <a:ext cx="1270000" cy="0"/>
          </a:xfrm>
          <a:prstGeom prst="line">
            <a:avLst/>
          </a:prstGeom>
          <a:noFill/>
          <a:ln w="57150">
            <a:solidFill>
              <a:schemeClr val="tx1"/>
            </a:solidFill>
            <a:round/>
            <a:headEnd/>
            <a:tailEnd/>
          </a:ln>
        </p:spPr>
        <p:txBody>
          <a:bodyPr wrap="none" anchor="ctr"/>
          <a:lstStyle/>
          <a:p>
            <a:endParaRPr lang="en-US"/>
          </a:p>
        </p:txBody>
      </p:sp>
      <p:sp>
        <p:nvSpPr>
          <p:cNvPr id="63522" name="Line 153"/>
          <p:cNvSpPr>
            <a:spLocks noChangeShapeType="1"/>
          </p:cNvSpPr>
          <p:nvPr/>
        </p:nvSpPr>
        <p:spPr bwMode="auto">
          <a:xfrm>
            <a:off x="1701800" y="1647825"/>
            <a:ext cx="0" cy="2663825"/>
          </a:xfrm>
          <a:prstGeom prst="line">
            <a:avLst/>
          </a:prstGeom>
          <a:noFill/>
          <a:ln w="57150">
            <a:solidFill>
              <a:schemeClr val="tx1"/>
            </a:solidFill>
            <a:round/>
            <a:headEnd/>
            <a:tailEnd/>
          </a:ln>
        </p:spPr>
        <p:txBody>
          <a:bodyPr wrap="none" anchor="ctr"/>
          <a:lstStyle/>
          <a:p>
            <a:endParaRPr lang="en-US"/>
          </a:p>
        </p:txBody>
      </p:sp>
      <p:sp>
        <p:nvSpPr>
          <p:cNvPr id="31750" name="Line 154"/>
          <p:cNvSpPr>
            <a:spLocks noChangeShapeType="1"/>
          </p:cNvSpPr>
          <p:nvPr/>
        </p:nvSpPr>
        <p:spPr bwMode="auto">
          <a:xfrm>
            <a:off x="1685925" y="4314825"/>
            <a:ext cx="731838" cy="0"/>
          </a:xfrm>
          <a:prstGeom prst="line">
            <a:avLst/>
          </a:prstGeom>
          <a:noFill/>
          <a:ln w="57150">
            <a:solidFill>
              <a:schemeClr val="tx1"/>
            </a:solidFill>
            <a:round/>
            <a:headEnd/>
            <a:tailEnd/>
          </a:ln>
        </p:spPr>
        <p:txBody>
          <a:bodyPr wrap="none" anchor="ctr"/>
          <a:lstStyle/>
          <a:p>
            <a:endParaRPr lang="en-US"/>
          </a:p>
        </p:txBody>
      </p:sp>
      <p:sp>
        <p:nvSpPr>
          <p:cNvPr id="31751" name="Line 155"/>
          <p:cNvSpPr>
            <a:spLocks noChangeShapeType="1"/>
          </p:cNvSpPr>
          <p:nvPr/>
        </p:nvSpPr>
        <p:spPr bwMode="auto">
          <a:xfrm>
            <a:off x="3973513" y="1695450"/>
            <a:ext cx="476250" cy="0"/>
          </a:xfrm>
          <a:prstGeom prst="line">
            <a:avLst/>
          </a:prstGeom>
          <a:noFill/>
          <a:ln w="57150">
            <a:solidFill>
              <a:schemeClr val="tx1"/>
            </a:solidFill>
            <a:round/>
            <a:headEnd/>
            <a:tailEnd/>
          </a:ln>
        </p:spPr>
        <p:txBody>
          <a:bodyPr wrap="none" anchor="ctr"/>
          <a:lstStyle/>
          <a:p>
            <a:endParaRPr lang="en-US"/>
          </a:p>
        </p:txBody>
      </p:sp>
      <p:sp>
        <p:nvSpPr>
          <p:cNvPr id="31752" name="Line 156"/>
          <p:cNvSpPr>
            <a:spLocks noChangeShapeType="1"/>
          </p:cNvSpPr>
          <p:nvPr/>
        </p:nvSpPr>
        <p:spPr bwMode="auto">
          <a:xfrm>
            <a:off x="5127625" y="1695450"/>
            <a:ext cx="2495550" cy="0"/>
          </a:xfrm>
          <a:prstGeom prst="line">
            <a:avLst/>
          </a:prstGeom>
          <a:noFill/>
          <a:ln w="57150">
            <a:solidFill>
              <a:schemeClr val="tx1"/>
            </a:solidFill>
            <a:round/>
            <a:headEnd/>
            <a:tailEnd/>
          </a:ln>
        </p:spPr>
        <p:txBody>
          <a:bodyPr wrap="none" anchor="ctr"/>
          <a:lstStyle/>
          <a:p>
            <a:endParaRPr lang="en-US"/>
          </a:p>
        </p:txBody>
      </p:sp>
      <p:sp>
        <p:nvSpPr>
          <p:cNvPr id="63526" name="Line 157"/>
          <p:cNvSpPr>
            <a:spLocks noChangeShapeType="1"/>
          </p:cNvSpPr>
          <p:nvPr/>
        </p:nvSpPr>
        <p:spPr bwMode="auto">
          <a:xfrm>
            <a:off x="7604125" y="1695450"/>
            <a:ext cx="0" cy="2616200"/>
          </a:xfrm>
          <a:prstGeom prst="line">
            <a:avLst/>
          </a:prstGeom>
          <a:noFill/>
          <a:ln w="57150">
            <a:solidFill>
              <a:schemeClr val="tx1"/>
            </a:solidFill>
            <a:round/>
            <a:headEnd/>
            <a:tailEnd/>
          </a:ln>
        </p:spPr>
        <p:txBody>
          <a:bodyPr wrap="none" anchor="ctr"/>
          <a:lstStyle/>
          <a:p>
            <a:endParaRPr lang="en-US"/>
          </a:p>
        </p:txBody>
      </p:sp>
      <p:sp>
        <p:nvSpPr>
          <p:cNvPr id="31754" name="Line 158"/>
          <p:cNvSpPr>
            <a:spLocks noChangeShapeType="1"/>
          </p:cNvSpPr>
          <p:nvPr/>
        </p:nvSpPr>
        <p:spPr bwMode="auto">
          <a:xfrm flipH="1">
            <a:off x="6858000" y="4314825"/>
            <a:ext cx="777875" cy="0"/>
          </a:xfrm>
          <a:prstGeom prst="line">
            <a:avLst/>
          </a:prstGeom>
          <a:noFill/>
          <a:ln w="57150">
            <a:solidFill>
              <a:schemeClr val="tx1"/>
            </a:solidFill>
            <a:round/>
            <a:headEnd/>
            <a:tailEnd/>
          </a:ln>
        </p:spPr>
        <p:txBody>
          <a:bodyPr wrap="none" anchor="ctr"/>
          <a:lstStyle/>
          <a:p>
            <a:endParaRPr lang="en-US"/>
          </a:p>
        </p:txBody>
      </p:sp>
      <p:sp>
        <p:nvSpPr>
          <p:cNvPr id="31755" name="Slide Number Placeholder 164"/>
          <p:cNvSpPr>
            <a:spLocks noGrp="1"/>
          </p:cNvSpPr>
          <p:nvPr>
            <p:ph type="sldNum" sz="quarter" idx="12"/>
          </p:nvPr>
        </p:nvSpPr>
        <p:spPr>
          <a:noFill/>
        </p:spPr>
        <p:txBody>
          <a:bodyPr/>
          <a:lstStyle/>
          <a:p>
            <a:fld id="{A8C855A7-188D-46E6-A884-C331FE1B7311}" type="slidenum">
              <a:rPr lang="en-US" smtClean="0"/>
              <a:pPr/>
              <a:t>13</a:t>
            </a:fld>
            <a:endParaRPr lang="en-US" smtClean="0"/>
          </a:p>
        </p:txBody>
      </p:sp>
      <p:grpSp>
        <p:nvGrpSpPr>
          <p:cNvPr id="4" name="Group 2"/>
          <p:cNvGrpSpPr>
            <a:grpSpLocks/>
          </p:cNvGrpSpPr>
          <p:nvPr/>
        </p:nvGrpSpPr>
        <p:grpSpPr bwMode="auto">
          <a:xfrm>
            <a:off x="3962400" y="4067175"/>
            <a:ext cx="609600" cy="609600"/>
            <a:chOff x="2304" y="1008"/>
            <a:chExt cx="240" cy="240"/>
          </a:xfrm>
        </p:grpSpPr>
        <p:sp>
          <p:nvSpPr>
            <p:cNvPr id="31905" name="Oval 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5" name="Group 167"/>
            <p:cNvGrpSpPr>
              <a:grpSpLocks/>
            </p:cNvGrpSpPr>
            <p:nvPr/>
          </p:nvGrpSpPr>
          <p:grpSpPr bwMode="auto">
            <a:xfrm>
              <a:off x="2352" y="1056"/>
              <a:ext cx="144" cy="144"/>
              <a:chOff x="2352" y="480"/>
              <a:chExt cx="144" cy="144"/>
            </a:xfrm>
          </p:grpSpPr>
          <p:sp>
            <p:nvSpPr>
              <p:cNvPr id="31907" name="Rectangle 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908" name="Rectangle 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sp>
        <p:nvSpPr>
          <p:cNvPr id="31757" name="Oval 7"/>
          <p:cNvSpPr>
            <a:spLocks noChangeArrowheads="1"/>
          </p:cNvSpPr>
          <p:nvPr/>
        </p:nvSpPr>
        <p:spPr bwMode="auto">
          <a:xfrm>
            <a:off x="3924300" y="4035425"/>
            <a:ext cx="682625" cy="682625"/>
          </a:xfrm>
          <a:prstGeom prst="ellipse">
            <a:avLst/>
          </a:prstGeom>
          <a:solidFill>
            <a:schemeClr val="bg1"/>
          </a:solidFill>
          <a:ln w="9525">
            <a:noFill/>
            <a:round/>
            <a:headEnd/>
            <a:tailEnd/>
          </a:ln>
        </p:spPr>
        <p:txBody>
          <a:bodyPr wrap="none" anchor="ctr"/>
          <a:lstStyle/>
          <a:p>
            <a:endParaRPr lang="vi-VN"/>
          </a:p>
        </p:txBody>
      </p:sp>
      <p:sp>
        <p:nvSpPr>
          <p:cNvPr id="31758" name="Rectangle 8"/>
          <p:cNvSpPr>
            <a:spLocks noChangeArrowheads="1"/>
          </p:cNvSpPr>
          <p:nvPr/>
        </p:nvSpPr>
        <p:spPr bwMode="auto">
          <a:xfrm>
            <a:off x="2446338" y="3359150"/>
            <a:ext cx="4387850" cy="1882775"/>
          </a:xfrm>
          <a:prstGeom prst="rect">
            <a:avLst/>
          </a:prstGeom>
          <a:gradFill rotWithShape="0">
            <a:gsLst>
              <a:gs pos="0">
                <a:srgbClr val="595959"/>
              </a:gs>
              <a:gs pos="50000">
                <a:srgbClr val="C0C0C0"/>
              </a:gs>
              <a:gs pos="100000">
                <a:srgbClr val="595959"/>
              </a:gs>
            </a:gsLst>
            <a:lin ang="0" scaled="1"/>
          </a:gradFill>
          <a:ln w="9525">
            <a:noFill/>
            <a:miter lim="800000"/>
            <a:headEnd/>
            <a:tailEnd/>
          </a:ln>
        </p:spPr>
        <p:txBody>
          <a:bodyPr wrap="none" anchor="ctr"/>
          <a:lstStyle/>
          <a:p>
            <a:endParaRPr lang="vi-VN"/>
          </a:p>
        </p:txBody>
      </p:sp>
      <p:grpSp>
        <p:nvGrpSpPr>
          <p:cNvPr id="6" name="Group 9"/>
          <p:cNvGrpSpPr>
            <a:grpSpLocks/>
          </p:cNvGrpSpPr>
          <p:nvPr/>
        </p:nvGrpSpPr>
        <p:grpSpPr bwMode="auto">
          <a:xfrm>
            <a:off x="6272213" y="4311650"/>
            <a:ext cx="585787" cy="609600"/>
            <a:chOff x="1824" y="864"/>
            <a:chExt cx="240" cy="240"/>
          </a:xfrm>
        </p:grpSpPr>
        <p:sp>
          <p:nvSpPr>
            <p:cNvPr id="31903" name="Oval 10"/>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904" name="Rectangle 11"/>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7" name="Group 12"/>
          <p:cNvGrpSpPr>
            <a:grpSpLocks/>
          </p:cNvGrpSpPr>
          <p:nvPr/>
        </p:nvGrpSpPr>
        <p:grpSpPr bwMode="auto">
          <a:xfrm>
            <a:off x="5510213" y="3352800"/>
            <a:ext cx="585787" cy="609600"/>
            <a:chOff x="1824" y="864"/>
            <a:chExt cx="240" cy="240"/>
          </a:xfrm>
        </p:grpSpPr>
        <p:sp>
          <p:nvSpPr>
            <p:cNvPr id="31901" name="Oval 13"/>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902" name="Rectangle 14"/>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8" name="Group 15"/>
          <p:cNvGrpSpPr>
            <a:grpSpLocks/>
          </p:cNvGrpSpPr>
          <p:nvPr/>
        </p:nvGrpSpPr>
        <p:grpSpPr bwMode="auto">
          <a:xfrm>
            <a:off x="5756275" y="4556125"/>
            <a:ext cx="585788" cy="609600"/>
            <a:chOff x="1824" y="864"/>
            <a:chExt cx="240" cy="240"/>
          </a:xfrm>
        </p:grpSpPr>
        <p:sp>
          <p:nvSpPr>
            <p:cNvPr id="31899" name="Oval 16"/>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900" name="Rectangle 17"/>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9" name="Group 18"/>
          <p:cNvGrpSpPr>
            <a:grpSpLocks/>
          </p:cNvGrpSpPr>
          <p:nvPr/>
        </p:nvGrpSpPr>
        <p:grpSpPr bwMode="auto">
          <a:xfrm>
            <a:off x="5510213" y="3886200"/>
            <a:ext cx="585787" cy="609600"/>
            <a:chOff x="1824" y="864"/>
            <a:chExt cx="240" cy="240"/>
          </a:xfrm>
        </p:grpSpPr>
        <p:sp>
          <p:nvSpPr>
            <p:cNvPr id="31897" name="Oval 19"/>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98" name="Rectangle 20"/>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0" name="Group 21"/>
          <p:cNvGrpSpPr>
            <a:grpSpLocks/>
          </p:cNvGrpSpPr>
          <p:nvPr/>
        </p:nvGrpSpPr>
        <p:grpSpPr bwMode="auto">
          <a:xfrm>
            <a:off x="5257800" y="3352800"/>
            <a:ext cx="585788" cy="609600"/>
            <a:chOff x="1824" y="864"/>
            <a:chExt cx="240" cy="240"/>
          </a:xfrm>
        </p:grpSpPr>
        <p:sp>
          <p:nvSpPr>
            <p:cNvPr id="31895" name="Oval 22"/>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96" name="Rectangle 23"/>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1" name="Group 24"/>
          <p:cNvGrpSpPr>
            <a:grpSpLocks/>
          </p:cNvGrpSpPr>
          <p:nvPr/>
        </p:nvGrpSpPr>
        <p:grpSpPr bwMode="auto">
          <a:xfrm>
            <a:off x="6065838" y="3948113"/>
            <a:ext cx="585787" cy="609600"/>
            <a:chOff x="1824" y="864"/>
            <a:chExt cx="240" cy="240"/>
          </a:xfrm>
        </p:grpSpPr>
        <p:sp>
          <p:nvSpPr>
            <p:cNvPr id="31893" name="Oval 25"/>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94" name="Rectangle 26"/>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2" name="Group 27"/>
          <p:cNvGrpSpPr>
            <a:grpSpLocks/>
          </p:cNvGrpSpPr>
          <p:nvPr/>
        </p:nvGrpSpPr>
        <p:grpSpPr bwMode="auto">
          <a:xfrm>
            <a:off x="6196013" y="3429000"/>
            <a:ext cx="585787" cy="609600"/>
            <a:chOff x="1824" y="864"/>
            <a:chExt cx="240" cy="240"/>
          </a:xfrm>
        </p:grpSpPr>
        <p:sp>
          <p:nvSpPr>
            <p:cNvPr id="31891"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92"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3" name="Group 30"/>
          <p:cNvGrpSpPr>
            <a:grpSpLocks/>
          </p:cNvGrpSpPr>
          <p:nvPr/>
        </p:nvGrpSpPr>
        <p:grpSpPr bwMode="auto">
          <a:xfrm>
            <a:off x="6183313" y="4559300"/>
            <a:ext cx="585787" cy="609600"/>
            <a:chOff x="1824" y="864"/>
            <a:chExt cx="240" cy="240"/>
          </a:xfrm>
        </p:grpSpPr>
        <p:sp>
          <p:nvSpPr>
            <p:cNvPr id="31889" name="Oval 3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90" name="Rectangle 3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4" name="Group 33"/>
          <p:cNvGrpSpPr>
            <a:grpSpLocks/>
          </p:cNvGrpSpPr>
          <p:nvPr/>
        </p:nvGrpSpPr>
        <p:grpSpPr bwMode="auto">
          <a:xfrm>
            <a:off x="2876550" y="3459163"/>
            <a:ext cx="609600" cy="609600"/>
            <a:chOff x="2304" y="1008"/>
            <a:chExt cx="240" cy="240"/>
          </a:xfrm>
        </p:grpSpPr>
        <p:sp>
          <p:nvSpPr>
            <p:cNvPr id="31885" name="Oval 3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5" name="Group 35"/>
            <p:cNvGrpSpPr>
              <a:grpSpLocks/>
            </p:cNvGrpSpPr>
            <p:nvPr/>
          </p:nvGrpSpPr>
          <p:grpSpPr bwMode="auto">
            <a:xfrm>
              <a:off x="2352" y="1056"/>
              <a:ext cx="144" cy="144"/>
              <a:chOff x="2352" y="480"/>
              <a:chExt cx="144" cy="144"/>
            </a:xfrm>
          </p:grpSpPr>
          <p:sp>
            <p:nvSpPr>
              <p:cNvPr id="31887" name="Rectangle 3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88" name="Rectangle 3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6" name="Group 38"/>
          <p:cNvGrpSpPr>
            <a:grpSpLocks/>
          </p:cNvGrpSpPr>
          <p:nvPr/>
        </p:nvGrpSpPr>
        <p:grpSpPr bwMode="auto">
          <a:xfrm>
            <a:off x="2422525" y="3460750"/>
            <a:ext cx="609600" cy="609600"/>
            <a:chOff x="2304" y="1008"/>
            <a:chExt cx="240" cy="240"/>
          </a:xfrm>
        </p:grpSpPr>
        <p:sp>
          <p:nvSpPr>
            <p:cNvPr id="31881" name="Oval 3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7" name="Group 40"/>
            <p:cNvGrpSpPr>
              <a:grpSpLocks/>
            </p:cNvGrpSpPr>
            <p:nvPr/>
          </p:nvGrpSpPr>
          <p:grpSpPr bwMode="auto">
            <a:xfrm>
              <a:off x="2352" y="1056"/>
              <a:ext cx="144" cy="144"/>
              <a:chOff x="2352" y="480"/>
              <a:chExt cx="144" cy="144"/>
            </a:xfrm>
          </p:grpSpPr>
          <p:sp>
            <p:nvSpPr>
              <p:cNvPr id="31883" name="Rectangle 4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84" name="Rectangle 4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8" name="Group 43"/>
          <p:cNvGrpSpPr>
            <a:grpSpLocks/>
          </p:cNvGrpSpPr>
          <p:nvPr/>
        </p:nvGrpSpPr>
        <p:grpSpPr bwMode="auto">
          <a:xfrm>
            <a:off x="3505200" y="3352800"/>
            <a:ext cx="609600" cy="609600"/>
            <a:chOff x="2304" y="1008"/>
            <a:chExt cx="240" cy="240"/>
          </a:xfrm>
        </p:grpSpPr>
        <p:sp>
          <p:nvSpPr>
            <p:cNvPr id="31877" name="Oval 4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9" name="Group 45"/>
            <p:cNvGrpSpPr>
              <a:grpSpLocks/>
            </p:cNvGrpSpPr>
            <p:nvPr/>
          </p:nvGrpSpPr>
          <p:grpSpPr bwMode="auto">
            <a:xfrm>
              <a:off x="2352" y="1056"/>
              <a:ext cx="144" cy="144"/>
              <a:chOff x="2352" y="480"/>
              <a:chExt cx="144" cy="144"/>
            </a:xfrm>
          </p:grpSpPr>
          <p:sp>
            <p:nvSpPr>
              <p:cNvPr id="31879" name="Rectangle 4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80" name="Rectangle 4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 name="Group 48"/>
          <p:cNvGrpSpPr>
            <a:grpSpLocks/>
          </p:cNvGrpSpPr>
          <p:nvPr/>
        </p:nvGrpSpPr>
        <p:grpSpPr bwMode="auto">
          <a:xfrm>
            <a:off x="2422525" y="4556125"/>
            <a:ext cx="609600" cy="609600"/>
            <a:chOff x="2304" y="1008"/>
            <a:chExt cx="240" cy="240"/>
          </a:xfrm>
        </p:grpSpPr>
        <p:sp>
          <p:nvSpPr>
            <p:cNvPr id="31873" name="Oval 4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1" name="Group 50"/>
            <p:cNvGrpSpPr>
              <a:grpSpLocks/>
            </p:cNvGrpSpPr>
            <p:nvPr/>
          </p:nvGrpSpPr>
          <p:grpSpPr bwMode="auto">
            <a:xfrm>
              <a:off x="2352" y="1056"/>
              <a:ext cx="144" cy="144"/>
              <a:chOff x="2352" y="480"/>
              <a:chExt cx="144" cy="144"/>
            </a:xfrm>
          </p:grpSpPr>
          <p:sp>
            <p:nvSpPr>
              <p:cNvPr id="31875" name="Rectangle 5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76" name="Rectangle 5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2" name="Group 53"/>
          <p:cNvGrpSpPr>
            <a:grpSpLocks/>
          </p:cNvGrpSpPr>
          <p:nvPr/>
        </p:nvGrpSpPr>
        <p:grpSpPr bwMode="auto">
          <a:xfrm>
            <a:off x="2481263" y="4192588"/>
            <a:ext cx="609600" cy="609600"/>
            <a:chOff x="2304" y="1008"/>
            <a:chExt cx="240" cy="240"/>
          </a:xfrm>
        </p:grpSpPr>
        <p:sp>
          <p:nvSpPr>
            <p:cNvPr id="31869" name="Oval 5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3" name="Group 55"/>
            <p:cNvGrpSpPr>
              <a:grpSpLocks/>
            </p:cNvGrpSpPr>
            <p:nvPr/>
          </p:nvGrpSpPr>
          <p:grpSpPr bwMode="auto">
            <a:xfrm>
              <a:off x="2352" y="1056"/>
              <a:ext cx="144" cy="144"/>
              <a:chOff x="2352" y="480"/>
              <a:chExt cx="144" cy="144"/>
            </a:xfrm>
          </p:grpSpPr>
          <p:sp>
            <p:nvSpPr>
              <p:cNvPr id="31871" name="Rectangle 5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72" name="Rectangle 5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4" name="Group 58"/>
          <p:cNvGrpSpPr>
            <a:grpSpLocks/>
          </p:cNvGrpSpPr>
          <p:nvPr/>
        </p:nvGrpSpPr>
        <p:grpSpPr bwMode="auto">
          <a:xfrm>
            <a:off x="3352800" y="4556125"/>
            <a:ext cx="609600" cy="609600"/>
            <a:chOff x="2304" y="1008"/>
            <a:chExt cx="240" cy="240"/>
          </a:xfrm>
        </p:grpSpPr>
        <p:sp>
          <p:nvSpPr>
            <p:cNvPr id="31865" name="Oval 5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5" name="Group 60"/>
            <p:cNvGrpSpPr>
              <a:grpSpLocks/>
            </p:cNvGrpSpPr>
            <p:nvPr/>
          </p:nvGrpSpPr>
          <p:grpSpPr bwMode="auto">
            <a:xfrm>
              <a:off x="2352" y="1056"/>
              <a:ext cx="144" cy="144"/>
              <a:chOff x="2352" y="480"/>
              <a:chExt cx="144" cy="144"/>
            </a:xfrm>
          </p:grpSpPr>
          <p:sp>
            <p:nvSpPr>
              <p:cNvPr id="31867" name="Rectangle 6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68" name="Rectangle 6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6" name="Group 63"/>
          <p:cNvGrpSpPr>
            <a:grpSpLocks/>
          </p:cNvGrpSpPr>
          <p:nvPr/>
        </p:nvGrpSpPr>
        <p:grpSpPr bwMode="auto">
          <a:xfrm>
            <a:off x="3213100" y="3827463"/>
            <a:ext cx="609600" cy="609600"/>
            <a:chOff x="2304" y="1008"/>
            <a:chExt cx="240" cy="240"/>
          </a:xfrm>
        </p:grpSpPr>
        <p:sp>
          <p:nvSpPr>
            <p:cNvPr id="31861" name="Oval 6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7" name="Group 65"/>
            <p:cNvGrpSpPr>
              <a:grpSpLocks/>
            </p:cNvGrpSpPr>
            <p:nvPr/>
          </p:nvGrpSpPr>
          <p:grpSpPr bwMode="auto">
            <a:xfrm>
              <a:off x="2352" y="1056"/>
              <a:ext cx="144" cy="144"/>
              <a:chOff x="2352" y="480"/>
              <a:chExt cx="144" cy="144"/>
            </a:xfrm>
          </p:grpSpPr>
          <p:sp>
            <p:nvSpPr>
              <p:cNvPr id="31863" name="Rectangle 6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64" name="Rectangle 6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8" name="Group 68"/>
          <p:cNvGrpSpPr>
            <a:grpSpLocks/>
          </p:cNvGrpSpPr>
          <p:nvPr/>
        </p:nvGrpSpPr>
        <p:grpSpPr bwMode="auto">
          <a:xfrm>
            <a:off x="2667000" y="3946525"/>
            <a:ext cx="609600" cy="609600"/>
            <a:chOff x="2304" y="1008"/>
            <a:chExt cx="240" cy="240"/>
          </a:xfrm>
        </p:grpSpPr>
        <p:sp>
          <p:nvSpPr>
            <p:cNvPr id="31857" name="Oval 6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9" name="Group 70"/>
            <p:cNvGrpSpPr>
              <a:grpSpLocks/>
            </p:cNvGrpSpPr>
            <p:nvPr/>
          </p:nvGrpSpPr>
          <p:grpSpPr bwMode="auto">
            <a:xfrm>
              <a:off x="2352" y="1056"/>
              <a:ext cx="144" cy="144"/>
              <a:chOff x="2352" y="480"/>
              <a:chExt cx="144" cy="144"/>
            </a:xfrm>
          </p:grpSpPr>
          <p:sp>
            <p:nvSpPr>
              <p:cNvPr id="31859" name="Rectangle 7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60" name="Rectangle 7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30" name="Group 73"/>
          <p:cNvGrpSpPr>
            <a:grpSpLocks/>
          </p:cNvGrpSpPr>
          <p:nvPr/>
        </p:nvGrpSpPr>
        <p:grpSpPr bwMode="auto">
          <a:xfrm>
            <a:off x="2968625" y="4557713"/>
            <a:ext cx="609600" cy="609600"/>
            <a:chOff x="2304" y="1008"/>
            <a:chExt cx="240" cy="240"/>
          </a:xfrm>
        </p:grpSpPr>
        <p:sp>
          <p:nvSpPr>
            <p:cNvPr id="31853" name="Oval 7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31" name="Group 75"/>
            <p:cNvGrpSpPr>
              <a:grpSpLocks/>
            </p:cNvGrpSpPr>
            <p:nvPr/>
          </p:nvGrpSpPr>
          <p:grpSpPr bwMode="auto">
            <a:xfrm>
              <a:off x="2352" y="1056"/>
              <a:ext cx="144" cy="144"/>
              <a:chOff x="2352" y="480"/>
              <a:chExt cx="144" cy="144"/>
            </a:xfrm>
          </p:grpSpPr>
          <p:sp>
            <p:nvSpPr>
              <p:cNvPr id="31855" name="Rectangle 7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56" name="Rectangle 7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31812" name="Group 78"/>
          <p:cNvGrpSpPr>
            <a:grpSpLocks/>
          </p:cNvGrpSpPr>
          <p:nvPr/>
        </p:nvGrpSpPr>
        <p:grpSpPr bwMode="auto">
          <a:xfrm>
            <a:off x="3244850" y="4070350"/>
            <a:ext cx="609600" cy="609600"/>
            <a:chOff x="2304" y="1008"/>
            <a:chExt cx="240" cy="240"/>
          </a:xfrm>
        </p:grpSpPr>
        <p:sp>
          <p:nvSpPr>
            <p:cNvPr id="31849" name="Oval 7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31816" name="Group 80"/>
            <p:cNvGrpSpPr>
              <a:grpSpLocks/>
            </p:cNvGrpSpPr>
            <p:nvPr/>
          </p:nvGrpSpPr>
          <p:grpSpPr bwMode="auto">
            <a:xfrm>
              <a:off x="2352" y="1056"/>
              <a:ext cx="144" cy="144"/>
              <a:chOff x="2352" y="480"/>
              <a:chExt cx="144" cy="144"/>
            </a:xfrm>
          </p:grpSpPr>
          <p:sp>
            <p:nvSpPr>
              <p:cNvPr id="31851" name="Rectangle 8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52" name="Rectangle 8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sp>
        <p:nvSpPr>
          <p:cNvPr id="31777" name="Rectangle 83"/>
          <p:cNvSpPr>
            <a:spLocks noChangeArrowheads="1"/>
          </p:cNvSpPr>
          <p:nvPr/>
        </p:nvSpPr>
        <p:spPr bwMode="auto">
          <a:xfrm>
            <a:off x="2422525" y="3352800"/>
            <a:ext cx="2225675" cy="1905000"/>
          </a:xfrm>
          <a:prstGeom prst="rect">
            <a:avLst/>
          </a:prstGeom>
          <a:noFill/>
          <a:ln w="38100">
            <a:solidFill>
              <a:schemeClr val="tx1"/>
            </a:solidFill>
            <a:miter lim="800000"/>
            <a:headEnd/>
            <a:tailEnd/>
          </a:ln>
        </p:spPr>
        <p:txBody>
          <a:bodyPr wrap="none" anchor="ctr"/>
          <a:lstStyle/>
          <a:p>
            <a:endParaRPr lang="vi-VN"/>
          </a:p>
        </p:txBody>
      </p:sp>
      <p:sp>
        <p:nvSpPr>
          <p:cNvPr id="31778" name="Rectangle 84"/>
          <p:cNvSpPr>
            <a:spLocks noChangeArrowheads="1"/>
          </p:cNvSpPr>
          <p:nvPr/>
        </p:nvSpPr>
        <p:spPr bwMode="auto">
          <a:xfrm>
            <a:off x="4632325" y="3352800"/>
            <a:ext cx="2225675" cy="1905000"/>
          </a:xfrm>
          <a:prstGeom prst="rect">
            <a:avLst/>
          </a:prstGeom>
          <a:noFill/>
          <a:ln w="38100">
            <a:solidFill>
              <a:schemeClr val="tx1"/>
            </a:solidFill>
            <a:miter lim="800000"/>
            <a:headEnd/>
            <a:tailEnd/>
          </a:ln>
        </p:spPr>
        <p:txBody>
          <a:bodyPr wrap="none" anchor="ctr"/>
          <a:lstStyle/>
          <a:p>
            <a:endParaRPr lang="vi-VN"/>
          </a:p>
        </p:txBody>
      </p:sp>
      <p:sp>
        <p:nvSpPr>
          <p:cNvPr id="31779" name="Line 87"/>
          <p:cNvSpPr>
            <a:spLocks noChangeShapeType="1"/>
          </p:cNvSpPr>
          <p:nvPr/>
        </p:nvSpPr>
        <p:spPr bwMode="auto">
          <a:xfrm>
            <a:off x="2422525" y="3352800"/>
            <a:ext cx="0" cy="1905000"/>
          </a:xfrm>
          <a:prstGeom prst="line">
            <a:avLst/>
          </a:prstGeom>
          <a:noFill/>
          <a:ln w="57150">
            <a:solidFill>
              <a:schemeClr val="tx1"/>
            </a:solidFill>
            <a:round/>
            <a:headEnd/>
            <a:tailEnd/>
          </a:ln>
        </p:spPr>
        <p:txBody>
          <a:bodyPr wrap="none" anchor="ctr"/>
          <a:lstStyle/>
          <a:p>
            <a:endParaRPr lang="en-US"/>
          </a:p>
        </p:txBody>
      </p:sp>
      <p:sp>
        <p:nvSpPr>
          <p:cNvPr id="31780" name="Line 88"/>
          <p:cNvSpPr>
            <a:spLocks noChangeShapeType="1"/>
          </p:cNvSpPr>
          <p:nvPr/>
        </p:nvSpPr>
        <p:spPr bwMode="auto">
          <a:xfrm>
            <a:off x="6858000" y="3352800"/>
            <a:ext cx="0" cy="1905000"/>
          </a:xfrm>
          <a:prstGeom prst="line">
            <a:avLst/>
          </a:prstGeom>
          <a:noFill/>
          <a:ln w="57150">
            <a:solidFill>
              <a:schemeClr val="tx1"/>
            </a:solidFill>
            <a:round/>
            <a:headEnd/>
            <a:tailEnd/>
          </a:ln>
        </p:spPr>
        <p:txBody>
          <a:bodyPr wrap="none" anchor="ctr"/>
          <a:lstStyle/>
          <a:p>
            <a:endParaRPr lang="en-US"/>
          </a:p>
        </p:txBody>
      </p:sp>
      <p:grpSp>
        <p:nvGrpSpPr>
          <p:cNvPr id="31820" name="Group 90"/>
          <p:cNvGrpSpPr>
            <a:grpSpLocks/>
          </p:cNvGrpSpPr>
          <p:nvPr/>
        </p:nvGrpSpPr>
        <p:grpSpPr bwMode="auto">
          <a:xfrm>
            <a:off x="5181600" y="4572000"/>
            <a:ext cx="585788" cy="609600"/>
            <a:chOff x="1824" y="864"/>
            <a:chExt cx="240" cy="240"/>
          </a:xfrm>
        </p:grpSpPr>
        <p:sp>
          <p:nvSpPr>
            <p:cNvPr id="31847" name="Oval 9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48" name="Rectangle 9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31824" name="Group 93"/>
          <p:cNvGrpSpPr>
            <a:grpSpLocks/>
          </p:cNvGrpSpPr>
          <p:nvPr/>
        </p:nvGrpSpPr>
        <p:grpSpPr bwMode="auto">
          <a:xfrm>
            <a:off x="4214813" y="4038600"/>
            <a:ext cx="585787" cy="609600"/>
            <a:chOff x="1824" y="864"/>
            <a:chExt cx="240" cy="240"/>
          </a:xfrm>
        </p:grpSpPr>
        <p:sp>
          <p:nvSpPr>
            <p:cNvPr id="31845" name="Oval 94"/>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46" name="Rectangle 95"/>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31828" name="Group 15"/>
          <p:cNvGrpSpPr>
            <a:grpSpLocks/>
          </p:cNvGrpSpPr>
          <p:nvPr/>
        </p:nvGrpSpPr>
        <p:grpSpPr bwMode="auto">
          <a:xfrm>
            <a:off x="5334000" y="4556125"/>
            <a:ext cx="585788" cy="609600"/>
            <a:chOff x="1824" y="864"/>
            <a:chExt cx="240" cy="240"/>
          </a:xfrm>
        </p:grpSpPr>
        <p:sp>
          <p:nvSpPr>
            <p:cNvPr id="31843" name="Oval 16"/>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44" name="Rectangle 17"/>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31832" name="Group 21"/>
          <p:cNvGrpSpPr>
            <a:grpSpLocks/>
          </p:cNvGrpSpPr>
          <p:nvPr/>
        </p:nvGrpSpPr>
        <p:grpSpPr bwMode="auto">
          <a:xfrm>
            <a:off x="4876800" y="4038600"/>
            <a:ext cx="585788" cy="609600"/>
            <a:chOff x="1824" y="864"/>
            <a:chExt cx="240" cy="240"/>
          </a:xfrm>
        </p:grpSpPr>
        <p:sp>
          <p:nvSpPr>
            <p:cNvPr id="31841" name="Oval 22"/>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42" name="Rectangle 23"/>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31850" name="Group 24"/>
          <p:cNvGrpSpPr>
            <a:grpSpLocks/>
          </p:cNvGrpSpPr>
          <p:nvPr/>
        </p:nvGrpSpPr>
        <p:grpSpPr bwMode="auto">
          <a:xfrm>
            <a:off x="5643563" y="3948113"/>
            <a:ext cx="585787" cy="609600"/>
            <a:chOff x="1824" y="864"/>
            <a:chExt cx="240" cy="240"/>
          </a:xfrm>
        </p:grpSpPr>
        <p:sp>
          <p:nvSpPr>
            <p:cNvPr id="31839" name="Oval 25"/>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40" name="Rectangle 26"/>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31854" name="Group 27"/>
          <p:cNvGrpSpPr>
            <a:grpSpLocks/>
          </p:cNvGrpSpPr>
          <p:nvPr/>
        </p:nvGrpSpPr>
        <p:grpSpPr bwMode="auto">
          <a:xfrm>
            <a:off x="5773738" y="3429000"/>
            <a:ext cx="585787" cy="609600"/>
            <a:chOff x="1824" y="864"/>
            <a:chExt cx="240" cy="240"/>
          </a:xfrm>
        </p:grpSpPr>
        <p:sp>
          <p:nvSpPr>
            <p:cNvPr id="31837"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38"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31858" name="Group 30"/>
          <p:cNvGrpSpPr>
            <a:grpSpLocks/>
          </p:cNvGrpSpPr>
          <p:nvPr/>
        </p:nvGrpSpPr>
        <p:grpSpPr bwMode="auto">
          <a:xfrm>
            <a:off x="5761038" y="4559300"/>
            <a:ext cx="585787" cy="609600"/>
            <a:chOff x="1824" y="864"/>
            <a:chExt cx="240" cy="240"/>
          </a:xfrm>
        </p:grpSpPr>
        <p:sp>
          <p:nvSpPr>
            <p:cNvPr id="31835" name="Oval 3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36" name="Rectangle 3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31862" name="Group 33"/>
          <p:cNvGrpSpPr>
            <a:grpSpLocks/>
          </p:cNvGrpSpPr>
          <p:nvPr/>
        </p:nvGrpSpPr>
        <p:grpSpPr bwMode="auto">
          <a:xfrm>
            <a:off x="3048000" y="3459163"/>
            <a:ext cx="609600" cy="609600"/>
            <a:chOff x="2304" y="1008"/>
            <a:chExt cx="240" cy="240"/>
          </a:xfrm>
        </p:grpSpPr>
        <p:sp>
          <p:nvSpPr>
            <p:cNvPr id="31831" name="Oval 3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31866" name="Group 35"/>
            <p:cNvGrpSpPr>
              <a:grpSpLocks/>
            </p:cNvGrpSpPr>
            <p:nvPr/>
          </p:nvGrpSpPr>
          <p:grpSpPr bwMode="auto">
            <a:xfrm>
              <a:off x="2352" y="1056"/>
              <a:ext cx="144" cy="144"/>
              <a:chOff x="2352" y="480"/>
              <a:chExt cx="144" cy="144"/>
            </a:xfrm>
          </p:grpSpPr>
          <p:sp>
            <p:nvSpPr>
              <p:cNvPr id="31833" name="Rectangle 3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34" name="Rectangle 3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31870" name="Group 38"/>
          <p:cNvGrpSpPr>
            <a:grpSpLocks/>
          </p:cNvGrpSpPr>
          <p:nvPr/>
        </p:nvGrpSpPr>
        <p:grpSpPr bwMode="auto">
          <a:xfrm>
            <a:off x="2593975" y="3460750"/>
            <a:ext cx="609600" cy="609600"/>
            <a:chOff x="2304" y="1008"/>
            <a:chExt cx="240" cy="240"/>
          </a:xfrm>
        </p:grpSpPr>
        <p:sp>
          <p:nvSpPr>
            <p:cNvPr id="31827" name="Oval 3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88" name="Group 40"/>
            <p:cNvGrpSpPr>
              <a:grpSpLocks/>
            </p:cNvGrpSpPr>
            <p:nvPr/>
          </p:nvGrpSpPr>
          <p:grpSpPr bwMode="auto">
            <a:xfrm>
              <a:off x="2352" y="1056"/>
              <a:ext cx="144" cy="144"/>
              <a:chOff x="2352" y="480"/>
              <a:chExt cx="144" cy="144"/>
            </a:xfrm>
          </p:grpSpPr>
          <p:sp>
            <p:nvSpPr>
              <p:cNvPr id="31829" name="Rectangle 4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30" name="Rectangle 4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89" name="Group 43"/>
          <p:cNvGrpSpPr>
            <a:grpSpLocks/>
          </p:cNvGrpSpPr>
          <p:nvPr/>
        </p:nvGrpSpPr>
        <p:grpSpPr bwMode="auto">
          <a:xfrm>
            <a:off x="4267200" y="3657600"/>
            <a:ext cx="609600" cy="609600"/>
            <a:chOff x="2304" y="1008"/>
            <a:chExt cx="240" cy="240"/>
          </a:xfrm>
        </p:grpSpPr>
        <p:sp>
          <p:nvSpPr>
            <p:cNvPr id="31823" name="Oval 4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90" name="Group 45"/>
            <p:cNvGrpSpPr>
              <a:grpSpLocks/>
            </p:cNvGrpSpPr>
            <p:nvPr/>
          </p:nvGrpSpPr>
          <p:grpSpPr bwMode="auto">
            <a:xfrm>
              <a:off x="2352" y="1056"/>
              <a:ext cx="144" cy="144"/>
              <a:chOff x="2352" y="480"/>
              <a:chExt cx="144" cy="144"/>
            </a:xfrm>
          </p:grpSpPr>
          <p:sp>
            <p:nvSpPr>
              <p:cNvPr id="31825" name="Rectangle 4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26" name="Rectangle 4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91" name="Group 48"/>
          <p:cNvGrpSpPr>
            <a:grpSpLocks/>
          </p:cNvGrpSpPr>
          <p:nvPr/>
        </p:nvGrpSpPr>
        <p:grpSpPr bwMode="auto">
          <a:xfrm>
            <a:off x="2593975" y="4556125"/>
            <a:ext cx="609600" cy="609600"/>
            <a:chOff x="2304" y="1008"/>
            <a:chExt cx="240" cy="240"/>
          </a:xfrm>
        </p:grpSpPr>
        <p:sp>
          <p:nvSpPr>
            <p:cNvPr id="31819" name="Oval 4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92" name="Group 50"/>
            <p:cNvGrpSpPr>
              <a:grpSpLocks/>
            </p:cNvGrpSpPr>
            <p:nvPr/>
          </p:nvGrpSpPr>
          <p:grpSpPr bwMode="auto">
            <a:xfrm>
              <a:off x="2352" y="1056"/>
              <a:ext cx="144" cy="144"/>
              <a:chOff x="2352" y="480"/>
              <a:chExt cx="144" cy="144"/>
            </a:xfrm>
          </p:grpSpPr>
          <p:sp>
            <p:nvSpPr>
              <p:cNvPr id="31821" name="Rectangle 5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22" name="Rectangle 5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93" name="Group 58"/>
          <p:cNvGrpSpPr>
            <a:grpSpLocks/>
          </p:cNvGrpSpPr>
          <p:nvPr/>
        </p:nvGrpSpPr>
        <p:grpSpPr bwMode="auto">
          <a:xfrm>
            <a:off x="3524250" y="4556125"/>
            <a:ext cx="609600" cy="609600"/>
            <a:chOff x="2304" y="1008"/>
            <a:chExt cx="240" cy="240"/>
          </a:xfrm>
        </p:grpSpPr>
        <p:sp>
          <p:nvSpPr>
            <p:cNvPr id="31815" name="Oval 5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94" name="Group 60"/>
            <p:cNvGrpSpPr>
              <a:grpSpLocks/>
            </p:cNvGrpSpPr>
            <p:nvPr/>
          </p:nvGrpSpPr>
          <p:grpSpPr bwMode="auto">
            <a:xfrm>
              <a:off x="2352" y="1056"/>
              <a:ext cx="144" cy="144"/>
              <a:chOff x="2352" y="480"/>
              <a:chExt cx="144" cy="144"/>
            </a:xfrm>
          </p:grpSpPr>
          <p:sp>
            <p:nvSpPr>
              <p:cNvPr id="31817" name="Rectangle 6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18" name="Rectangle 6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95" name="Group 78"/>
          <p:cNvGrpSpPr>
            <a:grpSpLocks/>
          </p:cNvGrpSpPr>
          <p:nvPr/>
        </p:nvGrpSpPr>
        <p:grpSpPr bwMode="auto">
          <a:xfrm>
            <a:off x="3505200" y="4191000"/>
            <a:ext cx="609600" cy="609600"/>
            <a:chOff x="2304" y="1008"/>
            <a:chExt cx="240" cy="240"/>
          </a:xfrm>
        </p:grpSpPr>
        <p:sp>
          <p:nvSpPr>
            <p:cNvPr id="31811" name="Oval 7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96" name="Group 80"/>
            <p:cNvGrpSpPr>
              <a:grpSpLocks/>
            </p:cNvGrpSpPr>
            <p:nvPr/>
          </p:nvGrpSpPr>
          <p:grpSpPr bwMode="auto">
            <a:xfrm>
              <a:off x="2352" y="1056"/>
              <a:ext cx="144" cy="144"/>
              <a:chOff x="2352" y="480"/>
              <a:chExt cx="144" cy="144"/>
            </a:xfrm>
          </p:grpSpPr>
          <p:sp>
            <p:nvSpPr>
              <p:cNvPr id="31813" name="Rectangle 8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31814" name="Rectangle 8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97" name="Group 27"/>
          <p:cNvGrpSpPr>
            <a:grpSpLocks/>
          </p:cNvGrpSpPr>
          <p:nvPr/>
        </p:nvGrpSpPr>
        <p:grpSpPr bwMode="auto">
          <a:xfrm>
            <a:off x="5943600" y="3429000"/>
            <a:ext cx="585788" cy="609600"/>
            <a:chOff x="1824" y="864"/>
            <a:chExt cx="240" cy="240"/>
          </a:xfrm>
        </p:grpSpPr>
        <p:sp>
          <p:nvSpPr>
            <p:cNvPr id="31809"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10"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98" name="Group 15"/>
          <p:cNvGrpSpPr>
            <a:grpSpLocks/>
          </p:cNvGrpSpPr>
          <p:nvPr/>
        </p:nvGrpSpPr>
        <p:grpSpPr bwMode="auto">
          <a:xfrm>
            <a:off x="5081588" y="4556125"/>
            <a:ext cx="585787" cy="609600"/>
            <a:chOff x="1824" y="864"/>
            <a:chExt cx="240" cy="240"/>
          </a:xfrm>
        </p:grpSpPr>
        <p:sp>
          <p:nvSpPr>
            <p:cNvPr id="31807" name="Oval 16"/>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08" name="Rectangle 17"/>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299" name="Group 27"/>
          <p:cNvGrpSpPr>
            <a:grpSpLocks/>
          </p:cNvGrpSpPr>
          <p:nvPr/>
        </p:nvGrpSpPr>
        <p:grpSpPr bwMode="auto">
          <a:xfrm>
            <a:off x="5521325" y="3429000"/>
            <a:ext cx="585788" cy="609600"/>
            <a:chOff x="1824" y="864"/>
            <a:chExt cx="240" cy="240"/>
          </a:xfrm>
        </p:grpSpPr>
        <p:sp>
          <p:nvSpPr>
            <p:cNvPr id="31805"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06"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300" name="Group 30"/>
          <p:cNvGrpSpPr>
            <a:grpSpLocks/>
          </p:cNvGrpSpPr>
          <p:nvPr/>
        </p:nvGrpSpPr>
        <p:grpSpPr bwMode="auto">
          <a:xfrm>
            <a:off x="5508625" y="4559300"/>
            <a:ext cx="585788" cy="609600"/>
            <a:chOff x="1824" y="864"/>
            <a:chExt cx="240" cy="240"/>
          </a:xfrm>
        </p:grpSpPr>
        <p:sp>
          <p:nvSpPr>
            <p:cNvPr id="31803" name="Oval 3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31804" name="Rectangle 3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sp>
        <p:nvSpPr>
          <p:cNvPr id="31798" name="Text Box 163"/>
          <p:cNvSpPr txBox="1">
            <a:spLocks noChangeArrowheads="1"/>
          </p:cNvSpPr>
          <p:nvPr/>
        </p:nvSpPr>
        <p:spPr bwMode="auto">
          <a:xfrm>
            <a:off x="3200400" y="2667000"/>
            <a:ext cx="458788" cy="584200"/>
          </a:xfrm>
          <a:prstGeom prst="rect">
            <a:avLst/>
          </a:prstGeom>
          <a:noFill/>
          <a:ln w="9525">
            <a:noFill/>
            <a:miter lim="800000"/>
            <a:headEnd/>
            <a:tailEnd/>
          </a:ln>
        </p:spPr>
        <p:txBody>
          <a:bodyPr wrap="none" anchor="ctr">
            <a:spAutoFit/>
          </a:bodyPr>
          <a:lstStyle/>
          <a:p>
            <a:pPr algn="ctr" eaLnBrk="0" hangingPunct="0"/>
            <a:r>
              <a:rPr lang="en-US" sz="3200" b="1">
                <a:solidFill>
                  <a:srgbClr val="006699"/>
                </a:solidFill>
                <a:latin typeface=".VnTime" pitchFamily="34" charset="0"/>
              </a:rPr>
              <a:t>P</a:t>
            </a:r>
            <a:endParaRPr lang="en-US" sz="3200" b="1">
              <a:solidFill>
                <a:srgbClr val="006699"/>
              </a:solidFill>
              <a:latin typeface="Times New Roman" pitchFamily="18" charset="0"/>
            </a:endParaRPr>
          </a:p>
        </p:txBody>
      </p:sp>
      <p:sp>
        <p:nvSpPr>
          <p:cNvPr id="31799" name="Text Box 163"/>
          <p:cNvSpPr txBox="1">
            <a:spLocks noChangeArrowheads="1"/>
          </p:cNvSpPr>
          <p:nvPr/>
        </p:nvSpPr>
        <p:spPr bwMode="auto">
          <a:xfrm>
            <a:off x="5562600" y="2667000"/>
            <a:ext cx="481013" cy="584200"/>
          </a:xfrm>
          <a:prstGeom prst="rect">
            <a:avLst/>
          </a:prstGeom>
          <a:noFill/>
          <a:ln w="9525">
            <a:noFill/>
            <a:miter lim="800000"/>
            <a:headEnd/>
            <a:tailEnd/>
          </a:ln>
        </p:spPr>
        <p:txBody>
          <a:bodyPr wrap="none" anchor="ctr">
            <a:spAutoFit/>
          </a:bodyPr>
          <a:lstStyle/>
          <a:p>
            <a:pPr algn="ctr" eaLnBrk="0" hangingPunct="0"/>
            <a:r>
              <a:rPr lang="en-US" sz="3200" b="1">
                <a:solidFill>
                  <a:srgbClr val="006699"/>
                </a:solidFill>
                <a:latin typeface=".VnTime" pitchFamily="34" charset="0"/>
              </a:rPr>
              <a:t>N</a:t>
            </a:r>
            <a:endParaRPr lang="en-US" sz="3200" b="1">
              <a:solidFill>
                <a:srgbClr val="006699"/>
              </a:solidFill>
              <a:latin typeface="Times New Roman" pitchFamily="18" charset="0"/>
            </a:endParaRPr>
          </a:p>
        </p:txBody>
      </p:sp>
      <p:sp>
        <p:nvSpPr>
          <p:cNvPr id="176"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77" name="TextBox 176"/>
          <p:cNvSpPr txBox="1"/>
          <p:nvPr/>
        </p:nvSpPr>
        <p:spPr>
          <a:xfrm>
            <a:off x="339450" y="762000"/>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Chuyển tiếp P-N</a:t>
            </a:r>
            <a:endParaRPr lang="en-US" sz="2400">
              <a:solidFill>
                <a:schemeClr val="accent1"/>
              </a:solidFill>
              <a:latin typeface="Times New Roman" pitchFamily="18" charset="0"/>
              <a:cs typeface="Times New Roman" pitchFamily="18" charset="0"/>
            </a:endParaRPr>
          </a:p>
        </p:txBody>
      </p:sp>
      <p:sp>
        <p:nvSpPr>
          <p:cNvPr id="178" name="TextBox 177"/>
          <p:cNvSpPr txBox="1"/>
          <p:nvPr/>
        </p:nvSpPr>
        <p:spPr>
          <a:xfrm>
            <a:off x="782780" y="1219200"/>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Phân cực nghịch</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22"/>
                                        </p:tgtEl>
                                        <p:attrNameLst>
                                          <p:attrName>style.visibility</p:attrName>
                                        </p:attrNameLst>
                                      </p:cBhvr>
                                      <p:to>
                                        <p:strVal val="visible"/>
                                      </p:to>
                                    </p:set>
                                    <p:anim calcmode="lin" valueType="num">
                                      <p:cBhvr additive="base">
                                        <p:cTn id="7" dur="500" fill="hold"/>
                                        <p:tgtEl>
                                          <p:spTgt spid="63522"/>
                                        </p:tgtEl>
                                        <p:attrNameLst>
                                          <p:attrName>ppt_x</p:attrName>
                                        </p:attrNameLst>
                                      </p:cBhvr>
                                      <p:tavLst>
                                        <p:tav tm="0">
                                          <p:val>
                                            <p:strVal val="0-#ppt_w/2"/>
                                          </p:val>
                                        </p:tav>
                                        <p:tav tm="100000">
                                          <p:val>
                                            <p:strVal val="#ppt_x"/>
                                          </p:val>
                                        </p:tav>
                                      </p:tavLst>
                                    </p:anim>
                                    <p:anim calcmode="lin" valueType="num">
                                      <p:cBhvr additive="base">
                                        <p:cTn id="8" dur="500" fill="hold"/>
                                        <p:tgtEl>
                                          <p:spTgt spid="6352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3526"/>
                                        </p:tgtEl>
                                        <p:attrNameLst>
                                          <p:attrName>style.visibility</p:attrName>
                                        </p:attrNameLst>
                                      </p:cBhvr>
                                      <p:to>
                                        <p:strVal val="visible"/>
                                      </p:to>
                                    </p:set>
                                    <p:anim calcmode="lin" valueType="num">
                                      <p:cBhvr additive="base">
                                        <p:cTn id="11" dur="500" fill="hold"/>
                                        <p:tgtEl>
                                          <p:spTgt spid="63526"/>
                                        </p:tgtEl>
                                        <p:attrNameLst>
                                          <p:attrName>ppt_x</p:attrName>
                                        </p:attrNameLst>
                                      </p:cBhvr>
                                      <p:tavLst>
                                        <p:tav tm="0">
                                          <p:val>
                                            <p:strVal val="1+#ppt_w/2"/>
                                          </p:val>
                                        </p:tav>
                                        <p:tav tm="100000">
                                          <p:val>
                                            <p:strVal val="#ppt_x"/>
                                          </p:val>
                                        </p:tav>
                                      </p:tavLst>
                                    </p:anim>
                                    <p:anim calcmode="lin" valueType="num">
                                      <p:cBhvr additive="base">
                                        <p:cTn id="12" dur="500" fill="hold"/>
                                        <p:tgtEl>
                                          <p:spTgt spid="6352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5" presetClass="path" presetSubtype="0" accel="50000" decel="50000" fill="hold" nodeType="afterEffect">
                                  <p:stCondLst>
                                    <p:cond delay="0"/>
                                  </p:stCondLst>
                                  <p:childTnLst>
                                    <p:animMotion origin="layout" path="M -3.33333E-6 -3.29325E-6 L -0.09166 0.0222 " pathEditMode="relative" rAng="0" ptsTypes="AA">
                                      <p:cBhvr>
                                        <p:cTn id="15" dur="2000" fill="hold"/>
                                        <p:tgtEl>
                                          <p:spTgt spid="289"/>
                                        </p:tgtEl>
                                        <p:attrNameLst>
                                          <p:attrName>ppt_x</p:attrName>
                                          <p:attrName>ppt_y</p:attrName>
                                        </p:attrNameLst>
                                      </p:cBhvr>
                                      <p:rCtr x="-46" y="11"/>
                                    </p:animMotion>
                                  </p:childTnLst>
                                </p:cTn>
                              </p:par>
                              <p:par>
                                <p:cTn id="16" presetID="35" presetClass="path" presetSubtype="0" accel="50000" decel="50000" fill="hold" nodeType="withEffect">
                                  <p:stCondLst>
                                    <p:cond delay="0"/>
                                  </p:stCondLst>
                                  <p:childTnLst>
                                    <p:animMotion origin="layout" path="M 0.01667 0.01549 L -0.05 0.01549 " pathEditMode="relative" rAng="0" ptsTypes="AA">
                                      <p:cBhvr>
                                        <p:cTn id="17" dur="2000" fill="hold"/>
                                        <p:tgtEl>
                                          <p:spTgt spid="18"/>
                                        </p:tgtEl>
                                        <p:attrNameLst>
                                          <p:attrName>ppt_x</p:attrName>
                                          <p:attrName>ppt_y</p:attrName>
                                        </p:attrNameLst>
                                      </p:cBhvr>
                                      <p:rCtr x="-33" y="0"/>
                                    </p:animMotion>
                                  </p:childTnLst>
                                </p:cTn>
                              </p:par>
                              <p:par>
                                <p:cTn id="18" presetID="35" presetClass="path" presetSubtype="0" accel="50000" decel="50000" fill="hold" nodeType="withEffect">
                                  <p:stCondLst>
                                    <p:cond delay="0"/>
                                  </p:stCondLst>
                                  <p:childTnLst>
                                    <p:animMotion origin="layout" path="M 3.33333E-6 8.78816E-7 L -0.05 0.0111 " pathEditMode="relative" rAng="0" ptsTypes="AA">
                                      <p:cBhvr>
                                        <p:cTn id="19" dur="2000" fill="hold"/>
                                        <p:tgtEl>
                                          <p:spTgt spid="295"/>
                                        </p:tgtEl>
                                        <p:attrNameLst>
                                          <p:attrName>ppt_x</p:attrName>
                                          <p:attrName>ppt_y</p:attrName>
                                        </p:attrNameLst>
                                      </p:cBhvr>
                                      <p:rCtr x="-25" y="6"/>
                                    </p:animMotion>
                                  </p:childTnLst>
                                </p:cTn>
                              </p:par>
                              <p:par>
                                <p:cTn id="20" presetID="35" presetClass="path" presetSubtype="0" accel="50000" decel="50000" fill="hold" nodeType="withEffect">
                                  <p:stCondLst>
                                    <p:cond delay="0"/>
                                  </p:stCondLst>
                                  <p:childTnLst>
                                    <p:animMotion origin="layout" path="M 0 -6.10546E-7 L -0.06875 0.01341 " pathEditMode="relative" rAng="0" ptsTypes="AA">
                                      <p:cBhvr>
                                        <p:cTn id="21" dur="2000" fill="hold"/>
                                        <p:tgtEl>
                                          <p:spTgt spid="293"/>
                                        </p:tgtEl>
                                        <p:attrNameLst>
                                          <p:attrName>ppt_x</p:attrName>
                                          <p:attrName>ppt_y</p:attrName>
                                        </p:attrNameLst>
                                      </p:cBhvr>
                                      <p:rCtr x="-34" y="7"/>
                                    </p:animMotion>
                                  </p:childTnLst>
                                </p:cTn>
                              </p:par>
                              <p:par>
                                <p:cTn id="22" presetID="35" presetClass="path" presetSubtype="0" accel="50000" decel="50000" fill="hold" nodeType="withEffect">
                                  <p:stCondLst>
                                    <p:cond delay="0"/>
                                  </p:stCondLst>
                                  <p:childTnLst>
                                    <p:animMotion origin="layout" path="M -0.02153 -0.06013 L -0.09305 -0.08695 " pathEditMode="relative" rAng="0" ptsTypes="AA">
                                      <p:cBhvr>
                                        <p:cTn id="23" dur="2000" fill="hold"/>
                                        <p:tgtEl>
                                          <p:spTgt spid="31812"/>
                                        </p:tgtEl>
                                        <p:attrNameLst>
                                          <p:attrName>ppt_x</p:attrName>
                                          <p:attrName>ppt_y</p:attrName>
                                        </p:attrNameLst>
                                      </p:cBhvr>
                                      <p:rCtr x="-36" y="-13"/>
                                    </p:animMotion>
                                  </p:childTnLst>
                                </p:cTn>
                              </p:par>
                              <p:par>
                                <p:cTn id="24" presetID="35" presetClass="path" presetSubtype="0" accel="50000" decel="50000" fill="hold" nodeType="withEffect">
                                  <p:stCondLst>
                                    <p:cond delay="0"/>
                                  </p:stCondLst>
                                  <p:childTnLst>
                                    <p:animMotion origin="layout" path="M 3.33333E-6 -4.87512E-6 L 3.33333E-6 0.02891 " pathEditMode="relative" rAng="0" ptsTypes="AA">
                                      <p:cBhvr>
                                        <p:cTn id="25" dur="2000" fill="hold"/>
                                        <p:tgtEl>
                                          <p:spTgt spid="31862"/>
                                        </p:tgtEl>
                                        <p:attrNameLst>
                                          <p:attrName>ppt_x</p:attrName>
                                          <p:attrName>ppt_y</p:attrName>
                                        </p:attrNameLst>
                                      </p:cBhvr>
                                      <p:rCtr x="0" y="14"/>
                                    </p:animMotion>
                                  </p:childTnLst>
                                </p:cTn>
                              </p:par>
                              <p:par>
                                <p:cTn id="26" presetID="63" presetClass="path" presetSubtype="0" accel="50000" decel="50000" fill="hold" nodeType="withEffect">
                                  <p:stCondLst>
                                    <p:cond delay="0"/>
                                  </p:stCondLst>
                                  <p:childTnLst>
                                    <p:animMotion origin="layout" path="M -0.0092 -0.02428 L 0.15625 -0.01318 " pathEditMode="relative" rAng="0" ptsTypes="AA">
                                      <p:cBhvr>
                                        <p:cTn id="27" dur="2000" fill="hold"/>
                                        <p:tgtEl>
                                          <p:spTgt spid="31824"/>
                                        </p:tgtEl>
                                        <p:attrNameLst>
                                          <p:attrName>ppt_x</p:attrName>
                                          <p:attrName>ppt_y</p:attrName>
                                        </p:attrNameLst>
                                      </p:cBhvr>
                                      <p:rCtr x="83" y="6"/>
                                    </p:animMotion>
                                  </p:childTnLst>
                                </p:cTn>
                              </p:par>
                              <p:par>
                                <p:cTn id="28" presetID="63" presetClass="path" presetSubtype="0" accel="50000" decel="50000" fill="hold" nodeType="withEffect">
                                  <p:stCondLst>
                                    <p:cond delay="0"/>
                                  </p:stCondLst>
                                  <p:childTnLst>
                                    <p:animMotion origin="layout" path="M -4.44444E-6 3.70028E-8 L 0.06806 0.0222 " pathEditMode="relative" rAng="0" ptsTypes="AA">
                                      <p:cBhvr>
                                        <p:cTn id="29" dur="2000" fill="hold"/>
                                        <p:tgtEl>
                                          <p:spTgt spid="10"/>
                                        </p:tgtEl>
                                        <p:attrNameLst>
                                          <p:attrName>ppt_x</p:attrName>
                                          <p:attrName>ppt_y</p:attrName>
                                        </p:attrNameLst>
                                      </p:cBhvr>
                                      <p:rCtr x="34" y="11"/>
                                    </p:animMotion>
                                  </p:childTnLst>
                                </p:cTn>
                              </p:par>
                              <p:par>
                                <p:cTn id="30" presetID="63" presetClass="path" presetSubtype="0" accel="50000" decel="50000" fill="hold" nodeType="withEffect">
                                  <p:stCondLst>
                                    <p:cond delay="0"/>
                                  </p:stCondLst>
                                  <p:childTnLst>
                                    <p:animMotion origin="layout" path="M 5E-6 -3.14524E-6 L 0.0823 -0.00925 " pathEditMode="relative" rAng="0" ptsTypes="AA">
                                      <p:cBhvr>
                                        <p:cTn id="31" dur="2000" fill="hold"/>
                                        <p:tgtEl>
                                          <p:spTgt spid="300"/>
                                        </p:tgtEl>
                                        <p:attrNameLst>
                                          <p:attrName>ppt_x</p:attrName>
                                          <p:attrName>ppt_y</p:attrName>
                                        </p:attrNameLst>
                                      </p:cBhvr>
                                      <p:rCtr x="41" y="-5"/>
                                    </p:animMotion>
                                  </p:childTnLst>
                                </p:cTn>
                              </p:par>
                              <p:par>
                                <p:cTn id="32" presetID="63" presetClass="path" presetSubtype="0" accel="50000" decel="50000" fill="hold" nodeType="withEffect">
                                  <p:stCondLst>
                                    <p:cond delay="0"/>
                                  </p:stCondLst>
                                  <p:childTnLst>
                                    <p:animMotion origin="layout" path="M -1.94444E-6 4.78261E-6 L 0.06754 -0.02013 " pathEditMode="relative" rAng="0" ptsTypes="AA">
                                      <p:cBhvr>
                                        <p:cTn id="33" dur="2000" fill="hold"/>
                                        <p:tgtEl>
                                          <p:spTgt spid="31850"/>
                                        </p:tgtEl>
                                        <p:attrNameLst>
                                          <p:attrName>ppt_x</p:attrName>
                                          <p:attrName>ppt_y</p:attrName>
                                        </p:attrNameLst>
                                      </p:cBhvr>
                                      <p:rCtr x="34" y="-10"/>
                                    </p:animMotion>
                                  </p:childTnLst>
                                </p:cTn>
                              </p:par>
                              <p:par>
                                <p:cTn id="34" presetID="63" presetClass="path" presetSubtype="0" accel="50000" decel="50000" fill="hold" nodeType="withEffect">
                                  <p:stCondLst>
                                    <p:cond delay="0"/>
                                  </p:stCondLst>
                                  <p:childTnLst>
                                    <p:animMotion origin="layout" path="M 3.33333E-6 2.54394E-6 L 0.08246 -0.01318 " pathEditMode="relative" rAng="0" ptsTypes="AA">
                                      <p:cBhvr>
                                        <p:cTn id="35" dur="2000" fill="hold"/>
                                        <p:tgtEl>
                                          <p:spTgt spid="31832"/>
                                        </p:tgtEl>
                                        <p:attrNameLst>
                                          <p:attrName>ppt_x</p:attrName>
                                          <p:attrName>ppt_y</p:attrName>
                                        </p:attrNameLst>
                                      </p:cBhvr>
                                      <p:rCtr x="41" y="-7"/>
                                    </p:animMotion>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grpId="0" nodeType="clickEffect">
                                  <p:stCondLst>
                                    <p:cond delay="0"/>
                                  </p:stCondLst>
                                  <p:childTnLst>
                                    <p:set>
                                      <p:cBhvr>
                                        <p:cTn id="39" dur="1" fill="hold">
                                          <p:stCondLst>
                                            <p:cond delay="0"/>
                                          </p:stCondLst>
                                        </p:cTn>
                                        <p:tgtEl>
                                          <p:spTgt spid="176"/>
                                        </p:tgtEl>
                                        <p:attrNameLst>
                                          <p:attrName>style.visibility</p:attrName>
                                        </p:attrNameLst>
                                      </p:cBhvr>
                                      <p:to>
                                        <p:strVal val="visible"/>
                                      </p:to>
                                    </p:set>
                                    <p:animEffect transition="in" filter="diamond(in)">
                                      <p:cBhvr>
                                        <p:cTn id="40" dur="1000"/>
                                        <p:tgtEl>
                                          <p:spTgt spid="176"/>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77"/>
                                        </p:tgtEl>
                                        <p:attrNameLst>
                                          <p:attrName>style.visibility</p:attrName>
                                        </p:attrNameLst>
                                      </p:cBhvr>
                                      <p:to>
                                        <p:strVal val="visible"/>
                                      </p:to>
                                    </p:set>
                                    <p:animEffect transition="in" filter="diamond(in)">
                                      <p:cBhvr>
                                        <p:cTn id="43"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2" grpId="0" animBg="1"/>
      <p:bldP spid="63526" grpId="0" animBg="1"/>
      <p:bldP spid="176" grpId="0"/>
      <p:bldP spid="1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lstStyle/>
          <a:p>
            <a:pPr eaLnBrk="1" hangingPunct="1"/>
            <a:r>
              <a:rPr lang="de-DE" smtClean="0">
                <a:latin typeface="Times New Roman" pitchFamily="18" charset="0"/>
                <a:cs typeface="Times New Roman" pitchFamily="18" charset="0"/>
              </a:rPr>
              <a:t>Cấu tạo và ký hiệu</a:t>
            </a:r>
          </a:p>
          <a:p>
            <a:pPr eaLnBrk="1" hangingPunct="1"/>
            <a:r>
              <a:rPr lang="de-DE" smtClean="0">
                <a:latin typeface="Times New Roman" pitchFamily="18" charset="0"/>
                <a:cs typeface="Times New Roman" pitchFamily="18" charset="0"/>
              </a:rPr>
              <a:t>Nguyên tắc làm việc của diode</a:t>
            </a:r>
          </a:p>
          <a:p>
            <a:pPr eaLnBrk="1" hangingPunct="1"/>
            <a:r>
              <a:rPr lang="de-DE" smtClean="0">
                <a:latin typeface="Times New Roman" pitchFamily="18" charset="0"/>
                <a:cs typeface="Times New Roman" pitchFamily="18" charset="0"/>
              </a:rPr>
              <a:t>Đặc tuyến Vôn-Ampe của diode</a:t>
            </a:r>
          </a:p>
          <a:p>
            <a:pPr eaLnBrk="1" hangingPunct="1"/>
            <a:r>
              <a:rPr lang="de-DE" smtClean="0">
                <a:latin typeface="Times New Roman" pitchFamily="18" charset="0"/>
                <a:cs typeface="Times New Roman" pitchFamily="18" charset="0"/>
              </a:rPr>
              <a:t>Phân loại và ứng dụng</a:t>
            </a:r>
            <a:endParaRPr lang="en-US" smtClean="0">
              <a:latin typeface="Times New Roman" pitchFamily="18" charset="0"/>
              <a:cs typeface="Times New Roman" pitchFamily="18" charset="0"/>
            </a:endParaRPr>
          </a:p>
        </p:txBody>
      </p:sp>
      <p:sp>
        <p:nvSpPr>
          <p:cNvPr id="32772" name="Slide Number Placeholder 4"/>
          <p:cNvSpPr>
            <a:spLocks noGrp="1"/>
          </p:cNvSpPr>
          <p:nvPr>
            <p:ph type="sldNum" sz="quarter" idx="12"/>
          </p:nvPr>
        </p:nvSpPr>
        <p:spPr>
          <a:noFill/>
        </p:spPr>
        <p:txBody>
          <a:bodyPr/>
          <a:lstStyle/>
          <a:p>
            <a:fld id="{42726A03-8939-490B-8703-688B75628410}" type="slidenum">
              <a:rPr lang="en-US" smtClean="0"/>
              <a:pPr/>
              <a:t>14</a:t>
            </a:fld>
            <a:endParaRPr lang="en-US" smtClean="0"/>
          </a:p>
        </p:txBody>
      </p:sp>
      <p:sp>
        <p:nvSpPr>
          <p:cNvPr id="8"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9" name="TextBox 8"/>
          <p:cNvSpPr txBox="1"/>
          <p:nvPr/>
        </p:nvSpPr>
        <p:spPr>
          <a:xfrm>
            <a:off x="304800" y="990600"/>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amond(in)">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09600" y="1447800"/>
            <a:ext cx="8229600" cy="4525963"/>
          </a:xfrm>
        </p:spPr>
        <p:txBody>
          <a:bodyPr/>
          <a:lstStyle/>
          <a:p>
            <a:pPr eaLnBrk="1" hangingPunct="1"/>
            <a:r>
              <a:rPr lang="de-DE" sz="2000" b="1" smtClean="0">
                <a:latin typeface="Times New Roman" pitchFamily="18" charset="0"/>
                <a:cs typeface="Times New Roman" pitchFamily="18" charset="0"/>
              </a:rPr>
              <a:t>Diode bán dẫn là linh kiện điện tử gồm 1 chuyển tiếp P-N</a:t>
            </a:r>
          </a:p>
          <a:p>
            <a:pPr eaLnBrk="1" hangingPunct="1"/>
            <a:endParaRPr lang="de-DE" sz="2000" b="1" smtClean="0">
              <a:latin typeface="Times New Roman" pitchFamily="18" charset="0"/>
              <a:cs typeface="Times New Roman" pitchFamily="18" charset="0"/>
            </a:endParaRPr>
          </a:p>
          <a:p>
            <a:pPr eaLnBrk="1" hangingPunct="1"/>
            <a:endParaRPr lang="de-DE" sz="2000" b="1" smtClean="0">
              <a:latin typeface="Times New Roman" pitchFamily="18" charset="0"/>
              <a:cs typeface="Times New Roman" pitchFamily="18" charset="0"/>
            </a:endParaRPr>
          </a:p>
          <a:p>
            <a:pPr eaLnBrk="1" hangingPunct="1"/>
            <a:endParaRPr lang="de-DE" sz="2000" b="1" smtClean="0">
              <a:latin typeface="Times New Roman" pitchFamily="18" charset="0"/>
              <a:cs typeface="Times New Roman" pitchFamily="18" charset="0"/>
            </a:endParaRPr>
          </a:p>
          <a:p>
            <a:pPr eaLnBrk="1" hangingPunct="1"/>
            <a:endParaRPr lang="de-DE" sz="2000" b="1" smtClean="0">
              <a:latin typeface="Times New Roman" pitchFamily="18" charset="0"/>
              <a:cs typeface="Times New Roman" pitchFamily="18" charset="0"/>
            </a:endParaRPr>
          </a:p>
          <a:p>
            <a:pPr eaLnBrk="1" hangingPunct="1"/>
            <a:r>
              <a:rPr lang="de-DE" sz="2000" b="1" smtClean="0">
                <a:latin typeface="Times New Roman" pitchFamily="18" charset="0"/>
                <a:cs typeface="Times New Roman" pitchFamily="18" charset="0"/>
              </a:rPr>
              <a:t>Cực nối với bán dẫn P gọi là cực Catot còn cực nối với bán dẫn N gọi là cực anot.</a:t>
            </a:r>
          </a:p>
          <a:p>
            <a:pPr eaLnBrk="1" hangingPunct="1"/>
            <a:endParaRPr lang="de-DE" sz="2000" b="1" smtClean="0">
              <a:latin typeface="Times New Roman" pitchFamily="18" charset="0"/>
              <a:cs typeface="Times New Roman" pitchFamily="18" charset="0"/>
            </a:endParaRPr>
          </a:p>
          <a:p>
            <a:pPr eaLnBrk="1" hangingPunct="1"/>
            <a:r>
              <a:rPr lang="de-DE" sz="2000" b="1" smtClean="0">
                <a:latin typeface="Times New Roman" pitchFamily="18" charset="0"/>
                <a:cs typeface="Times New Roman" pitchFamily="18" charset="0"/>
              </a:rPr>
              <a:t>Ký hiệu</a:t>
            </a:r>
            <a:endParaRPr lang="en-US" sz="2000" b="1" smtClean="0">
              <a:latin typeface="Times New Roman" pitchFamily="18" charset="0"/>
              <a:cs typeface="Times New Roman" pitchFamily="18" charset="0"/>
            </a:endParaRPr>
          </a:p>
        </p:txBody>
      </p:sp>
      <p:pic>
        <p:nvPicPr>
          <p:cNvPr id="67588" name="Picture 171" descr="diodcon"/>
          <p:cNvPicPr>
            <a:picLocks noChangeAspect="1" noChangeArrowheads="1"/>
          </p:cNvPicPr>
          <p:nvPr/>
        </p:nvPicPr>
        <p:blipFill>
          <a:blip r:embed="rId2"/>
          <a:srcRect/>
          <a:stretch>
            <a:fillRect/>
          </a:stretch>
        </p:blipFill>
        <p:spPr bwMode="auto">
          <a:xfrm>
            <a:off x="2514600" y="3879275"/>
            <a:ext cx="5356225" cy="2819400"/>
          </a:xfrm>
          <a:prstGeom prst="rect">
            <a:avLst/>
          </a:prstGeom>
          <a:noFill/>
          <a:ln w="9525">
            <a:noFill/>
            <a:miter lim="800000"/>
            <a:headEnd/>
            <a:tailEnd/>
          </a:ln>
        </p:spPr>
      </p:pic>
      <p:sp>
        <p:nvSpPr>
          <p:cNvPr id="33797" name="Slide Number Placeholder 5"/>
          <p:cNvSpPr>
            <a:spLocks noGrp="1"/>
          </p:cNvSpPr>
          <p:nvPr>
            <p:ph type="sldNum" sz="quarter" idx="12"/>
          </p:nvPr>
        </p:nvSpPr>
        <p:spPr>
          <a:noFill/>
        </p:spPr>
        <p:txBody>
          <a:bodyPr/>
          <a:lstStyle/>
          <a:p>
            <a:fld id="{237E4CD8-C8DA-401B-A1D2-017A8F43B4F5}" type="slidenum">
              <a:rPr lang="en-US" smtClean="0"/>
              <a:pPr/>
              <a:t>15</a:t>
            </a:fld>
            <a:endParaRPr lang="en-US" smtClean="0"/>
          </a:p>
        </p:txBody>
      </p:sp>
      <p:pic>
        <p:nvPicPr>
          <p:cNvPr id="67591" name="Picture 7"/>
          <p:cNvPicPr>
            <a:picLocks noChangeAspect="1" noChangeArrowheads="1"/>
          </p:cNvPicPr>
          <p:nvPr/>
        </p:nvPicPr>
        <p:blipFill>
          <a:blip r:embed="rId3"/>
          <a:srcRect l="4895" t="17021" r="5594" b="14894"/>
          <a:stretch>
            <a:fillRect/>
          </a:stretch>
        </p:blipFill>
        <p:spPr bwMode="auto">
          <a:xfrm>
            <a:off x="2743200" y="1905000"/>
            <a:ext cx="3454400" cy="1295400"/>
          </a:xfrm>
          <a:prstGeom prst="rect">
            <a:avLst/>
          </a:prstGeom>
          <a:noFill/>
          <a:ln w="9525">
            <a:noFill/>
            <a:miter lim="800000"/>
            <a:headEnd/>
            <a:tailEnd/>
          </a:ln>
        </p:spPr>
      </p:pic>
      <p:sp>
        <p:nvSpPr>
          <p:cNvPr id="33799" name="TextBox 7"/>
          <p:cNvSpPr txBox="1">
            <a:spLocks noChangeArrowheads="1"/>
          </p:cNvSpPr>
          <p:nvPr/>
        </p:nvSpPr>
        <p:spPr bwMode="auto">
          <a:xfrm>
            <a:off x="2514600" y="2209800"/>
            <a:ext cx="533400" cy="369888"/>
          </a:xfrm>
          <a:prstGeom prst="rect">
            <a:avLst/>
          </a:prstGeom>
          <a:noFill/>
          <a:ln w="9525">
            <a:noFill/>
            <a:miter lim="800000"/>
            <a:headEnd/>
            <a:tailEnd/>
          </a:ln>
        </p:spPr>
        <p:txBody>
          <a:bodyPr>
            <a:spAutoFit/>
          </a:bodyPr>
          <a:lstStyle/>
          <a:p>
            <a:r>
              <a:rPr lang="en-US" b="1">
                <a:solidFill>
                  <a:srgbClr val="FF0000"/>
                </a:solidFill>
              </a:rPr>
              <a:t>A</a:t>
            </a:r>
          </a:p>
        </p:txBody>
      </p:sp>
      <p:sp>
        <p:nvSpPr>
          <p:cNvPr id="33800" name="TextBox 8"/>
          <p:cNvSpPr txBox="1">
            <a:spLocks noChangeArrowheads="1"/>
          </p:cNvSpPr>
          <p:nvPr/>
        </p:nvSpPr>
        <p:spPr bwMode="auto">
          <a:xfrm>
            <a:off x="6096000" y="2209800"/>
            <a:ext cx="533400" cy="369888"/>
          </a:xfrm>
          <a:prstGeom prst="rect">
            <a:avLst/>
          </a:prstGeom>
          <a:noFill/>
          <a:ln w="9525">
            <a:noFill/>
            <a:miter lim="800000"/>
            <a:headEnd/>
            <a:tailEnd/>
          </a:ln>
        </p:spPr>
        <p:txBody>
          <a:bodyPr>
            <a:spAutoFit/>
          </a:bodyPr>
          <a:lstStyle/>
          <a:p>
            <a:r>
              <a:rPr lang="en-US" b="1">
                <a:solidFill>
                  <a:srgbClr val="FF0000"/>
                </a:solidFill>
              </a:rPr>
              <a:t>K</a:t>
            </a:r>
          </a:p>
        </p:txBody>
      </p:sp>
      <p:sp>
        <p:nvSpPr>
          <p:cNvPr id="10"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1" name="TextBox 10"/>
          <p:cNvSpPr txBox="1"/>
          <p:nvPr/>
        </p:nvSpPr>
        <p:spPr>
          <a:xfrm>
            <a:off x="429505" y="757535"/>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12" name="TextBox 11"/>
          <p:cNvSpPr txBox="1"/>
          <p:nvPr/>
        </p:nvSpPr>
        <p:spPr>
          <a:xfrm>
            <a:off x="872835" y="1066800"/>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Cấu tạo và ký hiệu</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759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iterate type="lt">
                                    <p:tmAbs val="75"/>
                                  </p:iterate>
                                  <p:childTnLst>
                                    <p:set>
                                      <p:cBhvr>
                                        <p:cTn id="9" dur="1" fill="hold">
                                          <p:stCondLst>
                                            <p:cond delay="74"/>
                                          </p:stCondLst>
                                        </p:cTn>
                                        <p:tgtEl>
                                          <p:spTgt spid="675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diamond(in)">
                                      <p:cBhvr>
                                        <p:cTn id="14" dur="1000"/>
                                        <p:tgtEl>
                                          <p:spTgt spid="10"/>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amond(in)">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1524000"/>
            <a:ext cx="8229600" cy="1447799"/>
          </a:xfrm>
        </p:spPr>
        <p:txBody>
          <a:bodyPr/>
          <a:lstStyle/>
          <a:p>
            <a:pPr eaLnBrk="1" hangingPunct="1"/>
            <a:r>
              <a:rPr lang="de-DE" sz="2000" smtClean="0">
                <a:latin typeface="Times New Roman" pitchFamily="18" charset="0"/>
                <a:cs typeface="Times New Roman" pitchFamily="18" charset="0"/>
              </a:rPr>
              <a:t>Diode làm việc dựa trên tính chất dẫn điện một chiều của chuyển tiếp P-N.</a:t>
            </a:r>
          </a:p>
          <a:p>
            <a:pPr eaLnBrk="1" hangingPunct="1"/>
            <a:r>
              <a:rPr lang="de-DE" sz="2000" smtClean="0">
                <a:latin typeface="Times New Roman" pitchFamily="18" charset="0"/>
                <a:cs typeface="Times New Roman" pitchFamily="18" charset="0"/>
              </a:rPr>
              <a:t>Khi được phân cực thuận (U</a:t>
            </a:r>
            <a:r>
              <a:rPr lang="de-DE" sz="2000" baseline="-25000" smtClean="0">
                <a:latin typeface="Times New Roman" pitchFamily="18" charset="0"/>
                <a:cs typeface="Times New Roman" pitchFamily="18" charset="0"/>
              </a:rPr>
              <a:t>AK</a:t>
            </a:r>
            <a:r>
              <a:rPr lang="de-DE" sz="2000" smtClean="0">
                <a:latin typeface="Times New Roman" pitchFamily="18" charset="0"/>
                <a:cs typeface="Times New Roman" pitchFamily="18" charset="0"/>
              </a:rPr>
              <a:t> &gt; 0): diode dẫn điện, trong mạch có dòng điện chạy qua. Khi này có thể coi diode như một khóa điện tử đóng (ngắn mạch) nếu U</a:t>
            </a:r>
            <a:r>
              <a:rPr lang="de-DE" sz="2000" baseline="-25000" smtClean="0">
                <a:latin typeface="Times New Roman" pitchFamily="18" charset="0"/>
                <a:cs typeface="Times New Roman" pitchFamily="18" charset="0"/>
              </a:rPr>
              <a:t>AK</a:t>
            </a:r>
            <a:r>
              <a:rPr lang="de-DE" sz="2000" smtClean="0">
                <a:latin typeface="Times New Roman" pitchFamily="18" charset="0"/>
                <a:cs typeface="Times New Roman" pitchFamily="18" charset="0"/>
              </a:rPr>
              <a:t> &gt; U</a:t>
            </a:r>
            <a:r>
              <a:rPr lang="de-DE" sz="2000" baseline="-25000" smtClean="0">
                <a:latin typeface="Times New Roman" pitchFamily="18" charset="0"/>
                <a:cs typeface="Times New Roman" pitchFamily="18" charset="0"/>
              </a:rPr>
              <a:t>D</a:t>
            </a:r>
          </a:p>
        </p:txBody>
      </p:sp>
      <p:sp>
        <p:nvSpPr>
          <p:cNvPr id="3482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a:p>
        </p:txBody>
      </p:sp>
      <p:sp>
        <p:nvSpPr>
          <p:cNvPr id="34821" name="Slide Number Placeholder 6"/>
          <p:cNvSpPr>
            <a:spLocks noGrp="1"/>
          </p:cNvSpPr>
          <p:nvPr>
            <p:ph type="sldNum" sz="quarter" idx="12"/>
          </p:nvPr>
        </p:nvSpPr>
        <p:spPr>
          <a:noFill/>
        </p:spPr>
        <p:txBody>
          <a:bodyPr/>
          <a:lstStyle/>
          <a:p>
            <a:fld id="{2C2513E6-26EB-4E0A-A927-229BB3DFBC82}" type="slidenum">
              <a:rPr lang="en-US" smtClean="0"/>
              <a:pPr/>
              <a:t>16</a:t>
            </a:fld>
            <a:endParaRPr lang="en-US" smtClean="0"/>
          </a:p>
        </p:txBody>
      </p:sp>
      <p:pic>
        <p:nvPicPr>
          <p:cNvPr id="2056" name="Picture 8"/>
          <p:cNvPicPr>
            <a:picLocks noChangeAspect="1" noChangeArrowheads="1"/>
          </p:cNvPicPr>
          <p:nvPr/>
        </p:nvPicPr>
        <p:blipFill>
          <a:blip r:embed="rId2"/>
          <a:srcRect/>
          <a:stretch>
            <a:fillRect/>
          </a:stretch>
        </p:blipFill>
        <p:spPr bwMode="auto">
          <a:xfrm>
            <a:off x="1052945" y="3106020"/>
            <a:ext cx="3378200" cy="3556000"/>
          </a:xfrm>
          <a:prstGeom prst="rect">
            <a:avLst/>
          </a:prstGeom>
          <a:noFill/>
          <a:ln w="9525">
            <a:noFill/>
            <a:miter lim="800000"/>
            <a:headEnd/>
            <a:tailEnd/>
          </a:ln>
        </p:spPr>
      </p:pic>
      <p:pic>
        <p:nvPicPr>
          <p:cNvPr id="2057" name="Picture 9"/>
          <p:cNvPicPr>
            <a:picLocks noChangeAspect="1" noChangeArrowheads="1"/>
          </p:cNvPicPr>
          <p:nvPr/>
        </p:nvPicPr>
        <p:blipFill>
          <a:blip r:embed="rId3"/>
          <a:srcRect/>
          <a:stretch>
            <a:fillRect/>
          </a:stretch>
        </p:blipFill>
        <p:spPr bwMode="auto">
          <a:xfrm>
            <a:off x="5091545" y="2933415"/>
            <a:ext cx="3810000" cy="3730625"/>
          </a:xfrm>
          <a:prstGeom prst="rect">
            <a:avLst/>
          </a:prstGeom>
          <a:noFill/>
          <a:ln w="9525">
            <a:noFill/>
            <a:miter lim="800000"/>
            <a:headEnd/>
            <a:tailEnd/>
          </a:ln>
        </p:spPr>
      </p:pic>
      <p:sp>
        <p:nvSpPr>
          <p:cNvPr id="10" name="TextBox 9"/>
          <p:cNvSpPr txBox="1">
            <a:spLocks noChangeArrowheads="1"/>
          </p:cNvSpPr>
          <p:nvPr/>
        </p:nvSpPr>
        <p:spPr bwMode="auto">
          <a:xfrm>
            <a:off x="0" y="3048000"/>
            <a:ext cx="1219200" cy="369888"/>
          </a:xfrm>
          <a:prstGeom prst="rect">
            <a:avLst/>
          </a:prstGeom>
          <a:noFill/>
          <a:ln w="9525">
            <a:noFill/>
            <a:miter lim="800000"/>
            <a:headEnd/>
            <a:tailEnd/>
          </a:ln>
        </p:spPr>
        <p:txBody>
          <a:bodyPr>
            <a:spAutoFit/>
          </a:bodyPr>
          <a:lstStyle/>
          <a:p>
            <a:r>
              <a:rPr lang="en-US" b="1">
                <a:solidFill>
                  <a:srgbClr val="FF0000"/>
                </a:solidFill>
              </a:rPr>
              <a:t>U</a:t>
            </a:r>
            <a:r>
              <a:rPr lang="en-US" b="1" baseline="-25000">
                <a:solidFill>
                  <a:srgbClr val="FF0000"/>
                </a:solidFill>
              </a:rPr>
              <a:t>AK</a:t>
            </a:r>
            <a:r>
              <a:rPr lang="en-US" b="1">
                <a:solidFill>
                  <a:srgbClr val="FF0000"/>
                </a:solidFill>
              </a:rPr>
              <a:t> &lt; U</a:t>
            </a:r>
            <a:r>
              <a:rPr lang="en-US" b="1" baseline="-25000">
                <a:solidFill>
                  <a:srgbClr val="FF0000"/>
                </a:solidFill>
              </a:rPr>
              <a:t>D</a:t>
            </a:r>
          </a:p>
        </p:txBody>
      </p:sp>
      <p:sp>
        <p:nvSpPr>
          <p:cNvPr id="11" name="TextBox 10"/>
          <p:cNvSpPr txBox="1">
            <a:spLocks noChangeArrowheads="1"/>
          </p:cNvSpPr>
          <p:nvPr/>
        </p:nvSpPr>
        <p:spPr bwMode="auto">
          <a:xfrm>
            <a:off x="7467600" y="2819400"/>
            <a:ext cx="1219200" cy="369888"/>
          </a:xfrm>
          <a:prstGeom prst="rect">
            <a:avLst/>
          </a:prstGeom>
          <a:noFill/>
          <a:ln w="9525">
            <a:noFill/>
            <a:miter lim="800000"/>
            <a:headEnd/>
            <a:tailEnd/>
          </a:ln>
        </p:spPr>
        <p:txBody>
          <a:bodyPr>
            <a:spAutoFit/>
          </a:bodyPr>
          <a:lstStyle/>
          <a:p>
            <a:r>
              <a:rPr lang="en-US" b="1">
                <a:solidFill>
                  <a:srgbClr val="FF0000"/>
                </a:solidFill>
              </a:rPr>
              <a:t>U</a:t>
            </a:r>
            <a:r>
              <a:rPr lang="en-US" b="1" baseline="-25000">
                <a:solidFill>
                  <a:srgbClr val="FF0000"/>
                </a:solidFill>
              </a:rPr>
              <a:t>AK</a:t>
            </a:r>
            <a:r>
              <a:rPr lang="en-US" b="1">
                <a:solidFill>
                  <a:srgbClr val="FF0000"/>
                </a:solidFill>
              </a:rPr>
              <a:t> &gt; U</a:t>
            </a:r>
            <a:r>
              <a:rPr lang="en-US" b="1" baseline="-25000">
                <a:solidFill>
                  <a:srgbClr val="FF0000"/>
                </a:solidFill>
              </a:rPr>
              <a:t>D</a:t>
            </a:r>
          </a:p>
        </p:txBody>
      </p:sp>
      <p:sp>
        <p:nvSpPr>
          <p:cNvPr id="13"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4" name="TextBox 13"/>
          <p:cNvSpPr txBox="1"/>
          <p:nvPr/>
        </p:nvSpPr>
        <p:spPr>
          <a:xfrm>
            <a:off x="415650" y="666083"/>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15" name="TextBox 14"/>
          <p:cNvSpPr txBox="1"/>
          <p:nvPr/>
        </p:nvSpPr>
        <p:spPr>
          <a:xfrm>
            <a:off x="858980" y="1127748"/>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Nguyên tắc hoạt động</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diamond(in)">
                                      <p:cBhvr>
                                        <p:cTn id="7" dur="2000"/>
                                        <p:tgtEl>
                                          <p:spTgt spid="2056"/>
                                        </p:tgtEl>
                                      </p:cBhvr>
                                    </p:animEffect>
                                  </p:childTnLst>
                                </p:cTn>
                              </p:par>
                            </p:childTnLst>
                          </p:cTn>
                        </p:par>
                        <p:par>
                          <p:cTn id="8" fill="hold">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2000" fill="hold"/>
                                        <p:tgtEl>
                                          <p:spTgt spid="10"/>
                                        </p:tgtEl>
                                        <p:attrNameLst>
                                          <p:attrName>ppt_x</p:attrName>
                                        </p:attrNameLst>
                                      </p:cBhvr>
                                      <p:tavLst>
                                        <p:tav tm="0">
                                          <p:val>
                                            <p:strVal val="0-#ppt_w/2"/>
                                          </p:val>
                                        </p:tav>
                                        <p:tav tm="100000">
                                          <p:val>
                                            <p:strVal val="#ppt_x"/>
                                          </p:val>
                                        </p:tav>
                                      </p:tavLst>
                                    </p:anim>
                                    <p:anim calcmode="lin" valueType="num">
                                      <p:cBhvr additive="base">
                                        <p:cTn id="12" dur="2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57"/>
                                        </p:tgtEl>
                                        <p:attrNameLst>
                                          <p:attrName>style.visibility</p:attrName>
                                        </p:attrNameLst>
                                      </p:cBhvr>
                                      <p:to>
                                        <p:strVal val="visible"/>
                                      </p:to>
                                    </p:set>
                                    <p:animEffect transition="in" filter="checkerboard(across)">
                                      <p:cBhvr>
                                        <p:cTn id="17" dur="500"/>
                                        <p:tgtEl>
                                          <p:spTgt spid="2057"/>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amond(in)">
                                      <p:cBhvr>
                                        <p:cTn id="27" dur="1000"/>
                                        <p:tgtEl>
                                          <p:spTgt spid="13"/>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amond(in)">
                                      <p:cBhvr>
                                        <p:cTn id="3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57200" y="1905000"/>
            <a:ext cx="8229600" cy="1600200"/>
          </a:xfrm>
        </p:spPr>
        <p:txBody>
          <a:bodyPr/>
          <a:lstStyle/>
          <a:p>
            <a:pPr eaLnBrk="1" hangingPunct="1"/>
            <a:r>
              <a:rPr lang="de-DE" sz="2000" smtClean="0">
                <a:latin typeface="Times New Roman" pitchFamily="18" charset="0"/>
                <a:cs typeface="Times New Roman" pitchFamily="18" charset="0"/>
              </a:rPr>
              <a:t>Diode làm việc dựa trên tính chất dẫn điện một chiều của chuyển tiếp P-N.</a:t>
            </a:r>
          </a:p>
          <a:p>
            <a:pPr eaLnBrk="1" hangingPunct="1"/>
            <a:r>
              <a:rPr lang="de-DE" sz="2000" smtClean="0">
                <a:latin typeface="Times New Roman" pitchFamily="18" charset="0"/>
                <a:cs typeface="Times New Roman" pitchFamily="18" charset="0"/>
              </a:rPr>
              <a:t>Khi phân cực ngược (U</a:t>
            </a:r>
            <a:r>
              <a:rPr lang="de-DE" sz="2000" baseline="-25000" smtClean="0">
                <a:latin typeface="Times New Roman" pitchFamily="18" charset="0"/>
                <a:cs typeface="Times New Roman" pitchFamily="18" charset="0"/>
              </a:rPr>
              <a:t>AK</a:t>
            </a:r>
            <a:r>
              <a:rPr lang="de-DE" sz="2000" smtClean="0">
                <a:latin typeface="Times New Roman" pitchFamily="18" charset="0"/>
                <a:cs typeface="Times New Roman" pitchFamily="18" charset="0"/>
              </a:rPr>
              <a:t> &lt; 0): diode không dẫn điện, trong mạch chỉ có dòng điện ngược rất nhỏ chạy qua. Khi này có thể coi diode như một khóa điện tử mở (hở mạch).</a:t>
            </a:r>
          </a:p>
        </p:txBody>
      </p:sp>
      <p:sp>
        <p:nvSpPr>
          <p:cNvPr id="3584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a:p>
        </p:txBody>
      </p:sp>
      <p:sp>
        <p:nvSpPr>
          <p:cNvPr id="35845" name="Slide Number Placeholder 6"/>
          <p:cNvSpPr>
            <a:spLocks noGrp="1"/>
          </p:cNvSpPr>
          <p:nvPr>
            <p:ph type="sldNum" sz="quarter" idx="12"/>
          </p:nvPr>
        </p:nvSpPr>
        <p:spPr>
          <a:noFill/>
        </p:spPr>
        <p:txBody>
          <a:bodyPr/>
          <a:lstStyle/>
          <a:p>
            <a:fld id="{13727E6A-5C82-453F-BF1C-AD3FDB5EC8D3}" type="slidenum">
              <a:rPr lang="en-US" smtClean="0"/>
              <a:pPr/>
              <a:t>17</a:t>
            </a:fld>
            <a:endParaRPr lang="en-US" smtClean="0"/>
          </a:p>
        </p:txBody>
      </p:sp>
      <p:pic>
        <p:nvPicPr>
          <p:cNvPr id="35846" name="Picture 8" descr="http://upload.wikimedia.org/wikibooks/en/thumb/6/61/SE_Reverse_Biased_Diode.svg/375px-SE_Reverse_Biased_Diode.svg.png"/>
          <p:cNvPicPr>
            <a:picLocks noChangeAspect="1" noChangeArrowheads="1"/>
          </p:cNvPicPr>
          <p:nvPr/>
        </p:nvPicPr>
        <p:blipFill>
          <a:blip r:embed="rId2"/>
          <a:srcRect/>
          <a:stretch>
            <a:fillRect/>
          </a:stretch>
        </p:blipFill>
        <p:spPr bwMode="auto">
          <a:xfrm>
            <a:off x="2743200" y="3200400"/>
            <a:ext cx="4229852" cy="3429000"/>
          </a:xfrm>
          <a:prstGeom prst="rect">
            <a:avLst/>
          </a:prstGeom>
          <a:noFill/>
          <a:ln w="9525">
            <a:noFill/>
            <a:miter lim="800000"/>
            <a:headEnd/>
            <a:tailEnd/>
          </a:ln>
        </p:spPr>
      </p:pic>
      <p:sp>
        <p:nvSpPr>
          <p:cNvPr id="8"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9" name="TextBox 8"/>
          <p:cNvSpPr txBox="1"/>
          <p:nvPr/>
        </p:nvSpPr>
        <p:spPr>
          <a:xfrm>
            <a:off x="429505" y="936248"/>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10" name="TextBox 9"/>
          <p:cNvSpPr txBox="1"/>
          <p:nvPr/>
        </p:nvSpPr>
        <p:spPr>
          <a:xfrm>
            <a:off x="872835" y="1397913"/>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Nguyên tắc hoạt động</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amond(in)">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6"/>
          <p:cNvSpPr>
            <a:spLocks noGrp="1" noChangeArrowheads="1"/>
          </p:cNvSpPr>
          <p:nvPr>
            <p:ph type="body" sz="half" idx="1"/>
          </p:nvPr>
        </p:nvSpPr>
        <p:spPr>
          <a:xfrm>
            <a:off x="4572000" y="1143000"/>
            <a:ext cx="4800600" cy="2819400"/>
          </a:xfrm>
        </p:spPr>
        <p:txBody>
          <a:bodyPr>
            <a:normAutofit/>
          </a:bodyPr>
          <a:lstStyle/>
          <a:p>
            <a:pPr eaLnBrk="1" hangingPunct="1">
              <a:buFontTx/>
              <a:buNone/>
            </a:pPr>
            <a:r>
              <a:rPr lang="de-DE" sz="1800" b="1" i="1" smtClean="0">
                <a:latin typeface="Times New Roman" pitchFamily="18" charset="0"/>
                <a:cs typeface="Times New Roman" pitchFamily="18" charset="0"/>
              </a:rPr>
              <a:t>Phần thuận của đặc tuyến (U</a:t>
            </a:r>
            <a:r>
              <a:rPr lang="de-DE" sz="1800" b="1" i="1" baseline="-25000" smtClean="0">
                <a:latin typeface="Times New Roman" pitchFamily="18" charset="0"/>
                <a:cs typeface="Times New Roman" pitchFamily="18" charset="0"/>
              </a:rPr>
              <a:t>AK</a:t>
            </a:r>
            <a:r>
              <a:rPr lang="de-DE" sz="1800" b="1" i="1" smtClean="0">
                <a:latin typeface="Times New Roman" pitchFamily="18" charset="0"/>
                <a:cs typeface="Times New Roman" pitchFamily="18" charset="0"/>
              </a:rPr>
              <a:t> &gt; 0)</a:t>
            </a:r>
          </a:p>
          <a:p>
            <a:pPr eaLnBrk="1" hangingPunct="1"/>
            <a:r>
              <a:rPr lang="de-DE" sz="1800" smtClean="0">
                <a:latin typeface="Times New Roman" pitchFamily="18" charset="0"/>
                <a:cs typeface="Times New Roman" pitchFamily="18" charset="0"/>
              </a:rPr>
              <a:t>U</a:t>
            </a:r>
            <a:r>
              <a:rPr lang="de-DE" sz="1800" baseline="-25000" smtClean="0">
                <a:latin typeface="Times New Roman" pitchFamily="18" charset="0"/>
                <a:cs typeface="Times New Roman" pitchFamily="18" charset="0"/>
              </a:rPr>
              <a:t>D</a:t>
            </a:r>
            <a:r>
              <a:rPr lang="de-DE" sz="1800" smtClean="0">
                <a:latin typeface="Times New Roman" pitchFamily="18" charset="0"/>
                <a:cs typeface="Times New Roman" pitchFamily="18" charset="0"/>
              </a:rPr>
              <a:t> : điện áp ngưỡng của diode</a:t>
            </a:r>
            <a:r>
              <a:rPr lang="en-US" sz="1800" smtClean="0">
                <a:latin typeface="Times New Roman" pitchFamily="18" charset="0"/>
                <a:cs typeface="Times New Roman" pitchFamily="18" charset="0"/>
              </a:rPr>
              <a:t>.</a:t>
            </a:r>
            <a:r>
              <a:rPr lang="de-DE" sz="1800" smtClean="0">
                <a:latin typeface="Times New Roman" pitchFamily="18" charset="0"/>
                <a:cs typeface="Times New Roman" pitchFamily="18" charset="0"/>
              </a:rPr>
              <a:t> </a:t>
            </a:r>
            <a:br>
              <a:rPr lang="de-DE" sz="1800" smtClean="0">
                <a:latin typeface="Times New Roman" pitchFamily="18" charset="0"/>
                <a:cs typeface="Times New Roman" pitchFamily="18" charset="0"/>
              </a:rPr>
            </a:br>
            <a:r>
              <a:rPr lang="de-DE" sz="1800" smtClean="0">
                <a:latin typeface="Times New Roman" pitchFamily="18" charset="0"/>
                <a:cs typeface="Times New Roman" pitchFamily="18" charset="0"/>
              </a:rPr>
              <a:t>U</a:t>
            </a:r>
            <a:r>
              <a:rPr lang="de-DE" sz="1800" baseline="-25000" smtClean="0">
                <a:latin typeface="Times New Roman" pitchFamily="18" charset="0"/>
                <a:cs typeface="Times New Roman" pitchFamily="18" charset="0"/>
              </a:rPr>
              <a:t>D</a:t>
            </a:r>
            <a:r>
              <a:rPr lang="de-DE" sz="1800" smtClean="0">
                <a:latin typeface="Times New Roman" pitchFamily="18" charset="0"/>
                <a:cs typeface="Times New Roman" pitchFamily="18" charset="0"/>
              </a:rPr>
              <a:t> </a:t>
            </a:r>
            <a:r>
              <a:rPr lang="en-US" sz="1800" smtClean="0">
                <a:latin typeface="Times New Roman" pitchFamily="18" charset="0"/>
                <a:cs typeface="Times New Roman" pitchFamily="18" charset="0"/>
                <a:sym typeface="Symbol" pitchFamily="18" charset="2"/>
              </a:rPr>
              <a:t></a:t>
            </a:r>
            <a:r>
              <a:rPr lang="de-DE" sz="1800" smtClean="0">
                <a:latin typeface="Times New Roman" pitchFamily="18" charset="0"/>
                <a:cs typeface="Times New Roman" pitchFamily="18" charset="0"/>
              </a:rPr>
              <a:t> 0,3V (Ge) U</a:t>
            </a:r>
            <a:r>
              <a:rPr lang="de-DE" sz="1800" baseline="-25000" smtClean="0">
                <a:latin typeface="Times New Roman" pitchFamily="18" charset="0"/>
                <a:cs typeface="Times New Roman" pitchFamily="18" charset="0"/>
              </a:rPr>
              <a:t>D</a:t>
            </a:r>
            <a:r>
              <a:rPr lang="de-DE" sz="1800" smtClean="0">
                <a:latin typeface="Times New Roman" pitchFamily="18" charset="0"/>
                <a:cs typeface="Times New Roman" pitchFamily="18" charset="0"/>
              </a:rPr>
              <a:t> </a:t>
            </a:r>
            <a:r>
              <a:rPr lang="en-US" sz="1800" smtClean="0">
                <a:latin typeface="Times New Roman" pitchFamily="18" charset="0"/>
                <a:cs typeface="Times New Roman" pitchFamily="18" charset="0"/>
                <a:sym typeface="Symbol" pitchFamily="18" charset="2"/>
              </a:rPr>
              <a:t></a:t>
            </a:r>
            <a:r>
              <a:rPr lang="de-DE" sz="1800" smtClean="0">
                <a:latin typeface="Times New Roman" pitchFamily="18" charset="0"/>
                <a:cs typeface="Times New Roman" pitchFamily="18" charset="0"/>
              </a:rPr>
              <a:t> 0,7V (Si)</a:t>
            </a:r>
            <a:endParaRPr lang="en-US" sz="1800" smtClean="0">
              <a:latin typeface="Times New Roman" pitchFamily="18" charset="0"/>
              <a:cs typeface="Times New Roman" pitchFamily="18" charset="0"/>
            </a:endParaRPr>
          </a:p>
          <a:p>
            <a:pPr eaLnBrk="1" hangingPunct="1"/>
            <a:r>
              <a:rPr lang="de-DE" sz="1800" smtClean="0">
                <a:latin typeface="Times New Roman" pitchFamily="18" charset="0"/>
                <a:cs typeface="Times New Roman" pitchFamily="18" charset="0"/>
              </a:rPr>
              <a:t>I</a:t>
            </a:r>
            <a:r>
              <a:rPr lang="de-DE" sz="1800" baseline="-25000" smtClean="0">
                <a:latin typeface="Times New Roman" pitchFamily="18" charset="0"/>
                <a:cs typeface="Times New Roman" pitchFamily="18" charset="0"/>
              </a:rPr>
              <a:t>thmax</a:t>
            </a:r>
            <a:r>
              <a:rPr lang="de-DE" sz="1800" smtClean="0">
                <a:latin typeface="Times New Roman" pitchFamily="18" charset="0"/>
                <a:cs typeface="Times New Roman" pitchFamily="18" charset="0"/>
              </a:rPr>
              <a:t>  là dòng điện thuận cực đại cho phép của diode</a:t>
            </a:r>
            <a:r>
              <a:rPr lang="en-US" sz="1800" smtClean="0">
                <a:latin typeface="Times New Roman" pitchFamily="18" charset="0"/>
                <a:cs typeface="Times New Roman" pitchFamily="18" charset="0"/>
              </a:rPr>
              <a:t> </a:t>
            </a:r>
          </a:p>
          <a:p>
            <a:pPr eaLnBrk="1" hangingPunct="1"/>
            <a:r>
              <a:rPr lang="de-DE" sz="1800" smtClean="0">
                <a:latin typeface="Times New Roman" pitchFamily="18" charset="0"/>
                <a:cs typeface="Times New Roman" pitchFamily="18" charset="0"/>
              </a:rPr>
              <a:t>Điện áp ứng với giá trị I</a:t>
            </a:r>
            <a:r>
              <a:rPr lang="de-DE" sz="1800" baseline="-25000" smtClean="0">
                <a:latin typeface="Times New Roman" pitchFamily="18" charset="0"/>
                <a:cs typeface="Times New Roman" pitchFamily="18" charset="0"/>
              </a:rPr>
              <a:t>thmax</a:t>
            </a:r>
            <a:r>
              <a:rPr lang="de-DE" sz="1800" smtClean="0">
                <a:latin typeface="Times New Roman" pitchFamily="18" charset="0"/>
                <a:cs typeface="Times New Roman" pitchFamily="18" charset="0"/>
              </a:rPr>
              <a:t> được gọi là Ubh, có giá trị </a:t>
            </a:r>
            <a:r>
              <a:rPr lang="en-US" sz="1800" smtClean="0">
                <a:latin typeface="Times New Roman" pitchFamily="18" charset="0"/>
                <a:cs typeface="Times New Roman" pitchFamily="18" charset="0"/>
                <a:sym typeface="Symbol" pitchFamily="18" charset="2"/>
              </a:rPr>
              <a:t></a:t>
            </a:r>
            <a:r>
              <a:rPr lang="de-DE" sz="1800" smtClean="0">
                <a:latin typeface="Times New Roman" pitchFamily="18" charset="0"/>
                <a:cs typeface="Times New Roman" pitchFamily="18" charset="0"/>
              </a:rPr>
              <a:t> 0,8V ( Ge), </a:t>
            </a:r>
            <a:r>
              <a:rPr lang="en-US" sz="1800" smtClean="0">
                <a:latin typeface="Times New Roman" pitchFamily="18" charset="0"/>
                <a:cs typeface="Times New Roman" pitchFamily="18" charset="0"/>
                <a:sym typeface="Symbol" pitchFamily="18" charset="2"/>
              </a:rPr>
              <a:t></a:t>
            </a:r>
            <a:r>
              <a:rPr lang="de-DE" sz="1800" smtClean="0">
                <a:latin typeface="Times New Roman" pitchFamily="18" charset="0"/>
                <a:cs typeface="Times New Roman" pitchFamily="18" charset="0"/>
              </a:rPr>
              <a:t> 1,2V (Si).</a:t>
            </a:r>
          </a:p>
          <a:p>
            <a:pPr eaLnBrk="1" hangingPunct="1"/>
            <a:r>
              <a:rPr lang="de-DE" sz="1800" smtClean="0">
                <a:latin typeface="Times New Roman" pitchFamily="18" charset="0"/>
                <a:cs typeface="Times New Roman" pitchFamily="18" charset="0"/>
              </a:rPr>
              <a:t>Vùng phân cực thuận có đặc trưng là dòng lớn (mA), điện áp nhỏ và điện trở nhỏ</a:t>
            </a:r>
            <a:endParaRPr lang="en-US" sz="1800" b="1" i="1" smtClean="0">
              <a:latin typeface="Times New Roman" pitchFamily="18" charset="0"/>
              <a:cs typeface="Times New Roman" pitchFamily="18" charset="0"/>
            </a:endParaRPr>
          </a:p>
        </p:txBody>
      </p:sp>
      <p:sp>
        <p:nvSpPr>
          <p:cNvPr id="1029" name="Rectangle 7"/>
          <p:cNvSpPr>
            <a:spLocks noGrp="1" noChangeArrowheads="1"/>
          </p:cNvSpPr>
          <p:nvPr>
            <p:ph type="body" sz="half" idx="2"/>
          </p:nvPr>
        </p:nvSpPr>
        <p:spPr>
          <a:xfrm>
            <a:off x="4572000" y="4038600"/>
            <a:ext cx="4343400" cy="2743200"/>
          </a:xfrm>
        </p:spPr>
        <p:txBody>
          <a:bodyPr>
            <a:normAutofit/>
          </a:bodyPr>
          <a:lstStyle/>
          <a:p>
            <a:pPr eaLnBrk="1" hangingPunct="1">
              <a:buFontTx/>
              <a:buNone/>
            </a:pPr>
            <a:r>
              <a:rPr lang="de-DE" sz="1800" b="1" i="1" smtClean="0">
                <a:latin typeface="Times New Roman" pitchFamily="18" charset="0"/>
                <a:cs typeface="Times New Roman" pitchFamily="18" charset="0"/>
              </a:rPr>
              <a:t>Phần ngược của đặc tuyến (U</a:t>
            </a:r>
            <a:r>
              <a:rPr lang="de-DE" sz="1800" b="1" i="1" baseline="-25000" smtClean="0">
                <a:latin typeface="Times New Roman" pitchFamily="18" charset="0"/>
                <a:cs typeface="Times New Roman" pitchFamily="18" charset="0"/>
              </a:rPr>
              <a:t>AK</a:t>
            </a:r>
            <a:r>
              <a:rPr lang="de-DE" sz="1800" b="1" i="1" smtClean="0">
                <a:latin typeface="Times New Roman" pitchFamily="18" charset="0"/>
                <a:cs typeface="Times New Roman" pitchFamily="18" charset="0"/>
              </a:rPr>
              <a:t> &lt; 0)</a:t>
            </a:r>
          </a:p>
          <a:p>
            <a:pPr eaLnBrk="1" hangingPunct="1"/>
            <a:r>
              <a:rPr lang="de-DE" sz="1800" b="1" i="1" smtClean="0">
                <a:latin typeface="Times New Roman" pitchFamily="18" charset="0"/>
                <a:cs typeface="Times New Roman" pitchFamily="18" charset="0"/>
              </a:rPr>
              <a:t>Dòng ngược bão hòa có giá trị rất nhỏ I</a:t>
            </a:r>
            <a:r>
              <a:rPr lang="de-DE" sz="1800" b="1" i="1" baseline="-25000" smtClean="0">
                <a:latin typeface="Times New Roman" pitchFamily="18" charset="0"/>
                <a:cs typeface="Times New Roman" pitchFamily="18" charset="0"/>
              </a:rPr>
              <a:t>S</a:t>
            </a:r>
            <a:r>
              <a:rPr lang="de-DE" sz="1800" b="1" i="1" smtClean="0">
                <a:latin typeface="Times New Roman" pitchFamily="18" charset="0"/>
                <a:cs typeface="Times New Roman" pitchFamily="18" charset="0"/>
              </a:rPr>
              <a:t> cỡ nA</a:t>
            </a:r>
            <a:r>
              <a:rPr lang="de-DE" sz="1800" smtClean="0">
                <a:latin typeface="Times New Roman" pitchFamily="18" charset="0"/>
                <a:cs typeface="Times New Roman" pitchFamily="18" charset="0"/>
              </a:rPr>
              <a:t> </a:t>
            </a:r>
          </a:p>
          <a:p>
            <a:pPr eaLnBrk="1" hangingPunct="1"/>
            <a:r>
              <a:rPr lang="de-DE" sz="1800" smtClean="0">
                <a:latin typeface="Times New Roman" pitchFamily="18" charset="0"/>
                <a:cs typeface="Times New Roman" pitchFamily="18" charset="0"/>
              </a:rPr>
              <a:t>Khi U</a:t>
            </a:r>
            <a:r>
              <a:rPr lang="de-DE" sz="1800" baseline="-25000" smtClean="0">
                <a:latin typeface="Times New Roman" pitchFamily="18" charset="0"/>
                <a:cs typeface="Times New Roman" pitchFamily="18" charset="0"/>
              </a:rPr>
              <a:t>AK</a:t>
            </a:r>
            <a:r>
              <a:rPr lang="de-DE" sz="1800" smtClean="0">
                <a:latin typeface="Times New Roman" pitchFamily="18" charset="0"/>
                <a:cs typeface="Times New Roman" pitchFamily="18" charset="0"/>
              </a:rPr>
              <a:t> = U</a:t>
            </a:r>
            <a:r>
              <a:rPr lang="de-DE" sz="1800" baseline="-25000" smtClean="0">
                <a:latin typeface="Times New Roman" pitchFamily="18" charset="0"/>
                <a:cs typeface="Times New Roman" pitchFamily="18" charset="0"/>
              </a:rPr>
              <a:t>dt</a:t>
            </a:r>
            <a:r>
              <a:rPr lang="de-DE" sz="1800" smtClean="0">
                <a:latin typeface="Times New Roman" pitchFamily="18" charset="0"/>
                <a:cs typeface="Times New Roman" pitchFamily="18" charset="0"/>
              </a:rPr>
              <a:t> (điện áp đánh thủng) thì dòng điện ngược tăng vọt, gọi là </a:t>
            </a:r>
            <a:r>
              <a:rPr lang="de-DE" sz="1800" smtClean="0">
                <a:latin typeface="Times New Roman" pitchFamily="18" charset="0"/>
                <a:cs typeface="Times New Roman" pitchFamily="18" charset="0"/>
                <a:sym typeface="Wingdings" pitchFamily="2" charset="2"/>
              </a:rPr>
              <a:t> </a:t>
            </a:r>
            <a:r>
              <a:rPr lang="de-DE" sz="1800" b="1" i="1" smtClean="0">
                <a:latin typeface="Times New Roman" pitchFamily="18" charset="0"/>
                <a:cs typeface="Times New Roman" pitchFamily="18" charset="0"/>
              </a:rPr>
              <a:t>hiện tượng đánh thủng</a:t>
            </a:r>
            <a:r>
              <a:rPr lang="de-DE" sz="1800" smtClean="0">
                <a:latin typeface="Times New Roman" pitchFamily="18" charset="0"/>
                <a:cs typeface="Times New Roman" pitchFamily="18" charset="0"/>
              </a:rPr>
              <a:t> chuyển tiếp P - N</a:t>
            </a:r>
            <a:r>
              <a:rPr lang="en-US" sz="1800" smtClean="0">
                <a:latin typeface="Times New Roman" pitchFamily="18" charset="0"/>
                <a:cs typeface="Times New Roman" pitchFamily="18" charset="0"/>
              </a:rPr>
              <a:t> </a:t>
            </a:r>
          </a:p>
          <a:p>
            <a:pPr eaLnBrk="1" hangingPunct="1"/>
            <a:r>
              <a:rPr lang="de-DE" sz="1800" smtClean="0">
                <a:latin typeface="Times New Roman" pitchFamily="18" charset="0"/>
                <a:cs typeface="Times New Roman" pitchFamily="18" charset="0"/>
              </a:rPr>
              <a:t>U</a:t>
            </a:r>
            <a:r>
              <a:rPr lang="de-DE" sz="1800" baseline="-25000" smtClean="0">
                <a:latin typeface="Times New Roman" pitchFamily="18" charset="0"/>
                <a:cs typeface="Times New Roman" pitchFamily="18" charset="0"/>
              </a:rPr>
              <a:t>dt</a:t>
            </a:r>
            <a:r>
              <a:rPr lang="de-DE" sz="1800" smtClean="0">
                <a:latin typeface="Times New Roman" pitchFamily="18" charset="0"/>
                <a:cs typeface="Times New Roman" pitchFamily="18" charset="0"/>
              </a:rPr>
              <a:t> </a:t>
            </a:r>
            <a:r>
              <a:rPr lang="en-US" sz="1800" smtClean="0">
                <a:latin typeface="Times New Roman" pitchFamily="18" charset="0"/>
                <a:cs typeface="Times New Roman" pitchFamily="18" charset="0"/>
                <a:sym typeface="Symbol" pitchFamily="18" charset="2"/>
              </a:rPr>
              <a:t></a:t>
            </a:r>
            <a:r>
              <a:rPr lang="de-DE" sz="1800" smtClean="0">
                <a:latin typeface="Times New Roman" pitchFamily="18" charset="0"/>
                <a:cs typeface="Times New Roman" pitchFamily="18" charset="0"/>
              </a:rPr>
              <a:t> 12V đối với diode tách sóng và khoảng vài chục V tới 1kV với diode nắn điện.</a:t>
            </a:r>
            <a:endParaRPr lang="en-US" sz="1800" smtClean="0">
              <a:latin typeface="Times New Roman" pitchFamily="18" charset="0"/>
              <a:cs typeface="Times New Roman" pitchFamily="18" charset="0"/>
            </a:endParaRPr>
          </a:p>
          <a:p>
            <a:pPr eaLnBrk="1" hangingPunct="1"/>
            <a:endParaRPr lang="en-US" sz="1800" smtClean="0">
              <a:latin typeface="Times New Roman" pitchFamily="18" charset="0"/>
              <a:cs typeface="Times New Roman" pitchFamily="18" charset="0"/>
            </a:endParaRPr>
          </a:p>
        </p:txBody>
      </p:sp>
      <p:sp>
        <p:nvSpPr>
          <p:cNvPr id="103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a:p>
        </p:txBody>
      </p:sp>
      <p:graphicFrame>
        <p:nvGraphicFramePr>
          <p:cNvPr id="1026" name="Object 4"/>
          <p:cNvGraphicFramePr>
            <a:graphicFrameLocks noChangeAspect="1"/>
          </p:cNvGraphicFramePr>
          <p:nvPr/>
        </p:nvGraphicFramePr>
        <p:xfrm>
          <a:off x="304800" y="1905000"/>
          <a:ext cx="3962400" cy="4267200"/>
        </p:xfrm>
        <a:graphic>
          <a:graphicData uri="http://schemas.openxmlformats.org/presentationml/2006/ole">
            <p:oleObj spid="_x0000_s1026" name="Visio" r:id="rId3" imgW="5807654" imgH="4515796" progId="Visio.Drawing.11">
              <p:embed/>
            </p:oleObj>
          </a:graphicData>
        </a:graphic>
      </p:graphicFrame>
      <p:sp>
        <p:nvSpPr>
          <p:cNvPr id="1031" name="Slide Number Placeholder 7"/>
          <p:cNvSpPr>
            <a:spLocks noGrp="1"/>
          </p:cNvSpPr>
          <p:nvPr>
            <p:ph type="sldNum" sz="quarter" idx="12"/>
          </p:nvPr>
        </p:nvSpPr>
        <p:spPr>
          <a:noFill/>
        </p:spPr>
        <p:txBody>
          <a:bodyPr/>
          <a:lstStyle/>
          <a:p>
            <a:fld id="{ACBA449A-FCCE-49AF-8A0C-0F5FF93675E5}" type="slidenum">
              <a:rPr lang="en-US" smtClean="0"/>
              <a:pPr/>
              <a:t>18</a:t>
            </a:fld>
            <a:endParaRPr lang="en-US" smtClean="0"/>
          </a:p>
        </p:txBody>
      </p:sp>
      <p:sp>
        <p:nvSpPr>
          <p:cNvPr id="9"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0" name="TextBox 9"/>
          <p:cNvSpPr txBox="1"/>
          <p:nvPr/>
        </p:nvSpPr>
        <p:spPr>
          <a:xfrm>
            <a:off x="429505" y="936248"/>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11" name="TextBox 10"/>
          <p:cNvSpPr txBox="1"/>
          <p:nvPr/>
        </p:nvSpPr>
        <p:spPr>
          <a:xfrm>
            <a:off x="872835" y="1397913"/>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Đặc tuyến V-A:</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1000"/>
                                        <p:tgtEl>
                                          <p:spTgt spid="9"/>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amond(in)">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57200" y="2133600"/>
            <a:ext cx="8229600" cy="2895600"/>
          </a:xfrm>
        </p:spPr>
        <p:txBody>
          <a:bodyPr/>
          <a:lstStyle/>
          <a:p>
            <a:pPr eaLnBrk="1" hangingPunct="1"/>
            <a:r>
              <a:rPr lang="en-US" sz="2400" smtClean="0">
                <a:latin typeface="Times New Roman" pitchFamily="18" charset="0"/>
                <a:cs typeface="Times New Roman" pitchFamily="18" charset="0"/>
              </a:rPr>
              <a:t>Diode chỉnh lưu</a:t>
            </a:r>
          </a:p>
          <a:p>
            <a:pPr eaLnBrk="1" hangingPunct="1"/>
            <a:r>
              <a:rPr lang="en-US" sz="2400" smtClean="0">
                <a:latin typeface="Times New Roman" pitchFamily="18" charset="0"/>
                <a:cs typeface="Times New Roman" pitchFamily="18" charset="0"/>
              </a:rPr>
              <a:t>Diode ổn áp (Zener)</a:t>
            </a:r>
          </a:p>
          <a:p>
            <a:pPr eaLnBrk="1" hangingPunct="1"/>
            <a:r>
              <a:rPr lang="en-US" sz="2400" smtClean="0">
                <a:latin typeface="Times New Roman" pitchFamily="18" charset="0"/>
                <a:cs typeface="Times New Roman" pitchFamily="18" charset="0"/>
              </a:rPr>
              <a:t>Diode biến dung (Varicap)</a:t>
            </a:r>
          </a:p>
          <a:p>
            <a:pPr eaLnBrk="1" hangingPunct="1"/>
            <a:r>
              <a:rPr lang="en-US" sz="2400" smtClean="0">
                <a:latin typeface="Times New Roman" pitchFamily="18" charset="0"/>
                <a:cs typeface="Times New Roman" pitchFamily="18" charset="0"/>
              </a:rPr>
              <a:t>Diode phát quang (LED), thu quang (Photo diode)</a:t>
            </a:r>
          </a:p>
          <a:p>
            <a:pPr eaLnBrk="1" hangingPunct="1"/>
            <a:r>
              <a:rPr lang="en-US" sz="2400" smtClean="0">
                <a:latin typeface="Times New Roman" pitchFamily="18" charset="0"/>
                <a:cs typeface="Times New Roman" pitchFamily="18" charset="0"/>
              </a:rPr>
              <a:t>Diode xuyên hầm (tunnel), cao tần, xung…</a:t>
            </a:r>
          </a:p>
        </p:txBody>
      </p:sp>
      <p:sp>
        <p:nvSpPr>
          <p:cNvPr id="36868" name="Slide Number Placeholder 4"/>
          <p:cNvSpPr>
            <a:spLocks noGrp="1"/>
          </p:cNvSpPr>
          <p:nvPr>
            <p:ph type="sldNum" sz="quarter" idx="12"/>
          </p:nvPr>
        </p:nvSpPr>
        <p:spPr>
          <a:noFill/>
        </p:spPr>
        <p:txBody>
          <a:bodyPr/>
          <a:lstStyle/>
          <a:p>
            <a:fld id="{F33E5C94-B428-4929-A28D-12E11C4FD40C}" type="slidenum">
              <a:rPr lang="en-US" smtClean="0"/>
              <a:pPr/>
              <a:t>19</a:t>
            </a:fld>
            <a:endParaRPr lang="en-US" smtClean="0"/>
          </a:p>
        </p:txBody>
      </p:sp>
      <p:sp>
        <p:nvSpPr>
          <p:cNvPr id="6"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7" name="TextBox 6"/>
          <p:cNvSpPr txBox="1"/>
          <p:nvPr/>
        </p:nvSpPr>
        <p:spPr>
          <a:xfrm>
            <a:off x="429505" y="936248"/>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8" name="TextBox 7"/>
          <p:cNvSpPr txBox="1"/>
          <p:nvPr/>
        </p:nvSpPr>
        <p:spPr>
          <a:xfrm>
            <a:off x="872835" y="1397913"/>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Phân loại</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amond(in)">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3" name="TextBox 2"/>
          <p:cNvSpPr txBox="1"/>
          <p:nvPr/>
        </p:nvSpPr>
        <p:spPr>
          <a:xfrm>
            <a:off x="-76200" y="940713"/>
            <a:ext cx="4724400" cy="461665"/>
          </a:xfrm>
          <a:prstGeom prst="rect">
            <a:avLst/>
          </a:prstGeom>
          <a:noFill/>
        </p:spPr>
        <p:txBody>
          <a:bodyPr wrap="square" rtlCol="0">
            <a:spAutoFit/>
          </a:bodyPr>
          <a:lstStyle/>
          <a:p>
            <a:pPr algn="ctr"/>
            <a:r>
              <a:rPr lang="en-US" sz="2400">
                <a:solidFill>
                  <a:schemeClr val="accent1"/>
                </a:solidFill>
                <a:latin typeface="Times New Roman" pitchFamily="18" charset="0"/>
                <a:cs typeface="Times New Roman" pitchFamily="18" charset="0"/>
              </a:rPr>
              <a:t>Khái niệm cơ bản về </a:t>
            </a:r>
            <a:r>
              <a:rPr lang="en-US" sz="2400" smtClean="0">
                <a:solidFill>
                  <a:schemeClr val="accent1"/>
                </a:solidFill>
                <a:latin typeface="Times New Roman" pitchFamily="18" charset="0"/>
                <a:cs typeface="Times New Roman" pitchFamily="18" charset="0"/>
              </a:rPr>
              <a:t>chất bán dẫn </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533400" y="1447800"/>
            <a:ext cx="3505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Chất bán dẫn là gì?</a:t>
            </a:r>
            <a:endParaRPr lang="en-US" sz="2200">
              <a:solidFill>
                <a:srgbClr val="7030A0"/>
              </a:solidFill>
              <a:latin typeface="Times New Roman" pitchFamily="18" charset="0"/>
              <a:cs typeface="Times New Roman" pitchFamily="18" charset="0"/>
            </a:endParaRPr>
          </a:p>
        </p:txBody>
      </p:sp>
      <p:pic>
        <p:nvPicPr>
          <p:cNvPr id="5" name="Picture 2" descr="Bandan1"/>
          <p:cNvPicPr>
            <a:picLocks noChangeAspect="1" noChangeArrowheads="1" noCrop="1"/>
          </p:cNvPicPr>
          <p:nvPr/>
        </p:nvPicPr>
        <p:blipFill>
          <a:blip r:embed="rId2"/>
          <a:srcRect/>
          <a:stretch>
            <a:fillRect/>
          </a:stretch>
        </p:blipFill>
        <p:spPr bwMode="auto">
          <a:xfrm>
            <a:off x="228600" y="1981200"/>
            <a:ext cx="2831841" cy="2743200"/>
          </a:xfrm>
          <a:prstGeom prst="rect">
            <a:avLst/>
          </a:prstGeom>
          <a:noFill/>
          <a:ln w="9525">
            <a:noFill/>
            <a:miter lim="800000"/>
            <a:headEnd/>
            <a:tailEnd/>
          </a:ln>
        </p:spPr>
      </p:pic>
      <p:sp>
        <p:nvSpPr>
          <p:cNvPr id="28" name="TextBox 27"/>
          <p:cNvSpPr txBox="1"/>
          <p:nvPr/>
        </p:nvSpPr>
        <p:spPr>
          <a:xfrm>
            <a:off x="0" y="4800600"/>
            <a:ext cx="29718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Chất bán dẫn tinh khiết</a:t>
            </a:r>
            <a:endParaRPr lang="en-US">
              <a:latin typeface="Times New Roman" pitchFamily="18" charset="0"/>
              <a:cs typeface="Times New Roman" pitchFamily="18" charset="0"/>
            </a:endParaRPr>
          </a:p>
        </p:txBody>
      </p:sp>
      <p:sp>
        <p:nvSpPr>
          <p:cNvPr id="29" name="TextBox 28"/>
          <p:cNvSpPr txBox="1"/>
          <p:nvPr/>
        </p:nvSpPr>
        <p:spPr>
          <a:xfrm>
            <a:off x="3657600" y="1905000"/>
            <a:ext cx="4800600" cy="1754326"/>
          </a:xfrm>
          <a:prstGeom prst="rect">
            <a:avLst/>
          </a:prstGeom>
          <a:noFill/>
        </p:spPr>
        <p:txBody>
          <a:bodyPr wrap="square" rtlCol="0">
            <a:spAutoFit/>
          </a:bodyPr>
          <a:lstStyle/>
          <a:p>
            <a:pPr>
              <a:lnSpc>
                <a:spcPct val="150000"/>
              </a:lnSpc>
              <a:buFont typeface="Wingdings" pitchFamily="2" charset="2"/>
              <a:buChar char="Ø"/>
            </a:pPr>
            <a:r>
              <a:rPr lang="en-US" smtClean="0">
                <a:latin typeface="Times New Roman" pitchFamily="18" charset="0"/>
                <a:cs typeface="Times New Roman" pitchFamily="18" charset="0"/>
              </a:rPr>
              <a:t> Là những chất có đặc điểm trung gian giữa chất dẫn điện và chất cách điện. </a:t>
            </a:r>
          </a:p>
          <a:p>
            <a:pPr>
              <a:lnSpc>
                <a:spcPct val="150000"/>
              </a:lnSpc>
              <a:buFont typeface="Wingdings" pitchFamily="2" charset="2"/>
              <a:buChar char="Ø"/>
            </a:pPr>
            <a:r>
              <a:rPr lang="en-US" smtClean="0">
                <a:latin typeface="Times New Roman" pitchFamily="18" charset="0"/>
                <a:cs typeface="Times New Roman" pitchFamily="18" charset="0"/>
              </a:rPr>
              <a:t> Về phương diện hóa học thì chất bán dẫn có 4 điện tử ở lớp ngoài cùng. (Ge) và (Si)</a:t>
            </a:r>
            <a:endParaRPr lang="en-US">
              <a:latin typeface="Times New Roman" pitchFamily="18" charset="0"/>
              <a:cs typeface="Times New Roman" pitchFamily="18" charset="0"/>
            </a:endParaRPr>
          </a:p>
        </p:txBody>
      </p:sp>
      <p:sp>
        <p:nvSpPr>
          <p:cNvPr id="30" name="TextBox 29"/>
          <p:cNvSpPr txBox="1"/>
          <p:nvPr/>
        </p:nvSpPr>
        <p:spPr>
          <a:xfrm>
            <a:off x="3657600" y="4114800"/>
            <a:ext cx="4724400" cy="1704569"/>
          </a:xfrm>
          <a:prstGeom prst="rect">
            <a:avLst/>
          </a:prstGeom>
          <a:noFill/>
        </p:spPr>
        <p:txBody>
          <a:bodyPr wrap="square" rtlCol="0">
            <a:spAutoFit/>
          </a:bodyPr>
          <a:lstStyle/>
          <a:p>
            <a:pPr>
              <a:lnSpc>
                <a:spcPct val="150000"/>
              </a:lnSpc>
              <a:buFont typeface="Wingdings" pitchFamily="2" charset="2"/>
              <a:buChar char="Ø"/>
            </a:pPr>
            <a:r>
              <a:rPr lang="en-US" smtClean="0">
                <a:latin typeface="Times New Roman" pitchFamily="18" charset="0"/>
                <a:cs typeface="Times New Roman" pitchFamily="18" charset="0"/>
              </a:rPr>
              <a:t> Từ các chất bán dẫn tinh khiết ban đầu, người ta tạo ra hai loại bán dẫn: bán dẫn loại N và bán dẫn loại P. Sau đó ghép chúng lại với nhau để tạo ra các linh kiện transistor hay diode</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amond(in)">
                                      <p:cBhvr>
                                        <p:cTn id="10" dur="1000"/>
                                        <p:tgtEl>
                                          <p:spTgt spid="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1000"/>
                                        <p:tgtEl>
                                          <p:spTgt spid="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amond(in)">
                                      <p:cBhvr>
                                        <p:cTn id="16"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18"/>
          <p:cNvGraphicFramePr>
            <a:graphicFrameLocks noChangeAspect="1"/>
          </p:cNvGraphicFramePr>
          <p:nvPr/>
        </p:nvGraphicFramePr>
        <p:xfrm>
          <a:off x="609600" y="2971800"/>
          <a:ext cx="1447800" cy="827088"/>
        </p:xfrm>
        <a:graphic>
          <a:graphicData uri="http://schemas.openxmlformats.org/presentationml/2006/ole">
            <p:oleObj spid="_x0000_s2050" name="Bitmap Image" r:id="rId3" imgW="762106" imgH="428798" progId="Paint.Picture">
              <p:embed/>
            </p:oleObj>
          </a:graphicData>
        </a:graphic>
      </p:graphicFrame>
      <p:grpSp>
        <p:nvGrpSpPr>
          <p:cNvPr id="2" name="Group 4"/>
          <p:cNvGrpSpPr>
            <a:grpSpLocks/>
          </p:cNvGrpSpPr>
          <p:nvPr/>
        </p:nvGrpSpPr>
        <p:grpSpPr bwMode="auto">
          <a:xfrm>
            <a:off x="3048000" y="2895600"/>
            <a:ext cx="5692775" cy="801688"/>
            <a:chOff x="962" y="3115"/>
            <a:chExt cx="8967" cy="1262"/>
          </a:xfrm>
        </p:grpSpPr>
        <p:grpSp>
          <p:nvGrpSpPr>
            <p:cNvPr id="3" name="Group 5"/>
            <p:cNvGrpSpPr>
              <a:grpSpLocks/>
            </p:cNvGrpSpPr>
            <p:nvPr/>
          </p:nvGrpSpPr>
          <p:grpSpPr bwMode="auto">
            <a:xfrm>
              <a:off x="962" y="3115"/>
              <a:ext cx="5716" cy="1259"/>
              <a:chOff x="3347" y="11989"/>
              <a:chExt cx="5716" cy="1259"/>
            </a:xfrm>
          </p:grpSpPr>
          <p:sp>
            <p:nvSpPr>
              <p:cNvPr id="2060" name="Text Box 6"/>
              <p:cNvSpPr txBox="1">
                <a:spLocks noChangeArrowheads="1"/>
              </p:cNvSpPr>
              <p:nvPr/>
            </p:nvSpPr>
            <p:spPr bwMode="auto">
              <a:xfrm>
                <a:off x="3347" y="12049"/>
                <a:ext cx="2232" cy="1110"/>
              </a:xfrm>
              <a:prstGeom prst="rect">
                <a:avLst/>
              </a:prstGeom>
              <a:solidFill>
                <a:srgbClr val="FFFFFF"/>
              </a:solidFill>
              <a:ln w="9525">
                <a:noFill/>
                <a:miter lim="800000"/>
                <a:headEnd/>
                <a:tailEnd/>
              </a:ln>
            </p:spPr>
            <p:txBody>
              <a:bodyPr/>
              <a:lstStyle/>
              <a:p>
                <a:endParaRPr lang="vi-VN"/>
              </a:p>
            </p:txBody>
          </p:sp>
          <p:pic>
            <p:nvPicPr>
              <p:cNvPr id="2061" name="Picture 7" descr="rect"/>
              <p:cNvPicPr>
                <a:picLocks noChangeAspect="1" noChangeArrowheads="1"/>
              </p:cNvPicPr>
              <p:nvPr/>
            </p:nvPicPr>
            <p:blipFill>
              <a:blip r:embed="rId4">
                <a:lum contrast="30000"/>
              </a:blip>
              <a:srcRect t="13438" b="49011"/>
              <a:stretch>
                <a:fillRect/>
              </a:stretch>
            </p:blipFill>
            <p:spPr bwMode="auto">
              <a:xfrm>
                <a:off x="5643" y="11989"/>
                <a:ext cx="3420" cy="1259"/>
              </a:xfrm>
              <a:prstGeom prst="rect">
                <a:avLst/>
              </a:prstGeom>
              <a:noFill/>
              <a:ln w="9525">
                <a:noFill/>
                <a:miter lim="800000"/>
                <a:headEnd/>
                <a:tailEnd/>
              </a:ln>
            </p:spPr>
          </p:pic>
        </p:grpSp>
        <p:grpSp>
          <p:nvGrpSpPr>
            <p:cNvPr id="4" name="Group 8"/>
            <p:cNvGrpSpPr>
              <a:grpSpLocks/>
            </p:cNvGrpSpPr>
            <p:nvPr/>
          </p:nvGrpSpPr>
          <p:grpSpPr bwMode="auto">
            <a:xfrm>
              <a:off x="6640" y="3241"/>
              <a:ext cx="3289" cy="1136"/>
              <a:chOff x="2010" y="6341"/>
              <a:chExt cx="3330" cy="1354"/>
            </a:xfrm>
          </p:grpSpPr>
          <p:pic>
            <p:nvPicPr>
              <p:cNvPr id="2058" name="Picture 9" descr="bridge"/>
              <p:cNvPicPr>
                <a:picLocks noChangeAspect="1" noChangeArrowheads="1"/>
              </p:cNvPicPr>
              <p:nvPr/>
            </p:nvPicPr>
            <p:blipFill>
              <a:blip r:embed="rId5">
                <a:lum bright="-6000" contrast="12000"/>
              </a:blip>
              <a:srcRect/>
              <a:stretch>
                <a:fillRect/>
              </a:stretch>
            </p:blipFill>
            <p:spPr bwMode="auto">
              <a:xfrm>
                <a:off x="3570" y="6360"/>
                <a:ext cx="1770" cy="1335"/>
              </a:xfrm>
              <a:prstGeom prst="rect">
                <a:avLst/>
              </a:prstGeom>
              <a:noFill/>
              <a:ln w="9525">
                <a:noFill/>
                <a:miter lim="800000"/>
                <a:headEnd/>
                <a:tailEnd/>
              </a:ln>
            </p:spPr>
          </p:pic>
          <p:pic>
            <p:nvPicPr>
              <p:cNvPr id="2059" name="Picture 10" descr="pic6_h04_232"/>
              <p:cNvPicPr>
                <a:picLocks noChangeAspect="1" noChangeArrowheads="1"/>
              </p:cNvPicPr>
              <p:nvPr/>
            </p:nvPicPr>
            <p:blipFill>
              <a:blip r:embed="rId6">
                <a:lum bright="-6000" contrast="12000"/>
              </a:blip>
              <a:srcRect/>
              <a:stretch>
                <a:fillRect/>
              </a:stretch>
            </p:blipFill>
            <p:spPr bwMode="auto">
              <a:xfrm>
                <a:off x="2010" y="6341"/>
                <a:ext cx="1500" cy="1350"/>
              </a:xfrm>
              <a:prstGeom prst="rect">
                <a:avLst/>
              </a:prstGeom>
              <a:noFill/>
              <a:ln w="9525">
                <a:noFill/>
                <a:miter lim="800000"/>
                <a:headEnd/>
                <a:tailEnd/>
              </a:ln>
            </p:spPr>
          </p:pic>
        </p:grpSp>
      </p:grpSp>
      <p:sp>
        <p:nvSpPr>
          <p:cNvPr id="2052" name="Rectangle 3"/>
          <p:cNvSpPr>
            <a:spLocks noGrp="1" noChangeArrowheads="1"/>
          </p:cNvSpPr>
          <p:nvPr>
            <p:ph type="body" idx="1"/>
          </p:nvPr>
        </p:nvSpPr>
        <p:spPr>
          <a:xfrm>
            <a:off x="457200" y="1981200"/>
            <a:ext cx="8229600" cy="4191000"/>
          </a:xfrm>
        </p:spPr>
        <p:txBody>
          <a:bodyPr>
            <a:normAutofit/>
          </a:bodyPr>
          <a:lstStyle/>
          <a:p>
            <a:pPr eaLnBrk="1" hangingPunct="1"/>
            <a:r>
              <a:rPr lang="en-US" sz="2200" smtClean="0">
                <a:latin typeface="Times New Roman" pitchFamily="18" charset="0"/>
                <a:cs typeface="Times New Roman" pitchFamily="18" charset="0"/>
              </a:rPr>
              <a:t>Ký hiệu và hình dáng thực tế</a:t>
            </a:r>
          </a:p>
          <a:p>
            <a:pPr eaLnBrk="1" hangingPunct="1"/>
            <a:endParaRPr lang="en-US" sz="2200" smtClean="0">
              <a:latin typeface="Times New Roman" pitchFamily="18" charset="0"/>
              <a:cs typeface="Times New Roman" pitchFamily="18" charset="0"/>
            </a:endParaRPr>
          </a:p>
          <a:p>
            <a:pPr eaLnBrk="1" hangingPunct="1"/>
            <a:endParaRPr lang="en-US" sz="2200" smtClean="0">
              <a:latin typeface="Times New Roman" pitchFamily="18" charset="0"/>
              <a:cs typeface="Times New Roman" pitchFamily="18" charset="0"/>
            </a:endParaRPr>
          </a:p>
          <a:p>
            <a:pPr eaLnBrk="1" hangingPunct="1">
              <a:buNone/>
            </a:pPr>
            <a:endParaRPr lang="en-US" sz="2200" smtClean="0">
              <a:latin typeface="Times New Roman" pitchFamily="18" charset="0"/>
              <a:cs typeface="Times New Roman" pitchFamily="18" charset="0"/>
            </a:endParaRPr>
          </a:p>
          <a:p>
            <a:pPr eaLnBrk="1" hangingPunct="1"/>
            <a:endParaRPr lang="en-US" sz="2200" smtClean="0">
              <a:latin typeface="Times New Roman" pitchFamily="18" charset="0"/>
              <a:cs typeface="Times New Roman" pitchFamily="18" charset="0"/>
            </a:endParaRPr>
          </a:p>
          <a:p>
            <a:pPr eaLnBrk="1" hangingPunct="1"/>
            <a:r>
              <a:rPr lang="en-US" sz="2200" smtClean="0">
                <a:latin typeface="Times New Roman" pitchFamily="18" charset="0"/>
                <a:cs typeface="Times New Roman" pitchFamily="18" charset="0"/>
              </a:rPr>
              <a:t>Cách </a:t>
            </a:r>
            <a:r>
              <a:rPr lang="en-US" sz="2200" smtClean="0">
                <a:latin typeface="Times New Roman" pitchFamily="18" charset="0"/>
                <a:cs typeface="Times New Roman" pitchFamily="18" charset="0"/>
              </a:rPr>
              <a:t>xác định cực của diode: theo ký hiệu hoặc dùng Vôn kế.</a:t>
            </a:r>
          </a:p>
          <a:p>
            <a:pPr eaLnBrk="1" hangingPunct="1"/>
            <a:r>
              <a:rPr lang="en-US" sz="2200" smtClean="0">
                <a:latin typeface="Times New Roman" pitchFamily="18" charset="0"/>
                <a:cs typeface="Times New Roman" pitchFamily="18" charset="0"/>
              </a:rPr>
              <a:t>Ứng dụng</a:t>
            </a:r>
          </a:p>
          <a:p>
            <a:pPr lvl="1" eaLnBrk="1" hangingPunct="1"/>
            <a:r>
              <a:rPr lang="en-US" sz="2200" smtClean="0">
                <a:latin typeface="Times New Roman" pitchFamily="18" charset="0"/>
                <a:cs typeface="Times New Roman" pitchFamily="18" charset="0"/>
              </a:rPr>
              <a:t>Mạch chỉnh lưu</a:t>
            </a:r>
          </a:p>
          <a:p>
            <a:pPr lvl="1" eaLnBrk="1" hangingPunct="1"/>
            <a:r>
              <a:rPr lang="en-US" sz="2200" smtClean="0">
                <a:latin typeface="Times New Roman" pitchFamily="18" charset="0"/>
                <a:cs typeface="Times New Roman" pitchFamily="18" charset="0"/>
              </a:rPr>
              <a:t>Mạch hạn biên</a:t>
            </a:r>
          </a:p>
          <a:p>
            <a:pPr lvl="1" eaLnBrk="1" hangingPunct="1"/>
            <a:r>
              <a:rPr lang="en-US" sz="2200" smtClean="0">
                <a:latin typeface="Times New Roman" pitchFamily="18" charset="0"/>
                <a:cs typeface="Times New Roman" pitchFamily="18" charset="0"/>
              </a:rPr>
              <a:t>Mạch dịch mức</a:t>
            </a:r>
          </a:p>
          <a:p>
            <a:pPr lvl="1" eaLnBrk="1" hangingPunct="1">
              <a:buFontTx/>
              <a:buNone/>
            </a:pPr>
            <a:endParaRPr lang="en-US" sz="2200" smtClean="0">
              <a:latin typeface="Times New Roman" pitchFamily="18" charset="0"/>
              <a:cs typeface="Times New Roman" pitchFamily="18" charset="0"/>
            </a:endParaRPr>
          </a:p>
          <a:p>
            <a:pPr lvl="1" eaLnBrk="1" hangingPunct="1"/>
            <a:endParaRPr lang="en-US" sz="2200" smtClean="0">
              <a:latin typeface="Times New Roman" pitchFamily="18" charset="0"/>
              <a:cs typeface="Times New Roman" pitchFamily="18" charset="0"/>
            </a:endParaRPr>
          </a:p>
        </p:txBody>
      </p:sp>
      <p:sp>
        <p:nvSpPr>
          <p:cNvPr id="2054" name="Rectangle 19"/>
          <p:cNvSpPr>
            <a:spLocks noChangeArrowheads="1"/>
          </p:cNvSpPr>
          <p:nvPr/>
        </p:nvSpPr>
        <p:spPr bwMode="auto">
          <a:xfrm>
            <a:off x="0" y="3124200"/>
            <a:ext cx="9144000" cy="0"/>
          </a:xfrm>
          <a:prstGeom prst="rect">
            <a:avLst/>
          </a:prstGeom>
          <a:noFill/>
          <a:ln w="9525">
            <a:noFill/>
            <a:miter lim="800000"/>
            <a:headEnd/>
            <a:tailEnd/>
          </a:ln>
        </p:spPr>
        <p:txBody>
          <a:bodyPr wrap="none" anchor="ctr">
            <a:spAutoFit/>
          </a:bodyPr>
          <a:lstStyle/>
          <a:p>
            <a:endParaRPr lang="vi-VN"/>
          </a:p>
        </p:txBody>
      </p:sp>
      <p:sp>
        <p:nvSpPr>
          <p:cNvPr id="2055" name="Slide Number Placeholder 13"/>
          <p:cNvSpPr>
            <a:spLocks noGrp="1"/>
          </p:cNvSpPr>
          <p:nvPr>
            <p:ph type="sldNum" sz="quarter" idx="12"/>
          </p:nvPr>
        </p:nvSpPr>
        <p:spPr>
          <a:noFill/>
        </p:spPr>
        <p:txBody>
          <a:bodyPr/>
          <a:lstStyle/>
          <a:p>
            <a:fld id="{8B9920D2-368A-4BF0-B7ED-2D4AB755DEBD}" type="slidenum">
              <a:rPr lang="en-US" smtClean="0"/>
              <a:pPr/>
              <a:t>20</a:t>
            </a:fld>
            <a:endParaRPr lang="en-US" smtClean="0"/>
          </a:p>
        </p:txBody>
      </p:sp>
      <p:sp>
        <p:nvSpPr>
          <p:cNvPr id="15"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6" name="TextBox 15"/>
          <p:cNvSpPr txBox="1"/>
          <p:nvPr/>
        </p:nvSpPr>
        <p:spPr>
          <a:xfrm>
            <a:off x="429505" y="936248"/>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17" name="TextBox 16"/>
          <p:cNvSpPr txBox="1"/>
          <p:nvPr/>
        </p:nvSpPr>
        <p:spPr>
          <a:xfrm>
            <a:off x="872835" y="1397913"/>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Diode chỉnh lưu (nắn điện)</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1000"/>
                                        <p:tgtEl>
                                          <p:spTgt spid="1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amond(in)">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57200" y="1951037"/>
            <a:ext cx="8229600" cy="4525963"/>
          </a:xfrm>
        </p:spPr>
        <p:txBody>
          <a:bodyPr>
            <a:normAutofit/>
          </a:bodyPr>
          <a:lstStyle/>
          <a:p>
            <a:pPr eaLnBrk="1" hangingPunct="1"/>
            <a:r>
              <a:rPr lang="en-US" sz="2200" smtClean="0">
                <a:latin typeface="Times New Roman" pitchFamily="18" charset="0"/>
                <a:cs typeface="Times New Roman" pitchFamily="18" charset="0"/>
              </a:rPr>
              <a:t>Mạch chỉnh lưu nửa chu kỳ</a:t>
            </a:r>
          </a:p>
          <a:p>
            <a:pPr eaLnBrk="1" hangingPunct="1"/>
            <a:endParaRPr lang="en-US" sz="2200" smtClean="0">
              <a:latin typeface="Times New Roman" pitchFamily="18" charset="0"/>
              <a:cs typeface="Times New Roman" pitchFamily="18" charset="0"/>
            </a:endParaRPr>
          </a:p>
          <a:p>
            <a:pPr eaLnBrk="1" hangingPunct="1"/>
            <a:endParaRPr lang="en-US" sz="2200" smtClean="0">
              <a:latin typeface="Times New Roman" pitchFamily="18" charset="0"/>
              <a:cs typeface="Times New Roman" pitchFamily="18" charset="0"/>
            </a:endParaRPr>
          </a:p>
          <a:p>
            <a:pPr eaLnBrk="1" hangingPunct="1"/>
            <a:endParaRPr lang="en-US" sz="2200" smtClean="0">
              <a:latin typeface="Times New Roman" pitchFamily="18" charset="0"/>
              <a:cs typeface="Times New Roman" pitchFamily="18" charset="0"/>
            </a:endParaRPr>
          </a:p>
          <a:p>
            <a:pPr eaLnBrk="1" hangingPunct="1"/>
            <a:endParaRPr lang="en-US" sz="2200" smtClean="0">
              <a:latin typeface="Times New Roman" pitchFamily="18" charset="0"/>
              <a:cs typeface="Times New Roman" pitchFamily="18" charset="0"/>
            </a:endParaRPr>
          </a:p>
          <a:p>
            <a:pPr eaLnBrk="1" hangingPunct="1"/>
            <a:endParaRPr lang="en-US" sz="2200" smtClean="0">
              <a:latin typeface="Times New Roman" pitchFamily="18" charset="0"/>
              <a:cs typeface="Times New Roman" pitchFamily="18" charset="0"/>
            </a:endParaRPr>
          </a:p>
          <a:p>
            <a:pPr eaLnBrk="1" hangingPunct="1"/>
            <a:r>
              <a:rPr lang="en-US" sz="2200" smtClean="0">
                <a:latin typeface="Times New Roman" pitchFamily="18" charset="0"/>
                <a:cs typeface="Times New Roman" pitchFamily="18" charset="0"/>
              </a:rPr>
              <a:t>Mạch chỉnh lưu cả chu kỳ</a:t>
            </a:r>
          </a:p>
        </p:txBody>
      </p:sp>
      <p:sp>
        <p:nvSpPr>
          <p:cNvPr id="3789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a:p>
        </p:txBody>
      </p:sp>
      <p:sp>
        <p:nvSpPr>
          <p:cNvPr id="37893" name="Rectangle 7"/>
          <p:cNvSpPr>
            <a:spLocks noChangeArrowheads="1"/>
          </p:cNvSpPr>
          <p:nvPr/>
        </p:nvSpPr>
        <p:spPr bwMode="auto">
          <a:xfrm>
            <a:off x="0" y="2924175"/>
            <a:ext cx="9144000" cy="0"/>
          </a:xfrm>
          <a:prstGeom prst="rect">
            <a:avLst/>
          </a:prstGeom>
          <a:noFill/>
          <a:ln w="9525">
            <a:noFill/>
            <a:miter lim="800000"/>
            <a:headEnd/>
            <a:tailEnd/>
          </a:ln>
        </p:spPr>
        <p:txBody>
          <a:bodyPr wrap="none" anchor="ctr">
            <a:spAutoFit/>
          </a:bodyPr>
          <a:lstStyle/>
          <a:p>
            <a:endParaRPr lang="vi-VN"/>
          </a:p>
        </p:txBody>
      </p:sp>
      <p:sp>
        <p:nvSpPr>
          <p:cNvPr id="37894" name="Slide Number Placeholder 8"/>
          <p:cNvSpPr>
            <a:spLocks noGrp="1"/>
          </p:cNvSpPr>
          <p:nvPr>
            <p:ph type="sldNum" sz="quarter" idx="12"/>
          </p:nvPr>
        </p:nvSpPr>
        <p:spPr>
          <a:noFill/>
        </p:spPr>
        <p:txBody>
          <a:bodyPr/>
          <a:lstStyle/>
          <a:p>
            <a:fld id="{B1DF96DF-F1DA-481C-B762-113DFC9D1D9B}" type="slidenum">
              <a:rPr lang="en-US" smtClean="0"/>
              <a:pPr/>
              <a:t>21</a:t>
            </a:fld>
            <a:endParaRPr lang="en-US" smtClean="0"/>
          </a:p>
        </p:txBody>
      </p:sp>
      <p:pic>
        <p:nvPicPr>
          <p:cNvPr id="37895" name="Picture 12"/>
          <p:cNvPicPr>
            <a:picLocks noChangeAspect="1" noChangeArrowheads="1"/>
          </p:cNvPicPr>
          <p:nvPr/>
        </p:nvPicPr>
        <p:blipFill>
          <a:blip r:embed="rId2">
            <a:lum bright="-10000" contrast="20000"/>
          </a:blip>
          <a:srcRect/>
          <a:stretch>
            <a:fillRect/>
          </a:stretch>
        </p:blipFill>
        <p:spPr bwMode="auto">
          <a:xfrm>
            <a:off x="1143000" y="4921250"/>
            <a:ext cx="7124700" cy="1784350"/>
          </a:xfrm>
          <a:prstGeom prst="rect">
            <a:avLst/>
          </a:prstGeom>
          <a:noFill/>
          <a:ln w="9525">
            <a:noFill/>
            <a:miter lim="800000"/>
            <a:headEnd/>
            <a:tailEnd/>
          </a:ln>
        </p:spPr>
      </p:pic>
      <p:pic>
        <p:nvPicPr>
          <p:cNvPr id="37896" name="Picture 10"/>
          <p:cNvPicPr>
            <a:picLocks noChangeAspect="1" noChangeArrowheads="1"/>
          </p:cNvPicPr>
          <p:nvPr/>
        </p:nvPicPr>
        <p:blipFill>
          <a:blip r:embed="rId3">
            <a:lum bright="-10000" contrast="20000"/>
          </a:blip>
          <a:srcRect t="9708" b="11914"/>
          <a:stretch>
            <a:fillRect/>
          </a:stretch>
        </p:blipFill>
        <p:spPr bwMode="auto">
          <a:xfrm>
            <a:off x="1143000" y="2743200"/>
            <a:ext cx="6865938" cy="1219200"/>
          </a:xfrm>
          <a:prstGeom prst="rect">
            <a:avLst/>
          </a:prstGeom>
          <a:noFill/>
          <a:ln w="9525">
            <a:noFill/>
            <a:miter lim="800000"/>
            <a:headEnd/>
            <a:tailEnd/>
          </a:ln>
        </p:spPr>
      </p:pic>
      <p:sp>
        <p:nvSpPr>
          <p:cNvPr id="10"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1" name="TextBox 10"/>
          <p:cNvSpPr txBox="1"/>
          <p:nvPr/>
        </p:nvSpPr>
        <p:spPr>
          <a:xfrm>
            <a:off x="429505" y="936248"/>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12" name="TextBox 11"/>
          <p:cNvSpPr txBox="1"/>
          <p:nvPr/>
        </p:nvSpPr>
        <p:spPr>
          <a:xfrm>
            <a:off x="872835" y="1397913"/>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Mạch chỉnh lưu</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1000"/>
                                        <p:tgtEl>
                                          <p:spTgt spid="10"/>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amond(in)">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6"/>
          <p:cNvSpPr>
            <a:spLocks noGrp="1" noChangeArrowheads="1"/>
          </p:cNvSpPr>
          <p:nvPr>
            <p:ph type="body" idx="1"/>
          </p:nvPr>
        </p:nvSpPr>
        <p:spPr>
          <a:xfrm>
            <a:off x="457200" y="1570037"/>
            <a:ext cx="8229600" cy="4144963"/>
          </a:xfrm>
        </p:spPr>
        <p:txBody>
          <a:bodyPr/>
          <a:lstStyle/>
          <a:p>
            <a:pPr eaLnBrk="1" hangingPunct="1"/>
            <a:r>
              <a:rPr lang="en-US" sz="2400" smtClean="0">
                <a:latin typeface="Times New Roman" pitchFamily="18" charset="0"/>
                <a:cs typeface="Times New Roman" pitchFamily="18" charset="0"/>
              </a:rPr>
              <a:t>Mạch hạn biên trên</a:t>
            </a:r>
          </a:p>
          <a:p>
            <a:pPr eaLnBrk="1" hangingPunct="1"/>
            <a:endParaRPr lang="en-US" sz="2400" smtClean="0">
              <a:latin typeface="Times New Roman" pitchFamily="18" charset="0"/>
              <a:cs typeface="Times New Roman" pitchFamily="18" charset="0"/>
            </a:endParaRPr>
          </a:p>
          <a:p>
            <a:pPr eaLnBrk="1" hangingPunct="1"/>
            <a:endParaRPr lang="en-US" sz="2400" smtClean="0">
              <a:latin typeface="Times New Roman" pitchFamily="18" charset="0"/>
              <a:cs typeface="Times New Roman" pitchFamily="18" charset="0"/>
            </a:endParaRPr>
          </a:p>
          <a:p>
            <a:pPr eaLnBrk="1" hangingPunct="1"/>
            <a:endParaRPr lang="en-US" sz="2400" smtClean="0">
              <a:latin typeface="Times New Roman" pitchFamily="18" charset="0"/>
              <a:cs typeface="Times New Roman" pitchFamily="18" charset="0"/>
            </a:endParaRPr>
          </a:p>
          <a:p>
            <a:pPr eaLnBrk="1" hangingPunct="1"/>
            <a:endParaRPr lang="en-US" sz="2400" smtClean="0">
              <a:latin typeface="Times New Roman" pitchFamily="18" charset="0"/>
              <a:cs typeface="Times New Roman" pitchFamily="18" charset="0"/>
            </a:endParaRPr>
          </a:p>
          <a:p>
            <a:pPr eaLnBrk="1" hangingPunct="1"/>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Mạch hạn biên dưới</a:t>
            </a:r>
          </a:p>
        </p:txBody>
      </p:sp>
      <p:pic>
        <p:nvPicPr>
          <p:cNvPr id="38916" name="Picture 7"/>
          <p:cNvPicPr>
            <a:picLocks noChangeAspect="1" noChangeArrowheads="1"/>
          </p:cNvPicPr>
          <p:nvPr/>
        </p:nvPicPr>
        <p:blipFill>
          <a:blip r:embed="rId2"/>
          <a:srcRect/>
          <a:stretch>
            <a:fillRect/>
          </a:stretch>
        </p:blipFill>
        <p:spPr bwMode="auto">
          <a:xfrm>
            <a:off x="685800" y="2223660"/>
            <a:ext cx="7908925" cy="1755775"/>
          </a:xfrm>
          <a:prstGeom prst="rect">
            <a:avLst/>
          </a:prstGeom>
          <a:noFill/>
          <a:ln w="9525">
            <a:noFill/>
            <a:miter lim="800000"/>
            <a:headEnd/>
            <a:tailEnd/>
          </a:ln>
        </p:spPr>
      </p:pic>
      <p:pic>
        <p:nvPicPr>
          <p:cNvPr id="38917" name="Picture 10"/>
          <p:cNvPicPr>
            <a:picLocks noChangeAspect="1" noChangeArrowheads="1"/>
          </p:cNvPicPr>
          <p:nvPr/>
        </p:nvPicPr>
        <p:blipFill>
          <a:blip r:embed="rId3"/>
          <a:srcRect/>
          <a:stretch>
            <a:fillRect/>
          </a:stretch>
        </p:blipFill>
        <p:spPr bwMode="auto">
          <a:xfrm>
            <a:off x="762000" y="4682840"/>
            <a:ext cx="7413625" cy="2058988"/>
          </a:xfrm>
          <a:prstGeom prst="rect">
            <a:avLst/>
          </a:prstGeom>
          <a:noFill/>
          <a:ln w="9525">
            <a:noFill/>
            <a:miter lim="800000"/>
            <a:headEnd/>
            <a:tailEnd/>
          </a:ln>
        </p:spPr>
      </p:pic>
      <p:sp>
        <p:nvSpPr>
          <p:cNvPr id="38918" name="Slide Number Placeholder 6"/>
          <p:cNvSpPr>
            <a:spLocks noGrp="1"/>
          </p:cNvSpPr>
          <p:nvPr>
            <p:ph type="sldNum" sz="quarter" idx="12"/>
          </p:nvPr>
        </p:nvSpPr>
        <p:spPr>
          <a:noFill/>
        </p:spPr>
        <p:txBody>
          <a:bodyPr/>
          <a:lstStyle/>
          <a:p>
            <a:fld id="{E40946A7-1E9B-40ED-9AF6-5DE354B6657C}" type="slidenum">
              <a:rPr lang="en-US" smtClean="0"/>
              <a:pPr/>
              <a:t>22</a:t>
            </a:fld>
            <a:endParaRPr lang="en-US" smtClean="0"/>
          </a:p>
        </p:txBody>
      </p:sp>
      <p:sp>
        <p:nvSpPr>
          <p:cNvPr id="8"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9" name="TextBox 8"/>
          <p:cNvSpPr txBox="1"/>
          <p:nvPr/>
        </p:nvSpPr>
        <p:spPr>
          <a:xfrm>
            <a:off x="429505" y="699655"/>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10" name="TextBox 9"/>
          <p:cNvSpPr txBox="1"/>
          <p:nvPr/>
        </p:nvSpPr>
        <p:spPr>
          <a:xfrm>
            <a:off x="872835" y="1161320"/>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Mạch hạn biên</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amond(in)">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57200" y="1905000"/>
            <a:ext cx="4267200" cy="1752600"/>
          </a:xfrm>
        </p:spPr>
        <p:txBody>
          <a:bodyPr>
            <a:normAutofit/>
          </a:bodyPr>
          <a:lstStyle/>
          <a:p>
            <a:pPr>
              <a:lnSpc>
                <a:spcPct val="90000"/>
              </a:lnSpc>
              <a:buFont typeface="Wingdings" pitchFamily="2" charset="2"/>
              <a:buChar char="q"/>
            </a:pPr>
            <a:r>
              <a:rPr lang="de-DE" sz="2200" smtClean="0">
                <a:latin typeface="Times New Roman" pitchFamily="18" charset="0"/>
                <a:cs typeface="Times New Roman" pitchFamily="18" charset="0"/>
              </a:rPr>
              <a:t>Diode Zener </a:t>
            </a:r>
            <a:r>
              <a:rPr lang="de-DE" sz="2200" smtClean="0">
                <a:latin typeface="Times New Roman" pitchFamily="18" charset="0"/>
                <a:cs typeface="Times New Roman" pitchFamily="18" charset="0"/>
              </a:rPr>
              <a:t>có cấu tạo tương đối đặc biệt ở chỗ nó có nồng độ pha tạp chất rất cao, có vỏ bằng thủy tinh trong suốt và kích thước khá nhỏ.</a:t>
            </a:r>
          </a:p>
          <a:p>
            <a:pPr eaLnBrk="1" hangingPunct="1"/>
            <a:endParaRPr lang="en-US" sz="2200" smtClean="0">
              <a:latin typeface="Times New Roman" pitchFamily="18" charset="0"/>
              <a:cs typeface="Times New Roman" pitchFamily="18" charset="0"/>
            </a:endParaRPr>
          </a:p>
        </p:txBody>
      </p:sp>
      <p:grpSp>
        <p:nvGrpSpPr>
          <p:cNvPr id="2" name="Group 4"/>
          <p:cNvGrpSpPr>
            <a:grpSpLocks/>
          </p:cNvGrpSpPr>
          <p:nvPr/>
        </p:nvGrpSpPr>
        <p:grpSpPr bwMode="auto">
          <a:xfrm rot="5400000">
            <a:off x="5638800" y="1828800"/>
            <a:ext cx="457200" cy="1066800"/>
            <a:chOff x="549" y="1252"/>
            <a:chExt cx="482" cy="1392"/>
          </a:xfrm>
        </p:grpSpPr>
        <p:sp>
          <p:nvSpPr>
            <p:cNvPr id="40968" name="AutoShape 5"/>
            <p:cNvSpPr>
              <a:spLocks noChangeArrowheads="1"/>
            </p:cNvSpPr>
            <p:nvPr/>
          </p:nvSpPr>
          <p:spPr bwMode="auto">
            <a:xfrm>
              <a:off x="579" y="1745"/>
              <a:ext cx="444" cy="351"/>
            </a:xfrm>
            <a:prstGeom prst="triangle">
              <a:avLst>
                <a:gd name="adj" fmla="val 50000"/>
              </a:avLst>
            </a:prstGeom>
            <a:solidFill>
              <a:schemeClr val="tx1"/>
            </a:solidFill>
            <a:ln w="9525">
              <a:solidFill>
                <a:schemeClr val="tx1"/>
              </a:solidFill>
              <a:miter lim="800000"/>
              <a:headEnd/>
              <a:tailEnd/>
            </a:ln>
          </p:spPr>
          <p:txBody>
            <a:bodyPr wrap="none" anchor="ctr"/>
            <a:lstStyle/>
            <a:p>
              <a:endParaRPr lang="vi-VN"/>
            </a:p>
          </p:txBody>
        </p:sp>
        <p:sp>
          <p:nvSpPr>
            <p:cNvPr id="40969" name="Line 6"/>
            <p:cNvSpPr>
              <a:spLocks noChangeShapeType="1"/>
            </p:cNvSpPr>
            <p:nvPr/>
          </p:nvSpPr>
          <p:spPr bwMode="auto">
            <a:xfrm>
              <a:off x="549" y="1745"/>
              <a:ext cx="482" cy="0"/>
            </a:xfrm>
            <a:prstGeom prst="line">
              <a:avLst/>
            </a:prstGeom>
            <a:noFill/>
            <a:ln w="57150">
              <a:solidFill>
                <a:schemeClr val="tx1"/>
              </a:solidFill>
              <a:round/>
              <a:headEnd/>
              <a:tailEnd/>
            </a:ln>
          </p:spPr>
          <p:txBody>
            <a:bodyPr wrap="none" anchor="ctr"/>
            <a:lstStyle/>
            <a:p>
              <a:endParaRPr lang="en-US"/>
            </a:p>
          </p:txBody>
        </p:sp>
        <p:sp>
          <p:nvSpPr>
            <p:cNvPr id="40970" name="Line 7"/>
            <p:cNvSpPr>
              <a:spLocks noChangeShapeType="1"/>
            </p:cNvSpPr>
            <p:nvPr/>
          </p:nvSpPr>
          <p:spPr bwMode="auto">
            <a:xfrm flipH="1">
              <a:off x="807" y="1252"/>
              <a:ext cx="0" cy="1392"/>
            </a:xfrm>
            <a:prstGeom prst="line">
              <a:avLst/>
            </a:prstGeom>
            <a:noFill/>
            <a:ln w="57150">
              <a:solidFill>
                <a:schemeClr val="tx1"/>
              </a:solidFill>
              <a:round/>
              <a:headEnd/>
              <a:tailEnd/>
            </a:ln>
          </p:spPr>
          <p:txBody>
            <a:bodyPr wrap="none" anchor="ctr"/>
            <a:lstStyle/>
            <a:p>
              <a:endParaRPr lang="en-US"/>
            </a:p>
          </p:txBody>
        </p:sp>
        <p:sp>
          <p:nvSpPr>
            <p:cNvPr id="40971" name="Line 8"/>
            <p:cNvSpPr>
              <a:spLocks noChangeShapeType="1"/>
            </p:cNvSpPr>
            <p:nvPr/>
          </p:nvSpPr>
          <p:spPr bwMode="auto">
            <a:xfrm>
              <a:off x="564" y="1743"/>
              <a:ext cx="0" cy="153"/>
            </a:xfrm>
            <a:prstGeom prst="line">
              <a:avLst/>
            </a:prstGeom>
            <a:noFill/>
            <a:ln w="57150">
              <a:solidFill>
                <a:schemeClr val="tx1"/>
              </a:solidFill>
              <a:round/>
              <a:headEnd/>
              <a:tailEnd/>
            </a:ln>
          </p:spPr>
          <p:txBody>
            <a:bodyPr wrap="none" anchor="ctr"/>
            <a:lstStyle/>
            <a:p>
              <a:endParaRPr lang="en-US"/>
            </a:p>
          </p:txBody>
        </p:sp>
        <p:sp>
          <p:nvSpPr>
            <p:cNvPr id="40972" name="Line 9"/>
            <p:cNvSpPr>
              <a:spLocks noChangeShapeType="1"/>
            </p:cNvSpPr>
            <p:nvPr/>
          </p:nvSpPr>
          <p:spPr bwMode="auto">
            <a:xfrm flipV="1">
              <a:off x="1031" y="1602"/>
              <a:ext cx="0" cy="155"/>
            </a:xfrm>
            <a:prstGeom prst="line">
              <a:avLst/>
            </a:prstGeom>
            <a:noFill/>
            <a:ln w="57150">
              <a:solidFill>
                <a:schemeClr val="tx1"/>
              </a:solidFill>
              <a:round/>
              <a:headEnd/>
              <a:tailEnd/>
            </a:ln>
          </p:spPr>
          <p:txBody>
            <a:bodyPr wrap="none" anchor="ctr"/>
            <a:lstStyle/>
            <a:p>
              <a:endParaRPr lang="en-US"/>
            </a:p>
          </p:txBody>
        </p:sp>
      </p:grpSp>
      <p:sp>
        <p:nvSpPr>
          <p:cNvPr id="40965" name="Slide Number Placeholder 10"/>
          <p:cNvSpPr>
            <a:spLocks noGrp="1"/>
          </p:cNvSpPr>
          <p:nvPr>
            <p:ph type="sldNum" sz="quarter" idx="12"/>
          </p:nvPr>
        </p:nvSpPr>
        <p:spPr>
          <a:noFill/>
        </p:spPr>
        <p:txBody>
          <a:bodyPr/>
          <a:lstStyle/>
          <a:p>
            <a:fld id="{76E10410-4628-47DC-8858-76070D8998BA}" type="slidenum">
              <a:rPr lang="en-US" smtClean="0"/>
              <a:pPr/>
              <a:t>23</a:t>
            </a:fld>
            <a:endParaRPr lang="en-US" smtClean="0"/>
          </a:p>
        </p:txBody>
      </p:sp>
      <p:pic>
        <p:nvPicPr>
          <p:cNvPr id="40966" name="Picture 13" descr="http://niloyiiuc.webs.com/profile/200763993029730.jpg"/>
          <p:cNvPicPr>
            <a:picLocks noChangeAspect="1" noChangeArrowheads="1"/>
          </p:cNvPicPr>
          <p:nvPr/>
        </p:nvPicPr>
        <p:blipFill>
          <a:blip r:embed="rId2"/>
          <a:srcRect/>
          <a:stretch>
            <a:fillRect/>
          </a:stretch>
        </p:blipFill>
        <p:spPr bwMode="auto">
          <a:xfrm>
            <a:off x="6705600" y="1371600"/>
            <a:ext cx="1905000" cy="1905000"/>
          </a:xfrm>
          <a:prstGeom prst="rect">
            <a:avLst/>
          </a:prstGeom>
          <a:noFill/>
          <a:ln w="9525">
            <a:noFill/>
            <a:miter lim="800000"/>
            <a:headEnd/>
            <a:tailEnd/>
          </a:ln>
        </p:spPr>
      </p:pic>
      <p:sp>
        <p:nvSpPr>
          <p:cNvPr id="13" name="Rectangle 12"/>
          <p:cNvSpPr/>
          <p:nvPr/>
        </p:nvSpPr>
        <p:spPr>
          <a:xfrm>
            <a:off x="381000" y="3810000"/>
            <a:ext cx="8534400" cy="1988237"/>
          </a:xfrm>
          <a:prstGeom prst="rect">
            <a:avLst/>
          </a:prstGeom>
        </p:spPr>
        <p:txBody>
          <a:bodyPr>
            <a:spAutoFit/>
          </a:bodyPr>
          <a:lstStyle/>
          <a:p>
            <a:pPr marL="342900" indent="-342900">
              <a:lnSpc>
                <a:spcPct val="90000"/>
              </a:lnSpc>
              <a:spcBef>
                <a:spcPct val="20000"/>
              </a:spcBef>
              <a:buFont typeface="Wingdings" pitchFamily="2" charset="2"/>
              <a:buChar char="q"/>
              <a:defRPr/>
            </a:pPr>
            <a:r>
              <a:rPr lang="de-DE" sz="2200">
                <a:latin typeface="Times New Roman" pitchFamily="18" charset="0"/>
                <a:cs typeface="Times New Roman" pitchFamily="18" charset="0"/>
              </a:rPr>
              <a:t>Diode </a:t>
            </a:r>
            <a:r>
              <a:rPr lang="de-DE" sz="2200" smtClean="0">
                <a:latin typeface="Times New Roman" pitchFamily="18" charset="0"/>
                <a:cs typeface="Times New Roman" pitchFamily="18" charset="0"/>
              </a:rPr>
              <a:t>Zener </a:t>
            </a:r>
            <a:r>
              <a:rPr lang="de-DE" sz="2200" dirty="0">
                <a:latin typeface="Times New Roman" pitchFamily="18" charset="0"/>
                <a:cs typeface="Times New Roman" pitchFamily="18" charset="0"/>
              </a:rPr>
              <a:t>làm việc trên đoạn đặc tuyến ngược, lợi dụng chế độ đánh thủng về điện của chuyển tiếp P-N để ổn định điện áp. Nghĩa là khi bị phân cực ngược và làm việc trong vùng đánh thủng thì nó không bị hỏng như các diode khác.</a:t>
            </a:r>
          </a:p>
          <a:p>
            <a:pPr marL="342900" indent="-342900">
              <a:lnSpc>
                <a:spcPct val="90000"/>
              </a:lnSpc>
              <a:spcBef>
                <a:spcPct val="20000"/>
              </a:spcBef>
              <a:buFont typeface="Wingdings" pitchFamily="2" charset="2"/>
              <a:buChar char="q"/>
              <a:defRPr/>
            </a:pPr>
            <a:r>
              <a:rPr lang="de-DE" sz="2200" dirty="0">
                <a:latin typeface="Times New Roman" pitchFamily="18" charset="0"/>
                <a:cs typeface="Times New Roman" pitchFamily="18" charset="0"/>
              </a:rPr>
              <a:t>Điện áp đảnh thủng của </a:t>
            </a:r>
            <a:r>
              <a:rPr lang="de-DE" sz="2200">
                <a:latin typeface="Times New Roman" pitchFamily="18" charset="0"/>
                <a:cs typeface="Times New Roman" pitchFamily="18" charset="0"/>
              </a:rPr>
              <a:t>diode </a:t>
            </a:r>
            <a:r>
              <a:rPr lang="de-DE" sz="2200" smtClean="0">
                <a:latin typeface="Times New Roman" pitchFamily="18" charset="0"/>
                <a:cs typeface="Times New Roman" pitchFamily="18" charset="0"/>
              </a:rPr>
              <a:t>Zener </a:t>
            </a:r>
            <a:r>
              <a:rPr lang="de-DE" sz="2200" dirty="0">
                <a:latin typeface="Times New Roman" pitchFamily="18" charset="0"/>
                <a:cs typeface="Times New Roman" pitchFamily="18" charset="0"/>
              </a:rPr>
              <a:t>thường khá nhỏ (vài chục Vôn trở xuống) .</a:t>
            </a:r>
            <a:r>
              <a:rPr lang="en-US" sz="2200" dirty="0">
                <a:latin typeface="Times New Roman" pitchFamily="18" charset="0"/>
                <a:cs typeface="Times New Roman" pitchFamily="18" charset="0"/>
              </a:rPr>
              <a:t> </a:t>
            </a:r>
          </a:p>
        </p:txBody>
      </p:sp>
      <p:sp>
        <p:nvSpPr>
          <p:cNvPr id="15"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6" name="TextBox 15"/>
          <p:cNvSpPr txBox="1"/>
          <p:nvPr/>
        </p:nvSpPr>
        <p:spPr>
          <a:xfrm>
            <a:off x="429505" y="699655"/>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17" name="TextBox 16"/>
          <p:cNvSpPr txBox="1"/>
          <p:nvPr/>
        </p:nvSpPr>
        <p:spPr>
          <a:xfrm>
            <a:off x="872835" y="1161320"/>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Diode Zener</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1000"/>
                                        <p:tgtEl>
                                          <p:spTgt spid="1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amond(in)">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481263" y="1114425"/>
            <a:ext cx="4143375" cy="4448175"/>
            <a:chOff x="1355" y="696"/>
            <a:chExt cx="2610" cy="2802"/>
          </a:xfrm>
        </p:grpSpPr>
        <p:sp>
          <p:nvSpPr>
            <p:cNvPr id="42028" name="Line 3"/>
            <p:cNvSpPr>
              <a:spLocks noChangeShapeType="1"/>
            </p:cNvSpPr>
            <p:nvPr/>
          </p:nvSpPr>
          <p:spPr bwMode="auto">
            <a:xfrm>
              <a:off x="1355" y="696"/>
              <a:ext cx="0" cy="2802"/>
            </a:xfrm>
            <a:prstGeom prst="line">
              <a:avLst/>
            </a:prstGeom>
            <a:noFill/>
            <a:ln w="9525">
              <a:solidFill>
                <a:schemeClr val="tx1"/>
              </a:solidFill>
              <a:round/>
              <a:headEnd/>
              <a:tailEnd/>
            </a:ln>
          </p:spPr>
          <p:txBody>
            <a:bodyPr wrap="none" anchor="ctr"/>
            <a:lstStyle/>
            <a:p>
              <a:endParaRPr lang="en-US"/>
            </a:p>
          </p:txBody>
        </p:sp>
        <p:sp>
          <p:nvSpPr>
            <p:cNvPr id="42029" name="Line 4"/>
            <p:cNvSpPr>
              <a:spLocks noChangeShapeType="1"/>
            </p:cNvSpPr>
            <p:nvPr/>
          </p:nvSpPr>
          <p:spPr bwMode="auto">
            <a:xfrm>
              <a:off x="1355" y="696"/>
              <a:ext cx="2610" cy="0"/>
            </a:xfrm>
            <a:prstGeom prst="line">
              <a:avLst/>
            </a:prstGeom>
            <a:noFill/>
            <a:ln w="9525">
              <a:solidFill>
                <a:schemeClr val="tx1"/>
              </a:solidFill>
              <a:round/>
              <a:headEnd/>
              <a:tailEnd/>
            </a:ln>
          </p:spPr>
          <p:txBody>
            <a:bodyPr wrap="none" anchor="ctr"/>
            <a:lstStyle/>
            <a:p>
              <a:endParaRPr lang="en-US"/>
            </a:p>
          </p:txBody>
        </p:sp>
        <p:sp>
          <p:nvSpPr>
            <p:cNvPr id="42030" name="Line 5"/>
            <p:cNvSpPr>
              <a:spLocks noChangeShapeType="1"/>
            </p:cNvSpPr>
            <p:nvPr/>
          </p:nvSpPr>
          <p:spPr bwMode="auto">
            <a:xfrm>
              <a:off x="1355" y="1046"/>
              <a:ext cx="2610" cy="0"/>
            </a:xfrm>
            <a:prstGeom prst="line">
              <a:avLst/>
            </a:prstGeom>
            <a:noFill/>
            <a:ln w="9525">
              <a:solidFill>
                <a:schemeClr val="tx1"/>
              </a:solidFill>
              <a:round/>
              <a:headEnd/>
              <a:tailEnd/>
            </a:ln>
          </p:spPr>
          <p:txBody>
            <a:bodyPr wrap="none" anchor="ctr"/>
            <a:lstStyle/>
            <a:p>
              <a:endParaRPr lang="en-US"/>
            </a:p>
          </p:txBody>
        </p:sp>
        <p:sp>
          <p:nvSpPr>
            <p:cNvPr id="42031" name="Line 6"/>
            <p:cNvSpPr>
              <a:spLocks noChangeShapeType="1"/>
            </p:cNvSpPr>
            <p:nvPr/>
          </p:nvSpPr>
          <p:spPr bwMode="auto">
            <a:xfrm>
              <a:off x="1355" y="1394"/>
              <a:ext cx="2610" cy="0"/>
            </a:xfrm>
            <a:prstGeom prst="line">
              <a:avLst/>
            </a:prstGeom>
            <a:noFill/>
            <a:ln w="9525">
              <a:solidFill>
                <a:schemeClr val="tx1"/>
              </a:solidFill>
              <a:round/>
              <a:headEnd/>
              <a:tailEnd/>
            </a:ln>
          </p:spPr>
          <p:txBody>
            <a:bodyPr wrap="none" anchor="ctr"/>
            <a:lstStyle/>
            <a:p>
              <a:endParaRPr lang="en-US"/>
            </a:p>
          </p:txBody>
        </p:sp>
        <p:sp>
          <p:nvSpPr>
            <p:cNvPr id="42032" name="Line 7"/>
            <p:cNvSpPr>
              <a:spLocks noChangeShapeType="1"/>
            </p:cNvSpPr>
            <p:nvPr/>
          </p:nvSpPr>
          <p:spPr bwMode="auto">
            <a:xfrm>
              <a:off x="1355" y="1745"/>
              <a:ext cx="2610" cy="0"/>
            </a:xfrm>
            <a:prstGeom prst="line">
              <a:avLst/>
            </a:prstGeom>
            <a:noFill/>
            <a:ln w="9525">
              <a:solidFill>
                <a:schemeClr val="tx1"/>
              </a:solidFill>
              <a:round/>
              <a:headEnd/>
              <a:tailEnd/>
            </a:ln>
          </p:spPr>
          <p:txBody>
            <a:bodyPr wrap="none" anchor="ctr"/>
            <a:lstStyle/>
            <a:p>
              <a:endParaRPr lang="en-US"/>
            </a:p>
          </p:txBody>
        </p:sp>
        <p:sp>
          <p:nvSpPr>
            <p:cNvPr id="42033" name="Line 8"/>
            <p:cNvSpPr>
              <a:spLocks noChangeShapeType="1"/>
            </p:cNvSpPr>
            <p:nvPr/>
          </p:nvSpPr>
          <p:spPr bwMode="auto">
            <a:xfrm>
              <a:off x="1355" y="2096"/>
              <a:ext cx="2610" cy="0"/>
            </a:xfrm>
            <a:prstGeom prst="line">
              <a:avLst/>
            </a:prstGeom>
            <a:noFill/>
            <a:ln w="9525">
              <a:solidFill>
                <a:schemeClr val="tx1"/>
              </a:solidFill>
              <a:round/>
              <a:headEnd/>
              <a:tailEnd/>
            </a:ln>
          </p:spPr>
          <p:txBody>
            <a:bodyPr wrap="none" anchor="ctr"/>
            <a:lstStyle/>
            <a:p>
              <a:endParaRPr lang="en-US"/>
            </a:p>
          </p:txBody>
        </p:sp>
        <p:sp>
          <p:nvSpPr>
            <p:cNvPr id="42034" name="Line 9"/>
            <p:cNvSpPr>
              <a:spLocks noChangeShapeType="1"/>
            </p:cNvSpPr>
            <p:nvPr/>
          </p:nvSpPr>
          <p:spPr bwMode="auto">
            <a:xfrm>
              <a:off x="1355" y="2437"/>
              <a:ext cx="2610" cy="0"/>
            </a:xfrm>
            <a:prstGeom prst="line">
              <a:avLst/>
            </a:prstGeom>
            <a:noFill/>
            <a:ln w="9525">
              <a:solidFill>
                <a:schemeClr val="tx1"/>
              </a:solidFill>
              <a:round/>
              <a:headEnd/>
              <a:tailEnd/>
            </a:ln>
          </p:spPr>
          <p:txBody>
            <a:bodyPr wrap="none" anchor="ctr"/>
            <a:lstStyle/>
            <a:p>
              <a:endParaRPr lang="en-US"/>
            </a:p>
          </p:txBody>
        </p:sp>
        <p:sp>
          <p:nvSpPr>
            <p:cNvPr id="42035" name="Line 10"/>
            <p:cNvSpPr>
              <a:spLocks noChangeShapeType="1"/>
            </p:cNvSpPr>
            <p:nvPr/>
          </p:nvSpPr>
          <p:spPr bwMode="auto">
            <a:xfrm>
              <a:off x="1355" y="2788"/>
              <a:ext cx="2610" cy="0"/>
            </a:xfrm>
            <a:prstGeom prst="line">
              <a:avLst/>
            </a:prstGeom>
            <a:noFill/>
            <a:ln w="9525">
              <a:solidFill>
                <a:schemeClr val="tx1"/>
              </a:solidFill>
              <a:round/>
              <a:headEnd/>
              <a:tailEnd/>
            </a:ln>
          </p:spPr>
          <p:txBody>
            <a:bodyPr wrap="none" anchor="ctr"/>
            <a:lstStyle/>
            <a:p>
              <a:endParaRPr lang="en-US"/>
            </a:p>
          </p:txBody>
        </p:sp>
        <p:sp>
          <p:nvSpPr>
            <p:cNvPr id="42036" name="Line 11"/>
            <p:cNvSpPr>
              <a:spLocks noChangeShapeType="1"/>
            </p:cNvSpPr>
            <p:nvPr/>
          </p:nvSpPr>
          <p:spPr bwMode="auto">
            <a:xfrm>
              <a:off x="1355" y="3148"/>
              <a:ext cx="2610" cy="0"/>
            </a:xfrm>
            <a:prstGeom prst="line">
              <a:avLst/>
            </a:prstGeom>
            <a:noFill/>
            <a:ln w="9525">
              <a:solidFill>
                <a:schemeClr val="tx1"/>
              </a:solidFill>
              <a:round/>
              <a:headEnd/>
              <a:tailEnd/>
            </a:ln>
          </p:spPr>
          <p:txBody>
            <a:bodyPr wrap="none" anchor="ctr"/>
            <a:lstStyle/>
            <a:p>
              <a:endParaRPr lang="en-US"/>
            </a:p>
          </p:txBody>
        </p:sp>
        <p:sp>
          <p:nvSpPr>
            <p:cNvPr id="42037" name="Line 12"/>
            <p:cNvSpPr>
              <a:spLocks noChangeShapeType="1"/>
            </p:cNvSpPr>
            <p:nvPr/>
          </p:nvSpPr>
          <p:spPr bwMode="auto">
            <a:xfrm>
              <a:off x="1355" y="3498"/>
              <a:ext cx="2610" cy="0"/>
            </a:xfrm>
            <a:prstGeom prst="line">
              <a:avLst/>
            </a:prstGeom>
            <a:noFill/>
            <a:ln w="9525">
              <a:solidFill>
                <a:schemeClr val="tx1"/>
              </a:solidFill>
              <a:round/>
              <a:headEnd/>
              <a:tailEnd/>
            </a:ln>
          </p:spPr>
          <p:txBody>
            <a:bodyPr wrap="none" anchor="ctr"/>
            <a:lstStyle/>
            <a:p>
              <a:endParaRPr lang="en-US"/>
            </a:p>
          </p:txBody>
        </p:sp>
        <p:sp>
          <p:nvSpPr>
            <p:cNvPr id="42038" name="Line 13"/>
            <p:cNvSpPr>
              <a:spLocks noChangeShapeType="1"/>
            </p:cNvSpPr>
            <p:nvPr/>
          </p:nvSpPr>
          <p:spPr bwMode="auto">
            <a:xfrm flipV="1">
              <a:off x="1790" y="696"/>
              <a:ext cx="0" cy="2802"/>
            </a:xfrm>
            <a:prstGeom prst="line">
              <a:avLst/>
            </a:prstGeom>
            <a:noFill/>
            <a:ln w="9525">
              <a:solidFill>
                <a:schemeClr val="tx1"/>
              </a:solidFill>
              <a:round/>
              <a:headEnd/>
              <a:tailEnd/>
            </a:ln>
          </p:spPr>
          <p:txBody>
            <a:bodyPr wrap="none" anchor="ctr"/>
            <a:lstStyle/>
            <a:p>
              <a:endParaRPr lang="en-US"/>
            </a:p>
          </p:txBody>
        </p:sp>
        <p:sp>
          <p:nvSpPr>
            <p:cNvPr id="42039" name="Line 14"/>
            <p:cNvSpPr>
              <a:spLocks noChangeShapeType="1"/>
            </p:cNvSpPr>
            <p:nvPr/>
          </p:nvSpPr>
          <p:spPr bwMode="auto">
            <a:xfrm flipV="1">
              <a:off x="2225" y="696"/>
              <a:ext cx="0" cy="2802"/>
            </a:xfrm>
            <a:prstGeom prst="line">
              <a:avLst/>
            </a:prstGeom>
            <a:noFill/>
            <a:ln w="9525">
              <a:solidFill>
                <a:schemeClr val="tx1"/>
              </a:solidFill>
              <a:round/>
              <a:headEnd/>
              <a:tailEnd/>
            </a:ln>
          </p:spPr>
          <p:txBody>
            <a:bodyPr wrap="none" anchor="ctr"/>
            <a:lstStyle/>
            <a:p>
              <a:endParaRPr lang="en-US"/>
            </a:p>
          </p:txBody>
        </p:sp>
        <p:sp>
          <p:nvSpPr>
            <p:cNvPr id="42040" name="Line 15"/>
            <p:cNvSpPr>
              <a:spLocks noChangeShapeType="1"/>
            </p:cNvSpPr>
            <p:nvPr/>
          </p:nvSpPr>
          <p:spPr bwMode="auto">
            <a:xfrm flipV="1">
              <a:off x="2660" y="696"/>
              <a:ext cx="0" cy="2802"/>
            </a:xfrm>
            <a:prstGeom prst="line">
              <a:avLst/>
            </a:prstGeom>
            <a:noFill/>
            <a:ln w="9525">
              <a:solidFill>
                <a:schemeClr val="tx1"/>
              </a:solidFill>
              <a:round/>
              <a:headEnd/>
              <a:tailEnd/>
            </a:ln>
          </p:spPr>
          <p:txBody>
            <a:bodyPr wrap="none" anchor="ctr"/>
            <a:lstStyle/>
            <a:p>
              <a:endParaRPr lang="en-US"/>
            </a:p>
          </p:txBody>
        </p:sp>
        <p:sp>
          <p:nvSpPr>
            <p:cNvPr id="42041" name="Line 16"/>
            <p:cNvSpPr>
              <a:spLocks noChangeShapeType="1"/>
            </p:cNvSpPr>
            <p:nvPr/>
          </p:nvSpPr>
          <p:spPr bwMode="auto">
            <a:xfrm flipV="1">
              <a:off x="3095" y="696"/>
              <a:ext cx="0" cy="2802"/>
            </a:xfrm>
            <a:prstGeom prst="line">
              <a:avLst/>
            </a:prstGeom>
            <a:noFill/>
            <a:ln w="9525">
              <a:solidFill>
                <a:schemeClr val="tx1"/>
              </a:solidFill>
              <a:round/>
              <a:headEnd/>
              <a:tailEnd/>
            </a:ln>
          </p:spPr>
          <p:txBody>
            <a:bodyPr wrap="none" anchor="ctr"/>
            <a:lstStyle/>
            <a:p>
              <a:endParaRPr lang="en-US"/>
            </a:p>
          </p:txBody>
        </p:sp>
        <p:sp>
          <p:nvSpPr>
            <p:cNvPr id="42042" name="Line 17"/>
            <p:cNvSpPr>
              <a:spLocks noChangeShapeType="1"/>
            </p:cNvSpPr>
            <p:nvPr/>
          </p:nvSpPr>
          <p:spPr bwMode="auto">
            <a:xfrm flipV="1">
              <a:off x="3530" y="696"/>
              <a:ext cx="0" cy="2802"/>
            </a:xfrm>
            <a:prstGeom prst="line">
              <a:avLst/>
            </a:prstGeom>
            <a:noFill/>
            <a:ln w="9525">
              <a:solidFill>
                <a:schemeClr val="tx1"/>
              </a:solidFill>
              <a:round/>
              <a:headEnd/>
              <a:tailEnd/>
            </a:ln>
          </p:spPr>
          <p:txBody>
            <a:bodyPr wrap="none" anchor="ctr"/>
            <a:lstStyle/>
            <a:p>
              <a:endParaRPr lang="en-US"/>
            </a:p>
          </p:txBody>
        </p:sp>
        <p:sp>
          <p:nvSpPr>
            <p:cNvPr id="42043" name="Line 18"/>
            <p:cNvSpPr>
              <a:spLocks noChangeShapeType="1"/>
            </p:cNvSpPr>
            <p:nvPr/>
          </p:nvSpPr>
          <p:spPr bwMode="auto">
            <a:xfrm flipV="1">
              <a:off x="3965" y="696"/>
              <a:ext cx="0" cy="2802"/>
            </a:xfrm>
            <a:prstGeom prst="line">
              <a:avLst/>
            </a:prstGeom>
            <a:noFill/>
            <a:ln w="9525">
              <a:solidFill>
                <a:schemeClr val="tx1"/>
              </a:solidFill>
              <a:round/>
              <a:headEnd/>
              <a:tailEnd/>
            </a:ln>
          </p:spPr>
          <p:txBody>
            <a:bodyPr wrap="none" anchor="ctr"/>
            <a:lstStyle/>
            <a:p>
              <a:endParaRPr lang="en-US"/>
            </a:p>
          </p:txBody>
        </p:sp>
      </p:grpSp>
      <p:sp>
        <p:nvSpPr>
          <p:cNvPr id="41987" name="Text Box 19"/>
          <p:cNvSpPr txBox="1">
            <a:spLocks noChangeArrowheads="1"/>
          </p:cNvSpPr>
          <p:nvPr/>
        </p:nvSpPr>
        <p:spPr bwMode="auto">
          <a:xfrm>
            <a:off x="6456363" y="682625"/>
            <a:ext cx="3365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0</a:t>
            </a:r>
          </a:p>
        </p:txBody>
      </p:sp>
      <p:sp>
        <p:nvSpPr>
          <p:cNvPr id="41988" name="Text Box 20"/>
          <p:cNvSpPr txBox="1">
            <a:spLocks noChangeArrowheads="1"/>
          </p:cNvSpPr>
          <p:nvPr/>
        </p:nvSpPr>
        <p:spPr bwMode="auto">
          <a:xfrm>
            <a:off x="5075238" y="666750"/>
            <a:ext cx="3365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2</a:t>
            </a:r>
          </a:p>
        </p:txBody>
      </p:sp>
      <p:sp>
        <p:nvSpPr>
          <p:cNvPr id="41989" name="Text Box 21"/>
          <p:cNvSpPr txBox="1">
            <a:spLocks noChangeArrowheads="1"/>
          </p:cNvSpPr>
          <p:nvPr/>
        </p:nvSpPr>
        <p:spPr bwMode="auto">
          <a:xfrm>
            <a:off x="3667125" y="657225"/>
            <a:ext cx="3365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4</a:t>
            </a:r>
          </a:p>
        </p:txBody>
      </p:sp>
      <p:sp>
        <p:nvSpPr>
          <p:cNvPr id="41990" name="Text Box 22"/>
          <p:cNvSpPr txBox="1">
            <a:spLocks noChangeArrowheads="1"/>
          </p:cNvSpPr>
          <p:nvPr/>
        </p:nvSpPr>
        <p:spPr bwMode="auto">
          <a:xfrm>
            <a:off x="2312988" y="666750"/>
            <a:ext cx="3365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6</a:t>
            </a:r>
          </a:p>
        </p:txBody>
      </p:sp>
      <p:sp>
        <p:nvSpPr>
          <p:cNvPr id="41991" name="Freeform 23"/>
          <p:cNvSpPr>
            <a:spLocks/>
          </p:cNvSpPr>
          <p:nvPr/>
        </p:nvSpPr>
        <p:spPr bwMode="auto">
          <a:xfrm>
            <a:off x="3502025" y="1111250"/>
            <a:ext cx="3100388" cy="4352925"/>
          </a:xfrm>
          <a:custGeom>
            <a:avLst/>
            <a:gdLst>
              <a:gd name="T0" fmla="*/ 2147483647 w 1953"/>
              <a:gd name="T1" fmla="*/ 2147483647 h 2742"/>
              <a:gd name="T2" fmla="*/ 2147483647 w 1953"/>
              <a:gd name="T3" fmla="*/ 2147483647 h 2742"/>
              <a:gd name="T4" fmla="*/ 2147483647 w 1953"/>
              <a:gd name="T5" fmla="*/ 2147483647 h 2742"/>
              <a:gd name="T6" fmla="*/ 2147483647 w 1953"/>
              <a:gd name="T7" fmla="*/ 2147483647 h 2742"/>
              <a:gd name="T8" fmla="*/ 2147483647 w 1953"/>
              <a:gd name="T9" fmla="*/ 2147483647 h 2742"/>
              <a:gd name="T10" fmla="*/ 2147483647 w 1953"/>
              <a:gd name="T11" fmla="*/ 2147483647 h 2742"/>
              <a:gd name="T12" fmla="*/ 2147483647 w 1953"/>
              <a:gd name="T13" fmla="*/ 2147483647 h 2742"/>
              <a:gd name="T14" fmla="*/ 2147483647 w 1953"/>
              <a:gd name="T15" fmla="*/ 2147483647 h 2742"/>
              <a:gd name="T16" fmla="*/ 0 w 1953"/>
              <a:gd name="T17" fmla="*/ 2147483647 h 27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3"/>
              <a:gd name="T28" fmla="*/ 0 h 2742"/>
              <a:gd name="T29" fmla="*/ 1953 w 1953"/>
              <a:gd name="T30" fmla="*/ 2742 h 27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3" h="2742">
                <a:moveTo>
                  <a:pt x="1953" y="1"/>
                </a:moveTo>
                <a:cubicBezTo>
                  <a:pt x="1848" y="1"/>
                  <a:pt x="1490" y="3"/>
                  <a:pt x="1321" y="3"/>
                </a:cubicBezTo>
                <a:cubicBezTo>
                  <a:pt x="1152" y="3"/>
                  <a:pt x="1039" y="1"/>
                  <a:pt x="941" y="1"/>
                </a:cubicBezTo>
                <a:cubicBezTo>
                  <a:pt x="843" y="1"/>
                  <a:pt x="781" y="3"/>
                  <a:pt x="732" y="3"/>
                </a:cubicBezTo>
                <a:cubicBezTo>
                  <a:pt x="683" y="3"/>
                  <a:pt x="694" y="0"/>
                  <a:pt x="649" y="3"/>
                </a:cubicBezTo>
                <a:cubicBezTo>
                  <a:pt x="604" y="6"/>
                  <a:pt x="527" y="9"/>
                  <a:pt x="463" y="24"/>
                </a:cubicBezTo>
                <a:cubicBezTo>
                  <a:pt x="399" y="39"/>
                  <a:pt x="320" y="1"/>
                  <a:pt x="266" y="96"/>
                </a:cubicBezTo>
                <a:cubicBezTo>
                  <a:pt x="212" y="191"/>
                  <a:pt x="186" y="152"/>
                  <a:pt x="142" y="593"/>
                </a:cubicBezTo>
                <a:cubicBezTo>
                  <a:pt x="98" y="1034"/>
                  <a:pt x="30" y="2294"/>
                  <a:pt x="0" y="2742"/>
                </a:cubicBezTo>
              </a:path>
            </a:pathLst>
          </a:custGeom>
          <a:noFill/>
          <a:ln w="57150">
            <a:solidFill>
              <a:srgbClr val="CC0000"/>
            </a:solidFill>
            <a:round/>
            <a:headEnd/>
            <a:tailEnd/>
          </a:ln>
        </p:spPr>
        <p:txBody>
          <a:bodyPr wrap="none" anchor="ctr"/>
          <a:lstStyle/>
          <a:p>
            <a:endParaRPr lang="vi-VN"/>
          </a:p>
        </p:txBody>
      </p:sp>
      <p:sp>
        <p:nvSpPr>
          <p:cNvPr id="41992" name="Text Box 24"/>
          <p:cNvSpPr txBox="1">
            <a:spLocks noChangeArrowheads="1"/>
          </p:cNvSpPr>
          <p:nvPr/>
        </p:nvSpPr>
        <p:spPr bwMode="auto">
          <a:xfrm>
            <a:off x="6640513" y="1411288"/>
            <a:ext cx="4889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20</a:t>
            </a:r>
          </a:p>
        </p:txBody>
      </p:sp>
      <p:sp>
        <p:nvSpPr>
          <p:cNvPr id="41993" name="Text Box 25"/>
          <p:cNvSpPr txBox="1">
            <a:spLocks noChangeArrowheads="1"/>
          </p:cNvSpPr>
          <p:nvPr/>
        </p:nvSpPr>
        <p:spPr bwMode="auto">
          <a:xfrm>
            <a:off x="6656388" y="1987550"/>
            <a:ext cx="4889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40</a:t>
            </a:r>
          </a:p>
        </p:txBody>
      </p:sp>
      <p:sp>
        <p:nvSpPr>
          <p:cNvPr id="41994" name="Text Box 26"/>
          <p:cNvSpPr txBox="1">
            <a:spLocks noChangeArrowheads="1"/>
          </p:cNvSpPr>
          <p:nvPr/>
        </p:nvSpPr>
        <p:spPr bwMode="auto">
          <a:xfrm>
            <a:off x="6665913" y="2555875"/>
            <a:ext cx="4889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60</a:t>
            </a:r>
          </a:p>
        </p:txBody>
      </p:sp>
      <p:sp>
        <p:nvSpPr>
          <p:cNvPr id="41995" name="Text Box 27"/>
          <p:cNvSpPr txBox="1">
            <a:spLocks noChangeArrowheads="1"/>
          </p:cNvSpPr>
          <p:nvPr/>
        </p:nvSpPr>
        <p:spPr bwMode="auto">
          <a:xfrm>
            <a:off x="6665913" y="3109913"/>
            <a:ext cx="4889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80</a:t>
            </a:r>
          </a:p>
        </p:txBody>
      </p:sp>
      <p:sp>
        <p:nvSpPr>
          <p:cNvPr id="41996" name="Text Box 28"/>
          <p:cNvSpPr txBox="1">
            <a:spLocks noChangeArrowheads="1"/>
          </p:cNvSpPr>
          <p:nvPr/>
        </p:nvSpPr>
        <p:spPr bwMode="auto">
          <a:xfrm>
            <a:off x="6586538" y="3629025"/>
            <a:ext cx="6413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100</a:t>
            </a:r>
          </a:p>
        </p:txBody>
      </p:sp>
      <p:sp>
        <p:nvSpPr>
          <p:cNvPr id="41997" name="Text Box 29"/>
          <p:cNvSpPr txBox="1">
            <a:spLocks noChangeArrowheads="1"/>
          </p:cNvSpPr>
          <p:nvPr/>
        </p:nvSpPr>
        <p:spPr bwMode="auto">
          <a:xfrm>
            <a:off x="6586538" y="4197350"/>
            <a:ext cx="6413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120</a:t>
            </a:r>
          </a:p>
        </p:txBody>
      </p:sp>
      <p:sp>
        <p:nvSpPr>
          <p:cNvPr id="41998" name="Text Box 30"/>
          <p:cNvSpPr txBox="1">
            <a:spLocks noChangeArrowheads="1"/>
          </p:cNvSpPr>
          <p:nvPr/>
        </p:nvSpPr>
        <p:spPr bwMode="auto">
          <a:xfrm>
            <a:off x="6592888" y="4765675"/>
            <a:ext cx="641350" cy="457200"/>
          </a:xfrm>
          <a:prstGeom prst="rect">
            <a:avLst/>
          </a:prstGeom>
          <a:noFill/>
          <a:ln w="9525">
            <a:noFill/>
            <a:miter lim="800000"/>
            <a:headEnd/>
            <a:tailEnd/>
          </a:ln>
        </p:spPr>
        <p:txBody>
          <a:bodyPr wrap="none" anchor="ctr">
            <a:spAutoFit/>
          </a:bodyPr>
          <a:lstStyle/>
          <a:p>
            <a:pPr algn="ctr" eaLnBrk="0" hangingPunct="0"/>
            <a:r>
              <a:rPr lang="en-US" sz="2400">
                <a:solidFill>
                  <a:schemeClr val="accent2"/>
                </a:solidFill>
                <a:latin typeface="Times New Roman" pitchFamily="18" charset="0"/>
              </a:rPr>
              <a:t>140</a:t>
            </a:r>
          </a:p>
        </p:txBody>
      </p:sp>
      <p:sp>
        <p:nvSpPr>
          <p:cNvPr id="73743" name="Text Box 31"/>
          <p:cNvSpPr txBox="1">
            <a:spLocks noChangeArrowheads="1"/>
          </p:cNvSpPr>
          <p:nvPr/>
        </p:nvSpPr>
        <p:spPr bwMode="auto">
          <a:xfrm>
            <a:off x="1703388" y="168275"/>
            <a:ext cx="6440487" cy="523875"/>
          </a:xfrm>
          <a:prstGeom prst="rect">
            <a:avLst/>
          </a:prstGeom>
          <a:noFill/>
          <a:ln w="9525">
            <a:noFill/>
            <a:miter lim="800000"/>
            <a:headEnd/>
            <a:tailEnd/>
          </a:ln>
        </p:spPr>
        <p:txBody>
          <a:bodyPr wrap="none" anchor="ctr">
            <a:spAutoFit/>
          </a:bodyPr>
          <a:lstStyle/>
          <a:p>
            <a:pPr algn="ctr" eaLnBrk="0" hangingPunct="0">
              <a:defRPr/>
            </a:pPr>
            <a:r>
              <a:rPr lang="en-US" sz="2800" dirty="0" err="1">
                <a:solidFill>
                  <a:schemeClr val="accent2"/>
                </a:solidFill>
                <a:latin typeface="+mn-lt"/>
              </a:rPr>
              <a:t>Đoạn</a:t>
            </a:r>
            <a:r>
              <a:rPr lang="en-US" sz="2800" dirty="0">
                <a:solidFill>
                  <a:schemeClr val="accent2"/>
                </a:solidFill>
                <a:latin typeface="+mn-lt"/>
              </a:rPr>
              <a:t> </a:t>
            </a:r>
            <a:r>
              <a:rPr lang="en-US" sz="2800" dirty="0" err="1">
                <a:solidFill>
                  <a:schemeClr val="accent2"/>
                </a:solidFill>
                <a:latin typeface="+mn-lt"/>
              </a:rPr>
              <a:t>đặc</a:t>
            </a:r>
            <a:r>
              <a:rPr lang="en-US" sz="2800" dirty="0">
                <a:solidFill>
                  <a:schemeClr val="accent2"/>
                </a:solidFill>
                <a:latin typeface="+mn-lt"/>
              </a:rPr>
              <a:t> </a:t>
            </a:r>
            <a:r>
              <a:rPr lang="en-US" sz="2800" dirty="0" err="1">
                <a:solidFill>
                  <a:schemeClr val="accent2"/>
                </a:solidFill>
                <a:latin typeface="+mn-lt"/>
              </a:rPr>
              <a:t>tuyến</a:t>
            </a:r>
            <a:r>
              <a:rPr lang="en-US" sz="2800" dirty="0">
                <a:solidFill>
                  <a:schemeClr val="accent2"/>
                </a:solidFill>
                <a:latin typeface="+mn-lt"/>
              </a:rPr>
              <a:t> </a:t>
            </a:r>
            <a:r>
              <a:rPr lang="en-US" sz="2800" dirty="0" err="1">
                <a:solidFill>
                  <a:schemeClr val="accent2"/>
                </a:solidFill>
                <a:latin typeface="+mn-lt"/>
              </a:rPr>
              <a:t>ngược</a:t>
            </a:r>
            <a:r>
              <a:rPr lang="en-US" sz="2800" dirty="0">
                <a:solidFill>
                  <a:schemeClr val="accent2"/>
                </a:solidFill>
                <a:latin typeface="+mn-lt"/>
              </a:rPr>
              <a:t> </a:t>
            </a:r>
            <a:r>
              <a:rPr lang="en-US" sz="2800" dirty="0" err="1">
                <a:solidFill>
                  <a:schemeClr val="accent2"/>
                </a:solidFill>
                <a:latin typeface="+mn-lt"/>
              </a:rPr>
              <a:t>của</a:t>
            </a:r>
            <a:r>
              <a:rPr lang="en-US" sz="2800" dirty="0">
                <a:solidFill>
                  <a:schemeClr val="accent2"/>
                </a:solidFill>
                <a:latin typeface="+mn-lt"/>
              </a:rPr>
              <a:t> diode </a:t>
            </a:r>
            <a:r>
              <a:rPr lang="en-US" sz="2800" dirty="0" err="1">
                <a:solidFill>
                  <a:schemeClr val="accent2"/>
                </a:solidFill>
                <a:latin typeface="+mn-lt"/>
              </a:rPr>
              <a:t>Zene</a:t>
            </a:r>
            <a:endParaRPr lang="en-US" sz="2800" dirty="0">
              <a:solidFill>
                <a:schemeClr val="accent2"/>
              </a:solidFill>
              <a:latin typeface="+mn-lt"/>
            </a:endParaRPr>
          </a:p>
        </p:txBody>
      </p:sp>
      <p:sp>
        <p:nvSpPr>
          <p:cNvPr id="74768" name="Text Box 32"/>
          <p:cNvSpPr txBox="1">
            <a:spLocks noChangeArrowheads="1"/>
          </p:cNvSpPr>
          <p:nvPr/>
        </p:nvSpPr>
        <p:spPr bwMode="auto">
          <a:xfrm>
            <a:off x="7270750" y="2667000"/>
            <a:ext cx="1873250" cy="708025"/>
          </a:xfrm>
          <a:prstGeom prst="rect">
            <a:avLst/>
          </a:prstGeom>
          <a:noFill/>
          <a:ln w="9525">
            <a:noFill/>
            <a:miter lim="800000"/>
            <a:headEnd/>
            <a:tailEnd/>
          </a:ln>
        </p:spPr>
        <p:txBody>
          <a:bodyPr anchor="ctr">
            <a:spAutoFit/>
          </a:bodyPr>
          <a:lstStyle/>
          <a:p>
            <a:pPr algn="ctr" eaLnBrk="0" hangingPunct="0">
              <a:defRPr/>
            </a:pPr>
            <a:r>
              <a:rPr lang="en-US" sz="2000" dirty="0" err="1">
                <a:solidFill>
                  <a:srgbClr val="C00000"/>
                </a:solidFill>
                <a:latin typeface="+mn-lt"/>
              </a:rPr>
              <a:t>Dòng</a:t>
            </a:r>
            <a:r>
              <a:rPr lang="en-US" sz="2000" dirty="0">
                <a:solidFill>
                  <a:srgbClr val="C00000"/>
                </a:solidFill>
                <a:latin typeface="+mn-lt"/>
              </a:rPr>
              <a:t> </a:t>
            </a:r>
            <a:r>
              <a:rPr lang="en-US" sz="2000" dirty="0" err="1">
                <a:solidFill>
                  <a:srgbClr val="C00000"/>
                </a:solidFill>
                <a:latin typeface="+mn-lt"/>
              </a:rPr>
              <a:t>điện</a:t>
            </a:r>
            <a:r>
              <a:rPr lang="en-US" sz="2000" dirty="0">
                <a:solidFill>
                  <a:srgbClr val="C00000"/>
                </a:solidFill>
                <a:latin typeface="+mn-lt"/>
              </a:rPr>
              <a:t> </a:t>
            </a:r>
            <a:r>
              <a:rPr lang="en-US" sz="2000" dirty="0" err="1">
                <a:solidFill>
                  <a:srgbClr val="C00000"/>
                </a:solidFill>
                <a:latin typeface="+mn-lt"/>
              </a:rPr>
              <a:t>ngược</a:t>
            </a:r>
            <a:r>
              <a:rPr lang="en-US" sz="2000" dirty="0">
                <a:solidFill>
                  <a:srgbClr val="C00000"/>
                </a:solidFill>
                <a:latin typeface="+mn-lt"/>
              </a:rPr>
              <a:t>(</a:t>
            </a:r>
            <a:r>
              <a:rPr lang="en-US" sz="2000" dirty="0" err="1">
                <a:solidFill>
                  <a:srgbClr val="C00000"/>
                </a:solidFill>
                <a:latin typeface="+mn-lt"/>
              </a:rPr>
              <a:t>mA</a:t>
            </a:r>
            <a:r>
              <a:rPr lang="en-US" sz="2000" dirty="0">
                <a:solidFill>
                  <a:srgbClr val="C00000"/>
                </a:solidFill>
                <a:latin typeface="+mn-lt"/>
              </a:rPr>
              <a:t>)</a:t>
            </a:r>
          </a:p>
        </p:txBody>
      </p:sp>
      <p:grpSp>
        <p:nvGrpSpPr>
          <p:cNvPr id="3" name="Group 33"/>
          <p:cNvGrpSpPr>
            <a:grpSpLocks/>
          </p:cNvGrpSpPr>
          <p:nvPr/>
        </p:nvGrpSpPr>
        <p:grpSpPr bwMode="auto">
          <a:xfrm>
            <a:off x="325438" y="1955800"/>
            <a:ext cx="5988050" cy="4699000"/>
            <a:chOff x="205" y="1232"/>
            <a:chExt cx="3772" cy="2960"/>
          </a:xfrm>
        </p:grpSpPr>
        <p:grpSp>
          <p:nvGrpSpPr>
            <p:cNvPr id="4" name="Group 34"/>
            <p:cNvGrpSpPr>
              <a:grpSpLocks/>
            </p:cNvGrpSpPr>
            <p:nvPr/>
          </p:nvGrpSpPr>
          <p:grpSpPr bwMode="auto">
            <a:xfrm>
              <a:off x="1401" y="1232"/>
              <a:ext cx="2576" cy="2960"/>
              <a:chOff x="1401" y="1232"/>
              <a:chExt cx="2576" cy="2960"/>
            </a:xfrm>
          </p:grpSpPr>
          <p:sp>
            <p:nvSpPr>
              <p:cNvPr id="42015" name="Line 35"/>
              <p:cNvSpPr>
                <a:spLocks noChangeShapeType="1"/>
              </p:cNvSpPr>
              <p:nvPr/>
            </p:nvSpPr>
            <p:spPr bwMode="auto">
              <a:xfrm>
                <a:off x="2350" y="1232"/>
                <a:ext cx="1627" cy="0"/>
              </a:xfrm>
              <a:prstGeom prst="line">
                <a:avLst/>
              </a:prstGeom>
              <a:noFill/>
              <a:ln w="28575">
                <a:solidFill>
                  <a:schemeClr val="accent2"/>
                </a:solidFill>
                <a:round/>
                <a:headEnd/>
                <a:tailEnd/>
              </a:ln>
            </p:spPr>
            <p:txBody>
              <a:bodyPr wrap="none" anchor="ctr"/>
              <a:lstStyle/>
              <a:p>
                <a:endParaRPr lang="en-US"/>
              </a:p>
            </p:txBody>
          </p:sp>
          <p:sp>
            <p:nvSpPr>
              <p:cNvPr id="42016" name="Line 36"/>
              <p:cNvSpPr>
                <a:spLocks noChangeShapeType="1"/>
              </p:cNvSpPr>
              <p:nvPr/>
            </p:nvSpPr>
            <p:spPr bwMode="auto">
              <a:xfrm>
                <a:off x="2220" y="2982"/>
                <a:ext cx="1757" cy="0"/>
              </a:xfrm>
              <a:prstGeom prst="line">
                <a:avLst/>
              </a:prstGeom>
              <a:noFill/>
              <a:ln w="28575">
                <a:solidFill>
                  <a:schemeClr val="accent2"/>
                </a:solidFill>
                <a:round/>
                <a:headEnd/>
                <a:tailEnd/>
              </a:ln>
            </p:spPr>
            <p:txBody>
              <a:bodyPr wrap="none" anchor="ctr"/>
              <a:lstStyle/>
              <a:p>
                <a:endParaRPr lang="en-US"/>
              </a:p>
            </p:txBody>
          </p:sp>
          <p:sp>
            <p:nvSpPr>
              <p:cNvPr id="42017" name="Text Box 37"/>
              <p:cNvSpPr txBox="1">
                <a:spLocks noChangeArrowheads="1"/>
              </p:cNvSpPr>
              <p:nvPr/>
            </p:nvSpPr>
            <p:spPr bwMode="auto">
              <a:xfrm>
                <a:off x="3281" y="1783"/>
                <a:ext cx="276" cy="634"/>
              </a:xfrm>
              <a:prstGeom prst="rect">
                <a:avLst/>
              </a:prstGeom>
              <a:noFill/>
              <a:ln w="9525">
                <a:noFill/>
                <a:miter lim="800000"/>
                <a:headEnd/>
                <a:tailEnd/>
              </a:ln>
            </p:spPr>
            <p:txBody>
              <a:bodyPr wrap="none" anchor="ctr">
                <a:spAutoFit/>
              </a:bodyPr>
              <a:lstStyle/>
              <a:p>
                <a:pPr algn="ctr" eaLnBrk="0" hangingPunct="0"/>
                <a:r>
                  <a:rPr lang="en-US" sz="6000">
                    <a:solidFill>
                      <a:schemeClr val="accent2"/>
                    </a:solidFill>
                    <a:latin typeface="Times New Roman" pitchFamily="18" charset="0"/>
                  </a:rPr>
                  <a:t>I</a:t>
                </a:r>
              </a:p>
            </p:txBody>
          </p:sp>
          <p:sp>
            <p:nvSpPr>
              <p:cNvPr id="42018" name="AutoShape 38"/>
              <p:cNvSpPr>
                <a:spLocks noChangeArrowheads="1"/>
              </p:cNvSpPr>
              <p:nvPr/>
            </p:nvSpPr>
            <p:spPr bwMode="auto">
              <a:xfrm>
                <a:off x="3064" y="1974"/>
                <a:ext cx="212" cy="288"/>
              </a:xfrm>
              <a:prstGeom prst="triangle">
                <a:avLst>
                  <a:gd name="adj" fmla="val 50000"/>
                </a:avLst>
              </a:prstGeom>
              <a:solidFill>
                <a:schemeClr val="bg1"/>
              </a:solidFill>
              <a:ln w="57150">
                <a:solidFill>
                  <a:schemeClr val="accent2"/>
                </a:solidFill>
                <a:miter lim="800000"/>
                <a:headEnd/>
                <a:tailEnd/>
              </a:ln>
            </p:spPr>
            <p:txBody>
              <a:bodyPr wrap="none" anchor="ctr"/>
              <a:lstStyle/>
              <a:p>
                <a:endParaRPr lang="vi-VN"/>
              </a:p>
            </p:txBody>
          </p:sp>
          <p:sp>
            <p:nvSpPr>
              <p:cNvPr id="42019" name="Line 39"/>
              <p:cNvSpPr>
                <a:spLocks noChangeShapeType="1"/>
              </p:cNvSpPr>
              <p:nvPr/>
            </p:nvSpPr>
            <p:spPr bwMode="auto">
              <a:xfrm flipV="1">
                <a:off x="3276" y="1232"/>
                <a:ext cx="0" cy="656"/>
              </a:xfrm>
              <a:prstGeom prst="line">
                <a:avLst/>
              </a:prstGeom>
              <a:noFill/>
              <a:ln w="76200">
                <a:solidFill>
                  <a:schemeClr val="accent2"/>
                </a:solidFill>
                <a:round/>
                <a:headEnd/>
                <a:tailEnd type="triangle" w="med" len="med"/>
              </a:ln>
            </p:spPr>
            <p:txBody>
              <a:bodyPr wrap="none" anchor="ctr"/>
              <a:lstStyle/>
              <a:p>
                <a:endParaRPr lang="en-US"/>
              </a:p>
            </p:txBody>
          </p:sp>
          <p:sp>
            <p:nvSpPr>
              <p:cNvPr id="42020" name="Line 40"/>
              <p:cNvSpPr>
                <a:spLocks noChangeShapeType="1"/>
              </p:cNvSpPr>
              <p:nvPr/>
            </p:nvSpPr>
            <p:spPr bwMode="auto">
              <a:xfrm>
                <a:off x="3281" y="2417"/>
                <a:ext cx="0" cy="565"/>
              </a:xfrm>
              <a:prstGeom prst="line">
                <a:avLst/>
              </a:prstGeom>
              <a:noFill/>
              <a:ln w="76200">
                <a:solidFill>
                  <a:schemeClr val="accent2"/>
                </a:solidFill>
                <a:round/>
                <a:headEnd/>
                <a:tailEnd type="triangle" w="med" len="med"/>
              </a:ln>
            </p:spPr>
            <p:txBody>
              <a:bodyPr wrap="none" anchor="ctr"/>
              <a:lstStyle/>
              <a:p>
                <a:endParaRPr lang="en-US"/>
              </a:p>
            </p:txBody>
          </p:sp>
          <p:grpSp>
            <p:nvGrpSpPr>
              <p:cNvPr id="5" name="Group 41"/>
              <p:cNvGrpSpPr>
                <a:grpSpLocks/>
              </p:cNvGrpSpPr>
              <p:nvPr/>
            </p:nvGrpSpPr>
            <p:grpSpPr bwMode="auto">
              <a:xfrm>
                <a:off x="1401" y="3558"/>
                <a:ext cx="624" cy="634"/>
                <a:chOff x="587" y="3245"/>
                <a:chExt cx="624" cy="634"/>
              </a:xfrm>
            </p:grpSpPr>
            <p:sp>
              <p:nvSpPr>
                <p:cNvPr id="42026" name="AutoShape 42"/>
                <p:cNvSpPr>
                  <a:spLocks noChangeArrowheads="1"/>
                </p:cNvSpPr>
                <p:nvPr/>
              </p:nvSpPr>
              <p:spPr bwMode="auto">
                <a:xfrm>
                  <a:off x="587" y="3442"/>
                  <a:ext cx="212" cy="288"/>
                </a:xfrm>
                <a:prstGeom prst="triangle">
                  <a:avLst>
                    <a:gd name="adj" fmla="val 50000"/>
                  </a:avLst>
                </a:prstGeom>
                <a:noFill/>
                <a:ln w="57150">
                  <a:solidFill>
                    <a:schemeClr val="accent2"/>
                  </a:solidFill>
                  <a:miter lim="800000"/>
                  <a:headEnd/>
                  <a:tailEnd/>
                </a:ln>
              </p:spPr>
              <p:txBody>
                <a:bodyPr wrap="none" anchor="ctr"/>
                <a:lstStyle/>
                <a:p>
                  <a:endParaRPr lang="vi-VN"/>
                </a:p>
              </p:txBody>
            </p:sp>
            <p:sp>
              <p:nvSpPr>
                <p:cNvPr id="42027" name="Text Box 43"/>
                <p:cNvSpPr txBox="1">
                  <a:spLocks noChangeArrowheads="1"/>
                </p:cNvSpPr>
                <p:nvPr/>
              </p:nvSpPr>
              <p:spPr bwMode="auto">
                <a:xfrm>
                  <a:off x="748" y="3245"/>
                  <a:ext cx="463" cy="634"/>
                </a:xfrm>
                <a:prstGeom prst="rect">
                  <a:avLst/>
                </a:prstGeom>
                <a:noFill/>
                <a:ln w="9525">
                  <a:noFill/>
                  <a:miter lim="800000"/>
                  <a:headEnd/>
                  <a:tailEnd/>
                </a:ln>
              </p:spPr>
              <p:txBody>
                <a:bodyPr wrap="none" anchor="ctr">
                  <a:spAutoFit/>
                </a:bodyPr>
                <a:lstStyle/>
                <a:p>
                  <a:pPr algn="ctr" eaLnBrk="0" hangingPunct="0"/>
                  <a:r>
                    <a:rPr lang="en-US" sz="6000">
                      <a:solidFill>
                        <a:schemeClr val="accent2"/>
                      </a:solidFill>
                      <a:latin typeface="Times New Roman" pitchFamily="18" charset="0"/>
                    </a:rPr>
                    <a:t>V</a:t>
                  </a:r>
                </a:p>
              </p:txBody>
            </p:sp>
          </p:grpSp>
          <p:sp>
            <p:nvSpPr>
              <p:cNvPr id="42022" name="Line 44"/>
              <p:cNvSpPr>
                <a:spLocks noChangeShapeType="1"/>
              </p:cNvSpPr>
              <p:nvPr/>
            </p:nvSpPr>
            <p:spPr bwMode="auto">
              <a:xfrm>
                <a:off x="2350" y="1232"/>
                <a:ext cx="0" cy="2823"/>
              </a:xfrm>
              <a:prstGeom prst="line">
                <a:avLst/>
              </a:prstGeom>
              <a:noFill/>
              <a:ln w="28575">
                <a:solidFill>
                  <a:schemeClr val="accent2"/>
                </a:solidFill>
                <a:round/>
                <a:headEnd/>
                <a:tailEnd/>
              </a:ln>
            </p:spPr>
            <p:txBody>
              <a:bodyPr wrap="none" anchor="ctr"/>
              <a:lstStyle/>
              <a:p>
                <a:endParaRPr lang="en-US"/>
              </a:p>
            </p:txBody>
          </p:sp>
          <p:sp>
            <p:nvSpPr>
              <p:cNvPr id="42023" name="Line 45"/>
              <p:cNvSpPr>
                <a:spLocks noChangeShapeType="1"/>
              </p:cNvSpPr>
              <p:nvPr/>
            </p:nvSpPr>
            <p:spPr bwMode="auto">
              <a:xfrm>
                <a:off x="2230" y="2982"/>
                <a:ext cx="0" cy="1073"/>
              </a:xfrm>
              <a:prstGeom prst="line">
                <a:avLst/>
              </a:prstGeom>
              <a:noFill/>
              <a:ln w="28575">
                <a:solidFill>
                  <a:schemeClr val="accent2"/>
                </a:solidFill>
                <a:round/>
                <a:headEnd/>
                <a:tailEnd/>
              </a:ln>
            </p:spPr>
            <p:txBody>
              <a:bodyPr wrap="none" anchor="ctr"/>
              <a:lstStyle/>
              <a:p>
                <a:endParaRPr lang="en-US"/>
              </a:p>
            </p:txBody>
          </p:sp>
          <p:sp>
            <p:nvSpPr>
              <p:cNvPr id="42024" name="Line 46"/>
              <p:cNvSpPr>
                <a:spLocks noChangeShapeType="1"/>
              </p:cNvSpPr>
              <p:nvPr/>
            </p:nvSpPr>
            <p:spPr bwMode="auto">
              <a:xfrm>
                <a:off x="1998" y="3889"/>
                <a:ext cx="222" cy="0"/>
              </a:xfrm>
              <a:prstGeom prst="line">
                <a:avLst/>
              </a:prstGeom>
              <a:noFill/>
              <a:ln w="28575">
                <a:solidFill>
                  <a:schemeClr val="accent2"/>
                </a:solidFill>
                <a:round/>
                <a:headEnd/>
                <a:tailEnd type="triangle" w="med" len="med"/>
              </a:ln>
            </p:spPr>
            <p:txBody>
              <a:bodyPr wrap="none" anchor="ctr"/>
              <a:lstStyle/>
              <a:p>
                <a:endParaRPr lang="en-US"/>
              </a:p>
            </p:txBody>
          </p:sp>
          <p:sp>
            <p:nvSpPr>
              <p:cNvPr id="42025" name="Line 47"/>
              <p:cNvSpPr>
                <a:spLocks noChangeShapeType="1"/>
              </p:cNvSpPr>
              <p:nvPr/>
            </p:nvSpPr>
            <p:spPr bwMode="auto">
              <a:xfrm flipH="1">
                <a:off x="2344" y="3885"/>
                <a:ext cx="222" cy="0"/>
              </a:xfrm>
              <a:prstGeom prst="line">
                <a:avLst/>
              </a:prstGeom>
              <a:noFill/>
              <a:ln w="28575">
                <a:solidFill>
                  <a:schemeClr val="accent2"/>
                </a:solidFill>
                <a:round/>
                <a:headEnd/>
                <a:tailEnd type="triangle" w="med" len="med"/>
              </a:ln>
            </p:spPr>
            <p:txBody>
              <a:bodyPr wrap="none" anchor="ctr"/>
              <a:lstStyle/>
              <a:p>
                <a:endParaRPr lang="en-US"/>
              </a:p>
            </p:txBody>
          </p:sp>
        </p:grpSp>
        <p:sp>
          <p:nvSpPr>
            <p:cNvPr id="42010" name="Text Box 48"/>
            <p:cNvSpPr txBox="1">
              <a:spLocks noChangeArrowheads="1"/>
            </p:cNvSpPr>
            <p:nvPr/>
          </p:nvSpPr>
          <p:spPr bwMode="auto">
            <a:xfrm>
              <a:off x="205" y="1712"/>
              <a:ext cx="278" cy="327"/>
            </a:xfrm>
            <a:prstGeom prst="rect">
              <a:avLst/>
            </a:prstGeom>
            <a:noFill/>
            <a:ln w="9525">
              <a:noFill/>
              <a:miter lim="800000"/>
              <a:headEnd/>
              <a:tailEnd/>
            </a:ln>
          </p:spPr>
          <p:txBody>
            <a:bodyPr wrap="none" anchor="ctr">
              <a:spAutoFit/>
            </a:bodyPr>
            <a:lstStyle/>
            <a:p>
              <a:pPr algn="ctr" eaLnBrk="0" hangingPunct="0"/>
              <a:r>
                <a:rPr lang="en-US" sz="2800" b="1">
                  <a:solidFill>
                    <a:srgbClr val="CC0000"/>
                  </a:solidFill>
                  <a:latin typeface="Times New Roman" pitchFamily="18" charset="0"/>
                </a:rPr>
                <a:t>V</a:t>
              </a:r>
            </a:p>
          </p:txBody>
        </p:sp>
        <p:sp>
          <p:nvSpPr>
            <p:cNvPr id="42011" name="Line 49"/>
            <p:cNvSpPr>
              <a:spLocks noChangeShapeType="1"/>
            </p:cNvSpPr>
            <p:nvPr/>
          </p:nvSpPr>
          <p:spPr bwMode="auto">
            <a:xfrm>
              <a:off x="352" y="1444"/>
              <a:ext cx="447" cy="0"/>
            </a:xfrm>
            <a:prstGeom prst="line">
              <a:avLst/>
            </a:prstGeom>
            <a:noFill/>
            <a:ln w="38100">
              <a:solidFill>
                <a:srgbClr val="CC0000"/>
              </a:solidFill>
              <a:round/>
              <a:headEnd/>
              <a:tailEnd type="triangle" w="med" len="med"/>
            </a:ln>
          </p:spPr>
          <p:txBody>
            <a:bodyPr wrap="none" anchor="ctr"/>
            <a:lstStyle/>
            <a:p>
              <a:endParaRPr lang="en-US"/>
            </a:p>
          </p:txBody>
        </p:sp>
        <p:sp>
          <p:nvSpPr>
            <p:cNvPr id="42012" name="Line 50"/>
            <p:cNvSpPr>
              <a:spLocks noChangeShapeType="1"/>
            </p:cNvSpPr>
            <p:nvPr/>
          </p:nvSpPr>
          <p:spPr bwMode="auto">
            <a:xfrm>
              <a:off x="352" y="2314"/>
              <a:ext cx="447" cy="0"/>
            </a:xfrm>
            <a:prstGeom prst="line">
              <a:avLst/>
            </a:prstGeom>
            <a:noFill/>
            <a:ln w="38100">
              <a:solidFill>
                <a:srgbClr val="CC0000"/>
              </a:solidFill>
              <a:round/>
              <a:headEnd/>
              <a:tailEnd type="triangle" w="med" len="med"/>
            </a:ln>
          </p:spPr>
          <p:txBody>
            <a:bodyPr wrap="none" anchor="ctr"/>
            <a:lstStyle/>
            <a:p>
              <a:endParaRPr lang="en-US"/>
            </a:p>
          </p:txBody>
        </p:sp>
        <p:sp>
          <p:nvSpPr>
            <p:cNvPr id="42013" name="Line 51"/>
            <p:cNvSpPr>
              <a:spLocks noChangeShapeType="1"/>
            </p:cNvSpPr>
            <p:nvPr/>
          </p:nvSpPr>
          <p:spPr bwMode="auto">
            <a:xfrm>
              <a:off x="352" y="1434"/>
              <a:ext cx="0" cy="268"/>
            </a:xfrm>
            <a:prstGeom prst="line">
              <a:avLst/>
            </a:prstGeom>
            <a:noFill/>
            <a:ln w="38100">
              <a:solidFill>
                <a:srgbClr val="CC0000"/>
              </a:solidFill>
              <a:round/>
              <a:headEnd/>
              <a:tailEnd/>
            </a:ln>
          </p:spPr>
          <p:txBody>
            <a:bodyPr wrap="none" anchor="ctr"/>
            <a:lstStyle/>
            <a:p>
              <a:endParaRPr lang="en-US"/>
            </a:p>
          </p:txBody>
        </p:sp>
        <p:sp>
          <p:nvSpPr>
            <p:cNvPr id="42014" name="Line 52"/>
            <p:cNvSpPr>
              <a:spLocks noChangeShapeType="1"/>
            </p:cNvSpPr>
            <p:nvPr/>
          </p:nvSpPr>
          <p:spPr bwMode="auto">
            <a:xfrm flipV="1">
              <a:off x="352" y="2049"/>
              <a:ext cx="0" cy="275"/>
            </a:xfrm>
            <a:prstGeom prst="line">
              <a:avLst/>
            </a:prstGeom>
            <a:noFill/>
            <a:ln w="38100">
              <a:solidFill>
                <a:srgbClr val="CC0000"/>
              </a:solidFill>
              <a:round/>
              <a:headEnd/>
              <a:tailEnd/>
            </a:ln>
          </p:spPr>
          <p:txBody>
            <a:bodyPr wrap="none" anchor="ctr"/>
            <a:lstStyle/>
            <a:p>
              <a:endParaRPr lang="en-US"/>
            </a:p>
          </p:txBody>
        </p:sp>
      </p:grpSp>
      <p:sp>
        <p:nvSpPr>
          <p:cNvPr id="32821" name="Text Box 53"/>
          <p:cNvSpPr txBox="1">
            <a:spLocks noChangeArrowheads="1"/>
          </p:cNvSpPr>
          <p:nvPr/>
        </p:nvSpPr>
        <p:spPr bwMode="auto">
          <a:xfrm>
            <a:off x="4038600" y="5880100"/>
            <a:ext cx="2971800" cy="708025"/>
          </a:xfrm>
          <a:prstGeom prst="rect">
            <a:avLst/>
          </a:prstGeom>
          <a:noFill/>
          <a:ln w="9525">
            <a:noFill/>
            <a:miter lim="800000"/>
            <a:headEnd/>
            <a:tailEnd/>
          </a:ln>
        </p:spPr>
        <p:txBody>
          <a:bodyPr anchor="ctr">
            <a:spAutoFit/>
          </a:bodyPr>
          <a:lstStyle/>
          <a:p>
            <a:pPr algn="ctr" eaLnBrk="0" hangingPunct="0">
              <a:defRPr/>
            </a:pPr>
            <a:r>
              <a:rPr lang="en-US" sz="2000" dirty="0" err="1">
                <a:solidFill>
                  <a:srgbClr val="CC0000"/>
                </a:solidFill>
                <a:latin typeface="+mn-lt"/>
              </a:rPr>
              <a:t>Điện</a:t>
            </a:r>
            <a:r>
              <a:rPr lang="en-US" sz="2000" dirty="0">
                <a:solidFill>
                  <a:srgbClr val="CC0000"/>
                </a:solidFill>
                <a:latin typeface="+mn-lt"/>
              </a:rPr>
              <a:t> </a:t>
            </a:r>
            <a:r>
              <a:rPr lang="en-US" sz="2000" dirty="0" err="1">
                <a:solidFill>
                  <a:srgbClr val="CC0000"/>
                </a:solidFill>
                <a:latin typeface="+mn-lt"/>
              </a:rPr>
              <a:t>áp</a:t>
            </a:r>
            <a:r>
              <a:rPr lang="en-US" sz="2000" dirty="0">
                <a:solidFill>
                  <a:srgbClr val="CC0000"/>
                </a:solidFill>
                <a:latin typeface="+mn-lt"/>
              </a:rPr>
              <a:t> </a:t>
            </a:r>
            <a:r>
              <a:rPr lang="en-US" sz="2000" dirty="0" err="1">
                <a:solidFill>
                  <a:srgbClr val="CC0000"/>
                </a:solidFill>
                <a:latin typeface="+mn-lt"/>
              </a:rPr>
              <a:t>sụt</a:t>
            </a:r>
            <a:r>
              <a:rPr lang="en-US" sz="2000" dirty="0">
                <a:solidFill>
                  <a:srgbClr val="CC0000"/>
                </a:solidFill>
                <a:latin typeface="+mn-lt"/>
              </a:rPr>
              <a:t> </a:t>
            </a:r>
            <a:r>
              <a:rPr lang="en-US" sz="2000" dirty="0" err="1">
                <a:solidFill>
                  <a:srgbClr val="CC0000"/>
                </a:solidFill>
                <a:latin typeface="+mn-lt"/>
              </a:rPr>
              <a:t>trên</a:t>
            </a:r>
            <a:r>
              <a:rPr lang="en-US" sz="2000" dirty="0">
                <a:solidFill>
                  <a:srgbClr val="CC0000"/>
                </a:solidFill>
                <a:latin typeface="+mn-lt"/>
              </a:rPr>
              <a:t> diode </a:t>
            </a:r>
            <a:r>
              <a:rPr lang="en-US" sz="2000" dirty="0" err="1">
                <a:solidFill>
                  <a:srgbClr val="CC0000"/>
                </a:solidFill>
                <a:latin typeface="+mn-lt"/>
              </a:rPr>
              <a:t>gần</a:t>
            </a:r>
            <a:r>
              <a:rPr lang="en-US" sz="2000" dirty="0">
                <a:solidFill>
                  <a:srgbClr val="CC0000"/>
                </a:solidFill>
                <a:latin typeface="+mn-lt"/>
              </a:rPr>
              <a:t> </a:t>
            </a:r>
            <a:r>
              <a:rPr lang="en-US" sz="2000" dirty="0" err="1">
                <a:solidFill>
                  <a:srgbClr val="CC0000"/>
                </a:solidFill>
                <a:latin typeface="+mn-lt"/>
              </a:rPr>
              <a:t>như</a:t>
            </a:r>
            <a:r>
              <a:rPr lang="en-US" sz="2000" dirty="0">
                <a:solidFill>
                  <a:srgbClr val="CC0000"/>
                </a:solidFill>
                <a:latin typeface="+mn-lt"/>
              </a:rPr>
              <a:t> </a:t>
            </a:r>
            <a:r>
              <a:rPr lang="en-US" sz="2000" dirty="0" err="1">
                <a:solidFill>
                  <a:srgbClr val="CC0000"/>
                </a:solidFill>
                <a:latin typeface="+mn-lt"/>
              </a:rPr>
              <a:t>không</a:t>
            </a:r>
            <a:r>
              <a:rPr lang="en-US" sz="2000" dirty="0">
                <a:solidFill>
                  <a:srgbClr val="CC0000"/>
                </a:solidFill>
                <a:latin typeface="+mn-lt"/>
              </a:rPr>
              <a:t> </a:t>
            </a:r>
            <a:r>
              <a:rPr lang="en-US" sz="2000" dirty="0" err="1">
                <a:solidFill>
                  <a:srgbClr val="CC0000"/>
                </a:solidFill>
                <a:latin typeface="+mn-lt"/>
              </a:rPr>
              <a:t>đổi</a:t>
            </a:r>
            <a:endParaRPr lang="en-US" sz="2000" dirty="0">
              <a:solidFill>
                <a:srgbClr val="CC0000"/>
              </a:solidFill>
              <a:latin typeface="+mn-lt"/>
            </a:endParaRPr>
          </a:p>
        </p:txBody>
      </p:sp>
      <p:grpSp>
        <p:nvGrpSpPr>
          <p:cNvPr id="6" name="Group 54"/>
          <p:cNvGrpSpPr>
            <a:grpSpLocks/>
          </p:cNvGrpSpPr>
          <p:nvPr/>
        </p:nvGrpSpPr>
        <p:grpSpPr bwMode="auto">
          <a:xfrm>
            <a:off x="871538" y="1987550"/>
            <a:ext cx="765175" cy="2209800"/>
            <a:chOff x="549" y="1252"/>
            <a:chExt cx="482" cy="1392"/>
          </a:xfrm>
        </p:grpSpPr>
        <p:sp>
          <p:nvSpPr>
            <p:cNvPr id="42004" name="AutoShape 55"/>
            <p:cNvSpPr>
              <a:spLocks noChangeArrowheads="1"/>
            </p:cNvSpPr>
            <p:nvPr/>
          </p:nvSpPr>
          <p:spPr bwMode="auto">
            <a:xfrm>
              <a:off x="579" y="1745"/>
              <a:ext cx="444" cy="351"/>
            </a:xfrm>
            <a:prstGeom prst="triangle">
              <a:avLst>
                <a:gd name="adj" fmla="val 50000"/>
              </a:avLst>
            </a:prstGeom>
            <a:solidFill>
              <a:schemeClr val="tx1"/>
            </a:solidFill>
            <a:ln w="9525">
              <a:solidFill>
                <a:schemeClr val="tx1"/>
              </a:solidFill>
              <a:miter lim="800000"/>
              <a:headEnd/>
              <a:tailEnd/>
            </a:ln>
          </p:spPr>
          <p:txBody>
            <a:bodyPr wrap="none" anchor="ctr"/>
            <a:lstStyle/>
            <a:p>
              <a:endParaRPr lang="vi-VN"/>
            </a:p>
          </p:txBody>
        </p:sp>
        <p:sp>
          <p:nvSpPr>
            <p:cNvPr id="42005" name="Line 56"/>
            <p:cNvSpPr>
              <a:spLocks noChangeShapeType="1"/>
            </p:cNvSpPr>
            <p:nvPr/>
          </p:nvSpPr>
          <p:spPr bwMode="auto">
            <a:xfrm>
              <a:off x="549" y="1745"/>
              <a:ext cx="482" cy="0"/>
            </a:xfrm>
            <a:prstGeom prst="line">
              <a:avLst/>
            </a:prstGeom>
            <a:noFill/>
            <a:ln w="57150">
              <a:solidFill>
                <a:schemeClr val="tx1"/>
              </a:solidFill>
              <a:round/>
              <a:headEnd/>
              <a:tailEnd/>
            </a:ln>
          </p:spPr>
          <p:txBody>
            <a:bodyPr wrap="none" anchor="ctr"/>
            <a:lstStyle/>
            <a:p>
              <a:endParaRPr lang="en-US"/>
            </a:p>
          </p:txBody>
        </p:sp>
        <p:sp>
          <p:nvSpPr>
            <p:cNvPr id="42006" name="Line 57"/>
            <p:cNvSpPr>
              <a:spLocks noChangeShapeType="1"/>
            </p:cNvSpPr>
            <p:nvPr/>
          </p:nvSpPr>
          <p:spPr bwMode="auto">
            <a:xfrm flipH="1">
              <a:off x="807" y="1252"/>
              <a:ext cx="0" cy="1392"/>
            </a:xfrm>
            <a:prstGeom prst="line">
              <a:avLst/>
            </a:prstGeom>
            <a:noFill/>
            <a:ln w="57150">
              <a:solidFill>
                <a:schemeClr val="tx1"/>
              </a:solidFill>
              <a:round/>
              <a:headEnd/>
              <a:tailEnd/>
            </a:ln>
          </p:spPr>
          <p:txBody>
            <a:bodyPr wrap="none" anchor="ctr"/>
            <a:lstStyle/>
            <a:p>
              <a:endParaRPr lang="en-US"/>
            </a:p>
          </p:txBody>
        </p:sp>
        <p:sp>
          <p:nvSpPr>
            <p:cNvPr id="42007" name="Line 58"/>
            <p:cNvSpPr>
              <a:spLocks noChangeShapeType="1"/>
            </p:cNvSpPr>
            <p:nvPr/>
          </p:nvSpPr>
          <p:spPr bwMode="auto">
            <a:xfrm>
              <a:off x="564" y="1743"/>
              <a:ext cx="0" cy="153"/>
            </a:xfrm>
            <a:prstGeom prst="line">
              <a:avLst/>
            </a:prstGeom>
            <a:noFill/>
            <a:ln w="57150">
              <a:solidFill>
                <a:schemeClr val="tx1"/>
              </a:solidFill>
              <a:round/>
              <a:headEnd/>
              <a:tailEnd/>
            </a:ln>
          </p:spPr>
          <p:txBody>
            <a:bodyPr wrap="none" anchor="ctr"/>
            <a:lstStyle/>
            <a:p>
              <a:endParaRPr lang="en-US"/>
            </a:p>
          </p:txBody>
        </p:sp>
        <p:sp>
          <p:nvSpPr>
            <p:cNvPr id="42008" name="Line 59"/>
            <p:cNvSpPr>
              <a:spLocks noChangeShapeType="1"/>
            </p:cNvSpPr>
            <p:nvPr/>
          </p:nvSpPr>
          <p:spPr bwMode="auto">
            <a:xfrm flipV="1">
              <a:off x="1031" y="1602"/>
              <a:ext cx="0" cy="155"/>
            </a:xfrm>
            <a:prstGeom prst="line">
              <a:avLst/>
            </a:prstGeom>
            <a:noFill/>
            <a:ln w="57150">
              <a:solidFill>
                <a:schemeClr val="tx1"/>
              </a:solidFill>
              <a:round/>
              <a:headEn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1000"/>
                                  </p:stCondLst>
                                  <p:iterate type="lt">
                                    <p:tmAbs val="75"/>
                                  </p:iterate>
                                  <p:childTnLst>
                                    <p:set>
                                      <p:cBhvr>
                                        <p:cTn id="11" dur="1" fill="hold">
                                          <p:stCondLst>
                                            <p:cond delay="74"/>
                                          </p:stCondLst>
                                        </p:cTn>
                                        <p:tgtEl>
                                          <p:spTgt spid="32821">
                                            <p:txEl>
                                              <p:pRg st="0" end="0"/>
                                            </p:txEl>
                                          </p:spTgt>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2"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21" grpId="0" build="p" autoUpdateAnimBg="0" advAuto="100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1905000"/>
            <a:ext cx="8229600" cy="4525963"/>
          </a:xfrm>
        </p:spPr>
        <p:txBody>
          <a:bodyPr/>
          <a:lstStyle/>
          <a:p>
            <a:pPr eaLnBrk="1" hangingPunct="1">
              <a:lnSpc>
                <a:spcPct val="150000"/>
              </a:lnSpc>
            </a:pPr>
            <a:r>
              <a:rPr lang="en-US" sz="2000" smtClean="0">
                <a:latin typeface="Times New Roman" pitchFamily="18" charset="0"/>
                <a:cs typeface="Times New Roman" pitchFamily="18" charset="0"/>
              </a:rPr>
              <a:t>Điện áp ổn định U</a:t>
            </a:r>
            <a:r>
              <a:rPr lang="en-US" sz="2000" baseline="-25000" smtClean="0">
                <a:latin typeface="Times New Roman" pitchFamily="18" charset="0"/>
                <a:cs typeface="Times New Roman" pitchFamily="18" charset="0"/>
              </a:rPr>
              <a:t>Z</a:t>
            </a:r>
          </a:p>
          <a:p>
            <a:pPr eaLnBrk="1" hangingPunct="1">
              <a:lnSpc>
                <a:spcPct val="150000"/>
              </a:lnSpc>
            </a:pPr>
            <a:r>
              <a:rPr lang="en-US" sz="2000" smtClean="0">
                <a:latin typeface="Times New Roman" pitchFamily="18" charset="0"/>
                <a:cs typeface="Times New Roman" pitchFamily="18" charset="0"/>
              </a:rPr>
              <a:t>Điện trở trong R</a:t>
            </a:r>
            <a:r>
              <a:rPr lang="en-US" sz="2000" baseline="-25000" smtClean="0">
                <a:latin typeface="Times New Roman" pitchFamily="18" charset="0"/>
                <a:cs typeface="Times New Roman" pitchFamily="18" charset="0"/>
              </a:rPr>
              <a:t>i</a:t>
            </a:r>
          </a:p>
          <a:p>
            <a:pPr eaLnBrk="1" hangingPunct="1">
              <a:lnSpc>
                <a:spcPct val="150000"/>
              </a:lnSpc>
            </a:pPr>
            <a:r>
              <a:rPr lang="en-US" sz="2000" smtClean="0">
                <a:latin typeface="Times New Roman" pitchFamily="18" charset="0"/>
                <a:cs typeface="Times New Roman" pitchFamily="18" charset="0"/>
              </a:rPr>
              <a:t>Công suất định mức P</a:t>
            </a:r>
            <a:r>
              <a:rPr lang="en-US" sz="2000" baseline="-25000" smtClean="0">
                <a:latin typeface="Times New Roman" pitchFamily="18" charset="0"/>
                <a:cs typeface="Times New Roman" pitchFamily="18" charset="0"/>
              </a:rPr>
              <a:t>Z</a:t>
            </a:r>
            <a:r>
              <a:rPr lang="en-US" sz="2000" smtClean="0">
                <a:latin typeface="Times New Roman" pitchFamily="18" charset="0"/>
                <a:cs typeface="Times New Roman" pitchFamily="18" charset="0"/>
              </a:rPr>
              <a:t>, nó là công suất tiêu tán trên diode khi có dòng I</a:t>
            </a:r>
            <a:r>
              <a:rPr lang="en-US" sz="2000" baseline="-25000" smtClean="0">
                <a:latin typeface="Times New Roman" pitchFamily="18" charset="0"/>
                <a:cs typeface="Times New Roman" pitchFamily="18" charset="0"/>
              </a:rPr>
              <a:t>Z</a:t>
            </a:r>
            <a:r>
              <a:rPr lang="en-US" sz="2000" smtClean="0">
                <a:latin typeface="Times New Roman" pitchFamily="18" charset="0"/>
                <a:cs typeface="Times New Roman" pitchFamily="18" charset="0"/>
              </a:rPr>
              <a:t> chảy qua</a:t>
            </a:r>
          </a:p>
          <a:p>
            <a:pPr eaLnBrk="1" hangingPunct="1">
              <a:lnSpc>
                <a:spcPct val="150000"/>
              </a:lnSpc>
              <a:buFontTx/>
              <a:buNone/>
            </a:pPr>
            <a:r>
              <a:rPr lang="en-US" sz="2000" smtClean="0">
                <a:latin typeface="Times New Roman" pitchFamily="18" charset="0"/>
                <a:cs typeface="Times New Roman" pitchFamily="18" charset="0"/>
              </a:rPr>
              <a:t>				P</a:t>
            </a:r>
            <a:r>
              <a:rPr lang="en-US" sz="2000" baseline="-25000" smtClean="0">
                <a:latin typeface="Times New Roman" pitchFamily="18" charset="0"/>
                <a:cs typeface="Times New Roman" pitchFamily="18" charset="0"/>
              </a:rPr>
              <a:t>Z </a:t>
            </a:r>
            <a:r>
              <a:rPr lang="en-US" sz="2000" smtClean="0">
                <a:latin typeface="Times New Roman" pitchFamily="18" charset="0"/>
                <a:cs typeface="Times New Roman" pitchFamily="18" charset="0"/>
              </a:rPr>
              <a:t>= U</a:t>
            </a:r>
            <a:r>
              <a:rPr lang="en-US" sz="2000" baseline="-25000" smtClean="0">
                <a:latin typeface="Times New Roman" pitchFamily="18" charset="0"/>
                <a:cs typeface="Times New Roman" pitchFamily="18" charset="0"/>
              </a:rPr>
              <a:t>Z</a:t>
            </a:r>
            <a:r>
              <a:rPr lang="en-US" sz="2000" smtClean="0">
                <a:latin typeface="Times New Roman" pitchFamily="18" charset="0"/>
                <a:cs typeface="Times New Roman" pitchFamily="18" charset="0"/>
              </a:rPr>
              <a:t> . I</a:t>
            </a:r>
            <a:r>
              <a:rPr lang="en-US" sz="2000" baseline="-25000" smtClean="0">
                <a:latin typeface="Times New Roman" pitchFamily="18" charset="0"/>
                <a:cs typeface="Times New Roman" pitchFamily="18" charset="0"/>
              </a:rPr>
              <a:t>Z</a:t>
            </a:r>
          </a:p>
          <a:p>
            <a:pPr eaLnBrk="1" hangingPunct="1">
              <a:lnSpc>
                <a:spcPct val="150000"/>
              </a:lnSpc>
            </a:pPr>
            <a:r>
              <a:rPr lang="en-US" sz="2000" smtClean="0">
                <a:latin typeface="Times New Roman" pitchFamily="18" charset="0"/>
                <a:cs typeface="Times New Roman" pitchFamily="18" charset="0"/>
              </a:rPr>
              <a:t>I</a:t>
            </a:r>
            <a:r>
              <a:rPr lang="en-US" sz="2000" baseline="-25000" smtClean="0">
                <a:latin typeface="Times New Roman" pitchFamily="18" charset="0"/>
                <a:cs typeface="Times New Roman" pitchFamily="18" charset="0"/>
              </a:rPr>
              <a:t>min</a:t>
            </a:r>
            <a:r>
              <a:rPr lang="en-US" sz="2000" smtClean="0">
                <a:latin typeface="Times New Roman" pitchFamily="18" charset="0"/>
                <a:cs typeface="Times New Roman" pitchFamily="18" charset="0"/>
              </a:rPr>
              <a:t> là trị số dòng điện nhỏ nhấ tại điểm mà hiện tượng đánh thủng ổn định</a:t>
            </a:r>
          </a:p>
          <a:p>
            <a:pPr eaLnBrk="1" hangingPunct="1">
              <a:lnSpc>
                <a:spcPct val="150000"/>
              </a:lnSpc>
            </a:pPr>
            <a:r>
              <a:rPr lang="en-US" sz="2000" smtClean="0">
                <a:latin typeface="Times New Roman" pitchFamily="18" charset="0"/>
                <a:cs typeface="Times New Roman" pitchFamily="18" charset="0"/>
              </a:rPr>
              <a:t>I</a:t>
            </a:r>
            <a:r>
              <a:rPr lang="en-US" sz="2000" baseline="-25000" smtClean="0">
                <a:latin typeface="Times New Roman" pitchFamily="18" charset="0"/>
                <a:cs typeface="Times New Roman" pitchFamily="18" charset="0"/>
              </a:rPr>
              <a:t>max</a:t>
            </a:r>
            <a:r>
              <a:rPr lang="en-US" sz="2000" smtClean="0">
                <a:latin typeface="Times New Roman" pitchFamily="18" charset="0"/>
                <a:cs typeface="Times New Roman" pitchFamily="18" charset="0"/>
              </a:rPr>
              <a:t> là trị số dòng điện cực đại qua diode được xác định bởi công suất tiêu tán cực đại diode (nếu I &gt; I</a:t>
            </a:r>
            <a:r>
              <a:rPr lang="en-US" sz="2000" baseline="-25000" smtClean="0">
                <a:latin typeface="Times New Roman" pitchFamily="18" charset="0"/>
                <a:cs typeface="Times New Roman" pitchFamily="18" charset="0"/>
              </a:rPr>
              <a:t>max</a:t>
            </a:r>
            <a:r>
              <a:rPr lang="en-US" sz="2000" smtClean="0">
                <a:latin typeface="Times New Roman" pitchFamily="18" charset="0"/>
                <a:cs typeface="Times New Roman" pitchFamily="18" charset="0"/>
              </a:rPr>
              <a:t> diode sẽ bị cháy)</a:t>
            </a:r>
          </a:p>
        </p:txBody>
      </p:sp>
      <p:sp>
        <p:nvSpPr>
          <p:cNvPr id="43012" name="Slide Number Placeholder 4"/>
          <p:cNvSpPr>
            <a:spLocks noGrp="1"/>
          </p:cNvSpPr>
          <p:nvPr>
            <p:ph type="sldNum" sz="quarter" idx="12"/>
          </p:nvPr>
        </p:nvSpPr>
        <p:spPr>
          <a:noFill/>
        </p:spPr>
        <p:txBody>
          <a:bodyPr/>
          <a:lstStyle/>
          <a:p>
            <a:fld id="{41C44305-E253-43F8-AFFB-B8F418BDF94A}" type="slidenum">
              <a:rPr lang="en-US" smtClean="0"/>
              <a:pPr/>
              <a:t>25</a:t>
            </a:fld>
            <a:endParaRPr lang="en-US" smtClean="0"/>
          </a:p>
        </p:txBody>
      </p:sp>
      <p:sp>
        <p:nvSpPr>
          <p:cNvPr id="5"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6" name="TextBox 5"/>
          <p:cNvSpPr txBox="1"/>
          <p:nvPr/>
        </p:nvSpPr>
        <p:spPr>
          <a:xfrm>
            <a:off x="429505" y="699655"/>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7" name="TextBox 6"/>
          <p:cNvSpPr txBox="1"/>
          <p:nvPr/>
        </p:nvSpPr>
        <p:spPr>
          <a:xfrm>
            <a:off x="872834" y="1321713"/>
            <a:ext cx="6594765"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Một số tham số của diode zener</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dirty="0" smtClean="0">
                <a:latin typeface="+mn-lt"/>
              </a:rPr>
              <a:t>Diode </a:t>
            </a:r>
            <a:r>
              <a:rPr lang="en-US" dirty="0" err="1" smtClean="0">
                <a:latin typeface="+mn-lt"/>
              </a:rPr>
              <a:t>biến</a:t>
            </a:r>
            <a:r>
              <a:rPr lang="en-US" dirty="0" smtClean="0">
                <a:latin typeface="+mn-lt"/>
              </a:rPr>
              <a:t> dung (</a:t>
            </a:r>
            <a:r>
              <a:rPr lang="en-US" dirty="0" err="1" smtClean="0">
                <a:latin typeface="+mn-lt"/>
              </a:rPr>
              <a:t>Varicap</a:t>
            </a:r>
            <a:r>
              <a:rPr lang="en-US" dirty="0" smtClean="0">
                <a:latin typeface="+mn-lt"/>
              </a:rPr>
              <a:t>)</a:t>
            </a:r>
          </a:p>
        </p:txBody>
      </p:sp>
      <p:pic>
        <p:nvPicPr>
          <p:cNvPr id="3076" name="Picture 4"/>
          <p:cNvPicPr>
            <a:picLocks noChangeAspect="1" noChangeArrowheads="1"/>
          </p:cNvPicPr>
          <p:nvPr>
            <p:ph type="body" sz="half" idx="1"/>
          </p:nvPr>
        </p:nvPicPr>
        <p:blipFill>
          <a:blip r:embed="rId3"/>
          <a:srcRect/>
          <a:stretch>
            <a:fillRect/>
          </a:stretch>
        </p:blipFill>
        <p:spPr>
          <a:xfrm>
            <a:off x="1600200" y="1828800"/>
            <a:ext cx="5638800" cy="2438400"/>
          </a:xfrm>
          <a:noFill/>
        </p:spPr>
      </p:pic>
      <p:sp>
        <p:nvSpPr>
          <p:cNvPr id="3077" name="Slide Number Placeholder 6"/>
          <p:cNvSpPr>
            <a:spLocks noGrp="1"/>
          </p:cNvSpPr>
          <p:nvPr>
            <p:ph type="sldNum" sz="quarter" idx="12"/>
          </p:nvPr>
        </p:nvSpPr>
        <p:spPr>
          <a:noFill/>
        </p:spPr>
        <p:txBody>
          <a:bodyPr/>
          <a:lstStyle/>
          <a:p>
            <a:fld id="{2D5E349F-84DA-4F5D-A167-8F52616CEA3E}" type="slidenum">
              <a:rPr lang="en-US" smtClean="0"/>
              <a:pPr/>
              <a:t>26</a:t>
            </a:fld>
            <a:endParaRPr lang="en-US" smtClean="0"/>
          </a:p>
        </p:txBody>
      </p:sp>
      <p:sp>
        <p:nvSpPr>
          <p:cNvPr id="3078" name="TextBox 5"/>
          <p:cNvSpPr txBox="1">
            <a:spLocks noChangeArrowheads="1"/>
          </p:cNvSpPr>
          <p:nvPr/>
        </p:nvSpPr>
        <p:spPr bwMode="auto">
          <a:xfrm>
            <a:off x="457200" y="4272677"/>
            <a:ext cx="8458200" cy="2585323"/>
          </a:xfrm>
          <a:prstGeom prst="rect">
            <a:avLst/>
          </a:prstGeom>
          <a:noFill/>
          <a:ln w="9525">
            <a:noFill/>
            <a:miter lim="800000"/>
            <a:headEnd/>
            <a:tailEnd/>
          </a:ln>
        </p:spPr>
        <p:txBody>
          <a:bodyPr>
            <a:spAutoFit/>
          </a:bodyPr>
          <a:lstStyle/>
          <a:p>
            <a:r>
              <a:rPr lang="en-US">
                <a:latin typeface="Times New Roman" pitchFamily="18" charset="0"/>
                <a:cs typeface="Times New Roman" pitchFamily="18" charset="0"/>
              </a:rPr>
              <a:t>Giá trị điện dung của diode được tính bằng công thức:</a:t>
            </a:r>
          </a:p>
          <a:p>
            <a:r>
              <a:rPr lang="en-US">
                <a:latin typeface="Times New Roman" pitchFamily="18" charset="0"/>
                <a:cs typeface="Times New Roman" pitchFamily="18" charset="0"/>
              </a:rPr>
              <a:t>Trong đó:</a:t>
            </a:r>
          </a:p>
          <a:p>
            <a:r>
              <a:rPr lang="en-US">
                <a:latin typeface="Times New Roman" pitchFamily="18" charset="0"/>
                <a:cs typeface="Times New Roman" pitchFamily="18" charset="0"/>
                <a:sym typeface="Symbol" pitchFamily="18" charset="2"/>
              </a:rPr>
              <a:t>: hằng số điện môi của chất bán dẫn</a:t>
            </a:r>
          </a:p>
          <a:p>
            <a:r>
              <a:rPr lang="en-US">
                <a:latin typeface="Times New Roman" pitchFamily="18" charset="0"/>
                <a:cs typeface="Times New Roman" pitchFamily="18" charset="0"/>
                <a:sym typeface="Symbol" pitchFamily="18" charset="2"/>
              </a:rPr>
              <a:t>S: diện tích mặt cắt ngang của chuyển tiếp P – N</a:t>
            </a:r>
          </a:p>
          <a:p>
            <a:r>
              <a:rPr lang="en-US">
                <a:latin typeface="Times New Roman" pitchFamily="18" charset="0"/>
                <a:cs typeface="Times New Roman" pitchFamily="18" charset="0"/>
                <a:sym typeface="Symbol" pitchFamily="18" charset="2"/>
              </a:rPr>
              <a:t>d</a:t>
            </a:r>
            <a:r>
              <a:rPr lang="en-US" baseline="-25000">
                <a:latin typeface="Times New Roman" pitchFamily="18" charset="0"/>
                <a:cs typeface="Times New Roman" pitchFamily="18" charset="0"/>
                <a:sym typeface="Symbol" pitchFamily="18" charset="2"/>
              </a:rPr>
              <a:t>tx</a:t>
            </a:r>
            <a:r>
              <a:rPr lang="en-US">
                <a:latin typeface="Times New Roman" pitchFamily="18" charset="0"/>
                <a:cs typeface="Times New Roman" pitchFamily="18" charset="0"/>
                <a:sym typeface="Symbol" pitchFamily="18" charset="2"/>
              </a:rPr>
              <a:t>: bề dày của chuyển tiếp P-N</a:t>
            </a:r>
          </a:p>
          <a:p>
            <a:endParaRPr lang="en-US">
              <a:latin typeface="Times New Roman" pitchFamily="18" charset="0"/>
              <a:cs typeface="Times New Roman" pitchFamily="18" charset="0"/>
            </a:endParaRPr>
          </a:p>
          <a:p>
            <a:r>
              <a:rPr lang="en-US">
                <a:latin typeface="Times New Roman" pitchFamily="18" charset="0"/>
                <a:cs typeface="Times New Roman" pitchFamily="18" charset="0"/>
              </a:rPr>
              <a:t>Giá trị của Cv thường rất nhỏ, khoảng từ 2pF đến 100pF. Để điều chỉnh giá trị này người ta thay đổi giá trị của d</a:t>
            </a:r>
            <a:r>
              <a:rPr lang="en-US" baseline="-25000">
                <a:latin typeface="Times New Roman" pitchFamily="18" charset="0"/>
                <a:cs typeface="Times New Roman" pitchFamily="18" charset="0"/>
              </a:rPr>
              <a:t>tx</a:t>
            </a:r>
            <a:r>
              <a:rPr lang="en-US">
                <a:latin typeface="Times New Roman" pitchFamily="18" charset="0"/>
                <a:cs typeface="Times New Roman" pitchFamily="18" charset="0"/>
              </a:rPr>
              <a:t> bằng cách điều khiển điện áp ngược đặt vào diode</a:t>
            </a:r>
          </a:p>
          <a:p>
            <a:endParaRPr lang="en-US">
              <a:latin typeface="Times New Roman" pitchFamily="18" charset="0"/>
              <a:cs typeface="Times New Roman" pitchFamily="18" charset="0"/>
            </a:endParaRPr>
          </a:p>
        </p:txBody>
      </p:sp>
      <p:graphicFrame>
        <p:nvGraphicFramePr>
          <p:cNvPr id="3074" name="Object 6"/>
          <p:cNvGraphicFramePr>
            <a:graphicFrameLocks noChangeAspect="1"/>
          </p:cNvGraphicFramePr>
          <p:nvPr/>
        </p:nvGraphicFramePr>
        <p:xfrm>
          <a:off x="5943600" y="4419600"/>
          <a:ext cx="1143000" cy="762000"/>
        </p:xfrm>
        <a:graphic>
          <a:graphicData uri="http://schemas.openxmlformats.org/presentationml/2006/ole">
            <p:oleObj spid="_x0000_s3074" name="Equation" r:id="rId4" imgW="647640" imgH="431640" progId="Equation.3">
              <p:embed/>
            </p:oleObj>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986213" y="4413925"/>
            <a:ext cx="609600" cy="609600"/>
            <a:chOff x="2304" y="1008"/>
            <a:chExt cx="240" cy="240"/>
          </a:xfrm>
        </p:grpSpPr>
        <p:sp>
          <p:nvSpPr>
            <p:cNvPr id="45239" name="Oval 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3" name="Group 4"/>
            <p:cNvGrpSpPr>
              <a:grpSpLocks/>
            </p:cNvGrpSpPr>
            <p:nvPr/>
          </p:nvGrpSpPr>
          <p:grpSpPr bwMode="auto">
            <a:xfrm>
              <a:off x="2352" y="1056"/>
              <a:ext cx="144" cy="144"/>
              <a:chOff x="2352" y="480"/>
              <a:chExt cx="144" cy="144"/>
            </a:xfrm>
          </p:grpSpPr>
          <p:sp>
            <p:nvSpPr>
              <p:cNvPr id="45241" name="Rectangle 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242" name="Rectangle 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sp>
        <p:nvSpPr>
          <p:cNvPr id="45059" name="Rectangle 7"/>
          <p:cNvSpPr>
            <a:spLocks noChangeArrowheads="1"/>
          </p:cNvSpPr>
          <p:nvPr/>
        </p:nvSpPr>
        <p:spPr bwMode="auto">
          <a:xfrm>
            <a:off x="2481263" y="3707487"/>
            <a:ext cx="4452937" cy="1905000"/>
          </a:xfrm>
          <a:prstGeom prst="rect">
            <a:avLst/>
          </a:prstGeom>
          <a:gradFill rotWithShape="0">
            <a:gsLst>
              <a:gs pos="0">
                <a:srgbClr val="595959"/>
              </a:gs>
              <a:gs pos="50000">
                <a:srgbClr val="C0C0C0"/>
              </a:gs>
              <a:gs pos="100000">
                <a:srgbClr val="595959"/>
              </a:gs>
            </a:gsLst>
            <a:lin ang="0" scaled="1"/>
          </a:gradFill>
          <a:ln w="9525">
            <a:noFill/>
            <a:miter lim="800000"/>
            <a:headEnd/>
            <a:tailEnd/>
          </a:ln>
        </p:spPr>
        <p:txBody>
          <a:bodyPr wrap="none" anchor="ctr"/>
          <a:lstStyle/>
          <a:p>
            <a:endParaRPr lang="vi-VN"/>
          </a:p>
        </p:txBody>
      </p:sp>
      <p:grpSp>
        <p:nvGrpSpPr>
          <p:cNvPr id="4" name="Group 8"/>
          <p:cNvGrpSpPr>
            <a:grpSpLocks/>
          </p:cNvGrpSpPr>
          <p:nvPr/>
        </p:nvGrpSpPr>
        <p:grpSpPr bwMode="auto">
          <a:xfrm>
            <a:off x="6089650" y="4431387"/>
            <a:ext cx="585788" cy="609600"/>
            <a:chOff x="1824" y="864"/>
            <a:chExt cx="240" cy="240"/>
          </a:xfrm>
        </p:grpSpPr>
        <p:sp>
          <p:nvSpPr>
            <p:cNvPr id="45237" name="Oval 9"/>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238" name="Rectangle 10"/>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5" name="Group 11"/>
          <p:cNvGrpSpPr>
            <a:grpSpLocks/>
          </p:cNvGrpSpPr>
          <p:nvPr/>
        </p:nvGrpSpPr>
        <p:grpSpPr bwMode="auto">
          <a:xfrm>
            <a:off x="5534025" y="3699550"/>
            <a:ext cx="585788" cy="609600"/>
            <a:chOff x="1824" y="864"/>
            <a:chExt cx="240" cy="240"/>
          </a:xfrm>
        </p:grpSpPr>
        <p:sp>
          <p:nvSpPr>
            <p:cNvPr id="45235" name="Oval 12"/>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236" name="Rectangle 13"/>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 name="Group 14"/>
          <p:cNvGrpSpPr>
            <a:grpSpLocks/>
          </p:cNvGrpSpPr>
          <p:nvPr/>
        </p:nvGrpSpPr>
        <p:grpSpPr bwMode="auto">
          <a:xfrm>
            <a:off x="5780088" y="4902875"/>
            <a:ext cx="585787" cy="609600"/>
            <a:chOff x="1824" y="864"/>
            <a:chExt cx="240" cy="240"/>
          </a:xfrm>
        </p:grpSpPr>
        <p:sp>
          <p:nvSpPr>
            <p:cNvPr id="45233" name="Oval 15"/>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234" name="Rectangle 16"/>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7" name="Group 17"/>
          <p:cNvGrpSpPr>
            <a:grpSpLocks/>
          </p:cNvGrpSpPr>
          <p:nvPr/>
        </p:nvGrpSpPr>
        <p:grpSpPr bwMode="auto">
          <a:xfrm>
            <a:off x="5534025" y="4232950"/>
            <a:ext cx="585788" cy="609600"/>
            <a:chOff x="1824" y="864"/>
            <a:chExt cx="240" cy="240"/>
          </a:xfrm>
        </p:grpSpPr>
        <p:sp>
          <p:nvSpPr>
            <p:cNvPr id="45231" name="Oval 1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232" name="Rectangle 1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8" name="Group 20"/>
          <p:cNvGrpSpPr>
            <a:grpSpLocks/>
          </p:cNvGrpSpPr>
          <p:nvPr/>
        </p:nvGrpSpPr>
        <p:grpSpPr bwMode="auto">
          <a:xfrm>
            <a:off x="4941888" y="3867825"/>
            <a:ext cx="585787" cy="609600"/>
            <a:chOff x="1824" y="864"/>
            <a:chExt cx="240" cy="240"/>
          </a:xfrm>
        </p:grpSpPr>
        <p:sp>
          <p:nvSpPr>
            <p:cNvPr id="45229" name="Oval 2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230" name="Rectangle 2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9" name="Group 23"/>
          <p:cNvGrpSpPr>
            <a:grpSpLocks/>
          </p:cNvGrpSpPr>
          <p:nvPr/>
        </p:nvGrpSpPr>
        <p:grpSpPr bwMode="auto">
          <a:xfrm>
            <a:off x="4941888" y="4918750"/>
            <a:ext cx="585787" cy="609600"/>
            <a:chOff x="1824" y="864"/>
            <a:chExt cx="240" cy="240"/>
          </a:xfrm>
        </p:grpSpPr>
        <p:sp>
          <p:nvSpPr>
            <p:cNvPr id="45227" name="Oval 24"/>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228" name="Rectangle 25"/>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0" name="Group 26"/>
          <p:cNvGrpSpPr>
            <a:grpSpLocks/>
          </p:cNvGrpSpPr>
          <p:nvPr/>
        </p:nvGrpSpPr>
        <p:grpSpPr bwMode="auto">
          <a:xfrm>
            <a:off x="6219825" y="3775750"/>
            <a:ext cx="585788" cy="609600"/>
            <a:chOff x="1824" y="864"/>
            <a:chExt cx="240" cy="240"/>
          </a:xfrm>
        </p:grpSpPr>
        <p:sp>
          <p:nvSpPr>
            <p:cNvPr id="45225" name="Oval 27"/>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226" name="Rectangle 28"/>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1" name="Group 29"/>
          <p:cNvGrpSpPr>
            <a:grpSpLocks/>
          </p:cNvGrpSpPr>
          <p:nvPr/>
        </p:nvGrpSpPr>
        <p:grpSpPr bwMode="auto">
          <a:xfrm>
            <a:off x="6207125" y="4906050"/>
            <a:ext cx="585788" cy="609600"/>
            <a:chOff x="1824" y="864"/>
            <a:chExt cx="240" cy="240"/>
          </a:xfrm>
        </p:grpSpPr>
        <p:sp>
          <p:nvSpPr>
            <p:cNvPr id="45223" name="Oval 30"/>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224" name="Rectangle 31"/>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sp>
        <p:nvSpPr>
          <p:cNvPr id="45068" name="Rectangle 32"/>
          <p:cNvSpPr>
            <a:spLocks noChangeArrowheads="1"/>
          </p:cNvSpPr>
          <p:nvPr/>
        </p:nvSpPr>
        <p:spPr bwMode="auto">
          <a:xfrm>
            <a:off x="2446338" y="3699550"/>
            <a:ext cx="2225675" cy="1905000"/>
          </a:xfrm>
          <a:prstGeom prst="rect">
            <a:avLst/>
          </a:prstGeom>
          <a:noFill/>
          <a:ln w="38100">
            <a:solidFill>
              <a:schemeClr val="tx1"/>
            </a:solidFill>
            <a:miter lim="800000"/>
            <a:headEnd/>
            <a:tailEnd/>
          </a:ln>
        </p:spPr>
        <p:txBody>
          <a:bodyPr wrap="none" anchor="ctr"/>
          <a:lstStyle/>
          <a:p>
            <a:endParaRPr lang="vi-VN"/>
          </a:p>
        </p:txBody>
      </p:sp>
      <p:sp>
        <p:nvSpPr>
          <p:cNvPr id="45069" name="Rectangle 33"/>
          <p:cNvSpPr>
            <a:spLocks noChangeArrowheads="1"/>
          </p:cNvSpPr>
          <p:nvPr/>
        </p:nvSpPr>
        <p:spPr bwMode="auto">
          <a:xfrm>
            <a:off x="4724400" y="3707487"/>
            <a:ext cx="2225675" cy="1905000"/>
          </a:xfrm>
          <a:prstGeom prst="rect">
            <a:avLst/>
          </a:prstGeom>
          <a:noFill/>
          <a:ln w="38100">
            <a:solidFill>
              <a:schemeClr val="tx1"/>
            </a:solidFill>
            <a:miter lim="800000"/>
            <a:headEnd/>
            <a:tailEnd/>
          </a:ln>
        </p:spPr>
        <p:txBody>
          <a:bodyPr wrap="none" anchor="ctr"/>
          <a:lstStyle/>
          <a:p>
            <a:endParaRPr lang="vi-VN"/>
          </a:p>
        </p:txBody>
      </p:sp>
      <p:sp>
        <p:nvSpPr>
          <p:cNvPr id="45070" name="Line 34"/>
          <p:cNvSpPr>
            <a:spLocks noChangeShapeType="1"/>
          </p:cNvSpPr>
          <p:nvPr/>
        </p:nvSpPr>
        <p:spPr bwMode="auto">
          <a:xfrm>
            <a:off x="2428875" y="3701137"/>
            <a:ext cx="0" cy="1905000"/>
          </a:xfrm>
          <a:prstGeom prst="line">
            <a:avLst/>
          </a:prstGeom>
          <a:noFill/>
          <a:ln w="57150">
            <a:solidFill>
              <a:schemeClr val="tx1"/>
            </a:solidFill>
            <a:round/>
            <a:headEnd/>
            <a:tailEnd/>
          </a:ln>
        </p:spPr>
        <p:txBody>
          <a:bodyPr wrap="none" anchor="ctr"/>
          <a:lstStyle/>
          <a:p>
            <a:endParaRPr lang="en-US"/>
          </a:p>
        </p:txBody>
      </p:sp>
      <p:sp>
        <p:nvSpPr>
          <p:cNvPr id="45071" name="Line 35"/>
          <p:cNvSpPr>
            <a:spLocks noChangeShapeType="1"/>
          </p:cNvSpPr>
          <p:nvPr/>
        </p:nvSpPr>
        <p:spPr bwMode="auto">
          <a:xfrm>
            <a:off x="6934200" y="3699550"/>
            <a:ext cx="0" cy="1905000"/>
          </a:xfrm>
          <a:prstGeom prst="line">
            <a:avLst/>
          </a:prstGeom>
          <a:noFill/>
          <a:ln w="57150">
            <a:solidFill>
              <a:schemeClr val="tx1"/>
            </a:solidFill>
            <a:round/>
            <a:headEnd/>
            <a:tailEnd/>
          </a:ln>
        </p:spPr>
        <p:txBody>
          <a:bodyPr wrap="none" anchor="ctr"/>
          <a:lstStyle/>
          <a:p>
            <a:endParaRPr lang="en-US"/>
          </a:p>
        </p:txBody>
      </p:sp>
      <p:grpSp>
        <p:nvGrpSpPr>
          <p:cNvPr id="12" name="Group 36"/>
          <p:cNvGrpSpPr>
            <a:grpSpLocks/>
          </p:cNvGrpSpPr>
          <p:nvPr/>
        </p:nvGrpSpPr>
        <p:grpSpPr bwMode="auto">
          <a:xfrm>
            <a:off x="5322888" y="4720312"/>
            <a:ext cx="585787" cy="609600"/>
            <a:chOff x="1824" y="864"/>
            <a:chExt cx="240" cy="240"/>
          </a:xfrm>
        </p:grpSpPr>
        <p:sp>
          <p:nvSpPr>
            <p:cNvPr id="45221" name="Oval 37"/>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222" name="Rectangle 38"/>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3" name="Group 39"/>
          <p:cNvGrpSpPr>
            <a:grpSpLocks/>
          </p:cNvGrpSpPr>
          <p:nvPr/>
        </p:nvGrpSpPr>
        <p:grpSpPr bwMode="auto">
          <a:xfrm>
            <a:off x="4824413" y="4385350"/>
            <a:ext cx="585787" cy="609600"/>
            <a:chOff x="1824" y="864"/>
            <a:chExt cx="240" cy="240"/>
          </a:xfrm>
        </p:grpSpPr>
        <p:sp>
          <p:nvSpPr>
            <p:cNvPr id="45219" name="Oval 40"/>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220" name="Rectangle 41"/>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4" name="Group 42"/>
          <p:cNvGrpSpPr>
            <a:grpSpLocks/>
          </p:cNvGrpSpPr>
          <p:nvPr/>
        </p:nvGrpSpPr>
        <p:grpSpPr bwMode="auto">
          <a:xfrm>
            <a:off x="2870200" y="3944025"/>
            <a:ext cx="609600" cy="609600"/>
            <a:chOff x="2304" y="1008"/>
            <a:chExt cx="240" cy="240"/>
          </a:xfrm>
        </p:grpSpPr>
        <p:sp>
          <p:nvSpPr>
            <p:cNvPr id="45215" name="Oval 4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5" name="Group 44"/>
            <p:cNvGrpSpPr>
              <a:grpSpLocks/>
            </p:cNvGrpSpPr>
            <p:nvPr/>
          </p:nvGrpSpPr>
          <p:grpSpPr bwMode="auto">
            <a:xfrm>
              <a:off x="2352" y="1056"/>
              <a:ext cx="144" cy="144"/>
              <a:chOff x="2352" y="480"/>
              <a:chExt cx="144" cy="144"/>
            </a:xfrm>
          </p:grpSpPr>
          <p:sp>
            <p:nvSpPr>
              <p:cNvPr id="45217" name="Rectangle 4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218" name="Rectangle 4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6" name="Group 47"/>
          <p:cNvGrpSpPr>
            <a:grpSpLocks/>
          </p:cNvGrpSpPr>
          <p:nvPr/>
        </p:nvGrpSpPr>
        <p:grpSpPr bwMode="auto">
          <a:xfrm>
            <a:off x="2446338" y="3807500"/>
            <a:ext cx="609600" cy="609600"/>
            <a:chOff x="2304" y="1008"/>
            <a:chExt cx="240" cy="240"/>
          </a:xfrm>
        </p:grpSpPr>
        <p:sp>
          <p:nvSpPr>
            <p:cNvPr id="45211" name="Oval 48"/>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7" name="Group 49"/>
            <p:cNvGrpSpPr>
              <a:grpSpLocks/>
            </p:cNvGrpSpPr>
            <p:nvPr/>
          </p:nvGrpSpPr>
          <p:grpSpPr bwMode="auto">
            <a:xfrm>
              <a:off x="2352" y="1056"/>
              <a:ext cx="144" cy="144"/>
              <a:chOff x="2352" y="480"/>
              <a:chExt cx="144" cy="144"/>
            </a:xfrm>
          </p:grpSpPr>
          <p:sp>
            <p:nvSpPr>
              <p:cNvPr id="45213" name="Rectangle 50"/>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214" name="Rectangle 51"/>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8" name="Group 52"/>
          <p:cNvGrpSpPr>
            <a:grpSpLocks/>
          </p:cNvGrpSpPr>
          <p:nvPr/>
        </p:nvGrpSpPr>
        <p:grpSpPr bwMode="auto">
          <a:xfrm>
            <a:off x="3986213" y="3775750"/>
            <a:ext cx="609600" cy="609600"/>
            <a:chOff x="2304" y="1008"/>
            <a:chExt cx="240" cy="240"/>
          </a:xfrm>
        </p:grpSpPr>
        <p:sp>
          <p:nvSpPr>
            <p:cNvPr id="45207" name="Oval 5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9" name="Group 54"/>
            <p:cNvGrpSpPr>
              <a:grpSpLocks/>
            </p:cNvGrpSpPr>
            <p:nvPr/>
          </p:nvGrpSpPr>
          <p:grpSpPr bwMode="auto">
            <a:xfrm>
              <a:off x="2352" y="1056"/>
              <a:ext cx="144" cy="144"/>
              <a:chOff x="2352" y="480"/>
              <a:chExt cx="144" cy="144"/>
            </a:xfrm>
          </p:grpSpPr>
          <p:sp>
            <p:nvSpPr>
              <p:cNvPr id="45209" name="Rectangle 5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210" name="Rectangle 5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 name="Group 57"/>
          <p:cNvGrpSpPr>
            <a:grpSpLocks/>
          </p:cNvGrpSpPr>
          <p:nvPr/>
        </p:nvGrpSpPr>
        <p:grpSpPr bwMode="auto">
          <a:xfrm>
            <a:off x="2446338" y="4902875"/>
            <a:ext cx="609600" cy="609600"/>
            <a:chOff x="2304" y="1008"/>
            <a:chExt cx="240" cy="240"/>
          </a:xfrm>
        </p:grpSpPr>
        <p:sp>
          <p:nvSpPr>
            <p:cNvPr id="45203" name="Oval 58"/>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1" name="Group 59"/>
            <p:cNvGrpSpPr>
              <a:grpSpLocks/>
            </p:cNvGrpSpPr>
            <p:nvPr/>
          </p:nvGrpSpPr>
          <p:grpSpPr bwMode="auto">
            <a:xfrm>
              <a:off x="2352" y="1056"/>
              <a:ext cx="144" cy="144"/>
              <a:chOff x="2352" y="480"/>
              <a:chExt cx="144" cy="144"/>
            </a:xfrm>
          </p:grpSpPr>
          <p:sp>
            <p:nvSpPr>
              <p:cNvPr id="45205" name="Rectangle 60"/>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206" name="Rectangle 61"/>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2" name="Group 62"/>
          <p:cNvGrpSpPr>
            <a:grpSpLocks/>
          </p:cNvGrpSpPr>
          <p:nvPr/>
        </p:nvGrpSpPr>
        <p:grpSpPr bwMode="auto">
          <a:xfrm>
            <a:off x="2747963" y="4507587"/>
            <a:ext cx="609600" cy="609600"/>
            <a:chOff x="2304" y="1008"/>
            <a:chExt cx="240" cy="240"/>
          </a:xfrm>
        </p:grpSpPr>
        <p:sp>
          <p:nvSpPr>
            <p:cNvPr id="45199" name="Oval 6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3" name="Group 64"/>
            <p:cNvGrpSpPr>
              <a:grpSpLocks/>
            </p:cNvGrpSpPr>
            <p:nvPr/>
          </p:nvGrpSpPr>
          <p:grpSpPr bwMode="auto">
            <a:xfrm>
              <a:off x="2352" y="1056"/>
              <a:ext cx="144" cy="144"/>
              <a:chOff x="2352" y="480"/>
              <a:chExt cx="144" cy="144"/>
            </a:xfrm>
          </p:grpSpPr>
          <p:sp>
            <p:nvSpPr>
              <p:cNvPr id="45201" name="Rectangle 6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202" name="Rectangle 6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4" name="Group 67"/>
          <p:cNvGrpSpPr>
            <a:grpSpLocks/>
          </p:cNvGrpSpPr>
          <p:nvPr/>
        </p:nvGrpSpPr>
        <p:grpSpPr bwMode="auto">
          <a:xfrm>
            <a:off x="3190875" y="4872712"/>
            <a:ext cx="609600" cy="609600"/>
            <a:chOff x="2304" y="1008"/>
            <a:chExt cx="240" cy="240"/>
          </a:xfrm>
        </p:grpSpPr>
        <p:sp>
          <p:nvSpPr>
            <p:cNvPr id="45195" name="Oval 68"/>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5" name="Group 69"/>
            <p:cNvGrpSpPr>
              <a:grpSpLocks/>
            </p:cNvGrpSpPr>
            <p:nvPr/>
          </p:nvGrpSpPr>
          <p:grpSpPr bwMode="auto">
            <a:xfrm>
              <a:off x="2352" y="1056"/>
              <a:ext cx="144" cy="144"/>
              <a:chOff x="2352" y="480"/>
              <a:chExt cx="144" cy="144"/>
            </a:xfrm>
          </p:grpSpPr>
          <p:sp>
            <p:nvSpPr>
              <p:cNvPr id="45197" name="Rectangle 70"/>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98" name="Rectangle 71"/>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6" name="Group 72"/>
          <p:cNvGrpSpPr>
            <a:grpSpLocks/>
          </p:cNvGrpSpPr>
          <p:nvPr/>
        </p:nvGrpSpPr>
        <p:grpSpPr bwMode="auto">
          <a:xfrm>
            <a:off x="3387725" y="3897987"/>
            <a:ext cx="609600" cy="609600"/>
            <a:chOff x="2304" y="1008"/>
            <a:chExt cx="240" cy="240"/>
          </a:xfrm>
        </p:grpSpPr>
        <p:sp>
          <p:nvSpPr>
            <p:cNvPr id="45191" name="Oval 7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7" name="Group 74"/>
            <p:cNvGrpSpPr>
              <a:grpSpLocks/>
            </p:cNvGrpSpPr>
            <p:nvPr/>
          </p:nvGrpSpPr>
          <p:grpSpPr bwMode="auto">
            <a:xfrm>
              <a:off x="2352" y="1056"/>
              <a:ext cx="144" cy="144"/>
              <a:chOff x="2352" y="480"/>
              <a:chExt cx="144" cy="144"/>
            </a:xfrm>
          </p:grpSpPr>
          <p:sp>
            <p:nvSpPr>
              <p:cNvPr id="45193" name="Rectangle 7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94" name="Rectangle 7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8" name="Group 77"/>
          <p:cNvGrpSpPr>
            <a:grpSpLocks/>
          </p:cNvGrpSpPr>
          <p:nvPr/>
        </p:nvGrpSpPr>
        <p:grpSpPr bwMode="auto">
          <a:xfrm>
            <a:off x="3986213" y="4901287"/>
            <a:ext cx="609600" cy="609600"/>
            <a:chOff x="2304" y="1008"/>
            <a:chExt cx="240" cy="240"/>
          </a:xfrm>
        </p:grpSpPr>
        <p:sp>
          <p:nvSpPr>
            <p:cNvPr id="45187" name="Oval 78"/>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9" name="Group 79"/>
            <p:cNvGrpSpPr>
              <a:grpSpLocks/>
            </p:cNvGrpSpPr>
            <p:nvPr/>
          </p:nvGrpSpPr>
          <p:grpSpPr bwMode="auto">
            <a:xfrm>
              <a:off x="2352" y="1056"/>
              <a:ext cx="144" cy="144"/>
              <a:chOff x="2352" y="480"/>
              <a:chExt cx="144" cy="144"/>
            </a:xfrm>
          </p:grpSpPr>
          <p:sp>
            <p:nvSpPr>
              <p:cNvPr id="45189" name="Rectangle 80"/>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90" name="Rectangle 81"/>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30" name="Group 82"/>
          <p:cNvGrpSpPr>
            <a:grpSpLocks/>
          </p:cNvGrpSpPr>
          <p:nvPr/>
        </p:nvGrpSpPr>
        <p:grpSpPr bwMode="auto">
          <a:xfrm>
            <a:off x="3435350" y="4555212"/>
            <a:ext cx="609600" cy="609600"/>
            <a:chOff x="2304" y="1008"/>
            <a:chExt cx="240" cy="240"/>
          </a:xfrm>
        </p:grpSpPr>
        <p:sp>
          <p:nvSpPr>
            <p:cNvPr id="45183" name="Oval 8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31" name="Group 84"/>
            <p:cNvGrpSpPr>
              <a:grpSpLocks/>
            </p:cNvGrpSpPr>
            <p:nvPr/>
          </p:nvGrpSpPr>
          <p:grpSpPr bwMode="auto">
            <a:xfrm>
              <a:off x="2352" y="1056"/>
              <a:ext cx="144" cy="144"/>
              <a:chOff x="2352" y="480"/>
              <a:chExt cx="144" cy="144"/>
            </a:xfrm>
          </p:grpSpPr>
          <p:sp>
            <p:nvSpPr>
              <p:cNvPr id="45185" name="Rectangle 8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86" name="Rectangle 8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45056" name="Group 87"/>
          <p:cNvGrpSpPr>
            <a:grpSpLocks/>
          </p:cNvGrpSpPr>
          <p:nvPr/>
        </p:nvGrpSpPr>
        <p:grpSpPr bwMode="auto">
          <a:xfrm>
            <a:off x="3986213" y="4188500"/>
            <a:ext cx="609600" cy="609600"/>
            <a:chOff x="2304" y="1008"/>
            <a:chExt cx="240" cy="240"/>
          </a:xfrm>
        </p:grpSpPr>
        <p:sp>
          <p:nvSpPr>
            <p:cNvPr id="45179" name="Oval 88"/>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45057" name="Group 89"/>
            <p:cNvGrpSpPr>
              <a:grpSpLocks/>
            </p:cNvGrpSpPr>
            <p:nvPr/>
          </p:nvGrpSpPr>
          <p:grpSpPr bwMode="auto">
            <a:xfrm>
              <a:off x="2352" y="1056"/>
              <a:ext cx="144" cy="144"/>
              <a:chOff x="2352" y="480"/>
              <a:chExt cx="144" cy="144"/>
            </a:xfrm>
          </p:grpSpPr>
          <p:sp>
            <p:nvSpPr>
              <p:cNvPr id="45181" name="Rectangle 90"/>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82" name="Rectangle 91"/>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45058" name="Group 92"/>
          <p:cNvGrpSpPr>
            <a:grpSpLocks/>
          </p:cNvGrpSpPr>
          <p:nvPr/>
        </p:nvGrpSpPr>
        <p:grpSpPr bwMode="auto">
          <a:xfrm>
            <a:off x="3994150" y="4888587"/>
            <a:ext cx="585788" cy="609600"/>
            <a:chOff x="1824" y="864"/>
            <a:chExt cx="240" cy="240"/>
          </a:xfrm>
        </p:grpSpPr>
        <p:sp>
          <p:nvSpPr>
            <p:cNvPr id="45177" name="Oval 93"/>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178" name="Rectangle 94"/>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45060" name="Group 95"/>
          <p:cNvGrpSpPr>
            <a:grpSpLocks/>
          </p:cNvGrpSpPr>
          <p:nvPr/>
        </p:nvGrpSpPr>
        <p:grpSpPr bwMode="auto">
          <a:xfrm>
            <a:off x="3986213" y="4888587"/>
            <a:ext cx="609600" cy="609600"/>
            <a:chOff x="2304" y="1008"/>
            <a:chExt cx="240" cy="240"/>
          </a:xfrm>
        </p:grpSpPr>
        <p:sp>
          <p:nvSpPr>
            <p:cNvPr id="45173" name="Oval 96"/>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45061" name="Group 97"/>
            <p:cNvGrpSpPr>
              <a:grpSpLocks/>
            </p:cNvGrpSpPr>
            <p:nvPr/>
          </p:nvGrpSpPr>
          <p:grpSpPr bwMode="auto">
            <a:xfrm>
              <a:off x="2352" y="1056"/>
              <a:ext cx="144" cy="144"/>
              <a:chOff x="2352" y="480"/>
              <a:chExt cx="144" cy="144"/>
            </a:xfrm>
          </p:grpSpPr>
          <p:sp>
            <p:nvSpPr>
              <p:cNvPr id="45175" name="Rectangle 98"/>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76" name="Rectangle 99"/>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45062" name="Group 100"/>
          <p:cNvGrpSpPr>
            <a:grpSpLocks/>
          </p:cNvGrpSpPr>
          <p:nvPr/>
        </p:nvGrpSpPr>
        <p:grpSpPr bwMode="auto">
          <a:xfrm>
            <a:off x="4002088" y="4190087"/>
            <a:ext cx="585787" cy="609600"/>
            <a:chOff x="1824" y="864"/>
            <a:chExt cx="240" cy="240"/>
          </a:xfrm>
        </p:grpSpPr>
        <p:sp>
          <p:nvSpPr>
            <p:cNvPr id="45171" name="Oval 10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172" name="Rectangle 10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45063" name="Group 103"/>
          <p:cNvGrpSpPr>
            <a:grpSpLocks/>
          </p:cNvGrpSpPr>
          <p:nvPr/>
        </p:nvGrpSpPr>
        <p:grpSpPr bwMode="auto">
          <a:xfrm>
            <a:off x="3984625" y="4193262"/>
            <a:ext cx="609600" cy="609600"/>
            <a:chOff x="2304" y="1008"/>
            <a:chExt cx="240" cy="240"/>
          </a:xfrm>
        </p:grpSpPr>
        <p:sp>
          <p:nvSpPr>
            <p:cNvPr id="45167" name="Oval 10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45064" name="Group 105"/>
            <p:cNvGrpSpPr>
              <a:grpSpLocks/>
            </p:cNvGrpSpPr>
            <p:nvPr/>
          </p:nvGrpSpPr>
          <p:grpSpPr bwMode="auto">
            <a:xfrm>
              <a:off x="2352" y="1056"/>
              <a:ext cx="144" cy="144"/>
              <a:chOff x="2352" y="480"/>
              <a:chExt cx="144" cy="144"/>
            </a:xfrm>
          </p:grpSpPr>
          <p:sp>
            <p:nvSpPr>
              <p:cNvPr id="45169" name="Rectangle 10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70" name="Rectangle 10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45065" name="Group 108"/>
          <p:cNvGrpSpPr>
            <a:grpSpLocks/>
          </p:cNvGrpSpPr>
          <p:nvPr/>
        </p:nvGrpSpPr>
        <p:grpSpPr bwMode="auto">
          <a:xfrm>
            <a:off x="4000500" y="3775750"/>
            <a:ext cx="585788" cy="609600"/>
            <a:chOff x="1824" y="864"/>
            <a:chExt cx="240" cy="240"/>
          </a:xfrm>
        </p:grpSpPr>
        <p:sp>
          <p:nvSpPr>
            <p:cNvPr id="45165" name="Oval 109"/>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166" name="Rectangle 110"/>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45066" name="Group 111"/>
          <p:cNvGrpSpPr>
            <a:grpSpLocks/>
          </p:cNvGrpSpPr>
          <p:nvPr/>
        </p:nvGrpSpPr>
        <p:grpSpPr bwMode="auto">
          <a:xfrm>
            <a:off x="3986213" y="3775750"/>
            <a:ext cx="609600" cy="609600"/>
            <a:chOff x="2304" y="1008"/>
            <a:chExt cx="240" cy="240"/>
          </a:xfrm>
        </p:grpSpPr>
        <p:sp>
          <p:nvSpPr>
            <p:cNvPr id="45161" name="Oval 112"/>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45067" name="Group 113"/>
            <p:cNvGrpSpPr>
              <a:grpSpLocks/>
            </p:cNvGrpSpPr>
            <p:nvPr/>
          </p:nvGrpSpPr>
          <p:grpSpPr bwMode="auto">
            <a:xfrm>
              <a:off x="2352" y="1056"/>
              <a:ext cx="144" cy="144"/>
              <a:chOff x="2352" y="480"/>
              <a:chExt cx="144" cy="144"/>
            </a:xfrm>
          </p:grpSpPr>
          <p:sp>
            <p:nvSpPr>
              <p:cNvPr id="45163" name="Rectangle 114"/>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64" name="Rectangle 115"/>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45072" name="Group 119"/>
          <p:cNvGrpSpPr>
            <a:grpSpLocks/>
          </p:cNvGrpSpPr>
          <p:nvPr/>
        </p:nvGrpSpPr>
        <p:grpSpPr bwMode="auto">
          <a:xfrm>
            <a:off x="4452938" y="1650087"/>
            <a:ext cx="661987" cy="762000"/>
            <a:chOff x="864" y="1152"/>
            <a:chExt cx="417" cy="480"/>
          </a:xfrm>
        </p:grpSpPr>
        <p:sp>
          <p:nvSpPr>
            <p:cNvPr id="45157" name="Line 120"/>
            <p:cNvSpPr>
              <a:spLocks noChangeShapeType="1"/>
            </p:cNvSpPr>
            <p:nvPr/>
          </p:nvSpPr>
          <p:spPr bwMode="auto">
            <a:xfrm>
              <a:off x="864" y="1152"/>
              <a:ext cx="0" cy="480"/>
            </a:xfrm>
            <a:prstGeom prst="line">
              <a:avLst/>
            </a:prstGeom>
            <a:noFill/>
            <a:ln w="57150">
              <a:solidFill>
                <a:schemeClr val="tx1"/>
              </a:solidFill>
              <a:round/>
              <a:headEnd/>
              <a:tailEnd/>
            </a:ln>
          </p:spPr>
          <p:txBody>
            <a:bodyPr wrap="none" anchor="ctr"/>
            <a:lstStyle/>
            <a:p>
              <a:endParaRPr lang="en-US"/>
            </a:p>
          </p:txBody>
        </p:sp>
        <p:sp>
          <p:nvSpPr>
            <p:cNvPr id="45158" name="Line 121"/>
            <p:cNvSpPr>
              <a:spLocks noChangeShapeType="1"/>
            </p:cNvSpPr>
            <p:nvPr/>
          </p:nvSpPr>
          <p:spPr bwMode="auto">
            <a:xfrm>
              <a:off x="1152" y="1152"/>
              <a:ext cx="0" cy="480"/>
            </a:xfrm>
            <a:prstGeom prst="line">
              <a:avLst/>
            </a:prstGeom>
            <a:noFill/>
            <a:ln w="57150">
              <a:solidFill>
                <a:schemeClr val="tx1"/>
              </a:solidFill>
              <a:round/>
              <a:headEnd/>
              <a:tailEnd/>
            </a:ln>
          </p:spPr>
          <p:txBody>
            <a:bodyPr wrap="none" anchor="ctr"/>
            <a:lstStyle/>
            <a:p>
              <a:endParaRPr lang="en-US"/>
            </a:p>
          </p:txBody>
        </p:sp>
        <p:sp>
          <p:nvSpPr>
            <p:cNvPr id="45159" name="Line 122"/>
            <p:cNvSpPr>
              <a:spLocks noChangeShapeType="1"/>
            </p:cNvSpPr>
            <p:nvPr/>
          </p:nvSpPr>
          <p:spPr bwMode="auto">
            <a:xfrm>
              <a:off x="1281" y="1248"/>
              <a:ext cx="0" cy="306"/>
            </a:xfrm>
            <a:prstGeom prst="line">
              <a:avLst/>
            </a:prstGeom>
            <a:noFill/>
            <a:ln w="57150">
              <a:solidFill>
                <a:schemeClr val="tx1"/>
              </a:solidFill>
              <a:round/>
              <a:headEnd/>
              <a:tailEnd/>
            </a:ln>
          </p:spPr>
          <p:txBody>
            <a:bodyPr wrap="none" anchor="ctr"/>
            <a:lstStyle/>
            <a:p>
              <a:endParaRPr lang="en-US"/>
            </a:p>
          </p:txBody>
        </p:sp>
        <p:sp>
          <p:nvSpPr>
            <p:cNvPr id="45160" name="Line 123"/>
            <p:cNvSpPr>
              <a:spLocks noChangeShapeType="1"/>
            </p:cNvSpPr>
            <p:nvPr/>
          </p:nvSpPr>
          <p:spPr bwMode="auto">
            <a:xfrm>
              <a:off x="1008" y="1248"/>
              <a:ext cx="0" cy="306"/>
            </a:xfrm>
            <a:prstGeom prst="line">
              <a:avLst/>
            </a:prstGeom>
            <a:noFill/>
            <a:ln w="57150">
              <a:solidFill>
                <a:schemeClr val="tx1"/>
              </a:solidFill>
              <a:round/>
              <a:headEnd/>
              <a:tailEnd/>
            </a:ln>
          </p:spPr>
          <p:txBody>
            <a:bodyPr wrap="none" anchor="ctr"/>
            <a:lstStyle/>
            <a:p>
              <a:endParaRPr lang="en-US"/>
            </a:p>
          </p:txBody>
        </p:sp>
      </p:grpSp>
      <p:grpSp>
        <p:nvGrpSpPr>
          <p:cNvPr id="45073" name="Group 124"/>
          <p:cNvGrpSpPr>
            <a:grpSpLocks/>
          </p:cNvGrpSpPr>
          <p:nvPr/>
        </p:nvGrpSpPr>
        <p:grpSpPr bwMode="auto">
          <a:xfrm rot="5400000">
            <a:off x="3260725" y="1492925"/>
            <a:ext cx="369887" cy="1030288"/>
            <a:chOff x="709" y="1285"/>
            <a:chExt cx="233" cy="649"/>
          </a:xfrm>
        </p:grpSpPr>
        <p:sp>
          <p:nvSpPr>
            <p:cNvPr id="45150" name="Line 125"/>
            <p:cNvSpPr>
              <a:spLocks noChangeShapeType="1"/>
            </p:cNvSpPr>
            <p:nvPr/>
          </p:nvSpPr>
          <p:spPr bwMode="auto">
            <a:xfrm flipV="1">
              <a:off x="724" y="1448"/>
              <a:ext cx="207" cy="103"/>
            </a:xfrm>
            <a:prstGeom prst="line">
              <a:avLst/>
            </a:prstGeom>
            <a:noFill/>
            <a:ln w="57150">
              <a:solidFill>
                <a:schemeClr val="tx1"/>
              </a:solidFill>
              <a:round/>
              <a:headEnd/>
              <a:tailEnd/>
            </a:ln>
          </p:spPr>
          <p:txBody>
            <a:bodyPr wrap="none" anchor="ctr"/>
            <a:lstStyle/>
            <a:p>
              <a:endParaRPr lang="en-US"/>
            </a:p>
          </p:txBody>
        </p:sp>
        <p:sp>
          <p:nvSpPr>
            <p:cNvPr id="45151" name="Line 126"/>
            <p:cNvSpPr>
              <a:spLocks noChangeShapeType="1"/>
            </p:cNvSpPr>
            <p:nvPr/>
          </p:nvSpPr>
          <p:spPr bwMode="auto">
            <a:xfrm flipV="1">
              <a:off x="709" y="1654"/>
              <a:ext cx="207" cy="103"/>
            </a:xfrm>
            <a:prstGeom prst="line">
              <a:avLst/>
            </a:prstGeom>
            <a:noFill/>
            <a:ln w="57150">
              <a:solidFill>
                <a:schemeClr val="tx1"/>
              </a:solidFill>
              <a:round/>
              <a:headEnd/>
              <a:tailEnd/>
            </a:ln>
          </p:spPr>
          <p:txBody>
            <a:bodyPr wrap="none" anchor="ctr"/>
            <a:lstStyle/>
            <a:p>
              <a:endParaRPr lang="en-US"/>
            </a:p>
          </p:txBody>
        </p:sp>
        <p:sp>
          <p:nvSpPr>
            <p:cNvPr id="45152" name="Line 127"/>
            <p:cNvSpPr>
              <a:spLocks noChangeShapeType="1"/>
            </p:cNvSpPr>
            <p:nvPr/>
          </p:nvSpPr>
          <p:spPr bwMode="auto">
            <a:xfrm flipH="1" flipV="1">
              <a:off x="724" y="1551"/>
              <a:ext cx="207" cy="103"/>
            </a:xfrm>
            <a:prstGeom prst="line">
              <a:avLst/>
            </a:prstGeom>
            <a:noFill/>
            <a:ln w="57150">
              <a:solidFill>
                <a:schemeClr val="tx1"/>
              </a:solidFill>
              <a:round/>
              <a:headEnd/>
              <a:tailEnd/>
            </a:ln>
          </p:spPr>
          <p:txBody>
            <a:bodyPr wrap="none" anchor="ctr"/>
            <a:lstStyle/>
            <a:p>
              <a:endParaRPr lang="en-US"/>
            </a:p>
          </p:txBody>
        </p:sp>
        <p:sp>
          <p:nvSpPr>
            <p:cNvPr id="45153" name="Line 128"/>
            <p:cNvSpPr>
              <a:spLocks noChangeShapeType="1"/>
            </p:cNvSpPr>
            <p:nvPr/>
          </p:nvSpPr>
          <p:spPr bwMode="auto">
            <a:xfrm flipH="1" flipV="1">
              <a:off x="724" y="1769"/>
              <a:ext cx="207" cy="103"/>
            </a:xfrm>
            <a:prstGeom prst="line">
              <a:avLst/>
            </a:prstGeom>
            <a:noFill/>
            <a:ln w="57150">
              <a:solidFill>
                <a:schemeClr val="tx1"/>
              </a:solidFill>
              <a:round/>
              <a:headEnd/>
              <a:tailEnd/>
            </a:ln>
          </p:spPr>
          <p:txBody>
            <a:bodyPr wrap="none" anchor="ctr"/>
            <a:lstStyle/>
            <a:p>
              <a:endParaRPr lang="en-US"/>
            </a:p>
          </p:txBody>
        </p:sp>
        <p:sp>
          <p:nvSpPr>
            <p:cNvPr id="45154" name="Line 129"/>
            <p:cNvSpPr>
              <a:spLocks noChangeShapeType="1"/>
            </p:cNvSpPr>
            <p:nvPr/>
          </p:nvSpPr>
          <p:spPr bwMode="auto">
            <a:xfrm flipH="1" flipV="1">
              <a:off x="709" y="1345"/>
              <a:ext cx="207" cy="103"/>
            </a:xfrm>
            <a:prstGeom prst="line">
              <a:avLst/>
            </a:prstGeom>
            <a:noFill/>
            <a:ln w="57150">
              <a:solidFill>
                <a:schemeClr val="tx1"/>
              </a:solidFill>
              <a:round/>
              <a:headEnd/>
              <a:tailEnd/>
            </a:ln>
          </p:spPr>
          <p:txBody>
            <a:bodyPr wrap="none" anchor="ctr"/>
            <a:lstStyle/>
            <a:p>
              <a:endParaRPr lang="en-US"/>
            </a:p>
          </p:txBody>
        </p:sp>
        <p:sp>
          <p:nvSpPr>
            <p:cNvPr id="45155" name="Freeform 130"/>
            <p:cNvSpPr>
              <a:spLocks/>
            </p:cNvSpPr>
            <p:nvPr/>
          </p:nvSpPr>
          <p:spPr bwMode="auto">
            <a:xfrm flipH="1">
              <a:off x="811" y="1866"/>
              <a:ext cx="131" cy="68"/>
            </a:xfrm>
            <a:custGeom>
              <a:avLst/>
              <a:gdLst>
                <a:gd name="T0" fmla="*/ 131 w 131"/>
                <a:gd name="T1" fmla="*/ 68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57150">
              <a:solidFill>
                <a:schemeClr val="tx1"/>
              </a:solidFill>
              <a:round/>
              <a:headEnd/>
              <a:tailEnd/>
            </a:ln>
          </p:spPr>
          <p:txBody>
            <a:bodyPr wrap="none" anchor="ctr"/>
            <a:lstStyle/>
            <a:p>
              <a:endParaRPr lang="vi-VN"/>
            </a:p>
          </p:txBody>
        </p:sp>
        <p:sp>
          <p:nvSpPr>
            <p:cNvPr id="45156" name="Freeform 131"/>
            <p:cNvSpPr>
              <a:spLocks/>
            </p:cNvSpPr>
            <p:nvPr/>
          </p:nvSpPr>
          <p:spPr bwMode="auto">
            <a:xfrm flipH="1">
              <a:off x="710" y="1285"/>
              <a:ext cx="131" cy="68"/>
            </a:xfrm>
            <a:custGeom>
              <a:avLst/>
              <a:gdLst>
                <a:gd name="T0" fmla="*/ 131 w 131"/>
                <a:gd name="T1" fmla="*/ 68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57150">
              <a:solidFill>
                <a:schemeClr val="tx1"/>
              </a:solidFill>
              <a:round/>
              <a:headEnd/>
              <a:tailEnd/>
            </a:ln>
          </p:spPr>
          <p:txBody>
            <a:bodyPr wrap="none" anchor="ctr"/>
            <a:lstStyle/>
            <a:p>
              <a:endParaRPr lang="vi-VN"/>
            </a:p>
          </p:txBody>
        </p:sp>
      </p:grpSp>
      <p:sp>
        <p:nvSpPr>
          <p:cNvPr id="45092" name="Line 132"/>
          <p:cNvSpPr>
            <a:spLocks noChangeShapeType="1"/>
          </p:cNvSpPr>
          <p:nvPr/>
        </p:nvSpPr>
        <p:spPr bwMode="auto">
          <a:xfrm flipH="1">
            <a:off x="1692275" y="1983462"/>
            <a:ext cx="1270000" cy="0"/>
          </a:xfrm>
          <a:prstGeom prst="line">
            <a:avLst/>
          </a:prstGeom>
          <a:noFill/>
          <a:ln w="57150">
            <a:solidFill>
              <a:schemeClr val="tx1"/>
            </a:solidFill>
            <a:round/>
            <a:headEnd/>
            <a:tailEnd/>
          </a:ln>
        </p:spPr>
        <p:txBody>
          <a:bodyPr wrap="none" anchor="ctr"/>
          <a:lstStyle/>
          <a:p>
            <a:endParaRPr lang="en-US"/>
          </a:p>
        </p:txBody>
      </p:sp>
      <p:sp>
        <p:nvSpPr>
          <p:cNvPr id="45093" name="Line 133"/>
          <p:cNvSpPr>
            <a:spLocks noChangeShapeType="1"/>
          </p:cNvSpPr>
          <p:nvPr/>
        </p:nvSpPr>
        <p:spPr bwMode="auto">
          <a:xfrm>
            <a:off x="1692275" y="1983462"/>
            <a:ext cx="0" cy="2663825"/>
          </a:xfrm>
          <a:prstGeom prst="line">
            <a:avLst/>
          </a:prstGeom>
          <a:noFill/>
          <a:ln w="57150">
            <a:solidFill>
              <a:schemeClr val="tx1"/>
            </a:solidFill>
            <a:round/>
            <a:headEnd/>
            <a:tailEnd/>
          </a:ln>
        </p:spPr>
        <p:txBody>
          <a:bodyPr wrap="none" anchor="ctr"/>
          <a:lstStyle/>
          <a:p>
            <a:endParaRPr lang="en-US"/>
          </a:p>
        </p:txBody>
      </p:sp>
      <p:sp>
        <p:nvSpPr>
          <p:cNvPr id="45094" name="Line 134"/>
          <p:cNvSpPr>
            <a:spLocks noChangeShapeType="1"/>
          </p:cNvSpPr>
          <p:nvPr/>
        </p:nvSpPr>
        <p:spPr bwMode="auto">
          <a:xfrm>
            <a:off x="1676400" y="4650462"/>
            <a:ext cx="781050" cy="0"/>
          </a:xfrm>
          <a:prstGeom prst="line">
            <a:avLst/>
          </a:prstGeom>
          <a:noFill/>
          <a:ln w="57150">
            <a:solidFill>
              <a:schemeClr val="tx1"/>
            </a:solidFill>
            <a:round/>
            <a:headEnd/>
            <a:tailEnd/>
          </a:ln>
        </p:spPr>
        <p:txBody>
          <a:bodyPr wrap="none" anchor="ctr"/>
          <a:lstStyle/>
          <a:p>
            <a:endParaRPr lang="en-US"/>
          </a:p>
        </p:txBody>
      </p:sp>
      <p:sp>
        <p:nvSpPr>
          <p:cNvPr id="45095" name="Line 137"/>
          <p:cNvSpPr>
            <a:spLocks noChangeShapeType="1"/>
          </p:cNvSpPr>
          <p:nvPr/>
        </p:nvSpPr>
        <p:spPr bwMode="auto">
          <a:xfrm flipH="1">
            <a:off x="6918325" y="4650462"/>
            <a:ext cx="731838" cy="0"/>
          </a:xfrm>
          <a:prstGeom prst="line">
            <a:avLst/>
          </a:prstGeom>
          <a:noFill/>
          <a:ln w="57150">
            <a:solidFill>
              <a:schemeClr val="tx1"/>
            </a:solidFill>
            <a:round/>
            <a:headEnd/>
            <a:tailEnd/>
          </a:ln>
        </p:spPr>
        <p:txBody>
          <a:bodyPr wrap="none" anchor="ctr"/>
          <a:lstStyle/>
          <a:p>
            <a:endParaRPr lang="en-US"/>
          </a:p>
        </p:txBody>
      </p:sp>
      <p:sp>
        <p:nvSpPr>
          <p:cNvPr id="45096" name="Line 138"/>
          <p:cNvSpPr>
            <a:spLocks noChangeShapeType="1"/>
          </p:cNvSpPr>
          <p:nvPr/>
        </p:nvSpPr>
        <p:spPr bwMode="auto">
          <a:xfrm>
            <a:off x="3960813" y="2031087"/>
            <a:ext cx="492125" cy="0"/>
          </a:xfrm>
          <a:prstGeom prst="line">
            <a:avLst/>
          </a:prstGeom>
          <a:noFill/>
          <a:ln w="57150">
            <a:solidFill>
              <a:schemeClr val="tx1"/>
            </a:solidFill>
            <a:round/>
            <a:headEnd/>
            <a:tailEnd/>
          </a:ln>
        </p:spPr>
        <p:txBody>
          <a:bodyPr wrap="none" anchor="ctr"/>
          <a:lstStyle/>
          <a:p>
            <a:endParaRPr lang="en-US"/>
          </a:p>
        </p:txBody>
      </p:sp>
      <p:sp>
        <p:nvSpPr>
          <p:cNvPr id="41099" name="Freeform 139"/>
          <p:cNvSpPr>
            <a:spLocks/>
          </p:cNvSpPr>
          <p:nvPr/>
        </p:nvSpPr>
        <p:spPr bwMode="auto">
          <a:xfrm>
            <a:off x="4572000" y="3326487"/>
            <a:ext cx="1347788" cy="1838325"/>
          </a:xfrm>
          <a:custGeom>
            <a:avLst/>
            <a:gdLst>
              <a:gd name="T0" fmla="*/ 0 w 849"/>
              <a:gd name="T1" fmla="*/ 2147483647 h 1158"/>
              <a:gd name="T2" fmla="*/ 2147483647 w 849"/>
              <a:gd name="T3" fmla="*/ 2147483647 h 1158"/>
              <a:gd name="T4" fmla="*/ 2147483647 w 849"/>
              <a:gd name="T5" fmla="*/ 2147483647 h 1158"/>
              <a:gd name="T6" fmla="*/ 2147483647 w 849"/>
              <a:gd name="T7" fmla="*/ 2147483647 h 1158"/>
              <a:gd name="T8" fmla="*/ 2147483647 w 849"/>
              <a:gd name="T9" fmla="*/ 2147483647 h 1158"/>
              <a:gd name="T10" fmla="*/ 2147483647 w 849"/>
              <a:gd name="T11" fmla="*/ 2147483647 h 1158"/>
              <a:gd name="T12" fmla="*/ 2147483647 w 849"/>
              <a:gd name="T13" fmla="*/ 2147483647 h 1158"/>
              <a:gd name="T14" fmla="*/ 2147483647 w 849"/>
              <a:gd name="T15" fmla="*/ 2147483647 h 1158"/>
              <a:gd name="T16" fmla="*/ 2147483647 w 849"/>
              <a:gd name="T17" fmla="*/ 0 h 1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1158"/>
              <a:gd name="T29" fmla="*/ 849 w 849"/>
              <a:gd name="T30" fmla="*/ 1158 h 1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1158">
                <a:moveTo>
                  <a:pt x="0" y="1158"/>
                </a:moveTo>
                <a:cubicBezTo>
                  <a:pt x="41" y="1144"/>
                  <a:pt x="205" y="1140"/>
                  <a:pt x="238" y="1075"/>
                </a:cubicBezTo>
                <a:cubicBezTo>
                  <a:pt x="271" y="1010"/>
                  <a:pt x="173" y="834"/>
                  <a:pt x="197" y="765"/>
                </a:cubicBezTo>
                <a:cubicBezTo>
                  <a:pt x="221" y="696"/>
                  <a:pt x="355" y="710"/>
                  <a:pt x="383" y="662"/>
                </a:cubicBezTo>
                <a:cubicBezTo>
                  <a:pt x="411" y="614"/>
                  <a:pt x="358" y="523"/>
                  <a:pt x="363" y="475"/>
                </a:cubicBezTo>
                <a:cubicBezTo>
                  <a:pt x="368" y="427"/>
                  <a:pt x="374" y="394"/>
                  <a:pt x="414" y="372"/>
                </a:cubicBezTo>
                <a:cubicBezTo>
                  <a:pt x="454" y="350"/>
                  <a:pt x="559" y="374"/>
                  <a:pt x="600" y="341"/>
                </a:cubicBezTo>
                <a:cubicBezTo>
                  <a:pt x="641" y="308"/>
                  <a:pt x="620" y="233"/>
                  <a:pt x="662" y="176"/>
                </a:cubicBezTo>
                <a:cubicBezTo>
                  <a:pt x="704" y="119"/>
                  <a:pt x="810" y="37"/>
                  <a:pt x="849" y="0"/>
                </a:cubicBezTo>
              </a:path>
            </a:pathLst>
          </a:custGeom>
          <a:noFill/>
          <a:ln w="76200">
            <a:solidFill>
              <a:srgbClr val="CC0000"/>
            </a:solidFill>
            <a:round/>
            <a:headEnd/>
            <a:tailEnd type="triangle" w="med" len="med"/>
          </a:ln>
        </p:spPr>
        <p:txBody>
          <a:bodyPr wrap="none" anchor="ctr"/>
          <a:lstStyle/>
          <a:p>
            <a:endParaRPr lang="vi-VN"/>
          </a:p>
        </p:txBody>
      </p:sp>
      <p:sp>
        <p:nvSpPr>
          <p:cNvPr id="41100" name="Freeform 140"/>
          <p:cNvSpPr>
            <a:spLocks/>
          </p:cNvSpPr>
          <p:nvPr/>
        </p:nvSpPr>
        <p:spPr bwMode="auto">
          <a:xfrm>
            <a:off x="4648200" y="2869287"/>
            <a:ext cx="1347788" cy="1838325"/>
          </a:xfrm>
          <a:custGeom>
            <a:avLst/>
            <a:gdLst>
              <a:gd name="T0" fmla="*/ 0 w 849"/>
              <a:gd name="T1" fmla="*/ 2147483647 h 1158"/>
              <a:gd name="T2" fmla="*/ 2147483647 w 849"/>
              <a:gd name="T3" fmla="*/ 2147483647 h 1158"/>
              <a:gd name="T4" fmla="*/ 2147483647 w 849"/>
              <a:gd name="T5" fmla="*/ 2147483647 h 1158"/>
              <a:gd name="T6" fmla="*/ 2147483647 w 849"/>
              <a:gd name="T7" fmla="*/ 2147483647 h 1158"/>
              <a:gd name="T8" fmla="*/ 2147483647 w 849"/>
              <a:gd name="T9" fmla="*/ 2147483647 h 1158"/>
              <a:gd name="T10" fmla="*/ 2147483647 w 849"/>
              <a:gd name="T11" fmla="*/ 2147483647 h 1158"/>
              <a:gd name="T12" fmla="*/ 2147483647 w 849"/>
              <a:gd name="T13" fmla="*/ 2147483647 h 1158"/>
              <a:gd name="T14" fmla="*/ 2147483647 w 849"/>
              <a:gd name="T15" fmla="*/ 2147483647 h 1158"/>
              <a:gd name="T16" fmla="*/ 2147483647 w 849"/>
              <a:gd name="T17" fmla="*/ 0 h 1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1158"/>
              <a:gd name="T29" fmla="*/ 849 w 849"/>
              <a:gd name="T30" fmla="*/ 1158 h 1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1158">
                <a:moveTo>
                  <a:pt x="0" y="1158"/>
                </a:moveTo>
                <a:cubicBezTo>
                  <a:pt x="41" y="1144"/>
                  <a:pt x="205" y="1140"/>
                  <a:pt x="238" y="1075"/>
                </a:cubicBezTo>
                <a:cubicBezTo>
                  <a:pt x="271" y="1010"/>
                  <a:pt x="173" y="834"/>
                  <a:pt x="197" y="765"/>
                </a:cubicBezTo>
                <a:cubicBezTo>
                  <a:pt x="221" y="696"/>
                  <a:pt x="355" y="710"/>
                  <a:pt x="383" y="662"/>
                </a:cubicBezTo>
                <a:cubicBezTo>
                  <a:pt x="411" y="614"/>
                  <a:pt x="358" y="523"/>
                  <a:pt x="363" y="475"/>
                </a:cubicBezTo>
                <a:cubicBezTo>
                  <a:pt x="368" y="427"/>
                  <a:pt x="374" y="394"/>
                  <a:pt x="414" y="372"/>
                </a:cubicBezTo>
                <a:cubicBezTo>
                  <a:pt x="454" y="350"/>
                  <a:pt x="559" y="374"/>
                  <a:pt x="600" y="341"/>
                </a:cubicBezTo>
                <a:cubicBezTo>
                  <a:pt x="641" y="308"/>
                  <a:pt x="620" y="233"/>
                  <a:pt x="662" y="176"/>
                </a:cubicBezTo>
                <a:cubicBezTo>
                  <a:pt x="704" y="119"/>
                  <a:pt x="810" y="37"/>
                  <a:pt x="849" y="0"/>
                </a:cubicBezTo>
              </a:path>
            </a:pathLst>
          </a:custGeom>
          <a:noFill/>
          <a:ln w="76200">
            <a:solidFill>
              <a:srgbClr val="CC0000"/>
            </a:solidFill>
            <a:round/>
            <a:headEnd/>
            <a:tailEnd type="triangle" w="med" len="med"/>
          </a:ln>
        </p:spPr>
        <p:txBody>
          <a:bodyPr wrap="none" anchor="ctr"/>
          <a:lstStyle/>
          <a:p>
            <a:endParaRPr lang="vi-VN"/>
          </a:p>
        </p:txBody>
      </p:sp>
      <p:sp>
        <p:nvSpPr>
          <p:cNvPr id="41101" name="Freeform 141"/>
          <p:cNvSpPr>
            <a:spLocks/>
          </p:cNvSpPr>
          <p:nvPr/>
        </p:nvSpPr>
        <p:spPr bwMode="auto">
          <a:xfrm>
            <a:off x="4724400" y="2488287"/>
            <a:ext cx="1347788" cy="1838325"/>
          </a:xfrm>
          <a:custGeom>
            <a:avLst/>
            <a:gdLst>
              <a:gd name="T0" fmla="*/ 0 w 849"/>
              <a:gd name="T1" fmla="*/ 2147483647 h 1158"/>
              <a:gd name="T2" fmla="*/ 2147483647 w 849"/>
              <a:gd name="T3" fmla="*/ 2147483647 h 1158"/>
              <a:gd name="T4" fmla="*/ 2147483647 w 849"/>
              <a:gd name="T5" fmla="*/ 2147483647 h 1158"/>
              <a:gd name="T6" fmla="*/ 2147483647 w 849"/>
              <a:gd name="T7" fmla="*/ 2147483647 h 1158"/>
              <a:gd name="T8" fmla="*/ 2147483647 w 849"/>
              <a:gd name="T9" fmla="*/ 2147483647 h 1158"/>
              <a:gd name="T10" fmla="*/ 2147483647 w 849"/>
              <a:gd name="T11" fmla="*/ 2147483647 h 1158"/>
              <a:gd name="T12" fmla="*/ 2147483647 w 849"/>
              <a:gd name="T13" fmla="*/ 2147483647 h 1158"/>
              <a:gd name="T14" fmla="*/ 2147483647 w 849"/>
              <a:gd name="T15" fmla="*/ 2147483647 h 1158"/>
              <a:gd name="T16" fmla="*/ 2147483647 w 849"/>
              <a:gd name="T17" fmla="*/ 0 h 1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1158"/>
              <a:gd name="T29" fmla="*/ 849 w 849"/>
              <a:gd name="T30" fmla="*/ 1158 h 1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1158">
                <a:moveTo>
                  <a:pt x="0" y="1158"/>
                </a:moveTo>
                <a:cubicBezTo>
                  <a:pt x="41" y="1144"/>
                  <a:pt x="205" y="1140"/>
                  <a:pt x="238" y="1075"/>
                </a:cubicBezTo>
                <a:cubicBezTo>
                  <a:pt x="271" y="1010"/>
                  <a:pt x="173" y="834"/>
                  <a:pt x="197" y="765"/>
                </a:cubicBezTo>
                <a:cubicBezTo>
                  <a:pt x="221" y="696"/>
                  <a:pt x="355" y="710"/>
                  <a:pt x="383" y="662"/>
                </a:cubicBezTo>
                <a:cubicBezTo>
                  <a:pt x="411" y="614"/>
                  <a:pt x="358" y="523"/>
                  <a:pt x="363" y="475"/>
                </a:cubicBezTo>
                <a:cubicBezTo>
                  <a:pt x="368" y="427"/>
                  <a:pt x="374" y="394"/>
                  <a:pt x="414" y="372"/>
                </a:cubicBezTo>
                <a:cubicBezTo>
                  <a:pt x="454" y="350"/>
                  <a:pt x="559" y="374"/>
                  <a:pt x="600" y="341"/>
                </a:cubicBezTo>
                <a:cubicBezTo>
                  <a:pt x="641" y="308"/>
                  <a:pt x="620" y="233"/>
                  <a:pt x="662" y="176"/>
                </a:cubicBezTo>
                <a:cubicBezTo>
                  <a:pt x="704" y="119"/>
                  <a:pt x="810" y="37"/>
                  <a:pt x="849" y="0"/>
                </a:cubicBezTo>
              </a:path>
            </a:pathLst>
          </a:custGeom>
          <a:noFill/>
          <a:ln w="76200">
            <a:solidFill>
              <a:srgbClr val="CC0000"/>
            </a:solidFill>
            <a:round/>
            <a:headEnd/>
            <a:tailEnd type="triangle" w="med" len="med"/>
          </a:ln>
        </p:spPr>
        <p:txBody>
          <a:bodyPr wrap="none" anchor="ctr"/>
          <a:lstStyle/>
          <a:p>
            <a:endParaRPr lang="vi-VN"/>
          </a:p>
        </p:txBody>
      </p:sp>
      <p:sp>
        <p:nvSpPr>
          <p:cNvPr id="45100" name="Text Box 142"/>
          <p:cNvSpPr txBox="1">
            <a:spLocks noChangeArrowheads="1"/>
          </p:cNvSpPr>
          <p:nvPr/>
        </p:nvSpPr>
        <p:spPr bwMode="auto">
          <a:xfrm>
            <a:off x="4124325" y="2959775"/>
            <a:ext cx="1123950" cy="641350"/>
          </a:xfrm>
          <a:prstGeom prst="rect">
            <a:avLst/>
          </a:prstGeom>
          <a:noFill/>
          <a:ln w="9525">
            <a:noFill/>
            <a:miter lim="800000"/>
            <a:headEnd/>
            <a:tailEnd/>
          </a:ln>
        </p:spPr>
        <p:txBody>
          <a:bodyPr wrap="none" anchor="ctr">
            <a:spAutoFit/>
          </a:bodyPr>
          <a:lstStyle/>
          <a:p>
            <a:pPr algn="ctr" eaLnBrk="0" hangingPunct="0"/>
            <a:r>
              <a:rPr lang="en-US" sz="3600" b="1">
                <a:solidFill>
                  <a:schemeClr val="accent2"/>
                </a:solidFill>
                <a:latin typeface="Times New Roman" pitchFamily="18" charset="0"/>
              </a:rPr>
              <a:t>LED</a:t>
            </a:r>
          </a:p>
        </p:txBody>
      </p:sp>
      <p:sp>
        <p:nvSpPr>
          <p:cNvPr id="41103" name="Text Box 143"/>
          <p:cNvSpPr txBox="1">
            <a:spLocks noChangeArrowheads="1"/>
          </p:cNvSpPr>
          <p:nvPr/>
        </p:nvSpPr>
        <p:spPr bwMode="auto">
          <a:xfrm>
            <a:off x="1600200" y="5841087"/>
            <a:ext cx="7016750" cy="461963"/>
          </a:xfrm>
          <a:prstGeom prst="rect">
            <a:avLst/>
          </a:prstGeom>
          <a:noFill/>
          <a:ln w="9525">
            <a:noFill/>
            <a:miter lim="800000"/>
            <a:headEnd/>
            <a:tailEnd/>
          </a:ln>
        </p:spPr>
        <p:txBody>
          <a:bodyPr wrap="none" anchor="ctr">
            <a:spAutoFit/>
          </a:bodyPr>
          <a:lstStyle/>
          <a:p>
            <a:pPr algn="ctr" eaLnBrk="0" hangingPunct="0">
              <a:defRPr/>
            </a:pPr>
            <a:r>
              <a:rPr lang="en-US" sz="2400" b="1" dirty="0" err="1">
                <a:solidFill>
                  <a:srgbClr val="CC0000"/>
                </a:solidFill>
                <a:latin typeface="+mn-lt"/>
              </a:rPr>
              <a:t>Khi</a:t>
            </a:r>
            <a:r>
              <a:rPr lang="en-US" sz="2400" b="1" dirty="0">
                <a:solidFill>
                  <a:srgbClr val="CC0000"/>
                </a:solidFill>
                <a:latin typeface="+mn-lt"/>
              </a:rPr>
              <a:t> </a:t>
            </a:r>
            <a:r>
              <a:rPr lang="en-US" sz="2400" b="1" dirty="0" err="1">
                <a:solidFill>
                  <a:srgbClr val="CC0000"/>
                </a:solidFill>
                <a:latin typeface="+mn-lt"/>
              </a:rPr>
              <a:t>được</a:t>
            </a:r>
            <a:r>
              <a:rPr lang="en-US" sz="2400" b="1" dirty="0">
                <a:solidFill>
                  <a:srgbClr val="CC0000"/>
                </a:solidFill>
                <a:latin typeface="+mn-lt"/>
              </a:rPr>
              <a:t> </a:t>
            </a:r>
            <a:r>
              <a:rPr lang="en-US" sz="2400" b="1" dirty="0" err="1">
                <a:solidFill>
                  <a:srgbClr val="CC0000"/>
                </a:solidFill>
                <a:latin typeface="+mn-lt"/>
              </a:rPr>
              <a:t>phân</a:t>
            </a:r>
            <a:r>
              <a:rPr lang="en-US" sz="2400" b="1" dirty="0">
                <a:solidFill>
                  <a:srgbClr val="CC0000"/>
                </a:solidFill>
                <a:latin typeface="+mn-lt"/>
              </a:rPr>
              <a:t> </a:t>
            </a:r>
            <a:r>
              <a:rPr lang="en-US" sz="2400" b="1" dirty="0" err="1">
                <a:solidFill>
                  <a:srgbClr val="CC0000"/>
                </a:solidFill>
                <a:latin typeface="+mn-lt"/>
              </a:rPr>
              <a:t>cực</a:t>
            </a:r>
            <a:r>
              <a:rPr lang="en-US" sz="2400" b="1" dirty="0">
                <a:solidFill>
                  <a:srgbClr val="CC0000"/>
                </a:solidFill>
                <a:latin typeface="+mn-lt"/>
              </a:rPr>
              <a:t> </a:t>
            </a:r>
            <a:r>
              <a:rPr lang="en-US" sz="2400" b="1" dirty="0" err="1">
                <a:solidFill>
                  <a:srgbClr val="CC0000"/>
                </a:solidFill>
                <a:latin typeface="+mn-lt"/>
              </a:rPr>
              <a:t>thuận</a:t>
            </a:r>
            <a:r>
              <a:rPr lang="en-US" sz="2400" b="1" dirty="0">
                <a:solidFill>
                  <a:srgbClr val="CC0000"/>
                </a:solidFill>
                <a:latin typeface="+mn-lt"/>
              </a:rPr>
              <a:t> </a:t>
            </a:r>
            <a:r>
              <a:rPr lang="en-US" sz="2400" b="1" dirty="0" err="1">
                <a:solidFill>
                  <a:srgbClr val="CC0000"/>
                </a:solidFill>
                <a:latin typeface="+mn-lt"/>
              </a:rPr>
              <a:t>sẽ</a:t>
            </a:r>
            <a:r>
              <a:rPr lang="en-US" sz="2400" b="1" dirty="0">
                <a:solidFill>
                  <a:srgbClr val="CC0000"/>
                </a:solidFill>
                <a:latin typeface="+mn-lt"/>
              </a:rPr>
              <a:t> </a:t>
            </a:r>
            <a:r>
              <a:rPr lang="en-US" sz="2400" b="1" dirty="0" err="1">
                <a:solidFill>
                  <a:srgbClr val="CC0000"/>
                </a:solidFill>
                <a:latin typeface="+mn-lt"/>
              </a:rPr>
              <a:t>phát</a:t>
            </a:r>
            <a:r>
              <a:rPr lang="en-US" sz="2400" b="1" dirty="0">
                <a:solidFill>
                  <a:srgbClr val="CC0000"/>
                </a:solidFill>
                <a:latin typeface="+mn-lt"/>
              </a:rPr>
              <a:t> </a:t>
            </a:r>
            <a:r>
              <a:rPr lang="en-US" sz="2400" b="1" dirty="0" err="1">
                <a:solidFill>
                  <a:srgbClr val="CC0000"/>
                </a:solidFill>
                <a:latin typeface="+mn-lt"/>
              </a:rPr>
              <a:t>ra</a:t>
            </a:r>
            <a:r>
              <a:rPr lang="en-US" sz="2400" b="1" dirty="0">
                <a:solidFill>
                  <a:srgbClr val="CC0000"/>
                </a:solidFill>
                <a:latin typeface="+mn-lt"/>
              </a:rPr>
              <a:t> </a:t>
            </a:r>
            <a:r>
              <a:rPr lang="en-US" sz="2400" b="1" dirty="0" err="1">
                <a:solidFill>
                  <a:srgbClr val="CC0000"/>
                </a:solidFill>
                <a:latin typeface="+mn-lt"/>
              </a:rPr>
              <a:t>ánh</a:t>
            </a:r>
            <a:r>
              <a:rPr lang="en-US" sz="2400" b="1" dirty="0">
                <a:solidFill>
                  <a:srgbClr val="CC0000"/>
                </a:solidFill>
                <a:latin typeface="+mn-lt"/>
              </a:rPr>
              <a:t> </a:t>
            </a:r>
            <a:r>
              <a:rPr lang="en-US" sz="2400" b="1" dirty="0" err="1">
                <a:solidFill>
                  <a:srgbClr val="CC0000"/>
                </a:solidFill>
                <a:latin typeface="+mn-lt"/>
              </a:rPr>
              <a:t>sáng</a:t>
            </a:r>
            <a:r>
              <a:rPr lang="en-US" sz="2400" b="1" dirty="0">
                <a:solidFill>
                  <a:srgbClr val="CC0000"/>
                </a:solidFill>
                <a:latin typeface="+mn-lt"/>
              </a:rPr>
              <a:t> </a:t>
            </a:r>
          </a:p>
        </p:txBody>
      </p:sp>
      <p:sp>
        <p:nvSpPr>
          <p:cNvPr id="45103" name="Slide Number Placeholder 145"/>
          <p:cNvSpPr>
            <a:spLocks noGrp="1"/>
          </p:cNvSpPr>
          <p:nvPr>
            <p:ph type="sldNum" sz="quarter" idx="12"/>
          </p:nvPr>
        </p:nvSpPr>
        <p:spPr>
          <a:xfrm>
            <a:off x="7924800" y="6634837"/>
            <a:ext cx="762000" cy="365125"/>
          </a:xfrm>
          <a:noFill/>
        </p:spPr>
        <p:txBody>
          <a:bodyPr/>
          <a:lstStyle/>
          <a:p>
            <a:fld id="{34CC9E46-1DB6-4F15-AB26-8AFD2FD987A4}" type="slidenum">
              <a:rPr lang="en-US" smtClean="0"/>
              <a:pPr/>
              <a:t>27</a:t>
            </a:fld>
            <a:endParaRPr lang="en-US" smtClean="0"/>
          </a:p>
        </p:txBody>
      </p:sp>
      <p:grpSp>
        <p:nvGrpSpPr>
          <p:cNvPr id="45074" name="Group 17"/>
          <p:cNvGrpSpPr>
            <a:grpSpLocks/>
          </p:cNvGrpSpPr>
          <p:nvPr/>
        </p:nvGrpSpPr>
        <p:grpSpPr bwMode="auto">
          <a:xfrm>
            <a:off x="6019800" y="4240887"/>
            <a:ext cx="585788" cy="609600"/>
            <a:chOff x="1824" y="864"/>
            <a:chExt cx="240" cy="240"/>
          </a:xfrm>
        </p:grpSpPr>
        <p:sp>
          <p:nvSpPr>
            <p:cNvPr id="45148" name="Oval 1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149" name="Rectangle 1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45075" name="Group 20"/>
          <p:cNvGrpSpPr>
            <a:grpSpLocks/>
          </p:cNvGrpSpPr>
          <p:nvPr/>
        </p:nvGrpSpPr>
        <p:grpSpPr bwMode="auto">
          <a:xfrm>
            <a:off x="5427663" y="3875762"/>
            <a:ext cx="585787" cy="609600"/>
            <a:chOff x="1824" y="864"/>
            <a:chExt cx="240" cy="240"/>
          </a:xfrm>
        </p:grpSpPr>
        <p:sp>
          <p:nvSpPr>
            <p:cNvPr id="45146" name="Oval 2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147" name="Rectangle 2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45076" name="Group 23"/>
          <p:cNvGrpSpPr>
            <a:grpSpLocks/>
          </p:cNvGrpSpPr>
          <p:nvPr/>
        </p:nvGrpSpPr>
        <p:grpSpPr bwMode="auto">
          <a:xfrm>
            <a:off x="5427663" y="4926687"/>
            <a:ext cx="585787" cy="609600"/>
            <a:chOff x="1824" y="864"/>
            <a:chExt cx="240" cy="240"/>
          </a:xfrm>
        </p:grpSpPr>
        <p:sp>
          <p:nvSpPr>
            <p:cNvPr id="45144" name="Oval 24"/>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145" name="Rectangle 25"/>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45077" name="Group 36"/>
          <p:cNvGrpSpPr>
            <a:grpSpLocks/>
          </p:cNvGrpSpPr>
          <p:nvPr/>
        </p:nvGrpSpPr>
        <p:grpSpPr bwMode="auto">
          <a:xfrm>
            <a:off x="5808663" y="4728250"/>
            <a:ext cx="585787" cy="609600"/>
            <a:chOff x="1824" y="864"/>
            <a:chExt cx="240" cy="240"/>
          </a:xfrm>
        </p:grpSpPr>
        <p:sp>
          <p:nvSpPr>
            <p:cNvPr id="45142" name="Oval 37"/>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143" name="Rectangle 38"/>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45078" name="Group 39"/>
          <p:cNvGrpSpPr>
            <a:grpSpLocks/>
          </p:cNvGrpSpPr>
          <p:nvPr/>
        </p:nvGrpSpPr>
        <p:grpSpPr bwMode="auto">
          <a:xfrm>
            <a:off x="5310188" y="4393287"/>
            <a:ext cx="585787" cy="609600"/>
            <a:chOff x="1824" y="864"/>
            <a:chExt cx="240" cy="240"/>
          </a:xfrm>
        </p:grpSpPr>
        <p:sp>
          <p:nvSpPr>
            <p:cNvPr id="45140" name="Oval 40"/>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45141" name="Rectangle 41"/>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45079" name="Group 62"/>
          <p:cNvGrpSpPr>
            <a:grpSpLocks/>
          </p:cNvGrpSpPr>
          <p:nvPr/>
        </p:nvGrpSpPr>
        <p:grpSpPr bwMode="auto">
          <a:xfrm>
            <a:off x="2514600" y="4469487"/>
            <a:ext cx="609600" cy="609600"/>
            <a:chOff x="2304" y="1008"/>
            <a:chExt cx="240" cy="240"/>
          </a:xfrm>
        </p:grpSpPr>
        <p:sp>
          <p:nvSpPr>
            <p:cNvPr id="45136" name="Oval 6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45080" name="Group 64"/>
            <p:cNvGrpSpPr>
              <a:grpSpLocks/>
            </p:cNvGrpSpPr>
            <p:nvPr/>
          </p:nvGrpSpPr>
          <p:grpSpPr bwMode="auto">
            <a:xfrm>
              <a:off x="2352" y="1056"/>
              <a:ext cx="144" cy="144"/>
              <a:chOff x="2352" y="480"/>
              <a:chExt cx="144" cy="144"/>
            </a:xfrm>
          </p:grpSpPr>
          <p:sp>
            <p:nvSpPr>
              <p:cNvPr id="45138" name="Rectangle 6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39" name="Rectangle 6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45081" name="Group 72"/>
          <p:cNvGrpSpPr>
            <a:grpSpLocks/>
          </p:cNvGrpSpPr>
          <p:nvPr/>
        </p:nvGrpSpPr>
        <p:grpSpPr bwMode="auto">
          <a:xfrm>
            <a:off x="3154363" y="3859887"/>
            <a:ext cx="609600" cy="609600"/>
            <a:chOff x="2304" y="1008"/>
            <a:chExt cx="240" cy="240"/>
          </a:xfrm>
        </p:grpSpPr>
        <p:sp>
          <p:nvSpPr>
            <p:cNvPr id="45132" name="Oval 7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45082" name="Group 74"/>
            <p:cNvGrpSpPr>
              <a:grpSpLocks/>
            </p:cNvGrpSpPr>
            <p:nvPr/>
          </p:nvGrpSpPr>
          <p:grpSpPr bwMode="auto">
            <a:xfrm>
              <a:off x="2352" y="1056"/>
              <a:ext cx="144" cy="144"/>
              <a:chOff x="2352" y="480"/>
              <a:chExt cx="144" cy="144"/>
            </a:xfrm>
          </p:grpSpPr>
          <p:sp>
            <p:nvSpPr>
              <p:cNvPr id="45134" name="Rectangle 7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35" name="Rectangle 7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45083" name="Group 82"/>
          <p:cNvGrpSpPr>
            <a:grpSpLocks/>
          </p:cNvGrpSpPr>
          <p:nvPr/>
        </p:nvGrpSpPr>
        <p:grpSpPr bwMode="auto">
          <a:xfrm>
            <a:off x="3201988" y="4517112"/>
            <a:ext cx="609600" cy="609600"/>
            <a:chOff x="2304" y="1008"/>
            <a:chExt cx="240" cy="240"/>
          </a:xfrm>
        </p:grpSpPr>
        <p:sp>
          <p:nvSpPr>
            <p:cNvPr id="45128" name="Oval 8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45084" name="Group 84"/>
            <p:cNvGrpSpPr>
              <a:grpSpLocks/>
            </p:cNvGrpSpPr>
            <p:nvPr/>
          </p:nvGrpSpPr>
          <p:grpSpPr bwMode="auto">
            <a:xfrm>
              <a:off x="2352" y="1056"/>
              <a:ext cx="144" cy="144"/>
              <a:chOff x="2352" y="480"/>
              <a:chExt cx="144" cy="144"/>
            </a:xfrm>
          </p:grpSpPr>
          <p:sp>
            <p:nvSpPr>
              <p:cNvPr id="45130" name="Rectangle 8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31" name="Rectangle 8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45085" name="Group 95"/>
          <p:cNvGrpSpPr>
            <a:grpSpLocks/>
          </p:cNvGrpSpPr>
          <p:nvPr/>
        </p:nvGrpSpPr>
        <p:grpSpPr bwMode="auto">
          <a:xfrm>
            <a:off x="3752850" y="4850487"/>
            <a:ext cx="609600" cy="609600"/>
            <a:chOff x="2304" y="1008"/>
            <a:chExt cx="240" cy="240"/>
          </a:xfrm>
        </p:grpSpPr>
        <p:sp>
          <p:nvSpPr>
            <p:cNvPr id="45124" name="Oval 96"/>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45086" name="Group 97"/>
            <p:cNvGrpSpPr>
              <a:grpSpLocks/>
            </p:cNvGrpSpPr>
            <p:nvPr/>
          </p:nvGrpSpPr>
          <p:grpSpPr bwMode="auto">
            <a:xfrm>
              <a:off x="2352" y="1056"/>
              <a:ext cx="144" cy="144"/>
              <a:chOff x="2352" y="480"/>
              <a:chExt cx="144" cy="144"/>
            </a:xfrm>
          </p:grpSpPr>
          <p:sp>
            <p:nvSpPr>
              <p:cNvPr id="45126" name="Rectangle 98"/>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27" name="Rectangle 99"/>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45087" name="Group 111"/>
          <p:cNvGrpSpPr>
            <a:grpSpLocks/>
          </p:cNvGrpSpPr>
          <p:nvPr/>
        </p:nvGrpSpPr>
        <p:grpSpPr bwMode="auto">
          <a:xfrm>
            <a:off x="3752850" y="3737650"/>
            <a:ext cx="609600" cy="609600"/>
            <a:chOff x="2304" y="1008"/>
            <a:chExt cx="240" cy="240"/>
          </a:xfrm>
        </p:grpSpPr>
        <p:sp>
          <p:nvSpPr>
            <p:cNvPr id="45120" name="Oval 112"/>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60" name="Group 113"/>
            <p:cNvGrpSpPr>
              <a:grpSpLocks/>
            </p:cNvGrpSpPr>
            <p:nvPr/>
          </p:nvGrpSpPr>
          <p:grpSpPr bwMode="auto">
            <a:xfrm>
              <a:off x="2352" y="1056"/>
              <a:ext cx="144" cy="144"/>
              <a:chOff x="2352" y="480"/>
              <a:chExt cx="144" cy="144"/>
            </a:xfrm>
          </p:grpSpPr>
          <p:sp>
            <p:nvSpPr>
              <p:cNvPr id="45122" name="Rectangle 114"/>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45123" name="Rectangle 115"/>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sp>
        <p:nvSpPr>
          <p:cNvPr id="183" name="Freeform 139"/>
          <p:cNvSpPr>
            <a:spLocks/>
          </p:cNvSpPr>
          <p:nvPr/>
        </p:nvSpPr>
        <p:spPr bwMode="auto">
          <a:xfrm>
            <a:off x="4572000" y="3174087"/>
            <a:ext cx="1347788" cy="1838325"/>
          </a:xfrm>
          <a:custGeom>
            <a:avLst/>
            <a:gdLst>
              <a:gd name="T0" fmla="*/ 0 w 849"/>
              <a:gd name="T1" fmla="*/ 2147483647 h 1158"/>
              <a:gd name="T2" fmla="*/ 2147483647 w 849"/>
              <a:gd name="T3" fmla="*/ 2147483647 h 1158"/>
              <a:gd name="T4" fmla="*/ 2147483647 w 849"/>
              <a:gd name="T5" fmla="*/ 2147483647 h 1158"/>
              <a:gd name="T6" fmla="*/ 2147483647 w 849"/>
              <a:gd name="T7" fmla="*/ 2147483647 h 1158"/>
              <a:gd name="T8" fmla="*/ 2147483647 w 849"/>
              <a:gd name="T9" fmla="*/ 2147483647 h 1158"/>
              <a:gd name="T10" fmla="*/ 2147483647 w 849"/>
              <a:gd name="T11" fmla="*/ 2147483647 h 1158"/>
              <a:gd name="T12" fmla="*/ 2147483647 w 849"/>
              <a:gd name="T13" fmla="*/ 2147483647 h 1158"/>
              <a:gd name="T14" fmla="*/ 2147483647 w 849"/>
              <a:gd name="T15" fmla="*/ 2147483647 h 1158"/>
              <a:gd name="T16" fmla="*/ 2147483647 w 849"/>
              <a:gd name="T17" fmla="*/ 0 h 1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1158"/>
              <a:gd name="T29" fmla="*/ 849 w 849"/>
              <a:gd name="T30" fmla="*/ 1158 h 1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1158">
                <a:moveTo>
                  <a:pt x="0" y="1158"/>
                </a:moveTo>
                <a:cubicBezTo>
                  <a:pt x="41" y="1144"/>
                  <a:pt x="205" y="1140"/>
                  <a:pt x="238" y="1075"/>
                </a:cubicBezTo>
                <a:cubicBezTo>
                  <a:pt x="271" y="1010"/>
                  <a:pt x="173" y="834"/>
                  <a:pt x="197" y="765"/>
                </a:cubicBezTo>
                <a:cubicBezTo>
                  <a:pt x="221" y="696"/>
                  <a:pt x="355" y="710"/>
                  <a:pt x="383" y="662"/>
                </a:cubicBezTo>
                <a:cubicBezTo>
                  <a:pt x="411" y="614"/>
                  <a:pt x="358" y="523"/>
                  <a:pt x="363" y="475"/>
                </a:cubicBezTo>
                <a:cubicBezTo>
                  <a:pt x="368" y="427"/>
                  <a:pt x="374" y="394"/>
                  <a:pt x="414" y="372"/>
                </a:cubicBezTo>
                <a:cubicBezTo>
                  <a:pt x="454" y="350"/>
                  <a:pt x="559" y="374"/>
                  <a:pt x="600" y="341"/>
                </a:cubicBezTo>
                <a:cubicBezTo>
                  <a:pt x="641" y="308"/>
                  <a:pt x="620" y="233"/>
                  <a:pt x="662" y="176"/>
                </a:cubicBezTo>
                <a:cubicBezTo>
                  <a:pt x="704" y="119"/>
                  <a:pt x="810" y="37"/>
                  <a:pt x="849" y="0"/>
                </a:cubicBezTo>
              </a:path>
            </a:pathLst>
          </a:custGeom>
          <a:noFill/>
          <a:ln w="76200">
            <a:solidFill>
              <a:srgbClr val="CC0000"/>
            </a:solidFill>
            <a:round/>
            <a:headEnd/>
            <a:tailEnd type="triangle" w="med" len="med"/>
          </a:ln>
        </p:spPr>
        <p:txBody>
          <a:bodyPr wrap="none" anchor="ctr"/>
          <a:lstStyle/>
          <a:p>
            <a:endParaRPr lang="vi-VN"/>
          </a:p>
        </p:txBody>
      </p:sp>
      <p:sp>
        <p:nvSpPr>
          <p:cNvPr id="184" name="Freeform 140"/>
          <p:cNvSpPr>
            <a:spLocks/>
          </p:cNvSpPr>
          <p:nvPr/>
        </p:nvSpPr>
        <p:spPr bwMode="auto">
          <a:xfrm>
            <a:off x="4648200" y="2716887"/>
            <a:ext cx="1347788" cy="1838325"/>
          </a:xfrm>
          <a:custGeom>
            <a:avLst/>
            <a:gdLst>
              <a:gd name="T0" fmla="*/ 0 w 849"/>
              <a:gd name="T1" fmla="*/ 2147483647 h 1158"/>
              <a:gd name="T2" fmla="*/ 2147483647 w 849"/>
              <a:gd name="T3" fmla="*/ 2147483647 h 1158"/>
              <a:gd name="T4" fmla="*/ 2147483647 w 849"/>
              <a:gd name="T5" fmla="*/ 2147483647 h 1158"/>
              <a:gd name="T6" fmla="*/ 2147483647 w 849"/>
              <a:gd name="T7" fmla="*/ 2147483647 h 1158"/>
              <a:gd name="T8" fmla="*/ 2147483647 w 849"/>
              <a:gd name="T9" fmla="*/ 2147483647 h 1158"/>
              <a:gd name="T10" fmla="*/ 2147483647 w 849"/>
              <a:gd name="T11" fmla="*/ 2147483647 h 1158"/>
              <a:gd name="T12" fmla="*/ 2147483647 w 849"/>
              <a:gd name="T13" fmla="*/ 2147483647 h 1158"/>
              <a:gd name="T14" fmla="*/ 2147483647 w 849"/>
              <a:gd name="T15" fmla="*/ 2147483647 h 1158"/>
              <a:gd name="T16" fmla="*/ 2147483647 w 849"/>
              <a:gd name="T17" fmla="*/ 0 h 1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1158"/>
              <a:gd name="T29" fmla="*/ 849 w 849"/>
              <a:gd name="T30" fmla="*/ 1158 h 1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1158">
                <a:moveTo>
                  <a:pt x="0" y="1158"/>
                </a:moveTo>
                <a:cubicBezTo>
                  <a:pt x="41" y="1144"/>
                  <a:pt x="205" y="1140"/>
                  <a:pt x="238" y="1075"/>
                </a:cubicBezTo>
                <a:cubicBezTo>
                  <a:pt x="271" y="1010"/>
                  <a:pt x="173" y="834"/>
                  <a:pt x="197" y="765"/>
                </a:cubicBezTo>
                <a:cubicBezTo>
                  <a:pt x="221" y="696"/>
                  <a:pt x="355" y="710"/>
                  <a:pt x="383" y="662"/>
                </a:cubicBezTo>
                <a:cubicBezTo>
                  <a:pt x="411" y="614"/>
                  <a:pt x="358" y="523"/>
                  <a:pt x="363" y="475"/>
                </a:cubicBezTo>
                <a:cubicBezTo>
                  <a:pt x="368" y="427"/>
                  <a:pt x="374" y="394"/>
                  <a:pt x="414" y="372"/>
                </a:cubicBezTo>
                <a:cubicBezTo>
                  <a:pt x="454" y="350"/>
                  <a:pt x="559" y="374"/>
                  <a:pt x="600" y="341"/>
                </a:cubicBezTo>
                <a:cubicBezTo>
                  <a:pt x="641" y="308"/>
                  <a:pt x="620" y="233"/>
                  <a:pt x="662" y="176"/>
                </a:cubicBezTo>
                <a:cubicBezTo>
                  <a:pt x="704" y="119"/>
                  <a:pt x="810" y="37"/>
                  <a:pt x="849" y="0"/>
                </a:cubicBezTo>
              </a:path>
            </a:pathLst>
          </a:custGeom>
          <a:noFill/>
          <a:ln w="76200">
            <a:solidFill>
              <a:srgbClr val="CC0000"/>
            </a:solidFill>
            <a:round/>
            <a:headEnd/>
            <a:tailEnd type="triangle" w="med" len="med"/>
          </a:ln>
        </p:spPr>
        <p:txBody>
          <a:bodyPr wrap="none" anchor="ctr"/>
          <a:lstStyle/>
          <a:p>
            <a:endParaRPr lang="vi-VN"/>
          </a:p>
        </p:txBody>
      </p:sp>
      <p:sp>
        <p:nvSpPr>
          <p:cNvPr id="185" name="Freeform 141"/>
          <p:cNvSpPr>
            <a:spLocks/>
          </p:cNvSpPr>
          <p:nvPr/>
        </p:nvSpPr>
        <p:spPr bwMode="auto">
          <a:xfrm>
            <a:off x="4724400" y="2335887"/>
            <a:ext cx="1347788" cy="1838325"/>
          </a:xfrm>
          <a:custGeom>
            <a:avLst/>
            <a:gdLst>
              <a:gd name="T0" fmla="*/ 0 w 849"/>
              <a:gd name="T1" fmla="*/ 2147483647 h 1158"/>
              <a:gd name="T2" fmla="*/ 2147483647 w 849"/>
              <a:gd name="T3" fmla="*/ 2147483647 h 1158"/>
              <a:gd name="T4" fmla="*/ 2147483647 w 849"/>
              <a:gd name="T5" fmla="*/ 2147483647 h 1158"/>
              <a:gd name="T6" fmla="*/ 2147483647 w 849"/>
              <a:gd name="T7" fmla="*/ 2147483647 h 1158"/>
              <a:gd name="T8" fmla="*/ 2147483647 w 849"/>
              <a:gd name="T9" fmla="*/ 2147483647 h 1158"/>
              <a:gd name="T10" fmla="*/ 2147483647 w 849"/>
              <a:gd name="T11" fmla="*/ 2147483647 h 1158"/>
              <a:gd name="T12" fmla="*/ 2147483647 w 849"/>
              <a:gd name="T13" fmla="*/ 2147483647 h 1158"/>
              <a:gd name="T14" fmla="*/ 2147483647 w 849"/>
              <a:gd name="T15" fmla="*/ 2147483647 h 1158"/>
              <a:gd name="T16" fmla="*/ 2147483647 w 849"/>
              <a:gd name="T17" fmla="*/ 0 h 1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49"/>
              <a:gd name="T28" fmla="*/ 0 h 1158"/>
              <a:gd name="T29" fmla="*/ 849 w 849"/>
              <a:gd name="T30" fmla="*/ 1158 h 1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49" h="1158">
                <a:moveTo>
                  <a:pt x="0" y="1158"/>
                </a:moveTo>
                <a:cubicBezTo>
                  <a:pt x="41" y="1144"/>
                  <a:pt x="205" y="1140"/>
                  <a:pt x="238" y="1075"/>
                </a:cubicBezTo>
                <a:cubicBezTo>
                  <a:pt x="271" y="1010"/>
                  <a:pt x="173" y="834"/>
                  <a:pt x="197" y="765"/>
                </a:cubicBezTo>
                <a:cubicBezTo>
                  <a:pt x="221" y="696"/>
                  <a:pt x="355" y="710"/>
                  <a:pt x="383" y="662"/>
                </a:cubicBezTo>
                <a:cubicBezTo>
                  <a:pt x="411" y="614"/>
                  <a:pt x="358" y="523"/>
                  <a:pt x="363" y="475"/>
                </a:cubicBezTo>
                <a:cubicBezTo>
                  <a:pt x="368" y="427"/>
                  <a:pt x="374" y="394"/>
                  <a:pt x="414" y="372"/>
                </a:cubicBezTo>
                <a:cubicBezTo>
                  <a:pt x="454" y="350"/>
                  <a:pt x="559" y="374"/>
                  <a:pt x="600" y="341"/>
                </a:cubicBezTo>
                <a:cubicBezTo>
                  <a:pt x="641" y="308"/>
                  <a:pt x="620" y="233"/>
                  <a:pt x="662" y="176"/>
                </a:cubicBezTo>
                <a:cubicBezTo>
                  <a:pt x="704" y="119"/>
                  <a:pt x="810" y="37"/>
                  <a:pt x="849" y="0"/>
                </a:cubicBezTo>
              </a:path>
            </a:pathLst>
          </a:custGeom>
          <a:noFill/>
          <a:ln w="76200">
            <a:solidFill>
              <a:srgbClr val="CC0000"/>
            </a:solidFill>
            <a:round/>
            <a:headEnd/>
            <a:tailEnd type="triangle" w="med" len="med"/>
          </a:ln>
        </p:spPr>
        <p:txBody>
          <a:bodyPr wrap="none" anchor="ctr"/>
          <a:lstStyle/>
          <a:p>
            <a:endParaRPr lang="vi-VN"/>
          </a:p>
        </p:txBody>
      </p:sp>
      <p:sp>
        <p:nvSpPr>
          <p:cNvPr id="45117" name="Line 132"/>
          <p:cNvSpPr>
            <a:spLocks noChangeShapeType="1"/>
          </p:cNvSpPr>
          <p:nvPr/>
        </p:nvSpPr>
        <p:spPr bwMode="auto">
          <a:xfrm flipH="1">
            <a:off x="5105400" y="1983462"/>
            <a:ext cx="1270000" cy="0"/>
          </a:xfrm>
          <a:prstGeom prst="line">
            <a:avLst/>
          </a:prstGeom>
          <a:noFill/>
          <a:ln w="57150">
            <a:solidFill>
              <a:schemeClr val="tx1"/>
            </a:solidFill>
            <a:round/>
            <a:headEnd/>
            <a:tailEnd/>
          </a:ln>
        </p:spPr>
        <p:txBody>
          <a:bodyPr wrap="none" anchor="ctr"/>
          <a:lstStyle/>
          <a:p>
            <a:endParaRPr lang="en-US"/>
          </a:p>
        </p:txBody>
      </p:sp>
      <p:sp>
        <p:nvSpPr>
          <p:cNvPr id="45118" name="Line 132"/>
          <p:cNvSpPr>
            <a:spLocks noChangeShapeType="1"/>
          </p:cNvSpPr>
          <p:nvPr/>
        </p:nvSpPr>
        <p:spPr bwMode="auto">
          <a:xfrm flipH="1">
            <a:off x="6273800" y="1983462"/>
            <a:ext cx="1270000" cy="0"/>
          </a:xfrm>
          <a:prstGeom prst="line">
            <a:avLst/>
          </a:prstGeom>
          <a:noFill/>
          <a:ln w="57150">
            <a:solidFill>
              <a:schemeClr val="tx1"/>
            </a:solidFill>
            <a:round/>
            <a:headEnd/>
            <a:tailEnd/>
          </a:ln>
        </p:spPr>
        <p:txBody>
          <a:bodyPr wrap="none" anchor="ctr"/>
          <a:lstStyle/>
          <a:p>
            <a:endParaRPr lang="en-US"/>
          </a:p>
        </p:txBody>
      </p:sp>
      <p:sp>
        <p:nvSpPr>
          <p:cNvPr id="188" name="Line 133"/>
          <p:cNvSpPr>
            <a:spLocks noChangeShapeType="1"/>
          </p:cNvSpPr>
          <p:nvPr/>
        </p:nvSpPr>
        <p:spPr bwMode="auto">
          <a:xfrm>
            <a:off x="7543800" y="1983462"/>
            <a:ext cx="0" cy="2663825"/>
          </a:xfrm>
          <a:prstGeom prst="line">
            <a:avLst/>
          </a:prstGeom>
          <a:noFill/>
          <a:ln w="57150">
            <a:solidFill>
              <a:schemeClr val="tx1"/>
            </a:solidFill>
            <a:round/>
            <a:headEnd/>
            <a:tailEnd/>
          </a:ln>
        </p:spPr>
        <p:txBody>
          <a:bodyPr wrap="none" anchor="ctr"/>
          <a:lstStyle/>
          <a:p>
            <a:endParaRPr lang="en-US"/>
          </a:p>
        </p:txBody>
      </p:sp>
      <p:sp>
        <p:nvSpPr>
          <p:cNvPr id="189"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90" name="TextBox 189"/>
          <p:cNvSpPr txBox="1"/>
          <p:nvPr/>
        </p:nvSpPr>
        <p:spPr>
          <a:xfrm>
            <a:off x="429505" y="699655"/>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191" name="TextBox 190"/>
          <p:cNvSpPr txBox="1"/>
          <p:nvPr/>
        </p:nvSpPr>
        <p:spPr>
          <a:xfrm>
            <a:off x="872834" y="1219200"/>
            <a:ext cx="6594765"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Diode phát quang (LED)</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500" fill="hold"/>
                                        <p:tgtEl>
                                          <p:spTgt spid="188"/>
                                        </p:tgtEl>
                                        <p:attrNameLst>
                                          <p:attrName>ppt_x</p:attrName>
                                        </p:attrNameLst>
                                      </p:cBhvr>
                                      <p:tavLst>
                                        <p:tav tm="0">
                                          <p:val>
                                            <p:strVal val="1+#ppt_w/2"/>
                                          </p:val>
                                        </p:tav>
                                        <p:tav tm="100000">
                                          <p:val>
                                            <p:strVal val="#ppt_x"/>
                                          </p:val>
                                        </p:tav>
                                      </p:tavLst>
                                    </p:anim>
                                    <p:anim calcmode="lin" valueType="num">
                                      <p:cBhvr additive="base">
                                        <p:cTn id="8" dur="500" fill="hold"/>
                                        <p:tgtEl>
                                          <p:spTgt spid="18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5" presetClass="path" presetSubtype="0" accel="50000" decel="50000" fill="hold" nodeType="afterEffect">
                                  <p:stCondLst>
                                    <p:cond delay="0"/>
                                  </p:stCondLst>
                                  <p:childTnLst>
                                    <p:animMotion origin="layout" path="M -3.61111E-6 1.71138E-6 L -0.096 1.71138E-6 " pathEditMode="relative" rAng="0" ptsTypes="AA">
                                      <p:cBhvr>
                                        <p:cTn id="11" dur="2000" fill="hold"/>
                                        <p:tgtEl>
                                          <p:spTgt spid="45078"/>
                                        </p:tgtEl>
                                        <p:attrNameLst>
                                          <p:attrName>ppt_x</p:attrName>
                                          <p:attrName>ppt_y</p:attrName>
                                        </p:attrNameLst>
                                      </p:cBhvr>
                                      <p:rCtr x="-48" y="0"/>
                                    </p:animMotion>
                                  </p:childTnLst>
                                </p:cTn>
                              </p:par>
                              <p:par>
                                <p:cTn id="12" presetID="63" presetClass="path" presetSubtype="0" accel="50000" decel="50000" fill="hold" nodeType="withEffect">
                                  <p:stCondLst>
                                    <p:cond delay="0"/>
                                  </p:stCondLst>
                                  <p:childTnLst>
                                    <p:animMotion origin="layout" path="M 3.05556E-6 2.85846E-6 L 0.13316 -0.01804 " pathEditMode="relative" rAng="0" ptsTypes="AA">
                                      <p:cBhvr>
                                        <p:cTn id="13" dur="2000" fill="hold"/>
                                        <p:tgtEl>
                                          <p:spTgt spid="45083"/>
                                        </p:tgtEl>
                                        <p:attrNameLst>
                                          <p:attrName>ppt_x</p:attrName>
                                          <p:attrName>ppt_y</p:attrName>
                                        </p:attrNameLst>
                                      </p:cBhvr>
                                      <p:rCtr x="66" y="-9"/>
                                    </p:animMotion>
                                  </p:childTnLst>
                                </p:cTn>
                              </p:par>
                            </p:childTnLst>
                          </p:cTn>
                        </p:par>
                        <p:par>
                          <p:cTn id="14" fill="hold">
                            <p:stCondLst>
                              <p:cond delay="2500"/>
                            </p:stCondLst>
                            <p:childTnLst>
                              <p:par>
                                <p:cTn id="15" presetID="3" presetClass="exit" presetSubtype="10" fill="hold" nodeType="afterEffect">
                                  <p:stCondLst>
                                    <p:cond delay="0"/>
                                  </p:stCondLst>
                                  <p:childTnLst>
                                    <p:animEffect transition="out" filter="blinds(horizontal)">
                                      <p:cBhvr>
                                        <p:cTn id="16" dur="500"/>
                                        <p:tgtEl>
                                          <p:spTgt spid="45078"/>
                                        </p:tgtEl>
                                      </p:cBhvr>
                                    </p:animEffect>
                                    <p:set>
                                      <p:cBhvr>
                                        <p:cTn id="17" dur="1" fill="hold">
                                          <p:stCondLst>
                                            <p:cond delay="499"/>
                                          </p:stCondLst>
                                        </p:cTn>
                                        <p:tgtEl>
                                          <p:spTgt spid="45078"/>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45083"/>
                                        </p:tgtEl>
                                      </p:cBhvr>
                                    </p:animEffect>
                                    <p:set>
                                      <p:cBhvr>
                                        <p:cTn id="20" dur="1" fill="hold">
                                          <p:stCondLst>
                                            <p:cond delay="499"/>
                                          </p:stCondLst>
                                        </p:cTn>
                                        <p:tgtEl>
                                          <p:spTgt spid="45083"/>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41099"/>
                                        </p:tgtEl>
                                        <p:attrNameLst>
                                          <p:attrName>style.visibility</p:attrName>
                                        </p:attrNameLst>
                                      </p:cBhvr>
                                      <p:to>
                                        <p:strVal val="visible"/>
                                      </p:to>
                                    </p:set>
                                    <p:animEffect transition="in" filter="dissolve">
                                      <p:cBhvr>
                                        <p:cTn id="23" dur="500"/>
                                        <p:tgtEl>
                                          <p:spTgt spid="41099"/>
                                        </p:tgtEl>
                                      </p:cBhvr>
                                    </p:animEffect>
                                  </p:childTnLst>
                                  <p:subTnLst>
                                    <p:set>
                                      <p:cBhvr override="childStyle">
                                        <p:cTn dur="1" fill="hold" display="0" masterRel="sameClick" afterEffect="1">
                                          <p:stCondLst>
                                            <p:cond evt="end" delay="0">
                                              <p:tn val="21"/>
                                            </p:cond>
                                          </p:stCondLst>
                                        </p:cTn>
                                        <p:tgtEl>
                                          <p:spTgt spid="41099"/>
                                        </p:tgtEl>
                                        <p:attrNameLst>
                                          <p:attrName>style.visibility</p:attrName>
                                        </p:attrNameLst>
                                      </p:cBhvr>
                                      <p:to>
                                        <p:strVal val="hidden"/>
                                      </p:to>
                                    </p:set>
                                  </p:subTnLst>
                                </p:cTn>
                              </p:par>
                              <p:par>
                                <p:cTn id="24" presetID="9" presetClass="entr" presetSubtype="0" fill="hold" grpId="0" nodeType="withEffect">
                                  <p:stCondLst>
                                    <p:cond delay="0"/>
                                  </p:stCondLst>
                                  <p:childTnLst>
                                    <p:set>
                                      <p:cBhvr>
                                        <p:cTn id="25" dur="1" fill="hold">
                                          <p:stCondLst>
                                            <p:cond delay="0"/>
                                          </p:stCondLst>
                                        </p:cTn>
                                        <p:tgtEl>
                                          <p:spTgt spid="183"/>
                                        </p:tgtEl>
                                        <p:attrNameLst>
                                          <p:attrName>style.visibility</p:attrName>
                                        </p:attrNameLst>
                                      </p:cBhvr>
                                      <p:to>
                                        <p:strVal val="visible"/>
                                      </p:to>
                                    </p:set>
                                    <p:animEffect transition="in" filter="dissolve">
                                      <p:cBhvr>
                                        <p:cTn id="26" dur="500"/>
                                        <p:tgtEl>
                                          <p:spTgt spid="183"/>
                                        </p:tgtEl>
                                      </p:cBhvr>
                                    </p:animEffect>
                                  </p:childTnLst>
                                  <p:subTnLst>
                                    <p:set>
                                      <p:cBhvr override="childStyle">
                                        <p:cTn dur="1" fill="hold" display="0" masterRel="sameClick" afterEffect="1">
                                          <p:stCondLst>
                                            <p:cond evt="end" delay="0">
                                              <p:tn val="24"/>
                                            </p:cond>
                                          </p:stCondLst>
                                        </p:cTn>
                                        <p:tgtEl>
                                          <p:spTgt spid="183"/>
                                        </p:tgtEl>
                                        <p:attrNameLst>
                                          <p:attrName>style.visibility</p:attrName>
                                        </p:attrNameLst>
                                      </p:cBhvr>
                                      <p:to>
                                        <p:strVal val="hidden"/>
                                      </p:to>
                                    </p:set>
                                  </p:subTnLst>
                                </p:cTn>
                              </p:par>
                            </p:childTnLst>
                          </p:cTn>
                        </p:par>
                        <p:par>
                          <p:cTn id="27" fill="hold">
                            <p:stCondLst>
                              <p:cond delay="3000"/>
                            </p:stCondLst>
                            <p:childTnLst>
                              <p:par>
                                <p:cTn id="28" presetID="63" presetClass="path" presetSubtype="0" accel="50000" decel="50000" fill="hold" nodeType="afterEffect">
                                  <p:stCondLst>
                                    <p:cond delay="0"/>
                                  </p:stCondLst>
                                  <p:childTnLst>
                                    <p:animMotion origin="layout" path="M 1.38889E-6 -2.46068E-6 L 0.13837 0.0222 " pathEditMode="relative" rAng="0" ptsTypes="AA">
                                      <p:cBhvr>
                                        <p:cTn id="29" dur="2000" fill="hold"/>
                                        <p:tgtEl>
                                          <p:spTgt spid="45081"/>
                                        </p:tgtEl>
                                        <p:attrNameLst>
                                          <p:attrName>ppt_x</p:attrName>
                                          <p:attrName>ppt_y</p:attrName>
                                        </p:attrNameLst>
                                      </p:cBhvr>
                                      <p:rCtr x="69" y="11"/>
                                    </p:animMotion>
                                  </p:childTnLst>
                                </p:cTn>
                              </p:par>
                              <p:par>
                                <p:cTn id="30" presetID="35" presetClass="path" presetSubtype="0" accel="50000" decel="50000" fill="hold" nodeType="withEffect">
                                  <p:stCondLst>
                                    <p:cond delay="0"/>
                                  </p:stCondLst>
                                  <p:childTnLst>
                                    <p:animMotion origin="layout" path="M -8.33333E-7 4.86586E-6 L -0.10885 0.01988 " pathEditMode="relative" rAng="0" ptsTypes="AA">
                                      <p:cBhvr>
                                        <p:cTn id="31" dur="2000" fill="hold"/>
                                        <p:tgtEl>
                                          <p:spTgt spid="45075"/>
                                        </p:tgtEl>
                                        <p:attrNameLst>
                                          <p:attrName>ppt_x</p:attrName>
                                          <p:attrName>ppt_y</p:attrName>
                                        </p:attrNameLst>
                                      </p:cBhvr>
                                      <p:rCtr x="-55" y="10"/>
                                    </p:animMotion>
                                  </p:childTnLst>
                                </p:cTn>
                              </p:par>
                            </p:childTnLst>
                          </p:cTn>
                        </p:par>
                        <p:par>
                          <p:cTn id="32" fill="hold">
                            <p:stCondLst>
                              <p:cond delay="5000"/>
                            </p:stCondLst>
                            <p:childTnLst>
                              <p:par>
                                <p:cTn id="33" presetID="3" presetClass="exit" presetSubtype="10" fill="hold" nodeType="afterEffect">
                                  <p:stCondLst>
                                    <p:cond delay="0"/>
                                  </p:stCondLst>
                                  <p:childTnLst>
                                    <p:animEffect transition="out" filter="blinds(horizontal)">
                                      <p:cBhvr>
                                        <p:cTn id="34" dur="500"/>
                                        <p:tgtEl>
                                          <p:spTgt spid="45075"/>
                                        </p:tgtEl>
                                      </p:cBhvr>
                                    </p:animEffect>
                                    <p:set>
                                      <p:cBhvr>
                                        <p:cTn id="35" dur="1" fill="hold">
                                          <p:stCondLst>
                                            <p:cond delay="499"/>
                                          </p:stCondLst>
                                        </p:cTn>
                                        <p:tgtEl>
                                          <p:spTgt spid="45075"/>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45081"/>
                                        </p:tgtEl>
                                      </p:cBhvr>
                                    </p:animEffect>
                                    <p:set>
                                      <p:cBhvr>
                                        <p:cTn id="38" dur="1" fill="hold">
                                          <p:stCondLst>
                                            <p:cond delay="499"/>
                                          </p:stCondLst>
                                        </p:cTn>
                                        <p:tgtEl>
                                          <p:spTgt spid="45081"/>
                                        </p:tgtEl>
                                        <p:attrNameLst>
                                          <p:attrName>style.visibility</p:attrName>
                                        </p:attrNameLst>
                                      </p:cBhvr>
                                      <p:to>
                                        <p:strVal val="hidden"/>
                                      </p:to>
                                    </p:set>
                                  </p:childTnLst>
                                </p:cTn>
                              </p:par>
                              <p:par>
                                <p:cTn id="39" presetID="9" presetClass="entr" presetSubtype="0" fill="hold" grpId="0" nodeType="withEffect">
                                  <p:stCondLst>
                                    <p:cond delay="0"/>
                                  </p:stCondLst>
                                  <p:childTnLst>
                                    <p:set>
                                      <p:cBhvr>
                                        <p:cTn id="40" dur="1" fill="hold">
                                          <p:stCondLst>
                                            <p:cond delay="0"/>
                                          </p:stCondLst>
                                        </p:cTn>
                                        <p:tgtEl>
                                          <p:spTgt spid="41100"/>
                                        </p:tgtEl>
                                        <p:attrNameLst>
                                          <p:attrName>style.visibility</p:attrName>
                                        </p:attrNameLst>
                                      </p:cBhvr>
                                      <p:to>
                                        <p:strVal val="visible"/>
                                      </p:to>
                                    </p:set>
                                    <p:animEffect transition="in" filter="dissolve">
                                      <p:cBhvr>
                                        <p:cTn id="41" dur="500"/>
                                        <p:tgtEl>
                                          <p:spTgt spid="41100"/>
                                        </p:tgtEl>
                                      </p:cBhvr>
                                    </p:animEffect>
                                  </p:childTnLst>
                                  <p:subTnLst>
                                    <p:set>
                                      <p:cBhvr override="childStyle">
                                        <p:cTn dur="1" fill="hold" display="0" masterRel="sameClick" afterEffect="1">
                                          <p:stCondLst>
                                            <p:cond evt="end" delay="0">
                                              <p:tn val="39"/>
                                            </p:cond>
                                          </p:stCondLst>
                                        </p:cTn>
                                        <p:tgtEl>
                                          <p:spTgt spid="41100"/>
                                        </p:tgtEl>
                                        <p:attrNameLst>
                                          <p:attrName>style.visibility</p:attrName>
                                        </p:attrNameLst>
                                      </p:cBhvr>
                                      <p:to>
                                        <p:strVal val="hidden"/>
                                      </p:to>
                                    </p:set>
                                  </p:subTnLst>
                                </p:cTn>
                              </p:par>
                              <p:par>
                                <p:cTn id="42" presetID="9" presetClass="entr" presetSubtype="0" fill="hold" grpId="0" nodeType="withEffect">
                                  <p:stCondLst>
                                    <p:cond delay="0"/>
                                  </p:stCondLst>
                                  <p:childTnLst>
                                    <p:set>
                                      <p:cBhvr>
                                        <p:cTn id="43" dur="1" fill="hold">
                                          <p:stCondLst>
                                            <p:cond delay="0"/>
                                          </p:stCondLst>
                                        </p:cTn>
                                        <p:tgtEl>
                                          <p:spTgt spid="184"/>
                                        </p:tgtEl>
                                        <p:attrNameLst>
                                          <p:attrName>style.visibility</p:attrName>
                                        </p:attrNameLst>
                                      </p:cBhvr>
                                      <p:to>
                                        <p:strVal val="visible"/>
                                      </p:to>
                                    </p:set>
                                    <p:animEffect transition="in" filter="dissolve">
                                      <p:cBhvr>
                                        <p:cTn id="44" dur="500"/>
                                        <p:tgtEl>
                                          <p:spTgt spid="184"/>
                                        </p:tgtEl>
                                      </p:cBhvr>
                                    </p:animEffect>
                                  </p:childTnLst>
                                  <p:subTnLst>
                                    <p:set>
                                      <p:cBhvr override="childStyle">
                                        <p:cTn dur="1" fill="hold" display="0" masterRel="sameClick" afterEffect="1">
                                          <p:stCondLst>
                                            <p:cond evt="end" delay="0">
                                              <p:tn val="42"/>
                                            </p:cond>
                                          </p:stCondLst>
                                        </p:cTn>
                                        <p:tgtEl>
                                          <p:spTgt spid="184"/>
                                        </p:tgtEl>
                                        <p:attrNameLst>
                                          <p:attrName>style.visibility</p:attrName>
                                        </p:attrNameLst>
                                      </p:cBhvr>
                                      <p:to>
                                        <p:strVal val="hidden"/>
                                      </p:to>
                                    </p:set>
                                  </p:subTnLst>
                                </p:cTn>
                              </p:par>
                            </p:childTnLst>
                          </p:cTn>
                        </p:par>
                        <p:par>
                          <p:cTn id="45" fill="hold">
                            <p:stCondLst>
                              <p:cond delay="5500"/>
                            </p:stCondLst>
                            <p:childTnLst>
                              <p:par>
                                <p:cTn id="46" presetID="63" presetClass="path" presetSubtype="0" accel="50000" decel="50000" fill="hold" nodeType="afterEffect">
                                  <p:stCondLst>
                                    <p:cond delay="0"/>
                                  </p:stCondLst>
                                  <p:childTnLst>
                                    <p:animMotion origin="layout" path="M -1.66667E-6 -1.02683E-6 L 0.12604 -0.00324 " pathEditMode="relative" rAng="0" ptsTypes="AA">
                                      <p:cBhvr>
                                        <p:cTn id="47" dur="2000" fill="hold"/>
                                        <p:tgtEl>
                                          <p:spTgt spid="24"/>
                                        </p:tgtEl>
                                        <p:attrNameLst>
                                          <p:attrName>ppt_x</p:attrName>
                                          <p:attrName>ppt_y</p:attrName>
                                        </p:attrNameLst>
                                      </p:cBhvr>
                                      <p:rCtr x="63" y="-2"/>
                                    </p:animMotion>
                                  </p:childTnLst>
                                </p:cTn>
                              </p:par>
                              <p:par>
                                <p:cTn id="48" presetID="35" presetClass="path" presetSubtype="0" accel="50000" decel="50000" fill="hold" nodeType="withEffect">
                                  <p:stCondLst>
                                    <p:cond delay="0"/>
                                  </p:stCondLst>
                                  <p:childTnLst>
                                    <p:animMotion origin="layout" path="M -8.33333E-7 -4.11656E-6 L -0.12552 -4.11656E-6 " pathEditMode="relative" rAng="0" ptsTypes="AA">
                                      <p:cBhvr>
                                        <p:cTn id="49" dur="2000" fill="hold"/>
                                        <p:tgtEl>
                                          <p:spTgt spid="45076"/>
                                        </p:tgtEl>
                                        <p:attrNameLst>
                                          <p:attrName>ppt_x</p:attrName>
                                          <p:attrName>ppt_y</p:attrName>
                                        </p:attrNameLst>
                                      </p:cBhvr>
                                      <p:rCtr x="-63" y="0"/>
                                    </p:animMotion>
                                  </p:childTnLst>
                                </p:cTn>
                              </p:par>
                            </p:childTnLst>
                          </p:cTn>
                        </p:par>
                        <p:par>
                          <p:cTn id="50" fill="hold">
                            <p:stCondLst>
                              <p:cond delay="7500"/>
                            </p:stCondLst>
                            <p:childTnLst>
                              <p:par>
                                <p:cTn id="51" presetID="3" presetClass="exit" presetSubtype="10" fill="hold" nodeType="afterEffect">
                                  <p:stCondLst>
                                    <p:cond delay="0"/>
                                  </p:stCondLst>
                                  <p:childTnLst>
                                    <p:animEffect transition="out" filter="blinds(horizontal)">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3" presetClass="exit" presetSubtype="10" fill="hold" nodeType="withEffect">
                                  <p:stCondLst>
                                    <p:cond delay="0"/>
                                  </p:stCondLst>
                                  <p:childTnLst>
                                    <p:animEffect transition="out" filter="blinds(horizontal)">
                                      <p:cBhvr>
                                        <p:cTn id="55" dur="500"/>
                                        <p:tgtEl>
                                          <p:spTgt spid="45076"/>
                                        </p:tgtEl>
                                      </p:cBhvr>
                                    </p:animEffect>
                                    <p:set>
                                      <p:cBhvr>
                                        <p:cTn id="56" dur="1" fill="hold">
                                          <p:stCondLst>
                                            <p:cond delay="499"/>
                                          </p:stCondLst>
                                        </p:cTn>
                                        <p:tgtEl>
                                          <p:spTgt spid="45076"/>
                                        </p:tgtEl>
                                        <p:attrNameLst>
                                          <p:attrName>style.visibility</p:attrName>
                                        </p:attrNameLst>
                                      </p:cBhvr>
                                      <p:to>
                                        <p:strVal val="hidden"/>
                                      </p:to>
                                    </p:set>
                                  </p:childTnLst>
                                </p:cTn>
                              </p:par>
                              <p:par>
                                <p:cTn id="57" presetID="9" presetClass="entr" presetSubtype="0" fill="hold" grpId="0" nodeType="withEffect">
                                  <p:stCondLst>
                                    <p:cond delay="0"/>
                                  </p:stCondLst>
                                  <p:childTnLst>
                                    <p:set>
                                      <p:cBhvr>
                                        <p:cTn id="58" dur="1" fill="hold">
                                          <p:stCondLst>
                                            <p:cond delay="0"/>
                                          </p:stCondLst>
                                        </p:cTn>
                                        <p:tgtEl>
                                          <p:spTgt spid="41101"/>
                                        </p:tgtEl>
                                        <p:attrNameLst>
                                          <p:attrName>style.visibility</p:attrName>
                                        </p:attrNameLst>
                                      </p:cBhvr>
                                      <p:to>
                                        <p:strVal val="visible"/>
                                      </p:to>
                                    </p:set>
                                    <p:animEffect transition="in" filter="dissolve">
                                      <p:cBhvr>
                                        <p:cTn id="59" dur="500"/>
                                        <p:tgtEl>
                                          <p:spTgt spid="41101"/>
                                        </p:tgtEl>
                                      </p:cBhvr>
                                    </p:animEffect>
                                  </p:childTnLst>
                                  <p:subTnLst>
                                    <p:set>
                                      <p:cBhvr override="childStyle">
                                        <p:cTn dur="1" fill="hold" display="0" masterRel="sameClick" afterEffect="1">
                                          <p:stCondLst>
                                            <p:cond evt="end" delay="0">
                                              <p:tn val="57"/>
                                            </p:cond>
                                          </p:stCondLst>
                                        </p:cTn>
                                        <p:tgtEl>
                                          <p:spTgt spid="41101"/>
                                        </p:tgtEl>
                                        <p:attrNameLst>
                                          <p:attrName>style.visibility</p:attrName>
                                        </p:attrNameLst>
                                      </p:cBhvr>
                                      <p:to>
                                        <p:strVal val="hidden"/>
                                      </p:to>
                                    </p:set>
                                  </p:subTnLst>
                                </p:cTn>
                              </p:par>
                              <p:par>
                                <p:cTn id="60" presetID="9" presetClass="entr" presetSubtype="0" fill="hold" grpId="0" nodeType="withEffect">
                                  <p:stCondLst>
                                    <p:cond delay="0"/>
                                  </p:stCondLst>
                                  <p:childTnLst>
                                    <p:set>
                                      <p:cBhvr>
                                        <p:cTn id="61" dur="1" fill="hold">
                                          <p:stCondLst>
                                            <p:cond delay="0"/>
                                          </p:stCondLst>
                                        </p:cTn>
                                        <p:tgtEl>
                                          <p:spTgt spid="185"/>
                                        </p:tgtEl>
                                        <p:attrNameLst>
                                          <p:attrName>style.visibility</p:attrName>
                                        </p:attrNameLst>
                                      </p:cBhvr>
                                      <p:to>
                                        <p:strVal val="visible"/>
                                      </p:to>
                                    </p:set>
                                    <p:animEffect transition="in" filter="dissolve">
                                      <p:cBhvr>
                                        <p:cTn id="62" dur="500"/>
                                        <p:tgtEl>
                                          <p:spTgt spid="185"/>
                                        </p:tgtEl>
                                      </p:cBhvr>
                                    </p:animEffect>
                                  </p:childTnLst>
                                  <p:subTnLst>
                                    <p:set>
                                      <p:cBhvr override="childStyle">
                                        <p:cTn dur="1" fill="hold" display="0" masterRel="sameClick" afterEffect="1">
                                          <p:stCondLst>
                                            <p:cond evt="end" delay="0">
                                              <p:tn val="60"/>
                                            </p:cond>
                                          </p:stCondLst>
                                        </p:cTn>
                                        <p:tgtEl>
                                          <p:spTgt spid="185"/>
                                        </p:tgtEl>
                                        <p:attrNameLst>
                                          <p:attrName>style.visibility</p:attrName>
                                        </p:attrNameLst>
                                      </p:cBhvr>
                                      <p:to>
                                        <p:strVal val="hidden"/>
                                      </p:to>
                                    </p:set>
                                  </p:subTnLst>
                                </p:cTn>
                              </p:par>
                            </p:childTnLst>
                          </p:cTn>
                        </p:par>
                        <p:par>
                          <p:cTn id="63" fill="hold">
                            <p:stCondLst>
                              <p:cond delay="8000"/>
                            </p:stCondLst>
                            <p:childTnLst>
                              <p:par>
                                <p:cTn id="64" presetID="23" presetClass="entr" presetSubtype="528" fill="hold" grpId="0" nodeType="afterEffect">
                                  <p:stCondLst>
                                    <p:cond delay="0"/>
                                  </p:stCondLst>
                                  <p:childTnLst>
                                    <p:set>
                                      <p:cBhvr>
                                        <p:cTn id="65" dur="1" fill="hold">
                                          <p:stCondLst>
                                            <p:cond delay="0"/>
                                          </p:stCondLst>
                                        </p:cTn>
                                        <p:tgtEl>
                                          <p:spTgt spid="41103"/>
                                        </p:tgtEl>
                                        <p:attrNameLst>
                                          <p:attrName>style.visibility</p:attrName>
                                        </p:attrNameLst>
                                      </p:cBhvr>
                                      <p:to>
                                        <p:strVal val="visible"/>
                                      </p:to>
                                    </p:set>
                                    <p:anim calcmode="lin" valueType="num">
                                      <p:cBhvr>
                                        <p:cTn id="66" dur="500" fill="hold"/>
                                        <p:tgtEl>
                                          <p:spTgt spid="41103"/>
                                        </p:tgtEl>
                                        <p:attrNameLst>
                                          <p:attrName>ppt_w</p:attrName>
                                        </p:attrNameLst>
                                      </p:cBhvr>
                                      <p:tavLst>
                                        <p:tav tm="0">
                                          <p:val>
                                            <p:fltVal val="0"/>
                                          </p:val>
                                        </p:tav>
                                        <p:tav tm="100000">
                                          <p:val>
                                            <p:strVal val="#ppt_w"/>
                                          </p:val>
                                        </p:tav>
                                      </p:tavLst>
                                    </p:anim>
                                    <p:anim calcmode="lin" valueType="num">
                                      <p:cBhvr>
                                        <p:cTn id="67" dur="500" fill="hold"/>
                                        <p:tgtEl>
                                          <p:spTgt spid="41103"/>
                                        </p:tgtEl>
                                        <p:attrNameLst>
                                          <p:attrName>ppt_h</p:attrName>
                                        </p:attrNameLst>
                                      </p:cBhvr>
                                      <p:tavLst>
                                        <p:tav tm="0">
                                          <p:val>
                                            <p:fltVal val="0"/>
                                          </p:val>
                                        </p:tav>
                                        <p:tav tm="100000">
                                          <p:val>
                                            <p:strVal val="#ppt_h"/>
                                          </p:val>
                                        </p:tav>
                                      </p:tavLst>
                                    </p:anim>
                                    <p:anim calcmode="lin" valueType="num">
                                      <p:cBhvr>
                                        <p:cTn id="68" dur="500" fill="hold"/>
                                        <p:tgtEl>
                                          <p:spTgt spid="41103"/>
                                        </p:tgtEl>
                                        <p:attrNameLst>
                                          <p:attrName>ppt_x</p:attrName>
                                        </p:attrNameLst>
                                      </p:cBhvr>
                                      <p:tavLst>
                                        <p:tav tm="0">
                                          <p:val>
                                            <p:fltVal val="0.5"/>
                                          </p:val>
                                        </p:tav>
                                        <p:tav tm="100000">
                                          <p:val>
                                            <p:strVal val="#ppt_x"/>
                                          </p:val>
                                        </p:tav>
                                      </p:tavLst>
                                    </p:anim>
                                    <p:anim calcmode="lin" valueType="num">
                                      <p:cBhvr>
                                        <p:cTn id="69" dur="500" fill="hold"/>
                                        <p:tgtEl>
                                          <p:spTgt spid="41103"/>
                                        </p:tgtEl>
                                        <p:attrNameLst>
                                          <p:attrName>ppt_y</p:attrName>
                                        </p:attrNameLst>
                                      </p:cBhvr>
                                      <p:tavLst>
                                        <p:tav tm="0">
                                          <p:val>
                                            <p:fltVal val="0.5"/>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8" presetClass="entr" presetSubtype="16" fill="hold" grpId="0" nodeType="clickEffect">
                                  <p:stCondLst>
                                    <p:cond delay="0"/>
                                  </p:stCondLst>
                                  <p:childTnLst>
                                    <p:set>
                                      <p:cBhvr>
                                        <p:cTn id="73" dur="1" fill="hold">
                                          <p:stCondLst>
                                            <p:cond delay="0"/>
                                          </p:stCondLst>
                                        </p:cTn>
                                        <p:tgtEl>
                                          <p:spTgt spid="189"/>
                                        </p:tgtEl>
                                        <p:attrNameLst>
                                          <p:attrName>style.visibility</p:attrName>
                                        </p:attrNameLst>
                                      </p:cBhvr>
                                      <p:to>
                                        <p:strVal val="visible"/>
                                      </p:to>
                                    </p:set>
                                    <p:animEffect transition="in" filter="diamond(in)">
                                      <p:cBhvr>
                                        <p:cTn id="74" dur="1000"/>
                                        <p:tgtEl>
                                          <p:spTgt spid="189"/>
                                        </p:tgtEl>
                                      </p:cBhvr>
                                    </p:animEffect>
                                  </p:childTnLst>
                                </p:cTn>
                              </p:par>
                              <p:par>
                                <p:cTn id="75" presetID="8" presetClass="entr" presetSubtype="16" fill="hold" grpId="0" nodeType="withEffect">
                                  <p:stCondLst>
                                    <p:cond delay="0"/>
                                  </p:stCondLst>
                                  <p:childTnLst>
                                    <p:set>
                                      <p:cBhvr>
                                        <p:cTn id="76" dur="1" fill="hold">
                                          <p:stCondLst>
                                            <p:cond delay="0"/>
                                          </p:stCondLst>
                                        </p:cTn>
                                        <p:tgtEl>
                                          <p:spTgt spid="190"/>
                                        </p:tgtEl>
                                        <p:attrNameLst>
                                          <p:attrName>style.visibility</p:attrName>
                                        </p:attrNameLst>
                                      </p:cBhvr>
                                      <p:to>
                                        <p:strVal val="visible"/>
                                      </p:to>
                                    </p:set>
                                    <p:animEffect transition="in" filter="diamond(in)">
                                      <p:cBhvr>
                                        <p:cTn id="77" dur="1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99" grpId="0" animBg="1"/>
      <p:bldP spid="41100" grpId="0" animBg="1"/>
      <p:bldP spid="41101" grpId="0" animBg="1"/>
      <p:bldP spid="41103" grpId="0" autoUpdateAnimBg="0"/>
      <p:bldP spid="183" grpId="0" animBg="1"/>
      <p:bldP spid="184" grpId="0" animBg="1"/>
      <p:bldP spid="185" grpId="0" animBg="1"/>
      <p:bldP spid="188" grpId="0" animBg="1"/>
      <p:bldP spid="189" grpId="0"/>
      <p:bldP spid="19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81600" y="3352800"/>
            <a:ext cx="695325" cy="479425"/>
            <a:chOff x="1500" y="1079"/>
            <a:chExt cx="438" cy="302"/>
          </a:xfrm>
        </p:grpSpPr>
        <p:sp>
          <p:nvSpPr>
            <p:cNvPr id="46119" name="AutoShape 3"/>
            <p:cNvSpPr>
              <a:spLocks noChangeArrowheads="1"/>
            </p:cNvSpPr>
            <p:nvPr/>
          </p:nvSpPr>
          <p:spPr bwMode="auto">
            <a:xfrm>
              <a:off x="1538" y="1093"/>
              <a:ext cx="360" cy="288"/>
            </a:xfrm>
            <a:prstGeom prst="triangle">
              <a:avLst>
                <a:gd name="adj" fmla="val 50000"/>
              </a:avLst>
            </a:prstGeom>
            <a:solidFill>
              <a:schemeClr val="tx1"/>
            </a:solidFill>
            <a:ln w="9525">
              <a:solidFill>
                <a:schemeClr val="tx1"/>
              </a:solidFill>
              <a:miter lim="800000"/>
              <a:headEnd/>
              <a:tailEnd/>
            </a:ln>
          </p:spPr>
          <p:txBody>
            <a:bodyPr wrap="none" anchor="ctr"/>
            <a:lstStyle/>
            <a:p>
              <a:endParaRPr lang="vi-VN"/>
            </a:p>
          </p:txBody>
        </p:sp>
        <p:sp>
          <p:nvSpPr>
            <p:cNvPr id="46120" name="Line 4"/>
            <p:cNvSpPr>
              <a:spLocks noChangeShapeType="1"/>
            </p:cNvSpPr>
            <p:nvPr/>
          </p:nvSpPr>
          <p:spPr bwMode="auto">
            <a:xfrm>
              <a:off x="1500" y="1079"/>
              <a:ext cx="438" cy="0"/>
            </a:xfrm>
            <a:prstGeom prst="line">
              <a:avLst/>
            </a:prstGeom>
            <a:noFill/>
            <a:ln w="38100">
              <a:solidFill>
                <a:schemeClr val="tx1"/>
              </a:solidFill>
              <a:round/>
              <a:headEnd/>
              <a:tailEnd/>
            </a:ln>
          </p:spPr>
          <p:txBody>
            <a:bodyPr wrap="none" anchor="ctr"/>
            <a:lstStyle/>
            <a:p>
              <a:endParaRPr lang="en-US"/>
            </a:p>
          </p:txBody>
        </p:sp>
      </p:grpSp>
      <p:sp>
        <p:nvSpPr>
          <p:cNvPr id="46083" name="Rectangle 5" descr="50%"/>
          <p:cNvSpPr>
            <a:spLocks noChangeArrowheads="1"/>
          </p:cNvSpPr>
          <p:nvPr/>
        </p:nvSpPr>
        <p:spPr bwMode="auto">
          <a:xfrm>
            <a:off x="1177925" y="2662238"/>
            <a:ext cx="1735138" cy="1536700"/>
          </a:xfrm>
          <a:prstGeom prst="rect">
            <a:avLst/>
          </a:prstGeom>
          <a:pattFill prst="pct50">
            <a:fgClr>
              <a:srgbClr val="99CCFF"/>
            </a:fgClr>
            <a:bgClr>
              <a:srgbClr val="475E76"/>
            </a:bgClr>
          </a:pattFill>
          <a:ln w="9525">
            <a:miter lim="800000"/>
            <a:headEnd/>
            <a:tailEnd/>
          </a:ln>
          <a:scene3d>
            <a:camera prst="legacyPerspectiveTopRight"/>
            <a:lightRig rig="legacyFlat3" dir="b"/>
          </a:scene3d>
          <a:sp3d extrusionH="1801800" prstMaterial="legacyMatte">
            <a:bevelT w="13500" h="13500" prst="angle"/>
            <a:bevelB w="13500" h="13500" prst="angle"/>
            <a:extrusionClr>
              <a:schemeClr val="bg2"/>
            </a:extrusionClr>
          </a:sp3d>
        </p:spPr>
        <p:txBody>
          <a:bodyPr wrap="none" anchor="ctr">
            <a:flatTx/>
          </a:bodyPr>
          <a:lstStyle/>
          <a:p>
            <a:pPr algn="ctr" eaLnBrk="0" hangingPunct="0"/>
            <a:endParaRPr lang="vi-VN" sz="3600">
              <a:latin typeface="Times New Roman" pitchFamily="18" charset="0"/>
            </a:endParaRPr>
          </a:p>
        </p:txBody>
      </p:sp>
      <p:sp>
        <p:nvSpPr>
          <p:cNvPr id="46084" name="Text Box 6"/>
          <p:cNvSpPr txBox="1">
            <a:spLocks noChangeArrowheads="1"/>
          </p:cNvSpPr>
          <p:nvPr/>
        </p:nvSpPr>
        <p:spPr bwMode="auto">
          <a:xfrm>
            <a:off x="1408113" y="2822575"/>
            <a:ext cx="1335087" cy="1066800"/>
          </a:xfrm>
          <a:prstGeom prst="rect">
            <a:avLst/>
          </a:prstGeom>
          <a:noFill/>
          <a:ln w="9525">
            <a:noFill/>
            <a:miter lim="800000"/>
            <a:headEnd/>
            <a:tailEnd/>
          </a:ln>
        </p:spPr>
        <p:txBody>
          <a:bodyPr wrap="none">
            <a:spAutoFit/>
          </a:bodyPr>
          <a:lstStyle/>
          <a:p>
            <a:pPr eaLnBrk="0" hangingPunct="0"/>
            <a:r>
              <a:rPr lang="en-US" sz="3200" b="1">
                <a:solidFill>
                  <a:schemeClr val="bg1"/>
                </a:solidFill>
                <a:latin typeface="Times New Roman" pitchFamily="18" charset="0"/>
              </a:rPr>
              <a:t>Power</a:t>
            </a:r>
          </a:p>
          <a:p>
            <a:pPr eaLnBrk="0" hangingPunct="0"/>
            <a:r>
              <a:rPr lang="en-US" sz="3200" b="1">
                <a:solidFill>
                  <a:schemeClr val="bg1"/>
                </a:solidFill>
                <a:latin typeface="Times New Roman" pitchFamily="18" charset="0"/>
              </a:rPr>
              <a:t>supply</a:t>
            </a:r>
          </a:p>
        </p:txBody>
      </p:sp>
      <p:grpSp>
        <p:nvGrpSpPr>
          <p:cNvPr id="3" name="Group 7"/>
          <p:cNvGrpSpPr>
            <a:grpSpLocks/>
          </p:cNvGrpSpPr>
          <p:nvPr/>
        </p:nvGrpSpPr>
        <p:grpSpPr bwMode="auto">
          <a:xfrm rot="5400000">
            <a:off x="3679825" y="1447800"/>
            <a:ext cx="330200" cy="984250"/>
            <a:chOff x="2000" y="1771"/>
            <a:chExt cx="208" cy="620"/>
          </a:xfrm>
        </p:grpSpPr>
        <p:sp>
          <p:nvSpPr>
            <p:cNvPr id="46112" name="Line 8"/>
            <p:cNvSpPr>
              <a:spLocks noChangeShapeType="1"/>
            </p:cNvSpPr>
            <p:nvPr/>
          </p:nvSpPr>
          <p:spPr bwMode="auto">
            <a:xfrm flipV="1">
              <a:off x="2001" y="1925"/>
              <a:ext cx="207" cy="103"/>
            </a:xfrm>
            <a:prstGeom prst="line">
              <a:avLst/>
            </a:prstGeom>
            <a:noFill/>
            <a:ln w="38100">
              <a:solidFill>
                <a:schemeClr val="tx1"/>
              </a:solidFill>
              <a:round/>
              <a:headEnd/>
              <a:tailEnd/>
            </a:ln>
          </p:spPr>
          <p:txBody>
            <a:bodyPr wrap="none" anchor="ctr"/>
            <a:lstStyle/>
            <a:p>
              <a:endParaRPr lang="en-US"/>
            </a:p>
          </p:txBody>
        </p:sp>
        <p:sp>
          <p:nvSpPr>
            <p:cNvPr id="46113" name="Line 9"/>
            <p:cNvSpPr>
              <a:spLocks noChangeShapeType="1"/>
            </p:cNvSpPr>
            <p:nvPr/>
          </p:nvSpPr>
          <p:spPr bwMode="auto">
            <a:xfrm flipV="1">
              <a:off x="2001" y="2131"/>
              <a:ext cx="207" cy="103"/>
            </a:xfrm>
            <a:prstGeom prst="line">
              <a:avLst/>
            </a:prstGeom>
            <a:noFill/>
            <a:ln w="38100">
              <a:solidFill>
                <a:schemeClr val="tx1"/>
              </a:solidFill>
              <a:round/>
              <a:headEnd/>
              <a:tailEnd/>
            </a:ln>
          </p:spPr>
          <p:txBody>
            <a:bodyPr wrap="none" anchor="ctr"/>
            <a:lstStyle/>
            <a:p>
              <a:endParaRPr lang="en-US"/>
            </a:p>
          </p:txBody>
        </p:sp>
        <p:sp>
          <p:nvSpPr>
            <p:cNvPr id="46114" name="Line 10"/>
            <p:cNvSpPr>
              <a:spLocks noChangeShapeType="1"/>
            </p:cNvSpPr>
            <p:nvPr/>
          </p:nvSpPr>
          <p:spPr bwMode="auto">
            <a:xfrm flipH="1" flipV="1">
              <a:off x="2001" y="2028"/>
              <a:ext cx="207" cy="103"/>
            </a:xfrm>
            <a:prstGeom prst="line">
              <a:avLst/>
            </a:prstGeom>
            <a:noFill/>
            <a:ln w="38100">
              <a:solidFill>
                <a:schemeClr val="tx1"/>
              </a:solidFill>
              <a:round/>
              <a:headEnd/>
              <a:tailEnd/>
            </a:ln>
          </p:spPr>
          <p:txBody>
            <a:bodyPr wrap="none" anchor="ctr"/>
            <a:lstStyle/>
            <a:p>
              <a:endParaRPr lang="en-US"/>
            </a:p>
          </p:txBody>
        </p:sp>
        <p:sp>
          <p:nvSpPr>
            <p:cNvPr id="46115" name="Line 11"/>
            <p:cNvSpPr>
              <a:spLocks noChangeShapeType="1"/>
            </p:cNvSpPr>
            <p:nvPr/>
          </p:nvSpPr>
          <p:spPr bwMode="auto">
            <a:xfrm flipH="1" flipV="1">
              <a:off x="2001" y="2232"/>
              <a:ext cx="207" cy="103"/>
            </a:xfrm>
            <a:prstGeom prst="line">
              <a:avLst/>
            </a:prstGeom>
            <a:noFill/>
            <a:ln w="38100">
              <a:solidFill>
                <a:schemeClr val="tx1"/>
              </a:solidFill>
              <a:round/>
              <a:headEnd/>
              <a:tailEnd/>
            </a:ln>
          </p:spPr>
          <p:txBody>
            <a:bodyPr wrap="none" anchor="ctr"/>
            <a:lstStyle/>
            <a:p>
              <a:endParaRPr lang="en-US"/>
            </a:p>
          </p:txBody>
        </p:sp>
        <p:sp>
          <p:nvSpPr>
            <p:cNvPr id="46116" name="Line 12"/>
            <p:cNvSpPr>
              <a:spLocks noChangeShapeType="1"/>
            </p:cNvSpPr>
            <p:nvPr/>
          </p:nvSpPr>
          <p:spPr bwMode="auto">
            <a:xfrm flipH="1" flipV="1">
              <a:off x="2001" y="1821"/>
              <a:ext cx="207" cy="103"/>
            </a:xfrm>
            <a:prstGeom prst="line">
              <a:avLst/>
            </a:prstGeom>
            <a:noFill/>
            <a:ln w="38100">
              <a:solidFill>
                <a:schemeClr val="tx1"/>
              </a:solidFill>
              <a:round/>
              <a:headEnd/>
              <a:tailEnd/>
            </a:ln>
          </p:spPr>
          <p:txBody>
            <a:bodyPr wrap="none" anchor="ctr"/>
            <a:lstStyle/>
            <a:p>
              <a:endParaRPr lang="en-US"/>
            </a:p>
          </p:txBody>
        </p:sp>
        <p:sp>
          <p:nvSpPr>
            <p:cNvPr id="46117" name="Freeform 13"/>
            <p:cNvSpPr>
              <a:spLocks/>
            </p:cNvSpPr>
            <p:nvPr/>
          </p:nvSpPr>
          <p:spPr bwMode="auto">
            <a:xfrm flipH="1">
              <a:off x="2101" y="2336"/>
              <a:ext cx="107" cy="55"/>
            </a:xfrm>
            <a:custGeom>
              <a:avLst/>
              <a:gdLst>
                <a:gd name="T0" fmla="*/ 2 w 131"/>
                <a:gd name="T1" fmla="*/ 2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00">
              <a:solidFill>
                <a:schemeClr val="tx1"/>
              </a:solidFill>
              <a:round/>
              <a:headEnd/>
              <a:tailEnd/>
            </a:ln>
          </p:spPr>
          <p:txBody>
            <a:bodyPr wrap="none" anchor="ctr"/>
            <a:lstStyle/>
            <a:p>
              <a:endParaRPr lang="vi-VN"/>
            </a:p>
          </p:txBody>
        </p:sp>
        <p:sp>
          <p:nvSpPr>
            <p:cNvPr id="46118" name="Freeform 14"/>
            <p:cNvSpPr>
              <a:spLocks/>
            </p:cNvSpPr>
            <p:nvPr/>
          </p:nvSpPr>
          <p:spPr bwMode="auto">
            <a:xfrm flipH="1">
              <a:off x="2000" y="1771"/>
              <a:ext cx="100" cy="50"/>
            </a:xfrm>
            <a:custGeom>
              <a:avLst/>
              <a:gdLst>
                <a:gd name="T0" fmla="*/ 2 w 131"/>
                <a:gd name="T1" fmla="*/ 1 h 68"/>
                <a:gd name="T2" fmla="*/ 0 w 131"/>
                <a:gd name="T3" fmla="*/ 0 h 68"/>
                <a:gd name="T4" fmla="*/ 0 60000 65536"/>
                <a:gd name="T5" fmla="*/ 0 60000 65536"/>
                <a:gd name="T6" fmla="*/ 0 w 131"/>
                <a:gd name="T7" fmla="*/ 0 h 68"/>
                <a:gd name="T8" fmla="*/ 131 w 131"/>
                <a:gd name="T9" fmla="*/ 68 h 68"/>
              </a:gdLst>
              <a:ahLst/>
              <a:cxnLst>
                <a:cxn ang="T4">
                  <a:pos x="T0" y="T1"/>
                </a:cxn>
                <a:cxn ang="T5">
                  <a:pos x="T2" y="T3"/>
                </a:cxn>
              </a:cxnLst>
              <a:rect l="T6" t="T7" r="T8" b="T9"/>
              <a:pathLst>
                <a:path w="131" h="68">
                  <a:moveTo>
                    <a:pt x="131" y="68"/>
                  </a:moveTo>
                  <a:lnTo>
                    <a:pt x="0" y="0"/>
                  </a:lnTo>
                </a:path>
              </a:pathLst>
            </a:custGeom>
            <a:noFill/>
            <a:ln w="38100">
              <a:solidFill>
                <a:schemeClr val="tx1"/>
              </a:solidFill>
              <a:round/>
              <a:headEnd/>
              <a:tailEnd/>
            </a:ln>
          </p:spPr>
          <p:txBody>
            <a:bodyPr wrap="none" anchor="ctr"/>
            <a:lstStyle/>
            <a:p>
              <a:endParaRPr lang="vi-VN"/>
            </a:p>
          </p:txBody>
        </p:sp>
      </p:grpSp>
      <p:grpSp>
        <p:nvGrpSpPr>
          <p:cNvPr id="4" name="Group 15"/>
          <p:cNvGrpSpPr>
            <a:grpSpLocks/>
          </p:cNvGrpSpPr>
          <p:nvPr/>
        </p:nvGrpSpPr>
        <p:grpSpPr bwMode="auto">
          <a:xfrm>
            <a:off x="1757363" y="4640263"/>
            <a:ext cx="762000" cy="304800"/>
            <a:chOff x="1261" y="2969"/>
            <a:chExt cx="480" cy="192"/>
          </a:xfrm>
        </p:grpSpPr>
        <p:sp>
          <p:nvSpPr>
            <p:cNvPr id="46109" name="Line 16"/>
            <p:cNvSpPr>
              <a:spLocks noChangeShapeType="1"/>
            </p:cNvSpPr>
            <p:nvPr/>
          </p:nvSpPr>
          <p:spPr bwMode="auto">
            <a:xfrm>
              <a:off x="1261" y="2969"/>
              <a:ext cx="480" cy="0"/>
            </a:xfrm>
            <a:prstGeom prst="line">
              <a:avLst/>
            </a:prstGeom>
            <a:noFill/>
            <a:ln w="38100">
              <a:solidFill>
                <a:schemeClr val="tx1"/>
              </a:solidFill>
              <a:round/>
              <a:headEnd/>
              <a:tailEnd/>
            </a:ln>
          </p:spPr>
          <p:txBody>
            <a:bodyPr wrap="none" anchor="ctr"/>
            <a:lstStyle/>
            <a:p>
              <a:endParaRPr lang="en-US"/>
            </a:p>
          </p:txBody>
        </p:sp>
        <p:sp>
          <p:nvSpPr>
            <p:cNvPr id="46110" name="Line 17"/>
            <p:cNvSpPr>
              <a:spLocks noChangeShapeType="1"/>
            </p:cNvSpPr>
            <p:nvPr/>
          </p:nvSpPr>
          <p:spPr bwMode="auto">
            <a:xfrm>
              <a:off x="1357" y="3065"/>
              <a:ext cx="288" cy="0"/>
            </a:xfrm>
            <a:prstGeom prst="line">
              <a:avLst/>
            </a:prstGeom>
            <a:noFill/>
            <a:ln w="38100">
              <a:solidFill>
                <a:schemeClr val="tx1"/>
              </a:solidFill>
              <a:round/>
              <a:headEnd/>
              <a:tailEnd/>
            </a:ln>
          </p:spPr>
          <p:txBody>
            <a:bodyPr wrap="none" anchor="ctr"/>
            <a:lstStyle/>
            <a:p>
              <a:endParaRPr lang="en-US"/>
            </a:p>
          </p:txBody>
        </p:sp>
        <p:sp>
          <p:nvSpPr>
            <p:cNvPr id="46111" name="Line 18"/>
            <p:cNvSpPr>
              <a:spLocks noChangeShapeType="1"/>
            </p:cNvSpPr>
            <p:nvPr/>
          </p:nvSpPr>
          <p:spPr bwMode="auto">
            <a:xfrm>
              <a:off x="1453" y="3161"/>
              <a:ext cx="96" cy="0"/>
            </a:xfrm>
            <a:prstGeom prst="line">
              <a:avLst/>
            </a:prstGeom>
            <a:noFill/>
            <a:ln w="38100">
              <a:solidFill>
                <a:schemeClr val="tx1"/>
              </a:solidFill>
              <a:round/>
              <a:headEnd/>
              <a:tailEnd/>
            </a:ln>
          </p:spPr>
          <p:txBody>
            <a:bodyPr wrap="none" anchor="ctr"/>
            <a:lstStyle/>
            <a:p>
              <a:endParaRPr lang="en-US"/>
            </a:p>
          </p:txBody>
        </p:sp>
      </p:grpSp>
      <p:grpSp>
        <p:nvGrpSpPr>
          <p:cNvPr id="5" name="Group 19"/>
          <p:cNvGrpSpPr>
            <a:grpSpLocks/>
          </p:cNvGrpSpPr>
          <p:nvPr/>
        </p:nvGrpSpPr>
        <p:grpSpPr bwMode="auto">
          <a:xfrm>
            <a:off x="5149850" y="4708525"/>
            <a:ext cx="762000" cy="304800"/>
            <a:chOff x="1261" y="2969"/>
            <a:chExt cx="480" cy="192"/>
          </a:xfrm>
        </p:grpSpPr>
        <p:sp>
          <p:nvSpPr>
            <p:cNvPr id="46106" name="Line 20"/>
            <p:cNvSpPr>
              <a:spLocks noChangeShapeType="1"/>
            </p:cNvSpPr>
            <p:nvPr/>
          </p:nvSpPr>
          <p:spPr bwMode="auto">
            <a:xfrm>
              <a:off x="1261" y="2969"/>
              <a:ext cx="480" cy="0"/>
            </a:xfrm>
            <a:prstGeom prst="line">
              <a:avLst/>
            </a:prstGeom>
            <a:noFill/>
            <a:ln w="38100">
              <a:solidFill>
                <a:schemeClr val="tx1"/>
              </a:solidFill>
              <a:round/>
              <a:headEnd/>
              <a:tailEnd/>
            </a:ln>
          </p:spPr>
          <p:txBody>
            <a:bodyPr wrap="none" anchor="ctr"/>
            <a:lstStyle/>
            <a:p>
              <a:endParaRPr lang="en-US"/>
            </a:p>
          </p:txBody>
        </p:sp>
        <p:sp>
          <p:nvSpPr>
            <p:cNvPr id="46107" name="Line 21"/>
            <p:cNvSpPr>
              <a:spLocks noChangeShapeType="1"/>
            </p:cNvSpPr>
            <p:nvPr/>
          </p:nvSpPr>
          <p:spPr bwMode="auto">
            <a:xfrm>
              <a:off x="1357" y="3065"/>
              <a:ext cx="288" cy="0"/>
            </a:xfrm>
            <a:prstGeom prst="line">
              <a:avLst/>
            </a:prstGeom>
            <a:noFill/>
            <a:ln w="38100">
              <a:solidFill>
                <a:schemeClr val="tx1"/>
              </a:solidFill>
              <a:round/>
              <a:headEnd/>
              <a:tailEnd/>
            </a:ln>
          </p:spPr>
          <p:txBody>
            <a:bodyPr wrap="none" anchor="ctr"/>
            <a:lstStyle/>
            <a:p>
              <a:endParaRPr lang="en-US"/>
            </a:p>
          </p:txBody>
        </p:sp>
        <p:sp>
          <p:nvSpPr>
            <p:cNvPr id="46108" name="Line 22"/>
            <p:cNvSpPr>
              <a:spLocks noChangeShapeType="1"/>
            </p:cNvSpPr>
            <p:nvPr/>
          </p:nvSpPr>
          <p:spPr bwMode="auto">
            <a:xfrm>
              <a:off x="1453" y="3161"/>
              <a:ext cx="96" cy="0"/>
            </a:xfrm>
            <a:prstGeom prst="line">
              <a:avLst/>
            </a:prstGeom>
            <a:noFill/>
            <a:ln w="38100">
              <a:solidFill>
                <a:schemeClr val="tx1"/>
              </a:solidFill>
              <a:round/>
              <a:headEnd/>
              <a:tailEnd/>
            </a:ln>
          </p:spPr>
          <p:txBody>
            <a:bodyPr wrap="none" anchor="ctr"/>
            <a:lstStyle/>
            <a:p>
              <a:endParaRPr lang="en-US"/>
            </a:p>
          </p:txBody>
        </p:sp>
      </p:grpSp>
      <p:sp>
        <p:nvSpPr>
          <p:cNvPr id="46088" name="Line 23"/>
          <p:cNvSpPr>
            <a:spLocks noChangeShapeType="1"/>
          </p:cNvSpPr>
          <p:nvPr/>
        </p:nvSpPr>
        <p:spPr bwMode="auto">
          <a:xfrm flipH="1">
            <a:off x="2201863" y="1951038"/>
            <a:ext cx="1165225" cy="0"/>
          </a:xfrm>
          <a:prstGeom prst="line">
            <a:avLst/>
          </a:prstGeom>
          <a:noFill/>
          <a:ln w="38100">
            <a:solidFill>
              <a:schemeClr val="tx1"/>
            </a:solidFill>
            <a:round/>
            <a:headEnd/>
            <a:tailEnd/>
          </a:ln>
        </p:spPr>
        <p:txBody>
          <a:bodyPr wrap="none" anchor="ctr"/>
          <a:lstStyle/>
          <a:p>
            <a:endParaRPr lang="en-US"/>
          </a:p>
        </p:txBody>
      </p:sp>
      <p:sp>
        <p:nvSpPr>
          <p:cNvPr id="46089" name="Line 24"/>
          <p:cNvSpPr>
            <a:spLocks noChangeShapeType="1"/>
          </p:cNvSpPr>
          <p:nvPr/>
        </p:nvSpPr>
        <p:spPr bwMode="auto">
          <a:xfrm>
            <a:off x="4325938" y="1928813"/>
            <a:ext cx="1217612" cy="0"/>
          </a:xfrm>
          <a:prstGeom prst="line">
            <a:avLst/>
          </a:prstGeom>
          <a:noFill/>
          <a:ln w="38100">
            <a:solidFill>
              <a:schemeClr val="tx1"/>
            </a:solidFill>
            <a:round/>
            <a:headEnd/>
            <a:tailEnd/>
          </a:ln>
        </p:spPr>
        <p:txBody>
          <a:bodyPr wrap="none" anchor="ctr"/>
          <a:lstStyle/>
          <a:p>
            <a:endParaRPr lang="en-US"/>
          </a:p>
        </p:txBody>
      </p:sp>
      <p:sp>
        <p:nvSpPr>
          <p:cNvPr id="46090" name="Line 25"/>
          <p:cNvSpPr>
            <a:spLocks noChangeShapeType="1"/>
          </p:cNvSpPr>
          <p:nvPr/>
        </p:nvSpPr>
        <p:spPr bwMode="auto">
          <a:xfrm>
            <a:off x="2208213" y="1936750"/>
            <a:ext cx="0" cy="600075"/>
          </a:xfrm>
          <a:prstGeom prst="line">
            <a:avLst/>
          </a:prstGeom>
          <a:noFill/>
          <a:ln w="38100">
            <a:solidFill>
              <a:schemeClr val="tx1"/>
            </a:solidFill>
            <a:round/>
            <a:headEnd/>
            <a:tailEnd/>
          </a:ln>
        </p:spPr>
        <p:txBody>
          <a:bodyPr wrap="none" anchor="ctr"/>
          <a:lstStyle/>
          <a:p>
            <a:endParaRPr lang="en-US"/>
          </a:p>
        </p:txBody>
      </p:sp>
      <p:sp>
        <p:nvSpPr>
          <p:cNvPr id="46091" name="Line 26"/>
          <p:cNvSpPr>
            <a:spLocks noChangeShapeType="1"/>
          </p:cNvSpPr>
          <p:nvPr/>
        </p:nvSpPr>
        <p:spPr bwMode="auto">
          <a:xfrm flipV="1">
            <a:off x="2139950" y="4198938"/>
            <a:ext cx="0" cy="436562"/>
          </a:xfrm>
          <a:prstGeom prst="line">
            <a:avLst/>
          </a:prstGeom>
          <a:noFill/>
          <a:ln w="38100">
            <a:solidFill>
              <a:schemeClr val="tx1"/>
            </a:solidFill>
            <a:round/>
            <a:headEnd/>
            <a:tailEnd/>
          </a:ln>
        </p:spPr>
        <p:txBody>
          <a:bodyPr wrap="none" anchor="ctr"/>
          <a:lstStyle/>
          <a:p>
            <a:endParaRPr lang="en-US"/>
          </a:p>
        </p:txBody>
      </p:sp>
      <p:sp>
        <p:nvSpPr>
          <p:cNvPr id="46092" name="Line 27"/>
          <p:cNvSpPr>
            <a:spLocks noChangeShapeType="1"/>
          </p:cNvSpPr>
          <p:nvPr/>
        </p:nvSpPr>
        <p:spPr bwMode="auto">
          <a:xfrm flipV="1">
            <a:off x="5527675" y="1912938"/>
            <a:ext cx="0" cy="1443037"/>
          </a:xfrm>
          <a:prstGeom prst="line">
            <a:avLst/>
          </a:prstGeom>
          <a:noFill/>
          <a:ln w="38100">
            <a:solidFill>
              <a:schemeClr val="tx1"/>
            </a:solidFill>
            <a:round/>
            <a:headEnd/>
            <a:tailEnd/>
          </a:ln>
        </p:spPr>
        <p:txBody>
          <a:bodyPr wrap="none" anchor="ctr"/>
          <a:lstStyle/>
          <a:p>
            <a:endParaRPr lang="en-US"/>
          </a:p>
        </p:txBody>
      </p:sp>
      <p:sp>
        <p:nvSpPr>
          <p:cNvPr id="46093" name="Line 28"/>
          <p:cNvSpPr>
            <a:spLocks noChangeShapeType="1"/>
          </p:cNvSpPr>
          <p:nvPr/>
        </p:nvSpPr>
        <p:spPr bwMode="auto">
          <a:xfrm>
            <a:off x="5529263" y="3844925"/>
            <a:ext cx="0" cy="862013"/>
          </a:xfrm>
          <a:prstGeom prst="line">
            <a:avLst/>
          </a:prstGeom>
          <a:noFill/>
          <a:ln w="38100">
            <a:solidFill>
              <a:schemeClr val="tx1"/>
            </a:solidFill>
            <a:round/>
            <a:headEnd/>
            <a:tailEnd/>
          </a:ln>
        </p:spPr>
        <p:txBody>
          <a:bodyPr wrap="none" anchor="ctr"/>
          <a:lstStyle/>
          <a:p>
            <a:endParaRPr lang="en-US"/>
          </a:p>
        </p:txBody>
      </p:sp>
      <p:grpSp>
        <p:nvGrpSpPr>
          <p:cNvPr id="6" name="Group 29"/>
          <p:cNvGrpSpPr>
            <a:grpSpLocks/>
          </p:cNvGrpSpPr>
          <p:nvPr/>
        </p:nvGrpSpPr>
        <p:grpSpPr bwMode="auto">
          <a:xfrm>
            <a:off x="2324100" y="2044700"/>
            <a:ext cx="325438" cy="325438"/>
            <a:chOff x="1880" y="3365"/>
            <a:chExt cx="205" cy="205"/>
          </a:xfrm>
        </p:grpSpPr>
        <p:sp>
          <p:nvSpPr>
            <p:cNvPr id="46104" name="Line 30"/>
            <p:cNvSpPr>
              <a:spLocks noChangeShapeType="1"/>
            </p:cNvSpPr>
            <p:nvPr/>
          </p:nvSpPr>
          <p:spPr bwMode="auto">
            <a:xfrm>
              <a:off x="1880" y="3463"/>
              <a:ext cx="205" cy="0"/>
            </a:xfrm>
            <a:prstGeom prst="line">
              <a:avLst/>
            </a:prstGeom>
            <a:noFill/>
            <a:ln w="76200">
              <a:solidFill>
                <a:srgbClr val="FF3300"/>
              </a:solidFill>
              <a:round/>
              <a:headEnd/>
              <a:tailEnd/>
            </a:ln>
          </p:spPr>
          <p:txBody>
            <a:bodyPr wrap="none" anchor="ctr"/>
            <a:lstStyle/>
            <a:p>
              <a:endParaRPr lang="en-US"/>
            </a:p>
          </p:txBody>
        </p:sp>
        <p:sp>
          <p:nvSpPr>
            <p:cNvPr id="46105" name="Line 31"/>
            <p:cNvSpPr>
              <a:spLocks noChangeShapeType="1"/>
            </p:cNvSpPr>
            <p:nvPr/>
          </p:nvSpPr>
          <p:spPr bwMode="auto">
            <a:xfrm rot="-5400000">
              <a:off x="1880" y="3468"/>
              <a:ext cx="205" cy="0"/>
            </a:xfrm>
            <a:prstGeom prst="line">
              <a:avLst/>
            </a:prstGeom>
            <a:noFill/>
            <a:ln w="76200">
              <a:solidFill>
                <a:srgbClr val="FF3300"/>
              </a:solidFill>
              <a:round/>
              <a:headEnd/>
              <a:tailEnd/>
            </a:ln>
          </p:spPr>
          <p:txBody>
            <a:bodyPr wrap="none" anchor="ctr"/>
            <a:lstStyle/>
            <a:p>
              <a:endParaRPr lang="en-US"/>
            </a:p>
          </p:txBody>
        </p:sp>
      </p:grpSp>
      <p:sp>
        <p:nvSpPr>
          <p:cNvPr id="46095" name="Text Box 32"/>
          <p:cNvSpPr txBox="1">
            <a:spLocks noChangeArrowheads="1"/>
          </p:cNvSpPr>
          <p:nvPr/>
        </p:nvSpPr>
        <p:spPr bwMode="auto">
          <a:xfrm>
            <a:off x="3160713" y="2870200"/>
            <a:ext cx="576262" cy="519113"/>
          </a:xfrm>
          <a:prstGeom prst="rect">
            <a:avLst/>
          </a:prstGeom>
          <a:noFill/>
          <a:ln w="9525">
            <a:noFill/>
            <a:miter lim="800000"/>
            <a:headEnd/>
            <a:tailEnd/>
          </a:ln>
        </p:spPr>
        <p:txBody>
          <a:bodyPr wrap="none">
            <a:spAutoFit/>
          </a:bodyPr>
          <a:lstStyle/>
          <a:p>
            <a:pPr eaLnBrk="0" hangingPunct="0"/>
            <a:r>
              <a:rPr lang="en-US" sz="2800" b="1">
                <a:solidFill>
                  <a:schemeClr val="accent2"/>
                </a:solidFill>
                <a:latin typeface="Times New Roman" pitchFamily="18" charset="0"/>
              </a:rPr>
              <a:t>V</a:t>
            </a:r>
            <a:r>
              <a:rPr lang="en-US" sz="2800" b="1" baseline="-25000">
                <a:solidFill>
                  <a:schemeClr val="accent2"/>
                </a:solidFill>
                <a:latin typeface="Times New Roman" pitchFamily="18" charset="0"/>
              </a:rPr>
              <a:t>S</a:t>
            </a:r>
            <a:endParaRPr lang="en-US" sz="2800" b="1">
              <a:solidFill>
                <a:schemeClr val="accent2"/>
              </a:solidFill>
              <a:latin typeface="Times New Roman" pitchFamily="18" charset="0"/>
            </a:endParaRPr>
          </a:p>
        </p:txBody>
      </p:sp>
      <p:sp>
        <p:nvSpPr>
          <p:cNvPr id="46096" name="Text Box 33"/>
          <p:cNvSpPr txBox="1">
            <a:spLocks noChangeArrowheads="1"/>
          </p:cNvSpPr>
          <p:nvPr/>
        </p:nvSpPr>
        <p:spPr bwMode="auto">
          <a:xfrm>
            <a:off x="3646488" y="2135188"/>
            <a:ext cx="576262" cy="519112"/>
          </a:xfrm>
          <a:prstGeom prst="rect">
            <a:avLst/>
          </a:prstGeom>
          <a:noFill/>
          <a:ln w="9525">
            <a:noFill/>
            <a:miter lim="800000"/>
            <a:headEnd/>
            <a:tailEnd/>
          </a:ln>
        </p:spPr>
        <p:txBody>
          <a:bodyPr wrap="none">
            <a:spAutoFit/>
          </a:bodyPr>
          <a:lstStyle/>
          <a:p>
            <a:pPr eaLnBrk="0" hangingPunct="0"/>
            <a:r>
              <a:rPr lang="en-US" sz="2800" b="1">
                <a:solidFill>
                  <a:schemeClr val="accent2"/>
                </a:solidFill>
                <a:latin typeface="Times New Roman" pitchFamily="18" charset="0"/>
              </a:rPr>
              <a:t>R</a:t>
            </a:r>
            <a:r>
              <a:rPr lang="en-US" sz="2800" b="1" baseline="-25000">
                <a:solidFill>
                  <a:schemeClr val="accent2"/>
                </a:solidFill>
                <a:latin typeface="Times New Roman" pitchFamily="18" charset="0"/>
              </a:rPr>
              <a:t>S</a:t>
            </a:r>
            <a:endParaRPr lang="en-US" sz="2800" b="1">
              <a:solidFill>
                <a:schemeClr val="accent2"/>
              </a:solidFill>
              <a:latin typeface="Times New Roman" pitchFamily="18" charset="0"/>
            </a:endParaRPr>
          </a:p>
        </p:txBody>
      </p:sp>
      <p:grpSp>
        <p:nvGrpSpPr>
          <p:cNvPr id="7" name="Group 34"/>
          <p:cNvGrpSpPr>
            <a:grpSpLocks/>
          </p:cNvGrpSpPr>
          <p:nvPr/>
        </p:nvGrpSpPr>
        <p:grpSpPr bwMode="auto">
          <a:xfrm>
            <a:off x="5861050" y="3178175"/>
            <a:ext cx="339725" cy="587375"/>
            <a:chOff x="3673" y="1527"/>
            <a:chExt cx="214" cy="370"/>
          </a:xfrm>
        </p:grpSpPr>
        <p:sp>
          <p:nvSpPr>
            <p:cNvPr id="46102" name="Line 35"/>
            <p:cNvSpPr>
              <a:spLocks noChangeShapeType="1"/>
            </p:cNvSpPr>
            <p:nvPr/>
          </p:nvSpPr>
          <p:spPr bwMode="auto">
            <a:xfrm flipH="1">
              <a:off x="3673" y="1527"/>
              <a:ext cx="197" cy="197"/>
            </a:xfrm>
            <a:prstGeom prst="line">
              <a:avLst/>
            </a:prstGeom>
            <a:noFill/>
            <a:ln w="38100">
              <a:solidFill>
                <a:schemeClr val="tx1"/>
              </a:solidFill>
              <a:round/>
              <a:headEnd/>
              <a:tailEnd type="triangle" w="med" len="med"/>
            </a:ln>
          </p:spPr>
          <p:txBody>
            <a:bodyPr wrap="none" anchor="ctr"/>
            <a:lstStyle/>
            <a:p>
              <a:endParaRPr lang="en-US"/>
            </a:p>
          </p:txBody>
        </p:sp>
        <p:sp>
          <p:nvSpPr>
            <p:cNvPr id="46103" name="Line 36"/>
            <p:cNvSpPr>
              <a:spLocks noChangeShapeType="1"/>
            </p:cNvSpPr>
            <p:nvPr/>
          </p:nvSpPr>
          <p:spPr bwMode="auto">
            <a:xfrm flipH="1">
              <a:off x="3690" y="1700"/>
              <a:ext cx="197" cy="197"/>
            </a:xfrm>
            <a:prstGeom prst="line">
              <a:avLst/>
            </a:prstGeom>
            <a:noFill/>
            <a:ln w="38100">
              <a:solidFill>
                <a:schemeClr val="tx1"/>
              </a:solidFill>
              <a:round/>
              <a:headEnd/>
              <a:tailEnd type="triangle" w="med" len="med"/>
            </a:ln>
          </p:spPr>
          <p:txBody>
            <a:bodyPr wrap="none" anchor="ctr"/>
            <a:lstStyle/>
            <a:p>
              <a:endParaRPr lang="en-US"/>
            </a:p>
          </p:txBody>
        </p:sp>
      </p:grpSp>
      <p:sp>
        <p:nvSpPr>
          <p:cNvPr id="43045" name="Text Box 37"/>
          <p:cNvSpPr txBox="1">
            <a:spLocks noChangeArrowheads="1"/>
          </p:cNvSpPr>
          <p:nvPr/>
        </p:nvSpPr>
        <p:spPr bwMode="auto">
          <a:xfrm>
            <a:off x="990600" y="5181600"/>
            <a:ext cx="7226300" cy="830263"/>
          </a:xfrm>
          <a:prstGeom prst="rect">
            <a:avLst/>
          </a:prstGeom>
          <a:noFill/>
          <a:ln w="9525">
            <a:noFill/>
            <a:miter lim="800000"/>
            <a:headEnd/>
            <a:tailEnd/>
          </a:ln>
        </p:spPr>
        <p:txBody>
          <a:bodyPr>
            <a:spAutoFit/>
          </a:bodyPr>
          <a:lstStyle/>
          <a:p>
            <a:pPr algn="ctr" eaLnBrk="0" hangingPunct="0">
              <a:defRPr/>
            </a:pPr>
            <a:r>
              <a:rPr lang="en-US" sz="2400" b="1" dirty="0">
                <a:solidFill>
                  <a:schemeClr val="accent2"/>
                </a:solidFill>
                <a:latin typeface="+mn-lt"/>
              </a:rPr>
              <a:t>Photodiode  </a:t>
            </a:r>
            <a:r>
              <a:rPr lang="en-US" sz="2400" b="1" dirty="0" err="1">
                <a:solidFill>
                  <a:schemeClr val="accent2"/>
                </a:solidFill>
                <a:latin typeface="+mn-lt"/>
              </a:rPr>
              <a:t>được</a:t>
            </a:r>
            <a:r>
              <a:rPr lang="en-US" sz="2400" b="1" dirty="0">
                <a:solidFill>
                  <a:schemeClr val="accent2"/>
                </a:solidFill>
                <a:latin typeface="+mn-lt"/>
              </a:rPr>
              <a:t> </a:t>
            </a:r>
            <a:r>
              <a:rPr lang="en-US" sz="2400" b="1" dirty="0" err="1">
                <a:solidFill>
                  <a:schemeClr val="accent2"/>
                </a:solidFill>
                <a:latin typeface="+mn-lt"/>
              </a:rPr>
              <a:t>phân</a:t>
            </a:r>
            <a:r>
              <a:rPr lang="en-US" sz="2400" b="1" dirty="0">
                <a:solidFill>
                  <a:schemeClr val="accent2"/>
                </a:solidFill>
                <a:latin typeface="+mn-lt"/>
              </a:rPr>
              <a:t> </a:t>
            </a:r>
            <a:r>
              <a:rPr lang="en-US" sz="2400" b="1" dirty="0" err="1">
                <a:solidFill>
                  <a:schemeClr val="accent2"/>
                </a:solidFill>
                <a:latin typeface="+mn-lt"/>
              </a:rPr>
              <a:t>cực</a:t>
            </a:r>
            <a:r>
              <a:rPr lang="en-US" sz="2400" b="1" dirty="0">
                <a:solidFill>
                  <a:schemeClr val="accent2"/>
                </a:solidFill>
                <a:latin typeface="+mn-lt"/>
              </a:rPr>
              <a:t> </a:t>
            </a:r>
            <a:r>
              <a:rPr lang="en-US" sz="2400" b="1" dirty="0" err="1">
                <a:solidFill>
                  <a:schemeClr val="accent2"/>
                </a:solidFill>
                <a:latin typeface="+mn-lt"/>
              </a:rPr>
              <a:t>ngược</a:t>
            </a:r>
            <a:r>
              <a:rPr lang="en-US" sz="2400" b="1" dirty="0">
                <a:solidFill>
                  <a:schemeClr val="accent2"/>
                </a:solidFill>
                <a:latin typeface="+mn-lt"/>
              </a:rPr>
              <a:t> </a:t>
            </a:r>
            <a:r>
              <a:rPr lang="en-US" sz="2400" b="1" dirty="0" err="1">
                <a:solidFill>
                  <a:schemeClr val="accent2"/>
                </a:solidFill>
                <a:latin typeface="+mn-lt"/>
              </a:rPr>
              <a:t>và</a:t>
            </a:r>
            <a:r>
              <a:rPr lang="en-US" sz="2400" b="1" dirty="0">
                <a:solidFill>
                  <a:schemeClr val="accent2"/>
                </a:solidFill>
                <a:latin typeface="+mn-lt"/>
              </a:rPr>
              <a:t> </a:t>
            </a:r>
            <a:r>
              <a:rPr lang="en-US" sz="2400" b="1" dirty="0" err="1">
                <a:solidFill>
                  <a:schemeClr val="accent2"/>
                </a:solidFill>
                <a:latin typeface="+mn-lt"/>
              </a:rPr>
              <a:t>dẫn</a:t>
            </a:r>
            <a:r>
              <a:rPr lang="en-US" sz="2400" b="1" dirty="0">
                <a:solidFill>
                  <a:schemeClr val="accent2"/>
                </a:solidFill>
                <a:latin typeface="+mn-lt"/>
              </a:rPr>
              <a:t> </a:t>
            </a:r>
            <a:r>
              <a:rPr lang="en-US" sz="2400" b="1" dirty="0" err="1">
                <a:solidFill>
                  <a:schemeClr val="accent2"/>
                </a:solidFill>
                <a:latin typeface="+mn-lt"/>
              </a:rPr>
              <a:t>điện</a:t>
            </a:r>
            <a:r>
              <a:rPr lang="en-US" sz="2400" b="1" dirty="0">
                <a:solidFill>
                  <a:schemeClr val="accent2"/>
                </a:solidFill>
                <a:latin typeface="+mn-lt"/>
              </a:rPr>
              <a:t> </a:t>
            </a:r>
            <a:r>
              <a:rPr lang="en-US" sz="2400" b="1" dirty="0" err="1">
                <a:solidFill>
                  <a:schemeClr val="accent2"/>
                </a:solidFill>
                <a:latin typeface="+mn-lt"/>
              </a:rPr>
              <a:t>khi</a:t>
            </a:r>
            <a:r>
              <a:rPr lang="en-US" sz="2400" b="1" dirty="0">
                <a:solidFill>
                  <a:schemeClr val="accent2"/>
                </a:solidFill>
                <a:latin typeface="+mn-lt"/>
              </a:rPr>
              <a:t> </a:t>
            </a:r>
            <a:r>
              <a:rPr lang="en-US" sz="2400" b="1" dirty="0" err="1">
                <a:solidFill>
                  <a:schemeClr val="accent2"/>
                </a:solidFill>
                <a:latin typeface="+mn-lt"/>
              </a:rPr>
              <a:t>có</a:t>
            </a:r>
            <a:r>
              <a:rPr lang="en-US" sz="2400" b="1" dirty="0">
                <a:solidFill>
                  <a:schemeClr val="accent2"/>
                </a:solidFill>
                <a:latin typeface="+mn-lt"/>
              </a:rPr>
              <a:t> </a:t>
            </a:r>
            <a:r>
              <a:rPr lang="en-US" sz="2400" b="1" dirty="0" err="1">
                <a:solidFill>
                  <a:schemeClr val="accent2"/>
                </a:solidFill>
                <a:latin typeface="+mn-lt"/>
              </a:rPr>
              <a:t>ánh</a:t>
            </a:r>
            <a:r>
              <a:rPr lang="en-US" sz="2400" b="1" dirty="0">
                <a:solidFill>
                  <a:schemeClr val="accent2"/>
                </a:solidFill>
                <a:latin typeface="+mn-lt"/>
              </a:rPr>
              <a:t> </a:t>
            </a:r>
            <a:r>
              <a:rPr lang="en-US" sz="2400" b="1" dirty="0" err="1">
                <a:solidFill>
                  <a:schemeClr val="accent2"/>
                </a:solidFill>
                <a:latin typeface="+mn-lt"/>
              </a:rPr>
              <a:t>sáng</a:t>
            </a:r>
            <a:r>
              <a:rPr lang="en-US" sz="2400" b="1" dirty="0">
                <a:solidFill>
                  <a:schemeClr val="accent2"/>
                </a:solidFill>
                <a:latin typeface="+mn-lt"/>
              </a:rPr>
              <a:t> </a:t>
            </a:r>
            <a:r>
              <a:rPr lang="en-US" sz="2400" b="1" dirty="0" err="1">
                <a:solidFill>
                  <a:schemeClr val="accent2"/>
                </a:solidFill>
                <a:latin typeface="+mn-lt"/>
              </a:rPr>
              <a:t>chiếu</a:t>
            </a:r>
            <a:r>
              <a:rPr lang="en-US" sz="2400" b="1" dirty="0">
                <a:solidFill>
                  <a:schemeClr val="accent2"/>
                </a:solidFill>
                <a:latin typeface="+mn-lt"/>
              </a:rPr>
              <a:t> </a:t>
            </a:r>
            <a:r>
              <a:rPr lang="en-US" sz="2400" b="1" dirty="0" err="1">
                <a:solidFill>
                  <a:schemeClr val="accent2"/>
                </a:solidFill>
                <a:latin typeface="+mn-lt"/>
              </a:rPr>
              <a:t>vào</a:t>
            </a:r>
            <a:endParaRPr lang="en-US" sz="2400" b="1" dirty="0">
              <a:solidFill>
                <a:schemeClr val="accent2"/>
              </a:solidFill>
              <a:latin typeface="+mn-lt"/>
            </a:endParaRPr>
          </a:p>
        </p:txBody>
      </p:sp>
      <p:sp>
        <p:nvSpPr>
          <p:cNvPr id="43046" name="Text Box 38"/>
          <p:cNvSpPr txBox="1">
            <a:spLocks noChangeArrowheads="1"/>
          </p:cNvSpPr>
          <p:nvPr/>
        </p:nvSpPr>
        <p:spPr bwMode="auto">
          <a:xfrm>
            <a:off x="6296025" y="3335338"/>
            <a:ext cx="1905000" cy="519112"/>
          </a:xfrm>
          <a:prstGeom prst="rect">
            <a:avLst/>
          </a:prstGeom>
          <a:noFill/>
          <a:ln w="9525">
            <a:noFill/>
            <a:miter lim="800000"/>
            <a:headEnd/>
            <a:tailEnd/>
          </a:ln>
        </p:spPr>
        <p:txBody>
          <a:bodyPr wrap="none">
            <a:spAutoFit/>
          </a:bodyPr>
          <a:lstStyle/>
          <a:p>
            <a:pPr eaLnBrk="0" hangingPunct="0"/>
            <a:r>
              <a:rPr lang="en-US" sz="2800" b="1">
                <a:latin typeface="Times New Roman" pitchFamily="18" charset="0"/>
              </a:rPr>
              <a:t>Photodiode</a:t>
            </a:r>
          </a:p>
        </p:txBody>
      </p:sp>
      <p:sp>
        <p:nvSpPr>
          <p:cNvPr id="46101" name="Slide Number Placeholder 40"/>
          <p:cNvSpPr>
            <a:spLocks noGrp="1"/>
          </p:cNvSpPr>
          <p:nvPr>
            <p:ph type="sldNum" sz="quarter" idx="12"/>
          </p:nvPr>
        </p:nvSpPr>
        <p:spPr>
          <a:noFill/>
        </p:spPr>
        <p:txBody>
          <a:bodyPr/>
          <a:lstStyle/>
          <a:p>
            <a:fld id="{CBC527AB-380F-4106-BC12-010659BF2B14}" type="slidenum">
              <a:rPr lang="en-US" smtClean="0"/>
              <a:pPr/>
              <a:t>28</a:t>
            </a:fld>
            <a:endParaRPr lang="en-US" smtClean="0"/>
          </a:p>
        </p:txBody>
      </p:sp>
      <p:sp>
        <p:nvSpPr>
          <p:cNvPr id="41"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42" name="TextBox 41"/>
          <p:cNvSpPr txBox="1"/>
          <p:nvPr/>
        </p:nvSpPr>
        <p:spPr>
          <a:xfrm>
            <a:off x="429505" y="699655"/>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DIODE</a:t>
            </a:r>
            <a:endParaRPr lang="en-US" sz="2400">
              <a:solidFill>
                <a:schemeClr val="accent1"/>
              </a:solidFill>
              <a:latin typeface="Times New Roman" pitchFamily="18" charset="0"/>
              <a:cs typeface="Times New Roman" pitchFamily="18" charset="0"/>
            </a:endParaRPr>
          </a:p>
        </p:txBody>
      </p:sp>
      <p:sp>
        <p:nvSpPr>
          <p:cNvPr id="43" name="TextBox 42"/>
          <p:cNvSpPr txBox="1"/>
          <p:nvPr/>
        </p:nvSpPr>
        <p:spPr>
          <a:xfrm>
            <a:off x="872834" y="1143000"/>
            <a:ext cx="6594765"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Diode thu quang (photodiode)</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1000"/>
                                  </p:stCondLst>
                                  <p:childTnLst>
                                    <p:set>
                                      <p:cBhvr>
                                        <p:cTn id="6" dur="1" fill="hold">
                                          <p:stCondLst>
                                            <p:cond delay="0"/>
                                          </p:stCondLst>
                                        </p:cTn>
                                        <p:tgtEl>
                                          <p:spTgt spid="43046"/>
                                        </p:tgtEl>
                                        <p:attrNameLst>
                                          <p:attrName>style.visibility</p:attrName>
                                        </p:attrNameLst>
                                      </p:cBhvr>
                                      <p:to>
                                        <p:strVal val="visible"/>
                                      </p:to>
                                    </p:set>
                                    <p:animEffect transition="in" filter="wipe(right)">
                                      <p:cBhvr>
                                        <p:cTn id="7" dur="500"/>
                                        <p:tgtEl>
                                          <p:spTgt spid="43046"/>
                                        </p:tgtEl>
                                      </p:cBhvr>
                                    </p:animEffect>
                                  </p:childTnLst>
                                </p:cTn>
                              </p:par>
                            </p:childTnLst>
                          </p:cTn>
                        </p:par>
                        <p:par>
                          <p:cTn id="8" fill="hold">
                            <p:stCondLst>
                              <p:cond delay="1500"/>
                            </p:stCondLst>
                            <p:childTnLst>
                              <p:par>
                                <p:cTn id="9" presetID="22" presetClass="entr" presetSubtype="2"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3000"/>
                            </p:stCondLst>
                            <p:childTnLst>
                              <p:par>
                                <p:cTn id="13" presetID="23" presetClass="entr" presetSubtype="32" fill="hold" grpId="0" nodeType="afterEffect">
                                  <p:stCondLst>
                                    <p:cond delay="1000"/>
                                  </p:stCondLst>
                                  <p:childTnLst>
                                    <p:set>
                                      <p:cBhvr>
                                        <p:cTn id="14" dur="1" fill="hold">
                                          <p:stCondLst>
                                            <p:cond delay="0"/>
                                          </p:stCondLst>
                                        </p:cTn>
                                        <p:tgtEl>
                                          <p:spTgt spid="43045"/>
                                        </p:tgtEl>
                                        <p:attrNameLst>
                                          <p:attrName>style.visibility</p:attrName>
                                        </p:attrNameLst>
                                      </p:cBhvr>
                                      <p:to>
                                        <p:strVal val="visible"/>
                                      </p:to>
                                    </p:set>
                                    <p:anim calcmode="lin" valueType="num">
                                      <p:cBhvr>
                                        <p:cTn id="15" dur="500" fill="hold"/>
                                        <p:tgtEl>
                                          <p:spTgt spid="43045"/>
                                        </p:tgtEl>
                                        <p:attrNameLst>
                                          <p:attrName>ppt_w</p:attrName>
                                        </p:attrNameLst>
                                      </p:cBhvr>
                                      <p:tavLst>
                                        <p:tav tm="0">
                                          <p:val>
                                            <p:strVal val="4*#ppt_w"/>
                                          </p:val>
                                        </p:tav>
                                        <p:tav tm="100000">
                                          <p:val>
                                            <p:strVal val="#ppt_w"/>
                                          </p:val>
                                        </p:tav>
                                      </p:tavLst>
                                    </p:anim>
                                    <p:anim calcmode="lin" valueType="num">
                                      <p:cBhvr>
                                        <p:cTn id="16" dur="500" fill="hold"/>
                                        <p:tgtEl>
                                          <p:spTgt spid="43045"/>
                                        </p:tgtEl>
                                        <p:attrNameLst>
                                          <p:attrName>ppt_h</p:attrName>
                                        </p:attrNameLst>
                                      </p:cBhvr>
                                      <p:tavLst>
                                        <p:tav tm="0">
                                          <p:val>
                                            <p:strVal val="4*#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diamond(in)">
                                      <p:cBhvr>
                                        <p:cTn id="21" dur="1000"/>
                                        <p:tgtEl>
                                          <p:spTgt spid="41"/>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diamond(in)">
                                      <p:cBhvr>
                                        <p:cTn id="24"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45" grpId="0" autoUpdateAnimBg="0"/>
      <p:bldP spid="43046" grpId="0" autoUpdateAnimBg="0"/>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3" name="TextBox 2"/>
          <p:cNvSpPr txBox="1"/>
          <p:nvPr/>
        </p:nvSpPr>
        <p:spPr>
          <a:xfrm>
            <a:off x="304800" y="914400"/>
            <a:ext cx="575655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Phương pháp đo kiểm tra Diode</a:t>
            </a:r>
            <a:endParaRPr lang="en-US" sz="2400">
              <a:solidFill>
                <a:schemeClr val="accent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77085" y="1752600"/>
            <a:ext cx="4038600" cy="3847298"/>
          </a:xfrm>
          <a:prstGeom prst="rect">
            <a:avLst/>
          </a:prstGeom>
          <a:noFill/>
          <a:ln w="9525">
            <a:noFill/>
            <a:miter lim="800000"/>
            <a:headEnd/>
            <a:tailEnd/>
          </a:ln>
          <a:effectLst/>
        </p:spPr>
      </p:pic>
      <p:sp>
        <p:nvSpPr>
          <p:cNvPr id="5" name="TextBox 4"/>
          <p:cNvSpPr txBox="1"/>
          <p:nvPr/>
        </p:nvSpPr>
        <p:spPr>
          <a:xfrm>
            <a:off x="4572000" y="1287988"/>
            <a:ext cx="4343400" cy="5493812"/>
          </a:xfrm>
          <a:prstGeom prst="rect">
            <a:avLst/>
          </a:prstGeom>
          <a:noFill/>
        </p:spPr>
        <p:txBody>
          <a:bodyPr wrap="square" rtlCol="0">
            <a:spAutoFit/>
          </a:bodyPr>
          <a:lstStyle/>
          <a:p>
            <a:pPr lvl="0">
              <a:lnSpc>
                <a:spcPct val="150000"/>
              </a:lnSpc>
              <a:buFont typeface="Arial" pitchFamily="34" charset="0"/>
              <a:buChar char="•"/>
            </a:pPr>
            <a:r>
              <a:rPr lang="en-US" smtClean="0">
                <a:latin typeface="Times New Roman" pitchFamily="18" charset="0"/>
                <a:cs typeface="Times New Roman" pitchFamily="18" charset="0"/>
              </a:rPr>
              <a:t> Đặt đồng hồ ở thang x 1Ω , đặt hai que đo vào hai đầu Diode, nếu : </a:t>
            </a:r>
          </a:p>
          <a:p>
            <a:pPr lvl="0">
              <a:lnSpc>
                <a:spcPct val="150000"/>
              </a:lnSpc>
            </a:pPr>
            <a:endParaRPr lang="en-US" smtClean="0">
              <a:latin typeface="Times New Roman" pitchFamily="18" charset="0"/>
              <a:cs typeface="Times New Roman" pitchFamily="18" charset="0"/>
            </a:endParaRPr>
          </a:p>
          <a:p>
            <a:pPr lvl="0">
              <a:lnSpc>
                <a:spcPct val="150000"/>
              </a:lnSpc>
              <a:buFont typeface="Arial" pitchFamily="34" charset="0"/>
              <a:buChar char="•"/>
            </a:pPr>
            <a:r>
              <a:rPr lang="en-US" smtClean="0">
                <a:latin typeface="Times New Roman" pitchFamily="18" charset="0"/>
                <a:cs typeface="Times New Roman" pitchFamily="18" charset="0"/>
              </a:rPr>
              <a:t> Đo chiều thuận que đen  vào Anôt, que đỏ vào Katôt =&gt; kim lên, đảo chiều đo kim không lên là =&gt; Diode tốt </a:t>
            </a:r>
          </a:p>
          <a:p>
            <a:pPr lvl="0">
              <a:lnSpc>
                <a:spcPct val="150000"/>
              </a:lnSpc>
            </a:pPr>
            <a:endParaRPr lang="en-US" smtClean="0">
              <a:latin typeface="Times New Roman" pitchFamily="18" charset="0"/>
              <a:cs typeface="Times New Roman" pitchFamily="18" charset="0"/>
            </a:endParaRPr>
          </a:p>
          <a:p>
            <a:pPr lvl="0">
              <a:lnSpc>
                <a:spcPct val="150000"/>
              </a:lnSpc>
              <a:buFont typeface="Arial" pitchFamily="34" charset="0"/>
              <a:buChar char="•"/>
            </a:pPr>
            <a:r>
              <a:rPr lang="en-US" smtClean="0">
                <a:latin typeface="Times New Roman" pitchFamily="18" charset="0"/>
                <a:cs typeface="Times New Roman" pitchFamily="18" charset="0"/>
              </a:rPr>
              <a:t> Nếu đo cả hai chiều kim lên = 0Ω  =&gt; là Diode bị chập. </a:t>
            </a:r>
          </a:p>
          <a:p>
            <a:pPr lvl="0">
              <a:lnSpc>
                <a:spcPct val="150000"/>
              </a:lnSpc>
            </a:pPr>
            <a:endParaRPr lang="en-US" smtClean="0">
              <a:latin typeface="Times New Roman" pitchFamily="18" charset="0"/>
              <a:cs typeface="Times New Roman" pitchFamily="18" charset="0"/>
            </a:endParaRPr>
          </a:p>
          <a:p>
            <a:pPr lvl="0">
              <a:lnSpc>
                <a:spcPct val="150000"/>
              </a:lnSpc>
              <a:buFont typeface="Arial" pitchFamily="34" charset="0"/>
              <a:buChar char="•"/>
            </a:pPr>
            <a:r>
              <a:rPr lang="en-US" smtClean="0">
                <a:latin typeface="Times New Roman" pitchFamily="18" charset="0"/>
                <a:cs typeface="Times New Roman" pitchFamily="18" charset="0"/>
              </a:rPr>
              <a:t> Nếu đo thuận chiều mà kim không lên =&gt; là Diode bị đứt. </a:t>
            </a:r>
          </a:p>
          <a:p>
            <a:pPr>
              <a:lnSpc>
                <a:spcPct val="150000"/>
              </a:lnSpc>
            </a:pP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amond(in)">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748" name="Picture 92" descr="h4"/>
          <p:cNvPicPr>
            <a:picLocks noChangeAspect="1" noChangeArrowheads="1"/>
          </p:cNvPicPr>
          <p:nvPr/>
        </p:nvPicPr>
        <p:blipFill>
          <a:blip r:embed="rId2">
            <a:lum contrast="10000"/>
          </a:blip>
          <a:srcRect/>
          <a:stretch>
            <a:fillRect/>
          </a:stretch>
        </p:blipFill>
        <p:spPr bwMode="auto">
          <a:xfrm>
            <a:off x="266700" y="1828800"/>
            <a:ext cx="5672138" cy="3009900"/>
          </a:xfrm>
          <a:prstGeom prst="rect">
            <a:avLst/>
          </a:prstGeom>
          <a:noFill/>
          <a:ln w="9525">
            <a:noFill/>
            <a:miter lim="800000"/>
            <a:headEnd/>
            <a:tailEnd/>
          </a:ln>
        </p:spPr>
      </p:pic>
      <p:pic>
        <p:nvPicPr>
          <p:cNvPr id="326749" name="Picture 93" descr="h2"/>
          <p:cNvPicPr>
            <a:picLocks noChangeAspect="1" noChangeArrowheads="1"/>
          </p:cNvPicPr>
          <p:nvPr/>
        </p:nvPicPr>
        <p:blipFill>
          <a:blip r:embed="rId3">
            <a:lum contrast="18000"/>
          </a:blip>
          <a:srcRect/>
          <a:stretch>
            <a:fillRect/>
          </a:stretch>
        </p:blipFill>
        <p:spPr bwMode="auto">
          <a:xfrm>
            <a:off x="6308725" y="2590800"/>
            <a:ext cx="2533650" cy="3035300"/>
          </a:xfrm>
          <a:prstGeom prst="rect">
            <a:avLst/>
          </a:prstGeom>
          <a:noFill/>
          <a:ln w="9525">
            <a:noFill/>
            <a:miter lim="800000"/>
            <a:headEnd/>
            <a:tailEnd/>
          </a:ln>
        </p:spPr>
      </p:pic>
      <p:grpSp>
        <p:nvGrpSpPr>
          <p:cNvPr id="2" name="Group 110"/>
          <p:cNvGrpSpPr>
            <a:grpSpLocks/>
          </p:cNvGrpSpPr>
          <p:nvPr/>
        </p:nvGrpSpPr>
        <p:grpSpPr bwMode="auto">
          <a:xfrm>
            <a:off x="476250" y="1876425"/>
            <a:ext cx="4495800" cy="933450"/>
            <a:chOff x="300" y="1602"/>
            <a:chExt cx="2832" cy="588"/>
          </a:xfrm>
        </p:grpSpPr>
        <p:sp>
          <p:nvSpPr>
            <p:cNvPr id="326754" name="Text Box 98"/>
            <p:cNvSpPr txBox="1">
              <a:spLocks noChangeArrowheads="1"/>
            </p:cNvSpPr>
            <p:nvPr/>
          </p:nvSpPr>
          <p:spPr bwMode="auto">
            <a:xfrm>
              <a:off x="300" y="1602"/>
              <a:ext cx="1260" cy="231"/>
            </a:xfrm>
            <a:prstGeom prst="rect">
              <a:avLst/>
            </a:prstGeom>
            <a:noFill/>
            <a:ln w="12700">
              <a:noFill/>
              <a:miter lim="800000"/>
              <a:headEnd/>
              <a:tailEnd/>
            </a:ln>
            <a:effectLst/>
          </p:spPr>
          <p:txBody>
            <a:bodyPr>
              <a:spAutoFit/>
            </a:bodyPr>
            <a:lstStyle/>
            <a:p>
              <a:pPr>
                <a:spcBef>
                  <a:spcPct val="50000"/>
                </a:spcBef>
              </a:pPr>
              <a:r>
                <a:rPr lang="en-US" sz="1800" u="sng" smtClean="0">
                  <a:solidFill>
                    <a:schemeClr val="hlink"/>
                  </a:solidFill>
                  <a:latin typeface="Times New Roman" pitchFamily="18" charset="0"/>
                  <a:cs typeface="Times New Roman" pitchFamily="18" charset="0"/>
                </a:rPr>
                <a:t>Vùng dẫn</a:t>
              </a:r>
              <a:endParaRPr lang="en-US" sz="1800" u="sng">
                <a:solidFill>
                  <a:schemeClr val="hlink"/>
                </a:solidFill>
                <a:latin typeface="Times New Roman" pitchFamily="18" charset="0"/>
                <a:cs typeface="Times New Roman" pitchFamily="18" charset="0"/>
              </a:endParaRPr>
            </a:p>
          </p:txBody>
        </p:sp>
        <p:sp>
          <p:nvSpPr>
            <p:cNvPr id="326755" name="Line 99"/>
            <p:cNvSpPr>
              <a:spLocks noChangeShapeType="1"/>
            </p:cNvSpPr>
            <p:nvPr/>
          </p:nvSpPr>
          <p:spPr bwMode="auto">
            <a:xfrm flipH="1">
              <a:off x="732" y="1794"/>
              <a:ext cx="300" cy="156"/>
            </a:xfrm>
            <a:prstGeom prst="line">
              <a:avLst/>
            </a:prstGeom>
            <a:noFill/>
            <a:ln w="12700">
              <a:solidFill>
                <a:schemeClr val="hlink"/>
              </a:solidFill>
              <a:round/>
              <a:headEnd/>
              <a:tailEnd type="triangle" w="med" len="med"/>
            </a:ln>
            <a:effectLst/>
          </p:spPr>
          <p:txBody>
            <a:bodyPr/>
            <a:lstStyle/>
            <a:p>
              <a:endParaRPr lang="en-US"/>
            </a:p>
          </p:txBody>
        </p:sp>
        <p:sp>
          <p:nvSpPr>
            <p:cNvPr id="326756" name="Line 100"/>
            <p:cNvSpPr>
              <a:spLocks noChangeShapeType="1"/>
            </p:cNvSpPr>
            <p:nvPr/>
          </p:nvSpPr>
          <p:spPr bwMode="auto">
            <a:xfrm>
              <a:off x="1032" y="1794"/>
              <a:ext cx="774" cy="354"/>
            </a:xfrm>
            <a:prstGeom prst="line">
              <a:avLst/>
            </a:prstGeom>
            <a:noFill/>
            <a:ln w="12700">
              <a:solidFill>
                <a:schemeClr val="hlink"/>
              </a:solidFill>
              <a:round/>
              <a:headEnd/>
              <a:tailEnd type="triangle" w="med" len="med"/>
            </a:ln>
            <a:effectLst/>
          </p:spPr>
          <p:txBody>
            <a:bodyPr/>
            <a:lstStyle/>
            <a:p>
              <a:endParaRPr lang="en-US"/>
            </a:p>
          </p:txBody>
        </p:sp>
        <p:sp>
          <p:nvSpPr>
            <p:cNvPr id="326757" name="Line 101"/>
            <p:cNvSpPr>
              <a:spLocks noChangeShapeType="1"/>
            </p:cNvSpPr>
            <p:nvPr/>
          </p:nvSpPr>
          <p:spPr bwMode="auto">
            <a:xfrm>
              <a:off x="1044" y="1794"/>
              <a:ext cx="2088" cy="396"/>
            </a:xfrm>
            <a:prstGeom prst="line">
              <a:avLst/>
            </a:prstGeom>
            <a:noFill/>
            <a:ln w="12700">
              <a:solidFill>
                <a:schemeClr val="hlink"/>
              </a:solidFill>
              <a:round/>
              <a:headEnd/>
              <a:tailEnd type="triangle" w="med" len="med"/>
            </a:ln>
            <a:effectLst/>
          </p:spPr>
          <p:txBody>
            <a:bodyPr/>
            <a:lstStyle/>
            <a:p>
              <a:endParaRPr lang="en-US"/>
            </a:p>
          </p:txBody>
        </p:sp>
      </p:grpSp>
      <p:grpSp>
        <p:nvGrpSpPr>
          <p:cNvPr id="3" name="Group 111"/>
          <p:cNvGrpSpPr>
            <a:grpSpLocks/>
          </p:cNvGrpSpPr>
          <p:nvPr/>
        </p:nvGrpSpPr>
        <p:grpSpPr bwMode="auto">
          <a:xfrm>
            <a:off x="371475" y="3333750"/>
            <a:ext cx="4752975" cy="1166813"/>
            <a:chOff x="234" y="2520"/>
            <a:chExt cx="2994" cy="735"/>
          </a:xfrm>
        </p:grpSpPr>
        <p:sp>
          <p:nvSpPr>
            <p:cNvPr id="326758" name="Text Box 102"/>
            <p:cNvSpPr txBox="1">
              <a:spLocks noChangeArrowheads="1"/>
            </p:cNvSpPr>
            <p:nvPr/>
          </p:nvSpPr>
          <p:spPr bwMode="auto">
            <a:xfrm>
              <a:off x="234" y="3024"/>
              <a:ext cx="1200" cy="231"/>
            </a:xfrm>
            <a:prstGeom prst="rect">
              <a:avLst/>
            </a:prstGeom>
            <a:noFill/>
            <a:ln w="12700">
              <a:noFill/>
              <a:miter lim="800000"/>
              <a:headEnd/>
              <a:tailEnd/>
            </a:ln>
            <a:effectLst/>
          </p:spPr>
          <p:txBody>
            <a:bodyPr>
              <a:spAutoFit/>
            </a:bodyPr>
            <a:lstStyle/>
            <a:p>
              <a:pPr>
                <a:spcBef>
                  <a:spcPct val="50000"/>
                </a:spcBef>
              </a:pPr>
              <a:r>
                <a:rPr lang="en-US" u="sng" smtClean="0">
                  <a:solidFill>
                    <a:srgbClr val="FF6600"/>
                  </a:solidFill>
                  <a:latin typeface="Times New Roman" pitchFamily="18" charset="0"/>
                  <a:cs typeface="Times New Roman" pitchFamily="18" charset="0"/>
                </a:rPr>
                <a:t>Vùng hóa trị</a:t>
              </a:r>
              <a:endParaRPr lang="en-US" sz="1800" u="sng">
                <a:solidFill>
                  <a:srgbClr val="FF6600"/>
                </a:solidFill>
                <a:latin typeface="Times New Roman" pitchFamily="18" charset="0"/>
                <a:cs typeface="Times New Roman" pitchFamily="18" charset="0"/>
              </a:endParaRPr>
            </a:p>
          </p:txBody>
        </p:sp>
        <p:sp>
          <p:nvSpPr>
            <p:cNvPr id="326759" name="Line 103"/>
            <p:cNvSpPr>
              <a:spLocks noChangeShapeType="1"/>
            </p:cNvSpPr>
            <p:nvPr/>
          </p:nvSpPr>
          <p:spPr bwMode="auto">
            <a:xfrm flipV="1">
              <a:off x="294" y="2814"/>
              <a:ext cx="144" cy="402"/>
            </a:xfrm>
            <a:prstGeom prst="line">
              <a:avLst/>
            </a:prstGeom>
            <a:noFill/>
            <a:ln w="12700">
              <a:solidFill>
                <a:srgbClr val="FF6600"/>
              </a:solidFill>
              <a:round/>
              <a:headEnd/>
              <a:tailEnd type="triangle" w="med" len="med"/>
            </a:ln>
            <a:effectLst/>
          </p:spPr>
          <p:txBody>
            <a:bodyPr/>
            <a:lstStyle/>
            <a:p>
              <a:endParaRPr lang="en-US"/>
            </a:p>
          </p:txBody>
        </p:sp>
        <p:sp>
          <p:nvSpPr>
            <p:cNvPr id="326760" name="Line 104"/>
            <p:cNvSpPr>
              <a:spLocks noChangeShapeType="1"/>
            </p:cNvSpPr>
            <p:nvPr/>
          </p:nvSpPr>
          <p:spPr bwMode="auto">
            <a:xfrm flipV="1">
              <a:off x="1188" y="2688"/>
              <a:ext cx="738" cy="516"/>
            </a:xfrm>
            <a:prstGeom prst="line">
              <a:avLst/>
            </a:prstGeom>
            <a:noFill/>
            <a:ln w="12700">
              <a:solidFill>
                <a:srgbClr val="FF6600"/>
              </a:solidFill>
              <a:round/>
              <a:headEnd/>
              <a:tailEnd type="triangle" w="med" len="med"/>
            </a:ln>
            <a:effectLst/>
          </p:spPr>
          <p:txBody>
            <a:bodyPr/>
            <a:lstStyle/>
            <a:p>
              <a:endParaRPr lang="en-US"/>
            </a:p>
          </p:txBody>
        </p:sp>
        <p:sp>
          <p:nvSpPr>
            <p:cNvPr id="326761" name="Line 105"/>
            <p:cNvSpPr>
              <a:spLocks noChangeShapeType="1"/>
            </p:cNvSpPr>
            <p:nvPr/>
          </p:nvSpPr>
          <p:spPr bwMode="auto">
            <a:xfrm flipV="1">
              <a:off x="1182" y="2520"/>
              <a:ext cx="2046" cy="684"/>
            </a:xfrm>
            <a:prstGeom prst="line">
              <a:avLst/>
            </a:prstGeom>
            <a:noFill/>
            <a:ln w="12700">
              <a:solidFill>
                <a:srgbClr val="FF6600"/>
              </a:solidFill>
              <a:round/>
              <a:headEnd/>
              <a:tailEnd type="triangle" w="med" len="med"/>
            </a:ln>
            <a:effectLst/>
          </p:spPr>
          <p:txBody>
            <a:bodyPr/>
            <a:lstStyle/>
            <a:p>
              <a:endParaRPr lang="en-US"/>
            </a:p>
          </p:txBody>
        </p:sp>
      </p:grpSp>
      <p:sp>
        <p:nvSpPr>
          <p:cNvPr id="326769" name="Text Box 113"/>
          <p:cNvSpPr txBox="1">
            <a:spLocks noChangeArrowheads="1"/>
          </p:cNvSpPr>
          <p:nvPr/>
        </p:nvSpPr>
        <p:spPr bwMode="auto">
          <a:xfrm>
            <a:off x="0" y="4932220"/>
            <a:ext cx="1762125" cy="304800"/>
          </a:xfrm>
          <a:prstGeom prst="rect">
            <a:avLst/>
          </a:prstGeom>
          <a:noFill/>
          <a:ln w="12700">
            <a:noFill/>
            <a:miter lim="800000"/>
            <a:headEnd/>
            <a:tailEnd/>
          </a:ln>
          <a:effectLst/>
        </p:spPr>
        <p:txBody>
          <a:bodyPr>
            <a:spAutoFit/>
          </a:bodyPr>
          <a:lstStyle/>
          <a:p>
            <a:pPr algn="ctr">
              <a:spcBef>
                <a:spcPct val="50000"/>
              </a:spcBef>
            </a:pPr>
            <a:r>
              <a:rPr lang="en-US" sz="1400" smtClean="0">
                <a:solidFill>
                  <a:srgbClr val="006600"/>
                </a:solidFill>
                <a:latin typeface="Times New Roman" pitchFamily="18" charset="0"/>
                <a:cs typeface="Times New Roman" pitchFamily="18" charset="0"/>
              </a:rPr>
              <a:t>Chất cách điện</a:t>
            </a:r>
            <a:endParaRPr lang="en-US" sz="1400">
              <a:solidFill>
                <a:srgbClr val="006600"/>
              </a:solidFill>
              <a:latin typeface="Times New Roman" pitchFamily="18" charset="0"/>
              <a:cs typeface="Times New Roman" pitchFamily="18" charset="0"/>
            </a:endParaRPr>
          </a:p>
        </p:txBody>
      </p:sp>
      <p:sp>
        <p:nvSpPr>
          <p:cNvPr id="326770" name="Text Box 114"/>
          <p:cNvSpPr txBox="1">
            <a:spLocks noChangeArrowheads="1"/>
          </p:cNvSpPr>
          <p:nvPr/>
        </p:nvSpPr>
        <p:spPr bwMode="auto">
          <a:xfrm>
            <a:off x="2362200" y="4953000"/>
            <a:ext cx="1552575" cy="304800"/>
          </a:xfrm>
          <a:prstGeom prst="rect">
            <a:avLst/>
          </a:prstGeom>
          <a:noFill/>
          <a:ln w="12700">
            <a:noFill/>
            <a:miter lim="800000"/>
            <a:headEnd/>
            <a:tailEnd/>
          </a:ln>
          <a:effectLst/>
        </p:spPr>
        <p:txBody>
          <a:bodyPr>
            <a:spAutoFit/>
          </a:bodyPr>
          <a:lstStyle/>
          <a:p>
            <a:pPr algn="ctr">
              <a:spcBef>
                <a:spcPct val="50000"/>
              </a:spcBef>
            </a:pPr>
            <a:r>
              <a:rPr lang="en-US" sz="1400" smtClean="0">
                <a:solidFill>
                  <a:srgbClr val="006600"/>
                </a:solidFill>
                <a:latin typeface="Times New Roman" pitchFamily="18" charset="0"/>
                <a:cs typeface="Times New Roman" pitchFamily="18" charset="0"/>
              </a:rPr>
              <a:t>Chất bán dẫn</a:t>
            </a:r>
            <a:endParaRPr lang="en-US" sz="1400">
              <a:solidFill>
                <a:srgbClr val="006600"/>
              </a:solidFill>
              <a:latin typeface="Times New Roman" pitchFamily="18" charset="0"/>
              <a:cs typeface="Times New Roman" pitchFamily="18" charset="0"/>
            </a:endParaRPr>
          </a:p>
        </p:txBody>
      </p:sp>
      <p:sp>
        <p:nvSpPr>
          <p:cNvPr id="326771" name="Text Box 115"/>
          <p:cNvSpPr txBox="1">
            <a:spLocks noChangeArrowheads="1"/>
          </p:cNvSpPr>
          <p:nvPr/>
        </p:nvSpPr>
        <p:spPr bwMode="auto">
          <a:xfrm>
            <a:off x="4419600" y="4953000"/>
            <a:ext cx="1504950" cy="304800"/>
          </a:xfrm>
          <a:prstGeom prst="rect">
            <a:avLst/>
          </a:prstGeom>
          <a:noFill/>
          <a:ln w="12700">
            <a:noFill/>
            <a:miter lim="800000"/>
            <a:headEnd/>
            <a:tailEnd/>
          </a:ln>
          <a:effectLst/>
        </p:spPr>
        <p:txBody>
          <a:bodyPr>
            <a:spAutoFit/>
          </a:bodyPr>
          <a:lstStyle/>
          <a:p>
            <a:pPr algn="ctr">
              <a:spcBef>
                <a:spcPct val="50000"/>
              </a:spcBef>
            </a:pPr>
            <a:r>
              <a:rPr lang="en-US" sz="1400" smtClean="0">
                <a:solidFill>
                  <a:srgbClr val="006600"/>
                </a:solidFill>
                <a:latin typeface="Times New Roman" pitchFamily="18" charset="0"/>
                <a:cs typeface="Times New Roman" pitchFamily="18" charset="0"/>
              </a:rPr>
              <a:t>Chất dẫn điện</a:t>
            </a:r>
            <a:endParaRPr lang="en-US" sz="1400">
              <a:solidFill>
                <a:srgbClr val="006600"/>
              </a:solidFill>
              <a:latin typeface="Times New Roman" pitchFamily="18" charset="0"/>
              <a:cs typeface="Times New Roman" pitchFamily="18" charset="0"/>
            </a:endParaRPr>
          </a:p>
        </p:txBody>
      </p:sp>
      <p:sp>
        <p:nvSpPr>
          <p:cNvPr id="326772" name="Rectangle 116"/>
          <p:cNvSpPr>
            <a:spLocks noChangeArrowheads="1"/>
          </p:cNvSpPr>
          <p:nvPr/>
        </p:nvSpPr>
        <p:spPr bwMode="auto">
          <a:xfrm>
            <a:off x="5945188" y="1858963"/>
            <a:ext cx="2970212" cy="707886"/>
          </a:xfrm>
          <a:prstGeom prst="rect">
            <a:avLst/>
          </a:prstGeom>
          <a:noFill/>
          <a:ln w="12700">
            <a:noFill/>
            <a:miter lim="800000"/>
            <a:headEnd/>
            <a:tailEnd/>
          </a:ln>
          <a:effectLst/>
        </p:spPr>
        <p:txBody>
          <a:bodyPr wrap="square" anchor="ctr">
            <a:spAutoFit/>
          </a:bodyPr>
          <a:lstStyle/>
          <a:p>
            <a:pPr algn="ctr">
              <a:tabLst>
                <a:tab pos="0" algn="l"/>
                <a:tab pos="114300" algn="l"/>
              </a:tabLst>
            </a:pPr>
            <a:r>
              <a:rPr lang="en-US" sz="1600" i="1" smtClean="0">
                <a:solidFill>
                  <a:schemeClr val="tx2"/>
                </a:solidFill>
                <a:latin typeface="Times New Roman" pitchFamily="18" charset="0"/>
                <a:cs typeface="Times New Roman" pitchFamily="18" charset="0"/>
              </a:rPr>
              <a:t>Cấu trúc nguyên tử của </a:t>
            </a:r>
            <a:r>
              <a:rPr lang="en-US" sz="1600" b="1" u="sng">
                <a:solidFill>
                  <a:srgbClr val="FDC3E6"/>
                </a:solidFill>
                <a:latin typeface="Times New Roman" pitchFamily="18" charset="0"/>
                <a:cs typeface="Times New Roman" pitchFamily="18" charset="0"/>
              </a:rPr>
              <a:t>germanium ;</a:t>
            </a:r>
            <a:r>
              <a:rPr lang="en-US" sz="1600" i="1">
                <a:solidFill>
                  <a:schemeClr val="tx2"/>
                </a:solidFill>
                <a:latin typeface="Times New Roman" pitchFamily="18" charset="0"/>
                <a:cs typeface="Times New Roman" pitchFamily="18" charset="0"/>
              </a:rPr>
              <a:t> </a:t>
            </a:r>
            <a:r>
              <a:rPr lang="en-US" sz="1600" b="1" u="sng">
                <a:solidFill>
                  <a:srgbClr val="FF0066"/>
                </a:solidFill>
                <a:latin typeface="Times New Roman" pitchFamily="18" charset="0"/>
                <a:cs typeface="Times New Roman" pitchFamily="18" charset="0"/>
              </a:rPr>
              <a:t>silicon</a:t>
            </a:r>
            <a:r>
              <a:rPr lang="en-US" sz="2400" b="1" u="sng">
                <a:solidFill>
                  <a:srgbClr val="FF0066"/>
                </a:solidFill>
                <a:latin typeface="Times New Roman" pitchFamily="18" charset="0"/>
                <a:cs typeface="Times New Roman" pitchFamily="18" charset="0"/>
              </a:rPr>
              <a:t>.</a:t>
            </a:r>
          </a:p>
        </p:txBody>
      </p:sp>
      <p:sp>
        <p:nvSpPr>
          <p:cNvPr id="326773" name="Line 117"/>
          <p:cNvSpPr>
            <a:spLocks noChangeShapeType="1"/>
          </p:cNvSpPr>
          <p:nvPr/>
        </p:nvSpPr>
        <p:spPr bwMode="auto">
          <a:xfrm flipH="1">
            <a:off x="6838950" y="2495550"/>
            <a:ext cx="171450" cy="914400"/>
          </a:xfrm>
          <a:prstGeom prst="line">
            <a:avLst/>
          </a:prstGeom>
          <a:noFill/>
          <a:ln w="28575">
            <a:solidFill>
              <a:srgbClr val="FF0066"/>
            </a:solidFill>
            <a:round/>
            <a:headEnd/>
            <a:tailEnd type="triangle" w="med" len="med"/>
          </a:ln>
          <a:effectLst/>
        </p:spPr>
        <p:txBody>
          <a:bodyPr/>
          <a:lstStyle/>
          <a:p>
            <a:endParaRPr lang="en-US"/>
          </a:p>
        </p:txBody>
      </p:sp>
      <p:sp>
        <p:nvSpPr>
          <p:cNvPr id="326774" name="Line 118"/>
          <p:cNvSpPr>
            <a:spLocks noChangeShapeType="1"/>
          </p:cNvSpPr>
          <p:nvPr/>
        </p:nvSpPr>
        <p:spPr bwMode="auto">
          <a:xfrm flipH="1">
            <a:off x="8172450" y="2495550"/>
            <a:ext cx="38100" cy="1905000"/>
          </a:xfrm>
          <a:prstGeom prst="line">
            <a:avLst/>
          </a:prstGeom>
          <a:noFill/>
          <a:ln w="28575">
            <a:solidFill>
              <a:srgbClr val="FF0066"/>
            </a:solidFill>
            <a:round/>
            <a:headEnd/>
            <a:tailEnd type="triangle" w="med" len="med"/>
          </a:ln>
          <a:effectLst/>
        </p:spPr>
        <p:txBody>
          <a:bodyPr/>
          <a:lstStyle/>
          <a:p>
            <a:endParaRPr lang="en-US"/>
          </a:p>
        </p:txBody>
      </p:sp>
      <p:grpSp>
        <p:nvGrpSpPr>
          <p:cNvPr id="4" name="Group 136"/>
          <p:cNvGrpSpPr>
            <a:grpSpLocks/>
          </p:cNvGrpSpPr>
          <p:nvPr/>
        </p:nvGrpSpPr>
        <p:grpSpPr bwMode="auto">
          <a:xfrm>
            <a:off x="742950" y="2552700"/>
            <a:ext cx="2387600" cy="971550"/>
            <a:chOff x="468" y="1608"/>
            <a:chExt cx="1504" cy="612"/>
          </a:xfrm>
        </p:grpSpPr>
        <p:grpSp>
          <p:nvGrpSpPr>
            <p:cNvPr id="5" name="Group 112"/>
            <p:cNvGrpSpPr>
              <a:grpSpLocks/>
            </p:cNvGrpSpPr>
            <p:nvPr/>
          </p:nvGrpSpPr>
          <p:grpSpPr bwMode="auto">
            <a:xfrm>
              <a:off x="744" y="1842"/>
              <a:ext cx="1050" cy="231"/>
              <a:chOff x="744" y="2262"/>
              <a:chExt cx="1050" cy="231"/>
            </a:xfrm>
          </p:grpSpPr>
          <p:sp>
            <p:nvSpPr>
              <p:cNvPr id="326762" name="Text Box 106"/>
              <p:cNvSpPr txBox="1">
                <a:spLocks noChangeArrowheads="1"/>
              </p:cNvSpPr>
              <p:nvPr/>
            </p:nvSpPr>
            <p:spPr bwMode="auto">
              <a:xfrm>
                <a:off x="744" y="2262"/>
                <a:ext cx="1050" cy="231"/>
              </a:xfrm>
              <a:prstGeom prst="rect">
                <a:avLst/>
              </a:prstGeom>
              <a:noFill/>
              <a:ln w="12700">
                <a:noFill/>
                <a:miter lim="800000"/>
                <a:headEnd/>
                <a:tailEnd/>
              </a:ln>
              <a:effectLst/>
            </p:spPr>
            <p:txBody>
              <a:bodyPr>
                <a:spAutoFit/>
              </a:bodyPr>
              <a:lstStyle/>
              <a:p>
                <a:pPr>
                  <a:spcBef>
                    <a:spcPct val="50000"/>
                  </a:spcBef>
                </a:pPr>
                <a:r>
                  <a:rPr lang="en-US" u="sng" smtClean="0">
                    <a:solidFill>
                      <a:srgbClr val="000099"/>
                    </a:solidFill>
                    <a:latin typeface="Times New Roman" pitchFamily="18" charset="0"/>
                    <a:cs typeface="Times New Roman" pitchFamily="18" charset="0"/>
                  </a:rPr>
                  <a:t>Vùng cấm</a:t>
                </a:r>
                <a:endParaRPr lang="en-US" sz="1800" u="sng">
                  <a:solidFill>
                    <a:srgbClr val="000099"/>
                  </a:solidFill>
                  <a:latin typeface="Times New Roman" pitchFamily="18" charset="0"/>
                  <a:cs typeface="Times New Roman" pitchFamily="18" charset="0"/>
                </a:endParaRPr>
              </a:p>
            </p:txBody>
          </p:sp>
          <p:sp>
            <p:nvSpPr>
              <p:cNvPr id="326763" name="Line 107"/>
              <p:cNvSpPr>
                <a:spLocks noChangeShapeType="1"/>
              </p:cNvSpPr>
              <p:nvPr/>
            </p:nvSpPr>
            <p:spPr bwMode="auto">
              <a:xfrm flipV="1">
                <a:off x="1524" y="2388"/>
                <a:ext cx="180" cy="60"/>
              </a:xfrm>
              <a:prstGeom prst="line">
                <a:avLst/>
              </a:prstGeom>
              <a:noFill/>
              <a:ln w="12700">
                <a:solidFill>
                  <a:srgbClr val="000099"/>
                </a:solidFill>
                <a:round/>
                <a:headEnd/>
                <a:tailEnd type="triangle" w="med" len="med"/>
              </a:ln>
              <a:effectLst/>
            </p:spPr>
            <p:txBody>
              <a:bodyPr/>
              <a:lstStyle/>
              <a:p>
                <a:endParaRPr lang="en-US"/>
              </a:p>
            </p:txBody>
          </p:sp>
          <p:sp>
            <p:nvSpPr>
              <p:cNvPr id="326764" name="Line 108"/>
              <p:cNvSpPr>
                <a:spLocks noChangeShapeType="1"/>
              </p:cNvSpPr>
              <p:nvPr/>
            </p:nvSpPr>
            <p:spPr bwMode="auto">
              <a:xfrm flipH="1" flipV="1">
                <a:off x="750" y="2352"/>
                <a:ext cx="66" cy="90"/>
              </a:xfrm>
              <a:prstGeom prst="line">
                <a:avLst/>
              </a:prstGeom>
              <a:noFill/>
              <a:ln w="12700">
                <a:solidFill>
                  <a:srgbClr val="000099"/>
                </a:solidFill>
                <a:round/>
                <a:headEnd/>
                <a:tailEnd type="triangle" w="med" len="med"/>
              </a:ln>
              <a:effectLst/>
            </p:spPr>
            <p:txBody>
              <a:bodyPr/>
              <a:lstStyle/>
              <a:p>
                <a:endParaRPr lang="en-US"/>
              </a:p>
            </p:txBody>
          </p:sp>
        </p:grpSp>
        <p:grpSp>
          <p:nvGrpSpPr>
            <p:cNvPr id="6" name="Group 130"/>
            <p:cNvGrpSpPr>
              <a:grpSpLocks/>
            </p:cNvGrpSpPr>
            <p:nvPr/>
          </p:nvGrpSpPr>
          <p:grpSpPr bwMode="auto">
            <a:xfrm>
              <a:off x="480" y="1608"/>
              <a:ext cx="0" cy="612"/>
              <a:chOff x="480" y="1608"/>
              <a:chExt cx="0" cy="612"/>
            </a:xfrm>
          </p:grpSpPr>
          <p:sp>
            <p:nvSpPr>
              <p:cNvPr id="326784" name="Line 128"/>
              <p:cNvSpPr>
                <a:spLocks noChangeShapeType="1"/>
              </p:cNvSpPr>
              <p:nvPr/>
            </p:nvSpPr>
            <p:spPr bwMode="auto">
              <a:xfrm flipV="1">
                <a:off x="480" y="1608"/>
                <a:ext cx="0" cy="180"/>
              </a:xfrm>
              <a:prstGeom prst="line">
                <a:avLst/>
              </a:prstGeom>
              <a:noFill/>
              <a:ln w="12700">
                <a:solidFill>
                  <a:srgbClr val="000099"/>
                </a:solidFill>
                <a:round/>
                <a:headEnd/>
                <a:tailEnd type="triangle" w="med" len="med"/>
              </a:ln>
              <a:effectLst/>
            </p:spPr>
            <p:txBody>
              <a:bodyPr/>
              <a:lstStyle/>
              <a:p>
                <a:endParaRPr lang="en-US"/>
              </a:p>
            </p:txBody>
          </p:sp>
          <p:sp>
            <p:nvSpPr>
              <p:cNvPr id="326785" name="Line 129"/>
              <p:cNvSpPr>
                <a:spLocks noChangeShapeType="1"/>
              </p:cNvSpPr>
              <p:nvPr/>
            </p:nvSpPr>
            <p:spPr bwMode="auto">
              <a:xfrm>
                <a:off x="480" y="1788"/>
                <a:ext cx="0" cy="432"/>
              </a:xfrm>
              <a:prstGeom prst="line">
                <a:avLst/>
              </a:prstGeom>
              <a:noFill/>
              <a:ln w="12700">
                <a:solidFill>
                  <a:srgbClr val="000099"/>
                </a:solidFill>
                <a:round/>
                <a:headEnd/>
                <a:tailEnd type="triangle" w="med" len="med"/>
              </a:ln>
              <a:effectLst/>
            </p:spPr>
            <p:txBody>
              <a:bodyPr/>
              <a:lstStyle/>
              <a:p>
                <a:endParaRPr lang="en-US"/>
              </a:p>
            </p:txBody>
          </p:sp>
        </p:grpSp>
        <p:sp>
          <p:nvSpPr>
            <p:cNvPr id="326787" name="Text Box 131"/>
            <p:cNvSpPr txBox="1">
              <a:spLocks noChangeArrowheads="1"/>
            </p:cNvSpPr>
            <p:nvPr/>
          </p:nvSpPr>
          <p:spPr bwMode="auto">
            <a:xfrm>
              <a:off x="468" y="1716"/>
              <a:ext cx="312" cy="192"/>
            </a:xfrm>
            <a:prstGeom prst="rect">
              <a:avLst/>
            </a:prstGeom>
            <a:noFill/>
            <a:ln w="12700">
              <a:noFill/>
              <a:miter lim="800000"/>
              <a:headEnd/>
              <a:tailEnd/>
            </a:ln>
            <a:effectLst/>
          </p:spPr>
          <p:txBody>
            <a:bodyPr>
              <a:spAutoFit/>
            </a:bodyPr>
            <a:lstStyle/>
            <a:p>
              <a:pPr>
                <a:spcBef>
                  <a:spcPct val="50000"/>
                </a:spcBef>
              </a:pPr>
              <a:r>
                <a:rPr lang="en-US" sz="1400">
                  <a:solidFill>
                    <a:schemeClr val="bg2"/>
                  </a:solidFill>
                </a:rPr>
                <a:t>Wg</a:t>
              </a:r>
            </a:p>
          </p:txBody>
        </p:sp>
        <p:sp>
          <p:nvSpPr>
            <p:cNvPr id="326788" name="Text Box 132"/>
            <p:cNvSpPr txBox="1">
              <a:spLocks noChangeArrowheads="1"/>
            </p:cNvSpPr>
            <p:nvPr/>
          </p:nvSpPr>
          <p:spPr bwMode="auto">
            <a:xfrm>
              <a:off x="1620" y="1788"/>
              <a:ext cx="312" cy="192"/>
            </a:xfrm>
            <a:prstGeom prst="rect">
              <a:avLst/>
            </a:prstGeom>
            <a:noFill/>
            <a:ln w="12700">
              <a:noFill/>
              <a:miter lim="800000"/>
              <a:headEnd/>
              <a:tailEnd/>
            </a:ln>
            <a:effectLst/>
          </p:spPr>
          <p:txBody>
            <a:bodyPr>
              <a:spAutoFit/>
            </a:bodyPr>
            <a:lstStyle/>
            <a:p>
              <a:pPr>
                <a:spcBef>
                  <a:spcPct val="50000"/>
                </a:spcBef>
              </a:pPr>
              <a:r>
                <a:rPr lang="en-US" sz="1400">
                  <a:solidFill>
                    <a:schemeClr val="bg2"/>
                  </a:solidFill>
                </a:rPr>
                <a:t>Wg</a:t>
              </a:r>
            </a:p>
          </p:txBody>
        </p:sp>
        <p:grpSp>
          <p:nvGrpSpPr>
            <p:cNvPr id="7" name="Group 133"/>
            <p:cNvGrpSpPr>
              <a:grpSpLocks/>
            </p:cNvGrpSpPr>
            <p:nvPr/>
          </p:nvGrpSpPr>
          <p:grpSpPr bwMode="auto">
            <a:xfrm flipH="1">
              <a:off x="1945" y="1788"/>
              <a:ext cx="27" cy="240"/>
              <a:chOff x="480" y="1608"/>
              <a:chExt cx="0" cy="612"/>
            </a:xfrm>
          </p:grpSpPr>
          <p:sp>
            <p:nvSpPr>
              <p:cNvPr id="326790" name="Line 134"/>
              <p:cNvSpPr>
                <a:spLocks noChangeShapeType="1"/>
              </p:cNvSpPr>
              <p:nvPr/>
            </p:nvSpPr>
            <p:spPr bwMode="auto">
              <a:xfrm flipV="1">
                <a:off x="480" y="1608"/>
                <a:ext cx="0" cy="180"/>
              </a:xfrm>
              <a:prstGeom prst="line">
                <a:avLst/>
              </a:prstGeom>
              <a:noFill/>
              <a:ln w="12700">
                <a:solidFill>
                  <a:srgbClr val="000099"/>
                </a:solidFill>
                <a:round/>
                <a:headEnd/>
                <a:tailEnd type="triangle" w="med" len="med"/>
              </a:ln>
              <a:effectLst/>
            </p:spPr>
            <p:txBody>
              <a:bodyPr/>
              <a:lstStyle/>
              <a:p>
                <a:endParaRPr lang="en-US"/>
              </a:p>
            </p:txBody>
          </p:sp>
          <p:sp>
            <p:nvSpPr>
              <p:cNvPr id="326791" name="Line 135"/>
              <p:cNvSpPr>
                <a:spLocks noChangeShapeType="1"/>
              </p:cNvSpPr>
              <p:nvPr/>
            </p:nvSpPr>
            <p:spPr bwMode="auto">
              <a:xfrm>
                <a:off x="480" y="1788"/>
                <a:ext cx="0" cy="432"/>
              </a:xfrm>
              <a:prstGeom prst="line">
                <a:avLst/>
              </a:prstGeom>
              <a:noFill/>
              <a:ln w="12700">
                <a:solidFill>
                  <a:srgbClr val="000099"/>
                </a:solidFill>
                <a:round/>
                <a:headEnd/>
                <a:tailEnd type="triangle" w="med" len="med"/>
              </a:ln>
              <a:effectLst/>
            </p:spPr>
            <p:txBody>
              <a:bodyPr/>
              <a:lstStyle/>
              <a:p>
                <a:endParaRPr lang="en-US"/>
              </a:p>
            </p:txBody>
          </p:sp>
        </p:grpSp>
      </p:grpSp>
      <p:sp>
        <p:nvSpPr>
          <p:cNvPr id="37"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38" name="TextBox 37"/>
          <p:cNvSpPr txBox="1"/>
          <p:nvPr/>
        </p:nvSpPr>
        <p:spPr>
          <a:xfrm>
            <a:off x="-76200" y="940713"/>
            <a:ext cx="4724400" cy="461665"/>
          </a:xfrm>
          <a:prstGeom prst="rect">
            <a:avLst/>
          </a:prstGeom>
          <a:noFill/>
        </p:spPr>
        <p:txBody>
          <a:bodyPr wrap="square" rtlCol="0">
            <a:spAutoFit/>
          </a:bodyPr>
          <a:lstStyle/>
          <a:p>
            <a:pPr algn="ctr"/>
            <a:r>
              <a:rPr lang="en-US" sz="2400">
                <a:solidFill>
                  <a:schemeClr val="accent1"/>
                </a:solidFill>
                <a:latin typeface="Times New Roman" pitchFamily="18" charset="0"/>
                <a:cs typeface="Times New Roman" pitchFamily="18" charset="0"/>
              </a:rPr>
              <a:t>Khái niệm cơ bản về </a:t>
            </a:r>
            <a:r>
              <a:rPr lang="en-US" sz="2400" smtClean="0">
                <a:solidFill>
                  <a:schemeClr val="accent1"/>
                </a:solidFill>
                <a:latin typeface="Times New Roman" pitchFamily="18" charset="0"/>
                <a:cs typeface="Times New Roman" pitchFamily="18" charset="0"/>
              </a:rPr>
              <a:t>chất bán dẫn </a:t>
            </a:r>
            <a:endParaRPr lang="en-US" sz="240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6748"/>
                                        </p:tgtEl>
                                        <p:attrNameLst>
                                          <p:attrName>style.visibility</p:attrName>
                                        </p:attrNameLst>
                                      </p:cBhvr>
                                      <p:to>
                                        <p:strVal val="visible"/>
                                      </p:to>
                                    </p:set>
                                    <p:animEffect transition="in" filter="checkerboard(across)">
                                      <p:cBhvr>
                                        <p:cTn id="7" dur="500"/>
                                        <p:tgtEl>
                                          <p:spTgt spid="3267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6769"/>
                                        </p:tgtEl>
                                        <p:attrNameLst>
                                          <p:attrName>style.visibility</p:attrName>
                                        </p:attrNameLst>
                                      </p:cBhvr>
                                      <p:to>
                                        <p:strVal val="visible"/>
                                      </p:to>
                                    </p:set>
                                    <p:animEffect transition="in" filter="wipe(left)">
                                      <p:cBhvr>
                                        <p:cTn id="27" dur="500"/>
                                        <p:tgtEl>
                                          <p:spTgt spid="3267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6770"/>
                                        </p:tgtEl>
                                        <p:attrNameLst>
                                          <p:attrName>style.visibility</p:attrName>
                                        </p:attrNameLst>
                                      </p:cBhvr>
                                      <p:to>
                                        <p:strVal val="visible"/>
                                      </p:to>
                                    </p:set>
                                    <p:animEffect transition="in" filter="wipe(left)">
                                      <p:cBhvr>
                                        <p:cTn id="32" dur="500"/>
                                        <p:tgtEl>
                                          <p:spTgt spid="3267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6771"/>
                                        </p:tgtEl>
                                        <p:attrNameLst>
                                          <p:attrName>style.visibility</p:attrName>
                                        </p:attrNameLst>
                                      </p:cBhvr>
                                      <p:to>
                                        <p:strVal val="visible"/>
                                      </p:to>
                                    </p:set>
                                    <p:animEffect transition="in" filter="wipe(left)">
                                      <p:cBhvr>
                                        <p:cTn id="37" dur="500"/>
                                        <p:tgtEl>
                                          <p:spTgt spid="326771"/>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26749"/>
                                        </p:tgtEl>
                                        <p:attrNameLst>
                                          <p:attrName>style.visibility</p:attrName>
                                        </p:attrNameLst>
                                      </p:cBhvr>
                                      <p:to>
                                        <p:strVal val="visible"/>
                                      </p:to>
                                    </p:set>
                                    <p:animEffect transition="in" filter="checkerboard(across)">
                                      <p:cBhvr>
                                        <p:cTn id="42" dur="500"/>
                                        <p:tgtEl>
                                          <p:spTgt spid="3267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6772"/>
                                        </p:tgtEl>
                                        <p:attrNameLst>
                                          <p:attrName>style.visibility</p:attrName>
                                        </p:attrNameLst>
                                      </p:cBhvr>
                                      <p:to>
                                        <p:strVal val="visible"/>
                                      </p:to>
                                    </p:set>
                                    <p:animEffect transition="in" filter="wipe(left)">
                                      <p:cBhvr>
                                        <p:cTn id="47" dur="500"/>
                                        <p:tgtEl>
                                          <p:spTgt spid="326772"/>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26773"/>
                                        </p:tgtEl>
                                        <p:attrNameLst>
                                          <p:attrName>style.visibility</p:attrName>
                                        </p:attrNameLst>
                                      </p:cBhvr>
                                      <p:to>
                                        <p:strVal val="visible"/>
                                      </p:to>
                                    </p:set>
                                    <p:animEffect transition="in" filter="wipe(up)">
                                      <p:cBhvr>
                                        <p:cTn id="51" dur="500"/>
                                        <p:tgtEl>
                                          <p:spTgt spid="326773"/>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326774"/>
                                        </p:tgtEl>
                                        <p:attrNameLst>
                                          <p:attrName>style.visibility</p:attrName>
                                        </p:attrNameLst>
                                      </p:cBhvr>
                                      <p:to>
                                        <p:strVal val="visible"/>
                                      </p:to>
                                    </p:set>
                                    <p:animEffect transition="in" filter="wipe(up)">
                                      <p:cBhvr>
                                        <p:cTn id="55" dur="500"/>
                                        <p:tgtEl>
                                          <p:spTgt spid="326774"/>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amond(in)">
                                      <p:cBhvr>
                                        <p:cTn id="60" dur="1000"/>
                                        <p:tgtEl>
                                          <p:spTgt spid="37"/>
                                        </p:tgtEl>
                                      </p:cBhvr>
                                    </p:animEffect>
                                  </p:childTnLst>
                                </p:cTn>
                              </p:par>
                              <p:par>
                                <p:cTn id="61" presetID="8" presetClass="entr" presetSubtype="16"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diamond(in)">
                                      <p:cBhvr>
                                        <p:cTn id="63"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769" grpId="0"/>
      <p:bldP spid="326770" grpId="0"/>
      <p:bldP spid="326771" grpId="0"/>
      <p:bldP spid="326772" grpId="0"/>
      <p:bldP spid="326773" grpId="0" animBg="1"/>
      <p:bldP spid="326774" grpId="0" animBg="1"/>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5334000" y="3505200"/>
            <a:ext cx="36576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3" name="TextBox 2"/>
          <p:cNvSpPr txBox="1"/>
          <p:nvPr/>
        </p:nvSpPr>
        <p:spPr>
          <a:xfrm>
            <a:off x="339450" y="706580"/>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Bán dẫn pha tạp</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533400" y="1213667"/>
            <a:ext cx="3505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Chất bán dẫn loại N</a:t>
            </a:r>
            <a:endParaRPr lang="en-US" sz="2200">
              <a:solidFill>
                <a:srgbClr val="7030A0"/>
              </a:solidFill>
              <a:latin typeface="Times New Roman" pitchFamily="18" charset="0"/>
              <a:cs typeface="Times New Roman" pitchFamily="18" charset="0"/>
            </a:endParaRPr>
          </a:p>
        </p:txBody>
      </p:sp>
      <p:sp>
        <p:nvSpPr>
          <p:cNvPr id="5" name="TextBox 4"/>
          <p:cNvSpPr txBox="1"/>
          <p:nvPr/>
        </p:nvSpPr>
        <p:spPr>
          <a:xfrm>
            <a:off x="76200" y="1532322"/>
            <a:ext cx="8915400" cy="1754326"/>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Khi ta pha một lượng nhỏ chất có hoá trị 5 như Phospho (P) vào chất bán dẫn Si thì một nguyên tử P liên kết với 4 nguyên tử Si theo liên kết cộng hoá trị, nguyên tử Phospho chỉ có 4 điện tử tham gia liên kết và còn dư một điện tử và trở thành điện tử tự do =&gt; Chất bán dẫn lúc này trở thành thừa điện tử ( mang điện âm) và được gọi là bán dẫn N </a:t>
            </a:r>
            <a:endParaRPr lang="en-US">
              <a:latin typeface="Times New Roman" pitchFamily="18" charset="0"/>
              <a:cs typeface="Times New Roman" pitchFamily="18" charset="0"/>
            </a:endParaRPr>
          </a:p>
        </p:txBody>
      </p:sp>
      <p:pic>
        <p:nvPicPr>
          <p:cNvPr id="1026" name="Picture 2" descr="BandanN"/>
          <p:cNvPicPr>
            <a:picLocks noChangeAspect="1" noChangeArrowheads="1" noCrop="1"/>
          </p:cNvPicPr>
          <p:nvPr/>
        </p:nvPicPr>
        <p:blipFill>
          <a:blip r:embed="rId2"/>
          <a:srcRect/>
          <a:stretch>
            <a:fillRect/>
          </a:stretch>
        </p:blipFill>
        <p:spPr bwMode="auto">
          <a:xfrm>
            <a:off x="228600" y="3352800"/>
            <a:ext cx="2359867" cy="2286000"/>
          </a:xfrm>
          <a:prstGeom prst="rect">
            <a:avLst/>
          </a:prstGeom>
          <a:noFill/>
          <a:ln w="9525">
            <a:noFill/>
            <a:miter lim="800000"/>
            <a:headEnd/>
            <a:tailEnd/>
          </a:ln>
        </p:spPr>
      </p:pic>
      <p:cxnSp>
        <p:nvCxnSpPr>
          <p:cNvPr id="8" name="Straight Connector 7"/>
          <p:cNvCxnSpPr/>
          <p:nvPr/>
        </p:nvCxnSpPr>
        <p:spPr>
          <a:xfrm>
            <a:off x="2819400" y="5167745"/>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67890" y="3643745"/>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81745" y="3967737"/>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67890" y="4461160"/>
            <a:ext cx="19812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595" y="3793958"/>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F</a:t>
            </a:r>
            <a:endParaRPr lang="en-US" b="1" baseline="-25000">
              <a:latin typeface="Times New Roman" pitchFamily="18" charset="0"/>
              <a:cs typeface="Times New Roman" pitchFamily="18" charset="0"/>
            </a:endParaRPr>
          </a:p>
        </p:txBody>
      </p:sp>
      <p:sp>
        <p:nvSpPr>
          <p:cNvPr id="14" name="TextBox 13"/>
          <p:cNvSpPr txBox="1"/>
          <p:nvPr/>
        </p:nvSpPr>
        <p:spPr>
          <a:xfrm>
            <a:off x="4765965" y="4971593"/>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V</a:t>
            </a:r>
            <a:endParaRPr lang="en-US" b="1" baseline="-25000">
              <a:latin typeface="Times New Roman" pitchFamily="18" charset="0"/>
              <a:cs typeface="Times New Roman" pitchFamily="18" charset="0"/>
            </a:endParaRPr>
          </a:p>
        </p:txBody>
      </p:sp>
      <p:sp>
        <p:nvSpPr>
          <p:cNvPr id="15" name="TextBox 14"/>
          <p:cNvSpPr txBox="1"/>
          <p:nvPr/>
        </p:nvSpPr>
        <p:spPr>
          <a:xfrm>
            <a:off x="4786745" y="3463635"/>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C</a:t>
            </a:r>
            <a:endParaRPr lang="en-US" b="1" baseline="-25000">
              <a:latin typeface="Times New Roman" pitchFamily="18" charset="0"/>
              <a:cs typeface="Times New Roman" pitchFamily="18" charset="0"/>
            </a:endParaRPr>
          </a:p>
        </p:txBody>
      </p:sp>
      <p:sp>
        <p:nvSpPr>
          <p:cNvPr id="16" name="TextBox 15"/>
          <p:cNvSpPr txBox="1"/>
          <p:nvPr/>
        </p:nvSpPr>
        <p:spPr>
          <a:xfrm>
            <a:off x="4786744" y="4271943"/>
            <a:ext cx="623455"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Fi</a:t>
            </a:r>
            <a:endParaRPr lang="en-US" b="1" baseline="-25000">
              <a:latin typeface="Times New Roman" pitchFamily="18" charset="0"/>
              <a:cs typeface="Times New Roman" pitchFamily="18" charset="0"/>
            </a:endParaRPr>
          </a:p>
        </p:txBody>
      </p:sp>
      <p:sp>
        <p:nvSpPr>
          <p:cNvPr id="17" name="TextBox 16"/>
          <p:cNvSpPr txBox="1"/>
          <p:nvPr/>
        </p:nvSpPr>
        <p:spPr>
          <a:xfrm>
            <a:off x="2819400" y="5548745"/>
            <a:ext cx="2057400" cy="646331"/>
          </a:xfrm>
          <a:prstGeom prst="rect">
            <a:avLst/>
          </a:prstGeom>
          <a:noFill/>
        </p:spPr>
        <p:txBody>
          <a:bodyPr wrap="square" rtlCol="0">
            <a:spAutoFit/>
          </a:bodyPr>
          <a:lstStyle/>
          <a:p>
            <a:pPr algn="ctr"/>
            <a:r>
              <a:rPr lang="en-US" smtClean="0">
                <a:latin typeface="Times New Roman" pitchFamily="18" charset="0"/>
                <a:cs typeface="Times New Roman" pitchFamily="18" charset="0"/>
              </a:rPr>
              <a:t>Phân bố mức Fermi của bán dẫn loại N</a:t>
            </a:r>
            <a:endParaRPr lang="en-US">
              <a:latin typeface="Times New Roman" pitchFamily="18" charset="0"/>
              <a:cs typeface="Times New Roman" pitchFamily="18" charset="0"/>
            </a:endParaRPr>
          </a:p>
        </p:txBody>
      </p:sp>
      <p:sp>
        <p:nvSpPr>
          <p:cNvPr id="20" name="Oval 19"/>
          <p:cNvSpPr/>
          <p:nvPr/>
        </p:nvSpPr>
        <p:spPr>
          <a:xfrm>
            <a:off x="2791690" y="332509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743200" y="3297380"/>
            <a:ext cx="381000" cy="369332"/>
          </a:xfrm>
          <a:prstGeom prst="rect">
            <a:avLst/>
          </a:prstGeom>
          <a:noFill/>
        </p:spPr>
        <p:txBody>
          <a:bodyPr wrap="square" rtlCol="0">
            <a:spAutoFit/>
          </a:bodyPr>
          <a:lstStyle/>
          <a:p>
            <a:pPr algn="ctr"/>
            <a:r>
              <a:rPr lang="en-US" smtClean="0">
                <a:solidFill>
                  <a:srgbClr val="FFFF00"/>
                </a:solidFill>
              </a:rPr>
              <a:t>e</a:t>
            </a:r>
            <a:endParaRPr lang="en-US">
              <a:solidFill>
                <a:srgbClr val="FFFF00"/>
              </a:solidFill>
            </a:endParaRPr>
          </a:p>
        </p:txBody>
      </p:sp>
      <p:sp>
        <p:nvSpPr>
          <p:cNvPr id="22" name="Oval 21"/>
          <p:cNvSpPr/>
          <p:nvPr/>
        </p:nvSpPr>
        <p:spPr>
          <a:xfrm>
            <a:off x="3248890" y="331816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200400" y="3290455"/>
            <a:ext cx="381000" cy="369332"/>
          </a:xfrm>
          <a:prstGeom prst="rect">
            <a:avLst/>
          </a:prstGeom>
          <a:noFill/>
        </p:spPr>
        <p:txBody>
          <a:bodyPr wrap="square" rtlCol="0">
            <a:spAutoFit/>
          </a:bodyPr>
          <a:lstStyle/>
          <a:p>
            <a:pPr algn="ctr"/>
            <a:r>
              <a:rPr lang="en-US" smtClean="0">
                <a:solidFill>
                  <a:srgbClr val="FFFF00"/>
                </a:solidFill>
              </a:rPr>
              <a:t>e</a:t>
            </a:r>
            <a:endParaRPr lang="en-US">
              <a:solidFill>
                <a:srgbClr val="FFFF00"/>
              </a:solidFill>
            </a:endParaRPr>
          </a:p>
        </p:txBody>
      </p:sp>
      <p:sp>
        <p:nvSpPr>
          <p:cNvPr id="24" name="Oval 23"/>
          <p:cNvSpPr/>
          <p:nvPr/>
        </p:nvSpPr>
        <p:spPr>
          <a:xfrm>
            <a:off x="3692235" y="331816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643745" y="3290455"/>
            <a:ext cx="381000" cy="369332"/>
          </a:xfrm>
          <a:prstGeom prst="rect">
            <a:avLst/>
          </a:prstGeom>
          <a:noFill/>
        </p:spPr>
        <p:txBody>
          <a:bodyPr wrap="square" rtlCol="0">
            <a:spAutoFit/>
          </a:bodyPr>
          <a:lstStyle/>
          <a:p>
            <a:pPr algn="ctr"/>
            <a:r>
              <a:rPr lang="en-US" smtClean="0">
                <a:solidFill>
                  <a:srgbClr val="FFFF00"/>
                </a:solidFill>
              </a:rPr>
              <a:t>e</a:t>
            </a:r>
            <a:endParaRPr lang="en-US">
              <a:solidFill>
                <a:srgbClr val="FFFF00"/>
              </a:solidFill>
            </a:endParaRPr>
          </a:p>
        </p:txBody>
      </p:sp>
      <p:sp>
        <p:nvSpPr>
          <p:cNvPr id="26" name="Oval 25"/>
          <p:cNvSpPr/>
          <p:nvPr/>
        </p:nvSpPr>
        <p:spPr>
          <a:xfrm>
            <a:off x="4156360" y="331816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107870" y="3290455"/>
            <a:ext cx="381000" cy="369332"/>
          </a:xfrm>
          <a:prstGeom prst="rect">
            <a:avLst/>
          </a:prstGeom>
          <a:noFill/>
        </p:spPr>
        <p:txBody>
          <a:bodyPr wrap="square" rtlCol="0">
            <a:spAutoFit/>
          </a:bodyPr>
          <a:lstStyle/>
          <a:p>
            <a:pPr algn="ctr"/>
            <a:r>
              <a:rPr lang="en-US" smtClean="0">
                <a:solidFill>
                  <a:srgbClr val="FFFF00"/>
                </a:solidFill>
              </a:rPr>
              <a:t>e</a:t>
            </a:r>
            <a:endParaRPr lang="en-US">
              <a:solidFill>
                <a:srgbClr val="FFFF00"/>
              </a:solidFill>
            </a:endParaRPr>
          </a:p>
        </p:txBody>
      </p:sp>
      <p:sp>
        <p:nvSpPr>
          <p:cNvPr id="28" name="Oval 27"/>
          <p:cNvSpPr/>
          <p:nvPr/>
        </p:nvSpPr>
        <p:spPr>
          <a:xfrm>
            <a:off x="4613560" y="331816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65070" y="3290455"/>
            <a:ext cx="381000" cy="369332"/>
          </a:xfrm>
          <a:prstGeom prst="rect">
            <a:avLst/>
          </a:prstGeom>
          <a:noFill/>
        </p:spPr>
        <p:txBody>
          <a:bodyPr wrap="square" rtlCol="0">
            <a:spAutoFit/>
          </a:bodyPr>
          <a:lstStyle/>
          <a:p>
            <a:pPr algn="ctr"/>
            <a:r>
              <a:rPr lang="en-US" smtClean="0">
                <a:solidFill>
                  <a:srgbClr val="FFFF00"/>
                </a:solidFill>
              </a:rPr>
              <a:t>e</a:t>
            </a:r>
            <a:endParaRPr lang="en-US">
              <a:solidFill>
                <a:srgbClr val="FFFF00"/>
              </a:solidFill>
            </a:endParaRPr>
          </a:p>
        </p:txBody>
      </p:sp>
      <p:sp>
        <p:nvSpPr>
          <p:cNvPr id="30" name="Oval 29"/>
          <p:cNvSpPr/>
          <p:nvPr/>
        </p:nvSpPr>
        <p:spPr>
          <a:xfrm>
            <a:off x="3754580" y="519326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733800" y="5193268"/>
            <a:ext cx="381000" cy="369332"/>
          </a:xfrm>
          <a:prstGeom prst="rect">
            <a:avLst/>
          </a:prstGeom>
          <a:noFill/>
        </p:spPr>
        <p:txBody>
          <a:bodyPr wrap="square" rtlCol="0">
            <a:spAutoFit/>
          </a:bodyPr>
          <a:lstStyle/>
          <a:p>
            <a:pPr algn="ctr"/>
            <a:r>
              <a:rPr lang="en-US" smtClean="0">
                <a:solidFill>
                  <a:srgbClr val="FFFF00"/>
                </a:solidFill>
              </a:rPr>
              <a:t>h</a:t>
            </a:r>
            <a:endParaRPr lang="en-US">
              <a:solidFill>
                <a:srgbClr val="FFFF00"/>
              </a:solidFill>
            </a:endParaRPr>
          </a:p>
        </p:txBody>
      </p:sp>
      <p:sp>
        <p:nvSpPr>
          <p:cNvPr id="32" name="TextBox 31"/>
          <p:cNvSpPr txBox="1"/>
          <p:nvPr/>
        </p:nvSpPr>
        <p:spPr>
          <a:xfrm>
            <a:off x="5334000" y="3505200"/>
            <a:ext cx="1219200" cy="400110"/>
          </a:xfrm>
          <a:prstGeom prst="rect">
            <a:avLst/>
          </a:prstGeom>
          <a:noFill/>
        </p:spPr>
        <p:txBody>
          <a:bodyPr wrap="square" rtlCol="0">
            <a:spAutoFit/>
          </a:bodyPr>
          <a:lstStyle/>
          <a:p>
            <a:r>
              <a:rPr lang="en-US" sz="2000" smtClean="0">
                <a:solidFill>
                  <a:srgbClr val="FF0000"/>
                </a:solidFill>
                <a:latin typeface="Times New Roman" pitchFamily="18" charset="0"/>
                <a:cs typeface="Times New Roman" pitchFamily="18" charset="0"/>
              </a:rPr>
              <a:t>Chú ý:</a:t>
            </a:r>
            <a:endParaRPr lang="en-US" sz="2000">
              <a:solidFill>
                <a:srgbClr val="FF0000"/>
              </a:solidFill>
              <a:latin typeface="Times New Roman" pitchFamily="18" charset="0"/>
              <a:cs typeface="Times New Roman" pitchFamily="18" charset="0"/>
            </a:endParaRPr>
          </a:p>
        </p:txBody>
      </p:sp>
      <p:sp>
        <p:nvSpPr>
          <p:cNvPr id="33" name="TextBox 32"/>
          <p:cNvSpPr txBox="1"/>
          <p:nvPr/>
        </p:nvSpPr>
        <p:spPr>
          <a:xfrm>
            <a:off x="5334000" y="3886200"/>
            <a:ext cx="3657600" cy="646331"/>
          </a:xfrm>
          <a:prstGeom prst="rect">
            <a:avLst/>
          </a:prstGeom>
          <a:noFill/>
        </p:spPr>
        <p:txBody>
          <a:bodyPr wrap="square" rtlCol="0">
            <a:spAutoFit/>
          </a:bodyPr>
          <a:lstStyle/>
          <a:p>
            <a:pPr>
              <a:buFont typeface="Arial" pitchFamily="34" charset="0"/>
              <a:buChar char="•"/>
            </a:pPr>
            <a:r>
              <a:rPr lang="en-US" smtClean="0">
                <a:latin typeface="Times New Roman" pitchFamily="18" charset="0"/>
                <a:cs typeface="Times New Roman" pitchFamily="18" charset="0"/>
              </a:rPr>
              <a:t> Trong bán dẫn loại N thì nồng độ electron nhiều hơn nồng độ lỗ trống.</a:t>
            </a:r>
            <a:endParaRPr lang="en-US">
              <a:latin typeface="Times New Roman" pitchFamily="18" charset="0"/>
              <a:cs typeface="Times New Roman" pitchFamily="18" charset="0"/>
            </a:endParaRPr>
          </a:p>
        </p:txBody>
      </p:sp>
      <p:sp>
        <p:nvSpPr>
          <p:cNvPr id="35" name="TextBox 34"/>
          <p:cNvSpPr txBox="1"/>
          <p:nvPr/>
        </p:nvSpPr>
        <p:spPr>
          <a:xfrm>
            <a:off x="5334000" y="4724400"/>
            <a:ext cx="3581400" cy="923330"/>
          </a:xfrm>
          <a:prstGeom prst="rect">
            <a:avLst/>
          </a:prstGeom>
          <a:noFill/>
        </p:spPr>
        <p:txBody>
          <a:bodyPr wrap="square" rtlCol="0">
            <a:spAutoFit/>
          </a:bodyPr>
          <a:lstStyle/>
          <a:p>
            <a:pPr>
              <a:buFont typeface="Arial" pitchFamily="34" charset="0"/>
              <a:buChar char="•"/>
            </a:pPr>
            <a:r>
              <a:rPr lang="en-US" smtClean="0">
                <a:latin typeface="Times New Roman" pitchFamily="18" charset="0"/>
                <a:cs typeface="Times New Roman" pitchFamily="18" charset="0"/>
              </a:rPr>
              <a:t> Trong bán dẫn loại N, electron gọi là hạt tải đa số, còn lỗ trống gọi là hạt tải thiểu số.</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amond(in)">
                                      <p:cBhvr>
                                        <p:cTn id="10" dur="1000"/>
                                        <p:tgtEl>
                                          <p:spTgt spid="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amond(in)">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4" name="TextBox 3"/>
          <p:cNvSpPr txBox="1"/>
          <p:nvPr/>
        </p:nvSpPr>
        <p:spPr>
          <a:xfrm>
            <a:off x="533400" y="1206742"/>
            <a:ext cx="35052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Chất bán dẫn loại P</a:t>
            </a:r>
            <a:endParaRPr lang="en-US" sz="2200">
              <a:solidFill>
                <a:srgbClr val="7030A0"/>
              </a:solidFill>
              <a:latin typeface="Times New Roman" pitchFamily="18" charset="0"/>
              <a:cs typeface="Times New Roman" pitchFamily="18" charset="0"/>
            </a:endParaRPr>
          </a:p>
        </p:txBody>
      </p:sp>
      <p:pic>
        <p:nvPicPr>
          <p:cNvPr id="2050" name="Picture 2" descr="BandanP"/>
          <p:cNvPicPr>
            <a:picLocks noChangeAspect="1" noChangeArrowheads="1"/>
          </p:cNvPicPr>
          <p:nvPr/>
        </p:nvPicPr>
        <p:blipFill>
          <a:blip r:embed="rId2"/>
          <a:srcRect/>
          <a:stretch>
            <a:fillRect/>
          </a:stretch>
        </p:blipFill>
        <p:spPr bwMode="auto">
          <a:xfrm>
            <a:off x="41565" y="3657600"/>
            <a:ext cx="2281205" cy="2209800"/>
          </a:xfrm>
          <a:prstGeom prst="rect">
            <a:avLst/>
          </a:prstGeom>
          <a:noFill/>
          <a:ln w="9525">
            <a:noFill/>
            <a:miter lim="800000"/>
            <a:headEnd/>
            <a:tailEnd/>
          </a:ln>
        </p:spPr>
      </p:pic>
      <p:sp>
        <p:nvSpPr>
          <p:cNvPr id="6" name="TextBox 5"/>
          <p:cNvSpPr txBox="1"/>
          <p:nvPr/>
        </p:nvSpPr>
        <p:spPr>
          <a:xfrm>
            <a:off x="152400" y="1635773"/>
            <a:ext cx="8839200" cy="1754326"/>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Ngược lại khi ta pha thêm một lượng nhỏ chất có hoá trị 3 như Indium (In) hoặc Boron (B) vào chất bán dẫn Si  thì 1  nguyên tử Indium sẽ liên kết với 4 nguyên tử Si theo liên kết cộng hoá trị và liên kết bị thiếu một điện tử  =&gt; trở thành lỗ trống ( mang điện dương)  và được gọi là chất bán dẫn P</a:t>
            </a:r>
            <a:endParaRPr lang="en-US">
              <a:latin typeface="Times New Roman" pitchFamily="18" charset="0"/>
              <a:cs typeface="Times New Roman" pitchFamily="18" charset="0"/>
            </a:endParaRPr>
          </a:p>
        </p:txBody>
      </p:sp>
      <p:cxnSp>
        <p:nvCxnSpPr>
          <p:cNvPr id="7" name="Straight Connector 6"/>
          <p:cNvCxnSpPr/>
          <p:nvPr/>
        </p:nvCxnSpPr>
        <p:spPr>
          <a:xfrm>
            <a:off x="2514601" y="5297269"/>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63091" y="3773269"/>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576946" y="5013848"/>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63091" y="4590684"/>
            <a:ext cx="19812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95796" y="4840069"/>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F</a:t>
            </a:r>
            <a:endParaRPr lang="en-US" b="1" baseline="-25000">
              <a:latin typeface="Times New Roman" pitchFamily="18" charset="0"/>
              <a:cs typeface="Times New Roman" pitchFamily="18" charset="0"/>
            </a:endParaRPr>
          </a:p>
        </p:txBody>
      </p:sp>
      <p:sp>
        <p:nvSpPr>
          <p:cNvPr id="12" name="TextBox 11"/>
          <p:cNvSpPr txBox="1"/>
          <p:nvPr/>
        </p:nvSpPr>
        <p:spPr>
          <a:xfrm>
            <a:off x="4461166" y="5101117"/>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V</a:t>
            </a:r>
            <a:endParaRPr lang="en-US" b="1" baseline="-25000">
              <a:latin typeface="Times New Roman" pitchFamily="18" charset="0"/>
              <a:cs typeface="Times New Roman" pitchFamily="18" charset="0"/>
            </a:endParaRPr>
          </a:p>
        </p:txBody>
      </p:sp>
      <p:sp>
        <p:nvSpPr>
          <p:cNvPr id="13" name="TextBox 12"/>
          <p:cNvSpPr txBox="1"/>
          <p:nvPr/>
        </p:nvSpPr>
        <p:spPr>
          <a:xfrm>
            <a:off x="4481946" y="3593159"/>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C</a:t>
            </a:r>
            <a:endParaRPr lang="en-US" b="1" baseline="-25000">
              <a:latin typeface="Times New Roman" pitchFamily="18" charset="0"/>
              <a:cs typeface="Times New Roman" pitchFamily="18" charset="0"/>
            </a:endParaRPr>
          </a:p>
        </p:txBody>
      </p:sp>
      <p:sp>
        <p:nvSpPr>
          <p:cNvPr id="14" name="TextBox 13"/>
          <p:cNvSpPr txBox="1"/>
          <p:nvPr/>
        </p:nvSpPr>
        <p:spPr>
          <a:xfrm>
            <a:off x="4481945" y="4401467"/>
            <a:ext cx="623455"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Fi</a:t>
            </a:r>
            <a:endParaRPr lang="en-US" b="1" baseline="-25000">
              <a:latin typeface="Times New Roman" pitchFamily="18" charset="0"/>
              <a:cs typeface="Times New Roman" pitchFamily="18" charset="0"/>
            </a:endParaRPr>
          </a:p>
        </p:txBody>
      </p:sp>
      <p:sp>
        <p:nvSpPr>
          <p:cNvPr id="15" name="TextBox 14"/>
          <p:cNvSpPr txBox="1"/>
          <p:nvPr/>
        </p:nvSpPr>
        <p:spPr>
          <a:xfrm>
            <a:off x="2590801" y="5754469"/>
            <a:ext cx="2057400" cy="646331"/>
          </a:xfrm>
          <a:prstGeom prst="rect">
            <a:avLst/>
          </a:prstGeom>
          <a:noFill/>
        </p:spPr>
        <p:txBody>
          <a:bodyPr wrap="square" rtlCol="0">
            <a:spAutoFit/>
          </a:bodyPr>
          <a:lstStyle/>
          <a:p>
            <a:pPr algn="ctr"/>
            <a:r>
              <a:rPr lang="en-US" smtClean="0">
                <a:latin typeface="Times New Roman" pitchFamily="18" charset="0"/>
                <a:cs typeface="Times New Roman" pitchFamily="18" charset="0"/>
              </a:rPr>
              <a:t>Phân bố mức Fermi của bán dẫn loại P</a:t>
            </a:r>
            <a:endParaRPr lang="en-US">
              <a:latin typeface="Times New Roman" pitchFamily="18" charset="0"/>
              <a:cs typeface="Times New Roman" pitchFamily="18" charset="0"/>
            </a:endParaRPr>
          </a:p>
        </p:txBody>
      </p:sp>
      <p:sp>
        <p:nvSpPr>
          <p:cNvPr id="20" name="Oval 19"/>
          <p:cNvSpPr/>
          <p:nvPr/>
        </p:nvSpPr>
        <p:spPr>
          <a:xfrm>
            <a:off x="3387436" y="344768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338946" y="3419979"/>
            <a:ext cx="381000" cy="369332"/>
          </a:xfrm>
          <a:prstGeom prst="rect">
            <a:avLst/>
          </a:prstGeom>
          <a:noFill/>
        </p:spPr>
        <p:txBody>
          <a:bodyPr wrap="square" rtlCol="0">
            <a:spAutoFit/>
          </a:bodyPr>
          <a:lstStyle/>
          <a:p>
            <a:pPr algn="ctr"/>
            <a:r>
              <a:rPr lang="en-US" smtClean="0">
                <a:solidFill>
                  <a:srgbClr val="FFFF00"/>
                </a:solidFill>
              </a:rPr>
              <a:t>e</a:t>
            </a:r>
            <a:endParaRPr lang="en-US">
              <a:solidFill>
                <a:srgbClr val="FFFF00"/>
              </a:solidFill>
            </a:endParaRPr>
          </a:p>
        </p:txBody>
      </p:sp>
      <p:sp>
        <p:nvSpPr>
          <p:cNvPr id="26" name="Oval 25"/>
          <p:cNvSpPr/>
          <p:nvPr/>
        </p:nvSpPr>
        <p:spPr>
          <a:xfrm>
            <a:off x="3449781" y="532279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29001" y="5322792"/>
            <a:ext cx="381000" cy="369332"/>
          </a:xfrm>
          <a:prstGeom prst="rect">
            <a:avLst/>
          </a:prstGeom>
          <a:noFill/>
        </p:spPr>
        <p:txBody>
          <a:bodyPr wrap="square" rtlCol="0">
            <a:spAutoFit/>
          </a:bodyPr>
          <a:lstStyle/>
          <a:p>
            <a:pPr algn="ctr"/>
            <a:r>
              <a:rPr lang="en-US" smtClean="0">
                <a:solidFill>
                  <a:srgbClr val="FFFF00"/>
                </a:solidFill>
              </a:rPr>
              <a:t>h</a:t>
            </a:r>
            <a:endParaRPr lang="en-US">
              <a:solidFill>
                <a:srgbClr val="FFFF00"/>
              </a:solidFill>
            </a:endParaRPr>
          </a:p>
        </p:txBody>
      </p:sp>
      <p:sp>
        <p:nvSpPr>
          <p:cNvPr id="28" name="Oval 27"/>
          <p:cNvSpPr/>
          <p:nvPr/>
        </p:nvSpPr>
        <p:spPr>
          <a:xfrm>
            <a:off x="3830781" y="534357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810001" y="5343572"/>
            <a:ext cx="381000" cy="369332"/>
          </a:xfrm>
          <a:prstGeom prst="rect">
            <a:avLst/>
          </a:prstGeom>
          <a:noFill/>
        </p:spPr>
        <p:txBody>
          <a:bodyPr wrap="square" rtlCol="0">
            <a:spAutoFit/>
          </a:bodyPr>
          <a:lstStyle/>
          <a:p>
            <a:pPr algn="ctr"/>
            <a:r>
              <a:rPr lang="en-US" smtClean="0">
                <a:solidFill>
                  <a:srgbClr val="FFFF00"/>
                </a:solidFill>
              </a:rPr>
              <a:t>h</a:t>
            </a:r>
            <a:endParaRPr lang="en-US">
              <a:solidFill>
                <a:srgbClr val="FFFF00"/>
              </a:solidFill>
            </a:endParaRPr>
          </a:p>
        </p:txBody>
      </p:sp>
      <p:sp>
        <p:nvSpPr>
          <p:cNvPr id="30" name="Oval 29"/>
          <p:cNvSpPr/>
          <p:nvPr/>
        </p:nvSpPr>
        <p:spPr>
          <a:xfrm>
            <a:off x="4246416" y="532497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25636" y="5324979"/>
            <a:ext cx="381000" cy="369332"/>
          </a:xfrm>
          <a:prstGeom prst="rect">
            <a:avLst/>
          </a:prstGeom>
          <a:noFill/>
        </p:spPr>
        <p:txBody>
          <a:bodyPr wrap="square" rtlCol="0">
            <a:spAutoFit/>
          </a:bodyPr>
          <a:lstStyle/>
          <a:p>
            <a:pPr algn="ctr"/>
            <a:r>
              <a:rPr lang="en-US" smtClean="0">
                <a:solidFill>
                  <a:srgbClr val="FFFF00"/>
                </a:solidFill>
              </a:rPr>
              <a:t>h</a:t>
            </a:r>
            <a:endParaRPr lang="en-US">
              <a:solidFill>
                <a:srgbClr val="FFFF00"/>
              </a:solidFill>
            </a:endParaRPr>
          </a:p>
        </p:txBody>
      </p:sp>
      <p:sp>
        <p:nvSpPr>
          <p:cNvPr id="32" name="Oval 31"/>
          <p:cNvSpPr/>
          <p:nvPr/>
        </p:nvSpPr>
        <p:spPr>
          <a:xfrm>
            <a:off x="2992581" y="534575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971801" y="5345759"/>
            <a:ext cx="381000" cy="369332"/>
          </a:xfrm>
          <a:prstGeom prst="rect">
            <a:avLst/>
          </a:prstGeom>
          <a:noFill/>
        </p:spPr>
        <p:txBody>
          <a:bodyPr wrap="square" rtlCol="0">
            <a:spAutoFit/>
          </a:bodyPr>
          <a:lstStyle/>
          <a:p>
            <a:pPr algn="ctr"/>
            <a:r>
              <a:rPr lang="en-US" smtClean="0">
                <a:solidFill>
                  <a:srgbClr val="FFFF00"/>
                </a:solidFill>
              </a:rPr>
              <a:t>h</a:t>
            </a:r>
            <a:endParaRPr lang="en-US">
              <a:solidFill>
                <a:srgbClr val="FFFF00"/>
              </a:solidFill>
            </a:endParaRPr>
          </a:p>
        </p:txBody>
      </p:sp>
      <p:sp>
        <p:nvSpPr>
          <p:cNvPr id="34" name="Oval 33"/>
          <p:cNvSpPr/>
          <p:nvPr/>
        </p:nvSpPr>
        <p:spPr>
          <a:xfrm>
            <a:off x="2535381" y="535268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514601" y="5352684"/>
            <a:ext cx="381000" cy="369332"/>
          </a:xfrm>
          <a:prstGeom prst="rect">
            <a:avLst/>
          </a:prstGeom>
          <a:noFill/>
        </p:spPr>
        <p:txBody>
          <a:bodyPr wrap="square" rtlCol="0">
            <a:spAutoFit/>
          </a:bodyPr>
          <a:lstStyle/>
          <a:p>
            <a:pPr algn="ctr"/>
            <a:r>
              <a:rPr lang="en-US" smtClean="0">
                <a:solidFill>
                  <a:srgbClr val="FFFF00"/>
                </a:solidFill>
              </a:rPr>
              <a:t>h</a:t>
            </a:r>
            <a:endParaRPr lang="en-US">
              <a:solidFill>
                <a:srgbClr val="FFFF00"/>
              </a:solidFill>
            </a:endParaRPr>
          </a:p>
        </p:txBody>
      </p:sp>
      <p:sp>
        <p:nvSpPr>
          <p:cNvPr id="36" name="TextBox 35"/>
          <p:cNvSpPr txBox="1"/>
          <p:nvPr/>
        </p:nvSpPr>
        <p:spPr>
          <a:xfrm>
            <a:off x="339450" y="699655"/>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Bán dẫn pha tạp</a:t>
            </a:r>
            <a:endParaRPr lang="en-US" sz="2400">
              <a:solidFill>
                <a:schemeClr val="accent1"/>
              </a:solidFill>
              <a:latin typeface="Times New Roman" pitchFamily="18" charset="0"/>
              <a:cs typeface="Times New Roman" pitchFamily="18" charset="0"/>
            </a:endParaRPr>
          </a:p>
        </p:txBody>
      </p:sp>
      <p:sp>
        <p:nvSpPr>
          <p:cNvPr id="37" name="Rectangle 36"/>
          <p:cNvSpPr/>
          <p:nvPr/>
        </p:nvSpPr>
        <p:spPr>
          <a:xfrm>
            <a:off x="5181600" y="3429000"/>
            <a:ext cx="38100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257800" y="3505200"/>
            <a:ext cx="1219200" cy="400110"/>
          </a:xfrm>
          <a:prstGeom prst="rect">
            <a:avLst/>
          </a:prstGeom>
          <a:noFill/>
        </p:spPr>
        <p:txBody>
          <a:bodyPr wrap="square" rtlCol="0">
            <a:spAutoFit/>
          </a:bodyPr>
          <a:lstStyle/>
          <a:p>
            <a:r>
              <a:rPr lang="en-US" sz="2000" smtClean="0">
                <a:solidFill>
                  <a:srgbClr val="FF0000"/>
                </a:solidFill>
                <a:latin typeface="Times New Roman" pitchFamily="18" charset="0"/>
                <a:cs typeface="Times New Roman" pitchFamily="18" charset="0"/>
              </a:rPr>
              <a:t>Chú ý:</a:t>
            </a:r>
            <a:endParaRPr lang="en-US" sz="2000">
              <a:solidFill>
                <a:srgbClr val="FF0000"/>
              </a:solidFill>
              <a:latin typeface="Times New Roman" pitchFamily="18" charset="0"/>
              <a:cs typeface="Times New Roman" pitchFamily="18" charset="0"/>
            </a:endParaRPr>
          </a:p>
        </p:txBody>
      </p:sp>
      <p:sp>
        <p:nvSpPr>
          <p:cNvPr id="39" name="TextBox 38"/>
          <p:cNvSpPr txBox="1"/>
          <p:nvPr/>
        </p:nvSpPr>
        <p:spPr>
          <a:xfrm>
            <a:off x="5209310" y="3948545"/>
            <a:ext cx="3733800" cy="646331"/>
          </a:xfrm>
          <a:prstGeom prst="rect">
            <a:avLst/>
          </a:prstGeom>
          <a:noFill/>
        </p:spPr>
        <p:txBody>
          <a:bodyPr wrap="square" rtlCol="0">
            <a:spAutoFit/>
          </a:bodyPr>
          <a:lstStyle/>
          <a:p>
            <a:pPr>
              <a:buFont typeface="Arial" pitchFamily="34" charset="0"/>
              <a:buChar char="•"/>
            </a:pPr>
            <a:r>
              <a:rPr lang="en-US" smtClean="0">
                <a:latin typeface="Times New Roman" pitchFamily="18" charset="0"/>
                <a:cs typeface="Times New Roman" pitchFamily="18" charset="0"/>
              </a:rPr>
              <a:t> Trong bán dẫn loại P thì nồng độ lỗ trống nhiều hơn nồng độ electron.</a:t>
            </a:r>
            <a:endParaRPr lang="en-US">
              <a:latin typeface="Times New Roman" pitchFamily="18" charset="0"/>
              <a:cs typeface="Times New Roman" pitchFamily="18" charset="0"/>
            </a:endParaRPr>
          </a:p>
        </p:txBody>
      </p:sp>
      <p:sp>
        <p:nvSpPr>
          <p:cNvPr id="40" name="TextBox 39"/>
          <p:cNvSpPr txBox="1"/>
          <p:nvPr/>
        </p:nvSpPr>
        <p:spPr>
          <a:xfrm>
            <a:off x="5237015" y="4696690"/>
            <a:ext cx="3581400" cy="923330"/>
          </a:xfrm>
          <a:prstGeom prst="rect">
            <a:avLst/>
          </a:prstGeom>
          <a:noFill/>
        </p:spPr>
        <p:txBody>
          <a:bodyPr wrap="square" rtlCol="0">
            <a:spAutoFit/>
          </a:bodyPr>
          <a:lstStyle/>
          <a:p>
            <a:pPr>
              <a:buFont typeface="Arial" pitchFamily="34" charset="0"/>
              <a:buChar char="•"/>
            </a:pPr>
            <a:r>
              <a:rPr lang="en-US" smtClean="0">
                <a:latin typeface="Times New Roman" pitchFamily="18" charset="0"/>
                <a:cs typeface="Times New Roman" pitchFamily="18" charset="0"/>
              </a:rPr>
              <a:t> Trong bán dẫn loại P, lỗ trống gọi là hạt tải đa số, còn electron gọi là hạt tải thiểu số.</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amond(in)">
                                      <p:cBhvr>
                                        <p:cTn id="10" dur="1000"/>
                                        <p:tgtEl>
                                          <p:spTgt spid="4"/>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amond(in)">
                                      <p:cBhvr>
                                        <p:cTn id="1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3" name="TextBox 2"/>
          <p:cNvSpPr txBox="1"/>
          <p:nvPr/>
        </p:nvSpPr>
        <p:spPr>
          <a:xfrm>
            <a:off x="339450" y="940713"/>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Chuyển tiếp P-N</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741210" y="1413165"/>
            <a:ext cx="253539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Trước khi tiếp xúc</a:t>
            </a:r>
            <a:endParaRPr lang="en-US" sz="2200">
              <a:solidFill>
                <a:srgbClr val="7030A0"/>
              </a:solidFill>
              <a:latin typeface="Times New Roman" pitchFamily="18" charset="0"/>
              <a:cs typeface="Times New Roman" pitchFamily="18" charset="0"/>
            </a:endParaRPr>
          </a:p>
        </p:txBody>
      </p:sp>
      <p:sp>
        <p:nvSpPr>
          <p:cNvPr id="5" name="TextBox 4"/>
          <p:cNvSpPr txBox="1"/>
          <p:nvPr/>
        </p:nvSpPr>
        <p:spPr>
          <a:xfrm>
            <a:off x="228600" y="1828800"/>
            <a:ext cx="8763000" cy="923330"/>
          </a:xfrm>
          <a:prstGeom prst="rect">
            <a:avLst/>
          </a:prstGeom>
          <a:noFill/>
        </p:spPr>
        <p:txBody>
          <a:bodyPr wrap="square" rtlCol="0">
            <a:spAutoFit/>
          </a:bodyPr>
          <a:lstStyle/>
          <a:p>
            <a:pPr>
              <a:lnSpc>
                <a:spcPct val="150000"/>
              </a:lnSpc>
            </a:pPr>
            <a:r>
              <a:rPr lang="en-US" smtClean="0"/>
              <a:t>	Mỗi khối bán dẫn ở trạng thái cân bằng (tổng điện tích dương cân bằng với tổng điện tích âm) và nồng độ tạp chất trong hai loại bán dẫn phân bố đều.</a:t>
            </a:r>
            <a:endParaRPr lang="en-US"/>
          </a:p>
        </p:txBody>
      </p:sp>
      <p:cxnSp>
        <p:nvCxnSpPr>
          <p:cNvPr id="6" name="Straight Connector 5"/>
          <p:cNvCxnSpPr/>
          <p:nvPr/>
        </p:nvCxnSpPr>
        <p:spPr>
          <a:xfrm>
            <a:off x="2251365" y="4714294"/>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313710" y="3514286"/>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99855" y="4007709"/>
            <a:ext cx="19812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02730" y="4722812"/>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09655" y="4484106"/>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23510" y="4016227"/>
            <a:ext cx="19812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13710" y="3224934"/>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0" y="3224929"/>
            <a:ext cx="1981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97776" y="4281055"/>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F</a:t>
            </a:r>
            <a:endParaRPr lang="en-US" b="1" baseline="-25000">
              <a:latin typeface="Times New Roman" pitchFamily="18" charset="0"/>
              <a:cs typeface="Times New Roman" pitchFamily="18" charset="0"/>
            </a:endParaRPr>
          </a:p>
        </p:txBody>
      </p:sp>
      <p:sp>
        <p:nvSpPr>
          <p:cNvPr id="15" name="TextBox 14"/>
          <p:cNvSpPr txBox="1"/>
          <p:nvPr/>
        </p:nvSpPr>
        <p:spPr>
          <a:xfrm>
            <a:off x="6463146" y="4542103"/>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V</a:t>
            </a:r>
            <a:endParaRPr lang="en-US" b="1" baseline="-25000">
              <a:latin typeface="Times New Roman" pitchFamily="18" charset="0"/>
              <a:cs typeface="Times New Roman" pitchFamily="18" charset="0"/>
            </a:endParaRPr>
          </a:p>
        </p:txBody>
      </p:sp>
      <p:sp>
        <p:nvSpPr>
          <p:cNvPr id="16" name="TextBox 15"/>
          <p:cNvSpPr txBox="1"/>
          <p:nvPr/>
        </p:nvSpPr>
        <p:spPr>
          <a:xfrm>
            <a:off x="6483926" y="3034145"/>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C</a:t>
            </a:r>
            <a:endParaRPr lang="en-US" b="1" baseline="-25000">
              <a:latin typeface="Times New Roman" pitchFamily="18" charset="0"/>
              <a:cs typeface="Times New Roman" pitchFamily="18" charset="0"/>
            </a:endParaRPr>
          </a:p>
        </p:txBody>
      </p:sp>
      <p:sp>
        <p:nvSpPr>
          <p:cNvPr id="17" name="TextBox 16"/>
          <p:cNvSpPr txBox="1"/>
          <p:nvPr/>
        </p:nvSpPr>
        <p:spPr>
          <a:xfrm>
            <a:off x="6483925" y="3842453"/>
            <a:ext cx="623455"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Fi</a:t>
            </a:r>
            <a:endParaRPr lang="en-US" b="1" baseline="-25000">
              <a:latin typeface="Times New Roman" pitchFamily="18" charset="0"/>
              <a:cs typeface="Times New Roman" pitchFamily="18" charset="0"/>
            </a:endParaRPr>
          </a:p>
        </p:txBody>
      </p:sp>
      <p:sp>
        <p:nvSpPr>
          <p:cNvPr id="18" name="TextBox 17"/>
          <p:cNvSpPr txBox="1"/>
          <p:nvPr/>
        </p:nvSpPr>
        <p:spPr>
          <a:xfrm>
            <a:off x="1960415" y="3309048"/>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F</a:t>
            </a:r>
            <a:endParaRPr lang="en-US" b="1" baseline="-25000">
              <a:latin typeface="Times New Roman" pitchFamily="18" charset="0"/>
              <a:cs typeface="Times New Roman" pitchFamily="18" charset="0"/>
            </a:endParaRPr>
          </a:p>
        </p:txBody>
      </p:sp>
      <p:sp>
        <p:nvSpPr>
          <p:cNvPr id="19" name="TextBox 18"/>
          <p:cNvSpPr txBox="1"/>
          <p:nvPr/>
        </p:nvSpPr>
        <p:spPr>
          <a:xfrm>
            <a:off x="1925785" y="4486683"/>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V</a:t>
            </a:r>
            <a:endParaRPr lang="en-US" b="1" baseline="-25000">
              <a:latin typeface="Times New Roman" pitchFamily="18" charset="0"/>
              <a:cs typeface="Times New Roman" pitchFamily="18" charset="0"/>
            </a:endParaRPr>
          </a:p>
        </p:txBody>
      </p:sp>
      <p:sp>
        <p:nvSpPr>
          <p:cNvPr id="20" name="TextBox 19"/>
          <p:cNvSpPr txBox="1"/>
          <p:nvPr/>
        </p:nvSpPr>
        <p:spPr>
          <a:xfrm>
            <a:off x="1946565" y="2978725"/>
            <a:ext cx="457200"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C</a:t>
            </a:r>
            <a:endParaRPr lang="en-US" b="1" baseline="-25000">
              <a:latin typeface="Times New Roman" pitchFamily="18" charset="0"/>
              <a:cs typeface="Times New Roman" pitchFamily="18" charset="0"/>
            </a:endParaRPr>
          </a:p>
        </p:txBody>
      </p:sp>
      <p:sp>
        <p:nvSpPr>
          <p:cNvPr id="21" name="TextBox 20"/>
          <p:cNvSpPr txBox="1"/>
          <p:nvPr/>
        </p:nvSpPr>
        <p:spPr>
          <a:xfrm>
            <a:off x="1946564" y="3787033"/>
            <a:ext cx="623455" cy="369332"/>
          </a:xfrm>
          <a:prstGeom prst="rect">
            <a:avLst/>
          </a:prstGeom>
          <a:noFill/>
        </p:spPr>
        <p:txBody>
          <a:bodyPr wrap="square" rtlCol="0">
            <a:spAutoFit/>
          </a:bodyPr>
          <a:lstStyle/>
          <a:p>
            <a:r>
              <a:rPr lang="en-US" b="1" smtClean="0">
                <a:latin typeface="Times New Roman" pitchFamily="18" charset="0"/>
                <a:cs typeface="Times New Roman" pitchFamily="18" charset="0"/>
              </a:rPr>
              <a:t>E</a:t>
            </a:r>
            <a:r>
              <a:rPr lang="en-US" b="1" baseline="-25000" smtClean="0">
                <a:latin typeface="Times New Roman" pitchFamily="18" charset="0"/>
                <a:cs typeface="Times New Roman" pitchFamily="18" charset="0"/>
              </a:rPr>
              <a:t>Fi</a:t>
            </a:r>
            <a:endParaRPr lang="en-US" b="1" baseline="-25000">
              <a:latin typeface="Times New Roman" pitchFamily="18" charset="0"/>
              <a:cs typeface="Times New Roman" pitchFamily="18" charset="0"/>
            </a:endParaRPr>
          </a:p>
        </p:txBody>
      </p:sp>
      <p:sp>
        <p:nvSpPr>
          <p:cNvPr id="22" name="TextBox 21"/>
          <p:cNvSpPr txBox="1"/>
          <p:nvPr/>
        </p:nvSpPr>
        <p:spPr>
          <a:xfrm>
            <a:off x="2286000" y="5105400"/>
            <a:ext cx="19050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Loại N</a:t>
            </a:r>
            <a:endParaRPr lang="en-US">
              <a:latin typeface="Times New Roman" pitchFamily="18" charset="0"/>
              <a:cs typeface="Times New Roman" pitchFamily="18" charset="0"/>
            </a:endParaRPr>
          </a:p>
        </p:txBody>
      </p:sp>
      <p:sp>
        <p:nvSpPr>
          <p:cNvPr id="23" name="TextBox 22"/>
          <p:cNvSpPr txBox="1"/>
          <p:nvPr/>
        </p:nvSpPr>
        <p:spPr>
          <a:xfrm>
            <a:off x="4662055" y="5105400"/>
            <a:ext cx="1905000" cy="369332"/>
          </a:xfrm>
          <a:prstGeom prst="rect">
            <a:avLst/>
          </a:prstGeom>
          <a:noFill/>
        </p:spPr>
        <p:txBody>
          <a:bodyPr wrap="square" rtlCol="0">
            <a:spAutoFit/>
          </a:bodyPr>
          <a:lstStyle/>
          <a:p>
            <a:pPr algn="ctr"/>
            <a:r>
              <a:rPr lang="en-US" smtClean="0">
                <a:latin typeface="Times New Roman" pitchFamily="18" charset="0"/>
                <a:cs typeface="Times New Roman" pitchFamily="18" charset="0"/>
              </a:rPr>
              <a:t>Loại P</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amond(in)">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3" name="TextBox 2"/>
          <p:cNvSpPr txBox="1"/>
          <p:nvPr/>
        </p:nvSpPr>
        <p:spPr>
          <a:xfrm>
            <a:off x="339450" y="762000"/>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Chuyển tiếp P-N</a:t>
            </a:r>
            <a:endParaRPr lang="en-US" sz="2400">
              <a:solidFill>
                <a:schemeClr val="accent1"/>
              </a:solidFill>
              <a:latin typeface="Times New Roman" pitchFamily="18" charset="0"/>
              <a:cs typeface="Times New Roman" pitchFamily="18" charset="0"/>
            </a:endParaRPr>
          </a:p>
        </p:txBody>
      </p:sp>
      <p:sp>
        <p:nvSpPr>
          <p:cNvPr id="4" name="TextBox 3"/>
          <p:cNvSpPr txBox="1"/>
          <p:nvPr/>
        </p:nvSpPr>
        <p:spPr>
          <a:xfrm>
            <a:off x="741210" y="1234452"/>
            <a:ext cx="253539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Sau khi tiếp xúc</a:t>
            </a:r>
            <a:endParaRPr lang="en-US" sz="2200">
              <a:solidFill>
                <a:srgbClr val="7030A0"/>
              </a:solidFill>
              <a:latin typeface="Times New Roman" pitchFamily="18" charset="0"/>
              <a:cs typeface="Times New Roman" pitchFamily="18" charset="0"/>
            </a:endParaRPr>
          </a:p>
        </p:txBody>
      </p:sp>
      <p:sp>
        <p:nvSpPr>
          <p:cNvPr id="5" name="TextBox 4"/>
          <p:cNvSpPr txBox="1"/>
          <p:nvPr/>
        </p:nvSpPr>
        <p:spPr>
          <a:xfrm>
            <a:off x="228600" y="1573887"/>
            <a:ext cx="8686800" cy="1754326"/>
          </a:xfrm>
          <a:prstGeom prst="rect">
            <a:avLst/>
          </a:prstGeom>
          <a:noFill/>
        </p:spPr>
        <p:txBody>
          <a:bodyPr wrap="square" rtlCol="0">
            <a:spAutoFit/>
          </a:bodyPr>
          <a:lstStyle/>
          <a:p>
            <a:pPr>
              <a:lnSpc>
                <a:spcPct val="150000"/>
              </a:lnSpc>
            </a:pPr>
            <a:r>
              <a:rPr lang="en-US" smtClean="0">
                <a:latin typeface="Times New Roman" pitchFamily="18" charset="0"/>
                <a:cs typeface="Times New Roman" pitchFamily="18" charset="0"/>
              </a:rPr>
              <a:t>	Do chênh lệch nồng độ (p</a:t>
            </a:r>
            <a:r>
              <a:rPr lang="en-US" baseline="-25000" smtClean="0">
                <a:latin typeface="Times New Roman" pitchFamily="18" charset="0"/>
                <a:cs typeface="Times New Roman" pitchFamily="18" charset="0"/>
              </a:rPr>
              <a:t>p</a:t>
            </a:r>
            <a:r>
              <a:rPr lang="en-US" smtClean="0">
                <a:latin typeface="Times New Roman" pitchFamily="18" charset="0"/>
                <a:cs typeface="Times New Roman" pitchFamily="18" charset="0"/>
              </a:rPr>
              <a:t>&gt;&gt;p</a:t>
            </a:r>
            <a:r>
              <a:rPr lang="en-US" baseline="-25000" smtClean="0">
                <a:latin typeface="Times New Roman" pitchFamily="18" charset="0"/>
                <a:cs typeface="Times New Roman" pitchFamily="18" charset="0"/>
              </a:rPr>
              <a:t>n </a:t>
            </a:r>
            <a:r>
              <a:rPr lang="en-US" smtClean="0">
                <a:latin typeface="Times New Roman" pitchFamily="18" charset="0"/>
                <a:cs typeface="Times New Roman" pitchFamily="18" charset="0"/>
              </a:rPr>
              <a:t>; n</a:t>
            </a:r>
            <a:r>
              <a:rPr lang="en-US" baseline="-25000" smtClean="0">
                <a:latin typeface="Times New Roman" pitchFamily="18" charset="0"/>
                <a:cs typeface="Times New Roman" pitchFamily="18" charset="0"/>
              </a:rPr>
              <a:t>n</a:t>
            </a:r>
            <a:r>
              <a:rPr lang="en-US" smtClean="0">
                <a:latin typeface="Times New Roman" pitchFamily="18" charset="0"/>
                <a:cs typeface="Times New Roman" pitchFamily="18" charset="0"/>
              </a:rPr>
              <a:t>&gt;&gt;n</a:t>
            </a:r>
            <a:r>
              <a:rPr lang="en-US" baseline="-25000" smtClean="0">
                <a:latin typeface="Times New Roman" pitchFamily="18" charset="0"/>
                <a:cs typeface="Times New Roman" pitchFamily="18" charset="0"/>
              </a:rPr>
              <a:t>p</a:t>
            </a:r>
            <a:r>
              <a:rPr lang="en-US" smtClean="0">
                <a:latin typeface="Times New Roman" pitchFamily="18" charset="0"/>
                <a:cs typeface="Times New Roman" pitchFamily="18" charset="0"/>
              </a:rPr>
              <a:t>), sinh ra hiện tượng khuếch tán. Lỗ trống khuếch tán từ P sang N, còn điện tử (electron) sẽ khuếch tán từ N sang P</a:t>
            </a:r>
            <a:r>
              <a:rPr lang="en-US" smtClean="0">
                <a:latin typeface="Times New Roman" pitchFamily="18" charset="0"/>
                <a:cs typeface="Times New Roman" pitchFamily="18" charset="0"/>
                <a:sym typeface="Wingdings" pitchFamily="2" charset="2"/>
              </a:rPr>
              <a:t> dòng khuếch tán từ P sang N. Đồng thời, các hạt tải thiểu số của hai bán dẫn sẽ di chuyển qua lai lẫn nhau  dòng trôi.</a:t>
            </a:r>
            <a:endParaRPr lang="en-US">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438400" y="3041070"/>
            <a:ext cx="4191000" cy="361441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amond(in)">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5"/>
          <p:cNvGrpSpPr>
            <a:grpSpLocks/>
          </p:cNvGrpSpPr>
          <p:nvPr/>
        </p:nvGrpSpPr>
        <p:grpSpPr bwMode="auto">
          <a:xfrm>
            <a:off x="1354138" y="2971800"/>
            <a:ext cx="5992812" cy="1906588"/>
            <a:chOff x="1354138" y="2971800"/>
            <a:chExt cx="5992812" cy="1906588"/>
          </a:xfrm>
        </p:grpSpPr>
        <p:grpSp>
          <p:nvGrpSpPr>
            <p:cNvPr id="3" name="Group 2"/>
            <p:cNvGrpSpPr>
              <a:grpSpLocks/>
            </p:cNvGrpSpPr>
            <p:nvPr/>
          </p:nvGrpSpPr>
          <p:grpSpPr bwMode="auto">
            <a:xfrm>
              <a:off x="3673475" y="3686175"/>
              <a:ext cx="609600" cy="609600"/>
              <a:chOff x="2304" y="1008"/>
              <a:chExt cx="240" cy="240"/>
            </a:xfrm>
          </p:grpSpPr>
          <p:sp>
            <p:nvSpPr>
              <p:cNvPr id="26726" name="Oval 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4" name="Group 4"/>
              <p:cNvGrpSpPr>
                <a:grpSpLocks/>
              </p:cNvGrpSpPr>
              <p:nvPr/>
            </p:nvGrpSpPr>
            <p:grpSpPr bwMode="auto">
              <a:xfrm>
                <a:off x="2352" y="1056"/>
                <a:ext cx="144" cy="144"/>
                <a:chOff x="2352" y="480"/>
                <a:chExt cx="144" cy="144"/>
              </a:xfrm>
            </p:grpSpPr>
            <p:sp>
              <p:nvSpPr>
                <p:cNvPr id="26728" name="Rectangle 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729" name="Rectangle 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sp>
          <p:nvSpPr>
            <p:cNvPr id="26639" name="Rectangle 7"/>
            <p:cNvSpPr>
              <a:spLocks noChangeArrowheads="1"/>
            </p:cNvSpPr>
            <p:nvPr/>
          </p:nvSpPr>
          <p:spPr bwMode="auto">
            <a:xfrm>
              <a:off x="2116138" y="2973388"/>
              <a:ext cx="4452937" cy="1905000"/>
            </a:xfrm>
            <a:prstGeom prst="rect">
              <a:avLst/>
            </a:prstGeom>
            <a:gradFill rotWithShape="0">
              <a:gsLst>
                <a:gs pos="0">
                  <a:srgbClr val="595959"/>
                </a:gs>
                <a:gs pos="50000">
                  <a:srgbClr val="C0C0C0"/>
                </a:gs>
                <a:gs pos="100000">
                  <a:srgbClr val="595959"/>
                </a:gs>
              </a:gsLst>
              <a:lin ang="0" scaled="1"/>
            </a:gradFill>
            <a:ln w="9525">
              <a:noFill/>
              <a:miter lim="800000"/>
              <a:headEnd/>
              <a:tailEnd/>
            </a:ln>
          </p:spPr>
          <p:txBody>
            <a:bodyPr wrap="none" anchor="ctr"/>
            <a:lstStyle/>
            <a:p>
              <a:endParaRPr lang="vi-VN"/>
            </a:p>
          </p:txBody>
        </p:sp>
        <p:grpSp>
          <p:nvGrpSpPr>
            <p:cNvPr id="5" name="Group 8"/>
            <p:cNvGrpSpPr>
              <a:grpSpLocks/>
            </p:cNvGrpSpPr>
            <p:nvPr/>
          </p:nvGrpSpPr>
          <p:grpSpPr bwMode="auto">
            <a:xfrm>
              <a:off x="5776913" y="3703638"/>
              <a:ext cx="585787" cy="609600"/>
              <a:chOff x="1824" y="864"/>
              <a:chExt cx="240" cy="240"/>
            </a:xfrm>
          </p:grpSpPr>
          <p:sp>
            <p:nvSpPr>
              <p:cNvPr id="26724" name="Oval 9"/>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6725" name="Rectangle 10"/>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 name="Group 11"/>
            <p:cNvGrpSpPr>
              <a:grpSpLocks/>
            </p:cNvGrpSpPr>
            <p:nvPr/>
          </p:nvGrpSpPr>
          <p:grpSpPr bwMode="auto">
            <a:xfrm>
              <a:off x="5221288" y="2971800"/>
              <a:ext cx="585787" cy="609600"/>
              <a:chOff x="1824" y="864"/>
              <a:chExt cx="240" cy="240"/>
            </a:xfrm>
          </p:grpSpPr>
          <p:sp>
            <p:nvSpPr>
              <p:cNvPr id="26722" name="Oval 12"/>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6723" name="Rectangle 13"/>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7" name="Group 14"/>
            <p:cNvGrpSpPr>
              <a:grpSpLocks/>
            </p:cNvGrpSpPr>
            <p:nvPr/>
          </p:nvGrpSpPr>
          <p:grpSpPr bwMode="auto">
            <a:xfrm>
              <a:off x="5467350" y="4175125"/>
              <a:ext cx="585788" cy="609600"/>
              <a:chOff x="1824" y="864"/>
              <a:chExt cx="240" cy="240"/>
            </a:xfrm>
          </p:grpSpPr>
          <p:sp>
            <p:nvSpPr>
              <p:cNvPr id="26720" name="Oval 15"/>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6721" name="Rectangle 16"/>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8" name="Group 17"/>
            <p:cNvGrpSpPr>
              <a:grpSpLocks/>
            </p:cNvGrpSpPr>
            <p:nvPr/>
          </p:nvGrpSpPr>
          <p:grpSpPr bwMode="auto">
            <a:xfrm>
              <a:off x="5221288" y="3505200"/>
              <a:ext cx="585787" cy="609600"/>
              <a:chOff x="1824" y="864"/>
              <a:chExt cx="240" cy="240"/>
            </a:xfrm>
          </p:grpSpPr>
          <p:sp>
            <p:nvSpPr>
              <p:cNvPr id="26718" name="Oval 1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6719" name="Rectangle 1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9" name="Group 20"/>
            <p:cNvGrpSpPr>
              <a:grpSpLocks/>
            </p:cNvGrpSpPr>
            <p:nvPr/>
          </p:nvGrpSpPr>
          <p:grpSpPr bwMode="auto">
            <a:xfrm>
              <a:off x="4629150" y="3140075"/>
              <a:ext cx="585788" cy="609600"/>
              <a:chOff x="1824" y="864"/>
              <a:chExt cx="240" cy="240"/>
            </a:xfrm>
          </p:grpSpPr>
          <p:sp>
            <p:nvSpPr>
              <p:cNvPr id="26716" name="Oval 2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6717" name="Rectangle 2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0" name="Group 23"/>
            <p:cNvGrpSpPr>
              <a:grpSpLocks/>
            </p:cNvGrpSpPr>
            <p:nvPr/>
          </p:nvGrpSpPr>
          <p:grpSpPr bwMode="auto">
            <a:xfrm>
              <a:off x="4629150" y="4191000"/>
              <a:ext cx="585788" cy="609600"/>
              <a:chOff x="1824" y="864"/>
              <a:chExt cx="240" cy="240"/>
            </a:xfrm>
          </p:grpSpPr>
          <p:sp>
            <p:nvSpPr>
              <p:cNvPr id="26714" name="Oval 24"/>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6715" name="Rectangle 25"/>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1" name="Group 26"/>
            <p:cNvGrpSpPr>
              <a:grpSpLocks/>
            </p:cNvGrpSpPr>
            <p:nvPr/>
          </p:nvGrpSpPr>
          <p:grpSpPr bwMode="auto">
            <a:xfrm>
              <a:off x="5907088" y="3048000"/>
              <a:ext cx="585787" cy="609600"/>
              <a:chOff x="1824" y="864"/>
              <a:chExt cx="240" cy="240"/>
            </a:xfrm>
          </p:grpSpPr>
          <p:sp>
            <p:nvSpPr>
              <p:cNvPr id="26712" name="Oval 27"/>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6713" name="Rectangle 28"/>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2" name="Group 29"/>
            <p:cNvGrpSpPr>
              <a:grpSpLocks/>
            </p:cNvGrpSpPr>
            <p:nvPr/>
          </p:nvGrpSpPr>
          <p:grpSpPr bwMode="auto">
            <a:xfrm>
              <a:off x="5894388" y="4178300"/>
              <a:ext cx="585787" cy="609600"/>
              <a:chOff x="1824" y="864"/>
              <a:chExt cx="240" cy="240"/>
            </a:xfrm>
          </p:grpSpPr>
          <p:sp>
            <p:nvSpPr>
              <p:cNvPr id="26710" name="Oval 30"/>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6711" name="Rectangle 31"/>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sp>
          <p:nvSpPr>
            <p:cNvPr id="26648" name="Rectangle 32"/>
            <p:cNvSpPr>
              <a:spLocks noChangeArrowheads="1"/>
            </p:cNvSpPr>
            <p:nvPr/>
          </p:nvSpPr>
          <p:spPr bwMode="auto">
            <a:xfrm>
              <a:off x="2133600" y="2971800"/>
              <a:ext cx="2225675" cy="1905000"/>
            </a:xfrm>
            <a:prstGeom prst="rect">
              <a:avLst/>
            </a:prstGeom>
            <a:noFill/>
            <a:ln w="38100">
              <a:solidFill>
                <a:schemeClr val="tx1"/>
              </a:solidFill>
              <a:miter lim="800000"/>
              <a:headEnd/>
              <a:tailEnd/>
            </a:ln>
          </p:spPr>
          <p:txBody>
            <a:bodyPr wrap="none" anchor="ctr"/>
            <a:lstStyle/>
            <a:p>
              <a:endParaRPr lang="vi-VN"/>
            </a:p>
          </p:txBody>
        </p:sp>
        <p:sp>
          <p:nvSpPr>
            <p:cNvPr id="26649" name="Rectangle 33"/>
            <p:cNvSpPr>
              <a:spLocks noChangeArrowheads="1"/>
            </p:cNvSpPr>
            <p:nvPr/>
          </p:nvSpPr>
          <p:spPr bwMode="auto">
            <a:xfrm>
              <a:off x="4343400" y="2971800"/>
              <a:ext cx="2225675" cy="1905000"/>
            </a:xfrm>
            <a:prstGeom prst="rect">
              <a:avLst/>
            </a:prstGeom>
            <a:noFill/>
            <a:ln w="38100">
              <a:solidFill>
                <a:schemeClr val="tx1"/>
              </a:solidFill>
              <a:miter lim="800000"/>
              <a:headEnd/>
              <a:tailEnd/>
            </a:ln>
          </p:spPr>
          <p:txBody>
            <a:bodyPr wrap="none" anchor="ctr"/>
            <a:lstStyle/>
            <a:p>
              <a:endParaRPr lang="vi-VN"/>
            </a:p>
          </p:txBody>
        </p:sp>
        <p:sp>
          <p:nvSpPr>
            <p:cNvPr id="26650" name="Line 34"/>
            <p:cNvSpPr>
              <a:spLocks noChangeShapeType="1"/>
            </p:cNvSpPr>
            <p:nvPr/>
          </p:nvSpPr>
          <p:spPr bwMode="auto">
            <a:xfrm>
              <a:off x="1354138" y="3963988"/>
              <a:ext cx="781050" cy="0"/>
            </a:xfrm>
            <a:prstGeom prst="line">
              <a:avLst/>
            </a:prstGeom>
            <a:noFill/>
            <a:ln w="57150">
              <a:solidFill>
                <a:schemeClr val="tx1"/>
              </a:solidFill>
              <a:round/>
              <a:headEnd/>
              <a:tailEnd/>
            </a:ln>
          </p:spPr>
          <p:txBody>
            <a:bodyPr wrap="none" anchor="ctr"/>
            <a:lstStyle/>
            <a:p>
              <a:endParaRPr lang="en-US"/>
            </a:p>
          </p:txBody>
        </p:sp>
        <p:sp>
          <p:nvSpPr>
            <p:cNvPr id="26651" name="Line 35"/>
            <p:cNvSpPr>
              <a:spLocks noChangeShapeType="1"/>
            </p:cNvSpPr>
            <p:nvPr/>
          </p:nvSpPr>
          <p:spPr bwMode="auto">
            <a:xfrm flipH="1">
              <a:off x="6569075" y="3933825"/>
              <a:ext cx="777875" cy="0"/>
            </a:xfrm>
            <a:prstGeom prst="line">
              <a:avLst/>
            </a:prstGeom>
            <a:noFill/>
            <a:ln w="57150">
              <a:solidFill>
                <a:schemeClr val="tx1"/>
              </a:solidFill>
              <a:round/>
              <a:headEnd/>
              <a:tailEnd/>
            </a:ln>
          </p:spPr>
          <p:txBody>
            <a:bodyPr wrap="none" anchor="ctr"/>
            <a:lstStyle/>
            <a:p>
              <a:endParaRPr lang="en-US"/>
            </a:p>
          </p:txBody>
        </p:sp>
        <p:sp>
          <p:nvSpPr>
            <p:cNvPr id="26652" name="Line 36"/>
            <p:cNvSpPr>
              <a:spLocks noChangeShapeType="1"/>
            </p:cNvSpPr>
            <p:nvPr/>
          </p:nvSpPr>
          <p:spPr bwMode="auto">
            <a:xfrm>
              <a:off x="2116138" y="2973388"/>
              <a:ext cx="0" cy="1905000"/>
            </a:xfrm>
            <a:prstGeom prst="line">
              <a:avLst/>
            </a:prstGeom>
            <a:noFill/>
            <a:ln w="57150">
              <a:solidFill>
                <a:schemeClr val="tx1"/>
              </a:solidFill>
              <a:round/>
              <a:headEnd/>
              <a:tailEnd/>
            </a:ln>
          </p:spPr>
          <p:txBody>
            <a:bodyPr wrap="none" anchor="ctr"/>
            <a:lstStyle/>
            <a:p>
              <a:endParaRPr lang="en-US"/>
            </a:p>
          </p:txBody>
        </p:sp>
        <p:sp>
          <p:nvSpPr>
            <p:cNvPr id="26653" name="Line 37"/>
            <p:cNvSpPr>
              <a:spLocks noChangeShapeType="1"/>
            </p:cNvSpPr>
            <p:nvPr/>
          </p:nvSpPr>
          <p:spPr bwMode="auto">
            <a:xfrm>
              <a:off x="6569075" y="2971800"/>
              <a:ext cx="0" cy="1905000"/>
            </a:xfrm>
            <a:prstGeom prst="line">
              <a:avLst/>
            </a:prstGeom>
            <a:noFill/>
            <a:ln w="57150">
              <a:solidFill>
                <a:schemeClr val="tx1"/>
              </a:solidFill>
              <a:round/>
              <a:headEnd/>
              <a:tailEnd/>
            </a:ln>
          </p:spPr>
          <p:txBody>
            <a:bodyPr wrap="none" anchor="ctr"/>
            <a:lstStyle/>
            <a:p>
              <a:endParaRPr lang="en-US"/>
            </a:p>
          </p:txBody>
        </p:sp>
        <p:grpSp>
          <p:nvGrpSpPr>
            <p:cNvPr id="13" name="Group 38"/>
            <p:cNvGrpSpPr>
              <a:grpSpLocks/>
            </p:cNvGrpSpPr>
            <p:nvPr/>
          </p:nvGrpSpPr>
          <p:grpSpPr bwMode="auto">
            <a:xfrm>
              <a:off x="5010150" y="3992563"/>
              <a:ext cx="585788" cy="609600"/>
              <a:chOff x="1824" y="864"/>
              <a:chExt cx="240" cy="240"/>
            </a:xfrm>
          </p:grpSpPr>
          <p:sp>
            <p:nvSpPr>
              <p:cNvPr id="26708" name="Oval 39"/>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6709" name="Rectangle 40"/>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4" name="Group 41"/>
            <p:cNvGrpSpPr>
              <a:grpSpLocks/>
            </p:cNvGrpSpPr>
            <p:nvPr/>
          </p:nvGrpSpPr>
          <p:grpSpPr bwMode="auto">
            <a:xfrm>
              <a:off x="4511675" y="3657600"/>
              <a:ext cx="585788" cy="609600"/>
              <a:chOff x="1824" y="864"/>
              <a:chExt cx="240" cy="240"/>
            </a:xfrm>
          </p:grpSpPr>
          <p:sp>
            <p:nvSpPr>
              <p:cNvPr id="26706" name="Oval 42"/>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6707" name="Rectangle 43"/>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5" name="Group 44"/>
            <p:cNvGrpSpPr>
              <a:grpSpLocks/>
            </p:cNvGrpSpPr>
            <p:nvPr/>
          </p:nvGrpSpPr>
          <p:grpSpPr bwMode="auto">
            <a:xfrm>
              <a:off x="2587625" y="3078163"/>
              <a:ext cx="609600" cy="609600"/>
              <a:chOff x="2304" y="1008"/>
              <a:chExt cx="240" cy="240"/>
            </a:xfrm>
          </p:grpSpPr>
          <p:sp>
            <p:nvSpPr>
              <p:cNvPr id="26702" name="Oval 45"/>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6" name="Group 46"/>
              <p:cNvGrpSpPr>
                <a:grpSpLocks/>
              </p:cNvGrpSpPr>
              <p:nvPr/>
            </p:nvGrpSpPr>
            <p:grpSpPr bwMode="auto">
              <a:xfrm>
                <a:off x="2352" y="1056"/>
                <a:ext cx="144" cy="144"/>
                <a:chOff x="2352" y="480"/>
                <a:chExt cx="144" cy="144"/>
              </a:xfrm>
            </p:grpSpPr>
            <p:sp>
              <p:nvSpPr>
                <p:cNvPr id="26704" name="Rectangle 47"/>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705" name="Rectangle 48"/>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7" name="Group 49"/>
            <p:cNvGrpSpPr>
              <a:grpSpLocks/>
            </p:cNvGrpSpPr>
            <p:nvPr/>
          </p:nvGrpSpPr>
          <p:grpSpPr bwMode="auto">
            <a:xfrm>
              <a:off x="2133600" y="3079750"/>
              <a:ext cx="609600" cy="609600"/>
              <a:chOff x="2304" y="1008"/>
              <a:chExt cx="240" cy="240"/>
            </a:xfrm>
          </p:grpSpPr>
          <p:sp>
            <p:nvSpPr>
              <p:cNvPr id="26698" name="Oval 50"/>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8" name="Group 51"/>
              <p:cNvGrpSpPr>
                <a:grpSpLocks/>
              </p:cNvGrpSpPr>
              <p:nvPr/>
            </p:nvGrpSpPr>
            <p:grpSpPr bwMode="auto">
              <a:xfrm>
                <a:off x="2352" y="1056"/>
                <a:ext cx="144" cy="144"/>
                <a:chOff x="2352" y="480"/>
                <a:chExt cx="144" cy="144"/>
              </a:xfrm>
            </p:grpSpPr>
            <p:sp>
              <p:nvSpPr>
                <p:cNvPr id="26700" name="Rectangle 52"/>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701" name="Rectangle 53"/>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9" name="Group 54"/>
            <p:cNvGrpSpPr>
              <a:grpSpLocks/>
            </p:cNvGrpSpPr>
            <p:nvPr/>
          </p:nvGrpSpPr>
          <p:grpSpPr bwMode="auto">
            <a:xfrm>
              <a:off x="3533775" y="3081338"/>
              <a:ext cx="609600" cy="609600"/>
              <a:chOff x="2304" y="1008"/>
              <a:chExt cx="240" cy="240"/>
            </a:xfrm>
          </p:grpSpPr>
          <p:sp>
            <p:nvSpPr>
              <p:cNvPr id="26694" name="Oval 55"/>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0" name="Group 56"/>
              <p:cNvGrpSpPr>
                <a:grpSpLocks/>
              </p:cNvGrpSpPr>
              <p:nvPr/>
            </p:nvGrpSpPr>
            <p:grpSpPr bwMode="auto">
              <a:xfrm>
                <a:off x="2352" y="1056"/>
                <a:ext cx="144" cy="144"/>
                <a:chOff x="2352" y="480"/>
                <a:chExt cx="144" cy="144"/>
              </a:xfrm>
            </p:grpSpPr>
            <p:sp>
              <p:nvSpPr>
                <p:cNvPr id="26696" name="Rectangle 57"/>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697" name="Rectangle 58"/>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1" name="Group 59"/>
            <p:cNvGrpSpPr>
              <a:grpSpLocks/>
            </p:cNvGrpSpPr>
            <p:nvPr/>
          </p:nvGrpSpPr>
          <p:grpSpPr bwMode="auto">
            <a:xfrm>
              <a:off x="2133600" y="4175125"/>
              <a:ext cx="609600" cy="609600"/>
              <a:chOff x="2304" y="1008"/>
              <a:chExt cx="240" cy="240"/>
            </a:xfrm>
          </p:grpSpPr>
          <p:sp>
            <p:nvSpPr>
              <p:cNvPr id="26690" name="Oval 60"/>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2" name="Group 61"/>
              <p:cNvGrpSpPr>
                <a:grpSpLocks/>
              </p:cNvGrpSpPr>
              <p:nvPr/>
            </p:nvGrpSpPr>
            <p:grpSpPr bwMode="auto">
              <a:xfrm>
                <a:off x="2352" y="1056"/>
                <a:ext cx="144" cy="144"/>
                <a:chOff x="2352" y="480"/>
                <a:chExt cx="144" cy="144"/>
              </a:xfrm>
            </p:grpSpPr>
            <p:sp>
              <p:nvSpPr>
                <p:cNvPr id="26692" name="Rectangle 62"/>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693" name="Rectangle 63"/>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3" name="Group 64"/>
            <p:cNvGrpSpPr>
              <a:grpSpLocks/>
            </p:cNvGrpSpPr>
            <p:nvPr/>
          </p:nvGrpSpPr>
          <p:grpSpPr bwMode="auto">
            <a:xfrm>
              <a:off x="2435225" y="3657600"/>
              <a:ext cx="609600" cy="609600"/>
              <a:chOff x="2304" y="1008"/>
              <a:chExt cx="240" cy="240"/>
            </a:xfrm>
          </p:grpSpPr>
          <p:sp>
            <p:nvSpPr>
              <p:cNvPr id="26686" name="Oval 65"/>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4" name="Group 66"/>
              <p:cNvGrpSpPr>
                <a:grpSpLocks/>
              </p:cNvGrpSpPr>
              <p:nvPr/>
            </p:nvGrpSpPr>
            <p:grpSpPr bwMode="auto">
              <a:xfrm>
                <a:off x="2352" y="1056"/>
                <a:ext cx="144" cy="144"/>
                <a:chOff x="2352" y="480"/>
                <a:chExt cx="144" cy="144"/>
              </a:xfrm>
            </p:grpSpPr>
            <p:sp>
              <p:nvSpPr>
                <p:cNvPr id="26688" name="Rectangle 67"/>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689" name="Rectangle 68"/>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5" name="Group 69"/>
            <p:cNvGrpSpPr>
              <a:grpSpLocks/>
            </p:cNvGrpSpPr>
            <p:nvPr/>
          </p:nvGrpSpPr>
          <p:grpSpPr bwMode="auto">
            <a:xfrm>
              <a:off x="3063875" y="4175125"/>
              <a:ext cx="609600" cy="609600"/>
              <a:chOff x="2304" y="1008"/>
              <a:chExt cx="240" cy="240"/>
            </a:xfrm>
          </p:grpSpPr>
          <p:sp>
            <p:nvSpPr>
              <p:cNvPr id="26682" name="Oval 70"/>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6" name="Group 71"/>
              <p:cNvGrpSpPr>
                <a:grpSpLocks/>
              </p:cNvGrpSpPr>
              <p:nvPr/>
            </p:nvGrpSpPr>
            <p:grpSpPr bwMode="auto">
              <a:xfrm>
                <a:off x="2352" y="1056"/>
                <a:ext cx="144" cy="144"/>
                <a:chOff x="2352" y="480"/>
                <a:chExt cx="144" cy="144"/>
              </a:xfrm>
            </p:grpSpPr>
            <p:sp>
              <p:nvSpPr>
                <p:cNvPr id="26684" name="Rectangle 72"/>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685" name="Rectangle 73"/>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7" name="Group 74"/>
            <p:cNvGrpSpPr>
              <a:grpSpLocks/>
            </p:cNvGrpSpPr>
            <p:nvPr/>
          </p:nvGrpSpPr>
          <p:grpSpPr bwMode="auto">
            <a:xfrm>
              <a:off x="2955925" y="3216275"/>
              <a:ext cx="609600" cy="609600"/>
              <a:chOff x="2304" y="1008"/>
              <a:chExt cx="240" cy="240"/>
            </a:xfrm>
          </p:grpSpPr>
          <p:sp>
            <p:nvSpPr>
              <p:cNvPr id="26678" name="Oval 75"/>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8" name="Group 76"/>
              <p:cNvGrpSpPr>
                <a:grpSpLocks/>
              </p:cNvGrpSpPr>
              <p:nvPr/>
            </p:nvGrpSpPr>
            <p:grpSpPr bwMode="auto">
              <a:xfrm>
                <a:off x="2352" y="1056"/>
                <a:ext cx="144" cy="144"/>
                <a:chOff x="2352" y="480"/>
                <a:chExt cx="144" cy="144"/>
              </a:xfrm>
            </p:grpSpPr>
            <p:sp>
              <p:nvSpPr>
                <p:cNvPr id="26680" name="Rectangle 77"/>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681" name="Rectangle 78"/>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9" name="Group 79"/>
            <p:cNvGrpSpPr>
              <a:grpSpLocks/>
            </p:cNvGrpSpPr>
            <p:nvPr/>
          </p:nvGrpSpPr>
          <p:grpSpPr bwMode="auto">
            <a:xfrm>
              <a:off x="3565525" y="4056063"/>
              <a:ext cx="609600" cy="609600"/>
              <a:chOff x="2304" y="1008"/>
              <a:chExt cx="240" cy="240"/>
            </a:xfrm>
          </p:grpSpPr>
          <p:sp>
            <p:nvSpPr>
              <p:cNvPr id="26674" name="Oval 80"/>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30" name="Group 81"/>
              <p:cNvGrpSpPr>
                <a:grpSpLocks/>
              </p:cNvGrpSpPr>
              <p:nvPr/>
            </p:nvGrpSpPr>
            <p:grpSpPr bwMode="auto">
              <a:xfrm>
                <a:off x="2352" y="1056"/>
                <a:ext cx="144" cy="144"/>
                <a:chOff x="2352" y="480"/>
                <a:chExt cx="144" cy="144"/>
              </a:xfrm>
            </p:grpSpPr>
            <p:sp>
              <p:nvSpPr>
                <p:cNvPr id="26676" name="Rectangle 82"/>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677" name="Rectangle 83"/>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31" name="Group 84"/>
            <p:cNvGrpSpPr>
              <a:grpSpLocks/>
            </p:cNvGrpSpPr>
            <p:nvPr/>
          </p:nvGrpSpPr>
          <p:grpSpPr bwMode="auto">
            <a:xfrm>
              <a:off x="2922588" y="3870325"/>
              <a:ext cx="609600" cy="609600"/>
              <a:chOff x="2304" y="1008"/>
              <a:chExt cx="240" cy="240"/>
            </a:xfrm>
          </p:grpSpPr>
          <p:sp>
            <p:nvSpPr>
              <p:cNvPr id="26670" name="Oval 85"/>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6656" name="Group 86"/>
              <p:cNvGrpSpPr>
                <a:grpSpLocks/>
              </p:cNvGrpSpPr>
              <p:nvPr/>
            </p:nvGrpSpPr>
            <p:grpSpPr bwMode="auto">
              <a:xfrm>
                <a:off x="2352" y="1056"/>
                <a:ext cx="144" cy="144"/>
                <a:chOff x="2352" y="480"/>
                <a:chExt cx="144" cy="144"/>
              </a:xfrm>
            </p:grpSpPr>
            <p:sp>
              <p:nvSpPr>
                <p:cNvPr id="26672" name="Rectangle 87"/>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673" name="Rectangle 88"/>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6657" name="Group 89"/>
            <p:cNvGrpSpPr>
              <a:grpSpLocks/>
            </p:cNvGrpSpPr>
            <p:nvPr/>
          </p:nvGrpSpPr>
          <p:grpSpPr bwMode="auto">
            <a:xfrm>
              <a:off x="3565525" y="3441700"/>
              <a:ext cx="609600" cy="609600"/>
              <a:chOff x="2304" y="1008"/>
              <a:chExt cx="240" cy="240"/>
            </a:xfrm>
          </p:grpSpPr>
          <p:sp>
            <p:nvSpPr>
              <p:cNvPr id="26666" name="Oval 90"/>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6658" name="Group 91"/>
              <p:cNvGrpSpPr>
                <a:grpSpLocks/>
              </p:cNvGrpSpPr>
              <p:nvPr/>
            </p:nvGrpSpPr>
            <p:grpSpPr bwMode="auto">
              <a:xfrm>
                <a:off x="2352" y="1056"/>
                <a:ext cx="144" cy="144"/>
                <a:chOff x="2352" y="480"/>
                <a:chExt cx="144" cy="144"/>
              </a:xfrm>
            </p:grpSpPr>
            <p:sp>
              <p:nvSpPr>
                <p:cNvPr id="26668" name="Rectangle 92"/>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6669" name="Rectangle 93"/>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grpSp>
        <p:nvGrpSpPr>
          <p:cNvPr id="26659" name="Group 103"/>
          <p:cNvGrpSpPr>
            <a:grpSpLocks/>
          </p:cNvGrpSpPr>
          <p:nvPr/>
        </p:nvGrpSpPr>
        <p:grpSpPr bwMode="auto">
          <a:xfrm>
            <a:off x="3048000" y="1828800"/>
            <a:ext cx="2741613" cy="950913"/>
            <a:chOff x="2056" y="767"/>
            <a:chExt cx="1727" cy="599"/>
          </a:xfrm>
        </p:grpSpPr>
        <p:sp>
          <p:nvSpPr>
            <p:cNvPr id="26636" name="AutoShape 104" descr="60%"/>
            <p:cNvSpPr>
              <a:spLocks noChangeArrowheads="1"/>
            </p:cNvSpPr>
            <p:nvPr/>
          </p:nvSpPr>
          <p:spPr bwMode="auto">
            <a:xfrm>
              <a:off x="2775" y="1056"/>
              <a:ext cx="228" cy="310"/>
            </a:xfrm>
            <a:prstGeom prst="downArrow">
              <a:avLst>
                <a:gd name="adj1" fmla="val 50000"/>
                <a:gd name="adj2" fmla="val 33991"/>
              </a:avLst>
            </a:prstGeom>
            <a:pattFill prst="pct60">
              <a:fgClr>
                <a:srgbClr val="FF9966"/>
              </a:fgClr>
              <a:bgClr>
                <a:srgbClr val="FFFFFF"/>
              </a:bgClr>
            </a:pattFill>
            <a:ln w="9525">
              <a:solidFill>
                <a:schemeClr val="tx1"/>
              </a:solidFill>
              <a:miter lim="800000"/>
              <a:headEnd/>
              <a:tailEnd/>
            </a:ln>
          </p:spPr>
          <p:txBody>
            <a:bodyPr wrap="none" anchor="ctr"/>
            <a:lstStyle/>
            <a:p>
              <a:endParaRPr lang="vi-VN"/>
            </a:p>
          </p:txBody>
        </p:sp>
        <p:sp>
          <p:nvSpPr>
            <p:cNvPr id="61454" name="Text Box 105"/>
            <p:cNvSpPr txBox="1">
              <a:spLocks noChangeArrowheads="1"/>
            </p:cNvSpPr>
            <p:nvPr/>
          </p:nvSpPr>
          <p:spPr bwMode="auto">
            <a:xfrm>
              <a:off x="2056" y="767"/>
              <a:ext cx="1727" cy="330"/>
            </a:xfrm>
            <a:prstGeom prst="rect">
              <a:avLst/>
            </a:prstGeom>
            <a:noFill/>
            <a:ln w="9525">
              <a:noFill/>
              <a:miter lim="800000"/>
              <a:headEnd/>
              <a:tailEnd/>
            </a:ln>
          </p:spPr>
          <p:txBody>
            <a:bodyPr wrap="none" anchor="ctr">
              <a:spAutoFit/>
            </a:bodyPr>
            <a:lstStyle/>
            <a:p>
              <a:pPr algn="ctr" eaLnBrk="0" hangingPunct="0">
                <a:defRPr/>
              </a:pPr>
              <a:r>
                <a:rPr lang="en-US" sz="2800" b="1" dirty="0" err="1">
                  <a:solidFill>
                    <a:srgbClr val="C00000"/>
                  </a:solidFill>
                  <a:latin typeface="Times New Roman" pitchFamily="18" charset="0"/>
                  <a:cs typeface="Times New Roman" pitchFamily="18" charset="0"/>
                </a:rPr>
                <a:t>Chuyển</a:t>
              </a:r>
              <a:r>
                <a:rPr lang="en-US" sz="2800" b="1" dirty="0">
                  <a:solidFill>
                    <a:srgbClr val="C00000"/>
                  </a:solidFill>
                  <a:latin typeface="Times New Roman" pitchFamily="18" charset="0"/>
                  <a:cs typeface="Times New Roman" pitchFamily="18" charset="0"/>
                </a:rPr>
                <a:t> </a:t>
              </a:r>
              <a:r>
                <a:rPr lang="en-US" sz="2800" b="1" dirty="0" err="1">
                  <a:solidFill>
                    <a:srgbClr val="C00000"/>
                  </a:solidFill>
                  <a:latin typeface="Times New Roman" pitchFamily="18" charset="0"/>
                  <a:cs typeface="Times New Roman" pitchFamily="18" charset="0"/>
                </a:rPr>
                <a:t>tiếp</a:t>
              </a:r>
              <a:r>
                <a:rPr lang="en-US" sz="2800" b="1" dirty="0">
                  <a:solidFill>
                    <a:srgbClr val="C00000"/>
                  </a:solidFill>
                  <a:latin typeface="Times New Roman" pitchFamily="18" charset="0"/>
                  <a:cs typeface="Times New Roman" pitchFamily="18" charset="0"/>
                </a:rPr>
                <a:t> P-N</a:t>
              </a:r>
              <a:endParaRPr lang="en-US" b="1" dirty="0">
                <a:solidFill>
                  <a:srgbClr val="C00000"/>
                </a:solidFill>
                <a:latin typeface="Times New Roman" pitchFamily="18" charset="0"/>
                <a:cs typeface="Times New Roman" pitchFamily="18" charset="0"/>
              </a:endParaRPr>
            </a:p>
          </p:txBody>
        </p:sp>
      </p:grpSp>
      <p:grpSp>
        <p:nvGrpSpPr>
          <p:cNvPr id="26660" name="Group 106"/>
          <p:cNvGrpSpPr>
            <a:grpSpLocks/>
          </p:cNvGrpSpPr>
          <p:nvPr/>
        </p:nvGrpSpPr>
        <p:grpSpPr bwMode="auto">
          <a:xfrm>
            <a:off x="2362200" y="762000"/>
            <a:ext cx="1322388" cy="2105025"/>
            <a:chOff x="2060" y="125"/>
            <a:chExt cx="833" cy="1326"/>
          </a:xfrm>
        </p:grpSpPr>
        <p:sp>
          <p:nvSpPr>
            <p:cNvPr id="26634" name="Text Box 107"/>
            <p:cNvSpPr txBox="1">
              <a:spLocks noChangeArrowheads="1"/>
            </p:cNvSpPr>
            <p:nvPr/>
          </p:nvSpPr>
          <p:spPr bwMode="auto">
            <a:xfrm>
              <a:off x="2060" y="1047"/>
              <a:ext cx="292" cy="404"/>
            </a:xfrm>
            <a:prstGeom prst="rect">
              <a:avLst/>
            </a:prstGeom>
            <a:noFill/>
            <a:ln w="9525">
              <a:noFill/>
              <a:miter lim="800000"/>
              <a:headEnd/>
              <a:tailEnd/>
            </a:ln>
          </p:spPr>
          <p:txBody>
            <a:bodyPr wrap="none" anchor="ctr">
              <a:spAutoFit/>
            </a:bodyPr>
            <a:lstStyle/>
            <a:p>
              <a:pPr algn="ctr" eaLnBrk="0" hangingPunct="0"/>
              <a:r>
                <a:rPr lang="en-US" sz="3600" b="1">
                  <a:solidFill>
                    <a:srgbClr val="CC0000"/>
                  </a:solidFill>
                  <a:latin typeface="Times New Roman" pitchFamily="18" charset="0"/>
                </a:rPr>
                <a:t>P</a:t>
              </a:r>
            </a:p>
          </p:txBody>
        </p:sp>
        <p:sp>
          <p:nvSpPr>
            <p:cNvPr id="26635" name="Text Box 108"/>
            <p:cNvSpPr txBox="1">
              <a:spLocks noChangeArrowheads="1"/>
            </p:cNvSpPr>
            <p:nvPr/>
          </p:nvSpPr>
          <p:spPr bwMode="auto">
            <a:xfrm>
              <a:off x="2777" y="125"/>
              <a:ext cx="116" cy="327"/>
            </a:xfrm>
            <a:prstGeom prst="rect">
              <a:avLst/>
            </a:prstGeom>
            <a:noFill/>
            <a:ln w="9525">
              <a:noFill/>
              <a:miter lim="800000"/>
              <a:headEnd/>
              <a:tailEnd/>
            </a:ln>
          </p:spPr>
          <p:txBody>
            <a:bodyPr wrap="none" anchor="ctr">
              <a:spAutoFit/>
            </a:bodyPr>
            <a:lstStyle/>
            <a:p>
              <a:pPr algn="ctr" eaLnBrk="0" hangingPunct="0"/>
              <a:endParaRPr lang="vi-VN" sz="2800">
                <a:latin typeface="Times New Roman" pitchFamily="18" charset="0"/>
              </a:endParaRPr>
            </a:p>
          </p:txBody>
        </p:sp>
      </p:grpSp>
      <p:grpSp>
        <p:nvGrpSpPr>
          <p:cNvPr id="26661" name="Group 109"/>
          <p:cNvGrpSpPr>
            <a:grpSpLocks/>
          </p:cNvGrpSpPr>
          <p:nvPr/>
        </p:nvGrpSpPr>
        <p:grpSpPr bwMode="auto">
          <a:xfrm>
            <a:off x="4572000" y="1143000"/>
            <a:ext cx="1581150" cy="1784350"/>
            <a:chOff x="2738" y="415"/>
            <a:chExt cx="996" cy="1124"/>
          </a:xfrm>
        </p:grpSpPr>
        <p:sp>
          <p:nvSpPr>
            <p:cNvPr id="26632" name="Text Box 110"/>
            <p:cNvSpPr txBox="1">
              <a:spLocks noChangeArrowheads="1"/>
            </p:cNvSpPr>
            <p:nvPr/>
          </p:nvSpPr>
          <p:spPr bwMode="auto">
            <a:xfrm>
              <a:off x="3410" y="1135"/>
              <a:ext cx="324" cy="404"/>
            </a:xfrm>
            <a:prstGeom prst="rect">
              <a:avLst/>
            </a:prstGeom>
            <a:noFill/>
            <a:ln w="9525">
              <a:noFill/>
              <a:miter lim="800000"/>
              <a:headEnd/>
              <a:tailEnd/>
            </a:ln>
          </p:spPr>
          <p:txBody>
            <a:bodyPr wrap="none" anchor="ctr">
              <a:spAutoFit/>
            </a:bodyPr>
            <a:lstStyle/>
            <a:p>
              <a:pPr algn="ctr" eaLnBrk="0" hangingPunct="0"/>
              <a:r>
                <a:rPr lang="en-US" sz="3600" b="1">
                  <a:solidFill>
                    <a:srgbClr val="C00000"/>
                  </a:solidFill>
                  <a:latin typeface="Times New Roman" pitchFamily="18" charset="0"/>
                </a:rPr>
                <a:t>N</a:t>
              </a:r>
            </a:p>
          </p:txBody>
        </p:sp>
        <p:sp>
          <p:nvSpPr>
            <p:cNvPr id="26633" name="Text Box 111"/>
            <p:cNvSpPr txBox="1">
              <a:spLocks noChangeArrowheads="1"/>
            </p:cNvSpPr>
            <p:nvPr/>
          </p:nvSpPr>
          <p:spPr bwMode="auto">
            <a:xfrm>
              <a:off x="2738" y="415"/>
              <a:ext cx="116" cy="327"/>
            </a:xfrm>
            <a:prstGeom prst="rect">
              <a:avLst/>
            </a:prstGeom>
            <a:noFill/>
            <a:ln w="9525">
              <a:noFill/>
              <a:miter lim="800000"/>
              <a:headEnd/>
              <a:tailEnd/>
            </a:ln>
          </p:spPr>
          <p:txBody>
            <a:bodyPr wrap="none" anchor="ctr">
              <a:spAutoFit/>
            </a:bodyPr>
            <a:lstStyle/>
            <a:p>
              <a:pPr algn="ctr" eaLnBrk="0" hangingPunct="0"/>
              <a:endParaRPr lang="vi-VN" sz="2800">
                <a:latin typeface="Times New Roman" pitchFamily="18" charset="0"/>
              </a:endParaRPr>
            </a:p>
          </p:txBody>
        </p:sp>
      </p:grpSp>
      <p:sp>
        <p:nvSpPr>
          <p:cNvPr id="26631" name="Slide Number Placeholder 104"/>
          <p:cNvSpPr>
            <a:spLocks noGrp="1"/>
          </p:cNvSpPr>
          <p:nvPr>
            <p:ph type="sldNum" sz="quarter" idx="12"/>
          </p:nvPr>
        </p:nvSpPr>
        <p:spPr>
          <a:noFill/>
        </p:spPr>
        <p:txBody>
          <a:bodyPr/>
          <a:lstStyle/>
          <a:p>
            <a:fld id="{F9A55CB2-E392-41B6-86E1-AB39ED62A802}" type="slidenum">
              <a:rPr lang="en-US" smtClean="0"/>
              <a:pPr/>
              <a:t>8</a:t>
            </a:fld>
            <a:endParaRPr lang="en-US" smtClean="0"/>
          </a:p>
        </p:txBody>
      </p:sp>
      <p:sp>
        <p:nvSpPr>
          <p:cNvPr id="106"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07" name="TextBox 106"/>
          <p:cNvSpPr txBox="1"/>
          <p:nvPr/>
        </p:nvSpPr>
        <p:spPr>
          <a:xfrm>
            <a:off x="339450" y="762000"/>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Chuyển tiếp P-N</a:t>
            </a:r>
            <a:endParaRPr lang="en-US" sz="2400">
              <a:solidFill>
                <a:schemeClr val="accent1"/>
              </a:solidFill>
              <a:latin typeface="Times New Roman" pitchFamily="18" charset="0"/>
              <a:cs typeface="Times New Roman" pitchFamily="18" charset="0"/>
            </a:endParaRPr>
          </a:p>
        </p:txBody>
      </p:sp>
      <p:sp>
        <p:nvSpPr>
          <p:cNvPr id="108" name="TextBox 107"/>
          <p:cNvSpPr txBox="1"/>
          <p:nvPr/>
        </p:nvSpPr>
        <p:spPr>
          <a:xfrm>
            <a:off x="782780" y="1219200"/>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Trạng thái cân bằng</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659"/>
                                        </p:tgtEl>
                                        <p:attrNameLst>
                                          <p:attrName>style.visibility</p:attrName>
                                        </p:attrNameLst>
                                      </p:cBhvr>
                                      <p:to>
                                        <p:strVal val="visible"/>
                                      </p:to>
                                    </p:set>
                                    <p:anim calcmode="lin" valueType="num">
                                      <p:cBhvr additive="base">
                                        <p:cTn id="7" dur="500" fill="hold"/>
                                        <p:tgtEl>
                                          <p:spTgt spid="26659"/>
                                        </p:tgtEl>
                                        <p:attrNameLst>
                                          <p:attrName>ppt_x</p:attrName>
                                        </p:attrNameLst>
                                      </p:cBhvr>
                                      <p:tavLst>
                                        <p:tav tm="0">
                                          <p:val>
                                            <p:strVal val="0-#ppt_w/2"/>
                                          </p:val>
                                        </p:tav>
                                        <p:tav tm="100000">
                                          <p:val>
                                            <p:strVal val="#ppt_x"/>
                                          </p:val>
                                        </p:tav>
                                      </p:tavLst>
                                    </p:anim>
                                    <p:anim calcmode="lin" valueType="num">
                                      <p:cBhvr additive="base">
                                        <p:cTn id="8" dur="500" fill="hold"/>
                                        <p:tgtEl>
                                          <p:spTgt spid="266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26660"/>
                                        </p:tgtEl>
                                        <p:attrNameLst>
                                          <p:attrName>style.visibility</p:attrName>
                                        </p:attrNameLst>
                                      </p:cBhvr>
                                      <p:to>
                                        <p:strVal val="visible"/>
                                      </p:to>
                                    </p:set>
                                    <p:anim calcmode="lin" valueType="num">
                                      <p:cBhvr>
                                        <p:cTn id="12" dur="500" fill="hold"/>
                                        <p:tgtEl>
                                          <p:spTgt spid="26660"/>
                                        </p:tgtEl>
                                        <p:attrNameLst>
                                          <p:attrName>ppt_w</p:attrName>
                                        </p:attrNameLst>
                                      </p:cBhvr>
                                      <p:tavLst>
                                        <p:tav tm="0">
                                          <p:val>
                                            <p:fltVal val="0"/>
                                          </p:val>
                                        </p:tav>
                                        <p:tav tm="100000">
                                          <p:val>
                                            <p:strVal val="#ppt_w"/>
                                          </p:val>
                                        </p:tav>
                                      </p:tavLst>
                                    </p:anim>
                                    <p:anim calcmode="lin" valueType="num">
                                      <p:cBhvr>
                                        <p:cTn id="13" dur="500" fill="hold"/>
                                        <p:tgtEl>
                                          <p:spTgt spid="26660"/>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26661"/>
                                        </p:tgtEl>
                                        <p:attrNameLst>
                                          <p:attrName>style.visibility</p:attrName>
                                        </p:attrNameLst>
                                      </p:cBhvr>
                                      <p:to>
                                        <p:strVal val="visible"/>
                                      </p:to>
                                    </p:set>
                                    <p:animEffect transition="in" filter="slide(fromBottom)">
                                      <p:cBhvr>
                                        <p:cTn id="17" dur="500"/>
                                        <p:tgtEl>
                                          <p:spTgt spid="26661"/>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amond(in)">
                                      <p:cBhvr>
                                        <p:cTn id="22" dur="1000"/>
                                        <p:tgtEl>
                                          <p:spTgt spid="106"/>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diamond(in)">
                                      <p:cBhvr>
                                        <p:cTn id="25"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54"/>
          <p:cNvSpPr>
            <a:spLocks noChangeShapeType="1"/>
          </p:cNvSpPr>
          <p:nvPr/>
        </p:nvSpPr>
        <p:spPr bwMode="auto">
          <a:xfrm>
            <a:off x="1685925" y="4314825"/>
            <a:ext cx="731838" cy="0"/>
          </a:xfrm>
          <a:prstGeom prst="line">
            <a:avLst/>
          </a:prstGeom>
          <a:noFill/>
          <a:ln w="57150">
            <a:solidFill>
              <a:schemeClr val="tx1"/>
            </a:solidFill>
            <a:round/>
            <a:headEnd/>
            <a:tailEnd/>
          </a:ln>
        </p:spPr>
        <p:txBody>
          <a:bodyPr wrap="none" anchor="ctr"/>
          <a:lstStyle/>
          <a:p>
            <a:endParaRPr lang="en-US"/>
          </a:p>
        </p:txBody>
      </p:sp>
      <p:sp>
        <p:nvSpPr>
          <p:cNvPr id="27651" name="Line 158"/>
          <p:cNvSpPr>
            <a:spLocks noChangeShapeType="1"/>
          </p:cNvSpPr>
          <p:nvPr/>
        </p:nvSpPr>
        <p:spPr bwMode="auto">
          <a:xfrm flipH="1">
            <a:off x="6858000" y="4314825"/>
            <a:ext cx="777875" cy="0"/>
          </a:xfrm>
          <a:prstGeom prst="line">
            <a:avLst/>
          </a:prstGeom>
          <a:noFill/>
          <a:ln w="57150">
            <a:solidFill>
              <a:schemeClr val="tx1"/>
            </a:solidFill>
            <a:round/>
            <a:headEnd/>
            <a:tailEnd/>
          </a:ln>
        </p:spPr>
        <p:txBody>
          <a:bodyPr wrap="none" anchor="ctr"/>
          <a:lstStyle/>
          <a:p>
            <a:endParaRPr lang="en-US"/>
          </a:p>
        </p:txBody>
      </p:sp>
      <p:sp>
        <p:nvSpPr>
          <p:cNvPr id="27652" name="Date Placeholder 163"/>
          <p:cNvSpPr>
            <a:spLocks noGrp="1"/>
          </p:cNvSpPr>
          <p:nvPr>
            <p:ph type="dt" sz="quarter" idx="10"/>
          </p:nvPr>
        </p:nvSpPr>
        <p:spPr>
          <a:noFill/>
        </p:spPr>
        <p:txBody>
          <a:bodyPr/>
          <a:lstStyle/>
          <a:p>
            <a:r>
              <a:rPr lang="en-US" smtClean="0"/>
              <a:t>8/2010</a:t>
            </a:r>
          </a:p>
        </p:txBody>
      </p:sp>
      <p:sp>
        <p:nvSpPr>
          <p:cNvPr id="27653" name="Slide Number Placeholder 164"/>
          <p:cNvSpPr>
            <a:spLocks noGrp="1"/>
          </p:cNvSpPr>
          <p:nvPr>
            <p:ph type="sldNum" sz="quarter" idx="12"/>
          </p:nvPr>
        </p:nvSpPr>
        <p:spPr>
          <a:noFill/>
        </p:spPr>
        <p:txBody>
          <a:bodyPr/>
          <a:lstStyle/>
          <a:p>
            <a:fld id="{67F9AD60-DD97-47E1-BCB4-85B72A32A315}" type="slidenum">
              <a:rPr lang="en-US" smtClean="0"/>
              <a:pPr/>
              <a:t>9</a:t>
            </a:fld>
            <a:endParaRPr lang="en-US" smtClean="0"/>
          </a:p>
        </p:txBody>
      </p:sp>
      <p:grpSp>
        <p:nvGrpSpPr>
          <p:cNvPr id="2" name="Group 2"/>
          <p:cNvGrpSpPr>
            <a:grpSpLocks/>
          </p:cNvGrpSpPr>
          <p:nvPr/>
        </p:nvGrpSpPr>
        <p:grpSpPr bwMode="auto">
          <a:xfrm>
            <a:off x="3962400" y="4067175"/>
            <a:ext cx="609600" cy="609600"/>
            <a:chOff x="2304" y="1008"/>
            <a:chExt cx="240" cy="240"/>
          </a:xfrm>
        </p:grpSpPr>
        <p:sp>
          <p:nvSpPr>
            <p:cNvPr id="27812" name="Oval 3"/>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3" name="Group 167"/>
            <p:cNvGrpSpPr>
              <a:grpSpLocks/>
            </p:cNvGrpSpPr>
            <p:nvPr/>
          </p:nvGrpSpPr>
          <p:grpSpPr bwMode="auto">
            <a:xfrm>
              <a:off x="2352" y="1056"/>
              <a:ext cx="144" cy="144"/>
              <a:chOff x="2352" y="480"/>
              <a:chExt cx="144" cy="144"/>
            </a:xfrm>
          </p:grpSpPr>
          <p:sp>
            <p:nvSpPr>
              <p:cNvPr id="27814" name="Rectangle 5"/>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815" name="Rectangle 6"/>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sp>
        <p:nvSpPr>
          <p:cNvPr id="27655" name="Oval 7"/>
          <p:cNvSpPr>
            <a:spLocks noChangeArrowheads="1"/>
          </p:cNvSpPr>
          <p:nvPr/>
        </p:nvSpPr>
        <p:spPr bwMode="auto">
          <a:xfrm>
            <a:off x="3924300" y="4035425"/>
            <a:ext cx="682625" cy="682625"/>
          </a:xfrm>
          <a:prstGeom prst="ellipse">
            <a:avLst/>
          </a:prstGeom>
          <a:solidFill>
            <a:schemeClr val="bg1"/>
          </a:solidFill>
          <a:ln w="9525">
            <a:noFill/>
            <a:round/>
            <a:headEnd/>
            <a:tailEnd/>
          </a:ln>
        </p:spPr>
        <p:txBody>
          <a:bodyPr wrap="none" anchor="ctr"/>
          <a:lstStyle/>
          <a:p>
            <a:endParaRPr lang="vi-VN"/>
          </a:p>
        </p:txBody>
      </p:sp>
      <p:sp>
        <p:nvSpPr>
          <p:cNvPr id="27656" name="Rectangle 8"/>
          <p:cNvSpPr>
            <a:spLocks noChangeArrowheads="1"/>
          </p:cNvSpPr>
          <p:nvPr/>
        </p:nvSpPr>
        <p:spPr bwMode="auto">
          <a:xfrm>
            <a:off x="2446338" y="3359150"/>
            <a:ext cx="4387850" cy="1882775"/>
          </a:xfrm>
          <a:prstGeom prst="rect">
            <a:avLst/>
          </a:prstGeom>
          <a:gradFill rotWithShape="0">
            <a:gsLst>
              <a:gs pos="0">
                <a:srgbClr val="595959"/>
              </a:gs>
              <a:gs pos="50000">
                <a:srgbClr val="C0C0C0"/>
              </a:gs>
              <a:gs pos="100000">
                <a:srgbClr val="595959"/>
              </a:gs>
            </a:gsLst>
            <a:lin ang="0" scaled="1"/>
          </a:gradFill>
          <a:ln w="9525">
            <a:noFill/>
            <a:miter lim="800000"/>
            <a:headEnd/>
            <a:tailEnd/>
          </a:ln>
        </p:spPr>
        <p:txBody>
          <a:bodyPr wrap="none" anchor="ctr"/>
          <a:lstStyle/>
          <a:p>
            <a:endParaRPr lang="vi-VN"/>
          </a:p>
        </p:txBody>
      </p:sp>
      <p:grpSp>
        <p:nvGrpSpPr>
          <p:cNvPr id="4" name="Group 9"/>
          <p:cNvGrpSpPr>
            <a:grpSpLocks/>
          </p:cNvGrpSpPr>
          <p:nvPr/>
        </p:nvGrpSpPr>
        <p:grpSpPr bwMode="auto">
          <a:xfrm>
            <a:off x="6272213" y="4311650"/>
            <a:ext cx="585787" cy="609600"/>
            <a:chOff x="1824" y="864"/>
            <a:chExt cx="240" cy="240"/>
          </a:xfrm>
        </p:grpSpPr>
        <p:sp>
          <p:nvSpPr>
            <p:cNvPr id="27810" name="Oval 10"/>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811" name="Rectangle 11"/>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5" name="Group 12"/>
          <p:cNvGrpSpPr>
            <a:grpSpLocks/>
          </p:cNvGrpSpPr>
          <p:nvPr/>
        </p:nvGrpSpPr>
        <p:grpSpPr bwMode="auto">
          <a:xfrm>
            <a:off x="5510213" y="3352800"/>
            <a:ext cx="585787" cy="609600"/>
            <a:chOff x="1824" y="864"/>
            <a:chExt cx="240" cy="240"/>
          </a:xfrm>
        </p:grpSpPr>
        <p:sp>
          <p:nvSpPr>
            <p:cNvPr id="27808" name="Oval 13"/>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809" name="Rectangle 14"/>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 name="Group 15"/>
          <p:cNvGrpSpPr>
            <a:grpSpLocks/>
          </p:cNvGrpSpPr>
          <p:nvPr/>
        </p:nvGrpSpPr>
        <p:grpSpPr bwMode="auto">
          <a:xfrm>
            <a:off x="5756275" y="4556125"/>
            <a:ext cx="585788" cy="609600"/>
            <a:chOff x="1824" y="864"/>
            <a:chExt cx="240" cy="240"/>
          </a:xfrm>
        </p:grpSpPr>
        <p:sp>
          <p:nvSpPr>
            <p:cNvPr id="27806" name="Oval 16"/>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807" name="Rectangle 17"/>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7" name="Group 18"/>
          <p:cNvGrpSpPr>
            <a:grpSpLocks/>
          </p:cNvGrpSpPr>
          <p:nvPr/>
        </p:nvGrpSpPr>
        <p:grpSpPr bwMode="auto">
          <a:xfrm>
            <a:off x="5510213" y="3886200"/>
            <a:ext cx="585787" cy="609600"/>
            <a:chOff x="1824" y="864"/>
            <a:chExt cx="240" cy="240"/>
          </a:xfrm>
        </p:grpSpPr>
        <p:sp>
          <p:nvSpPr>
            <p:cNvPr id="27804" name="Oval 19"/>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805" name="Rectangle 20"/>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8" name="Group 21"/>
          <p:cNvGrpSpPr>
            <a:grpSpLocks/>
          </p:cNvGrpSpPr>
          <p:nvPr/>
        </p:nvGrpSpPr>
        <p:grpSpPr bwMode="auto">
          <a:xfrm>
            <a:off x="5257800" y="3352800"/>
            <a:ext cx="585788" cy="609600"/>
            <a:chOff x="1824" y="864"/>
            <a:chExt cx="240" cy="240"/>
          </a:xfrm>
        </p:grpSpPr>
        <p:sp>
          <p:nvSpPr>
            <p:cNvPr id="27802" name="Oval 22"/>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803" name="Rectangle 23"/>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9" name="Group 24"/>
          <p:cNvGrpSpPr>
            <a:grpSpLocks/>
          </p:cNvGrpSpPr>
          <p:nvPr/>
        </p:nvGrpSpPr>
        <p:grpSpPr bwMode="auto">
          <a:xfrm>
            <a:off x="6065838" y="3948113"/>
            <a:ext cx="585787" cy="609600"/>
            <a:chOff x="1824" y="864"/>
            <a:chExt cx="240" cy="240"/>
          </a:xfrm>
        </p:grpSpPr>
        <p:sp>
          <p:nvSpPr>
            <p:cNvPr id="27800" name="Oval 25"/>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801" name="Rectangle 26"/>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0" name="Group 27"/>
          <p:cNvGrpSpPr>
            <a:grpSpLocks/>
          </p:cNvGrpSpPr>
          <p:nvPr/>
        </p:nvGrpSpPr>
        <p:grpSpPr bwMode="auto">
          <a:xfrm>
            <a:off x="6196013" y="3429000"/>
            <a:ext cx="585787" cy="609600"/>
            <a:chOff x="1824" y="864"/>
            <a:chExt cx="240" cy="240"/>
          </a:xfrm>
        </p:grpSpPr>
        <p:sp>
          <p:nvSpPr>
            <p:cNvPr id="27798"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99"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1" name="Group 30"/>
          <p:cNvGrpSpPr>
            <a:grpSpLocks/>
          </p:cNvGrpSpPr>
          <p:nvPr/>
        </p:nvGrpSpPr>
        <p:grpSpPr bwMode="auto">
          <a:xfrm>
            <a:off x="6183313" y="4559300"/>
            <a:ext cx="585787" cy="609600"/>
            <a:chOff x="1824" y="864"/>
            <a:chExt cx="240" cy="240"/>
          </a:xfrm>
        </p:grpSpPr>
        <p:sp>
          <p:nvSpPr>
            <p:cNvPr id="27796" name="Oval 3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97" name="Rectangle 3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12" name="Group 33"/>
          <p:cNvGrpSpPr>
            <a:grpSpLocks/>
          </p:cNvGrpSpPr>
          <p:nvPr/>
        </p:nvGrpSpPr>
        <p:grpSpPr bwMode="auto">
          <a:xfrm>
            <a:off x="2876550" y="3459163"/>
            <a:ext cx="609600" cy="609600"/>
            <a:chOff x="2304" y="1008"/>
            <a:chExt cx="240" cy="240"/>
          </a:xfrm>
        </p:grpSpPr>
        <p:sp>
          <p:nvSpPr>
            <p:cNvPr id="27792" name="Oval 3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3" name="Group 35"/>
            <p:cNvGrpSpPr>
              <a:grpSpLocks/>
            </p:cNvGrpSpPr>
            <p:nvPr/>
          </p:nvGrpSpPr>
          <p:grpSpPr bwMode="auto">
            <a:xfrm>
              <a:off x="2352" y="1056"/>
              <a:ext cx="144" cy="144"/>
              <a:chOff x="2352" y="480"/>
              <a:chExt cx="144" cy="144"/>
            </a:xfrm>
          </p:grpSpPr>
          <p:sp>
            <p:nvSpPr>
              <p:cNvPr id="27794" name="Rectangle 3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95" name="Rectangle 3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4" name="Group 38"/>
          <p:cNvGrpSpPr>
            <a:grpSpLocks/>
          </p:cNvGrpSpPr>
          <p:nvPr/>
        </p:nvGrpSpPr>
        <p:grpSpPr bwMode="auto">
          <a:xfrm>
            <a:off x="2422525" y="3460750"/>
            <a:ext cx="609600" cy="609600"/>
            <a:chOff x="2304" y="1008"/>
            <a:chExt cx="240" cy="240"/>
          </a:xfrm>
        </p:grpSpPr>
        <p:sp>
          <p:nvSpPr>
            <p:cNvPr id="27788" name="Oval 3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5" name="Group 40"/>
            <p:cNvGrpSpPr>
              <a:grpSpLocks/>
            </p:cNvGrpSpPr>
            <p:nvPr/>
          </p:nvGrpSpPr>
          <p:grpSpPr bwMode="auto">
            <a:xfrm>
              <a:off x="2352" y="1056"/>
              <a:ext cx="144" cy="144"/>
              <a:chOff x="2352" y="480"/>
              <a:chExt cx="144" cy="144"/>
            </a:xfrm>
          </p:grpSpPr>
          <p:sp>
            <p:nvSpPr>
              <p:cNvPr id="27790" name="Rectangle 4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91" name="Rectangle 4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6" name="Group 43"/>
          <p:cNvGrpSpPr>
            <a:grpSpLocks/>
          </p:cNvGrpSpPr>
          <p:nvPr/>
        </p:nvGrpSpPr>
        <p:grpSpPr bwMode="auto">
          <a:xfrm>
            <a:off x="3429000" y="3459163"/>
            <a:ext cx="609600" cy="609600"/>
            <a:chOff x="2304" y="1008"/>
            <a:chExt cx="240" cy="240"/>
          </a:xfrm>
        </p:grpSpPr>
        <p:sp>
          <p:nvSpPr>
            <p:cNvPr id="27784" name="Oval 4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7" name="Group 45"/>
            <p:cNvGrpSpPr>
              <a:grpSpLocks/>
            </p:cNvGrpSpPr>
            <p:nvPr/>
          </p:nvGrpSpPr>
          <p:grpSpPr bwMode="auto">
            <a:xfrm>
              <a:off x="2352" y="1056"/>
              <a:ext cx="144" cy="144"/>
              <a:chOff x="2352" y="480"/>
              <a:chExt cx="144" cy="144"/>
            </a:xfrm>
          </p:grpSpPr>
          <p:sp>
            <p:nvSpPr>
              <p:cNvPr id="27786" name="Rectangle 4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87" name="Rectangle 4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18" name="Group 48"/>
          <p:cNvGrpSpPr>
            <a:grpSpLocks/>
          </p:cNvGrpSpPr>
          <p:nvPr/>
        </p:nvGrpSpPr>
        <p:grpSpPr bwMode="auto">
          <a:xfrm>
            <a:off x="2422525" y="4556125"/>
            <a:ext cx="609600" cy="609600"/>
            <a:chOff x="2304" y="1008"/>
            <a:chExt cx="240" cy="240"/>
          </a:xfrm>
        </p:grpSpPr>
        <p:sp>
          <p:nvSpPr>
            <p:cNvPr id="27780" name="Oval 4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19" name="Group 50"/>
            <p:cNvGrpSpPr>
              <a:grpSpLocks/>
            </p:cNvGrpSpPr>
            <p:nvPr/>
          </p:nvGrpSpPr>
          <p:grpSpPr bwMode="auto">
            <a:xfrm>
              <a:off x="2352" y="1056"/>
              <a:ext cx="144" cy="144"/>
              <a:chOff x="2352" y="480"/>
              <a:chExt cx="144" cy="144"/>
            </a:xfrm>
          </p:grpSpPr>
          <p:sp>
            <p:nvSpPr>
              <p:cNvPr id="27782" name="Rectangle 5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83" name="Rectangle 5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0" name="Group 53"/>
          <p:cNvGrpSpPr>
            <a:grpSpLocks/>
          </p:cNvGrpSpPr>
          <p:nvPr/>
        </p:nvGrpSpPr>
        <p:grpSpPr bwMode="auto">
          <a:xfrm>
            <a:off x="2481263" y="4192588"/>
            <a:ext cx="609600" cy="609600"/>
            <a:chOff x="2304" y="1008"/>
            <a:chExt cx="240" cy="240"/>
          </a:xfrm>
        </p:grpSpPr>
        <p:sp>
          <p:nvSpPr>
            <p:cNvPr id="27776" name="Oval 5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1" name="Group 55"/>
            <p:cNvGrpSpPr>
              <a:grpSpLocks/>
            </p:cNvGrpSpPr>
            <p:nvPr/>
          </p:nvGrpSpPr>
          <p:grpSpPr bwMode="auto">
            <a:xfrm>
              <a:off x="2352" y="1056"/>
              <a:ext cx="144" cy="144"/>
              <a:chOff x="2352" y="480"/>
              <a:chExt cx="144" cy="144"/>
            </a:xfrm>
          </p:grpSpPr>
          <p:sp>
            <p:nvSpPr>
              <p:cNvPr id="27778" name="Rectangle 5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79" name="Rectangle 5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2" name="Group 58"/>
          <p:cNvGrpSpPr>
            <a:grpSpLocks/>
          </p:cNvGrpSpPr>
          <p:nvPr/>
        </p:nvGrpSpPr>
        <p:grpSpPr bwMode="auto">
          <a:xfrm>
            <a:off x="3352800" y="4556125"/>
            <a:ext cx="609600" cy="609600"/>
            <a:chOff x="2304" y="1008"/>
            <a:chExt cx="240" cy="240"/>
          </a:xfrm>
        </p:grpSpPr>
        <p:sp>
          <p:nvSpPr>
            <p:cNvPr id="27772" name="Oval 5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3" name="Group 60"/>
            <p:cNvGrpSpPr>
              <a:grpSpLocks/>
            </p:cNvGrpSpPr>
            <p:nvPr/>
          </p:nvGrpSpPr>
          <p:grpSpPr bwMode="auto">
            <a:xfrm>
              <a:off x="2352" y="1056"/>
              <a:ext cx="144" cy="144"/>
              <a:chOff x="2352" y="480"/>
              <a:chExt cx="144" cy="144"/>
            </a:xfrm>
          </p:grpSpPr>
          <p:sp>
            <p:nvSpPr>
              <p:cNvPr id="27774" name="Rectangle 6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75" name="Rectangle 6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4" name="Group 63"/>
          <p:cNvGrpSpPr>
            <a:grpSpLocks/>
          </p:cNvGrpSpPr>
          <p:nvPr/>
        </p:nvGrpSpPr>
        <p:grpSpPr bwMode="auto">
          <a:xfrm>
            <a:off x="3213100" y="3827463"/>
            <a:ext cx="609600" cy="609600"/>
            <a:chOff x="2304" y="1008"/>
            <a:chExt cx="240" cy="240"/>
          </a:xfrm>
        </p:grpSpPr>
        <p:sp>
          <p:nvSpPr>
            <p:cNvPr id="27768" name="Oval 6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5" name="Group 65"/>
            <p:cNvGrpSpPr>
              <a:grpSpLocks/>
            </p:cNvGrpSpPr>
            <p:nvPr/>
          </p:nvGrpSpPr>
          <p:grpSpPr bwMode="auto">
            <a:xfrm>
              <a:off x="2352" y="1056"/>
              <a:ext cx="144" cy="144"/>
              <a:chOff x="2352" y="480"/>
              <a:chExt cx="144" cy="144"/>
            </a:xfrm>
          </p:grpSpPr>
          <p:sp>
            <p:nvSpPr>
              <p:cNvPr id="27770" name="Rectangle 6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71" name="Rectangle 6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6" name="Group 68"/>
          <p:cNvGrpSpPr>
            <a:grpSpLocks/>
          </p:cNvGrpSpPr>
          <p:nvPr/>
        </p:nvGrpSpPr>
        <p:grpSpPr bwMode="auto">
          <a:xfrm>
            <a:off x="2667000" y="3946525"/>
            <a:ext cx="609600" cy="609600"/>
            <a:chOff x="2304" y="1008"/>
            <a:chExt cx="240" cy="240"/>
          </a:xfrm>
        </p:grpSpPr>
        <p:sp>
          <p:nvSpPr>
            <p:cNvPr id="27764" name="Oval 6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7" name="Group 70"/>
            <p:cNvGrpSpPr>
              <a:grpSpLocks/>
            </p:cNvGrpSpPr>
            <p:nvPr/>
          </p:nvGrpSpPr>
          <p:grpSpPr bwMode="auto">
            <a:xfrm>
              <a:off x="2352" y="1056"/>
              <a:ext cx="144" cy="144"/>
              <a:chOff x="2352" y="480"/>
              <a:chExt cx="144" cy="144"/>
            </a:xfrm>
          </p:grpSpPr>
          <p:sp>
            <p:nvSpPr>
              <p:cNvPr id="27766" name="Rectangle 7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67" name="Rectangle 7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28" name="Group 73"/>
          <p:cNvGrpSpPr>
            <a:grpSpLocks/>
          </p:cNvGrpSpPr>
          <p:nvPr/>
        </p:nvGrpSpPr>
        <p:grpSpPr bwMode="auto">
          <a:xfrm>
            <a:off x="2968625" y="4557713"/>
            <a:ext cx="609600" cy="609600"/>
            <a:chOff x="2304" y="1008"/>
            <a:chExt cx="240" cy="240"/>
          </a:xfrm>
        </p:grpSpPr>
        <p:sp>
          <p:nvSpPr>
            <p:cNvPr id="27760" name="Oval 7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29" name="Group 75"/>
            <p:cNvGrpSpPr>
              <a:grpSpLocks/>
            </p:cNvGrpSpPr>
            <p:nvPr/>
          </p:nvGrpSpPr>
          <p:grpSpPr bwMode="auto">
            <a:xfrm>
              <a:off x="2352" y="1056"/>
              <a:ext cx="144" cy="144"/>
              <a:chOff x="2352" y="480"/>
              <a:chExt cx="144" cy="144"/>
            </a:xfrm>
          </p:grpSpPr>
          <p:sp>
            <p:nvSpPr>
              <p:cNvPr id="27762" name="Rectangle 7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63" name="Rectangle 7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30" name="Group 78"/>
          <p:cNvGrpSpPr>
            <a:grpSpLocks/>
          </p:cNvGrpSpPr>
          <p:nvPr/>
        </p:nvGrpSpPr>
        <p:grpSpPr bwMode="auto">
          <a:xfrm>
            <a:off x="3244850" y="4070350"/>
            <a:ext cx="609600" cy="609600"/>
            <a:chOff x="2304" y="1008"/>
            <a:chExt cx="240" cy="240"/>
          </a:xfrm>
        </p:grpSpPr>
        <p:sp>
          <p:nvSpPr>
            <p:cNvPr id="27756" name="Oval 7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31" name="Group 80"/>
            <p:cNvGrpSpPr>
              <a:grpSpLocks/>
            </p:cNvGrpSpPr>
            <p:nvPr/>
          </p:nvGrpSpPr>
          <p:grpSpPr bwMode="auto">
            <a:xfrm>
              <a:off x="2352" y="1056"/>
              <a:ext cx="144" cy="144"/>
              <a:chOff x="2352" y="480"/>
              <a:chExt cx="144" cy="144"/>
            </a:xfrm>
          </p:grpSpPr>
          <p:sp>
            <p:nvSpPr>
              <p:cNvPr id="27758" name="Rectangle 8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59" name="Rectangle 8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sp>
        <p:nvSpPr>
          <p:cNvPr id="27675" name="Rectangle 83"/>
          <p:cNvSpPr>
            <a:spLocks noChangeArrowheads="1"/>
          </p:cNvSpPr>
          <p:nvPr/>
        </p:nvSpPr>
        <p:spPr bwMode="auto">
          <a:xfrm>
            <a:off x="2422525" y="3352800"/>
            <a:ext cx="2225675" cy="1905000"/>
          </a:xfrm>
          <a:prstGeom prst="rect">
            <a:avLst/>
          </a:prstGeom>
          <a:noFill/>
          <a:ln w="38100">
            <a:solidFill>
              <a:schemeClr val="tx1"/>
            </a:solidFill>
            <a:miter lim="800000"/>
            <a:headEnd/>
            <a:tailEnd/>
          </a:ln>
        </p:spPr>
        <p:txBody>
          <a:bodyPr wrap="none" anchor="ctr"/>
          <a:lstStyle/>
          <a:p>
            <a:endParaRPr lang="vi-VN"/>
          </a:p>
        </p:txBody>
      </p:sp>
      <p:sp>
        <p:nvSpPr>
          <p:cNvPr id="27676" name="Rectangle 84"/>
          <p:cNvSpPr>
            <a:spLocks noChangeArrowheads="1"/>
          </p:cNvSpPr>
          <p:nvPr/>
        </p:nvSpPr>
        <p:spPr bwMode="auto">
          <a:xfrm>
            <a:off x="4632325" y="3352800"/>
            <a:ext cx="2225675" cy="1905000"/>
          </a:xfrm>
          <a:prstGeom prst="rect">
            <a:avLst/>
          </a:prstGeom>
          <a:noFill/>
          <a:ln w="38100">
            <a:solidFill>
              <a:schemeClr val="tx1"/>
            </a:solidFill>
            <a:miter lim="800000"/>
            <a:headEnd/>
            <a:tailEnd/>
          </a:ln>
        </p:spPr>
        <p:txBody>
          <a:bodyPr wrap="none" anchor="ctr"/>
          <a:lstStyle/>
          <a:p>
            <a:endParaRPr lang="vi-VN"/>
          </a:p>
        </p:txBody>
      </p:sp>
      <p:sp>
        <p:nvSpPr>
          <p:cNvPr id="27677" name="Line 87"/>
          <p:cNvSpPr>
            <a:spLocks noChangeShapeType="1"/>
          </p:cNvSpPr>
          <p:nvPr/>
        </p:nvSpPr>
        <p:spPr bwMode="auto">
          <a:xfrm>
            <a:off x="2422525" y="3352800"/>
            <a:ext cx="0" cy="1905000"/>
          </a:xfrm>
          <a:prstGeom prst="line">
            <a:avLst/>
          </a:prstGeom>
          <a:noFill/>
          <a:ln w="57150">
            <a:solidFill>
              <a:schemeClr val="tx1"/>
            </a:solidFill>
            <a:round/>
            <a:headEnd/>
            <a:tailEnd/>
          </a:ln>
        </p:spPr>
        <p:txBody>
          <a:bodyPr wrap="none" anchor="ctr"/>
          <a:lstStyle/>
          <a:p>
            <a:endParaRPr lang="en-US"/>
          </a:p>
        </p:txBody>
      </p:sp>
      <p:sp>
        <p:nvSpPr>
          <p:cNvPr id="27678" name="Line 88"/>
          <p:cNvSpPr>
            <a:spLocks noChangeShapeType="1"/>
          </p:cNvSpPr>
          <p:nvPr/>
        </p:nvSpPr>
        <p:spPr bwMode="auto">
          <a:xfrm>
            <a:off x="6858000" y="3352800"/>
            <a:ext cx="0" cy="1905000"/>
          </a:xfrm>
          <a:prstGeom prst="line">
            <a:avLst/>
          </a:prstGeom>
          <a:noFill/>
          <a:ln w="57150">
            <a:solidFill>
              <a:schemeClr val="tx1"/>
            </a:solidFill>
            <a:round/>
            <a:headEnd/>
            <a:tailEnd/>
          </a:ln>
        </p:spPr>
        <p:txBody>
          <a:bodyPr wrap="none" anchor="ctr"/>
          <a:lstStyle/>
          <a:p>
            <a:endParaRPr lang="en-US"/>
          </a:p>
        </p:txBody>
      </p:sp>
      <p:grpSp>
        <p:nvGrpSpPr>
          <p:cNvPr id="60448" name="Group 90"/>
          <p:cNvGrpSpPr>
            <a:grpSpLocks/>
          </p:cNvGrpSpPr>
          <p:nvPr/>
        </p:nvGrpSpPr>
        <p:grpSpPr bwMode="auto">
          <a:xfrm>
            <a:off x="5181600" y="4572000"/>
            <a:ext cx="585788" cy="609600"/>
            <a:chOff x="1824" y="864"/>
            <a:chExt cx="240" cy="240"/>
          </a:xfrm>
        </p:grpSpPr>
        <p:sp>
          <p:nvSpPr>
            <p:cNvPr id="27754" name="Oval 9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55" name="Rectangle 9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0449" name="Group 93"/>
          <p:cNvGrpSpPr>
            <a:grpSpLocks/>
          </p:cNvGrpSpPr>
          <p:nvPr/>
        </p:nvGrpSpPr>
        <p:grpSpPr bwMode="auto">
          <a:xfrm>
            <a:off x="4267200" y="3962400"/>
            <a:ext cx="585788" cy="609600"/>
            <a:chOff x="1824" y="864"/>
            <a:chExt cx="240" cy="240"/>
          </a:xfrm>
        </p:grpSpPr>
        <p:sp>
          <p:nvSpPr>
            <p:cNvPr id="27752" name="Oval 94"/>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53" name="Rectangle 95"/>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0450" name="Group 15"/>
          <p:cNvGrpSpPr>
            <a:grpSpLocks/>
          </p:cNvGrpSpPr>
          <p:nvPr/>
        </p:nvGrpSpPr>
        <p:grpSpPr bwMode="auto">
          <a:xfrm>
            <a:off x="5334000" y="4556125"/>
            <a:ext cx="585788" cy="609600"/>
            <a:chOff x="1824" y="864"/>
            <a:chExt cx="240" cy="240"/>
          </a:xfrm>
        </p:grpSpPr>
        <p:sp>
          <p:nvSpPr>
            <p:cNvPr id="27750" name="Oval 16"/>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51" name="Rectangle 17"/>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0451" name="Group 21"/>
          <p:cNvGrpSpPr>
            <a:grpSpLocks/>
          </p:cNvGrpSpPr>
          <p:nvPr/>
        </p:nvGrpSpPr>
        <p:grpSpPr bwMode="auto">
          <a:xfrm>
            <a:off x="5257800" y="4038600"/>
            <a:ext cx="585788" cy="609600"/>
            <a:chOff x="1824" y="864"/>
            <a:chExt cx="240" cy="240"/>
          </a:xfrm>
        </p:grpSpPr>
        <p:sp>
          <p:nvSpPr>
            <p:cNvPr id="27748" name="Oval 22"/>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49" name="Rectangle 23"/>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0452" name="Group 24"/>
          <p:cNvGrpSpPr>
            <a:grpSpLocks/>
          </p:cNvGrpSpPr>
          <p:nvPr/>
        </p:nvGrpSpPr>
        <p:grpSpPr bwMode="auto">
          <a:xfrm>
            <a:off x="5643563" y="3948113"/>
            <a:ext cx="585787" cy="609600"/>
            <a:chOff x="1824" y="864"/>
            <a:chExt cx="240" cy="240"/>
          </a:xfrm>
        </p:grpSpPr>
        <p:sp>
          <p:nvSpPr>
            <p:cNvPr id="27746" name="Oval 25"/>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47" name="Rectangle 26"/>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0453" name="Group 27"/>
          <p:cNvGrpSpPr>
            <a:grpSpLocks/>
          </p:cNvGrpSpPr>
          <p:nvPr/>
        </p:nvGrpSpPr>
        <p:grpSpPr bwMode="auto">
          <a:xfrm>
            <a:off x="5773738" y="3429000"/>
            <a:ext cx="585787" cy="609600"/>
            <a:chOff x="1824" y="864"/>
            <a:chExt cx="240" cy="240"/>
          </a:xfrm>
        </p:grpSpPr>
        <p:sp>
          <p:nvSpPr>
            <p:cNvPr id="27744"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45"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0454" name="Group 30"/>
          <p:cNvGrpSpPr>
            <a:grpSpLocks/>
          </p:cNvGrpSpPr>
          <p:nvPr/>
        </p:nvGrpSpPr>
        <p:grpSpPr bwMode="auto">
          <a:xfrm>
            <a:off x="5761038" y="4559300"/>
            <a:ext cx="585787" cy="609600"/>
            <a:chOff x="1824" y="864"/>
            <a:chExt cx="240" cy="240"/>
          </a:xfrm>
        </p:grpSpPr>
        <p:sp>
          <p:nvSpPr>
            <p:cNvPr id="27742" name="Oval 3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43" name="Rectangle 3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0455" name="Group 33"/>
          <p:cNvGrpSpPr>
            <a:grpSpLocks/>
          </p:cNvGrpSpPr>
          <p:nvPr/>
        </p:nvGrpSpPr>
        <p:grpSpPr bwMode="auto">
          <a:xfrm>
            <a:off x="3048000" y="3459163"/>
            <a:ext cx="609600" cy="609600"/>
            <a:chOff x="2304" y="1008"/>
            <a:chExt cx="240" cy="240"/>
          </a:xfrm>
        </p:grpSpPr>
        <p:sp>
          <p:nvSpPr>
            <p:cNvPr id="27738" name="Oval 3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60456" name="Group 35"/>
            <p:cNvGrpSpPr>
              <a:grpSpLocks/>
            </p:cNvGrpSpPr>
            <p:nvPr/>
          </p:nvGrpSpPr>
          <p:grpSpPr bwMode="auto">
            <a:xfrm>
              <a:off x="2352" y="1056"/>
              <a:ext cx="144" cy="144"/>
              <a:chOff x="2352" y="480"/>
              <a:chExt cx="144" cy="144"/>
            </a:xfrm>
          </p:grpSpPr>
          <p:sp>
            <p:nvSpPr>
              <p:cNvPr id="27740" name="Rectangle 3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41" name="Rectangle 3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60457" name="Group 38"/>
          <p:cNvGrpSpPr>
            <a:grpSpLocks/>
          </p:cNvGrpSpPr>
          <p:nvPr/>
        </p:nvGrpSpPr>
        <p:grpSpPr bwMode="auto">
          <a:xfrm>
            <a:off x="4343400" y="3657600"/>
            <a:ext cx="609600" cy="609600"/>
            <a:chOff x="2304" y="1008"/>
            <a:chExt cx="240" cy="240"/>
          </a:xfrm>
        </p:grpSpPr>
        <p:sp>
          <p:nvSpPr>
            <p:cNvPr id="27734" name="Oval 3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60458" name="Group 40"/>
            <p:cNvGrpSpPr>
              <a:grpSpLocks/>
            </p:cNvGrpSpPr>
            <p:nvPr/>
          </p:nvGrpSpPr>
          <p:grpSpPr bwMode="auto">
            <a:xfrm>
              <a:off x="2352" y="1056"/>
              <a:ext cx="144" cy="144"/>
              <a:chOff x="2352" y="480"/>
              <a:chExt cx="144" cy="144"/>
            </a:xfrm>
          </p:grpSpPr>
          <p:sp>
            <p:nvSpPr>
              <p:cNvPr id="27736" name="Rectangle 4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37" name="Rectangle 4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60459" name="Group 43"/>
          <p:cNvGrpSpPr>
            <a:grpSpLocks/>
          </p:cNvGrpSpPr>
          <p:nvPr/>
        </p:nvGrpSpPr>
        <p:grpSpPr bwMode="auto">
          <a:xfrm>
            <a:off x="3505200" y="3505200"/>
            <a:ext cx="609600" cy="609600"/>
            <a:chOff x="2304" y="1008"/>
            <a:chExt cx="240" cy="240"/>
          </a:xfrm>
        </p:grpSpPr>
        <p:sp>
          <p:nvSpPr>
            <p:cNvPr id="27730" name="Oval 44"/>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60460" name="Group 45"/>
            <p:cNvGrpSpPr>
              <a:grpSpLocks/>
            </p:cNvGrpSpPr>
            <p:nvPr/>
          </p:nvGrpSpPr>
          <p:grpSpPr bwMode="auto">
            <a:xfrm>
              <a:off x="2352" y="1056"/>
              <a:ext cx="144" cy="144"/>
              <a:chOff x="2352" y="480"/>
              <a:chExt cx="144" cy="144"/>
            </a:xfrm>
          </p:grpSpPr>
          <p:sp>
            <p:nvSpPr>
              <p:cNvPr id="27732" name="Rectangle 46"/>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33" name="Rectangle 47"/>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60461" name="Group 48"/>
          <p:cNvGrpSpPr>
            <a:grpSpLocks/>
          </p:cNvGrpSpPr>
          <p:nvPr/>
        </p:nvGrpSpPr>
        <p:grpSpPr bwMode="auto">
          <a:xfrm>
            <a:off x="2593975" y="4556125"/>
            <a:ext cx="609600" cy="609600"/>
            <a:chOff x="2304" y="1008"/>
            <a:chExt cx="240" cy="240"/>
          </a:xfrm>
        </p:grpSpPr>
        <p:sp>
          <p:nvSpPr>
            <p:cNvPr id="27726" name="Oval 4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60462" name="Group 50"/>
            <p:cNvGrpSpPr>
              <a:grpSpLocks/>
            </p:cNvGrpSpPr>
            <p:nvPr/>
          </p:nvGrpSpPr>
          <p:grpSpPr bwMode="auto">
            <a:xfrm>
              <a:off x="2352" y="1056"/>
              <a:ext cx="144" cy="144"/>
              <a:chOff x="2352" y="480"/>
              <a:chExt cx="144" cy="144"/>
            </a:xfrm>
          </p:grpSpPr>
          <p:sp>
            <p:nvSpPr>
              <p:cNvPr id="27728" name="Rectangle 5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29" name="Rectangle 5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60463" name="Group 58"/>
          <p:cNvGrpSpPr>
            <a:grpSpLocks/>
          </p:cNvGrpSpPr>
          <p:nvPr/>
        </p:nvGrpSpPr>
        <p:grpSpPr bwMode="auto">
          <a:xfrm>
            <a:off x="3524250" y="4556125"/>
            <a:ext cx="609600" cy="609600"/>
            <a:chOff x="2304" y="1008"/>
            <a:chExt cx="240" cy="240"/>
          </a:xfrm>
        </p:grpSpPr>
        <p:sp>
          <p:nvSpPr>
            <p:cNvPr id="27722" name="Oval 5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60464" name="Group 60"/>
            <p:cNvGrpSpPr>
              <a:grpSpLocks/>
            </p:cNvGrpSpPr>
            <p:nvPr/>
          </p:nvGrpSpPr>
          <p:grpSpPr bwMode="auto">
            <a:xfrm>
              <a:off x="2352" y="1056"/>
              <a:ext cx="144" cy="144"/>
              <a:chOff x="2352" y="480"/>
              <a:chExt cx="144" cy="144"/>
            </a:xfrm>
          </p:grpSpPr>
          <p:sp>
            <p:nvSpPr>
              <p:cNvPr id="27724" name="Rectangle 6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25" name="Rectangle 6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60465" name="Group 78"/>
          <p:cNvGrpSpPr>
            <a:grpSpLocks/>
          </p:cNvGrpSpPr>
          <p:nvPr/>
        </p:nvGrpSpPr>
        <p:grpSpPr bwMode="auto">
          <a:xfrm>
            <a:off x="3416300" y="4070350"/>
            <a:ext cx="609600" cy="609600"/>
            <a:chOff x="2304" y="1008"/>
            <a:chExt cx="240" cy="240"/>
          </a:xfrm>
        </p:grpSpPr>
        <p:sp>
          <p:nvSpPr>
            <p:cNvPr id="27718" name="Oval 79"/>
            <p:cNvSpPr>
              <a:spLocks noChangeArrowheads="1"/>
            </p:cNvSpPr>
            <p:nvPr/>
          </p:nvSpPr>
          <p:spPr bwMode="auto">
            <a:xfrm>
              <a:off x="2304" y="1008"/>
              <a:ext cx="240" cy="240"/>
            </a:xfrm>
            <a:prstGeom prst="ellipse">
              <a:avLst/>
            </a:prstGeom>
            <a:solidFill>
              <a:srgbClr val="CC0000"/>
            </a:solidFill>
            <a:ln w="9525">
              <a:solidFill>
                <a:schemeClr val="tx1"/>
              </a:solidFill>
              <a:round/>
              <a:headEnd/>
              <a:tailEnd/>
            </a:ln>
          </p:spPr>
          <p:txBody>
            <a:bodyPr wrap="none" anchor="ctr"/>
            <a:lstStyle/>
            <a:p>
              <a:endParaRPr lang="vi-VN"/>
            </a:p>
          </p:txBody>
        </p:sp>
        <p:grpSp>
          <p:nvGrpSpPr>
            <p:cNvPr id="60468" name="Group 80"/>
            <p:cNvGrpSpPr>
              <a:grpSpLocks/>
            </p:cNvGrpSpPr>
            <p:nvPr/>
          </p:nvGrpSpPr>
          <p:grpSpPr bwMode="auto">
            <a:xfrm>
              <a:off x="2352" y="1056"/>
              <a:ext cx="144" cy="144"/>
              <a:chOff x="2352" y="480"/>
              <a:chExt cx="144" cy="144"/>
            </a:xfrm>
          </p:grpSpPr>
          <p:sp>
            <p:nvSpPr>
              <p:cNvPr id="27720" name="Rectangle 81"/>
              <p:cNvSpPr>
                <a:spLocks noChangeArrowheads="1"/>
              </p:cNvSpPr>
              <p:nvPr/>
            </p:nvSpPr>
            <p:spPr bwMode="auto">
              <a:xfrm>
                <a:off x="2352" y="528"/>
                <a:ext cx="144" cy="48"/>
              </a:xfrm>
              <a:prstGeom prst="rect">
                <a:avLst/>
              </a:prstGeom>
              <a:solidFill>
                <a:schemeClr val="bg1"/>
              </a:solidFill>
              <a:ln w="9525">
                <a:noFill/>
                <a:miter lim="800000"/>
                <a:headEnd/>
                <a:tailEnd/>
              </a:ln>
            </p:spPr>
            <p:txBody>
              <a:bodyPr wrap="none" anchor="ctr"/>
              <a:lstStyle/>
              <a:p>
                <a:endParaRPr lang="vi-VN"/>
              </a:p>
            </p:txBody>
          </p:sp>
          <p:sp>
            <p:nvSpPr>
              <p:cNvPr id="27721" name="Rectangle 82"/>
              <p:cNvSpPr>
                <a:spLocks noChangeArrowheads="1"/>
              </p:cNvSpPr>
              <p:nvPr/>
            </p:nvSpPr>
            <p:spPr bwMode="auto">
              <a:xfrm rot="5400000">
                <a:off x="2352" y="528"/>
                <a:ext cx="144" cy="48"/>
              </a:xfrm>
              <a:prstGeom prst="rect">
                <a:avLst/>
              </a:prstGeom>
              <a:solidFill>
                <a:schemeClr val="bg1"/>
              </a:solidFill>
              <a:ln w="9525">
                <a:noFill/>
                <a:miter lim="800000"/>
                <a:headEnd/>
                <a:tailEnd/>
              </a:ln>
            </p:spPr>
            <p:txBody>
              <a:bodyPr wrap="none" anchor="ctr"/>
              <a:lstStyle/>
              <a:p>
                <a:endParaRPr lang="vi-VN"/>
              </a:p>
            </p:txBody>
          </p:sp>
        </p:grpSp>
      </p:grpSp>
      <p:grpSp>
        <p:nvGrpSpPr>
          <p:cNvPr id="60469" name="Group 27"/>
          <p:cNvGrpSpPr>
            <a:grpSpLocks/>
          </p:cNvGrpSpPr>
          <p:nvPr/>
        </p:nvGrpSpPr>
        <p:grpSpPr bwMode="auto">
          <a:xfrm>
            <a:off x="5943600" y="3429000"/>
            <a:ext cx="585788" cy="609600"/>
            <a:chOff x="1824" y="864"/>
            <a:chExt cx="240" cy="240"/>
          </a:xfrm>
        </p:grpSpPr>
        <p:sp>
          <p:nvSpPr>
            <p:cNvPr id="27716"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17"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0470" name="Group 15"/>
          <p:cNvGrpSpPr>
            <a:grpSpLocks/>
          </p:cNvGrpSpPr>
          <p:nvPr/>
        </p:nvGrpSpPr>
        <p:grpSpPr bwMode="auto">
          <a:xfrm>
            <a:off x="5081588" y="4556125"/>
            <a:ext cx="585787" cy="609600"/>
            <a:chOff x="1824" y="864"/>
            <a:chExt cx="240" cy="240"/>
          </a:xfrm>
        </p:grpSpPr>
        <p:sp>
          <p:nvSpPr>
            <p:cNvPr id="27714" name="Oval 16"/>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15" name="Rectangle 17"/>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0471" name="Group 27"/>
          <p:cNvGrpSpPr>
            <a:grpSpLocks/>
          </p:cNvGrpSpPr>
          <p:nvPr/>
        </p:nvGrpSpPr>
        <p:grpSpPr bwMode="auto">
          <a:xfrm>
            <a:off x="5105400" y="3505200"/>
            <a:ext cx="585788" cy="609600"/>
            <a:chOff x="1824" y="864"/>
            <a:chExt cx="240" cy="240"/>
          </a:xfrm>
        </p:grpSpPr>
        <p:sp>
          <p:nvSpPr>
            <p:cNvPr id="27712" name="Oval 28"/>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13" name="Rectangle 29"/>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grpSp>
        <p:nvGrpSpPr>
          <p:cNvPr id="60472" name="Group 30"/>
          <p:cNvGrpSpPr>
            <a:grpSpLocks/>
          </p:cNvGrpSpPr>
          <p:nvPr/>
        </p:nvGrpSpPr>
        <p:grpSpPr bwMode="auto">
          <a:xfrm>
            <a:off x="5508625" y="4559300"/>
            <a:ext cx="585788" cy="609600"/>
            <a:chOff x="1824" y="864"/>
            <a:chExt cx="240" cy="240"/>
          </a:xfrm>
        </p:grpSpPr>
        <p:sp>
          <p:nvSpPr>
            <p:cNvPr id="27710" name="Oval 31"/>
            <p:cNvSpPr>
              <a:spLocks noChangeArrowheads="1"/>
            </p:cNvSpPr>
            <p:nvPr/>
          </p:nvSpPr>
          <p:spPr bwMode="auto">
            <a:xfrm>
              <a:off x="1824" y="864"/>
              <a:ext cx="240" cy="240"/>
            </a:xfrm>
            <a:prstGeom prst="ellipse">
              <a:avLst/>
            </a:prstGeom>
            <a:solidFill>
              <a:schemeClr val="accent1"/>
            </a:solidFill>
            <a:ln w="9525">
              <a:solidFill>
                <a:schemeClr val="tx1"/>
              </a:solidFill>
              <a:round/>
              <a:headEnd/>
              <a:tailEnd/>
            </a:ln>
          </p:spPr>
          <p:txBody>
            <a:bodyPr wrap="none" anchor="ctr"/>
            <a:lstStyle/>
            <a:p>
              <a:endParaRPr lang="vi-VN"/>
            </a:p>
          </p:txBody>
        </p:sp>
        <p:sp>
          <p:nvSpPr>
            <p:cNvPr id="27711" name="Rectangle 32"/>
            <p:cNvSpPr>
              <a:spLocks noChangeArrowheads="1"/>
            </p:cNvSpPr>
            <p:nvPr/>
          </p:nvSpPr>
          <p:spPr bwMode="auto">
            <a:xfrm>
              <a:off x="1872" y="960"/>
              <a:ext cx="144" cy="48"/>
            </a:xfrm>
            <a:prstGeom prst="rect">
              <a:avLst/>
            </a:prstGeom>
            <a:solidFill>
              <a:schemeClr val="bg1"/>
            </a:solidFill>
            <a:ln w="9525">
              <a:solidFill>
                <a:schemeClr val="tx1"/>
              </a:solidFill>
              <a:miter lim="800000"/>
              <a:headEnd/>
              <a:tailEnd/>
            </a:ln>
          </p:spPr>
          <p:txBody>
            <a:bodyPr wrap="none" anchor="ctr"/>
            <a:lstStyle/>
            <a:p>
              <a:endParaRPr lang="vi-VN"/>
            </a:p>
          </p:txBody>
        </p:sp>
      </p:grpSp>
      <p:sp>
        <p:nvSpPr>
          <p:cNvPr id="27696" name="Text Box 163"/>
          <p:cNvSpPr txBox="1">
            <a:spLocks noChangeArrowheads="1"/>
          </p:cNvSpPr>
          <p:nvPr/>
        </p:nvSpPr>
        <p:spPr bwMode="auto">
          <a:xfrm>
            <a:off x="3352800" y="2743200"/>
            <a:ext cx="458788" cy="584200"/>
          </a:xfrm>
          <a:prstGeom prst="rect">
            <a:avLst/>
          </a:prstGeom>
          <a:noFill/>
          <a:ln w="9525">
            <a:noFill/>
            <a:miter lim="800000"/>
            <a:headEnd/>
            <a:tailEnd/>
          </a:ln>
        </p:spPr>
        <p:txBody>
          <a:bodyPr wrap="none" anchor="ctr">
            <a:spAutoFit/>
          </a:bodyPr>
          <a:lstStyle/>
          <a:p>
            <a:pPr algn="ctr" eaLnBrk="0" hangingPunct="0"/>
            <a:r>
              <a:rPr lang="en-US" sz="3200" b="1">
                <a:solidFill>
                  <a:srgbClr val="006699"/>
                </a:solidFill>
                <a:latin typeface=".VnTime" pitchFamily="34" charset="0"/>
              </a:rPr>
              <a:t>P</a:t>
            </a:r>
            <a:endParaRPr lang="en-US" sz="3200" b="1">
              <a:solidFill>
                <a:srgbClr val="006699"/>
              </a:solidFill>
              <a:latin typeface="Times New Roman" pitchFamily="18" charset="0"/>
            </a:endParaRPr>
          </a:p>
        </p:txBody>
      </p:sp>
      <p:sp>
        <p:nvSpPr>
          <p:cNvPr id="27697" name="Text Box 163"/>
          <p:cNvSpPr txBox="1">
            <a:spLocks noChangeArrowheads="1"/>
          </p:cNvSpPr>
          <p:nvPr/>
        </p:nvSpPr>
        <p:spPr bwMode="auto">
          <a:xfrm>
            <a:off x="5638800" y="2743200"/>
            <a:ext cx="481013" cy="584200"/>
          </a:xfrm>
          <a:prstGeom prst="rect">
            <a:avLst/>
          </a:prstGeom>
          <a:noFill/>
          <a:ln w="9525">
            <a:noFill/>
            <a:miter lim="800000"/>
            <a:headEnd/>
            <a:tailEnd/>
          </a:ln>
        </p:spPr>
        <p:txBody>
          <a:bodyPr wrap="none" anchor="ctr">
            <a:spAutoFit/>
          </a:bodyPr>
          <a:lstStyle/>
          <a:p>
            <a:pPr algn="ctr" eaLnBrk="0" hangingPunct="0"/>
            <a:r>
              <a:rPr lang="en-US" sz="3200" b="1">
                <a:solidFill>
                  <a:srgbClr val="006699"/>
                </a:solidFill>
                <a:latin typeface=".VnTime" pitchFamily="34" charset="0"/>
              </a:rPr>
              <a:t>N</a:t>
            </a:r>
            <a:endParaRPr lang="en-US" sz="3200" b="1">
              <a:solidFill>
                <a:srgbClr val="006699"/>
              </a:solidFill>
              <a:latin typeface="Times New Roman" pitchFamily="18" charset="0"/>
            </a:endParaRPr>
          </a:p>
        </p:txBody>
      </p:sp>
      <p:sp>
        <p:nvSpPr>
          <p:cNvPr id="60466" name="Text Box 163"/>
          <p:cNvSpPr txBox="1">
            <a:spLocks noChangeArrowheads="1"/>
          </p:cNvSpPr>
          <p:nvPr/>
        </p:nvSpPr>
        <p:spPr bwMode="auto">
          <a:xfrm>
            <a:off x="2438400" y="5638800"/>
            <a:ext cx="4530725" cy="584200"/>
          </a:xfrm>
          <a:prstGeom prst="rect">
            <a:avLst/>
          </a:prstGeom>
          <a:noFill/>
          <a:ln w="9525">
            <a:noFill/>
            <a:miter lim="800000"/>
            <a:headEnd/>
            <a:tailEnd/>
          </a:ln>
        </p:spPr>
        <p:txBody>
          <a:bodyPr wrap="none" anchor="ctr">
            <a:spAutoFit/>
          </a:bodyPr>
          <a:lstStyle/>
          <a:p>
            <a:pPr algn="ctr" eaLnBrk="0" hangingPunct="0">
              <a:defRPr/>
            </a:pPr>
            <a:r>
              <a:rPr lang="en-US" sz="3200" b="1" dirty="0" err="1">
                <a:solidFill>
                  <a:srgbClr val="006699"/>
                </a:solidFill>
                <a:latin typeface="+mn-lt"/>
              </a:rPr>
              <a:t>Chuyển</a:t>
            </a:r>
            <a:r>
              <a:rPr lang="en-US" sz="3200" b="1" dirty="0">
                <a:solidFill>
                  <a:srgbClr val="006699"/>
                </a:solidFill>
                <a:latin typeface="+mn-lt"/>
              </a:rPr>
              <a:t> </a:t>
            </a:r>
            <a:r>
              <a:rPr lang="en-US" sz="3200" b="1" dirty="0" err="1">
                <a:solidFill>
                  <a:srgbClr val="006699"/>
                </a:solidFill>
                <a:latin typeface="+mn-lt"/>
              </a:rPr>
              <a:t>tiếp</a:t>
            </a:r>
            <a:r>
              <a:rPr lang="en-US" sz="3200" b="1" dirty="0">
                <a:solidFill>
                  <a:srgbClr val="006699"/>
                </a:solidFill>
                <a:latin typeface="+mn-lt"/>
              </a:rPr>
              <a:t> </a:t>
            </a:r>
            <a:r>
              <a:rPr lang="en-US" sz="3200" b="1" dirty="0" err="1">
                <a:solidFill>
                  <a:srgbClr val="006699"/>
                </a:solidFill>
                <a:latin typeface="+mn-lt"/>
              </a:rPr>
              <a:t>cách</a:t>
            </a:r>
            <a:r>
              <a:rPr lang="en-US" sz="3200" b="1" dirty="0">
                <a:solidFill>
                  <a:srgbClr val="006699"/>
                </a:solidFill>
                <a:latin typeface="+mn-lt"/>
              </a:rPr>
              <a:t> </a:t>
            </a:r>
            <a:r>
              <a:rPr lang="en-US" sz="3200" b="1" dirty="0" err="1">
                <a:solidFill>
                  <a:srgbClr val="006699"/>
                </a:solidFill>
                <a:latin typeface="+mn-lt"/>
              </a:rPr>
              <a:t>điện</a:t>
            </a:r>
            <a:endParaRPr lang="en-US" sz="3200" b="1" dirty="0">
              <a:solidFill>
                <a:srgbClr val="006699"/>
              </a:solidFill>
              <a:latin typeface="+mn-lt"/>
            </a:endParaRPr>
          </a:p>
        </p:txBody>
      </p:sp>
      <p:grpSp>
        <p:nvGrpSpPr>
          <p:cNvPr id="60473" name="Group 96"/>
          <p:cNvGrpSpPr>
            <a:grpSpLocks/>
          </p:cNvGrpSpPr>
          <p:nvPr/>
        </p:nvGrpSpPr>
        <p:grpSpPr bwMode="auto">
          <a:xfrm>
            <a:off x="1500188" y="1981200"/>
            <a:ext cx="3605212" cy="3216275"/>
            <a:chOff x="945" y="1248"/>
            <a:chExt cx="2271" cy="2026"/>
          </a:xfrm>
        </p:grpSpPr>
        <p:sp>
          <p:nvSpPr>
            <p:cNvPr id="27705" name="Line 97"/>
            <p:cNvSpPr>
              <a:spLocks noChangeShapeType="1"/>
            </p:cNvSpPr>
            <p:nvPr/>
          </p:nvSpPr>
          <p:spPr bwMode="auto">
            <a:xfrm flipV="1">
              <a:off x="3216" y="1248"/>
              <a:ext cx="0" cy="2016"/>
            </a:xfrm>
            <a:prstGeom prst="line">
              <a:avLst/>
            </a:prstGeom>
            <a:noFill/>
            <a:ln w="57150" cap="rnd">
              <a:solidFill>
                <a:schemeClr val="accent2"/>
              </a:solidFill>
              <a:prstDash val="sysDot"/>
              <a:round/>
              <a:headEnd/>
              <a:tailEnd/>
            </a:ln>
          </p:spPr>
          <p:txBody>
            <a:bodyPr wrap="none" anchor="ctr"/>
            <a:lstStyle/>
            <a:p>
              <a:endParaRPr lang="en-US"/>
            </a:p>
          </p:txBody>
        </p:sp>
        <p:sp>
          <p:nvSpPr>
            <p:cNvPr id="27706" name="Line 98"/>
            <p:cNvSpPr>
              <a:spLocks noChangeShapeType="1"/>
            </p:cNvSpPr>
            <p:nvPr/>
          </p:nvSpPr>
          <p:spPr bwMode="auto">
            <a:xfrm flipV="1">
              <a:off x="2592" y="1248"/>
              <a:ext cx="0" cy="2026"/>
            </a:xfrm>
            <a:prstGeom prst="line">
              <a:avLst/>
            </a:prstGeom>
            <a:noFill/>
            <a:ln w="57150" cap="rnd">
              <a:solidFill>
                <a:schemeClr val="accent2"/>
              </a:solidFill>
              <a:prstDash val="sysDot"/>
              <a:round/>
              <a:headEnd/>
              <a:tailEnd/>
            </a:ln>
          </p:spPr>
          <p:txBody>
            <a:bodyPr wrap="none" anchor="ctr"/>
            <a:lstStyle/>
            <a:p>
              <a:endParaRPr lang="en-US"/>
            </a:p>
          </p:txBody>
        </p:sp>
        <p:sp>
          <p:nvSpPr>
            <p:cNvPr id="321" name="Text Box 99"/>
            <p:cNvSpPr txBox="1">
              <a:spLocks noChangeArrowheads="1"/>
            </p:cNvSpPr>
            <p:nvPr/>
          </p:nvSpPr>
          <p:spPr bwMode="auto">
            <a:xfrm>
              <a:off x="945" y="1497"/>
              <a:ext cx="1302" cy="330"/>
            </a:xfrm>
            <a:prstGeom prst="rect">
              <a:avLst/>
            </a:prstGeom>
            <a:noFill/>
            <a:ln w="9525">
              <a:noFill/>
              <a:miter lim="800000"/>
              <a:headEnd/>
              <a:tailEnd/>
            </a:ln>
          </p:spPr>
          <p:txBody>
            <a:bodyPr wrap="none" anchor="ctr">
              <a:spAutoFit/>
            </a:bodyPr>
            <a:lstStyle/>
            <a:p>
              <a:pPr algn="ctr" eaLnBrk="0" hangingPunct="0">
                <a:defRPr/>
              </a:pPr>
              <a:r>
                <a:rPr lang="en-US" sz="2800" dirty="0" err="1">
                  <a:solidFill>
                    <a:schemeClr val="accent2"/>
                  </a:solidFill>
                  <a:latin typeface="+mn-lt"/>
                </a:rPr>
                <a:t>Miền</a:t>
              </a:r>
              <a:r>
                <a:rPr lang="en-US" sz="2800" dirty="0">
                  <a:solidFill>
                    <a:schemeClr val="accent2"/>
                  </a:solidFill>
                  <a:latin typeface="+mn-lt"/>
                </a:rPr>
                <a:t> </a:t>
              </a:r>
              <a:r>
                <a:rPr lang="en-US" sz="2800" dirty="0" err="1">
                  <a:solidFill>
                    <a:schemeClr val="accent2"/>
                  </a:solidFill>
                  <a:latin typeface="+mn-lt"/>
                </a:rPr>
                <a:t>nghèo</a:t>
              </a:r>
              <a:endParaRPr lang="en-US" sz="2800" dirty="0">
                <a:solidFill>
                  <a:schemeClr val="accent2"/>
                </a:solidFill>
                <a:latin typeface="+mn-lt"/>
              </a:endParaRPr>
            </a:p>
          </p:txBody>
        </p:sp>
        <p:sp>
          <p:nvSpPr>
            <p:cNvPr id="27708" name="Line 100"/>
            <p:cNvSpPr>
              <a:spLocks noChangeShapeType="1"/>
            </p:cNvSpPr>
            <p:nvPr/>
          </p:nvSpPr>
          <p:spPr bwMode="auto">
            <a:xfrm>
              <a:off x="2592" y="2256"/>
              <a:ext cx="624" cy="0"/>
            </a:xfrm>
            <a:prstGeom prst="line">
              <a:avLst/>
            </a:prstGeom>
            <a:noFill/>
            <a:ln w="28575">
              <a:solidFill>
                <a:schemeClr val="accent2"/>
              </a:solidFill>
              <a:round/>
              <a:headEnd type="triangle" w="med" len="med"/>
              <a:tailEnd type="triangle" w="med" len="med"/>
            </a:ln>
          </p:spPr>
          <p:txBody>
            <a:bodyPr wrap="none" anchor="ctr"/>
            <a:lstStyle/>
            <a:p>
              <a:endParaRPr lang="en-US"/>
            </a:p>
          </p:txBody>
        </p:sp>
        <p:sp>
          <p:nvSpPr>
            <p:cNvPr id="27709" name="Line 101"/>
            <p:cNvSpPr>
              <a:spLocks noChangeShapeType="1"/>
            </p:cNvSpPr>
            <p:nvPr/>
          </p:nvSpPr>
          <p:spPr bwMode="auto">
            <a:xfrm flipH="1" flipV="1">
              <a:off x="2314" y="1680"/>
              <a:ext cx="470" cy="528"/>
            </a:xfrm>
            <a:prstGeom prst="line">
              <a:avLst/>
            </a:prstGeom>
            <a:noFill/>
            <a:ln w="28575">
              <a:solidFill>
                <a:schemeClr val="accent2"/>
              </a:solidFill>
              <a:round/>
              <a:headEnd/>
              <a:tailEnd/>
            </a:ln>
          </p:spPr>
          <p:txBody>
            <a:bodyPr wrap="none" anchor="ctr"/>
            <a:lstStyle/>
            <a:p>
              <a:endParaRPr lang="en-US"/>
            </a:p>
          </p:txBody>
        </p:sp>
      </p:grpSp>
      <p:sp>
        <p:nvSpPr>
          <p:cNvPr id="27701" name="Line 104"/>
          <p:cNvSpPr>
            <a:spLocks noChangeShapeType="1"/>
          </p:cNvSpPr>
          <p:nvPr/>
        </p:nvSpPr>
        <p:spPr bwMode="auto">
          <a:xfrm flipH="1">
            <a:off x="4191000" y="2438400"/>
            <a:ext cx="838200" cy="0"/>
          </a:xfrm>
          <a:prstGeom prst="line">
            <a:avLst/>
          </a:prstGeom>
          <a:noFill/>
          <a:ln w="9525">
            <a:solidFill>
              <a:schemeClr val="tx1"/>
            </a:solidFill>
            <a:round/>
            <a:headEnd/>
            <a:tailEnd type="triangle" w="med" len="med"/>
          </a:ln>
        </p:spPr>
        <p:txBody>
          <a:bodyPr/>
          <a:lstStyle/>
          <a:p>
            <a:endParaRPr lang="en-US"/>
          </a:p>
        </p:txBody>
      </p:sp>
      <p:sp>
        <p:nvSpPr>
          <p:cNvPr id="325" name="Text Box 105"/>
          <p:cNvSpPr txBox="1">
            <a:spLocks noChangeArrowheads="1"/>
          </p:cNvSpPr>
          <p:nvPr/>
        </p:nvSpPr>
        <p:spPr bwMode="auto">
          <a:xfrm>
            <a:off x="4114800" y="1981200"/>
            <a:ext cx="2971800" cy="338138"/>
          </a:xfrm>
          <a:prstGeom prst="rect">
            <a:avLst/>
          </a:prstGeom>
          <a:noFill/>
          <a:ln w="9525">
            <a:noFill/>
            <a:miter lim="800000"/>
            <a:headEnd/>
            <a:tailEnd/>
          </a:ln>
        </p:spPr>
        <p:txBody>
          <a:bodyPr>
            <a:spAutoFit/>
          </a:bodyPr>
          <a:lstStyle/>
          <a:p>
            <a:pPr algn="ctr" eaLnBrk="0" hangingPunct="0">
              <a:defRPr/>
            </a:pPr>
            <a:r>
              <a:rPr lang="en-US" sz="1600" b="1" dirty="0" err="1">
                <a:solidFill>
                  <a:srgbClr val="CC0000"/>
                </a:solidFill>
                <a:latin typeface="+mn-lt"/>
              </a:rPr>
              <a:t>Etx</a:t>
            </a:r>
            <a:r>
              <a:rPr lang="en-US" sz="1600" b="1" dirty="0">
                <a:solidFill>
                  <a:srgbClr val="CC0000"/>
                </a:solidFill>
                <a:latin typeface="+mn-lt"/>
              </a:rPr>
              <a:t> : </a:t>
            </a:r>
            <a:r>
              <a:rPr lang="en-US" sz="1600" b="1" dirty="0" err="1">
                <a:solidFill>
                  <a:srgbClr val="CC0000"/>
                </a:solidFill>
                <a:latin typeface="+mn-lt"/>
              </a:rPr>
              <a:t>Điện</a:t>
            </a:r>
            <a:r>
              <a:rPr lang="en-US" sz="1600" b="1" dirty="0">
                <a:solidFill>
                  <a:srgbClr val="CC0000"/>
                </a:solidFill>
                <a:latin typeface="+mn-lt"/>
              </a:rPr>
              <a:t> </a:t>
            </a:r>
            <a:r>
              <a:rPr lang="en-US" sz="1600" b="1" dirty="0" err="1">
                <a:solidFill>
                  <a:srgbClr val="CC0000"/>
                </a:solidFill>
                <a:latin typeface="+mn-lt"/>
              </a:rPr>
              <a:t>trường</a:t>
            </a:r>
            <a:r>
              <a:rPr lang="en-US" sz="1600" b="1" dirty="0">
                <a:solidFill>
                  <a:srgbClr val="CC0000"/>
                </a:solidFill>
                <a:latin typeface="+mn-lt"/>
              </a:rPr>
              <a:t> </a:t>
            </a:r>
            <a:r>
              <a:rPr lang="en-US" sz="1600" b="1" dirty="0" err="1">
                <a:solidFill>
                  <a:srgbClr val="CC0000"/>
                </a:solidFill>
                <a:latin typeface="+mn-lt"/>
              </a:rPr>
              <a:t>tiếp</a:t>
            </a:r>
            <a:r>
              <a:rPr lang="en-US" sz="1600" b="1" dirty="0">
                <a:solidFill>
                  <a:srgbClr val="CC0000"/>
                </a:solidFill>
                <a:latin typeface="+mn-lt"/>
              </a:rPr>
              <a:t> </a:t>
            </a:r>
            <a:r>
              <a:rPr lang="en-US" sz="1600" b="1" dirty="0" err="1">
                <a:solidFill>
                  <a:srgbClr val="CC0000"/>
                </a:solidFill>
                <a:latin typeface="+mn-lt"/>
              </a:rPr>
              <a:t>xúc</a:t>
            </a:r>
            <a:endParaRPr lang="en-US" sz="1600" b="1" dirty="0">
              <a:solidFill>
                <a:srgbClr val="CC0000"/>
              </a:solidFill>
              <a:latin typeface="+mn-lt"/>
            </a:endParaRPr>
          </a:p>
        </p:txBody>
      </p:sp>
      <p:sp>
        <p:nvSpPr>
          <p:cNvPr id="27703" name="Text Box 163"/>
          <p:cNvSpPr txBox="1">
            <a:spLocks noChangeArrowheads="1"/>
          </p:cNvSpPr>
          <p:nvPr/>
        </p:nvSpPr>
        <p:spPr bwMode="auto">
          <a:xfrm>
            <a:off x="5105400" y="2362200"/>
            <a:ext cx="425450" cy="584200"/>
          </a:xfrm>
          <a:prstGeom prst="rect">
            <a:avLst/>
          </a:prstGeom>
          <a:noFill/>
          <a:ln w="9525">
            <a:noFill/>
            <a:miter lim="800000"/>
            <a:headEnd/>
            <a:tailEnd/>
          </a:ln>
        </p:spPr>
        <p:txBody>
          <a:bodyPr wrap="none" anchor="ctr">
            <a:spAutoFit/>
          </a:bodyPr>
          <a:lstStyle/>
          <a:p>
            <a:pPr algn="ctr" eaLnBrk="0" hangingPunct="0"/>
            <a:r>
              <a:rPr lang="en-US" sz="3200" b="1">
                <a:solidFill>
                  <a:srgbClr val="FF0000"/>
                </a:solidFill>
                <a:latin typeface=".VnTime" pitchFamily="34" charset="0"/>
              </a:rPr>
              <a:t>+</a:t>
            </a:r>
            <a:endParaRPr lang="en-US" sz="3200" b="1">
              <a:solidFill>
                <a:srgbClr val="FF0000"/>
              </a:solidFill>
              <a:latin typeface="Times New Roman" pitchFamily="18" charset="0"/>
            </a:endParaRPr>
          </a:p>
        </p:txBody>
      </p:sp>
      <p:sp>
        <p:nvSpPr>
          <p:cNvPr id="27704" name="Text Box 163"/>
          <p:cNvSpPr txBox="1">
            <a:spLocks noChangeArrowheads="1"/>
          </p:cNvSpPr>
          <p:nvPr/>
        </p:nvSpPr>
        <p:spPr bwMode="auto">
          <a:xfrm>
            <a:off x="3765550" y="2362200"/>
            <a:ext cx="320675" cy="584200"/>
          </a:xfrm>
          <a:prstGeom prst="rect">
            <a:avLst/>
          </a:prstGeom>
          <a:noFill/>
          <a:ln w="9525">
            <a:noFill/>
            <a:miter lim="800000"/>
            <a:headEnd/>
            <a:tailEnd/>
          </a:ln>
        </p:spPr>
        <p:txBody>
          <a:bodyPr wrap="none" anchor="ctr">
            <a:spAutoFit/>
          </a:bodyPr>
          <a:lstStyle/>
          <a:p>
            <a:pPr algn="ctr" eaLnBrk="0" hangingPunct="0"/>
            <a:r>
              <a:rPr lang="en-US" sz="3200" b="1">
                <a:solidFill>
                  <a:srgbClr val="FF0000"/>
                </a:solidFill>
                <a:latin typeface=".VnTime" pitchFamily="34" charset="0"/>
              </a:rPr>
              <a:t>-</a:t>
            </a:r>
            <a:endParaRPr lang="en-US" sz="3200" b="1">
              <a:solidFill>
                <a:srgbClr val="FF0000"/>
              </a:solidFill>
              <a:latin typeface="Times New Roman" pitchFamily="18" charset="0"/>
            </a:endParaRPr>
          </a:p>
        </p:txBody>
      </p:sp>
      <p:sp>
        <p:nvSpPr>
          <p:cNvPr id="168" name="Title 1"/>
          <p:cNvSpPr txBox="1">
            <a:spLocks/>
          </p:cNvSpPr>
          <p:nvPr/>
        </p:nvSpPr>
        <p:spPr>
          <a:xfrm>
            <a:off x="290732" y="96129"/>
            <a:ext cx="8686800" cy="762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Chất</a:t>
            </a:r>
            <a:r>
              <a:rPr kumimoji="0" lang="en-US" sz="4400" b="1" i="0" u="none" strike="noStrike" kern="1200" cap="none" spc="0" normalizeH="0" noProof="0" smtClean="0">
                <a:ln>
                  <a:noFill/>
                </a:ln>
                <a:solidFill>
                  <a:srgbClr val="FF0000"/>
                </a:solidFill>
                <a:effectLst/>
                <a:uLnTx/>
                <a:uFillTx/>
                <a:latin typeface="Times New Roman" pitchFamily="18" charset="0"/>
                <a:ea typeface="+mj-ea"/>
                <a:cs typeface="Times New Roman" pitchFamily="18" charset="0"/>
              </a:rPr>
              <a:t> bán dẫn và Diode</a:t>
            </a:r>
            <a:endPar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endParaRPr>
          </a:p>
        </p:txBody>
      </p:sp>
      <p:sp>
        <p:nvSpPr>
          <p:cNvPr id="169" name="TextBox 168"/>
          <p:cNvSpPr txBox="1"/>
          <p:nvPr/>
        </p:nvSpPr>
        <p:spPr>
          <a:xfrm>
            <a:off x="339450" y="762000"/>
            <a:ext cx="2362200" cy="461665"/>
          </a:xfrm>
          <a:prstGeom prst="rect">
            <a:avLst/>
          </a:prstGeom>
          <a:noFill/>
        </p:spPr>
        <p:txBody>
          <a:bodyPr wrap="square" rtlCol="0">
            <a:spAutoFit/>
          </a:bodyPr>
          <a:lstStyle/>
          <a:p>
            <a:r>
              <a:rPr lang="en-US" sz="2400" smtClean="0">
                <a:solidFill>
                  <a:schemeClr val="accent1"/>
                </a:solidFill>
                <a:latin typeface="Times New Roman" pitchFamily="18" charset="0"/>
                <a:cs typeface="Times New Roman" pitchFamily="18" charset="0"/>
              </a:rPr>
              <a:t>Chuyển tiếp P-N</a:t>
            </a:r>
            <a:endParaRPr lang="en-US" sz="2400">
              <a:solidFill>
                <a:schemeClr val="accent1"/>
              </a:solidFill>
              <a:latin typeface="Times New Roman" pitchFamily="18" charset="0"/>
              <a:cs typeface="Times New Roman" pitchFamily="18" charset="0"/>
            </a:endParaRPr>
          </a:p>
        </p:txBody>
      </p:sp>
      <p:sp>
        <p:nvSpPr>
          <p:cNvPr id="170" name="TextBox 169"/>
          <p:cNvSpPr txBox="1"/>
          <p:nvPr/>
        </p:nvSpPr>
        <p:spPr>
          <a:xfrm>
            <a:off x="782780" y="1219200"/>
            <a:ext cx="3352800" cy="430887"/>
          </a:xfrm>
          <a:prstGeom prst="rect">
            <a:avLst/>
          </a:prstGeom>
          <a:noFill/>
        </p:spPr>
        <p:txBody>
          <a:bodyPr wrap="square" rtlCol="0">
            <a:spAutoFit/>
          </a:bodyPr>
          <a:lstStyle/>
          <a:p>
            <a:r>
              <a:rPr lang="en-US" sz="2200" smtClean="0">
                <a:solidFill>
                  <a:srgbClr val="7030A0"/>
                </a:solidFill>
                <a:latin typeface="Times New Roman" pitchFamily="18" charset="0"/>
                <a:cs typeface="Times New Roman" pitchFamily="18" charset="0"/>
              </a:rPr>
              <a:t>Trạng thái cân bằng</a:t>
            </a:r>
            <a:endParaRPr lang="en-US" sz="2200">
              <a:solidFill>
                <a:srgbClr val="7030A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60473"/>
                                        </p:tgtEl>
                                        <p:attrNameLst>
                                          <p:attrName>style.visibility</p:attrName>
                                        </p:attrNameLst>
                                      </p:cBhvr>
                                      <p:to>
                                        <p:strVal val="visible"/>
                                      </p:to>
                                    </p:set>
                                    <p:anim calcmode="lin" valueType="num">
                                      <p:cBhvr>
                                        <p:cTn id="7" dur="500" fill="hold"/>
                                        <p:tgtEl>
                                          <p:spTgt spid="60473"/>
                                        </p:tgtEl>
                                        <p:attrNameLst>
                                          <p:attrName>ppt_x</p:attrName>
                                        </p:attrNameLst>
                                      </p:cBhvr>
                                      <p:tavLst>
                                        <p:tav tm="0">
                                          <p:val>
                                            <p:strVal val="#ppt_x-#ppt_w/2"/>
                                          </p:val>
                                        </p:tav>
                                        <p:tav tm="100000">
                                          <p:val>
                                            <p:strVal val="#ppt_x"/>
                                          </p:val>
                                        </p:tav>
                                      </p:tavLst>
                                    </p:anim>
                                    <p:anim calcmode="lin" valueType="num">
                                      <p:cBhvr>
                                        <p:cTn id="8" dur="500" fill="hold"/>
                                        <p:tgtEl>
                                          <p:spTgt spid="60473"/>
                                        </p:tgtEl>
                                        <p:attrNameLst>
                                          <p:attrName>ppt_y</p:attrName>
                                        </p:attrNameLst>
                                      </p:cBhvr>
                                      <p:tavLst>
                                        <p:tav tm="0">
                                          <p:val>
                                            <p:strVal val="#ppt_y"/>
                                          </p:val>
                                        </p:tav>
                                        <p:tav tm="100000">
                                          <p:val>
                                            <p:strVal val="#ppt_y"/>
                                          </p:val>
                                        </p:tav>
                                      </p:tavLst>
                                    </p:anim>
                                    <p:anim calcmode="lin" valueType="num">
                                      <p:cBhvr>
                                        <p:cTn id="9" dur="500" fill="hold"/>
                                        <p:tgtEl>
                                          <p:spTgt spid="60473"/>
                                        </p:tgtEl>
                                        <p:attrNameLst>
                                          <p:attrName>ppt_w</p:attrName>
                                        </p:attrNameLst>
                                      </p:cBhvr>
                                      <p:tavLst>
                                        <p:tav tm="0">
                                          <p:val>
                                            <p:fltVal val="0"/>
                                          </p:val>
                                        </p:tav>
                                        <p:tav tm="100000">
                                          <p:val>
                                            <p:strVal val="#ppt_w"/>
                                          </p:val>
                                        </p:tav>
                                      </p:tavLst>
                                    </p:anim>
                                    <p:anim calcmode="lin" valueType="num">
                                      <p:cBhvr>
                                        <p:cTn id="10" dur="500" fill="hold"/>
                                        <p:tgtEl>
                                          <p:spTgt spid="6047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168"/>
                                        </p:tgtEl>
                                        <p:attrNameLst>
                                          <p:attrName>style.visibility</p:attrName>
                                        </p:attrNameLst>
                                      </p:cBhvr>
                                      <p:to>
                                        <p:strVal val="visible"/>
                                      </p:to>
                                    </p:set>
                                    <p:animEffect transition="in" filter="diamond(in)">
                                      <p:cBhvr>
                                        <p:cTn id="15" dur="1000"/>
                                        <p:tgtEl>
                                          <p:spTgt spid="168"/>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169"/>
                                        </p:tgtEl>
                                        <p:attrNameLst>
                                          <p:attrName>style.visibility</p:attrName>
                                        </p:attrNameLst>
                                      </p:cBhvr>
                                      <p:to>
                                        <p:strVal val="visible"/>
                                      </p:to>
                                    </p:set>
                                    <p:animEffect transition="in" filter="diamond(in)">
                                      <p:cBhvr>
                                        <p:cTn id="18"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224</TotalTime>
  <Words>1458</Words>
  <Application>Microsoft Office PowerPoint</Application>
  <PresentationFormat>On-screen Show (4:3)</PresentationFormat>
  <Paragraphs>282</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29</vt:i4>
      </vt:variant>
    </vt:vector>
  </HeadingPairs>
  <TitlesOfParts>
    <vt:vector size="33" baseType="lpstr">
      <vt:lpstr>Flow</vt:lpstr>
      <vt:lpstr>Microsoft Office Visio Drawing</vt:lpstr>
      <vt:lpstr>Bitmap Image</vt:lpstr>
      <vt:lpstr>Microsoft Equation 3.0</vt:lpstr>
      <vt:lpstr>Chương 7 – Chất bán dẫn và Diode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Diode biến dung (Varicap)</vt:lpstr>
      <vt:lpstr>Slide 27</vt:lpstr>
      <vt:lpstr>Slide 28</vt:lpstr>
      <vt:lpstr>Slide 29</vt:lpstr>
    </vt:vector>
  </TitlesOfParts>
  <Company>CD-Rom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7 – Chất bán dẫn và Diode</dc:title>
  <dc:creator>aquoc</dc:creator>
  <cp:lastModifiedBy>aquoc</cp:lastModifiedBy>
  <cp:revision>31</cp:revision>
  <dcterms:created xsi:type="dcterms:W3CDTF">2012-11-13T13:36:46Z</dcterms:created>
  <dcterms:modified xsi:type="dcterms:W3CDTF">2012-11-15T10:32:10Z</dcterms:modified>
</cp:coreProperties>
</file>