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58" r:id="rId3"/>
    <p:sldId id="267" r:id="rId4"/>
    <p:sldId id="259" r:id="rId5"/>
    <p:sldId id="260" r:id="rId6"/>
    <p:sldId id="262" r:id="rId7"/>
    <p:sldId id="263" r:id="rId8"/>
    <p:sldId id="264" r:id="rId9"/>
    <p:sldId id="265" r:id="rId10"/>
    <p:sldId id="268" r:id="rId11"/>
    <p:sldId id="266"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6083A7-7BEF-43C0-9197-3F8C0E2B3F06}" type="datetimeFigureOut">
              <a:rPr lang="en-US" smtClean="0"/>
              <a:pPr/>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7EBAA2-F59E-4CF1-8CBA-A532C6F1D0D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7EBAA2-F59E-4CF1-8CBA-A532C6F1D0D2}"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540BF2F5-5603-4E2C-989A-9A4E11D988FE}" type="slidenum">
              <a:rPr lang="en-US" smtClean="0"/>
              <a:pPr>
                <a:defRPr/>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82DD311-3683-422A-B3E3-BBB876FAC71C}" type="slidenum">
              <a:rPr lang="en-US" smtClean="0"/>
              <a:pPr>
                <a:defRPr/>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5FBB80FD-6034-4CDF-9D3C-F36FE9B7754C}"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D692441-9707-4F98-8BC9-0DEBA2E1A249}" type="datetimeFigureOut">
              <a:rPr lang="en-US" smtClean="0"/>
              <a:pPr/>
              <a:t>11/21/2012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6F9ECAA-1780-4894-8C3F-E7016226A76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692441-9707-4F98-8BC9-0DEBA2E1A24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9ECAA-1780-4894-8C3F-E7016226A7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692441-9707-4F98-8BC9-0DEBA2E1A24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9ECAA-1780-4894-8C3F-E7016226A7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692441-9707-4F98-8BC9-0DEBA2E1A24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9ECAA-1780-4894-8C3F-E7016226A7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D692441-9707-4F98-8BC9-0DEBA2E1A24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9ECAA-1780-4894-8C3F-E7016226A76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692441-9707-4F98-8BC9-0DEBA2E1A24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9ECAA-1780-4894-8C3F-E7016226A7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D692441-9707-4F98-8BC9-0DEBA2E1A24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F9ECAA-1780-4894-8C3F-E7016226A7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D692441-9707-4F98-8BC9-0DEBA2E1A24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F9ECAA-1780-4894-8C3F-E7016226A7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692441-9707-4F98-8BC9-0DEBA2E1A24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F9ECAA-1780-4894-8C3F-E7016226A7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692441-9707-4F98-8BC9-0DEBA2E1A24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9ECAA-1780-4894-8C3F-E7016226A7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692441-9707-4F98-8BC9-0DEBA2E1A24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6F9ECAA-1780-4894-8C3F-E7016226A76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D692441-9707-4F98-8BC9-0DEBA2E1A249}" type="datetimeFigureOut">
              <a:rPr lang="en-US" smtClean="0"/>
              <a:pPr/>
              <a:t>11/21/2012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6F9ECAA-1780-4894-8C3F-E7016226A76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52400" y="3124200"/>
            <a:ext cx="8839200" cy="1828800"/>
          </a:xfrm>
        </p:spPr>
        <p:txBody>
          <a:bodyPr>
            <a:normAutofit/>
          </a:bodyPr>
          <a:lstStyle/>
          <a:p>
            <a:pPr algn="ctr"/>
            <a:r>
              <a:rPr lang="en-US" smtClean="0">
                <a:solidFill>
                  <a:srgbClr val="FFFF00"/>
                </a:solidFill>
                <a:latin typeface="Times New Roman" pitchFamily="18" charset="0"/>
                <a:cs typeface="Times New Roman" pitchFamily="18" charset="0"/>
              </a:rPr>
              <a:t>Chương 8: Linh kiện MOSFET</a:t>
            </a:r>
            <a:endParaRPr lang="en-US">
              <a:solidFill>
                <a:srgbClr val="FFFF00"/>
              </a:solidFill>
              <a:latin typeface="Times New Roman" pitchFamily="18" charset="0"/>
              <a:cs typeface="Times New Roman" pitchFamily="18" charset="0"/>
            </a:endParaRPr>
          </a:p>
        </p:txBody>
      </p:sp>
      <p:sp>
        <p:nvSpPr>
          <p:cNvPr id="5" name="TextBox 4"/>
          <p:cNvSpPr txBox="1"/>
          <p:nvPr/>
        </p:nvSpPr>
        <p:spPr>
          <a:xfrm>
            <a:off x="1905000" y="152400"/>
            <a:ext cx="5562600" cy="1015663"/>
          </a:xfrm>
          <a:prstGeom prst="rect">
            <a:avLst/>
          </a:prstGeom>
          <a:noFill/>
        </p:spPr>
        <p:txBody>
          <a:bodyPr wrap="square" rtlCol="0">
            <a:spAutoFit/>
          </a:bodyPr>
          <a:lstStyle/>
          <a:p>
            <a:pPr algn="ctr"/>
            <a:r>
              <a:rPr lang="en-US" sz="3000" smtClean="0">
                <a:latin typeface="Times New Roman" pitchFamily="18" charset="0"/>
                <a:cs typeface="Times New Roman" pitchFamily="18" charset="0"/>
              </a:rPr>
              <a:t>Đại Học Công Nghệ Thông Tin ĐH QG TPHCM</a:t>
            </a:r>
            <a:endParaRPr lang="en-US" sz="3000">
              <a:latin typeface="Times New Roman" pitchFamily="18" charset="0"/>
              <a:cs typeface="Times New Roman" pitchFamily="18" charset="0"/>
            </a:endParaRPr>
          </a:p>
        </p:txBody>
      </p:sp>
      <p:sp>
        <p:nvSpPr>
          <p:cNvPr id="6" name="TextBox 5"/>
          <p:cNvSpPr txBox="1"/>
          <p:nvPr/>
        </p:nvSpPr>
        <p:spPr>
          <a:xfrm>
            <a:off x="2971800" y="2057400"/>
            <a:ext cx="32766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Môn học : Nhập Môn Điện Tử</a:t>
            </a:r>
            <a:endParaRPr lang="en-US">
              <a:latin typeface="Times New Roman" pitchFamily="18" charset="0"/>
              <a:cs typeface="Times New Roman" pitchFamily="18" charset="0"/>
            </a:endParaRPr>
          </a:p>
        </p:txBody>
      </p:sp>
      <p:sp>
        <p:nvSpPr>
          <p:cNvPr id="7" name="TextBox 6"/>
          <p:cNvSpPr txBox="1"/>
          <p:nvPr/>
        </p:nvSpPr>
        <p:spPr>
          <a:xfrm>
            <a:off x="3048000" y="6260068"/>
            <a:ext cx="32766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TP HCM - 2012</a:t>
            </a:r>
            <a:endParaRPr lang="en-US">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3"/>
          <p:cNvSpPr txBox="1">
            <a:spLocks noChangeArrowheads="1"/>
          </p:cNvSpPr>
          <p:nvPr/>
        </p:nvSpPr>
        <p:spPr bwMode="auto">
          <a:xfrm>
            <a:off x="609600" y="1371600"/>
            <a:ext cx="31242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Chứng minh dòng I</a:t>
            </a:r>
            <a:r>
              <a:rPr lang="en-US" baseline="-25000">
                <a:latin typeface="Times New Roman" pitchFamily="18" charset="0"/>
                <a:cs typeface="Times New Roman" pitchFamily="18" charset="0"/>
              </a:rPr>
              <a:t>DS</a:t>
            </a:r>
          </a:p>
        </p:txBody>
      </p:sp>
      <p:pic>
        <p:nvPicPr>
          <p:cNvPr id="36868" name="Picture 7"/>
          <p:cNvPicPr>
            <a:picLocks noChangeAspect="1" noChangeArrowheads="1"/>
          </p:cNvPicPr>
          <p:nvPr/>
        </p:nvPicPr>
        <p:blipFill>
          <a:blip r:embed="rId2"/>
          <a:srcRect/>
          <a:stretch>
            <a:fillRect/>
          </a:stretch>
        </p:blipFill>
        <p:spPr bwMode="auto">
          <a:xfrm>
            <a:off x="2819400" y="5943600"/>
            <a:ext cx="3657600" cy="638175"/>
          </a:xfrm>
          <a:prstGeom prst="rect">
            <a:avLst/>
          </a:prstGeom>
          <a:noFill/>
          <a:ln w="9525">
            <a:noFill/>
            <a:miter lim="800000"/>
            <a:headEnd/>
            <a:tailEnd/>
          </a:ln>
        </p:spPr>
      </p:pic>
      <p:pic>
        <p:nvPicPr>
          <p:cNvPr id="36869" name="Picture 11"/>
          <p:cNvPicPr>
            <a:picLocks noChangeAspect="1" noChangeArrowheads="1"/>
          </p:cNvPicPr>
          <p:nvPr/>
        </p:nvPicPr>
        <p:blipFill>
          <a:blip r:embed="rId3"/>
          <a:srcRect/>
          <a:stretch>
            <a:fillRect/>
          </a:stretch>
        </p:blipFill>
        <p:spPr bwMode="auto">
          <a:xfrm>
            <a:off x="92075" y="1814513"/>
            <a:ext cx="4229100" cy="2519362"/>
          </a:xfrm>
          <a:prstGeom prst="rect">
            <a:avLst/>
          </a:prstGeom>
          <a:noFill/>
          <a:ln w="9525">
            <a:noFill/>
            <a:miter lim="800000"/>
            <a:headEnd/>
            <a:tailEnd/>
          </a:ln>
        </p:spPr>
      </p:pic>
      <p:sp>
        <p:nvSpPr>
          <p:cNvPr id="36870"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36871" name="Picture 1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119688" y="1663700"/>
            <a:ext cx="985837" cy="596900"/>
          </a:xfrm>
          <a:prstGeom prst="rect">
            <a:avLst/>
          </a:prstGeom>
          <a:noFill/>
          <a:ln w="9525">
            <a:noFill/>
            <a:miter lim="800000"/>
            <a:headEnd/>
            <a:tailEnd/>
          </a:ln>
        </p:spPr>
      </p:pic>
      <p:sp>
        <p:nvSpPr>
          <p:cNvPr id="36872"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36873" name="Picture 14"/>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456488" y="1238250"/>
            <a:ext cx="730250" cy="550863"/>
          </a:xfrm>
          <a:prstGeom prst="rect">
            <a:avLst/>
          </a:prstGeom>
          <a:noFill/>
          <a:ln w="9525">
            <a:noFill/>
            <a:miter lim="800000"/>
            <a:headEnd/>
            <a:tailEnd/>
          </a:ln>
        </p:spPr>
      </p:pic>
      <p:sp>
        <p:nvSpPr>
          <p:cNvPr id="36874"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36875" name="Picture 16"/>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440613" y="2041525"/>
            <a:ext cx="965200" cy="584200"/>
          </a:xfrm>
          <a:prstGeom prst="rect">
            <a:avLst/>
          </a:prstGeom>
          <a:noFill/>
          <a:ln w="9525">
            <a:noFill/>
            <a:miter lim="800000"/>
            <a:headEnd/>
            <a:tailEnd/>
          </a:ln>
        </p:spPr>
      </p:pic>
      <p:sp>
        <p:nvSpPr>
          <p:cNvPr id="36876" name="Rectangle 1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6877" name="Rectangle 2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6878" name="Rectangle 2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36879" name="Picture 22"/>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5364163" y="3706813"/>
            <a:ext cx="3479800" cy="292100"/>
          </a:xfrm>
          <a:prstGeom prst="rect">
            <a:avLst/>
          </a:prstGeom>
          <a:noFill/>
          <a:ln w="9525">
            <a:noFill/>
            <a:miter lim="800000"/>
            <a:headEnd/>
            <a:tailEnd/>
          </a:ln>
        </p:spPr>
      </p:pic>
      <p:sp>
        <p:nvSpPr>
          <p:cNvPr id="36880" name="Rectangle 2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36881" name="Picture 24"/>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676775" y="4165600"/>
            <a:ext cx="3765550" cy="620713"/>
          </a:xfrm>
          <a:prstGeom prst="rect">
            <a:avLst/>
          </a:prstGeom>
          <a:noFill/>
          <a:ln w="9525">
            <a:noFill/>
            <a:miter lim="800000"/>
            <a:headEnd/>
            <a:tailEnd/>
          </a:ln>
        </p:spPr>
      </p:pic>
      <p:sp>
        <p:nvSpPr>
          <p:cNvPr id="36882" name="Rectangle 2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36883" name="Picture 26"/>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760413" y="5094288"/>
            <a:ext cx="3479800" cy="584200"/>
          </a:xfrm>
          <a:prstGeom prst="rect">
            <a:avLst/>
          </a:prstGeom>
          <a:noFill/>
          <a:ln w="9525">
            <a:noFill/>
            <a:miter lim="800000"/>
            <a:headEnd/>
            <a:tailEnd/>
          </a:ln>
        </p:spPr>
      </p:pic>
      <p:sp>
        <p:nvSpPr>
          <p:cNvPr id="36884" name="Rectangle 2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36885" name="Picture 28"/>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4645025" y="5016500"/>
            <a:ext cx="4418013" cy="625475"/>
          </a:xfrm>
          <a:prstGeom prst="rect">
            <a:avLst/>
          </a:prstGeom>
          <a:noFill/>
          <a:ln w="9525">
            <a:noFill/>
            <a:miter lim="800000"/>
            <a:headEnd/>
            <a:tailEnd/>
          </a:ln>
        </p:spPr>
      </p:pic>
      <p:sp>
        <p:nvSpPr>
          <p:cNvPr id="36886" name="TextBox 30"/>
          <p:cNvSpPr txBox="1">
            <a:spLocks noChangeArrowheads="1"/>
          </p:cNvSpPr>
          <p:nvPr/>
        </p:nvSpPr>
        <p:spPr bwMode="auto">
          <a:xfrm>
            <a:off x="6543675" y="1708150"/>
            <a:ext cx="5842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với </a:t>
            </a:r>
          </a:p>
        </p:txBody>
      </p:sp>
      <p:sp>
        <p:nvSpPr>
          <p:cNvPr id="32" name="Left Brace 31"/>
          <p:cNvSpPr/>
          <p:nvPr/>
        </p:nvSpPr>
        <p:spPr>
          <a:xfrm>
            <a:off x="7091363" y="1530350"/>
            <a:ext cx="292100" cy="8032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6888" name="Rectangle 3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36889" name="Picture 30"/>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4711700" y="2735263"/>
            <a:ext cx="3767138" cy="657225"/>
          </a:xfrm>
          <a:prstGeom prst="rect">
            <a:avLst/>
          </a:prstGeom>
          <a:noFill/>
          <a:ln w="9525">
            <a:noFill/>
            <a:miter lim="800000"/>
            <a:headEnd/>
            <a:tailEnd/>
          </a:ln>
        </p:spPr>
      </p:pic>
      <p:sp>
        <p:nvSpPr>
          <p:cNvPr id="35" name="Right Arrow 34"/>
          <p:cNvSpPr/>
          <p:nvPr/>
        </p:nvSpPr>
        <p:spPr>
          <a:xfrm>
            <a:off x="4302125" y="2954338"/>
            <a:ext cx="292100" cy="182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891" name="TextBox 35"/>
          <p:cNvSpPr txBox="1">
            <a:spLocks noChangeArrowheads="1"/>
          </p:cNvSpPr>
          <p:nvPr/>
        </p:nvSpPr>
        <p:spPr bwMode="auto">
          <a:xfrm>
            <a:off x="4611688" y="3649663"/>
            <a:ext cx="730250" cy="369887"/>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Ta có </a:t>
            </a:r>
          </a:p>
        </p:txBody>
      </p:sp>
      <p:sp>
        <p:nvSpPr>
          <p:cNvPr id="37" name="Right Arrow 36"/>
          <p:cNvSpPr/>
          <p:nvPr/>
        </p:nvSpPr>
        <p:spPr>
          <a:xfrm>
            <a:off x="4238625" y="4370388"/>
            <a:ext cx="292100" cy="182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893" name="TextBox 37"/>
          <p:cNvSpPr txBox="1">
            <a:spLocks noChangeArrowheads="1"/>
          </p:cNvSpPr>
          <p:nvPr/>
        </p:nvSpPr>
        <p:spPr bwMode="auto">
          <a:xfrm>
            <a:off x="6127750" y="1727200"/>
            <a:ext cx="584200" cy="368300"/>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(1) </a:t>
            </a:r>
          </a:p>
        </p:txBody>
      </p:sp>
      <p:sp>
        <p:nvSpPr>
          <p:cNvPr id="36894" name="TextBox 38"/>
          <p:cNvSpPr txBox="1">
            <a:spLocks noChangeArrowheads="1"/>
          </p:cNvSpPr>
          <p:nvPr/>
        </p:nvSpPr>
        <p:spPr bwMode="auto">
          <a:xfrm>
            <a:off x="8588375" y="2789238"/>
            <a:ext cx="584200" cy="369887"/>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(2) </a:t>
            </a:r>
          </a:p>
        </p:txBody>
      </p:sp>
      <p:sp>
        <p:nvSpPr>
          <p:cNvPr id="36895" name="TextBox 39"/>
          <p:cNvSpPr txBox="1">
            <a:spLocks noChangeArrowheads="1"/>
          </p:cNvSpPr>
          <p:nvPr/>
        </p:nvSpPr>
        <p:spPr bwMode="auto">
          <a:xfrm>
            <a:off x="-65088" y="5167313"/>
            <a:ext cx="584201" cy="369887"/>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(1) </a:t>
            </a:r>
          </a:p>
        </p:txBody>
      </p:sp>
      <p:sp>
        <p:nvSpPr>
          <p:cNvPr id="41" name="Right Arrow 40"/>
          <p:cNvSpPr/>
          <p:nvPr/>
        </p:nvSpPr>
        <p:spPr>
          <a:xfrm>
            <a:off x="373063" y="5291138"/>
            <a:ext cx="292100" cy="182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Right Arrow 41"/>
          <p:cNvSpPr/>
          <p:nvPr/>
        </p:nvSpPr>
        <p:spPr>
          <a:xfrm>
            <a:off x="4316413" y="5268913"/>
            <a:ext cx="292100" cy="182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Right Arrow 42"/>
          <p:cNvSpPr/>
          <p:nvPr/>
        </p:nvSpPr>
        <p:spPr>
          <a:xfrm>
            <a:off x="2490788" y="6211888"/>
            <a:ext cx="292100" cy="182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TextBox 3"/>
          <p:cNvSpPr txBox="1">
            <a:spLocks noChangeArrowheads="1"/>
          </p:cNvSpPr>
          <p:nvPr/>
        </p:nvSpPr>
        <p:spPr bwMode="auto">
          <a:xfrm>
            <a:off x="449263" y="847725"/>
            <a:ext cx="4381500" cy="523875"/>
          </a:xfrm>
          <a:prstGeom prst="rect">
            <a:avLst/>
          </a:prstGeom>
          <a:noFill/>
          <a:ln w="9525">
            <a:noFill/>
            <a:miter lim="800000"/>
            <a:headEnd/>
            <a:tailEnd/>
          </a:ln>
        </p:spPr>
        <p:txBody>
          <a:bodyPr>
            <a:spAutoFit/>
          </a:bodyPr>
          <a:lstStyle/>
          <a:p>
            <a:r>
              <a:rPr lang="en-US" sz="2800">
                <a:solidFill>
                  <a:schemeClr val="accent1"/>
                </a:solidFill>
                <a:latin typeface="Times New Roman" pitchFamily="18" charset="0"/>
                <a:cs typeface="Times New Roman" pitchFamily="18" charset="0"/>
              </a:rPr>
              <a:t>Transistor hiệu ứng trường.</a:t>
            </a:r>
          </a:p>
        </p:txBody>
      </p:sp>
      <p:sp>
        <p:nvSpPr>
          <p:cNvPr id="40" name="TextBox 39"/>
          <p:cNvSpPr txBox="1"/>
          <p:nvPr/>
        </p:nvSpPr>
        <p:spPr>
          <a:xfrm>
            <a:off x="0" y="54114"/>
            <a:ext cx="9144000" cy="707886"/>
          </a:xfrm>
          <a:prstGeom prst="rect">
            <a:avLst/>
          </a:prstGeom>
          <a:noFill/>
        </p:spPr>
        <p:txBody>
          <a:bodyPr wrap="square" rtlCol="0">
            <a:spAutoFit/>
          </a:bodyPr>
          <a:lstStyle/>
          <a:p>
            <a:pPr algn="ctr"/>
            <a:r>
              <a:rPr lang="en-US" sz="4000" smtClean="0">
                <a:solidFill>
                  <a:srgbClr val="FF0000"/>
                </a:solidFill>
                <a:latin typeface="Times New Roman" pitchFamily="18" charset="0"/>
                <a:cs typeface="Times New Roman" pitchFamily="18" charset="0"/>
              </a:rPr>
              <a:t>MOSFET</a:t>
            </a:r>
            <a:endParaRPr lang="en-US" sz="400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amond(in)">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2300288" y="6024563"/>
            <a:ext cx="3249612" cy="8001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88" name="TextBox 8"/>
          <p:cNvSpPr txBox="1">
            <a:spLocks noChangeArrowheads="1"/>
          </p:cNvSpPr>
          <p:nvPr/>
        </p:nvSpPr>
        <p:spPr bwMode="auto">
          <a:xfrm>
            <a:off x="473075" y="1892300"/>
            <a:ext cx="1812925" cy="368300"/>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Khi V</a:t>
            </a:r>
            <a:r>
              <a:rPr lang="en-US" baseline="-25000">
                <a:latin typeface="Times New Roman" pitchFamily="18" charset="0"/>
                <a:cs typeface="Times New Roman" pitchFamily="18" charset="0"/>
              </a:rPr>
              <a:t>GS</a:t>
            </a:r>
            <a:r>
              <a:rPr lang="en-US">
                <a:latin typeface="Times New Roman" pitchFamily="18" charset="0"/>
                <a:cs typeface="Times New Roman" pitchFamily="18" charset="0"/>
              </a:rPr>
              <a:t> &gt;V</a:t>
            </a:r>
            <a:r>
              <a:rPr lang="en-US" baseline="-25000">
                <a:latin typeface="Times New Roman" pitchFamily="18" charset="0"/>
                <a:cs typeface="Times New Roman" pitchFamily="18" charset="0"/>
              </a:rPr>
              <a:t>TN</a:t>
            </a:r>
          </a:p>
        </p:txBody>
      </p:sp>
      <p:sp>
        <p:nvSpPr>
          <p:cNvPr id="16389" name="TextBox 5"/>
          <p:cNvSpPr txBox="1">
            <a:spLocks noChangeArrowheads="1"/>
          </p:cNvSpPr>
          <p:nvPr/>
        </p:nvSpPr>
        <p:spPr bwMode="auto">
          <a:xfrm>
            <a:off x="1152525" y="1447800"/>
            <a:ext cx="4733925" cy="400050"/>
          </a:xfrm>
          <a:prstGeom prst="rect">
            <a:avLst/>
          </a:prstGeom>
          <a:noFill/>
          <a:ln w="9525">
            <a:noFill/>
            <a:miter lim="800000"/>
            <a:headEnd/>
            <a:tailEnd/>
          </a:ln>
        </p:spPr>
        <p:txBody>
          <a:bodyPr>
            <a:spAutoFit/>
          </a:bodyPr>
          <a:lstStyle/>
          <a:p>
            <a:r>
              <a:rPr lang="en-US" sz="2000">
                <a:solidFill>
                  <a:srgbClr val="7030A0"/>
                </a:solidFill>
                <a:latin typeface="Times New Roman" pitchFamily="18" charset="0"/>
                <a:cs typeface="Times New Roman" pitchFamily="18" charset="0"/>
                <a:sym typeface="Wingdings" pitchFamily="2" charset="2"/>
              </a:rPr>
              <a:t> </a:t>
            </a:r>
            <a:r>
              <a:rPr lang="en-US" sz="2000">
                <a:solidFill>
                  <a:srgbClr val="7030A0"/>
                </a:solidFill>
                <a:latin typeface="Times New Roman" pitchFamily="18" charset="0"/>
                <a:cs typeface="Times New Roman" pitchFamily="18" charset="0"/>
              </a:rPr>
              <a:t>Nguyên tắc hoạt động của N-MOSFET</a:t>
            </a:r>
          </a:p>
        </p:txBody>
      </p:sp>
      <p:pic>
        <p:nvPicPr>
          <p:cNvPr id="16390" name="Picture 2"/>
          <p:cNvPicPr>
            <a:picLocks noChangeAspect="1" noChangeArrowheads="1"/>
          </p:cNvPicPr>
          <p:nvPr/>
        </p:nvPicPr>
        <p:blipFill>
          <a:blip r:embed="rId3"/>
          <a:srcRect/>
          <a:stretch>
            <a:fillRect/>
          </a:stretch>
        </p:blipFill>
        <p:spPr bwMode="auto">
          <a:xfrm>
            <a:off x="671513" y="2468563"/>
            <a:ext cx="3602037" cy="1873250"/>
          </a:xfrm>
          <a:prstGeom prst="rect">
            <a:avLst/>
          </a:prstGeom>
          <a:noFill/>
          <a:ln w="9525">
            <a:noFill/>
            <a:miter lim="800000"/>
            <a:headEnd/>
            <a:tailEnd/>
          </a:ln>
        </p:spPr>
      </p:pic>
      <p:cxnSp>
        <p:nvCxnSpPr>
          <p:cNvPr id="10" name="Straight Arrow Connector 9"/>
          <p:cNvCxnSpPr/>
          <p:nvPr/>
        </p:nvCxnSpPr>
        <p:spPr>
          <a:xfrm rot="5400000">
            <a:off x="4037013" y="3284538"/>
            <a:ext cx="463550" cy="387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392" name="TextBox 10"/>
          <p:cNvSpPr txBox="1">
            <a:spLocks noChangeArrowheads="1"/>
          </p:cNvSpPr>
          <p:nvPr/>
        </p:nvSpPr>
        <p:spPr bwMode="auto">
          <a:xfrm>
            <a:off x="4389438" y="2881313"/>
            <a:ext cx="1168400" cy="1016000"/>
          </a:xfrm>
          <a:prstGeom prst="rect">
            <a:avLst/>
          </a:prstGeom>
          <a:noFill/>
          <a:ln w="9525">
            <a:noFill/>
            <a:miter lim="800000"/>
            <a:headEnd/>
            <a:tailEnd/>
          </a:ln>
        </p:spPr>
        <p:txBody>
          <a:bodyPr>
            <a:spAutoFit/>
          </a:bodyPr>
          <a:lstStyle/>
          <a:p>
            <a:pPr algn="ctr"/>
            <a:r>
              <a:rPr lang="en-US" sz="1500">
                <a:latin typeface="Times New Roman" pitchFamily="18" charset="0"/>
                <a:cs typeface="Times New Roman" pitchFamily="18" charset="0"/>
              </a:rPr>
              <a:t>Vùng điện tich không gian bị thay đổi</a:t>
            </a:r>
          </a:p>
        </p:txBody>
      </p:sp>
      <p:cxnSp>
        <p:nvCxnSpPr>
          <p:cNvPr id="15" name="Straight Arrow Connector 14"/>
          <p:cNvCxnSpPr/>
          <p:nvPr/>
        </p:nvCxnSpPr>
        <p:spPr>
          <a:xfrm rot="16200000" flipV="1">
            <a:off x="2436813" y="4140200"/>
            <a:ext cx="1239837" cy="36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394" name="TextBox 15"/>
          <p:cNvSpPr txBox="1">
            <a:spLocks noChangeArrowheads="1"/>
          </p:cNvSpPr>
          <p:nvPr/>
        </p:nvSpPr>
        <p:spPr bwMode="auto">
          <a:xfrm>
            <a:off x="3032125" y="4624388"/>
            <a:ext cx="1606550" cy="323850"/>
          </a:xfrm>
          <a:prstGeom prst="rect">
            <a:avLst/>
          </a:prstGeom>
          <a:noFill/>
          <a:ln w="9525">
            <a:noFill/>
            <a:miter lim="800000"/>
            <a:headEnd/>
            <a:tailEnd/>
          </a:ln>
        </p:spPr>
        <p:txBody>
          <a:bodyPr>
            <a:spAutoFit/>
          </a:bodyPr>
          <a:lstStyle/>
          <a:p>
            <a:r>
              <a:rPr lang="en-US" sz="1500">
                <a:latin typeface="Times New Roman" pitchFamily="18" charset="0"/>
                <a:cs typeface="Times New Roman" pitchFamily="18" charset="0"/>
              </a:rPr>
              <a:t>Kênh dẫn bị hẹp</a:t>
            </a:r>
          </a:p>
        </p:txBody>
      </p:sp>
      <p:sp>
        <p:nvSpPr>
          <p:cNvPr id="18" name="Right Arrow 17"/>
          <p:cNvSpPr/>
          <p:nvPr/>
        </p:nvSpPr>
        <p:spPr>
          <a:xfrm>
            <a:off x="104775" y="4751388"/>
            <a:ext cx="406400" cy="182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ight Arrow 19"/>
          <p:cNvSpPr/>
          <p:nvPr/>
        </p:nvSpPr>
        <p:spPr>
          <a:xfrm>
            <a:off x="1347788" y="6288088"/>
            <a:ext cx="730250" cy="292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97" name="TextBox 20"/>
          <p:cNvSpPr txBox="1">
            <a:spLocks noChangeArrowheads="1"/>
          </p:cNvSpPr>
          <p:nvPr/>
        </p:nvSpPr>
        <p:spPr bwMode="auto">
          <a:xfrm>
            <a:off x="482600" y="4605338"/>
            <a:ext cx="2628900" cy="430212"/>
          </a:xfrm>
          <a:prstGeom prst="rect">
            <a:avLst/>
          </a:prstGeom>
          <a:noFill/>
          <a:ln w="9525">
            <a:noFill/>
            <a:miter lim="800000"/>
            <a:headEnd/>
            <a:tailEnd/>
          </a:ln>
        </p:spPr>
        <p:txBody>
          <a:bodyPr>
            <a:spAutoFit/>
          </a:bodyPr>
          <a:lstStyle/>
          <a:p>
            <a:r>
              <a:rPr lang="en-US" sz="2200">
                <a:solidFill>
                  <a:schemeClr val="accent1"/>
                </a:solidFill>
                <a:latin typeface="Times New Roman" pitchFamily="18" charset="0"/>
                <a:cs typeface="Times New Roman" pitchFamily="18" charset="0"/>
              </a:rPr>
              <a:t>Trạng thái bão hòa</a:t>
            </a:r>
          </a:p>
        </p:txBody>
      </p:sp>
      <p:pic>
        <p:nvPicPr>
          <p:cNvPr id="16398" name="Picture 22"/>
          <p:cNvPicPr>
            <a:picLocks noChangeAspect="1" noChangeArrowheads="1"/>
          </p:cNvPicPr>
          <p:nvPr/>
        </p:nvPicPr>
        <p:blipFill>
          <a:blip r:embed="rId4"/>
          <a:srcRect/>
          <a:stretch>
            <a:fillRect/>
          </a:stretch>
        </p:blipFill>
        <p:spPr bwMode="auto">
          <a:xfrm>
            <a:off x="5599113" y="1968500"/>
            <a:ext cx="3390900" cy="3128963"/>
          </a:xfrm>
          <a:prstGeom prst="rect">
            <a:avLst/>
          </a:prstGeom>
          <a:noFill/>
          <a:ln w="9525">
            <a:noFill/>
            <a:miter lim="800000"/>
            <a:headEnd/>
            <a:tailEnd/>
          </a:ln>
        </p:spPr>
      </p:pic>
      <p:sp>
        <p:nvSpPr>
          <p:cNvPr id="16399" name="TextBox 23"/>
          <p:cNvSpPr txBox="1">
            <a:spLocks noChangeArrowheads="1"/>
          </p:cNvSpPr>
          <p:nvPr/>
        </p:nvSpPr>
        <p:spPr bwMode="auto">
          <a:xfrm>
            <a:off x="5334000" y="5187950"/>
            <a:ext cx="3630613" cy="369888"/>
          </a:xfrm>
          <a:prstGeom prst="rect">
            <a:avLst/>
          </a:prstGeom>
          <a:noFill/>
          <a:ln w="9525">
            <a:noFill/>
            <a:miter lim="800000"/>
            <a:headEnd/>
            <a:tailEnd/>
          </a:ln>
        </p:spPr>
        <p:txBody>
          <a:bodyPr>
            <a:spAutoFit/>
          </a:bodyPr>
          <a:lstStyle/>
          <a:p>
            <a:pPr algn="ctr"/>
            <a:r>
              <a:rPr lang="en-US">
                <a:latin typeface="Times New Roman" pitchFamily="18" charset="0"/>
                <a:cs typeface="Times New Roman" pitchFamily="18" charset="0"/>
              </a:rPr>
              <a:t>Đặc tuyến I</a:t>
            </a:r>
            <a:r>
              <a:rPr lang="en-US" baseline="-25000">
                <a:latin typeface="Times New Roman" pitchFamily="18" charset="0"/>
                <a:cs typeface="Times New Roman" pitchFamily="18" charset="0"/>
              </a:rPr>
              <a:t>DS</a:t>
            </a:r>
            <a:r>
              <a:rPr lang="en-US">
                <a:latin typeface="Times New Roman" pitchFamily="18" charset="0"/>
                <a:cs typeface="Times New Roman" pitchFamily="18" charset="0"/>
              </a:rPr>
              <a:t>-V</a:t>
            </a:r>
            <a:r>
              <a:rPr lang="en-US" baseline="-25000">
                <a:latin typeface="Times New Roman" pitchFamily="18" charset="0"/>
                <a:cs typeface="Times New Roman" pitchFamily="18" charset="0"/>
              </a:rPr>
              <a:t>DS</a:t>
            </a:r>
            <a:r>
              <a:rPr lang="en-US">
                <a:latin typeface="Times New Roman" pitchFamily="18" charset="0"/>
                <a:cs typeface="Times New Roman" pitchFamily="18" charset="0"/>
              </a:rPr>
              <a:t> của N-MOSFET</a:t>
            </a:r>
          </a:p>
        </p:txBody>
      </p:sp>
      <p:sp>
        <p:nvSpPr>
          <p:cNvPr id="16400" name="TextBox 16"/>
          <p:cNvSpPr txBox="1">
            <a:spLocks noChangeArrowheads="1"/>
          </p:cNvSpPr>
          <p:nvPr/>
        </p:nvSpPr>
        <p:spPr bwMode="auto">
          <a:xfrm>
            <a:off x="3586163" y="2428875"/>
            <a:ext cx="1350962" cy="323850"/>
          </a:xfrm>
          <a:prstGeom prst="rect">
            <a:avLst/>
          </a:prstGeom>
          <a:noFill/>
          <a:ln w="9525">
            <a:noFill/>
            <a:miter lim="800000"/>
            <a:headEnd/>
            <a:tailEnd/>
          </a:ln>
        </p:spPr>
        <p:txBody>
          <a:bodyPr>
            <a:spAutoFit/>
          </a:bodyPr>
          <a:lstStyle/>
          <a:p>
            <a:r>
              <a:rPr lang="en-US" sz="1500">
                <a:latin typeface="Times New Roman" pitchFamily="18" charset="0"/>
                <a:cs typeface="Times New Roman" pitchFamily="18" charset="0"/>
              </a:rPr>
              <a:t>V</a:t>
            </a:r>
            <a:r>
              <a:rPr lang="en-US" sz="1500" baseline="-25000">
                <a:latin typeface="Times New Roman" pitchFamily="18" charset="0"/>
                <a:cs typeface="Times New Roman" pitchFamily="18" charset="0"/>
              </a:rPr>
              <a:t>DS</a:t>
            </a:r>
            <a:r>
              <a:rPr lang="en-US" sz="1500">
                <a:latin typeface="Times New Roman" pitchFamily="18" charset="0"/>
                <a:cs typeface="Times New Roman" pitchFamily="18" charset="0"/>
              </a:rPr>
              <a:t>=V</a:t>
            </a:r>
            <a:r>
              <a:rPr lang="en-US" sz="1500" baseline="-25000">
                <a:latin typeface="Times New Roman" pitchFamily="18" charset="0"/>
                <a:cs typeface="Times New Roman" pitchFamily="18" charset="0"/>
              </a:rPr>
              <a:t>GS</a:t>
            </a:r>
            <a:r>
              <a:rPr lang="en-US" sz="1500">
                <a:latin typeface="Times New Roman" pitchFamily="18" charset="0"/>
                <a:cs typeface="Times New Roman" pitchFamily="18" charset="0"/>
              </a:rPr>
              <a:t>-V</a:t>
            </a:r>
            <a:r>
              <a:rPr lang="en-US" sz="1500" baseline="-25000">
                <a:latin typeface="Times New Roman" pitchFamily="18" charset="0"/>
                <a:cs typeface="Times New Roman" pitchFamily="18" charset="0"/>
              </a:rPr>
              <a:t>TN</a:t>
            </a:r>
          </a:p>
        </p:txBody>
      </p:sp>
      <p:sp>
        <p:nvSpPr>
          <p:cNvPr id="16401" name="TextBox 18"/>
          <p:cNvSpPr txBox="1">
            <a:spLocks noChangeArrowheads="1"/>
          </p:cNvSpPr>
          <p:nvPr/>
        </p:nvSpPr>
        <p:spPr bwMode="auto">
          <a:xfrm>
            <a:off x="7310438" y="1535113"/>
            <a:ext cx="1350962" cy="323850"/>
          </a:xfrm>
          <a:prstGeom prst="rect">
            <a:avLst/>
          </a:prstGeom>
          <a:noFill/>
          <a:ln w="9525">
            <a:noFill/>
            <a:miter lim="800000"/>
            <a:headEnd/>
            <a:tailEnd/>
          </a:ln>
        </p:spPr>
        <p:txBody>
          <a:bodyPr>
            <a:spAutoFit/>
          </a:bodyPr>
          <a:lstStyle/>
          <a:p>
            <a:r>
              <a:rPr lang="en-US" sz="1500">
                <a:latin typeface="Times New Roman" pitchFamily="18" charset="0"/>
                <a:cs typeface="Times New Roman" pitchFamily="18" charset="0"/>
              </a:rPr>
              <a:t>V</a:t>
            </a:r>
            <a:r>
              <a:rPr lang="en-US" sz="1500" baseline="-25000">
                <a:latin typeface="Times New Roman" pitchFamily="18" charset="0"/>
                <a:cs typeface="Times New Roman" pitchFamily="18" charset="0"/>
              </a:rPr>
              <a:t>DS</a:t>
            </a:r>
            <a:r>
              <a:rPr lang="en-US" sz="1500">
                <a:latin typeface="Times New Roman" pitchFamily="18" charset="0"/>
                <a:cs typeface="Times New Roman" pitchFamily="18" charset="0"/>
              </a:rPr>
              <a:t>=V</a:t>
            </a:r>
            <a:r>
              <a:rPr lang="en-US" sz="1500" baseline="-25000">
                <a:latin typeface="Times New Roman" pitchFamily="18" charset="0"/>
                <a:cs typeface="Times New Roman" pitchFamily="18" charset="0"/>
              </a:rPr>
              <a:t>GS</a:t>
            </a:r>
            <a:r>
              <a:rPr lang="en-US" sz="1500">
                <a:latin typeface="Times New Roman" pitchFamily="18" charset="0"/>
                <a:cs typeface="Times New Roman" pitchFamily="18" charset="0"/>
              </a:rPr>
              <a:t>-V</a:t>
            </a:r>
            <a:r>
              <a:rPr lang="en-US" sz="1500" baseline="-25000">
                <a:latin typeface="Times New Roman" pitchFamily="18" charset="0"/>
                <a:cs typeface="Times New Roman" pitchFamily="18" charset="0"/>
              </a:rPr>
              <a:t>TN</a:t>
            </a:r>
          </a:p>
        </p:txBody>
      </p:sp>
      <p:cxnSp>
        <p:nvCxnSpPr>
          <p:cNvPr id="22" name="Straight Arrow Connector 21"/>
          <p:cNvCxnSpPr/>
          <p:nvPr/>
        </p:nvCxnSpPr>
        <p:spPr>
          <a:xfrm rot="5400000">
            <a:off x="6963569" y="1877219"/>
            <a:ext cx="511175" cy="3286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403" name="Rectangle 2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6405" name="TextBox 23"/>
          <p:cNvSpPr txBox="1">
            <a:spLocks noChangeArrowheads="1"/>
          </p:cNvSpPr>
          <p:nvPr/>
        </p:nvSpPr>
        <p:spPr bwMode="auto">
          <a:xfrm>
            <a:off x="5732463" y="6234113"/>
            <a:ext cx="592137" cy="400050"/>
          </a:xfrm>
          <a:prstGeom prst="rect">
            <a:avLst/>
          </a:prstGeom>
          <a:noFill/>
          <a:ln w="9525">
            <a:noFill/>
            <a:miter lim="800000"/>
            <a:headEnd/>
            <a:tailEnd/>
          </a:ln>
        </p:spPr>
        <p:txBody>
          <a:bodyPr>
            <a:spAutoFit/>
          </a:bodyPr>
          <a:lstStyle/>
          <a:p>
            <a:pPr algn="ctr"/>
            <a:r>
              <a:rPr lang="en-US" sz="2000">
                <a:latin typeface="Times New Roman" pitchFamily="18" charset="0"/>
                <a:cs typeface="Times New Roman" pitchFamily="18" charset="0"/>
              </a:rPr>
              <a:t>(2)</a:t>
            </a:r>
          </a:p>
        </p:txBody>
      </p:sp>
      <p:sp>
        <p:nvSpPr>
          <p:cNvPr id="16406" name="Rectangle 2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16407" name="Picture 2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381250" y="6081713"/>
            <a:ext cx="3103563" cy="661987"/>
          </a:xfrm>
          <a:prstGeom prst="rect">
            <a:avLst/>
          </a:prstGeom>
          <a:noFill/>
          <a:ln w="9525">
            <a:noFill/>
            <a:miter lim="800000"/>
            <a:headEnd/>
            <a:tailEnd/>
          </a:ln>
        </p:spPr>
      </p:pic>
      <p:sp>
        <p:nvSpPr>
          <p:cNvPr id="26" name="Rectangle 25"/>
          <p:cNvSpPr/>
          <p:nvPr/>
        </p:nvSpPr>
        <p:spPr>
          <a:xfrm>
            <a:off x="1395413" y="5148263"/>
            <a:ext cx="3943350" cy="8001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6409" name="Picture 6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506538" y="5272088"/>
            <a:ext cx="3678237" cy="606425"/>
          </a:xfrm>
          <a:prstGeom prst="rect">
            <a:avLst/>
          </a:prstGeom>
          <a:noFill/>
          <a:ln w="9525">
            <a:noFill/>
            <a:miter lim="800000"/>
            <a:headEnd/>
            <a:tailEnd/>
          </a:ln>
        </p:spPr>
      </p:pic>
      <p:sp>
        <p:nvSpPr>
          <p:cNvPr id="28" name="TextBox 3"/>
          <p:cNvSpPr txBox="1">
            <a:spLocks noChangeArrowheads="1"/>
          </p:cNvSpPr>
          <p:nvPr/>
        </p:nvSpPr>
        <p:spPr bwMode="auto">
          <a:xfrm>
            <a:off x="449263" y="847725"/>
            <a:ext cx="4381500" cy="523875"/>
          </a:xfrm>
          <a:prstGeom prst="rect">
            <a:avLst/>
          </a:prstGeom>
          <a:noFill/>
          <a:ln w="9525">
            <a:noFill/>
            <a:miter lim="800000"/>
            <a:headEnd/>
            <a:tailEnd/>
          </a:ln>
        </p:spPr>
        <p:txBody>
          <a:bodyPr>
            <a:spAutoFit/>
          </a:bodyPr>
          <a:lstStyle/>
          <a:p>
            <a:r>
              <a:rPr lang="en-US" sz="2800">
                <a:solidFill>
                  <a:schemeClr val="accent1"/>
                </a:solidFill>
                <a:latin typeface="Times New Roman" pitchFamily="18" charset="0"/>
                <a:cs typeface="Times New Roman" pitchFamily="18" charset="0"/>
              </a:rPr>
              <a:t>Transistor hiệu ứng trường.</a:t>
            </a:r>
          </a:p>
        </p:txBody>
      </p:sp>
      <p:sp>
        <p:nvSpPr>
          <p:cNvPr id="29" name="TextBox 28"/>
          <p:cNvSpPr txBox="1"/>
          <p:nvPr/>
        </p:nvSpPr>
        <p:spPr>
          <a:xfrm>
            <a:off x="0" y="54114"/>
            <a:ext cx="9144000" cy="707886"/>
          </a:xfrm>
          <a:prstGeom prst="rect">
            <a:avLst/>
          </a:prstGeom>
          <a:noFill/>
        </p:spPr>
        <p:txBody>
          <a:bodyPr wrap="square" rtlCol="0">
            <a:spAutoFit/>
          </a:bodyPr>
          <a:lstStyle/>
          <a:p>
            <a:pPr algn="ctr"/>
            <a:r>
              <a:rPr lang="en-US" sz="4000" smtClean="0">
                <a:solidFill>
                  <a:srgbClr val="FF0000"/>
                </a:solidFill>
                <a:latin typeface="Times New Roman" pitchFamily="18" charset="0"/>
                <a:cs typeface="Times New Roman" pitchFamily="18" charset="0"/>
              </a:rPr>
              <a:t>MOSFET</a:t>
            </a:r>
            <a:endParaRPr lang="en-US" sz="400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amond(in)">
                                      <p:cBhvr>
                                        <p:cTn id="7" dur="500"/>
                                        <p:tgtEl>
                                          <p:spTgt spid="23"/>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6388"/>
                                        </p:tgtEl>
                                        <p:attrNameLst>
                                          <p:attrName>style.visibility</p:attrName>
                                        </p:attrNameLst>
                                      </p:cBhvr>
                                      <p:to>
                                        <p:strVal val="visible"/>
                                      </p:to>
                                    </p:set>
                                    <p:animEffect transition="in" filter="diamond(in)">
                                      <p:cBhvr>
                                        <p:cTn id="10" dur="500"/>
                                        <p:tgtEl>
                                          <p:spTgt spid="16388"/>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6389"/>
                                        </p:tgtEl>
                                        <p:attrNameLst>
                                          <p:attrName>style.visibility</p:attrName>
                                        </p:attrNameLst>
                                      </p:cBhvr>
                                      <p:to>
                                        <p:strVal val="visible"/>
                                      </p:to>
                                    </p:set>
                                    <p:animEffect transition="in" filter="diamond(in)">
                                      <p:cBhvr>
                                        <p:cTn id="13" dur="500"/>
                                        <p:tgtEl>
                                          <p:spTgt spid="16389"/>
                                        </p:tgtEl>
                                      </p:cBhvr>
                                    </p:animEffect>
                                  </p:childTnLst>
                                </p:cTn>
                              </p:par>
                              <p:par>
                                <p:cTn id="14" presetID="8" presetClass="entr" presetSubtype="16" fill="hold" nodeType="withEffect">
                                  <p:stCondLst>
                                    <p:cond delay="0"/>
                                  </p:stCondLst>
                                  <p:childTnLst>
                                    <p:set>
                                      <p:cBhvr>
                                        <p:cTn id="15" dur="1" fill="hold">
                                          <p:stCondLst>
                                            <p:cond delay="0"/>
                                          </p:stCondLst>
                                        </p:cTn>
                                        <p:tgtEl>
                                          <p:spTgt spid="16390"/>
                                        </p:tgtEl>
                                        <p:attrNameLst>
                                          <p:attrName>style.visibility</p:attrName>
                                        </p:attrNameLst>
                                      </p:cBhvr>
                                      <p:to>
                                        <p:strVal val="visible"/>
                                      </p:to>
                                    </p:set>
                                    <p:animEffect transition="in" filter="diamond(in)">
                                      <p:cBhvr>
                                        <p:cTn id="16" dur="500"/>
                                        <p:tgtEl>
                                          <p:spTgt spid="16390"/>
                                        </p:tgtEl>
                                      </p:cBhvr>
                                    </p:animEffect>
                                  </p:childTnLst>
                                </p:cTn>
                              </p:par>
                              <p:par>
                                <p:cTn id="17" presetID="8" presetClass="entr" presetSubtype="16"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amond(in)">
                                      <p:cBhvr>
                                        <p:cTn id="19" dur="500"/>
                                        <p:tgtEl>
                                          <p:spTgt spid="10"/>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6392"/>
                                        </p:tgtEl>
                                        <p:attrNameLst>
                                          <p:attrName>style.visibility</p:attrName>
                                        </p:attrNameLst>
                                      </p:cBhvr>
                                      <p:to>
                                        <p:strVal val="visible"/>
                                      </p:to>
                                    </p:set>
                                    <p:animEffect transition="in" filter="diamond(in)">
                                      <p:cBhvr>
                                        <p:cTn id="22" dur="500"/>
                                        <p:tgtEl>
                                          <p:spTgt spid="16392"/>
                                        </p:tgtEl>
                                      </p:cBhvr>
                                    </p:animEffect>
                                  </p:childTnLst>
                                </p:cTn>
                              </p:par>
                              <p:par>
                                <p:cTn id="23" presetID="8" presetClass="entr" presetSubtype="16"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amond(in)">
                                      <p:cBhvr>
                                        <p:cTn id="25" dur="500"/>
                                        <p:tgtEl>
                                          <p:spTgt spid="15"/>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6394"/>
                                        </p:tgtEl>
                                        <p:attrNameLst>
                                          <p:attrName>style.visibility</p:attrName>
                                        </p:attrNameLst>
                                      </p:cBhvr>
                                      <p:to>
                                        <p:strVal val="visible"/>
                                      </p:to>
                                    </p:set>
                                    <p:animEffect transition="in" filter="diamond(in)">
                                      <p:cBhvr>
                                        <p:cTn id="28" dur="500"/>
                                        <p:tgtEl>
                                          <p:spTgt spid="16394"/>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amond(in)">
                                      <p:cBhvr>
                                        <p:cTn id="31" dur="500"/>
                                        <p:tgtEl>
                                          <p:spTgt spid="18"/>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amond(in)">
                                      <p:cBhvr>
                                        <p:cTn id="34" dur="500"/>
                                        <p:tgtEl>
                                          <p:spTgt spid="20"/>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16397"/>
                                        </p:tgtEl>
                                        <p:attrNameLst>
                                          <p:attrName>style.visibility</p:attrName>
                                        </p:attrNameLst>
                                      </p:cBhvr>
                                      <p:to>
                                        <p:strVal val="visible"/>
                                      </p:to>
                                    </p:set>
                                    <p:animEffect transition="in" filter="diamond(in)">
                                      <p:cBhvr>
                                        <p:cTn id="37" dur="500"/>
                                        <p:tgtEl>
                                          <p:spTgt spid="16397"/>
                                        </p:tgtEl>
                                      </p:cBhvr>
                                    </p:animEffect>
                                  </p:childTnLst>
                                </p:cTn>
                              </p:par>
                              <p:par>
                                <p:cTn id="38" presetID="8" presetClass="entr" presetSubtype="16" fill="hold" nodeType="withEffect">
                                  <p:stCondLst>
                                    <p:cond delay="0"/>
                                  </p:stCondLst>
                                  <p:childTnLst>
                                    <p:set>
                                      <p:cBhvr>
                                        <p:cTn id="39" dur="1" fill="hold">
                                          <p:stCondLst>
                                            <p:cond delay="0"/>
                                          </p:stCondLst>
                                        </p:cTn>
                                        <p:tgtEl>
                                          <p:spTgt spid="16398"/>
                                        </p:tgtEl>
                                        <p:attrNameLst>
                                          <p:attrName>style.visibility</p:attrName>
                                        </p:attrNameLst>
                                      </p:cBhvr>
                                      <p:to>
                                        <p:strVal val="visible"/>
                                      </p:to>
                                    </p:set>
                                    <p:animEffect transition="in" filter="diamond(in)">
                                      <p:cBhvr>
                                        <p:cTn id="40" dur="500"/>
                                        <p:tgtEl>
                                          <p:spTgt spid="16398"/>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16399"/>
                                        </p:tgtEl>
                                        <p:attrNameLst>
                                          <p:attrName>style.visibility</p:attrName>
                                        </p:attrNameLst>
                                      </p:cBhvr>
                                      <p:to>
                                        <p:strVal val="visible"/>
                                      </p:to>
                                    </p:set>
                                    <p:animEffect transition="in" filter="diamond(in)">
                                      <p:cBhvr>
                                        <p:cTn id="43" dur="500"/>
                                        <p:tgtEl>
                                          <p:spTgt spid="16399"/>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16400"/>
                                        </p:tgtEl>
                                        <p:attrNameLst>
                                          <p:attrName>style.visibility</p:attrName>
                                        </p:attrNameLst>
                                      </p:cBhvr>
                                      <p:to>
                                        <p:strVal val="visible"/>
                                      </p:to>
                                    </p:set>
                                    <p:animEffect transition="in" filter="diamond(in)">
                                      <p:cBhvr>
                                        <p:cTn id="46" dur="500"/>
                                        <p:tgtEl>
                                          <p:spTgt spid="16400"/>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16401"/>
                                        </p:tgtEl>
                                        <p:attrNameLst>
                                          <p:attrName>style.visibility</p:attrName>
                                        </p:attrNameLst>
                                      </p:cBhvr>
                                      <p:to>
                                        <p:strVal val="visible"/>
                                      </p:to>
                                    </p:set>
                                    <p:animEffect transition="in" filter="diamond(in)">
                                      <p:cBhvr>
                                        <p:cTn id="49" dur="500"/>
                                        <p:tgtEl>
                                          <p:spTgt spid="16401"/>
                                        </p:tgtEl>
                                      </p:cBhvr>
                                    </p:animEffect>
                                  </p:childTnLst>
                                </p:cTn>
                              </p:par>
                              <p:par>
                                <p:cTn id="50" presetID="8" presetClass="entr" presetSubtype="16"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diamond(in)">
                                      <p:cBhvr>
                                        <p:cTn id="52" dur="500"/>
                                        <p:tgtEl>
                                          <p:spTgt spid="22"/>
                                        </p:tgtEl>
                                      </p:cBhvr>
                                    </p:animEffect>
                                  </p:childTnLst>
                                </p:cTn>
                              </p:par>
                              <p:par>
                                <p:cTn id="53" presetID="8" presetClass="entr" presetSubtype="16" fill="hold" grpId="0" nodeType="withEffect" nodePh="1">
                                  <p:stCondLst>
                                    <p:cond delay="0"/>
                                  </p:stCondLst>
                                  <p:endCondLst>
                                    <p:cond evt="begin" delay="0">
                                      <p:tn val="53"/>
                                    </p:cond>
                                  </p:endCondLst>
                                  <p:childTnLst>
                                    <p:set>
                                      <p:cBhvr>
                                        <p:cTn id="54" dur="1" fill="hold">
                                          <p:stCondLst>
                                            <p:cond delay="0"/>
                                          </p:stCondLst>
                                        </p:cTn>
                                        <p:tgtEl>
                                          <p:spTgt spid="16403"/>
                                        </p:tgtEl>
                                        <p:attrNameLst>
                                          <p:attrName>style.visibility</p:attrName>
                                        </p:attrNameLst>
                                      </p:cBhvr>
                                      <p:to>
                                        <p:strVal val="visible"/>
                                      </p:to>
                                    </p:set>
                                    <p:animEffect transition="in" filter="diamond(in)">
                                      <p:cBhvr>
                                        <p:cTn id="55" dur="500"/>
                                        <p:tgtEl>
                                          <p:spTgt spid="16403"/>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16405"/>
                                        </p:tgtEl>
                                        <p:attrNameLst>
                                          <p:attrName>style.visibility</p:attrName>
                                        </p:attrNameLst>
                                      </p:cBhvr>
                                      <p:to>
                                        <p:strVal val="visible"/>
                                      </p:to>
                                    </p:set>
                                    <p:animEffect transition="in" filter="diamond(in)">
                                      <p:cBhvr>
                                        <p:cTn id="58" dur="500"/>
                                        <p:tgtEl>
                                          <p:spTgt spid="16405"/>
                                        </p:tgtEl>
                                      </p:cBhvr>
                                    </p:animEffect>
                                  </p:childTnLst>
                                </p:cTn>
                              </p:par>
                              <p:par>
                                <p:cTn id="59" presetID="8" presetClass="entr" presetSubtype="16" fill="hold" grpId="0" nodeType="withEffect" nodePh="1">
                                  <p:stCondLst>
                                    <p:cond delay="0"/>
                                  </p:stCondLst>
                                  <p:endCondLst>
                                    <p:cond evt="begin" delay="0">
                                      <p:tn val="59"/>
                                    </p:cond>
                                  </p:endCondLst>
                                  <p:childTnLst>
                                    <p:set>
                                      <p:cBhvr>
                                        <p:cTn id="60" dur="1" fill="hold">
                                          <p:stCondLst>
                                            <p:cond delay="0"/>
                                          </p:stCondLst>
                                        </p:cTn>
                                        <p:tgtEl>
                                          <p:spTgt spid="16406"/>
                                        </p:tgtEl>
                                        <p:attrNameLst>
                                          <p:attrName>style.visibility</p:attrName>
                                        </p:attrNameLst>
                                      </p:cBhvr>
                                      <p:to>
                                        <p:strVal val="visible"/>
                                      </p:to>
                                    </p:set>
                                    <p:animEffect transition="in" filter="diamond(in)">
                                      <p:cBhvr>
                                        <p:cTn id="61" dur="500"/>
                                        <p:tgtEl>
                                          <p:spTgt spid="16406"/>
                                        </p:tgtEl>
                                      </p:cBhvr>
                                    </p:animEffect>
                                  </p:childTnLst>
                                </p:cTn>
                              </p:par>
                              <p:par>
                                <p:cTn id="62" presetID="8" presetClass="entr" presetSubtype="16" fill="hold" nodeType="withEffect">
                                  <p:stCondLst>
                                    <p:cond delay="0"/>
                                  </p:stCondLst>
                                  <p:childTnLst>
                                    <p:set>
                                      <p:cBhvr>
                                        <p:cTn id="63" dur="1" fill="hold">
                                          <p:stCondLst>
                                            <p:cond delay="0"/>
                                          </p:stCondLst>
                                        </p:cTn>
                                        <p:tgtEl>
                                          <p:spTgt spid="16407"/>
                                        </p:tgtEl>
                                        <p:attrNameLst>
                                          <p:attrName>style.visibility</p:attrName>
                                        </p:attrNameLst>
                                      </p:cBhvr>
                                      <p:to>
                                        <p:strVal val="visible"/>
                                      </p:to>
                                    </p:set>
                                    <p:animEffect transition="in" filter="diamond(in)">
                                      <p:cBhvr>
                                        <p:cTn id="64" dur="500"/>
                                        <p:tgtEl>
                                          <p:spTgt spid="16407"/>
                                        </p:tgtEl>
                                      </p:cBhvr>
                                    </p:animEffect>
                                  </p:childTnLst>
                                </p:cTn>
                              </p:par>
                              <p:par>
                                <p:cTn id="65" presetID="8" presetClass="entr" presetSubtype="16"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amond(in)">
                                      <p:cBhvr>
                                        <p:cTn id="67" dur="500"/>
                                        <p:tgtEl>
                                          <p:spTgt spid="26"/>
                                        </p:tgtEl>
                                      </p:cBhvr>
                                    </p:animEffect>
                                  </p:childTnLst>
                                </p:cTn>
                              </p:par>
                              <p:par>
                                <p:cTn id="68" presetID="8" presetClass="entr" presetSubtype="16" fill="hold" nodeType="withEffect">
                                  <p:stCondLst>
                                    <p:cond delay="0"/>
                                  </p:stCondLst>
                                  <p:childTnLst>
                                    <p:set>
                                      <p:cBhvr>
                                        <p:cTn id="69" dur="1" fill="hold">
                                          <p:stCondLst>
                                            <p:cond delay="0"/>
                                          </p:stCondLst>
                                        </p:cTn>
                                        <p:tgtEl>
                                          <p:spTgt spid="16409"/>
                                        </p:tgtEl>
                                        <p:attrNameLst>
                                          <p:attrName>style.visibility</p:attrName>
                                        </p:attrNameLst>
                                      </p:cBhvr>
                                      <p:to>
                                        <p:strVal val="visible"/>
                                      </p:to>
                                    </p:set>
                                    <p:animEffect transition="in" filter="diamond(in)">
                                      <p:cBhvr>
                                        <p:cTn id="70" dur="500"/>
                                        <p:tgtEl>
                                          <p:spTgt spid="16409"/>
                                        </p:tgtEl>
                                      </p:cBhvr>
                                    </p:animEffect>
                                  </p:childTnLst>
                                </p:cTn>
                              </p:par>
                              <p:par>
                                <p:cTn id="71" presetID="8" presetClass="entr" presetSubtype="16"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diamond(in)">
                                      <p:cBhvr>
                                        <p:cTn id="7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6388" grpId="0"/>
      <p:bldP spid="16389" grpId="0"/>
      <p:bldP spid="16392" grpId="0"/>
      <p:bldP spid="16394" grpId="0"/>
      <p:bldP spid="18" grpId="0" animBg="1"/>
      <p:bldP spid="20" grpId="0" animBg="1"/>
      <p:bldP spid="16397" grpId="0"/>
      <p:bldP spid="16399" grpId="0"/>
      <p:bldP spid="16400" grpId="0"/>
      <p:bldP spid="16401" grpId="0"/>
      <p:bldP spid="16403" grpId="0"/>
      <p:bldP spid="16405" grpId="0"/>
      <p:bldP spid="16406" grpId="0"/>
      <p:bldP spid="26" grpId="0" animBg="1"/>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304800" y="1685925"/>
            <a:ext cx="3095625" cy="4181475"/>
          </a:xfrm>
          <a:prstGeom prst="rect">
            <a:avLst/>
          </a:prstGeom>
          <a:noFill/>
          <a:ln w="9525">
            <a:noFill/>
            <a:miter lim="800000"/>
            <a:headEnd/>
            <a:tailEnd/>
          </a:ln>
          <a:effectLst/>
        </p:spPr>
      </p:pic>
      <p:sp>
        <p:nvSpPr>
          <p:cNvPr id="2" name="TextBox 3"/>
          <p:cNvSpPr txBox="1">
            <a:spLocks noChangeArrowheads="1"/>
          </p:cNvSpPr>
          <p:nvPr/>
        </p:nvSpPr>
        <p:spPr bwMode="auto">
          <a:xfrm>
            <a:off x="449263" y="847725"/>
            <a:ext cx="4381500" cy="523875"/>
          </a:xfrm>
          <a:prstGeom prst="rect">
            <a:avLst/>
          </a:prstGeom>
          <a:noFill/>
          <a:ln w="9525">
            <a:noFill/>
            <a:miter lim="800000"/>
            <a:headEnd/>
            <a:tailEnd/>
          </a:ln>
        </p:spPr>
        <p:txBody>
          <a:bodyPr>
            <a:spAutoFit/>
          </a:bodyPr>
          <a:lstStyle/>
          <a:p>
            <a:r>
              <a:rPr lang="en-US" sz="2800" smtClean="0">
                <a:solidFill>
                  <a:schemeClr val="accent1"/>
                </a:solidFill>
                <a:latin typeface="Times New Roman" pitchFamily="18" charset="0"/>
                <a:cs typeface="Times New Roman" pitchFamily="18" charset="0"/>
              </a:rPr>
              <a:t>Đo kiểm tra MOSFET</a:t>
            </a:r>
            <a:endParaRPr lang="en-US" sz="2800">
              <a:solidFill>
                <a:schemeClr val="accent1"/>
              </a:solidFill>
              <a:latin typeface="Times New Roman" pitchFamily="18" charset="0"/>
              <a:cs typeface="Times New Roman" pitchFamily="18" charset="0"/>
            </a:endParaRPr>
          </a:p>
        </p:txBody>
      </p:sp>
      <p:sp>
        <p:nvSpPr>
          <p:cNvPr id="3" name="TextBox 2"/>
          <p:cNvSpPr txBox="1"/>
          <p:nvPr/>
        </p:nvSpPr>
        <p:spPr>
          <a:xfrm>
            <a:off x="0" y="54114"/>
            <a:ext cx="9144000" cy="707886"/>
          </a:xfrm>
          <a:prstGeom prst="rect">
            <a:avLst/>
          </a:prstGeom>
          <a:noFill/>
        </p:spPr>
        <p:txBody>
          <a:bodyPr wrap="square" rtlCol="0">
            <a:spAutoFit/>
          </a:bodyPr>
          <a:lstStyle/>
          <a:p>
            <a:pPr algn="ctr"/>
            <a:r>
              <a:rPr lang="en-US" sz="4000" smtClean="0">
                <a:solidFill>
                  <a:srgbClr val="FF0000"/>
                </a:solidFill>
                <a:latin typeface="Times New Roman" pitchFamily="18" charset="0"/>
                <a:cs typeface="Times New Roman" pitchFamily="18" charset="0"/>
              </a:rPr>
              <a:t>MOSFET</a:t>
            </a:r>
            <a:endParaRPr lang="en-US" sz="4000">
              <a:solidFill>
                <a:srgbClr val="FF0000"/>
              </a:solidFill>
              <a:latin typeface="Times New Roman" pitchFamily="18" charset="0"/>
              <a:cs typeface="Times New Roman" pitchFamily="18" charset="0"/>
            </a:endParaRPr>
          </a:p>
        </p:txBody>
      </p:sp>
      <p:sp>
        <p:nvSpPr>
          <p:cNvPr id="4" name="TextBox 3"/>
          <p:cNvSpPr txBox="1"/>
          <p:nvPr/>
        </p:nvSpPr>
        <p:spPr>
          <a:xfrm>
            <a:off x="976532" y="1323536"/>
            <a:ext cx="4191000" cy="400110"/>
          </a:xfrm>
          <a:prstGeom prst="rect">
            <a:avLst/>
          </a:prstGeom>
          <a:noFill/>
        </p:spPr>
        <p:txBody>
          <a:bodyPr wrap="square" rtlCol="0">
            <a:spAutoFit/>
          </a:bodyPr>
          <a:lstStyle/>
          <a:p>
            <a:r>
              <a:rPr lang="en-US" sz="2000" smtClean="0">
                <a:solidFill>
                  <a:srgbClr val="7030A0"/>
                </a:solidFill>
                <a:latin typeface="Times New Roman" pitchFamily="18" charset="0"/>
                <a:cs typeface="Times New Roman" pitchFamily="18" charset="0"/>
              </a:rPr>
              <a:t>MOSFET còn tốt</a:t>
            </a:r>
            <a:endParaRPr lang="en-US" sz="2000">
              <a:solidFill>
                <a:srgbClr val="7030A0"/>
              </a:solidFill>
              <a:latin typeface="Times New Roman" pitchFamily="18" charset="0"/>
              <a:cs typeface="Times New Roman" pitchFamily="18" charset="0"/>
            </a:endParaRPr>
          </a:p>
        </p:txBody>
      </p:sp>
      <p:sp>
        <p:nvSpPr>
          <p:cNvPr id="7" name="TextBox 6"/>
          <p:cNvSpPr txBox="1"/>
          <p:nvPr/>
        </p:nvSpPr>
        <p:spPr>
          <a:xfrm>
            <a:off x="4953000" y="643596"/>
            <a:ext cx="4191000" cy="6324808"/>
          </a:xfrm>
          <a:prstGeom prst="rect">
            <a:avLst/>
          </a:prstGeom>
          <a:noFill/>
        </p:spPr>
        <p:txBody>
          <a:bodyPr wrap="square" rtlCol="0">
            <a:spAutoFit/>
          </a:bodyPr>
          <a:lstStyle/>
          <a:p>
            <a:pPr lvl="0">
              <a:lnSpc>
                <a:spcPct val="150000"/>
              </a:lnSpc>
              <a:buFont typeface="Arial" pitchFamily="34" charset="0"/>
              <a:buChar char="•"/>
            </a:pPr>
            <a:r>
              <a:rPr lang="en-US" smtClean="0">
                <a:latin typeface="Times New Roman" pitchFamily="18" charset="0"/>
                <a:cs typeface="Times New Roman" pitchFamily="18" charset="0"/>
              </a:rPr>
              <a:t> Bước </a:t>
            </a:r>
            <a:r>
              <a:rPr lang="en-US" smtClean="0">
                <a:latin typeface="Times New Roman" pitchFamily="18" charset="0"/>
                <a:cs typeface="Times New Roman" pitchFamily="18" charset="0"/>
              </a:rPr>
              <a:t>1 : Chuẩn bị để thang x1KW </a:t>
            </a:r>
            <a:r>
              <a:rPr lang="en-US" smtClean="0">
                <a:latin typeface="Times New Roman" pitchFamily="18" charset="0"/>
                <a:cs typeface="Times New Roman" pitchFamily="18" charset="0"/>
              </a:rPr>
              <a:t> </a:t>
            </a:r>
            <a:endParaRPr lang="en-US" smtClean="0">
              <a:latin typeface="Times New Roman" pitchFamily="18" charset="0"/>
              <a:cs typeface="Times New Roman" pitchFamily="18" charset="0"/>
            </a:endParaRPr>
          </a:p>
          <a:p>
            <a:pPr lvl="0">
              <a:lnSpc>
                <a:spcPct val="150000"/>
              </a:lnSpc>
            </a:pPr>
            <a:endParaRPr lang="en-US" smtClean="0">
              <a:latin typeface="Times New Roman" pitchFamily="18" charset="0"/>
              <a:cs typeface="Times New Roman" pitchFamily="18" charset="0"/>
            </a:endParaRPr>
          </a:p>
          <a:p>
            <a:pPr lvl="0">
              <a:lnSpc>
                <a:spcPct val="150000"/>
              </a:lnSpc>
              <a:buFont typeface="Arial" pitchFamily="34" charset="0"/>
              <a:buChar char="•"/>
            </a:pPr>
            <a:r>
              <a:rPr lang="en-US" smtClean="0">
                <a:latin typeface="Times New Roman" pitchFamily="18" charset="0"/>
                <a:cs typeface="Times New Roman" pitchFamily="18" charset="0"/>
              </a:rPr>
              <a:t> Bước </a:t>
            </a:r>
            <a:r>
              <a:rPr lang="en-US" smtClean="0">
                <a:latin typeface="Times New Roman" pitchFamily="18" charset="0"/>
                <a:cs typeface="Times New Roman" pitchFamily="18" charset="0"/>
              </a:rPr>
              <a:t>2 : Nạp cho G một điện tích ( để que đen vào G que đỏ vào S hoặc </a:t>
            </a:r>
            <a:r>
              <a:rPr lang="en-US" smtClean="0">
                <a:latin typeface="Times New Roman" pitchFamily="18" charset="0"/>
                <a:cs typeface="Times New Roman" pitchFamily="18" charset="0"/>
              </a:rPr>
              <a:t>D </a:t>
            </a:r>
            <a:r>
              <a:rPr lang="en-US" smtClean="0">
                <a:latin typeface="Times New Roman" pitchFamily="18" charset="0"/>
                <a:cs typeface="Times New Roman" pitchFamily="18" charset="0"/>
              </a:rPr>
              <a:t>)</a:t>
            </a:r>
          </a:p>
          <a:p>
            <a:pPr lvl="0">
              <a:lnSpc>
                <a:spcPct val="150000"/>
              </a:lnSpc>
            </a:pPr>
            <a:r>
              <a:rPr lang="en-US" smtClean="0">
                <a:latin typeface="Times New Roman" pitchFamily="18" charset="0"/>
                <a:cs typeface="Times New Roman" pitchFamily="18" charset="0"/>
              </a:rPr>
              <a:t> </a:t>
            </a:r>
            <a:endParaRPr lang="en-US" smtClean="0">
              <a:latin typeface="Times New Roman" pitchFamily="18" charset="0"/>
              <a:cs typeface="Times New Roman" pitchFamily="18" charset="0"/>
            </a:endParaRPr>
          </a:p>
          <a:p>
            <a:pPr lvl="0">
              <a:lnSpc>
                <a:spcPct val="150000"/>
              </a:lnSpc>
              <a:buFont typeface="Arial" pitchFamily="34" charset="0"/>
              <a:buChar char="•"/>
            </a:pPr>
            <a:r>
              <a:rPr lang="en-US" smtClean="0">
                <a:latin typeface="Times New Roman" pitchFamily="18" charset="0"/>
                <a:cs typeface="Times New Roman" pitchFamily="18" charset="0"/>
              </a:rPr>
              <a:t> Bước </a:t>
            </a:r>
            <a:r>
              <a:rPr lang="en-US" smtClean="0">
                <a:latin typeface="Times New Roman" pitchFamily="18" charset="0"/>
                <a:cs typeface="Times New Roman" pitchFamily="18" charset="0"/>
              </a:rPr>
              <a:t>3 :  Sau khi nạp cho G một điện tích  ta đo giữa D và S ( que đen vào D que đỏ vào S  ) =&gt; kim sẽ lên</a:t>
            </a:r>
            <a:r>
              <a:rPr lang="en-US" smtClean="0">
                <a:latin typeface="Times New Roman" pitchFamily="18" charset="0"/>
                <a:cs typeface="Times New Roman" pitchFamily="18" charset="0"/>
              </a:rPr>
              <a:t>. </a:t>
            </a:r>
            <a:endParaRPr lang="en-US" smtClean="0">
              <a:latin typeface="Times New Roman" pitchFamily="18" charset="0"/>
              <a:cs typeface="Times New Roman" pitchFamily="18" charset="0"/>
            </a:endParaRPr>
          </a:p>
          <a:p>
            <a:pPr lvl="0">
              <a:lnSpc>
                <a:spcPct val="150000"/>
              </a:lnSpc>
              <a:buFont typeface="Arial" pitchFamily="34" charset="0"/>
              <a:buChar char="•"/>
            </a:pPr>
            <a:endParaRPr lang="en-US" smtClean="0">
              <a:latin typeface="Times New Roman" pitchFamily="18" charset="0"/>
              <a:cs typeface="Times New Roman" pitchFamily="18" charset="0"/>
            </a:endParaRPr>
          </a:p>
          <a:p>
            <a:pPr lvl="0">
              <a:lnSpc>
                <a:spcPct val="150000"/>
              </a:lnSpc>
              <a:buFont typeface="Arial" pitchFamily="34" charset="0"/>
              <a:buChar char="•"/>
            </a:pPr>
            <a:r>
              <a:rPr lang="en-US" smtClean="0">
                <a:latin typeface="Times New Roman" pitchFamily="18" charset="0"/>
                <a:cs typeface="Times New Roman" pitchFamily="18" charset="0"/>
              </a:rPr>
              <a:t> Bước </a:t>
            </a:r>
            <a:r>
              <a:rPr lang="en-US" smtClean="0">
                <a:latin typeface="Times New Roman" pitchFamily="18" charset="0"/>
                <a:cs typeface="Times New Roman" pitchFamily="18" charset="0"/>
              </a:rPr>
              <a:t>4 : Chập G vào D hoặc G vào S để thoát điện chân </a:t>
            </a:r>
            <a:r>
              <a:rPr lang="en-US" smtClean="0">
                <a:latin typeface="Times New Roman" pitchFamily="18" charset="0"/>
                <a:cs typeface="Times New Roman" pitchFamily="18" charset="0"/>
              </a:rPr>
              <a:t>G</a:t>
            </a:r>
            <a:r>
              <a:rPr lang="en-US" smtClean="0">
                <a:latin typeface="Times New Roman" pitchFamily="18" charset="0"/>
                <a:cs typeface="Times New Roman" pitchFamily="18" charset="0"/>
              </a:rPr>
              <a:t>.</a:t>
            </a:r>
          </a:p>
          <a:p>
            <a:pPr lvl="0">
              <a:lnSpc>
                <a:spcPct val="150000"/>
              </a:lnSpc>
            </a:pPr>
            <a:r>
              <a:rPr lang="en-US" smtClean="0">
                <a:latin typeface="Times New Roman" pitchFamily="18" charset="0"/>
                <a:cs typeface="Times New Roman" pitchFamily="18" charset="0"/>
              </a:rPr>
              <a:t> </a:t>
            </a:r>
            <a:endParaRPr lang="en-US" smtClean="0">
              <a:latin typeface="Times New Roman" pitchFamily="18" charset="0"/>
              <a:cs typeface="Times New Roman" pitchFamily="18" charset="0"/>
            </a:endParaRPr>
          </a:p>
          <a:p>
            <a:pPr lvl="0">
              <a:lnSpc>
                <a:spcPct val="150000"/>
              </a:lnSpc>
              <a:buFont typeface="Arial" pitchFamily="34" charset="0"/>
              <a:buChar char="•"/>
            </a:pPr>
            <a:r>
              <a:rPr lang="en-US" smtClean="0">
                <a:latin typeface="Times New Roman" pitchFamily="18" charset="0"/>
                <a:cs typeface="Times New Roman" pitchFamily="18" charset="0"/>
              </a:rPr>
              <a:t> Bước </a:t>
            </a:r>
            <a:r>
              <a:rPr lang="en-US" smtClean="0">
                <a:latin typeface="Times New Roman" pitchFamily="18" charset="0"/>
                <a:cs typeface="Times New Roman" pitchFamily="18" charset="0"/>
              </a:rPr>
              <a:t>5 : Sau khi đã thoát điện chân G đo lại DS như bước 3 kim không lên. </a:t>
            </a:r>
          </a:p>
          <a:p>
            <a:pPr>
              <a:lnSpc>
                <a:spcPct val="150000"/>
              </a:lnSpc>
            </a:pPr>
            <a:endParaRPr lang="en-US">
              <a:latin typeface="Times New Roman" pitchFamily="18" charset="0"/>
              <a:cs typeface="Times New Roman" pitchFamily="18" charset="0"/>
            </a:endParaRPr>
          </a:p>
        </p:txBody>
      </p:sp>
      <p:sp>
        <p:nvSpPr>
          <p:cNvPr id="8" name="TextBox 7"/>
          <p:cNvSpPr txBox="1"/>
          <p:nvPr/>
        </p:nvSpPr>
        <p:spPr>
          <a:xfrm>
            <a:off x="304800" y="6019800"/>
            <a:ext cx="3581400" cy="646331"/>
          </a:xfrm>
          <a:prstGeom prst="rect">
            <a:avLst/>
          </a:prstGeom>
          <a:noFill/>
        </p:spPr>
        <p:txBody>
          <a:bodyPr wrap="square" rtlCol="0">
            <a:spAutoFit/>
          </a:bodyPr>
          <a:lstStyle/>
          <a:p>
            <a:pPr lvl="0"/>
            <a:r>
              <a:rPr lang="en-US" b="1" smtClean="0">
                <a:latin typeface="Times New Roman" pitchFamily="18" charset="0"/>
                <a:cs typeface="Times New Roman" pitchFamily="18" charset="0"/>
              </a:rPr>
              <a:t>=&gt; Kết quả như vậy là Mosfet tốt.</a:t>
            </a:r>
            <a:r>
              <a:rPr lang="en-US" smtClean="0">
                <a:latin typeface="Times New Roman" pitchFamily="18" charset="0"/>
                <a:cs typeface="Times New Roman" pitchFamily="18" charset="0"/>
              </a:rPr>
              <a:t> </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a:off x="449263" y="762000"/>
            <a:ext cx="4381500" cy="523875"/>
          </a:xfrm>
          <a:prstGeom prst="rect">
            <a:avLst/>
          </a:prstGeom>
          <a:noFill/>
          <a:ln w="9525">
            <a:noFill/>
            <a:miter lim="800000"/>
            <a:headEnd/>
            <a:tailEnd/>
          </a:ln>
        </p:spPr>
        <p:txBody>
          <a:bodyPr>
            <a:spAutoFit/>
          </a:bodyPr>
          <a:lstStyle/>
          <a:p>
            <a:r>
              <a:rPr lang="en-US" sz="2800" smtClean="0">
                <a:solidFill>
                  <a:schemeClr val="accent1"/>
                </a:solidFill>
                <a:latin typeface="Times New Roman" pitchFamily="18" charset="0"/>
                <a:cs typeface="Times New Roman" pitchFamily="18" charset="0"/>
              </a:rPr>
              <a:t>Đo kiểm tra MOSFET</a:t>
            </a:r>
            <a:endParaRPr lang="en-US" sz="2800">
              <a:solidFill>
                <a:schemeClr val="accent1"/>
              </a:solidFill>
              <a:latin typeface="Times New Roman" pitchFamily="18" charset="0"/>
              <a:cs typeface="Times New Roman" pitchFamily="18" charset="0"/>
            </a:endParaRPr>
          </a:p>
        </p:txBody>
      </p:sp>
      <p:sp>
        <p:nvSpPr>
          <p:cNvPr id="3" name="TextBox 2"/>
          <p:cNvSpPr txBox="1"/>
          <p:nvPr/>
        </p:nvSpPr>
        <p:spPr>
          <a:xfrm>
            <a:off x="0" y="54114"/>
            <a:ext cx="9144000" cy="707886"/>
          </a:xfrm>
          <a:prstGeom prst="rect">
            <a:avLst/>
          </a:prstGeom>
          <a:noFill/>
        </p:spPr>
        <p:txBody>
          <a:bodyPr wrap="square" rtlCol="0">
            <a:spAutoFit/>
          </a:bodyPr>
          <a:lstStyle/>
          <a:p>
            <a:pPr algn="ctr"/>
            <a:r>
              <a:rPr lang="en-US" sz="4000" smtClean="0">
                <a:solidFill>
                  <a:srgbClr val="FF0000"/>
                </a:solidFill>
                <a:latin typeface="Times New Roman" pitchFamily="18" charset="0"/>
                <a:cs typeface="Times New Roman" pitchFamily="18" charset="0"/>
              </a:rPr>
              <a:t>MOSFET</a:t>
            </a:r>
            <a:endParaRPr lang="en-US" sz="4000">
              <a:solidFill>
                <a:srgbClr val="FF0000"/>
              </a:solidFill>
              <a:latin typeface="Times New Roman" pitchFamily="18" charset="0"/>
              <a:cs typeface="Times New Roman" pitchFamily="18" charset="0"/>
            </a:endParaRPr>
          </a:p>
        </p:txBody>
      </p:sp>
      <p:sp>
        <p:nvSpPr>
          <p:cNvPr id="4" name="TextBox 3"/>
          <p:cNvSpPr txBox="1"/>
          <p:nvPr/>
        </p:nvSpPr>
        <p:spPr>
          <a:xfrm>
            <a:off x="976532" y="1323536"/>
            <a:ext cx="4191000" cy="400110"/>
          </a:xfrm>
          <a:prstGeom prst="rect">
            <a:avLst/>
          </a:prstGeom>
          <a:noFill/>
        </p:spPr>
        <p:txBody>
          <a:bodyPr wrap="square" rtlCol="0">
            <a:spAutoFit/>
          </a:bodyPr>
          <a:lstStyle/>
          <a:p>
            <a:r>
              <a:rPr lang="en-US" sz="2000" smtClean="0">
                <a:solidFill>
                  <a:srgbClr val="7030A0"/>
                </a:solidFill>
                <a:latin typeface="Times New Roman" pitchFamily="18" charset="0"/>
                <a:cs typeface="Times New Roman" pitchFamily="18" charset="0"/>
              </a:rPr>
              <a:t>MOSFET bị chập</a:t>
            </a:r>
            <a:endParaRPr lang="en-US" sz="2000">
              <a:solidFill>
                <a:srgbClr val="7030A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381000" y="1800225"/>
            <a:ext cx="2895600" cy="3990975"/>
          </a:xfrm>
          <a:prstGeom prst="rect">
            <a:avLst/>
          </a:prstGeom>
          <a:noFill/>
          <a:ln w="9525">
            <a:noFill/>
            <a:miter lim="800000"/>
            <a:headEnd/>
            <a:tailEnd/>
          </a:ln>
          <a:effectLst/>
        </p:spPr>
      </p:pic>
      <p:sp>
        <p:nvSpPr>
          <p:cNvPr id="6" name="TextBox 5"/>
          <p:cNvSpPr txBox="1"/>
          <p:nvPr/>
        </p:nvSpPr>
        <p:spPr>
          <a:xfrm>
            <a:off x="4114800" y="2097375"/>
            <a:ext cx="4114800" cy="2169825"/>
          </a:xfrm>
          <a:prstGeom prst="rect">
            <a:avLst/>
          </a:prstGeom>
          <a:noFill/>
        </p:spPr>
        <p:txBody>
          <a:bodyPr wrap="square" rtlCol="0">
            <a:spAutoFit/>
          </a:bodyPr>
          <a:lstStyle/>
          <a:p>
            <a:pPr>
              <a:lnSpc>
                <a:spcPct val="150000"/>
              </a:lnSpc>
              <a:buFont typeface="Arial" pitchFamily="34" charset="0"/>
              <a:buChar char="•"/>
            </a:pP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 Bước 1: </a:t>
            </a:r>
            <a:r>
              <a:rPr lang="en-US" smtClean="0">
                <a:latin typeface="Times New Roman" pitchFamily="18" charset="0"/>
                <a:cs typeface="Times New Roman" pitchFamily="18" charset="0"/>
              </a:rPr>
              <a:t>Để đồng hồ thang x 1KW  </a:t>
            </a:r>
          </a:p>
          <a:p>
            <a:pPr lvl="0">
              <a:lnSpc>
                <a:spcPct val="150000"/>
              </a:lnSpc>
              <a:buFont typeface="Arial" pitchFamily="34" charset="0"/>
              <a:buChar char="•"/>
            </a:pPr>
            <a:r>
              <a:rPr lang="en-US" smtClean="0">
                <a:latin typeface="Times New Roman" pitchFamily="18" charset="0"/>
                <a:cs typeface="Times New Roman" pitchFamily="18" charset="0"/>
              </a:rPr>
              <a:t> Bước 2: Đo </a:t>
            </a:r>
            <a:r>
              <a:rPr lang="en-US" smtClean="0">
                <a:latin typeface="Times New Roman" pitchFamily="18" charset="0"/>
                <a:cs typeface="Times New Roman" pitchFamily="18" charset="0"/>
              </a:rPr>
              <a:t>giữa G và S hoặc giữa G và D nếu kim lên = 0 W    là chập </a:t>
            </a:r>
          </a:p>
          <a:p>
            <a:pPr lvl="0">
              <a:lnSpc>
                <a:spcPct val="150000"/>
              </a:lnSpc>
              <a:buFont typeface="Arial" pitchFamily="34" charset="0"/>
              <a:buChar char="•"/>
            </a:pPr>
            <a:r>
              <a:rPr lang="en-US" smtClean="0">
                <a:latin typeface="Times New Roman" pitchFamily="18" charset="0"/>
                <a:cs typeface="Times New Roman" pitchFamily="18" charset="0"/>
              </a:rPr>
              <a:t> Bước 3: Đo </a:t>
            </a:r>
            <a:r>
              <a:rPr lang="en-US" smtClean="0">
                <a:latin typeface="Times New Roman" pitchFamily="18" charset="0"/>
                <a:cs typeface="Times New Roman" pitchFamily="18" charset="0"/>
              </a:rPr>
              <a:t>giữa D và S mà cả hai chiều đo kim lên = 0 W  là chập  D S    </a:t>
            </a:r>
            <a:r>
              <a:rPr lang="en-US" smtClean="0">
                <a:latin typeface="Times New Roman" pitchFamily="18" charset="0"/>
                <a:cs typeface="Times New Roman" pitchFamily="18" charset="0"/>
              </a:rPr>
              <a:t> </a:t>
            </a:r>
            <a:endParaRPr lang="en-US" smtClean="0">
              <a:latin typeface="Times New Roman" pitchFamily="18" charset="0"/>
              <a:cs typeface="Times New Roman" pitchFamily="18" charset="0"/>
            </a:endParaRPr>
          </a:p>
        </p:txBody>
      </p:sp>
      <p:sp>
        <p:nvSpPr>
          <p:cNvPr id="7" name="TextBox 6"/>
          <p:cNvSpPr txBox="1"/>
          <p:nvPr/>
        </p:nvSpPr>
        <p:spPr>
          <a:xfrm>
            <a:off x="304800" y="6019800"/>
            <a:ext cx="4495800" cy="646331"/>
          </a:xfrm>
          <a:prstGeom prst="rect">
            <a:avLst/>
          </a:prstGeom>
          <a:noFill/>
        </p:spPr>
        <p:txBody>
          <a:bodyPr wrap="square" rtlCol="0">
            <a:spAutoFit/>
          </a:bodyPr>
          <a:lstStyle/>
          <a:p>
            <a:pPr lvl="0"/>
            <a:r>
              <a:rPr lang="en-US" b="1" smtClean="0">
                <a:latin typeface="Times New Roman" pitchFamily="18" charset="0"/>
                <a:cs typeface="Times New Roman" pitchFamily="18" charset="0"/>
              </a:rPr>
              <a:t>=&gt; Kết quả như vậy là </a:t>
            </a:r>
            <a:r>
              <a:rPr lang="en-US" b="1" smtClean="0">
                <a:latin typeface="Times New Roman" pitchFamily="18" charset="0"/>
                <a:cs typeface="Times New Roman" pitchFamily="18" charset="0"/>
              </a:rPr>
              <a:t>Mosfet </a:t>
            </a:r>
            <a:r>
              <a:rPr lang="en-US" b="1" smtClean="0">
                <a:latin typeface="Times New Roman" pitchFamily="18" charset="0"/>
                <a:cs typeface="Times New Roman" pitchFamily="18" charset="0"/>
              </a:rPr>
              <a:t>bị chập.</a:t>
            </a:r>
            <a:r>
              <a:rPr lang="en-US" smtClean="0">
                <a:latin typeface="Times New Roman" pitchFamily="18" charset="0"/>
                <a:cs typeface="Times New Roman" pitchFamily="18" charset="0"/>
              </a:rPr>
              <a:t> </a:t>
            </a:r>
            <a:endParaRPr lang="en-US" smtClean="0">
              <a:latin typeface="Times New Roman" pitchFamily="18" charset="0"/>
              <a:cs typeface="Times New Roman" pitchFamily="18" charset="0"/>
            </a:endParaRP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441"/>
            <a:ext cx="9144000" cy="707886"/>
          </a:xfrm>
          <a:prstGeom prst="rect">
            <a:avLst/>
          </a:prstGeom>
          <a:noFill/>
        </p:spPr>
        <p:txBody>
          <a:bodyPr wrap="square" rtlCol="0">
            <a:spAutoFit/>
          </a:bodyPr>
          <a:lstStyle/>
          <a:p>
            <a:pPr algn="ctr"/>
            <a:r>
              <a:rPr lang="en-US" sz="4000" smtClean="0">
                <a:solidFill>
                  <a:srgbClr val="FF0000"/>
                </a:solidFill>
                <a:latin typeface="Times New Roman" pitchFamily="18" charset="0"/>
                <a:cs typeface="Times New Roman" pitchFamily="18" charset="0"/>
              </a:rPr>
              <a:t>MOSFET</a:t>
            </a:r>
            <a:endParaRPr lang="en-US" sz="4000">
              <a:solidFill>
                <a:srgbClr val="FF0000"/>
              </a:solidFill>
              <a:latin typeface="Times New Roman" pitchFamily="18" charset="0"/>
              <a:cs typeface="Times New Roman" pitchFamily="18" charset="0"/>
            </a:endParaRPr>
          </a:p>
        </p:txBody>
      </p:sp>
      <p:sp>
        <p:nvSpPr>
          <p:cNvPr id="3" name="TextBox 2"/>
          <p:cNvSpPr txBox="1"/>
          <p:nvPr/>
        </p:nvSpPr>
        <p:spPr>
          <a:xfrm>
            <a:off x="304800" y="838200"/>
            <a:ext cx="65532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Giới thiệu MOSFET</a:t>
            </a:r>
            <a:endParaRPr lang="en-US" sz="2400">
              <a:solidFill>
                <a:schemeClr val="accent1"/>
              </a:solidFill>
              <a:latin typeface="Times New Roman" pitchFamily="18" charset="0"/>
              <a:cs typeface="Times New Roman" pitchFamily="18" charset="0"/>
            </a:endParaRPr>
          </a:p>
        </p:txBody>
      </p:sp>
      <p:sp>
        <p:nvSpPr>
          <p:cNvPr id="15" name="TextBox 14"/>
          <p:cNvSpPr txBox="1"/>
          <p:nvPr/>
        </p:nvSpPr>
        <p:spPr>
          <a:xfrm>
            <a:off x="228600" y="1219200"/>
            <a:ext cx="8686800" cy="2120068"/>
          </a:xfrm>
          <a:prstGeom prst="rect">
            <a:avLst/>
          </a:prstGeom>
          <a:noFill/>
        </p:spPr>
        <p:txBody>
          <a:bodyPr wrap="square" rtlCol="0">
            <a:spAutoFit/>
          </a:bodyPr>
          <a:lstStyle/>
          <a:p>
            <a:pPr>
              <a:lnSpc>
                <a:spcPct val="150000"/>
              </a:lnSpc>
            </a:pPr>
            <a:r>
              <a:rPr lang="en-US" smtClean="0">
                <a:latin typeface="Times New Roman" pitchFamily="18" charset="0"/>
                <a:cs typeface="Times New Roman" pitchFamily="18" charset="0"/>
              </a:rPr>
              <a:t>	Mosfet </a:t>
            </a:r>
            <a:r>
              <a:rPr lang="en-US">
                <a:latin typeface="Times New Roman" pitchFamily="18" charset="0"/>
                <a:cs typeface="Times New Roman" pitchFamily="18" charset="0"/>
              </a:rPr>
              <a:t>là Transistor hiệu ứng trường  ( Metal Oxide Semiconductor Field Effect Transistor ) là một Transistor đặc biệt có cấu tạo và hoạt động khác với Transistor  thông thường mà ta đã biết, Mosfet có nguyên tắc hoạt động dựa trên hiệu ứng từ trường để tạo ra dòng điện, là linh kiện có trở kháng đầu vào lớn thích hợn cho khuyếch đại các nguồn tín hiệu yếu, Mosfet được sử dụng nhiều trong các mạch nguồn Monitor, nguồn máy tính . </a:t>
            </a:r>
          </a:p>
        </p:txBody>
      </p:sp>
      <p:pic>
        <p:nvPicPr>
          <p:cNvPr id="1026" name="Picture 2" descr="Mosfet2"/>
          <p:cNvPicPr>
            <a:picLocks noChangeAspect="1" noChangeArrowheads="1"/>
          </p:cNvPicPr>
          <p:nvPr/>
        </p:nvPicPr>
        <p:blipFill>
          <a:blip r:embed="rId2"/>
          <a:srcRect/>
          <a:stretch>
            <a:fillRect/>
          </a:stretch>
        </p:blipFill>
        <p:spPr bwMode="auto">
          <a:xfrm>
            <a:off x="609600" y="3505200"/>
            <a:ext cx="1676400" cy="2997563"/>
          </a:xfrm>
          <a:prstGeom prst="rect">
            <a:avLst/>
          </a:prstGeom>
          <a:noFill/>
          <a:ln w="9525">
            <a:noFill/>
            <a:miter lim="800000"/>
            <a:headEnd/>
            <a:tailEnd/>
          </a:ln>
        </p:spPr>
      </p:pic>
      <p:sp>
        <p:nvSpPr>
          <p:cNvPr id="16" name="TextBox 15"/>
          <p:cNvSpPr txBox="1"/>
          <p:nvPr/>
        </p:nvSpPr>
        <p:spPr>
          <a:xfrm>
            <a:off x="3200400" y="3581400"/>
            <a:ext cx="5181600" cy="369332"/>
          </a:xfrm>
          <a:prstGeom prst="rect">
            <a:avLst/>
          </a:prstGeom>
          <a:noFill/>
        </p:spPr>
        <p:txBody>
          <a:bodyPr wrap="square" rtlCol="0">
            <a:spAutoFit/>
          </a:bodyPr>
          <a:lstStyle/>
          <a:p>
            <a:r>
              <a:rPr lang="en-US" smtClean="0">
                <a:latin typeface="Times New Roman" pitchFamily="18" charset="0"/>
                <a:cs typeface="Times New Roman" pitchFamily="18" charset="0"/>
              </a:rPr>
              <a:t>- Có hai loại MOSFET: loại kênh N và loại kênh P</a:t>
            </a:r>
            <a:endParaRPr lang="en-US">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a:srcRect/>
          <a:stretch>
            <a:fillRect/>
          </a:stretch>
        </p:blipFill>
        <p:spPr bwMode="auto">
          <a:xfrm>
            <a:off x="3810000" y="4191000"/>
            <a:ext cx="3886200" cy="20999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Box 5"/>
          <p:cNvSpPr txBox="1">
            <a:spLocks noChangeArrowheads="1"/>
          </p:cNvSpPr>
          <p:nvPr/>
        </p:nvSpPr>
        <p:spPr bwMode="auto">
          <a:xfrm>
            <a:off x="939800" y="1441450"/>
            <a:ext cx="5878513" cy="400050"/>
          </a:xfrm>
          <a:prstGeom prst="rect">
            <a:avLst/>
          </a:prstGeom>
          <a:noFill/>
          <a:ln w="9525">
            <a:noFill/>
            <a:miter lim="800000"/>
            <a:headEnd/>
            <a:tailEnd/>
          </a:ln>
        </p:spPr>
        <p:txBody>
          <a:bodyPr>
            <a:spAutoFit/>
          </a:bodyPr>
          <a:lstStyle/>
          <a:p>
            <a:r>
              <a:rPr lang="en-US" sz="2000">
                <a:solidFill>
                  <a:srgbClr val="7030A0"/>
                </a:solidFill>
                <a:latin typeface="Times New Roman" pitchFamily="18" charset="0"/>
                <a:cs typeface="Times New Roman" pitchFamily="18" charset="0"/>
                <a:sym typeface="Wingdings" pitchFamily="2" charset="2"/>
              </a:rPr>
              <a:t> </a:t>
            </a:r>
            <a:r>
              <a:rPr lang="en-US" sz="2000">
                <a:solidFill>
                  <a:srgbClr val="7030A0"/>
                </a:solidFill>
                <a:latin typeface="Times New Roman" pitchFamily="18" charset="0"/>
                <a:cs typeface="Times New Roman" pitchFamily="18" charset="0"/>
              </a:rPr>
              <a:t>Transistor hiệu ứng trường gồm hai loại: </a:t>
            </a:r>
          </a:p>
        </p:txBody>
      </p:sp>
      <p:sp>
        <p:nvSpPr>
          <p:cNvPr id="11269" name="TextBox 6"/>
          <p:cNvSpPr txBox="1">
            <a:spLocks noChangeArrowheads="1"/>
          </p:cNvSpPr>
          <p:nvPr/>
        </p:nvSpPr>
        <p:spPr bwMode="auto">
          <a:xfrm>
            <a:off x="1492250" y="1828800"/>
            <a:ext cx="6134100" cy="1754188"/>
          </a:xfrm>
          <a:prstGeom prst="rect">
            <a:avLst/>
          </a:prstGeom>
          <a:noFill/>
          <a:ln w="9525">
            <a:noFill/>
            <a:miter lim="800000"/>
            <a:headEnd/>
            <a:tailEnd/>
          </a:ln>
        </p:spPr>
        <p:txBody>
          <a:bodyPr>
            <a:spAutoFit/>
          </a:bodyPr>
          <a:lstStyle/>
          <a:p>
            <a:pPr>
              <a:lnSpc>
                <a:spcPct val="150000"/>
              </a:lnSpc>
              <a:buFontTx/>
              <a:buChar char="-"/>
            </a:pPr>
            <a:r>
              <a:rPr lang="en-US">
                <a:latin typeface="Times New Roman" pitchFamily="18" charset="0"/>
                <a:cs typeface="Times New Roman" pitchFamily="18" charset="0"/>
              </a:rPr>
              <a:t> MOSFET có cấu trúc cổng bằng kim loại – oxit – bán dẫn.</a:t>
            </a:r>
          </a:p>
          <a:p>
            <a:pPr lvl="1">
              <a:lnSpc>
                <a:spcPct val="150000"/>
              </a:lnSpc>
              <a:buFontTx/>
              <a:buChar char="-"/>
            </a:pPr>
            <a:r>
              <a:rPr lang="en-US">
                <a:latin typeface="Times New Roman" pitchFamily="18" charset="0"/>
                <a:cs typeface="Times New Roman" pitchFamily="18" charset="0"/>
              </a:rPr>
              <a:t> N-MOSFET.</a:t>
            </a:r>
          </a:p>
          <a:p>
            <a:pPr lvl="1">
              <a:lnSpc>
                <a:spcPct val="150000"/>
              </a:lnSpc>
              <a:buFontTx/>
              <a:buChar char="-"/>
            </a:pPr>
            <a:r>
              <a:rPr lang="en-US">
                <a:latin typeface="Times New Roman" pitchFamily="18" charset="0"/>
                <a:cs typeface="Times New Roman" pitchFamily="18" charset="0"/>
              </a:rPr>
              <a:t> P-MOSFET.</a:t>
            </a:r>
          </a:p>
          <a:p>
            <a:pPr>
              <a:lnSpc>
                <a:spcPct val="150000"/>
              </a:lnSpc>
              <a:buFontTx/>
              <a:buChar char="-"/>
            </a:pPr>
            <a:r>
              <a:rPr lang="en-US">
                <a:latin typeface="Times New Roman" pitchFamily="18" charset="0"/>
                <a:cs typeface="Times New Roman" pitchFamily="18" charset="0"/>
              </a:rPr>
              <a:t> JFET có cấu trúc cổng bằng chuyển tiếp P-N</a:t>
            </a:r>
          </a:p>
        </p:txBody>
      </p:sp>
      <p:sp>
        <p:nvSpPr>
          <p:cNvPr id="11270" name="TextBox 7"/>
          <p:cNvSpPr txBox="1">
            <a:spLocks noChangeArrowheads="1"/>
          </p:cNvSpPr>
          <p:nvPr/>
        </p:nvSpPr>
        <p:spPr bwMode="auto">
          <a:xfrm>
            <a:off x="942975" y="3627438"/>
            <a:ext cx="5418138" cy="400050"/>
          </a:xfrm>
          <a:prstGeom prst="rect">
            <a:avLst/>
          </a:prstGeom>
          <a:noFill/>
          <a:ln w="9525">
            <a:noFill/>
            <a:miter lim="800000"/>
            <a:headEnd/>
            <a:tailEnd/>
          </a:ln>
        </p:spPr>
        <p:txBody>
          <a:bodyPr>
            <a:spAutoFit/>
          </a:bodyPr>
          <a:lstStyle/>
          <a:p>
            <a:r>
              <a:rPr lang="en-US" sz="2000">
                <a:solidFill>
                  <a:srgbClr val="7030A0"/>
                </a:solidFill>
                <a:latin typeface="Times New Roman" pitchFamily="18" charset="0"/>
                <a:cs typeface="Times New Roman" pitchFamily="18" charset="0"/>
                <a:sym typeface="Wingdings" pitchFamily="2" charset="2"/>
              </a:rPr>
              <a:t> Ứng dụng của transistor hiệu ứng trường.</a:t>
            </a:r>
            <a:endParaRPr lang="en-US" sz="2000">
              <a:solidFill>
                <a:srgbClr val="7030A0"/>
              </a:solidFill>
              <a:latin typeface="Times New Roman" pitchFamily="18" charset="0"/>
              <a:cs typeface="Times New Roman" pitchFamily="18" charset="0"/>
            </a:endParaRPr>
          </a:p>
        </p:txBody>
      </p:sp>
      <p:sp>
        <p:nvSpPr>
          <p:cNvPr id="11271" name="TextBox 8"/>
          <p:cNvSpPr txBox="1">
            <a:spLocks noChangeArrowheads="1"/>
          </p:cNvSpPr>
          <p:nvPr/>
        </p:nvSpPr>
        <p:spPr bwMode="auto">
          <a:xfrm>
            <a:off x="1501775" y="4019550"/>
            <a:ext cx="7010400" cy="1338263"/>
          </a:xfrm>
          <a:prstGeom prst="rect">
            <a:avLst/>
          </a:prstGeom>
          <a:noFill/>
          <a:ln w="9525">
            <a:noFill/>
            <a:miter lim="800000"/>
            <a:headEnd/>
            <a:tailEnd/>
          </a:ln>
        </p:spPr>
        <p:txBody>
          <a:bodyPr>
            <a:spAutoFit/>
          </a:bodyPr>
          <a:lstStyle/>
          <a:p>
            <a:pPr>
              <a:lnSpc>
                <a:spcPct val="150000"/>
              </a:lnSpc>
              <a:buFontTx/>
              <a:buChar char="-"/>
            </a:pPr>
            <a:r>
              <a:rPr lang="en-US">
                <a:latin typeface="Times New Roman" pitchFamily="18" charset="0"/>
                <a:cs typeface="Times New Roman" pitchFamily="18" charset="0"/>
              </a:rPr>
              <a:t> Sử dụng trong các mạch khuếch đại, mạch phát sóng …</a:t>
            </a:r>
          </a:p>
          <a:p>
            <a:pPr>
              <a:lnSpc>
                <a:spcPct val="150000"/>
              </a:lnSpc>
              <a:buFontTx/>
              <a:buChar char="-"/>
            </a:pPr>
            <a:r>
              <a:rPr lang="en-US">
                <a:latin typeface="Times New Roman" pitchFamily="18" charset="0"/>
                <a:cs typeface="Times New Roman" pitchFamily="18" charset="0"/>
              </a:rPr>
              <a:t> Sử dụng như một công tắc.</a:t>
            </a:r>
          </a:p>
          <a:p>
            <a:pPr>
              <a:lnSpc>
                <a:spcPct val="150000"/>
              </a:lnSpc>
              <a:buFontTx/>
              <a:buChar char="-"/>
            </a:pPr>
            <a:r>
              <a:rPr lang="en-US">
                <a:latin typeface="Times New Roman" pitchFamily="18" charset="0"/>
                <a:cs typeface="Times New Roman" pitchFamily="18" charset="0"/>
              </a:rPr>
              <a:t> Sử dụng trong việc tích hợp IC.</a:t>
            </a:r>
          </a:p>
        </p:txBody>
      </p:sp>
      <p:sp>
        <p:nvSpPr>
          <p:cNvPr id="8" name="TextBox 7"/>
          <p:cNvSpPr txBox="1"/>
          <p:nvPr/>
        </p:nvSpPr>
        <p:spPr>
          <a:xfrm>
            <a:off x="0" y="-7441"/>
            <a:ext cx="9144000" cy="707886"/>
          </a:xfrm>
          <a:prstGeom prst="rect">
            <a:avLst/>
          </a:prstGeom>
          <a:noFill/>
        </p:spPr>
        <p:txBody>
          <a:bodyPr wrap="square" rtlCol="0">
            <a:spAutoFit/>
          </a:bodyPr>
          <a:lstStyle/>
          <a:p>
            <a:pPr algn="ctr"/>
            <a:r>
              <a:rPr lang="en-US" sz="4000" smtClean="0">
                <a:solidFill>
                  <a:srgbClr val="FF0000"/>
                </a:solidFill>
                <a:latin typeface="Times New Roman" pitchFamily="18" charset="0"/>
                <a:cs typeface="Times New Roman" pitchFamily="18" charset="0"/>
              </a:rPr>
              <a:t>MOSFET</a:t>
            </a:r>
            <a:endParaRPr lang="en-US" sz="4000">
              <a:solidFill>
                <a:srgbClr val="FF0000"/>
              </a:solidFill>
              <a:latin typeface="Times New Roman" pitchFamily="18" charset="0"/>
              <a:cs typeface="Times New Roman" pitchFamily="18" charset="0"/>
            </a:endParaRPr>
          </a:p>
        </p:txBody>
      </p:sp>
      <p:sp>
        <p:nvSpPr>
          <p:cNvPr id="9" name="TextBox 8"/>
          <p:cNvSpPr txBox="1"/>
          <p:nvPr/>
        </p:nvSpPr>
        <p:spPr>
          <a:xfrm>
            <a:off x="304800" y="838200"/>
            <a:ext cx="65532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Giới thiệu MOSFET</a:t>
            </a:r>
            <a:endParaRPr lang="en-US" sz="2400">
              <a:solidFill>
                <a:schemeClr val="accent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diamond(in)">
                                      <p:cBhvr>
                                        <p:cTn id="7" dur="500"/>
                                        <p:tgtEl>
                                          <p:spTgt spid="11268"/>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1269"/>
                                        </p:tgtEl>
                                        <p:attrNameLst>
                                          <p:attrName>style.visibility</p:attrName>
                                        </p:attrNameLst>
                                      </p:cBhvr>
                                      <p:to>
                                        <p:strVal val="visible"/>
                                      </p:to>
                                    </p:set>
                                    <p:animEffect transition="in" filter="diamond(in)">
                                      <p:cBhvr>
                                        <p:cTn id="10" dur="500"/>
                                        <p:tgtEl>
                                          <p:spTgt spid="11269"/>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1270"/>
                                        </p:tgtEl>
                                        <p:attrNameLst>
                                          <p:attrName>style.visibility</p:attrName>
                                        </p:attrNameLst>
                                      </p:cBhvr>
                                      <p:to>
                                        <p:strVal val="visible"/>
                                      </p:to>
                                    </p:set>
                                    <p:animEffect transition="in" filter="diamond(in)">
                                      <p:cBhvr>
                                        <p:cTn id="13" dur="500"/>
                                        <p:tgtEl>
                                          <p:spTgt spid="11270"/>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1271"/>
                                        </p:tgtEl>
                                        <p:attrNameLst>
                                          <p:attrName>style.visibility</p:attrName>
                                        </p:attrNameLst>
                                      </p:cBhvr>
                                      <p:to>
                                        <p:strVal val="visible"/>
                                      </p:to>
                                    </p:set>
                                    <p:animEffect transition="in" filter="diamond(in)">
                                      <p:cBhvr>
                                        <p:cTn id="16"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1269" grpId="0"/>
      <p:bldP spid="11270" grpId="0"/>
      <p:bldP spid="1127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441"/>
            <a:ext cx="9144000" cy="707886"/>
          </a:xfrm>
          <a:prstGeom prst="rect">
            <a:avLst/>
          </a:prstGeom>
          <a:noFill/>
        </p:spPr>
        <p:txBody>
          <a:bodyPr wrap="square" rtlCol="0">
            <a:spAutoFit/>
          </a:bodyPr>
          <a:lstStyle/>
          <a:p>
            <a:pPr algn="ctr"/>
            <a:r>
              <a:rPr lang="en-US" sz="4000" smtClean="0">
                <a:solidFill>
                  <a:srgbClr val="FF0000"/>
                </a:solidFill>
                <a:latin typeface="Times New Roman" pitchFamily="18" charset="0"/>
                <a:cs typeface="Times New Roman" pitchFamily="18" charset="0"/>
              </a:rPr>
              <a:t>MOSFET</a:t>
            </a:r>
            <a:endParaRPr lang="en-US" sz="4000">
              <a:solidFill>
                <a:srgbClr val="FF0000"/>
              </a:solidFill>
              <a:latin typeface="Times New Roman" pitchFamily="18" charset="0"/>
              <a:cs typeface="Times New Roman" pitchFamily="18" charset="0"/>
            </a:endParaRPr>
          </a:p>
        </p:txBody>
      </p:sp>
      <p:sp>
        <p:nvSpPr>
          <p:cNvPr id="3" name="TextBox 2"/>
          <p:cNvSpPr txBox="1"/>
          <p:nvPr/>
        </p:nvSpPr>
        <p:spPr>
          <a:xfrm>
            <a:off x="304800" y="838200"/>
            <a:ext cx="65532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Cấu tạo MOSFET</a:t>
            </a:r>
            <a:endParaRPr lang="en-US" sz="2400">
              <a:solidFill>
                <a:schemeClr val="accent1"/>
              </a:solidFill>
              <a:latin typeface="Times New Roman" pitchFamily="18" charset="0"/>
              <a:cs typeface="Times New Roman" pitchFamily="18" charset="0"/>
            </a:endParaRPr>
          </a:p>
        </p:txBody>
      </p:sp>
      <p:sp>
        <p:nvSpPr>
          <p:cNvPr id="5" name="TextBox 4"/>
          <p:cNvSpPr txBox="1"/>
          <p:nvPr/>
        </p:nvSpPr>
        <p:spPr>
          <a:xfrm>
            <a:off x="457200" y="4355068"/>
            <a:ext cx="35814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MOSFET kênh N</a:t>
            </a:r>
            <a:endParaRPr lang="en-US">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3"/>
          <a:srcRect/>
          <a:stretch>
            <a:fillRect/>
          </a:stretch>
        </p:blipFill>
        <p:spPr bwMode="auto">
          <a:xfrm>
            <a:off x="304800" y="1433950"/>
            <a:ext cx="4090034" cy="2452250"/>
          </a:xfrm>
          <a:prstGeom prst="rect">
            <a:avLst/>
          </a:prstGeom>
          <a:noFill/>
          <a:ln w="9525">
            <a:noFill/>
            <a:miter lim="800000"/>
            <a:headEnd/>
            <a:tailEnd/>
          </a:ln>
          <a:effectLst/>
        </p:spPr>
      </p:pic>
      <p:sp>
        <p:nvSpPr>
          <p:cNvPr id="7" name="TextBox 6"/>
          <p:cNvSpPr txBox="1"/>
          <p:nvPr/>
        </p:nvSpPr>
        <p:spPr>
          <a:xfrm>
            <a:off x="2895600" y="5181600"/>
            <a:ext cx="3733800" cy="1289071"/>
          </a:xfrm>
          <a:prstGeom prst="rect">
            <a:avLst/>
          </a:prstGeom>
          <a:noFill/>
        </p:spPr>
        <p:txBody>
          <a:bodyPr wrap="square" rtlCol="0">
            <a:spAutoFit/>
          </a:bodyPr>
          <a:lstStyle/>
          <a:p>
            <a:pPr lvl="0">
              <a:lnSpc>
                <a:spcPct val="150000"/>
              </a:lnSpc>
            </a:pPr>
            <a:r>
              <a:rPr lang="en-US">
                <a:latin typeface="Times New Roman" pitchFamily="18" charset="0"/>
                <a:cs typeface="Times New Roman" pitchFamily="18" charset="0"/>
              </a:rPr>
              <a:t>G : Gate gọi là cực cổng </a:t>
            </a:r>
          </a:p>
          <a:p>
            <a:pPr lvl="0">
              <a:lnSpc>
                <a:spcPct val="150000"/>
              </a:lnSpc>
            </a:pPr>
            <a:r>
              <a:rPr lang="en-US">
                <a:latin typeface="Times New Roman" pitchFamily="18" charset="0"/>
                <a:cs typeface="Times New Roman" pitchFamily="18" charset="0"/>
              </a:rPr>
              <a:t>S : Source  gọi là cực nguồn </a:t>
            </a:r>
          </a:p>
          <a:p>
            <a:pPr lvl="0">
              <a:lnSpc>
                <a:spcPct val="150000"/>
              </a:lnSpc>
            </a:pPr>
            <a:r>
              <a:rPr lang="en-US">
                <a:latin typeface="Times New Roman" pitchFamily="18" charset="0"/>
                <a:cs typeface="Times New Roman" pitchFamily="18" charset="0"/>
              </a:rPr>
              <a:t>D : Drain gọi  là cực máng </a:t>
            </a:r>
          </a:p>
        </p:txBody>
      </p:sp>
      <p:pic>
        <p:nvPicPr>
          <p:cNvPr id="2052" name="Picture 4"/>
          <p:cNvPicPr>
            <a:picLocks noChangeAspect="1" noChangeArrowheads="1"/>
          </p:cNvPicPr>
          <p:nvPr/>
        </p:nvPicPr>
        <p:blipFill>
          <a:blip r:embed="rId4"/>
          <a:srcRect/>
          <a:stretch>
            <a:fillRect/>
          </a:stretch>
        </p:blipFill>
        <p:spPr bwMode="auto">
          <a:xfrm>
            <a:off x="4713140" y="1295400"/>
            <a:ext cx="4333875" cy="2647950"/>
          </a:xfrm>
          <a:prstGeom prst="rect">
            <a:avLst/>
          </a:prstGeom>
          <a:noFill/>
          <a:ln w="9525">
            <a:noFill/>
            <a:miter lim="800000"/>
            <a:headEnd/>
            <a:tailEnd/>
          </a:ln>
          <a:effectLst/>
        </p:spPr>
      </p:pic>
      <p:sp>
        <p:nvSpPr>
          <p:cNvPr id="9" name="TextBox 8"/>
          <p:cNvSpPr txBox="1"/>
          <p:nvPr/>
        </p:nvSpPr>
        <p:spPr>
          <a:xfrm>
            <a:off x="5056910" y="4341213"/>
            <a:ext cx="35814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Cấu tạo MOSFET kênh N</a:t>
            </a:r>
            <a:endParaRPr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441"/>
            <a:ext cx="9144000" cy="707886"/>
          </a:xfrm>
          <a:prstGeom prst="rect">
            <a:avLst/>
          </a:prstGeom>
          <a:noFill/>
        </p:spPr>
        <p:txBody>
          <a:bodyPr wrap="square" rtlCol="0">
            <a:spAutoFit/>
          </a:bodyPr>
          <a:lstStyle/>
          <a:p>
            <a:pPr algn="ctr"/>
            <a:r>
              <a:rPr lang="en-US" sz="4000" smtClean="0">
                <a:solidFill>
                  <a:srgbClr val="FF0000"/>
                </a:solidFill>
                <a:latin typeface="Times New Roman" pitchFamily="18" charset="0"/>
                <a:cs typeface="Times New Roman" pitchFamily="18" charset="0"/>
              </a:rPr>
              <a:t>MOSFET</a:t>
            </a:r>
            <a:endParaRPr lang="en-US" sz="4000">
              <a:solidFill>
                <a:srgbClr val="FF0000"/>
              </a:solidFill>
              <a:latin typeface="Times New Roman" pitchFamily="18" charset="0"/>
              <a:cs typeface="Times New Roman" pitchFamily="18" charset="0"/>
            </a:endParaRPr>
          </a:p>
        </p:txBody>
      </p:sp>
      <p:sp>
        <p:nvSpPr>
          <p:cNvPr id="3" name="TextBox 2"/>
          <p:cNvSpPr txBox="1"/>
          <p:nvPr/>
        </p:nvSpPr>
        <p:spPr>
          <a:xfrm>
            <a:off x="304800" y="727360"/>
            <a:ext cx="65532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Nguyên tắc hoạt động của MOSFET</a:t>
            </a:r>
            <a:endParaRPr lang="en-US" sz="2400">
              <a:solidFill>
                <a:schemeClr val="accent1"/>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304800" y="1156850"/>
            <a:ext cx="4812196" cy="2667000"/>
          </a:xfrm>
          <a:prstGeom prst="rect">
            <a:avLst/>
          </a:prstGeom>
          <a:noFill/>
          <a:ln w="9525">
            <a:noFill/>
            <a:miter lim="800000"/>
            <a:headEnd/>
            <a:tailEnd/>
          </a:ln>
          <a:effectLst/>
        </p:spPr>
      </p:pic>
      <p:sp>
        <p:nvSpPr>
          <p:cNvPr id="5" name="TextBox 4"/>
          <p:cNvSpPr txBox="1"/>
          <p:nvPr/>
        </p:nvSpPr>
        <p:spPr>
          <a:xfrm>
            <a:off x="304800" y="4092476"/>
            <a:ext cx="8458200" cy="2308324"/>
          </a:xfrm>
          <a:prstGeom prst="rect">
            <a:avLst/>
          </a:prstGeom>
          <a:noFill/>
        </p:spPr>
        <p:txBody>
          <a:bodyPr wrap="square" rtlCol="0">
            <a:spAutoFit/>
          </a:bodyPr>
          <a:lstStyle/>
          <a:p>
            <a:pPr lvl="0">
              <a:buFont typeface="Arial" pitchFamily="34" charset="0"/>
              <a:buChar char="•"/>
            </a:pPr>
            <a:r>
              <a:rPr lang="en-US" smtClean="0">
                <a:latin typeface="Times New Roman" pitchFamily="18" charset="0"/>
                <a:cs typeface="Times New Roman" pitchFamily="18" charset="0"/>
              </a:rPr>
              <a:t> Khi </a:t>
            </a:r>
            <a:r>
              <a:rPr lang="en-US">
                <a:latin typeface="Times New Roman" pitchFamily="18" charset="0"/>
                <a:cs typeface="Times New Roman" pitchFamily="18" charset="0"/>
              </a:rPr>
              <a:t>công tắc K1 đóng, nguồn UG cấp vào hai cực GS làm điện áp UGS &gt; 0V =&gt; đèn Q1 dẫn =&gt; bóng đèn D sáng. </a:t>
            </a:r>
            <a:endParaRPr lang="en-US" smtClean="0">
              <a:latin typeface="Times New Roman" pitchFamily="18" charset="0"/>
              <a:cs typeface="Times New Roman" pitchFamily="18" charset="0"/>
            </a:endParaRPr>
          </a:p>
          <a:p>
            <a:pPr lvl="0">
              <a:buFont typeface="Arial" pitchFamily="34" charset="0"/>
              <a:buChar char="•"/>
            </a:pPr>
            <a:endParaRPr lang="en-US">
              <a:latin typeface="Times New Roman" pitchFamily="18" charset="0"/>
              <a:cs typeface="Times New Roman" pitchFamily="18" charset="0"/>
            </a:endParaRPr>
          </a:p>
          <a:p>
            <a:pPr lvl="0">
              <a:buFont typeface="Arial" pitchFamily="34" charset="0"/>
              <a:buChar char="•"/>
            </a:pPr>
            <a:r>
              <a:rPr lang="en-US" smtClean="0">
                <a:latin typeface="Times New Roman" pitchFamily="18" charset="0"/>
                <a:cs typeface="Times New Roman" pitchFamily="18" charset="0"/>
              </a:rPr>
              <a:t> Khi </a:t>
            </a:r>
            <a:r>
              <a:rPr lang="en-US">
                <a:latin typeface="Times New Roman" pitchFamily="18" charset="0"/>
                <a:cs typeface="Times New Roman" pitchFamily="18" charset="0"/>
              </a:rPr>
              <a:t>công tắc K1 ngắt, điện áp tích trên tụ C1 (tụ gốm) vẫn duy trì cho đèn Q dẫn =&gt; chứng tỏ không có dòng điện đi qua cực GS. </a:t>
            </a:r>
            <a:endParaRPr lang="en-US" smtClean="0">
              <a:latin typeface="Times New Roman" pitchFamily="18" charset="0"/>
              <a:cs typeface="Times New Roman" pitchFamily="18" charset="0"/>
            </a:endParaRPr>
          </a:p>
          <a:p>
            <a:pPr lvl="0">
              <a:buFont typeface="Arial" pitchFamily="34" charset="0"/>
              <a:buChar char="•"/>
            </a:pPr>
            <a:endParaRPr lang="en-US">
              <a:latin typeface="Times New Roman" pitchFamily="18" charset="0"/>
              <a:cs typeface="Times New Roman" pitchFamily="18" charset="0"/>
            </a:endParaRPr>
          </a:p>
          <a:p>
            <a:pPr lvl="0">
              <a:buFont typeface="Arial" pitchFamily="34" charset="0"/>
              <a:buChar char="•"/>
            </a:pPr>
            <a:r>
              <a:rPr lang="en-US" smtClean="0">
                <a:latin typeface="Times New Roman" pitchFamily="18" charset="0"/>
                <a:cs typeface="Times New Roman" pitchFamily="18" charset="0"/>
              </a:rPr>
              <a:t> Khi </a:t>
            </a:r>
            <a:r>
              <a:rPr lang="en-US">
                <a:latin typeface="Times New Roman" pitchFamily="18" charset="0"/>
                <a:cs typeface="Times New Roman" pitchFamily="18" charset="0"/>
              </a:rPr>
              <a:t>công tắc K2 đóng, điện áp tích trên tụ C1 giảm bằng 0 =&gt;  UGS= 0V  =&gt; đèn tắt </a:t>
            </a:r>
            <a:endParaRPr lang="en-US" smtClean="0">
              <a:latin typeface="Times New Roman" pitchFamily="18" charset="0"/>
              <a:cs typeface="Times New Roman" pitchFamily="18" charset="0"/>
            </a:endParaRPr>
          </a:p>
          <a:p>
            <a:pPr lvl="0">
              <a:buFont typeface="Arial" pitchFamily="34" charset="0"/>
              <a:buChar char="•"/>
            </a:pPr>
            <a:endParaRPr lang="en-US">
              <a:latin typeface="Times New Roman" pitchFamily="18" charset="0"/>
              <a:cs typeface="Times New Roman" pitchFamily="18" charset="0"/>
            </a:endParaRPr>
          </a:p>
        </p:txBody>
      </p:sp>
      <p:sp>
        <p:nvSpPr>
          <p:cNvPr id="6" name="TextBox 5"/>
          <p:cNvSpPr txBox="1"/>
          <p:nvPr/>
        </p:nvSpPr>
        <p:spPr>
          <a:xfrm>
            <a:off x="5396345" y="1309255"/>
            <a:ext cx="3352800" cy="2031325"/>
          </a:xfrm>
          <a:prstGeom prst="rect">
            <a:avLst/>
          </a:prstGeom>
          <a:noFill/>
        </p:spPr>
        <p:txBody>
          <a:bodyPr wrap="square" rtlCol="0">
            <a:spAutoFit/>
          </a:bodyPr>
          <a:lstStyle/>
          <a:p>
            <a:pPr lvl="0"/>
            <a:r>
              <a:rPr lang="en-US" b="1" smtClean="0">
                <a:latin typeface="Times New Roman" pitchFamily="18" charset="0"/>
                <a:cs typeface="Times New Roman" pitchFamily="18" charset="0"/>
              </a:rPr>
              <a:t>Thí nghiệm</a:t>
            </a:r>
            <a:r>
              <a:rPr lang="en-US" smtClean="0">
                <a:latin typeface="Times New Roman" pitchFamily="18" charset="0"/>
                <a:cs typeface="Times New Roman" pitchFamily="18" charset="0"/>
              </a:rPr>
              <a:t> : Cấp nguồn U</a:t>
            </a:r>
            <a:r>
              <a:rPr lang="en-US" baseline="-25000" smtClean="0">
                <a:latin typeface="Times New Roman" pitchFamily="18" charset="0"/>
                <a:cs typeface="Times New Roman" pitchFamily="18" charset="0"/>
              </a:rPr>
              <a:t>D</a:t>
            </a:r>
            <a:r>
              <a:rPr lang="en-US" smtClean="0">
                <a:latin typeface="Times New Roman" pitchFamily="18" charset="0"/>
                <a:cs typeface="Times New Roman" pitchFamily="18" charset="0"/>
              </a:rPr>
              <a:t> qua bóng đèn D vào hai cực D và S của Mosfet Q (Phân cực thuận cho Mosfet ngược) ta thấy bóng đèn không sáng nghĩa là không có dòng điện đi qua cực DS khi chân G không được cấp điện.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5094288" y="2695575"/>
            <a:ext cx="2781300" cy="1800225"/>
          </a:xfrm>
          <a:prstGeom prst="rect">
            <a:avLst/>
          </a:prstGeom>
          <a:noFill/>
          <a:ln w="9525">
            <a:noFill/>
            <a:miter lim="800000"/>
            <a:headEnd/>
            <a:tailEnd/>
          </a:ln>
        </p:spPr>
      </p:pic>
      <p:pic>
        <p:nvPicPr>
          <p:cNvPr id="12291" name="Picture 2"/>
          <p:cNvPicPr>
            <a:picLocks noChangeAspect="1" noChangeArrowheads="1"/>
          </p:cNvPicPr>
          <p:nvPr/>
        </p:nvPicPr>
        <p:blipFill>
          <a:blip r:embed="rId2"/>
          <a:srcRect/>
          <a:stretch>
            <a:fillRect/>
          </a:stretch>
        </p:blipFill>
        <p:spPr bwMode="auto">
          <a:xfrm>
            <a:off x="628650" y="2625725"/>
            <a:ext cx="2781300" cy="1800225"/>
          </a:xfrm>
          <a:prstGeom prst="rect">
            <a:avLst/>
          </a:prstGeom>
          <a:noFill/>
          <a:ln w="9525">
            <a:noFill/>
            <a:miter lim="800000"/>
            <a:headEnd/>
            <a:tailEnd/>
          </a:ln>
        </p:spPr>
      </p:pic>
      <p:sp>
        <p:nvSpPr>
          <p:cNvPr id="12293" name="TextBox 3"/>
          <p:cNvSpPr txBox="1">
            <a:spLocks noChangeArrowheads="1"/>
          </p:cNvSpPr>
          <p:nvPr/>
        </p:nvSpPr>
        <p:spPr bwMode="auto">
          <a:xfrm>
            <a:off x="449263" y="847725"/>
            <a:ext cx="4381500" cy="523875"/>
          </a:xfrm>
          <a:prstGeom prst="rect">
            <a:avLst/>
          </a:prstGeom>
          <a:noFill/>
          <a:ln w="9525">
            <a:noFill/>
            <a:miter lim="800000"/>
            <a:headEnd/>
            <a:tailEnd/>
          </a:ln>
        </p:spPr>
        <p:txBody>
          <a:bodyPr>
            <a:spAutoFit/>
          </a:bodyPr>
          <a:lstStyle/>
          <a:p>
            <a:r>
              <a:rPr lang="en-US" sz="2800">
                <a:solidFill>
                  <a:schemeClr val="accent1"/>
                </a:solidFill>
                <a:latin typeface="Times New Roman" pitchFamily="18" charset="0"/>
                <a:cs typeface="Times New Roman" pitchFamily="18" charset="0"/>
              </a:rPr>
              <a:t>Transistor hiệu ứng trường.</a:t>
            </a:r>
          </a:p>
        </p:txBody>
      </p:sp>
      <p:sp>
        <p:nvSpPr>
          <p:cNvPr id="12294" name="TextBox 8"/>
          <p:cNvSpPr txBox="1">
            <a:spLocks noChangeArrowheads="1"/>
          </p:cNvSpPr>
          <p:nvPr/>
        </p:nvSpPr>
        <p:spPr bwMode="auto">
          <a:xfrm>
            <a:off x="446088" y="1858963"/>
            <a:ext cx="2576512"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Khi V</a:t>
            </a:r>
            <a:r>
              <a:rPr lang="en-US" sz="2000" baseline="-25000">
                <a:latin typeface="Times New Roman" pitchFamily="18" charset="0"/>
                <a:cs typeface="Times New Roman" pitchFamily="18" charset="0"/>
              </a:rPr>
              <a:t>GS</a:t>
            </a:r>
            <a:r>
              <a:rPr lang="en-US" sz="2000">
                <a:latin typeface="Times New Roman" pitchFamily="18" charset="0"/>
                <a:cs typeface="Times New Roman" pitchFamily="18" charset="0"/>
              </a:rPr>
              <a:t> = 0</a:t>
            </a:r>
            <a:endParaRPr lang="en-US" sz="2000" baseline="-25000">
              <a:latin typeface="Times New Roman" pitchFamily="18" charset="0"/>
              <a:cs typeface="Times New Roman" pitchFamily="18" charset="0"/>
            </a:endParaRPr>
          </a:p>
        </p:txBody>
      </p:sp>
      <p:sp>
        <p:nvSpPr>
          <p:cNvPr id="11" name="Right Arrow 10"/>
          <p:cNvSpPr/>
          <p:nvPr/>
        </p:nvSpPr>
        <p:spPr>
          <a:xfrm>
            <a:off x="2274888" y="5187950"/>
            <a:ext cx="766762"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96" name="TextBox 11"/>
          <p:cNvSpPr txBox="1">
            <a:spLocks noChangeArrowheads="1"/>
          </p:cNvSpPr>
          <p:nvPr/>
        </p:nvSpPr>
        <p:spPr bwMode="auto">
          <a:xfrm>
            <a:off x="3032125" y="5078413"/>
            <a:ext cx="2081213"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I</a:t>
            </a:r>
            <a:r>
              <a:rPr lang="en-US" sz="2800" baseline="-25000">
                <a:latin typeface="Times New Roman" pitchFamily="18" charset="0"/>
                <a:cs typeface="Times New Roman" pitchFamily="18" charset="0"/>
              </a:rPr>
              <a:t>DS</a:t>
            </a:r>
            <a:r>
              <a:rPr lang="en-US" sz="2800">
                <a:latin typeface="Times New Roman" pitchFamily="18" charset="0"/>
                <a:cs typeface="Times New Roman" pitchFamily="18" charset="0"/>
              </a:rPr>
              <a:t> = 0</a:t>
            </a:r>
          </a:p>
        </p:txBody>
      </p:sp>
      <p:sp>
        <p:nvSpPr>
          <p:cNvPr id="8" name="Right Arrow 7"/>
          <p:cNvSpPr/>
          <p:nvPr/>
        </p:nvSpPr>
        <p:spPr>
          <a:xfrm>
            <a:off x="2265363" y="5954713"/>
            <a:ext cx="730250"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98" name="TextBox 8"/>
          <p:cNvSpPr txBox="1">
            <a:spLocks noChangeArrowheads="1"/>
          </p:cNvSpPr>
          <p:nvPr/>
        </p:nvSpPr>
        <p:spPr bwMode="auto">
          <a:xfrm>
            <a:off x="3068638" y="5845175"/>
            <a:ext cx="4746625" cy="523875"/>
          </a:xfrm>
          <a:prstGeom prst="rect">
            <a:avLst/>
          </a:prstGeom>
          <a:noFill/>
          <a:ln w="9525">
            <a:noFill/>
            <a:miter lim="800000"/>
            <a:headEnd/>
            <a:tailEnd/>
          </a:ln>
        </p:spPr>
        <p:txBody>
          <a:bodyPr>
            <a:spAutoFit/>
          </a:bodyPr>
          <a:lstStyle/>
          <a:p>
            <a:r>
              <a:rPr lang="en-US" sz="2800">
                <a:solidFill>
                  <a:srgbClr val="0070C0"/>
                </a:solidFill>
                <a:latin typeface="Times New Roman" pitchFamily="18" charset="0"/>
                <a:cs typeface="Times New Roman" pitchFamily="18" charset="0"/>
              </a:rPr>
              <a:t>MOSFET không hoạt động.</a:t>
            </a:r>
          </a:p>
        </p:txBody>
      </p:sp>
      <p:sp>
        <p:nvSpPr>
          <p:cNvPr id="12299" name="TextBox 9"/>
          <p:cNvSpPr txBox="1">
            <a:spLocks noChangeArrowheads="1"/>
          </p:cNvSpPr>
          <p:nvPr/>
        </p:nvSpPr>
        <p:spPr bwMode="auto">
          <a:xfrm>
            <a:off x="911225" y="1395413"/>
            <a:ext cx="4719638" cy="400050"/>
          </a:xfrm>
          <a:prstGeom prst="rect">
            <a:avLst/>
          </a:prstGeom>
          <a:noFill/>
          <a:ln w="9525">
            <a:noFill/>
            <a:miter lim="800000"/>
            <a:headEnd/>
            <a:tailEnd/>
          </a:ln>
        </p:spPr>
        <p:txBody>
          <a:bodyPr>
            <a:spAutoFit/>
          </a:bodyPr>
          <a:lstStyle/>
          <a:p>
            <a:r>
              <a:rPr lang="en-US" sz="2000">
                <a:solidFill>
                  <a:srgbClr val="7030A0"/>
                </a:solidFill>
                <a:latin typeface="Times New Roman" pitchFamily="18" charset="0"/>
                <a:cs typeface="Times New Roman" pitchFamily="18" charset="0"/>
                <a:sym typeface="Wingdings" pitchFamily="2" charset="2"/>
              </a:rPr>
              <a:t></a:t>
            </a:r>
            <a:r>
              <a:rPr lang="en-US" sz="2000">
                <a:solidFill>
                  <a:srgbClr val="7030A0"/>
                </a:solidFill>
                <a:latin typeface="Times New Roman" pitchFamily="18" charset="0"/>
                <a:cs typeface="Times New Roman" pitchFamily="18" charset="0"/>
              </a:rPr>
              <a:t> Nguyên tắc hoạt động của N-MOSFET</a:t>
            </a:r>
          </a:p>
        </p:txBody>
      </p:sp>
      <p:sp>
        <p:nvSpPr>
          <p:cNvPr id="12300" name="TextBox 14"/>
          <p:cNvSpPr txBox="1">
            <a:spLocks noChangeArrowheads="1"/>
          </p:cNvSpPr>
          <p:nvPr/>
        </p:nvSpPr>
        <p:spPr bwMode="auto">
          <a:xfrm>
            <a:off x="1760538" y="2543175"/>
            <a:ext cx="474662" cy="338138"/>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G</a:t>
            </a:r>
          </a:p>
        </p:txBody>
      </p:sp>
      <p:sp>
        <p:nvSpPr>
          <p:cNvPr id="12301" name="TextBox 15"/>
          <p:cNvSpPr txBox="1">
            <a:spLocks noChangeArrowheads="1"/>
          </p:cNvSpPr>
          <p:nvPr/>
        </p:nvSpPr>
        <p:spPr bwMode="auto">
          <a:xfrm>
            <a:off x="6351588" y="2543175"/>
            <a:ext cx="474662" cy="338138"/>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G</a:t>
            </a:r>
          </a:p>
        </p:txBody>
      </p:sp>
      <p:sp>
        <p:nvSpPr>
          <p:cNvPr id="12302" name="TextBox 16"/>
          <p:cNvSpPr txBox="1">
            <a:spLocks noChangeArrowheads="1"/>
          </p:cNvSpPr>
          <p:nvPr/>
        </p:nvSpPr>
        <p:spPr bwMode="auto">
          <a:xfrm>
            <a:off x="1541463" y="2333625"/>
            <a:ext cx="1643062" cy="338138"/>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V</a:t>
            </a:r>
            <a:r>
              <a:rPr lang="en-US" sz="1600" baseline="-25000">
                <a:latin typeface="Times New Roman" pitchFamily="18" charset="0"/>
                <a:cs typeface="Times New Roman" pitchFamily="18" charset="0"/>
              </a:rPr>
              <a:t>GS</a:t>
            </a:r>
            <a:r>
              <a:rPr lang="en-US" sz="1600">
                <a:latin typeface="Times New Roman" pitchFamily="18" charset="0"/>
                <a:cs typeface="Times New Roman" pitchFamily="18" charset="0"/>
              </a:rPr>
              <a:t> = 0</a:t>
            </a:r>
          </a:p>
        </p:txBody>
      </p:sp>
      <p:sp>
        <p:nvSpPr>
          <p:cNvPr id="12303" name="TextBox 17"/>
          <p:cNvSpPr txBox="1">
            <a:spLocks noChangeArrowheads="1"/>
          </p:cNvSpPr>
          <p:nvPr/>
        </p:nvSpPr>
        <p:spPr bwMode="auto">
          <a:xfrm>
            <a:off x="6096000" y="2324100"/>
            <a:ext cx="1643063" cy="338138"/>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V</a:t>
            </a:r>
            <a:r>
              <a:rPr lang="en-US" sz="1600" baseline="-25000">
                <a:latin typeface="Times New Roman" pitchFamily="18" charset="0"/>
                <a:cs typeface="Times New Roman" pitchFamily="18" charset="0"/>
              </a:rPr>
              <a:t>GS</a:t>
            </a:r>
            <a:r>
              <a:rPr lang="en-US" sz="1600">
                <a:latin typeface="Times New Roman" pitchFamily="18" charset="0"/>
                <a:cs typeface="Times New Roman" pitchFamily="18" charset="0"/>
              </a:rPr>
              <a:t> = 0</a:t>
            </a:r>
          </a:p>
        </p:txBody>
      </p:sp>
      <p:sp>
        <p:nvSpPr>
          <p:cNvPr id="12304" name="TextBox 18"/>
          <p:cNvSpPr txBox="1">
            <a:spLocks noChangeArrowheads="1"/>
          </p:cNvSpPr>
          <p:nvPr/>
        </p:nvSpPr>
        <p:spPr bwMode="auto">
          <a:xfrm>
            <a:off x="2527300" y="2616200"/>
            <a:ext cx="1643063" cy="338138"/>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V</a:t>
            </a:r>
            <a:r>
              <a:rPr lang="en-US" sz="1600" baseline="-25000">
                <a:latin typeface="Times New Roman" pitchFamily="18" charset="0"/>
                <a:cs typeface="Times New Roman" pitchFamily="18" charset="0"/>
              </a:rPr>
              <a:t>DS</a:t>
            </a:r>
            <a:r>
              <a:rPr lang="en-US" sz="1600">
                <a:latin typeface="Times New Roman" pitchFamily="18" charset="0"/>
                <a:cs typeface="Times New Roman" pitchFamily="18" charset="0"/>
              </a:rPr>
              <a:t> = 0</a:t>
            </a:r>
          </a:p>
        </p:txBody>
      </p:sp>
      <p:sp>
        <p:nvSpPr>
          <p:cNvPr id="12305" name="TextBox 19"/>
          <p:cNvSpPr txBox="1">
            <a:spLocks noChangeArrowheads="1"/>
          </p:cNvSpPr>
          <p:nvPr/>
        </p:nvSpPr>
        <p:spPr bwMode="auto">
          <a:xfrm>
            <a:off x="7043738" y="2589213"/>
            <a:ext cx="1643062" cy="338137"/>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V</a:t>
            </a:r>
            <a:r>
              <a:rPr lang="en-US" sz="1600" baseline="-25000">
                <a:latin typeface="Times New Roman" pitchFamily="18" charset="0"/>
                <a:cs typeface="Times New Roman" pitchFamily="18" charset="0"/>
              </a:rPr>
              <a:t>DS</a:t>
            </a:r>
            <a:r>
              <a:rPr lang="en-US" sz="1600">
                <a:latin typeface="Times New Roman" pitchFamily="18" charset="0"/>
                <a:cs typeface="Times New Roman" pitchFamily="18" charset="0"/>
              </a:rPr>
              <a:t> &gt; 0</a:t>
            </a:r>
          </a:p>
        </p:txBody>
      </p:sp>
      <p:sp>
        <p:nvSpPr>
          <p:cNvPr id="12306" name="TextBox 22"/>
          <p:cNvSpPr txBox="1">
            <a:spLocks noChangeArrowheads="1"/>
          </p:cNvSpPr>
          <p:nvPr/>
        </p:nvSpPr>
        <p:spPr bwMode="auto">
          <a:xfrm>
            <a:off x="6396038" y="4049713"/>
            <a:ext cx="730250" cy="338137"/>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p</a:t>
            </a:r>
          </a:p>
        </p:txBody>
      </p:sp>
      <p:sp>
        <p:nvSpPr>
          <p:cNvPr id="12307" name="TextBox 23"/>
          <p:cNvSpPr txBox="1">
            <a:spLocks noChangeArrowheads="1"/>
          </p:cNvSpPr>
          <p:nvPr/>
        </p:nvSpPr>
        <p:spPr bwMode="auto">
          <a:xfrm>
            <a:off x="1828800" y="4081463"/>
            <a:ext cx="730250" cy="338137"/>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p</a:t>
            </a:r>
          </a:p>
        </p:txBody>
      </p:sp>
      <p:cxnSp>
        <p:nvCxnSpPr>
          <p:cNvPr id="26" name="Straight Connector 25"/>
          <p:cNvCxnSpPr/>
          <p:nvPr/>
        </p:nvCxnSpPr>
        <p:spPr>
          <a:xfrm>
            <a:off x="574675" y="3233738"/>
            <a:ext cx="3048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flipV="1">
            <a:off x="651669" y="3156744"/>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793875" y="45212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flipH="1" flipV="1">
            <a:off x="1870869" y="4445794"/>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365875" y="4564063"/>
            <a:ext cx="3048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flipV="1">
            <a:off x="6442869" y="4487069"/>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119688" y="3262313"/>
            <a:ext cx="3048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flipH="1" flipV="1">
            <a:off x="5195094" y="3185319"/>
            <a:ext cx="15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316" name="TextBox 37"/>
          <p:cNvSpPr txBox="1">
            <a:spLocks noChangeArrowheads="1"/>
          </p:cNvSpPr>
          <p:nvPr/>
        </p:nvSpPr>
        <p:spPr bwMode="auto">
          <a:xfrm>
            <a:off x="228600" y="4584700"/>
            <a:ext cx="1219200" cy="292100"/>
          </a:xfrm>
          <a:prstGeom prst="rect">
            <a:avLst/>
          </a:prstGeom>
          <a:noFill/>
          <a:ln w="9525">
            <a:noFill/>
            <a:miter lim="800000"/>
            <a:headEnd/>
            <a:tailEnd/>
          </a:ln>
        </p:spPr>
        <p:txBody>
          <a:bodyPr>
            <a:spAutoFit/>
          </a:bodyPr>
          <a:lstStyle/>
          <a:p>
            <a:r>
              <a:rPr lang="en-US" sz="1300">
                <a:latin typeface="Times New Roman" pitchFamily="18" charset="0"/>
                <a:cs typeface="Times New Roman" pitchFamily="18" charset="0"/>
              </a:rPr>
              <a:t>Ion acceptor</a:t>
            </a:r>
          </a:p>
        </p:txBody>
      </p:sp>
      <p:sp>
        <p:nvSpPr>
          <p:cNvPr id="12317" name="TextBox 38"/>
          <p:cNvSpPr txBox="1">
            <a:spLocks noChangeArrowheads="1"/>
          </p:cNvSpPr>
          <p:nvPr/>
        </p:nvSpPr>
        <p:spPr bwMode="auto">
          <a:xfrm>
            <a:off x="7696200" y="4648200"/>
            <a:ext cx="1219200" cy="292100"/>
          </a:xfrm>
          <a:prstGeom prst="rect">
            <a:avLst/>
          </a:prstGeom>
          <a:noFill/>
          <a:ln w="9525">
            <a:noFill/>
            <a:miter lim="800000"/>
            <a:headEnd/>
            <a:tailEnd/>
          </a:ln>
        </p:spPr>
        <p:txBody>
          <a:bodyPr>
            <a:spAutoFit/>
          </a:bodyPr>
          <a:lstStyle/>
          <a:p>
            <a:r>
              <a:rPr lang="en-US" sz="1300">
                <a:latin typeface="Times New Roman" pitchFamily="18" charset="0"/>
                <a:cs typeface="Times New Roman" pitchFamily="18" charset="0"/>
              </a:rPr>
              <a:t>Ion acceptor</a:t>
            </a:r>
          </a:p>
        </p:txBody>
      </p:sp>
      <p:sp>
        <p:nvSpPr>
          <p:cNvPr id="12318" name="TextBox 39"/>
          <p:cNvSpPr txBox="1">
            <a:spLocks noChangeArrowheads="1"/>
          </p:cNvSpPr>
          <p:nvPr/>
        </p:nvSpPr>
        <p:spPr bwMode="auto">
          <a:xfrm>
            <a:off x="3657600" y="4191000"/>
            <a:ext cx="1219200" cy="292100"/>
          </a:xfrm>
          <a:prstGeom prst="rect">
            <a:avLst/>
          </a:prstGeom>
          <a:noFill/>
          <a:ln w="9525">
            <a:noFill/>
            <a:miter lim="800000"/>
            <a:headEnd/>
            <a:tailEnd/>
          </a:ln>
        </p:spPr>
        <p:txBody>
          <a:bodyPr>
            <a:spAutoFit/>
          </a:bodyPr>
          <a:lstStyle/>
          <a:p>
            <a:r>
              <a:rPr lang="en-US" sz="1300">
                <a:latin typeface="Times New Roman" pitchFamily="18" charset="0"/>
                <a:cs typeface="Times New Roman" pitchFamily="18" charset="0"/>
              </a:rPr>
              <a:t>Ion acceptor</a:t>
            </a:r>
          </a:p>
        </p:txBody>
      </p:sp>
      <p:cxnSp>
        <p:nvCxnSpPr>
          <p:cNvPr id="42" name="Straight Arrow Connector 41"/>
          <p:cNvCxnSpPr/>
          <p:nvPr/>
        </p:nvCxnSpPr>
        <p:spPr>
          <a:xfrm rot="5400000" flipH="1" flipV="1">
            <a:off x="647700" y="42291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6200000" flipV="1">
            <a:off x="7500938" y="4016375"/>
            <a:ext cx="762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4495800" y="3940175"/>
            <a:ext cx="990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a:off x="2895600" y="3857625"/>
            <a:ext cx="1066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156200" y="3976688"/>
            <a:ext cx="584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a:off x="5692775" y="3530600"/>
            <a:ext cx="266700" cy="450850"/>
          </a:xfrm>
          <a:custGeom>
            <a:avLst/>
            <a:gdLst>
              <a:gd name="connsiteX0" fmla="*/ 0 w 267286"/>
              <a:gd name="connsiteY0" fmla="*/ 450166 h 450166"/>
              <a:gd name="connsiteX1" fmla="*/ 211016 w 267286"/>
              <a:gd name="connsiteY1" fmla="*/ 323557 h 450166"/>
              <a:gd name="connsiteX2" fmla="*/ 267286 w 267286"/>
              <a:gd name="connsiteY2" fmla="*/ 0 h 450166"/>
              <a:gd name="connsiteX3" fmla="*/ 267286 w 267286"/>
              <a:gd name="connsiteY3" fmla="*/ 0 h 450166"/>
            </a:gdLst>
            <a:ahLst/>
            <a:cxnLst>
              <a:cxn ang="0">
                <a:pos x="connsiteX0" y="connsiteY0"/>
              </a:cxn>
              <a:cxn ang="0">
                <a:pos x="connsiteX1" y="connsiteY1"/>
              </a:cxn>
              <a:cxn ang="0">
                <a:pos x="connsiteX2" y="connsiteY2"/>
              </a:cxn>
              <a:cxn ang="0">
                <a:pos x="connsiteX3" y="connsiteY3"/>
              </a:cxn>
            </a:cxnLst>
            <a:rect l="l" t="t" r="r" b="b"/>
            <a:pathLst>
              <a:path w="267286" h="450166">
                <a:moveTo>
                  <a:pt x="0" y="450166"/>
                </a:moveTo>
                <a:cubicBezTo>
                  <a:pt x="83234" y="424375"/>
                  <a:pt x="166468" y="398585"/>
                  <a:pt x="211016" y="323557"/>
                </a:cubicBezTo>
                <a:cubicBezTo>
                  <a:pt x="255564" y="248529"/>
                  <a:pt x="267286" y="0"/>
                  <a:pt x="267286" y="0"/>
                </a:cubicBezTo>
                <a:lnTo>
                  <a:pt x="267286" y="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49" name="Straight Connector 48"/>
          <p:cNvCxnSpPr/>
          <p:nvPr/>
        </p:nvCxnSpPr>
        <p:spPr>
          <a:xfrm rot="10800000">
            <a:off x="7273925" y="4122738"/>
            <a:ext cx="5476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Freeform 49"/>
          <p:cNvSpPr/>
          <p:nvPr/>
        </p:nvSpPr>
        <p:spPr>
          <a:xfrm>
            <a:off x="6913563" y="3544888"/>
            <a:ext cx="387350" cy="576262"/>
          </a:xfrm>
          <a:custGeom>
            <a:avLst/>
            <a:gdLst>
              <a:gd name="connsiteX0" fmla="*/ 386862 w 386862"/>
              <a:gd name="connsiteY0" fmla="*/ 576776 h 576776"/>
              <a:gd name="connsiteX1" fmla="*/ 63305 w 386862"/>
              <a:gd name="connsiteY1" fmla="*/ 464234 h 576776"/>
              <a:gd name="connsiteX2" fmla="*/ 7035 w 386862"/>
              <a:gd name="connsiteY2" fmla="*/ 0 h 576776"/>
              <a:gd name="connsiteX3" fmla="*/ 7035 w 386862"/>
              <a:gd name="connsiteY3" fmla="*/ 0 h 576776"/>
            </a:gdLst>
            <a:ahLst/>
            <a:cxnLst>
              <a:cxn ang="0">
                <a:pos x="connsiteX0" y="connsiteY0"/>
              </a:cxn>
              <a:cxn ang="0">
                <a:pos x="connsiteX1" y="connsiteY1"/>
              </a:cxn>
              <a:cxn ang="0">
                <a:pos x="connsiteX2" y="connsiteY2"/>
              </a:cxn>
              <a:cxn ang="0">
                <a:pos x="connsiteX3" y="connsiteY3"/>
              </a:cxn>
            </a:cxnLst>
            <a:rect l="l" t="t" r="r" b="b"/>
            <a:pathLst>
              <a:path w="386862" h="576776">
                <a:moveTo>
                  <a:pt x="386862" y="576776"/>
                </a:moveTo>
                <a:cubicBezTo>
                  <a:pt x="256736" y="568569"/>
                  <a:pt x="126610" y="560363"/>
                  <a:pt x="63305" y="464234"/>
                </a:cubicBezTo>
                <a:cubicBezTo>
                  <a:pt x="0" y="368105"/>
                  <a:pt x="7035" y="0"/>
                  <a:pt x="7035" y="0"/>
                </a:cubicBezTo>
                <a:lnTo>
                  <a:pt x="7035" y="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1" name="Freeform 50"/>
          <p:cNvSpPr/>
          <p:nvPr/>
        </p:nvSpPr>
        <p:spPr>
          <a:xfrm>
            <a:off x="1257300" y="3451225"/>
            <a:ext cx="268288" cy="450850"/>
          </a:xfrm>
          <a:custGeom>
            <a:avLst/>
            <a:gdLst>
              <a:gd name="connsiteX0" fmla="*/ 0 w 267286"/>
              <a:gd name="connsiteY0" fmla="*/ 450166 h 450166"/>
              <a:gd name="connsiteX1" fmla="*/ 211016 w 267286"/>
              <a:gd name="connsiteY1" fmla="*/ 323557 h 450166"/>
              <a:gd name="connsiteX2" fmla="*/ 267286 w 267286"/>
              <a:gd name="connsiteY2" fmla="*/ 0 h 450166"/>
              <a:gd name="connsiteX3" fmla="*/ 267286 w 267286"/>
              <a:gd name="connsiteY3" fmla="*/ 0 h 450166"/>
            </a:gdLst>
            <a:ahLst/>
            <a:cxnLst>
              <a:cxn ang="0">
                <a:pos x="connsiteX0" y="connsiteY0"/>
              </a:cxn>
              <a:cxn ang="0">
                <a:pos x="connsiteX1" y="connsiteY1"/>
              </a:cxn>
              <a:cxn ang="0">
                <a:pos x="connsiteX2" y="connsiteY2"/>
              </a:cxn>
              <a:cxn ang="0">
                <a:pos x="connsiteX3" y="connsiteY3"/>
              </a:cxn>
            </a:cxnLst>
            <a:rect l="l" t="t" r="r" b="b"/>
            <a:pathLst>
              <a:path w="267286" h="450166">
                <a:moveTo>
                  <a:pt x="0" y="450166"/>
                </a:moveTo>
                <a:cubicBezTo>
                  <a:pt x="83234" y="424375"/>
                  <a:pt x="166468" y="398585"/>
                  <a:pt x="211016" y="323557"/>
                </a:cubicBezTo>
                <a:cubicBezTo>
                  <a:pt x="255564" y="248529"/>
                  <a:pt x="267286" y="0"/>
                  <a:pt x="267286" y="0"/>
                </a:cubicBezTo>
                <a:lnTo>
                  <a:pt x="267286" y="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52" name="Straight Connector 51"/>
          <p:cNvCxnSpPr/>
          <p:nvPr/>
        </p:nvCxnSpPr>
        <p:spPr>
          <a:xfrm>
            <a:off x="701675" y="3903663"/>
            <a:ext cx="584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765425" y="3917950"/>
            <a:ext cx="584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Freeform 55"/>
          <p:cNvSpPr/>
          <p:nvPr/>
        </p:nvSpPr>
        <p:spPr>
          <a:xfrm>
            <a:off x="2530475" y="3489325"/>
            <a:ext cx="268288" cy="422275"/>
          </a:xfrm>
          <a:custGeom>
            <a:avLst/>
            <a:gdLst>
              <a:gd name="connsiteX0" fmla="*/ 269631 w 269631"/>
              <a:gd name="connsiteY0" fmla="*/ 422030 h 422030"/>
              <a:gd name="connsiteX1" fmla="*/ 44548 w 269631"/>
              <a:gd name="connsiteY1" fmla="*/ 309489 h 422030"/>
              <a:gd name="connsiteX2" fmla="*/ 2345 w 269631"/>
              <a:gd name="connsiteY2" fmla="*/ 0 h 422030"/>
              <a:gd name="connsiteX3" fmla="*/ 2345 w 269631"/>
              <a:gd name="connsiteY3" fmla="*/ 0 h 422030"/>
            </a:gdLst>
            <a:ahLst/>
            <a:cxnLst>
              <a:cxn ang="0">
                <a:pos x="connsiteX0" y="connsiteY0"/>
              </a:cxn>
              <a:cxn ang="0">
                <a:pos x="connsiteX1" y="connsiteY1"/>
              </a:cxn>
              <a:cxn ang="0">
                <a:pos x="connsiteX2" y="connsiteY2"/>
              </a:cxn>
              <a:cxn ang="0">
                <a:pos x="connsiteX3" y="connsiteY3"/>
              </a:cxn>
            </a:cxnLst>
            <a:rect l="l" t="t" r="r" b="b"/>
            <a:pathLst>
              <a:path w="269631" h="422030">
                <a:moveTo>
                  <a:pt x="269631" y="422030"/>
                </a:moveTo>
                <a:cubicBezTo>
                  <a:pt x="179363" y="400928"/>
                  <a:pt x="89096" y="379827"/>
                  <a:pt x="44548" y="309489"/>
                </a:cubicBezTo>
                <a:cubicBezTo>
                  <a:pt x="0" y="239151"/>
                  <a:pt x="2345" y="0"/>
                  <a:pt x="2345" y="0"/>
                </a:cubicBezTo>
                <a:lnTo>
                  <a:pt x="2345" y="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3" name="Isosceles Triangle 42"/>
          <p:cNvSpPr/>
          <p:nvPr/>
        </p:nvSpPr>
        <p:spPr>
          <a:xfrm rot="5400000">
            <a:off x="7061993" y="3596482"/>
            <a:ext cx="233363" cy="1460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Isosceles Triangle 44"/>
          <p:cNvSpPr/>
          <p:nvPr/>
        </p:nvSpPr>
        <p:spPr>
          <a:xfrm rot="16200000">
            <a:off x="5704681" y="3615532"/>
            <a:ext cx="219075" cy="1825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4" name="Straight Connector 53"/>
          <p:cNvCxnSpPr/>
          <p:nvPr/>
        </p:nvCxnSpPr>
        <p:spPr>
          <a:xfrm rot="5400000">
            <a:off x="5582444" y="3702844"/>
            <a:ext cx="2555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430838" y="3706813"/>
            <a:ext cx="2921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922963" y="3714750"/>
            <a:ext cx="2921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7146131" y="3666332"/>
            <a:ext cx="2555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281863" y="3662363"/>
            <a:ext cx="2921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799263" y="3662363"/>
            <a:ext cx="2921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72" name="Isosceles Triangle 71"/>
          <p:cNvSpPr/>
          <p:nvPr/>
        </p:nvSpPr>
        <p:spPr>
          <a:xfrm rot="16200000">
            <a:off x="1250156" y="3579020"/>
            <a:ext cx="219075" cy="1825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3" name="Straight Connector 72"/>
          <p:cNvCxnSpPr/>
          <p:nvPr/>
        </p:nvCxnSpPr>
        <p:spPr>
          <a:xfrm rot="5400000">
            <a:off x="1127919" y="3666332"/>
            <a:ext cx="2555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976313" y="3670300"/>
            <a:ext cx="2921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468438" y="3678238"/>
            <a:ext cx="2921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76" name="Isosceles Triangle 75"/>
          <p:cNvSpPr/>
          <p:nvPr/>
        </p:nvSpPr>
        <p:spPr>
          <a:xfrm rot="5400000">
            <a:off x="2600325" y="3587751"/>
            <a:ext cx="231775" cy="1460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7" name="Straight Connector 76"/>
          <p:cNvCxnSpPr/>
          <p:nvPr/>
        </p:nvCxnSpPr>
        <p:spPr>
          <a:xfrm>
            <a:off x="2819400" y="3652838"/>
            <a:ext cx="2921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336800" y="3652838"/>
            <a:ext cx="2921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2655094" y="3666332"/>
            <a:ext cx="255587"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0" y="54114"/>
            <a:ext cx="9144000" cy="707886"/>
          </a:xfrm>
          <a:prstGeom prst="rect">
            <a:avLst/>
          </a:prstGeom>
          <a:noFill/>
        </p:spPr>
        <p:txBody>
          <a:bodyPr wrap="square" rtlCol="0">
            <a:spAutoFit/>
          </a:bodyPr>
          <a:lstStyle/>
          <a:p>
            <a:pPr algn="ctr"/>
            <a:r>
              <a:rPr lang="en-US" sz="4000" smtClean="0">
                <a:solidFill>
                  <a:srgbClr val="FF0000"/>
                </a:solidFill>
                <a:latin typeface="Times New Roman" pitchFamily="18" charset="0"/>
                <a:cs typeface="Times New Roman" pitchFamily="18" charset="0"/>
              </a:rPr>
              <a:t>MOSFET</a:t>
            </a:r>
            <a:endParaRPr lang="en-US" sz="400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diamond(in)">
                                      <p:cBhvr>
                                        <p:cTn id="7" dur="500"/>
                                        <p:tgtEl>
                                          <p:spTgt spid="12290"/>
                                        </p:tgtEl>
                                      </p:cBhvr>
                                    </p:animEffect>
                                  </p:childTnLst>
                                </p:cTn>
                              </p:par>
                              <p:par>
                                <p:cTn id="8" presetID="8" presetClass="entr" presetSubtype="16" fill="hold" nodeType="withEffect">
                                  <p:stCondLst>
                                    <p:cond delay="0"/>
                                  </p:stCondLst>
                                  <p:childTnLst>
                                    <p:set>
                                      <p:cBhvr>
                                        <p:cTn id="9" dur="1" fill="hold">
                                          <p:stCondLst>
                                            <p:cond delay="0"/>
                                          </p:stCondLst>
                                        </p:cTn>
                                        <p:tgtEl>
                                          <p:spTgt spid="12291"/>
                                        </p:tgtEl>
                                        <p:attrNameLst>
                                          <p:attrName>style.visibility</p:attrName>
                                        </p:attrNameLst>
                                      </p:cBhvr>
                                      <p:to>
                                        <p:strVal val="visible"/>
                                      </p:to>
                                    </p:set>
                                    <p:animEffect transition="in" filter="diamond(in)">
                                      <p:cBhvr>
                                        <p:cTn id="10" dur="500"/>
                                        <p:tgtEl>
                                          <p:spTgt spid="12291"/>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2293"/>
                                        </p:tgtEl>
                                        <p:attrNameLst>
                                          <p:attrName>style.visibility</p:attrName>
                                        </p:attrNameLst>
                                      </p:cBhvr>
                                      <p:to>
                                        <p:strVal val="visible"/>
                                      </p:to>
                                    </p:set>
                                    <p:animEffect transition="in" filter="diamond(in)">
                                      <p:cBhvr>
                                        <p:cTn id="13" dur="500"/>
                                        <p:tgtEl>
                                          <p:spTgt spid="12293"/>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2294"/>
                                        </p:tgtEl>
                                        <p:attrNameLst>
                                          <p:attrName>style.visibility</p:attrName>
                                        </p:attrNameLst>
                                      </p:cBhvr>
                                      <p:to>
                                        <p:strVal val="visible"/>
                                      </p:to>
                                    </p:set>
                                    <p:animEffect transition="in" filter="diamond(in)">
                                      <p:cBhvr>
                                        <p:cTn id="16" dur="500"/>
                                        <p:tgtEl>
                                          <p:spTgt spid="12294"/>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amond(in)">
                                      <p:cBhvr>
                                        <p:cTn id="19" dur="500"/>
                                        <p:tgtEl>
                                          <p:spTgt spid="11"/>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2296"/>
                                        </p:tgtEl>
                                        <p:attrNameLst>
                                          <p:attrName>style.visibility</p:attrName>
                                        </p:attrNameLst>
                                      </p:cBhvr>
                                      <p:to>
                                        <p:strVal val="visible"/>
                                      </p:to>
                                    </p:set>
                                    <p:animEffect transition="in" filter="diamond(in)">
                                      <p:cBhvr>
                                        <p:cTn id="22" dur="500"/>
                                        <p:tgtEl>
                                          <p:spTgt spid="12296"/>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amond(in)">
                                      <p:cBhvr>
                                        <p:cTn id="25" dur="500"/>
                                        <p:tgtEl>
                                          <p:spTgt spid="8"/>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2298"/>
                                        </p:tgtEl>
                                        <p:attrNameLst>
                                          <p:attrName>style.visibility</p:attrName>
                                        </p:attrNameLst>
                                      </p:cBhvr>
                                      <p:to>
                                        <p:strVal val="visible"/>
                                      </p:to>
                                    </p:set>
                                    <p:animEffect transition="in" filter="diamond(in)">
                                      <p:cBhvr>
                                        <p:cTn id="28" dur="500"/>
                                        <p:tgtEl>
                                          <p:spTgt spid="12298"/>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2299"/>
                                        </p:tgtEl>
                                        <p:attrNameLst>
                                          <p:attrName>style.visibility</p:attrName>
                                        </p:attrNameLst>
                                      </p:cBhvr>
                                      <p:to>
                                        <p:strVal val="visible"/>
                                      </p:to>
                                    </p:set>
                                    <p:animEffect transition="in" filter="diamond(in)">
                                      <p:cBhvr>
                                        <p:cTn id="31" dur="500"/>
                                        <p:tgtEl>
                                          <p:spTgt spid="12299"/>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12300"/>
                                        </p:tgtEl>
                                        <p:attrNameLst>
                                          <p:attrName>style.visibility</p:attrName>
                                        </p:attrNameLst>
                                      </p:cBhvr>
                                      <p:to>
                                        <p:strVal val="visible"/>
                                      </p:to>
                                    </p:set>
                                    <p:animEffect transition="in" filter="diamond(in)">
                                      <p:cBhvr>
                                        <p:cTn id="34" dur="500"/>
                                        <p:tgtEl>
                                          <p:spTgt spid="12300"/>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12301"/>
                                        </p:tgtEl>
                                        <p:attrNameLst>
                                          <p:attrName>style.visibility</p:attrName>
                                        </p:attrNameLst>
                                      </p:cBhvr>
                                      <p:to>
                                        <p:strVal val="visible"/>
                                      </p:to>
                                    </p:set>
                                    <p:animEffect transition="in" filter="diamond(in)">
                                      <p:cBhvr>
                                        <p:cTn id="37" dur="500"/>
                                        <p:tgtEl>
                                          <p:spTgt spid="12301"/>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12302"/>
                                        </p:tgtEl>
                                        <p:attrNameLst>
                                          <p:attrName>style.visibility</p:attrName>
                                        </p:attrNameLst>
                                      </p:cBhvr>
                                      <p:to>
                                        <p:strVal val="visible"/>
                                      </p:to>
                                    </p:set>
                                    <p:animEffect transition="in" filter="diamond(in)">
                                      <p:cBhvr>
                                        <p:cTn id="40" dur="500"/>
                                        <p:tgtEl>
                                          <p:spTgt spid="12302"/>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12303"/>
                                        </p:tgtEl>
                                        <p:attrNameLst>
                                          <p:attrName>style.visibility</p:attrName>
                                        </p:attrNameLst>
                                      </p:cBhvr>
                                      <p:to>
                                        <p:strVal val="visible"/>
                                      </p:to>
                                    </p:set>
                                    <p:animEffect transition="in" filter="diamond(in)">
                                      <p:cBhvr>
                                        <p:cTn id="43" dur="500"/>
                                        <p:tgtEl>
                                          <p:spTgt spid="12303"/>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12304"/>
                                        </p:tgtEl>
                                        <p:attrNameLst>
                                          <p:attrName>style.visibility</p:attrName>
                                        </p:attrNameLst>
                                      </p:cBhvr>
                                      <p:to>
                                        <p:strVal val="visible"/>
                                      </p:to>
                                    </p:set>
                                    <p:animEffect transition="in" filter="diamond(in)">
                                      <p:cBhvr>
                                        <p:cTn id="46" dur="500"/>
                                        <p:tgtEl>
                                          <p:spTgt spid="12304"/>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12305"/>
                                        </p:tgtEl>
                                        <p:attrNameLst>
                                          <p:attrName>style.visibility</p:attrName>
                                        </p:attrNameLst>
                                      </p:cBhvr>
                                      <p:to>
                                        <p:strVal val="visible"/>
                                      </p:to>
                                    </p:set>
                                    <p:animEffect transition="in" filter="diamond(in)">
                                      <p:cBhvr>
                                        <p:cTn id="49" dur="500"/>
                                        <p:tgtEl>
                                          <p:spTgt spid="12305"/>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12306"/>
                                        </p:tgtEl>
                                        <p:attrNameLst>
                                          <p:attrName>style.visibility</p:attrName>
                                        </p:attrNameLst>
                                      </p:cBhvr>
                                      <p:to>
                                        <p:strVal val="visible"/>
                                      </p:to>
                                    </p:set>
                                    <p:animEffect transition="in" filter="diamond(in)">
                                      <p:cBhvr>
                                        <p:cTn id="52" dur="500"/>
                                        <p:tgtEl>
                                          <p:spTgt spid="12306"/>
                                        </p:tgtEl>
                                      </p:cBhvr>
                                    </p:animEffect>
                                  </p:childTnLst>
                                </p:cTn>
                              </p:par>
                              <p:par>
                                <p:cTn id="53" presetID="8" presetClass="entr" presetSubtype="16" fill="hold" grpId="0" nodeType="withEffect">
                                  <p:stCondLst>
                                    <p:cond delay="0"/>
                                  </p:stCondLst>
                                  <p:childTnLst>
                                    <p:set>
                                      <p:cBhvr>
                                        <p:cTn id="54" dur="1" fill="hold">
                                          <p:stCondLst>
                                            <p:cond delay="0"/>
                                          </p:stCondLst>
                                        </p:cTn>
                                        <p:tgtEl>
                                          <p:spTgt spid="12307"/>
                                        </p:tgtEl>
                                        <p:attrNameLst>
                                          <p:attrName>style.visibility</p:attrName>
                                        </p:attrNameLst>
                                      </p:cBhvr>
                                      <p:to>
                                        <p:strVal val="visible"/>
                                      </p:to>
                                    </p:set>
                                    <p:animEffect transition="in" filter="diamond(in)">
                                      <p:cBhvr>
                                        <p:cTn id="55" dur="500"/>
                                        <p:tgtEl>
                                          <p:spTgt spid="12307"/>
                                        </p:tgtEl>
                                      </p:cBhvr>
                                    </p:animEffect>
                                  </p:childTnLst>
                                </p:cTn>
                              </p:par>
                              <p:par>
                                <p:cTn id="56" presetID="8" presetClass="entr" presetSubtype="16"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diamond(in)">
                                      <p:cBhvr>
                                        <p:cTn id="58" dur="500"/>
                                        <p:tgtEl>
                                          <p:spTgt spid="26"/>
                                        </p:tgtEl>
                                      </p:cBhvr>
                                    </p:animEffect>
                                  </p:childTnLst>
                                </p:cTn>
                              </p:par>
                              <p:par>
                                <p:cTn id="59" presetID="8" presetClass="entr" presetSubtype="16"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diamond(in)">
                                      <p:cBhvr>
                                        <p:cTn id="61" dur="500"/>
                                        <p:tgtEl>
                                          <p:spTgt spid="27"/>
                                        </p:tgtEl>
                                      </p:cBhvr>
                                    </p:animEffect>
                                  </p:childTnLst>
                                </p:cTn>
                              </p:par>
                              <p:par>
                                <p:cTn id="62" presetID="8" presetClass="entr" presetSubtype="16"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diamond(in)">
                                      <p:cBhvr>
                                        <p:cTn id="64" dur="500"/>
                                        <p:tgtEl>
                                          <p:spTgt spid="28"/>
                                        </p:tgtEl>
                                      </p:cBhvr>
                                    </p:animEffect>
                                  </p:childTnLst>
                                </p:cTn>
                              </p:par>
                              <p:par>
                                <p:cTn id="65" presetID="8" presetClass="entr" presetSubtype="16"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diamond(in)">
                                      <p:cBhvr>
                                        <p:cTn id="67" dur="500"/>
                                        <p:tgtEl>
                                          <p:spTgt spid="29"/>
                                        </p:tgtEl>
                                      </p:cBhvr>
                                    </p:animEffect>
                                  </p:childTnLst>
                                </p:cTn>
                              </p:par>
                              <p:par>
                                <p:cTn id="68" presetID="8" presetClass="entr" presetSubtype="16"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diamond(in)">
                                      <p:cBhvr>
                                        <p:cTn id="70" dur="500"/>
                                        <p:tgtEl>
                                          <p:spTgt spid="30"/>
                                        </p:tgtEl>
                                      </p:cBhvr>
                                    </p:animEffect>
                                  </p:childTnLst>
                                </p:cTn>
                              </p:par>
                              <p:par>
                                <p:cTn id="71" presetID="8" presetClass="entr" presetSubtype="16" fill="hold"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diamond(in)">
                                      <p:cBhvr>
                                        <p:cTn id="73" dur="500"/>
                                        <p:tgtEl>
                                          <p:spTgt spid="31"/>
                                        </p:tgtEl>
                                      </p:cBhvr>
                                    </p:animEffect>
                                  </p:childTnLst>
                                </p:cTn>
                              </p:par>
                              <p:par>
                                <p:cTn id="74" presetID="8" presetClass="entr" presetSubtype="16" fill="hold"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diamond(in)">
                                      <p:cBhvr>
                                        <p:cTn id="76" dur="500"/>
                                        <p:tgtEl>
                                          <p:spTgt spid="32"/>
                                        </p:tgtEl>
                                      </p:cBhvr>
                                    </p:animEffect>
                                  </p:childTnLst>
                                </p:cTn>
                              </p:par>
                              <p:par>
                                <p:cTn id="77" presetID="8" presetClass="entr" presetSubtype="16" fill="hold"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diamond(in)">
                                      <p:cBhvr>
                                        <p:cTn id="79" dur="500"/>
                                        <p:tgtEl>
                                          <p:spTgt spid="33"/>
                                        </p:tgtEl>
                                      </p:cBhvr>
                                    </p:animEffect>
                                  </p:childTnLst>
                                </p:cTn>
                              </p:par>
                              <p:par>
                                <p:cTn id="80" presetID="8" presetClass="entr" presetSubtype="16" fill="hold" grpId="0" nodeType="withEffect">
                                  <p:stCondLst>
                                    <p:cond delay="0"/>
                                  </p:stCondLst>
                                  <p:childTnLst>
                                    <p:set>
                                      <p:cBhvr>
                                        <p:cTn id="81" dur="1" fill="hold">
                                          <p:stCondLst>
                                            <p:cond delay="0"/>
                                          </p:stCondLst>
                                        </p:cTn>
                                        <p:tgtEl>
                                          <p:spTgt spid="12316"/>
                                        </p:tgtEl>
                                        <p:attrNameLst>
                                          <p:attrName>style.visibility</p:attrName>
                                        </p:attrNameLst>
                                      </p:cBhvr>
                                      <p:to>
                                        <p:strVal val="visible"/>
                                      </p:to>
                                    </p:set>
                                    <p:animEffect transition="in" filter="diamond(in)">
                                      <p:cBhvr>
                                        <p:cTn id="82" dur="500"/>
                                        <p:tgtEl>
                                          <p:spTgt spid="12316"/>
                                        </p:tgtEl>
                                      </p:cBhvr>
                                    </p:animEffect>
                                  </p:childTnLst>
                                </p:cTn>
                              </p:par>
                              <p:par>
                                <p:cTn id="83" presetID="8" presetClass="entr" presetSubtype="16" fill="hold" grpId="0" nodeType="withEffect">
                                  <p:stCondLst>
                                    <p:cond delay="0"/>
                                  </p:stCondLst>
                                  <p:childTnLst>
                                    <p:set>
                                      <p:cBhvr>
                                        <p:cTn id="84" dur="1" fill="hold">
                                          <p:stCondLst>
                                            <p:cond delay="0"/>
                                          </p:stCondLst>
                                        </p:cTn>
                                        <p:tgtEl>
                                          <p:spTgt spid="12317"/>
                                        </p:tgtEl>
                                        <p:attrNameLst>
                                          <p:attrName>style.visibility</p:attrName>
                                        </p:attrNameLst>
                                      </p:cBhvr>
                                      <p:to>
                                        <p:strVal val="visible"/>
                                      </p:to>
                                    </p:set>
                                    <p:animEffect transition="in" filter="diamond(in)">
                                      <p:cBhvr>
                                        <p:cTn id="85" dur="500"/>
                                        <p:tgtEl>
                                          <p:spTgt spid="12317"/>
                                        </p:tgtEl>
                                      </p:cBhvr>
                                    </p:animEffect>
                                  </p:childTnLst>
                                </p:cTn>
                              </p:par>
                              <p:par>
                                <p:cTn id="86" presetID="8" presetClass="entr" presetSubtype="16" fill="hold" grpId="0" nodeType="withEffect">
                                  <p:stCondLst>
                                    <p:cond delay="0"/>
                                  </p:stCondLst>
                                  <p:childTnLst>
                                    <p:set>
                                      <p:cBhvr>
                                        <p:cTn id="87" dur="1" fill="hold">
                                          <p:stCondLst>
                                            <p:cond delay="0"/>
                                          </p:stCondLst>
                                        </p:cTn>
                                        <p:tgtEl>
                                          <p:spTgt spid="12318"/>
                                        </p:tgtEl>
                                        <p:attrNameLst>
                                          <p:attrName>style.visibility</p:attrName>
                                        </p:attrNameLst>
                                      </p:cBhvr>
                                      <p:to>
                                        <p:strVal val="visible"/>
                                      </p:to>
                                    </p:set>
                                    <p:animEffect transition="in" filter="diamond(in)">
                                      <p:cBhvr>
                                        <p:cTn id="88" dur="500"/>
                                        <p:tgtEl>
                                          <p:spTgt spid="12318"/>
                                        </p:tgtEl>
                                      </p:cBhvr>
                                    </p:animEffect>
                                  </p:childTnLst>
                                </p:cTn>
                              </p:par>
                              <p:par>
                                <p:cTn id="89" presetID="8" presetClass="entr" presetSubtype="16"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diamond(in)">
                                      <p:cBhvr>
                                        <p:cTn id="91" dur="500"/>
                                        <p:tgtEl>
                                          <p:spTgt spid="42"/>
                                        </p:tgtEl>
                                      </p:cBhvr>
                                    </p:animEffect>
                                  </p:childTnLst>
                                </p:cTn>
                              </p:par>
                              <p:par>
                                <p:cTn id="92" presetID="8" presetClass="entr" presetSubtype="16" fill="hold" nodeType="with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diamond(in)">
                                      <p:cBhvr>
                                        <p:cTn id="94" dur="500"/>
                                        <p:tgtEl>
                                          <p:spTgt spid="44"/>
                                        </p:tgtEl>
                                      </p:cBhvr>
                                    </p:animEffect>
                                  </p:childTnLst>
                                </p:cTn>
                              </p:par>
                              <p:par>
                                <p:cTn id="95" presetID="8" presetClass="entr" presetSubtype="16" fill="hold" nodeType="with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diamond(in)">
                                      <p:cBhvr>
                                        <p:cTn id="97" dur="500"/>
                                        <p:tgtEl>
                                          <p:spTgt spid="46"/>
                                        </p:tgtEl>
                                      </p:cBhvr>
                                    </p:animEffect>
                                  </p:childTnLst>
                                </p:cTn>
                              </p:par>
                              <p:par>
                                <p:cTn id="98" presetID="8" presetClass="entr" presetSubtype="16" fill="hold"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diamond(in)">
                                      <p:cBhvr>
                                        <p:cTn id="100" dur="500"/>
                                        <p:tgtEl>
                                          <p:spTgt spid="48"/>
                                        </p:tgtEl>
                                      </p:cBhvr>
                                    </p:animEffect>
                                  </p:childTnLst>
                                </p:cTn>
                              </p:par>
                              <p:par>
                                <p:cTn id="101" presetID="8" presetClass="entr" presetSubtype="16" fill="hold" nodeType="with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diamond(in)">
                                      <p:cBhvr>
                                        <p:cTn id="103" dur="500"/>
                                        <p:tgtEl>
                                          <p:spTgt spid="40"/>
                                        </p:tgtEl>
                                      </p:cBhvr>
                                    </p:animEffect>
                                  </p:childTnLst>
                                </p:cTn>
                              </p:par>
                              <p:par>
                                <p:cTn id="104" presetID="8" presetClass="entr" presetSubtype="16" fill="hold" grpId="0"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diamond(in)">
                                      <p:cBhvr>
                                        <p:cTn id="106" dur="500"/>
                                        <p:tgtEl>
                                          <p:spTgt spid="41"/>
                                        </p:tgtEl>
                                      </p:cBhvr>
                                    </p:animEffect>
                                  </p:childTnLst>
                                </p:cTn>
                              </p:par>
                              <p:par>
                                <p:cTn id="107" presetID="8" presetClass="entr" presetSubtype="16" fill="hold" nodeType="withEffect">
                                  <p:stCondLst>
                                    <p:cond delay="0"/>
                                  </p:stCondLst>
                                  <p:childTnLst>
                                    <p:set>
                                      <p:cBhvr>
                                        <p:cTn id="108" dur="1" fill="hold">
                                          <p:stCondLst>
                                            <p:cond delay="0"/>
                                          </p:stCondLst>
                                        </p:cTn>
                                        <p:tgtEl>
                                          <p:spTgt spid="49"/>
                                        </p:tgtEl>
                                        <p:attrNameLst>
                                          <p:attrName>style.visibility</p:attrName>
                                        </p:attrNameLst>
                                      </p:cBhvr>
                                      <p:to>
                                        <p:strVal val="visible"/>
                                      </p:to>
                                    </p:set>
                                    <p:animEffect transition="in" filter="diamond(in)">
                                      <p:cBhvr>
                                        <p:cTn id="109" dur="500"/>
                                        <p:tgtEl>
                                          <p:spTgt spid="49"/>
                                        </p:tgtEl>
                                      </p:cBhvr>
                                    </p:animEffect>
                                  </p:childTnLst>
                                </p:cTn>
                              </p:par>
                              <p:par>
                                <p:cTn id="110" presetID="8" presetClass="entr" presetSubtype="16"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Effect transition="in" filter="diamond(in)">
                                      <p:cBhvr>
                                        <p:cTn id="112" dur="500"/>
                                        <p:tgtEl>
                                          <p:spTgt spid="50"/>
                                        </p:tgtEl>
                                      </p:cBhvr>
                                    </p:animEffect>
                                  </p:childTnLst>
                                </p:cTn>
                              </p:par>
                              <p:par>
                                <p:cTn id="113" presetID="8" presetClass="entr" presetSubtype="16"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Effect transition="in" filter="diamond(in)">
                                      <p:cBhvr>
                                        <p:cTn id="115" dur="500"/>
                                        <p:tgtEl>
                                          <p:spTgt spid="51"/>
                                        </p:tgtEl>
                                      </p:cBhvr>
                                    </p:animEffect>
                                  </p:childTnLst>
                                </p:cTn>
                              </p:par>
                              <p:par>
                                <p:cTn id="116" presetID="8" presetClass="entr" presetSubtype="16" fill="hold" nodeType="with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diamond(in)">
                                      <p:cBhvr>
                                        <p:cTn id="118" dur="500"/>
                                        <p:tgtEl>
                                          <p:spTgt spid="52"/>
                                        </p:tgtEl>
                                      </p:cBhvr>
                                    </p:animEffect>
                                  </p:childTnLst>
                                </p:cTn>
                              </p:par>
                              <p:par>
                                <p:cTn id="119" presetID="8" presetClass="entr" presetSubtype="16" fill="hold" nodeType="with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diamond(in)">
                                      <p:cBhvr>
                                        <p:cTn id="121" dur="500"/>
                                        <p:tgtEl>
                                          <p:spTgt spid="53"/>
                                        </p:tgtEl>
                                      </p:cBhvr>
                                    </p:animEffect>
                                  </p:childTnLst>
                                </p:cTn>
                              </p:par>
                              <p:par>
                                <p:cTn id="122" presetID="8" presetClass="entr" presetSubtype="16" fill="hold" grpId="0" nodeType="with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diamond(in)">
                                      <p:cBhvr>
                                        <p:cTn id="124" dur="500"/>
                                        <p:tgtEl>
                                          <p:spTgt spid="56"/>
                                        </p:tgtEl>
                                      </p:cBhvr>
                                    </p:animEffect>
                                  </p:childTnLst>
                                </p:cTn>
                              </p:par>
                              <p:par>
                                <p:cTn id="125" presetID="8" presetClass="entr" presetSubtype="16" fill="hold" grpId="0"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diamond(in)">
                                      <p:cBhvr>
                                        <p:cTn id="127" dur="500"/>
                                        <p:tgtEl>
                                          <p:spTgt spid="43"/>
                                        </p:tgtEl>
                                      </p:cBhvr>
                                    </p:animEffect>
                                  </p:childTnLst>
                                </p:cTn>
                              </p:par>
                              <p:par>
                                <p:cTn id="128" presetID="8" presetClass="entr" presetSubtype="16" fill="hold" grpId="0" nodeType="withEffect">
                                  <p:stCondLst>
                                    <p:cond delay="0"/>
                                  </p:stCondLst>
                                  <p:childTnLst>
                                    <p:set>
                                      <p:cBhvr>
                                        <p:cTn id="129" dur="1" fill="hold">
                                          <p:stCondLst>
                                            <p:cond delay="0"/>
                                          </p:stCondLst>
                                        </p:cTn>
                                        <p:tgtEl>
                                          <p:spTgt spid="45"/>
                                        </p:tgtEl>
                                        <p:attrNameLst>
                                          <p:attrName>style.visibility</p:attrName>
                                        </p:attrNameLst>
                                      </p:cBhvr>
                                      <p:to>
                                        <p:strVal val="visible"/>
                                      </p:to>
                                    </p:set>
                                    <p:animEffect transition="in" filter="diamond(in)">
                                      <p:cBhvr>
                                        <p:cTn id="130" dur="500"/>
                                        <p:tgtEl>
                                          <p:spTgt spid="45"/>
                                        </p:tgtEl>
                                      </p:cBhvr>
                                    </p:animEffect>
                                  </p:childTnLst>
                                </p:cTn>
                              </p:par>
                              <p:par>
                                <p:cTn id="131" presetID="8" presetClass="entr" presetSubtype="16" fill="hold" nodeType="with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diamond(in)">
                                      <p:cBhvr>
                                        <p:cTn id="133" dur="500"/>
                                        <p:tgtEl>
                                          <p:spTgt spid="54"/>
                                        </p:tgtEl>
                                      </p:cBhvr>
                                    </p:animEffect>
                                  </p:childTnLst>
                                </p:cTn>
                              </p:par>
                              <p:par>
                                <p:cTn id="134" presetID="8" presetClass="entr" presetSubtype="16" fill="hold" nodeType="withEffect">
                                  <p:stCondLst>
                                    <p:cond delay="0"/>
                                  </p:stCondLst>
                                  <p:childTnLst>
                                    <p:set>
                                      <p:cBhvr>
                                        <p:cTn id="135" dur="1" fill="hold">
                                          <p:stCondLst>
                                            <p:cond delay="0"/>
                                          </p:stCondLst>
                                        </p:cTn>
                                        <p:tgtEl>
                                          <p:spTgt spid="63"/>
                                        </p:tgtEl>
                                        <p:attrNameLst>
                                          <p:attrName>style.visibility</p:attrName>
                                        </p:attrNameLst>
                                      </p:cBhvr>
                                      <p:to>
                                        <p:strVal val="visible"/>
                                      </p:to>
                                    </p:set>
                                    <p:animEffect transition="in" filter="diamond(in)">
                                      <p:cBhvr>
                                        <p:cTn id="136" dur="500"/>
                                        <p:tgtEl>
                                          <p:spTgt spid="63"/>
                                        </p:tgtEl>
                                      </p:cBhvr>
                                    </p:animEffect>
                                  </p:childTnLst>
                                </p:cTn>
                              </p:par>
                              <p:par>
                                <p:cTn id="137" presetID="8" presetClass="entr" presetSubtype="16" fill="hold" nodeType="withEffect">
                                  <p:stCondLst>
                                    <p:cond delay="0"/>
                                  </p:stCondLst>
                                  <p:childTnLst>
                                    <p:set>
                                      <p:cBhvr>
                                        <p:cTn id="138" dur="1" fill="hold">
                                          <p:stCondLst>
                                            <p:cond delay="0"/>
                                          </p:stCondLst>
                                        </p:cTn>
                                        <p:tgtEl>
                                          <p:spTgt spid="66"/>
                                        </p:tgtEl>
                                        <p:attrNameLst>
                                          <p:attrName>style.visibility</p:attrName>
                                        </p:attrNameLst>
                                      </p:cBhvr>
                                      <p:to>
                                        <p:strVal val="visible"/>
                                      </p:to>
                                    </p:set>
                                    <p:animEffect transition="in" filter="diamond(in)">
                                      <p:cBhvr>
                                        <p:cTn id="139" dur="500"/>
                                        <p:tgtEl>
                                          <p:spTgt spid="66"/>
                                        </p:tgtEl>
                                      </p:cBhvr>
                                    </p:animEffect>
                                  </p:childTnLst>
                                </p:cTn>
                              </p:par>
                              <p:par>
                                <p:cTn id="140" presetID="8" presetClass="entr" presetSubtype="16" fill="hold" nodeType="withEffect">
                                  <p:stCondLst>
                                    <p:cond delay="0"/>
                                  </p:stCondLst>
                                  <p:childTnLst>
                                    <p:set>
                                      <p:cBhvr>
                                        <p:cTn id="141" dur="1" fill="hold">
                                          <p:stCondLst>
                                            <p:cond delay="0"/>
                                          </p:stCondLst>
                                        </p:cTn>
                                        <p:tgtEl>
                                          <p:spTgt spid="69"/>
                                        </p:tgtEl>
                                        <p:attrNameLst>
                                          <p:attrName>style.visibility</p:attrName>
                                        </p:attrNameLst>
                                      </p:cBhvr>
                                      <p:to>
                                        <p:strVal val="visible"/>
                                      </p:to>
                                    </p:set>
                                    <p:animEffect transition="in" filter="diamond(in)">
                                      <p:cBhvr>
                                        <p:cTn id="142" dur="500"/>
                                        <p:tgtEl>
                                          <p:spTgt spid="69"/>
                                        </p:tgtEl>
                                      </p:cBhvr>
                                    </p:animEffect>
                                  </p:childTnLst>
                                </p:cTn>
                              </p:par>
                              <p:par>
                                <p:cTn id="143" presetID="8" presetClass="entr" presetSubtype="16" fill="hold" nodeType="withEffect">
                                  <p:stCondLst>
                                    <p:cond delay="0"/>
                                  </p:stCondLst>
                                  <p:childTnLst>
                                    <p:set>
                                      <p:cBhvr>
                                        <p:cTn id="144" dur="1" fill="hold">
                                          <p:stCondLst>
                                            <p:cond delay="0"/>
                                          </p:stCondLst>
                                        </p:cTn>
                                        <p:tgtEl>
                                          <p:spTgt spid="70"/>
                                        </p:tgtEl>
                                        <p:attrNameLst>
                                          <p:attrName>style.visibility</p:attrName>
                                        </p:attrNameLst>
                                      </p:cBhvr>
                                      <p:to>
                                        <p:strVal val="visible"/>
                                      </p:to>
                                    </p:set>
                                    <p:animEffect transition="in" filter="diamond(in)">
                                      <p:cBhvr>
                                        <p:cTn id="145" dur="500"/>
                                        <p:tgtEl>
                                          <p:spTgt spid="70"/>
                                        </p:tgtEl>
                                      </p:cBhvr>
                                    </p:animEffect>
                                  </p:childTnLst>
                                </p:cTn>
                              </p:par>
                              <p:par>
                                <p:cTn id="146" presetID="8" presetClass="entr" presetSubtype="16" fill="hold" nodeType="withEffect">
                                  <p:stCondLst>
                                    <p:cond delay="0"/>
                                  </p:stCondLst>
                                  <p:childTnLst>
                                    <p:set>
                                      <p:cBhvr>
                                        <p:cTn id="147" dur="1" fill="hold">
                                          <p:stCondLst>
                                            <p:cond delay="0"/>
                                          </p:stCondLst>
                                        </p:cTn>
                                        <p:tgtEl>
                                          <p:spTgt spid="71"/>
                                        </p:tgtEl>
                                        <p:attrNameLst>
                                          <p:attrName>style.visibility</p:attrName>
                                        </p:attrNameLst>
                                      </p:cBhvr>
                                      <p:to>
                                        <p:strVal val="visible"/>
                                      </p:to>
                                    </p:set>
                                    <p:animEffect transition="in" filter="diamond(in)">
                                      <p:cBhvr>
                                        <p:cTn id="148" dur="500"/>
                                        <p:tgtEl>
                                          <p:spTgt spid="71"/>
                                        </p:tgtEl>
                                      </p:cBhvr>
                                    </p:animEffect>
                                  </p:childTnLst>
                                </p:cTn>
                              </p:par>
                              <p:par>
                                <p:cTn id="149" presetID="8" presetClass="entr" presetSubtype="16" fill="hold" grpId="0" nodeType="withEffect">
                                  <p:stCondLst>
                                    <p:cond delay="0"/>
                                  </p:stCondLst>
                                  <p:childTnLst>
                                    <p:set>
                                      <p:cBhvr>
                                        <p:cTn id="150" dur="1" fill="hold">
                                          <p:stCondLst>
                                            <p:cond delay="0"/>
                                          </p:stCondLst>
                                        </p:cTn>
                                        <p:tgtEl>
                                          <p:spTgt spid="72"/>
                                        </p:tgtEl>
                                        <p:attrNameLst>
                                          <p:attrName>style.visibility</p:attrName>
                                        </p:attrNameLst>
                                      </p:cBhvr>
                                      <p:to>
                                        <p:strVal val="visible"/>
                                      </p:to>
                                    </p:set>
                                    <p:animEffect transition="in" filter="diamond(in)">
                                      <p:cBhvr>
                                        <p:cTn id="151" dur="500"/>
                                        <p:tgtEl>
                                          <p:spTgt spid="72"/>
                                        </p:tgtEl>
                                      </p:cBhvr>
                                    </p:animEffect>
                                  </p:childTnLst>
                                </p:cTn>
                              </p:par>
                              <p:par>
                                <p:cTn id="152" presetID="8" presetClass="entr" presetSubtype="16" fill="hold" nodeType="withEffect">
                                  <p:stCondLst>
                                    <p:cond delay="0"/>
                                  </p:stCondLst>
                                  <p:childTnLst>
                                    <p:set>
                                      <p:cBhvr>
                                        <p:cTn id="153" dur="1" fill="hold">
                                          <p:stCondLst>
                                            <p:cond delay="0"/>
                                          </p:stCondLst>
                                        </p:cTn>
                                        <p:tgtEl>
                                          <p:spTgt spid="73"/>
                                        </p:tgtEl>
                                        <p:attrNameLst>
                                          <p:attrName>style.visibility</p:attrName>
                                        </p:attrNameLst>
                                      </p:cBhvr>
                                      <p:to>
                                        <p:strVal val="visible"/>
                                      </p:to>
                                    </p:set>
                                    <p:animEffect transition="in" filter="diamond(in)">
                                      <p:cBhvr>
                                        <p:cTn id="154" dur="500"/>
                                        <p:tgtEl>
                                          <p:spTgt spid="73"/>
                                        </p:tgtEl>
                                      </p:cBhvr>
                                    </p:animEffect>
                                  </p:childTnLst>
                                </p:cTn>
                              </p:par>
                              <p:par>
                                <p:cTn id="155" presetID="8" presetClass="entr" presetSubtype="16" fill="hold" nodeType="withEffect">
                                  <p:stCondLst>
                                    <p:cond delay="0"/>
                                  </p:stCondLst>
                                  <p:childTnLst>
                                    <p:set>
                                      <p:cBhvr>
                                        <p:cTn id="156" dur="1" fill="hold">
                                          <p:stCondLst>
                                            <p:cond delay="0"/>
                                          </p:stCondLst>
                                        </p:cTn>
                                        <p:tgtEl>
                                          <p:spTgt spid="74"/>
                                        </p:tgtEl>
                                        <p:attrNameLst>
                                          <p:attrName>style.visibility</p:attrName>
                                        </p:attrNameLst>
                                      </p:cBhvr>
                                      <p:to>
                                        <p:strVal val="visible"/>
                                      </p:to>
                                    </p:set>
                                    <p:animEffect transition="in" filter="diamond(in)">
                                      <p:cBhvr>
                                        <p:cTn id="157" dur="500"/>
                                        <p:tgtEl>
                                          <p:spTgt spid="74"/>
                                        </p:tgtEl>
                                      </p:cBhvr>
                                    </p:animEffect>
                                  </p:childTnLst>
                                </p:cTn>
                              </p:par>
                              <p:par>
                                <p:cTn id="158" presetID="8" presetClass="entr" presetSubtype="16" fill="hold" nodeType="withEffect">
                                  <p:stCondLst>
                                    <p:cond delay="0"/>
                                  </p:stCondLst>
                                  <p:childTnLst>
                                    <p:set>
                                      <p:cBhvr>
                                        <p:cTn id="159" dur="1" fill="hold">
                                          <p:stCondLst>
                                            <p:cond delay="0"/>
                                          </p:stCondLst>
                                        </p:cTn>
                                        <p:tgtEl>
                                          <p:spTgt spid="75"/>
                                        </p:tgtEl>
                                        <p:attrNameLst>
                                          <p:attrName>style.visibility</p:attrName>
                                        </p:attrNameLst>
                                      </p:cBhvr>
                                      <p:to>
                                        <p:strVal val="visible"/>
                                      </p:to>
                                    </p:set>
                                    <p:animEffect transition="in" filter="diamond(in)">
                                      <p:cBhvr>
                                        <p:cTn id="160" dur="500"/>
                                        <p:tgtEl>
                                          <p:spTgt spid="75"/>
                                        </p:tgtEl>
                                      </p:cBhvr>
                                    </p:animEffect>
                                  </p:childTnLst>
                                </p:cTn>
                              </p:par>
                              <p:par>
                                <p:cTn id="161" presetID="8" presetClass="entr" presetSubtype="16" fill="hold" grpId="0" nodeType="withEffect">
                                  <p:stCondLst>
                                    <p:cond delay="0"/>
                                  </p:stCondLst>
                                  <p:childTnLst>
                                    <p:set>
                                      <p:cBhvr>
                                        <p:cTn id="162" dur="1" fill="hold">
                                          <p:stCondLst>
                                            <p:cond delay="0"/>
                                          </p:stCondLst>
                                        </p:cTn>
                                        <p:tgtEl>
                                          <p:spTgt spid="76"/>
                                        </p:tgtEl>
                                        <p:attrNameLst>
                                          <p:attrName>style.visibility</p:attrName>
                                        </p:attrNameLst>
                                      </p:cBhvr>
                                      <p:to>
                                        <p:strVal val="visible"/>
                                      </p:to>
                                    </p:set>
                                    <p:animEffect transition="in" filter="diamond(in)">
                                      <p:cBhvr>
                                        <p:cTn id="163" dur="500"/>
                                        <p:tgtEl>
                                          <p:spTgt spid="76"/>
                                        </p:tgtEl>
                                      </p:cBhvr>
                                    </p:animEffect>
                                  </p:childTnLst>
                                </p:cTn>
                              </p:par>
                              <p:par>
                                <p:cTn id="164" presetID="8" presetClass="entr" presetSubtype="16" fill="hold" nodeType="withEffect">
                                  <p:stCondLst>
                                    <p:cond delay="0"/>
                                  </p:stCondLst>
                                  <p:childTnLst>
                                    <p:set>
                                      <p:cBhvr>
                                        <p:cTn id="165" dur="1" fill="hold">
                                          <p:stCondLst>
                                            <p:cond delay="0"/>
                                          </p:stCondLst>
                                        </p:cTn>
                                        <p:tgtEl>
                                          <p:spTgt spid="77"/>
                                        </p:tgtEl>
                                        <p:attrNameLst>
                                          <p:attrName>style.visibility</p:attrName>
                                        </p:attrNameLst>
                                      </p:cBhvr>
                                      <p:to>
                                        <p:strVal val="visible"/>
                                      </p:to>
                                    </p:set>
                                    <p:animEffect transition="in" filter="diamond(in)">
                                      <p:cBhvr>
                                        <p:cTn id="166" dur="500"/>
                                        <p:tgtEl>
                                          <p:spTgt spid="77"/>
                                        </p:tgtEl>
                                      </p:cBhvr>
                                    </p:animEffect>
                                  </p:childTnLst>
                                </p:cTn>
                              </p:par>
                              <p:par>
                                <p:cTn id="167" presetID="8" presetClass="entr" presetSubtype="16" fill="hold" nodeType="withEffect">
                                  <p:stCondLst>
                                    <p:cond delay="0"/>
                                  </p:stCondLst>
                                  <p:childTnLst>
                                    <p:set>
                                      <p:cBhvr>
                                        <p:cTn id="168" dur="1" fill="hold">
                                          <p:stCondLst>
                                            <p:cond delay="0"/>
                                          </p:stCondLst>
                                        </p:cTn>
                                        <p:tgtEl>
                                          <p:spTgt spid="78"/>
                                        </p:tgtEl>
                                        <p:attrNameLst>
                                          <p:attrName>style.visibility</p:attrName>
                                        </p:attrNameLst>
                                      </p:cBhvr>
                                      <p:to>
                                        <p:strVal val="visible"/>
                                      </p:to>
                                    </p:set>
                                    <p:animEffect transition="in" filter="diamond(in)">
                                      <p:cBhvr>
                                        <p:cTn id="169" dur="500"/>
                                        <p:tgtEl>
                                          <p:spTgt spid="78"/>
                                        </p:tgtEl>
                                      </p:cBhvr>
                                    </p:animEffect>
                                  </p:childTnLst>
                                </p:cTn>
                              </p:par>
                              <p:par>
                                <p:cTn id="170" presetID="8" presetClass="entr" presetSubtype="16" fill="hold" nodeType="withEffect">
                                  <p:stCondLst>
                                    <p:cond delay="0"/>
                                  </p:stCondLst>
                                  <p:childTnLst>
                                    <p:set>
                                      <p:cBhvr>
                                        <p:cTn id="171" dur="1" fill="hold">
                                          <p:stCondLst>
                                            <p:cond delay="0"/>
                                          </p:stCondLst>
                                        </p:cTn>
                                        <p:tgtEl>
                                          <p:spTgt spid="79"/>
                                        </p:tgtEl>
                                        <p:attrNameLst>
                                          <p:attrName>style.visibility</p:attrName>
                                        </p:attrNameLst>
                                      </p:cBhvr>
                                      <p:to>
                                        <p:strVal val="visible"/>
                                      </p:to>
                                    </p:set>
                                    <p:animEffect transition="in" filter="diamond(in)">
                                      <p:cBhvr>
                                        <p:cTn id="17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P spid="12294" grpId="0"/>
      <p:bldP spid="11" grpId="0" animBg="1"/>
      <p:bldP spid="12296" grpId="0"/>
      <p:bldP spid="8" grpId="0" animBg="1"/>
      <p:bldP spid="12298" grpId="0"/>
      <p:bldP spid="12299" grpId="0"/>
      <p:bldP spid="12300" grpId="0"/>
      <p:bldP spid="12301" grpId="0"/>
      <p:bldP spid="12302" grpId="0"/>
      <p:bldP spid="12303" grpId="0"/>
      <p:bldP spid="12304" grpId="0"/>
      <p:bldP spid="12305" grpId="0"/>
      <p:bldP spid="12306" grpId="0"/>
      <p:bldP spid="12307" grpId="0"/>
      <p:bldP spid="12316" grpId="0"/>
      <p:bldP spid="12317" grpId="0"/>
      <p:bldP spid="12318" grpId="0"/>
      <p:bldP spid="41" grpId="0" animBg="1"/>
      <p:bldP spid="50" grpId="0" animBg="1"/>
      <p:bldP spid="51" grpId="0" animBg="1"/>
      <p:bldP spid="56" grpId="0" animBg="1"/>
      <p:bldP spid="43" grpId="0" animBg="1"/>
      <p:bldP spid="45" grpId="0" animBg="1"/>
      <p:bldP spid="72" grpId="0" animBg="1"/>
      <p:bldP spid="7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78"/>
          <p:cNvPicPr>
            <a:picLocks noChangeAspect="1" noChangeArrowheads="1"/>
          </p:cNvPicPr>
          <p:nvPr/>
        </p:nvPicPr>
        <p:blipFill>
          <a:blip r:embed="rId2"/>
          <a:srcRect/>
          <a:stretch>
            <a:fillRect/>
          </a:stretch>
        </p:blipFill>
        <p:spPr bwMode="auto">
          <a:xfrm>
            <a:off x="5676900" y="4462463"/>
            <a:ext cx="3371850" cy="2057400"/>
          </a:xfrm>
          <a:prstGeom prst="rect">
            <a:avLst/>
          </a:prstGeom>
          <a:noFill/>
          <a:ln w="9525">
            <a:noFill/>
            <a:miter lim="800000"/>
            <a:headEnd/>
            <a:tailEnd/>
          </a:ln>
        </p:spPr>
      </p:pic>
      <p:pic>
        <p:nvPicPr>
          <p:cNvPr id="13315" name="Picture 2"/>
          <p:cNvPicPr>
            <a:picLocks noChangeAspect="1" noChangeArrowheads="1"/>
          </p:cNvPicPr>
          <p:nvPr/>
        </p:nvPicPr>
        <p:blipFill>
          <a:blip r:embed="rId3"/>
          <a:srcRect/>
          <a:stretch>
            <a:fillRect/>
          </a:stretch>
        </p:blipFill>
        <p:spPr bwMode="auto">
          <a:xfrm>
            <a:off x="1643063" y="4737100"/>
            <a:ext cx="2781300" cy="1800225"/>
          </a:xfrm>
          <a:prstGeom prst="rect">
            <a:avLst/>
          </a:prstGeom>
          <a:noFill/>
          <a:ln w="9525">
            <a:noFill/>
            <a:miter lim="800000"/>
            <a:headEnd/>
            <a:tailEnd/>
          </a:ln>
        </p:spPr>
      </p:pic>
      <p:pic>
        <p:nvPicPr>
          <p:cNvPr id="13316" name="Picture 2"/>
          <p:cNvPicPr>
            <a:picLocks noChangeAspect="1" noChangeArrowheads="1"/>
          </p:cNvPicPr>
          <p:nvPr/>
        </p:nvPicPr>
        <p:blipFill>
          <a:blip r:embed="rId3"/>
          <a:srcRect/>
          <a:stretch>
            <a:fillRect/>
          </a:stretch>
        </p:blipFill>
        <p:spPr bwMode="auto">
          <a:xfrm>
            <a:off x="1643063" y="2439988"/>
            <a:ext cx="2781300" cy="1800225"/>
          </a:xfrm>
          <a:prstGeom prst="rect">
            <a:avLst/>
          </a:prstGeom>
          <a:noFill/>
          <a:ln w="9525">
            <a:noFill/>
            <a:miter lim="800000"/>
            <a:headEnd/>
            <a:tailEnd/>
          </a:ln>
        </p:spPr>
      </p:pic>
      <p:cxnSp>
        <p:nvCxnSpPr>
          <p:cNvPr id="63" name="Straight Arrow Connector 62"/>
          <p:cNvCxnSpPr>
            <a:stCxn id="62" idx="4"/>
          </p:cNvCxnSpPr>
          <p:nvPr/>
        </p:nvCxnSpPr>
        <p:spPr>
          <a:xfrm rot="16200000" flipH="1">
            <a:off x="2560637" y="6224588"/>
            <a:ext cx="239713" cy="14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19" name="TextBox 9"/>
          <p:cNvSpPr txBox="1">
            <a:spLocks noChangeArrowheads="1"/>
          </p:cNvSpPr>
          <p:nvPr/>
        </p:nvSpPr>
        <p:spPr bwMode="auto">
          <a:xfrm>
            <a:off x="911225" y="1385888"/>
            <a:ext cx="4646613" cy="400050"/>
          </a:xfrm>
          <a:prstGeom prst="rect">
            <a:avLst/>
          </a:prstGeom>
          <a:noFill/>
          <a:ln w="9525">
            <a:noFill/>
            <a:miter lim="800000"/>
            <a:headEnd/>
            <a:tailEnd/>
          </a:ln>
        </p:spPr>
        <p:txBody>
          <a:bodyPr>
            <a:spAutoFit/>
          </a:bodyPr>
          <a:lstStyle/>
          <a:p>
            <a:r>
              <a:rPr lang="en-US" sz="2000">
                <a:solidFill>
                  <a:srgbClr val="7030A0"/>
                </a:solidFill>
                <a:latin typeface="Times New Roman" pitchFamily="18" charset="0"/>
                <a:cs typeface="Times New Roman" pitchFamily="18" charset="0"/>
                <a:sym typeface="Wingdings" pitchFamily="2" charset="2"/>
              </a:rPr>
              <a:t> </a:t>
            </a:r>
            <a:r>
              <a:rPr lang="en-US" sz="2000">
                <a:solidFill>
                  <a:srgbClr val="7030A0"/>
                </a:solidFill>
                <a:latin typeface="Times New Roman" pitchFamily="18" charset="0"/>
                <a:cs typeface="Times New Roman" pitchFamily="18" charset="0"/>
              </a:rPr>
              <a:t>Nguyên tắc hoạt động của N-MOSFET.</a:t>
            </a:r>
          </a:p>
        </p:txBody>
      </p:sp>
      <p:sp>
        <p:nvSpPr>
          <p:cNvPr id="13320" name="TextBox 14"/>
          <p:cNvSpPr txBox="1">
            <a:spLocks noChangeArrowheads="1"/>
          </p:cNvSpPr>
          <p:nvPr/>
        </p:nvSpPr>
        <p:spPr bwMode="auto">
          <a:xfrm>
            <a:off x="344488" y="1779588"/>
            <a:ext cx="1635125"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 Khi V</a:t>
            </a:r>
            <a:r>
              <a:rPr lang="en-US" sz="2000" baseline="-25000">
                <a:latin typeface="Times New Roman" pitchFamily="18" charset="0"/>
                <a:cs typeface="Times New Roman" pitchFamily="18" charset="0"/>
              </a:rPr>
              <a:t>GS </a:t>
            </a:r>
            <a:r>
              <a:rPr lang="en-US" sz="2000">
                <a:latin typeface="Times New Roman" pitchFamily="18" charset="0"/>
                <a:cs typeface="Times New Roman" pitchFamily="18" charset="0"/>
              </a:rPr>
              <a:t>&lt; 0</a:t>
            </a:r>
            <a:endParaRPr lang="en-US" sz="2000" baseline="-25000"/>
          </a:p>
        </p:txBody>
      </p:sp>
      <p:sp>
        <p:nvSpPr>
          <p:cNvPr id="13321" name="Picture 2"/>
          <p:cNvSpPr>
            <a:spLocks noChangeAspect="1" noChangeArrowheads="1"/>
          </p:cNvSpPr>
          <p:nvPr/>
        </p:nvSpPr>
        <p:spPr bwMode="auto">
          <a:xfrm>
            <a:off x="5349875" y="1858963"/>
            <a:ext cx="3390900" cy="2044700"/>
          </a:xfrm>
          <a:prstGeom prst="rect">
            <a:avLst/>
          </a:prstGeom>
          <a:noFill/>
          <a:ln w="9525">
            <a:noFill/>
            <a:miter lim="800000"/>
            <a:headEnd/>
            <a:tailEnd/>
          </a:ln>
        </p:spPr>
        <p:txBody>
          <a:bodyPr/>
          <a:lstStyle/>
          <a:p>
            <a:endParaRPr lang="en-US"/>
          </a:p>
        </p:txBody>
      </p:sp>
      <p:sp>
        <p:nvSpPr>
          <p:cNvPr id="13322" name="TextBox 23"/>
          <p:cNvSpPr txBox="1">
            <a:spLocks noChangeArrowheads="1"/>
          </p:cNvSpPr>
          <p:nvPr/>
        </p:nvSpPr>
        <p:spPr bwMode="auto">
          <a:xfrm>
            <a:off x="6022975" y="4076700"/>
            <a:ext cx="2555875" cy="338138"/>
          </a:xfrm>
          <a:prstGeom prst="rect">
            <a:avLst/>
          </a:prstGeom>
          <a:noFill/>
          <a:ln w="9525">
            <a:noFill/>
            <a:miter lim="800000"/>
            <a:headEnd/>
            <a:tailEnd/>
          </a:ln>
        </p:spPr>
        <p:txBody>
          <a:bodyPr>
            <a:spAutoFit/>
          </a:bodyPr>
          <a:lstStyle/>
          <a:p>
            <a:pPr algn="ctr"/>
            <a:r>
              <a:rPr lang="en-US" sz="1600">
                <a:latin typeface="Times New Roman" pitchFamily="18" charset="0"/>
                <a:cs typeface="Times New Roman" pitchFamily="18" charset="0"/>
              </a:rPr>
              <a:t>Sau khi áp thế V</a:t>
            </a:r>
            <a:r>
              <a:rPr lang="en-US" sz="1600" baseline="-25000">
                <a:latin typeface="Times New Roman" pitchFamily="18" charset="0"/>
                <a:cs typeface="Times New Roman" pitchFamily="18" charset="0"/>
              </a:rPr>
              <a:t>GS</a:t>
            </a:r>
          </a:p>
        </p:txBody>
      </p:sp>
      <p:sp>
        <p:nvSpPr>
          <p:cNvPr id="13323" name="TextBox 30"/>
          <p:cNvSpPr txBox="1">
            <a:spLocks noChangeArrowheads="1"/>
          </p:cNvSpPr>
          <p:nvPr/>
        </p:nvSpPr>
        <p:spPr bwMode="auto">
          <a:xfrm>
            <a:off x="5826125" y="654050"/>
            <a:ext cx="2847975" cy="968375"/>
          </a:xfrm>
          <a:prstGeom prst="rect">
            <a:avLst/>
          </a:prstGeom>
          <a:noFill/>
          <a:ln w="9525">
            <a:noFill/>
            <a:miter lim="800000"/>
            <a:headEnd/>
            <a:tailEnd/>
          </a:ln>
        </p:spPr>
        <p:txBody>
          <a:bodyPr>
            <a:spAutoFit/>
          </a:bodyPr>
          <a:lstStyle/>
          <a:p>
            <a:pPr algn="ctr"/>
            <a:r>
              <a:rPr lang="en-US" sz="1900">
                <a:solidFill>
                  <a:srgbClr val="0070C0"/>
                </a:solidFill>
                <a:latin typeface="Times New Roman" pitchFamily="18" charset="0"/>
                <a:cs typeface="Times New Roman" pitchFamily="18" charset="0"/>
              </a:rPr>
              <a:t>Giản đồ mức năng lượng của chuyển tiếp kim loại-oxit-bán dẫn.</a:t>
            </a:r>
          </a:p>
        </p:txBody>
      </p:sp>
      <p:sp>
        <p:nvSpPr>
          <p:cNvPr id="13324" name="TextBox 40"/>
          <p:cNvSpPr txBox="1">
            <a:spLocks noChangeArrowheads="1"/>
          </p:cNvSpPr>
          <p:nvPr/>
        </p:nvSpPr>
        <p:spPr bwMode="auto">
          <a:xfrm>
            <a:off x="8678863" y="4995863"/>
            <a:ext cx="693737" cy="323850"/>
          </a:xfrm>
          <a:prstGeom prst="rect">
            <a:avLst/>
          </a:prstGeom>
          <a:noFill/>
          <a:ln w="9525">
            <a:noFill/>
            <a:miter lim="800000"/>
            <a:headEnd/>
            <a:tailEnd/>
          </a:ln>
        </p:spPr>
        <p:txBody>
          <a:bodyPr>
            <a:spAutoFit/>
          </a:bodyPr>
          <a:lstStyle/>
          <a:p>
            <a:r>
              <a:rPr lang="en-US" sz="1500">
                <a:latin typeface="Times New Roman" pitchFamily="18" charset="0"/>
                <a:cs typeface="Times New Roman" pitchFamily="18" charset="0"/>
              </a:rPr>
              <a:t>E</a:t>
            </a:r>
            <a:r>
              <a:rPr lang="en-US" sz="1500" baseline="-25000">
                <a:latin typeface="Times New Roman" pitchFamily="18" charset="0"/>
                <a:cs typeface="Times New Roman" pitchFamily="18" charset="0"/>
              </a:rPr>
              <a:t>C</a:t>
            </a:r>
          </a:p>
        </p:txBody>
      </p:sp>
      <p:sp>
        <p:nvSpPr>
          <p:cNvPr id="13325" name="TextBox 41"/>
          <p:cNvSpPr txBox="1">
            <a:spLocks noChangeArrowheads="1"/>
          </p:cNvSpPr>
          <p:nvPr/>
        </p:nvSpPr>
        <p:spPr bwMode="auto">
          <a:xfrm>
            <a:off x="8670925" y="5753100"/>
            <a:ext cx="693738" cy="323850"/>
          </a:xfrm>
          <a:prstGeom prst="rect">
            <a:avLst/>
          </a:prstGeom>
          <a:noFill/>
          <a:ln w="9525">
            <a:noFill/>
            <a:miter lim="800000"/>
            <a:headEnd/>
            <a:tailEnd/>
          </a:ln>
        </p:spPr>
        <p:txBody>
          <a:bodyPr>
            <a:spAutoFit/>
          </a:bodyPr>
          <a:lstStyle/>
          <a:p>
            <a:r>
              <a:rPr lang="en-US" sz="1500">
                <a:latin typeface="Times New Roman" pitchFamily="18" charset="0"/>
                <a:cs typeface="Times New Roman" pitchFamily="18" charset="0"/>
              </a:rPr>
              <a:t>E</a:t>
            </a:r>
            <a:r>
              <a:rPr lang="en-US" sz="1500" baseline="-25000">
                <a:latin typeface="Times New Roman" pitchFamily="18" charset="0"/>
                <a:cs typeface="Times New Roman" pitchFamily="18" charset="0"/>
              </a:rPr>
              <a:t>V</a:t>
            </a:r>
          </a:p>
        </p:txBody>
      </p:sp>
      <p:sp>
        <p:nvSpPr>
          <p:cNvPr id="43" name="Oval 42"/>
          <p:cNvSpPr/>
          <p:nvPr/>
        </p:nvSpPr>
        <p:spPr bwMode="auto">
          <a:xfrm>
            <a:off x="8331200" y="5872163"/>
            <a:ext cx="215900" cy="2174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endParaRPr lang="en-GB" dirty="0"/>
          </a:p>
        </p:txBody>
      </p:sp>
      <p:sp>
        <p:nvSpPr>
          <p:cNvPr id="44" name="Oval 43"/>
          <p:cNvSpPr/>
          <p:nvPr/>
        </p:nvSpPr>
        <p:spPr bwMode="auto">
          <a:xfrm>
            <a:off x="7235825" y="5981700"/>
            <a:ext cx="215900" cy="2174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endParaRPr lang="en-GB" dirty="0"/>
          </a:p>
        </p:txBody>
      </p:sp>
      <p:sp>
        <p:nvSpPr>
          <p:cNvPr id="50" name="Oval 49"/>
          <p:cNvSpPr/>
          <p:nvPr/>
        </p:nvSpPr>
        <p:spPr bwMode="auto">
          <a:xfrm>
            <a:off x="7415213" y="4968875"/>
            <a:ext cx="215900" cy="2174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a:t>
            </a:r>
            <a:endParaRPr lang="en-GB" dirty="0"/>
          </a:p>
        </p:txBody>
      </p:sp>
      <p:cxnSp>
        <p:nvCxnSpPr>
          <p:cNvPr id="52" name="Straight Arrow Connector 51"/>
          <p:cNvCxnSpPr/>
          <p:nvPr/>
        </p:nvCxnSpPr>
        <p:spPr>
          <a:xfrm rot="10800000">
            <a:off x="7710488" y="6018213"/>
            <a:ext cx="43815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783513" y="5068888"/>
            <a:ext cx="547687"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31" name="TextBox 39"/>
          <p:cNvSpPr txBox="1">
            <a:spLocks noChangeArrowheads="1"/>
          </p:cNvSpPr>
          <p:nvPr/>
        </p:nvSpPr>
        <p:spPr bwMode="auto">
          <a:xfrm>
            <a:off x="2719388" y="2322513"/>
            <a:ext cx="584200" cy="339725"/>
          </a:xfrm>
          <a:prstGeom prst="rect">
            <a:avLst/>
          </a:prstGeom>
          <a:noFill/>
          <a:ln w="9525">
            <a:noFill/>
            <a:miter lim="800000"/>
            <a:headEnd/>
            <a:tailEnd/>
          </a:ln>
        </p:spPr>
        <p:txBody>
          <a:bodyPr>
            <a:spAutoFit/>
          </a:bodyPr>
          <a:lstStyle/>
          <a:p>
            <a:pPr algn="ctr"/>
            <a:r>
              <a:rPr lang="en-US" sz="1600">
                <a:latin typeface="Times New Roman" pitchFamily="18" charset="0"/>
                <a:cs typeface="Times New Roman" pitchFamily="18" charset="0"/>
              </a:rPr>
              <a:t>G</a:t>
            </a:r>
          </a:p>
        </p:txBody>
      </p:sp>
      <p:sp>
        <p:nvSpPr>
          <p:cNvPr id="13332" name="TextBox 40"/>
          <p:cNvSpPr txBox="1">
            <a:spLocks noChangeArrowheads="1"/>
          </p:cNvSpPr>
          <p:nvPr/>
        </p:nvSpPr>
        <p:spPr bwMode="auto">
          <a:xfrm>
            <a:off x="2744788" y="4616450"/>
            <a:ext cx="584200" cy="338138"/>
          </a:xfrm>
          <a:prstGeom prst="rect">
            <a:avLst/>
          </a:prstGeom>
          <a:noFill/>
          <a:ln w="9525">
            <a:noFill/>
            <a:miter lim="800000"/>
            <a:headEnd/>
            <a:tailEnd/>
          </a:ln>
        </p:spPr>
        <p:txBody>
          <a:bodyPr>
            <a:spAutoFit/>
          </a:bodyPr>
          <a:lstStyle/>
          <a:p>
            <a:pPr algn="ctr"/>
            <a:r>
              <a:rPr lang="en-US" sz="1600">
                <a:latin typeface="Times New Roman" pitchFamily="18" charset="0"/>
                <a:cs typeface="Times New Roman" pitchFamily="18" charset="0"/>
              </a:rPr>
              <a:t>G</a:t>
            </a:r>
          </a:p>
        </p:txBody>
      </p:sp>
      <p:sp>
        <p:nvSpPr>
          <p:cNvPr id="13333" name="TextBox 41"/>
          <p:cNvSpPr txBox="1">
            <a:spLocks noChangeArrowheads="1"/>
          </p:cNvSpPr>
          <p:nvPr/>
        </p:nvSpPr>
        <p:spPr bwMode="auto">
          <a:xfrm>
            <a:off x="3559175" y="2406650"/>
            <a:ext cx="839788" cy="338138"/>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V</a:t>
            </a:r>
            <a:r>
              <a:rPr lang="en-US" sz="1600" baseline="-25000">
                <a:latin typeface="Times New Roman" pitchFamily="18" charset="0"/>
                <a:cs typeface="Times New Roman" pitchFamily="18" charset="0"/>
              </a:rPr>
              <a:t>DS</a:t>
            </a:r>
            <a:r>
              <a:rPr lang="en-US" sz="1600">
                <a:latin typeface="Times New Roman" pitchFamily="18" charset="0"/>
                <a:cs typeface="Times New Roman" pitchFamily="18" charset="0"/>
              </a:rPr>
              <a:t> = 0</a:t>
            </a:r>
          </a:p>
        </p:txBody>
      </p:sp>
      <p:sp>
        <p:nvSpPr>
          <p:cNvPr id="13334" name="TextBox 44"/>
          <p:cNvSpPr txBox="1">
            <a:spLocks noChangeArrowheads="1"/>
          </p:cNvSpPr>
          <p:nvPr/>
        </p:nvSpPr>
        <p:spPr bwMode="auto">
          <a:xfrm>
            <a:off x="3548063" y="4725988"/>
            <a:ext cx="839787" cy="338137"/>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V</a:t>
            </a:r>
            <a:r>
              <a:rPr lang="en-US" sz="1600" baseline="-25000">
                <a:latin typeface="Times New Roman" pitchFamily="18" charset="0"/>
                <a:cs typeface="Times New Roman" pitchFamily="18" charset="0"/>
              </a:rPr>
              <a:t>DS</a:t>
            </a:r>
            <a:r>
              <a:rPr lang="en-US" sz="1600">
                <a:latin typeface="Times New Roman" pitchFamily="18" charset="0"/>
                <a:cs typeface="Times New Roman" pitchFamily="18" charset="0"/>
              </a:rPr>
              <a:t> &gt; 0</a:t>
            </a:r>
          </a:p>
        </p:txBody>
      </p:sp>
      <p:sp>
        <p:nvSpPr>
          <p:cNvPr id="13335" name="TextBox 14"/>
          <p:cNvSpPr txBox="1">
            <a:spLocks noChangeArrowheads="1"/>
          </p:cNvSpPr>
          <p:nvPr/>
        </p:nvSpPr>
        <p:spPr bwMode="auto">
          <a:xfrm>
            <a:off x="2544763" y="2041525"/>
            <a:ext cx="1635125"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 </a:t>
            </a:r>
            <a:r>
              <a:rPr lang="en-US" sz="1600">
                <a:latin typeface="Times New Roman" pitchFamily="18" charset="0"/>
                <a:cs typeface="Times New Roman" pitchFamily="18" charset="0"/>
              </a:rPr>
              <a:t>V</a:t>
            </a:r>
            <a:r>
              <a:rPr lang="en-US" sz="1600" baseline="-25000">
                <a:latin typeface="Times New Roman" pitchFamily="18" charset="0"/>
                <a:cs typeface="Times New Roman" pitchFamily="18" charset="0"/>
              </a:rPr>
              <a:t>GS </a:t>
            </a:r>
            <a:r>
              <a:rPr lang="en-US" sz="1600">
                <a:latin typeface="Times New Roman" pitchFamily="18" charset="0"/>
                <a:cs typeface="Times New Roman" pitchFamily="18" charset="0"/>
              </a:rPr>
              <a:t>&lt; 0</a:t>
            </a:r>
            <a:endParaRPr lang="en-US" sz="1600" baseline="-25000"/>
          </a:p>
        </p:txBody>
      </p:sp>
      <p:sp>
        <p:nvSpPr>
          <p:cNvPr id="13336" name="TextBox 14"/>
          <p:cNvSpPr txBox="1">
            <a:spLocks noChangeArrowheads="1"/>
          </p:cNvSpPr>
          <p:nvPr/>
        </p:nvSpPr>
        <p:spPr bwMode="auto">
          <a:xfrm>
            <a:off x="2525713" y="4324350"/>
            <a:ext cx="1635125"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 </a:t>
            </a:r>
            <a:r>
              <a:rPr lang="en-US" sz="1600">
                <a:latin typeface="Times New Roman" pitchFamily="18" charset="0"/>
                <a:cs typeface="Times New Roman" pitchFamily="18" charset="0"/>
              </a:rPr>
              <a:t>V</a:t>
            </a:r>
            <a:r>
              <a:rPr lang="en-US" sz="1600" baseline="-25000">
                <a:latin typeface="Times New Roman" pitchFamily="18" charset="0"/>
                <a:cs typeface="Times New Roman" pitchFamily="18" charset="0"/>
              </a:rPr>
              <a:t>GS </a:t>
            </a:r>
            <a:r>
              <a:rPr lang="en-US" sz="1600">
                <a:latin typeface="Times New Roman" pitchFamily="18" charset="0"/>
                <a:cs typeface="Times New Roman" pitchFamily="18" charset="0"/>
              </a:rPr>
              <a:t>&lt; 0</a:t>
            </a:r>
            <a:endParaRPr lang="en-US" sz="1600" baseline="-25000"/>
          </a:p>
        </p:txBody>
      </p:sp>
      <p:sp>
        <p:nvSpPr>
          <p:cNvPr id="48" name="Oval 47"/>
          <p:cNvSpPr/>
          <p:nvPr/>
        </p:nvSpPr>
        <p:spPr bwMode="auto">
          <a:xfrm>
            <a:off x="3270250" y="3810000"/>
            <a:ext cx="215900" cy="2174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endParaRPr lang="en-GB" dirty="0"/>
          </a:p>
        </p:txBody>
      </p:sp>
      <p:sp>
        <p:nvSpPr>
          <p:cNvPr id="49" name="Oval 48"/>
          <p:cNvSpPr/>
          <p:nvPr/>
        </p:nvSpPr>
        <p:spPr bwMode="auto">
          <a:xfrm>
            <a:off x="3365500" y="6113463"/>
            <a:ext cx="215900" cy="2174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endParaRPr lang="en-GB" dirty="0"/>
          </a:p>
        </p:txBody>
      </p:sp>
      <p:cxnSp>
        <p:nvCxnSpPr>
          <p:cNvPr id="55" name="Straight Arrow Connector 54"/>
          <p:cNvCxnSpPr>
            <a:stCxn id="48" idx="0"/>
          </p:cNvCxnSpPr>
          <p:nvPr/>
        </p:nvCxnSpPr>
        <p:spPr>
          <a:xfrm rot="16200000" flipV="1">
            <a:off x="3098800" y="3530600"/>
            <a:ext cx="457200" cy="10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6200000" flipV="1">
            <a:off x="3056732" y="5782468"/>
            <a:ext cx="527050" cy="239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Oval 56"/>
          <p:cNvSpPr/>
          <p:nvPr/>
        </p:nvSpPr>
        <p:spPr bwMode="auto">
          <a:xfrm>
            <a:off x="2670175" y="3665538"/>
            <a:ext cx="215900" cy="2174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a:t>
            </a:r>
            <a:endParaRPr lang="en-GB" dirty="0"/>
          </a:p>
        </p:txBody>
      </p:sp>
      <p:cxnSp>
        <p:nvCxnSpPr>
          <p:cNvPr id="61" name="Straight Arrow Connector 60"/>
          <p:cNvCxnSpPr>
            <a:stCxn id="57" idx="4"/>
          </p:cNvCxnSpPr>
          <p:nvPr/>
        </p:nvCxnSpPr>
        <p:spPr>
          <a:xfrm rot="16200000" flipH="1">
            <a:off x="2665412" y="3995738"/>
            <a:ext cx="239713" cy="14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Oval 61"/>
          <p:cNvSpPr/>
          <p:nvPr/>
        </p:nvSpPr>
        <p:spPr bwMode="auto">
          <a:xfrm>
            <a:off x="2565400" y="5894388"/>
            <a:ext cx="215900" cy="2174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a:t>
            </a:r>
            <a:endParaRPr lang="en-GB" dirty="0"/>
          </a:p>
        </p:txBody>
      </p:sp>
      <p:sp>
        <p:nvSpPr>
          <p:cNvPr id="13344" name="TextBox 63"/>
          <p:cNvSpPr txBox="1">
            <a:spLocks noChangeArrowheads="1"/>
          </p:cNvSpPr>
          <p:nvPr/>
        </p:nvSpPr>
        <p:spPr bwMode="auto">
          <a:xfrm>
            <a:off x="2901950" y="3856038"/>
            <a:ext cx="547688" cy="339725"/>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p</a:t>
            </a:r>
          </a:p>
        </p:txBody>
      </p:sp>
      <p:sp>
        <p:nvSpPr>
          <p:cNvPr id="13345" name="TextBox 64"/>
          <p:cNvSpPr txBox="1">
            <a:spLocks noChangeArrowheads="1"/>
          </p:cNvSpPr>
          <p:nvPr/>
        </p:nvSpPr>
        <p:spPr bwMode="auto">
          <a:xfrm>
            <a:off x="2927350" y="6076950"/>
            <a:ext cx="547688" cy="338138"/>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p</a:t>
            </a:r>
          </a:p>
        </p:txBody>
      </p:sp>
      <p:cxnSp>
        <p:nvCxnSpPr>
          <p:cNvPr id="67" name="Straight Arrow Connector 66"/>
          <p:cNvCxnSpPr/>
          <p:nvPr/>
        </p:nvCxnSpPr>
        <p:spPr>
          <a:xfrm rot="5400000" flipH="1" flipV="1">
            <a:off x="2307432" y="3026569"/>
            <a:ext cx="73025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47" name="TextBox 67"/>
          <p:cNvSpPr txBox="1">
            <a:spLocks noChangeArrowheads="1"/>
          </p:cNvSpPr>
          <p:nvPr/>
        </p:nvSpPr>
        <p:spPr bwMode="auto">
          <a:xfrm>
            <a:off x="2416175" y="2443163"/>
            <a:ext cx="219075" cy="338137"/>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E</a:t>
            </a:r>
          </a:p>
        </p:txBody>
      </p:sp>
      <p:cxnSp>
        <p:nvCxnSpPr>
          <p:cNvPr id="69" name="Straight Arrow Connector 68"/>
          <p:cNvCxnSpPr/>
          <p:nvPr/>
        </p:nvCxnSpPr>
        <p:spPr>
          <a:xfrm rot="5400000" flipH="1" flipV="1">
            <a:off x="2305844" y="5384006"/>
            <a:ext cx="7302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49" name="TextBox 69"/>
          <p:cNvSpPr txBox="1">
            <a:spLocks noChangeArrowheads="1"/>
          </p:cNvSpPr>
          <p:nvPr/>
        </p:nvSpPr>
        <p:spPr bwMode="auto">
          <a:xfrm>
            <a:off x="2416175" y="4799013"/>
            <a:ext cx="219075" cy="338137"/>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E</a:t>
            </a:r>
          </a:p>
        </p:txBody>
      </p:sp>
      <p:cxnSp>
        <p:nvCxnSpPr>
          <p:cNvPr id="74" name="Straight Arrow Connector 73"/>
          <p:cNvCxnSpPr/>
          <p:nvPr/>
        </p:nvCxnSpPr>
        <p:spPr>
          <a:xfrm rot="10800000">
            <a:off x="2854325" y="6003925"/>
            <a:ext cx="3651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51" name="TextBox 74"/>
          <p:cNvSpPr txBox="1">
            <a:spLocks noChangeArrowheads="1"/>
          </p:cNvSpPr>
          <p:nvPr/>
        </p:nvSpPr>
        <p:spPr bwMode="auto">
          <a:xfrm>
            <a:off x="3000375" y="5738813"/>
            <a:ext cx="219075" cy="338137"/>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E</a:t>
            </a:r>
          </a:p>
        </p:txBody>
      </p:sp>
      <p:cxnSp>
        <p:nvCxnSpPr>
          <p:cNvPr id="59" name="Straight Arrow Connector 58"/>
          <p:cNvCxnSpPr/>
          <p:nvPr/>
        </p:nvCxnSpPr>
        <p:spPr>
          <a:xfrm rot="10800000">
            <a:off x="6596063" y="6491288"/>
            <a:ext cx="14478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53" name="TextBox 65"/>
          <p:cNvSpPr txBox="1">
            <a:spLocks noChangeArrowheads="1"/>
          </p:cNvSpPr>
          <p:nvPr/>
        </p:nvSpPr>
        <p:spPr bwMode="auto">
          <a:xfrm>
            <a:off x="6519863" y="6153150"/>
            <a:ext cx="228600" cy="338138"/>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E</a:t>
            </a:r>
          </a:p>
        </p:txBody>
      </p:sp>
      <p:pic>
        <p:nvPicPr>
          <p:cNvPr id="13354" name="Picture 3"/>
          <p:cNvPicPr>
            <a:picLocks noChangeAspect="1" noChangeArrowheads="1"/>
          </p:cNvPicPr>
          <p:nvPr/>
        </p:nvPicPr>
        <p:blipFill>
          <a:blip r:embed="rId4"/>
          <a:srcRect/>
          <a:stretch>
            <a:fillRect/>
          </a:stretch>
        </p:blipFill>
        <p:spPr bwMode="auto">
          <a:xfrm>
            <a:off x="6172200" y="2057400"/>
            <a:ext cx="2286000" cy="1638300"/>
          </a:xfrm>
          <a:prstGeom prst="rect">
            <a:avLst/>
          </a:prstGeom>
          <a:noFill/>
          <a:ln w="9525">
            <a:noFill/>
            <a:miter lim="800000"/>
            <a:headEnd/>
            <a:tailEnd/>
          </a:ln>
        </p:spPr>
      </p:pic>
      <p:sp>
        <p:nvSpPr>
          <p:cNvPr id="13355" name="TextBox 72"/>
          <p:cNvSpPr txBox="1">
            <a:spLocks noChangeArrowheads="1"/>
          </p:cNvSpPr>
          <p:nvPr/>
        </p:nvSpPr>
        <p:spPr bwMode="auto">
          <a:xfrm>
            <a:off x="5991225" y="3640138"/>
            <a:ext cx="1143000" cy="307975"/>
          </a:xfrm>
          <a:prstGeom prst="rect">
            <a:avLst/>
          </a:prstGeom>
          <a:noFill/>
          <a:ln w="9525">
            <a:noFill/>
            <a:miter lim="800000"/>
            <a:headEnd/>
            <a:tailEnd/>
          </a:ln>
        </p:spPr>
        <p:txBody>
          <a:bodyPr>
            <a:spAutoFit/>
          </a:bodyPr>
          <a:lstStyle/>
          <a:p>
            <a:r>
              <a:rPr lang="en-US" sz="1400">
                <a:latin typeface="Times New Roman" pitchFamily="18" charset="0"/>
                <a:cs typeface="Times New Roman" pitchFamily="18" charset="0"/>
              </a:rPr>
              <a:t>Kim loại</a:t>
            </a:r>
          </a:p>
        </p:txBody>
      </p:sp>
      <p:sp>
        <p:nvSpPr>
          <p:cNvPr id="13356" name="TextBox 75"/>
          <p:cNvSpPr txBox="1">
            <a:spLocks noChangeArrowheads="1"/>
          </p:cNvSpPr>
          <p:nvPr/>
        </p:nvSpPr>
        <p:spPr bwMode="auto">
          <a:xfrm>
            <a:off x="7042150" y="3643313"/>
            <a:ext cx="1371600" cy="307975"/>
          </a:xfrm>
          <a:prstGeom prst="rect">
            <a:avLst/>
          </a:prstGeom>
          <a:noFill/>
          <a:ln w="9525">
            <a:noFill/>
            <a:miter lim="800000"/>
            <a:headEnd/>
            <a:tailEnd/>
          </a:ln>
        </p:spPr>
        <p:txBody>
          <a:bodyPr>
            <a:spAutoFit/>
          </a:bodyPr>
          <a:lstStyle/>
          <a:p>
            <a:r>
              <a:rPr lang="en-US" sz="1400">
                <a:latin typeface="Times New Roman" pitchFamily="18" charset="0"/>
                <a:cs typeface="Times New Roman" pitchFamily="18" charset="0"/>
              </a:rPr>
              <a:t>Bán dẫn  loại p</a:t>
            </a:r>
          </a:p>
        </p:txBody>
      </p:sp>
      <p:sp>
        <p:nvSpPr>
          <p:cNvPr id="13357" name="TextBox 16"/>
          <p:cNvSpPr txBox="1">
            <a:spLocks noChangeArrowheads="1"/>
          </p:cNvSpPr>
          <p:nvPr/>
        </p:nvSpPr>
        <p:spPr bwMode="auto">
          <a:xfrm>
            <a:off x="5775325" y="6149975"/>
            <a:ext cx="839788" cy="292100"/>
          </a:xfrm>
          <a:prstGeom prst="rect">
            <a:avLst/>
          </a:prstGeom>
          <a:noFill/>
          <a:ln w="9525">
            <a:noFill/>
            <a:miter lim="800000"/>
            <a:headEnd/>
            <a:tailEnd/>
          </a:ln>
        </p:spPr>
        <p:txBody>
          <a:bodyPr>
            <a:spAutoFit/>
          </a:bodyPr>
          <a:lstStyle/>
          <a:p>
            <a:r>
              <a:rPr lang="en-US" sz="1300">
                <a:latin typeface="Times New Roman" pitchFamily="18" charset="0"/>
                <a:cs typeface="Times New Roman" pitchFamily="18" charset="0"/>
              </a:rPr>
              <a:t>Kim loại</a:t>
            </a:r>
          </a:p>
        </p:txBody>
      </p:sp>
      <p:sp>
        <p:nvSpPr>
          <p:cNvPr id="13358" name="TextBox 17"/>
          <p:cNvSpPr txBox="1">
            <a:spLocks noChangeArrowheads="1"/>
          </p:cNvSpPr>
          <p:nvPr/>
        </p:nvSpPr>
        <p:spPr bwMode="auto">
          <a:xfrm>
            <a:off x="7716838" y="6184900"/>
            <a:ext cx="1277937" cy="292100"/>
          </a:xfrm>
          <a:prstGeom prst="rect">
            <a:avLst/>
          </a:prstGeom>
          <a:noFill/>
          <a:ln w="9525">
            <a:noFill/>
            <a:miter lim="800000"/>
            <a:headEnd/>
            <a:tailEnd/>
          </a:ln>
        </p:spPr>
        <p:txBody>
          <a:bodyPr>
            <a:spAutoFit/>
          </a:bodyPr>
          <a:lstStyle/>
          <a:p>
            <a:r>
              <a:rPr lang="en-US" sz="1300">
                <a:latin typeface="Times New Roman" pitchFamily="18" charset="0"/>
                <a:cs typeface="Times New Roman" pitchFamily="18" charset="0"/>
              </a:rPr>
              <a:t>Bán dẫn loại p</a:t>
            </a:r>
          </a:p>
        </p:txBody>
      </p:sp>
      <p:cxnSp>
        <p:nvCxnSpPr>
          <p:cNvPr id="51" name="Straight Connector 50"/>
          <p:cNvCxnSpPr/>
          <p:nvPr/>
        </p:nvCxnSpPr>
        <p:spPr>
          <a:xfrm>
            <a:off x="1635125" y="3013075"/>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1710532" y="2936081"/>
            <a:ext cx="152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881313" y="4314825"/>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2958307" y="4239419"/>
            <a:ext cx="152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655763" y="5319713"/>
            <a:ext cx="3048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flipH="1" flipV="1">
            <a:off x="1731169" y="5242719"/>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895600" y="6634163"/>
            <a:ext cx="3048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2971801" y="6557962"/>
            <a:ext cx="152400" cy="3175"/>
          </a:xfrm>
          <a:prstGeom prst="line">
            <a:avLst/>
          </a:prstGeom>
        </p:spPr>
        <p:style>
          <a:lnRef idx="1">
            <a:schemeClr val="accent1"/>
          </a:lnRef>
          <a:fillRef idx="0">
            <a:schemeClr val="accent1"/>
          </a:fillRef>
          <a:effectRef idx="0">
            <a:schemeClr val="accent1"/>
          </a:effectRef>
          <a:fontRef idx="minor">
            <a:schemeClr val="tx1"/>
          </a:fontRef>
        </p:style>
      </p:cxnSp>
      <p:sp>
        <p:nvSpPr>
          <p:cNvPr id="13367" name="TextBox 93"/>
          <p:cNvSpPr txBox="1">
            <a:spLocks noChangeArrowheads="1"/>
          </p:cNvSpPr>
          <p:nvPr/>
        </p:nvSpPr>
        <p:spPr bwMode="auto">
          <a:xfrm>
            <a:off x="242888" y="4751388"/>
            <a:ext cx="1219200" cy="292100"/>
          </a:xfrm>
          <a:prstGeom prst="rect">
            <a:avLst/>
          </a:prstGeom>
          <a:noFill/>
          <a:ln w="9525">
            <a:noFill/>
            <a:miter lim="800000"/>
            <a:headEnd/>
            <a:tailEnd/>
          </a:ln>
        </p:spPr>
        <p:txBody>
          <a:bodyPr>
            <a:spAutoFit/>
          </a:bodyPr>
          <a:lstStyle/>
          <a:p>
            <a:r>
              <a:rPr lang="en-US" sz="1300">
                <a:latin typeface="Times New Roman" pitchFamily="18" charset="0"/>
                <a:cs typeface="Times New Roman" pitchFamily="18" charset="0"/>
              </a:rPr>
              <a:t>Ion acceptor</a:t>
            </a:r>
          </a:p>
        </p:txBody>
      </p:sp>
      <p:cxnSp>
        <p:nvCxnSpPr>
          <p:cNvPr id="95" name="Straight Arrow Connector 94"/>
          <p:cNvCxnSpPr/>
          <p:nvPr/>
        </p:nvCxnSpPr>
        <p:spPr>
          <a:xfrm rot="5400000" flipH="1" flipV="1">
            <a:off x="876300" y="3786188"/>
            <a:ext cx="1157288" cy="900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990600" y="5105400"/>
            <a:ext cx="914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70" name="TextBox 98"/>
          <p:cNvSpPr txBox="1">
            <a:spLocks noChangeArrowheads="1"/>
          </p:cNvSpPr>
          <p:nvPr/>
        </p:nvSpPr>
        <p:spPr bwMode="auto">
          <a:xfrm>
            <a:off x="4648200" y="4889500"/>
            <a:ext cx="1219200" cy="292100"/>
          </a:xfrm>
          <a:prstGeom prst="rect">
            <a:avLst/>
          </a:prstGeom>
          <a:noFill/>
          <a:ln w="9525">
            <a:noFill/>
            <a:miter lim="800000"/>
            <a:headEnd/>
            <a:tailEnd/>
          </a:ln>
        </p:spPr>
        <p:txBody>
          <a:bodyPr>
            <a:spAutoFit/>
          </a:bodyPr>
          <a:lstStyle/>
          <a:p>
            <a:r>
              <a:rPr lang="en-US" sz="1300">
                <a:latin typeface="Times New Roman" pitchFamily="18" charset="0"/>
                <a:cs typeface="Times New Roman" pitchFamily="18" charset="0"/>
              </a:rPr>
              <a:t>Ion acceptor</a:t>
            </a:r>
          </a:p>
        </p:txBody>
      </p:sp>
      <p:cxnSp>
        <p:nvCxnSpPr>
          <p:cNvPr id="101" name="Straight Arrow Connector 100"/>
          <p:cNvCxnSpPr/>
          <p:nvPr/>
        </p:nvCxnSpPr>
        <p:spPr>
          <a:xfrm rot="16200000" flipV="1">
            <a:off x="3848100" y="3771900"/>
            <a:ext cx="1219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5400000">
            <a:off x="4152900" y="5219700"/>
            <a:ext cx="838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Freeform 65"/>
          <p:cNvSpPr/>
          <p:nvPr/>
        </p:nvSpPr>
        <p:spPr>
          <a:xfrm>
            <a:off x="2290763" y="3240088"/>
            <a:ext cx="268287" cy="450850"/>
          </a:xfrm>
          <a:custGeom>
            <a:avLst/>
            <a:gdLst>
              <a:gd name="connsiteX0" fmla="*/ 0 w 267286"/>
              <a:gd name="connsiteY0" fmla="*/ 450166 h 450166"/>
              <a:gd name="connsiteX1" fmla="*/ 211016 w 267286"/>
              <a:gd name="connsiteY1" fmla="*/ 323557 h 450166"/>
              <a:gd name="connsiteX2" fmla="*/ 267286 w 267286"/>
              <a:gd name="connsiteY2" fmla="*/ 0 h 450166"/>
              <a:gd name="connsiteX3" fmla="*/ 267286 w 267286"/>
              <a:gd name="connsiteY3" fmla="*/ 0 h 450166"/>
            </a:gdLst>
            <a:ahLst/>
            <a:cxnLst>
              <a:cxn ang="0">
                <a:pos x="connsiteX0" y="connsiteY0"/>
              </a:cxn>
              <a:cxn ang="0">
                <a:pos x="connsiteX1" y="connsiteY1"/>
              </a:cxn>
              <a:cxn ang="0">
                <a:pos x="connsiteX2" y="connsiteY2"/>
              </a:cxn>
              <a:cxn ang="0">
                <a:pos x="connsiteX3" y="connsiteY3"/>
              </a:cxn>
            </a:cxnLst>
            <a:rect l="l" t="t" r="r" b="b"/>
            <a:pathLst>
              <a:path w="267286" h="450166">
                <a:moveTo>
                  <a:pt x="0" y="450166"/>
                </a:moveTo>
                <a:cubicBezTo>
                  <a:pt x="83234" y="424375"/>
                  <a:pt x="166468" y="398585"/>
                  <a:pt x="211016" y="323557"/>
                </a:cubicBezTo>
                <a:cubicBezTo>
                  <a:pt x="255564" y="248529"/>
                  <a:pt x="267286" y="0"/>
                  <a:pt x="267286" y="0"/>
                </a:cubicBezTo>
                <a:lnTo>
                  <a:pt x="267286" y="0"/>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68" name="Straight Connector 67"/>
          <p:cNvCxnSpPr/>
          <p:nvPr/>
        </p:nvCxnSpPr>
        <p:spPr>
          <a:xfrm>
            <a:off x="1709738" y="3692525"/>
            <a:ext cx="584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775075" y="3694113"/>
            <a:ext cx="5842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71" name="Freeform 70"/>
          <p:cNvSpPr/>
          <p:nvPr/>
        </p:nvSpPr>
        <p:spPr>
          <a:xfrm>
            <a:off x="3513138" y="3278188"/>
            <a:ext cx="269875" cy="422275"/>
          </a:xfrm>
          <a:custGeom>
            <a:avLst/>
            <a:gdLst>
              <a:gd name="connsiteX0" fmla="*/ 269631 w 269631"/>
              <a:gd name="connsiteY0" fmla="*/ 422030 h 422030"/>
              <a:gd name="connsiteX1" fmla="*/ 44548 w 269631"/>
              <a:gd name="connsiteY1" fmla="*/ 309489 h 422030"/>
              <a:gd name="connsiteX2" fmla="*/ 2345 w 269631"/>
              <a:gd name="connsiteY2" fmla="*/ 0 h 422030"/>
              <a:gd name="connsiteX3" fmla="*/ 2345 w 269631"/>
              <a:gd name="connsiteY3" fmla="*/ 0 h 422030"/>
            </a:gdLst>
            <a:ahLst/>
            <a:cxnLst>
              <a:cxn ang="0">
                <a:pos x="connsiteX0" y="connsiteY0"/>
              </a:cxn>
              <a:cxn ang="0">
                <a:pos x="connsiteX1" y="connsiteY1"/>
              </a:cxn>
              <a:cxn ang="0">
                <a:pos x="connsiteX2" y="connsiteY2"/>
              </a:cxn>
              <a:cxn ang="0">
                <a:pos x="connsiteX3" y="connsiteY3"/>
              </a:cxn>
            </a:cxnLst>
            <a:rect l="l" t="t" r="r" b="b"/>
            <a:pathLst>
              <a:path w="269631" h="422030">
                <a:moveTo>
                  <a:pt x="269631" y="422030"/>
                </a:moveTo>
                <a:cubicBezTo>
                  <a:pt x="179363" y="400928"/>
                  <a:pt x="89096" y="379827"/>
                  <a:pt x="44548" y="309489"/>
                </a:cubicBezTo>
                <a:cubicBezTo>
                  <a:pt x="0" y="239151"/>
                  <a:pt x="2345" y="0"/>
                  <a:pt x="2345" y="0"/>
                </a:cubicBezTo>
                <a:lnTo>
                  <a:pt x="2345" y="0"/>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72" name="Straight Connector 71"/>
          <p:cNvCxnSpPr/>
          <p:nvPr/>
        </p:nvCxnSpPr>
        <p:spPr>
          <a:xfrm>
            <a:off x="1701800" y="6010275"/>
            <a:ext cx="584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3" name="Freeform 72"/>
          <p:cNvSpPr/>
          <p:nvPr/>
        </p:nvSpPr>
        <p:spPr>
          <a:xfrm>
            <a:off x="2236788" y="5551488"/>
            <a:ext cx="268287" cy="450850"/>
          </a:xfrm>
          <a:custGeom>
            <a:avLst/>
            <a:gdLst>
              <a:gd name="connsiteX0" fmla="*/ 0 w 267286"/>
              <a:gd name="connsiteY0" fmla="*/ 450166 h 450166"/>
              <a:gd name="connsiteX1" fmla="*/ 211016 w 267286"/>
              <a:gd name="connsiteY1" fmla="*/ 323557 h 450166"/>
              <a:gd name="connsiteX2" fmla="*/ 267286 w 267286"/>
              <a:gd name="connsiteY2" fmla="*/ 0 h 450166"/>
              <a:gd name="connsiteX3" fmla="*/ 267286 w 267286"/>
              <a:gd name="connsiteY3" fmla="*/ 0 h 450166"/>
            </a:gdLst>
            <a:ahLst/>
            <a:cxnLst>
              <a:cxn ang="0">
                <a:pos x="connsiteX0" y="connsiteY0"/>
              </a:cxn>
              <a:cxn ang="0">
                <a:pos x="connsiteX1" y="connsiteY1"/>
              </a:cxn>
              <a:cxn ang="0">
                <a:pos x="connsiteX2" y="connsiteY2"/>
              </a:cxn>
              <a:cxn ang="0">
                <a:pos x="connsiteX3" y="connsiteY3"/>
              </a:cxn>
            </a:cxnLst>
            <a:rect l="l" t="t" r="r" b="b"/>
            <a:pathLst>
              <a:path w="267286" h="450166">
                <a:moveTo>
                  <a:pt x="0" y="450166"/>
                </a:moveTo>
                <a:cubicBezTo>
                  <a:pt x="83234" y="424375"/>
                  <a:pt x="166468" y="398585"/>
                  <a:pt x="211016" y="323557"/>
                </a:cubicBezTo>
                <a:cubicBezTo>
                  <a:pt x="255564" y="248529"/>
                  <a:pt x="267286" y="0"/>
                  <a:pt x="267286" y="0"/>
                </a:cubicBezTo>
                <a:lnTo>
                  <a:pt x="267286" y="0"/>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75" name="Straight Connector 74"/>
          <p:cNvCxnSpPr/>
          <p:nvPr/>
        </p:nvCxnSpPr>
        <p:spPr>
          <a:xfrm rot="10800000">
            <a:off x="3819525" y="6143625"/>
            <a:ext cx="547688" cy="1588"/>
          </a:xfrm>
          <a:prstGeom prst="line">
            <a:avLst/>
          </a:prstGeom>
        </p:spPr>
        <p:style>
          <a:lnRef idx="1">
            <a:schemeClr val="accent1"/>
          </a:lnRef>
          <a:fillRef idx="0">
            <a:schemeClr val="accent1"/>
          </a:fillRef>
          <a:effectRef idx="0">
            <a:schemeClr val="accent1"/>
          </a:effectRef>
          <a:fontRef idx="minor">
            <a:schemeClr val="tx1"/>
          </a:fontRef>
        </p:style>
      </p:cxnSp>
      <p:sp>
        <p:nvSpPr>
          <p:cNvPr id="76" name="Freeform 75"/>
          <p:cNvSpPr/>
          <p:nvPr/>
        </p:nvSpPr>
        <p:spPr>
          <a:xfrm>
            <a:off x="3459163" y="5565775"/>
            <a:ext cx="387350" cy="576263"/>
          </a:xfrm>
          <a:custGeom>
            <a:avLst/>
            <a:gdLst>
              <a:gd name="connsiteX0" fmla="*/ 386862 w 386862"/>
              <a:gd name="connsiteY0" fmla="*/ 576776 h 576776"/>
              <a:gd name="connsiteX1" fmla="*/ 63305 w 386862"/>
              <a:gd name="connsiteY1" fmla="*/ 464234 h 576776"/>
              <a:gd name="connsiteX2" fmla="*/ 7035 w 386862"/>
              <a:gd name="connsiteY2" fmla="*/ 0 h 576776"/>
              <a:gd name="connsiteX3" fmla="*/ 7035 w 386862"/>
              <a:gd name="connsiteY3" fmla="*/ 0 h 576776"/>
            </a:gdLst>
            <a:ahLst/>
            <a:cxnLst>
              <a:cxn ang="0">
                <a:pos x="connsiteX0" y="connsiteY0"/>
              </a:cxn>
              <a:cxn ang="0">
                <a:pos x="connsiteX1" y="connsiteY1"/>
              </a:cxn>
              <a:cxn ang="0">
                <a:pos x="connsiteX2" y="connsiteY2"/>
              </a:cxn>
              <a:cxn ang="0">
                <a:pos x="connsiteX3" y="connsiteY3"/>
              </a:cxn>
            </a:cxnLst>
            <a:rect l="l" t="t" r="r" b="b"/>
            <a:pathLst>
              <a:path w="386862" h="576776">
                <a:moveTo>
                  <a:pt x="386862" y="576776"/>
                </a:moveTo>
                <a:cubicBezTo>
                  <a:pt x="256736" y="568569"/>
                  <a:pt x="126610" y="560363"/>
                  <a:pt x="63305" y="464234"/>
                </a:cubicBezTo>
                <a:cubicBezTo>
                  <a:pt x="0" y="368105"/>
                  <a:pt x="7035" y="0"/>
                  <a:pt x="7035" y="0"/>
                </a:cubicBezTo>
                <a:lnTo>
                  <a:pt x="7035" y="0"/>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3382" name="TextBox 23"/>
          <p:cNvSpPr txBox="1">
            <a:spLocks noChangeArrowheads="1"/>
          </p:cNvSpPr>
          <p:nvPr/>
        </p:nvSpPr>
        <p:spPr bwMode="auto">
          <a:xfrm>
            <a:off x="6032500" y="1712913"/>
            <a:ext cx="2555875" cy="338137"/>
          </a:xfrm>
          <a:prstGeom prst="rect">
            <a:avLst/>
          </a:prstGeom>
          <a:noFill/>
          <a:ln w="9525">
            <a:noFill/>
            <a:miter lim="800000"/>
            <a:headEnd/>
            <a:tailEnd/>
          </a:ln>
        </p:spPr>
        <p:txBody>
          <a:bodyPr>
            <a:spAutoFit/>
          </a:bodyPr>
          <a:lstStyle/>
          <a:p>
            <a:pPr algn="ctr"/>
            <a:r>
              <a:rPr lang="en-US" sz="1600">
                <a:latin typeface="Times New Roman" pitchFamily="18" charset="0"/>
                <a:cs typeface="Times New Roman" pitchFamily="18" charset="0"/>
              </a:rPr>
              <a:t>Trước khi áp thế V</a:t>
            </a:r>
            <a:r>
              <a:rPr lang="en-US" sz="1600" baseline="-25000">
                <a:latin typeface="Times New Roman" pitchFamily="18" charset="0"/>
                <a:cs typeface="Times New Roman" pitchFamily="18" charset="0"/>
              </a:rPr>
              <a:t>GS</a:t>
            </a:r>
          </a:p>
        </p:txBody>
      </p:sp>
      <p:sp>
        <p:nvSpPr>
          <p:cNvPr id="79" name="TextBox 3"/>
          <p:cNvSpPr txBox="1">
            <a:spLocks noChangeArrowheads="1"/>
          </p:cNvSpPr>
          <p:nvPr/>
        </p:nvSpPr>
        <p:spPr bwMode="auto">
          <a:xfrm>
            <a:off x="449263" y="847725"/>
            <a:ext cx="4381500" cy="523875"/>
          </a:xfrm>
          <a:prstGeom prst="rect">
            <a:avLst/>
          </a:prstGeom>
          <a:noFill/>
          <a:ln w="9525">
            <a:noFill/>
            <a:miter lim="800000"/>
            <a:headEnd/>
            <a:tailEnd/>
          </a:ln>
        </p:spPr>
        <p:txBody>
          <a:bodyPr>
            <a:spAutoFit/>
          </a:bodyPr>
          <a:lstStyle/>
          <a:p>
            <a:r>
              <a:rPr lang="en-US" sz="2800">
                <a:solidFill>
                  <a:schemeClr val="accent1"/>
                </a:solidFill>
                <a:latin typeface="Times New Roman" pitchFamily="18" charset="0"/>
                <a:cs typeface="Times New Roman" pitchFamily="18" charset="0"/>
              </a:rPr>
              <a:t>Transistor hiệu ứng trường.</a:t>
            </a:r>
          </a:p>
        </p:txBody>
      </p:sp>
      <p:sp>
        <p:nvSpPr>
          <p:cNvPr id="84" name="TextBox 83"/>
          <p:cNvSpPr txBox="1"/>
          <p:nvPr/>
        </p:nvSpPr>
        <p:spPr>
          <a:xfrm>
            <a:off x="0" y="54114"/>
            <a:ext cx="9144000" cy="707886"/>
          </a:xfrm>
          <a:prstGeom prst="rect">
            <a:avLst/>
          </a:prstGeom>
          <a:noFill/>
        </p:spPr>
        <p:txBody>
          <a:bodyPr wrap="square" rtlCol="0">
            <a:spAutoFit/>
          </a:bodyPr>
          <a:lstStyle/>
          <a:p>
            <a:pPr algn="ctr"/>
            <a:r>
              <a:rPr lang="en-US" sz="4000" smtClean="0">
                <a:solidFill>
                  <a:srgbClr val="FF0000"/>
                </a:solidFill>
                <a:latin typeface="Times New Roman" pitchFamily="18" charset="0"/>
                <a:cs typeface="Times New Roman" pitchFamily="18" charset="0"/>
              </a:rPr>
              <a:t>MOSFET</a:t>
            </a:r>
            <a:endParaRPr lang="en-US" sz="400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diamond(in)">
                                      <p:cBhvr>
                                        <p:cTn id="7" dur="500"/>
                                        <p:tgtEl>
                                          <p:spTgt spid="13314"/>
                                        </p:tgtEl>
                                      </p:cBhvr>
                                    </p:animEffect>
                                  </p:childTnLst>
                                </p:cTn>
                              </p:par>
                              <p:par>
                                <p:cTn id="8" presetID="8" presetClass="entr" presetSubtype="16" fill="hold" nodeType="withEffect">
                                  <p:stCondLst>
                                    <p:cond delay="0"/>
                                  </p:stCondLst>
                                  <p:childTnLst>
                                    <p:set>
                                      <p:cBhvr>
                                        <p:cTn id="9" dur="1" fill="hold">
                                          <p:stCondLst>
                                            <p:cond delay="0"/>
                                          </p:stCondLst>
                                        </p:cTn>
                                        <p:tgtEl>
                                          <p:spTgt spid="13315"/>
                                        </p:tgtEl>
                                        <p:attrNameLst>
                                          <p:attrName>style.visibility</p:attrName>
                                        </p:attrNameLst>
                                      </p:cBhvr>
                                      <p:to>
                                        <p:strVal val="visible"/>
                                      </p:to>
                                    </p:set>
                                    <p:animEffect transition="in" filter="diamond(in)">
                                      <p:cBhvr>
                                        <p:cTn id="10" dur="500"/>
                                        <p:tgtEl>
                                          <p:spTgt spid="13315"/>
                                        </p:tgtEl>
                                      </p:cBhvr>
                                    </p:animEffect>
                                  </p:childTnLst>
                                </p:cTn>
                              </p:par>
                              <p:par>
                                <p:cTn id="11" presetID="8" presetClass="entr" presetSubtype="16" fill="hold" nodeType="withEffect">
                                  <p:stCondLst>
                                    <p:cond delay="0"/>
                                  </p:stCondLst>
                                  <p:childTnLst>
                                    <p:set>
                                      <p:cBhvr>
                                        <p:cTn id="12" dur="1" fill="hold">
                                          <p:stCondLst>
                                            <p:cond delay="0"/>
                                          </p:stCondLst>
                                        </p:cTn>
                                        <p:tgtEl>
                                          <p:spTgt spid="13316"/>
                                        </p:tgtEl>
                                        <p:attrNameLst>
                                          <p:attrName>style.visibility</p:attrName>
                                        </p:attrNameLst>
                                      </p:cBhvr>
                                      <p:to>
                                        <p:strVal val="visible"/>
                                      </p:to>
                                    </p:set>
                                    <p:animEffect transition="in" filter="diamond(in)">
                                      <p:cBhvr>
                                        <p:cTn id="13" dur="500"/>
                                        <p:tgtEl>
                                          <p:spTgt spid="13316"/>
                                        </p:tgtEl>
                                      </p:cBhvr>
                                    </p:animEffect>
                                  </p:childTnLst>
                                </p:cTn>
                              </p:par>
                              <p:par>
                                <p:cTn id="14" presetID="8" presetClass="entr" presetSubtype="16"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diamond(in)">
                                      <p:cBhvr>
                                        <p:cTn id="16" dur="500"/>
                                        <p:tgtEl>
                                          <p:spTgt spid="63"/>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3319"/>
                                        </p:tgtEl>
                                        <p:attrNameLst>
                                          <p:attrName>style.visibility</p:attrName>
                                        </p:attrNameLst>
                                      </p:cBhvr>
                                      <p:to>
                                        <p:strVal val="visible"/>
                                      </p:to>
                                    </p:set>
                                    <p:animEffect transition="in" filter="diamond(in)">
                                      <p:cBhvr>
                                        <p:cTn id="19" dur="500"/>
                                        <p:tgtEl>
                                          <p:spTgt spid="13319"/>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3320"/>
                                        </p:tgtEl>
                                        <p:attrNameLst>
                                          <p:attrName>style.visibility</p:attrName>
                                        </p:attrNameLst>
                                      </p:cBhvr>
                                      <p:to>
                                        <p:strVal val="visible"/>
                                      </p:to>
                                    </p:set>
                                    <p:animEffect transition="in" filter="diamond(in)">
                                      <p:cBhvr>
                                        <p:cTn id="22" dur="500"/>
                                        <p:tgtEl>
                                          <p:spTgt spid="13320"/>
                                        </p:tgtEl>
                                      </p:cBhvr>
                                    </p:animEffect>
                                  </p:childTnLst>
                                </p:cTn>
                              </p:par>
                              <p:par>
                                <p:cTn id="23" presetID="8" presetClass="entr" presetSubtype="16" fill="hold" grpId="0" nodeType="withEffect" nodePh="1">
                                  <p:stCondLst>
                                    <p:cond delay="0"/>
                                  </p:stCondLst>
                                  <p:endCondLst>
                                    <p:cond evt="begin" delay="0">
                                      <p:tn val="23"/>
                                    </p:cond>
                                  </p:endCondLst>
                                  <p:childTnLst>
                                    <p:set>
                                      <p:cBhvr>
                                        <p:cTn id="24" dur="1" fill="hold">
                                          <p:stCondLst>
                                            <p:cond delay="0"/>
                                          </p:stCondLst>
                                        </p:cTn>
                                        <p:tgtEl>
                                          <p:spTgt spid="13321"/>
                                        </p:tgtEl>
                                        <p:attrNameLst>
                                          <p:attrName>style.visibility</p:attrName>
                                        </p:attrNameLst>
                                      </p:cBhvr>
                                      <p:to>
                                        <p:strVal val="visible"/>
                                      </p:to>
                                    </p:set>
                                    <p:animEffect transition="in" filter="diamond(in)">
                                      <p:cBhvr>
                                        <p:cTn id="25" dur="500"/>
                                        <p:tgtEl>
                                          <p:spTgt spid="13321"/>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3322"/>
                                        </p:tgtEl>
                                        <p:attrNameLst>
                                          <p:attrName>style.visibility</p:attrName>
                                        </p:attrNameLst>
                                      </p:cBhvr>
                                      <p:to>
                                        <p:strVal val="visible"/>
                                      </p:to>
                                    </p:set>
                                    <p:animEffect transition="in" filter="diamond(in)">
                                      <p:cBhvr>
                                        <p:cTn id="28" dur="500"/>
                                        <p:tgtEl>
                                          <p:spTgt spid="13322"/>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3323"/>
                                        </p:tgtEl>
                                        <p:attrNameLst>
                                          <p:attrName>style.visibility</p:attrName>
                                        </p:attrNameLst>
                                      </p:cBhvr>
                                      <p:to>
                                        <p:strVal val="visible"/>
                                      </p:to>
                                    </p:set>
                                    <p:animEffect transition="in" filter="diamond(in)">
                                      <p:cBhvr>
                                        <p:cTn id="31" dur="500"/>
                                        <p:tgtEl>
                                          <p:spTgt spid="13323"/>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13324"/>
                                        </p:tgtEl>
                                        <p:attrNameLst>
                                          <p:attrName>style.visibility</p:attrName>
                                        </p:attrNameLst>
                                      </p:cBhvr>
                                      <p:to>
                                        <p:strVal val="visible"/>
                                      </p:to>
                                    </p:set>
                                    <p:animEffect transition="in" filter="diamond(in)">
                                      <p:cBhvr>
                                        <p:cTn id="34" dur="500"/>
                                        <p:tgtEl>
                                          <p:spTgt spid="13324"/>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13325"/>
                                        </p:tgtEl>
                                        <p:attrNameLst>
                                          <p:attrName>style.visibility</p:attrName>
                                        </p:attrNameLst>
                                      </p:cBhvr>
                                      <p:to>
                                        <p:strVal val="visible"/>
                                      </p:to>
                                    </p:set>
                                    <p:animEffect transition="in" filter="diamond(in)">
                                      <p:cBhvr>
                                        <p:cTn id="37" dur="500"/>
                                        <p:tgtEl>
                                          <p:spTgt spid="13325"/>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diamond(in)">
                                      <p:cBhvr>
                                        <p:cTn id="40" dur="500"/>
                                        <p:tgtEl>
                                          <p:spTgt spid="43"/>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diamond(in)">
                                      <p:cBhvr>
                                        <p:cTn id="43" dur="500"/>
                                        <p:tgtEl>
                                          <p:spTgt spid="44"/>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diamond(in)">
                                      <p:cBhvr>
                                        <p:cTn id="46" dur="500"/>
                                        <p:tgtEl>
                                          <p:spTgt spid="50"/>
                                        </p:tgtEl>
                                      </p:cBhvr>
                                    </p:animEffect>
                                  </p:childTnLst>
                                </p:cTn>
                              </p:par>
                              <p:par>
                                <p:cTn id="47" presetID="8" presetClass="entr" presetSubtype="16" fill="hold"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diamond(in)">
                                      <p:cBhvr>
                                        <p:cTn id="49" dur="500"/>
                                        <p:tgtEl>
                                          <p:spTgt spid="52"/>
                                        </p:tgtEl>
                                      </p:cBhvr>
                                    </p:animEffect>
                                  </p:childTnLst>
                                </p:cTn>
                              </p:par>
                              <p:par>
                                <p:cTn id="50" presetID="8" presetClass="entr" presetSubtype="16" fill="hold"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diamond(in)">
                                      <p:cBhvr>
                                        <p:cTn id="52" dur="500"/>
                                        <p:tgtEl>
                                          <p:spTgt spid="54"/>
                                        </p:tgtEl>
                                      </p:cBhvr>
                                    </p:animEffect>
                                  </p:childTnLst>
                                </p:cTn>
                              </p:par>
                              <p:par>
                                <p:cTn id="53" presetID="8" presetClass="entr" presetSubtype="16" fill="hold" grpId="0" nodeType="withEffect">
                                  <p:stCondLst>
                                    <p:cond delay="0"/>
                                  </p:stCondLst>
                                  <p:childTnLst>
                                    <p:set>
                                      <p:cBhvr>
                                        <p:cTn id="54" dur="1" fill="hold">
                                          <p:stCondLst>
                                            <p:cond delay="0"/>
                                          </p:stCondLst>
                                        </p:cTn>
                                        <p:tgtEl>
                                          <p:spTgt spid="13331"/>
                                        </p:tgtEl>
                                        <p:attrNameLst>
                                          <p:attrName>style.visibility</p:attrName>
                                        </p:attrNameLst>
                                      </p:cBhvr>
                                      <p:to>
                                        <p:strVal val="visible"/>
                                      </p:to>
                                    </p:set>
                                    <p:animEffect transition="in" filter="diamond(in)">
                                      <p:cBhvr>
                                        <p:cTn id="55" dur="500"/>
                                        <p:tgtEl>
                                          <p:spTgt spid="13331"/>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13332"/>
                                        </p:tgtEl>
                                        <p:attrNameLst>
                                          <p:attrName>style.visibility</p:attrName>
                                        </p:attrNameLst>
                                      </p:cBhvr>
                                      <p:to>
                                        <p:strVal val="visible"/>
                                      </p:to>
                                    </p:set>
                                    <p:animEffect transition="in" filter="diamond(in)">
                                      <p:cBhvr>
                                        <p:cTn id="58" dur="500"/>
                                        <p:tgtEl>
                                          <p:spTgt spid="13332"/>
                                        </p:tgtEl>
                                      </p:cBhvr>
                                    </p:animEffect>
                                  </p:childTnLst>
                                </p:cTn>
                              </p:par>
                              <p:par>
                                <p:cTn id="59" presetID="8" presetClass="entr" presetSubtype="16" fill="hold" grpId="0" nodeType="withEffect">
                                  <p:stCondLst>
                                    <p:cond delay="0"/>
                                  </p:stCondLst>
                                  <p:childTnLst>
                                    <p:set>
                                      <p:cBhvr>
                                        <p:cTn id="60" dur="1" fill="hold">
                                          <p:stCondLst>
                                            <p:cond delay="0"/>
                                          </p:stCondLst>
                                        </p:cTn>
                                        <p:tgtEl>
                                          <p:spTgt spid="13333"/>
                                        </p:tgtEl>
                                        <p:attrNameLst>
                                          <p:attrName>style.visibility</p:attrName>
                                        </p:attrNameLst>
                                      </p:cBhvr>
                                      <p:to>
                                        <p:strVal val="visible"/>
                                      </p:to>
                                    </p:set>
                                    <p:animEffect transition="in" filter="diamond(in)">
                                      <p:cBhvr>
                                        <p:cTn id="61" dur="500"/>
                                        <p:tgtEl>
                                          <p:spTgt spid="13333"/>
                                        </p:tgtEl>
                                      </p:cBhvr>
                                    </p:animEffect>
                                  </p:childTnLst>
                                </p:cTn>
                              </p:par>
                              <p:par>
                                <p:cTn id="62" presetID="8" presetClass="entr" presetSubtype="16" fill="hold" grpId="0" nodeType="withEffect">
                                  <p:stCondLst>
                                    <p:cond delay="0"/>
                                  </p:stCondLst>
                                  <p:childTnLst>
                                    <p:set>
                                      <p:cBhvr>
                                        <p:cTn id="63" dur="1" fill="hold">
                                          <p:stCondLst>
                                            <p:cond delay="0"/>
                                          </p:stCondLst>
                                        </p:cTn>
                                        <p:tgtEl>
                                          <p:spTgt spid="13334"/>
                                        </p:tgtEl>
                                        <p:attrNameLst>
                                          <p:attrName>style.visibility</p:attrName>
                                        </p:attrNameLst>
                                      </p:cBhvr>
                                      <p:to>
                                        <p:strVal val="visible"/>
                                      </p:to>
                                    </p:set>
                                    <p:animEffect transition="in" filter="diamond(in)">
                                      <p:cBhvr>
                                        <p:cTn id="64" dur="500"/>
                                        <p:tgtEl>
                                          <p:spTgt spid="13334"/>
                                        </p:tgtEl>
                                      </p:cBhvr>
                                    </p:animEffect>
                                  </p:childTnLst>
                                </p:cTn>
                              </p:par>
                              <p:par>
                                <p:cTn id="65" presetID="8" presetClass="entr" presetSubtype="16" fill="hold" grpId="0" nodeType="withEffect">
                                  <p:stCondLst>
                                    <p:cond delay="0"/>
                                  </p:stCondLst>
                                  <p:childTnLst>
                                    <p:set>
                                      <p:cBhvr>
                                        <p:cTn id="66" dur="1" fill="hold">
                                          <p:stCondLst>
                                            <p:cond delay="0"/>
                                          </p:stCondLst>
                                        </p:cTn>
                                        <p:tgtEl>
                                          <p:spTgt spid="13335"/>
                                        </p:tgtEl>
                                        <p:attrNameLst>
                                          <p:attrName>style.visibility</p:attrName>
                                        </p:attrNameLst>
                                      </p:cBhvr>
                                      <p:to>
                                        <p:strVal val="visible"/>
                                      </p:to>
                                    </p:set>
                                    <p:animEffect transition="in" filter="diamond(in)">
                                      <p:cBhvr>
                                        <p:cTn id="67" dur="500"/>
                                        <p:tgtEl>
                                          <p:spTgt spid="13335"/>
                                        </p:tgtEl>
                                      </p:cBhvr>
                                    </p:animEffect>
                                  </p:childTnLst>
                                </p:cTn>
                              </p:par>
                              <p:par>
                                <p:cTn id="68" presetID="8" presetClass="entr" presetSubtype="16" fill="hold" grpId="0" nodeType="withEffect">
                                  <p:stCondLst>
                                    <p:cond delay="0"/>
                                  </p:stCondLst>
                                  <p:childTnLst>
                                    <p:set>
                                      <p:cBhvr>
                                        <p:cTn id="69" dur="1" fill="hold">
                                          <p:stCondLst>
                                            <p:cond delay="0"/>
                                          </p:stCondLst>
                                        </p:cTn>
                                        <p:tgtEl>
                                          <p:spTgt spid="13336"/>
                                        </p:tgtEl>
                                        <p:attrNameLst>
                                          <p:attrName>style.visibility</p:attrName>
                                        </p:attrNameLst>
                                      </p:cBhvr>
                                      <p:to>
                                        <p:strVal val="visible"/>
                                      </p:to>
                                    </p:set>
                                    <p:animEffect transition="in" filter="diamond(in)">
                                      <p:cBhvr>
                                        <p:cTn id="70" dur="500"/>
                                        <p:tgtEl>
                                          <p:spTgt spid="13336"/>
                                        </p:tgtEl>
                                      </p:cBhvr>
                                    </p:animEffect>
                                  </p:childTnLst>
                                </p:cTn>
                              </p:par>
                              <p:par>
                                <p:cTn id="71" presetID="8" presetClass="entr" presetSubtype="16"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amond(in)">
                                      <p:cBhvr>
                                        <p:cTn id="73" dur="500"/>
                                        <p:tgtEl>
                                          <p:spTgt spid="48"/>
                                        </p:tgtEl>
                                      </p:cBhvr>
                                    </p:animEffect>
                                  </p:childTnLst>
                                </p:cTn>
                              </p:par>
                              <p:par>
                                <p:cTn id="74" presetID="8" presetClass="entr" presetSubtype="16"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diamond(in)">
                                      <p:cBhvr>
                                        <p:cTn id="76" dur="500"/>
                                        <p:tgtEl>
                                          <p:spTgt spid="49"/>
                                        </p:tgtEl>
                                      </p:cBhvr>
                                    </p:animEffect>
                                  </p:childTnLst>
                                </p:cTn>
                              </p:par>
                              <p:par>
                                <p:cTn id="77" presetID="8" presetClass="entr" presetSubtype="16" fill="hold" nodeType="with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diamond(in)">
                                      <p:cBhvr>
                                        <p:cTn id="79" dur="500"/>
                                        <p:tgtEl>
                                          <p:spTgt spid="55"/>
                                        </p:tgtEl>
                                      </p:cBhvr>
                                    </p:animEffect>
                                  </p:childTnLst>
                                </p:cTn>
                              </p:par>
                              <p:par>
                                <p:cTn id="80" presetID="8" presetClass="entr" presetSubtype="16" fill="hold" nodeType="with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diamond(in)">
                                      <p:cBhvr>
                                        <p:cTn id="82" dur="500"/>
                                        <p:tgtEl>
                                          <p:spTgt spid="56"/>
                                        </p:tgtEl>
                                      </p:cBhvr>
                                    </p:animEffect>
                                  </p:childTnLst>
                                </p:cTn>
                              </p:par>
                              <p:par>
                                <p:cTn id="83" presetID="8" presetClass="entr" presetSubtype="16"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diamond(in)">
                                      <p:cBhvr>
                                        <p:cTn id="85" dur="500"/>
                                        <p:tgtEl>
                                          <p:spTgt spid="57"/>
                                        </p:tgtEl>
                                      </p:cBhvr>
                                    </p:animEffect>
                                  </p:childTnLst>
                                </p:cTn>
                              </p:par>
                              <p:par>
                                <p:cTn id="86" presetID="8" presetClass="entr" presetSubtype="16" fill="hold" nodeType="withEffect">
                                  <p:stCondLst>
                                    <p:cond delay="0"/>
                                  </p:stCondLst>
                                  <p:childTnLst>
                                    <p:set>
                                      <p:cBhvr>
                                        <p:cTn id="87" dur="1" fill="hold">
                                          <p:stCondLst>
                                            <p:cond delay="0"/>
                                          </p:stCondLst>
                                        </p:cTn>
                                        <p:tgtEl>
                                          <p:spTgt spid="61"/>
                                        </p:tgtEl>
                                        <p:attrNameLst>
                                          <p:attrName>style.visibility</p:attrName>
                                        </p:attrNameLst>
                                      </p:cBhvr>
                                      <p:to>
                                        <p:strVal val="visible"/>
                                      </p:to>
                                    </p:set>
                                    <p:animEffect transition="in" filter="diamond(in)">
                                      <p:cBhvr>
                                        <p:cTn id="88" dur="500"/>
                                        <p:tgtEl>
                                          <p:spTgt spid="61"/>
                                        </p:tgtEl>
                                      </p:cBhvr>
                                    </p:animEffect>
                                  </p:childTnLst>
                                </p:cTn>
                              </p:par>
                              <p:par>
                                <p:cTn id="89" presetID="8" presetClass="entr" presetSubtype="16" fill="hold" grpId="0"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diamond(in)">
                                      <p:cBhvr>
                                        <p:cTn id="91" dur="500"/>
                                        <p:tgtEl>
                                          <p:spTgt spid="62"/>
                                        </p:tgtEl>
                                      </p:cBhvr>
                                    </p:animEffect>
                                  </p:childTnLst>
                                </p:cTn>
                              </p:par>
                              <p:par>
                                <p:cTn id="92" presetID="8" presetClass="entr" presetSubtype="16" fill="hold" grpId="0" nodeType="withEffect">
                                  <p:stCondLst>
                                    <p:cond delay="0"/>
                                  </p:stCondLst>
                                  <p:childTnLst>
                                    <p:set>
                                      <p:cBhvr>
                                        <p:cTn id="93" dur="1" fill="hold">
                                          <p:stCondLst>
                                            <p:cond delay="0"/>
                                          </p:stCondLst>
                                        </p:cTn>
                                        <p:tgtEl>
                                          <p:spTgt spid="13344"/>
                                        </p:tgtEl>
                                        <p:attrNameLst>
                                          <p:attrName>style.visibility</p:attrName>
                                        </p:attrNameLst>
                                      </p:cBhvr>
                                      <p:to>
                                        <p:strVal val="visible"/>
                                      </p:to>
                                    </p:set>
                                    <p:animEffect transition="in" filter="diamond(in)">
                                      <p:cBhvr>
                                        <p:cTn id="94" dur="500"/>
                                        <p:tgtEl>
                                          <p:spTgt spid="13344"/>
                                        </p:tgtEl>
                                      </p:cBhvr>
                                    </p:animEffect>
                                  </p:childTnLst>
                                </p:cTn>
                              </p:par>
                              <p:par>
                                <p:cTn id="95" presetID="8" presetClass="entr" presetSubtype="16" fill="hold" grpId="0" nodeType="withEffect">
                                  <p:stCondLst>
                                    <p:cond delay="0"/>
                                  </p:stCondLst>
                                  <p:childTnLst>
                                    <p:set>
                                      <p:cBhvr>
                                        <p:cTn id="96" dur="1" fill="hold">
                                          <p:stCondLst>
                                            <p:cond delay="0"/>
                                          </p:stCondLst>
                                        </p:cTn>
                                        <p:tgtEl>
                                          <p:spTgt spid="13345"/>
                                        </p:tgtEl>
                                        <p:attrNameLst>
                                          <p:attrName>style.visibility</p:attrName>
                                        </p:attrNameLst>
                                      </p:cBhvr>
                                      <p:to>
                                        <p:strVal val="visible"/>
                                      </p:to>
                                    </p:set>
                                    <p:animEffect transition="in" filter="diamond(in)">
                                      <p:cBhvr>
                                        <p:cTn id="97" dur="500"/>
                                        <p:tgtEl>
                                          <p:spTgt spid="13345"/>
                                        </p:tgtEl>
                                      </p:cBhvr>
                                    </p:animEffect>
                                  </p:childTnLst>
                                </p:cTn>
                              </p:par>
                              <p:par>
                                <p:cTn id="98" presetID="8" presetClass="entr" presetSubtype="16" fill="hold" nodeType="withEffect">
                                  <p:stCondLst>
                                    <p:cond delay="0"/>
                                  </p:stCondLst>
                                  <p:childTnLst>
                                    <p:set>
                                      <p:cBhvr>
                                        <p:cTn id="99" dur="1" fill="hold">
                                          <p:stCondLst>
                                            <p:cond delay="0"/>
                                          </p:stCondLst>
                                        </p:cTn>
                                        <p:tgtEl>
                                          <p:spTgt spid="67"/>
                                        </p:tgtEl>
                                        <p:attrNameLst>
                                          <p:attrName>style.visibility</p:attrName>
                                        </p:attrNameLst>
                                      </p:cBhvr>
                                      <p:to>
                                        <p:strVal val="visible"/>
                                      </p:to>
                                    </p:set>
                                    <p:animEffect transition="in" filter="diamond(in)">
                                      <p:cBhvr>
                                        <p:cTn id="100" dur="500"/>
                                        <p:tgtEl>
                                          <p:spTgt spid="67"/>
                                        </p:tgtEl>
                                      </p:cBhvr>
                                    </p:animEffect>
                                  </p:childTnLst>
                                </p:cTn>
                              </p:par>
                              <p:par>
                                <p:cTn id="101" presetID="8" presetClass="entr" presetSubtype="16" fill="hold" grpId="0" nodeType="withEffect">
                                  <p:stCondLst>
                                    <p:cond delay="0"/>
                                  </p:stCondLst>
                                  <p:childTnLst>
                                    <p:set>
                                      <p:cBhvr>
                                        <p:cTn id="102" dur="1" fill="hold">
                                          <p:stCondLst>
                                            <p:cond delay="0"/>
                                          </p:stCondLst>
                                        </p:cTn>
                                        <p:tgtEl>
                                          <p:spTgt spid="13347"/>
                                        </p:tgtEl>
                                        <p:attrNameLst>
                                          <p:attrName>style.visibility</p:attrName>
                                        </p:attrNameLst>
                                      </p:cBhvr>
                                      <p:to>
                                        <p:strVal val="visible"/>
                                      </p:to>
                                    </p:set>
                                    <p:animEffect transition="in" filter="diamond(in)">
                                      <p:cBhvr>
                                        <p:cTn id="103" dur="500"/>
                                        <p:tgtEl>
                                          <p:spTgt spid="13347"/>
                                        </p:tgtEl>
                                      </p:cBhvr>
                                    </p:animEffect>
                                  </p:childTnLst>
                                </p:cTn>
                              </p:par>
                              <p:par>
                                <p:cTn id="104" presetID="8" presetClass="entr" presetSubtype="16" fill="hold" nodeType="withEffect">
                                  <p:stCondLst>
                                    <p:cond delay="0"/>
                                  </p:stCondLst>
                                  <p:childTnLst>
                                    <p:set>
                                      <p:cBhvr>
                                        <p:cTn id="105" dur="1" fill="hold">
                                          <p:stCondLst>
                                            <p:cond delay="0"/>
                                          </p:stCondLst>
                                        </p:cTn>
                                        <p:tgtEl>
                                          <p:spTgt spid="69"/>
                                        </p:tgtEl>
                                        <p:attrNameLst>
                                          <p:attrName>style.visibility</p:attrName>
                                        </p:attrNameLst>
                                      </p:cBhvr>
                                      <p:to>
                                        <p:strVal val="visible"/>
                                      </p:to>
                                    </p:set>
                                    <p:animEffect transition="in" filter="diamond(in)">
                                      <p:cBhvr>
                                        <p:cTn id="106" dur="500"/>
                                        <p:tgtEl>
                                          <p:spTgt spid="69"/>
                                        </p:tgtEl>
                                      </p:cBhvr>
                                    </p:animEffect>
                                  </p:childTnLst>
                                </p:cTn>
                              </p:par>
                              <p:par>
                                <p:cTn id="107" presetID="8" presetClass="entr" presetSubtype="16" fill="hold" grpId="0" nodeType="withEffect">
                                  <p:stCondLst>
                                    <p:cond delay="0"/>
                                  </p:stCondLst>
                                  <p:childTnLst>
                                    <p:set>
                                      <p:cBhvr>
                                        <p:cTn id="108" dur="1" fill="hold">
                                          <p:stCondLst>
                                            <p:cond delay="0"/>
                                          </p:stCondLst>
                                        </p:cTn>
                                        <p:tgtEl>
                                          <p:spTgt spid="13349"/>
                                        </p:tgtEl>
                                        <p:attrNameLst>
                                          <p:attrName>style.visibility</p:attrName>
                                        </p:attrNameLst>
                                      </p:cBhvr>
                                      <p:to>
                                        <p:strVal val="visible"/>
                                      </p:to>
                                    </p:set>
                                    <p:animEffect transition="in" filter="diamond(in)">
                                      <p:cBhvr>
                                        <p:cTn id="109" dur="500"/>
                                        <p:tgtEl>
                                          <p:spTgt spid="13349"/>
                                        </p:tgtEl>
                                      </p:cBhvr>
                                    </p:animEffect>
                                  </p:childTnLst>
                                </p:cTn>
                              </p:par>
                              <p:par>
                                <p:cTn id="110" presetID="8" presetClass="entr" presetSubtype="16" fill="hold" nodeType="withEffect">
                                  <p:stCondLst>
                                    <p:cond delay="0"/>
                                  </p:stCondLst>
                                  <p:childTnLst>
                                    <p:set>
                                      <p:cBhvr>
                                        <p:cTn id="111" dur="1" fill="hold">
                                          <p:stCondLst>
                                            <p:cond delay="0"/>
                                          </p:stCondLst>
                                        </p:cTn>
                                        <p:tgtEl>
                                          <p:spTgt spid="74"/>
                                        </p:tgtEl>
                                        <p:attrNameLst>
                                          <p:attrName>style.visibility</p:attrName>
                                        </p:attrNameLst>
                                      </p:cBhvr>
                                      <p:to>
                                        <p:strVal val="visible"/>
                                      </p:to>
                                    </p:set>
                                    <p:animEffect transition="in" filter="diamond(in)">
                                      <p:cBhvr>
                                        <p:cTn id="112" dur="500"/>
                                        <p:tgtEl>
                                          <p:spTgt spid="74"/>
                                        </p:tgtEl>
                                      </p:cBhvr>
                                    </p:animEffect>
                                  </p:childTnLst>
                                </p:cTn>
                              </p:par>
                              <p:par>
                                <p:cTn id="113" presetID="8" presetClass="entr" presetSubtype="16" fill="hold" grpId="0" nodeType="withEffect">
                                  <p:stCondLst>
                                    <p:cond delay="0"/>
                                  </p:stCondLst>
                                  <p:childTnLst>
                                    <p:set>
                                      <p:cBhvr>
                                        <p:cTn id="114" dur="1" fill="hold">
                                          <p:stCondLst>
                                            <p:cond delay="0"/>
                                          </p:stCondLst>
                                        </p:cTn>
                                        <p:tgtEl>
                                          <p:spTgt spid="13351"/>
                                        </p:tgtEl>
                                        <p:attrNameLst>
                                          <p:attrName>style.visibility</p:attrName>
                                        </p:attrNameLst>
                                      </p:cBhvr>
                                      <p:to>
                                        <p:strVal val="visible"/>
                                      </p:to>
                                    </p:set>
                                    <p:animEffect transition="in" filter="diamond(in)">
                                      <p:cBhvr>
                                        <p:cTn id="115" dur="500"/>
                                        <p:tgtEl>
                                          <p:spTgt spid="13351"/>
                                        </p:tgtEl>
                                      </p:cBhvr>
                                    </p:animEffect>
                                  </p:childTnLst>
                                </p:cTn>
                              </p:par>
                              <p:par>
                                <p:cTn id="116" presetID="8" presetClass="entr" presetSubtype="16" fill="hold" nodeType="withEffect">
                                  <p:stCondLst>
                                    <p:cond delay="0"/>
                                  </p:stCondLst>
                                  <p:childTnLst>
                                    <p:set>
                                      <p:cBhvr>
                                        <p:cTn id="117" dur="1" fill="hold">
                                          <p:stCondLst>
                                            <p:cond delay="0"/>
                                          </p:stCondLst>
                                        </p:cTn>
                                        <p:tgtEl>
                                          <p:spTgt spid="59"/>
                                        </p:tgtEl>
                                        <p:attrNameLst>
                                          <p:attrName>style.visibility</p:attrName>
                                        </p:attrNameLst>
                                      </p:cBhvr>
                                      <p:to>
                                        <p:strVal val="visible"/>
                                      </p:to>
                                    </p:set>
                                    <p:animEffect transition="in" filter="diamond(in)">
                                      <p:cBhvr>
                                        <p:cTn id="118" dur="500"/>
                                        <p:tgtEl>
                                          <p:spTgt spid="59"/>
                                        </p:tgtEl>
                                      </p:cBhvr>
                                    </p:animEffect>
                                  </p:childTnLst>
                                </p:cTn>
                              </p:par>
                              <p:par>
                                <p:cTn id="119" presetID="8" presetClass="entr" presetSubtype="16" fill="hold" grpId="0" nodeType="withEffect">
                                  <p:stCondLst>
                                    <p:cond delay="0"/>
                                  </p:stCondLst>
                                  <p:childTnLst>
                                    <p:set>
                                      <p:cBhvr>
                                        <p:cTn id="120" dur="1" fill="hold">
                                          <p:stCondLst>
                                            <p:cond delay="0"/>
                                          </p:stCondLst>
                                        </p:cTn>
                                        <p:tgtEl>
                                          <p:spTgt spid="13353"/>
                                        </p:tgtEl>
                                        <p:attrNameLst>
                                          <p:attrName>style.visibility</p:attrName>
                                        </p:attrNameLst>
                                      </p:cBhvr>
                                      <p:to>
                                        <p:strVal val="visible"/>
                                      </p:to>
                                    </p:set>
                                    <p:animEffect transition="in" filter="diamond(in)">
                                      <p:cBhvr>
                                        <p:cTn id="121" dur="500"/>
                                        <p:tgtEl>
                                          <p:spTgt spid="13353"/>
                                        </p:tgtEl>
                                      </p:cBhvr>
                                    </p:animEffect>
                                  </p:childTnLst>
                                </p:cTn>
                              </p:par>
                              <p:par>
                                <p:cTn id="122" presetID="8" presetClass="entr" presetSubtype="16" fill="hold" nodeType="withEffect">
                                  <p:stCondLst>
                                    <p:cond delay="0"/>
                                  </p:stCondLst>
                                  <p:childTnLst>
                                    <p:set>
                                      <p:cBhvr>
                                        <p:cTn id="123" dur="1" fill="hold">
                                          <p:stCondLst>
                                            <p:cond delay="0"/>
                                          </p:stCondLst>
                                        </p:cTn>
                                        <p:tgtEl>
                                          <p:spTgt spid="13354"/>
                                        </p:tgtEl>
                                        <p:attrNameLst>
                                          <p:attrName>style.visibility</p:attrName>
                                        </p:attrNameLst>
                                      </p:cBhvr>
                                      <p:to>
                                        <p:strVal val="visible"/>
                                      </p:to>
                                    </p:set>
                                    <p:animEffect transition="in" filter="diamond(in)">
                                      <p:cBhvr>
                                        <p:cTn id="124" dur="500"/>
                                        <p:tgtEl>
                                          <p:spTgt spid="13354"/>
                                        </p:tgtEl>
                                      </p:cBhvr>
                                    </p:animEffect>
                                  </p:childTnLst>
                                </p:cTn>
                              </p:par>
                              <p:par>
                                <p:cTn id="125" presetID="8" presetClass="entr" presetSubtype="16" fill="hold" grpId="0" nodeType="withEffect">
                                  <p:stCondLst>
                                    <p:cond delay="0"/>
                                  </p:stCondLst>
                                  <p:childTnLst>
                                    <p:set>
                                      <p:cBhvr>
                                        <p:cTn id="126" dur="1" fill="hold">
                                          <p:stCondLst>
                                            <p:cond delay="0"/>
                                          </p:stCondLst>
                                        </p:cTn>
                                        <p:tgtEl>
                                          <p:spTgt spid="13355"/>
                                        </p:tgtEl>
                                        <p:attrNameLst>
                                          <p:attrName>style.visibility</p:attrName>
                                        </p:attrNameLst>
                                      </p:cBhvr>
                                      <p:to>
                                        <p:strVal val="visible"/>
                                      </p:to>
                                    </p:set>
                                    <p:animEffect transition="in" filter="diamond(in)">
                                      <p:cBhvr>
                                        <p:cTn id="127" dur="500"/>
                                        <p:tgtEl>
                                          <p:spTgt spid="13355"/>
                                        </p:tgtEl>
                                      </p:cBhvr>
                                    </p:animEffect>
                                  </p:childTnLst>
                                </p:cTn>
                              </p:par>
                              <p:par>
                                <p:cTn id="128" presetID="8" presetClass="entr" presetSubtype="16" fill="hold" grpId="0" nodeType="withEffect">
                                  <p:stCondLst>
                                    <p:cond delay="0"/>
                                  </p:stCondLst>
                                  <p:childTnLst>
                                    <p:set>
                                      <p:cBhvr>
                                        <p:cTn id="129" dur="1" fill="hold">
                                          <p:stCondLst>
                                            <p:cond delay="0"/>
                                          </p:stCondLst>
                                        </p:cTn>
                                        <p:tgtEl>
                                          <p:spTgt spid="13356"/>
                                        </p:tgtEl>
                                        <p:attrNameLst>
                                          <p:attrName>style.visibility</p:attrName>
                                        </p:attrNameLst>
                                      </p:cBhvr>
                                      <p:to>
                                        <p:strVal val="visible"/>
                                      </p:to>
                                    </p:set>
                                    <p:animEffect transition="in" filter="diamond(in)">
                                      <p:cBhvr>
                                        <p:cTn id="130" dur="500"/>
                                        <p:tgtEl>
                                          <p:spTgt spid="13356"/>
                                        </p:tgtEl>
                                      </p:cBhvr>
                                    </p:animEffect>
                                  </p:childTnLst>
                                </p:cTn>
                              </p:par>
                              <p:par>
                                <p:cTn id="131" presetID="8" presetClass="entr" presetSubtype="16" fill="hold" grpId="0" nodeType="withEffect">
                                  <p:stCondLst>
                                    <p:cond delay="0"/>
                                  </p:stCondLst>
                                  <p:childTnLst>
                                    <p:set>
                                      <p:cBhvr>
                                        <p:cTn id="132" dur="1" fill="hold">
                                          <p:stCondLst>
                                            <p:cond delay="0"/>
                                          </p:stCondLst>
                                        </p:cTn>
                                        <p:tgtEl>
                                          <p:spTgt spid="13357"/>
                                        </p:tgtEl>
                                        <p:attrNameLst>
                                          <p:attrName>style.visibility</p:attrName>
                                        </p:attrNameLst>
                                      </p:cBhvr>
                                      <p:to>
                                        <p:strVal val="visible"/>
                                      </p:to>
                                    </p:set>
                                    <p:animEffect transition="in" filter="diamond(in)">
                                      <p:cBhvr>
                                        <p:cTn id="133" dur="500"/>
                                        <p:tgtEl>
                                          <p:spTgt spid="13357"/>
                                        </p:tgtEl>
                                      </p:cBhvr>
                                    </p:animEffect>
                                  </p:childTnLst>
                                </p:cTn>
                              </p:par>
                              <p:par>
                                <p:cTn id="134" presetID="8" presetClass="entr" presetSubtype="16" fill="hold" grpId="0" nodeType="withEffect">
                                  <p:stCondLst>
                                    <p:cond delay="0"/>
                                  </p:stCondLst>
                                  <p:childTnLst>
                                    <p:set>
                                      <p:cBhvr>
                                        <p:cTn id="135" dur="1" fill="hold">
                                          <p:stCondLst>
                                            <p:cond delay="0"/>
                                          </p:stCondLst>
                                        </p:cTn>
                                        <p:tgtEl>
                                          <p:spTgt spid="13358"/>
                                        </p:tgtEl>
                                        <p:attrNameLst>
                                          <p:attrName>style.visibility</p:attrName>
                                        </p:attrNameLst>
                                      </p:cBhvr>
                                      <p:to>
                                        <p:strVal val="visible"/>
                                      </p:to>
                                    </p:set>
                                    <p:animEffect transition="in" filter="diamond(in)">
                                      <p:cBhvr>
                                        <p:cTn id="136" dur="500"/>
                                        <p:tgtEl>
                                          <p:spTgt spid="13358"/>
                                        </p:tgtEl>
                                      </p:cBhvr>
                                    </p:animEffect>
                                  </p:childTnLst>
                                </p:cTn>
                              </p:par>
                              <p:par>
                                <p:cTn id="137" presetID="8" presetClass="entr" presetSubtype="16" fill="hold" nodeType="with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diamond(in)">
                                      <p:cBhvr>
                                        <p:cTn id="139" dur="500"/>
                                        <p:tgtEl>
                                          <p:spTgt spid="51"/>
                                        </p:tgtEl>
                                      </p:cBhvr>
                                    </p:animEffect>
                                  </p:childTnLst>
                                </p:cTn>
                              </p:par>
                              <p:par>
                                <p:cTn id="140" presetID="8" presetClass="entr" presetSubtype="16" fill="hold" nodeType="withEffect">
                                  <p:stCondLst>
                                    <p:cond delay="0"/>
                                  </p:stCondLst>
                                  <p:childTnLst>
                                    <p:set>
                                      <p:cBhvr>
                                        <p:cTn id="141" dur="1" fill="hold">
                                          <p:stCondLst>
                                            <p:cond delay="0"/>
                                          </p:stCondLst>
                                        </p:cTn>
                                        <p:tgtEl>
                                          <p:spTgt spid="53"/>
                                        </p:tgtEl>
                                        <p:attrNameLst>
                                          <p:attrName>style.visibility</p:attrName>
                                        </p:attrNameLst>
                                      </p:cBhvr>
                                      <p:to>
                                        <p:strVal val="visible"/>
                                      </p:to>
                                    </p:set>
                                    <p:animEffect transition="in" filter="diamond(in)">
                                      <p:cBhvr>
                                        <p:cTn id="142" dur="500"/>
                                        <p:tgtEl>
                                          <p:spTgt spid="53"/>
                                        </p:tgtEl>
                                      </p:cBhvr>
                                    </p:animEffect>
                                  </p:childTnLst>
                                </p:cTn>
                              </p:par>
                              <p:par>
                                <p:cTn id="143" presetID="8" presetClass="entr" presetSubtype="16" fill="hold" nodeType="withEffect">
                                  <p:stCondLst>
                                    <p:cond delay="0"/>
                                  </p:stCondLst>
                                  <p:childTnLst>
                                    <p:set>
                                      <p:cBhvr>
                                        <p:cTn id="144" dur="1" fill="hold">
                                          <p:stCondLst>
                                            <p:cond delay="0"/>
                                          </p:stCondLst>
                                        </p:cTn>
                                        <p:tgtEl>
                                          <p:spTgt spid="58"/>
                                        </p:tgtEl>
                                        <p:attrNameLst>
                                          <p:attrName>style.visibility</p:attrName>
                                        </p:attrNameLst>
                                      </p:cBhvr>
                                      <p:to>
                                        <p:strVal val="visible"/>
                                      </p:to>
                                    </p:set>
                                    <p:animEffect transition="in" filter="diamond(in)">
                                      <p:cBhvr>
                                        <p:cTn id="145" dur="500"/>
                                        <p:tgtEl>
                                          <p:spTgt spid="58"/>
                                        </p:tgtEl>
                                      </p:cBhvr>
                                    </p:animEffect>
                                  </p:childTnLst>
                                </p:cTn>
                              </p:par>
                              <p:par>
                                <p:cTn id="146" presetID="8" presetClass="entr" presetSubtype="16" fill="hold" nodeType="withEffect">
                                  <p:stCondLst>
                                    <p:cond delay="0"/>
                                  </p:stCondLst>
                                  <p:childTnLst>
                                    <p:set>
                                      <p:cBhvr>
                                        <p:cTn id="147" dur="1" fill="hold">
                                          <p:stCondLst>
                                            <p:cond delay="0"/>
                                          </p:stCondLst>
                                        </p:cTn>
                                        <p:tgtEl>
                                          <p:spTgt spid="60"/>
                                        </p:tgtEl>
                                        <p:attrNameLst>
                                          <p:attrName>style.visibility</p:attrName>
                                        </p:attrNameLst>
                                      </p:cBhvr>
                                      <p:to>
                                        <p:strVal val="visible"/>
                                      </p:to>
                                    </p:set>
                                    <p:animEffect transition="in" filter="diamond(in)">
                                      <p:cBhvr>
                                        <p:cTn id="148" dur="500"/>
                                        <p:tgtEl>
                                          <p:spTgt spid="60"/>
                                        </p:tgtEl>
                                      </p:cBhvr>
                                    </p:animEffect>
                                  </p:childTnLst>
                                </p:cTn>
                              </p:par>
                              <p:par>
                                <p:cTn id="149" presetID="8" presetClass="entr" presetSubtype="16" fill="hold" nodeType="withEffect">
                                  <p:stCondLst>
                                    <p:cond delay="0"/>
                                  </p:stCondLst>
                                  <p:childTnLst>
                                    <p:set>
                                      <p:cBhvr>
                                        <p:cTn id="150" dur="1" fill="hold">
                                          <p:stCondLst>
                                            <p:cond delay="0"/>
                                          </p:stCondLst>
                                        </p:cTn>
                                        <p:tgtEl>
                                          <p:spTgt spid="80"/>
                                        </p:tgtEl>
                                        <p:attrNameLst>
                                          <p:attrName>style.visibility</p:attrName>
                                        </p:attrNameLst>
                                      </p:cBhvr>
                                      <p:to>
                                        <p:strVal val="visible"/>
                                      </p:to>
                                    </p:set>
                                    <p:animEffect transition="in" filter="diamond(in)">
                                      <p:cBhvr>
                                        <p:cTn id="151" dur="500"/>
                                        <p:tgtEl>
                                          <p:spTgt spid="80"/>
                                        </p:tgtEl>
                                      </p:cBhvr>
                                    </p:animEffect>
                                  </p:childTnLst>
                                </p:cTn>
                              </p:par>
                              <p:par>
                                <p:cTn id="152" presetID="8" presetClass="entr" presetSubtype="16" fill="hold" nodeType="withEffect">
                                  <p:stCondLst>
                                    <p:cond delay="0"/>
                                  </p:stCondLst>
                                  <p:childTnLst>
                                    <p:set>
                                      <p:cBhvr>
                                        <p:cTn id="153" dur="1" fill="hold">
                                          <p:stCondLst>
                                            <p:cond delay="0"/>
                                          </p:stCondLst>
                                        </p:cTn>
                                        <p:tgtEl>
                                          <p:spTgt spid="81"/>
                                        </p:tgtEl>
                                        <p:attrNameLst>
                                          <p:attrName>style.visibility</p:attrName>
                                        </p:attrNameLst>
                                      </p:cBhvr>
                                      <p:to>
                                        <p:strVal val="visible"/>
                                      </p:to>
                                    </p:set>
                                    <p:animEffect transition="in" filter="diamond(in)">
                                      <p:cBhvr>
                                        <p:cTn id="154" dur="500"/>
                                        <p:tgtEl>
                                          <p:spTgt spid="81"/>
                                        </p:tgtEl>
                                      </p:cBhvr>
                                    </p:animEffect>
                                  </p:childTnLst>
                                </p:cTn>
                              </p:par>
                              <p:par>
                                <p:cTn id="155" presetID="8" presetClass="entr" presetSubtype="16" fill="hold" nodeType="withEffect">
                                  <p:stCondLst>
                                    <p:cond delay="0"/>
                                  </p:stCondLst>
                                  <p:childTnLst>
                                    <p:set>
                                      <p:cBhvr>
                                        <p:cTn id="156" dur="1" fill="hold">
                                          <p:stCondLst>
                                            <p:cond delay="0"/>
                                          </p:stCondLst>
                                        </p:cTn>
                                        <p:tgtEl>
                                          <p:spTgt spid="82"/>
                                        </p:tgtEl>
                                        <p:attrNameLst>
                                          <p:attrName>style.visibility</p:attrName>
                                        </p:attrNameLst>
                                      </p:cBhvr>
                                      <p:to>
                                        <p:strVal val="visible"/>
                                      </p:to>
                                    </p:set>
                                    <p:animEffect transition="in" filter="diamond(in)">
                                      <p:cBhvr>
                                        <p:cTn id="157" dur="500"/>
                                        <p:tgtEl>
                                          <p:spTgt spid="82"/>
                                        </p:tgtEl>
                                      </p:cBhvr>
                                    </p:animEffect>
                                  </p:childTnLst>
                                </p:cTn>
                              </p:par>
                              <p:par>
                                <p:cTn id="158" presetID="8" presetClass="entr" presetSubtype="16" fill="hold" nodeType="withEffect">
                                  <p:stCondLst>
                                    <p:cond delay="0"/>
                                  </p:stCondLst>
                                  <p:childTnLst>
                                    <p:set>
                                      <p:cBhvr>
                                        <p:cTn id="159" dur="1" fill="hold">
                                          <p:stCondLst>
                                            <p:cond delay="0"/>
                                          </p:stCondLst>
                                        </p:cTn>
                                        <p:tgtEl>
                                          <p:spTgt spid="83"/>
                                        </p:tgtEl>
                                        <p:attrNameLst>
                                          <p:attrName>style.visibility</p:attrName>
                                        </p:attrNameLst>
                                      </p:cBhvr>
                                      <p:to>
                                        <p:strVal val="visible"/>
                                      </p:to>
                                    </p:set>
                                    <p:animEffect transition="in" filter="diamond(in)">
                                      <p:cBhvr>
                                        <p:cTn id="160" dur="500"/>
                                        <p:tgtEl>
                                          <p:spTgt spid="83"/>
                                        </p:tgtEl>
                                      </p:cBhvr>
                                    </p:animEffect>
                                  </p:childTnLst>
                                </p:cTn>
                              </p:par>
                              <p:par>
                                <p:cTn id="161" presetID="8" presetClass="entr" presetSubtype="16" fill="hold" grpId="0" nodeType="withEffect">
                                  <p:stCondLst>
                                    <p:cond delay="0"/>
                                  </p:stCondLst>
                                  <p:childTnLst>
                                    <p:set>
                                      <p:cBhvr>
                                        <p:cTn id="162" dur="1" fill="hold">
                                          <p:stCondLst>
                                            <p:cond delay="0"/>
                                          </p:stCondLst>
                                        </p:cTn>
                                        <p:tgtEl>
                                          <p:spTgt spid="13367"/>
                                        </p:tgtEl>
                                        <p:attrNameLst>
                                          <p:attrName>style.visibility</p:attrName>
                                        </p:attrNameLst>
                                      </p:cBhvr>
                                      <p:to>
                                        <p:strVal val="visible"/>
                                      </p:to>
                                    </p:set>
                                    <p:animEffect transition="in" filter="diamond(in)">
                                      <p:cBhvr>
                                        <p:cTn id="163" dur="500"/>
                                        <p:tgtEl>
                                          <p:spTgt spid="13367"/>
                                        </p:tgtEl>
                                      </p:cBhvr>
                                    </p:animEffect>
                                  </p:childTnLst>
                                </p:cTn>
                              </p:par>
                              <p:par>
                                <p:cTn id="164" presetID="8" presetClass="entr" presetSubtype="16" fill="hold" nodeType="withEffect">
                                  <p:stCondLst>
                                    <p:cond delay="0"/>
                                  </p:stCondLst>
                                  <p:childTnLst>
                                    <p:set>
                                      <p:cBhvr>
                                        <p:cTn id="165" dur="1" fill="hold">
                                          <p:stCondLst>
                                            <p:cond delay="0"/>
                                          </p:stCondLst>
                                        </p:cTn>
                                        <p:tgtEl>
                                          <p:spTgt spid="95"/>
                                        </p:tgtEl>
                                        <p:attrNameLst>
                                          <p:attrName>style.visibility</p:attrName>
                                        </p:attrNameLst>
                                      </p:cBhvr>
                                      <p:to>
                                        <p:strVal val="visible"/>
                                      </p:to>
                                    </p:set>
                                    <p:animEffect transition="in" filter="diamond(in)">
                                      <p:cBhvr>
                                        <p:cTn id="166" dur="500"/>
                                        <p:tgtEl>
                                          <p:spTgt spid="95"/>
                                        </p:tgtEl>
                                      </p:cBhvr>
                                    </p:animEffect>
                                  </p:childTnLst>
                                </p:cTn>
                              </p:par>
                              <p:par>
                                <p:cTn id="167" presetID="8" presetClass="entr" presetSubtype="16" fill="hold" nodeType="withEffect">
                                  <p:stCondLst>
                                    <p:cond delay="0"/>
                                  </p:stCondLst>
                                  <p:childTnLst>
                                    <p:set>
                                      <p:cBhvr>
                                        <p:cTn id="168" dur="1" fill="hold">
                                          <p:stCondLst>
                                            <p:cond delay="0"/>
                                          </p:stCondLst>
                                        </p:cTn>
                                        <p:tgtEl>
                                          <p:spTgt spid="98"/>
                                        </p:tgtEl>
                                        <p:attrNameLst>
                                          <p:attrName>style.visibility</p:attrName>
                                        </p:attrNameLst>
                                      </p:cBhvr>
                                      <p:to>
                                        <p:strVal val="visible"/>
                                      </p:to>
                                    </p:set>
                                    <p:animEffect transition="in" filter="diamond(in)">
                                      <p:cBhvr>
                                        <p:cTn id="169" dur="500"/>
                                        <p:tgtEl>
                                          <p:spTgt spid="98"/>
                                        </p:tgtEl>
                                      </p:cBhvr>
                                    </p:animEffect>
                                  </p:childTnLst>
                                </p:cTn>
                              </p:par>
                              <p:par>
                                <p:cTn id="170" presetID="8" presetClass="entr" presetSubtype="16" fill="hold" grpId="0" nodeType="withEffect">
                                  <p:stCondLst>
                                    <p:cond delay="0"/>
                                  </p:stCondLst>
                                  <p:childTnLst>
                                    <p:set>
                                      <p:cBhvr>
                                        <p:cTn id="171" dur="1" fill="hold">
                                          <p:stCondLst>
                                            <p:cond delay="0"/>
                                          </p:stCondLst>
                                        </p:cTn>
                                        <p:tgtEl>
                                          <p:spTgt spid="13370"/>
                                        </p:tgtEl>
                                        <p:attrNameLst>
                                          <p:attrName>style.visibility</p:attrName>
                                        </p:attrNameLst>
                                      </p:cBhvr>
                                      <p:to>
                                        <p:strVal val="visible"/>
                                      </p:to>
                                    </p:set>
                                    <p:animEffect transition="in" filter="diamond(in)">
                                      <p:cBhvr>
                                        <p:cTn id="172" dur="500"/>
                                        <p:tgtEl>
                                          <p:spTgt spid="13370"/>
                                        </p:tgtEl>
                                      </p:cBhvr>
                                    </p:animEffect>
                                  </p:childTnLst>
                                </p:cTn>
                              </p:par>
                              <p:par>
                                <p:cTn id="173" presetID="8" presetClass="entr" presetSubtype="16" fill="hold" nodeType="withEffect">
                                  <p:stCondLst>
                                    <p:cond delay="0"/>
                                  </p:stCondLst>
                                  <p:childTnLst>
                                    <p:set>
                                      <p:cBhvr>
                                        <p:cTn id="174" dur="1" fill="hold">
                                          <p:stCondLst>
                                            <p:cond delay="0"/>
                                          </p:stCondLst>
                                        </p:cTn>
                                        <p:tgtEl>
                                          <p:spTgt spid="101"/>
                                        </p:tgtEl>
                                        <p:attrNameLst>
                                          <p:attrName>style.visibility</p:attrName>
                                        </p:attrNameLst>
                                      </p:cBhvr>
                                      <p:to>
                                        <p:strVal val="visible"/>
                                      </p:to>
                                    </p:set>
                                    <p:animEffect transition="in" filter="diamond(in)">
                                      <p:cBhvr>
                                        <p:cTn id="175" dur="500"/>
                                        <p:tgtEl>
                                          <p:spTgt spid="101"/>
                                        </p:tgtEl>
                                      </p:cBhvr>
                                    </p:animEffect>
                                  </p:childTnLst>
                                </p:cTn>
                              </p:par>
                              <p:par>
                                <p:cTn id="176" presetID="8" presetClass="entr" presetSubtype="16" fill="hold" nodeType="withEffect">
                                  <p:stCondLst>
                                    <p:cond delay="0"/>
                                  </p:stCondLst>
                                  <p:childTnLst>
                                    <p:set>
                                      <p:cBhvr>
                                        <p:cTn id="177" dur="1" fill="hold">
                                          <p:stCondLst>
                                            <p:cond delay="0"/>
                                          </p:stCondLst>
                                        </p:cTn>
                                        <p:tgtEl>
                                          <p:spTgt spid="103"/>
                                        </p:tgtEl>
                                        <p:attrNameLst>
                                          <p:attrName>style.visibility</p:attrName>
                                        </p:attrNameLst>
                                      </p:cBhvr>
                                      <p:to>
                                        <p:strVal val="visible"/>
                                      </p:to>
                                    </p:set>
                                    <p:animEffect transition="in" filter="diamond(in)">
                                      <p:cBhvr>
                                        <p:cTn id="178" dur="500"/>
                                        <p:tgtEl>
                                          <p:spTgt spid="103"/>
                                        </p:tgtEl>
                                      </p:cBhvr>
                                    </p:animEffect>
                                  </p:childTnLst>
                                </p:cTn>
                              </p:par>
                              <p:par>
                                <p:cTn id="179" presetID="8" presetClass="entr" presetSubtype="16" fill="hold" grpId="0" nodeType="with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diamond(in)">
                                      <p:cBhvr>
                                        <p:cTn id="181" dur="500"/>
                                        <p:tgtEl>
                                          <p:spTgt spid="66"/>
                                        </p:tgtEl>
                                      </p:cBhvr>
                                    </p:animEffect>
                                  </p:childTnLst>
                                </p:cTn>
                              </p:par>
                              <p:par>
                                <p:cTn id="182" presetID="8" presetClass="entr" presetSubtype="16" fill="hold" nodeType="withEffect">
                                  <p:stCondLst>
                                    <p:cond delay="0"/>
                                  </p:stCondLst>
                                  <p:childTnLst>
                                    <p:set>
                                      <p:cBhvr>
                                        <p:cTn id="183" dur="1" fill="hold">
                                          <p:stCondLst>
                                            <p:cond delay="0"/>
                                          </p:stCondLst>
                                        </p:cTn>
                                        <p:tgtEl>
                                          <p:spTgt spid="68"/>
                                        </p:tgtEl>
                                        <p:attrNameLst>
                                          <p:attrName>style.visibility</p:attrName>
                                        </p:attrNameLst>
                                      </p:cBhvr>
                                      <p:to>
                                        <p:strVal val="visible"/>
                                      </p:to>
                                    </p:set>
                                    <p:animEffect transition="in" filter="diamond(in)">
                                      <p:cBhvr>
                                        <p:cTn id="184" dur="500"/>
                                        <p:tgtEl>
                                          <p:spTgt spid="68"/>
                                        </p:tgtEl>
                                      </p:cBhvr>
                                    </p:animEffect>
                                  </p:childTnLst>
                                </p:cTn>
                              </p:par>
                              <p:par>
                                <p:cTn id="185" presetID="8" presetClass="entr" presetSubtype="16" fill="hold" nodeType="withEffect">
                                  <p:stCondLst>
                                    <p:cond delay="0"/>
                                  </p:stCondLst>
                                  <p:childTnLst>
                                    <p:set>
                                      <p:cBhvr>
                                        <p:cTn id="186" dur="1" fill="hold">
                                          <p:stCondLst>
                                            <p:cond delay="0"/>
                                          </p:stCondLst>
                                        </p:cTn>
                                        <p:tgtEl>
                                          <p:spTgt spid="70"/>
                                        </p:tgtEl>
                                        <p:attrNameLst>
                                          <p:attrName>style.visibility</p:attrName>
                                        </p:attrNameLst>
                                      </p:cBhvr>
                                      <p:to>
                                        <p:strVal val="visible"/>
                                      </p:to>
                                    </p:set>
                                    <p:animEffect transition="in" filter="diamond(in)">
                                      <p:cBhvr>
                                        <p:cTn id="187" dur="500"/>
                                        <p:tgtEl>
                                          <p:spTgt spid="70"/>
                                        </p:tgtEl>
                                      </p:cBhvr>
                                    </p:animEffect>
                                  </p:childTnLst>
                                </p:cTn>
                              </p:par>
                              <p:par>
                                <p:cTn id="188" presetID="8" presetClass="entr" presetSubtype="16" fill="hold" grpId="0" nodeType="withEffect">
                                  <p:stCondLst>
                                    <p:cond delay="0"/>
                                  </p:stCondLst>
                                  <p:childTnLst>
                                    <p:set>
                                      <p:cBhvr>
                                        <p:cTn id="189" dur="1" fill="hold">
                                          <p:stCondLst>
                                            <p:cond delay="0"/>
                                          </p:stCondLst>
                                        </p:cTn>
                                        <p:tgtEl>
                                          <p:spTgt spid="71"/>
                                        </p:tgtEl>
                                        <p:attrNameLst>
                                          <p:attrName>style.visibility</p:attrName>
                                        </p:attrNameLst>
                                      </p:cBhvr>
                                      <p:to>
                                        <p:strVal val="visible"/>
                                      </p:to>
                                    </p:set>
                                    <p:animEffect transition="in" filter="diamond(in)">
                                      <p:cBhvr>
                                        <p:cTn id="190" dur="500"/>
                                        <p:tgtEl>
                                          <p:spTgt spid="71"/>
                                        </p:tgtEl>
                                      </p:cBhvr>
                                    </p:animEffect>
                                  </p:childTnLst>
                                </p:cTn>
                              </p:par>
                              <p:par>
                                <p:cTn id="191" presetID="8" presetClass="entr" presetSubtype="16" fill="hold" nodeType="withEffect">
                                  <p:stCondLst>
                                    <p:cond delay="0"/>
                                  </p:stCondLst>
                                  <p:childTnLst>
                                    <p:set>
                                      <p:cBhvr>
                                        <p:cTn id="192" dur="1" fill="hold">
                                          <p:stCondLst>
                                            <p:cond delay="0"/>
                                          </p:stCondLst>
                                        </p:cTn>
                                        <p:tgtEl>
                                          <p:spTgt spid="72"/>
                                        </p:tgtEl>
                                        <p:attrNameLst>
                                          <p:attrName>style.visibility</p:attrName>
                                        </p:attrNameLst>
                                      </p:cBhvr>
                                      <p:to>
                                        <p:strVal val="visible"/>
                                      </p:to>
                                    </p:set>
                                    <p:animEffect transition="in" filter="diamond(in)">
                                      <p:cBhvr>
                                        <p:cTn id="193" dur="500"/>
                                        <p:tgtEl>
                                          <p:spTgt spid="72"/>
                                        </p:tgtEl>
                                      </p:cBhvr>
                                    </p:animEffect>
                                  </p:childTnLst>
                                </p:cTn>
                              </p:par>
                              <p:par>
                                <p:cTn id="194" presetID="8" presetClass="entr" presetSubtype="16" fill="hold" grpId="0" nodeType="withEffect">
                                  <p:stCondLst>
                                    <p:cond delay="0"/>
                                  </p:stCondLst>
                                  <p:childTnLst>
                                    <p:set>
                                      <p:cBhvr>
                                        <p:cTn id="195" dur="1" fill="hold">
                                          <p:stCondLst>
                                            <p:cond delay="0"/>
                                          </p:stCondLst>
                                        </p:cTn>
                                        <p:tgtEl>
                                          <p:spTgt spid="73"/>
                                        </p:tgtEl>
                                        <p:attrNameLst>
                                          <p:attrName>style.visibility</p:attrName>
                                        </p:attrNameLst>
                                      </p:cBhvr>
                                      <p:to>
                                        <p:strVal val="visible"/>
                                      </p:to>
                                    </p:set>
                                    <p:animEffect transition="in" filter="diamond(in)">
                                      <p:cBhvr>
                                        <p:cTn id="196" dur="500"/>
                                        <p:tgtEl>
                                          <p:spTgt spid="73"/>
                                        </p:tgtEl>
                                      </p:cBhvr>
                                    </p:animEffect>
                                  </p:childTnLst>
                                </p:cTn>
                              </p:par>
                              <p:par>
                                <p:cTn id="197" presetID="8" presetClass="entr" presetSubtype="16" fill="hold" nodeType="withEffect">
                                  <p:stCondLst>
                                    <p:cond delay="0"/>
                                  </p:stCondLst>
                                  <p:childTnLst>
                                    <p:set>
                                      <p:cBhvr>
                                        <p:cTn id="198" dur="1" fill="hold">
                                          <p:stCondLst>
                                            <p:cond delay="0"/>
                                          </p:stCondLst>
                                        </p:cTn>
                                        <p:tgtEl>
                                          <p:spTgt spid="75"/>
                                        </p:tgtEl>
                                        <p:attrNameLst>
                                          <p:attrName>style.visibility</p:attrName>
                                        </p:attrNameLst>
                                      </p:cBhvr>
                                      <p:to>
                                        <p:strVal val="visible"/>
                                      </p:to>
                                    </p:set>
                                    <p:animEffect transition="in" filter="diamond(in)">
                                      <p:cBhvr>
                                        <p:cTn id="199" dur="500"/>
                                        <p:tgtEl>
                                          <p:spTgt spid="75"/>
                                        </p:tgtEl>
                                      </p:cBhvr>
                                    </p:animEffect>
                                  </p:childTnLst>
                                </p:cTn>
                              </p:par>
                              <p:par>
                                <p:cTn id="200" presetID="8" presetClass="entr" presetSubtype="16" fill="hold" grpId="0" nodeType="withEffect">
                                  <p:stCondLst>
                                    <p:cond delay="0"/>
                                  </p:stCondLst>
                                  <p:childTnLst>
                                    <p:set>
                                      <p:cBhvr>
                                        <p:cTn id="201" dur="1" fill="hold">
                                          <p:stCondLst>
                                            <p:cond delay="0"/>
                                          </p:stCondLst>
                                        </p:cTn>
                                        <p:tgtEl>
                                          <p:spTgt spid="76"/>
                                        </p:tgtEl>
                                        <p:attrNameLst>
                                          <p:attrName>style.visibility</p:attrName>
                                        </p:attrNameLst>
                                      </p:cBhvr>
                                      <p:to>
                                        <p:strVal val="visible"/>
                                      </p:to>
                                    </p:set>
                                    <p:animEffect transition="in" filter="diamond(in)">
                                      <p:cBhvr>
                                        <p:cTn id="202" dur="500"/>
                                        <p:tgtEl>
                                          <p:spTgt spid="76"/>
                                        </p:tgtEl>
                                      </p:cBhvr>
                                    </p:animEffect>
                                  </p:childTnLst>
                                </p:cTn>
                              </p:par>
                              <p:par>
                                <p:cTn id="203" presetID="8" presetClass="entr" presetSubtype="16" fill="hold" grpId="0" nodeType="withEffect">
                                  <p:stCondLst>
                                    <p:cond delay="0"/>
                                  </p:stCondLst>
                                  <p:childTnLst>
                                    <p:set>
                                      <p:cBhvr>
                                        <p:cTn id="204" dur="1" fill="hold">
                                          <p:stCondLst>
                                            <p:cond delay="0"/>
                                          </p:stCondLst>
                                        </p:cTn>
                                        <p:tgtEl>
                                          <p:spTgt spid="13382"/>
                                        </p:tgtEl>
                                        <p:attrNameLst>
                                          <p:attrName>style.visibility</p:attrName>
                                        </p:attrNameLst>
                                      </p:cBhvr>
                                      <p:to>
                                        <p:strVal val="visible"/>
                                      </p:to>
                                    </p:set>
                                    <p:animEffect transition="in" filter="diamond(in)">
                                      <p:cBhvr>
                                        <p:cTn id="205" dur="500"/>
                                        <p:tgtEl>
                                          <p:spTgt spid="13382"/>
                                        </p:tgtEl>
                                      </p:cBhvr>
                                    </p:animEffect>
                                  </p:childTnLst>
                                </p:cTn>
                              </p:par>
                              <p:par>
                                <p:cTn id="206" presetID="8" presetClass="entr" presetSubtype="16" fill="hold" grpId="0" nodeType="withEffect">
                                  <p:stCondLst>
                                    <p:cond delay="0"/>
                                  </p:stCondLst>
                                  <p:childTnLst>
                                    <p:set>
                                      <p:cBhvr>
                                        <p:cTn id="207" dur="1" fill="hold">
                                          <p:stCondLst>
                                            <p:cond delay="0"/>
                                          </p:stCondLst>
                                        </p:cTn>
                                        <p:tgtEl>
                                          <p:spTgt spid="79"/>
                                        </p:tgtEl>
                                        <p:attrNameLst>
                                          <p:attrName>style.visibility</p:attrName>
                                        </p:attrNameLst>
                                      </p:cBhvr>
                                      <p:to>
                                        <p:strVal val="visible"/>
                                      </p:to>
                                    </p:set>
                                    <p:animEffect transition="in" filter="diamond(in)">
                                      <p:cBhvr>
                                        <p:cTn id="20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p:bldP spid="13320" grpId="0"/>
      <p:bldP spid="13321" grpId="0"/>
      <p:bldP spid="13322" grpId="0"/>
      <p:bldP spid="13323" grpId="0"/>
      <p:bldP spid="13324" grpId="0"/>
      <p:bldP spid="13325" grpId="0"/>
      <p:bldP spid="43" grpId="0" animBg="1"/>
      <p:bldP spid="44" grpId="0" animBg="1"/>
      <p:bldP spid="50" grpId="0" animBg="1"/>
      <p:bldP spid="13331" grpId="0"/>
      <p:bldP spid="13332" grpId="0"/>
      <p:bldP spid="13333" grpId="0"/>
      <p:bldP spid="13334" grpId="0"/>
      <p:bldP spid="13335" grpId="0"/>
      <p:bldP spid="13336" grpId="0"/>
      <p:bldP spid="48" grpId="0" animBg="1"/>
      <p:bldP spid="49" grpId="0" animBg="1"/>
      <p:bldP spid="57" grpId="0" animBg="1"/>
      <p:bldP spid="62" grpId="0" animBg="1"/>
      <p:bldP spid="13344" grpId="0"/>
      <p:bldP spid="13345" grpId="0"/>
      <p:bldP spid="13347" grpId="0"/>
      <p:bldP spid="13349" grpId="0"/>
      <p:bldP spid="13351" grpId="0"/>
      <p:bldP spid="13353" grpId="0"/>
      <p:bldP spid="13355" grpId="0"/>
      <p:bldP spid="13356" grpId="0"/>
      <p:bldP spid="13357" grpId="0"/>
      <p:bldP spid="13358" grpId="0"/>
      <p:bldP spid="13367" grpId="0"/>
      <p:bldP spid="13370" grpId="0"/>
      <p:bldP spid="66" grpId="0" animBg="1"/>
      <p:bldP spid="71" grpId="0" animBg="1"/>
      <p:bldP spid="73" grpId="0" animBg="1"/>
      <p:bldP spid="76" grpId="0" animBg="1"/>
      <p:bldP spid="13382" grpId="0"/>
      <p:bldP spid="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srcRect/>
          <a:stretch>
            <a:fillRect/>
          </a:stretch>
        </p:blipFill>
        <p:spPr bwMode="auto">
          <a:xfrm>
            <a:off x="812800" y="4956175"/>
            <a:ext cx="2781300" cy="1800225"/>
          </a:xfrm>
          <a:prstGeom prst="rect">
            <a:avLst/>
          </a:prstGeom>
          <a:noFill/>
          <a:ln w="9525">
            <a:noFill/>
            <a:miter lim="800000"/>
            <a:headEnd/>
            <a:tailEnd/>
          </a:ln>
        </p:spPr>
      </p:pic>
      <p:pic>
        <p:nvPicPr>
          <p:cNvPr id="14339" name="Picture 2"/>
          <p:cNvPicPr>
            <a:picLocks noChangeAspect="1" noChangeArrowheads="1"/>
          </p:cNvPicPr>
          <p:nvPr/>
        </p:nvPicPr>
        <p:blipFill>
          <a:blip r:embed="rId3"/>
          <a:srcRect/>
          <a:stretch>
            <a:fillRect/>
          </a:stretch>
        </p:blipFill>
        <p:spPr bwMode="auto">
          <a:xfrm>
            <a:off x="831850" y="2681288"/>
            <a:ext cx="2781300" cy="1800225"/>
          </a:xfrm>
          <a:prstGeom prst="rect">
            <a:avLst/>
          </a:prstGeom>
          <a:noFill/>
          <a:ln w="9525">
            <a:noFill/>
            <a:miter lim="800000"/>
            <a:headEnd/>
            <a:tailEnd/>
          </a:ln>
        </p:spPr>
      </p:pic>
      <p:sp>
        <p:nvSpPr>
          <p:cNvPr id="14342" name="TextBox 9"/>
          <p:cNvSpPr txBox="1">
            <a:spLocks noChangeArrowheads="1"/>
          </p:cNvSpPr>
          <p:nvPr/>
        </p:nvSpPr>
        <p:spPr bwMode="auto">
          <a:xfrm>
            <a:off x="911225" y="1377950"/>
            <a:ext cx="4792663" cy="400050"/>
          </a:xfrm>
          <a:prstGeom prst="rect">
            <a:avLst/>
          </a:prstGeom>
          <a:noFill/>
          <a:ln w="9525">
            <a:noFill/>
            <a:miter lim="800000"/>
            <a:headEnd/>
            <a:tailEnd/>
          </a:ln>
        </p:spPr>
        <p:txBody>
          <a:bodyPr>
            <a:spAutoFit/>
          </a:bodyPr>
          <a:lstStyle/>
          <a:p>
            <a:r>
              <a:rPr lang="en-US" sz="2000">
                <a:solidFill>
                  <a:srgbClr val="7030A0"/>
                </a:solidFill>
                <a:latin typeface="Times New Roman" pitchFamily="18" charset="0"/>
                <a:cs typeface="Times New Roman" pitchFamily="18" charset="0"/>
                <a:sym typeface="Wingdings" pitchFamily="2" charset="2"/>
              </a:rPr>
              <a:t> </a:t>
            </a:r>
            <a:r>
              <a:rPr lang="en-US" sz="2000">
                <a:solidFill>
                  <a:srgbClr val="7030A0"/>
                </a:solidFill>
                <a:latin typeface="Times New Roman" pitchFamily="18" charset="0"/>
                <a:cs typeface="Times New Roman" pitchFamily="18" charset="0"/>
              </a:rPr>
              <a:t>Nguyên tắc hoạt động của N-MOSFET.</a:t>
            </a:r>
          </a:p>
        </p:txBody>
      </p:sp>
      <p:sp>
        <p:nvSpPr>
          <p:cNvPr id="14343" name="TextBox 6"/>
          <p:cNvSpPr txBox="1">
            <a:spLocks noChangeArrowheads="1"/>
          </p:cNvSpPr>
          <p:nvPr/>
        </p:nvSpPr>
        <p:spPr bwMode="auto">
          <a:xfrm>
            <a:off x="368300" y="1749425"/>
            <a:ext cx="2738438" cy="368300"/>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 Khi 0 &lt; V</a:t>
            </a:r>
            <a:r>
              <a:rPr lang="en-US" baseline="-25000">
                <a:latin typeface="Times New Roman" pitchFamily="18" charset="0"/>
                <a:cs typeface="Times New Roman" pitchFamily="18" charset="0"/>
              </a:rPr>
              <a:t>GS</a:t>
            </a:r>
            <a:r>
              <a:rPr lang="en-US">
                <a:latin typeface="Times New Roman" pitchFamily="18" charset="0"/>
                <a:cs typeface="Times New Roman" pitchFamily="18" charset="0"/>
              </a:rPr>
              <a:t> &lt; V</a:t>
            </a:r>
            <a:r>
              <a:rPr lang="en-US" baseline="-25000">
                <a:latin typeface="Times New Roman" pitchFamily="18" charset="0"/>
                <a:cs typeface="Times New Roman" pitchFamily="18" charset="0"/>
              </a:rPr>
              <a:t>TN</a:t>
            </a:r>
            <a:r>
              <a:rPr lang="en-US">
                <a:latin typeface="Times New Roman" pitchFamily="18" charset="0"/>
                <a:cs typeface="Times New Roman" pitchFamily="18" charset="0"/>
              </a:rPr>
              <a:t> </a:t>
            </a:r>
          </a:p>
        </p:txBody>
      </p:sp>
      <p:sp>
        <p:nvSpPr>
          <p:cNvPr id="14344" name="TextBox 8"/>
          <p:cNvSpPr txBox="1">
            <a:spLocks noChangeArrowheads="1"/>
          </p:cNvSpPr>
          <p:nvPr/>
        </p:nvSpPr>
        <p:spPr bwMode="auto">
          <a:xfrm>
            <a:off x="2022475" y="2514600"/>
            <a:ext cx="438150" cy="338138"/>
          </a:xfrm>
          <a:prstGeom prst="rect">
            <a:avLst/>
          </a:prstGeom>
          <a:noFill/>
          <a:ln w="9525">
            <a:noFill/>
            <a:miter lim="800000"/>
            <a:headEnd/>
            <a:tailEnd/>
          </a:ln>
        </p:spPr>
        <p:txBody>
          <a:bodyPr>
            <a:spAutoFit/>
          </a:bodyPr>
          <a:lstStyle/>
          <a:p>
            <a:pPr algn="ctr"/>
            <a:r>
              <a:rPr lang="en-US" sz="1600">
                <a:latin typeface="Times New Roman" pitchFamily="18" charset="0"/>
                <a:cs typeface="Times New Roman" pitchFamily="18" charset="0"/>
              </a:rPr>
              <a:t>G</a:t>
            </a:r>
          </a:p>
        </p:txBody>
      </p:sp>
      <p:sp>
        <p:nvSpPr>
          <p:cNvPr id="10" name="Oval 9"/>
          <p:cNvSpPr/>
          <p:nvPr/>
        </p:nvSpPr>
        <p:spPr bwMode="auto">
          <a:xfrm>
            <a:off x="2511425" y="4090988"/>
            <a:ext cx="215900" cy="2174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a:t>
            </a:r>
            <a:endParaRPr lang="en-GB" dirty="0"/>
          </a:p>
        </p:txBody>
      </p:sp>
      <p:cxnSp>
        <p:nvCxnSpPr>
          <p:cNvPr id="11" name="Straight Arrow Connector 10"/>
          <p:cNvCxnSpPr>
            <a:stCxn id="10" idx="0"/>
          </p:cNvCxnSpPr>
          <p:nvPr/>
        </p:nvCxnSpPr>
        <p:spPr>
          <a:xfrm rot="16200000" flipV="1">
            <a:off x="2121694" y="3593306"/>
            <a:ext cx="585788" cy="40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47" name="TextBox 13"/>
          <p:cNvSpPr txBox="1">
            <a:spLocks noChangeArrowheads="1"/>
          </p:cNvSpPr>
          <p:nvPr/>
        </p:nvSpPr>
        <p:spPr bwMode="auto">
          <a:xfrm>
            <a:off x="2044700" y="4038600"/>
            <a:ext cx="438150" cy="338138"/>
          </a:xfrm>
          <a:prstGeom prst="rect">
            <a:avLst/>
          </a:prstGeom>
          <a:noFill/>
          <a:ln w="9525">
            <a:noFill/>
            <a:miter lim="800000"/>
            <a:headEnd/>
            <a:tailEnd/>
          </a:ln>
        </p:spPr>
        <p:txBody>
          <a:bodyPr>
            <a:spAutoFit/>
          </a:bodyPr>
          <a:lstStyle/>
          <a:p>
            <a:pPr algn="ctr"/>
            <a:r>
              <a:rPr lang="en-US" sz="1600">
                <a:latin typeface="Times New Roman" pitchFamily="18" charset="0"/>
                <a:cs typeface="Times New Roman" pitchFamily="18" charset="0"/>
              </a:rPr>
              <a:t>p</a:t>
            </a:r>
          </a:p>
        </p:txBody>
      </p:sp>
      <p:sp>
        <p:nvSpPr>
          <p:cNvPr id="18" name="Oval 17"/>
          <p:cNvSpPr/>
          <p:nvPr/>
        </p:nvSpPr>
        <p:spPr bwMode="auto">
          <a:xfrm>
            <a:off x="1752600" y="3733800"/>
            <a:ext cx="215900" cy="2174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endParaRPr lang="en-GB" dirty="0"/>
          </a:p>
        </p:txBody>
      </p:sp>
      <p:cxnSp>
        <p:nvCxnSpPr>
          <p:cNvPr id="20" name="Straight Arrow Connector 19"/>
          <p:cNvCxnSpPr>
            <a:stCxn id="18" idx="4"/>
          </p:cNvCxnSpPr>
          <p:nvPr/>
        </p:nvCxnSpPr>
        <p:spPr>
          <a:xfrm rot="5400000">
            <a:off x="1712119" y="4098132"/>
            <a:ext cx="29527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50" name="TextBox 20"/>
          <p:cNvSpPr txBox="1">
            <a:spLocks noChangeArrowheads="1"/>
          </p:cNvSpPr>
          <p:nvPr/>
        </p:nvSpPr>
        <p:spPr bwMode="auto">
          <a:xfrm>
            <a:off x="1417638" y="2278063"/>
            <a:ext cx="1693862" cy="369887"/>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0 &lt; V</a:t>
            </a:r>
            <a:r>
              <a:rPr lang="en-US" baseline="-25000">
                <a:latin typeface="Times New Roman" pitchFamily="18" charset="0"/>
                <a:cs typeface="Times New Roman" pitchFamily="18" charset="0"/>
              </a:rPr>
              <a:t>GS</a:t>
            </a:r>
            <a:r>
              <a:rPr lang="en-US">
                <a:latin typeface="Times New Roman" pitchFamily="18" charset="0"/>
                <a:cs typeface="Times New Roman" pitchFamily="18" charset="0"/>
              </a:rPr>
              <a:t> &lt; V</a:t>
            </a:r>
            <a:r>
              <a:rPr lang="en-US" baseline="-25000">
                <a:latin typeface="Times New Roman" pitchFamily="18" charset="0"/>
                <a:cs typeface="Times New Roman" pitchFamily="18" charset="0"/>
              </a:rPr>
              <a:t>TN</a:t>
            </a:r>
            <a:endParaRPr lang="en-US"/>
          </a:p>
        </p:txBody>
      </p:sp>
      <p:sp>
        <p:nvSpPr>
          <p:cNvPr id="14351" name="Rectangle 21"/>
          <p:cNvSpPr>
            <a:spLocks noChangeArrowheads="1"/>
          </p:cNvSpPr>
          <p:nvPr/>
        </p:nvSpPr>
        <p:spPr bwMode="auto">
          <a:xfrm>
            <a:off x="3000375" y="2662238"/>
            <a:ext cx="827088" cy="338137"/>
          </a:xfrm>
          <a:prstGeom prst="rect">
            <a:avLst/>
          </a:prstGeom>
          <a:noFill/>
          <a:ln w="9525">
            <a:noFill/>
            <a:miter lim="800000"/>
            <a:headEnd/>
            <a:tailEnd/>
          </a:ln>
        </p:spPr>
        <p:txBody>
          <a:bodyPr wrap="none">
            <a:spAutoFit/>
          </a:bodyPr>
          <a:lstStyle/>
          <a:p>
            <a:r>
              <a:rPr lang="en-US" sz="1600">
                <a:latin typeface="Times New Roman" pitchFamily="18" charset="0"/>
                <a:cs typeface="Times New Roman" pitchFamily="18" charset="0"/>
              </a:rPr>
              <a:t>V</a:t>
            </a:r>
            <a:r>
              <a:rPr lang="en-US" sz="1600" baseline="-25000">
                <a:latin typeface="Times New Roman" pitchFamily="18" charset="0"/>
                <a:cs typeface="Times New Roman" pitchFamily="18" charset="0"/>
              </a:rPr>
              <a:t>DS</a:t>
            </a:r>
            <a:r>
              <a:rPr lang="en-US" sz="1600">
                <a:latin typeface="Times New Roman" pitchFamily="18" charset="0"/>
                <a:cs typeface="Times New Roman" pitchFamily="18" charset="0"/>
              </a:rPr>
              <a:t> = 0</a:t>
            </a:r>
            <a:endParaRPr lang="en-US" sz="1600"/>
          </a:p>
        </p:txBody>
      </p:sp>
      <p:sp>
        <p:nvSpPr>
          <p:cNvPr id="14352" name="Rectangle 23"/>
          <p:cNvSpPr>
            <a:spLocks noChangeArrowheads="1"/>
          </p:cNvSpPr>
          <p:nvPr/>
        </p:nvSpPr>
        <p:spPr bwMode="auto">
          <a:xfrm>
            <a:off x="2982913" y="4948238"/>
            <a:ext cx="827087" cy="338137"/>
          </a:xfrm>
          <a:prstGeom prst="rect">
            <a:avLst/>
          </a:prstGeom>
          <a:noFill/>
          <a:ln w="9525">
            <a:noFill/>
            <a:miter lim="800000"/>
            <a:headEnd/>
            <a:tailEnd/>
          </a:ln>
        </p:spPr>
        <p:txBody>
          <a:bodyPr wrap="none">
            <a:spAutoFit/>
          </a:bodyPr>
          <a:lstStyle/>
          <a:p>
            <a:r>
              <a:rPr lang="en-US" sz="1600">
                <a:latin typeface="Times New Roman" pitchFamily="18" charset="0"/>
                <a:cs typeface="Times New Roman" pitchFamily="18" charset="0"/>
              </a:rPr>
              <a:t>V</a:t>
            </a:r>
            <a:r>
              <a:rPr lang="en-US" sz="1600" baseline="-25000">
                <a:latin typeface="Times New Roman" pitchFamily="18" charset="0"/>
                <a:cs typeface="Times New Roman" pitchFamily="18" charset="0"/>
              </a:rPr>
              <a:t>DS</a:t>
            </a:r>
            <a:r>
              <a:rPr lang="en-US" sz="1600">
                <a:latin typeface="Times New Roman" pitchFamily="18" charset="0"/>
                <a:cs typeface="Times New Roman" pitchFamily="18" charset="0"/>
              </a:rPr>
              <a:t> &gt; 0</a:t>
            </a:r>
            <a:endParaRPr lang="en-US" sz="1600"/>
          </a:p>
        </p:txBody>
      </p:sp>
      <p:sp>
        <p:nvSpPr>
          <p:cNvPr id="14353" name="TextBox 24"/>
          <p:cNvSpPr txBox="1">
            <a:spLocks noChangeArrowheads="1"/>
          </p:cNvSpPr>
          <p:nvPr/>
        </p:nvSpPr>
        <p:spPr bwMode="auto">
          <a:xfrm>
            <a:off x="1995488" y="4849813"/>
            <a:ext cx="438150" cy="338137"/>
          </a:xfrm>
          <a:prstGeom prst="rect">
            <a:avLst/>
          </a:prstGeom>
          <a:noFill/>
          <a:ln w="9525">
            <a:noFill/>
            <a:miter lim="800000"/>
            <a:headEnd/>
            <a:tailEnd/>
          </a:ln>
        </p:spPr>
        <p:txBody>
          <a:bodyPr>
            <a:spAutoFit/>
          </a:bodyPr>
          <a:lstStyle/>
          <a:p>
            <a:pPr algn="ctr"/>
            <a:r>
              <a:rPr lang="en-US" sz="1600">
                <a:latin typeface="Times New Roman" pitchFamily="18" charset="0"/>
                <a:cs typeface="Times New Roman" pitchFamily="18" charset="0"/>
              </a:rPr>
              <a:t>G</a:t>
            </a:r>
          </a:p>
        </p:txBody>
      </p:sp>
      <p:sp>
        <p:nvSpPr>
          <p:cNvPr id="14354" name="TextBox 25"/>
          <p:cNvSpPr txBox="1">
            <a:spLocks noChangeArrowheads="1"/>
          </p:cNvSpPr>
          <p:nvPr/>
        </p:nvSpPr>
        <p:spPr bwMode="auto">
          <a:xfrm>
            <a:off x="1520825" y="4594225"/>
            <a:ext cx="1627188"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0 &lt; V</a:t>
            </a:r>
            <a:r>
              <a:rPr lang="en-US" baseline="-25000">
                <a:latin typeface="Times New Roman" pitchFamily="18" charset="0"/>
                <a:cs typeface="Times New Roman" pitchFamily="18" charset="0"/>
              </a:rPr>
              <a:t>GS</a:t>
            </a:r>
            <a:r>
              <a:rPr lang="en-US">
                <a:latin typeface="Times New Roman" pitchFamily="18" charset="0"/>
                <a:cs typeface="Times New Roman" pitchFamily="18" charset="0"/>
              </a:rPr>
              <a:t> &lt; V</a:t>
            </a:r>
            <a:r>
              <a:rPr lang="en-US" baseline="-25000">
                <a:latin typeface="Times New Roman" pitchFamily="18" charset="0"/>
                <a:cs typeface="Times New Roman" pitchFamily="18" charset="0"/>
              </a:rPr>
              <a:t>TN</a:t>
            </a:r>
            <a:endParaRPr lang="en-US"/>
          </a:p>
        </p:txBody>
      </p:sp>
      <p:sp>
        <p:nvSpPr>
          <p:cNvPr id="27" name="Oval 26"/>
          <p:cNvSpPr/>
          <p:nvPr/>
        </p:nvSpPr>
        <p:spPr bwMode="auto">
          <a:xfrm>
            <a:off x="2509838" y="6356350"/>
            <a:ext cx="215900" cy="2174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a:t>
            </a:r>
            <a:endParaRPr lang="en-GB" dirty="0"/>
          </a:p>
        </p:txBody>
      </p:sp>
      <p:cxnSp>
        <p:nvCxnSpPr>
          <p:cNvPr id="28" name="Straight Arrow Connector 27"/>
          <p:cNvCxnSpPr>
            <a:stCxn id="27" idx="0"/>
          </p:cNvCxnSpPr>
          <p:nvPr/>
        </p:nvCxnSpPr>
        <p:spPr>
          <a:xfrm rot="16200000" flipV="1">
            <a:off x="2131219" y="5869781"/>
            <a:ext cx="565150" cy="407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bwMode="auto">
          <a:xfrm>
            <a:off x="1600200" y="6040438"/>
            <a:ext cx="215900" cy="2174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endParaRPr lang="en-GB" dirty="0"/>
          </a:p>
        </p:txBody>
      </p:sp>
      <p:cxnSp>
        <p:nvCxnSpPr>
          <p:cNvPr id="32" name="Straight Arrow Connector 31"/>
          <p:cNvCxnSpPr>
            <a:stCxn id="31" idx="4"/>
          </p:cNvCxnSpPr>
          <p:nvPr/>
        </p:nvCxnSpPr>
        <p:spPr>
          <a:xfrm rot="5400000">
            <a:off x="1559719" y="6404769"/>
            <a:ext cx="29527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0800000">
            <a:off x="1887538" y="6205538"/>
            <a:ext cx="51117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60" name="Rectangle 34"/>
          <p:cNvSpPr>
            <a:spLocks noChangeArrowheads="1"/>
          </p:cNvSpPr>
          <p:nvPr/>
        </p:nvSpPr>
        <p:spPr bwMode="auto">
          <a:xfrm>
            <a:off x="1987550" y="5937250"/>
            <a:ext cx="311150" cy="339725"/>
          </a:xfrm>
          <a:prstGeom prst="rect">
            <a:avLst/>
          </a:prstGeom>
          <a:noFill/>
          <a:ln w="9525">
            <a:noFill/>
            <a:miter lim="800000"/>
            <a:headEnd/>
            <a:tailEnd/>
          </a:ln>
        </p:spPr>
        <p:txBody>
          <a:bodyPr wrap="none">
            <a:spAutoFit/>
          </a:bodyPr>
          <a:lstStyle/>
          <a:p>
            <a:r>
              <a:rPr lang="en-US" sz="1600">
                <a:latin typeface="Times New Roman" pitchFamily="18" charset="0"/>
                <a:cs typeface="Times New Roman" pitchFamily="18" charset="0"/>
              </a:rPr>
              <a:t>E</a:t>
            </a:r>
            <a:endParaRPr lang="en-US" sz="1600"/>
          </a:p>
        </p:txBody>
      </p:sp>
      <p:sp>
        <p:nvSpPr>
          <p:cNvPr id="14361" name="TextBox 71"/>
          <p:cNvSpPr txBox="1">
            <a:spLocks noChangeArrowheads="1"/>
          </p:cNvSpPr>
          <p:nvPr/>
        </p:nvSpPr>
        <p:spPr bwMode="auto">
          <a:xfrm>
            <a:off x="2606675" y="5029200"/>
            <a:ext cx="609600" cy="338138"/>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E</a:t>
            </a:r>
          </a:p>
        </p:txBody>
      </p:sp>
      <p:sp>
        <p:nvSpPr>
          <p:cNvPr id="14362" name="TextBox 72"/>
          <p:cNvSpPr txBox="1">
            <a:spLocks noChangeArrowheads="1"/>
          </p:cNvSpPr>
          <p:nvPr/>
        </p:nvSpPr>
        <p:spPr bwMode="auto">
          <a:xfrm>
            <a:off x="2667000" y="2743200"/>
            <a:ext cx="609600" cy="338138"/>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E</a:t>
            </a:r>
          </a:p>
        </p:txBody>
      </p:sp>
      <p:cxnSp>
        <p:nvCxnSpPr>
          <p:cNvPr id="75" name="Straight Arrow Connector 74"/>
          <p:cNvCxnSpPr>
            <a:stCxn id="14362" idx="1"/>
          </p:cNvCxnSpPr>
          <p:nvPr/>
        </p:nvCxnSpPr>
        <p:spPr>
          <a:xfrm rot="10800000" flipV="1">
            <a:off x="2667000" y="2913063"/>
            <a:ext cx="1588" cy="9731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a:off x="2104232" y="5668168"/>
            <a:ext cx="990600" cy="17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65" name="TextBox 60"/>
          <p:cNvSpPr txBox="1">
            <a:spLocks noChangeArrowheads="1"/>
          </p:cNvSpPr>
          <p:nvPr/>
        </p:nvSpPr>
        <p:spPr bwMode="auto">
          <a:xfrm>
            <a:off x="2016125" y="6332538"/>
            <a:ext cx="438150" cy="339725"/>
          </a:xfrm>
          <a:prstGeom prst="rect">
            <a:avLst/>
          </a:prstGeom>
          <a:noFill/>
          <a:ln w="9525">
            <a:noFill/>
            <a:miter lim="800000"/>
            <a:headEnd/>
            <a:tailEnd/>
          </a:ln>
        </p:spPr>
        <p:txBody>
          <a:bodyPr>
            <a:spAutoFit/>
          </a:bodyPr>
          <a:lstStyle/>
          <a:p>
            <a:pPr algn="ctr"/>
            <a:r>
              <a:rPr lang="en-US" sz="1600">
                <a:latin typeface="Times New Roman" pitchFamily="18" charset="0"/>
                <a:cs typeface="Times New Roman" pitchFamily="18" charset="0"/>
              </a:rPr>
              <a:t>p</a:t>
            </a:r>
          </a:p>
        </p:txBody>
      </p:sp>
      <p:pic>
        <p:nvPicPr>
          <p:cNvPr id="14366" name="Picture 19"/>
          <p:cNvPicPr>
            <a:picLocks noChangeAspect="1" noChangeArrowheads="1"/>
          </p:cNvPicPr>
          <p:nvPr/>
        </p:nvPicPr>
        <p:blipFill>
          <a:blip r:embed="rId4"/>
          <a:srcRect/>
          <a:stretch>
            <a:fillRect/>
          </a:stretch>
        </p:blipFill>
        <p:spPr bwMode="auto">
          <a:xfrm>
            <a:off x="5133975" y="4456113"/>
            <a:ext cx="3324225" cy="2295525"/>
          </a:xfrm>
          <a:prstGeom prst="rect">
            <a:avLst/>
          </a:prstGeom>
          <a:noFill/>
          <a:ln w="9525">
            <a:noFill/>
            <a:miter lim="800000"/>
            <a:headEnd/>
            <a:tailEnd/>
          </a:ln>
        </p:spPr>
      </p:pic>
      <p:cxnSp>
        <p:nvCxnSpPr>
          <p:cNvPr id="66" name="Straight Arrow Connector 65"/>
          <p:cNvCxnSpPr/>
          <p:nvPr/>
        </p:nvCxnSpPr>
        <p:spPr>
          <a:xfrm>
            <a:off x="6229350" y="6646863"/>
            <a:ext cx="11684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68" name="TextBox 48"/>
          <p:cNvSpPr txBox="1">
            <a:spLocks noChangeArrowheads="1"/>
          </p:cNvSpPr>
          <p:nvPr/>
        </p:nvSpPr>
        <p:spPr bwMode="auto">
          <a:xfrm>
            <a:off x="7215188" y="6281738"/>
            <a:ext cx="182562" cy="369887"/>
          </a:xfrm>
          <a:prstGeom prst="rect">
            <a:avLst/>
          </a:prstGeom>
          <a:noFill/>
          <a:ln w="9525">
            <a:noFill/>
            <a:miter lim="800000"/>
            <a:headEnd/>
            <a:tailEnd/>
          </a:ln>
        </p:spPr>
        <p:txBody>
          <a:bodyPr>
            <a:spAutoFit/>
          </a:bodyPr>
          <a:lstStyle/>
          <a:p>
            <a:pPr algn="ctr"/>
            <a:r>
              <a:rPr lang="en-US">
                <a:latin typeface="Times New Roman" pitchFamily="18" charset="0"/>
                <a:cs typeface="Times New Roman" pitchFamily="18" charset="0"/>
              </a:rPr>
              <a:t>E</a:t>
            </a:r>
          </a:p>
        </p:txBody>
      </p:sp>
      <p:sp>
        <p:nvSpPr>
          <p:cNvPr id="14369" name="TextBox 16"/>
          <p:cNvSpPr txBox="1">
            <a:spLocks noChangeArrowheads="1"/>
          </p:cNvSpPr>
          <p:nvPr/>
        </p:nvSpPr>
        <p:spPr bwMode="auto">
          <a:xfrm>
            <a:off x="5514975" y="6083300"/>
            <a:ext cx="839788" cy="292100"/>
          </a:xfrm>
          <a:prstGeom prst="rect">
            <a:avLst/>
          </a:prstGeom>
          <a:noFill/>
          <a:ln w="9525">
            <a:noFill/>
            <a:miter lim="800000"/>
            <a:headEnd/>
            <a:tailEnd/>
          </a:ln>
        </p:spPr>
        <p:txBody>
          <a:bodyPr>
            <a:spAutoFit/>
          </a:bodyPr>
          <a:lstStyle/>
          <a:p>
            <a:r>
              <a:rPr lang="en-US" sz="1300">
                <a:latin typeface="Times New Roman" pitchFamily="18" charset="0"/>
                <a:cs typeface="Times New Roman" pitchFamily="18" charset="0"/>
              </a:rPr>
              <a:t>Kim loại</a:t>
            </a:r>
          </a:p>
        </p:txBody>
      </p:sp>
      <p:sp>
        <p:nvSpPr>
          <p:cNvPr id="14370" name="TextBox 17"/>
          <p:cNvSpPr txBox="1">
            <a:spLocks noChangeArrowheads="1"/>
          </p:cNvSpPr>
          <p:nvPr/>
        </p:nvSpPr>
        <p:spPr bwMode="auto">
          <a:xfrm>
            <a:off x="7456488" y="6118225"/>
            <a:ext cx="1277937" cy="292100"/>
          </a:xfrm>
          <a:prstGeom prst="rect">
            <a:avLst/>
          </a:prstGeom>
          <a:noFill/>
          <a:ln w="9525">
            <a:noFill/>
            <a:miter lim="800000"/>
            <a:headEnd/>
            <a:tailEnd/>
          </a:ln>
        </p:spPr>
        <p:txBody>
          <a:bodyPr>
            <a:spAutoFit/>
          </a:bodyPr>
          <a:lstStyle/>
          <a:p>
            <a:r>
              <a:rPr lang="en-US" sz="1300">
                <a:latin typeface="Times New Roman" pitchFamily="18" charset="0"/>
                <a:cs typeface="Times New Roman" pitchFamily="18" charset="0"/>
              </a:rPr>
              <a:t>Bán dẫn loại p</a:t>
            </a:r>
          </a:p>
        </p:txBody>
      </p:sp>
      <p:cxnSp>
        <p:nvCxnSpPr>
          <p:cNvPr id="74" name="Straight Connector 73"/>
          <p:cNvCxnSpPr/>
          <p:nvPr/>
        </p:nvCxnSpPr>
        <p:spPr>
          <a:xfrm rot="5400000">
            <a:off x="6157119" y="5661819"/>
            <a:ext cx="175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694488" y="6396038"/>
            <a:ext cx="365125" cy="15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373" name="TextBox 22"/>
          <p:cNvSpPr txBox="1">
            <a:spLocks noChangeArrowheads="1"/>
          </p:cNvSpPr>
          <p:nvPr/>
        </p:nvSpPr>
        <p:spPr bwMode="auto">
          <a:xfrm>
            <a:off x="6557963" y="6099175"/>
            <a:ext cx="657225" cy="338138"/>
          </a:xfrm>
          <a:prstGeom prst="rect">
            <a:avLst/>
          </a:prstGeom>
          <a:noFill/>
          <a:ln w="9525">
            <a:noFill/>
            <a:miter lim="800000"/>
            <a:headEnd/>
            <a:tailEnd/>
          </a:ln>
        </p:spPr>
        <p:txBody>
          <a:bodyPr>
            <a:spAutoFit/>
          </a:bodyPr>
          <a:lstStyle/>
          <a:p>
            <a:pPr algn="ctr"/>
            <a:r>
              <a:rPr lang="en-US" sz="1600">
                <a:latin typeface="Times New Roman" pitchFamily="18" charset="0"/>
                <a:cs typeface="Times New Roman" pitchFamily="18" charset="0"/>
              </a:rPr>
              <a:t>W</a:t>
            </a:r>
            <a:r>
              <a:rPr lang="en-US" sz="1600" baseline="-25000">
                <a:latin typeface="Times New Roman" pitchFamily="18" charset="0"/>
                <a:cs typeface="Times New Roman" pitchFamily="18" charset="0"/>
              </a:rPr>
              <a:t>D</a:t>
            </a:r>
          </a:p>
        </p:txBody>
      </p:sp>
      <p:sp>
        <p:nvSpPr>
          <p:cNvPr id="14374" name="TextBox 27"/>
          <p:cNvSpPr txBox="1">
            <a:spLocks noChangeArrowheads="1"/>
          </p:cNvSpPr>
          <p:nvPr/>
        </p:nvSpPr>
        <p:spPr bwMode="auto">
          <a:xfrm>
            <a:off x="8145463" y="4856163"/>
            <a:ext cx="511175" cy="292100"/>
          </a:xfrm>
          <a:prstGeom prst="rect">
            <a:avLst/>
          </a:prstGeom>
          <a:noFill/>
          <a:ln w="9525">
            <a:noFill/>
            <a:miter lim="800000"/>
            <a:headEnd/>
            <a:tailEnd/>
          </a:ln>
        </p:spPr>
        <p:txBody>
          <a:bodyPr>
            <a:spAutoFit/>
          </a:bodyPr>
          <a:lstStyle/>
          <a:p>
            <a:r>
              <a:rPr lang="en-US" sz="1300">
                <a:latin typeface="Times New Roman" pitchFamily="18" charset="0"/>
                <a:cs typeface="Times New Roman" pitchFamily="18" charset="0"/>
              </a:rPr>
              <a:t>E</a:t>
            </a:r>
            <a:r>
              <a:rPr lang="en-US" sz="1300" baseline="-25000">
                <a:latin typeface="Times New Roman" pitchFamily="18" charset="0"/>
                <a:cs typeface="Times New Roman" pitchFamily="18" charset="0"/>
              </a:rPr>
              <a:t>C</a:t>
            </a:r>
          </a:p>
        </p:txBody>
      </p:sp>
      <p:sp>
        <p:nvSpPr>
          <p:cNvPr id="14375" name="TextBox 28"/>
          <p:cNvSpPr txBox="1">
            <a:spLocks noChangeArrowheads="1"/>
          </p:cNvSpPr>
          <p:nvPr/>
        </p:nvSpPr>
        <p:spPr bwMode="auto">
          <a:xfrm>
            <a:off x="8159750" y="5729288"/>
            <a:ext cx="511175" cy="292100"/>
          </a:xfrm>
          <a:prstGeom prst="rect">
            <a:avLst/>
          </a:prstGeom>
          <a:noFill/>
          <a:ln w="9525">
            <a:noFill/>
            <a:miter lim="800000"/>
            <a:headEnd/>
            <a:tailEnd/>
          </a:ln>
        </p:spPr>
        <p:txBody>
          <a:bodyPr>
            <a:spAutoFit/>
          </a:bodyPr>
          <a:lstStyle/>
          <a:p>
            <a:r>
              <a:rPr lang="en-US" sz="1300">
                <a:latin typeface="Times New Roman" pitchFamily="18" charset="0"/>
                <a:cs typeface="Times New Roman" pitchFamily="18" charset="0"/>
              </a:rPr>
              <a:t>E</a:t>
            </a:r>
            <a:r>
              <a:rPr lang="en-US" sz="1300" baseline="-25000">
                <a:latin typeface="Times New Roman" pitchFamily="18" charset="0"/>
                <a:cs typeface="Times New Roman" pitchFamily="18" charset="0"/>
              </a:rPr>
              <a:t>V</a:t>
            </a:r>
          </a:p>
        </p:txBody>
      </p:sp>
      <p:sp>
        <p:nvSpPr>
          <p:cNvPr id="81" name="Oval 80"/>
          <p:cNvSpPr/>
          <p:nvPr/>
        </p:nvSpPr>
        <p:spPr bwMode="auto">
          <a:xfrm>
            <a:off x="7037388" y="5913438"/>
            <a:ext cx="215900" cy="2174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endParaRPr lang="en-GB" dirty="0"/>
          </a:p>
        </p:txBody>
      </p:sp>
      <p:cxnSp>
        <p:nvCxnSpPr>
          <p:cNvPr id="82" name="Straight Arrow Connector 81"/>
          <p:cNvCxnSpPr/>
          <p:nvPr/>
        </p:nvCxnSpPr>
        <p:spPr>
          <a:xfrm>
            <a:off x="7435850" y="5989638"/>
            <a:ext cx="5842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Oval 82"/>
          <p:cNvSpPr/>
          <p:nvPr/>
        </p:nvSpPr>
        <p:spPr bwMode="auto">
          <a:xfrm>
            <a:off x="6713538" y="4984750"/>
            <a:ext cx="215900" cy="2174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endParaRPr lang="en-GB" dirty="0"/>
          </a:p>
        </p:txBody>
      </p:sp>
      <p:sp>
        <p:nvSpPr>
          <p:cNvPr id="14379" name="TextBox 30"/>
          <p:cNvSpPr txBox="1">
            <a:spLocks noChangeArrowheads="1"/>
          </p:cNvSpPr>
          <p:nvPr/>
        </p:nvSpPr>
        <p:spPr bwMode="auto">
          <a:xfrm>
            <a:off x="5826125" y="654050"/>
            <a:ext cx="2847975" cy="968375"/>
          </a:xfrm>
          <a:prstGeom prst="rect">
            <a:avLst/>
          </a:prstGeom>
          <a:noFill/>
          <a:ln w="9525">
            <a:noFill/>
            <a:miter lim="800000"/>
            <a:headEnd/>
            <a:tailEnd/>
          </a:ln>
        </p:spPr>
        <p:txBody>
          <a:bodyPr>
            <a:spAutoFit/>
          </a:bodyPr>
          <a:lstStyle/>
          <a:p>
            <a:pPr algn="ctr"/>
            <a:r>
              <a:rPr lang="en-US" sz="1900">
                <a:solidFill>
                  <a:srgbClr val="0070C0"/>
                </a:solidFill>
                <a:latin typeface="Times New Roman" pitchFamily="18" charset="0"/>
                <a:cs typeface="Times New Roman" pitchFamily="18" charset="0"/>
              </a:rPr>
              <a:t>Giản đồ mức năng lượng của chuyển tiếp kim loại-oxit-bán dẫn.</a:t>
            </a:r>
          </a:p>
        </p:txBody>
      </p:sp>
      <p:cxnSp>
        <p:nvCxnSpPr>
          <p:cNvPr id="58" name="Straight Connector 57"/>
          <p:cNvCxnSpPr/>
          <p:nvPr/>
        </p:nvCxnSpPr>
        <p:spPr>
          <a:xfrm>
            <a:off x="838200" y="3275013"/>
            <a:ext cx="3048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flipH="1" flipV="1">
            <a:off x="914401" y="3197225"/>
            <a:ext cx="1524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057400" y="4570413"/>
            <a:ext cx="3048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flipH="1" flipV="1">
            <a:off x="2133601" y="4494212"/>
            <a:ext cx="1524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036763" y="6808788"/>
            <a:ext cx="3048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flipH="1" flipV="1">
            <a:off x="2112169" y="6731794"/>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823913" y="551815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flipH="1" flipV="1">
            <a:off x="900907" y="5442744"/>
            <a:ext cx="1524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90" name="Freeform 89"/>
          <p:cNvSpPr/>
          <p:nvPr/>
        </p:nvSpPr>
        <p:spPr>
          <a:xfrm>
            <a:off x="873125" y="6019800"/>
            <a:ext cx="803275" cy="227013"/>
          </a:xfrm>
          <a:custGeom>
            <a:avLst/>
            <a:gdLst>
              <a:gd name="connsiteX0" fmla="*/ 0 w 831273"/>
              <a:gd name="connsiteY0" fmla="*/ 376381 h 415636"/>
              <a:gd name="connsiteX1" fmla="*/ 651164 w 831273"/>
              <a:gd name="connsiteY1" fmla="*/ 362527 h 415636"/>
              <a:gd name="connsiteX2" fmla="*/ 803564 w 831273"/>
              <a:gd name="connsiteY2" fmla="*/ 57727 h 415636"/>
              <a:gd name="connsiteX3" fmla="*/ 817419 w 831273"/>
              <a:gd name="connsiteY3" fmla="*/ 16163 h 415636"/>
            </a:gdLst>
            <a:ahLst/>
            <a:cxnLst>
              <a:cxn ang="0">
                <a:pos x="connsiteX0" y="connsiteY0"/>
              </a:cxn>
              <a:cxn ang="0">
                <a:pos x="connsiteX1" y="connsiteY1"/>
              </a:cxn>
              <a:cxn ang="0">
                <a:pos x="connsiteX2" y="connsiteY2"/>
              </a:cxn>
              <a:cxn ang="0">
                <a:pos x="connsiteX3" y="connsiteY3"/>
              </a:cxn>
            </a:cxnLst>
            <a:rect l="l" t="t" r="r" b="b"/>
            <a:pathLst>
              <a:path w="831273" h="415636">
                <a:moveTo>
                  <a:pt x="0" y="376381"/>
                </a:moveTo>
                <a:cubicBezTo>
                  <a:pt x="258618" y="396008"/>
                  <a:pt x="517237" y="415636"/>
                  <a:pt x="651164" y="362527"/>
                </a:cubicBezTo>
                <a:cubicBezTo>
                  <a:pt x="785091" y="309418"/>
                  <a:pt x="775855" y="115454"/>
                  <a:pt x="803564" y="57727"/>
                </a:cubicBezTo>
                <a:cubicBezTo>
                  <a:pt x="831273" y="0"/>
                  <a:pt x="824346" y="8081"/>
                  <a:pt x="817419" y="1616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5" name="Freeform 94"/>
          <p:cNvSpPr/>
          <p:nvPr/>
        </p:nvSpPr>
        <p:spPr>
          <a:xfrm>
            <a:off x="2590800" y="6019800"/>
            <a:ext cx="928688" cy="390525"/>
          </a:xfrm>
          <a:custGeom>
            <a:avLst/>
            <a:gdLst>
              <a:gd name="connsiteX0" fmla="*/ 858982 w 858982"/>
              <a:gd name="connsiteY0" fmla="*/ 471055 h 535709"/>
              <a:gd name="connsiteX1" fmla="*/ 290945 w 858982"/>
              <a:gd name="connsiteY1" fmla="*/ 457200 h 535709"/>
              <a:gd name="connsiteX2" fmla="*/ 0 w 858982"/>
              <a:gd name="connsiteY2" fmla="*/ 0 h 535709"/>
              <a:gd name="connsiteX3" fmla="*/ 0 w 858982"/>
              <a:gd name="connsiteY3" fmla="*/ 0 h 535709"/>
            </a:gdLst>
            <a:ahLst/>
            <a:cxnLst>
              <a:cxn ang="0">
                <a:pos x="connsiteX0" y="connsiteY0"/>
              </a:cxn>
              <a:cxn ang="0">
                <a:pos x="connsiteX1" y="connsiteY1"/>
              </a:cxn>
              <a:cxn ang="0">
                <a:pos x="connsiteX2" y="connsiteY2"/>
              </a:cxn>
              <a:cxn ang="0">
                <a:pos x="connsiteX3" y="connsiteY3"/>
              </a:cxn>
            </a:cxnLst>
            <a:rect l="l" t="t" r="r" b="b"/>
            <a:pathLst>
              <a:path w="858982" h="535709">
                <a:moveTo>
                  <a:pt x="858982" y="471055"/>
                </a:moveTo>
                <a:cubicBezTo>
                  <a:pt x="646545" y="503382"/>
                  <a:pt x="434109" y="535709"/>
                  <a:pt x="290945" y="457200"/>
                </a:cubicBezTo>
                <a:cubicBezTo>
                  <a:pt x="147781" y="378691"/>
                  <a:pt x="0" y="0"/>
                  <a:pt x="0" y="0"/>
                </a:cubicBezTo>
                <a:lnTo>
                  <a:pt x="0" y="0"/>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99" name="Straight Connector 98"/>
          <p:cNvCxnSpPr/>
          <p:nvPr/>
        </p:nvCxnSpPr>
        <p:spPr>
          <a:xfrm>
            <a:off x="1641475" y="6005513"/>
            <a:ext cx="949325" cy="14287"/>
          </a:xfrm>
          <a:prstGeom prst="line">
            <a:avLst/>
          </a:prstGeom>
        </p:spPr>
        <p:style>
          <a:lnRef idx="1">
            <a:schemeClr val="accent1"/>
          </a:lnRef>
          <a:fillRef idx="0">
            <a:schemeClr val="accent1"/>
          </a:fillRef>
          <a:effectRef idx="0">
            <a:schemeClr val="accent1"/>
          </a:effectRef>
          <a:fontRef idx="minor">
            <a:schemeClr val="tx1"/>
          </a:fontRef>
        </p:style>
      </p:cxnSp>
      <p:sp>
        <p:nvSpPr>
          <p:cNvPr id="103" name="Freeform 102"/>
          <p:cNvSpPr/>
          <p:nvPr/>
        </p:nvSpPr>
        <p:spPr>
          <a:xfrm>
            <a:off x="887413" y="3724275"/>
            <a:ext cx="803275" cy="227013"/>
          </a:xfrm>
          <a:custGeom>
            <a:avLst/>
            <a:gdLst>
              <a:gd name="connsiteX0" fmla="*/ 0 w 831273"/>
              <a:gd name="connsiteY0" fmla="*/ 376381 h 415636"/>
              <a:gd name="connsiteX1" fmla="*/ 651164 w 831273"/>
              <a:gd name="connsiteY1" fmla="*/ 362527 h 415636"/>
              <a:gd name="connsiteX2" fmla="*/ 803564 w 831273"/>
              <a:gd name="connsiteY2" fmla="*/ 57727 h 415636"/>
              <a:gd name="connsiteX3" fmla="*/ 817419 w 831273"/>
              <a:gd name="connsiteY3" fmla="*/ 16163 h 415636"/>
            </a:gdLst>
            <a:ahLst/>
            <a:cxnLst>
              <a:cxn ang="0">
                <a:pos x="connsiteX0" y="connsiteY0"/>
              </a:cxn>
              <a:cxn ang="0">
                <a:pos x="connsiteX1" y="connsiteY1"/>
              </a:cxn>
              <a:cxn ang="0">
                <a:pos x="connsiteX2" y="connsiteY2"/>
              </a:cxn>
              <a:cxn ang="0">
                <a:pos x="connsiteX3" y="connsiteY3"/>
              </a:cxn>
            </a:cxnLst>
            <a:rect l="l" t="t" r="r" b="b"/>
            <a:pathLst>
              <a:path w="831273" h="415636">
                <a:moveTo>
                  <a:pt x="0" y="376381"/>
                </a:moveTo>
                <a:cubicBezTo>
                  <a:pt x="258618" y="396008"/>
                  <a:pt x="517237" y="415636"/>
                  <a:pt x="651164" y="362527"/>
                </a:cubicBezTo>
                <a:cubicBezTo>
                  <a:pt x="785091" y="309418"/>
                  <a:pt x="775855" y="115454"/>
                  <a:pt x="803564" y="57727"/>
                </a:cubicBezTo>
                <a:cubicBezTo>
                  <a:pt x="831273" y="0"/>
                  <a:pt x="824346" y="8081"/>
                  <a:pt x="817419" y="1616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04" name="Freeform 103"/>
          <p:cNvSpPr/>
          <p:nvPr/>
        </p:nvSpPr>
        <p:spPr>
          <a:xfrm>
            <a:off x="2590800" y="3733800"/>
            <a:ext cx="941388" cy="381000"/>
          </a:xfrm>
          <a:custGeom>
            <a:avLst/>
            <a:gdLst>
              <a:gd name="connsiteX0" fmla="*/ 858982 w 858982"/>
              <a:gd name="connsiteY0" fmla="*/ 471055 h 535709"/>
              <a:gd name="connsiteX1" fmla="*/ 290945 w 858982"/>
              <a:gd name="connsiteY1" fmla="*/ 457200 h 535709"/>
              <a:gd name="connsiteX2" fmla="*/ 0 w 858982"/>
              <a:gd name="connsiteY2" fmla="*/ 0 h 535709"/>
              <a:gd name="connsiteX3" fmla="*/ 0 w 858982"/>
              <a:gd name="connsiteY3" fmla="*/ 0 h 535709"/>
            </a:gdLst>
            <a:ahLst/>
            <a:cxnLst>
              <a:cxn ang="0">
                <a:pos x="connsiteX0" y="connsiteY0"/>
              </a:cxn>
              <a:cxn ang="0">
                <a:pos x="connsiteX1" y="connsiteY1"/>
              </a:cxn>
              <a:cxn ang="0">
                <a:pos x="connsiteX2" y="connsiteY2"/>
              </a:cxn>
              <a:cxn ang="0">
                <a:pos x="connsiteX3" y="connsiteY3"/>
              </a:cxn>
            </a:cxnLst>
            <a:rect l="l" t="t" r="r" b="b"/>
            <a:pathLst>
              <a:path w="858982" h="535709">
                <a:moveTo>
                  <a:pt x="858982" y="471055"/>
                </a:moveTo>
                <a:cubicBezTo>
                  <a:pt x="646545" y="503382"/>
                  <a:pt x="434109" y="535709"/>
                  <a:pt x="290945" y="457200"/>
                </a:cubicBezTo>
                <a:cubicBezTo>
                  <a:pt x="147781" y="378691"/>
                  <a:pt x="0" y="0"/>
                  <a:pt x="0" y="0"/>
                </a:cubicBezTo>
                <a:lnTo>
                  <a:pt x="0" y="0"/>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105" name="Straight Connector 104"/>
          <p:cNvCxnSpPr/>
          <p:nvPr/>
        </p:nvCxnSpPr>
        <p:spPr>
          <a:xfrm>
            <a:off x="1655763" y="3709988"/>
            <a:ext cx="935037" cy="23812"/>
          </a:xfrm>
          <a:prstGeom prst="line">
            <a:avLst/>
          </a:prstGeom>
        </p:spPr>
        <p:style>
          <a:lnRef idx="1">
            <a:schemeClr val="accent1"/>
          </a:lnRef>
          <a:fillRef idx="0">
            <a:schemeClr val="accent1"/>
          </a:fillRef>
          <a:effectRef idx="0">
            <a:schemeClr val="accent1"/>
          </a:effectRef>
          <a:fontRef idx="minor">
            <a:schemeClr val="tx1"/>
          </a:fontRef>
        </p:style>
      </p:cxnSp>
      <p:sp>
        <p:nvSpPr>
          <p:cNvPr id="14394" name="TextBox 110"/>
          <p:cNvSpPr txBox="1">
            <a:spLocks noChangeArrowheads="1"/>
          </p:cNvSpPr>
          <p:nvPr/>
        </p:nvSpPr>
        <p:spPr bwMode="auto">
          <a:xfrm>
            <a:off x="61913" y="4778375"/>
            <a:ext cx="1219200" cy="292100"/>
          </a:xfrm>
          <a:prstGeom prst="rect">
            <a:avLst/>
          </a:prstGeom>
          <a:noFill/>
          <a:ln w="9525">
            <a:noFill/>
            <a:miter lim="800000"/>
            <a:headEnd/>
            <a:tailEnd/>
          </a:ln>
        </p:spPr>
        <p:txBody>
          <a:bodyPr>
            <a:spAutoFit/>
          </a:bodyPr>
          <a:lstStyle/>
          <a:p>
            <a:r>
              <a:rPr lang="en-US" sz="1300">
                <a:latin typeface="Times New Roman" pitchFamily="18" charset="0"/>
                <a:cs typeface="Times New Roman" pitchFamily="18" charset="0"/>
              </a:rPr>
              <a:t>Ion acceptor</a:t>
            </a:r>
          </a:p>
        </p:txBody>
      </p:sp>
      <p:sp>
        <p:nvSpPr>
          <p:cNvPr id="14395" name="TextBox 111"/>
          <p:cNvSpPr txBox="1">
            <a:spLocks noChangeArrowheads="1"/>
          </p:cNvSpPr>
          <p:nvPr/>
        </p:nvSpPr>
        <p:spPr bwMode="auto">
          <a:xfrm>
            <a:off x="3810000" y="4813300"/>
            <a:ext cx="1219200" cy="292100"/>
          </a:xfrm>
          <a:prstGeom prst="rect">
            <a:avLst/>
          </a:prstGeom>
          <a:noFill/>
          <a:ln w="9525">
            <a:noFill/>
            <a:miter lim="800000"/>
            <a:headEnd/>
            <a:tailEnd/>
          </a:ln>
        </p:spPr>
        <p:txBody>
          <a:bodyPr>
            <a:spAutoFit/>
          </a:bodyPr>
          <a:lstStyle/>
          <a:p>
            <a:r>
              <a:rPr lang="en-US" sz="1300">
                <a:latin typeface="Times New Roman" pitchFamily="18" charset="0"/>
                <a:cs typeface="Times New Roman" pitchFamily="18" charset="0"/>
              </a:rPr>
              <a:t>Ion acceptor</a:t>
            </a:r>
          </a:p>
        </p:txBody>
      </p:sp>
      <p:cxnSp>
        <p:nvCxnSpPr>
          <p:cNvPr id="114" name="Straight Arrow Connector 113"/>
          <p:cNvCxnSpPr/>
          <p:nvPr/>
        </p:nvCxnSpPr>
        <p:spPr>
          <a:xfrm rot="5400000" flipH="1" flipV="1">
            <a:off x="381000" y="4038600"/>
            <a:ext cx="914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rot="16200000" flipH="1">
            <a:off x="152400" y="5334000"/>
            <a:ext cx="1066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rot="5400000">
            <a:off x="3162300" y="5372100"/>
            <a:ext cx="1143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rot="16200000" flipV="1">
            <a:off x="3276600" y="4038600"/>
            <a:ext cx="914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4400" name="Picture 3"/>
          <p:cNvPicPr>
            <a:picLocks noChangeAspect="1" noChangeArrowheads="1"/>
          </p:cNvPicPr>
          <p:nvPr/>
        </p:nvPicPr>
        <p:blipFill>
          <a:blip r:embed="rId5"/>
          <a:srcRect/>
          <a:stretch>
            <a:fillRect/>
          </a:stretch>
        </p:blipFill>
        <p:spPr bwMode="auto">
          <a:xfrm>
            <a:off x="6172200" y="2005013"/>
            <a:ext cx="2286000" cy="1638300"/>
          </a:xfrm>
          <a:prstGeom prst="rect">
            <a:avLst/>
          </a:prstGeom>
          <a:noFill/>
          <a:ln w="9525">
            <a:noFill/>
            <a:miter lim="800000"/>
            <a:headEnd/>
            <a:tailEnd/>
          </a:ln>
        </p:spPr>
      </p:pic>
      <p:sp>
        <p:nvSpPr>
          <p:cNvPr id="14401" name="TextBox 72"/>
          <p:cNvSpPr txBox="1">
            <a:spLocks noChangeArrowheads="1"/>
          </p:cNvSpPr>
          <p:nvPr/>
        </p:nvSpPr>
        <p:spPr bwMode="auto">
          <a:xfrm>
            <a:off x="5991225" y="3587750"/>
            <a:ext cx="1143000" cy="307975"/>
          </a:xfrm>
          <a:prstGeom prst="rect">
            <a:avLst/>
          </a:prstGeom>
          <a:noFill/>
          <a:ln w="9525">
            <a:noFill/>
            <a:miter lim="800000"/>
            <a:headEnd/>
            <a:tailEnd/>
          </a:ln>
        </p:spPr>
        <p:txBody>
          <a:bodyPr>
            <a:spAutoFit/>
          </a:bodyPr>
          <a:lstStyle/>
          <a:p>
            <a:r>
              <a:rPr lang="en-US" sz="1400">
                <a:latin typeface="Times New Roman" pitchFamily="18" charset="0"/>
                <a:cs typeface="Times New Roman" pitchFamily="18" charset="0"/>
              </a:rPr>
              <a:t>Kim loại</a:t>
            </a:r>
          </a:p>
        </p:txBody>
      </p:sp>
      <p:sp>
        <p:nvSpPr>
          <p:cNvPr id="14402" name="TextBox 75"/>
          <p:cNvSpPr txBox="1">
            <a:spLocks noChangeArrowheads="1"/>
          </p:cNvSpPr>
          <p:nvPr/>
        </p:nvSpPr>
        <p:spPr bwMode="auto">
          <a:xfrm>
            <a:off x="7042150" y="3590925"/>
            <a:ext cx="1371600" cy="307975"/>
          </a:xfrm>
          <a:prstGeom prst="rect">
            <a:avLst/>
          </a:prstGeom>
          <a:noFill/>
          <a:ln w="9525">
            <a:noFill/>
            <a:miter lim="800000"/>
            <a:headEnd/>
            <a:tailEnd/>
          </a:ln>
        </p:spPr>
        <p:txBody>
          <a:bodyPr>
            <a:spAutoFit/>
          </a:bodyPr>
          <a:lstStyle/>
          <a:p>
            <a:r>
              <a:rPr lang="en-US" sz="1400">
                <a:latin typeface="Times New Roman" pitchFamily="18" charset="0"/>
                <a:cs typeface="Times New Roman" pitchFamily="18" charset="0"/>
              </a:rPr>
              <a:t>Bán dẫn  loại p</a:t>
            </a:r>
          </a:p>
        </p:txBody>
      </p:sp>
      <p:sp>
        <p:nvSpPr>
          <p:cNvPr id="14403" name="TextBox 23"/>
          <p:cNvSpPr txBox="1">
            <a:spLocks noChangeArrowheads="1"/>
          </p:cNvSpPr>
          <p:nvPr/>
        </p:nvSpPr>
        <p:spPr bwMode="auto">
          <a:xfrm>
            <a:off x="6022975" y="4040188"/>
            <a:ext cx="2555875" cy="338137"/>
          </a:xfrm>
          <a:prstGeom prst="rect">
            <a:avLst/>
          </a:prstGeom>
          <a:noFill/>
          <a:ln w="9525">
            <a:noFill/>
            <a:miter lim="800000"/>
            <a:headEnd/>
            <a:tailEnd/>
          </a:ln>
        </p:spPr>
        <p:txBody>
          <a:bodyPr>
            <a:spAutoFit/>
          </a:bodyPr>
          <a:lstStyle/>
          <a:p>
            <a:pPr algn="ctr"/>
            <a:r>
              <a:rPr lang="en-US" sz="1600">
                <a:latin typeface="Times New Roman" pitchFamily="18" charset="0"/>
                <a:cs typeface="Times New Roman" pitchFamily="18" charset="0"/>
              </a:rPr>
              <a:t>Sau khi áp thế V</a:t>
            </a:r>
            <a:r>
              <a:rPr lang="en-US" sz="1600" baseline="-25000">
                <a:latin typeface="Times New Roman" pitchFamily="18" charset="0"/>
                <a:cs typeface="Times New Roman" pitchFamily="18" charset="0"/>
              </a:rPr>
              <a:t>GS</a:t>
            </a:r>
          </a:p>
        </p:txBody>
      </p:sp>
      <p:sp>
        <p:nvSpPr>
          <p:cNvPr id="14404" name="TextBox 23"/>
          <p:cNvSpPr txBox="1">
            <a:spLocks noChangeArrowheads="1"/>
          </p:cNvSpPr>
          <p:nvPr/>
        </p:nvSpPr>
        <p:spPr bwMode="auto">
          <a:xfrm>
            <a:off x="6032500" y="1593850"/>
            <a:ext cx="2555875" cy="338138"/>
          </a:xfrm>
          <a:prstGeom prst="rect">
            <a:avLst/>
          </a:prstGeom>
          <a:noFill/>
          <a:ln w="9525">
            <a:noFill/>
            <a:miter lim="800000"/>
            <a:headEnd/>
            <a:tailEnd/>
          </a:ln>
        </p:spPr>
        <p:txBody>
          <a:bodyPr>
            <a:spAutoFit/>
          </a:bodyPr>
          <a:lstStyle/>
          <a:p>
            <a:pPr algn="ctr"/>
            <a:r>
              <a:rPr lang="en-US" sz="1600">
                <a:latin typeface="Times New Roman" pitchFamily="18" charset="0"/>
                <a:cs typeface="Times New Roman" pitchFamily="18" charset="0"/>
              </a:rPr>
              <a:t>Trước khi áp thế V</a:t>
            </a:r>
            <a:r>
              <a:rPr lang="en-US" sz="1600" baseline="-25000">
                <a:latin typeface="Times New Roman" pitchFamily="18" charset="0"/>
                <a:cs typeface="Times New Roman" pitchFamily="18" charset="0"/>
              </a:rPr>
              <a:t>GS</a:t>
            </a:r>
          </a:p>
        </p:txBody>
      </p:sp>
      <p:sp>
        <p:nvSpPr>
          <p:cNvPr id="78" name="Oval 77"/>
          <p:cNvSpPr/>
          <p:nvPr/>
        </p:nvSpPr>
        <p:spPr bwMode="auto">
          <a:xfrm>
            <a:off x="6726238" y="5256213"/>
            <a:ext cx="215900" cy="2174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endParaRPr lang="en-GB" dirty="0"/>
          </a:p>
        </p:txBody>
      </p:sp>
      <p:sp>
        <p:nvSpPr>
          <p:cNvPr id="79" name="Oval 78"/>
          <p:cNvSpPr/>
          <p:nvPr/>
        </p:nvSpPr>
        <p:spPr bwMode="auto">
          <a:xfrm>
            <a:off x="6726238" y="5548313"/>
            <a:ext cx="215900" cy="2174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endParaRPr lang="en-GB" dirty="0"/>
          </a:p>
        </p:txBody>
      </p:sp>
      <p:sp>
        <p:nvSpPr>
          <p:cNvPr id="80" name="Oval 79"/>
          <p:cNvSpPr/>
          <p:nvPr/>
        </p:nvSpPr>
        <p:spPr bwMode="auto">
          <a:xfrm>
            <a:off x="6726238" y="5840413"/>
            <a:ext cx="215900" cy="2174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endParaRPr lang="en-GB" dirty="0"/>
          </a:p>
        </p:txBody>
      </p:sp>
      <p:cxnSp>
        <p:nvCxnSpPr>
          <p:cNvPr id="85" name="Straight Arrow Connector 84"/>
          <p:cNvCxnSpPr>
            <a:endCxn id="83" idx="0"/>
          </p:cNvCxnSpPr>
          <p:nvPr/>
        </p:nvCxnSpPr>
        <p:spPr>
          <a:xfrm>
            <a:off x="6397625" y="4889500"/>
            <a:ext cx="423863" cy="95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433" name="TextBox 86"/>
          <p:cNvSpPr txBox="1">
            <a:spLocks noChangeArrowheads="1"/>
          </p:cNvSpPr>
          <p:nvPr/>
        </p:nvSpPr>
        <p:spPr bwMode="auto">
          <a:xfrm>
            <a:off x="5411788" y="4706938"/>
            <a:ext cx="1131887" cy="307975"/>
          </a:xfrm>
          <a:prstGeom prst="rect">
            <a:avLst/>
          </a:prstGeom>
          <a:noFill/>
          <a:ln w="9525">
            <a:noFill/>
            <a:miter lim="800000"/>
            <a:headEnd/>
            <a:tailEnd/>
          </a:ln>
        </p:spPr>
        <p:txBody>
          <a:bodyPr>
            <a:spAutoFit/>
          </a:bodyPr>
          <a:lstStyle/>
          <a:p>
            <a:r>
              <a:rPr lang="en-US" sz="1400">
                <a:latin typeface="Times New Roman" pitchFamily="18" charset="0"/>
                <a:cs typeface="Times New Roman" pitchFamily="18" charset="0"/>
              </a:rPr>
              <a:t>Ion acceptor</a:t>
            </a:r>
          </a:p>
        </p:txBody>
      </p:sp>
      <p:sp>
        <p:nvSpPr>
          <p:cNvPr id="87" name="TextBox 3"/>
          <p:cNvSpPr txBox="1">
            <a:spLocks noChangeArrowheads="1"/>
          </p:cNvSpPr>
          <p:nvPr/>
        </p:nvSpPr>
        <p:spPr bwMode="auto">
          <a:xfrm>
            <a:off x="449263" y="847725"/>
            <a:ext cx="4381500" cy="523875"/>
          </a:xfrm>
          <a:prstGeom prst="rect">
            <a:avLst/>
          </a:prstGeom>
          <a:noFill/>
          <a:ln w="9525">
            <a:noFill/>
            <a:miter lim="800000"/>
            <a:headEnd/>
            <a:tailEnd/>
          </a:ln>
        </p:spPr>
        <p:txBody>
          <a:bodyPr>
            <a:spAutoFit/>
          </a:bodyPr>
          <a:lstStyle/>
          <a:p>
            <a:r>
              <a:rPr lang="en-US" sz="2800">
                <a:solidFill>
                  <a:schemeClr val="accent1"/>
                </a:solidFill>
                <a:latin typeface="Times New Roman" pitchFamily="18" charset="0"/>
                <a:cs typeface="Times New Roman" pitchFamily="18" charset="0"/>
              </a:rPr>
              <a:t>Transistor hiệu ứng trường.</a:t>
            </a:r>
          </a:p>
        </p:txBody>
      </p:sp>
      <p:sp>
        <p:nvSpPr>
          <p:cNvPr id="88" name="TextBox 87"/>
          <p:cNvSpPr txBox="1"/>
          <p:nvPr/>
        </p:nvSpPr>
        <p:spPr>
          <a:xfrm>
            <a:off x="0" y="54114"/>
            <a:ext cx="9144000" cy="707886"/>
          </a:xfrm>
          <a:prstGeom prst="rect">
            <a:avLst/>
          </a:prstGeom>
          <a:noFill/>
        </p:spPr>
        <p:txBody>
          <a:bodyPr wrap="square" rtlCol="0">
            <a:spAutoFit/>
          </a:bodyPr>
          <a:lstStyle/>
          <a:p>
            <a:pPr algn="ctr"/>
            <a:r>
              <a:rPr lang="en-US" sz="4000" smtClean="0">
                <a:solidFill>
                  <a:srgbClr val="FF0000"/>
                </a:solidFill>
                <a:latin typeface="Times New Roman" pitchFamily="18" charset="0"/>
                <a:cs typeface="Times New Roman" pitchFamily="18" charset="0"/>
              </a:rPr>
              <a:t>MOSFET</a:t>
            </a:r>
            <a:endParaRPr lang="en-US" sz="400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diamond(in)">
                                      <p:cBhvr>
                                        <p:cTn id="7" dur="500"/>
                                        <p:tgtEl>
                                          <p:spTgt spid="14338"/>
                                        </p:tgtEl>
                                      </p:cBhvr>
                                    </p:animEffect>
                                  </p:childTnLst>
                                </p:cTn>
                              </p:par>
                              <p:par>
                                <p:cTn id="8" presetID="8" presetClass="entr" presetSubtype="16" fill="hold" nodeType="withEffect">
                                  <p:stCondLst>
                                    <p:cond delay="0"/>
                                  </p:stCondLst>
                                  <p:childTnLst>
                                    <p:set>
                                      <p:cBhvr>
                                        <p:cTn id="9" dur="1" fill="hold">
                                          <p:stCondLst>
                                            <p:cond delay="0"/>
                                          </p:stCondLst>
                                        </p:cTn>
                                        <p:tgtEl>
                                          <p:spTgt spid="14339"/>
                                        </p:tgtEl>
                                        <p:attrNameLst>
                                          <p:attrName>style.visibility</p:attrName>
                                        </p:attrNameLst>
                                      </p:cBhvr>
                                      <p:to>
                                        <p:strVal val="visible"/>
                                      </p:to>
                                    </p:set>
                                    <p:animEffect transition="in" filter="diamond(in)">
                                      <p:cBhvr>
                                        <p:cTn id="10" dur="500"/>
                                        <p:tgtEl>
                                          <p:spTgt spid="14339"/>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4342"/>
                                        </p:tgtEl>
                                        <p:attrNameLst>
                                          <p:attrName>style.visibility</p:attrName>
                                        </p:attrNameLst>
                                      </p:cBhvr>
                                      <p:to>
                                        <p:strVal val="visible"/>
                                      </p:to>
                                    </p:set>
                                    <p:animEffect transition="in" filter="diamond(in)">
                                      <p:cBhvr>
                                        <p:cTn id="13" dur="500"/>
                                        <p:tgtEl>
                                          <p:spTgt spid="14342"/>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4343"/>
                                        </p:tgtEl>
                                        <p:attrNameLst>
                                          <p:attrName>style.visibility</p:attrName>
                                        </p:attrNameLst>
                                      </p:cBhvr>
                                      <p:to>
                                        <p:strVal val="visible"/>
                                      </p:to>
                                    </p:set>
                                    <p:animEffect transition="in" filter="diamond(in)">
                                      <p:cBhvr>
                                        <p:cTn id="16" dur="500"/>
                                        <p:tgtEl>
                                          <p:spTgt spid="14343"/>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4344"/>
                                        </p:tgtEl>
                                        <p:attrNameLst>
                                          <p:attrName>style.visibility</p:attrName>
                                        </p:attrNameLst>
                                      </p:cBhvr>
                                      <p:to>
                                        <p:strVal val="visible"/>
                                      </p:to>
                                    </p:set>
                                    <p:animEffect transition="in" filter="diamond(in)">
                                      <p:cBhvr>
                                        <p:cTn id="19" dur="500"/>
                                        <p:tgtEl>
                                          <p:spTgt spid="14344"/>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amond(in)">
                                      <p:cBhvr>
                                        <p:cTn id="22" dur="500"/>
                                        <p:tgtEl>
                                          <p:spTgt spid="10"/>
                                        </p:tgtEl>
                                      </p:cBhvr>
                                    </p:animEffect>
                                  </p:childTnLst>
                                </p:cTn>
                              </p:par>
                              <p:par>
                                <p:cTn id="23" presetID="8" presetClass="entr" presetSubtype="16"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amond(in)">
                                      <p:cBhvr>
                                        <p:cTn id="25" dur="500"/>
                                        <p:tgtEl>
                                          <p:spTgt spid="11"/>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4347"/>
                                        </p:tgtEl>
                                        <p:attrNameLst>
                                          <p:attrName>style.visibility</p:attrName>
                                        </p:attrNameLst>
                                      </p:cBhvr>
                                      <p:to>
                                        <p:strVal val="visible"/>
                                      </p:to>
                                    </p:set>
                                    <p:animEffect transition="in" filter="diamond(in)">
                                      <p:cBhvr>
                                        <p:cTn id="28" dur="500"/>
                                        <p:tgtEl>
                                          <p:spTgt spid="14347"/>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amond(in)">
                                      <p:cBhvr>
                                        <p:cTn id="31" dur="500"/>
                                        <p:tgtEl>
                                          <p:spTgt spid="18"/>
                                        </p:tgtEl>
                                      </p:cBhvr>
                                    </p:animEffect>
                                  </p:childTnLst>
                                </p:cTn>
                              </p:par>
                              <p:par>
                                <p:cTn id="32" presetID="8" presetClass="entr" presetSubtype="16"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amond(in)">
                                      <p:cBhvr>
                                        <p:cTn id="34" dur="500"/>
                                        <p:tgtEl>
                                          <p:spTgt spid="20"/>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14350"/>
                                        </p:tgtEl>
                                        <p:attrNameLst>
                                          <p:attrName>style.visibility</p:attrName>
                                        </p:attrNameLst>
                                      </p:cBhvr>
                                      <p:to>
                                        <p:strVal val="visible"/>
                                      </p:to>
                                    </p:set>
                                    <p:animEffect transition="in" filter="diamond(in)">
                                      <p:cBhvr>
                                        <p:cTn id="37" dur="500"/>
                                        <p:tgtEl>
                                          <p:spTgt spid="14350"/>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14351"/>
                                        </p:tgtEl>
                                        <p:attrNameLst>
                                          <p:attrName>style.visibility</p:attrName>
                                        </p:attrNameLst>
                                      </p:cBhvr>
                                      <p:to>
                                        <p:strVal val="visible"/>
                                      </p:to>
                                    </p:set>
                                    <p:animEffect transition="in" filter="diamond(in)">
                                      <p:cBhvr>
                                        <p:cTn id="40" dur="500"/>
                                        <p:tgtEl>
                                          <p:spTgt spid="14351"/>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14352"/>
                                        </p:tgtEl>
                                        <p:attrNameLst>
                                          <p:attrName>style.visibility</p:attrName>
                                        </p:attrNameLst>
                                      </p:cBhvr>
                                      <p:to>
                                        <p:strVal val="visible"/>
                                      </p:to>
                                    </p:set>
                                    <p:animEffect transition="in" filter="diamond(in)">
                                      <p:cBhvr>
                                        <p:cTn id="43" dur="500"/>
                                        <p:tgtEl>
                                          <p:spTgt spid="14352"/>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14353"/>
                                        </p:tgtEl>
                                        <p:attrNameLst>
                                          <p:attrName>style.visibility</p:attrName>
                                        </p:attrNameLst>
                                      </p:cBhvr>
                                      <p:to>
                                        <p:strVal val="visible"/>
                                      </p:to>
                                    </p:set>
                                    <p:animEffect transition="in" filter="diamond(in)">
                                      <p:cBhvr>
                                        <p:cTn id="46" dur="500"/>
                                        <p:tgtEl>
                                          <p:spTgt spid="14353"/>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14354"/>
                                        </p:tgtEl>
                                        <p:attrNameLst>
                                          <p:attrName>style.visibility</p:attrName>
                                        </p:attrNameLst>
                                      </p:cBhvr>
                                      <p:to>
                                        <p:strVal val="visible"/>
                                      </p:to>
                                    </p:set>
                                    <p:animEffect transition="in" filter="diamond(in)">
                                      <p:cBhvr>
                                        <p:cTn id="49" dur="500"/>
                                        <p:tgtEl>
                                          <p:spTgt spid="14354"/>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diamond(in)">
                                      <p:cBhvr>
                                        <p:cTn id="52" dur="500"/>
                                        <p:tgtEl>
                                          <p:spTgt spid="27"/>
                                        </p:tgtEl>
                                      </p:cBhvr>
                                    </p:animEffect>
                                  </p:childTnLst>
                                </p:cTn>
                              </p:par>
                              <p:par>
                                <p:cTn id="53" presetID="8" presetClass="entr" presetSubtype="16"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diamond(in)">
                                      <p:cBhvr>
                                        <p:cTn id="55" dur="500"/>
                                        <p:tgtEl>
                                          <p:spTgt spid="28"/>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diamond(in)">
                                      <p:cBhvr>
                                        <p:cTn id="58" dur="500"/>
                                        <p:tgtEl>
                                          <p:spTgt spid="31"/>
                                        </p:tgtEl>
                                      </p:cBhvr>
                                    </p:animEffect>
                                  </p:childTnLst>
                                </p:cTn>
                              </p:par>
                              <p:par>
                                <p:cTn id="59" presetID="8" presetClass="entr" presetSubtype="16"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diamond(in)">
                                      <p:cBhvr>
                                        <p:cTn id="61" dur="500"/>
                                        <p:tgtEl>
                                          <p:spTgt spid="32"/>
                                        </p:tgtEl>
                                      </p:cBhvr>
                                    </p:animEffect>
                                  </p:childTnLst>
                                </p:cTn>
                              </p:par>
                              <p:par>
                                <p:cTn id="62" presetID="8" presetClass="entr" presetSubtype="16" fill="hold"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diamond(in)">
                                      <p:cBhvr>
                                        <p:cTn id="64" dur="500"/>
                                        <p:tgtEl>
                                          <p:spTgt spid="34"/>
                                        </p:tgtEl>
                                      </p:cBhvr>
                                    </p:animEffect>
                                  </p:childTnLst>
                                </p:cTn>
                              </p:par>
                              <p:par>
                                <p:cTn id="65" presetID="8" presetClass="entr" presetSubtype="16" fill="hold" grpId="0" nodeType="withEffect">
                                  <p:stCondLst>
                                    <p:cond delay="0"/>
                                  </p:stCondLst>
                                  <p:childTnLst>
                                    <p:set>
                                      <p:cBhvr>
                                        <p:cTn id="66" dur="1" fill="hold">
                                          <p:stCondLst>
                                            <p:cond delay="0"/>
                                          </p:stCondLst>
                                        </p:cTn>
                                        <p:tgtEl>
                                          <p:spTgt spid="14360"/>
                                        </p:tgtEl>
                                        <p:attrNameLst>
                                          <p:attrName>style.visibility</p:attrName>
                                        </p:attrNameLst>
                                      </p:cBhvr>
                                      <p:to>
                                        <p:strVal val="visible"/>
                                      </p:to>
                                    </p:set>
                                    <p:animEffect transition="in" filter="diamond(in)">
                                      <p:cBhvr>
                                        <p:cTn id="67" dur="500"/>
                                        <p:tgtEl>
                                          <p:spTgt spid="14360"/>
                                        </p:tgtEl>
                                      </p:cBhvr>
                                    </p:animEffect>
                                  </p:childTnLst>
                                </p:cTn>
                              </p:par>
                              <p:par>
                                <p:cTn id="68" presetID="8" presetClass="entr" presetSubtype="16" fill="hold" grpId="0" nodeType="withEffect">
                                  <p:stCondLst>
                                    <p:cond delay="0"/>
                                  </p:stCondLst>
                                  <p:childTnLst>
                                    <p:set>
                                      <p:cBhvr>
                                        <p:cTn id="69" dur="1" fill="hold">
                                          <p:stCondLst>
                                            <p:cond delay="0"/>
                                          </p:stCondLst>
                                        </p:cTn>
                                        <p:tgtEl>
                                          <p:spTgt spid="14361"/>
                                        </p:tgtEl>
                                        <p:attrNameLst>
                                          <p:attrName>style.visibility</p:attrName>
                                        </p:attrNameLst>
                                      </p:cBhvr>
                                      <p:to>
                                        <p:strVal val="visible"/>
                                      </p:to>
                                    </p:set>
                                    <p:animEffect transition="in" filter="diamond(in)">
                                      <p:cBhvr>
                                        <p:cTn id="70" dur="500"/>
                                        <p:tgtEl>
                                          <p:spTgt spid="14361"/>
                                        </p:tgtEl>
                                      </p:cBhvr>
                                    </p:animEffect>
                                  </p:childTnLst>
                                </p:cTn>
                              </p:par>
                              <p:par>
                                <p:cTn id="71" presetID="8" presetClass="entr" presetSubtype="16" fill="hold" grpId="0" nodeType="withEffect">
                                  <p:stCondLst>
                                    <p:cond delay="0"/>
                                  </p:stCondLst>
                                  <p:childTnLst>
                                    <p:set>
                                      <p:cBhvr>
                                        <p:cTn id="72" dur="1" fill="hold">
                                          <p:stCondLst>
                                            <p:cond delay="0"/>
                                          </p:stCondLst>
                                        </p:cTn>
                                        <p:tgtEl>
                                          <p:spTgt spid="14362"/>
                                        </p:tgtEl>
                                        <p:attrNameLst>
                                          <p:attrName>style.visibility</p:attrName>
                                        </p:attrNameLst>
                                      </p:cBhvr>
                                      <p:to>
                                        <p:strVal val="visible"/>
                                      </p:to>
                                    </p:set>
                                    <p:animEffect transition="in" filter="diamond(in)">
                                      <p:cBhvr>
                                        <p:cTn id="73" dur="500"/>
                                        <p:tgtEl>
                                          <p:spTgt spid="14362"/>
                                        </p:tgtEl>
                                      </p:cBhvr>
                                    </p:animEffect>
                                  </p:childTnLst>
                                </p:cTn>
                              </p:par>
                              <p:par>
                                <p:cTn id="74" presetID="8" presetClass="entr" presetSubtype="16" fill="hold" nodeType="with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diamond(in)">
                                      <p:cBhvr>
                                        <p:cTn id="76" dur="500"/>
                                        <p:tgtEl>
                                          <p:spTgt spid="75"/>
                                        </p:tgtEl>
                                      </p:cBhvr>
                                    </p:animEffect>
                                  </p:childTnLst>
                                </p:cTn>
                              </p:par>
                              <p:par>
                                <p:cTn id="77" presetID="8" presetClass="entr" presetSubtype="16" fill="hold" nodeType="withEffect">
                                  <p:stCondLst>
                                    <p:cond delay="0"/>
                                  </p:stCondLst>
                                  <p:childTnLst>
                                    <p:set>
                                      <p:cBhvr>
                                        <p:cTn id="78" dur="1" fill="hold">
                                          <p:stCondLst>
                                            <p:cond delay="0"/>
                                          </p:stCondLst>
                                        </p:cTn>
                                        <p:tgtEl>
                                          <p:spTgt spid="76"/>
                                        </p:tgtEl>
                                        <p:attrNameLst>
                                          <p:attrName>style.visibility</p:attrName>
                                        </p:attrNameLst>
                                      </p:cBhvr>
                                      <p:to>
                                        <p:strVal val="visible"/>
                                      </p:to>
                                    </p:set>
                                    <p:animEffect transition="in" filter="diamond(in)">
                                      <p:cBhvr>
                                        <p:cTn id="79" dur="500"/>
                                        <p:tgtEl>
                                          <p:spTgt spid="76"/>
                                        </p:tgtEl>
                                      </p:cBhvr>
                                    </p:animEffect>
                                  </p:childTnLst>
                                </p:cTn>
                              </p:par>
                              <p:par>
                                <p:cTn id="80" presetID="8" presetClass="entr" presetSubtype="16" fill="hold" grpId="0" nodeType="withEffect">
                                  <p:stCondLst>
                                    <p:cond delay="0"/>
                                  </p:stCondLst>
                                  <p:childTnLst>
                                    <p:set>
                                      <p:cBhvr>
                                        <p:cTn id="81" dur="1" fill="hold">
                                          <p:stCondLst>
                                            <p:cond delay="0"/>
                                          </p:stCondLst>
                                        </p:cTn>
                                        <p:tgtEl>
                                          <p:spTgt spid="14365"/>
                                        </p:tgtEl>
                                        <p:attrNameLst>
                                          <p:attrName>style.visibility</p:attrName>
                                        </p:attrNameLst>
                                      </p:cBhvr>
                                      <p:to>
                                        <p:strVal val="visible"/>
                                      </p:to>
                                    </p:set>
                                    <p:animEffect transition="in" filter="diamond(in)">
                                      <p:cBhvr>
                                        <p:cTn id="82" dur="500"/>
                                        <p:tgtEl>
                                          <p:spTgt spid="14365"/>
                                        </p:tgtEl>
                                      </p:cBhvr>
                                    </p:animEffect>
                                  </p:childTnLst>
                                </p:cTn>
                              </p:par>
                              <p:par>
                                <p:cTn id="83" presetID="8" presetClass="entr" presetSubtype="16" fill="hold" nodeType="withEffect">
                                  <p:stCondLst>
                                    <p:cond delay="0"/>
                                  </p:stCondLst>
                                  <p:childTnLst>
                                    <p:set>
                                      <p:cBhvr>
                                        <p:cTn id="84" dur="1" fill="hold">
                                          <p:stCondLst>
                                            <p:cond delay="0"/>
                                          </p:stCondLst>
                                        </p:cTn>
                                        <p:tgtEl>
                                          <p:spTgt spid="14366"/>
                                        </p:tgtEl>
                                        <p:attrNameLst>
                                          <p:attrName>style.visibility</p:attrName>
                                        </p:attrNameLst>
                                      </p:cBhvr>
                                      <p:to>
                                        <p:strVal val="visible"/>
                                      </p:to>
                                    </p:set>
                                    <p:animEffect transition="in" filter="diamond(in)">
                                      <p:cBhvr>
                                        <p:cTn id="85" dur="500"/>
                                        <p:tgtEl>
                                          <p:spTgt spid="14366"/>
                                        </p:tgtEl>
                                      </p:cBhvr>
                                    </p:animEffect>
                                  </p:childTnLst>
                                </p:cTn>
                              </p:par>
                              <p:par>
                                <p:cTn id="86" presetID="8" presetClass="entr" presetSubtype="16" fill="hold" nodeType="withEffect">
                                  <p:stCondLst>
                                    <p:cond delay="0"/>
                                  </p:stCondLst>
                                  <p:childTnLst>
                                    <p:set>
                                      <p:cBhvr>
                                        <p:cTn id="87" dur="1" fill="hold">
                                          <p:stCondLst>
                                            <p:cond delay="0"/>
                                          </p:stCondLst>
                                        </p:cTn>
                                        <p:tgtEl>
                                          <p:spTgt spid="66"/>
                                        </p:tgtEl>
                                        <p:attrNameLst>
                                          <p:attrName>style.visibility</p:attrName>
                                        </p:attrNameLst>
                                      </p:cBhvr>
                                      <p:to>
                                        <p:strVal val="visible"/>
                                      </p:to>
                                    </p:set>
                                    <p:animEffect transition="in" filter="diamond(in)">
                                      <p:cBhvr>
                                        <p:cTn id="88" dur="500"/>
                                        <p:tgtEl>
                                          <p:spTgt spid="66"/>
                                        </p:tgtEl>
                                      </p:cBhvr>
                                    </p:animEffect>
                                  </p:childTnLst>
                                </p:cTn>
                              </p:par>
                              <p:par>
                                <p:cTn id="89" presetID="8" presetClass="entr" presetSubtype="16" fill="hold" grpId="0" nodeType="withEffect">
                                  <p:stCondLst>
                                    <p:cond delay="0"/>
                                  </p:stCondLst>
                                  <p:childTnLst>
                                    <p:set>
                                      <p:cBhvr>
                                        <p:cTn id="90" dur="1" fill="hold">
                                          <p:stCondLst>
                                            <p:cond delay="0"/>
                                          </p:stCondLst>
                                        </p:cTn>
                                        <p:tgtEl>
                                          <p:spTgt spid="14368"/>
                                        </p:tgtEl>
                                        <p:attrNameLst>
                                          <p:attrName>style.visibility</p:attrName>
                                        </p:attrNameLst>
                                      </p:cBhvr>
                                      <p:to>
                                        <p:strVal val="visible"/>
                                      </p:to>
                                    </p:set>
                                    <p:animEffect transition="in" filter="diamond(in)">
                                      <p:cBhvr>
                                        <p:cTn id="91" dur="500"/>
                                        <p:tgtEl>
                                          <p:spTgt spid="14368"/>
                                        </p:tgtEl>
                                      </p:cBhvr>
                                    </p:animEffect>
                                  </p:childTnLst>
                                </p:cTn>
                              </p:par>
                              <p:par>
                                <p:cTn id="92" presetID="8" presetClass="entr" presetSubtype="16" fill="hold" grpId="0" nodeType="withEffect">
                                  <p:stCondLst>
                                    <p:cond delay="0"/>
                                  </p:stCondLst>
                                  <p:childTnLst>
                                    <p:set>
                                      <p:cBhvr>
                                        <p:cTn id="93" dur="1" fill="hold">
                                          <p:stCondLst>
                                            <p:cond delay="0"/>
                                          </p:stCondLst>
                                        </p:cTn>
                                        <p:tgtEl>
                                          <p:spTgt spid="14369"/>
                                        </p:tgtEl>
                                        <p:attrNameLst>
                                          <p:attrName>style.visibility</p:attrName>
                                        </p:attrNameLst>
                                      </p:cBhvr>
                                      <p:to>
                                        <p:strVal val="visible"/>
                                      </p:to>
                                    </p:set>
                                    <p:animEffect transition="in" filter="diamond(in)">
                                      <p:cBhvr>
                                        <p:cTn id="94" dur="500"/>
                                        <p:tgtEl>
                                          <p:spTgt spid="14369"/>
                                        </p:tgtEl>
                                      </p:cBhvr>
                                    </p:animEffect>
                                  </p:childTnLst>
                                </p:cTn>
                              </p:par>
                              <p:par>
                                <p:cTn id="95" presetID="8" presetClass="entr" presetSubtype="16" fill="hold" grpId="0" nodeType="withEffect">
                                  <p:stCondLst>
                                    <p:cond delay="0"/>
                                  </p:stCondLst>
                                  <p:childTnLst>
                                    <p:set>
                                      <p:cBhvr>
                                        <p:cTn id="96" dur="1" fill="hold">
                                          <p:stCondLst>
                                            <p:cond delay="0"/>
                                          </p:stCondLst>
                                        </p:cTn>
                                        <p:tgtEl>
                                          <p:spTgt spid="14370"/>
                                        </p:tgtEl>
                                        <p:attrNameLst>
                                          <p:attrName>style.visibility</p:attrName>
                                        </p:attrNameLst>
                                      </p:cBhvr>
                                      <p:to>
                                        <p:strVal val="visible"/>
                                      </p:to>
                                    </p:set>
                                    <p:animEffect transition="in" filter="diamond(in)">
                                      <p:cBhvr>
                                        <p:cTn id="97" dur="500"/>
                                        <p:tgtEl>
                                          <p:spTgt spid="14370"/>
                                        </p:tgtEl>
                                      </p:cBhvr>
                                    </p:animEffect>
                                  </p:childTnLst>
                                </p:cTn>
                              </p:par>
                              <p:par>
                                <p:cTn id="98" presetID="8" presetClass="entr" presetSubtype="16" fill="hold" nodeType="with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diamond(in)">
                                      <p:cBhvr>
                                        <p:cTn id="100" dur="500"/>
                                        <p:tgtEl>
                                          <p:spTgt spid="74"/>
                                        </p:tgtEl>
                                      </p:cBhvr>
                                    </p:animEffect>
                                  </p:childTnLst>
                                </p:cTn>
                              </p:par>
                              <p:par>
                                <p:cTn id="101" presetID="8" presetClass="entr" presetSubtype="16" fill="hold" nodeType="withEffect">
                                  <p:stCondLst>
                                    <p:cond delay="0"/>
                                  </p:stCondLst>
                                  <p:childTnLst>
                                    <p:set>
                                      <p:cBhvr>
                                        <p:cTn id="102" dur="1" fill="hold">
                                          <p:stCondLst>
                                            <p:cond delay="0"/>
                                          </p:stCondLst>
                                        </p:cTn>
                                        <p:tgtEl>
                                          <p:spTgt spid="77"/>
                                        </p:tgtEl>
                                        <p:attrNameLst>
                                          <p:attrName>style.visibility</p:attrName>
                                        </p:attrNameLst>
                                      </p:cBhvr>
                                      <p:to>
                                        <p:strVal val="visible"/>
                                      </p:to>
                                    </p:set>
                                    <p:animEffect transition="in" filter="diamond(in)">
                                      <p:cBhvr>
                                        <p:cTn id="103" dur="500"/>
                                        <p:tgtEl>
                                          <p:spTgt spid="77"/>
                                        </p:tgtEl>
                                      </p:cBhvr>
                                    </p:animEffect>
                                  </p:childTnLst>
                                </p:cTn>
                              </p:par>
                              <p:par>
                                <p:cTn id="104" presetID="8" presetClass="entr" presetSubtype="16" fill="hold" grpId="0" nodeType="withEffect">
                                  <p:stCondLst>
                                    <p:cond delay="0"/>
                                  </p:stCondLst>
                                  <p:childTnLst>
                                    <p:set>
                                      <p:cBhvr>
                                        <p:cTn id="105" dur="1" fill="hold">
                                          <p:stCondLst>
                                            <p:cond delay="0"/>
                                          </p:stCondLst>
                                        </p:cTn>
                                        <p:tgtEl>
                                          <p:spTgt spid="14373"/>
                                        </p:tgtEl>
                                        <p:attrNameLst>
                                          <p:attrName>style.visibility</p:attrName>
                                        </p:attrNameLst>
                                      </p:cBhvr>
                                      <p:to>
                                        <p:strVal val="visible"/>
                                      </p:to>
                                    </p:set>
                                    <p:animEffect transition="in" filter="diamond(in)">
                                      <p:cBhvr>
                                        <p:cTn id="106" dur="500"/>
                                        <p:tgtEl>
                                          <p:spTgt spid="14373"/>
                                        </p:tgtEl>
                                      </p:cBhvr>
                                    </p:animEffect>
                                  </p:childTnLst>
                                </p:cTn>
                              </p:par>
                              <p:par>
                                <p:cTn id="107" presetID="8" presetClass="entr" presetSubtype="16" fill="hold" grpId="0" nodeType="withEffect">
                                  <p:stCondLst>
                                    <p:cond delay="0"/>
                                  </p:stCondLst>
                                  <p:childTnLst>
                                    <p:set>
                                      <p:cBhvr>
                                        <p:cTn id="108" dur="1" fill="hold">
                                          <p:stCondLst>
                                            <p:cond delay="0"/>
                                          </p:stCondLst>
                                        </p:cTn>
                                        <p:tgtEl>
                                          <p:spTgt spid="14374"/>
                                        </p:tgtEl>
                                        <p:attrNameLst>
                                          <p:attrName>style.visibility</p:attrName>
                                        </p:attrNameLst>
                                      </p:cBhvr>
                                      <p:to>
                                        <p:strVal val="visible"/>
                                      </p:to>
                                    </p:set>
                                    <p:animEffect transition="in" filter="diamond(in)">
                                      <p:cBhvr>
                                        <p:cTn id="109" dur="500"/>
                                        <p:tgtEl>
                                          <p:spTgt spid="14374"/>
                                        </p:tgtEl>
                                      </p:cBhvr>
                                    </p:animEffect>
                                  </p:childTnLst>
                                </p:cTn>
                              </p:par>
                              <p:par>
                                <p:cTn id="110" presetID="8" presetClass="entr" presetSubtype="16" fill="hold" grpId="0" nodeType="withEffect">
                                  <p:stCondLst>
                                    <p:cond delay="0"/>
                                  </p:stCondLst>
                                  <p:childTnLst>
                                    <p:set>
                                      <p:cBhvr>
                                        <p:cTn id="111" dur="1" fill="hold">
                                          <p:stCondLst>
                                            <p:cond delay="0"/>
                                          </p:stCondLst>
                                        </p:cTn>
                                        <p:tgtEl>
                                          <p:spTgt spid="14375"/>
                                        </p:tgtEl>
                                        <p:attrNameLst>
                                          <p:attrName>style.visibility</p:attrName>
                                        </p:attrNameLst>
                                      </p:cBhvr>
                                      <p:to>
                                        <p:strVal val="visible"/>
                                      </p:to>
                                    </p:set>
                                    <p:animEffect transition="in" filter="diamond(in)">
                                      <p:cBhvr>
                                        <p:cTn id="112" dur="500"/>
                                        <p:tgtEl>
                                          <p:spTgt spid="14375"/>
                                        </p:tgtEl>
                                      </p:cBhvr>
                                    </p:animEffect>
                                  </p:childTnLst>
                                </p:cTn>
                              </p:par>
                              <p:par>
                                <p:cTn id="113" presetID="8" presetClass="entr" presetSubtype="16" fill="hold" grpId="0" nodeType="with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diamond(in)">
                                      <p:cBhvr>
                                        <p:cTn id="115" dur="500"/>
                                        <p:tgtEl>
                                          <p:spTgt spid="81"/>
                                        </p:tgtEl>
                                      </p:cBhvr>
                                    </p:animEffect>
                                  </p:childTnLst>
                                </p:cTn>
                              </p:par>
                              <p:par>
                                <p:cTn id="116" presetID="8" presetClass="entr" presetSubtype="16" fill="hold" nodeType="withEffect">
                                  <p:stCondLst>
                                    <p:cond delay="0"/>
                                  </p:stCondLst>
                                  <p:childTnLst>
                                    <p:set>
                                      <p:cBhvr>
                                        <p:cTn id="117" dur="1" fill="hold">
                                          <p:stCondLst>
                                            <p:cond delay="0"/>
                                          </p:stCondLst>
                                        </p:cTn>
                                        <p:tgtEl>
                                          <p:spTgt spid="82"/>
                                        </p:tgtEl>
                                        <p:attrNameLst>
                                          <p:attrName>style.visibility</p:attrName>
                                        </p:attrNameLst>
                                      </p:cBhvr>
                                      <p:to>
                                        <p:strVal val="visible"/>
                                      </p:to>
                                    </p:set>
                                    <p:animEffect transition="in" filter="diamond(in)">
                                      <p:cBhvr>
                                        <p:cTn id="118" dur="500"/>
                                        <p:tgtEl>
                                          <p:spTgt spid="82"/>
                                        </p:tgtEl>
                                      </p:cBhvr>
                                    </p:animEffect>
                                  </p:childTnLst>
                                </p:cTn>
                              </p:par>
                              <p:par>
                                <p:cTn id="119" presetID="8" presetClass="entr" presetSubtype="16"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animEffect transition="in" filter="diamond(in)">
                                      <p:cBhvr>
                                        <p:cTn id="121" dur="500"/>
                                        <p:tgtEl>
                                          <p:spTgt spid="83"/>
                                        </p:tgtEl>
                                      </p:cBhvr>
                                    </p:animEffect>
                                  </p:childTnLst>
                                </p:cTn>
                              </p:par>
                              <p:par>
                                <p:cTn id="122" presetID="8" presetClass="entr" presetSubtype="16" fill="hold" grpId="0" nodeType="withEffect">
                                  <p:stCondLst>
                                    <p:cond delay="0"/>
                                  </p:stCondLst>
                                  <p:childTnLst>
                                    <p:set>
                                      <p:cBhvr>
                                        <p:cTn id="123" dur="1" fill="hold">
                                          <p:stCondLst>
                                            <p:cond delay="0"/>
                                          </p:stCondLst>
                                        </p:cTn>
                                        <p:tgtEl>
                                          <p:spTgt spid="14379"/>
                                        </p:tgtEl>
                                        <p:attrNameLst>
                                          <p:attrName>style.visibility</p:attrName>
                                        </p:attrNameLst>
                                      </p:cBhvr>
                                      <p:to>
                                        <p:strVal val="visible"/>
                                      </p:to>
                                    </p:set>
                                    <p:animEffect transition="in" filter="diamond(in)">
                                      <p:cBhvr>
                                        <p:cTn id="124" dur="500"/>
                                        <p:tgtEl>
                                          <p:spTgt spid="14379"/>
                                        </p:tgtEl>
                                      </p:cBhvr>
                                    </p:animEffect>
                                  </p:childTnLst>
                                </p:cTn>
                              </p:par>
                              <p:par>
                                <p:cTn id="125" presetID="8" presetClass="entr" presetSubtype="16" fill="hold" nodeType="with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amond(in)">
                                      <p:cBhvr>
                                        <p:cTn id="127" dur="500"/>
                                        <p:tgtEl>
                                          <p:spTgt spid="58"/>
                                        </p:tgtEl>
                                      </p:cBhvr>
                                    </p:animEffect>
                                  </p:childTnLst>
                                </p:cTn>
                              </p:par>
                              <p:par>
                                <p:cTn id="128" presetID="8" presetClass="entr" presetSubtype="16" fill="hold" nodeType="withEffect">
                                  <p:stCondLst>
                                    <p:cond delay="0"/>
                                  </p:stCondLst>
                                  <p:childTnLst>
                                    <p:set>
                                      <p:cBhvr>
                                        <p:cTn id="129" dur="1" fill="hold">
                                          <p:stCondLst>
                                            <p:cond delay="0"/>
                                          </p:stCondLst>
                                        </p:cTn>
                                        <p:tgtEl>
                                          <p:spTgt spid="67"/>
                                        </p:tgtEl>
                                        <p:attrNameLst>
                                          <p:attrName>style.visibility</p:attrName>
                                        </p:attrNameLst>
                                      </p:cBhvr>
                                      <p:to>
                                        <p:strVal val="visible"/>
                                      </p:to>
                                    </p:set>
                                    <p:animEffect transition="in" filter="diamond(in)">
                                      <p:cBhvr>
                                        <p:cTn id="130" dur="500"/>
                                        <p:tgtEl>
                                          <p:spTgt spid="67"/>
                                        </p:tgtEl>
                                      </p:cBhvr>
                                    </p:animEffect>
                                  </p:childTnLst>
                                </p:cTn>
                              </p:par>
                              <p:par>
                                <p:cTn id="131" presetID="8" presetClass="entr" presetSubtype="16" fill="hold" nodeType="withEffect">
                                  <p:stCondLst>
                                    <p:cond delay="0"/>
                                  </p:stCondLst>
                                  <p:childTnLst>
                                    <p:set>
                                      <p:cBhvr>
                                        <p:cTn id="132" dur="1" fill="hold">
                                          <p:stCondLst>
                                            <p:cond delay="0"/>
                                          </p:stCondLst>
                                        </p:cTn>
                                        <p:tgtEl>
                                          <p:spTgt spid="68"/>
                                        </p:tgtEl>
                                        <p:attrNameLst>
                                          <p:attrName>style.visibility</p:attrName>
                                        </p:attrNameLst>
                                      </p:cBhvr>
                                      <p:to>
                                        <p:strVal val="visible"/>
                                      </p:to>
                                    </p:set>
                                    <p:animEffect transition="in" filter="diamond(in)">
                                      <p:cBhvr>
                                        <p:cTn id="133" dur="500"/>
                                        <p:tgtEl>
                                          <p:spTgt spid="68"/>
                                        </p:tgtEl>
                                      </p:cBhvr>
                                    </p:animEffect>
                                  </p:childTnLst>
                                </p:cTn>
                              </p:par>
                              <p:par>
                                <p:cTn id="134" presetID="8" presetClass="entr" presetSubtype="16" fill="hold" nodeType="withEffect">
                                  <p:stCondLst>
                                    <p:cond delay="0"/>
                                  </p:stCondLst>
                                  <p:childTnLst>
                                    <p:set>
                                      <p:cBhvr>
                                        <p:cTn id="135" dur="1" fill="hold">
                                          <p:stCondLst>
                                            <p:cond delay="0"/>
                                          </p:stCondLst>
                                        </p:cTn>
                                        <p:tgtEl>
                                          <p:spTgt spid="86"/>
                                        </p:tgtEl>
                                        <p:attrNameLst>
                                          <p:attrName>style.visibility</p:attrName>
                                        </p:attrNameLst>
                                      </p:cBhvr>
                                      <p:to>
                                        <p:strVal val="visible"/>
                                      </p:to>
                                    </p:set>
                                    <p:animEffect transition="in" filter="diamond(in)">
                                      <p:cBhvr>
                                        <p:cTn id="136" dur="500"/>
                                        <p:tgtEl>
                                          <p:spTgt spid="86"/>
                                        </p:tgtEl>
                                      </p:cBhvr>
                                    </p:animEffect>
                                  </p:childTnLst>
                                </p:cTn>
                              </p:par>
                              <p:par>
                                <p:cTn id="137" presetID="8" presetClass="entr" presetSubtype="16" fill="hold" nodeType="withEffect">
                                  <p:stCondLst>
                                    <p:cond delay="0"/>
                                  </p:stCondLst>
                                  <p:childTnLst>
                                    <p:set>
                                      <p:cBhvr>
                                        <p:cTn id="138" dur="1" fill="hold">
                                          <p:stCondLst>
                                            <p:cond delay="0"/>
                                          </p:stCondLst>
                                        </p:cTn>
                                        <p:tgtEl>
                                          <p:spTgt spid="91"/>
                                        </p:tgtEl>
                                        <p:attrNameLst>
                                          <p:attrName>style.visibility</p:attrName>
                                        </p:attrNameLst>
                                      </p:cBhvr>
                                      <p:to>
                                        <p:strVal val="visible"/>
                                      </p:to>
                                    </p:set>
                                    <p:animEffect transition="in" filter="diamond(in)">
                                      <p:cBhvr>
                                        <p:cTn id="139" dur="500"/>
                                        <p:tgtEl>
                                          <p:spTgt spid="91"/>
                                        </p:tgtEl>
                                      </p:cBhvr>
                                    </p:animEffect>
                                  </p:childTnLst>
                                </p:cTn>
                              </p:par>
                              <p:par>
                                <p:cTn id="140" presetID="8" presetClass="entr" presetSubtype="16" fill="hold" nodeType="withEffect">
                                  <p:stCondLst>
                                    <p:cond delay="0"/>
                                  </p:stCondLst>
                                  <p:childTnLst>
                                    <p:set>
                                      <p:cBhvr>
                                        <p:cTn id="141" dur="1" fill="hold">
                                          <p:stCondLst>
                                            <p:cond delay="0"/>
                                          </p:stCondLst>
                                        </p:cTn>
                                        <p:tgtEl>
                                          <p:spTgt spid="92"/>
                                        </p:tgtEl>
                                        <p:attrNameLst>
                                          <p:attrName>style.visibility</p:attrName>
                                        </p:attrNameLst>
                                      </p:cBhvr>
                                      <p:to>
                                        <p:strVal val="visible"/>
                                      </p:to>
                                    </p:set>
                                    <p:animEffect transition="in" filter="diamond(in)">
                                      <p:cBhvr>
                                        <p:cTn id="142" dur="500"/>
                                        <p:tgtEl>
                                          <p:spTgt spid="92"/>
                                        </p:tgtEl>
                                      </p:cBhvr>
                                    </p:animEffect>
                                  </p:childTnLst>
                                </p:cTn>
                              </p:par>
                              <p:par>
                                <p:cTn id="143" presetID="8" presetClass="entr" presetSubtype="16" fill="hold" nodeType="withEffect">
                                  <p:stCondLst>
                                    <p:cond delay="0"/>
                                  </p:stCondLst>
                                  <p:childTnLst>
                                    <p:set>
                                      <p:cBhvr>
                                        <p:cTn id="144" dur="1" fill="hold">
                                          <p:stCondLst>
                                            <p:cond delay="0"/>
                                          </p:stCondLst>
                                        </p:cTn>
                                        <p:tgtEl>
                                          <p:spTgt spid="93"/>
                                        </p:tgtEl>
                                        <p:attrNameLst>
                                          <p:attrName>style.visibility</p:attrName>
                                        </p:attrNameLst>
                                      </p:cBhvr>
                                      <p:to>
                                        <p:strVal val="visible"/>
                                      </p:to>
                                    </p:set>
                                    <p:animEffect transition="in" filter="diamond(in)">
                                      <p:cBhvr>
                                        <p:cTn id="145" dur="500"/>
                                        <p:tgtEl>
                                          <p:spTgt spid="93"/>
                                        </p:tgtEl>
                                      </p:cBhvr>
                                    </p:animEffect>
                                  </p:childTnLst>
                                </p:cTn>
                              </p:par>
                              <p:par>
                                <p:cTn id="146" presetID="8" presetClass="entr" presetSubtype="16" fill="hold" nodeType="withEffect">
                                  <p:stCondLst>
                                    <p:cond delay="0"/>
                                  </p:stCondLst>
                                  <p:childTnLst>
                                    <p:set>
                                      <p:cBhvr>
                                        <p:cTn id="147" dur="1" fill="hold">
                                          <p:stCondLst>
                                            <p:cond delay="0"/>
                                          </p:stCondLst>
                                        </p:cTn>
                                        <p:tgtEl>
                                          <p:spTgt spid="94"/>
                                        </p:tgtEl>
                                        <p:attrNameLst>
                                          <p:attrName>style.visibility</p:attrName>
                                        </p:attrNameLst>
                                      </p:cBhvr>
                                      <p:to>
                                        <p:strVal val="visible"/>
                                      </p:to>
                                    </p:set>
                                    <p:animEffect transition="in" filter="diamond(in)">
                                      <p:cBhvr>
                                        <p:cTn id="148" dur="500"/>
                                        <p:tgtEl>
                                          <p:spTgt spid="94"/>
                                        </p:tgtEl>
                                      </p:cBhvr>
                                    </p:animEffect>
                                  </p:childTnLst>
                                </p:cTn>
                              </p:par>
                              <p:par>
                                <p:cTn id="149" presetID="8" presetClass="entr" presetSubtype="16" fill="hold" grpId="0" nodeType="withEffect">
                                  <p:stCondLst>
                                    <p:cond delay="0"/>
                                  </p:stCondLst>
                                  <p:childTnLst>
                                    <p:set>
                                      <p:cBhvr>
                                        <p:cTn id="150" dur="1" fill="hold">
                                          <p:stCondLst>
                                            <p:cond delay="0"/>
                                          </p:stCondLst>
                                        </p:cTn>
                                        <p:tgtEl>
                                          <p:spTgt spid="90"/>
                                        </p:tgtEl>
                                        <p:attrNameLst>
                                          <p:attrName>style.visibility</p:attrName>
                                        </p:attrNameLst>
                                      </p:cBhvr>
                                      <p:to>
                                        <p:strVal val="visible"/>
                                      </p:to>
                                    </p:set>
                                    <p:animEffect transition="in" filter="diamond(in)">
                                      <p:cBhvr>
                                        <p:cTn id="151" dur="500"/>
                                        <p:tgtEl>
                                          <p:spTgt spid="90"/>
                                        </p:tgtEl>
                                      </p:cBhvr>
                                    </p:animEffect>
                                  </p:childTnLst>
                                </p:cTn>
                              </p:par>
                              <p:par>
                                <p:cTn id="152" presetID="8" presetClass="entr" presetSubtype="16" fill="hold" grpId="0" nodeType="withEffect">
                                  <p:stCondLst>
                                    <p:cond delay="0"/>
                                  </p:stCondLst>
                                  <p:childTnLst>
                                    <p:set>
                                      <p:cBhvr>
                                        <p:cTn id="153" dur="1" fill="hold">
                                          <p:stCondLst>
                                            <p:cond delay="0"/>
                                          </p:stCondLst>
                                        </p:cTn>
                                        <p:tgtEl>
                                          <p:spTgt spid="95"/>
                                        </p:tgtEl>
                                        <p:attrNameLst>
                                          <p:attrName>style.visibility</p:attrName>
                                        </p:attrNameLst>
                                      </p:cBhvr>
                                      <p:to>
                                        <p:strVal val="visible"/>
                                      </p:to>
                                    </p:set>
                                    <p:animEffect transition="in" filter="diamond(in)">
                                      <p:cBhvr>
                                        <p:cTn id="154" dur="500"/>
                                        <p:tgtEl>
                                          <p:spTgt spid="95"/>
                                        </p:tgtEl>
                                      </p:cBhvr>
                                    </p:animEffect>
                                  </p:childTnLst>
                                </p:cTn>
                              </p:par>
                              <p:par>
                                <p:cTn id="155" presetID="8" presetClass="entr" presetSubtype="16" fill="hold" nodeType="withEffect">
                                  <p:stCondLst>
                                    <p:cond delay="0"/>
                                  </p:stCondLst>
                                  <p:childTnLst>
                                    <p:set>
                                      <p:cBhvr>
                                        <p:cTn id="156" dur="1" fill="hold">
                                          <p:stCondLst>
                                            <p:cond delay="0"/>
                                          </p:stCondLst>
                                        </p:cTn>
                                        <p:tgtEl>
                                          <p:spTgt spid="99"/>
                                        </p:tgtEl>
                                        <p:attrNameLst>
                                          <p:attrName>style.visibility</p:attrName>
                                        </p:attrNameLst>
                                      </p:cBhvr>
                                      <p:to>
                                        <p:strVal val="visible"/>
                                      </p:to>
                                    </p:set>
                                    <p:animEffect transition="in" filter="diamond(in)">
                                      <p:cBhvr>
                                        <p:cTn id="157" dur="500"/>
                                        <p:tgtEl>
                                          <p:spTgt spid="99"/>
                                        </p:tgtEl>
                                      </p:cBhvr>
                                    </p:animEffect>
                                  </p:childTnLst>
                                </p:cTn>
                              </p:par>
                              <p:par>
                                <p:cTn id="158" presetID="8" presetClass="entr" presetSubtype="16" fill="hold" grpId="0" nodeType="withEffect">
                                  <p:stCondLst>
                                    <p:cond delay="0"/>
                                  </p:stCondLst>
                                  <p:childTnLst>
                                    <p:set>
                                      <p:cBhvr>
                                        <p:cTn id="159" dur="1" fill="hold">
                                          <p:stCondLst>
                                            <p:cond delay="0"/>
                                          </p:stCondLst>
                                        </p:cTn>
                                        <p:tgtEl>
                                          <p:spTgt spid="103"/>
                                        </p:tgtEl>
                                        <p:attrNameLst>
                                          <p:attrName>style.visibility</p:attrName>
                                        </p:attrNameLst>
                                      </p:cBhvr>
                                      <p:to>
                                        <p:strVal val="visible"/>
                                      </p:to>
                                    </p:set>
                                    <p:animEffect transition="in" filter="diamond(in)">
                                      <p:cBhvr>
                                        <p:cTn id="160" dur="500"/>
                                        <p:tgtEl>
                                          <p:spTgt spid="103"/>
                                        </p:tgtEl>
                                      </p:cBhvr>
                                    </p:animEffect>
                                  </p:childTnLst>
                                </p:cTn>
                              </p:par>
                              <p:par>
                                <p:cTn id="161" presetID="8" presetClass="entr" presetSubtype="16" fill="hold" grpId="0" nodeType="withEffect">
                                  <p:stCondLst>
                                    <p:cond delay="0"/>
                                  </p:stCondLst>
                                  <p:childTnLst>
                                    <p:set>
                                      <p:cBhvr>
                                        <p:cTn id="162" dur="1" fill="hold">
                                          <p:stCondLst>
                                            <p:cond delay="0"/>
                                          </p:stCondLst>
                                        </p:cTn>
                                        <p:tgtEl>
                                          <p:spTgt spid="104"/>
                                        </p:tgtEl>
                                        <p:attrNameLst>
                                          <p:attrName>style.visibility</p:attrName>
                                        </p:attrNameLst>
                                      </p:cBhvr>
                                      <p:to>
                                        <p:strVal val="visible"/>
                                      </p:to>
                                    </p:set>
                                    <p:animEffect transition="in" filter="diamond(in)">
                                      <p:cBhvr>
                                        <p:cTn id="163" dur="500"/>
                                        <p:tgtEl>
                                          <p:spTgt spid="104"/>
                                        </p:tgtEl>
                                      </p:cBhvr>
                                    </p:animEffect>
                                  </p:childTnLst>
                                </p:cTn>
                              </p:par>
                              <p:par>
                                <p:cTn id="164" presetID="8" presetClass="entr" presetSubtype="16" fill="hold" nodeType="withEffect">
                                  <p:stCondLst>
                                    <p:cond delay="0"/>
                                  </p:stCondLst>
                                  <p:childTnLst>
                                    <p:set>
                                      <p:cBhvr>
                                        <p:cTn id="165" dur="1" fill="hold">
                                          <p:stCondLst>
                                            <p:cond delay="0"/>
                                          </p:stCondLst>
                                        </p:cTn>
                                        <p:tgtEl>
                                          <p:spTgt spid="105"/>
                                        </p:tgtEl>
                                        <p:attrNameLst>
                                          <p:attrName>style.visibility</p:attrName>
                                        </p:attrNameLst>
                                      </p:cBhvr>
                                      <p:to>
                                        <p:strVal val="visible"/>
                                      </p:to>
                                    </p:set>
                                    <p:animEffect transition="in" filter="diamond(in)">
                                      <p:cBhvr>
                                        <p:cTn id="166" dur="500"/>
                                        <p:tgtEl>
                                          <p:spTgt spid="105"/>
                                        </p:tgtEl>
                                      </p:cBhvr>
                                    </p:animEffect>
                                  </p:childTnLst>
                                </p:cTn>
                              </p:par>
                              <p:par>
                                <p:cTn id="167" presetID="8" presetClass="entr" presetSubtype="16" fill="hold" grpId="0" nodeType="withEffect">
                                  <p:stCondLst>
                                    <p:cond delay="0"/>
                                  </p:stCondLst>
                                  <p:childTnLst>
                                    <p:set>
                                      <p:cBhvr>
                                        <p:cTn id="168" dur="1" fill="hold">
                                          <p:stCondLst>
                                            <p:cond delay="0"/>
                                          </p:stCondLst>
                                        </p:cTn>
                                        <p:tgtEl>
                                          <p:spTgt spid="14394"/>
                                        </p:tgtEl>
                                        <p:attrNameLst>
                                          <p:attrName>style.visibility</p:attrName>
                                        </p:attrNameLst>
                                      </p:cBhvr>
                                      <p:to>
                                        <p:strVal val="visible"/>
                                      </p:to>
                                    </p:set>
                                    <p:animEffect transition="in" filter="diamond(in)">
                                      <p:cBhvr>
                                        <p:cTn id="169" dur="500"/>
                                        <p:tgtEl>
                                          <p:spTgt spid="14394"/>
                                        </p:tgtEl>
                                      </p:cBhvr>
                                    </p:animEffect>
                                  </p:childTnLst>
                                </p:cTn>
                              </p:par>
                              <p:par>
                                <p:cTn id="170" presetID="8" presetClass="entr" presetSubtype="16" fill="hold" grpId="0" nodeType="withEffect">
                                  <p:stCondLst>
                                    <p:cond delay="0"/>
                                  </p:stCondLst>
                                  <p:childTnLst>
                                    <p:set>
                                      <p:cBhvr>
                                        <p:cTn id="171" dur="1" fill="hold">
                                          <p:stCondLst>
                                            <p:cond delay="0"/>
                                          </p:stCondLst>
                                        </p:cTn>
                                        <p:tgtEl>
                                          <p:spTgt spid="14395"/>
                                        </p:tgtEl>
                                        <p:attrNameLst>
                                          <p:attrName>style.visibility</p:attrName>
                                        </p:attrNameLst>
                                      </p:cBhvr>
                                      <p:to>
                                        <p:strVal val="visible"/>
                                      </p:to>
                                    </p:set>
                                    <p:animEffect transition="in" filter="diamond(in)">
                                      <p:cBhvr>
                                        <p:cTn id="172" dur="500"/>
                                        <p:tgtEl>
                                          <p:spTgt spid="14395"/>
                                        </p:tgtEl>
                                      </p:cBhvr>
                                    </p:animEffect>
                                  </p:childTnLst>
                                </p:cTn>
                              </p:par>
                              <p:par>
                                <p:cTn id="173" presetID="8" presetClass="entr" presetSubtype="16" fill="hold" nodeType="withEffect">
                                  <p:stCondLst>
                                    <p:cond delay="0"/>
                                  </p:stCondLst>
                                  <p:childTnLst>
                                    <p:set>
                                      <p:cBhvr>
                                        <p:cTn id="174" dur="1" fill="hold">
                                          <p:stCondLst>
                                            <p:cond delay="0"/>
                                          </p:stCondLst>
                                        </p:cTn>
                                        <p:tgtEl>
                                          <p:spTgt spid="114"/>
                                        </p:tgtEl>
                                        <p:attrNameLst>
                                          <p:attrName>style.visibility</p:attrName>
                                        </p:attrNameLst>
                                      </p:cBhvr>
                                      <p:to>
                                        <p:strVal val="visible"/>
                                      </p:to>
                                    </p:set>
                                    <p:animEffect transition="in" filter="diamond(in)">
                                      <p:cBhvr>
                                        <p:cTn id="175" dur="500"/>
                                        <p:tgtEl>
                                          <p:spTgt spid="114"/>
                                        </p:tgtEl>
                                      </p:cBhvr>
                                    </p:animEffect>
                                  </p:childTnLst>
                                </p:cTn>
                              </p:par>
                              <p:par>
                                <p:cTn id="176" presetID="8" presetClass="entr" presetSubtype="16" fill="hold" nodeType="withEffect">
                                  <p:stCondLst>
                                    <p:cond delay="0"/>
                                  </p:stCondLst>
                                  <p:childTnLst>
                                    <p:set>
                                      <p:cBhvr>
                                        <p:cTn id="177" dur="1" fill="hold">
                                          <p:stCondLst>
                                            <p:cond delay="0"/>
                                          </p:stCondLst>
                                        </p:cTn>
                                        <p:tgtEl>
                                          <p:spTgt spid="116"/>
                                        </p:tgtEl>
                                        <p:attrNameLst>
                                          <p:attrName>style.visibility</p:attrName>
                                        </p:attrNameLst>
                                      </p:cBhvr>
                                      <p:to>
                                        <p:strVal val="visible"/>
                                      </p:to>
                                    </p:set>
                                    <p:animEffect transition="in" filter="diamond(in)">
                                      <p:cBhvr>
                                        <p:cTn id="178" dur="500"/>
                                        <p:tgtEl>
                                          <p:spTgt spid="116"/>
                                        </p:tgtEl>
                                      </p:cBhvr>
                                    </p:animEffect>
                                  </p:childTnLst>
                                </p:cTn>
                              </p:par>
                              <p:par>
                                <p:cTn id="179" presetID="8" presetClass="entr" presetSubtype="16" fill="hold" nodeType="withEffect">
                                  <p:stCondLst>
                                    <p:cond delay="0"/>
                                  </p:stCondLst>
                                  <p:childTnLst>
                                    <p:set>
                                      <p:cBhvr>
                                        <p:cTn id="180" dur="1" fill="hold">
                                          <p:stCondLst>
                                            <p:cond delay="0"/>
                                          </p:stCondLst>
                                        </p:cTn>
                                        <p:tgtEl>
                                          <p:spTgt spid="118"/>
                                        </p:tgtEl>
                                        <p:attrNameLst>
                                          <p:attrName>style.visibility</p:attrName>
                                        </p:attrNameLst>
                                      </p:cBhvr>
                                      <p:to>
                                        <p:strVal val="visible"/>
                                      </p:to>
                                    </p:set>
                                    <p:animEffect transition="in" filter="diamond(in)">
                                      <p:cBhvr>
                                        <p:cTn id="181" dur="500"/>
                                        <p:tgtEl>
                                          <p:spTgt spid="118"/>
                                        </p:tgtEl>
                                      </p:cBhvr>
                                    </p:animEffect>
                                  </p:childTnLst>
                                </p:cTn>
                              </p:par>
                              <p:par>
                                <p:cTn id="182" presetID="8" presetClass="entr" presetSubtype="16" fill="hold" nodeType="withEffect">
                                  <p:stCondLst>
                                    <p:cond delay="0"/>
                                  </p:stCondLst>
                                  <p:childTnLst>
                                    <p:set>
                                      <p:cBhvr>
                                        <p:cTn id="183" dur="1" fill="hold">
                                          <p:stCondLst>
                                            <p:cond delay="0"/>
                                          </p:stCondLst>
                                        </p:cTn>
                                        <p:tgtEl>
                                          <p:spTgt spid="120"/>
                                        </p:tgtEl>
                                        <p:attrNameLst>
                                          <p:attrName>style.visibility</p:attrName>
                                        </p:attrNameLst>
                                      </p:cBhvr>
                                      <p:to>
                                        <p:strVal val="visible"/>
                                      </p:to>
                                    </p:set>
                                    <p:animEffect transition="in" filter="diamond(in)">
                                      <p:cBhvr>
                                        <p:cTn id="184" dur="500"/>
                                        <p:tgtEl>
                                          <p:spTgt spid="120"/>
                                        </p:tgtEl>
                                      </p:cBhvr>
                                    </p:animEffect>
                                  </p:childTnLst>
                                </p:cTn>
                              </p:par>
                              <p:par>
                                <p:cTn id="185" presetID="8" presetClass="entr" presetSubtype="16" fill="hold" nodeType="withEffect">
                                  <p:stCondLst>
                                    <p:cond delay="0"/>
                                  </p:stCondLst>
                                  <p:childTnLst>
                                    <p:set>
                                      <p:cBhvr>
                                        <p:cTn id="186" dur="1" fill="hold">
                                          <p:stCondLst>
                                            <p:cond delay="0"/>
                                          </p:stCondLst>
                                        </p:cTn>
                                        <p:tgtEl>
                                          <p:spTgt spid="14400"/>
                                        </p:tgtEl>
                                        <p:attrNameLst>
                                          <p:attrName>style.visibility</p:attrName>
                                        </p:attrNameLst>
                                      </p:cBhvr>
                                      <p:to>
                                        <p:strVal val="visible"/>
                                      </p:to>
                                    </p:set>
                                    <p:animEffect transition="in" filter="diamond(in)">
                                      <p:cBhvr>
                                        <p:cTn id="187" dur="500"/>
                                        <p:tgtEl>
                                          <p:spTgt spid="14400"/>
                                        </p:tgtEl>
                                      </p:cBhvr>
                                    </p:animEffect>
                                  </p:childTnLst>
                                </p:cTn>
                              </p:par>
                              <p:par>
                                <p:cTn id="188" presetID="8" presetClass="entr" presetSubtype="16" fill="hold" grpId="0" nodeType="withEffect">
                                  <p:stCondLst>
                                    <p:cond delay="0"/>
                                  </p:stCondLst>
                                  <p:childTnLst>
                                    <p:set>
                                      <p:cBhvr>
                                        <p:cTn id="189" dur="1" fill="hold">
                                          <p:stCondLst>
                                            <p:cond delay="0"/>
                                          </p:stCondLst>
                                        </p:cTn>
                                        <p:tgtEl>
                                          <p:spTgt spid="14401"/>
                                        </p:tgtEl>
                                        <p:attrNameLst>
                                          <p:attrName>style.visibility</p:attrName>
                                        </p:attrNameLst>
                                      </p:cBhvr>
                                      <p:to>
                                        <p:strVal val="visible"/>
                                      </p:to>
                                    </p:set>
                                    <p:animEffect transition="in" filter="diamond(in)">
                                      <p:cBhvr>
                                        <p:cTn id="190" dur="500"/>
                                        <p:tgtEl>
                                          <p:spTgt spid="14401"/>
                                        </p:tgtEl>
                                      </p:cBhvr>
                                    </p:animEffect>
                                  </p:childTnLst>
                                </p:cTn>
                              </p:par>
                              <p:par>
                                <p:cTn id="191" presetID="8" presetClass="entr" presetSubtype="16" fill="hold" grpId="0" nodeType="withEffect">
                                  <p:stCondLst>
                                    <p:cond delay="0"/>
                                  </p:stCondLst>
                                  <p:childTnLst>
                                    <p:set>
                                      <p:cBhvr>
                                        <p:cTn id="192" dur="1" fill="hold">
                                          <p:stCondLst>
                                            <p:cond delay="0"/>
                                          </p:stCondLst>
                                        </p:cTn>
                                        <p:tgtEl>
                                          <p:spTgt spid="14402"/>
                                        </p:tgtEl>
                                        <p:attrNameLst>
                                          <p:attrName>style.visibility</p:attrName>
                                        </p:attrNameLst>
                                      </p:cBhvr>
                                      <p:to>
                                        <p:strVal val="visible"/>
                                      </p:to>
                                    </p:set>
                                    <p:animEffect transition="in" filter="diamond(in)">
                                      <p:cBhvr>
                                        <p:cTn id="193" dur="500"/>
                                        <p:tgtEl>
                                          <p:spTgt spid="14402"/>
                                        </p:tgtEl>
                                      </p:cBhvr>
                                    </p:animEffect>
                                  </p:childTnLst>
                                </p:cTn>
                              </p:par>
                              <p:par>
                                <p:cTn id="194" presetID="8" presetClass="entr" presetSubtype="16" fill="hold" grpId="0" nodeType="withEffect">
                                  <p:stCondLst>
                                    <p:cond delay="0"/>
                                  </p:stCondLst>
                                  <p:childTnLst>
                                    <p:set>
                                      <p:cBhvr>
                                        <p:cTn id="195" dur="1" fill="hold">
                                          <p:stCondLst>
                                            <p:cond delay="0"/>
                                          </p:stCondLst>
                                        </p:cTn>
                                        <p:tgtEl>
                                          <p:spTgt spid="14403"/>
                                        </p:tgtEl>
                                        <p:attrNameLst>
                                          <p:attrName>style.visibility</p:attrName>
                                        </p:attrNameLst>
                                      </p:cBhvr>
                                      <p:to>
                                        <p:strVal val="visible"/>
                                      </p:to>
                                    </p:set>
                                    <p:animEffect transition="in" filter="diamond(in)">
                                      <p:cBhvr>
                                        <p:cTn id="196" dur="500"/>
                                        <p:tgtEl>
                                          <p:spTgt spid="14403"/>
                                        </p:tgtEl>
                                      </p:cBhvr>
                                    </p:animEffect>
                                  </p:childTnLst>
                                </p:cTn>
                              </p:par>
                              <p:par>
                                <p:cTn id="197" presetID="8" presetClass="entr" presetSubtype="16" fill="hold" grpId="0" nodeType="withEffect">
                                  <p:stCondLst>
                                    <p:cond delay="0"/>
                                  </p:stCondLst>
                                  <p:childTnLst>
                                    <p:set>
                                      <p:cBhvr>
                                        <p:cTn id="198" dur="1" fill="hold">
                                          <p:stCondLst>
                                            <p:cond delay="0"/>
                                          </p:stCondLst>
                                        </p:cTn>
                                        <p:tgtEl>
                                          <p:spTgt spid="14404"/>
                                        </p:tgtEl>
                                        <p:attrNameLst>
                                          <p:attrName>style.visibility</p:attrName>
                                        </p:attrNameLst>
                                      </p:cBhvr>
                                      <p:to>
                                        <p:strVal val="visible"/>
                                      </p:to>
                                    </p:set>
                                    <p:animEffect transition="in" filter="diamond(in)">
                                      <p:cBhvr>
                                        <p:cTn id="199" dur="500"/>
                                        <p:tgtEl>
                                          <p:spTgt spid="14404"/>
                                        </p:tgtEl>
                                      </p:cBhvr>
                                    </p:animEffect>
                                  </p:childTnLst>
                                </p:cTn>
                              </p:par>
                              <p:par>
                                <p:cTn id="200" presetID="8" presetClass="entr" presetSubtype="16" fill="hold" grpId="0" nodeType="withEffect">
                                  <p:stCondLst>
                                    <p:cond delay="0"/>
                                  </p:stCondLst>
                                  <p:childTnLst>
                                    <p:set>
                                      <p:cBhvr>
                                        <p:cTn id="201" dur="1" fill="hold">
                                          <p:stCondLst>
                                            <p:cond delay="0"/>
                                          </p:stCondLst>
                                        </p:cTn>
                                        <p:tgtEl>
                                          <p:spTgt spid="78"/>
                                        </p:tgtEl>
                                        <p:attrNameLst>
                                          <p:attrName>style.visibility</p:attrName>
                                        </p:attrNameLst>
                                      </p:cBhvr>
                                      <p:to>
                                        <p:strVal val="visible"/>
                                      </p:to>
                                    </p:set>
                                    <p:animEffect transition="in" filter="diamond(in)">
                                      <p:cBhvr>
                                        <p:cTn id="202" dur="500"/>
                                        <p:tgtEl>
                                          <p:spTgt spid="78"/>
                                        </p:tgtEl>
                                      </p:cBhvr>
                                    </p:animEffect>
                                  </p:childTnLst>
                                </p:cTn>
                              </p:par>
                              <p:par>
                                <p:cTn id="203" presetID="8" presetClass="entr" presetSubtype="16" fill="hold" grpId="0" nodeType="withEffect">
                                  <p:stCondLst>
                                    <p:cond delay="0"/>
                                  </p:stCondLst>
                                  <p:childTnLst>
                                    <p:set>
                                      <p:cBhvr>
                                        <p:cTn id="204" dur="1" fill="hold">
                                          <p:stCondLst>
                                            <p:cond delay="0"/>
                                          </p:stCondLst>
                                        </p:cTn>
                                        <p:tgtEl>
                                          <p:spTgt spid="79"/>
                                        </p:tgtEl>
                                        <p:attrNameLst>
                                          <p:attrName>style.visibility</p:attrName>
                                        </p:attrNameLst>
                                      </p:cBhvr>
                                      <p:to>
                                        <p:strVal val="visible"/>
                                      </p:to>
                                    </p:set>
                                    <p:animEffect transition="in" filter="diamond(in)">
                                      <p:cBhvr>
                                        <p:cTn id="205" dur="500"/>
                                        <p:tgtEl>
                                          <p:spTgt spid="79"/>
                                        </p:tgtEl>
                                      </p:cBhvr>
                                    </p:animEffect>
                                  </p:childTnLst>
                                </p:cTn>
                              </p:par>
                              <p:par>
                                <p:cTn id="206" presetID="8" presetClass="entr" presetSubtype="16" fill="hold" grpId="0" nodeType="withEffect">
                                  <p:stCondLst>
                                    <p:cond delay="0"/>
                                  </p:stCondLst>
                                  <p:childTnLst>
                                    <p:set>
                                      <p:cBhvr>
                                        <p:cTn id="207" dur="1" fill="hold">
                                          <p:stCondLst>
                                            <p:cond delay="0"/>
                                          </p:stCondLst>
                                        </p:cTn>
                                        <p:tgtEl>
                                          <p:spTgt spid="80"/>
                                        </p:tgtEl>
                                        <p:attrNameLst>
                                          <p:attrName>style.visibility</p:attrName>
                                        </p:attrNameLst>
                                      </p:cBhvr>
                                      <p:to>
                                        <p:strVal val="visible"/>
                                      </p:to>
                                    </p:set>
                                    <p:animEffect transition="in" filter="diamond(in)">
                                      <p:cBhvr>
                                        <p:cTn id="208" dur="500"/>
                                        <p:tgtEl>
                                          <p:spTgt spid="80"/>
                                        </p:tgtEl>
                                      </p:cBhvr>
                                    </p:animEffect>
                                  </p:childTnLst>
                                </p:cTn>
                              </p:par>
                              <p:par>
                                <p:cTn id="209" presetID="8" presetClass="entr" presetSubtype="16" fill="hold" nodeType="withEffect">
                                  <p:stCondLst>
                                    <p:cond delay="0"/>
                                  </p:stCondLst>
                                  <p:childTnLst>
                                    <p:set>
                                      <p:cBhvr>
                                        <p:cTn id="210" dur="1" fill="hold">
                                          <p:stCondLst>
                                            <p:cond delay="0"/>
                                          </p:stCondLst>
                                        </p:cTn>
                                        <p:tgtEl>
                                          <p:spTgt spid="85"/>
                                        </p:tgtEl>
                                        <p:attrNameLst>
                                          <p:attrName>style.visibility</p:attrName>
                                        </p:attrNameLst>
                                      </p:cBhvr>
                                      <p:to>
                                        <p:strVal val="visible"/>
                                      </p:to>
                                    </p:set>
                                    <p:animEffect transition="in" filter="diamond(in)">
                                      <p:cBhvr>
                                        <p:cTn id="211" dur="500"/>
                                        <p:tgtEl>
                                          <p:spTgt spid="85"/>
                                        </p:tgtEl>
                                      </p:cBhvr>
                                    </p:animEffect>
                                  </p:childTnLst>
                                </p:cTn>
                              </p:par>
                              <p:par>
                                <p:cTn id="212" presetID="8" presetClass="entr" presetSubtype="16" fill="hold" grpId="0" nodeType="withEffect">
                                  <p:stCondLst>
                                    <p:cond delay="0"/>
                                  </p:stCondLst>
                                  <p:childTnLst>
                                    <p:set>
                                      <p:cBhvr>
                                        <p:cTn id="213" dur="1" fill="hold">
                                          <p:stCondLst>
                                            <p:cond delay="0"/>
                                          </p:stCondLst>
                                        </p:cTn>
                                        <p:tgtEl>
                                          <p:spTgt spid="15433"/>
                                        </p:tgtEl>
                                        <p:attrNameLst>
                                          <p:attrName>style.visibility</p:attrName>
                                        </p:attrNameLst>
                                      </p:cBhvr>
                                      <p:to>
                                        <p:strVal val="visible"/>
                                      </p:to>
                                    </p:set>
                                    <p:animEffect transition="in" filter="diamond(in)">
                                      <p:cBhvr>
                                        <p:cTn id="214" dur="500"/>
                                        <p:tgtEl>
                                          <p:spTgt spid="15433"/>
                                        </p:tgtEl>
                                      </p:cBhvr>
                                    </p:animEffect>
                                  </p:childTnLst>
                                </p:cTn>
                              </p:par>
                              <p:par>
                                <p:cTn id="215" presetID="8" presetClass="entr" presetSubtype="16" fill="hold" grpId="0" nodeType="withEffect">
                                  <p:stCondLst>
                                    <p:cond delay="0"/>
                                  </p:stCondLst>
                                  <p:childTnLst>
                                    <p:set>
                                      <p:cBhvr>
                                        <p:cTn id="216" dur="1" fill="hold">
                                          <p:stCondLst>
                                            <p:cond delay="0"/>
                                          </p:stCondLst>
                                        </p:cTn>
                                        <p:tgtEl>
                                          <p:spTgt spid="87"/>
                                        </p:tgtEl>
                                        <p:attrNameLst>
                                          <p:attrName>style.visibility</p:attrName>
                                        </p:attrNameLst>
                                      </p:cBhvr>
                                      <p:to>
                                        <p:strVal val="visible"/>
                                      </p:to>
                                    </p:set>
                                    <p:animEffect transition="in" filter="diamond(in)">
                                      <p:cBhvr>
                                        <p:cTn id="21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p:bldP spid="14343" grpId="0"/>
      <p:bldP spid="14344" grpId="0"/>
      <p:bldP spid="10" grpId="0" animBg="1"/>
      <p:bldP spid="14347" grpId="0"/>
      <p:bldP spid="18" grpId="0" animBg="1"/>
      <p:bldP spid="14350" grpId="0"/>
      <p:bldP spid="14351" grpId="0"/>
      <p:bldP spid="14352" grpId="0"/>
      <p:bldP spid="14353" grpId="0"/>
      <p:bldP spid="14354" grpId="0"/>
      <p:bldP spid="27" grpId="0" animBg="1"/>
      <p:bldP spid="31" grpId="0" animBg="1"/>
      <p:bldP spid="14360" grpId="0"/>
      <p:bldP spid="14361" grpId="0"/>
      <p:bldP spid="14362" grpId="0"/>
      <p:bldP spid="14365" grpId="0"/>
      <p:bldP spid="14368" grpId="0"/>
      <p:bldP spid="14369" grpId="0"/>
      <p:bldP spid="14370" grpId="0"/>
      <p:bldP spid="14373" grpId="0"/>
      <p:bldP spid="14374" grpId="0"/>
      <p:bldP spid="14375" grpId="0"/>
      <p:bldP spid="81" grpId="0" animBg="1"/>
      <p:bldP spid="83" grpId="0" animBg="1"/>
      <p:bldP spid="14379" grpId="0"/>
      <p:bldP spid="90" grpId="0" animBg="1"/>
      <p:bldP spid="95" grpId="0" animBg="1"/>
      <p:bldP spid="103" grpId="0" animBg="1"/>
      <p:bldP spid="104" grpId="0" animBg="1"/>
      <p:bldP spid="14394" grpId="0"/>
      <p:bldP spid="14395" grpId="0"/>
      <p:bldP spid="14401" grpId="0"/>
      <p:bldP spid="14402" grpId="0"/>
      <p:bldP spid="14403" grpId="0"/>
      <p:bldP spid="14404" grpId="0"/>
      <p:bldP spid="78" grpId="0" animBg="1"/>
      <p:bldP spid="79" grpId="0" animBg="1"/>
      <p:bldP spid="80" grpId="0" animBg="1"/>
      <p:bldP spid="15433" grpId="0"/>
      <p:bldP spid="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srcRect/>
          <a:stretch>
            <a:fillRect/>
          </a:stretch>
        </p:blipFill>
        <p:spPr bwMode="auto">
          <a:xfrm>
            <a:off x="685800" y="5008563"/>
            <a:ext cx="2584450" cy="1566862"/>
          </a:xfrm>
          <a:prstGeom prst="rect">
            <a:avLst/>
          </a:prstGeom>
          <a:noFill/>
          <a:ln w="9525">
            <a:noFill/>
            <a:miter lim="800000"/>
            <a:headEnd/>
            <a:tailEnd/>
          </a:ln>
        </p:spPr>
      </p:pic>
      <p:pic>
        <p:nvPicPr>
          <p:cNvPr id="15363" name="Picture 1"/>
          <p:cNvPicPr>
            <a:picLocks noChangeAspect="1" noChangeArrowheads="1"/>
          </p:cNvPicPr>
          <p:nvPr/>
        </p:nvPicPr>
        <p:blipFill>
          <a:blip r:embed="rId4"/>
          <a:srcRect/>
          <a:stretch>
            <a:fillRect/>
          </a:stretch>
        </p:blipFill>
        <p:spPr bwMode="auto">
          <a:xfrm>
            <a:off x="582613" y="2716213"/>
            <a:ext cx="2667000" cy="1646237"/>
          </a:xfrm>
          <a:prstGeom prst="rect">
            <a:avLst/>
          </a:prstGeom>
          <a:noFill/>
          <a:ln w="9525">
            <a:noFill/>
            <a:miter lim="800000"/>
            <a:headEnd/>
            <a:tailEnd/>
          </a:ln>
        </p:spPr>
      </p:pic>
      <p:pic>
        <p:nvPicPr>
          <p:cNvPr id="15364" name="Picture 19"/>
          <p:cNvPicPr>
            <a:picLocks noChangeAspect="1" noChangeArrowheads="1"/>
          </p:cNvPicPr>
          <p:nvPr/>
        </p:nvPicPr>
        <p:blipFill>
          <a:blip r:embed="rId5"/>
          <a:srcRect/>
          <a:stretch>
            <a:fillRect/>
          </a:stretch>
        </p:blipFill>
        <p:spPr bwMode="auto">
          <a:xfrm>
            <a:off x="5060950" y="3757613"/>
            <a:ext cx="3324225" cy="2185987"/>
          </a:xfrm>
          <a:prstGeom prst="rect">
            <a:avLst/>
          </a:prstGeom>
          <a:noFill/>
          <a:ln w="9525">
            <a:noFill/>
            <a:miter lim="800000"/>
            <a:headEnd/>
            <a:tailEnd/>
          </a:ln>
        </p:spPr>
      </p:pic>
      <p:cxnSp>
        <p:nvCxnSpPr>
          <p:cNvPr id="41" name="Straight Arrow Connector 40"/>
          <p:cNvCxnSpPr/>
          <p:nvPr/>
        </p:nvCxnSpPr>
        <p:spPr>
          <a:xfrm rot="10800000">
            <a:off x="7105650" y="4232275"/>
            <a:ext cx="40163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0800000" flipV="1">
            <a:off x="7799388" y="4013200"/>
            <a:ext cx="292100" cy="146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368" name="TextBox 45"/>
          <p:cNvSpPr txBox="1">
            <a:spLocks noChangeArrowheads="1"/>
          </p:cNvSpPr>
          <p:nvPr/>
        </p:nvSpPr>
        <p:spPr bwMode="auto">
          <a:xfrm>
            <a:off x="8032750" y="3843338"/>
            <a:ext cx="774700" cy="292100"/>
          </a:xfrm>
          <a:prstGeom prst="rect">
            <a:avLst/>
          </a:prstGeom>
          <a:noFill/>
          <a:ln w="9525">
            <a:noFill/>
            <a:miter lim="800000"/>
            <a:headEnd/>
            <a:tailEnd/>
          </a:ln>
        </p:spPr>
        <p:txBody>
          <a:bodyPr>
            <a:spAutoFit/>
          </a:bodyPr>
          <a:lstStyle/>
          <a:p>
            <a:r>
              <a:rPr lang="en-US" sz="1300">
                <a:latin typeface="Times New Roman" pitchFamily="18" charset="0"/>
                <a:cs typeface="Times New Roman" pitchFamily="18" charset="0"/>
              </a:rPr>
              <a:t>electron</a:t>
            </a:r>
          </a:p>
        </p:txBody>
      </p:sp>
      <p:cxnSp>
        <p:nvCxnSpPr>
          <p:cNvPr id="48" name="Straight Arrow Connector 47"/>
          <p:cNvCxnSpPr/>
          <p:nvPr/>
        </p:nvCxnSpPr>
        <p:spPr>
          <a:xfrm>
            <a:off x="6156325" y="5948363"/>
            <a:ext cx="11684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370" name="TextBox 48"/>
          <p:cNvSpPr txBox="1">
            <a:spLocks noChangeArrowheads="1"/>
          </p:cNvSpPr>
          <p:nvPr/>
        </p:nvSpPr>
        <p:spPr bwMode="auto">
          <a:xfrm>
            <a:off x="7142163" y="5583238"/>
            <a:ext cx="182562" cy="369887"/>
          </a:xfrm>
          <a:prstGeom prst="rect">
            <a:avLst/>
          </a:prstGeom>
          <a:noFill/>
          <a:ln w="9525">
            <a:noFill/>
            <a:miter lim="800000"/>
            <a:headEnd/>
            <a:tailEnd/>
          </a:ln>
        </p:spPr>
        <p:txBody>
          <a:bodyPr>
            <a:spAutoFit/>
          </a:bodyPr>
          <a:lstStyle/>
          <a:p>
            <a:pPr algn="ctr"/>
            <a:r>
              <a:rPr lang="en-US">
                <a:latin typeface="Times New Roman" pitchFamily="18" charset="0"/>
                <a:cs typeface="Times New Roman" pitchFamily="18" charset="0"/>
              </a:rPr>
              <a:t>E</a:t>
            </a:r>
          </a:p>
        </p:txBody>
      </p:sp>
      <p:sp>
        <p:nvSpPr>
          <p:cNvPr id="15371" name="TextBox 16"/>
          <p:cNvSpPr txBox="1">
            <a:spLocks noChangeArrowheads="1"/>
          </p:cNvSpPr>
          <p:nvPr/>
        </p:nvSpPr>
        <p:spPr bwMode="auto">
          <a:xfrm>
            <a:off x="5441950" y="5384800"/>
            <a:ext cx="839788" cy="292100"/>
          </a:xfrm>
          <a:prstGeom prst="rect">
            <a:avLst/>
          </a:prstGeom>
          <a:noFill/>
          <a:ln w="9525">
            <a:noFill/>
            <a:miter lim="800000"/>
            <a:headEnd/>
            <a:tailEnd/>
          </a:ln>
        </p:spPr>
        <p:txBody>
          <a:bodyPr>
            <a:spAutoFit/>
          </a:bodyPr>
          <a:lstStyle/>
          <a:p>
            <a:r>
              <a:rPr lang="en-US" sz="1300">
                <a:latin typeface="Times New Roman" pitchFamily="18" charset="0"/>
                <a:cs typeface="Times New Roman" pitchFamily="18" charset="0"/>
              </a:rPr>
              <a:t>Kim loại</a:t>
            </a:r>
          </a:p>
        </p:txBody>
      </p:sp>
      <p:sp>
        <p:nvSpPr>
          <p:cNvPr id="15372" name="TextBox 17"/>
          <p:cNvSpPr txBox="1">
            <a:spLocks noChangeArrowheads="1"/>
          </p:cNvSpPr>
          <p:nvPr/>
        </p:nvSpPr>
        <p:spPr bwMode="auto">
          <a:xfrm>
            <a:off x="7346950" y="5456238"/>
            <a:ext cx="1277938" cy="292100"/>
          </a:xfrm>
          <a:prstGeom prst="rect">
            <a:avLst/>
          </a:prstGeom>
          <a:noFill/>
          <a:ln w="9525">
            <a:noFill/>
            <a:miter lim="800000"/>
            <a:headEnd/>
            <a:tailEnd/>
          </a:ln>
        </p:spPr>
        <p:txBody>
          <a:bodyPr>
            <a:spAutoFit/>
          </a:bodyPr>
          <a:lstStyle/>
          <a:p>
            <a:r>
              <a:rPr lang="en-US" sz="1300">
                <a:latin typeface="Times New Roman" pitchFamily="18" charset="0"/>
                <a:cs typeface="Times New Roman" pitchFamily="18" charset="0"/>
              </a:rPr>
              <a:t>Bán dẫn loại p</a:t>
            </a:r>
          </a:p>
        </p:txBody>
      </p:sp>
      <p:cxnSp>
        <p:nvCxnSpPr>
          <p:cNvPr id="20" name="Straight Connector 19"/>
          <p:cNvCxnSpPr/>
          <p:nvPr/>
        </p:nvCxnSpPr>
        <p:spPr>
          <a:xfrm rot="5400000">
            <a:off x="6084094" y="4963319"/>
            <a:ext cx="175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621463" y="5697538"/>
            <a:ext cx="365125" cy="15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375" name="TextBox 22"/>
          <p:cNvSpPr txBox="1">
            <a:spLocks noChangeArrowheads="1"/>
          </p:cNvSpPr>
          <p:nvPr/>
        </p:nvSpPr>
        <p:spPr bwMode="auto">
          <a:xfrm>
            <a:off x="6484938" y="5400675"/>
            <a:ext cx="657225" cy="338138"/>
          </a:xfrm>
          <a:prstGeom prst="rect">
            <a:avLst/>
          </a:prstGeom>
          <a:noFill/>
          <a:ln w="9525">
            <a:noFill/>
            <a:miter lim="800000"/>
            <a:headEnd/>
            <a:tailEnd/>
          </a:ln>
        </p:spPr>
        <p:txBody>
          <a:bodyPr>
            <a:spAutoFit/>
          </a:bodyPr>
          <a:lstStyle/>
          <a:p>
            <a:pPr algn="ctr"/>
            <a:r>
              <a:rPr lang="en-US" sz="1600">
                <a:latin typeface="Times New Roman" pitchFamily="18" charset="0"/>
                <a:cs typeface="Times New Roman" pitchFamily="18" charset="0"/>
              </a:rPr>
              <a:t>W</a:t>
            </a:r>
            <a:r>
              <a:rPr lang="en-US" sz="1600" baseline="-25000">
                <a:latin typeface="Times New Roman" pitchFamily="18" charset="0"/>
                <a:cs typeface="Times New Roman" pitchFamily="18" charset="0"/>
              </a:rPr>
              <a:t>D</a:t>
            </a:r>
          </a:p>
        </p:txBody>
      </p:sp>
      <p:sp>
        <p:nvSpPr>
          <p:cNvPr id="15376" name="TextBox 27"/>
          <p:cNvSpPr txBox="1">
            <a:spLocks noChangeArrowheads="1"/>
          </p:cNvSpPr>
          <p:nvPr/>
        </p:nvSpPr>
        <p:spPr bwMode="auto">
          <a:xfrm>
            <a:off x="8072438" y="4157663"/>
            <a:ext cx="511175" cy="292100"/>
          </a:xfrm>
          <a:prstGeom prst="rect">
            <a:avLst/>
          </a:prstGeom>
          <a:noFill/>
          <a:ln w="9525">
            <a:noFill/>
            <a:miter lim="800000"/>
            <a:headEnd/>
            <a:tailEnd/>
          </a:ln>
        </p:spPr>
        <p:txBody>
          <a:bodyPr>
            <a:spAutoFit/>
          </a:bodyPr>
          <a:lstStyle/>
          <a:p>
            <a:r>
              <a:rPr lang="en-US" sz="1300">
                <a:latin typeface="Times New Roman" pitchFamily="18" charset="0"/>
                <a:cs typeface="Times New Roman" pitchFamily="18" charset="0"/>
              </a:rPr>
              <a:t>E</a:t>
            </a:r>
            <a:r>
              <a:rPr lang="en-US" sz="1300" baseline="-25000">
                <a:latin typeface="Times New Roman" pitchFamily="18" charset="0"/>
                <a:cs typeface="Times New Roman" pitchFamily="18" charset="0"/>
              </a:rPr>
              <a:t>C</a:t>
            </a:r>
          </a:p>
        </p:txBody>
      </p:sp>
      <p:sp>
        <p:nvSpPr>
          <p:cNvPr id="15377" name="TextBox 28"/>
          <p:cNvSpPr txBox="1">
            <a:spLocks noChangeArrowheads="1"/>
          </p:cNvSpPr>
          <p:nvPr/>
        </p:nvSpPr>
        <p:spPr bwMode="auto">
          <a:xfrm>
            <a:off x="8086725" y="5030788"/>
            <a:ext cx="511175" cy="292100"/>
          </a:xfrm>
          <a:prstGeom prst="rect">
            <a:avLst/>
          </a:prstGeom>
          <a:noFill/>
          <a:ln w="9525">
            <a:noFill/>
            <a:miter lim="800000"/>
            <a:headEnd/>
            <a:tailEnd/>
          </a:ln>
        </p:spPr>
        <p:txBody>
          <a:bodyPr>
            <a:spAutoFit/>
          </a:bodyPr>
          <a:lstStyle/>
          <a:p>
            <a:r>
              <a:rPr lang="en-US" sz="1300">
                <a:latin typeface="Times New Roman" pitchFamily="18" charset="0"/>
                <a:cs typeface="Times New Roman" pitchFamily="18" charset="0"/>
              </a:rPr>
              <a:t>E</a:t>
            </a:r>
            <a:r>
              <a:rPr lang="en-US" sz="1300" baseline="-25000">
                <a:latin typeface="Times New Roman" pitchFamily="18" charset="0"/>
                <a:cs typeface="Times New Roman" pitchFamily="18" charset="0"/>
              </a:rPr>
              <a:t>V</a:t>
            </a:r>
          </a:p>
        </p:txBody>
      </p:sp>
      <p:sp>
        <p:nvSpPr>
          <p:cNvPr id="15378" name="TextBox 30"/>
          <p:cNvSpPr txBox="1">
            <a:spLocks noChangeArrowheads="1"/>
          </p:cNvSpPr>
          <p:nvPr/>
        </p:nvSpPr>
        <p:spPr bwMode="auto">
          <a:xfrm>
            <a:off x="5740400" y="306388"/>
            <a:ext cx="2847975" cy="968375"/>
          </a:xfrm>
          <a:prstGeom prst="rect">
            <a:avLst/>
          </a:prstGeom>
          <a:noFill/>
          <a:ln w="9525">
            <a:noFill/>
            <a:miter lim="800000"/>
            <a:headEnd/>
            <a:tailEnd/>
          </a:ln>
        </p:spPr>
        <p:txBody>
          <a:bodyPr>
            <a:spAutoFit/>
          </a:bodyPr>
          <a:lstStyle/>
          <a:p>
            <a:pPr algn="ctr"/>
            <a:r>
              <a:rPr lang="en-US" sz="1900">
                <a:solidFill>
                  <a:srgbClr val="0070C0"/>
                </a:solidFill>
                <a:latin typeface="Times New Roman" pitchFamily="18" charset="0"/>
                <a:cs typeface="Times New Roman" pitchFamily="18" charset="0"/>
              </a:rPr>
              <a:t>Giản đồ mức năng lượng của chuyển tiếp kim loại – oxit - bán dẫn.</a:t>
            </a:r>
          </a:p>
        </p:txBody>
      </p:sp>
      <p:sp>
        <p:nvSpPr>
          <p:cNvPr id="33" name="Right Arrow 32"/>
          <p:cNvSpPr/>
          <p:nvPr/>
        </p:nvSpPr>
        <p:spPr>
          <a:xfrm>
            <a:off x="674688" y="-649288"/>
            <a:ext cx="474662" cy="182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80" name="TextBox 33"/>
          <p:cNvSpPr txBox="1">
            <a:spLocks noChangeArrowheads="1"/>
          </p:cNvSpPr>
          <p:nvPr/>
        </p:nvSpPr>
        <p:spPr bwMode="auto">
          <a:xfrm>
            <a:off x="1306513" y="-766763"/>
            <a:ext cx="3176587" cy="400050"/>
          </a:xfrm>
          <a:prstGeom prst="rect">
            <a:avLst/>
          </a:prstGeom>
          <a:noFill/>
          <a:ln w="9525">
            <a:noFill/>
            <a:miter lim="800000"/>
            <a:headEnd/>
            <a:tailEnd/>
          </a:ln>
        </p:spPr>
        <p:txBody>
          <a:bodyPr>
            <a:spAutoFit/>
          </a:bodyPr>
          <a:lstStyle/>
          <a:p>
            <a:r>
              <a:rPr lang="en-US" sz="2000" b="1">
                <a:solidFill>
                  <a:schemeClr val="accent1"/>
                </a:solidFill>
                <a:latin typeface="Times New Roman" pitchFamily="18" charset="0"/>
                <a:cs typeface="Times New Roman" pitchFamily="18" charset="0"/>
              </a:rPr>
              <a:t>Hình thành kênh dẫn</a:t>
            </a:r>
          </a:p>
        </p:txBody>
      </p:sp>
      <p:sp>
        <p:nvSpPr>
          <p:cNvPr id="15381" name="TextBox 8"/>
          <p:cNvSpPr txBox="1">
            <a:spLocks noChangeArrowheads="1"/>
          </p:cNvSpPr>
          <p:nvPr/>
        </p:nvSpPr>
        <p:spPr bwMode="auto">
          <a:xfrm>
            <a:off x="311150" y="1712913"/>
            <a:ext cx="1606550" cy="369887"/>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Khi V</a:t>
            </a:r>
            <a:r>
              <a:rPr lang="en-US" baseline="-25000">
                <a:latin typeface="Times New Roman" pitchFamily="18" charset="0"/>
                <a:cs typeface="Times New Roman" pitchFamily="18" charset="0"/>
              </a:rPr>
              <a:t>GS</a:t>
            </a:r>
            <a:r>
              <a:rPr lang="en-US">
                <a:latin typeface="Times New Roman" pitchFamily="18" charset="0"/>
                <a:cs typeface="Times New Roman" pitchFamily="18" charset="0"/>
              </a:rPr>
              <a:t> &gt; V</a:t>
            </a:r>
            <a:r>
              <a:rPr lang="en-US" baseline="-25000">
                <a:latin typeface="Times New Roman" pitchFamily="18" charset="0"/>
                <a:cs typeface="Times New Roman" pitchFamily="18" charset="0"/>
              </a:rPr>
              <a:t>TN</a:t>
            </a:r>
            <a:r>
              <a:rPr lang="en-US">
                <a:latin typeface="Times New Roman" pitchFamily="18" charset="0"/>
                <a:cs typeface="Times New Roman" pitchFamily="18" charset="0"/>
              </a:rPr>
              <a:t> </a:t>
            </a:r>
            <a:r>
              <a:rPr lang="en-US" baseline="-25000">
                <a:latin typeface="Times New Roman" pitchFamily="18" charset="0"/>
                <a:cs typeface="Times New Roman" pitchFamily="18" charset="0"/>
              </a:rPr>
              <a:t> </a:t>
            </a:r>
          </a:p>
        </p:txBody>
      </p:sp>
      <p:sp>
        <p:nvSpPr>
          <p:cNvPr id="15382" name="TextBox 43"/>
          <p:cNvSpPr txBox="1">
            <a:spLocks noChangeArrowheads="1"/>
          </p:cNvSpPr>
          <p:nvPr/>
        </p:nvSpPr>
        <p:spPr bwMode="auto">
          <a:xfrm>
            <a:off x="685800" y="1311275"/>
            <a:ext cx="4724400" cy="400050"/>
          </a:xfrm>
          <a:prstGeom prst="rect">
            <a:avLst/>
          </a:prstGeom>
          <a:noFill/>
          <a:ln w="9525">
            <a:noFill/>
            <a:miter lim="800000"/>
            <a:headEnd/>
            <a:tailEnd/>
          </a:ln>
        </p:spPr>
        <p:txBody>
          <a:bodyPr>
            <a:spAutoFit/>
          </a:bodyPr>
          <a:lstStyle/>
          <a:p>
            <a:r>
              <a:rPr lang="en-US" sz="2000">
                <a:solidFill>
                  <a:srgbClr val="7030A0"/>
                </a:solidFill>
                <a:latin typeface="Times New Roman" pitchFamily="18" charset="0"/>
                <a:cs typeface="Times New Roman" pitchFamily="18" charset="0"/>
                <a:sym typeface="Wingdings" pitchFamily="2" charset="2"/>
              </a:rPr>
              <a:t> </a:t>
            </a:r>
            <a:r>
              <a:rPr lang="en-US" sz="2000">
                <a:solidFill>
                  <a:srgbClr val="7030A0"/>
                </a:solidFill>
                <a:latin typeface="Times New Roman" pitchFamily="18" charset="0"/>
                <a:cs typeface="Times New Roman" pitchFamily="18" charset="0"/>
              </a:rPr>
              <a:t>Nguyên tắc hoạt động của N-MOSFET</a:t>
            </a:r>
          </a:p>
        </p:txBody>
      </p:sp>
      <p:sp>
        <p:nvSpPr>
          <p:cNvPr id="49" name="Right Arrow 48"/>
          <p:cNvSpPr/>
          <p:nvPr/>
        </p:nvSpPr>
        <p:spPr>
          <a:xfrm>
            <a:off x="3695700" y="6267450"/>
            <a:ext cx="577850" cy="255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Oval 37"/>
          <p:cNvSpPr/>
          <p:nvPr/>
        </p:nvSpPr>
        <p:spPr bwMode="auto">
          <a:xfrm>
            <a:off x="6964363" y="5214938"/>
            <a:ext cx="215900" cy="2174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endParaRPr lang="en-GB" dirty="0"/>
          </a:p>
        </p:txBody>
      </p:sp>
      <p:cxnSp>
        <p:nvCxnSpPr>
          <p:cNvPr id="40" name="Straight Arrow Connector 39"/>
          <p:cNvCxnSpPr/>
          <p:nvPr/>
        </p:nvCxnSpPr>
        <p:spPr>
          <a:xfrm>
            <a:off x="7362825" y="5291138"/>
            <a:ext cx="5842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Oval 41"/>
          <p:cNvSpPr/>
          <p:nvPr/>
        </p:nvSpPr>
        <p:spPr bwMode="auto">
          <a:xfrm>
            <a:off x="6640513" y="4286250"/>
            <a:ext cx="215900" cy="2174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a:t>
            </a:r>
            <a:endParaRPr lang="en-GB" dirty="0"/>
          </a:p>
        </p:txBody>
      </p:sp>
      <p:sp>
        <p:nvSpPr>
          <p:cNvPr id="43" name="Oval 42"/>
          <p:cNvSpPr/>
          <p:nvPr/>
        </p:nvSpPr>
        <p:spPr bwMode="auto">
          <a:xfrm>
            <a:off x="7559675" y="4092575"/>
            <a:ext cx="215900" cy="2174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a:t>
            </a:r>
            <a:endParaRPr lang="en-GB" dirty="0"/>
          </a:p>
        </p:txBody>
      </p:sp>
      <p:sp>
        <p:nvSpPr>
          <p:cNvPr id="34" name="Oval 33"/>
          <p:cNvSpPr/>
          <p:nvPr/>
        </p:nvSpPr>
        <p:spPr bwMode="auto">
          <a:xfrm>
            <a:off x="2168525" y="4014788"/>
            <a:ext cx="215900" cy="2174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a:t>
            </a:r>
            <a:endParaRPr lang="en-GB" dirty="0"/>
          </a:p>
        </p:txBody>
      </p:sp>
      <p:cxnSp>
        <p:nvCxnSpPr>
          <p:cNvPr id="37" name="Straight Arrow Connector 36"/>
          <p:cNvCxnSpPr/>
          <p:nvPr/>
        </p:nvCxnSpPr>
        <p:spPr>
          <a:xfrm rot="16200000" flipV="1">
            <a:off x="1932782" y="3706018"/>
            <a:ext cx="546100" cy="144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390" name="TextBox 43"/>
          <p:cNvSpPr txBox="1">
            <a:spLocks noChangeArrowheads="1"/>
          </p:cNvSpPr>
          <p:nvPr/>
        </p:nvSpPr>
        <p:spPr bwMode="auto">
          <a:xfrm>
            <a:off x="1730375" y="2543175"/>
            <a:ext cx="438150" cy="338138"/>
          </a:xfrm>
          <a:prstGeom prst="rect">
            <a:avLst/>
          </a:prstGeom>
          <a:noFill/>
          <a:ln w="9525">
            <a:noFill/>
            <a:miter lim="800000"/>
            <a:headEnd/>
            <a:tailEnd/>
          </a:ln>
        </p:spPr>
        <p:txBody>
          <a:bodyPr>
            <a:spAutoFit/>
          </a:bodyPr>
          <a:lstStyle/>
          <a:p>
            <a:pPr algn="ctr"/>
            <a:r>
              <a:rPr lang="en-US" sz="1600">
                <a:latin typeface="Times New Roman" pitchFamily="18" charset="0"/>
                <a:cs typeface="Times New Roman" pitchFamily="18" charset="0"/>
              </a:rPr>
              <a:t>G</a:t>
            </a:r>
          </a:p>
        </p:txBody>
      </p:sp>
      <p:sp>
        <p:nvSpPr>
          <p:cNvPr id="15391" name="TextBox 8"/>
          <p:cNvSpPr txBox="1">
            <a:spLocks noChangeArrowheads="1"/>
          </p:cNvSpPr>
          <p:nvPr/>
        </p:nvSpPr>
        <p:spPr bwMode="auto">
          <a:xfrm>
            <a:off x="1462088" y="2297113"/>
            <a:ext cx="1357312" cy="369887"/>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V</a:t>
            </a:r>
            <a:r>
              <a:rPr lang="en-US" baseline="-25000">
                <a:latin typeface="Times New Roman" pitchFamily="18" charset="0"/>
                <a:cs typeface="Times New Roman" pitchFamily="18" charset="0"/>
              </a:rPr>
              <a:t>GS</a:t>
            </a:r>
            <a:r>
              <a:rPr lang="en-US">
                <a:latin typeface="Times New Roman" pitchFamily="18" charset="0"/>
                <a:cs typeface="Times New Roman" pitchFamily="18" charset="0"/>
              </a:rPr>
              <a:t> &gt; V</a:t>
            </a:r>
            <a:r>
              <a:rPr lang="en-US" baseline="-25000">
                <a:latin typeface="Times New Roman" pitchFamily="18" charset="0"/>
                <a:cs typeface="Times New Roman" pitchFamily="18" charset="0"/>
              </a:rPr>
              <a:t>TN</a:t>
            </a:r>
            <a:r>
              <a:rPr lang="en-US">
                <a:latin typeface="Times New Roman" pitchFamily="18" charset="0"/>
                <a:cs typeface="Times New Roman" pitchFamily="18" charset="0"/>
              </a:rPr>
              <a:t> </a:t>
            </a:r>
            <a:r>
              <a:rPr lang="en-US" baseline="-25000">
                <a:latin typeface="Times New Roman" pitchFamily="18" charset="0"/>
                <a:cs typeface="Times New Roman" pitchFamily="18" charset="0"/>
              </a:rPr>
              <a:t> </a:t>
            </a:r>
          </a:p>
        </p:txBody>
      </p:sp>
      <p:sp>
        <p:nvSpPr>
          <p:cNvPr id="15392" name="Rectangle 46"/>
          <p:cNvSpPr>
            <a:spLocks noChangeArrowheads="1"/>
          </p:cNvSpPr>
          <p:nvPr/>
        </p:nvSpPr>
        <p:spPr bwMode="auto">
          <a:xfrm>
            <a:off x="2751138" y="2662238"/>
            <a:ext cx="828675" cy="339725"/>
          </a:xfrm>
          <a:prstGeom prst="rect">
            <a:avLst/>
          </a:prstGeom>
          <a:noFill/>
          <a:ln w="9525">
            <a:noFill/>
            <a:miter lim="800000"/>
            <a:headEnd/>
            <a:tailEnd/>
          </a:ln>
        </p:spPr>
        <p:txBody>
          <a:bodyPr wrap="none">
            <a:spAutoFit/>
          </a:bodyPr>
          <a:lstStyle/>
          <a:p>
            <a:r>
              <a:rPr lang="en-US" sz="1600">
                <a:latin typeface="Times New Roman" pitchFamily="18" charset="0"/>
                <a:cs typeface="Times New Roman" pitchFamily="18" charset="0"/>
              </a:rPr>
              <a:t>V</a:t>
            </a:r>
            <a:r>
              <a:rPr lang="en-US" sz="1600" baseline="-25000">
                <a:latin typeface="Times New Roman" pitchFamily="18" charset="0"/>
                <a:cs typeface="Times New Roman" pitchFamily="18" charset="0"/>
              </a:rPr>
              <a:t>DS</a:t>
            </a:r>
            <a:r>
              <a:rPr lang="en-US" sz="1600">
                <a:latin typeface="Times New Roman" pitchFamily="18" charset="0"/>
                <a:cs typeface="Times New Roman" pitchFamily="18" charset="0"/>
              </a:rPr>
              <a:t> = 0</a:t>
            </a:r>
            <a:endParaRPr lang="en-US" sz="1600"/>
          </a:p>
        </p:txBody>
      </p:sp>
      <p:sp>
        <p:nvSpPr>
          <p:cNvPr id="50" name="Oval 49"/>
          <p:cNvSpPr/>
          <p:nvPr/>
        </p:nvSpPr>
        <p:spPr bwMode="auto">
          <a:xfrm>
            <a:off x="1584325" y="3757613"/>
            <a:ext cx="215900" cy="2174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endParaRPr lang="en-GB" dirty="0"/>
          </a:p>
        </p:txBody>
      </p:sp>
      <p:cxnSp>
        <p:nvCxnSpPr>
          <p:cNvPr id="51" name="Straight Arrow Connector 50"/>
          <p:cNvCxnSpPr>
            <a:stCxn id="50" idx="4"/>
          </p:cNvCxnSpPr>
          <p:nvPr/>
        </p:nvCxnSpPr>
        <p:spPr>
          <a:xfrm rot="5400000">
            <a:off x="1545431" y="4121944"/>
            <a:ext cx="2936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395" name="TextBox 51"/>
          <p:cNvSpPr txBox="1">
            <a:spLocks noChangeArrowheads="1"/>
          </p:cNvSpPr>
          <p:nvPr/>
        </p:nvSpPr>
        <p:spPr bwMode="auto">
          <a:xfrm>
            <a:off x="1839913" y="3986213"/>
            <a:ext cx="401637" cy="338137"/>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p</a:t>
            </a:r>
          </a:p>
        </p:txBody>
      </p:sp>
      <p:sp>
        <p:nvSpPr>
          <p:cNvPr id="15396" name="TextBox 8"/>
          <p:cNvSpPr txBox="1">
            <a:spLocks noChangeArrowheads="1"/>
          </p:cNvSpPr>
          <p:nvPr/>
        </p:nvSpPr>
        <p:spPr bwMode="auto">
          <a:xfrm>
            <a:off x="1431925" y="4583113"/>
            <a:ext cx="1387475" cy="369887"/>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V</a:t>
            </a:r>
            <a:r>
              <a:rPr lang="en-US" baseline="-25000">
                <a:latin typeface="Times New Roman" pitchFamily="18" charset="0"/>
                <a:cs typeface="Times New Roman" pitchFamily="18" charset="0"/>
              </a:rPr>
              <a:t>GS</a:t>
            </a:r>
            <a:r>
              <a:rPr lang="en-US">
                <a:latin typeface="Times New Roman" pitchFamily="18" charset="0"/>
                <a:cs typeface="Times New Roman" pitchFamily="18" charset="0"/>
              </a:rPr>
              <a:t> &gt; V</a:t>
            </a:r>
            <a:r>
              <a:rPr lang="en-US" baseline="-25000">
                <a:latin typeface="Times New Roman" pitchFamily="18" charset="0"/>
                <a:cs typeface="Times New Roman" pitchFamily="18" charset="0"/>
              </a:rPr>
              <a:t>TH</a:t>
            </a:r>
            <a:r>
              <a:rPr lang="en-US">
                <a:latin typeface="Times New Roman" pitchFamily="18" charset="0"/>
                <a:cs typeface="Times New Roman" pitchFamily="18" charset="0"/>
              </a:rPr>
              <a:t> </a:t>
            </a:r>
            <a:r>
              <a:rPr lang="en-US" baseline="-25000">
                <a:latin typeface="Times New Roman" pitchFamily="18" charset="0"/>
                <a:cs typeface="Times New Roman" pitchFamily="18" charset="0"/>
              </a:rPr>
              <a:t> </a:t>
            </a:r>
          </a:p>
        </p:txBody>
      </p:sp>
      <p:sp>
        <p:nvSpPr>
          <p:cNvPr id="15397" name="Rectangle 53"/>
          <p:cNvSpPr>
            <a:spLocks noChangeArrowheads="1"/>
          </p:cNvSpPr>
          <p:nvPr/>
        </p:nvSpPr>
        <p:spPr bwMode="auto">
          <a:xfrm>
            <a:off x="2722563" y="4948238"/>
            <a:ext cx="827087" cy="339725"/>
          </a:xfrm>
          <a:prstGeom prst="rect">
            <a:avLst/>
          </a:prstGeom>
          <a:noFill/>
          <a:ln w="9525">
            <a:noFill/>
            <a:miter lim="800000"/>
            <a:headEnd/>
            <a:tailEnd/>
          </a:ln>
        </p:spPr>
        <p:txBody>
          <a:bodyPr wrap="none">
            <a:spAutoFit/>
          </a:bodyPr>
          <a:lstStyle/>
          <a:p>
            <a:r>
              <a:rPr lang="en-US" sz="1600">
                <a:latin typeface="Times New Roman" pitchFamily="18" charset="0"/>
                <a:cs typeface="Times New Roman" pitchFamily="18" charset="0"/>
              </a:rPr>
              <a:t>V</a:t>
            </a:r>
            <a:r>
              <a:rPr lang="en-US" sz="1600" baseline="-25000">
                <a:latin typeface="Times New Roman" pitchFamily="18" charset="0"/>
                <a:cs typeface="Times New Roman" pitchFamily="18" charset="0"/>
              </a:rPr>
              <a:t>DS</a:t>
            </a:r>
            <a:r>
              <a:rPr lang="en-US" sz="1600">
                <a:latin typeface="Times New Roman" pitchFamily="18" charset="0"/>
                <a:cs typeface="Times New Roman" pitchFamily="18" charset="0"/>
              </a:rPr>
              <a:t> &gt; 0</a:t>
            </a:r>
            <a:endParaRPr lang="en-US" sz="1600"/>
          </a:p>
        </p:txBody>
      </p:sp>
      <p:sp>
        <p:nvSpPr>
          <p:cNvPr id="15398" name="TextBox 54"/>
          <p:cNvSpPr txBox="1">
            <a:spLocks noChangeArrowheads="1"/>
          </p:cNvSpPr>
          <p:nvPr/>
        </p:nvSpPr>
        <p:spPr bwMode="auto">
          <a:xfrm>
            <a:off x="1760538" y="4813300"/>
            <a:ext cx="438150" cy="338138"/>
          </a:xfrm>
          <a:prstGeom prst="rect">
            <a:avLst/>
          </a:prstGeom>
          <a:noFill/>
          <a:ln w="9525">
            <a:noFill/>
            <a:miter lim="800000"/>
            <a:headEnd/>
            <a:tailEnd/>
          </a:ln>
        </p:spPr>
        <p:txBody>
          <a:bodyPr>
            <a:spAutoFit/>
          </a:bodyPr>
          <a:lstStyle/>
          <a:p>
            <a:pPr algn="ctr"/>
            <a:r>
              <a:rPr lang="en-US" sz="1600">
                <a:latin typeface="Times New Roman" pitchFamily="18" charset="0"/>
                <a:cs typeface="Times New Roman" pitchFamily="18" charset="0"/>
              </a:rPr>
              <a:t>G</a:t>
            </a:r>
          </a:p>
        </p:txBody>
      </p:sp>
      <p:sp>
        <p:nvSpPr>
          <p:cNvPr id="56" name="Oval 55"/>
          <p:cNvSpPr/>
          <p:nvPr/>
        </p:nvSpPr>
        <p:spPr bwMode="auto">
          <a:xfrm>
            <a:off x="2346325" y="6202363"/>
            <a:ext cx="215900" cy="2174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a:t>
            </a:r>
            <a:endParaRPr lang="en-GB" dirty="0"/>
          </a:p>
        </p:txBody>
      </p:sp>
      <p:cxnSp>
        <p:nvCxnSpPr>
          <p:cNvPr id="57" name="Straight Arrow Connector 56"/>
          <p:cNvCxnSpPr>
            <a:endCxn id="15409" idx="0"/>
          </p:cNvCxnSpPr>
          <p:nvPr/>
        </p:nvCxnSpPr>
        <p:spPr>
          <a:xfrm rot="16200000" flipV="1">
            <a:off x="2083595" y="5866606"/>
            <a:ext cx="487362" cy="257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bwMode="auto">
          <a:xfrm>
            <a:off x="1508125" y="5945188"/>
            <a:ext cx="215900" cy="2174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endParaRPr lang="en-GB" dirty="0"/>
          </a:p>
        </p:txBody>
      </p:sp>
      <p:cxnSp>
        <p:nvCxnSpPr>
          <p:cNvPr id="59" name="Straight Arrow Connector 58"/>
          <p:cNvCxnSpPr>
            <a:stCxn id="58" idx="4"/>
          </p:cNvCxnSpPr>
          <p:nvPr/>
        </p:nvCxnSpPr>
        <p:spPr>
          <a:xfrm rot="5400000">
            <a:off x="1469231" y="6309519"/>
            <a:ext cx="2936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403" name="TextBox 59"/>
          <p:cNvSpPr txBox="1">
            <a:spLocks noChangeArrowheads="1"/>
          </p:cNvSpPr>
          <p:nvPr/>
        </p:nvSpPr>
        <p:spPr bwMode="auto">
          <a:xfrm>
            <a:off x="1763713" y="6200775"/>
            <a:ext cx="401637" cy="338138"/>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p</a:t>
            </a:r>
          </a:p>
        </p:txBody>
      </p:sp>
      <p:sp>
        <p:nvSpPr>
          <p:cNvPr id="15404" name="TextBox 61"/>
          <p:cNvSpPr txBox="1">
            <a:spLocks noChangeArrowheads="1"/>
          </p:cNvSpPr>
          <p:nvPr/>
        </p:nvSpPr>
        <p:spPr bwMode="auto">
          <a:xfrm>
            <a:off x="2290763" y="2697163"/>
            <a:ext cx="609600" cy="338137"/>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E</a:t>
            </a:r>
          </a:p>
        </p:txBody>
      </p:sp>
      <p:sp>
        <p:nvSpPr>
          <p:cNvPr id="15405" name="TextBox 63"/>
          <p:cNvSpPr txBox="1">
            <a:spLocks noChangeArrowheads="1"/>
          </p:cNvSpPr>
          <p:nvPr/>
        </p:nvSpPr>
        <p:spPr bwMode="auto">
          <a:xfrm>
            <a:off x="2420938" y="4959350"/>
            <a:ext cx="609600" cy="338138"/>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E</a:t>
            </a:r>
          </a:p>
        </p:txBody>
      </p:sp>
      <p:cxnSp>
        <p:nvCxnSpPr>
          <p:cNvPr id="65" name="Straight Arrow Connector 64"/>
          <p:cNvCxnSpPr/>
          <p:nvPr/>
        </p:nvCxnSpPr>
        <p:spPr>
          <a:xfrm rot="10800000" flipV="1">
            <a:off x="2462213" y="5037138"/>
            <a:ext cx="1587" cy="820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10800000" flipV="1">
            <a:off x="2365375" y="2833688"/>
            <a:ext cx="1588" cy="820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10800000">
            <a:off x="1914525" y="5815013"/>
            <a:ext cx="51117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409" name="Rectangle 66"/>
          <p:cNvSpPr>
            <a:spLocks noChangeArrowheads="1"/>
          </p:cNvSpPr>
          <p:nvPr/>
        </p:nvSpPr>
        <p:spPr bwMode="auto">
          <a:xfrm>
            <a:off x="2043113" y="5751513"/>
            <a:ext cx="309562" cy="338137"/>
          </a:xfrm>
          <a:prstGeom prst="rect">
            <a:avLst/>
          </a:prstGeom>
          <a:noFill/>
          <a:ln w="9525">
            <a:noFill/>
            <a:miter lim="800000"/>
            <a:headEnd/>
            <a:tailEnd/>
          </a:ln>
        </p:spPr>
        <p:txBody>
          <a:bodyPr wrap="none">
            <a:spAutoFit/>
          </a:bodyPr>
          <a:lstStyle/>
          <a:p>
            <a:r>
              <a:rPr lang="en-US" sz="1600">
                <a:latin typeface="Times New Roman" pitchFamily="18" charset="0"/>
                <a:cs typeface="Times New Roman" pitchFamily="18" charset="0"/>
              </a:rPr>
              <a:t>E</a:t>
            </a:r>
            <a:endParaRPr lang="en-US" sz="1600"/>
          </a:p>
        </p:txBody>
      </p:sp>
      <p:cxnSp>
        <p:nvCxnSpPr>
          <p:cNvPr id="69" name="Straight Connector 68"/>
          <p:cNvCxnSpPr/>
          <p:nvPr/>
        </p:nvCxnSpPr>
        <p:spPr>
          <a:xfrm rot="5400000" flipH="1" flipV="1">
            <a:off x="685801" y="3162300"/>
            <a:ext cx="1524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781175" y="4452938"/>
            <a:ext cx="3048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flipH="1" flipV="1">
            <a:off x="1856582" y="4375944"/>
            <a:ext cx="152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800225" y="6688138"/>
            <a:ext cx="3048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flipH="1" flipV="1">
            <a:off x="1877219" y="6611144"/>
            <a:ext cx="15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415" name="TextBox 77"/>
          <p:cNvSpPr txBox="1">
            <a:spLocks noChangeArrowheads="1"/>
          </p:cNvSpPr>
          <p:nvPr/>
        </p:nvSpPr>
        <p:spPr bwMode="auto">
          <a:xfrm>
            <a:off x="34925" y="4667250"/>
            <a:ext cx="1219200" cy="292100"/>
          </a:xfrm>
          <a:prstGeom prst="rect">
            <a:avLst/>
          </a:prstGeom>
          <a:noFill/>
          <a:ln w="9525">
            <a:noFill/>
            <a:miter lim="800000"/>
            <a:headEnd/>
            <a:tailEnd/>
          </a:ln>
        </p:spPr>
        <p:txBody>
          <a:bodyPr>
            <a:spAutoFit/>
          </a:bodyPr>
          <a:lstStyle/>
          <a:p>
            <a:r>
              <a:rPr lang="en-US" sz="1300">
                <a:latin typeface="Times New Roman" pitchFamily="18" charset="0"/>
                <a:cs typeface="Times New Roman" pitchFamily="18" charset="0"/>
              </a:rPr>
              <a:t>Ion acceptor</a:t>
            </a:r>
          </a:p>
        </p:txBody>
      </p:sp>
      <p:sp>
        <p:nvSpPr>
          <p:cNvPr id="15416" name="TextBox 78"/>
          <p:cNvSpPr txBox="1">
            <a:spLocks noChangeArrowheads="1"/>
          </p:cNvSpPr>
          <p:nvPr/>
        </p:nvSpPr>
        <p:spPr bwMode="auto">
          <a:xfrm>
            <a:off x="3505200" y="4687888"/>
            <a:ext cx="1219200" cy="292100"/>
          </a:xfrm>
          <a:prstGeom prst="rect">
            <a:avLst/>
          </a:prstGeom>
          <a:noFill/>
          <a:ln w="9525">
            <a:noFill/>
            <a:miter lim="800000"/>
            <a:headEnd/>
            <a:tailEnd/>
          </a:ln>
        </p:spPr>
        <p:txBody>
          <a:bodyPr>
            <a:spAutoFit/>
          </a:bodyPr>
          <a:lstStyle/>
          <a:p>
            <a:r>
              <a:rPr lang="en-US" sz="1300">
                <a:latin typeface="Times New Roman" pitchFamily="18" charset="0"/>
                <a:cs typeface="Times New Roman" pitchFamily="18" charset="0"/>
              </a:rPr>
              <a:t>Ion acceptor</a:t>
            </a:r>
          </a:p>
        </p:txBody>
      </p:sp>
      <p:cxnSp>
        <p:nvCxnSpPr>
          <p:cNvPr id="80" name="Straight Arrow Connector 79"/>
          <p:cNvCxnSpPr/>
          <p:nvPr/>
        </p:nvCxnSpPr>
        <p:spPr>
          <a:xfrm rot="5400000" flipH="1" flipV="1">
            <a:off x="354013" y="3927475"/>
            <a:ext cx="914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6200000" flipH="1">
            <a:off x="125413" y="5222875"/>
            <a:ext cx="1066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5400000">
            <a:off x="2884488" y="5289550"/>
            <a:ext cx="1143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16200000" flipV="1">
            <a:off x="2957513" y="3851275"/>
            <a:ext cx="914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42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5422"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15423" name="Rectangle 5"/>
          <p:cNvSpPr>
            <a:spLocks noChangeArrowheads="1"/>
          </p:cNvSpPr>
          <p:nvPr/>
        </p:nvSpPr>
        <p:spPr bwMode="auto">
          <a:xfrm>
            <a:off x="0" y="1201738"/>
            <a:ext cx="9144000" cy="457200"/>
          </a:xfrm>
          <a:prstGeom prst="rect">
            <a:avLst/>
          </a:prstGeom>
          <a:noFill/>
          <a:ln w="9525">
            <a:noFill/>
            <a:miter lim="800000"/>
            <a:headEnd/>
            <a:tailEnd/>
          </a:ln>
        </p:spPr>
        <p:txBody>
          <a:bodyPr wrap="none" anchor="ctr">
            <a:spAutoFit/>
          </a:bodyPr>
          <a:lstStyle/>
          <a:p>
            <a:endParaRPr lang="en-US"/>
          </a:p>
        </p:txBody>
      </p:sp>
      <p:sp>
        <p:nvSpPr>
          <p:cNvPr id="72" name="Rectangle 71"/>
          <p:cNvSpPr/>
          <p:nvPr/>
        </p:nvSpPr>
        <p:spPr>
          <a:xfrm>
            <a:off x="4497388" y="6021388"/>
            <a:ext cx="3943350" cy="8001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425" name="Rectangle 7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15426" name="Picture 6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4608513" y="6145213"/>
            <a:ext cx="3678237" cy="606425"/>
          </a:xfrm>
          <a:prstGeom prst="rect">
            <a:avLst/>
          </a:prstGeom>
          <a:noFill/>
          <a:ln w="9525">
            <a:noFill/>
            <a:miter lim="800000"/>
            <a:headEnd/>
            <a:tailEnd/>
          </a:ln>
        </p:spPr>
      </p:pic>
      <p:sp>
        <p:nvSpPr>
          <p:cNvPr id="15428" name="Rectangle 7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5429" name="Rectangle 7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5430" name="TextBox 72"/>
          <p:cNvSpPr txBox="1">
            <a:spLocks noChangeArrowheads="1"/>
          </p:cNvSpPr>
          <p:nvPr/>
        </p:nvSpPr>
        <p:spPr bwMode="auto">
          <a:xfrm>
            <a:off x="8442325" y="6238875"/>
            <a:ext cx="592138" cy="400050"/>
          </a:xfrm>
          <a:prstGeom prst="rect">
            <a:avLst/>
          </a:prstGeom>
          <a:noFill/>
          <a:ln w="9525">
            <a:noFill/>
            <a:miter lim="800000"/>
            <a:headEnd/>
            <a:tailEnd/>
          </a:ln>
        </p:spPr>
        <p:txBody>
          <a:bodyPr>
            <a:spAutoFit/>
          </a:bodyPr>
          <a:lstStyle/>
          <a:p>
            <a:pPr algn="ctr"/>
            <a:r>
              <a:rPr lang="en-US" sz="2000">
                <a:latin typeface="Times New Roman" pitchFamily="18" charset="0"/>
                <a:cs typeface="Times New Roman" pitchFamily="18" charset="0"/>
              </a:rPr>
              <a:t>(1)</a:t>
            </a:r>
          </a:p>
        </p:txBody>
      </p:sp>
      <p:pic>
        <p:nvPicPr>
          <p:cNvPr id="15431" name="Picture 3"/>
          <p:cNvPicPr>
            <a:picLocks noChangeAspect="1" noChangeArrowheads="1"/>
          </p:cNvPicPr>
          <p:nvPr/>
        </p:nvPicPr>
        <p:blipFill>
          <a:blip r:embed="rId7"/>
          <a:srcRect/>
          <a:stretch>
            <a:fillRect/>
          </a:stretch>
        </p:blipFill>
        <p:spPr bwMode="auto">
          <a:xfrm>
            <a:off x="5957888" y="1571625"/>
            <a:ext cx="2286000" cy="1638300"/>
          </a:xfrm>
          <a:prstGeom prst="rect">
            <a:avLst/>
          </a:prstGeom>
          <a:noFill/>
          <a:ln w="9525">
            <a:noFill/>
            <a:miter lim="800000"/>
            <a:headEnd/>
            <a:tailEnd/>
          </a:ln>
        </p:spPr>
      </p:pic>
      <p:sp>
        <p:nvSpPr>
          <p:cNvPr id="15432" name="TextBox 72"/>
          <p:cNvSpPr txBox="1">
            <a:spLocks noChangeArrowheads="1"/>
          </p:cNvSpPr>
          <p:nvPr/>
        </p:nvSpPr>
        <p:spPr bwMode="auto">
          <a:xfrm>
            <a:off x="5776913" y="3154363"/>
            <a:ext cx="1143000" cy="307975"/>
          </a:xfrm>
          <a:prstGeom prst="rect">
            <a:avLst/>
          </a:prstGeom>
          <a:noFill/>
          <a:ln w="9525">
            <a:noFill/>
            <a:miter lim="800000"/>
            <a:headEnd/>
            <a:tailEnd/>
          </a:ln>
        </p:spPr>
        <p:txBody>
          <a:bodyPr>
            <a:spAutoFit/>
          </a:bodyPr>
          <a:lstStyle/>
          <a:p>
            <a:r>
              <a:rPr lang="en-US" sz="1400">
                <a:latin typeface="Times New Roman" pitchFamily="18" charset="0"/>
                <a:cs typeface="Times New Roman" pitchFamily="18" charset="0"/>
              </a:rPr>
              <a:t>Kim loại</a:t>
            </a:r>
          </a:p>
        </p:txBody>
      </p:sp>
      <p:sp>
        <p:nvSpPr>
          <p:cNvPr id="15433" name="TextBox 75"/>
          <p:cNvSpPr txBox="1">
            <a:spLocks noChangeArrowheads="1"/>
          </p:cNvSpPr>
          <p:nvPr/>
        </p:nvSpPr>
        <p:spPr bwMode="auto">
          <a:xfrm>
            <a:off x="6827838" y="3157538"/>
            <a:ext cx="1371600" cy="307975"/>
          </a:xfrm>
          <a:prstGeom prst="rect">
            <a:avLst/>
          </a:prstGeom>
          <a:noFill/>
          <a:ln w="9525">
            <a:noFill/>
            <a:miter lim="800000"/>
            <a:headEnd/>
            <a:tailEnd/>
          </a:ln>
        </p:spPr>
        <p:txBody>
          <a:bodyPr>
            <a:spAutoFit/>
          </a:bodyPr>
          <a:lstStyle/>
          <a:p>
            <a:r>
              <a:rPr lang="en-US" sz="1400">
                <a:latin typeface="Times New Roman" pitchFamily="18" charset="0"/>
                <a:cs typeface="Times New Roman" pitchFamily="18" charset="0"/>
              </a:rPr>
              <a:t>Bán dẫn  loại p</a:t>
            </a:r>
          </a:p>
        </p:txBody>
      </p:sp>
      <p:sp>
        <p:nvSpPr>
          <p:cNvPr id="15434" name="TextBox 76"/>
          <p:cNvSpPr txBox="1">
            <a:spLocks noChangeArrowheads="1"/>
          </p:cNvSpPr>
          <p:nvPr/>
        </p:nvSpPr>
        <p:spPr bwMode="auto">
          <a:xfrm>
            <a:off x="6105525" y="1265238"/>
            <a:ext cx="2446338" cy="338137"/>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Trước khi áp thế V</a:t>
            </a:r>
            <a:r>
              <a:rPr lang="en-US" sz="1600" baseline="-25000">
                <a:latin typeface="Times New Roman" pitchFamily="18" charset="0"/>
                <a:cs typeface="Times New Roman" pitchFamily="18" charset="0"/>
              </a:rPr>
              <a:t>GS</a:t>
            </a:r>
          </a:p>
        </p:txBody>
      </p:sp>
      <p:sp>
        <p:nvSpPr>
          <p:cNvPr id="15435" name="TextBox 77"/>
          <p:cNvSpPr txBox="1">
            <a:spLocks noChangeArrowheads="1"/>
          </p:cNvSpPr>
          <p:nvPr/>
        </p:nvSpPr>
        <p:spPr bwMode="auto">
          <a:xfrm>
            <a:off x="6105525" y="3455988"/>
            <a:ext cx="2446338" cy="338137"/>
          </a:xfrm>
          <a:prstGeom prst="rect">
            <a:avLst/>
          </a:prstGeom>
          <a:noFill/>
          <a:ln w="9525">
            <a:noFill/>
            <a:miter lim="800000"/>
            <a:headEnd/>
            <a:tailEnd/>
          </a:ln>
        </p:spPr>
        <p:txBody>
          <a:bodyPr>
            <a:spAutoFit/>
          </a:bodyPr>
          <a:lstStyle/>
          <a:p>
            <a:r>
              <a:rPr lang="en-US" sz="1600">
                <a:latin typeface="Times New Roman" pitchFamily="18" charset="0"/>
                <a:cs typeface="Times New Roman" pitchFamily="18" charset="0"/>
              </a:rPr>
              <a:t>Sau khi áp thế V</a:t>
            </a:r>
            <a:r>
              <a:rPr lang="en-US" sz="1600" baseline="-25000">
                <a:latin typeface="Times New Roman" pitchFamily="18" charset="0"/>
                <a:cs typeface="Times New Roman" pitchFamily="18" charset="0"/>
              </a:rPr>
              <a:t>GS</a:t>
            </a:r>
          </a:p>
        </p:txBody>
      </p:sp>
      <p:sp>
        <p:nvSpPr>
          <p:cNvPr id="78" name="TextBox 3"/>
          <p:cNvSpPr txBox="1">
            <a:spLocks noChangeArrowheads="1"/>
          </p:cNvSpPr>
          <p:nvPr/>
        </p:nvSpPr>
        <p:spPr bwMode="auto">
          <a:xfrm>
            <a:off x="449263" y="847725"/>
            <a:ext cx="4381500" cy="523875"/>
          </a:xfrm>
          <a:prstGeom prst="rect">
            <a:avLst/>
          </a:prstGeom>
          <a:noFill/>
          <a:ln w="9525">
            <a:noFill/>
            <a:miter lim="800000"/>
            <a:headEnd/>
            <a:tailEnd/>
          </a:ln>
        </p:spPr>
        <p:txBody>
          <a:bodyPr>
            <a:spAutoFit/>
          </a:bodyPr>
          <a:lstStyle/>
          <a:p>
            <a:r>
              <a:rPr lang="en-US" sz="2800">
                <a:solidFill>
                  <a:schemeClr val="accent1"/>
                </a:solidFill>
                <a:latin typeface="Times New Roman" pitchFamily="18" charset="0"/>
                <a:cs typeface="Times New Roman" pitchFamily="18" charset="0"/>
              </a:rPr>
              <a:t>Transistor hiệu ứng trường.</a:t>
            </a:r>
          </a:p>
        </p:txBody>
      </p:sp>
      <p:sp>
        <p:nvSpPr>
          <p:cNvPr id="79" name="TextBox 78"/>
          <p:cNvSpPr txBox="1"/>
          <p:nvPr/>
        </p:nvSpPr>
        <p:spPr>
          <a:xfrm>
            <a:off x="0" y="54114"/>
            <a:ext cx="9144000" cy="707886"/>
          </a:xfrm>
          <a:prstGeom prst="rect">
            <a:avLst/>
          </a:prstGeom>
          <a:noFill/>
        </p:spPr>
        <p:txBody>
          <a:bodyPr wrap="square" rtlCol="0">
            <a:spAutoFit/>
          </a:bodyPr>
          <a:lstStyle/>
          <a:p>
            <a:pPr algn="ctr"/>
            <a:r>
              <a:rPr lang="en-US" sz="4000" smtClean="0">
                <a:solidFill>
                  <a:srgbClr val="FF0000"/>
                </a:solidFill>
                <a:latin typeface="Times New Roman" pitchFamily="18" charset="0"/>
                <a:cs typeface="Times New Roman" pitchFamily="18" charset="0"/>
              </a:rPr>
              <a:t>MOSFET</a:t>
            </a:r>
            <a:endParaRPr lang="en-US" sz="400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diamond(in)">
                                      <p:cBhvr>
                                        <p:cTn id="7" dur="500"/>
                                        <p:tgtEl>
                                          <p:spTgt spid="15362"/>
                                        </p:tgtEl>
                                      </p:cBhvr>
                                    </p:animEffect>
                                  </p:childTnLst>
                                </p:cTn>
                              </p:par>
                              <p:par>
                                <p:cTn id="8" presetID="8" presetClass="entr" presetSubtype="16" fill="hold" nodeType="withEffect">
                                  <p:stCondLst>
                                    <p:cond delay="0"/>
                                  </p:stCondLst>
                                  <p:childTnLst>
                                    <p:set>
                                      <p:cBhvr>
                                        <p:cTn id="9" dur="1" fill="hold">
                                          <p:stCondLst>
                                            <p:cond delay="0"/>
                                          </p:stCondLst>
                                        </p:cTn>
                                        <p:tgtEl>
                                          <p:spTgt spid="15363"/>
                                        </p:tgtEl>
                                        <p:attrNameLst>
                                          <p:attrName>style.visibility</p:attrName>
                                        </p:attrNameLst>
                                      </p:cBhvr>
                                      <p:to>
                                        <p:strVal val="visible"/>
                                      </p:to>
                                    </p:set>
                                    <p:animEffect transition="in" filter="diamond(in)">
                                      <p:cBhvr>
                                        <p:cTn id="10" dur="500"/>
                                        <p:tgtEl>
                                          <p:spTgt spid="15363"/>
                                        </p:tgtEl>
                                      </p:cBhvr>
                                    </p:animEffect>
                                  </p:childTnLst>
                                </p:cTn>
                              </p:par>
                              <p:par>
                                <p:cTn id="11" presetID="8" presetClass="entr" presetSubtype="16" fill="hold" nodeType="withEffect">
                                  <p:stCondLst>
                                    <p:cond delay="0"/>
                                  </p:stCondLst>
                                  <p:childTnLst>
                                    <p:set>
                                      <p:cBhvr>
                                        <p:cTn id="12" dur="1" fill="hold">
                                          <p:stCondLst>
                                            <p:cond delay="0"/>
                                          </p:stCondLst>
                                        </p:cTn>
                                        <p:tgtEl>
                                          <p:spTgt spid="15364"/>
                                        </p:tgtEl>
                                        <p:attrNameLst>
                                          <p:attrName>style.visibility</p:attrName>
                                        </p:attrNameLst>
                                      </p:cBhvr>
                                      <p:to>
                                        <p:strVal val="visible"/>
                                      </p:to>
                                    </p:set>
                                    <p:animEffect transition="in" filter="diamond(in)">
                                      <p:cBhvr>
                                        <p:cTn id="13" dur="500"/>
                                        <p:tgtEl>
                                          <p:spTgt spid="15364"/>
                                        </p:tgtEl>
                                      </p:cBhvr>
                                    </p:animEffect>
                                  </p:childTnLst>
                                </p:cTn>
                              </p:par>
                              <p:par>
                                <p:cTn id="14" presetID="8" presetClass="entr" presetSubtype="16"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diamond(in)">
                                      <p:cBhvr>
                                        <p:cTn id="16" dur="500"/>
                                        <p:tgtEl>
                                          <p:spTgt spid="41"/>
                                        </p:tgtEl>
                                      </p:cBhvr>
                                    </p:animEffect>
                                  </p:childTnLst>
                                </p:cTn>
                              </p:par>
                              <p:par>
                                <p:cTn id="17" presetID="8" presetClass="entr" presetSubtype="16"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diamond(in)">
                                      <p:cBhvr>
                                        <p:cTn id="19" dur="500"/>
                                        <p:tgtEl>
                                          <p:spTgt spid="45"/>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5368"/>
                                        </p:tgtEl>
                                        <p:attrNameLst>
                                          <p:attrName>style.visibility</p:attrName>
                                        </p:attrNameLst>
                                      </p:cBhvr>
                                      <p:to>
                                        <p:strVal val="visible"/>
                                      </p:to>
                                    </p:set>
                                    <p:animEffect transition="in" filter="diamond(in)">
                                      <p:cBhvr>
                                        <p:cTn id="22" dur="500"/>
                                        <p:tgtEl>
                                          <p:spTgt spid="15368"/>
                                        </p:tgtEl>
                                      </p:cBhvr>
                                    </p:animEffect>
                                  </p:childTnLst>
                                </p:cTn>
                              </p:par>
                              <p:par>
                                <p:cTn id="23" presetID="8" presetClass="entr" presetSubtype="16"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amond(in)">
                                      <p:cBhvr>
                                        <p:cTn id="25" dur="500"/>
                                        <p:tgtEl>
                                          <p:spTgt spid="48"/>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5370"/>
                                        </p:tgtEl>
                                        <p:attrNameLst>
                                          <p:attrName>style.visibility</p:attrName>
                                        </p:attrNameLst>
                                      </p:cBhvr>
                                      <p:to>
                                        <p:strVal val="visible"/>
                                      </p:to>
                                    </p:set>
                                    <p:animEffect transition="in" filter="diamond(in)">
                                      <p:cBhvr>
                                        <p:cTn id="28" dur="500"/>
                                        <p:tgtEl>
                                          <p:spTgt spid="15370"/>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5371"/>
                                        </p:tgtEl>
                                        <p:attrNameLst>
                                          <p:attrName>style.visibility</p:attrName>
                                        </p:attrNameLst>
                                      </p:cBhvr>
                                      <p:to>
                                        <p:strVal val="visible"/>
                                      </p:to>
                                    </p:set>
                                    <p:animEffect transition="in" filter="diamond(in)">
                                      <p:cBhvr>
                                        <p:cTn id="31" dur="500"/>
                                        <p:tgtEl>
                                          <p:spTgt spid="15371"/>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15372"/>
                                        </p:tgtEl>
                                        <p:attrNameLst>
                                          <p:attrName>style.visibility</p:attrName>
                                        </p:attrNameLst>
                                      </p:cBhvr>
                                      <p:to>
                                        <p:strVal val="visible"/>
                                      </p:to>
                                    </p:set>
                                    <p:animEffect transition="in" filter="diamond(in)">
                                      <p:cBhvr>
                                        <p:cTn id="34" dur="500"/>
                                        <p:tgtEl>
                                          <p:spTgt spid="15372"/>
                                        </p:tgtEl>
                                      </p:cBhvr>
                                    </p:animEffect>
                                  </p:childTnLst>
                                </p:cTn>
                              </p:par>
                              <p:par>
                                <p:cTn id="35" presetID="8" presetClass="entr" presetSubtype="16"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diamond(in)">
                                      <p:cBhvr>
                                        <p:cTn id="37" dur="500"/>
                                        <p:tgtEl>
                                          <p:spTgt spid="20"/>
                                        </p:tgtEl>
                                      </p:cBhvr>
                                    </p:animEffect>
                                  </p:childTnLst>
                                </p:cTn>
                              </p:par>
                              <p:par>
                                <p:cTn id="38" presetID="8" presetClass="entr" presetSubtype="16"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diamond(in)">
                                      <p:cBhvr>
                                        <p:cTn id="40" dur="500"/>
                                        <p:tgtEl>
                                          <p:spTgt spid="22"/>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15375"/>
                                        </p:tgtEl>
                                        <p:attrNameLst>
                                          <p:attrName>style.visibility</p:attrName>
                                        </p:attrNameLst>
                                      </p:cBhvr>
                                      <p:to>
                                        <p:strVal val="visible"/>
                                      </p:to>
                                    </p:set>
                                    <p:animEffect transition="in" filter="diamond(in)">
                                      <p:cBhvr>
                                        <p:cTn id="43" dur="500"/>
                                        <p:tgtEl>
                                          <p:spTgt spid="15375"/>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15376"/>
                                        </p:tgtEl>
                                        <p:attrNameLst>
                                          <p:attrName>style.visibility</p:attrName>
                                        </p:attrNameLst>
                                      </p:cBhvr>
                                      <p:to>
                                        <p:strVal val="visible"/>
                                      </p:to>
                                    </p:set>
                                    <p:animEffect transition="in" filter="diamond(in)">
                                      <p:cBhvr>
                                        <p:cTn id="46" dur="500"/>
                                        <p:tgtEl>
                                          <p:spTgt spid="15376"/>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15377"/>
                                        </p:tgtEl>
                                        <p:attrNameLst>
                                          <p:attrName>style.visibility</p:attrName>
                                        </p:attrNameLst>
                                      </p:cBhvr>
                                      <p:to>
                                        <p:strVal val="visible"/>
                                      </p:to>
                                    </p:set>
                                    <p:animEffect transition="in" filter="diamond(in)">
                                      <p:cBhvr>
                                        <p:cTn id="49" dur="500"/>
                                        <p:tgtEl>
                                          <p:spTgt spid="15377"/>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15378"/>
                                        </p:tgtEl>
                                        <p:attrNameLst>
                                          <p:attrName>style.visibility</p:attrName>
                                        </p:attrNameLst>
                                      </p:cBhvr>
                                      <p:to>
                                        <p:strVal val="visible"/>
                                      </p:to>
                                    </p:set>
                                    <p:animEffect transition="in" filter="diamond(in)">
                                      <p:cBhvr>
                                        <p:cTn id="52" dur="500"/>
                                        <p:tgtEl>
                                          <p:spTgt spid="15378"/>
                                        </p:tgtEl>
                                      </p:cBhvr>
                                    </p:animEffect>
                                  </p:childTnLst>
                                </p:cTn>
                              </p:par>
                              <p:par>
                                <p:cTn id="53" presetID="8" presetClass="entr" presetSubtype="16"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diamond(in)">
                                      <p:cBhvr>
                                        <p:cTn id="55" dur="500"/>
                                        <p:tgtEl>
                                          <p:spTgt spid="33"/>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15380"/>
                                        </p:tgtEl>
                                        <p:attrNameLst>
                                          <p:attrName>style.visibility</p:attrName>
                                        </p:attrNameLst>
                                      </p:cBhvr>
                                      <p:to>
                                        <p:strVal val="visible"/>
                                      </p:to>
                                    </p:set>
                                    <p:animEffect transition="in" filter="diamond(in)">
                                      <p:cBhvr>
                                        <p:cTn id="58" dur="500"/>
                                        <p:tgtEl>
                                          <p:spTgt spid="15380"/>
                                        </p:tgtEl>
                                      </p:cBhvr>
                                    </p:animEffect>
                                  </p:childTnLst>
                                </p:cTn>
                              </p:par>
                              <p:par>
                                <p:cTn id="59" presetID="8" presetClass="entr" presetSubtype="16" fill="hold" grpId="0" nodeType="withEffect">
                                  <p:stCondLst>
                                    <p:cond delay="0"/>
                                  </p:stCondLst>
                                  <p:childTnLst>
                                    <p:set>
                                      <p:cBhvr>
                                        <p:cTn id="60" dur="1" fill="hold">
                                          <p:stCondLst>
                                            <p:cond delay="0"/>
                                          </p:stCondLst>
                                        </p:cTn>
                                        <p:tgtEl>
                                          <p:spTgt spid="15381"/>
                                        </p:tgtEl>
                                        <p:attrNameLst>
                                          <p:attrName>style.visibility</p:attrName>
                                        </p:attrNameLst>
                                      </p:cBhvr>
                                      <p:to>
                                        <p:strVal val="visible"/>
                                      </p:to>
                                    </p:set>
                                    <p:animEffect transition="in" filter="diamond(in)">
                                      <p:cBhvr>
                                        <p:cTn id="61" dur="500"/>
                                        <p:tgtEl>
                                          <p:spTgt spid="15381"/>
                                        </p:tgtEl>
                                      </p:cBhvr>
                                    </p:animEffect>
                                  </p:childTnLst>
                                </p:cTn>
                              </p:par>
                              <p:par>
                                <p:cTn id="62" presetID="8" presetClass="entr" presetSubtype="16" fill="hold" grpId="0" nodeType="withEffect">
                                  <p:stCondLst>
                                    <p:cond delay="0"/>
                                  </p:stCondLst>
                                  <p:childTnLst>
                                    <p:set>
                                      <p:cBhvr>
                                        <p:cTn id="63" dur="1" fill="hold">
                                          <p:stCondLst>
                                            <p:cond delay="0"/>
                                          </p:stCondLst>
                                        </p:cTn>
                                        <p:tgtEl>
                                          <p:spTgt spid="15382"/>
                                        </p:tgtEl>
                                        <p:attrNameLst>
                                          <p:attrName>style.visibility</p:attrName>
                                        </p:attrNameLst>
                                      </p:cBhvr>
                                      <p:to>
                                        <p:strVal val="visible"/>
                                      </p:to>
                                    </p:set>
                                    <p:animEffect transition="in" filter="diamond(in)">
                                      <p:cBhvr>
                                        <p:cTn id="64" dur="500"/>
                                        <p:tgtEl>
                                          <p:spTgt spid="15382"/>
                                        </p:tgtEl>
                                      </p:cBhvr>
                                    </p:animEffect>
                                  </p:childTnLst>
                                </p:cTn>
                              </p:par>
                              <p:par>
                                <p:cTn id="65" presetID="8" presetClass="entr" presetSubtype="16"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diamond(in)">
                                      <p:cBhvr>
                                        <p:cTn id="67" dur="500"/>
                                        <p:tgtEl>
                                          <p:spTgt spid="49"/>
                                        </p:tgtEl>
                                      </p:cBhvr>
                                    </p:animEffect>
                                  </p:childTnLst>
                                </p:cTn>
                              </p:par>
                              <p:par>
                                <p:cTn id="68" presetID="8" presetClass="entr" presetSubtype="16"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diamond(in)">
                                      <p:cBhvr>
                                        <p:cTn id="70" dur="500"/>
                                        <p:tgtEl>
                                          <p:spTgt spid="38"/>
                                        </p:tgtEl>
                                      </p:cBhvr>
                                    </p:animEffect>
                                  </p:childTnLst>
                                </p:cTn>
                              </p:par>
                              <p:par>
                                <p:cTn id="71" presetID="8" presetClass="entr" presetSubtype="16"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diamond(in)">
                                      <p:cBhvr>
                                        <p:cTn id="73" dur="500"/>
                                        <p:tgtEl>
                                          <p:spTgt spid="40"/>
                                        </p:tgtEl>
                                      </p:cBhvr>
                                    </p:animEffect>
                                  </p:childTnLst>
                                </p:cTn>
                              </p:par>
                              <p:par>
                                <p:cTn id="74" presetID="8" presetClass="entr" presetSubtype="16" fill="hold" grpId="0"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diamond(in)">
                                      <p:cBhvr>
                                        <p:cTn id="76" dur="500"/>
                                        <p:tgtEl>
                                          <p:spTgt spid="42"/>
                                        </p:tgtEl>
                                      </p:cBhvr>
                                    </p:animEffect>
                                  </p:childTnLst>
                                </p:cTn>
                              </p:par>
                              <p:par>
                                <p:cTn id="77" presetID="8" presetClass="entr" presetSubtype="16"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diamond(in)">
                                      <p:cBhvr>
                                        <p:cTn id="79" dur="500"/>
                                        <p:tgtEl>
                                          <p:spTgt spid="43"/>
                                        </p:tgtEl>
                                      </p:cBhvr>
                                    </p:animEffect>
                                  </p:childTnLst>
                                </p:cTn>
                              </p:par>
                              <p:par>
                                <p:cTn id="80" presetID="8" presetClass="entr" presetSubtype="16"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diamond(in)">
                                      <p:cBhvr>
                                        <p:cTn id="82" dur="500"/>
                                        <p:tgtEl>
                                          <p:spTgt spid="34"/>
                                        </p:tgtEl>
                                      </p:cBhvr>
                                    </p:animEffect>
                                  </p:childTnLst>
                                </p:cTn>
                              </p:par>
                              <p:par>
                                <p:cTn id="83" presetID="8" presetClass="entr" presetSubtype="16" fill="hold" nodeType="with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diamond(in)">
                                      <p:cBhvr>
                                        <p:cTn id="85" dur="500"/>
                                        <p:tgtEl>
                                          <p:spTgt spid="37"/>
                                        </p:tgtEl>
                                      </p:cBhvr>
                                    </p:animEffect>
                                  </p:childTnLst>
                                </p:cTn>
                              </p:par>
                              <p:par>
                                <p:cTn id="86" presetID="8" presetClass="entr" presetSubtype="16" fill="hold" grpId="0" nodeType="withEffect">
                                  <p:stCondLst>
                                    <p:cond delay="0"/>
                                  </p:stCondLst>
                                  <p:childTnLst>
                                    <p:set>
                                      <p:cBhvr>
                                        <p:cTn id="87" dur="1" fill="hold">
                                          <p:stCondLst>
                                            <p:cond delay="0"/>
                                          </p:stCondLst>
                                        </p:cTn>
                                        <p:tgtEl>
                                          <p:spTgt spid="15390"/>
                                        </p:tgtEl>
                                        <p:attrNameLst>
                                          <p:attrName>style.visibility</p:attrName>
                                        </p:attrNameLst>
                                      </p:cBhvr>
                                      <p:to>
                                        <p:strVal val="visible"/>
                                      </p:to>
                                    </p:set>
                                    <p:animEffect transition="in" filter="diamond(in)">
                                      <p:cBhvr>
                                        <p:cTn id="88" dur="500"/>
                                        <p:tgtEl>
                                          <p:spTgt spid="15390"/>
                                        </p:tgtEl>
                                      </p:cBhvr>
                                    </p:animEffect>
                                  </p:childTnLst>
                                </p:cTn>
                              </p:par>
                              <p:par>
                                <p:cTn id="89" presetID="8" presetClass="entr" presetSubtype="16" fill="hold" grpId="0" nodeType="withEffect">
                                  <p:stCondLst>
                                    <p:cond delay="0"/>
                                  </p:stCondLst>
                                  <p:childTnLst>
                                    <p:set>
                                      <p:cBhvr>
                                        <p:cTn id="90" dur="1" fill="hold">
                                          <p:stCondLst>
                                            <p:cond delay="0"/>
                                          </p:stCondLst>
                                        </p:cTn>
                                        <p:tgtEl>
                                          <p:spTgt spid="15391"/>
                                        </p:tgtEl>
                                        <p:attrNameLst>
                                          <p:attrName>style.visibility</p:attrName>
                                        </p:attrNameLst>
                                      </p:cBhvr>
                                      <p:to>
                                        <p:strVal val="visible"/>
                                      </p:to>
                                    </p:set>
                                    <p:animEffect transition="in" filter="diamond(in)">
                                      <p:cBhvr>
                                        <p:cTn id="91" dur="500"/>
                                        <p:tgtEl>
                                          <p:spTgt spid="15391"/>
                                        </p:tgtEl>
                                      </p:cBhvr>
                                    </p:animEffect>
                                  </p:childTnLst>
                                </p:cTn>
                              </p:par>
                              <p:par>
                                <p:cTn id="92" presetID="8" presetClass="entr" presetSubtype="16" fill="hold" grpId="0" nodeType="withEffect">
                                  <p:stCondLst>
                                    <p:cond delay="0"/>
                                  </p:stCondLst>
                                  <p:childTnLst>
                                    <p:set>
                                      <p:cBhvr>
                                        <p:cTn id="93" dur="1" fill="hold">
                                          <p:stCondLst>
                                            <p:cond delay="0"/>
                                          </p:stCondLst>
                                        </p:cTn>
                                        <p:tgtEl>
                                          <p:spTgt spid="15392"/>
                                        </p:tgtEl>
                                        <p:attrNameLst>
                                          <p:attrName>style.visibility</p:attrName>
                                        </p:attrNameLst>
                                      </p:cBhvr>
                                      <p:to>
                                        <p:strVal val="visible"/>
                                      </p:to>
                                    </p:set>
                                    <p:animEffect transition="in" filter="diamond(in)">
                                      <p:cBhvr>
                                        <p:cTn id="94" dur="500"/>
                                        <p:tgtEl>
                                          <p:spTgt spid="15392"/>
                                        </p:tgtEl>
                                      </p:cBhvr>
                                    </p:animEffect>
                                  </p:childTnLst>
                                </p:cTn>
                              </p:par>
                              <p:par>
                                <p:cTn id="95" presetID="8" presetClass="entr" presetSubtype="16"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diamond(in)">
                                      <p:cBhvr>
                                        <p:cTn id="97" dur="500"/>
                                        <p:tgtEl>
                                          <p:spTgt spid="50"/>
                                        </p:tgtEl>
                                      </p:cBhvr>
                                    </p:animEffect>
                                  </p:childTnLst>
                                </p:cTn>
                              </p:par>
                              <p:par>
                                <p:cTn id="98" presetID="8" presetClass="entr" presetSubtype="16" fill="hold" nodeType="withEffect">
                                  <p:stCondLst>
                                    <p:cond delay="0"/>
                                  </p:stCondLst>
                                  <p:childTnLst>
                                    <p:set>
                                      <p:cBhvr>
                                        <p:cTn id="99" dur="1" fill="hold">
                                          <p:stCondLst>
                                            <p:cond delay="0"/>
                                          </p:stCondLst>
                                        </p:cTn>
                                        <p:tgtEl>
                                          <p:spTgt spid="51"/>
                                        </p:tgtEl>
                                        <p:attrNameLst>
                                          <p:attrName>style.visibility</p:attrName>
                                        </p:attrNameLst>
                                      </p:cBhvr>
                                      <p:to>
                                        <p:strVal val="visible"/>
                                      </p:to>
                                    </p:set>
                                    <p:animEffect transition="in" filter="diamond(in)">
                                      <p:cBhvr>
                                        <p:cTn id="100" dur="500"/>
                                        <p:tgtEl>
                                          <p:spTgt spid="51"/>
                                        </p:tgtEl>
                                      </p:cBhvr>
                                    </p:animEffect>
                                  </p:childTnLst>
                                </p:cTn>
                              </p:par>
                              <p:par>
                                <p:cTn id="101" presetID="8" presetClass="entr" presetSubtype="16" fill="hold" grpId="0" nodeType="withEffect">
                                  <p:stCondLst>
                                    <p:cond delay="0"/>
                                  </p:stCondLst>
                                  <p:childTnLst>
                                    <p:set>
                                      <p:cBhvr>
                                        <p:cTn id="102" dur="1" fill="hold">
                                          <p:stCondLst>
                                            <p:cond delay="0"/>
                                          </p:stCondLst>
                                        </p:cTn>
                                        <p:tgtEl>
                                          <p:spTgt spid="15395"/>
                                        </p:tgtEl>
                                        <p:attrNameLst>
                                          <p:attrName>style.visibility</p:attrName>
                                        </p:attrNameLst>
                                      </p:cBhvr>
                                      <p:to>
                                        <p:strVal val="visible"/>
                                      </p:to>
                                    </p:set>
                                    <p:animEffect transition="in" filter="diamond(in)">
                                      <p:cBhvr>
                                        <p:cTn id="103" dur="500"/>
                                        <p:tgtEl>
                                          <p:spTgt spid="15395"/>
                                        </p:tgtEl>
                                      </p:cBhvr>
                                    </p:animEffect>
                                  </p:childTnLst>
                                </p:cTn>
                              </p:par>
                              <p:par>
                                <p:cTn id="104" presetID="8" presetClass="entr" presetSubtype="16" fill="hold" grpId="0" nodeType="withEffect">
                                  <p:stCondLst>
                                    <p:cond delay="0"/>
                                  </p:stCondLst>
                                  <p:childTnLst>
                                    <p:set>
                                      <p:cBhvr>
                                        <p:cTn id="105" dur="1" fill="hold">
                                          <p:stCondLst>
                                            <p:cond delay="0"/>
                                          </p:stCondLst>
                                        </p:cTn>
                                        <p:tgtEl>
                                          <p:spTgt spid="15396"/>
                                        </p:tgtEl>
                                        <p:attrNameLst>
                                          <p:attrName>style.visibility</p:attrName>
                                        </p:attrNameLst>
                                      </p:cBhvr>
                                      <p:to>
                                        <p:strVal val="visible"/>
                                      </p:to>
                                    </p:set>
                                    <p:animEffect transition="in" filter="diamond(in)">
                                      <p:cBhvr>
                                        <p:cTn id="106" dur="500"/>
                                        <p:tgtEl>
                                          <p:spTgt spid="15396"/>
                                        </p:tgtEl>
                                      </p:cBhvr>
                                    </p:animEffect>
                                  </p:childTnLst>
                                </p:cTn>
                              </p:par>
                              <p:par>
                                <p:cTn id="107" presetID="8" presetClass="entr" presetSubtype="16" fill="hold" grpId="0" nodeType="withEffect">
                                  <p:stCondLst>
                                    <p:cond delay="0"/>
                                  </p:stCondLst>
                                  <p:childTnLst>
                                    <p:set>
                                      <p:cBhvr>
                                        <p:cTn id="108" dur="1" fill="hold">
                                          <p:stCondLst>
                                            <p:cond delay="0"/>
                                          </p:stCondLst>
                                        </p:cTn>
                                        <p:tgtEl>
                                          <p:spTgt spid="15397"/>
                                        </p:tgtEl>
                                        <p:attrNameLst>
                                          <p:attrName>style.visibility</p:attrName>
                                        </p:attrNameLst>
                                      </p:cBhvr>
                                      <p:to>
                                        <p:strVal val="visible"/>
                                      </p:to>
                                    </p:set>
                                    <p:animEffect transition="in" filter="diamond(in)">
                                      <p:cBhvr>
                                        <p:cTn id="109" dur="500"/>
                                        <p:tgtEl>
                                          <p:spTgt spid="15397"/>
                                        </p:tgtEl>
                                      </p:cBhvr>
                                    </p:animEffect>
                                  </p:childTnLst>
                                </p:cTn>
                              </p:par>
                              <p:par>
                                <p:cTn id="110" presetID="8" presetClass="entr" presetSubtype="16" fill="hold" grpId="0" nodeType="withEffect">
                                  <p:stCondLst>
                                    <p:cond delay="0"/>
                                  </p:stCondLst>
                                  <p:childTnLst>
                                    <p:set>
                                      <p:cBhvr>
                                        <p:cTn id="111" dur="1" fill="hold">
                                          <p:stCondLst>
                                            <p:cond delay="0"/>
                                          </p:stCondLst>
                                        </p:cTn>
                                        <p:tgtEl>
                                          <p:spTgt spid="15398"/>
                                        </p:tgtEl>
                                        <p:attrNameLst>
                                          <p:attrName>style.visibility</p:attrName>
                                        </p:attrNameLst>
                                      </p:cBhvr>
                                      <p:to>
                                        <p:strVal val="visible"/>
                                      </p:to>
                                    </p:set>
                                    <p:animEffect transition="in" filter="diamond(in)">
                                      <p:cBhvr>
                                        <p:cTn id="112" dur="500"/>
                                        <p:tgtEl>
                                          <p:spTgt spid="15398"/>
                                        </p:tgtEl>
                                      </p:cBhvr>
                                    </p:animEffect>
                                  </p:childTnLst>
                                </p:cTn>
                              </p:par>
                              <p:par>
                                <p:cTn id="113" presetID="8" presetClass="entr" presetSubtype="16" fill="hold" grpId="0" nodeType="with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diamond(in)">
                                      <p:cBhvr>
                                        <p:cTn id="115" dur="500"/>
                                        <p:tgtEl>
                                          <p:spTgt spid="56"/>
                                        </p:tgtEl>
                                      </p:cBhvr>
                                    </p:animEffect>
                                  </p:childTnLst>
                                </p:cTn>
                              </p:par>
                              <p:par>
                                <p:cTn id="116" presetID="8" presetClass="entr" presetSubtype="16" fill="hold" nodeType="withEffect">
                                  <p:stCondLst>
                                    <p:cond delay="0"/>
                                  </p:stCondLst>
                                  <p:childTnLst>
                                    <p:set>
                                      <p:cBhvr>
                                        <p:cTn id="117" dur="1" fill="hold">
                                          <p:stCondLst>
                                            <p:cond delay="0"/>
                                          </p:stCondLst>
                                        </p:cTn>
                                        <p:tgtEl>
                                          <p:spTgt spid="57"/>
                                        </p:tgtEl>
                                        <p:attrNameLst>
                                          <p:attrName>style.visibility</p:attrName>
                                        </p:attrNameLst>
                                      </p:cBhvr>
                                      <p:to>
                                        <p:strVal val="visible"/>
                                      </p:to>
                                    </p:set>
                                    <p:animEffect transition="in" filter="diamond(in)">
                                      <p:cBhvr>
                                        <p:cTn id="118" dur="500"/>
                                        <p:tgtEl>
                                          <p:spTgt spid="57"/>
                                        </p:tgtEl>
                                      </p:cBhvr>
                                    </p:animEffect>
                                  </p:childTnLst>
                                </p:cTn>
                              </p:par>
                              <p:par>
                                <p:cTn id="119" presetID="8" presetClass="entr" presetSubtype="16" fill="hold" grpId="0" nodeType="with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diamond(in)">
                                      <p:cBhvr>
                                        <p:cTn id="121" dur="500"/>
                                        <p:tgtEl>
                                          <p:spTgt spid="58"/>
                                        </p:tgtEl>
                                      </p:cBhvr>
                                    </p:animEffect>
                                  </p:childTnLst>
                                </p:cTn>
                              </p:par>
                              <p:par>
                                <p:cTn id="122" presetID="8" presetClass="entr" presetSubtype="16" fill="hold" nodeType="withEffect">
                                  <p:stCondLst>
                                    <p:cond delay="0"/>
                                  </p:stCondLst>
                                  <p:childTnLst>
                                    <p:set>
                                      <p:cBhvr>
                                        <p:cTn id="123" dur="1" fill="hold">
                                          <p:stCondLst>
                                            <p:cond delay="0"/>
                                          </p:stCondLst>
                                        </p:cTn>
                                        <p:tgtEl>
                                          <p:spTgt spid="59"/>
                                        </p:tgtEl>
                                        <p:attrNameLst>
                                          <p:attrName>style.visibility</p:attrName>
                                        </p:attrNameLst>
                                      </p:cBhvr>
                                      <p:to>
                                        <p:strVal val="visible"/>
                                      </p:to>
                                    </p:set>
                                    <p:animEffect transition="in" filter="diamond(in)">
                                      <p:cBhvr>
                                        <p:cTn id="124" dur="500"/>
                                        <p:tgtEl>
                                          <p:spTgt spid="59"/>
                                        </p:tgtEl>
                                      </p:cBhvr>
                                    </p:animEffect>
                                  </p:childTnLst>
                                </p:cTn>
                              </p:par>
                              <p:par>
                                <p:cTn id="125" presetID="8" presetClass="entr" presetSubtype="16" fill="hold" grpId="0" nodeType="withEffect">
                                  <p:stCondLst>
                                    <p:cond delay="0"/>
                                  </p:stCondLst>
                                  <p:childTnLst>
                                    <p:set>
                                      <p:cBhvr>
                                        <p:cTn id="126" dur="1" fill="hold">
                                          <p:stCondLst>
                                            <p:cond delay="0"/>
                                          </p:stCondLst>
                                        </p:cTn>
                                        <p:tgtEl>
                                          <p:spTgt spid="15403"/>
                                        </p:tgtEl>
                                        <p:attrNameLst>
                                          <p:attrName>style.visibility</p:attrName>
                                        </p:attrNameLst>
                                      </p:cBhvr>
                                      <p:to>
                                        <p:strVal val="visible"/>
                                      </p:to>
                                    </p:set>
                                    <p:animEffect transition="in" filter="diamond(in)">
                                      <p:cBhvr>
                                        <p:cTn id="127" dur="500"/>
                                        <p:tgtEl>
                                          <p:spTgt spid="15403"/>
                                        </p:tgtEl>
                                      </p:cBhvr>
                                    </p:animEffect>
                                  </p:childTnLst>
                                </p:cTn>
                              </p:par>
                              <p:par>
                                <p:cTn id="128" presetID="8" presetClass="entr" presetSubtype="16" fill="hold" grpId="0" nodeType="withEffect">
                                  <p:stCondLst>
                                    <p:cond delay="0"/>
                                  </p:stCondLst>
                                  <p:childTnLst>
                                    <p:set>
                                      <p:cBhvr>
                                        <p:cTn id="129" dur="1" fill="hold">
                                          <p:stCondLst>
                                            <p:cond delay="0"/>
                                          </p:stCondLst>
                                        </p:cTn>
                                        <p:tgtEl>
                                          <p:spTgt spid="15404"/>
                                        </p:tgtEl>
                                        <p:attrNameLst>
                                          <p:attrName>style.visibility</p:attrName>
                                        </p:attrNameLst>
                                      </p:cBhvr>
                                      <p:to>
                                        <p:strVal val="visible"/>
                                      </p:to>
                                    </p:set>
                                    <p:animEffect transition="in" filter="diamond(in)">
                                      <p:cBhvr>
                                        <p:cTn id="130" dur="500"/>
                                        <p:tgtEl>
                                          <p:spTgt spid="15404"/>
                                        </p:tgtEl>
                                      </p:cBhvr>
                                    </p:animEffect>
                                  </p:childTnLst>
                                </p:cTn>
                              </p:par>
                              <p:par>
                                <p:cTn id="131" presetID="8" presetClass="entr" presetSubtype="16" fill="hold" grpId="0" nodeType="withEffect">
                                  <p:stCondLst>
                                    <p:cond delay="0"/>
                                  </p:stCondLst>
                                  <p:childTnLst>
                                    <p:set>
                                      <p:cBhvr>
                                        <p:cTn id="132" dur="1" fill="hold">
                                          <p:stCondLst>
                                            <p:cond delay="0"/>
                                          </p:stCondLst>
                                        </p:cTn>
                                        <p:tgtEl>
                                          <p:spTgt spid="15405"/>
                                        </p:tgtEl>
                                        <p:attrNameLst>
                                          <p:attrName>style.visibility</p:attrName>
                                        </p:attrNameLst>
                                      </p:cBhvr>
                                      <p:to>
                                        <p:strVal val="visible"/>
                                      </p:to>
                                    </p:set>
                                    <p:animEffect transition="in" filter="diamond(in)">
                                      <p:cBhvr>
                                        <p:cTn id="133" dur="500"/>
                                        <p:tgtEl>
                                          <p:spTgt spid="15405"/>
                                        </p:tgtEl>
                                      </p:cBhvr>
                                    </p:animEffect>
                                  </p:childTnLst>
                                </p:cTn>
                              </p:par>
                              <p:par>
                                <p:cTn id="134" presetID="8" presetClass="entr" presetSubtype="16" fill="hold" nodeType="withEffect">
                                  <p:stCondLst>
                                    <p:cond delay="0"/>
                                  </p:stCondLst>
                                  <p:childTnLst>
                                    <p:set>
                                      <p:cBhvr>
                                        <p:cTn id="135" dur="1" fill="hold">
                                          <p:stCondLst>
                                            <p:cond delay="0"/>
                                          </p:stCondLst>
                                        </p:cTn>
                                        <p:tgtEl>
                                          <p:spTgt spid="65"/>
                                        </p:tgtEl>
                                        <p:attrNameLst>
                                          <p:attrName>style.visibility</p:attrName>
                                        </p:attrNameLst>
                                      </p:cBhvr>
                                      <p:to>
                                        <p:strVal val="visible"/>
                                      </p:to>
                                    </p:set>
                                    <p:animEffect transition="in" filter="diamond(in)">
                                      <p:cBhvr>
                                        <p:cTn id="136" dur="500"/>
                                        <p:tgtEl>
                                          <p:spTgt spid="65"/>
                                        </p:tgtEl>
                                      </p:cBhvr>
                                    </p:animEffect>
                                  </p:childTnLst>
                                </p:cTn>
                              </p:par>
                              <p:par>
                                <p:cTn id="137" presetID="8" presetClass="entr" presetSubtype="16" fill="hold" nodeType="withEffect">
                                  <p:stCondLst>
                                    <p:cond delay="0"/>
                                  </p:stCondLst>
                                  <p:childTnLst>
                                    <p:set>
                                      <p:cBhvr>
                                        <p:cTn id="138" dur="1" fill="hold">
                                          <p:stCondLst>
                                            <p:cond delay="0"/>
                                          </p:stCondLst>
                                        </p:cTn>
                                        <p:tgtEl>
                                          <p:spTgt spid="66"/>
                                        </p:tgtEl>
                                        <p:attrNameLst>
                                          <p:attrName>style.visibility</p:attrName>
                                        </p:attrNameLst>
                                      </p:cBhvr>
                                      <p:to>
                                        <p:strVal val="visible"/>
                                      </p:to>
                                    </p:set>
                                    <p:animEffect transition="in" filter="diamond(in)">
                                      <p:cBhvr>
                                        <p:cTn id="139" dur="500"/>
                                        <p:tgtEl>
                                          <p:spTgt spid="66"/>
                                        </p:tgtEl>
                                      </p:cBhvr>
                                    </p:animEffect>
                                  </p:childTnLst>
                                </p:cTn>
                              </p:par>
                              <p:par>
                                <p:cTn id="140" presetID="8" presetClass="entr" presetSubtype="16" fill="hold" nodeType="withEffect">
                                  <p:stCondLst>
                                    <p:cond delay="0"/>
                                  </p:stCondLst>
                                  <p:childTnLst>
                                    <p:set>
                                      <p:cBhvr>
                                        <p:cTn id="141" dur="1" fill="hold">
                                          <p:stCondLst>
                                            <p:cond delay="0"/>
                                          </p:stCondLst>
                                        </p:cTn>
                                        <p:tgtEl>
                                          <p:spTgt spid="63"/>
                                        </p:tgtEl>
                                        <p:attrNameLst>
                                          <p:attrName>style.visibility</p:attrName>
                                        </p:attrNameLst>
                                      </p:cBhvr>
                                      <p:to>
                                        <p:strVal val="visible"/>
                                      </p:to>
                                    </p:set>
                                    <p:animEffect transition="in" filter="diamond(in)">
                                      <p:cBhvr>
                                        <p:cTn id="142" dur="500"/>
                                        <p:tgtEl>
                                          <p:spTgt spid="63"/>
                                        </p:tgtEl>
                                      </p:cBhvr>
                                    </p:animEffect>
                                  </p:childTnLst>
                                </p:cTn>
                              </p:par>
                              <p:par>
                                <p:cTn id="143" presetID="8" presetClass="entr" presetSubtype="16" fill="hold" grpId="0" nodeType="withEffect">
                                  <p:stCondLst>
                                    <p:cond delay="0"/>
                                  </p:stCondLst>
                                  <p:childTnLst>
                                    <p:set>
                                      <p:cBhvr>
                                        <p:cTn id="144" dur="1" fill="hold">
                                          <p:stCondLst>
                                            <p:cond delay="0"/>
                                          </p:stCondLst>
                                        </p:cTn>
                                        <p:tgtEl>
                                          <p:spTgt spid="15409"/>
                                        </p:tgtEl>
                                        <p:attrNameLst>
                                          <p:attrName>style.visibility</p:attrName>
                                        </p:attrNameLst>
                                      </p:cBhvr>
                                      <p:to>
                                        <p:strVal val="visible"/>
                                      </p:to>
                                    </p:set>
                                    <p:animEffect transition="in" filter="diamond(in)">
                                      <p:cBhvr>
                                        <p:cTn id="145" dur="500"/>
                                        <p:tgtEl>
                                          <p:spTgt spid="15409"/>
                                        </p:tgtEl>
                                      </p:cBhvr>
                                    </p:animEffect>
                                  </p:childTnLst>
                                </p:cTn>
                              </p:par>
                              <p:par>
                                <p:cTn id="146" presetID="8" presetClass="entr" presetSubtype="16" fill="hold" nodeType="withEffect">
                                  <p:stCondLst>
                                    <p:cond delay="0"/>
                                  </p:stCondLst>
                                  <p:childTnLst>
                                    <p:set>
                                      <p:cBhvr>
                                        <p:cTn id="147" dur="1" fill="hold">
                                          <p:stCondLst>
                                            <p:cond delay="0"/>
                                          </p:stCondLst>
                                        </p:cTn>
                                        <p:tgtEl>
                                          <p:spTgt spid="69"/>
                                        </p:tgtEl>
                                        <p:attrNameLst>
                                          <p:attrName>style.visibility</p:attrName>
                                        </p:attrNameLst>
                                      </p:cBhvr>
                                      <p:to>
                                        <p:strVal val="visible"/>
                                      </p:to>
                                    </p:set>
                                    <p:animEffect transition="in" filter="diamond(in)">
                                      <p:cBhvr>
                                        <p:cTn id="148" dur="500"/>
                                        <p:tgtEl>
                                          <p:spTgt spid="69"/>
                                        </p:tgtEl>
                                      </p:cBhvr>
                                    </p:animEffect>
                                  </p:childTnLst>
                                </p:cTn>
                              </p:par>
                              <p:par>
                                <p:cTn id="149" presetID="8" presetClass="entr" presetSubtype="16" fill="hold" nodeType="withEffect">
                                  <p:stCondLst>
                                    <p:cond delay="0"/>
                                  </p:stCondLst>
                                  <p:childTnLst>
                                    <p:set>
                                      <p:cBhvr>
                                        <p:cTn id="150" dur="1" fill="hold">
                                          <p:stCondLst>
                                            <p:cond delay="0"/>
                                          </p:stCondLst>
                                        </p:cTn>
                                        <p:tgtEl>
                                          <p:spTgt spid="70"/>
                                        </p:tgtEl>
                                        <p:attrNameLst>
                                          <p:attrName>style.visibility</p:attrName>
                                        </p:attrNameLst>
                                      </p:cBhvr>
                                      <p:to>
                                        <p:strVal val="visible"/>
                                      </p:to>
                                    </p:set>
                                    <p:animEffect transition="in" filter="diamond(in)">
                                      <p:cBhvr>
                                        <p:cTn id="151" dur="500"/>
                                        <p:tgtEl>
                                          <p:spTgt spid="70"/>
                                        </p:tgtEl>
                                      </p:cBhvr>
                                    </p:animEffect>
                                  </p:childTnLst>
                                </p:cTn>
                              </p:par>
                              <p:par>
                                <p:cTn id="152" presetID="8" presetClass="entr" presetSubtype="16" fill="hold" nodeType="withEffect">
                                  <p:stCondLst>
                                    <p:cond delay="0"/>
                                  </p:stCondLst>
                                  <p:childTnLst>
                                    <p:set>
                                      <p:cBhvr>
                                        <p:cTn id="153" dur="1" fill="hold">
                                          <p:stCondLst>
                                            <p:cond delay="0"/>
                                          </p:stCondLst>
                                        </p:cTn>
                                        <p:tgtEl>
                                          <p:spTgt spid="71"/>
                                        </p:tgtEl>
                                        <p:attrNameLst>
                                          <p:attrName>style.visibility</p:attrName>
                                        </p:attrNameLst>
                                      </p:cBhvr>
                                      <p:to>
                                        <p:strVal val="visible"/>
                                      </p:to>
                                    </p:set>
                                    <p:animEffect transition="in" filter="diamond(in)">
                                      <p:cBhvr>
                                        <p:cTn id="154" dur="500"/>
                                        <p:tgtEl>
                                          <p:spTgt spid="71"/>
                                        </p:tgtEl>
                                      </p:cBhvr>
                                    </p:animEffect>
                                  </p:childTnLst>
                                </p:cTn>
                              </p:par>
                              <p:par>
                                <p:cTn id="155" presetID="8" presetClass="entr" presetSubtype="16" fill="hold" nodeType="withEffect">
                                  <p:stCondLst>
                                    <p:cond delay="0"/>
                                  </p:stCondLst>
                                  <p:childTnLst>
                                    <p:set>
                                      <p:cBhvr>
                                        <p:cTn id="156" dur="1" fill="hold">
                                          <p:stCondLst>
                                            <p:cond delay="0"/>
                                          </p:stCondLst>
                                        </p:cTn>
                                        <p:tgtEl>
                                          <p:spTgt spid="74"/>
                                        </p:tgtEl>
                                        <p:attrNameLst>
                                          <p:attrName>style.visibility</p:attrName>
                                        </p:attrNameLst>
                                      </p:cBhvr>
                                      <p:to>
                                        <p:strVal val="visible"/>
                                      </p:to>
                                    </p:set>
                                    <p:animEffect transition="in" filter="diamond(in)">
                                      <p:cBhvr>
                                        <p:cTn id="157" dur="500"/>
                                        <p:tgtEl>
                                          <p:spTgt spid="74"/>
                                        </p:tgtEl>
                                      </p:cBhvr>
                                    </p:animEffect>
                                  </p:childTnLst>
                                </p:cTn>
                              </p:par>
                              <p:par>
                                <p:cTn id="158" presetID="8" presetClass="entr" presetSubtype="16" fill="hold" nodeType="withEffect">
                                  <p:stCondLst>
                                    <p:cond delay="0"/>
                                  </p:stCondLst>
                                  <p:childTnLst>
                                    <p:set>
                                      <p:cBhvr>
                                        <p:cTn id="159" dur="1" fill="hold">
                                          <p:stCondLst>
                                            <p:cond delay="0"/>
                                          </p:stCondLst>
                                        </p:cTn>
                                        <p:tgtEl>
                                          <p:spTgt spid="75"/>
                                        </p:tgtEl>
                                        <p:attrNameLst>
                                          <p:attrName>style.visibility</p:attrName>
                                        </p:attrNameLst>
                                      </p:cBhvr>
                                      <p:to>
                                        <p:strVal val="visible"/>
                                      </p:to>
                                    </p:set>
                                    <p:animEffect transition="in" filter="diamond(in)">
                                      <p:cBhvr>
                                        <p:cTn id="160" dur="500"/>
                                        <p:tgtEl>
                                          <p:spTgt spid="75"/>
                                        </p:tgtEl>
                                      </p:cBhvr>
                                    </p:animEffect>
                                  </p:childTnLst>
                                </p:cTn>
                              </p:par>
                              <p:par>
                                <p:cTn id="161" presetID="8" presetClass="entr" presetSubtype="16" fill="hold" grpId="0" nodeType="withEffect">
                                  <p:stCondLst>
                                    <p:cond delay="0"/>
                                  </p:stCondLst>
                                  <p:childTnLst>
                                    <p:set>
                                      <p:cBhvr>
                                        <p:cTn id="162" dur="1" fill="hold">
                                          <p:stCondLst>
                                            <p:cond delay="0"/>
                                          </p:stCondLst>
                                        </p:cTn>
                                        <p:tgtEl>
                                          <p:spTgt spid="15415"/>
                                        </p:tgtEl>
                                        <p:attrNameLst>
                                          <p:attrName>style.visibility</p:attrName>
                                        </p:attrNameLst>
                                      </p:cBhvr>
                                      <p:to>
                                        <p:strVal val="visible"/>
                                      </p:to>
                                    </p:set>
                                    <p:animEffect transition="in" filter="diamond(in)">
                                      <p:cBhvr>
                                        <p:cTn id="163" dur="500"/>
                                        <p:tgtEl>
                                          <p:spTgt spid="15415"/>
                                        </p:tgtEl>
                                      </p:cBhvr>
                                    </p:animEffect>
                                  </p:childTnLst>
                                </p:cTn>
                              </p:par>
                              <p:par>
                                <p:cTn id="164" presetID="8" presetClass="entr" presetSubtype="16" fill="hold" grpId="0" nodeType="withEffect">
                                  <p:stCondLst>
                                    <p:cond delay="0"/>
                                  </p:stCondLst>
                                  <p:childTnLst>
                                    <p:set>
                                      <p:cBhvr>
                                        <p:cTn id="165" dur="1" fill="hold">
                                          <p:stCondLst>
                                            <p:cond delay="0"/>
                                          </p:stCondLst>
                                        </p:cTn>
                                        <p:tgtEl>
                                          <p:spTgt spid="15416"/>
                                        </p:tgtEl>
                                        <p:attrNameLst>
                                          <p:attrName>style.visibility</p:attrName>
                                        </p:attrNameLst>
                                      </p:cBhvr>
                                      <p:to>
                                        <p:strVal val="visible"/>
                                      </p:to>
                                    </p:set>
                                    <p:animEffect transition="in" filter="diamond(in)">
                                      <p:cBhvr>
                                        <p:cTn id="166" dur="500"/>
                                        <p:tgtEl>
                                          <p:spTgt spid="15416"/>
                                        </p:tgtEl>
                                      </p:cBhvr>
                                    </p:animEffect>
                                  </p:childTnLst>
                                </p:cTn>
                              </p:par>
                              <p:par>
                                <p:cTn id="167" presetID="8" presetClass="entr" presetSubtype="16" fill="hold" nodeType="withEffect">
                                  <p:stCondLst>
                                    <p:cond delay="0"/>
                                  </p:stCondLst>
                                  <p:childTnLst>
                                    <p:set>
                                      <p:cBhvr>
                                        <p:cTn id="168" dur="1" fill="hold">
                                          <p:stCondLst>
                                            <p:cond delay="0"/>
                                          </p:stCondLst>
                                        </p:cTn>
                                        <p:tgtEl>
                                          <p:spTgt spid="80"/>
                                        </p:tgtEl>
                                        <p:attrNameLst>
                                          <p:attrName>style.visibility</p:attrName>
                                        </p:attrNameLst>
                                      </p:cBhvr>
                                      <p:to>
                                        <p:strVal val="visible"/>
                                      </p:to>
                                    </p:set>
                                    <p:animEffect transition="in" filter="diamond(in)">
                                      <p:cBhvr>
                                        <p:cTn id="169" dur="500"/>
                                        <p:tgtEl>
                                          <p:spTgt spid="80"/>
                                        </p:tgtEl>
                                      </p:cBhvr>
                                    </p:animEffect>
                                  </p:childTnLst>
                                </p:cTn>
                              </p:par>
                              <p:par>
                                <p:cTn id="170" presetID="8" presetClass="entr" presetSubtype="16" fill="hold" nodeType="withEffect">
                                  <p:stCondLst>
                                    <p:cond delay="0"/>
                                  </p:stCondLst>
                                  <p:childTnLst>
                                    <p:set>
                                      <p:cBhvr>
                                        <p:cTn id="171" dur="1" fill="hold">
                                          <p:stCondLst>
                                            <p:cond delay="0"/>
                                          </p:stCondLst>
                                        </p:cTn>
                                        <p:tgtEl>
                                          <p:spTgt spid="81"/>
                                        </p:tgtEl>
                                        <p:attrNameLst>
                                          <p:attrName>style.visibility</p:attrName>
                                        </p:attrNameLst>
                                      </p:cBhvr>
                                      <p:to>
                                        <p:strVal val="visible"/>
                                      </p:to>
                                    </p:set>
                                    <p:animEffect transition="in" filter="diamond(in)">
                                      <p:cBhvr>
                                        <p:cTn id="172" dur="500"/>
                                        <p:tgtEl>
                                          <p:spTgt spid="81"/>
                                        </p:tgtEl>
                                      </p:cBhvr>
                                    </p:animEffect>
                                  </p:childTnLst>
                                </p:cTn>
                              </p:par>
                              <p:par>
                                <p:cTn id="173" presetID="8" presetClass="entr" presetSubtype="16" fill="hold" nodeType="withEffect">
                                  <p:stCondLst>
                                    <p:cond delay="0"/>
                                  </p:stCondLst>
                                  <p:childTnLst>
                                    <p:set>
                                      <p:cBhvr>
                                        <p:cTn id="174" dur="1" fill="hold">
                                          <p:stCondLst>
                                            <p:cond delay="0"/>
                                          </p:stCondLst>
                                        </p:cTn>
                                        <p:tgtEl>
                                          <p:spTgt spid="82"/>
                                        </p:tgtEl>
                                        <p:attrNameLst>
                                          <p:attrName>style.visibility</p:attrName>
                                        </p:attrNameLst>
                                      </p:cBhvr>
                                      <p:to>
                                        <p:strVal val="visible"/>
                                      </p:to>
                                    </p:set>
                                    <p:animEffect transition="in" filter="diamond(in)">
                                      <p:cBhvr>
                                        <p:cTn id="175" dur="500"/>
                                        <p:tgtEl>
                                          <p:spTgt spid="82"/>
                                        </p:tgtEl>
                                      </p:cBhvr>
                                    </p:animEffect>
                                  </p:childTnLst>
                                </p:cTn>
                              </p:par>
                              <p:par>
                                <p:cTn id="176" presetID="8" presetClass="entr" presetSubtype="16" fill="hold" nodeType="withEffect">
                                  <p:stCondLst>
                                    <p:cond delay="0"/>
                                  </p:stCondLst>
                                  <p:childTnLst>
                                    <p:set>
                                      <p:cBhvr>
                                        <p:cTn id="177" dur="1" fill="hold">
                                          <p:stCondLst>
                                            <p:cond delay="0"/>
                                          </p:stCondLst>
                                        </p:cTn>
                                        <p:tgtEl>
                                          <p:spTgt spid="83"/>
                                        </p:tgtEl>
                                        <p:attrNameLst>
                                          <p:attrName>style.visibility</p:attrName>
                                        </p:attrNameLst>
                                      </p:cBhvr>
                                      <p:to>
                                        <p:strVal val="visible"/>
                                      </p:to>
                                    </p:set>
                                    <p:animEffect transition="in" filter="diamond(in)">
                                      <p:cBhvr>
                                        <p:cTn id="178" dur="500"/>
                                        <p:tgtEl>
                                          <p:spTgt spid="83"/>
                                        </p:tgtEl>
                                      </p:cBhvr>
                                    </p:animEffect>
                                  </p:childTnLst>
                                </p:cTn>
                              </p:par>
                              <p:par>
                                <p:cTn id="179" presetID="8" presetClass="entr" presetSubtype="16" fill="hold" grpId="0" nodeType="withEffect" nodePh="1">
                                  <p:stCondLst>
                                    <p:cond delay="0"/>
                                  </p:stCondLst>
                                  <p:endCondLst>
                                    <p:cond evt="begin" delay="0">
                                      <p:tn val="179"/>
                                    </p:cond>
                                  </p:endCondLst>
                                  <p:childTnLst>
                                    <p:set>
                                      <p:cBhvr>
                                        <p:cTn id="180" dur="1" fill="hold">
                                          <p:stCondLst>
                                            <p:cond delay="0"/>
                                          </p:stCondLst>
                                        </p:cTn>
                                        <p:tgtEl>
                                          <p:spTgt spid="15421"/>
                                        </p:tgtEl>
                                        <p:attrNameLst>
                                          <p:attrName>style.visibility</p:attrName>
                                        </p:attrNameLst>
                                      </p:cBhvr>
                                      <p:to>
                                        <p:strVal val="visible"/>
                                      </p:to>
                                    </p:set>
                                    <p:animEffect transition="in" filter="diamond(in)">
                                      <p:cBhvr>
                                        <p:cTn id="181" dur="500"/>
                                        <p:tgtEl>
                                          <p:spTgt spid="15421"/>
                                        </p:tgtEl>
                                      </p:cBhvr>
                                    </p:animEffect>
                                  </p:childTnLst>
                                </p:cTn>
                              </p:par>
                              <p:par>
                                <p:cTn id="182" presetID="8" presetClass="entr" presetSubtype="16" fill="hold" grpId="0" nodeType="withEffect" nodePh="1">
                                  <p:stCondLst>
                                    <p:cond delay="0"/>
                                  </p:stCondLst>
                                  <p:endCondLst>
                                    <p:cond evt="begin" delay="0">
                                      <p:tn val="182"/>
                                    </p:cond>
                                  </p:endCondLst>
                                  <p:childTnLst>
                                    <p:set>
                                      <p:cBhvr>
                                        <p:cTn id="183" dur="1" fill="hold">
                                          <p:stCondLst>
                                            <p:cond delay="0"/>
                                          </p:stCondLst>
                                        </p:cTn>
                                        <p:tgtEl>
                                          <p:spTgt spid="15422"/>
                                        </p:tgtEl>
                                        <p:attrNameLst>
                                          <p:attrName>style.visibility</p:attrName>
                                        </p:attrNameLst>
                                      </p:cBhvr>
                                      <p:to>
                                        <p:strVal val="visible"/>
                                      </p:to>
                                    </p:set>
                                    <p:animEffect transition="in" filter="diamond(in)">
                                      <p:cBhvr>
                                        <p:cTn id="184" dur="500"/>
                                        <p:tgtEl>
                                          <p:spTgt spid="15422"/>
                                        </p:tgtEl>
                                      </p:cBhvr>
                                    </p:animEffect>
                                  </p:childTnLst>
                                </p:cTn>
                              </p:par>
                              <p:par>
                                <p:cTn id="185" presetID="8" presetClass="entr" presetSubtype="16" fill="hold" grpId="0" nodeType="withEffect" nodePh="1">
                                  <p:stCondLst>
                                    <p:cond delay="0"/>
                                  </p:stCondLst>
                                  <p:endCondLst>
                                    <p:cond evt="begin" delay="0">
                                      <p:tn val="185"/>
                                    </p:cond>
                                  </p:endCondLst>
                                  <p:childTnLst>
                                    <p:set>
                                      <p:cBhvr>
                                        <p:cTn id="186" dur="1" fill="hold">
                                          <p:stCondLst>
                                            <p:cond delay="0"/>
                                          </p:stCondLst>
                                        </p:cTn>
                                        <p:tgtEl>
                                          <p:spTgt spid="15423"/>
                                        </p:tgtEl>
                                        <p:attrNameLst>
                                          <p:attrName>style.visibility</p:attrName>
                                        </p:attrNameLst>
                                      </p:cBhvr>
                                      <p:to>
                                        <p:strVal val="visible"/>
                                      </p:to>
                                    </p:set>
                                    <p:animEffect transition="in" filter="diamond(in)">
                                      <p:cBhvr>
                                        <p:cTn id="187" dur="500"/>
                                        <p:tgtEl>
                                          <p:spTgt spid="15423"/>
                                        </p:tgtEl>
                                      </p:cBhvr>
                                    </p:animEffect>
                                  </p:childTnLst>
                                </p:cTn>
                              </p:par>
                              <p:par>
                                <p:cTn id="188" presetID="8" presetClass="entr" presetSubtype="16" fill="hold" grpId="0" nodeType="withEffect">
                                  <p:stCondLst>
                                    <p:cond delay="0"/>
                                  </p:stCondLst>
                                  <p:childTnLst>
                                    <p:set>
                                      <p:cBhvr>
                                        <p:cTn id="189" dur="1" fill="hold">
                                          <p:stCondLst>
                                            <p:cond delay="0"/>
                                          </p:stCondLst>
                                        </p:cTn>
                                        <p:tgtEl>
                                          <p:spTgt spid="72"/>
                                        </p:tgtEl>
                                        <p:attrNameLst>
                                          <p:attrName>style.visibility</p:attrName>
                                        </p:attrNameLst>
                                      </p:cBhvr>
                                      <p:to>
                                        <p:strVal val="visible"/>
                                      </p:to>
                                    </p:set>
                                    <p:animEffect transition="in" filter="diamond(in)">
                                      <p:cBhvr>
                                        <p:cTn id="190" dur="500"/>
                                        <p:tgtEl>
                                          <p:spTgt spid="72"/>
                                        </p:tgtEl>
                                      </p:cBhvr>
                                    </p:animEffect>
                                  </p:childTnLst>
                                </p:cTn>
                              </p:par>
                              <p:par>
                                <p:cTn id="191" presetID="8" presetClass="entr" presetSubtype="16" fill="hold" grpId="0" nodeType="withEffect" nodePh="1">
                                  <p:stCondLst>
                                    <p:cond delay="0"/>
                                  </p:stCondLst>
                                  <p:endCondLst>
                                    <p:cond evt="begin" delay="0">
                                      <p:tn val="191"/>
                                    </p:cond>
                                  </p:endCondLst>
                                  <p:childTnLst>
                                    <p:set>
                                      <p:cBhvr>
                                        <p:cTn id="192" dur="1" fill="hold">
                                          <p:stCondLst>
                                            <p:cond delay="0"/>
                                          </p:stCondLst>
                                        </p:cTn>
                                        <p:tgtEl>
                                          <p:spTgt spid="15425"/>
                                        </p:tgtEl>
                                        <p:attrNameLst>
                                          <p:attrName>style.visibility</p:attrName>
                                        </p:attrNameLst>
                                      </p:cBhvr>
                                      <p:to>
                                        <p:strVal val="visible"/>
                                      </p:to>
                                    </p:set>
                                    <p:animEffect transition="in" filter="diamond(in)">
                                      <p:cBhvr>
                                        <p:cTn id="193" dur="500"/>
                                        <p:tgtEl>
                                          <p:spTgt spid="15425"/>
                                        </p:tgtEl>
                                      </p:cBhvr>
                                    </p:animEffect>
                                  </p:childTnLst>
                                </p:cTn>
                              </p:par>
                              <p:par>
                                <p:cTn id="194" presetID="8" presetClass="entr" presetSubtype="16" fill="hold" nodeType="withEffect">
                                  <p:stCondLst>
                                    <p:cond delay="0"/>
                                  </p:stCondLst>
                                  <p:childTnLst>
                                    <p:set>
                                      <p:cBhvr>
                                        <p:cTn id="195" dur="1" fill="hold">
                                          <p:stCondLst>
                                            <p:cond delay="0"/>
                                          </p:stCondLst>
                                        </p:cTn>
                                        <p:tgtEl>
                                          <p:spTgt spid="15426"/>
                                        </p:tgtEl>
                                        <p:attrNameLst>
                                          <p:attrName>style.visibility</p:attrName>
                                        </p:attrNameLst>
                                      </p:cBhvr>
                                      <p:to>
                                        <p:strVal val="visible"/>
                                      </p:to>
                                    </p:set>
                                    <p:animEffect transition="in" filter="diamond(in)">
                                      <p:cBhvr>
                                        <p:cTn id="196" dur="500"/>
                                        <p:tgtEl>
                                          <p:spTgt spid="15426"/>
                                        </p:tgtEl>
                                      </p:cBhvr>
                                    </p:animEffect>
                                  </p:childTnLst>
                                </p:cTn>
                              </p:par>
                              <p:par>
                                <p:cTn id="197" presetID="8" presetClass="entr" presetSubtype="16" fill="hold" grpId="0" nodeType="withEffect" nodePh="1">
                                  <p:stCondLst>
                                    <p:cond delay="0"/>
                                  </p:stCondLst>
                                  <p:endCondLst>
                                    <p:cond evt="begin" delay="0">
                                      <p:tn val="197"/>
                                    </p:cond>
                                  </p:endCondLst>
                                  <p:childTnLst>
                                    <p:set>
                                      <p:cBhvr>
                                        <p:cTn id="198" dur="1" fill="hold">
                                          <p:stCondLst>
                                            <p:cond delay="0"/>
                                          </p:stCondLst>
                                        </p:cTn>
                                        <p:tgtEl>
                                          <p:spTgt spid="15428"/>
                                        </p:tgtEl>
                                        <p:attrNameLst>
                                          <p:attrName>style.visibility</p:attrName>
                                        </p:attrNameLst>
                                      </p:cBhvr>
                                      <p:to>
                                        <p:strVal val="visible"/>
                                      </p:to>
                                    </p:set>
                                    <p:animEffect transition="in" filter="diamond(in)">
                                      <p:cBhvr>
                                        <p:cTn id="199" dur="500"/>
                                        <p:tgtEl>
                                          <p:spTgt spid="15428"/>
                                        </p:tgtEl>
                                      </p:cBhvr>
                                    </p:animEffect>
                                  </p:childTnLst>
                                </p:cTn>
                              </p:par>
                              <p:par>
                                <p:cTn id="200" presetID="8" presetClass="entr" presetSubtype="16" fill="hold" grpId="0" nodeType="withEffect" nodePh="1">
                                  <p:stCondLst>
                                    <p:cond delay="0"/>
                                  </p:stCondLst>
                                  <p:endCondLst>
                                    <p:cond evt="begin" delay="0">
                                      <p:tn val="200"/>
                                    </p:cond>
                                  </p:endCondLst>
                                  <p:childTnLst>
                                    <p:set>
                                      <p:cBhvr>
                                        <p:cTn id="201" dur="1" fill="hold">
                                          <p:stCondLst>
                                            <p:cond delay="0"/>
                                          </p:stCondLst>
                                        </p:cTn>
                                        <p:tgtEl>
                                          <p:spTgt spid="15429"/>
                                        </p:tgtEl>
                                        <p:attrNameLst>
                                          <p:attrName>style.visibility</p:attrName>
                                        </p:attrNameLst>
                                      </p:cBhvr>
                                      <p:to>
                                        <p:strVal val="visible"/>
                                      </p:to>
                                    </p:set>
                                    <p:animEffect transition="in" filter="diamond(in)">
                                      <p:cBhvr>
                                        <p:cTn id="202" dur="500"/>
                                        <p:tgtEl>
                                          <p:spTgt spid="15429"/>
                                        </p:tgtEl>
                                      </p:cBhvr>
                                    </p:animEffect>
                                  </p:childTnLst>
                                </p:cTn>
                              </p:par>
                              <p:par>
                                <p:cTn id="203" presetID="8" presetClass="entr" presetSubtype="16" fill="hold" grpId="0" nodeType="withEffect">
                                  <p:stCondLst>
                                    <p:cond delay="0"/>
                                  </p:stCondLst>
                                  <p:childTnLst>
                                    <p:set>
                                      <p:cBhvr>
                                        <p:cTn id="204" dur="1" fill="hold">
                                          <p:stCondLst>
                                            <p:cond delay="0"/>
                                          </p:stCondLst>
                                        </p:cTn>
                                        <p:tgtEl>
                                          <p:spTgt spid="15430"/>
                                        </p:tgtEl>
                                        <p:attrNameLst>
                                          <p:attrName>style.visibility</p:attrName>
                                        </p:attrNameLst>
                                      </p:cBhvr>
                                      <p:to>
                                        <p:strVal val="visible"/>
                                      </p:to>
                                    </p:set>
                                    <p:animEffect transition="in" filter="diamond(in)">
                                      <p:cBhvr>
                                        <p:cTn id="205" dur="500"/>
                                        <p:tgtEl>
                                          <p:spTgt spid="15430"/>
                                        </p:tgtEl>
                                      </p:cBhvr>
                                    </p:animEffect>
                                  </p:childTnLst>
                                </p:cTn>
                              </p:par>
                              <p:par>
                                <p:cTn id="206" presetID="8" presetClass="entr" presetSubtype="16" fill="hold" nodeType="withEffect">
                                  <p:stCondLst>
                                    <p:cond delay="0"/>
                                  </p:stCondLst>
                                  <p:childTnLst>
                                    <p:set>
                                      <p:cBhvr>
                                        <p:cTn id="207" dur="1" fill="hold">
                                          <p:stCondLst>
                                            <p:cond delay="0"/>
                                          </p:stCondLst>
                                        </p:cTn>
                                        <p:tgtEl>
                                          <p:spTgt spid="15431"/>
                                        </p:tgtEl>
                                        <p:attrNameLst>
                                          <p:attrName>style.visibility</p:attrName>
                                        </p:attrNameLst>
                                      </p:cBhvr>
                                      <p:to>
                                        <p:strVal val="visible"/>
                                      </p:to>
                                    </p:set>
                                    <p:animEffect transition="in" filter="diamond(in)">
                                      <p:cBhvr>
                                        <p:cTn id="208" dur="500"/>
                                        <p:tgtEl>
                                          <p:spTgt spid="15431"/>
                                        </p:tgtEl>
                                      </p:cBhvr>
                                    </p:animEffect>
                                  </p:childTnLst>
                                </p:cTn>
                              </p:par>
                              <p:par>
                                <p:cTn id="209" presetID="8" presetClass="entr" presetSubtype="16" fill="hold" grpId="0" nodeType="withEffect">
                                  <p:stCondLst>
                                    <p:cond delay="0"/>
                                  </p:stCondLst>
                                  <p:childTnLst>
                                    <p:set>
                                      <p:cBhvr>
                                        <p:cTn id="210" dur="1" fill="hold">
                                          <p:stCondLst>
                                            <p:cond delay="0"/>
                                          </p:stCondLst>
                                        </p:cTn>
                                        <p:tgtEl>
                                          <p:spTgt spid="15432"/>
                                        </p:tgtEl>
                                        <p:attrNameLst>
                                          <p:attrName>style.visibility</p:attrName>
                                        </p:attrNameLst>
                                      </p:cBhvr>
                                      <p:to>
                                        <p:strVal val="visible"/>
                                      </p:to>
                                    </p:set>
                                    <p:animEffect transition="in" filter="diamond(in)">
                                      <p:cBhvr>
                                        <p:cTn id="211" dur="500"/>
                                        <p:tgtEl>
                                          <p:spTgt spid="15432"/>
                                        </p:tgtEl>
                                      </p:cBhvr>
                                    </p:animEffect>
                                  </p:childTnLst>
                                </p:cTn>
                              </p:par>
                              <p:par>
                                <p:cTn id="212" presetID="8" presetClass="entr" presetSubtype="16" fill="hold" grpId="0" nodeType="withEffect">
                                  <p:stCondLst>
                                    <p:cond delay="0"/>
                                  </p:stCondLst>
                                  <p:childTnLst>
                                    <p:set>
                                      <p:cBhvr>
                                        <p:cTn id="213" dur="1" fill="hold">
                                          <p:stCondLst>
                                            <p:cond delay="0"/>
                                          </p:stCondLst>
                                        </p:cTn>
                                        <p:tgtEl>
                                          <p:spTgt spid="15433"/>
                                        </p:tgtEl>
                                        <p:attrNameLst>
                                          <p:attrName>style.visibility</p:attrName>
                                        </p:attrNameLst>
                                      </p:cBhvr>
                                      <p:to>
                                        <p:strVal val="visible"/>
                                      </p:to>
                                    </p:set>
                                    <p:animEffect transition="in" filter="diamond(in)">
                                      <p:cBhvr>
                                        <p:cTn id="214" dur="500"/>
                                        <p:tgtEl>
                                          <p:spTgt spid="15433"/>
                                        </p:tgtEl>
                                      </p:cBhvr>
                                    </p:animEffect>
                                  </p:childTnLst>
                                </p:cTn>
                              </p:par>
                              <p:par>
                                <p:cTn id="215" presetID="8" presetClass="entr" presetSubtype="16" fill="hold" grpId="0" nodeType="withEffect">
                                  <p:stCondLst>
                                    <p:cond delay="0"/>
                                  </p:stCondLst>
                                  <p:childTnLst>
                                    <p:set>
                                      <p:cBhvr>
                                        <p:cTn id="216" dur="1" fill="hold">
                                          <p:stCondLst>
                                            <p:cond delay="0"/>
                                          </p:stCondLst>
                                        </p:cTn>
                                        <p:tgtEl>
                                          <p:spTgt spid="15434"/>
                                        </p:tgtEl>
                                        <p:attrNameLst>
                                          <p:attrName>style.visibility</p:attrName>
                                        </p:attrNameLst>
                                      </p:cBhvr>
                                      <p:to>
                                        <p:strVal val="visible"/>
                                      </p:to>
                                    </p:set>
                                    <p:animEffect transition="in" filter="diamond(in)">
                                      <p:cBhvr>
                                        <p:cTn id="217" dur="500"/>
                                        <p:tgtEl>
                                          <p:spTgt spid="15434"/>
                                        </p:tgtEl>
                                      </p:cBhvr>
                                    </p:animEffect>
                                  </p:childTnLst>
                                </p:cTn>
                              </p:par>
                              <p:par>
                                <p:cTn id="218" presetID="8" presetClass="entr" presetSubtype="16" fill="hold" grpId="0" nodeType="withEffect">
                                  <p:stCondLst>
                                    <p:cond delay="0"/>
                                  </p:stCondLst>
                                  <p:childTnLst>
                                    <p:set>
                                      <p:cBhvr>
                                        <p:cTn id="219" dur="1" fill="hold">
                                          <p:stCondLst>
                                            <p:cond delay="0"/>
                                          </p:stCondLst>
                                        </p:cTn>
                                        <p:tgtEl>
                                          <p:spTgt spid="15435"/>
                                        </p:tgtEl>
                                        <p:attrNameLst>
                                          <p:attrName>style.visibility</p:attrName>
                                        </p:attrNameLst>
                                      </p:cBhvr>
                                      <p:to>
                                        <p:strVal val="visible"/>
                                      </p:to>
                                    </p:set>
                                    <p:animEffect transition="in" filter="diamond(in)">
                                      <p:cBhvr>
                                        <p:cTn id="220" dur="500"/>
                                        <p:tgtEl>
                                          <p:spTgt spid="15435"/>
                                        </p:tgtEl>
                                      </p:cBhvr>
                                    </p:animEffect>
                                  </p:childTnLst>
                                </p:cTn>
                              </p:par>
                              <p:par>
                                <p:cTn id="221" presetID="8" presetClass="entr" presetSubtype="16" fill="hold" grpId="0" nodeType="withEffect">
                                  <p:stCondLst>
                                    <p:cond delay="0"/>
                                  </p:stCondLst>
                                  <p:childTnLst>
                                    <p:set>
                                      <p:cBhvr>
                                        <p:cTn id="222" dur="1" fill="hold">
                                          <p:stCondLst>
                                            <p:cond delay="0"/>
                                          </p:stCondLst>
                                        </p:cTn>
                                        <p:tgtEl>
                                          <p:spTgt spid="78"/>
                                        </p:tgtEl>
                                        <p:attrNameLst>
                                          <p:attrName>style.visibility</p:attrName>
                                        </p:attrNameLst>
                                      </p:cBhvr>
                                      <p:to>
                                        <p:strVal val="visible"/>
                                      </p:to>
                                    </p:set>
                                    <p:animEffect transition="in" filter="diamond(in)">
                                      <p:cBhvr>
                                        <p:cTn id="22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p:bldP spid="15370" grpId="0"/>
      <p:bldP spid="15371" grpId="0"/>
      <p:bldP spid="15372" grpId="0"/>
      <p:bldP spid="15375" grpId="0"/>
      <p:bldP spid="15376" grpId="0"/>
      <p:bldP spid="15377" grpId="0"/>
      <p:bldP spid="15378" grpId="0"/>
      <p:bldP spid="33" grpId="0" animBg="1"/>
      <p:bldP spid="15380" grpId="0"/>
      <p:bldP spid="15381" grpId="0"/>
      <p:bldP spid="15382" grpId="0"/>
      <p:bldP spid="49" grpId="0" animBg="1"/>
      <p:bldP spid="38" grpId="0" animBg="1"/>
      <p:bldP spid="42" grpId="0" animBg="1"/>
      <p:bldP spid="43" grpId="0" animBg="1"/>
      <p:bldP spid="34" grpId="0" animBg="1"/>
      <p:bldP spid="15390" grpId="0"/>
      <p:bldP spid="15391" grpId="0"/>
      <p:bldP spid="15392" grpId="0"/>
      <p:bldP spid="50" grpId="0" animBg="1"/>
      <p:bldP spid="15395" grpId="0"/>
      <p:bldP spid="15396" grpId="0"/>
      <p:bldP spid="15397" grpId="0"/>
      <p:bldP spid="15398" grpId="0"/>
      <p:bldP spid="56" grpId="0" animBg="1"/>
      <p:bldP spid="58" grpId="0" animBg="1"/>
      <p:bldP spid="15403" grpId="0"/>
      <p:bldP spid="15404" grpId="0"/>
      <p:bldP spid="15405" grpId="0"/>
      <p:bldP spid="15409" grpId="0"/>
      <p:bldP spid="15415" grpId="0"/>
      <p:bldP spid="15416" grpId="0"/>
      <p:bldP spid="15421" grpId="0"/>
      <p:bldP spid="15422" grpId="0"/>
      <p:bldP spid="15423" grpId="0"/>
      <p:bldP spid="72" grpId="0" animBg="1"/>
      <p:bldP spid="15425" grpId="0"/>
      <p:bldP spid="15428" grpId="0"/>
      <p:bldP spid="15429" grpId="0"/>
      <p:bldP spid="15430" grpId="0"/>
      <p:bldP spid="15432" grpId="0"/>
      <p:bldP spid="15433" grpId="0"/>
      <p:bldP spid="15434" grpId="0"/>
      <p:bldP spid="15435" grpId="0"/>
      <p:bldP spid="7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214</TotalTime>
  <Words>731</Words>
  <Application>Microsoft Office PowerPoint</Application>
  <PresentationFormat>On-screen Show (4:3)</PresentationFormat>
  <Paragraphs>204</Paragraphs>
  <Slides>13</Slides>
  <Notes>4</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Chương 8: Linh kiện MOSFET</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CD-Rom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7: Linh kiện MOSFET</dc:title>
  <dc:creator>aquoc</dc:creator>
  <cp:lastModifiedBy>User</cp:lastModifiedBy>
  <cp:revision>15</cp:revision>
  <dcterms:created xsi:type="dcterms:W3CDTF">2012-11-20T09:17:54Z</dcterms:created>
  <dcterms:modified xsi:type="dcterms:W3CDTF">2012-11-21T04:58:17Z</dcterms:modified>
</cp:coreProperties>
</file>