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58"/>
  </p:notesMasterIdLst>
  <p:handoutMasterIdLst>
    <p:handoutMasterId r:id="rId59"/>
  </p:handoutMasterIdLst>
  <p:sldIdLst>
    <p:sldId id="747" r:id="rId2"/>
    <p:sldId id="943" r:id="rId3"/>
    <p:sldId id="729" r:id="rId4"/>
    <p:sldId id="944" r:id="rId5"/>
    <p:sldId id="950" r:id="rId6"/>
    <p:sldId id="945" r:id="rId7"/>
    <p:sldId id="946" r:id="rId8"/>
    <p:sldId id="947" r:id="rId9"/>
    <p:sldId id="948" r:id="rId10"/>
    <p:sldId id="949" r:id="rId11"/>
    <p:sldId id="951" r:id="rId12"/>
    <p:sldId id="952" r:id="rId13"/>
    <p:sldId id="953" r:id="rId14"/>
    <p:sldId id="954" r:id="rId15"/>
    <p:sldId id="965" r:id="rId16"/>
    <p:sldId id="966" r:id="rId17"/>
    <p:sldId id="967" r:id="rId18"/>
    <p:sldId id="994" r:id="rId19"/>
    <p:sldId id="968" r:id="rId20"/>
    <p:sldId id="969" r:id="rId21"/>
    <p:sldId id="970" r:id="rId22"/>
    <p:sldId id="971" r:id="rId23"/>
    <p:sldId id="972" r:id="rId24"/>
    <p:sldId id="973" r:id="rId25"/>
    <p:sldId id="974" r:id="rId26"/>
    <p:sldId id="975" r:id="rId27"/>
    <p:sldId id="976" r:id="rId28"/>
    <p:sldId id="956" r:id="rId29"/>
    <p:sldId id="957" r:id="rId30"/>
    <p:sldId id="999" r:id="rId31"/>
    <p:sldId id="958" r:id="rId32"/>
    <p:sldId id="978" r:id="rId33"/>
    <p:sldId id="959" r:id="rId34"/>
    <p:sldId id="961" r:id="rId35"/>
    <p:sldId id="979" r:id="rId36"/>
    <p:sldId id="962" r:id="rId37"/>
    <p:sldId id="977" r:id="rId38"/>
    <p:sldId id="980" r:id="rId39"/>
    <p:sldId id="981" r:id="rId40"/>
    <p:sldId id="982" r:id="rId41"/>
    <p:sldId id="984" r:id="rId42"/>
    <p:sldId id="985" r:id="rId43"/>
    <p:sldId id="986" r:id="rId44"/>
    <p:sldId id="987" r:id="rId45"/>
    <p:sldId id="988" r:id="rId46"/>
    <p:sldId id="989" r:id="rId47"/>
    <p:sldId id="990" r:id="rId48"/>
    <p:sldId id="991" r:id="rId49"/>
    <p:sldId id="992" r:id="rId50"/>
    <p:sldId id="993" r:id="rId51"/>
    <p:sldId id="995" r:id="rId52"/>
    <p:sldId id="996" r:id="rId53"/>
    <p:sldId id="997" r:id="rId54"/>
    <p:sldId id="998" r:id="rId55"/>
    <p:sldId id="963" r:id="rId56"/>
    <p:sldId id="941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0000FF"/>
    <a:srgbClr val="FF3300"/>
    <a:srgbClr val="0066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88889" autoAdjust="0"/>
  </p:normalViewPr>
  <p:slideViewPr>
    <p:cSldViewPr>
      <p:cViewPr>
        <p:scale>
          <a:sx n="60" d="100"/>
          <a:sy n="60" d="100"/>
        </p:scale>
        <p:origin x="-118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endParaRPr lang="en-US" smtClean="0"/>
          </a:p>
          <a:p>
            <a:pPr algn="just" eaLnBrk="1" hangingPunct="1">
              <a:lnSpc>
                <a:spcPct val="120000"/>
              </a:lnSpc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03672-410C-4B45-8FA6-A562262BF2E6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D24ED-008F-4C44-AB18-39F96DADB54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D24ED-008F-4C44-AB18-39F96DADB54C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D24ED-008F-4C44-AB18-39F96DADB54C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06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37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61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884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1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6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0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35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2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28600" y="2438400"/>
            <a:ext cx="5562600" cy="1524000"/>
          </a:xfrm>
        </p:spPr>
        <p:txBody>
          <a:bodyPr>
            <a:noAutofit/>
          </a:bodyPr>
          <a:lstStyle/>
          <a:p>
            <a:r>
              <a:rPr lang="en-US" sz="4800" b="1" smtClean="0"/>
              <a:t>CHƯƠNG 1. CÁC ĐẶC ĐIỂM MỚI CỦA C++</a:t>
            </a:r>
            <a:endParaRPr lang="es-ES" sz="4800" b="1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953000"/>
            <a:ext cx="54102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ThS. Trần Anh Dũng</a:t>
            </a:r>
            <a:endParaRPr lang="vi-VN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1571625"/>
            <a:ext cx="19240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0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4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mảng và vòng lặp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2025868"/>
            <a:ext cx="8305800" cy="4495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FF"/>
                </a:solidFill>
              </a:rPr>
              <a:t>void </a:t>
            </a:r>
            <a:r>
              <a:rPr lang="en-US" sz="2200" b="0" smtClean="0">
                <a:solidFill>
                  <a:srgbClr val="000000"/>
                </a:solidFill>
              </a:rPr>
              <a:t>main()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int </a:t>
            </a:r>
            <a:r>
              <a:rPr lang="en-US" sz="2200" b="0" smtClean="0">
                <a:solidFill>
                  <a:srgbClr val="000000"/>
                </a:solidFill>
              </a:rPr>
              <a:t>a[4], i;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for </a:t>
            </a:r>
            <a:r>
              <a:rPr lang="en-US" sz="2200" b="0" smtClean="0">
                <a:solidFill>
                  <a:srgbClr val="000000"/>
                </a:solidFill>
              </a:rPr>
              <a:t>(i=0; i&lt;4; i++){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printf("\nNhap a%d = ", i);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scanf("%d", &amp;a[i]);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printf("\nBan vua nhap 4 so:");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for </a:t>
            </a:r>
            <a:r>
              <a:rPr lang="en-US" sz="2200" b="0" smtClean="0">
                <a:solidFill>
                  <a:srgbClr val="000000"/>
                </a:solidFill>
              </a:rPr>
              <a:t>(i=0; i&lt;4; i++){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printf("%d ", a[i]);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}</a:t>
            </a:r>
            <a:endParaRPr lang="en-US" sz="2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5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mảng và vòng lặp for gộp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3400" y="2025868"/>
            <a:ext cx="8305800" cy="4495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void </a:t>
            </a:r>
            <a:r>
              <a:rPr lang="en-US" sz="2400" b="0" smtClean="0">
                <a:solidFill>
                  <a:srgbClr val="000000"/>
                </a:solidFill>
              </a:rPr>
              <a:t>main()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rgbClr val="000000"/>
                </a:solidFill>
              </a:rPr>
              <a:t> a[4], i;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for</a:t>
            </a:r>
            <a:r>
              <a:rPr lang="en-US" sz="2400" b="0" smtClean="0">
                <a:solidFill>
                  <a:srgbClr val="000000"/>
                </a:solidFill>
              </a:rPr>
              <a:t> (i=0; i&lt;4; i++)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printf("\nNhap a%d = ", i);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scanf("%d", &amp;a[i]);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	printf("%d ", a[i]);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00"/>
                </a:solidFill>
              </a:rPr>
              <a:t>}</a:t>
            </a:r>
            <a:endParaRPr lang="en-US" sz="2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6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hàm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371600"/>
            <a:ext cx="42481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587766"/>
            <a:ext cx="40100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209800"/>
            <a:ext cx="26384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7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2057400"/>
            <a:ext cx="6791325" cy="238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5043" y="4419600"/>
            <a:ext cx="686895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Lịch sử ngôn ngữ lập trình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8397" y="1364606"/>
            <a:ext cx="8344603" cy="518859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Lịch sử của C++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Mở rộng của </a:t>
            </a:r>
            <a:r>
              <a:rPr lang="vi-V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Đầu thập niên </a:t>
            </a: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1980</a:t>
            </a:r>
            <a:r>
              <a:rPr lang="vi-V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 Bjarne Stroustrup (Bell Laboratories)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Cung cấp khả năng lập trình hướng đối tượng</a:t>
            </a:r>
            <a:endParaRPr 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Ngôn ngữ lai</a:t>
            </a:r>
            <a:endParaRPr lang="en-US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C++ Environment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Phases of C++ </a:t>
            </a:r>
          </a:p>
          <a:p>
            <a:pPr algn="just">
              <a:spcBef>
                <a:spcPts val="0"/>
              </a:spcBef>
              <a:buNone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Programs: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Edit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Preprocess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Compile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Load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Execute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4187825" y="1133475"/>
            <a:ext cx="4656138" cy="5572125"/>
            <a:chOff x="2638" y="762"/>
            <a:chExt cx="2933" cy="351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/>
              <a:ahLst/>
              <a:cxnLst>
                <a:cxn ang="0">
                  <a:pos x="19988" y="0"/>
                </a:cxn>
                <a:cxn ang="0">
                  <a:pos x="19988" y="19972"/>
                </a:cxn>
                <a:cxn ang="0">
                  <a:pos x="0" y="19972"/>
                </a:cxn>
                <a:cxn ang="0">
                  <a:pos x="0" y="0"/>
                </a:cxn>
                <a:cxn ang="0">
                  <a:pos x="19988" y="0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/>
              <a:ahLst/>
              <a:cxnLst>
                <a:cxn ang="0">
                  <a:pos x="19988" y="0"/>
                </a:cxn>
                <a:cxn ang="0">
                  <a:pos x="19988" y="19972"/>
                </a:cxn>
                <a:cxn ang="0">
                  <a:pos x="0" y="19972"/>
                </a:cxn>
                <a:cxn ang="0">
                  <a:pos x="0" y="0"/>
                </a:cxn>
                <a:cxn ang="0">
                  <a:pos x="19988" y="0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/>
              <a:ahLst/>
              <a:cxnLst>
                <a:cxn ang="0">
                  <a:pos x="19988" y="0"/>
                </a:cxn>
                <a:cxn ang="0">
                  <a:pos x="19988" y="19972"/>
                </a:cxn>
                <a:cxn ang="0">
                  <a:pos x="0" y="19972"/>
                </a:cxn>
                <a:cxn ang="0">
                  <a:pos x="0" y="0"/>
                </a:cxn>
                <a:cxn ang="0">
                  <a:pos x="19988" y="0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b="0">
                  <a:solidFill>
                    <a:srgbClr val="000000"/>
                  </a:solidFill>
                  <a:latin typeface="Times New Roman" pitchFamily="18" charset="0"/>
                  <a:ea typeface="Mincho" charset="-128"/>
                </a:rPr>
                <a:t>Loader</a:t>
              </a:r>
              <a:endParaRPr lang="en-US" sz="1200" b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sz="2400" b="0"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720" y="2310"/>
              <a:ext cx="486" cy="16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>
                <a:spcBef>
                  <a:spcPct val="0"/>
                </a:spcBef>
              </a:pPr>
              <a:r>
                <a:rPr lang="en-US" sz="900" b="0">
                  <a:solidFill>
                    <a:srgbClr val="000000"/>
                  </a:solidFill>
                  <a:latin typeface="AvantGarde" pitchFamily="34" charset="0"/>
                </a:rPr>
                <a:t>Primary</a:t>
              </a:r>
              <a:endParaRPr lang="en-US" sz="1000" b="0">
                <a:solidFill>
                  <a:srgbClr val="000000"/>
                </a:solidFill>
                <a:latin typeface="Times" pitchFamily="18" charset="0"/>
              </a:endParaRPr>
            </a:p>
            <a:p>
              <a:pPr indent="228600" eaLnBrk="0" hangingPunct="0">
                <a:spcBef>
                  <a:spcPct val="0"/>
                </a:spcBef>
              </a:pPr>
              <a:r>
                <a:rPr lang="en-US" sz="900" b="0">
                  <a:solidFill>
                    <a:srgbClr val="000000"/>
                  </a:solidFill>
                  <a:latin typeface="AvantGarde" pitchFamily="34" charset="0"/>
                </a:rPr>
                <a:t>Memory</a:t>
              </a:r>
              <a:endParaRPr lang="en-US" sz="1000" b="0">
                <a:solidFill>
                  <a:srgbClr val="000000"/>
                </a:solidFill>
                <a:latin typeface="Times" pitchFamily="18" charset="0"/>
              </a:endParaRPr>
            </a:p>
            <a:p>
              <a:pPr indent="228600" algn="l" eaLnBrk="0" hangingPunct="0">
                <a:spcBef>
                  <a:spcPct val="0"/>
                </a:spcBef>
              </a:pP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4260" y="2304"/>
              <a:ext cx="108" cy="960"/>
              <a:chOff x="0" y="0"/>
              <a:chExt cx="19999" cy="19999"/>
            </a:xfrm>
          </p:grpSpPr>
          <p:sp>
            <p:nvSpPr>
              <p:cNvPr id="152" name="Arc 15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rc 16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rc 17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Arc 18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4260" y="3312"/>
              <a:ext cx="108" cy="960"/>
              <a:chOff x="0" y="0"/>
              <a:chExt cx="19999" cy="19999"/>
            </a:xfrm>
          </p:grpSpPr>
          <p:sp>
            <p:nvSpPr>
              <p:cNvPr id="148" name="Arc 20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rc 21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2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Arc 23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4260" y="768"/>
              <a:ext cx="108" cy="288"/>
              <a:chOff x="0" y="0"/>
              <a:chExt cx="19999" cy="20001"/>
            </a:xfrm>
          </p:grpSpPr>
          <p:sp>
            <p:nvSpPr>
              <p:cNvPr id="144" name="Arc 25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rc 26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Arc 27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rc 28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Arc 29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rc 30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31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32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Program is created in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the editor and stored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4419" y="1218"/>
              <a:ext cx="1149" cy="19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Preprocessor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processes the code.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422" y="2703"/>
              <a:ext cx="1149" cy="19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Loader puts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in memory.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419" y="3518"/>
              <a:ext cx="1149" cy="5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CPU takes each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instruction and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executes it, possibly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storing new data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values as the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executes.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/>
              <a:ahLst/>
              <a:cxnLst>
                <a:cxn ang="0">
                  <a:pos x="19988" y="0"/>
                </a:cxn>
                <a:cxn ang="0">
                  <a:pos x="19988" y="19972"/>
                </a:cxn>
                <a:cxn ang="0">
                  <a:pos x="0" y="19972"/>
                </a:cxn>
                <a:cxn ang="0">
                  <a:pos x="0" y="0"/>
                </a:cxn>
                <a:cxn ang="0">
                  <a:pos x="19988" y="0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b="0">
                  <a:solidFill>
                    <a:srgbClr val="000000"/>
                  </a:solidFill>
                  <a:latin typeface="Times New Roman" pitchFamily="18" charset="0"/>
                  <a:ea typeface="Mincho" charset="-128"/>
                </a:rPr>
                <a:t>Compiler</a:t>
              </a:r>
              <a:endParaRPr lang="en-US" sz="1200" b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sz="2400" b="0"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40"/>
            <p:cNvGrpSpPr>
              <a:grpSpLocks/>
            </p:cNvGrpSpPr>
            <p:nvPr/>
          </p:nvGrpSpPr>
          <p:grpSpPr bwMode="auto">
            <a:xfrm>
              <a:off x="4260" y="1538"/>
              <a:ext cx="108" cy="288"/>
              <a:chOff x="0" y="0"/>
              <a:chExt cx="19999" cy="20001"/>
            </a:xfrm>
          </p:grpSpPr>
          <p:sp>
            <p:nvSpPr>
              <p:cNvPr id="140" name="Arc 41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Arc 42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Arc 43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Arc 44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Rectangle 45"/>
            <p:cNvSpPr>
              <a:spLocks noChangeArrowheads="1"/>
            </p:cNvSpPr>
            <p:nvPr/>
          </p:nvSpPr>
          <p:spPr bwMode="auto">
            <a:xfrm>
              <a:off x="4419" y="1520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Compiler creates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object code and stores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it 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33" name="Freeform 46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47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rc 48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49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rc 50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4419" y="1920"/>
              <a:ext cx="1149" cy="38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Linker links the object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code with the libraries,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creates </a:t>
              </a:r>
              <a:r>
                <a:rPr lang="en-US" sz="120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a.out</a:t>
              </a: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 and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Times" pitchFamily="18" charset="0"/>
                </a:rPr>
                <a:t>stores it on disk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200">
                <a:latin typeface="Times New Roman" pitchFamily="18" charset="0"/>
                <a:cs typeface="Courier New" pitchFamily="49" charset="0"/>
              </a:endParaRPr>
            </a:p>
          </p:txBody>
        </p:sp>
        <p:grpSp>
          <p:nvGrpSpPr>
            <p:cNvPr id="39" name="Group 52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137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8" y="0"/>
                  </a:cxn>
                  <a:cxn ang="0">
                    <a:pos x="19988" y="19972"/>
                  </a:cxn>
                  <a:cxn ang="0">
                    <a:pos x="0" y="19972"/>
                  </a:cxn>
                  <a:cxn ang="0">
                    <a:pos x="0" y="0"/>
                  </a:cxn>
                  <a:cxn ang="0">
                    <a:pos x="19988" y="0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8" y="0"/>
                  </a:cxn>
                  <a:cxn ang="0">
                    <a:pos x="19988" y="19972"/>
                  </a:cxn>
                  <a:cxn ang="0">
                    <a:pos x="0" y="19972"/>
                  </a:cxn>
                  <a:cxn ang="0">
                    <a:pos x="0" y="0"/>
                  </a:cxn>
                  <a:cxn ang="0">
                    <a:pos x="19988" y="0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5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Editor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</p:grpSp>
        <p:grpSp>
          <p:nvGrpSpPr>
            <p:cNvPr id="40" name="Group 56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133" name="Freeform 5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8" y="0"/>
                  </a:cxn>
                  <a:cxn ang="0">
                    <a:pos x="19988" y="19972"/>
                  </a:cxn>
                  <a:cxn ang="0">
                    <a:pos x="0" y="19972"/>
                  </a:cxn>
                  <a:cxn ang="0">
                    <a:pos x="0" y="0"/>
                  </a:cxn>
                  <a:cxn ang="0">
                    <a:pos x="19988" y="0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5" name="Freeform 5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8" y="0"/>
                    </a:cxn>
                    <a:cxn ang="0">
                      <a:pos x="19988" y="19972"/>
                    </a:cxn>
                    <a:cxn ang="0">
                      <a:pos x="0" y="19972"/>
                    </a:cxn>
                    <a:cxn ang="0">
                      <a:pos x="0" y="0"/>
                    </a:cxn>
                    <a:cxn ang="0">
                      <a:pos x="19988" y="0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Rectangle 6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000" b="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lang="en-US" sz="12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1" name="Group 61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129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8" y="0"/>
                  </a:cxn>
                  <a:cxn ang="0">
                    <a:pos x="19988" y="19972"/>
                  </a:cxn>
                  <a:cxn ang="0">
                    <a:pos x="0" y="19972"/>
                  </a:cxn>
                  <a:cxn ang="0">
                    <a:pos x="0" y="0"/>
                  </a:cxn>
                  <a:cxn ang="0">
                    <a:pos x="19988" y="0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0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1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8" y="0"/>
                    </a:cxn>
                    <a:cxn ang="0">
                      <a:pos x="19988" y="19972"/>
                    </a:cxn>
                    <a:cxn ang="0">
                      <a:pos x="0" y="19972"/>
                    </a:cxn>
                    <a:cxn ang="0">
                      <a:pos x="0" y="0"/>
                    </a:cxn>
                    <a:cxn ang="0">
                      <a:pos x="19988" y="0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65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000" b="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Linker</a:t>
                  </a:r>
                  <a:endParaRPr lang="en-US" sz="12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2" name="Group 66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123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7" name="Freeform 6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8" y="0"/>
                    </a:cxn>
                    <a:cxn ang="0">
                      <a:pos x="19988" y="19972"/>
                    </a:cxn>
                    <a:cxn ang="0">
                      <a:pos x="0" y="19972"/>
                    </a:cxn>
                    <a:cxn ang="0">
                      <a:pos x="0" y="0"/>
                    </a:cxn>
                    <a:cxn ang="0">
                      <a:pos x="19988" y="0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69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0">
                      <a:latin typeface="Times New Roman" pitchFamily="18" charset="0"/>
                    </a:rPr>
                    <a:t> </a:t>
                  </a: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4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5" name="Freeform 7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88" y="0"/>
                    </a:cxn>
                    <a:cxn ang="0">
                      <a:pos x="19988" y="19972"/>
                    </a:cxn>
                    <a:cxn ang="0">
                      <a:pos x="0" y="19972"/>
                    </a:cxn>
                    <a:cxn ang="0">
                      <a:pos x="0" y="0"/>
                    </a:cxn>
                    <a:cxn ang="0">
                      <a:pos x="19988" y="0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Rectangle 72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000" b="0">
                      <a:solidFill>
                        <a:srgbClr val="000000"/>
                      </a:solidFill>
                      <a:latin typeface="Times New Roman" pitchFamily="18" charset="0"/>
                      <a:ea typeface="Mincho" charset="-128"/>
                    </a:rPr>
                    <a:t>CPU</a:t>
                  </a:r>
                  <a:endParaRPr lang="en-US" sz="1200" b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sp>
          <p:nvSpPr>
            <p:cNvPr id="43" name="Rectangle 73"/>
            <p:cNvSpPr>
              <a:spLocks noChangeArrowheads="1"/>
            </p:cNvSpPr>
            <p:nvPr/>
          </p:nvSpPr>
          <p:spPr bwMode="auto">
            <a:xfrm>
              <a:off x="3720" y="3310"/>
              <a:ext cx="486" cy="16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>
                <a:spcBef>
                  <a:spcPct val="0"/>
                </a:spcBef>
              </a:pPr>
              <a:r>
                <a:rPr lang="en-US" sz="900" b="0">
                  <a:solidFill>
                    <a:srgbClr val="000000"/>
                  </a:solidFill>
                  <a:latin typeface="AvantGarde" pitchFamily="34" charset="0"/>
                </a:rPr>
                <a:t>Primary</a:t>
              </a:r>
              <a:endParaRPr lang="en-US" sz="1000" b="0">
                <a:solidFill>
                  <a:srgbClr val="000000"/>
                </a:solidFill>
                <a:latin typeface="Times" pitchFamily="18" charset="0"/>
              </a:endParaRPr>
            </a:p>
            <a:p>
              <a:pPr indent="228600" eaLnBrk="0" hangingPunct="0">
                <a:spcBef>
                  <a:spcPct val="0"/>
                </a:spcBef>
              </a:pPr>
              <a:r>
                <a:rPr lang="en-US" sz="900" b="0">
                  <a:solidFill>
                    <a:srgbClr val="000000"/>
                  </a:solidFill>
                  <a:latin typeface="AvantGarde" pitchFamily="34" charset="0"/>
                </a:rPr>
                <a:t>Memory</a:t>
              </a:r>
              <a:endParaRPr lang="en-US" sz="1000" b="0">
                <a:solidFill>
                  <a:srgbClr val="000000"/>
                </a:solidFill>
                <a:latin typeface="Times" pitchFamily="18" charset="0"/>
              </a:endParaRPr>
            </a:p>
            <a:p>
              <a:pPr indent="228600" algn="l" eaLnBrk="0" hangingPunct="0">
                <a:spcBef>
                  <a:spcPct val="0"/>
                </a:spcBef>
              </a:pPr>
              <a:endParaRPr lang="en-US" sz="2400" b="0">
                <a:latin typeface="Times New Roman" pitchFamily="18" charset="0"/>
              </a:endParaRPr>
            </a:p>
          </p:txBody>
        </p:sp>
        <p:grpSp>
          <p:nvGrpSpPr>
            <p:cNvPr id="44" name="Group 74"/>
            <p:cNvGrpSpPr>
              <a:grpSpLocks/>
            </p:cNvGrpSpPr>
            <p:nvPr/>
          </p:nvGrpSpPr>
          <p:grpSpPr bwMode="auto">
            <a:xfrm>
              <a:off x="3720" y="3477"/>
              <a:ext cx="487" cy="764"/>
              <a:chOff x="-2" y="1"/>
              <a:chExt cx="20003" cy="19999"/>
            </a:xfrm>
          </p:grpSpPr>
          <p:sp>
            <p:nvSpPr>
              <p:cNvPr id="113" name="Rectangle 75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14" name="Freeform 76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90"/>
                  </a:cxn>
                  <a:cxn ang="0">
                    <a:pos x="0" y="19990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77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8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79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0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1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2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58"/>
                  </a:cxn>
                  <a:cxn ang="0">
                    <a:pos x="0" y="19958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3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84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45" name="Group 85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102" name="Freeform 86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90"/>
                  </a:cxn>
                  <a:cxn ang="0">
                    <a:pos x="0" y="19990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87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6"/>
                  </a:cxn>
                  <a:cxn ang="0">
                    <a:pos x="0" y="19916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88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" name="Group 89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06" name="Rectangle 90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7" name="Freeform 91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16"/>
                    </a:cxn>
                    <a:cxn ang="0">
                      <a:pos x="0" y="19916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92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16"/>
                    </a:cxn>
                    <a:cxn ang="0">
                      <a:pos x="0" y="19916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93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16"/>
                    </a:cxn>
                    <a:cxn ang="0">
                      <a:pos x="0" y="19916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94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58"/>
                    </a:cxn>
                    <a:cxn ang="0">
                      <a:pos x="0" y="19958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95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16"/>
                    </a:cxn>
                    <a:cxn ang="0">
                      <a:pos x="0" y="19916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Rectangle 96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6" name="Group 97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92" name="Group 9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99" name="Oval 9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0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Oval 10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" name="Oval 10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0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0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10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97" name="Freeform 10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Oval 1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108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82" name="Group 10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9" name="Oval 11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11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Oval 11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11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1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1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11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87" name="Freeform 11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Oval 11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119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72" name="Group 12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79" name="Oval 12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2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Oval 12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Oval 12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2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2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2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77" name="Freeform 12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Oval 12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130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62" name="Group 13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69" name="Oval 13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13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Oval 13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3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3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13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67" name="Freeform 13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14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" name="Group 141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52" name="Group 142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59" name="Oval 143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44"/>
                <p:cNvSpPr>
                  <a:spLocks/>
                </p:cNvSpPr>
                <p:nvPr/>
              </p:nvSpPr>
              <p:spPr bwMode="auto">
                <a:xfrm>
                  <a:off x="18" y="2553"/>
                  <a:ext cx="19982" cy="14814"/>
                </a:xfrm>
                <a:custGeom>
                  <a:avLst/>
                  <a:gdLst/>
                  <a:ahLst/>
                  <a:cxnLst>
                    <a:cxn ang="0">
                      <a:pos x="19981" y="0"/>
                    </a:cxn>
                    <a:cxn ang="0">
                      <a:pos x="19981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1" y="0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Oval 14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" name="Oval 146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48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692"/>
                  </a:cxn>
                  <a:cxn ang="0">
                    <a:pos x="0" y="19692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49"/>
              <p:cNvSpPr>
                <a:spLocks noChangeArrowheads="1"/>
              </p:cNvSpPr>
              <p:nvPr/>
            </p:nvSpPr>
            <p:spPr bwMode="auto">
              <a:xfrm>
                <a:off x="5176" y="6489"/>
                <a:ext cx="963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000" b="0">
                    <a:solidFill>
                      <a:srgbClr val="000000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200" b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57" name="Freeform 150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/>
                <a:ahLst/>
                <a:cxnLst>
                  <a:cxn ang="0">
                    <a:pos x="19981" y="0"/>
                  </a:cxn>
                  <a:cxn ang="0">
                    <a:pos x="19981" y="19701"/>
                  </a:cxn>
                  <a:cxn ang="0">
                    <a:pos x="0" y="19701"/>
                  </a:cxn>
                  <a:cxn ang="0">
                    <a:pos x="0" y="0"/>
                  </a:cxn>
                  <a:cxn ang="0">
                    <a:pos x="19981" y="0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1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Freeform 152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Khác biệt đối với 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Chú thích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Các kiểu dữ liệu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Kiểm tra kiểu, đổi kiểu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Phạm vi và khai báo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Không gian tên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Hằng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Quản lý bộ nhớ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Tham chiếu</a:t>
            </a: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53000" y="3048000"/>
            <a:ext cx="3352800" cy="3200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ja-JP" sz="6600">
                <a:latin typeface="Times New Roman" pitchFamily="18" charset="0"/>
                <a:ea typeface="MS PGothic" pitchFamily="34" charset="-128"/>
              </a:rPr>
              <a:t>C++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562600" y="3048000"/>
            <a:ext cx="1023938" cy="954088"/>
          </a:xfrm>
          <a:prstGeom prst="ellipse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ja-JP" sz="2800">
                <a:latin typeface="Times New Roman" pitchFamily="18" charset="0"/>
                <a:ea typeface="MS PGothic" pitchFamily="34" charset="-128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Khác biệt đối với 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35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Phạm vi và khai báo</a:t>
            </a:r>
            <a:r>
              <a:rPr lang="en-US" sz="35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Không giống như C, chúng ta có thể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khai báo một biến tại một vị trí bất kỳ 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chương trình.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 biến chỉ có tầm tác dụng trong khối lệnh nó được khai báo.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Do đó, </a:t>
            </a:r>
            <a:r>
              <a:rPr lang="vi-VN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C++ cung cấp toán tử định phạm vi (::) 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để xác định rõ biến nào được sử dụng khi xảy ra tình trạng định nghĩa chồng một tên biến trong một khối lệnh con.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 xuất với C++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410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Standard input stream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Normally keyboard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cout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Standard output stream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Normally computer screen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cerr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Standard error stream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Display error 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04/09/2013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8800" y="1665516"/>
            <a:ext cx="6400800" cy="665163"/>
            <a:chOff x="1828800" y="1665516"/>
            <a:chExt cx="64008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548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Một số lưu ý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800" y="2438400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Ngôn ngữ C++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28800" y="3200400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Tham số mặc nhiên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8800" y="3962400"/>
            <a:ext cx="5410200" cy="665163"/>
            <a:chOff x="1828800" y="4386491"/>
            <a:chExt cx="54102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Tái định nghĩa hàm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28800" y="4724400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Truyền tham số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1828800" y="5507037"/>
            <a:ext cx="5410200" cy="665163"/>
            <a:chOff x="1828800" y="4386491"/>
            <a:chExt cx="5410200" cy="665163"/>
          </a:xfrm>
        </p:grpSpPr>
        <p:grpSp>
          <p:nvGrpSpPr>
            <p:cNvPr id="77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8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Inline Functions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 xuất với C++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 and cout (and #include &lt;iostream.h&gt;)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cout &lt;&lt; "hey";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char name[10];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cin &gt;&gt; name;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cout&lt;&lt;"Hey "&lt;&lt;name&lt;&lt;", nice name." &lt;&lt; endl;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cout &lt;&lt; endl</a:t>
            </a:r>
            <a:r>
              <a:rPr lang="en-US" smtClean="0">
                <a:latin typeface="Arial" pitchFamily="34" charset="0"/>
                <a:cs typeface="Arial" pitchFamily="34" charset="0"/>
              </a:rPr>
              <a:t>;</a:t>
            </a:r>
            <a:endParaRPr lang="en-US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 1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533400" y="1495424"/>
            <a:ext cx="8382000" cy="444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Fig. 1.2: fig01_02.cpp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A first program in C++.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3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&lt;iostream.h&gt;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4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function main begins program execution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5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main()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6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{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7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"Welcome to C++!\n"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//indicate that program ended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successfully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9 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function main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533400" y="5715000"/>
            <a:ext cx="8382000" cy="533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Welcome to C++! </a:t>
            </a: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 2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97002"/>
            <a:ext cx="8001000" cy="5079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</a:t>
            </a:r>
            <a:r>
              <a:rPr lang="en-US" b="0" smtClean="0">
                <a:solidFill>
                  <a:srgbClr val="008000"/>
                </a:solidFill>
                <a:cs typeface="Courier New" pitchFamily="49" charset="0"/>
              </a:rPr>
              <a:t>Addition program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&lt;iostream.h&gt;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function main begins program execution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main(){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integer1;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first number to be input by user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lang="en-US" b="0" smtClean="0">
                <a:solidFill>
                  <a:srgbClr val="0000FF"/>
                </a:solidFill>
                <a:latin typeface="+mn-lt"/>
                <a:cs typeface="Courier New" pitchFamily="49" charset="0"/>
              </a:rPr>
              <a:t>i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integer2;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second number to be input by user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US" b="0" i="0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sum;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// variable in which sum will be stored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"Enter first integer\n"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// prompt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9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cin &gt;&gt; integer1;           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// read an integer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</a:t>
            </a:r>
            <a:r>
              <a:rPr kumimoji="0" lang="en-US" b="0" i="0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"Enter second integer\n"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prompt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cin &gt;&gt; integer2;            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read an integer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sum = integer1 + integer2;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assign result to sum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13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"Sum is 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sum &lt;&lt; endl;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print sum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indicate that program ended successfully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15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function main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 3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953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#include </a:t>
            </a:r>
            <a:r>
              <a:rPr lang="en-US" sz="2400">
                <a:latin typeface="Courier New" pitchFamily="49" charset="0"/>
              </a:rPr>
              <a:t>&lt;</a:t>
            </a:r>
            <a:r>
              <a:rPr lang="en-US" sz="2400" err="1">
                <a:latin typeface="Courier New" pitchFamily="49" charset="0"/>
              </a:rPr>
              <a:t>iostream.h</a:t>
            </a:r>
            <a:r>
              <a:rPr lang="en-US" sz="240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400">
                <a:latin typeface="Courier New" pitchFamily="49" charset="0"/>
              </a:rPr>
              <a:t>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400">
                <a:latin typeface="Courier New" pitchFamily="49" charset="0"/>
              </a:rPr>
              <a:t> d;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2400">
                <a:latin typeface="Courier New" pitchFamily="49" charset="0"/>
              </a:rPr>
              <a:t> s[100];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</a:rPr>
              <a:t>cout &lt;&lt; “</a:t>
            </a:r>
            <a:r>
              <a:rPr lang="en-US" sz="2400">
                <a:latin typeface="Courier New" pitchFamily="49" charset="0"/>
              </a:rPr>
              <a:t>Input an </a:t>
            </a:r>
            <a:r>
              <a:rPr lang="en-US" sz="2400" err="1">
                <a:latin typeface="Courier New" pitchFamily="49" charset="0"/>
              </a:rPr>
              <a:t>int</a:t>
            </a:r>
            <a:r>
              <a:rPr lang="en-US" sz="2400">
                <a:latin typeface="Courier New" pitchFamily="49" charset="0"/>
              </a:rPr>
              <a:t>, a double and </a:t>
            </a:r>
            <a:r>
              <a:rPr lang="en-US" sz="2400" smtClean="0">
                <a:latin typeface="Courier New" pitchFamily="49" charset="0"/>
              </a:rPr>
              <a:t>a string</a:t>
            </a:r>
            <a:r>
              <a:rPr lang="en-US" sz="2400">
                <a:latin typeface="Courier New" pitchFamily="49" charset="0"/>
              </a:rPr>
              <a:t>.”;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latin typeface="Courier New" pitchFamily="49" charset="0"/>
              </a:rPr>
              <a:t>cin</a:t>
            </a:r>
            <a:r>
              <a:rPr lang="en-US" sz="2400">
                <a:latin typeface="Courier New" pitchFamily="49" charset="0"/>
              </a:rPr>
              <a:t> &gt;&gt; n &gt;&gt; d &gt;&gt; s;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latin typeface="Courier New" pitchFamily="49" charset="0"/>
              </a:rPr>
              <a:t>cout</a:t>
            </a:r>
            <a:r>
              <a:rPr lang="en-US" sz="2400">
                <a:latin typeface="Courier New" pitchFamily="49" charset="0"/>
              </a:rPr>
              <a:t> &lt;&lt; “n = “ &lt;&lt; n &lt;&lt; “\n”;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latin typeface="Courier New" pitchFamily="49" charset="0"/>
              </a:rPr>
              <a:t>cout</a:t>
            </a:r>
            <a:r>
              <a:rPr lang="en-US" sz="2400">
                <a:latin typeface="Courier New" pitchFamily="49" charset="0"/>
              </a:rPr>
              <a:t> &lt;&lt; “d = “ &lt;&lt; d &lt;&lt; “\n”;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err="1">
                <a:latin typeface="Courier New" pitchFamily="49" charset="0"/>
              </a:rPr>
              <a:t>cout</a:t>
            </a:r>
            <a:r>
              <a:rPr lang="en-US" sz="2400">
                <a:latin typeface="Courier New" pitchFamily="49" charset="0"/>
              </a:rPr>
              <a:t> &lt;&lt; “s = “ &lt;&lt; s &lt;&lt; “\n”;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  <a:endParaRPr 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C++  Data Types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H="1">
            <a:off x="2382838" y="1295400"/>
            <a:ext cx="1198562" cy="1181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800600" y="1295400"/>
            <a:ext cx="1277938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6096000" y="1295400"/>
            <a:ext cx="1341438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11963" y="2384425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b="1">
                <a:solidFill>
                  <a:srgbClr val="009999"/>
                </a:solidFill>
                <a:latin typeface="Arial" charset="0"/>
                <a:ea typeface="新細明體" charset="-120"/>
              </a:rPr>
              <a:t>structured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70550" y="3421063"/>
            <a:ext cx="3465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000" b="1">
                <a:latin typeface="Arial" charset="0"/>
                <a:ea typeface="新細明體" charset="-120"/>
              </a:rPr>
              <a:t>array   struct   union   class</a:t>
            </a: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5319713" y="5051425"/>
            <a:ext cx="2466975" cy="1281113"/>
            <a:chOff x="3351" y="3398"/>
            <a:chExt cx="1554" cy="807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zh-TW" altLang="en-US" b="1">
                  <a:solidFill>
                    <a:srgbClr val="CC0000"/>
                  </a:solidFill>
                  <a:latin typeface="Arial" charset="0"/>
                  <a:ea typeface="新細明體" charset="-120"/>
                </a:rPr>
                <a:t> </a:t>
              </a:r>
              <a:r>
                <a:rPr lang="en-US" altLang="zh-TW" b="1">
                  <a:solidFill>
                    <a:schemeClr val="accent2"/>
                  </a:solidFill>
                  <a:latin typeface="Arial" charset="0"/>
                  <a:ea typeface="新細明體" charset="-120"/>
                </a:rPr>
                <a:t>address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000" b="1">
                  <a:latin typeface="Arial" charset="0"/>
                  <a:ea typeface="新細明體" charset="-120"/>
                </a:rPr>
                <a:t>pointer    reference</a:t>
              </a:r>
            </a:p>
          </p:txBody>
        </p:sp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738313" y="23844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b="1">
                <a:solidFill>
                  <a:srgbClr val="CC0000"/>
                </a:solidFill>
                <a:latin typeface="Arial" charset="0"/>
                <a:ea typeface="新細明體" charset="-120"/>
              </a:rPr>
              <a:t>simple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71513" y="3421063"/>
            <a:ext cx="268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sz="2000" b="1">
                <a:solidFill>
                  <a:srgbClr val="A50021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A50021"/>
                </a:solidFill>
                <a:latin typeface="Arial" charset="0"/>
                <a:ea typeface="新細明體" charset="-120"/>
              </a:rPr>
              <a:t>integral            </a:t>
            </a:r>
            <a:r>
              <a:rPr lang="en-US" altLang="zh-TW" sz="2000" b="1">
                <a:latin typeface="Arial" charset="0"/>
                <a:ea typeface="新細明體" charset="-120"/>
              </a:rPr>
              <a:t>enum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2405063" y="3421063"/>
            <a:ext cx="3341687" cy="2168525"/>
            <a:chOff x="1467" y="2371"/>
            <a:chExt cx="2105" cy="1366"/>
          </a:xfrm>
        </p:grpSpPr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000" b="1">
                  <a:solidFill>
                    <a:srgbClr val="A50021"/>
                  </a:solidFill>
                  <a:latin typeface="Arial" charset="0"/>
                  <a:ea typeface="新細明體" charset="-120"/>
                </a:rPr>
                <a:t>floating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000" b="1">
                  <a:latin typeface="Arial" charset="0"/>
                  <a:ea typeface="新細明體" charset="-120"/>
                </a:rPr>
                <a:t>float  double   long double</a:t>
              </a: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1588" y="4335463"/>
            <a:ext cx="336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sz="2000" b="1">
                <a:latin typeface="Arial" charset="0"/>
                <a:ea typeface="新細明體" charset="-120"/>
              </a:rPr>
              <a:t>char  short   int  long  bool</a:t>
            </a: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Unitary Scope Resolution Operator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Unary scope resolution operator (::)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Access global variable if local variable has same name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Not needed if names are different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Use ::variable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 = ::x + 3;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Good to avoid using same names for locals and globals</a:t>
            </a: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Unitary Scope Resolution Operator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47800"/>
            <a:ext cx="74676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// Using the unary scope resolution operator.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#include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&lt;iostream&gt;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using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std::cout;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using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std::endl;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#include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&lt;iomanip&gt;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6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using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std::setprecision;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7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// define global constant PI       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8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const double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3.14159265358979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9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main() {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10    </a:t>
            </a:r>
            <a:r>
              <a:rPr lang="en-US" sz="2400" b="0" smtClean="0">
                <a:solidFill>
                  <a:srgbClr val="008000"/>
                </a:solidFill>
                <a:cs typeface="Courier New" pitchFamily="49" charset="0"/>
              </a:rPr>
              <a:t>    // define local constant PI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11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en-US" sz="2400" b="0" smtClean="0">
                <a:solidFill>
                  <a:srgbClr val="0000FF"/>
                </a:solidFill>
                <a:cs typeface="Courier New" pitchFamily="49" charset="0"/>
              </a:rPr>
              <a:t>const float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PI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en-US" sz="2400" b="0" smtClean="0">
                <a:solidFill>
                  <a:srgbClr val="0000FF"/>
                </a:solidFill>
                <a:cs typeface="Courier New" pitchFamily="49" charset="0"/>
              </a:rPr>
              <a:t>static_cast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&lt; </a:t>
            </a:r>
            <a:r>
              <a:rPr lang="en-US" sz="2400" b="0" smtClean="0">
                <a:solidFill>
                  <a:srgbClr val="0000FF"/>
                </a:solidFill>
                <a:cs typeface="Courier New" pitchFamily="49" charset="0"/>
              </a:rPr>
              <a:t>float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&gt;( ::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PI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);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Unitary Scope Resolution Operator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371600"/>
            <a:ext cx="83058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12    </a:t>
            </a:r>
            <a:r>
              <a:rPr lang="en-US" sz="2400" b="0" smtClean="0">
                <a:solidFill>
                  <a:srgbClr val="008000"/>
                </a:solidFill>
                <a:cs typeface="Courier New" pitchFamily="49" charset="0"/>
              </a:rPr>
              <a:t>   // display values of local and global PI constants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13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cout &lt;&lt; setprecision(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20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)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14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     &lt;&lt;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"  Local float value of PI = "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&lt;&lt;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PI             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15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     &lt;&lt;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"\nGlobal double value of PI = "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&lt;&lt; ::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PI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&lt;&lt; endl;</a:t>
            </a: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    </a:t>
            </a:r>
            <a:endParaRPr lang="en-US" sz="2400" b="0" smtClean="0">
              <a:solidFill>
                <a:srgbClr val="000000"/>
              </a:solidFill>
              <a:latin typeface="Courier" pitchFamily="49" charset="0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16    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2400" b="0" smtClean="0">
                <a:solidFill>
                  <a:srgbClr val="0000FF"/>
                </a:solidFill>
                <a:cs typeface="Courier New" pitchFamily="49" charset="0"/>
              </a:rPr>
              <a:t>return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400" b="0" smtClean="0">
                <a:solidFill>
                  <a:srgbClr val="0099FF"/>
                </a:solidFill>
                <a:cs typeface="Courier New" pitchFamily="49" charset="0"/>
              </a:rPr>
              <a:t>0</a:t>
            </a:r>
            <a:r>
              <a:rPr lang="en-US" sz="2400" b="0" smtClean="0">
                <a:solidFill>
                  <a:srgbClr val="000000"/>
                </a:solidFill>
                <a:cs typeface="Courier New" pitchFamily="49" charset="0"/>
              </a:rPr>
              <a:t>;  </a:t>
            </a:r>
            <a:r>
              <a:rPr lang="en-US" sz="2400" b="0" smtClean="0">
                <a:solidFill>
                  <a:srgbClr val="008000"/>
                </a:solidFill>
                <a:cs typeface="Courier New" pitchFamily="49" charset="0"/>
              </a:rPr>
              <a:t>// indicates successful termination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17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main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4114800"/>
            <a:ext cx="8001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algn="l">
              <a:spcBef>
                <a:spcPts val="300"/>
              </a:spcBef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Borland C++ command-line compiler output: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latin typeface="Courier New" pitchFamily="49" charset="0"/>
              </a:rPr>
              <a:t> 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 float value of PI = 3.141592741012573242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Global double value of PI = 3.141592653589790007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 </a:t>
            </a:r>
          </a:p>
          <a:p>
            <a:pPr algn="l">
              <a:spcBef>
                <a:spcPts val="300"/>
              </a:spcBef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Microsoft Visual C++ compiler output: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Local float value of PI = 3.1415927410125732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Global double value of PI = 3.14159265358979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 </a:t>
            </a:r>
          </a:p>
          <a:p>
            <a:pPr algn="l">
              <a:spcBef>
                <a:spcPts val="300"/>
              </a:spcBef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số mặc nhiên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1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Hàm thể hiện một cửa sổ thông báo trong Visual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90800"/>
            <a:ext cx="579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88620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572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486400"/>
            <a:ext cx="579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2895600"/>
            <a:ext cx="1981200" cy="11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4191000"/>
            <a:ext cx="2057400" cy="120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5486400"/>
            <a:ext cx="2057400" cy="103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số mặc nhiên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2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2057400"/>
            <a:ext cx="811915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Phong cách lập trình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Những lưu ý về phong cách lập trình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latin typeface="Arial" pitchFamily="34" charset="0"/>
                <a:cs typeface="Arial" pitchFamily="34" charset="0"/>
              </a:rPr>
              <a:t>Đặt tên</a:t>
            </a:r>
            <a:r>
              <a:rPr lang="en-US" smtClean="0">
                <a:latin typeface="Arial" pitchFamily="34" charset="0"/>
                <a:cs typeface="Arial" pitchFamily="34" charset="0"/>
              </a:rPr>
              <a:t> (biến, hàm,…)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latin typeface="Arial" pitchFamily="34" charset="0"/>
                <a:cs typeface="Arial" pitchFamily="34" charset="0"/>
              </a:rPr>
              <a:t>Tab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latin typeface="Arial" pitchFamily="34" charset="0"/>
                <a:cs typeface="Arial" pitchFamily="34" charset="0"/>
              </a:rPr>
              <a:t>Khai báo prototype trước main()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latin typeface="Arial" pitchFamily="34" charset="0"/>
                <a:cs typeface="Arial" pitchFamily="34" charset="0"/>
              </a:rPr>
              <a:t>{}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số mặc nhiên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Mục đích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Gán các giá trị mặc nhiên cho các tham số của hàm.</a:t>
            </a:r>
            <a:endParaRPr lang="en-US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Khai báo tham số mặc nhiên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Tất cả các tham số mặc nhiên đều phải để ở cuối hàm.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Chỉ cần đưa vào khai báo, không cần trong định nghĩa.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Gọi hàm có tham số mặc nhiên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Nếu cung cấp đủ tham số </a:t>
            </a:r>
            <a:r>
              <a:rPr lang="en-US" sz="2400" smtClean="0">
                <a:latin typeface="Arial" pitchFamily="34" charset="0"/>
                <a:cs typeface="Arial" pitchFamily="34" charset="0"/>
                <a:sym typeface="Wingdings" pitchFamily="2" charset="2"/>
              </a:rPr>
              <a:t>dùng tham số truyền vào.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Nếu không đủ tham số dùng tham số mặc nhiên.</a:t>
            </a:r>
            <a:endParaRPr lang="en-US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Tái định nghĩa hàm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Funtions overloading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C++ cho phép </a:t>
            </a:r>
            <a:r>
              <a:rPr lang="en-US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định nghĩa các hàm trùng tên.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838362" y="2409498"/>
            <a:ext cx="8000838" cy="1600200"/>
            <a:chOff x="288" y="1296"/>
            <a:chExt cx="5087" cy="76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88" y="1296"/>
              <a:ext cx="2256" cy="76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>
              <a:solidFill>
                <a:srgbClr val="CC483E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en-US" sz="2000" err="1">
                  <a:latin typeface="Courier New" pitchFamily="49" charset="0"/>
                </a:rPr>
                <a:t>int</a:t>
              </a:r>
              <a:r>
                <a:rPr lang="en-US" sz="2000">
                  <a:latin typeface="Courier New" pitchFamily="49" charset="0"/>
                </a:rPr>
                <a:t> abs(</a:t>
              </a:r>
              <a:r>
                <a:rPr lang="en-US" sz="2000" err="1">
                  <a:latin typeface="Courier New" pitchFamily="49" charset="0"/>
                </a:rPr>
                <a:t>int</a:t>
              </a:r>
              <a:r>
                <a:rPr lang="en-US" sz="2000">
                  <a:latin typeface="Courier New" pitchFamily="49" charset="0"/>
                </a:rPr>
                <a:t> </a:t>
              </a:r>
              <a:r>
                <a:rPr lang="en-US" sz="2000" err="1">
                  <a:latin typeface="Courier New" pitchFamily="49" charset="0"/>
                </a:rPr>
                <a:t>i</a:t>
              </a:r>
              <a:r>
                <a:rPr lang="en-US" sz="2000">
                  <a:latin typeface="Courier New" pitchFamily="49" charset="0"/>
                </a:rPr>
                <a:t>);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en-US" sz="2000">
                  <a:latin typeface="Courier New" pitchFamily="49" charset="0"/>
                </a:rPr>
                <a:t>long labs(long l);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en-US" sz="2000">
                  <a:latin typeface="Courier New" pitchFamily="49" charset="0"/>
                </a:rPr>
                <a:t>double </a:t>
              </a:r>
              <a:r>
                <a:rPr lang="en-US" sz="2000" err="1">
                  <a:latin typeface="Courier New" pitchFamily="49" charset="0"/>
                </a:rPr>
                <a:t>fabs</a:t>
              </a:r>
              <a:r>
                <a:rPr lang="en-US" sz="2000">
                  <a:latin typeface="Courier New" pitchFamily="49" charset="0"/>
                </a:rPr>
                <a:t>(double d);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216" y="1296"/>
              <a:ext cx="2159" cy="76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>
              <a:solidFill>
                <a:srgbClr val="CC483E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en-US" sz="2000" err="1">
                  <a:latin typeface="Courier New" pitchFamily="49" charset="0"/>
                </a:rPr>
                <a:t>int</a:t>
              </a:r>
              <a:r>
                <a:rPr lang="en-US" sz="2000">
                  <a:latin typeface="Courier New" pitchFamily="49" charset="0"/>
                </a:rPr>
                <a:t> abs(</a:t>
              </a:r>
              <a:r>
                <a:rPr lang="en-US" sz="2000" err="1">
                  <a:latin typeface="Courier New" pitchFamily="49" charset="0"/>
                </a:rPr>
                <a:t>int</a:t>
              </a:r>
              <a:r>
                <a:rPr lang="en-US" sz="2000">
                  <a:latin typeface="Courier New" pitchFamily="49" charset="0"/>
                </a:rPr>
                <a:t> </a:t>
              </a:r>
              <a:r>
                <a:rPr lang="en-US" sz="2000" err="1">
                  <a:latin typeface="Courier New" pitchFamily="49" charset="0"/>
                </a:rPr>
                <a:t>i</a:t>
              </a:r>
              <a:r>
                <a:rPr lang="en-US" sz="2000">
                  <a:latin typeface="Courier New" pitchFamily="49" charset="0"/>
                </a:rPr>
                <a:t>);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en-US" sz="2000">
                  <a:latin typeface="Courier New" pitchFamily="49" charset="0"/>
                </a:rPr>
                <a:t>long abs(long l);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en-US" sz="2000">
                  <a:latin typeface="Courier New" pitchFamily="49" charset="0"/>
                </a:rPr>
                <a:t>double abs(double d);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640" y="1488"/>
              <a:ext cx="480" cy="384"/>
            </a:xfrm>
            <a:prstGeom prst="right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rgbClr val="CC483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>
                <a:solidFill>
                  <a:srgbClr val="CC48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Tái định nghĩa hàm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Qui tắc tái định nghĩa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Các hàm </a:t>
            </a:r>
            <a:r>
              <a:rPr lang="en-US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trùng tên </a:t>
            </a:r>
            <a:r>
              <a:rPr lang="en-US" smtClean="0">
                <a:latin typeface="Arial" pitchFamily="34" charset="0"/>
                <a:cs typeface="Arial" pitchFamily="34" charset="0"/>
              </a:rPr>
              <a:t>phải </a:t>
            </a:r>
            <a:r>
              <a:rPr lang="en-US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smtClean="0">
                <a:latin typeface="Arial" pitchFamily="34" charset="0"/>
                <a:cs typeface="Arial" pitchFamily="34" charset="0"/>
              </a:rPr>
              <a:t> nhau về </a:t>
            </a:r>
            <a:r>
              <a:rPr lang="en-US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tham số</a:t>
            </a:r>
            <a:r>
              <a:rPr lang="en-US" smtClean="0">
                <a:latin typeface="Arial" pitchFamily="34" charset="0"/>
                <a:cs typeface="Arial" pitchFamily="34" charset="0"/>
              </a:rPr>
              <a:t>: Số lượng, thứ tự, kiểu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Qui tắc gọi hàm?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Tìm hàm có kiểu tham số phù hợp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phép ép kiểu tự động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Tìm hàm gần đúng (phù hợp) nhất</a:t>
            </a: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Tái định nghĩa hàm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1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7696200" cy="442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Tái định nghĩa hàm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2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7620000" cy="446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 tử quản lý bộ nhớ động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Toán tử cấp phát bộ nhớ động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*x;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endParaRPr lang="vi-VN" sz="280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*y;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 char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[100]; </a:t>
            </a:r>
            <a:endParaRPr lang="vi-VN" sz="280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Toán tử giải phóng vùng nhớ động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x;	</a:t>
            </a:r>
            <a:endParaRPr lang="vi-VN" sz="280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y;	</a:t>
            </a:r>
            <a:endParaRPr lang="en-US" sz="280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Truyền tham số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Truyền theo giá trị (tham trị)</a:t>
            </a:r>
          </a:p>
          <a:p>
            <a:pPr marL="742950" lvl="2" indent="-3429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Giá trị tham số khi ra khỏi hàm sẽ không thay đổi.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Truyền theo địa chỉ (tham chiếu)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Giá trị tham số khi ra khỏi hàm có thể thay đổi.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chiếu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Tham chiếu là địa chỉ vùng nhớ 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được cấp phát cho một biến.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Ký hiệu </a:t>
            </a:r>
            <a:r>
              <a:rPr lang="vi-V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vi-VN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đặt trước biến hoặc hàm để xác định tham chiếu của chúng</a:t>
            </a: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1: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s-E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x = 10, *px = &amp;x, &amp;y = x;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s-E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*px = 20;	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s-E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y = 30; 	</a:t>
            </a: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chiếu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35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2: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900" smtClean="0">
                <a:latin typeface="Arial" pitchFamily="34" charset="0"/>
                <a:cs typeface="Arial" pitchFamily="34" charset="0"/>
              </a:rPr>
              <a:t> arrget(</a:t>
            </a:r>
            <a:r>
              <a:rPr lang="en-US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900" smtClean="0">
                <a:latin typeface="Arial" pitchFamily="34" charset="0"/>
                <a:cs typeface="Arial" pitchFamily="34" charset="0"/>
              </a:rPr>
              <a:t> *a, </a:t>
            </a:r>
            <a:r>
              <a:rPr lang="en-US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900" smtClean="0">
                <a:latin typeface="Arial" pitchFamily="34" charset="0"/>
                <a:cs typeface="Arial" pitchFamily="34" charset="0"/>
              </a:rPr>
              <a:t> i) { </a:t>
            </a:r>
            <a:r>
              <a:rPr lang="en-US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900" smtClean="0">
                <a:latin typeface="Arial" pitchFamily="34" charset="0"/>
                <a:cs typeface="Arial" pitchFamily="34" charset="0"/>
              </a:rPr>
              <a:t> a[i]; }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900" smtClean="0">
                <a:latin typeface="Arial" pitchFamily="34" charset="0"/>
                <a:cs typeface="Arial" pitchFamily="34" charset="0"/>
              </a:rPr>
              <a:t>arrget(a, 1) = 1;	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900" smtClean="0">
                <a:latin typeface="Arial" pitchFamily="34" charset="0"/>
                <a:cs typeface="Arial" pitchFamily="34" charset="0"/>
              </a:rPr>
              <a:t>cin &gt;&gt; arrget(a,1);	</a:t>
            </a:r>
            <a:endParaRPr lang="en-US" sz="29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35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 3: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swap1(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x, 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y) { 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t = x; x = y; y = t; }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swap2(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*x, 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*y) { 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*t = x; x = y; y = t; }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swap3(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&amp;x, 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&amp;y) { </a:t>
            </a:r>
            <a:r>
              <a:rPr lang="fr-FR" sz="29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fr-FR" sz="2900" smtClean="0">
                <a:latin typeface="Arial" pitchFamily="34" charset="0"/>
                <a:cs typeface="Arial" pitchFamily="34" charset="0"/>
              </a:rPr>
              <a:t> t = x; x = y; y = t; }</a:t>
            </a:r>
            <a:endParaRPr lang="en-US" sz="29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chiếu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371600"/>
            <a:ext cx="81534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Comparing pass-by-value and pass-by-reference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with references.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&lt;iostream&gt;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std::cout;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std::endl;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squareByValue(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);   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function prototype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void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squareByReference(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&amp; );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function prototype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main(){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x =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2</a:t>
            </a:r>
            <a:r>
              <a:rPr lang="en-US" b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,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z =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4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// demonstrate squareByValue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"x = 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x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 before squareByValue\n"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"Value returned by squareByValue: "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13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&lt;&lt; squareByValue( x ) &lt;&lt; endl;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14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"x = 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x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 after squareByValue\n"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endl;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Nhập bốn số nguyên và xuất các giá trị vừa nhập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Có bao nhiêu cách để giải quyết?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 descr="http://sohanews2.vcmedia.vn/2013/tamtrangxausohagioitinh14713-13737659294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352800"/>
            <a:ext cx="4267200" cy="320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chiếu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371600"/>
            <a:ext cx="80010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15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// demonstrate squareByReference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16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"z = "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&lt;&lt; z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 before squareByReference"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endl;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17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squareByReference( z );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18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"z = "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&lt;&lt; z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 after squareByReference"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endl;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19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indicates successful termination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20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main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squareByValue multiplies number by itself, stores the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result in number and returns the new value of number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noProof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3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squareByValue(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number ) {                                                  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24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number *= number;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caller's argument not modified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25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function squareByValue                    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26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void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squareByReference(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&amp;numberRef ) {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27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numberRef *= numberRef;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caller's argument modified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                 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28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function squareByReference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chiếu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Pointers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Another way to pass-by-refernce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References as aliases to other variables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Refer to same variable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Can be used within a function</a:t>
            </a:r>
          </a:p>
          <a:p>
            <a:pPr lvl="2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int count = 1; </a:t>
            </a:r>
          </a:p>
          <a:p>
            <a:pPr lvl="2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Int &amp;cRef = count; </a:t>
            </a:r>
          </a:p>
          <a:p>
            <a:pPr lvl="2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++cRef;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chiếu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7160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References must be initialized.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&lt;iostream&gt;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noProof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std::cout;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noProof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std::endl;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main(){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x =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3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noProof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&amp;y = x;  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noProof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8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cout &lt;&lt;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"x = "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x &lt;&lt; endl &lt;&lt;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"y = "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y &lt;&lt; endl;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y =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7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cout &lt;&lt;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"x = "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x &lt;&lt; endl &lt;&lt;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"y = "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&lt;&lt; y &lt;&lt; endl;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indicates successful termination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main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Tham chiếu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71600"/>
            <a:ext cx="70104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&lt;iostream&gt;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std::cout;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std::endl;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noProof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main(){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x =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3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b="0" noProof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</a:t>
            </a:r>
            <a:r>
              <a:rPr lang="en-US" b="0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int &amp;y;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7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"x = 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x &lt;&lt; endl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"y = 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y &lt;&lt; endl;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8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y =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7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9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"x = "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&lt;&lt; x &lt;&lt; endl &lt;&lt;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"y = "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&lt;&lt; y &lt;&lt; endl;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</a:t>
            </a:r>
            <a:r>
              <a:rPr lang="en-US" b="0" smtClean="0">
                <a:solidFill>
                  <a:srgbClr val="0000FF"/>
                </a:solidFill>
                <a:latin typeface="+mn-lt"/>
                <a:cs typeface="Courier New" pitchFamily="49" charset="0"/>
              </a:rPr>
              <a:t>r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eturn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indicates successful termination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24302" y="5105400"/>
            <a:ext cx="751489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18288" bIns="18288"/>
          <a:lstStyle/>
          <a:p>
            <a:pPr algn="l">
              <a:spcBef>
                <a:spcPct val="20000"/>
              </a:spcBef>
            </a:pPr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Borland C++ command-line compiler error message:</a:t>
            </a:r>
            <a:endParaRPr lang="en-US" sz="14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sz="1400">
                <a:latin typeface="Courier New" pitchFamily="49" charset="0"/>
              </a:rPr>
              <a:t> 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Error E2304 Fig03_22.cpp 11: Reference variable 'y' must be </a:t>
            </a:r>
            <a:endParaRPr lang="en-US" sz="14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initialized­ in function main</a:t>
            </a:r>
            <a:r>
              <a:rPr lang="en-US" sz="1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4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sz="1400" i="1">
                <a:solidFill>
                  <a:srgbClr val="000000"/>
                </a:solidFill>
                <a:latin typeface="Courier New" pitchFamily="49" charset="0"/>
              </a:rPr>
              <a:t>Microsoft Visual C++ compiler error message:</a:t>
            </a:r>
            <a:endParaRPr lang="en-US" sz="14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sz="1400">
                <a:latin typeface="Courier New" pitchFamily="49" charset="0"/>
              </a:rPr>
              <a:t> </a:t>
            </a: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D:\cpphtp4_examples\ch03\Fig03_22.cpp(11) : error C2530: 'y' : </a:t>
            </a:r>
            <a:endParaRPr lang="en-US" sz="14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references must be initialized</a:t>
            </a: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Inline Functions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Keyword 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inline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before function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Asks the </a:t>
            </a:r>
            <a:r>
              <a:rPr lang="en-US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compiler to copy code into program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instead of making function call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Reduce function-call overhead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Compiler can ignore inline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latin typeface="Arial" pitchFamily="34" charset="0"/>
                <a:cs typeface="Arial" pitchFamily="34" charset="0"/>
              </a:rPr>
              <a:t>Good for small, often-used functions</a:t>
            </a:r>
            <a:endParaRPr lang="en-US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Inline Functions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Ví dụ: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738039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962400"/>
            <a:ext cx="739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 Templates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Compact way to make overloaded functions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  <a:cs typeface="Arial" pitchFamily="34" charset="0"/>
              </a:rPr>
              <a:t>Generate separate function for different data types</a:t>
            </a:r>
            <a:endParaRPr lang="en-US" sz="26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Format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  <a:cs typeface="Arial" pitchFamily="34" charset="0"/>
              </a:rPr>
              <a:t>Begin with keyword template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600" smtClean="0">
                <a:latin typeface="Arial" pitchFamily="34" charset="0"/>
                <a:cs typeface="Arial" pitchFamily="34" charset="0"/>
              </a:rPr>
              <a:t>Formal type parameters in brackets &lt;&gt;</a:t>
            </a:r>
          </a:p>
          <a:p>
            <a:pPr lvl="2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Every type parameter preceded by typename or class</a:t>
            </a:r>
          </a:p>
          <a:p>
            <a:pPr lvl="2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Placeholders for built-in types (i.e., int) or user-defined types</a:t>
            </a:r>
          </a:p>
          <a:p>
            <a:pPr lvl="2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Specify arguments types, return types, declare variables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Function definition like normal, except formal types used</a:t>
            </a:r>
            <a:endParaRPr lang="en-US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 Templates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pPr marL="735013" lvl="3">
              <a:buFontTx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template &lt; class T &gt; //or template&lt; typename T &gt;</a:t>
            </a:r>
          </a:p>
          <a:p>
            <a:pPr marL="735013" lvl="3">
              <a:buFontTx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 square(T value1)</a:t>
            </a:r>
          </a:p>
          <a:p>
            <a:pPr marL="735013" lvl="3">
              <a:buFontTx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marL="735013" lvl="3">
              <a:buFontTx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return value1 * value1;</a:t>
            </a:r>
          </a:p>
          <a:p>
            <a:pPr marL="735013" lvl="3">
              <a:buFontTx/>
              <a:buNone/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 is a formal type, used as parameter type</a:t>
            </a:r>
          </a:p>
          <a:p>
            <a:pPr lvl="2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Above function returns variable of same type as parameter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 function call, T replaced by real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 Templates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71600"/>
            <a:ext cx="7010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Using a function template.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&lt;iostream&gt;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std::cout;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std::cin;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5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std::endl;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noProof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6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definition of function template maximum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7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template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class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 &gt;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or template &lt; typename T &gt;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8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 maximum( T value1, T value2, T value3 )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9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{                                        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T max = value1;                                                                          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if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( value2 &gt; max )                   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max = value2;                            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                        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13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if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( value3 &gt; max )                   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14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max = value3;                      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15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                        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16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max;                             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17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function template maximum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 Templates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457200" y="1371600"/>
            <a:ext cx="7010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18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main()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19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{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20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// demonstrate maximum with int values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21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int1, int2, int3;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22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"Input three integer values: "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23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cin &gt;&gt; int1 &gt;&gt; int2 &gt;&gt; int3;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24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// invoke int version of maximum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25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"The maximum integer value is: "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26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&lt;&lt; maximum( int1, int2, int3 );       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7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// demonstrate maximum with double values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8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double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double1, double2, double3;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29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"\n\nInput three double values: "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cin &gt;&gt; double1 &gt;&gt; double2 &gt;&gt; double3;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// invoke double version of maximum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"The maximum double value is: "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33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&lt;&lt; maximum( double1, double2, double3 );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Dùng 4 biến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cách dài nhất, cơ bản nhất 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Dùng mảng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khai báo biến gọn hơn, 1 lần thay cho nhiều lần  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Dùng mảng và vòng lặp do while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viết code nhập gọn hơn, viết 1 lần thay cho nhiều lần 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Dùng mảng và vòng lặp for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viết code gọn hơn, for viết gọn hơn vòng while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Function Templates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34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// demonstrate maximum with char values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35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char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char1, char2, char3;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36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"\n\nInput three characters: "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37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cin &gt;&gt; char1 &gt;&gt; char2 &gt;&gt; char3;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38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// invoke char version of maximum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39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cout &lt;&lt;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"The maximum character value is: "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40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     &lt;&lt; maximum( char1, char2, char3 ) &lt;&lt; endl;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41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;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indicates successful termination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smtClean="0">
                <a:solidFill>
                  <a:srgbClr val="5F5F5F"/>
                </a:solidFill>
                <a:latin typeface="AvantGarde" pitchFamily="34" charset="0"/>
                <a:cs typeface="Times New Roman" pitchFamily="18" charset="0"/>
              </a:rPr>
              <a:t>42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// end main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Lập trình Hướng đối tượng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A3B3D-A4CC-49A3-91FC-12E5338EE27A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v"/>
            </a:pPr>
            <a:r>
              <a:rPr lang="en-US" smtClean="0">
                <a:latin typeface="Arial" pitchFamily="34" charset="0"/>
                <a:cs typeface="Arial" pitchFamily="34" charset="0"/>
              </a:rPr>
              <a:t>Tìm lỗi sai cho các khai báo prototype hàm dưới đây (các hàm này trong cùng một chương trình):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smtClean="0">
                <a:solidFill>
                  <a:srgbClr val="0000FF"/>
                </a:solidFill>
              </a:rPr>
              <a:t>int</a:t>
            </a:r>
            <a:r>
              <a:rPr lang="en-US" smtClean="0"/>
              <a:t> func1 (int);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smtClean="0">
                <a:solidFill>
                  <a:srgbClr val="0000FF"/>
                </a:solidFill>
              </a:rPr>
              <a:t>float</a:t>
            </a:r>
            <a:r>
              <a:rPr lang="en-US" smtClean="0"/>
              <a:t> func1 (int);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smtClean="0">
                <a:solidFill>
                  <a:srgbClr val="0000FF"/>
                </a:solidFill>
              </a:rPr>
              <a:t>int</a:t>
            </a:r>
            <a:r>
              <a:rPr lang="en-US" smtClean="0"/>
              <a:t> func1 (float);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smtClean="0">
                <a:solidFill>
                  <a:srgbClr val="0000FF"/>
                </a:solidFill>
              </a:rPr>
              <a:t>void</a:t>
            </a:r>
            <a:r>
              <a:rPr lang="en-US" smtClean="0"/>
              <a:t> func1 (int = 0, int);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smtClean="0">
                <a:solidFill>
                  <a:srgbClr val="0000FF"/>
                </a:solidFill>
              </a:rPr>
              <a:t>void</a:t>
            </a:r>
            <a:r>
              <a:rPr lang="en-US" smtClean="0"/>
              <a:t> func2 (int, int = 0);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smtClean="0">
                <a:solidFill>
                  <a:srgbClr val="0000FF"/>
                </a:solidFill>
              </a:rPr>
              <a:t>void</a:t>
            </a:r>
            <a:r>
              <a:rPr lang="en-US" smtClean="0"/>
              <a:t> func2 (int);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smtClean="0">
                <a:solidFill>
                  <a:srgbClr val="0000FF"/>
                </a:solidFill>
              </a:rPr>
              <a:t>void</a:t>
            </a:r>
            <a:r>
              <a:rPr lang="en-US" smtClean="0"/>
              <a:t> func2 (float);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1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Lập trình Hướng đối tượng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B79C15-5D37-41A6-BC15-BFA8D0060235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v"/>
            </a:pPr>
            <a:r>
              <a:rPr lang="en-US" smtClean="0">
                <a:latin typeface="Arial" pitchFamily="34" charset="0"/>
                <a:cs typeface="Arial" pitchFamily="34" charset="0"/>
              </a:rPr>
              <a:t>Cho biết kết xuất của chương trình sau: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#include &lt;iostream.h&gt;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void</a:t>
            </a:r>
            <a:r>
              <a:rPr lang="en-US" sz="2400" smtClean="0"/>
              <a:t> func (</a:t>
            </a:r>
            <a:r>
              <a:rPr lang="en-US" sz="2400" smtClean="0">
                <a:solidFill>
                  <a:srgbClr val="0000FF"/>
                </a:solidFill>
              </a:rPr>
              <a:t>int</a:t>
            </a:r>
            <a:r>
              <a:rPr lang="en-US" sz="2400" smtClean="0"/>
              <a:t> i,</a:t>
            </a:r>
            <a:r>
              <a:rPr lang="en-US" sz="2400" smtClean="0">
                <a:solidFill>
                  <a:srgbClr val="0000FF"/>
                </a:solidFill>
              </a:rPr>
              <a:t> int</a:t>
            </a:r>
            <a:r>
              <a:rPr lang="en-US" sz="2400" smtClean="0"/>
              <a:t> j = 0 ){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	cout &lt;&lt; “So nguyen: ” &lt;&lt; i &lt;&lt; “ ” &lt;&lt; j &lt;&lt; endl;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}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void</a:t>
            </a:r>
            <a:r>
              <a:rPr lang="en-US" sz="2400" smtClean="0"/>
              <a:t> func (</a:t>
            </a:r>
            <a:r>
              <a:rPr lang="en-US" sz="2400" smtClean="0">
                <a:solidFill>
                  <a:srgbClr val="0000FF"/>
                </a:solidFill>
              </a:rPr>
              <a:t>float </a:t>
            </a:r>
            <a:r>
              <a:rPr lang="en-US" sz="2400" smtClean="0"/>
              <a:t>i = 0, </a:t>
            </a:r>
            <a:r>
              <a:rPr lang="en-US" sz="2400" smtClean="0">
                <a:solidFill>
                  <a:srgbClr val="0000FF"/>
                </a:solidFill>
              </a:rPr>
              <a:t>float </a:t>
            </a:r>
            <a:r>
              <a:rPr lang="en-US" sz="2400" smtClean="0"/>
              <a:t>j = 0){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	cout &lt;&lt; “So thuc:” &lt;&lt; i &lt;&lt; “ ” &lt;&lt; j &lt;&lt;endl;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}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>
                <a:solidFill>
                  <a:srgbClr val="0000FF"/>
                </a:solidFill>
              </a:rPr>
              <a:t>void</a:t>
            </a:r>
            <a:r>
              <a:rPr lang="en-US" sz="2400" smtClean="0"/>
              <a:t> main(){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0000FF"/>
                </a:solidFill>
              </a:rPr>
              <a:t>int</a:t>
            </a:r>
            <a:r>
              <a:rPr lang="en-US" sz="2400" smtClean="0"/>
              <a:t> i = 1, j = 2;	</a:t>
            </a:r>
            <a:r>
              <a:rPr lang="en-US" sz="2400" smtClean="0">
                <a:solidFill>
                  <a:srgbClr val="0000FF"/>
                </a:solidFill>
              </a:rPr>
              <a:t>float</a:t>
            </a:r>
            <a:r>
              <a:rPr lang="en-US" sz="2400" smtClean="0"/>
              <a:t> f = 1.5, g = 2.5;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	func();		func(i);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	func(f);		func(i, j);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	func(f, g);</a:t>
            </a:r>
          </a:p>
          <a:p>
            <a:pPr lvl="1" algn="just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400" smtClean="0"/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2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Lập trình Hướng đối tượng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B79C15-5D37-41A6-BC15-BFA8D0060235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lnSpc>
                <a:spcPct val="120000"/>
              </a:lnSpc>
              <a:buFont typeface="+mj-lt"/>
              <a:buAutoNum type="alphaL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Viết chương trình nhập vào một phân số, rút gọn phân số và xuất kết quả.</a:t>
            </a:r>
          </a:p>
          <a:p>
            <a:pPr marL="514350" indent="-514350" algn="just" eaLnBrk="1" hangingPunct="1">
              <a:lnSpc>
                <a:spcPct val="120000"/>
              </a:lnSpc>
              <a:buFont typeface="+mj-lt"/>
              <a:buAutoNum type="alphaL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Viết chương trình nhập vào hai phân số, tìm phân số lớn nhất và xuất kết quả.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lphaLcPeriod"/>
            </a:pPr>
            <a:r>
              <a:rPr lang="vi-VN" smtClean="0">
                <a:latin typeface="Arial" pitchFamily="34" charset="0"/>
                <a:cs typeface="Arial" pitchFamily="34" charset="0"/>
              </a:rPr>
              <a:t>Viết chương trình nhập vào hai phân số. Tính tổng, hiệu, tích, thương giữa chúng và xuất kết quả.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3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Lập trình Hướng đối tượng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B79C15-5D37-41A6-BC15-BFA8D0060235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lphaLcPeriod"/>
            </a:pPr>
            <a:r>
              <a:rPr lang="vi-VN" smtClean="0">
                <a:latin typeface="Arial" pitchFamily="34" charset="0"/>
                <a:cs typeface="Arial" pitchFamily="34" charset="0"/>
              </a:rPr>
              <a:t>Viết chương trình nhập vào một ngày. Tìm ngày kế tiếp và xuất kết quả.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120000"/>
              </a:lnSpc>
              <a:buFont typeface="+mj-lt"/>
              <a:buAutoNum type="alphaLcPeriod"/>
            </a:pPr>
            <a:r>
              <a:rPr lang="vi-VN" smtClean="0">
                <a:latin typeface="Arial" pitchFamily="34" charset="0"/>
                <a:cs typeface="Arial" pitchFamily="34" charset="0"/>
              </a:rPr>
              <a:t>Viết chương trình nhập họ tên, điểm toán, điểm văn của một học sinh. Tính điểm trung bình và xuất kết quả.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4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5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Cho một danh sách lưu thông tin của các nhân viên trong một công ty, thông</a:t>
            </a:r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tin gồm: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Mã nhân viên (chuỗi, tối đa là 8 ký tự)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Họ và tên (chuỗi, tối đa là 20 ký tự)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Phòng ban (chuỗi, tối đa 10 ký tự)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Lương cơ bản (số nguyên)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Thưởng (số nguyên)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 Thực lãnh (số nguyên, trong đó thực lãnh = lương cơ bản + thưởng )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Hãy thực hiện các công việc sau: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a.Tính tổng thực lãnh tháng của tất cả nhân viên trong công ty.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b.In danh sách những nhân viên có mức lương cơ bản thấp nhất.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c.Đếm số lượng nhân viên có mức thưởng &gt;= 1200000.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d.In danh sách các nhân viên tăng dần theo phòng ban, nếu phòng ban trùng nhau thì</a:t>
            </a:r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giảm dần theo mã nhân viên.</a:t>
            </a:r>
            <a:endParaRPr lang="en-US" sz="16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31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vi-VN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Dùng mảng, vòng lặp for gộp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viết code gọn hơn, nhưng không tách riêng được 2 phần nhập xuất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vi-VN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Dùng hàm để tách riêng phần nhập xuất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vi-VN" smtClean="0">
                <a:latin typeface="Arial" pitchFamily="34" charset="0"/>
                <a:cs typeface="Arial" pitchFamily="34" charset="0"/>
              </a:rPr>
              <a:t>code có thể tái sử dụng nhiều lần </a:t>
            </a:r>
          </a:p>
          <a:p>
            <a: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vi-VN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Dùng file để nhập xuất từ file </a:t>
            </a:r>
            <a:r>
              <a:rPr lang="vi-VN" smtClean="0">
                <a:latin typeface="Arial" pitchFamily="34" charset="0"/>
                <a:cs typeface="Arial" pitchFamily="34" charset="0"/>
              </a:rPr>
              <a:t>thay cho việc nhập bằng bàn phím và xuất ra màn hình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1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4 biến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2057400"/>
            <a:ext cx="8305800" cy="4419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FF"/>
                </a:solidFill>
              </a:rPr>
              <a:t>void</a:t>
            </a:r>
            <a:r>
              <a:rPr lang="en-US" sz="2200" b="0" smtClean="0">
                <a:solidFill>
                  <a:srgbClr val="000000"/>
                </a:solidFill>
              </a:rPr>
              <a:t> main(){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int</a:t>
            </a:r>
            <a:r>
              <a:rPr lang="en-US" sz="2200" b="0" smtClean="0">
                <a:solidFill>
                  <a:srgbClr val="000000"/>
                </a:solidFill>
              </a:rPr>
              <a:t> a1, a2, a3, a4;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a1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&amp;a1);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a2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&amp;a2);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a3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&amp;a3);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a4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&amp;a4);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printf("\nBan vua nhap 4 so: %d %d %d %d\n", a1, a2, a3, a4);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}</a:t>
            </a:r>
            <a:endParaRPr lang="en-US" sz="2200" b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86000"/>
            <a:ext cx="394255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2: Dùng mảng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2057400"/>
            <a:ext cx="8305800" cy="4419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FF"/>
                </a:solidFill>
              </a:rPr>
              <a:t>void</a:t>
            </a:r>
            <a:r>
              <a:rPr lang="en-US" sz="2200" b="0" smtClean="0">
                <a:solidFill>
                  <a:srgbClr val="000000"/>
                </a:solidFill>
              </a:rPr>
              <a:t> main(){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int a[4];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a1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&amp;a[0]);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a2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&amp;a[1]);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a3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&amp;a[2]);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printf("\nNhap a4 = ");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scanf("%d", &amp;a[3]);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printf("\nBan nhap 4 so:%d %d %d %d\n", a[0], a[1], a[2], a[3]);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}</a:t>
            </a:r>
            <a:endParaRPr lang="en-US" sz="2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tập C – Giải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8956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 3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Dùng mảng và vòng lặp while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29000" y="1447800"/>
            <a:ext cx="54102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FF"/>
                </a:solidFill>
              </a:rPr>
              <a:t>void </a:t>
            </a:r>
            <a:r>
              <a:rPr lang="en-US" sz="2200" b="0" smtClean="0">
                <a:solidFill>
                  <a:srgbClr val="000000"/>
                </a:solidFill>
              </a:rPr>
              <a:t>main(){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int </a:t>
            </a:r>
            <a:r>
              <a:rPr lang="en-US" sz="2200" b="0" smtClean="0">
                <a:solidFill>
                  <a:srgbClr val="000000"/>
                </a:solidFill>
              </a:rPr>
              <a:t>a[4], i;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i = 0;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do</a:t>
            </a:r>
            <a:r>
              <a:rPr lang="en-US" sz="22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printf("\nNhap a%d = ", i);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scanf("%d", &amp;a[i]);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i++;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}</a:t>
            </a:r>
            <a:r>
              <a:rPr lang="en-US" sz="2200" b="0" smtClean="0">
                <a:solidFill>
                  <a:srgbClr val="0000FF"/>
                </a:solidFill>
              </a:rPr>
              <a:t>while</a:t>
            </a:r>
            <a:r>
              <a:rPr lang="en-US" sz="2200" b="0" smtClean="0">
                <a:solidFill>
                  <a:srgbClr val="000000"/>
                </a:solidFill>
              </a:rPr>
              <a:t>(i&lt;4);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i = 0;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printf("\nBan vua nhap 4 so:");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</a:t>
            </a:r>
            <a:r>
              <a:rPr lang="en-US" sz="2200" b="0" smtClean="0">
                <a:solidFill>
                  <a:srgbClr val="0000FF"/>
                </a:solidFill>
              </a:rPr>
              <a:t>do</a:t>
            </a:r>
            <a:r>
              <a:rPr lang="en-US" sz="2200" b="0" smtClean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printf("%d ", a[i]);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	i++;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	}</a:t>
            </a:r>
            <a:r>
              <a:rPr lang="en-US" sz="2200" b="0" smtClean="0">
                <a:solidFill>
                  <a:srgbClr val="0000FF"/>
                </a:solidFill>
              </a:rPr>
              <a:t>while</a:t>
            </a:r>
            <a:r>
              <a:rPr lang="en-US" sz="2200" b="0" smtClean="0">
                <a:solidFill>
                  <a:srgbClr val="000000"/>
                </a:solidFill>
              </a:rPr>
              <a:t>(i&lt;4);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sz="2200" b="0" smtClean="0">
                <a:solidFill>
                  <a:srgbClr val="000000"/>
                </a:solidFill>
              </a:rPr>
              <a:t>}</a:t>
            </a:r>
            <a:endParaRPr lang="en-US" sz="2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12078</TotalTime>
  <Words>3198</Words>
  <Application>Microsoft Office PowerPoint</Application>
  <PresentationFormat>On-screen Show (4:3)</PresentationFormat>
  <Paragraphs>754</Paragraphs>
  <Slides>56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Template</vt:lpstr>
      <vt:lpstr>CHƯƠNG 1. CÁC ĐẶC ĐIỂM MỚI CỦA C++</vt:lpstr>
      <vt:lpstr>Nội dung</vt:lpstr>
      <vt:lpstr>Phong cách lập trình</vt:lpstr>
      <vt:lpstr>Bài tập C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Bài tập C – Giải</vt:lpstr>
      <vt:lpstr>Lịch sử ngôn ngữ lập trình</vt:lpstr>
      <vt:lpstr>Lịch sử của C++</vt:lpstr>
      <vt:lpstr>C++ Environment</vt:lpstr>
      <vt:lpstr>Khác biệt đối với C</vt:lpstr>
      <vt:lpstr>Khác biệt đối với C</vt:lpstr>
      <vt:lpstr>Nhập xuất với C++</vt:lpstr>
      <vt:lpstr>Nhập xuất với C++</vt:lpstr>
      <vt:lpstr>Ví dụ 1</vt:lpstr>
      <vt:lpstr>Ví dụ 2</vt:lpstr>
      <vt:lpstr>Ví dụ 3</vt:lpstr>
      <vt:lpstr>C++  Data Types</vt:lpstr>
      <vt:lpstr>Unitary Scope Resolution Operator</vt:lpstr>
      <vt:lpstr>Unitary Scope Resolution Operator</vt:lpstr>
      <vt:lpstr>Unitary Scope Resolution Operator</vt:lpstr>
      <vt:lpstr>Tham số mặc nhiên</vt:lpstr>
      <vt:lpstr>Tham số mặc nhiên</vt:lpstr>
      <vt:lpstr>Tham số mặc nhiên</vt:lpstr>
      <vt:lpstr>Tái định nghĩa hàm</vt:lpstr>
      <vt:lpstr>Tái định nghĩa hàm</vt:lpstr>
      <vt:lpstr>Tái định nghĩa hàm</vt:lpstr>
      <vt:lpstr>Tái định nghĩa hàm</vt:lpstr>
      <vt:lpstr>Toán tử quản lý bộ nhớ động</vt:lpstr>
      <vt:lpstr>Truyền tham số</vt:lpstr>
      <vt:lpstr>Tham chiếu</vt:lpstr>
      <vt:lpstr>Tham chiếu</vt:lpstr>
      <vt:lpstr>Tham chiếu</vt:lpstr>
      <vt:lpstr>Tham chiếu</vt:lpstr>
      <vt:lpstr>Tham chiếu</vt:lpstr>
      <vt:lpstr>Tham chiếu</vt:lpstr>
      <vt:lpstr>Tham chiếu</vt:lpstr>
      <vt:lpstr>Inline Functions</vt:lpstr>
      <vt:lpstr>Inline Functions</vt:lpstr>
      <vt:lpstr>Function Templates</vt:lpstr>
      <vt:lpstr>Function Templates</vt:lpstr>
      <vt:lpstr>Function Templates</vt:lpstr>
      <vt:lpstr>Function Templates</vt:lpstr>
      <vt:lpstr>Function Templates</vt:lpstr>
      <vt:lpstr>Bài tập 1</vt:lpstr>
      <vt:lpstr>Bài tập 2</vt:lpstr>
      <vt:lpstr>Bài tập 3</vt:lpstr>
      <vt:lpstr>Bài tập 4</vt:lpstr>
      <vt:lpstr>Bài tập 5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ThanhHa</cp:lastModifiedBy>
  <cp:revision>723</cp:revision>
  <cp:lastPrinted>1601-01-01T00:00:00Z</cp:lastPrinted>
  <dcterms:created xsi:type="dcterms:W3CDTF">1601-01-01T00:00:00Z</dcterms:created>
  <dcterms:modified xsi:type="dcterms:W3CDTF">2013-09-04T22:53:19Z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