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Default Extension="emf" ContentType="image/x-emf"/>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3" r:id="rId1"/>
  </p:sldMasterIdLst>
  <p:notesMasterIdLst>
    <p:notesMasterId r:id="rId39"/>
  </p:notesMasterIdLst>
  <p:handoutMasterIdLst>
    <p:handoutMasterId r:id="rId40"/>
  </p:handoutMasterIdLst>
  <p:sldIdLst>
    <p:sldId id="747" r:id="rId2"/>
    <p:sldId id="943" r:id="rId3"/>
    <p:sldId id="729" r:id="rId4"/>
    <p:sldId id="944" r:id="rId5"/>
    <p:sldId id="945" r:id="rId6"/>
    <p:sldId id="946" r:id="rId7"/>
    <p:sldId id="947" r:id="rId8"/>
    <p:sldId id="948" r:id="rId9"/>
    <p:sldId id="949" r:id="rId10"/>
    <p:sldId id="950" r:id="rId11"/>
    <p:sldId id="951" r:id="rId12"/>
    <p:sldId id="954" r:id="rId13"/>
    <p:sldId id="952" r:id="rId14"/>
    <p:sldId id="953" r:id="rId15"/>
    <p:sldId id="955" r:id="rId16"/>
    <p:sldId id="956" r:id="rId17"/>
    <p:sldId id="957" r:id="rId18"/>
    <p:sldId id="958" r:id="rId19"/>
    <p:sldId id="959" r:id="rId20"/>
    <p:sldId id="960" r:id="rId21"/>
    <p:sldId id="961" r:id="rId22"/>
    <p:sldId id="962" r:id="rId23"/>
    <p:sldId id="966" r:id="rId24"/>
    <p:sldId id="963" r:id="rId25"/>
    <p:sldId id="964" r:id="rId26"/>
    <p:sldId id="965" r:id="rId27"/>
    <p:sldId id="967" r:id="rId28"/>
    <p:sldId id="968" r:id="rId29"/>
    <p:sldId id="969" r:id="rId30"/>
    <p:sldId id="970" r:id="rId31"/>
    <p:sldId id="972" r:id="rId32"/>
    <p:sldId id="971" r:id="rId33"/>
    <p:sldId id="973" r:id="rId34"/>
    <p:sldId id="974" r:id="rId35"/>
    <p:sldId id="975" r:id="rId36"/>
    <p:sldId id="976" r:id="rId37"/>
    <p:sldId id="941" r:id="rId38"/>
  </p:sldIdLst>
  <p:sldSz cx="9144000" cy="6858000" type="screen4x3"/>
  <p:notesSz cx="6858000" cy="9144000"/>
  <p:defaultTex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66FF"/>
    <a:srgbClr val="FF3300"/>
    <a:srgbClr val="0000FF"/>
    <a:srgbClr val="FF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35" autoAdjust="0"/>
    <p:restoredTop sz="94717" autoAdjust="0"/>
  </p:normalViewPr>
  <p:slideViewPr>
    <p:cSldViewPr>
      <p:cViewPr>
        <p:scale>
          <a:sx n="60" d="100"/>
          <a:sy n="60" d="100"/>
        </p:scale>
        <p:origin x="-1182" y="-12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E4C3519-B168-47D6-8308-C5CD23CE404E}" type="datetimeFigureOut">
              <a:rPr lang="en-US" smtClean="0"/>
              <a:pPr/>
              <a:t>04/09/2013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68FB2A-484F-4FEF-8236-6DAF1800D4E8}" type="slidenum">
              <a:rPr lang="en-US" smtClean="0"/>
              <a:pPr/>
              <a:t>‹#›</a:t>
            </a:fld>
            <a:endParaRPr lang="en-US"/>
          </a:p>
        </p:txBody>
      </p:sp>
    </p:spTree>
    <p:extLst>
      <p:ext uri="{BB962C8B-B14F-4D97-AF65-F5344CB8AC3E}">
        <p14:creationId xmlns="" xmlns:p14="http://schemas.microsoft.com/office/powerpoint/2010/main" val="3528439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E8A6E0-DF9C-4FE8-B984-41C3F0634796}" type="datetimeFigureOut">
              <a:rPr lang="en-US" smtClean="0"/>
              <a:pPr/>
              <a:t>04/09/2013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48F1E3-0BA9-4479-9A23-62D2F56F905A}" type="slidenum">
              <a:rPr lang="en-US" smtClean="0"/>
              <a:pPr/>
              <a:t>‹#›</a:t>
            </a:fld>
            <a:endParaRPr lang="en-US"/>
          </a:p>
        </p:txBody>
      </p:sp>
    </p:spTree>
    <p:extLst>
      <p:ext uri="{BB962C8B-B14F-4D97-AF65-F5344CB8AC3E}">
        <p14:creationId xmlns="" xmlns:p14="http://schemas.microsoft.com/office/powerpoint/2010/main" val="1064445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z="1200" smtClean="0">
                <a:latin typeface="Arial" pitchFamily="34" charset="0"/>
                <a:cs typeface="Arial" pitchFamily="34" charset="0"/>
              </a:rPr>
              <a:t>Ví dụ Người là một lớp đối tượng.</a:t>
            </a:r>
            <a:endParaRPr lang="en-US" sz="1200" smtClean="0">
              <a:latin typeface="Arial" pitchFamily="34" charset="0"/>
              <a:cs typeface="Arial" pitchFamily="34" charset="0"/>
            </a:endParaRPr>
          </a:p>
          <a:p>
            <a:r>
              <a:rPr lang="vi-VN" sz="1200" smtClean="0">
                <a:latin typeface="Arial" pitchFamily="34" charset="0"/>
                <a:cs typeface="Arial" pitchFamily="34" charset="0"/>
              </a:rPr>
              <a:t>Vd: Tên, Tuổi,</a:t>
            </a:r>
            <a:r>
              <a:rPr lang="en-US" sz="1200" smtClean="0">
                <a:latin typeface="Arial" pitchFamily="34" charset="0"/>
                <a:cs typeface="Arial" pitchFamily="34" charset="0"/>
              </a:rPr>
              <a:t> cân</a:t>
            </a:r>
            <a:r>
              <a:rPr lang="en-US" sz="1200" baseline="0" smtClean="0">
                <a:latin typeface="Arial" pitchFamily="34" charset="0"/>
                <a:cs typeface="Arial" pitchFamily="34" charset="0"/>
              </a:rPr>
              <a:t> nặng</a:t>
            </a:r>
            <a:r>
              <a:rPr lang="en-US" sz="1200" smtClean="0">
                <a:latin typeface="Arial" pitchFamily="34" charset="0"/>
                <a:cs typeface="Arial" pitchFamily="34" charset="0"/>
              </a:rPr>
              <a:t>…</a:t>
            </a:r>
            <a:r>
              <a:rPr lang="vi-VN" sz="1200" smtClean="0">
                <a:latin typeface="Arial" pitchFamily="34" charset="0"/>
                <a:cs typeface="Arial" pitchFamily="34" charset="0"/>
              </a:rPr>
              <a:t> là các thuộc tính của Người</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22</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23</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24</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25</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26</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27</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28</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29</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30</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32</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33</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34</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35</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lnSpc>
                <a:spcPct val="130000"/>
              </a:lnSpc>
              <a:spcBef>
                <a:spcPts val="300"/>
              </a:spcBef>
              <a:spcAft>
                <a:spcPts val="300"/>
              </a:spcAft>
              <a:buFont typeface="Wingdings" pitchFamily="2" charset="2"/>
              <a:buChar char="v"/>
            </a:pPr>
            <a:r>
              <a:rPr lang="vi-VN" smtClean="0">
                <a:solidFill>
                  <a:srgbClr val="0000FF"/>
                </a:solidFill>
                <a:latin typeface="Arial" pitchFamily="34" charset="0"/>
                <a:cs typeface="Arial" pitchFamily="34" charset="0"/>
              </a:rPr>
              <a:t>Nhược điểm</a:t>
            </a:r>
            <a:r>
              <a:rPr lang="en-US" smtClean="0">
                <a:solidFill>
                  <a:srgbClr val="0000FF"/>
                </a:solidFill>
                <a:latin typeface="Arial" pitchFamily="34" charset="0"/>
                <a:cs typeface="Arial" pitchFamily="34" charset="0"/>
              </a:rPr>
              <a:t>?</a:t>
            </a:r>
            <a:endParaRPr lang="vi-VN" smtClean="0">
              <a:solidFill>
                <a:srgbClr val="0000FF"/>
              </a:solidFill>
              <a:latin typeface="Arial" pitchFamily="34" charset="0"/>
              <a:cs typeface="Arial" pitchFamily="34" charset="0"/>
            </a:endParaRPr>
          </a:p>
          <a:p>
            <a:pPr lvl="1" algn="just">
              <a:spcBef>
                <a:spcPts val="300"/>
              </a:spcBef>
              <a:spcAft>
                <a:spcPts val="300"/>
              </a:spcAft>
              <a:buFont typeface="Wingdings" pitchFamily="2" charset="2"/>
              <a:buChar char="§"/>
            </a:pPr>
            <a:r>
              <a:rPr lang="vi-VN" smtClean="0">
                <a:latin typeface="Arial" pitchFamily="34" charset="0"/>
                <a:cs typeface="Arial" pitchFamily="34" charset="0"/>
              </a:rPr>
              <a:t>Khó hiểu, khó bảo trì, hầu như không thể sử dụng lại</a:t>
            </a:r>
          </a:p>
          <a:p>
            <a:pPr lvl="1" algn="just">
              <a:spcBef>
                <a:spcPts val="300"/>
              </a:spcBef>
              <a:spcAft>
                <a:spcPts val="300"/>
              </a:spcAft>
              <a:buFont typeface="Wingdings" pitchFamily="2" charset="2"/>
              <a:buChar char="§"/>
            </a:pPr>
            <a:r>
              <a:rPr lang="vi-VN" smtClean="0">
                <a:latin typeface="Arial" pitchFamily="34" charset="0"/>
                <a:cs typeface="Arial" pitchFamily="34" charset="0"/>
              </a:rPr>
              <a:t>Chất lượng kém, Chi phí cao</a:t>
            </a:r>
          </a:p>
          <a:p>
            <a:pPr lvl="1" algn="just">
              <a:spcBef>
                <a:spcPts val="300"/>
              </a:spcBef>
              <a:spcAft>
                <a:spcPts val="300"/>
              </a:spcAft>
              <a:buFont typeface="Wingdings" pitchFamily="2" charset="2"/>
              <a:buChar char="§"/>
            </a:pPr>
            <a:r>
              <a:rPr lang="vi-VN" smtClean="0">
                <a:latin typeface="Arial" pitchFamily="34" charset="0"/>
                <a:cs typeface="Arial" pitchFamily="34" charset="0"/>
              </a:rPr>
              <a:t>Không thể phát triển các ứng dụng lớn</a:t>
            </a:r>
          </a:p>
        </p:txBody>
      </p:sp>
      <p:sp>
        <p:nvSpPr>
          <p:cNvPr id="4" name="Slide Number Placeholder 3"/>
          <p:cNvSpPr>
            <a:spLocks noGrp="1"/>
          </p:cNvSpPr>
          <p:nvPr>
            <p:ph type="sldNum" sz="quarter" idx="10"/>
          </p:nvPr>
        </p:nvSpPr>
        <p:spPr/>
        <p:txBody>
          <a:bodyPr/>
          <a:lstStyle/>
          <a:p>
            <a:fld id="{3D48F1E3-0BA9-4479-9A23-62D2F56F905A}"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7" name="Date Placeholder 3"/>
          <p:cNvSpPr>
            <a:spLocks noGrp="1"/>
          </p:cNvSpPr>
          <p:nvPr>
            <p:ph type="dt" sz="half" idx="10"/>
          </p:nvPr>
        </p:nvSpPr>
        <p:spPr>
          <a:xfrm>
            <a:off x="533400" y="6629400"/>
            <a:ext cx="2133600" cy="228600"/>
          </a:xfrm>
          <a:prstGeom prst="rect">
            <a:avLst/>
          </a:prstGeom>
        </p:spPr>
        <p:txBody>
          <a:bodyPr/>
          <a:lstStyle/>
          <a:p>
            <a:pPr>
              <a:defRPr/>
            </a:pPr>
            <a:fld id="{F9F2DA52-21B3-428E-9CA1-AC592442864C}" type="datetime1">
              <a:rPr lang="vi-VN" smtClean="0"/>
              <a:pPr>
                <a:defRPr/>
              </a:pPr>
              <a:t>04/09/2013</a:t>
            </a:fld>
            <a:endParaRPr lang="en-US"/>
          </a:p>
        </p:txBody>
      </p:sp>
      <p:sp>
        <p:nvSpPr>
          <p:cNvPr id="8" name="Footer Placeholder 4"/>
          <p:cNvSpPr>
            <a:spLocks noGrp="1"/>
          </p:cNvSpPr>
          <p:nvPr>
            <p:ph type="ftr" sz="quarter" idx="11"/>
          </p:nvPr>
        </p:nvSpPr>
        <p:spPr>
          <a:xfrm>
            <a:off x="3200400" y="6629400"/>
            <a:ext cx="2895600" cy="228600"/>
          </a:xfrm>
          <a:prstGeom prst="rect">
            <a:avLst/>
          </a:prstGeom>
        </p:spPr>
        <p:txBody>
          <a:bodyPr/>
          <a:lstStyle/>
          <a:p>
            <a:pPr>
              <a:defRPr/>
            </a:pPr>
            <a:r>
              <a:rPr lang="vi-VN" smtClean="0"/>
              <a:t>Lập Trình môi trường Windows</a:t>
            </a:r>
            <a:endParaRPr lang="en-US"/>
          </a:p>
        </p:txBody>
      </p:sp>
      <p:sp>
        <p:nvSpPr>
          <p:cNvPr id="9" name="Slide Number Placeholder 5"/>
          <p:cNvSpPr>
            <a:spLocks noGrp="1"/>
          </p:cNvSpPr>
          <p:nvPr>
            <p:ph type="sldNum" sz="quarter" idx="12"/>
          </p:nvPr>
        </p:nvSpPr>
        <p:spPr>
          <a:xfrm>
            <a:off x="6629400" y="6629400"/>
            <a:ext cx="2133600" cy="228600"/>
          </a:xfrm>
          <a:prstGeom prst="rect">
            <a:avLst/>
          </a:prstGeom>
        </p:spPr>
        <p:txBody>
          <a:bodyPr/>
          <a:lstStyle/>
          <a:p>
            <a:pPr>
              <a:defRPr/>
            </a:pPr>
            <a:fld id="{C28B05EC-EEAD-4141-B1F4-06C30AD2BDCB}" type="slidenum">
              <a:rPr lang="en-US" smtClean="0"/>
              <a:pPr>
                <a:defRPr/>
              </a:pPr>
              <a:t>‹#›</a:t>
            </a:fld>
            <a:endParaRPr lang="en-US"/>
          </a:p>
        </p:txBody>
      </p:sp>
    </p:spTree>
    <p:extLst>
      <p:ext uri="{BB962C8B-B14F-4D97-AF65-F5344CB8AC3E}">
        <p14:creationId xmlns="" xmlns:p14="http://schemas.microsoft.com/office/powerpoint/2010/main" val="398206524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94740A0E-981F-4D7D-85DC-FABA068F5BDC}" type="datetime1">
              <a:rPr lang="vi-VN" smtClean="0"/>
              <a:pPr>
                <a:defRPr/>
              </a:pPr>
              <a:t>04/09/2013</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 xmlns:p14="http://schemas.microsoft.com/office/powerpoint/2010/main" val="226253399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FD2709FD-D6D7-46E8-9542-09A9D0999F67}" type="datetime1">
              <a:rPr lang="vi-VN" smtClean="0"/>
              <a:pPr>
                <a:defRPr/>
              </a:pPr>
              <a:t>04/09/2013</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 xmlns:p14="http://schemas.microsoft.com/office/powerpoint/2010/main" val="178237799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533400" y="6629400"/>
            <a:ext cx="2133600" cy="228600"/>
          </a:xfrm>
          <a:prstGeom prst="rect">
            <a:avLst/>
          </a:prstGeom>
        </p:spPr>
        <p:txBody>
          <a:bodyPr/>
          <a:lstStyle/>
          <a:p>
            <a:pPr>
              <a:defRPr/>
            </a:pPr>
            <a:fld id="{44C22182-640A-4FDB-A760-8D0D3703758B}" type="datetime1">
              <a:rPr lang="vi-VN" smtClean="0"/>
              <a:pPr>
                <a:defRPr/>
              </a:pPr>
              <a:t>04/09/2013</a:t>
            </a:fld>
            <a:endParaRPr lang="en-US"/>
          </a:p>
        </p:txBody>
      </p:sp>
      <p:sp>
        <p:nvSpPr>
          <p:cNvPr id="8" name="Footer Placeholder 4"/>
          <p:cNvSpPr>
            <a:spLocks noGrp="1"/>
          </p:cNvSpPr>
          <p:nvPr>
            <p:ph type="ftr" sz="quarter" idx="11"/>
          </p:nvPr>
        </p:nvSpPr>
        <p:spPr>
          <a:xfrm>
            <a:off x="3200400" y="6629400"/>
            <a:ext cx="2895600" cy="228600"/>
          </a:xfrm>
          <a:prstGeom prst="rect">
            <a:avLst/>
          </a:prstGeom>
        </p:spPr>
        <p:txBody>
          <a:bodyPr/>
          <a:lstStyle/>
          <a:p>
            <a:pPr>
              <a:defRPr/>
            </a:pPr>
            <a:r>
              <a:rPr lang="vi-VN" smtClean="0"/>
              <a:t>Lập Trình môi trường Windows</a:t>
            </a:r>
            <a:endParaRPr lang="en-US"/>
          </a:p>
        </p:txBody>
      </p:sp>
      <p:sp>
        <p:nvSpPr>
          <p:cNvPr id="9" name="Slide Number Placeholder 5"/>
          <p:cNvSpPr>
            <a:spLocks noGrp="1"/>
          </p:cNvSpPr>
          <p:nvPr>
            <p:ph type="sldNum" sz="quarter" idx="12"/>
          </p:nvPr>
        </p:nvSpPr>
        <p:spPr>
          <a:xfrm>
            <a:off x="6629400" y="6629400"/>
            <a:ext cx="2133600" cy="228600"/>
          </a:xfrm>
          <a:prstGeom prst="rect">
            <a:avLst/>
          </a:prstGeom>
        </p:spPr>
        <p:txBody>
          <a:bodyPr/>
          <a:lstStyle/>
          <a:p>
            <a:pPr>
              <a:defRPr/>
            </a:pPr>
            <a:fld id="{C28B05EC-EEAD-4141-B1F4-06C30AD2BDCB}" type="slidenum">
              <a:rPr lang="en-US" smtClean="0"/>
              <a:pPr>
                <a:defRPr/>
              </a:pPr>
              <a:t>‹#›</a:t>
            </a:fld>
            <a:endParaRPr lang="en-US"/>
          </a:p>
        </p:txBody>
      </p:sp>
    </p:spTree>
    <p:extLst>
      <p:ext uri="{BB962C8B-B14F-4D97-AF65-F5344CB8AC3E}">
        <p14:creationId xmlns="" xmlns:p14="http://schemas.microsoft.com/office/powerpoint/2010/main" val="159361180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D00E03C3-320B-4CD7-9640-A4106852A002}" type="datetime1">
              <a:rPr lang="vi-VN" smtClean="0"/>
              <a:pPr>
                <a:defRPr/>
              </a:pPr>
              <a:t>04/09/2013</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 xmlns:p14="http://schemas.microsoft.com/office/powerpoint/2010/main" val="204884776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23F17DD4-4097-4EB2-A992-9E7B71C79DDE}" type="datetime1">
              <a:rPr lang="vi-VN" smtClean="0"/>
              <a:pPr>
                <a:defRPr/>
              </a:pPr>
              <a:t>04/09/2013</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 xmlns:p14="http://schemas.microsoft.com/office/powerpoint/2010/main" val="141315383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9EA94887-7573-4ECC-91FE-C733876AF6AE}" type="datetime1">
              <a:rPr lang="vi-VN" smtClean="0"/>
              <a:pPr>
                <a:defRPr/>
              </a:pPr>
              <a:t>04/09/2013</a:t>
            </a:fld>
            <a:endParaRPr lang="en-US"/>
          </a:p>
        </p:txBody>
      </p:sp>
      <p:sp>
        <p:nvSpPr>
          <p:cNvPr id="11" name="Footer Placeholder 4"/>
          <p:cNvSpPr>
            <a:spLocks noGrp="1"/>
          </p:cNvSpPr>
          <p:nvPr>
            <p:ph type="ftr" sz="quarter" idx="11"/>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12" name="Slide Number Placeholder 5"/>
          <p:cNvSpPr>
            <a:spLocks noGrp="1"/>
          </p:cNvSpPr>
          <p:nvPr>
            <p:ph type="sldNum" sz="quarter" idx="12"/>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 xmlns:p14="http://schemas.microsoft.com/office/powerpoint/2010/main" val="200741627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2DD64B64-89CB-47C1-9829-0221F223EBE9}" type="datetime1">
              <a:rPr lang="vi-VN" smtClean="0"/>
              <a:pPr>
                <a:defRPr/>
              </a:pPr>
              <a:t>04/09/2013</a:t>
            </a:fld>
            <a:endParaRPr lang="en-US"/>
          </a:p>
        </p:txBody>
      </p:sp>
      <p:sp>
        <p:nvSpPr>
          <p:cNvPr id="7"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8"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 xmlns:p14="http://schemas.microsoft.com/office/powerpoint/2010/main" val="22576766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586CD8A5-14A1-4AD5-9D7B-43D1DA7BE684}" type="datetime1">
              <a:rPr lang="vi-VN" smtClean="0"/>
              <a:pPr>
                <a:defRPr/>
              </a:pPr>
              <a:t>04/09/2013</a:t>
            </a:fld>
            <a:endParaRPr lang="en-US"/>
          </a:p>
        </p:txBody>
      </p:sp>
      <p:sp>
        <p:nvSpPr>
          <p:cNvPr id="6"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7"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 xmlns:p14="http://schemas.microsoft.com/office/powerpoint/2010/main" val="42090212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09B66242-8D8B-4489-A534-F6835F9510A4}" type="datetime1">
              <a:rPr lang="vi-VN" smtClean="0"/>
              <a:pPr>
                <a:defRPr/>
              </a:pPr>
              <a:t>04/09/2013</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 xmlns:p14="http://schemas.microsoft.com/office/powerpoint/2010/main" val="57535218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A54E60E0-101B-4F0B-8CAB-7BC10001EC84}" type="datetime1">
              <a:rPr lang="vi-VN" smtClean="0"/>
              <a:pPr>
                <a:defRPr/>
              </a:pPr>
              <a:t>04/09/2013</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 xmlns:p14="http://schemas.microsoft.com/office/powerpoint/2010/main" val="407522674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03EB8757-C3C4-467B-A4BF-7922ED51D895}" type="datetime1">
              <a:rPr lang="vi-VN" smtClean="0"/>
              <a:pPr>
                <a:defRPr/>
              </a:pPr>
              <a:t>04/09/2013</a:t>
            </a:fld>
            <a:endParaRPr lang="en-US"/>
          </a:p>
        </p:txBody>
      </p:sp>
      <p:sp>
        <p:nvSpPr>
          <p:cNvPr id="11"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12"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 xmlns:p14="http://schemas.microsoft.com/office/powerpoint/2010/main" val="333897161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iming>
    <p:tnLst>
      <p:par>
        <p:cTn id="1" dur="indefinite" restart="never" nodeType="tmRoot"/>
      </p:par>
    </p:tnLst>
  </p:timing>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198" name="Rectangle 150"/>
          <p:cNvSpPr>
            <a:spLocks noGrp="1" noChangeArrowheads="1"/>
          </p:cNvSpPr>
          <p:nvPr>
            <p:ph type="ctrTitle"/>
          </p:nvPr>
        </p:nvSpPr>
        <p:spPr>
          <a:xfrm>
            <a:off x="0" y="2057400"/>
            <a:ext cx="5943600" cy="2286000"/>
          </a:xfrm>
        </p:spPr>
        <p:txBody>
          <a:bodyPr>
            <a:noAutofit/>
          </a:bodyPr>
          <a:lstStyle/>
          <a:p>
            <a:r>
              <a:rPr lang="en-US" b="1" smtClean="0"/>
              <a:t>CHƯƠNG 2. TỔNG QUAN VỀ LẬP TRÌNH HƯỚNG ĐỐI TƯỢNG</a:t>
            </a:r>
            <a:endParaRPr lang="es-ES" b="1">
              <a:solidFill>
                <a:schemeClr val="tx1"/>
              </a:solidFill>
            </a:endParaRPr>
          </a:p>
        </p:txBody>
      </p:sp>
      <p:sp>
        <p:nvSpPr>
          <p:cNvPr id="3" name="Rectangle 3"/>
          <p:cNvSpPr>
            <a:spLocks noGrp="1" noChangeArrowheads="1"/>
          </p:cNvSpPr>
          <p:nvPr>
            <p:ph type="subTitle" idx="1"/>
          </p:nvPr>
        </p:nvSpPr>
        <p:spPr>
          <a:xfrm>
            <a:off x="609600" y="4953000"/>
            <a:ext cx="5410200" cy="533400"/>
          </a:xfrm>
        </p:spPr>
        <p:txBody>
          <a:bodyPr>
            <a:normAutofit lnSpcReduction="10000"/>
          </a:bodyPr>
          <a:lstStyle/>
          <a:p>
            <a:pPr eaLnBrk="1" hangingPunct="1"/>
            <a:r>
              <a:rPr lang="en-US" b="1" smtClean="0">
                <a:solidFill>
                  <a:srgbClr val="0000FF"/>
                </a:solidFill>
                <a:latin typeface="Times New Roman" pitchFamily="18" charset="0"/>
                <a:cs typeface="Times New Roman" pitchFamily="18" charset="0"/>
              </a:rPr>
              <a:t>ThS. Trần Anh Dũng</a:t>
            </a:r>
            <a:endParaRPr lang="vi-VN" b="1" smtClean="0">
              <a:solidFill>
                <a:srgbClr val="0000FF"/>
              </a:solidFill>
              <a:latin typeface="Times New Roman" pitchFamily="18" charset="0"/>
              <a:cs typeface="Times New Roman" pitchFamily="18" charset="0"/>
            </a:endParaRPr>
          </a:p>
        </p:txBody>
      </p:sp>
      <p:pic>
        <p:nvPicPr>
          <p:cNvPr id="22529" name="Picture 1"/>
          <p:cNvPicPr>
            <a:picLocks noChangeAspect="1" noChangeArrowheads="1"/>
          </p:cNvPicPr>
          <p:nvPr/>
        </p:nvPicPr>
        <p:blipFill>
          <a:blip r:embed="rId3" cstate="print"/>
          <a:srcRect/>
          <a:stretch>
            <a:fillRect/>
          </a:stretch>
        </p:blipFill>
        <p:spPr bwMode="auto">
          <a:xfrm>
            <a:off x="6838950" y="1571625"/>
            <a:ext cx="1924050" cy="3990975"/>
          </a:xfrm>
          <a:prstGeom prst="rect">
            <a:avLst/>
          </a:prstGeom>
          <a:noFill/>
          <a:ln w="9525">
            <a:noFill/>
            <a:miter lim="800000"/>
            <a:headEnd/>
            <a:tailEnd/>
          </a:ln>
        </p:spPr>
      </p:pic>
    </p:spTree>
    <p:extLst>
      <p:ext uri="{BB962C8B-B14F-4D97-AF65-F5344CB8AC3E}">
        <p14:creationId xmlns="" xmlns:p14="http://schemas.microsoft.com/office/powerpoint/2010/main" val="9907433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Lập trình không có cấu trúc</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029200"/>
          </a:xfrm>
        </p:spPr>
        <p:txBody>
          <a:bodyPr>
            <a:normAutofit fontScale="92500" lnSpcReduction="20000"/>
          </a:bodyPr>
          <a:lstStyle/>
          <a:p>
            <a:pPr algn="just">
              <a:lnSpc>
                <a:spcPct val="150000"/>
              </a:lnSpc>
              <a:spcBef>
                <a:spcPts val="300"/>
              </a:spcBef>
              <a:spcAft>
                <a:spcPts val="300"/>
              </a:spcAft>
              <a:buFont typeface="Wingdings" pitchFamily="2" charset="2"/>
              <a:buChar char="v"/>
            </a:pPr>
            <a:r>
              <a:rPr lang="en-US" sz="3000" smtClean="0">
                <a:solidFill>
                  <a:srgbClr val="0000FF"/>
                </a:solidFill>
                <a:latin typeface="Arial" pitchFamily="34" charset="0"/>
                <a:cs typeface="Arial" pitchFamily="34" charset="0"/>
              </a:rPr>
              <a:t>Ví dụ</a:t>
            </a:r>
            <a:r>
              <a:rPr lang="vi-VN" sz="3000" smtClean="0">
                <a:solidFill>
                  <a:srgbClr val="0000FF"/>
                </a:solidFill>
                <a:latin typeface="Arial" pitchFamily="34" charset="0"/>
                <a:cs typeface="Arial" pitchFamily="34" charset="0"/>
              </a:rPr>
              <a:t>:</a:t>
            </a:r>
          </a:p>
          <a:p>
            <a:pPr lvl="1">
              <a:lnSpc>
                <a:spcPct val="120000"/>
              </a:lnSpc>
              <a:buNone/>
            </a:pPr>
            <a:r>
              <a:rPr lang="en-US" smtClean="0"/>
              <a:t>	10  k =1</a:t>
            </a:r>
          </a:p>
          <a:p>
            <a:pPr lvl="1">
              <a:lnSpc>
                <a:spcPct val="115000"/>
              </a:lnSpc>
              <a:buNone/>
            </a:pPr>
            <a:r>
              <a:rPr lang="en-US" smtClean="0"/>
              <a:t>	20  </a:t>
            </a:r>
            <a:r>
              <a:rPr lang="en-US" smtClean="0">
                <a:solidFill>
                  <a:srgbClr val="FF0303"/>
                </a:solidFill>
              </a:rPr>
              <a:t>gosub 100</a:t>
            </a:r>
          </a:p>
          <a:p>
            <a:pPr lvl="1">
              <a:lnSpc>
                <a:spcPct val="115000"/>
              </a:lnSpc>
              <a:buNone/>
            </a:pPr>
            <a:r>
              <a:rPr lang="en-US" smtClean="0"/>
              <a:t>	30  </a:t>
            </a:r>
            <a:r>
              <a:rPr lang="en-US" smtClean="0">
                <a:solidFill>
                  <a:srgbClr val="0000FF"/>
                </a:solidFill>
              </a:rPr>
              <a:t>if</a:t>
            </a:r>
            <a:r>
              <a:rPr lang="en-US" smtClean="0"/>
              <a:t> y &gt; 120 </a:t>
            </a:r>
            <a:r>
              <a:rPr lang="en-US" smtClean="0">
                <a:solidFill>
                  <a:srgbClr val="FF0303"/>
                </a:solidFill>
              </a:rPr>
              <a:t>goto 60</a:t>
            </a:r>
          </a:p>
          <a:p>
            <a:pPr lvl="1">
              <a:lnSpc>
                <a:spcPct val="115000"/>
              </a:lnSpc>
              <a:buNone/>
            </a:pPr>
            <a:r>
              <a:rPr lang="en-US" smtClean="0"/>
              <a:t>	40  k = k+1</a:t>
            </a:r>
          </a:p>
          <a:p>
            <a:pPr lvl="1">
              <a:lnSpc>
                <a:spcPct val="115000"/>
              </a:lnSpc>
              <a:buNone/>
            </a:pPr>
            <a:r>
              <a:rPr lang="en-US" smtClean="0"/>
              <a:t>	50  </a:t>
            </a:r>
            <a:r>
              <a:rPr lang="en-US" smtClean="0">
                <a:solidFill>
                  <a:srgbClr val="FF0303"/>
                </a:solidFill>
              </a:rPr>
              <a:t>goto 20</a:t>
            </a:r>
          </a:p>
          <a:p>
            <a:pPr lvl="1">
              <a:lnSpc>
                <a:spcPct val="115000"/>
              </a:lnSpc>
              <a:buNone/>
            </a:pPr>
            <a:r>
              <a:rPr lang="en-US" smtClean="0"/>
              <a:t>	60  </a:t>
            </a:r>
            <a:r>
              <a:rPr lang="en-US" smtClean="0">
                <a:solidFill>
                  <a:srgbClr val="0000FF"/>
                </a:solidFill>
              </a:rPr>
              <a:t>print</a:t>
            </a:r>
            <a:r>
              <a:rPr lang="en-US" smtClean="0"/>
              <a:t> k, y</a:t>
            </a:r>
          </a:p>
          <a:p>
            <a:pPr lvl="1">
              <a:lnSpc>
                <a:spcPct val="115000"/>
              </a:lnSpc>
              <a:buNone/>
            </a:pPr>
            <a:r>
              <a:rPr lang="en-US" smtClean="0"/>
              <a:t>	70  </a:t>
            </a:r>
            <a:r>
              <a:rPr lang="en-US" smtClean="0">
                <a:solidFill>
                  <a:srgbClr val="0000FF"/>
                </a:solidFill>
              </a:rPr>
              <a:t>stop</a:t>
            </a:r>
          </a:p>
          <a:p>
            <a:pPr lvl="1">
              <a:lnSpc>
                <a:spcPct val="115000"/>
              </a:lnSpc>
              <a:buNone/>
            </a:pPr>
            <a:r>
              <a:rPr lang="en-US" smtClean="0"/>
              <a:t>	100  y = 3*k*k + 7*k-3</a:t>
            </a:r>
          </a:p>
          <a:p>
            <a:pPr lvl="1">
              <a:lnSpc>
                <a:spcPct val="115000"/>
              </a:lnSpc>
              <a:buNone/>
            </a:pPr>
            <a:r>
              <a:rPr lang="en-US" smtClean="0"/>
              <a:t>	110  </a:t>
            </a:r>
            <a:r>
              <a:rPr lang="en-US" smtClean="0">
                <a:solidFill>
                  <a:srgbClr val="0000FF"/>
                </a:solidFill>
              </a:rPr>
              <a:t>return</a:t>
            </a:r>
            <a:endParaRPr lang="vi-VN" smtClean="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10</a:t>
            </a:fld>
            <a:endParaRPr lang="en-US"/>
          </a:p>
        </p:txBody>
      </p:sp>
    </p:spTree>
    <p:extLst>
      <p:ext uri="{BB962C8B-B14F-4D97-AF65-F5344CB8AC3E}">
        <p14:creationId xmlns="" xmlns:p14="http://schemas.microsoft.com/office/powerpoint/2010/main" val="10298173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Lập trình có cấu trúc</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Tổ chức thành các </a:t>
            </a:r>
            <a:r>
              <a:rPr lang="vi-VN" sz="2800" smtClean="0">
                <a:solidFill>
                  <a:srgbClr val="0000FF"/>
                </a:solidFill>
                <a:latin typeface="Arial" pitchFamily="34" charset="0"/>
                <a:cs typeface="Arial" pitchFamily="34" charset="0"/>
              </a:rPr>
              <a:t>chương trình con (hay các module)</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Mỗi chương trình con đảm nhận xử lý một công việc nhỏ hay một nhóm công việc trong toàn bộ hệ thống.</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Mỗi chương trình con này lại có thể chia nhỏ thành các chương trình con nhỏ hơn.</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11</a:t>
            </a:fld>
            <a:endParaRPr lang="en-US"/>
          </a:p>
        </p:txBody>
      </p:sp>
    </p:spTree>
    <p:extLst>
      <p:ext uri="{BB962C8B-B14F-4D97-AF65-F5344CB8AC3E}">
        <p14:creationId xmlns=""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Lập trình có cấu trúc</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Sử dụng các lệnh có cấu trúc: </a:t>
            </a:r>
            <a:r>
              <a:rPr lang="vi-VN" sz="2800" smtClean="0">
                <a:solidFill>
                  <a:srgbClr val="0000FF"/>
                </a:solidFill>
                <a:latin typeface="Arial" pitchFamily="34" charset="0"/>
                <a:cs typeface="Arial" pitchFamily="34" charset="0"/>
              </a:rPr>
              <a:t>for, do, while, if then else...</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Các ngôn ngữ: Pascal, C,...</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Chương trình là tập các hàm/thủ tục</a:t>
            </a:r>
          </a:p>
          <a:p>
            <a:pPr algn="just">
              <a:lnSpc>
                <a:spcPct val="130000"/>
              </a:lnSpc>
              <a:spcBef>
                <a:spcPts val="300"/>
              </a:spcBef>
              <a:spcAft>
                <a:spcPts val="300"/>
              </a:spcAft>
              <a:buFont typeface="Wingdings" pitchFamily="2" charset="2"/>
              <a:buChar char="v"/>
            </a:pPr>
            <a:r>
              <a:rPr lang="vi-VN" sz="2800" smtClean="0">
                <a:solidFill>
                  <a:srgbClr val="C00000"/>
                </a:solidFill>
                <a:latin typeface="Arial" pitchFamily="34" charset="0"/>
                <a:cs typeface="Arial" pitchFamily="34" charset="0"/>
              </a:rPr>
              <a:t>Ưu điểm</a:t>
            </a:r>
            <a:r>
              <a:rPr lang="en-US" sz="2800" smtClean="0">
                <a:solidFill>
                  <a:srgbClr val="C00000"/>
                </a:solidFill>
                <a:latin typeface="Arial" pitchFamily="34" charset="0"/>
                <a:cs typeface="Arial" pitchFamily="34" charset="0"/>
              </a:rPr>
              <a:t>?</a:t>
            </a:r>
            <a:endParaRPr lang="vi-VN" sz="2800" smtClean="0">
              <a:solidFill>
                <a:srgbClr val="C00000"/>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12</a:t>
            </a:fld>
            <a:endParaRPr lang="en-US"/>
          </a:p>
        </p:txBody>
      </p:sp>
    </p:spTree>
    <p:extLst>
      <p:ext uri="{BB962C8B-B14F-4D97-AF65-F5344CB8AC3E}">
        <p14:creationId xmlns=""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Lập trình có cấu trúc</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smtClean="0">
                <a:solidFill>
                  <a:srgbClr val="0000FF"/>
                </a:solidFill>
                <a:latin typeface="Arial" pitchFamily="34" charset="0"/>
                <a:cs typeface="Arial" pitchFamily="34" charset="0"/>
              </a:rPr>
              <a:t>Ví dụ</a:t>
            </a:r>
            <a:r>
              <a:rPr lang="vi-VN" sz="2800" smtClean="0">
                <a:solidFill>
                  <a:srgbClr val="0000FF"/>
                </a:solidFill>
                <a:latin typeface="Arial" pitchFamily="34" charset="0"/>
                <a:cs typeface="Arial" pitchFamily="34" charset="0"/>
              </a:rPr>
              <a:t>:</a:t>
            </a:r>
          </a:p>
          <a:p>
            <a:pPr lvl="1">
              <a:lnSpc>
                <a:spcPct val="120000"/>
              </a:lnSpc>
              <a:buNone/>
            </a:pPr>
            <a:r>
              <a:rPr lang="en-US" smtClean="0">
                <a:solidFill>
                  <a:srgbClr val="0000FF"/>
                </a:solidFill>
              </a:rPr>
              <a:t>struct</a:t>
            </a:r>
            <a:r>
              <a:rPr lang="en-US" smtClean="0"/>
              <a:t> Date {</a:t>
            </a:r>
          </a:p>
          <a:p>
            <a:pPr lvl="1">
              <a:lnSpc>
                <a:spcPct val="120000"/>
              </a:lnSpc>
              <a:buNone/>
            </a:pPr>
            <a:r>
              <a:rPr lang="en-US" smtClean="0"/>
              <a:t>		</a:t>
            </a:r>
            <a:r>
              <a:rPr lang="en-US" smtClean="0">
                <a:solidFill>
                  <a:srgbClr val="0000FF"/>
                </a:solidFill>
              </a:rPr>
              <a:t>int</a:t>
            </a:r>
            <a:r>
              <a:rPr lang="en-US" smtClean="0"/>
              <a:t> year, mon, day;</a:t>
            </a:r>
          </a:p>
          <a:p>
            <a:pPr lvl="1">
              <a:lnSpc>
                <a:spcPct val="120000"/>
              </a:lnSpc>
              <a:buNone/>
            </a:pPr>
            <a:r>
              <a:rPr lang="en-US" smtClean="0"/>
              <a:t>};</a:t>
            </a:r>
          </a:p>
          <a:p>
            <a:pPr lvl="1">
              <a:lnSpc>
                <a:spcPct val="120000"/>
              </a:lnSpc>
              <a:buNone/>
            </a:pPr>
            <a:r>
              <a:rPr lang="en-US" smtClean="0"/>
              <a:t>//...</a:t>
            </a:r>
          </a:p>
          <a:p>
            <a:pPr lvl="1">
              <a:lnSpc>
                <a:spcPct val="120000"/>
              </a:lnSpc>
              <a:buNone/>
            </a:pPr>
            <a:r>
              <a:rPr lang="en-US" smtClean="0">
                <a:solidFill>
                  <a:srgbClr val="0000FF"/>
                </a:solidFill>
              </a:rPr>
              <a:t>void</a:t>
            </a:r>
            <a:r>
              <a:rPr lang="en-US" smtClean="0"/>
              <a:t> print_date(</a:t>
            </a:r>
            <a:r>
              <a:rPr lang="en-US" smtClean="0">
                <a:solidFill>
                  <a:srgbClr val="0000FF"/>
                </a:solidFill>
              </a:rPr>
              <a:t>Date</a:t>
            </a:r>
            <a:r>
              <a:rPr lang="en-US" smtClean="0"/>
              <a:t> d) {</a:t>
            </a:r>
          </a:p>
          <a:p>
            <a:pPr lvl="1">
              <a:lnSpc>
                <a:spcPct val="120000"/>
              </a:lnSpc>
              <a:buNone/>
            </a:pPr>
            <a:r>
              <a:rPr lang="en-US" smtClean="0"/>
              <a:t>		printf(“%d / %d / %d\n”, d.day, d.mon, d.year);</a:t>
            </a:r>
          </a:p>
          <a:p>
            <a:pPr lvl="1">
              <a:lnSpc>
                <a:spcPct val="120000"/>
              </a:lnSpc>
              <a:buNone/>
            </a:pPr>
            <a:r>
              <a:rPr lang="en-US" smtClean="0"/>
              <a: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13</a:t>
            </a:fld>
            <a:endParaRPr lang="en-US"/>
          </a:p>
        </p:txBody>
      </p:sp>
    </p:spTree>
    <p:extLst>
      <p:ext uri="{BB962C8B-B14F-4D97-AF65-F5344CB8AC3E}">
        <p14:creationId xmlns=""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Lập trình có cấu trúc</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029200"/>
          </a:xfrm>
        </p:spPr>
        <p:txBody>
          <a:bodyPr>
            <a:normAutofit/>
          </a:bodyPr>
          <a:lstStyle/>
          <a:p>
            <a:pPr algn="just">
              <a:lnSpc>
                <a:spcPct val="130000"/>
              </a:lnSpc>
              <a:spcBef>
                <a:spcPts val="300"/>
              </a:spcBef>
              <a:spcAft>
                <a:spcPts val="300"/>
              </a:spcAft>
              <a:buFont typeface="Wingdings" pitchFamily="2" charset="2"/>
              <a:buChar char="v"/>
            </a:pPr>
            <a:r>
              <a:rPr lang="en-US" sz="2800" smtClean="0">
                <a:solidFill>
                  <a:srgbClr val="0000FF"/>
                </a:solidFill>
                <a:latin typeface="Arial" pitchFamily="34" charset="0"/>
                <a:cs typeface="Arial" pitchFamily="34" charset="0"/>
              </a:rPr>
              <a:t>Nhược điểm</a:t>
            </a:r>
            <a:r>
              <a:rPr lang="en-US" sz="2800" smtClean="0">
                <a:solidFill>
                  <a:srgbClr val="0000FF"/>
                </a:solidFill>
                <a:latin typeface="Arial" pitchFamily="34" charset="0"/>
                <a:cs typeface="Arial" pitchFamily="34" charset="0"/>
              </a:rPr>
              <a:t>?</a:t>
            </a:r>
            <a:endParaRPr lang="vi-VN" sz="2800" smtClean="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14</a:t>
            </a:fld>
            <a:endParaRPr lang="en-US"/>
          </a:p>
        </p:txBody>
      </p:sp>
      <p:pic>
        <p:nvPicPr>
          <p:cNvPr id="8" name="Picture 2" descr="http://sohanews2.vcmedia.vn/2013/tamtrangxausohagioitinh14713-1373765929430.jpg"/>
          <p:cNvPicPr>
            <a:picLocks noChangeAspect="1" noChangeArrowheads="1"/>
          </p:cNvPicPr>
          <p:nvPr/>
        </p:nvPicPr>
        <p:blipFill>
          <a:blip r:embed="rId3" cstate="print"/>
          <a:srcRect/>
          <a:stretch>
            <a:fillRect/>
          </a:stretch>
        </p:blipFill>
        <p:spPr bwMode="auto">
          <a:xfrm>
            <a:off x="2133600" y="2133600"/>
            <a:ext cx="2286000" cy="1714501"/>
          </a:xfrm>
          <a:prstGeom prst="rect">
            <a:avLst/>
          </a:prstGeom>
          <a:noFill/>
        </p:spPr>
      </p:pic>
    </p:spTree>
    <p:extLst>
      <p:ext uri="{BB962C8B-B14F-4D97-AF65-F5344CB8AC3E}">
        <p14:creationId xmlns="" xmlns:p14="http://schemas.microsoft.com/office/powerpoint/2010/main" val="10298173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Lập trình Hướng đối tượng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Trong thế giới thực, chung quanh chúng ta là những đối tượng, đó là các thực thể có mối quan hệ với nhau.</a:t>
            </a:r>
          </a:p>
          <a:p>
            <a:pPr lvl="1" algn="just">
              <a:lnSpc>
                <a:spcPct val="130000"/>
              </a:lnSpc>
              <a:spcBef>
                <a:spcPts val="300"/>
              </a:spcBef>
              <a:spcAft>
                <a:spcPts val="300"/>
              </a:spcAft>
              <a:buFont typeface="Wingdings" pitchFamily="2" charset="2"/>
              <a:buChar char="§"/>
            </a:pPr>
            <a:r>
              <a:rPr lang="en-US" sz="2400" smtClean="0">
                <a:latin typeface="Arial" pitchFamily="34" charset="0"/>
                <a:cs typeface="Arial" pitchFamily="34" charset="0"/>
              </a:rPr>
              <a:t>Ví dụ: Các phòng trong một công </a:t>
            </a:r>
            <a:r>
              <a:rPr lang="en-US" sz="2400" smtClean="0">
                <a:latin typeface="Arial" pitchFamily="34" charset="0"/>
                <a:cs typeface="Arial" pitchFamily="34" charset="0"/>
              </a:rPr>
              <a:t>ty</a:t>
            </a:r>
          </a:p>
          <a:p>
            <a:pPr lvl="1" algn="just">
              <a:lnSpc>
                <a:spcPct val="130000"/>
              </a:lnSpc>
              <a:spcBef>
                <a:spcPts val="300"/>
              </a:spcBef>
              <a:spcAft>
                <a:spcPts val="300"/>
              </a:spcAft>
              <a:buFont typeface="Wingdings" pitchFamily="2" charset="2"/>
              <a:buChar char="§"/>
            </a:pPr>
            <a:endParaRPr lang="vi-VN" sz="2400" smtClean="0">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smtClean="0">
                <a:solidFill>
                  <a:srgbClr val="0000FF"/>
                </a:solidFill>
                <a:latin typeface="Arial" pitchFamily="34" charset="0"/>
                <a:cs typeface="Arial" pitchFamily="34" charset="0"/>
              </a:rPr>
              <a:t>Lập trình hướng đối tượng (Object Oriented Programming – LTHĐT</a:t>
            </a:r>
            <a:r>
              <a:rPr lang="vi-VN" sz="2800" smtClean="0">
                <a:solidFill>
                  <a:srgbClr val="0000FF"/>
                </a:solidFill>
                <a:latin typeface="Arial" pitchFamily="34" charset="0"/>
                <a:cs typeface="Arial" pitchFamily="34" charset="0"/>
              </a:rPr>
              <a:t>)?</a:t>
            </a:r>
            <a:endParaRPr lang="vi-VN" sz="2800" smtClean="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15</a:t>
            </a:fld>
            <a:endParaRPr lang="en-US"/>
          </a:p>
        </p:txBody>
      </p:sp>
    </p:spTree>
    <p:extLst>
      <p:ext uri="{BB962C8B-B14F-4D97-AF65-F5344CB8AC3E}">
        <p14:creationId xmlns=""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Lập trình Hướng đối tượng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16</a:t>
            </a:fld>
            <a:endParaRPr lang="en-US"/>
          </a:p>
        </p:txBody>
      </p:sp>
      <p:sp>
        <p:nvSpPr>
          <p:cNvPr id="8" name="Rectangle 4"/>
          <p:cNvSpPr>
            <a:spLocks noChangeArrowheads="1"/>
          </p:cNvSpPr>
          <p:nvPr/>
        </p:nvSpPr>
        <p:spPr bwMode="auto">
          <a:xfrm>
            <a:off x="609600" y="1447800"/>
            <a:ext cx="7924800" cy="1524000"/>
          </a:xfrm>
          <a:prstGeom prst="rect">
            <a:avLst/>
          </a:prstGeom>
          <a:solidFill>
            <a:srgbClr val="CCFFFF"/>
          </a:solidFill>
          <a:ln w="9525">
            <a:solidFill>
              <a:schemeClr val="tx1"/>
            </a:solidFill>
            <a:miter lim="800000"/>
            <a:headEnd/>
            <a:tailEnd/>
          </a:ln>
          <a:effectLst/>
        </p:spPr>
        <p:txBody>
          <a:bodyPr wrap="none" anchor="ctr" anchorCtr="1"/>
          <a:lstStyle/>
          <a:p>
            <a:pPr algn="ctr">
              <a:lnSpc>
                <a:spcPct val="120000"/>
              </a:lnSpc>
            </a:pPr>
            <a:r>
              <a:rPr lang="en-US" sz="2800"/>
              <a:t>Lập trình hướng đối tượng là phương pháp </a:t>
            </a:r>
          </a:p>
          <a:p>
            <a:pPr algn="ctr">
              <a:lnSpc>
                <a:spcPct val="120000"/>
              </a:lnSpc>
            </a:pPr>
            <a:r>
              <a:rPr lang="en-US" sz="2800"/>
              <a:t>lập trình dựa trên kiến trúc </a:t>
            </a:r>
            <a:r>
              <a:rPr lang="en-US" sz="2800" b="1">
                <a:solidFill>
                  <a:schemeClr val="accent2"/>
                </a:solidFill>
              </a:rPr>
              <a:t>lớp</a:t>
            </a:r>
            <a:r>
              <a:rPr lang="en-US" sz="2800"/>
              <a:t> (class) </a:t>
            </a:r>
          </a:p>
          <a:p>
            <a:pPr algn="ctr">
              <a:lnSpc>
                <a:spcPct val="120000"/>
              </a:lnSpc>
            </a:pPr>
            <a:r>
              <a:rPr lang="en-US" sz="2800"/>
              <a:t>và </a:t>
            </a:r>
            <a:r>
              <a:rPr lang="en-US" sz="2800" b="1">
                <a:solidFill>
                  <a:schemeClr val="accent2"/>
                </a:solidFill>
              </a:rPr>
              <a:t>đối tượng</a:t>
            </a:r>
            <a:r>
              <a:rPr lang="en-US" sz="2800"/>
              <a:t> (object</a:t>
            </a:r>
            <a:r>
              <a:rPr lang="en-US" sz="2800" smtClean="0"/>
              <a:t>)</a:t>
            </a:r>
            <a:endParaRPr lang="en-US" sz="2800"/>
          </a:p>
        </p:txBody>
      </p:sp>
      <p:pic>
        <p:nvPicPr>
          <p:cNvPr id="9" name="Picture 4" descr="img6"/>
          <p:cNvPicPr>
            <a:picLocks noGrp="1" noChangeAspect="1" noChangeArrowheads="1"/>
          </p:cNvPicPr>
          <p:nvPr>
            <p:ph idx="1"/>
          </p:nvPr>
        </p:nvPicPr>
        <p:blipFill>
          <a:blip r:embed="rId3" cstate="print"/>
          <a:srcRect/>
          <a:stretch>
            <a:fillRect/>
          </a:stretch>
        </p:blipFill>
        <p:spPr bwMode="auto">
          <a:xfrm>
            <a:off x="2133600" y="3048000"/>
            <a:ext cx="4876800" cy="3810000"/>
          </a:xfrm>
          <a:prstGeom prst="rect">
            <a:avLst/>
          </a:prstGeom>
          <a:noFill/>
        </p:spPr>
      </p:pic>
    </p:spTree>
    <p:extLst>
      <p:ext uri="{BB962C8B-B14F-4D97-AF65-F5344CB8AC3E}">
        <p14:creationId xmlns="" xmlns:p14="http://schemas.microsoft.com/office/powerpoint/2010/main" val="10298173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smtClean="0">
                <a:effectLst>
                  <a:outerShdw blurRad="38100" dist="38100" dir="2700000" algn="tl">
                    <a:srgbClr val="000000">
                      <a:alpha val="43137"/>
                    </a:srgbClr>
                  </a:outerShdw>
                </a:effectLst>
                <a:latin typeface="Arial" pitchFamily="34" charset="0"/>
                <a:cs typeface="Arial" pitchFamily="34" charset="0"/>
              </a:rPr>
              <a:t>Một số khái niệm cơ bản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876800"/>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rgbClr val="0000FF"/>
                </a:solidFill>
                <a:latin typeface="Arial" pitchFamily="34" charset="0"/>
                <a:cs typeface="Arial" pitchFamily="34" charset="0"/>
              </a:rPr>
              <a:t>Đối tượng (object):</a:t>
            </a: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Trong thế giới thực, đối tượng được hiểu như là một thực thể: người, vật hoặc một bảng dữ liệu…</a:t>
            </a: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Mỗi đối tượng sẽ tồn tại trong một hệ thống và có ý nghĩa nhất định trong hệ thống.</a:t>
            </a: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Đối tượng giúp biểu diễn tốt hơn thế giới thực trên máy tính</a:t>
            </a:r>
          </a:p>
          <a:p>
            <a:pPr lvl="1" algn="just">
              <a:lnSpc>
                <a:spcPct val="130000"/>
              </a:lnSpc>
              <a:spcBef>
                <a:spcPts val="300"/>
              </a:spcBef>
              <a:spcAft>
                <a:spcPts val="300"/>
              </a:spcAft>
              <a:buFont typeface="Wingdings" pitchFamily="2" charset="2"/>
              <a:buChar char="§"/>
            </a:pPr>
            <a:r>
              <a:rPr lang="vi-VN" sz="2400" smtClean="0">
                <a:solidFill>
                  <a:srgbClr val="0066FF"/>
                </a:solidFill>
                <a:latin typeface="Arial" pitchFamily="34" charset="0"/>
                <a:cs typeface="Arial" pitchFamily="34" charset="0"/>
              </a:rPr>
              <a:t>Mỗi đối tượng bao gồm 2 thành phần</a:t>
            </a:r>
            <a:r>
              <a:rPr lang="vi-VN" sz="2400" smtClean="0">
                <a:latin typeface="Arial" pitchFamily="34" charset="0"/>
                <a:cs typeface="Arial" pitchFamily="34" charset="0"/>
              </a:rPr>
              <a:t>: </a:t>
            </a:r>
            <a:r>
              <a:rPr lang="vi-VN" sz="2400" i="1" smtClean="0">
                <a:solidFill>
                  <a:srgbClr val="C00000"/>
                </a:solidFill>
                <a:latin typeface="Arial" pitchFamily="34" charset="0"/>
                <a:cs typeface="Arial" pitchFamily="34" charset="0"/>
              </a:rPr>
              <a:t>thuộc tính và thao tác(hành động)</a:t>
            </a:r>
            <a:r>
              <a:rPr lang="en-US" sz="2400" i="1" smtClean="0">
                <a:solidFill>
                  <a:srgbClr val="C00000"/>
                </a:solidFill>
                <a:latin typeface="Arial" pitchFamily="34" charset="0"/>
                <a:cs typeface="Arial" pitchFamily="34" charset="0"/>
              </a:rPr>
              <a:t>.</a:t>
            </a:r>
            <a:endParaRPr lang="vi-VN" sz="2400" i="1" smtClean="0">
              <a:solidFill>
                <a:srgbClr val="C00000"/>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17</a:t>
            </a:fld>
            <a:endParaRPr lang="en-US"/>
          </a:p>
        </p:txBody>
      </p:sp>
    </p:spTree>
    <p:extLst>
      <p:ext uri="{BB962C8B-B14F-4D97-AF65-F5344CB8AC3E}">
        <p14:creationId xmlns=""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smtClean="0">
                <a:effectLst>
                  <a:outerShdw blurRad="38100" dist="38100" dir="2700000" algn="tl">
                    <a:srgbClr val="000000">
                      <a:alpha val="43137"/>
                    </a:srgbClr>
                  </a:outerShdw>
                </a:effectLst>
                <a:latin typeface="Arial" pitchFamily="34" charset="0"/>
                <a:cs typeface="Arial" pitchFamily="34" charset="0"/>
              </a:rPr>
              <a:t>Một số khái niệm cơ bản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mtClean="0">
                <a:solidFill>
                  <a:schemeClr val="tx1">
                    <a:lumMod val="95000"/>
                    <a:lumOff val="5000"/>
                  </a:schemeClr>
                </a:solidFill>
                <a:latin typeface="Arial" pitchFamily="34" charset="0"/>
                <a:cs typeface="Arial" pitchFamily="34" charset="0"/>
              </a:rPr>
              <a:t>Ví dụ đối tượng</a:t>
            </a:r>
            <a:r>
              <a:rPr lang="vi-VN" smtClean="0">
                <a:solidFill>
                  <a:schemeClr val="tx1">
                    <a:lumMod val="95000"/>
                    <a:lumOff val="5000"/>
                  </a:schemeClr>
                </a:solidFill>
                <a:latin typeface="Arial" pitchFamily="34" charset="0"/>
                <a:cs typeface="Arial" pitchFamily="34" charset="0"/>
              </a:rPr>
              <a:t>:</a:t>
            </a:r>
            <a:r>
              <a:rPr lang="en-US" smtClean="0">
                <a:solidFill>
                  <a:schemeClr val="tx1">
                    <a:lumMod val="95000"/>
                    <a:lumOff val="5000"/>
                  </a:schemeClr>
                </a:solidFill>
                <a:latin typeface="Arial" pitchFamily="34" charset="0"/>
                <a:cs typeface="Arial" pitchFamily="34" charset="0"/>
              </a:rPr>
              <a:t> một người</a:t>
            </a:r>
            <a:endParaRPr lang="vi-VN" smtClean="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smtClean="0">
                <a:latin typeface="Arial" pitchFamily="34" charset="0"/>
                <a:cs typeface="Arial" pitchFamily="34" charset="0"/>
              </a:rPr>
              <a:t>Một người có các </a:t>
            </a:r>
            <a:r>
              <a:rPr lang="vi-VN" smtClean="0">
                <a:solidFill>
                  <a:srgbClr val="FF3300"/>
                </a:solidFill>
                <a:latin typeface="Arial" pitchFamily="34" charset="0"/>
                <a:cs typeface="Arial" pitchFamily="34" charset="0"/>
              </a:rPr>
              <a:t>thuộc tính:</a:t>
            </a:r>
            <a:r>
              <a:rPr lang="vi-VN" smtClean="0">
                <a:latin typeface="Arial" pitchFamily="34" charset="0"/>
                <a:cs typeface="Arial" pitchFamily="34" charset="0"/>
              </a:rPr>
              <a:t> </a:t>
            </a:r>
            <a:r>
              <a:rPr lang="vi-VN" i="1" smtClean="0">
                <a:solidFill>
                  <a:srgbClr val="0070C0"/>
                </a:solidFill>
                <a:latin typeface="Arial" pitchFamily="34" charset="0"/>
                <a:cs typeface="Arial" pitchFamily="34" charset="0"/>
              </a:rPr>
              <a:t>tên, tuổi, địa chỉ, màu mắt…</a:t>
            </a:r>
          </a:p>
          <a:p>
            <a:pPr lvl="1" algn="just">
              <a:lnSpc>
                <a:spcPct val="130000"/>
              </a:lnSpc>
              <a:spcBef>
                <a:spcPts val="300"/>
              </a:spcBef>
              <a:spcAft>
                <a:spcPts val="300"/>
              </a:spcAft>
              <a:buFont typeface="Wingdings" pitchFamily="2" charset="2"/>
              <a:buChar char="§"/>
            </a:pPr>
            <a:r>
              <a:rPr lang="vi-VN" smtClean="0">
                <a:latin typeface="Arial" pitchFamily="34" charset="0"/>
                <a:cs typeface="Arial" pitchFamily="34" charset="0"/>
              </a:rPr>
              <a:t>Các </a:t>
            </a:r>
            <a:r>
              <a:rPr lang="vi-VN" smtClean="0">
                <a:solidFill>
                  <a:srgbClr val="FF3300"/>
                </a:solidFill>
                <a:latin typeface="Arial" pitchFamily="34" charset="0"/>
                <a:cs typeface="Arial" pitchFamily="34" charset="0"/>
              </a:rPr>
              <a:t>hành động:</a:t>
            </a:r>
            <a:r>
              <a:rPr lang="vi-VN" smtClean="0">
                <a:latin typeface="Arial" pitchFamily="34" charset="0"/>
                <a:cs typeface="Arial" pitchFamily="34" charset="0"/>
              </a:rPr>
              <a:t> </a:t>
            </a:r>
            <a:r>
              <a:rPr lang="vi-VN" i="1" smtClean="0">
                <a:solidFill>
                  <a:srgbClr val="0066FF"/>
                </a:solidFill>
                <a:latin typeface="Arial" pitchFamily="34" charset="0"/>
                <a:cs typeface="Arial" pitchFamily="34" charset="0"/>
              </a:rPr>
              <a:t>đi, nói, thở…</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18</a:t>
            </a:fld>
            <a:endParaRPr lang="en-US"/>
          </a:p>
        </p:txBody>
      </p:sp>
      <p:sp>
        <p:nvSpPr>
          <p:cNvPr id="7" name="Rectangle 4"/>
          <p:cNvSpPr>
            <a:spLocks noChangeArrowheads="1"/>
          </p:cNvSpPr>
          <p:nvPr/>
        </p:nvSpPr>
        <p:spPr bwMode="auto">
          <a:xfrm>
            <a:off x="1066800" y="4191000"/>
            <a:ext cx="7467600" cy="1752600"/>
          </a:xfrm>
          <a:prstGeom prst="rect">
            <a:avLst/>
          </a:prstGeom>
          <a:solidFill>
            <a:schemeClr val="accent5">
              <a:lumMod val="60000"/>
              <a:lumOff val="40000"/>
            </a:schemeClr>
          </a:solidFill>
          <a:ln w="9525">
            <a:solidFill>
              <a:schemeClr val="tx1"/>
            </a:solidFill>
            <a:miter lim="800000"/>
            <a:headEnd/>
            <a:tailEnd/>
          </a:ln>
          <a:effectLst/>
        </p:spPr>
        <p:txBody>
          <a:bodyPr wrap="none" anchor="ctr"/>
          <a:lstStyle/>
          <a:p>
            <a:pPr algn="ctr"/>
            <a:r>
              <a:rPr lang="en-GB" sz="2800" b="1"/>
              <a:t>Một đối tượng là 1 thực thể bao gồm</a:t>
            </a:r>
          </a:p>
          <a:p>
            <a:pPr algn="ctr"/>
            <a:r>
              <a:rPr lang="en-GB" sz="2800" b="1">
                <a:solidFill>
                  <a:schemeClr val="accent2"/>
                </a:solidFill>
              </a:rPr>
              <a:t>thuộc tính</a:t>
            </a:r>
            <a:r>
              <a:rPr lang="en-GB" sz="2800" b="1"/>
              <a:t> và </a:t>
            </a:r>
            <a:r>
              <a:rPr lang="en-GB" sz="2800" b="1">
                <a:solidFill>
                  <a:schemeClr val="accent2"/>
                </a:solidFill>
              </a:rPr>
              <a:t>hành động</a:t>
            </a:r>
            <a:r>
              <a:rPr lang="en-GB"/>
              <a:t> </a:t>
            </a:r>
          </a:p>
        </p:txBody>
      </p:sp>
    </p:spTree>
    <p:extLst>
      <p:ext uri="{BB962C8B-B14F-4D97-AF65-F5344CB8AC3E}">
        <p14:creationId xmlns=""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smtClean="0">
                <a:effectLst>
                  <a:outerShdw blurRad="38100" dist="38100" dir="2700000" algn="tl">
                    <a:srgbClr val="000000">
                      <a:alpha val="43137"/>
                    </a:srgbClr>
                  </a:outerShdw>
                </a:effectLst>
                <a:latin typeface="Arial" pitchFamily="34" charset="0"/>
                <a:cs typeface="Arial" pitchFamily="34" charset="0"/>
              </a:rPr>
              <a:t>Một số khái niệm cơ bản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410200"/>
          </a:xfrm>
        </p:spPr>
        <p:txBody>
          <a:bodyPr>
            <a:normAutofit fontScale="92500" lnSpcReduction="10000"/>
          </a:bodyPr>
          <a:lstStyle/>
          <a:p>
            <a:pPr algn="just">
              <a:lnSpc>
                <a:spcPct val="130000"/>
              </a:lnSpc>
              <a:spcBef>
                <a:spcPts val="300"/>
              </a:spcBef>
              <a:spcAft>
                <a:spcPts val="300"/>
              </a:spcAft>
              <a:buFont typeface="Wingdings" pitchFamily="2" charset="2"/>
              <a:buChar char="v"/>
            </a:pPr>
            <a:r>
              <a:rPr lang="en-US" sz="3000" smtClean="0">
                <a:solidFill>
                  <a:srgbClr val="0000FF"/>
                </a:solidFill>
                <a:latin typeface="Arial" pitchFamily="34" charset="0"/>
                <a:cs typeface="Arial" pitchFamily="34" charset="0"/>
              </a:rPr>
              <a:t>Lớp (class)</a:t>
            </a:r>
            <a:r>
              <a:rPr lang="vi-VN" sz="3000" smtClean="0">
                <a:solidFill>
                  <a:srgbClr val="0000FF"/>
                </a:solidFill>
                <a:latin typeface="Arial" pitchFamily="34" charset="0"/>
                <a:cs typeface="Arial" pitchFamily="34" charset="0"/>
              </a:rPr>
              <a:t>:</a:t>
            </a:r>
          </a:p>
          <a:p>
            <a:pPr lvl="1" algn="just">
              <a:lnSpc>
                <a:spcPct val="130000"/>
              </a:lnSpc>
              <a:spcBef>
                <a:spcPts val="300"/>
              </a:spcBef>
              <a:spcAft>
                <a:spcPts val="300"/>
              </a:spcAft>
              <a:buFont typeface="Wingdings" pitchFamily="2" charset="2"/>
              <a:buChar char="§"/>
            </a:pPr>
            <a:r>
              <a:rPr lang="vi-VN" sz="2600" smtClean="0">
                <a:latin typeface="Arial" pitchFamily="34" charset="0"/>
                <a:cs typeface="Arial" pitchFamily="34" charset="0"/>
              </a:rPr>
              <a:t>Các đối tượng có các đặc tính tương tự nhau được gom chung thành lớp đối tượng. Một lớp đối tượng đặc trưng bằng các thuộc tính, và các hoạt động (hành vi, thao tác).</a:t>
            </a:r>
          </a:p>
          <a:p>
            <a:pPr lvl="1" algn="just">
              <a:lnSpc>
                <a:spcPct val="130000"/>
              </a:lnSpc>
              <a:spcBef>
                <a:spcPts val="300"/>
              </a:spcBef>
              <a:spcAft>
                <a:spcPts val="300"/>
              </a:spcAft>
              <a:buFont typeface="Wingdings" pitchFamily="2" charset="2"/>
              <a:buChar char="§"/>
            </a:pPr>
            <a:r>
              <a:rPr lang="vi-VN" sz="2600" smtClean="0">
                <a:solidFill>
                  <a:srgbClr val="FF3300"/>
                </a:solidFill>
                <a:latin typeface="Arial" pitchFamily="34" charset="0"/>
                <a:cs typeface="Arial" pitchFamily="34" charset="0"/>
              </a:rPr>
              <a:t>Thuộc tính (Attribute): </a:t>
            </a:r>
            <a:r>
              <a:rPr lang="vi-VN" sz="2600" smtClean="0">
                <a:latin typeface="Arial" pitchFamily="34" charset="0"/>
                <a:cs typeface="Arial" pitchFamily="34" charset="0"/>
              </a:rPr>
              <a:t>Một thành phần của đối tượng, có giá trị nhất định cho mỗi đối tượng tại mỗi thời điểm trong hệ thống.</a:t>
            </a:r>
          </a:p>
          <a:p>
            <a:pPr lvl="1" algn="just">
              <a:lnSpc>
                <a:spcPct val="130000"/>
              </a:lnSpc>
              <a:spcBef>
                <a:spcPts val="300"/>
              </a:spcBef>
              <a:spcAft>
                <a:spcPts val="300"/>
              </a:spcAft>
              <a:buFont typeface="Wingdings" pitchFamily="2" charset="2"/>
              <a:buChar char="§"/>
            </a:pPr>
            <a:r>
              <a:rPr lang="vi-VN" sz="2600" smtClean="0">
                <a:solidFill>
                  <a:srgbClr val="FF3300"/>
                </a:solidFill>
                <a:latin typeface="Arial" pitchFamily="34" charset="0"/>
                <a:cs typeface="Arial" pitchFamily="34" charset="0"/>
              </a:rPr>
              <a:t>Thao tác (Operation): </a:t>
            </a:r>
            <a:r>
              <a:rPr lang="vi-VN" sz="2600" smtClean="0">
                <a:latin typeface="Arial" pitchFamily="34" charset="0"/>
                <a:cs typeface="Arial" pitchFamily="34" charset="0"/>
              </a:rPr>
              <a:t>Thể hiện hành vi của một đối tượng tác động qua lại với các đối tượng khác hoặc với chính nó.</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19</a:t>
            </a:fld>
            <a:endParaRPr lang="en-US"/>
          </a:p>
        </p:txBody>
      </p:sp>
    </p:spTree>
    <p:extLst>
      <p:ext uri="{BB962C8B-B14F-4D97-AF65-F5344CB8AC3E}">
        <p14:creationId xmlns=""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Nội dung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p:txBody>
          <a:bodyPr/>
          <a:lstStyle/>
          <a:p>
            <a:pPr>
              <a:defRPr/>
            </a:pPr>
            <a:fld id="{B6C9ACEC-4E53-4F9E-B036-FFA4F9C8A670}" type="datetime1">
              <a:rPr lang="en-US" smtClean="0">
                <a:latin typeface="Times New Roman" pitchFamily="18" charset="0"/>
                <a:cs typeface="Times New Roman" pitchFamily="18" charset="0"/>
              </a:rPr>
              <a:pPr>
                <a:defRPr/>
              </a:pPr>
              <a:t>04/09/2013</a:t>
            </a:fld>
            <a:endParaRPr lang="en-US">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pPr>
              <a:defRPr/>
            </a:pPr>
            <a:fld id="{688F6725-D91E-415D-8720-601CB0D1C024}" type="slidenum">
              <a:rPr lang="en-US" smtClean="0">
                <a:latin typeface="Times New Roman" pitchFamily="18" charset="0"/>
                <a:cs typeface="Times New Roman" pitchFamily="18" charset="0"/>
              </a:rPr>
              <a:pPr>
                <a:defRPr/>
              </a:pPr>
              <a:t>2</a:t>
            </a:fld>
            <a:endParaRPr lang="en-US">
              <a:latin typeface="Times New Roman" pitchFamily="18" charset="0"/>
              <a:cs typeface="Times New Roman" pitchFamily="18" charset="0"/>
            </a:endParaRPr>
          </a:p>
        </p:txBody>
      </p:sp>
      <p:grpSp>
        <p:nvGrpSpPr>
          <p:cNvPr id="41" name="Group 40"/>
          <p:cNvGrpSpPr/>
          <p:nvPr/>
        </p:nvGrpSpPr>
        <p:grpSpPr>
          <a:xfrm>
            <a:off x="1865112" y="1676400"/>
            <a:ext cx="5410200" cy="665163"/>
            <a:chOff x="1828800" y="1665516"/>
            <a:chExt cx="5410200" cy="665163"/>
          </a:xfrm>
        </p:grpSpPr>
        <p:grpSp>
          <p:nvGrpSpPr>
            <p:cNvPr id="104" name="Group 103"/>
            <p:cNvGrpSpPr>
              <a:grpSpLocks/>
            </p:cNvGrpSpPr>
            <p:nvPr/>
          </p:nvGrpSpPr>
          <p:grpSpPr bwMode="auto">
            <a:xfrm>
              <a:off x="1828800" y="1665516"/>
              <a:ext cx="762000" cy="665163"/>
              <a:chOff x="1110" y="2656"/>
              <a:chExt cx="1549" cy="1351"/>
            </a:xfrm>
          </p:grpSpPr>
          <p:sp>
            <p:nvSpPr>
              <p:cNvPr id="108"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xmlns:lc="http://schemas.openxmlformats.org/drawingml/2006/lockedCanvas" w="9525">
                    <a:solidFill>
                      <a:srgbClr val="C0C0C0"/>
                    </a:solidFill>
                    <a:miter lim="800000"/>
                    <a:headEnd/>
                    <a:tailEnd/>
                  </a14:hiddenLine>
                </a:ext>
                <a:ext uri="{AF507438-7753-43E0-B8FC-AC1667EBCBE1}">
                  <a14:hiddenEffects xmlns="" xmlns:a14="http://schemas.microsoft.com/office/drawing/2010/main" xmlns:lc="http://schemas.openxmlformats.org/drawingml/2006/lockedCanvas">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109"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xmlns:lc="http://schemas.openxmlformats.org/drawingml/2006/lockedCanvas">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110"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 xmlns:a14="http://schemas.microsoft.com/office/drawing/2010/main" xmlns:lc="http://schemas.openxmlformats.org/drawingml/2006/lockedCanvas">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grpSp>
        <p:sp>
          <p:nvSpPr>
            <p:cNvPr id="105" name="Line 11"/>
            <p:cNvSpPr>
              <a:spLocks noChangeShapeType="1"/>
            </p:cNvSpPr>
            <p:nvPr/>
          </p:nvSpPr>
          <p:spPr bwMode="auto">
            <a:xfrm>
              <a:off x="2438400" y="2275116"/>
              <a:ext cx="4800600" cy="0"/>
            </a:xfrm>
            <a:prstGeom prst="line">
              <a:avLst/>
            </a:prstGeom>
            <a:noFill/>
            <a:ln w="25400">
              <a:solidFill>
                <a:srgbClr val="C0C0C0"/>
              </a:solidFill>
              <a:prstDash val="sysDot"/>
              <a:round/>
              <a:headEnd/>
              <a:tailEnd type="oval" w="med" len="med"/>
            </a:ln>
            <a:effectLst/>
            <a:extLst>
              <a:ext uri="{909E8E84-426E-40DD-AFC4-6F175D3DCCD1}">
                <a14:hiddenFill xmlns="" xmlns:a14="http://schemas.microsoft.com/office/drawing/2010/main" xmlns:lc="http://schemas.openxmlformats.org/drawingml/2006/lockedCanvas">
                  <a:noFill/>
                </a14:hiddenFill>
              </a:ext>
              <a:ext uri="{AF507438-7753-43E0-B8FC-AC1667EBCBE1}">
                <a14:hiddenEffects xmlns="" xmlns:a14="http://schemas.microsoft.com/office/drawing/2010/main" xmlns:lc="http://schemas.openxmlformats.org/drawingml/2006/lockedCanvas">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106" name="Text Box 12"/>
            <p:cNvSpPr txBox="1">
              <a:spLocks noChangeArrowheads="1"/>
            </p:cNvSpPr>
            <p:nvPr/>
          </p:nvSpPr>
          <p:spPr bwMode="auto">
            <a:xfrm>
              <a:off x="2743200" y="1741716"/>
              <a:ext cx="4495800" cy="523220"/>
            </a:xfrm>
            <a:prstGeom prst="rect">
              <a:avLst/>
            </a:prstGeom>
            <a:noFill/>
            <a:ln>
              <a:noFill/>
            </a:ln>
            <a:effectLst/>
            <a:extLst>
              <a:ext uri="{909E8E84-426E-40DD-AFC4-6F175D3DCCD1}">
                <a14:hiddenFill xmlns="" xmlns:a14="http://schemas.microsoft.com/office/drawing/2010/main" xmlns:lc="http://schemas.openxmlformats.org/drawingml/2006/lockedCanvas">
                  <a:solidFill>
                    <a:schemeClr val="accent1"/>
                  </a:solidFill>
                </a14:hiddenFill>
              </a:ext>
              <a:ext uri="{91240B29-F687-4F45-9708-019B960494DF}">
                <a14:hiddenLine xmlns="" xmlns:a14="http://schemas.microsoft.com/office/drawing/2010/main" xmlns:lc="http://schemas.openxmlformats.org/drawingml/2006/lockedCanvas" w="9525" algn="ctr">
                  <a:solidFill>
                    <a:schemeClr val="tx1"/>
                  </a:solidFill>
                  <a:miter lim="800000"/>
                  <a:headEnd/>
                  <a:tailEnd/>
                </a14:hiddenLine>
              </a:ext>
              <a:ext uri="{AF507438-7753-43E0-B8FC-AC1667EBCBE1}">
                <a14:hiddenEffects xmlns="" xmlns:a14="http://schemas.microsoft.com/office/drawing/2010/main" xmlns:lc="http://schemas.openxmlformats.org/drawingml/2006/lockedCanvas">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pPr eaLnBrk="0" hangingPunct="0"/>
              <a:r>
                <a:rPr lang="en-US" sz="2800" smtClean="0">
                  <a:latin typeface="Times New Roman" pitchFamily="18" charset="0"/>
                  <a:cs typeface="Times New Roman" pitchFamily="18" charset="0"/>
                </a:rPr>
                <a:t>Giới thiệu</a:t>
              </a:r>
              <a:endParaRPr lang="en-US" sz="2800" dirty="0">
                <a:latin typeface="Times New Roman" pitchFamily="18" charset="0"/>
                <a:cs typeface="Times New Roman" pitchFamily="18" charset="0"/>
              </a:endParaRPr>
            </a:p>
          </p:txBody>
        </p:sp>
        <p:sp>
          <p:nvSpPr>
            <p:cNvPr id="107" name="Text Box 13"/>
            <p:cNvSpPr txBox="1">
              <a:spLocks noChangeArrowheads="1"/>
            </p:cNvSpPr>
            <p:nvPr/>
          </p:nvSpPr>
          <p:spPr bwMode="gray">
            <a:xfrm>
              <a:off x="2025650" y="1763941"/>
              <a:ext cx="338554" cy="461665"/>
            </a:xfrm>
            <a:prstGeom prst="rect">
              <a:avLst/>
            </a:prstGeom>
            <a:noFill/>
            <a:ln>
              <a:noFill/>
            </a:ln>
            <a:effectLst/>
            <a:extLst>
              <a:ext uri="{909E8E84-426E-40DD-AFC4-6F175D3DCCD1}">
                <a14:hiddenFill xmlns="" xmlns:a14="http://schemas.microsoft.com/office/drawing/2010/main" xmlns:lc="http://schemas.openxmlformats.org/drawingml/2006/lockedCanvas">
                  <a:solidFill>
                    <a:schemeClr val="accent1"/>
                  </a:solidFill>
                </a14:hiddenFill>
              </a:ext>
              <a:ext uri="{91240B29-F687-4F45-9708-019B960494DF}">
                <a14:hiddenLine xmlns="" xmlns:a14="http://schemas.microsoft.com/office/drawing/2010/main" xmlns:lc="http://schemas.openxmlformats.org/drawingml/2006/lockedCanvas" w="9525" algn="ctr">
                  <a:solidFill>
                    <a:schemeClr val="tx1"/>
                  </a:solidFill>
                  <a:miter lim="800000"/>
                  <a:headEnd/>
                  <a:tailEnd/>
                </a14:hiddenLine>
              </a:ext>
              <a:ext uri="{AF507438-7753-43E0-B8FC-AC1667EBCBE1}">
                <a14:hiddenEffects xmlns="" xmlns:a14="http://schemas.microsoft.com/office/drawing/2010/main" xmlns:lc="http://schemas.openxmlformats.org/drawingml/2006/lockedCanvas">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pPr algn="ctr" eaLnBrk="0" hangingPunct="0"/>
              <a:r>
                <a:rPr lang="en-US" sz="2400" b="1" dirty="0">
                  <a:solidFill>
                    <a:schemeClr val="bg1"/>
                  </a:solidFill>
                  <a:latin typeface="Times New Roman" pitchFamily="18" charset="0"/>
                  <a:cs typeface="Times New Roman" pitchFamily="18" charset="0"/>
                </a:rPr>
                <a:t>1</a:t>
              </a:r>
            </a:p>
          </p:txBody>
        </p:sp>
      </p:grpSp>
      <p:grpSp>
        <p:nvGrpSpPr>
          <p:cNvPr id="42" name="Group 41"/>
          <p:cNvGrpSpPr/>
          <p:nvPr/>
        </p:nvGrpSpPr>
        <p:grpSpPr>
          <a:xfrm>
            <a:off x="1865112" y="2616198"/>
            <a:ext cx="5410200" cy="665163"/>
            <a:chOff x="1828800" y="2605314"/>
            <a:chExt cx="5410200" cy="665163"/>
          </a:xfrm>
        </p:grpSpPr>
        <p:grpSp>
          <p:nvGrpSpPr>
            <p:cNvPr id="97" name="Group 96"/>
            <p:cNvGrpSpPr>
              <a:grpSpLocks/>
            </p:cNvGrpSpPr>
            <p:nvPr/>
          </p:nvGrpSpPr>
          <p:grpSpPr bwMode="auto">
            <a:xfrm>
              <a:off x="1828800" y="2605314"/>
              <a:ext cx="762000" cy="665163"/>
              <a:chOff x="3174" y="2656"/>
              <a:chExt cx="1549" cy="1351"/>
            </a:xfrm>
          </p:grpSpPr>
          <p:sp>
            <p:nvSpPr>
              <p:cNvPr id="101"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xmlns:lc="http://schemas.openxmlformats.org/drawingml/2006/lockedCanvas" w="9525">
                    <a:solidFill>
                      <a:srgbClr val="C0C0C0"/>
                    </a:solidFill>
                    <a:miter lim="800000"/>
                    <a:headEnd/>
                    <a:tailEnd/>
                  </a14:hiddenLine>
                </a:ext>
                <a:ext uri="{AF507438-7753-43E0-B8FC-AC1667EBCBE1}">
                  <a14:hiddenEffects xmlns="" xmlns:a14="http://schemas.microsoft.com/office/drawing/2010/main" xmlns:lc="http://schemas.openxmlformats.org/drawingml/2006/lockedCanvas">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102"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xmlns:lc="http://schemas.openxmlformats.org/drawingml/2006/lockedCanvas">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103"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 xmlns:a14="http://schemas.microsoft.com/office/drawing/2010/main" xmlns:lc="http://schemas.openxmlformats.org/drawingml/2006/lockedCanvas">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grpSp>
        <p:sp>
          <p:nvSpPr>
            <p:cNvPr id="98" name="Line 14"/>
            <p:cNvSpPr>
              <a:spLocks noChangeShapeType="1"/>
            </p:cNvSpPr>
            <p:nvPr/>
          </p:nvSpPr>
          <p:spPr bwMode="auto">
            <a:xfrm>
              <a:off x="2438400" y="3189516"/>
              <a:ext cx="4800600" cy="0"/>
            </a:xfrm>
            <a:prstGeom prst="line">
              <a:avLst/>
            </a:prstGeom>
            <a:noFill/>
            <a:ln w="25400">
              <a:solidFill>
                <a:srgbClr val="C0C0C0"/>
              </a:solidFill>
              <a:prstDash val="sysDot"/>
              <a:round/>
              <a:headEnd/>
              <a:tailEnd type="oval" w="med" len="med"/>
            </a:ln>
            <a:effectLst/>
            <a:extLst>
              <a:ext uri="{909E8E84-426E-40DD-AFC4-6F175D3DCCD1}">
                <a14:hiddenFill xmlns="" xmlns:a14="http://schemas.microsoft.com/office/drawing/2010/main" xmlns:lc="http://schemas.openxmlformats.org/drawingml/2006/lockedCanvas">
                  <a:noFill/>
                </a14:hiddenFill>
              </a:ext>
              <a:ext uri="{AF507438-7753-43E0-B8FC-AC1667EBCBE1}">
                <a14:hiddenEffects xmlns="" xmlns:a14="http://schemas.microsoft.com/office/drawing/2010/main" xmlns:lc="http://schemas.openxmlformats.org/drawingml/2006/lockedCanvas">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99" name="Text Box 15"/>
            <p:cNvSpPr txBox="1">
              <a:spLocks noChangeArrowheads="1"/>
            </p:cNvSpPr>
            <p:nvPr/>
          </p:nvSpPr>
          <p:spPr bwMode="auto">
            <a:xfrm>
              <a:off x="2743200" y="2656116"/>
              <a:ext cx="4495800" cy="523220"/>
            </a:xfrm>
            <a:prstGeom prst="rect">
              <a:avLst/>
            </a:prstGeom>
            <a:noFill/>
            <a:ln>
              <a:noFill/>
            </a:ln>
            <a:effectLst/>
            <a:extLst>
              <a:ext uri="{909E8E84-426E-40DD-AFC4-6F175D3DCCD1}">
                <a14:hiddenFill xmlns="" xmlns:a14="http://schemas.microsoft.com/office/drawing/2010/main" xmlns:lc="http://schemas.openxmlformats.org/drawingml/2006/lockedCanvas">
                  <a:solidFill>
                    <a:schemeClr val="accent1"/>
                  </a:solidFill>
                </a14:hiddenFill>
              </a:ext>
              <a:ext uri="{91240B29-F687-4F45-9708-019B960494DF}">
                <a14:hiddenLine xmlns="" xmlns:a14="http://schemas.microsoft.com/office/drawing/2010/main" xmlns:lc="http://schemas.openxmlformats.org/drawingml/2006/lockedCanvas" w="9525" algn="ctr">
                  <a:solidFill>
                    <a:schemeClr val="tx1"/>
                  </a:solidFill>
                  <a:miter lim="800000"/>
                  <a:headEnd/>
                  <a:tailEnd/>
                </a14:hiddenLine>
              </a:ext>
              <a:ext uri="{AF507438-7753-43E0-B8FC-AC1667EBCBE1}">
                <a14:hiddenEffects xmlns="" xmlns:a14="http://schemas.microsoft.com/office/drawing/2010/main" xmlns:lc="http://schemas.openxmlformats.org/drawingml/2006/lockedCanvas">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pPr eaLnBrk="0" hangingPunct="0"/>
              <a:r>
                <a:rPr lang="en-US" sz="2800" smtClean="0">
                  <a:latin typeface="Times New Roman" pitchFamily="18" charset="0"/>
                  <a:cs typeface="Times New Roman" pitchFamily="18" charset="0"/>
                </a:rPr>
                <a:t>Các phương pháp lập trình</a:t>
              </a:r>
              <a:endParaRPr lang="en-US" sz="2800" dirty="0">
                <a:latin typeface="Times New Roman" pitchFamily="18" charset="0"/>
                <a:cs typeface="Times New Roman" pitchFamily="18" charset="0"/>
              </a:endParaRPr>
            </a:p>
          </p:txBody>
        </p:sp>
        <p:sp>
          <p:nvSpPr>
            <p:cNvPr id="100" name="Text Box 16"/>
            <p:cNvSpPr txBox="1">
              <a:spLocks noChangeArrowheads="1"/>
            </p:cNvSpPr>
            <p:nvPr/>
          </p:nvSpPr>
          <p:spPr bwMode="gray">
            <a:xfrm>
              <a:off x="2025650" y="2775858"/>
              <a:ext cx="338554" cy="461665"/>
            </a:xfrm>
            <a:prstGeom prst="rect">
              <a:avLst/>
            </a:prstGeom>
            <a:noFill/>
            <a:ln>
              <a:noFill/>
            </a:ln>
            <a:effectLst/>
            <a:extLst>
              <a:ext uri="{909E8E84-426E-40DD-AFC4-6F175D3DCCD1}">
                <a14:hiddenFill xmlns="" xmlns:a14="http://schemas.microsoft.com/office/drawing/2010/main" xmlns:lc="http://schemas.openxmlformats.org/drawingml/2006/lockedCanvas">
                  <a:solidFill>
                    <a:schemeClr val="accent1"/>
                  </a:solidFill>
                </a14:hiddenFill>
              </a:ext>
              <a:ext uri="{91240B29-F687-4F45-9708-019B960494DF}">
                <a14:hiddenLine xmlns="" xmlns:a14="http://schemas.microsoft.com/office/drawing/2010/main" xmlns:lc="http://schemas.openxmlformats.org/drawingml/2006/lockedCanvas" w="9525" algn="ctr">
                  <a:solidFill>
                    <a:schemeClr val="tx1"/>
                  </a:solidFill>
                  <a:miter lim="800000"/>
                  <a:headEnd/>
                  <a:tailEnd/>
                </a14:hiddenLine>
              </a:ext>
              <a:ext uri="{AF507438-7753-43E0-B8FC-AC1667EBCBE1}">
                <a14:hiddenEffects xmlns="" xmlns:a14="http://schemas.microsoft.com/office/drawing/2010/main" xmlns:lc="http://schemas.openxmlformats.org/drawingml/2006/lockedCanvas">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pPr algn="ctr" eaLnBrk="0" hangingPunct="0"/>
              <a:r>
                <a:rPr lang="en-US" sz="2400" b="1" dirty="0">
                  <a:solidFill>
                    <a:schemeClr val="bg1"/>
                  </a:solidFill>
                  <a:latin typeface="Times New Roman" pitchFamily="18" charset="0"/>
                  <a:cs typeface="Times New Roman" pitchFamily="18" charset="0"/>
                </a:rPr>
                <a:t>2</a:t>
              </a:r>
            </a:p>
          </p:txBody>
        </p:sp>
      </p:grpSp>
      <p:grpSp>
        <p:nvGrpSpPr>
          <p:cNvPr id="46" name="Group 45"/>
          <p:cNvGrpSpPr/>
          <p:nvPr/>
        </p:nvGrpSpPr>
        <p:grpSpPr>
          <a:xfrm>
            <a:off x="1865112" y="3482975"/>
            <a:ext cx="5410200" cy="665163"/>
            <a:chOff x="1828800" y="3472091"/>
            <a:chExt cx="5410200" cy="665163"/>
          </a:xfrm>
        </p:grpSpPr>
        <p:grpSp>
          <p:nvGrpSpPr>
            <p:cNvPr id="90" name="Group 89"/>
            <p:cNvGrpSpPr>
              <a:grpSpLocks/>
            </p:cNvGrpSpPr>
            <p:nvPr/>
          </p:nvGrpSpPr>
          <p:grpSpPr bwMode="auto">
            <a:xfrm>
              <a:off x="1828800" y="3472091"/>
              <a:ext cx="762000" cy="665163"/>
              <a:chOff x="1110" y="2656"/>
              <a:chExt cx="1549" cy="1351"/>
            </a:xfrm>
          </p:grpSpPr>
          <p:sp>
            <p:nvSpPr>
              <p:cNvPr id="94"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xmlns:lc="http://schemas.openxmlformats.org/drawingml/2006/lockedCanvas" w="9525">
                    <a:solidFill>
                      <a:srgbClr val="C0C0C0"/>
                    </a:solidFill>
                    <a:miter lim="800000"/>
                    <a:headEnd/>
                    <a:tailEnd/>
                  </a14:hiddenLine>
                </a:ext>
                <a:ext uri="{AF507438-7753-43E0-B8FC-AC1667EBCBE1}">
                  <a14:hiddenEffects xmlns="" xmlns:a14="http://schemas.microsoft.com/office/drawing/2010/main" xmlns:lc="http://schemas.openxmlformats.org/drawingml/2006/lockedCanvas">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95"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xmlns:lc="http://schemas.openxmlformats.org/drawingml/2006/lockedCanvas">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96"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 xmlns:a14="http://schemas.microsoft.com/office/drawing/2010/main" xmlns:lc="http://schemas.openxmlformats.org/drawingml/2006/lockedCanvas">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grpSp>
        <p:sp>
          <p:nvSpPr>
            <p:cNvPr id="91" name="Line 25"/>
            <p:cNvSpPr>
              <a:spLocks noChangeShapeType="1"/>
            </p:cNvSpPr>
            <p:nvPr/>
          </p:nvSpPr>
          <p:spPr bwMode="auto">
            <a:xfrm>
              <a:off x="2438400" y="4081691"/>
              <a:ext cx="4800600" cy="0"/>
            </a:xfrm>
            <a:prstGeom prst="line">
              <a:avLst/>
            </a:prstGeom>
            <a:noFill/>
            <a:ln w="25400">
              <a:solidFill>
                <a:srgbClr val="C0C0C0"/>
              </a:solidFill>
              <a:prstDash val="sysDot"/>
              <a:round/>
              <a:headEnd/>
              <a:tailEnd type="oval" w="med" len="med"/>
            </a:ln>
            <a:effectLst/>
            <a:extLst>
              <a:ext uri="{909E8E84-426E-40DD-AFC4-6F175D3DCCD1}">
                <a14:hiddenFill xmlns="" xmlns:a14="http://schemas.microsoft.com/office/drawing/2010/main" xmlns:lc="http://schemas.openxmlformats.org/drawingml/2006/lockedCanvas">
                  <a:noFill/>
                </a14:hiddenFill>
              </a:ext>
              <a:ext uri="{AF507438-7753-43E0-B8FC-AC1667EBCBE1}">
                <a14:hiddenEffects xmlns="" xmlns:a14="http://schemas.microsoft.com/office/drawing/2010/main" xmlns:lc="http://schemas.openxmlformats.org/drawingml/2006/lockedCanvas">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92" name="Text Box 26"/>
            <p:cNvSpPr txBox="1">
              <a:spLocks noChangeArrowheads="1"/>
            </p:cNvSpPr>
            <p:nvPr/>
          </p:nvSpPr>
          <p:spPr bwMode="auto">
            <a:xfrm>
              <a:off x="2743200" y="3548291"/>
              <a:ext cx="4495800" cy="523220"/>
            </a:xfrm>
            <a:prstGeom prst="rect">
              <a:avLst/>
            </a:prstGeom>
            <a:noFill/>
            <a:ln>
              <a:noFill/>
            </a:ln>
            <a:effectLst/>
            <a:extLst>
              <a:ext uri="{909E8E84-426E-40DD-AFC4-6F175D3DCCD1}">
                <a14:hiddenFill xmlns="" xmlns:a14="http://schemas.microsoft.com/office/drawing/2010/main" xmlns:lc="http://schemas.openxmlformats.org/drawingml/2006/lockedCanvas">
                  <a:solidFill>
                    <a:schemeClr val="accent1"/>
                  </a:solidFill>
                </a14:hiddenFill>
              </a:ext>
              <a:ext uri="{91240B29-F687-4F45-9708-019B960494DF}">
                <a14:hiddenLine xmlns="" xmlns:a14="http://schemas.microsoft.com/office/drawing/2010/main" xmlns:lc="http://schemas.openxmlformats.org/drawingml/2006/lockedCanvas" w="9525" algn="ctr">
                  <a:solidFill>
                    <a:schemeClr val="tx1"/>
                  </a:solidFill>
                  <a:miter lim="800000"/>
                  <a:headEnd/>
                  <a:tailEnd/>
                </a14:hiddenLine>
              </a:ext>
              <a:ext uri="{AF507438-7753-43E0-B8FC-AC1667EBCBE1}">
                <a14:hiddenEffects xmlns="" xmlns:a14="http://schemas.microsoft.com/office/drawing/2010/main" xmlns:lc="http://schemas.openxmlformats.org/drawingml/2006/lockedCanvas">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pPr eaLnBrk="0" hangingPunct="0"/>
              <a:r>
                <a:rPr lang="en-US" sz="2800" smtClean="0">
                  <a:latin typeface="Times New Roman" pitchFamily="18" charset="0"/>
                  <a:cs typeface="Times New Roman" pitchFamily="18" charset="0"/>
                </a:rPr>
                <a:t>Một số khái niệm cơ bản</a:t>
              </a:r>
              <a:endParaRPr lang="en-US" sz="2800" dirty="0">
                <a:latin typeface="Times New Roman" pitchFamily="18" charset="0"/>
                <a:cs typeface="Times New Roman" pitchFamily="18" charset="0"/>
              </a:endParaRPr>
            </a:p>
          </p:txBody>
        </p:sp>
        <p:sp>
          <p:nvSpPr>
            <p:cNvPr id="93" name="Text Box 27"/>
            <p:cNvSpPr txBox="1">
              <a:spLocks noChangeArrowheads="1"/>
            </p:cNvSpPr>
            <p:nvPr/>
          </p:nvSpPr>
          <p:spPr bwMode="gray">
            <a:xfrm>
              <a:off x="2025650" y="3570516"/>
              <a:ext cx="338554" cy="461665"/>
            </a:xfrm>
            <a:prstGeom prst="rect">
              <a:avLst/>
            </a:prstGeom>
            <a:noFill/>
            <a:ln>
              <a:noFill/>
            </a:ln>
            <a:effectLst/>
            <a:extLst>
              <a:ext uri="{909E8E84-426E-40DD-AFC4-6F175D3DCCD1}">
                <a14:hiddenFill xmlns="" xmlns:a14="http://schemas.microsoft.com/office/drawing/2010/main" xmlns:lc="http://schemas.openxmlformats.org/drawingml/2006/lockedCanvas">
                  <a:solidFill>
                    <a:schemeClr val="accent1"/>
                  </a:solidFill>
                </a14:hiddenFill>
              </a:ext>
              <a:ext uri="{91240B29-F687-4F45-9708-019B960494DF}">
                <a14:hiddenLine xmlns="" xmlns:a14="http://schemas.microsoft.com/office/drawing/2010/main" xmlns:lc="http://schemas.openxmlformats.org/drawingml/2006/lockedCanvas" w="9525" algn="ctr">
                  <a:solidFill>
                    <a:schemeClr val="tx1"/>
                  </a:solidFill>
                  <a:miter lim="800000"/>
                  <a:headEnd/>
                  <a:tailEnd/>
                </a14:hiddenLine>
              </a:ext>
              <a:ext uri="{AF507438-7753-43E0-B8FC-AC1667EBCBE1}">
                <a14:hiddenEffects xmlns="" xmlns:a14="http://schemas.microsoft.com/office/drawing/2010/main" xmlns:lc="http://schemas.openxmlformats.org/drawingml/2006/lockedCanvas">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pPr algn="ctr" eaLnBrk="0" hangingPunct="0"/>
              <a:r>
                <a:rPr lang="en-US" sz="2400" b="1" dirty="0">
                  <a:solidFill>
                    <a:schemeClr val="bg1"/>
                  </a:solidFill>
                  <a:latin typeface="Times New Roman" pitchFamily="18" charset="0"/>
                  <a:cs typeface="Times New Roman" pitchFamily="18" charset="0"/>
                </a:rPr>
                <a:t>3</a:t>
              </a:r>
            </a:p>
          </p:txBody>
        </p:sp>
      </p:grpSp>
      <p:grpSp>
        <p:nvGrpSpPr>
          <p:cNvPr id="56" name="Group 55"/>
          <p:cNvGrpSpPr/>
          <p:nvPr/>
        </p:nvGrpSpPr>
        <p:grpSpPr>
          <a:xfrm>
            <a:off x="1865112" y="4397375"/>
            <a:ext cx="6593088" cy="665163"/>
            <a:chOff x="1828800" y="4386491"/>
            <a:chExt cx="6593088" cy="665163"/>
          </a:xfrm>
        </p:grpSpPr>
        <p:grpSp>
          <p:nvGrpSpPr>
            <p:cNvPr id="83" name="Group 82"/>
            <p:cNvGrpSpPr>
              <a:grpSpLocks/>
            </p:cNvGrpSpPr>
            <p:nvPr/>
          </p:nvGrpSpPr>
          <p:grpSpPr bwMode="auto">
            <a:xfrm>
              <a:off x="1828800" y="4386491"/>
              <a:ext cx="762000" cy="665163"/>
              <a:chOff x="3174" y="2656"/>
              <a:chExt cx="1549" cy="1351"/>
            </a:xfrm>
          </p:grpSpPr>
          <p:sp>
            <p:nvSpPr>
              <p:cNvPr id="87"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xmlns:lc="http://schemas.openxmlformats.org/drawingml/2006/lockedCanvas" w="9525">
                    <a:solidFill>
                      <a:srgbClr val="C0C0C0"/>
                    </a:solidFill>
                    <a:miter lim="800000"/>
                    <a:headEnd/>
                    <a:tailEnd/>
                  </a14:hiddenLine>
                </a:ext>
                <a:ext uri="{AF507438-7753-43E0-B8FC-AC1667EBCBE1}">
                  <a14:hiddenEffects xmlns="" xmlns:a14="http://schemas.microsoft.com/office/drawing/2010/main" xmlns:lc="http://schemas.openxmlformats.org/drawingml/2006/lockedCanvas">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88"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xmlns:lc="http://schemas.openxmlformats.org/drawingml/2006/lockedCanvas">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89"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 xmlns:a14="http://schemas.microsoft.com/office/drawing/2010/main" xmlns:lc="http://schemas.openxmlformats.org/drawingml/2006/lockedCanvas">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grpSp>
        <p:sp>
          <p:nvSpPr>
            <p:cNvPr id="84" name="Line 28"/>
            <p:cNvSpPr>
              <a:spLocks noChangeShapeType="1"/>
            </p:cNvSpPr>
            <p:nvPr/>
          </p:nvSpPr>
          <p:spPr bwMode="auto">
            <a:xfrm>
              <a:off x="2438400" y="4996091"/>
              <a:ext cx="4800600" cy="0"/>
            </a:xfrm>
            <a:prstGeom prst="line">
              <a:avLst/>
            </a:prstGeom>
            <a:noFill/>
            <a:ln w="25400">
              <a:solidFill>
                <a:srgbClr val="C0C0C0"/>
              </a:solidFill>
              <a:prstDash val="sysDot"/>
              <a:round/>
              <a:headEnd/>
              <a:tailEnd type="oval" w="med" len="med"/>
            </a:ln>
            <a:effectLst/>
            <a:extLst>
              <a:ext uri="{909E8E84-426E-40DD-AFC4-6F175D3DCCD1}">
                <a14:hiddenFill xmlns="" xmlns:a14="http://schemas.microsoft.com/office/drawing/2010/main" xmlns:lc="http://schemas.openxmlformats.org/drawingml/2006/lockedCanvas">
                  <a:noFill/>
                </a14:hiddenFill>
              </a:ext>
              <a:ext uri="{AF507438-7753-43E0-B8FC-AC1667EBCBE1}">
                <a14:hiddenEffects xmlns="" xmlns:a14="http://schemas.microsoft.com/office/drawing/2010/main" xmlns:lc="http://schemas.openxmlformats.org/drawingml/2006/lockedCanvas">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85" name="Text Box 29"/>
            <p:cNvSpPr txBox="1">
              <a:spLocks noChangeArrowheads="1"/>
            </p:cNvSpPr>
            <p:nvPr/>
          </p:nvSpPr>
          <p:spPr bwMode="auto">
            <a:xfrm>
              <a:off x="2743200" y="4462691"/>
              <a:ext cx="5678688" cy="523220"/>
            </a:xfrm>
            <a:prstGeom prst="rect">
              <a:avLst/>
            </a:prstGeom>
            <a:noFill/>
            <a:ln>
              <a:noFill/>
            </a:ln>
            <a:effectLst/>
            <a:extLst>
              <a:ext uri="{909E8E84-426E-40DD-AFC4-6F175D3DCCD1}">
                <a14:hiddenFill xmlns="" xmlns:a14="http://schemas.microsoft.com/office/drawing/2010/main" xmlns:lc="http://schemas.openxmlformats.org/drawingml/2006/lockedCanvas">
                  <a:solidFill>
                    <a:schemeClr val="accent1"/>
                  </a:solidFill>
                </a14:hiddenFill>
              </a:ext>
              <a:ext uri="{91240B29-F687-4F45-9708-019B960494DF}">
                <a14:hiddenLine xmlns="" xmlns:a14="http://schemas.microsoft.com/office/drawing/2010/main" xmlns:lc="http://schemas.openxmlformats.org/drawingml/2006/lockedCanvas" w="9525" algn="ctr">
                  <a:solidFill>
                    <a:schemeClr val="tx1"/>
                  </a:solidFill>
                  <a:miter lim="800000"/>
                  <a:headEnd/>
                  <a:tailEnd/>
                </a14:hiddenLine>
              </a:ext>
              <a:ext uri="{AF507438-7753-43E0-B8FC-AC1667EBCBE1}">
                <a14:hiddenEffects xmlns="" xmlns:a14="http://schemas.microsoft.com/office/drawing/2010/main" xmlns:lc="http://schemas.openxmlformats.org/drawingml/2006/lockedCanvas">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pPr eaLnBrk="0" hangingPunct="0"/>
              <a:r>
                <a:rPr lang="en-US" sz="2800" smtClean="0">
                  <a:latin typeface="Times New Roman" pitchFamily="18" charset="0"/>
                  <a:cs typeface="Times New Roman" pitchFamily="18" charset="0"/>
                </a:rPr>
                <a:t>Các đặc điểm quan trọng của OOP</a:t>
              </a:r>
              <a:endParaRPr lang="en-US" sz="2800" dirty="0">
                <a:latin typeface="Times New Roman" pitchFamily="18" charset="0"/>
                <a:cs typeface="Times New Roman" pitchFamily="18" charset="0"/>
              </a:endParaRPr>
            </a:p>
          </p:txBody>
        </p:sp>
        <p:sp>
          <p:nvSpPr>
            <p:cNvPr id="86" name="Text Box 30"/>
            <p:cNvSpPr txBox="1">
              <a:spLocks noChangeArrowheads="1"/>
            </p:cNvSpPr>
            <p:nvPr/>
          </p:nvSpPr>
          <p:spPr bwMode="gray">
            <a:xfrm>
              <a:off x="2025650" y="4484916"/>
              <a:ext cx="338554" cy="461665"/>
            </a:xfrm>
            <a:prstGeom prst="rect">
              <a:avLst/>
            </a:prstGeom>
            <a:noFill/>
            <a:ln>
              <a:noFill/>
            </a:ln>
            <a:effectLst/>
            <a:extLst>
              <a:ext uri="{909E8E84-426E-40DD-AFC4-6F175D3DCCD1}">
                <a14:hiddenFill xmlns="" xmlns:a14="http://schemas.microsoft.com/office/drawing/2010/main" xmlns:lc="http://schemas.openxmlformats.org/drawingml/2006/lockedCanvas">
                  <a:solidFill>
                    <a:schemeClr val="accent1"/>
                  </a:solidFill>
                </a14:hiddenFill>
              </a:ext>
              <a:ext uri="{91240B29-F687-4F45-9708-019B960494DF}">
                <a14:hiddenLine xmlns="" xmlns:a14="http://schemas.microsoft.com/office/drawing/2010/main" xmlns:lc="http://schemas.openxmlformats.org/drawingml/2006/lockedCanvas" w="9525" algn="ctr">
                  <a:solidFill>
                    <a:schemeClr val="tx1"/>
                  </a:solidFill>
                  <a:miter lim="800000"/>
                  <a:headEnd/>
                  <a:tailEnd/>
                </a14:hiddenLine>
              </a:ext>
              <a:ext uri="{AF507438-7753-43E0-B8FC-AC1667EBCBE1}">
                <a14:hiddenEffects xmlns="" xmlns:a14="http://schemas.microsoft.com/office/drawing/2010/main" xmlns:lc="http://schemas.openxmlformats.org/drawingml/2006/lockedCanvas">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pPr algn="ctr" eaLnBrk="0" hangingPunct="0"/>
              <a:r>
                <a:rPr lang="en-US" sz="2400" b="1">
                  <a:solidFill>
                    <a:schemeClr val="bg1"/>
                  </a:solidFill>
                  <a:latin typeface="Times New Roman" pitchFamily="18" charset="0"/>
                  <a:cs typeface="Times New Roman" pitchFamily="18" charset="0"/>
                </a:rPr>
                <a:t>4</a:t>
              </a:r>
            </a:p>
          </p:txBody>
        </p:sp>
      </p:grpSp>
      <p:grpSp>
        <p:nvGrpSpPr>
          <p:cNvPr id="60" name="Group 59"/>
          <p:cNvGrpSpPr/>
          <p:nvPr/>
        </p:nvGrpSpPr>
        <p:grpSpPr>
          <a:xfrm>
            <a:off x="1865112" y="5334000"/>
            <a:ext cx="5413775" cy="665163"/>
            <a:chOff x="1828800" y="5323116"/>
            <a:chExt cx="5413775" cy="665163"/>
          </a:xfrm>
        </p:grpSpPr>
        <p:sp>
          <p:nvSpPr>
            <p:cNvPr id="73" name="Line 28"/>
            <p:cNvSpPr>
              <a:spLocks noChangeShapeType="1"/>
            </p:cNvSpPr>
            <p:nvPr/>
          </p:nvSpPr>
          <p:spPr bwMode="auto">
            <a:xfrm>
              <a:off x="2441975" y="5912079"/>
              <a:ext cx="4800600" cy="0"/>
            </a:xfrm>
            <a:prstGeom prst="line">
              <a:avLst/>
            </a:prstGeom>
            <a:noFill/>
            <a:ln w="25400">
              <a:solidFill>
                <a:srgbClr val="C0C0C0"/>
              </a:solidFill>
              <a:prstDash val="sysDot"/>
              <a:round/>
              <a:headEnd/>
              <a:tailEnd type="oval" w="med" len="med"/>
            </a:ln>
            <a:effectLst/>
            <a:extLst>
              <a:ext uri="{909E8E84-426E-40DD-AFC4-6F175D3DCCD1}">
                <a14:hiddenFill xmlns="" xmlns:a14="http://schemas.microsoft.com/office/drawing/2010/main" xmlns:lc="http://schemas.openxmlformats.org/drawingml/2006/lockedCanvas">
                  <a:noFill/>
                </a14:hiddenFill>
              </a:ext>
              <a:ext uri="{AF507438-7753-43E0-B8FC-AC1667EBCBE1}">
                <a14:hiddenEffects xmlns="" xmlns:a14="http://schemas.microsoft.com/office/drawing/2010/main" xmlns:lc="http://schemas.openxmlformats.org/drawingml/2006/lockedCanvas">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77" name="Text Box 29"/>
            <p:cNvSpPr txBox="1">
              <a:spLocks noChangeArrowheads="1"/>
            </p:cNvSpPr>
            <p:nvPr/>
          </p:nvSpPr>
          <p:spPr bwMode="auto">
            <a:xfrm>
              <a:off x="2746775" y="5378679"/>
              <a:ext cx="4492225" cy="523220"/>
            </a:xfrm>
            <a:prstGeom prst="rect">
              <a:avLst/>
            </a:prstGeom>
            <a:noFill/>
            <a:ln>
              <a:noFill/>
            </a:ln>
            <a:effectLst/>
            <a:extLst>
              <a:ext uri="{909E8E84-426E-40DD-AFC4-6F175D3DCCD1}">
                <a14:hiddenFill xmlns="" xmlns:a14="http://schemas.microsoft.com/office/drawing/2010/main" xmlns:lc="http://schemas.openxmlformats.org/drawingml/2006/lockedCanvas">
                  <a:solidFill>
                    <a:schemeClr val="accent1"/>
                  </a:solidFill>
                </a14:hiddenFill>
              </a:ext>
              <a:ext uri="{91240B29-F687-4F45-9708-019B960494DF}">
                <a14:hiddenLine xmlns="" xmlns:a14="http://schemas.microsoft.com/office/drawing/2010/main" xmlns:lc="http://schemas.openxmlformats.org/drawingml/2006/lockedCanvas" w="9525" algn="ctr">
                  <a:solidFill>
                    <a:schemeClr val="tx1"/>
                  </a:solidFill>
                  <a:miter lim="800000"/>
                  <a:headEnd/>
                  <a:tailEnd/>
                </a14:hiddenLine>
              </a:ext>
              <a:ext uri="{AF507438-7753-43E0-B8FC-AC1667EBCBE1}">
                <a14:hiddenEffects xmlns="" xmlns:a14="http://schemas.microsoft.com/office/drawing/2010/main" xmlns:lc="http://schemas.openxmlformats.org/drawingml/2006/lockedCanvas">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pPr eaLnBrk="0" hangingPunct="0"/>
              <a:r>
                <a:rPr lang="en-US" sz="2800" smtClean="0">
                  <a:latin typeface="Times New Roman" pitchFamily="18" charset="0"/>
                  <a:cs typeface="Times New Roman" pitchFamily="18" charset="0"/>
                </a:rPr>
                <a:t>Một số thuật ngữ OOP</a:t>
              </a:r>
              <a:endParaRPr lang="en-US" sz="2800" dirty="0">
                <a:latin typeface="Times New Roman" pitchFamily="18" charset="0"/>
                <a:cs typeface="Times New Roman" pitchFamily="18" charset="0"/>
              </a:endParaRPr>
            </a:p>
          </p:txBody>
        </p:sp>
        <p:sp>
          <p:nvSpPr>
            <p:cNvPr id="78" name="Text Box 30"/>
            <p:cNvSpPr txBox="1">
              <a:spLocks noChangeArrowheads="1"/>
            </p:cNvSpPr>
            <p:nvPr/>
          </p:nvSpPr>
          <p:spPr bwMode="gray">
            <a:xfrm>
              <a:off x="2028138" y="5400904"/>
              <a:ext cx="338554" cy="461665"/>
            </a:xfrm>
            <a:prstGeom prst="rect">
              <a:avLst/>
            </a:prstGeom>
            <a:noFill/>
            <a:ln>
              <a:noFill/>
            </a:ln>
            <a:effectLst/>
            <a:extLst>
              <a:ext uri="{909E8E84-426E-40DD-AFC4-6F175D3DCCD1}">
                <a14:hiddenFill xmlns="" xmlns:a14="http://schemas.microsoft.com/office/drawing/2010/main" xmlns:lc="http://schemas.openxmlformats.org/drawingml/2006/lockedCanvas">
                  <a:solidFill>
                    <a:schemeClr val="accent1"/>
                  </a:solidFill>
                </a14:hiddenFill>
              </a:ext>
              <a:ext uri="{91240B29-F687-4F45-9708-019B960494DF}">
                <a14:hiddenLine xmlns="" xmlns:a14="http://schemas.microsoft.com/office/drawing/2010/main" xmlns:lc="http://schemas.openxmlformats.org/drawingml/2006/lockedCanvas" w="9525" algn="ctr">
                  <a:solidFill>
                    <a:schemeClr val="tx1"/>
                  </a:solidFill>
                  <a:miter lim="800000"/>
                  <a:headEnd/>
                  <a:tailEnd/>
                </a14:hiddenLine>
              </a:ext>
              <a:ext uri="{AF507438-7753-43E0-B8FC-AC1667EBCBE1}">
                <a14:hiddenEffects xmlns="" xmlns:a14="http://schemas.microsoft.com/office/drawing/2010/main" xmlns:lc="http://schemas.openxmlformats.org/drawingml/2006/lockedCanvas">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pPr algn="ctr" eaLnBrk="0" hangingPunct="0"/>
              <a:r>
                <a:rPr lang="en-US" sz="2400" b="1" dirty="0" smtClean="0">
                  <a:solidFill>
                    <a:schemeClr val="bg1"/>
                  </a:solidFill>
                  <a:latin typeface="Times New Roman" pitchFamily="18" charset="0"/>
                  <a:cs typeface="Times New Roman" pitchFamily="18" charset="0"/>
                </a:rPr>
                <a:t>5</a:t>
              </a:r>
              <a:endParaRPr lang="en-US" sz="2400" b="1" dirty="0">
                <a:solidFill>
                  <a:schemeClr val="bg1"/>
                </a:solidFill>
                <a:latin typeface="Times New Roman" pitchFamily="18" charset="0"/>
                <a:cs typeface="Times New Roman" pitchFamily="18" charset="0"/>
              </a:endParaRPr>
            </a:p>
          </p:txBody>
        </p:sp>
        <p:grpSp>
          <p:nvGrpSpPr>
            <p:cNvPr id="79" name="Group 78"/>
            <p:cNvGrpSpPr>
              <a:grpSpLocks/>
            </p:cNvGrpSpPr>
            <p:nvPr/>
          </p:nvGrpSpPr>
          <p:grpSpPr bwMode="auto">
            <a:xfrm>
              <a:off x="1828800" y="5323116"/>
              <a:ext cx="762000" cy="665163"/>
              <a:chOff x="1110" y="2656"/>
              <a:chExt cx="1549" cy="1351"/>
            </a:xfrm>
          </p:grpSpPr>
          <p:sp>
            <p:nvSpPr>
              <p:cNvPr id="80"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xmlns:lc="http://schemas.openxmlformats.org/drawingml/2006/lockedCanvas" w="9525">
                    <a:solidFill>
                      <a:srgbClr val="C0C0C0"/>
                    </a:solidFill>
                    <a:miter lim="800000"/>
                    <a:headEnd/>
                    <a:tailEnd/>
                  </a14:hiddenLine>
                </a:ext>
                <a:ext uri="{AF507438-7753-43E0-B8FC-AC1667EBCBE1}">
                  <a14:hiddenEffects xmlns="" xmlns:a14="http://schemas.microsoft.com/office/drawing/2010/main" xmlns:lc="http://schemas.openxmlformats.org/drawingml/2006/lockedCanvas">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81"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xmlns:lc="http://schemas.openxmlformats.org/drawingml/2006/lockedCanvas">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82"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 xmlns:a14="http://schemas.microsoft.com/office/drawing/2010/main" xmlns:lc="http://schemas.openxmlformats.org/drawingml/2006/lockedCanvas">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r>
                  <a:rPr lang="en-US" sz="1000" dirty="0" smtClean="0">
                    <a:solidFill>
                      <a:schemeClr val="bg1"/>
                    </a:solidFill>
                    <a:latin typeface="Times New Roman" pitchFamily="18" charset="0"/>
                    <a:cs typeface="Times New Roman" pitchFamily="18" charset="0"/>
                  </a:rPr>
                  <a:t> </a:t>
                </a:r>
                <a:r>
                  <a:rPr lang="en-US" sz="2400" dirty="0" smtClean="0">
                    <a:solidFill>
                      <a:schemeClr val="bg1"/>
                    </a:solidFill>
                    <a:latin typeface="Times New Roman" pitchFamily="18" charset="0"/>
                    <a:cs typeface="Times New Roman" pitchFamily="18" charset="0"/>
                  </a:rPr>
                  <a:t>5</a:t>
                </a:r>
                <a:endParaRPr lang="en-US" sz="2400" dirty="0">
                  <a:solidFill>
                    <a:schemeClr val="bg1"/>
                  </a:solidFill>
                  <a:latin typeface="Times New Roman" pitchFamily="18" charset="0"/>
                  <a:cs typeface="Times New Roman" pitchFamily="18"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wipe(left)">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wipe(left)">
                                      <p:cBhvr>
                                        <p:cTn id="17" dur="500"/>
                                        <p:tgtEl>
                                          <p:spTgt spid="4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wipe(left)">
                                      <p:cBhvr>
                                        <p:cTn id="22" dur="500"/>
                                        <p:tgtEl>
                                          <p:spTgt spid="5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0"/>
                                        </p:tgtEl>
                                        <p:attrNameLst>
                                          <p:attrName>style.visibility</p:attrName>
                                        </p:attrNameLst>
                                      </p:cBhvr>
                                      <p:to>
                                        <p:strVal val="visible"/>
                                      </p:to>
                                    </p:set>
                                    <p:animEffect transition="in" filter="wipe(left)">
                                      <p:cBhvr>
                                        <p:cTn id="2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smtClean="0">
                <a:effectLst>
                  <a:outerShdw blurRad="38100" dist="38100" dir="2700000" algn="tl">
                    <a:srgbClr val="000000">
                      <a:alpha val="43137"/>
                    </a:srgbClr>
                  </a:outerShdw>
                </a:effectLst>
                <a:latin typeface="Arial" pitchFamily="34" charset="0"/>
                <a:cs typeface="Arial" pitchFamily="34" charset="0"/>
              </a:rPr>
              <a:t>Một số khái niệm cơ bản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029200"/>
          </a:xfrm>
        </p:spPr>
        <p:txBody>
          <a:bodyPr>
            <a:normAutofit fontScale="92500" lnSpcReduction="20000"/>
          </a:bodyPr>
          <a:lstStyle/>
          <a:p>
            <a:pPr algn="just">
              <a:lnSpc>
                <a:spcPct val="130000"/>
              </a:lnSpc>
              <a:spcBef>
                <a:spcPts val="300"/>
              </a:spcBef>
              <a:spcAft>
                <a:spcPts val="300"/>
              </a:spcAft>
              <a:buFont typeface="Wingdings" pitchFamily="2" charset="2"/>
              <a:buChar char="v"/>
            </a:pPr>
            <a:r>
              <a:rPr lang="vi-VN" sz="3000" smtClean="0">
                <a:solidFill>
                  <a:schemeClr val="tx1">
                    <a:lumMod val="95000"/>
                    <a:lumOff val="5000"/>
                  </a:schemeClr>
                </a:solidFill>
                <a:latin typeface="Arial" pitchFamily="34" charset="0"/>
                <a:cs typeface="Arial" pitchFamily="34" charset="0"/>
              </a:rPr>
              <a:t>Mỗi thao tác trên một lớp đối tượng cụ thể tương ứng với một cài đặt cụ thể khác nhau. Một cài đặt như vậy được gọi là một </a:t>
            </a:r>
            <a:r>
              <a:rPr lang="vi-VN" sz="3000" smtClean="0">
                <a:solidFill>
                  <a:srgbClr val="FF3300"/>
                </a:solidFill>
                <a:latin typeface="Arial" pitchFamily="34" charset="0"/>
                <a:cs typeface="Arial" pitchFamily="34" charset="0"/>
              </a:rPr>
              <a:t>phương thức (method)</a:t>
            </a:r>
            <a:r>
              <a:rPr lang="vi-VN" sz="3000" smtClean="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vi-VN" sz="3000" smtClean="0">
                <a:solidFill>
                  <a:schemeClr val="tx1">
                    <a:lumMod val="95000"/>
                    <a:lumOff val="5000"/>
                  </a:schemeClr>
                </a:solidFill>
                <a:latin typeface="Arial" pitchFamily="34" charset="0"/>
                <a:cs typeface="Arial" pitchFamily="34" charset="0"/>
              </a:rPr>
              <a:t>Cùng một phương thức có thể được áp dụng cho nhiều lớp đối tượng khác nhau, một thao tác như vậy được gọi là có tính </a:t>
            </a:r>
            <a:r>
              <a:rPr lang="vi-VN" sz="3000" smtClean="0">
                <a:solidFill>
                  <a:srgbClr val="FF3300"/>
                </a:solidFill>
                <a:latin typeface="Arial" pitchFamily="34" charset="0"/>
                <a:cs typeface="Arial" pitchFamily="34" charset="0"/>
              </a:rPr>
              <a:t>đa hình (polymorphism)</a:t>
            </a:r>
            <a:r>
              <a:rPr lang="vi-VN" sz="3000" smtClean="0">
                <a:solidFill>
                  <a:schemeClr val="tx1">
                    <a:lumMod val="95000"/>
                    <a:lumOff val="5000"/>
                  </a:schemeClr>
                </a:solidFill>
                <a:latin typeface="Arial" pitchFamily="34" charset="0"/>
                <a:cs typeface="Arial" pitchFamily="34" charset="0"/>
              </a:rPr>
              <a:t>. </a:t>
            </a:r>
          </a:p>
          <a:p>
            <a:pPr algn="just">
              <a:lnSpc>
                <a:spcPct val="130000"/>
              </a:lnSpc>
              <a:spcBef>
                <a:spcPts val="300"/>
              </a:spcBef>
              <a:spcAft>
                <a:spcPts val="300"/>
              </a:spcAft>
              <a:buFont typeface="Wingdings" pitchFamily="2" charset="2"/>
              <a:buChar char="v"/>
            </a:pPr>
            <a:r>
              <a:rPr lang="vi-VN" sz="3000" smtClean="0">
                <a:solidFill>
                  <a:schemeClr val="tx1">
                    <a:lumMod val="95000"/>
                    <a:lumOff val="5000"/>
                  </a:schemeClr>
                </a:solidFill>
                <a:latin typeface="Arial" pitchFamily="34" charset="0"/>
                <a:cs typeface="Arial" pitchFamily="34" charset="0"/>
              </a:rPr>
              <a:t>Một đối tượng cụ thể thuộc một lớp được gọi là một </a:t>
            </a:r>
            <a:r>
              <a:rPr lang="vi-VN" sz="3000" smtClean="0">
                <a:solidFill>
                  <a:srgbClr val="FF3300"/>
                </a:solidFill>
                <a:latin typeface="Arial" pitchFamily="34" charset="0"/>
                <a:cs typeface="Arial" pitchFamily="34" charset="0"/>
              </a:rPr>
              <a:t>thể hiện (instance) </a:t>
            </a:r>
            <a:r>
              <a:rPr lang="vi-VN" sz="3000" smtClean="0">
                <a:solidFill>
                  <a:schemeClr val="tx1">
                    <a:lumMod val="95000"/>
                    <a:lumOff val="5000"/>
                  </a:schemeClr>
                </a:solidFill>
                <a:latin typeface="Arial" pitchFamily="34" charset="0"/>
                <a:cs typeface="Arial" pitchFamily="34" charset="0"/>
              </a:rPr>
              <a:t>của lớp đó.</a:t>
            </a:r>
          </a:p>
          <a:p>
            <a:pPr lvl="1" algn="just">
              <a:lnSpc>
                <a:spcPct val="130000"/>
              </a:lnSpc>
              <a:spcBef>
                <a:spcPts val="300"/>
              </a:spcBef>
              <a:spcAft>
                <a:spcPts val="300"/>
              </a:spcAft>
              <a:buFont typeface="Wingdings" pitchFamily="2" charset="2"/>
              <a:buChar char="§"/>
            </a:pPr>
            <a:r>
              <a:rPr lang="vi-VN" sz="2600" smtClean="0">
                <a:solidFill>
                  <a:schemeClr val="tx1">
                    <a:lumMod val="95000"/>
                    <a:lumOff val="5000"/>
                  </a:schemeClr>
                </a:solidFill>
                <a:latin typeface="Arial" pitchFamily="34" charset="0"/>
                <a:cs typeface="Arial" pitchFamily="34" charset="0"/>
              </a:rPr>
              <a:t>Ví dụ Joe Smith, 25 tuổi, nặng 58kg, là một thể hiện của lớp người.</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20</a:t>
            </a:fld>
            <a:endParaRPr lang="en-US"/>
          </a:p>
        </p:txBody>
      </p:sp>
    </p:spTree>
    <p:extLst>
      <p:ext uri="{BB962C8B-B14F-4D97-AF65-F5344CB8AC3E}">
        <p14:creationId xmlns=""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smtClean="0">
                <a:effectLst>
                  <a:outerShdw blurRad="38100" dist="38100" dir="2700000" algn="tl">
                    <a:srgbClr val="000000">
                      <a:alpha val="43137"/>
                    </a:srgbClr>
                  </a:outerShdw>
                </a:effectLst>
                <a:latin typeface="Arial" pitchFamily="34" charset="0"/>
                <a:cs typeface="Arial" pitchFamily="34" charset="0"/>
              </a:rPr>
              <a:t>Interacting Objects</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21</a:t>
            </a:fld>
            <a:endParaRPr lang="en-US"/>
          </a:p>
        </p:txBody>
      </p:sp>
      <p:graphicFrame>
        <p:nvGraphicFramePr>
          <p:cNvPr id="2050" name="Object 2"/>
          <p:cNvGraphicFramePr>
            <a:graphicFrameLocks noChangeAspect="1"/>
          </p:cNvGraphicFramePr>
          <p:nvPr/>
        </p:nvGraphicFramePr>
        <p:xfrm>
          <a:off x="990600" y="1295400"/>
          <a:ext cx="7086600" cy="5181600"/>
        </p:xfrm>
        <a:graphic>
          <a:graphicData uri="http://schemas.openxmlformats.org/presentationml/2006/ole">
            <p:oleObj spid="_x0000_s2050" name="Visio" r:id="rId4" imgW="5318963" imgH="3497603" progId="Visio.Drawing.11">
              <p:embed/>
            </p:oleObj>
          </a:graphicData>
        </a:graphic>
      </p:graphicFrame>
    </p:spTree>
    <p:extLst>
      <p:ext uri="{BB962C8B-B14F-4D97-AF65-F5344CB8AC3E}">
        <p14:creationId xmlns="" xmlns:p14="http://schemas.microsoft.com/office/powerpoint/2010/main" val="10298173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Sơ đồ đối tượng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05400"/>
          </a:xfrm>
        </p:spPr>
        <p:txBody>
          <a:bodyPr>
            <a:normAutofit lnSpcReduction="10000"/>
          </a:bodyPr>
          <a:lstStyle/>
          <a:p>
            <a:pPr algn="just">
              <a:lnSpc>
                <a:spcPct val="130000"/>
              </a:lnSpc>
              <a:spcBef>
                <a:spcPts val="300"/>
              </a:spcBef>
              <a:spcAft>
                <a:spcPts val="300"/>
              </a:spcAft>
              <a:buFont typeface="Wingdings" pitchFamily="2" charset="2"/>
              <a:buChar char="v"/>
            </a:pPr>
            <a:r>
              <a:rPr lang="vi-VN" sz="3000" smtClean="0">
                <a:solidFill>
                  <a:schemeClr val="tx1">
                    <a:lumMod val="95000"/>
                    <a:lumOff val="5000"/>
                  </a:schemeClr>
                </a:solidFill>
                <a:latin typeface="Arial" pitchFamily="34" charset="0"/>
                <a:cs typeface="Arial" pitchFamily="34" charset="0"/>
              </a:rPr>
              <a:t>Ta dùng </a:t>
            </a:r>
            <a:r>
              <a:rPr lang="vi-VN" sz="3000" smtClean="0">
                <a:solidFill>
                  <a:srgbClr val="FF3300"/>
                </a:solidFill>
                <a:latin typeface="Arial" pitchFamily="34" charset="0"/>
                <a:cs typeface="Arial" pitchFamily="34" charset="0"/>
              </a:rPr>
              <a:t>sơ đồ đối tượng để mô tả các lớp đối tượng</a:t>
            </a:r>
            <a:r>
              <a:rPr lang="vi-VN" sz="3000" smtClean="0">
                <a:solidFill>
                  <a:schemeClr val="tx1">
                    <a:lumMod val="95000"/>
                    <a:lumOff val="5000"/>
                  </a:schemeClr>
                </a:solidFill>
                <a:latin typeface="Arial" pitchFamily="34" charset="0"/>
                <a:cs typeface="Arial" pitchFamily="34" charset="0"/>
              </a:rPr>
              <a:t>. Sơ đồ đối tượng bao gồm </a:t>
            </a:r>
            <a:r>
              <a:rPr lang="vi-VN" sz="3000" smtClean="0">
                <a:solidFill>
                  <a:srgbClr val="0000FF"/>
                </a:solidFill>
                <a:latin typeface="Arial" pitchFamily="34" charset="0"/>
                <a:cs typeface="Arial" pitchFamily="34" charset="0"/>
              </a:rPr>
              <a:t>sơ đồ lớp </a:t>
            </a:r>
            <a:r>
              <a:rPr lang="vi-VN" sz="3000" smtClean="0">
                <a:solidFill>
                  <a:schemeClr val="tx1">
                    <a:lumMod val="95000"/>
                    <a:lumOff val="5000"/>
                  </a:schemeClr>
                </a:solidFill>
                <a:latin typeface="Arial" pitchFamily="34" charset="0"/>
                <a:cs typeface="Arial" pitchFamily="34" charset="0"/>
              </a:rPr>
              <a:t>và </a:t>
            </a:r>
            <a:r>
              <a:rPr lang="vi-VN" sz="3000" smtClean="0">
                <a:solidFill>
                  <a:srgbClr val="0000FF"/>
                </a:solidFill>
                <a:latin typeface="Arial" pitchFamily="34" charset="0"/>
                <a:cs typeface="Arial" pitchFamily="34" charset="0"/>
              </a:rPr>
              <a:t>sơ đồ thể hiện</a:t>
            </a:r>
            <a:r>
              <a:rPr lang="en-US" sz="3000" smtClean="0">
                <a:solidFill>
                  <a:srgbClr val="0000FF"/>
                </a:solidFill>
                <a:latin typeface="Arial" pitchFamily="34" charset="0"/>
                <a:cs typeface="Arial" pitchFamily="34" charset="0"/>
              </a:rPr>
              <a:t>.</a:t>
            </a:r>
            <a:endParaRPr lang="vi-VN" sz="3000" smtClean="0">
              <a:solidFill>
                <a:srgbClr val="0000FF"/>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3000" smtClean="0">
                <a:solidFill>
                  <a:schemeClr val="tx1">
                    <a:lumMod val="95000"/>
                    <a:lumOff val="5000"/>
                  </a:schemeClr>
                </a:solidFill>
                <a:latin typeface="Arial" pitchFamily="34" charset="0"/>
                <a:cs typeface="Arial" pitchFamily="34" charset="0"/>
              </a:rPr>
              <a:t>Sơ đồ lớp mô tả các lớp đối tượng trong hệ thống, một lớp đối tượng được diễn tả bằng một hình chữ nhật gồm 3 </a:t>
            </a:r>
            <a:r>
              <a:rPr lang="vi-VN" sz="3000" smtClean="0">
                <a:solidFill>
                  <a:schemeClr val="tx1">
                    <a:lumMod val="95000"/>
                    <a:lumOff val="5000"/>
                  </a:schemeClr>
                </a:solidFill>
                <a:latin typeface="Arial" pitchFamily="34" charset="0"/>
                <a:cs typeface="Arial" pitchFamily="34" charset="0"/>
              </a:rPr>
              <a:t>phần</a:t>
            </a:r>
            <a:r>
              <a:rPr lang="en-US" sz="3000" smtClean="0">
                <a:solidFill>
                  <a:schemeClr val="tx1">
                    <a:lumMod val="95000"/>
                    <a:lumOff val="5000"/>
                  </a:schemeClr>
                </a:solidFill>
                <a:latin typeface="Arial" pitchFamily="34" charset="0"/>
                <a:cs typeface="Arial" pitchFamily="34" charset="0"/>
              </a:rPr>
              <a:t>:</a:t>
            </a:r>
            <a:endParaRPr lang="vi-VN" sz="3000" smtClean="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Phần đầu chỉ tên lớp</a:t>
            </a: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Phần </a:t>
            </a:r>
            <a:r>
              <a:rPr lang="en-US" sz="2400" smtClean="0">
                <a:latin typeface="Arial" pitchFamily="34" charset="0"/>
                <a:cs typeface="Arial" pitchFamily="34" charset="0"/>
              </a:rPr>
              <a:t>2 </a:t>
            </a:r>
            <a:r>
              <a:rPr lang="vi-VN" sz="2400" smtClean="0">
                <a:latin typeface="Arial" pitchFamily="34" charset="0"/>
                <a:cs typeface="Arial" pitchFamily="34" charset="0"/>
              </a:rPr>
              <a:t>mô tả các thuộc tính</a:t>
            </a: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Phần </a:t>
            </a:r>
            <a:r>
              <a:rPr lang="en-US" sz="2400" smtClean="0">
                <a:latin typeface="Arial" pitchFamily="34" charset="0"/>
                <a:cs typeface="Arial" pitchFamily="34" charset="0"/>
              </a:rPr>
              <a:t>3</a:t>
            </a:r>
            <a:r>
              <a:rPr lang="vi-VN" sz="2400" smtClean="0">
                <a:latin typeface="Arial" pitchFamily="34" charset="0"/>
                <a:cs typeface="Arial" pitchFamily="34" charset="0"/>
              </a:rPr>
              <a:t> mô tả các thao tác của </a:t>
            </a:r>
            <a:r>
              <a:rPr lang="en-US" sz="2400" smtClean="0">
                <a:latin typeface="Arial" pitchFamily="34" charset="0"/>
                <a:cs typeface="Arial" pitchFamily="34" charset="0"/>
              </a:rPr>
              <a:t>các </a:t>
            </a:r>
            <a:r>
              <a:rPr lang="vi-VN" sz="2400" smtClean="0">
                <a:latin typeface="Arial" pitchFamily="34" charset="0"/>
                <a:cs typeface="Arial" pitchFamily="34" charset="0"/>
              </a:rPr>
              <a:t>đối tượng trong lớp</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22</a:t>
            </a:fld>
            <a:endParaRPr lang="en-US"/>
          </a:p>
        </p:txBody>
      </p:sp>
    </p:spTree>
    <p:extLst>
      <p:ext uri="{BB962C8B-B14F-4D97-AF65-F5344CB8AC3E}">
        <p14:creationId xmlns=""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Sơ đồ lớp và sơ đồ thể hiện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23</a:t>
            </a:fld>
            <a:endParaRPr lang="en-US"/>
          </a:p>
        </p:txBody>
      </p:sp>
      <p:grpSp>
        <p:nvGrpSpPr>
          <p:cNvPr id="8" name="Group 3"/>
          <p:cNvGrpSpPr>
            <a:grpSpLocks/>
          </p:cNvGrpSpPr>
          <p:nvPr/>
        </p:nvGrpSpPr>
        <p:grpSpPr bwMode="auto">
          <a:xfrm>
            <a:off x="2819400" y="1462087"/>
            <a:ext cx="1676400" cy="533400"/>
            <a:chOff x="1104" y="864"/>
            <a:chExt cx="1056" cy="336"/>
          </a:xfrm>
        </p:grpSpPr>
        <p:sp>
          <p:nvSpPr>
            <p:cNvPr id="9" name="Text Box 4"/>
            <p:cNvSpPr txBox="1">
              <a:spLocks noChangeArrowheads="1"/>
            </p:cNvSpPr>
            <p:nvPr/>
          </p:nvSpPr>
          <p:spPr bwMode="auto">
            <a:xfrm>
              <a:off x="1104" y="912"/>
              <a:ext cx="1056" cy="288"/>
            </a:xfrm>
            <a:prstGeom prst="rect">
              <a:avLst/>
            </a:prstGeom>
            <a:noFill/>
            <a:ln w="19050">
              <a:noFill/>
              <a:miter lim="800000"/>
              <a:headEnd/>
              <a:tailEnd/>
            </a:ln>
          </p:spPr>
          <p:txBody>
            <a:bodyPr>
              <a:spAutoFit/>
            </a:bodyPr>
            <a:lstStyle/>
            <a:p>
              <a:pPr algn="ctr" eaLnBrk="0" hangingPunct="0">
                <a:spcBef>
                  <a:spcPct val="50000"/>
                </a:spcBef>
              </a:pPr>
              <a:r>
                <a:rPr lang="en-US" sz="2400">
                  <a:latin typeface="VNI-Times" pitchFamily="2" charset="0"/>
                </a:rPr>
                <a:t>Sinh vieân</a:t>
              </a:r>
            </a:p>
          </p:txBody>
        </p:sp>
        <p:sp>
          <p:nvSpPr>
            <p:cNvPr id="10" name="Rectangle 5"/>
            <p:cNvSpPr>
              <a:spLocks noChangeArrowheads="1"/>
            </p:cNvSpPr>
            <p:nvPr/>
          </p:nvSpPr>
          <p:spPr bwMode="auto">
            <a:xfrm>
              <a:off x="1104" y="864"/>
              <a:ext cx="1008" cy="336"/>
            </a:xfrm>
            <a:prstGeom prst="rect">
              <a:avLst/>
            </a:prstGeom>
            <a:noFill/>
            <a:ln w="19050">
              <a:solidFill>
                <a:srgbClr val="000000"/>
              </a:solidFill>
              <a:miter lim="800000"/>
              <a:headEnd/>
              <a:tailEnd/>
            </a:ln>
          </p:spPr>
          <p:txBody>
            <a:bodyPr wrap="none" anchor="ctr"/>
            <a:lstStyle/>
            <a:p>
              <a:endParaRPr lang="en-US">
                <a:latin typeface="VNI-Times" pitchFamily="2" charset="0"/>
              </a:endParaRPr>
            </a:p>
          </p:txBody>
        </p:sp>
      </p:grpSp>
      <p:grpSp>
        <p:nvGrpSpPr>
          <p:cNvPr id="11" name="Group 6"/>
          <p:cNvGrpSpPr>
            <a:grpSpLocks/>
          </p:cNvGrpSpPr>
          <p:nvPr/>
        </p:nvGrpSpPr>
        <p:grpSpPr bwMode="auto">
          <a:xfrm>
            <a:off x="2819400" y="1995487"/>
            <a:ext cx="1676400" cy="1790700"/>
            <a:chOff x="1104" y="1200"/>
            <a:chExt cx="1056" cy="1128"/>
          </a:xfrm>
        </p:grpSpPr>
        <p:sp>
          <p:nvSpPr>
            <p:cNvPr id="12" name="Text Box 7"/>
            <p:cNvSpPr txBox="1">
              <a:spLocks noChangeArrowheads="1"/>
            </p:cNvSpPr>
            <p:nvPr/>
          </p:nvSpPr>
          <p:spPr bwMode="auto">
            <a:xfrm>
              <a:off x="1104" y="1200"/>
              <a:ext cx="1056" cy="1128"/>
            </a:xfrm>
            <a:prstGeom prst="rect">
              <a:avLst/>
            </a:prstGeom>
            <a:noFill/>
            <a:ln w="9525">
              <a:noFill/>
              <a:miter lim="800000"/>
              <a:headEnd/>
              <a:tailEnd/>
            </a:ln>
          </p:spPr>
          <p:txBody>
            <a:bodyPr>
              <a:spAutoFit/>
            </a:bodyPr>
            <a:lstStyle/>
            <a:p>
              <a:pPr eaLnBrk="0" hangingPunct="0">
                <a:spcBef>
                  <a:spcPct val="20000"/>
                </a:spcBef>
              </a:pPr>
              <a:r>
                <a:rPr lang="en-US" sz="2400">
                  <a:latin typeface="VNI-Times" pitchFamily="2" charset="0"/>
                </a:rPr>
                <a:t>Hoï teân</a:t>
              </a:r>
            </a:p>
            <a:p>
              <a:pPr eaLnBrk="0" hangingPunct="0">
                <a:spcBef>
                  <a:spcPct val="20000"/>
                </a:spcBef>
              </a:pPr>
              <a:r>
                <a:rPr lang="en-US" sz="2400">
                  <a:latin typeface="VNI-Times" pitchFamily="2" charset="0"/>
                </a:rPr>
                <a:t>Naêm sinh</a:t>
              </a:r>
            </a:p>
            <a:p>
              <a:pPr eaLnBrk="0" hangingPunct="0">
                <a:spcBef>
                  <a:spcPct val="20000"/>
                </a:spcBef>
              </a:pPr>
              <a:r>
                <a:rPr lang="en-US" sz="2400">
                  <a:latin typeface="VNI-Times" pitchFamily="2" charset="0"/>
                </a:rPr>
                <a:t>Maõ soá</a:t>
              </a:r>
            </a:p>
            <a:p>
              <a:pPr eaLnBrk="0" hangingPunct="0">
                <a:spcBef>
                  <a:spcPct val="20000"/>
                </a:spcBef>
              </a:pPr>
              <a:r>
                <a:rPr lang="en-US" sz="2400">
                  <a:latin typeface="VNI-Times" pitchFamily="2" charset="0"/>
                </a:rPr>
                <a:t>Ñieåm TB</a:t>
              </a:r>
            </a:p>
          </p:txBody>
        </p:sp>
        <p:sp>
          <p:nvSpPr>
            <p:cNvPr id="13" name="Rectangle 8"/>
            <p:cNvSpPr>
              <a:spLocks noChangeArrowheads="1"/>
            </p:cNvSpPr>
            <p:nvPr/>
          </p:nvSpPr>
          <p:spPr bwMode="auto">
            <a:xfrm>
              <a:off x="1104" y="1200"/>
              <a:ext cx="1008" cy="1104"/>
            </a:xfrm>
            <a:prstGeom prst="rect">
              <a:avLst/>
            </a:prstGeom>
            <a:noFill/>
            <a:ln w="19050">
              <a:solidFill>
                <a:srgbClr val="000000"/>
              </a:solidFill>
              <a:miter lim="800000"/>
              <a:headEnd/>
              <a:tailEnd/>
            </a:ln>
          </p:spPr>
          <p:txBody>
            <a:bodyPr wrap="none" anchor="ctr"/>
            <a:lstStyle/>
            <a:p>
              <a:endParaRPr lang="en-US">
                <a:latin typeface="VNI-Times" pitchFamily="2" charset="0"/>
              </a:endParaRPr>
            </a:p>
          </p:txBody>
        </p:sp>
      </p:grpSp>
      <p:grpSp>
        <p:nvGrpSpPr>
          <p:cNvPr id="14" name="Group 9"/>
          <p:cNvGrpSpPr>
            <a:grpSpLocks/>
          </p:cNvGrpSpPr>
          <p:nvPr/>
        </p:nvGrpSpPr>
        <p:grpSpPr bwMode="auto">
          <a:xfrm>
            <a:off x="2819400" y="3748087"/>
            <a:ext cx="1676400" cy="1447800"/>
            <a:chOff x="1104" y="2304"/>
            <a:chExt cx="1056" cy="912"/>
          </a:xfrm>
        </p:grpSpPr>
        <p:sp>
          <p:nvSpPr>
            <p:cNvPr id="15" name="Text Box 10"/>
            <p:cNvSpPr txBox="1">
              <a:spLocks noChangeArrowheads="1"/>
            </p:cNvSpPr>
            <p:nvPr/>
          </p:nvSpPr>
          <p:spPr bwMode="auto">
            <a:xfrm>
              <a:off x="1104" y="2352"/>
              <a:ext cx="1056" cy="849"/>
            </a:xfrm>
            <a:prstGeom prst="rect">
              <a:avLst/>
            </a:prstGeom>
            <a:noFill/>
            <a:ln w="9525">
              <a:noFill/>
              <a:miter lim="800000"/>
              <a:headEnd/>
              <a:tailEnd/>
            </a:ln>
          </p:spPr>
          <p:txBody>
            <a:bodyPr>
              <a:spAutoFit/>
            </a:bodyPr>
            <a:lstStyle/>
            <a:p>
              <a:pPr eaLnBrk="0" hangingPunct="0">
                <a:spcBef>
                  <a:spcPct val="20000"/>
                </a:spcBef>
              </a:pPr>
              <a:r>
                <a:rPr lang="en-US" sz="2400">
                  <a:latin typeface="VNI-Times" pitchFamily="2" charset="0"/>
                </a:rPr>
                <a:t>Ñi hoïc</a:t>
              </a:r>
            </a:p>
            <a:p>
              <a:pPr eaLnBrk="0" hangingPunct="0">
                <a:spcBef>
                  <a:spcPct val="20000"/>
                </a:spcBef>
              </a:pPr>
              <a:r>
                <a:rPr lang="en-US" sz="2400">
                  <a:latin typeface="VNI-Times" pitchFamily="2" charset="0"/>
                </a:rPr>
                <a:t>Ñi thi</a:t>
              </a:r>
            </a:p>
            <a:p>
              <a:pPr eaLnBrk="0" hangingPunct="0">
                <a:spcBef>
                  <a:spcPct val="20000"/>
                </a:spcBef>
              </a:pPr>
              <a:r>
                <a:rPr lang="en-US" sz="2400">
                  <a:latin typeface="VNI-Times" pitchFamily="2" charset="0"/>
                </a:rPr>
                <a:t>Phaân loaïi</a:t>
              </a:r>
            </a:p>
          </p:txBody>
        </p:sp>
        <p:sp>
          <p:nvSpPr>
            <p:cNvPr id="16" name="Rectangle 11"/>
            <p:cNvSpPr>
              <a:spLocks noChangeArrowheads="1"/>
            </p:cNvSpPr>
            <p:nvPr/>
          </p:nvSpPr>
          <p:spPr bwMode="auto">
            <a:xfrm>
              <a:off x="1104" y="2304"/>
              <a:ext cx="1008" cy="912"/>
            </a:xfrm>
            <a:prstGeom prst="rect">
              <a:avLst/>
            </a:prstGeom>
            <a:noFill/>
            <a:ln w="19050">
              <a:solidFill>
                <a:srgbClr val="000000"/>
              </a:solidFill>
              <a:miter lim="800000"/>
              <a:headEnd/>
              <a:tailEnd/>
            </a:ln>
          </p:spPr>
          <p:txBody>
            <a:bodyPr wrap="none" anchor="ctr"/>
            <a:lstStyle/>
            <a:p>
              <a:endParaRPr lang="en-US">
                <a:latin typeface="VNI-Times" pitchFamily="2" charset="0"/>
              </a:endParaRPr>
            </a:p>
          </p:txBody>
        </p:sp>
      </p:grpSp>
      <p:grpSp>
        <p:nvGrpSpPr>
          <p:cNvPr id="17" name="Group 12"/>
          <p:cNvGrpSpPr>
            <a:grpSpLocks/>
          </p:cNvGrpSpPr>
          <p:nvPr/>
        </p:nvGrpSpPr>
        <p:grpSpPr bwMode="auto">
          <a:xfrm>
            <a:off x="5715000" y="1462087"/>
            <a:ext cx="2362200" cy="2514600"/>
            <a:chOff x="2688" y="864"/>
            <a:chExt cx="1488" cy="1584"/>
          </a:xfrm>
        </p:grpSpPr>
        <p:sp>
          <p:nvSpPr>
            <p:cNvPr id="18" name="Text Box 13"/>
            <p:cNvSpPr txBox="1">
              <a:spLocks noChangeArrowheads="1"/>
            </p:cNvSpPr>
            <p:nvPr/>
          </p:nvSpPr>
          <p:spPr bwMode="auto">
            <a:xfrm>
              <a:off x="2736" y="912"/>
              <a:ext cx="1344" cy="288"/>
            </a:xfrm>
            <a:prstGeom prst="rect">
              <a:avLst/>
            </a:prstGeom>
            <a:noFill/>
            <a:ln w="15875">
              <a:noFill/>
              <a:miter lim="800000"/>
              <a:headEnd/>
              <a:tailEnd/>
            </a:ln>
          </p:spPr>
          <p:txBody>
            <a:bodyPr>
              <a:spAutoFit/>
            </a:bodyPr>
            <a:lstStyle/>
            <a:p>
              <a:pPr algn="ctr" eaLnBrk="0" hangingPunct="0">
                <a:spcBef>
                  <a:spcPct val="50000"/>
                </a:spcBef>
              </a:pPr>
              <a:r>
                <a:rPr lang="en-US" sz="2400">
                  <a:latin typeface="VNI-Times" pitchFamily="2" charset="0"/>
                </a:rPr>
                <a:t>(Sinh vieân)</a:t>
              </a:r>
            </a:p>
          </p:txBody>
        </p:sp>
        <p:sp>
          <p:nvSpPr>
            <p:cNvPr id="19" name="Text Box 14"/>
            <p:cNvSpPr txBox="1">
              <a:spLocks noChangeArrowheads="1"/>
            </p:cNvSpPr>
            <p:nvPr/>
          </p:nvSpPr>
          <p:spPr bwMode="auto">
            <a:xfrm>
              <a:off x="2736" y="1200"/>
              <a:ext cx="1440" cy="1128"/>
            </a:xfrm>
            <a:prstGeom prst="rect">
              <a:avLst/>
            </a:prstGeom>
            <a:noFill/>
            <a:ln w="9525">
              <a:noFill/>
              <a:miter lim="800000"/>
              <a:headEnd/>
              <a:tailEnd/>
            </a:ln>
          </p:spPr>
          <p:txBody>
            <a:bodyPr>
              <a:spAutoFit/>
            </a:bodyPr>
            <a:lstStyle/>
            <a:p>
              <a:pPr eaLnBrk="0" hangingPunct="0">
                <a:spcBef>
                  <a:spcPct val="20000"/>
                </a:spcBef>
              </a:pPr>
              <a:r>
                <a:rPr lang="en-US" sz="2400">
                  <a:latin typeface="VNI-Times" pitchFamily="2" charset="0"/>
                </a:rPr>
                <a:t>Nguyeãn Vaên A</a:t>
              </a:r>
            </a:p>
            <a:p>
              <a:pPr eaLnBrk="0" hangingPunct="0">
                <a:spcBef>
                  <a:spcPct val="20000"/>
                </a:spcBef>
              </a:pPr>
              <a:r>
                <a:rPr lang="en-US" sz="2400">
                  <a:latin typeface="VNI-Times" pitchFamily="2" charset="0"/>
                </a:rPr>
                <a:t>1984</a:t>
              </a:r>
            </a:p>
            <a:p>
              <a:pPr eaLnBrk="0" hangingPunct="0">
                <a:spcBef>
                  <a:spcPct val="20000"/>
                </a:spcBef>
              </a:pPr>
              <a:r>
                <a:rPr lang="en-US" sz="2400">
                  <a:latin typeface="VNI-Times" pitchFamily="2" charset="0"/>
                </a:rPr>
                <a:t>0610234T</a:t>
              </a:r>
            </a:p>
            <a:p>
              <a:pPr eaLnBrk="0" hangingPunct="0">
                <a:spcBef>
                  <a:spcPct val="20000"/>
                </a:spcBef>
              </a:pPr>
              <a:r>
                <a:rPr lang="en-US" sz="2400">
                  <a:latin typeface="VNI-Times" pitchFamily="2" charset="0"/>
                </a:rPr>
                <a:t>9.2</a:t>
              </a:r>
            </a:p>
          </p:txBody>
        </p:sp>
        <p:sp>
          <p:nvSpPr>
            <p:cNvPr id="20" name="AutoShape 15"/>
            <p:cNvSpPr>
              <a:spLocks noChangeArrowheads="1"/>
            </p:cNvSpPr>
            <p:nvPr/>
          </p:nvSpPr>
          <p:spPr bwMode="auto">
            <a:xfrm>
              <a:off x="2688" y="864"/>
              <a:ext cx="1488" cy="1584"/>
            </a:xfrm>
            <a:prstGeom prst="roundRect">
              <a:avLst>
                <a:gd name="adj" fmla="val 16667"/>
              </a:avLst>
            </a:prstGeom>
            <a:noFill/>
            <a:ln w="19050">
              <a:solidFill>
                <a:srgbClr val="000000"/>
              </a:solidFill>
              <a:round/>
              <a:headEnd/>
              <a:tailEnd/>
            </a:ln>
          </p:spPr>
          <p:txBody>
            <a:bodyPr wrap="none" anchor="ctr"/>
            <a:lstStyle/>
            <a:p>
              <a:endParaRPr lang="en-US">
                <a:latin typeface="VNI-Times" pitchFamily="2" charset="0"/>
              </a:endParaRPr>
            </a:p>
          </p:txBody>
        </p:sp>
        <p:sp>
          <p:nvSpPr>
            <p:cNvPr id="21" name="Line 16"/>
            <p:cNvSpPr>
              <a:spLocks noChangeShapeType="1"/>
            </p:cNvSpPr>
            <p:nvPr/>
          </p:nvSpPr>
          <p:spPr bwMode="auto">
            <a:xfrm>
              <a:off x="2688" y="1200"/>
              <a:ext cx="1488" cy="0"/>
            </a:xfrm>
            <a:prstGeom prst="line">
              <a:avLst/>
            </a:prstGeom>
            <a:noFill/>
            <a:ln w="19050">
              <a:solidFill>
                <a:srgbClr val="000000"/>
              </a:solidFill>
              <a:round/>
              <a:headEnd/>
              <a:tailEnd/>
            </a:ln>
          </p:spPr>
          <p:txBody>
            <a:bodyPr/>
            <a:lstStyle/>
            <a:p>
              <a:endParaRPr lang="en-US">
                <a:latin typeface="VNI-Times" pitchFamily="2" charset="0"/>
              </a:endParaRPr>
            </a:p>
          </p:txBody>
        </p:sp>
      </p:grpSp>
      <p:grpSp>
        <p:nvGrpSpPr>
          <p:cNvPr id="22" name="Group 17"/>
          <p:cNvGrpSpPr>
            <a:grpSpLocks/>
          </p:cNvGrpSpPr>
          <p:nvPr/>
        </p:nvGrpSpPr>
        <p:grpSpPr bwMode="auto">
          <a:xfrm>
            <a:off x="838200" y="1538287"/>
            <a:ext cx="1981200" cy="396875"/>
            <a:chOff x="384" y="912"/>
            <a:chExt cx="1248" cy="250"/>
          </a:xfrm>
        </p:grpSpPr>
        <p:sp>
          <p:nvSpPr>
            <p:cNvPr id="23" name="Line 18"/>
            <p:cNvSpPr>
              <a:spLocks noChangeShapeType="1"/>
            </p:cNvSpPr>
            <p:nvPr/>
          </p:nvSpPr>
          <p:spPr bwMode="auto">
            <a:xfrm>
              <a:off x="1056" y="1056"/>
              <a:ext cx="576" cy="0"/>
            </a:xfrm>
            <a:prstGeom prst="line">
              <a:avLst/>
            </a:prstGeom>
            <a:noFill/>
            <a:ln w="9525">
              <a:solidFill>
                <a:srgbClr val="000000"/>
              </a:solidFill>
              <a:round/>
              <a:headEnd/>
              <a:tailEnd type="triangle" w="med" len="med"/>
            </a:ln>
          </p:spPr>
          <p:txBody>
            <a:bodyPr/>
            <a:lstStyle/>
            <a:p>
              <a:endParaRPr lang="en-US">
                <a:latin typeface="VNI-Times" pitchFamily="2" charset="0"/>
              </a:endParaRPr>
            </a:p>
          </p:txBody>
        </p:sp>
        <p:sp>
          <p:nvSpPr>
            <p:cNvPr id="24" name="Text Box 19"/>
            <p:cNvSpPr txBox="1">
              <a:spLocks noChangeArrowheads="1"/>
            </p:cNvSpPr>
            <p:nvPr/>
          </p:nvSpPr>
          <p:spPr bwMode="auto">
            <a:xfrm>
              <a:off x="384" y="912"/>
              <a:ext cx="672" cy="250"/>
            </a:xfrm>
            <a:prstGeom prst="rect">
              <a:avLst/>
            </a:prstGeom>
            <a:noFill/>
            <a:ln w="9525">
              <a:noFill/>
              <a:miter lim="800000"/>
              <a:headEnd/>
              <a:tailEnd/>
            </a:ln>
          </p:spPr>
          <p:txBody>
            <a:bodyPr>
              <a:spAutoFit/>
            </a:bodyPr>
            <a:lstStyle/>
            <a:p>
              <a:pPr eaLnBrk="0" hangingPunct="0">
                <a:spcBef>
                  <a:spcPct val="50000"/>
                </a:spcBef>
              </a:pPr>
              <a:r>
                <a:rPr lang="en-US" sz="2000">
                  <a:latin typeface="VNI-Times" pitchFamily="2" charset="0"/>
                </a:rPr>
                <a:t>Teân lôùp</a:t>
              </a:r>
            </a:p>
          </p:txBody>
        </p:sp>
      </p:grpSp>
      <p:grpSp>
        <p:nvGrpSpPr>
          <p:cNvPr id="25" name="Group 20"/>
          <p:cNvGrpSpPr>
            <a:grpSpLocks/>
          </p:cNvGrpSpPr>
          <p:nvPr/>
        </p:nvGrpSpPr>
        <p:grpSpPr bwMode="auto">
          <a:xfrm>
            <a:off x="685800" y="2757487"/>
            <a:ext cx="2133600" cy="400050"/>
            <a:chOff x="288" y="1680"/>
            <a:chExt cx="1344" cy="252"/>
          </a:xfrm>
        </p:grpSpPr>
        <p:sp>
          <p:nvSpPr>
            <p:cNvPr id="26" name="Line 21"/>
            <p:cNvSpPr>
              <a:spLocks noChangeShapeType="1"/>
            </p:cNvSpPr>
            <p:nvPr/>
          </p:nvSpPr>
          <p:spPr bwMode="auto">
            <a:xfrm>
              <a:off x="1152" y="1824"/>
              <a:ext cx="480" cy="0"/>
            </a:xfrm>
            <a:prstGeom prst="line">
              <a:avLst/>
            </a:prstGeom>
            <a:noFill/>
            <a:ln w="9525">
              <a:solidFill>
                <a:srgbClr val="000000"/>
              </a:solidFill>
              <a:round/>
              <a:headEnd/>
              <a:tailEnd type="triangle" w="med" len="med"/>
            </a:ln>
          </p:spPr>
          <p:txBody>
            <a:bodyPr/>
            <a:lstStyle/>
            <a:p>
              <a:endParaRPr lang="en-US">
                <a:latin typeface="VNI-Times" pitchFamily="2" charset="0"/>
              </a:endParaRPr>
            </a:p>
          </p:txBody>
        </p:sp>
        <p:sp>
          <p:nvSpPr>
            <p:cNvPr id="27" name="Text Box 22"/>
            <p:cNvSpPr txBox="1">
              <a:spLocks noChangeArrowheads="1"/>
            </p:cNvSpPr>
            <p:nvPr/>
          </p:nvSpPr>
          <p:spPr bwMode="auto">
            <a:xfrm>
              <a:off x="288" y="1680"/>
              <a:ext cx="1056" cy="252"/>
            </a:xfrm>
            <a:prstGeom prst="rect">
              <a:avLst/>
            </a:prstGeom>
            <a:noFill/>
            <a:ln w="9525">
              <a:noFill/>
              <a:miter lim="800000"/>
              <a:headEnd/>
              <a:tailEnd/>
            </a:ln>
          </p:spPr>
          <p:txBody>
            <a:bodyPr wrap="square">
              <a:spAutoFit/>
            </a:bodyPr>
            <a:lstStyle/>
            <a:p>
              <a:pPr eaLnBrk="0" hangingPunct="0">
                <a:spcBef>
                  <a:spcPct val="50000"/>
                </a:spcBef>
              </a:pPr>
              <a:r>
                <a:rPr lang="en-US" sz="2000">
                  <a:latin typeface="VNI-Times" pitchFamily="2" charset="0"/>
                </a:rPr>
                <a:t>Thuoäc tính</a:t>
              </a:r>
            </a:p>
          </p:txBody>
        </p:sp>
      </p:grpSp>
      <p:grpSp>
        <p:nvGrpSpPr>
          <p:cNvPr id="28" name="Group 23"/>
          <p:cNvGrpSpPr>
            <a:grpSpLocks/>
          </p:cNvGrpSpPr>
          <p:nvPr/>
        </p:nvGrpSpPr>
        <p:grpSpPr bwMode="auto">
          <a:xfrm>
            <a:off x="685800" y="4205287"/>
            <a:ext cx="2133600" cy="396875"/>
            <a:chOff x="288" y="1680"/>
            <a:chExt cx="1344" cy="250"/>
          </a:xfrm>
        </p:grpSpPr>
        <p:sp>
          <p:nvSpPr>
            <p:cNvPr id="29" name="Line 24"/>
            <p:cNvSpPr>
              <a:spLocks noChangeShapeType="1"/>
            </p:cNvSpPr>
            <p:nvPr/>
          </p:nvSpPr>
          <p:spPr bwMode="auto">
            <a:xfrm>
              <a:off x="1152" y="1824"/>
              <a:ext cx="480" cy="0"/>
            </a:xfrm>
            <a:prstGeom prst="line">
              <a:avLst/>
            </a:prstGeom>
            <a:noFill/>
            <a:ln w="9525">
              <a:solidFill>
                <a:srgbClr val="000000"/>
              </a:solidFill>
              <a:round/>
              <a:headEnd/>
              <a:tailEnd type="triangle" w="med" len="med"/>
            </a:ln>
          </p:spPr>
          <p:txBody>
            <a:bodyPr/>
            <a:lstStyle/>
            <a:p>
              <a:endParaRPr lang="en-US">
                <a:latin typeface="VNI-Times" pitchFamily="2" charset="0"/>
              </a:endParaRPr>
            </a:p>
          </p:txBody>
        </p:sp>
        <p:sp>
          <p:nvSpPr>
            <p:cNvPr id="30" name="Text Box 25"/>
            <p:cNvSpPr txBox="1">
              <a:spLocks noChangeArrowheads="1"/>
            </p:cNvSpPr>
            <p:nvPr/>
          </p:nvSpPr>
          <p:spPr bwMode="auto">
            <a:xfrm>
              <a:off x="288" y="1680"/>
              <a:ext cx="864" cy="250"/>
            </a:xfrm>
            <a:prstGeom prst="rect">
              <a:avLst/>
            </a:prstGeom>
            <a:noFill/>
            <a:ln w="9525">
              <a:noFill/>
              <a:miter lim="800000"/>
              <a:headEnd/>
              <a:tailEnd/>
            </a:ln>
          </p:spPr>
          <p:txBody>
            <a:bodyPr>
              <a:spAutoFit/>
            </a:bodyPr>
            <a:lstStyle/>
            <a:p>
              <a:pPr eaLnBrk="0" hangingPunct="0">
                <a:spcBef>
                  <a:spcPct val="50000"/>
                </a:spcBef>
              </a:pPr>
              <a:r>
                <a:rPr lang="en-US" sz="2000">
                  <a:latin typeface="VNI-Times" pitchFamily="2" charset="0"/>
                </a:rPr>
                <a:t>Thao taùc</a:t>
              </a:r>
            </a:p>
          </p:txBody>
        </p:sp>
      </p:grpSp>
      <p:sp>
        <p:nvSpPr>
          <p:cNvPr id="31" name="Text Box 26"/>
          <p:cNvSpPr txBox="1">
            <a:spLocks noChangeArrowheads="1"/>
          </p:cNvSpPr>
          <p:nvPr/>
        </p:nvSpPr>
        <p:spPr bwMode="auto">
          <a:xfrm>
            <a:off x="2438400" y="5348287"/>
            <a:ext cx="2286000" cy="457200"/>
          </a:xfrm>
          <a:prstGeom prst="rect">
            <a:avLst/>
          </a:prstGeom>
          <a:noFill/>
          <a:ln w="9525">
            <a:noFill/>
            <a:miter lim="800000"/>
            <a:headEnd/>
            <a:tailEnd/>
          </a:ln>
        </p:spPr>
        <p:txBody>
          <a:bodyPr>
            <a:spAutoFit/>
          </a:bodyPr>
          <a:lstStyle/>
          <a:p>
            <a:pPr algn="ctr" eaLnBrk="0" hangingPunct="0">
              <a:spcBef>
                <a:spcPct val="50000"/>
              </a:spcBef>
            </a:pPr>
            <a:r>
              <a:rPr lang="en-US" sz="2400">
                <a:latin typeface="VNI-Times" pitchFamily="2" charset="0"/>
              </a:rPr>
              <a:t>Sô ñoà lôùp</a:t>
            </a:r>
          </a:p>
        </p:txBody>
      </p:sp>
      <p:sp>
        <p:nvSpPr>
          <p:cNvPr id="32" name="Text Box 27"/>
          <p:cNvSpPr txBox="1">
            <a:spLocks noChangeArrowheads="1"/>
          </p:cNvSpPr>
          <p:nvPr/>
        </p:nvSpPr>
        <p:spPr bwMode="auto">
          <a:xfrm>
            <a:off x="5638800" y="5348287"/>
            <a:ext cx="2286000" cy="457200"/>
          </a:xfrm>
          <a:prstGeom prst="rect">
            <a:avLst/>
          </a:prstGeom>
          <a:noFill/>
          <a:ln w="9525">
            <a:noFill/>
            <a:miter lim="800000"/>
            <a:headEnd/>
            <a:tailEnd/>
          </a:ln>
        </p:spPr>
        <p:txBody>
          <a:bodyPr>
            <a:spAutoFit/>
          </a:bodyPr>
          <a:lstStyle/>
          <a:p>
            <a:pPr algn="ctr" eaLnBrk="0" hangingPunct="0">
              <a:spcBef>
                <a:spcPct val="50000"/>
              </a:spcBef>
            </a:pPr>
            <a:r>
              <a:rPr lang="en-US" sz="2400">
                <a:latin typeface="VNI-Times" pitchFamily="2" charset="0"/>
              </a:rPr>
              <a:t>Sô ñoà theå hieän</a:t>
            </a:r>
          </a:p>
        </p:txBody>
      </p:sp>
      <p:sp>
        <p:nvSpPr>
          <p:cNvPr id="33" name="Rectangle 28"/>
          <p:cNvSpPr>
            <a:spLocks noChangeArrowheads="1"/>
          </p:cNvSpPr>
          <p:nvPr/>
        </p:nvSpPr>
        <p:spPr bwMode="auto">
          <a:xfrm>
            <a:off x="1528762" y="6034087"/>
            <a:ext cx="6243638" cy="519113"/>
          </a:xfrm>
          <a:prstGeom prst="rect">
            <a:avLst/>
          </a:prstGeom>
          <a:noFill/>
          <a:ln w="9525">
            <a:noFill/>
            <a:miter lim="800000"/>
            <a:headEnd/>
            <a:tailEnd/>
          </a:ln>
        </p:spPr>
        <p:txBody>
          <a:bodyPr wrap="none">
            <a:spAutoFit/>
          </a:bodyPr>
          <a:lstStyle/>
          <a:p>
            <a:r>
              <a:rPr lang="en-US" sz="2800" b="1"/>
              <a:t>Đối tượng = Dữ liệu + Phương thức</a:t>
            </a:r>
          </a:p>
        </p:txBody>
      </p:sp>
    </p:spTree>
    <p:extLst>
      <p:ext uri="{BB962C8B-B14F-4D97-AF65-F5344CB8AC3E}">
        <p14:creationId xmlns=""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p:cTn id="13" dur="1000" fill="hold"/>
                                        <p:tgtEl>
                                          <p:spTgt spid="22"/>
                                        </p:tgtEl>
                                        <p:attrNameLst>
                                          <p:attrName>ppt_w</p:attrName>
                                        </p:attrNameLst>
                                      </p:cBhvr>
                                      <p:tavLst>
                                        <p:tav tm="0">
                                          <p:val>
                                            <p:strVal val="#ppt_w*0.70"/>
                                          </p:val>
                                        </p:tav>
                                        <p:tav tm="100000">
                                          <p:val>
                                            <p:strVal val="#ppt_w"/>
                                          </p:val>
                                        </p:tav>
                                      </p:tavLst>
                                    </p:anim>
                                    <p:anim calcmode="lin" valueType="num">
                                      <p:cBhvr>
                                        <p:cTn id="14" dur="1000" fill="hold"/>
                                        <p:tgtEl>
                                          <p:spTgt spid="22"/>
                                        </p:tgtEl>
                                        <p:attrNameLst>
                                          <p:attrName>ppt_h</p:attrName>
                                        </p:attrNameLst>
                                      </p:cBhvr>
                                      <p:tavLst>
                                        <p:tav tm="0">
                                          <p:val>
                                            <p:strVal val="#ppt_h"/>
                                          </p:val>
                                        </p:tav>
                                        <p:tav tm="100000">
                                          <p:val>
                                            <p:strVal val="#ppt_h"/>
                                          </p:val>
                                        </p:tav>
                                      </p:tavLst>
                                    </p:anim>
                                    <p:animEffect transition="in" filter="fade">
                                      <p:cBhvr>
                                        <p:cTn id="15" dur="1000"/>
                                        <p:tgtEl>
                                          <p:spTgt spid="22"/>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55" presetClass="entr" presetSubtype="0" fill="hold" nodeType="click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p:cTn id="26" dur="1000" fill="hold"/>
                                        <p:tgtEl>
                                          <p:spTgt spid="25"/>
                                        </p:tgtEl>
                                        <p:attrNameLst>
                                          <p:attrName>ppt_w</p:attrName>
                                        </p:attrNameLst>
                                      </p:cBhvr>
                                      <p:tavLst>
                                        <p:tav tm="0">
                                          <p:val>
                                            <p:strVal val="#ppt_w*0.70"/>
                                          </p:val>
                                        </p:tav>
                                        <p:tav tm="100000">
                                          <p:val>
                                            <p:strVal val="#ppt_w"/>
                                          </p:val>
                                        </p:tav>
                                      </p:tavLst>
                                    </p:anim>
                                    <p:anim calcmode="lin" valueType="num">
                                      <p:cBhvr>
                                        <p:cTn id="27" dur="1000" fill="hold"/>
                                        <p:tgtEl>
                                          <p:spTgt spid="25"/>
                                        </p:tgtEl>
                                        <p:attrNameLst>
                                          <p:attrName>ppt_h</p:attrName>
                                        </p:attrNameLst>
                                      </p:cBhvr>
                                      <p:tavLst>
                                        <p:tav tm="0">
                                          <p:val>
                                            <p:strVal val="#ppt_h"/>
                                          </p:val>
                                        </p:tav>
                                        <p:tav tm="100000">
                                          <p:val>
                                            <p:strVal val="#ppt_h"/>
                                          </p:val>
                                        </p:tav>
                                      </p:tavLst>
                                    </p:anim>
                                    <p:animEffect transition="in" filter="fade">
                                      <p:cBhvr>
                                        <p:cTn id="28" dur="1000"/>
                                        <p:tgtEl>
                                          <p:spTgt spid="25"/>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500" fill="hold"/>
                                        <p:tgtEl>
                                          <p:spTgt spid="14"/>
                                        </p:tgtEl>
                                        <p:attrNameLst>
                                          <p:attrName>ppt_x</p:attrName>
                                        </p:attrNameLst>
                                      </p:cBhvr>
                                      <p:tavLst>
                                        <p:tav tm="0">
                                          <p:val>
                                            <p:strVal val="#ppt_x"/>
                                          </p:val>
                                        </p:tav>
                                        <p:tav tm="100000">
                                          <p:val>
                                            <p:strVal val="#ppt_x"/>
                                          </p:val>
                                        </p:tav>
                                      </p:tavLst>
                                    </p:anim>
                                    <p:anim calcmode="lin" valueType="num">
                                      <p:cBhvr additive="base">
                                        <p:cTn id="3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55" presetClass="entr" presetSubtype="0" fill="hold" nodeType="clickEffect">
                                  <p:stCondLst>
                                    <p:cond delay="0"/>
                                  </p:stCondLst>
                                  <p:childTnLst>
                                    <p:set>
                                      <p:cBhvr>
                                        <p:cTn id="38" dur="1" fill="hold">
                                          <p:stCondLst>
                                            <p:cond delay="0"/>
                                          </p:stCondLst>
                                        </p:cTn>
                                        <p:tgtEl>
                                          <p:spTgt spid="28"/>
                                        </p:tgtEl>
                                        <p:attrNameLst>
                                          <p:attrName>style.visibility</p:attrName>
                                        </p:attrNameLst>
                                      </p:cBhvr>
                                      <p:to>
                                        <p:strVal val="visible"/>
                                      </p:to>
                                    </p:set>
                                    <p:anim calcmode="lin" valueType="num">
                                      <p:cBhvr>
                                        <p:cTn id="39" dur="1000" fill="hold"/>
                                        <p:tgtEl>
                                          <p:spTgt spid="28"/>
                                        </p:tgtEl>
                                        <p:attrNameLst>
                                          <p:attrName>ppt_w</p:attrName>
                                        </p:attrNameLst>
                                      </p:cBhvr>
                                      <p:tavLst>
                                        <p:tav tm="0">
                                          <p:val>
                                            <p:strVal val="#ppt_w*0.70"/>
                                          </p:val>
                                        </p:tav>
                                        <p:tav tm="100000">
                                          <p:val>
                                            <p:strVal val="#ppt_w"/>
                                          </p:val>
                                        </p:tav>
                                      </p:tavLst>
                                    </p:anim>
                                    <p:anim calcmode="lin" valueType="num">
                                      <p:cBhvr>
                                        <p:cTn id="40" dur="1000" fill="hold"/>
                                        <p:tgtEl>
                                          <p:spTgt spid="28"/>
                                        </p:tgtEl>
                                        <p:attrNameLst>
                                          <p:attrName>ppt_h</p:attrName>
                                        </p:attrNameLst>
                                      </p:cBhvr>
                                      <p:tavLst>
                                        <p:tav tm="0">
                                          <p:val>
                                            <p:strVal val="#ppt_h"/>
                                          </p:val>
                                        </p:tav>
                                        <p:tav tm="100000">
                                          <p:val>
                                            <p:strVal val="#ppt_h"/>
                                          </p:val>
                                        </p:tav>
                                      </p:tavLst>
                                    </p:anim>
                                    <p:animEffect transition="in" filter="fade">
                                      <p:cBhvr>
                                        <p:cTn id="41" dur="1000"/>
                                        <p:tgtEl>
                                          <p:spTgt spid="28"/>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17"/>
                                        </p:tgtEl>
                                        <p:attrNameLst>
                                          <p:attrName>style.visibility</p:attrName>
                                        </p:attrNameLst>
                                      </p:cBhvr>
                                      <p:to>
                                        <p:strVal val="visible"/>
                                      </p:to>
                                    </p:set>
                                    <p:anim calcmode="lin" valueType="num">
                                      <p:cBhvr additive="base">
                                        <p:cTn id="46" dur="500" fill="hold"/>
                                        <p:tgtEl>
                                          <p:spTgt spid="17"/>
                                        </p:tgtEl>
                                        <p:attrNameLst>
                                          <p:attrName>ppt_x</p:attrName>
                                        </p:attrNameLst>
                                      </p:cBhvr>
                                      <p:tavLst>
                                        <p:tav tm="0">
                                          <p:val>
                                            <p:strVal val="#ppt_x"/>
                                          </p:val>
                                        </p:tav>
                                        <p:tav tm="100000">
                                          <p:val>
                                            <p:strVal val="#ppt_x"/>
                                          </p:val>
                                        </p:tav>
                                      </p:tavLst>
                                    </p:anim>
                                    <p:anim calcmode="lin" valueType="num">
                                      <p:cBhvr additive="base">
                                        <p:cTn id="4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55" presetClass="entr" presetSubtype="0" fill="hold" grpId="0" nodeType="clickEffect">
                                  <p:stCondLst>
                                    <p:cond delay="0"/>
                                  </p:stCondLst>
                                  <p:childTnLst>
                                    <p:set>
                                      <p:cBhvr>
                                        <p:cTn id="51" dur="1" fill="hold">
                                          <p:stCondLst>
                                            <p:cond delay="0"/>
                                          </p:stCondLst>
                                        </p:cTn>
                                        <p:tgtEl>
                                          <p:spTgt spid="31"/>
                                        </p:tgtEl>
                                        <p:attrNameLst>
                                          <p:attrName>style.visibility</p:attrName>
                                        </p:attrNameLst>
                                      </p:cBhvr>
                                      <p:to>
                                        <p:strVal val="visible"/>
                                      </p:to>
                                    </p:set>
                                    <p:anim calcmode="lin" valueType="num">
                                      <p:cBhvr>
                                        <p:cTn id="52" dur="1000" fill="hold"/>
                                        <p:tgtEl>
                                          <p:spTgt spid="31"/>
                                        </p:tgtEl>
                                        <p:attrNameLst>
                                          <p:attrName>ppt_w</p:attrName>
                                        </p:attrNameLst>
                                      </p:cBhvr>
                                      <p:tavLst>
                                        <p:tav tm="0">
                                          <p:val>
                                            <p:strVal val="#ppt_w*0.70"/>
                                          </p:val>
                                        </p:tav>
                                        <p:tav tm="100000">
                                          <p:val>
                                            <p:strVal val="#ppt_w"/>
                                          </p:val>
                                        </p:tav>
                                      </p:tavLst>
                                    </p:anim>
                                    <p:anim calcmode="lin" valueType="num">
                                      <p:cBhvr>
                                        <p:cTn id="53" dur="1000" fill="hold"/>
                                        <p:tgtEl>
                                          <p:spTgt spid="31"/>
                                        </p:tgtEl>
                                        <p:attrNameLst>
                                          <p:attrName>ppt_h</p:attrName>
                                        </p:attrNameLst>
                                      </p:cBhvr>
                                      <p:tavLst>
                                        <p:tav tm="0">
                                          <p:val>
                                            <p:strVal val="#ppt_h"/>
                                          </p:val>
                                        </p:tav>
                                        <p:tav tm="100000">
                                          <p:val>
                                            <p:strVal val="#ppt_h"/>
                                          </p:val>
                                        </p:tav>
                                      </p:tavLst>
                                    </p:anim>
                                    <p:animEffect transition="in" filter="fade">
                                      <p:cBhvr>
                                        <p:cTn id="54" dur="1000"/>
                                        <p:tgtEl>
                                          <p:spTgt spid="31"/>
                                        </p:tgtEl>
                                      </p:cBhvr>
                                    </p:animEffect>
                                  </p:childTnLst>
                                </p:cTn>
                              </p:par>
                            </p:childTnLst>
                          </p:cTn>
                        </p:par>
                        <p:par>
                          <p:cTn id="55" fill="hold">
                            <p:stCondLst>
                              <p:cond delay="1000"/>
                            </p:stCondLst>
                            <p:childTnLst>
                              <p:par>
                                <p:cTn id="56" presetID="55" presetClass="entr" presetSubtype="0" fill="hold" grpId="0" nodeType="afterEffect">
                                  <p:stCondLst>
                                    <p:cond delay="0"/>
                                  </p:stCondLst>
                                  <p:childTnLst>
                                    <p:set>
                                      <p:cBhvr>
                                        <p:cTn id="57" dur="1" fill="hold">
                                          <p:stCondLst>
                                            <p:cond delay="0"/>
                                          </p:stCondLst>
                                        </p:cTn>
                                        <p:tgtEl>
                                          <p:spTgt spid="32"/>
                                        </p:tgtEl>
                                        <p:attrNameLst>
                                          <p:attrName>style.visibility</p:attrName>
                                        </p:attrNameLst>
                                      </p:cBhvr>
                                      <p:to>
                                        <p:strVal val="visible"/>
                                      </p:to>
                                    </p:set>
                                    <p:anim calcmode="lin" valueType="num">
                                      <p:cBhvr>
                                        <p:cTn id="58" dur="1000" fill="hold"/>
                                        <p:tgtEl>
                                          <p:spTgt spid="32"/>
                                        </p:tgtEl>
                                        <p:attrNameLst>
                                          <p:attrName>ppt_w</p:attrName>
                                        </p:attrNameLst>
                                      </p:cBhvr>
                                      <p:tavLst>
                                        <p:tav tm="0">
                                          <p:val>
                                            <p:strVal val="#ppt_w*0.70"/>
                                          </p:val>
                                        </p:tav>
                                        <p:tav tm="100000">
                                          <p:val>
                                            <p:strVal val="#ppt_w"/>
                                          </p:val>
                                        </p:tav>
                                      </p:tavLst>
                                    </p:anim>
                                    <p:anim calcmode="lin" valueType="num">
                                      <p:cBhvr>
                                        <p:cTn id="59" dur="1000" fill="hold"/>
                                        <p:tgtEl>
                                          <p:spTgt spid="32"/>
                                        </p:tgtEl>
                                        <p:attrNameLst>
                                          <p:attrName>ppt_h</p:attrName>
                                        </p:attrNameLst>
                                      </p:cBhvr>
                                      <p:tavLst>
                                        <p:tav tm="0">
                                          <p:val>
                                            <p:strVal val="#ppt_h"/>
                                          </p:val>
                                        </p:tav>
                                        <p:tav tm="100000">
                                          <p:val>
                                            <p:strVal val="#ppt_h"/>
                                          </p:val>
                                        </p:tav>
                                      </p:tavLst>
                                    </p:anim>
                                    <p:animEffect transition="in" filter="fade">
                                      <p:cBhvr>
                                        <p:cTn id="60" dur="1000"/>
                                        <p:tgtEl>
                                          <p:spTgt spid="32"/>
                                        </p:tgtEl>
                                      </p:cBhvr>
                                    </p:animEffect>
                                  </p:childTnLst>
                                </p:cTn>
                              </p:par>
                            </p:childTnLst>
                          </p:cTn>
                        </p:par>
                      </p:childTnLst>
                    </p:cTn>
                  </p:par>
                  <p:par>
                    <p:cTn id="61" fill="hold">
                      <p:stCondLst>
                        <p:cond delay="indefinite"/>
                      </p:stCondLst>
                      <p:childTnLst>
                        <p:par>
                          <p:cTn id="62" fill="hold">
                            <p:stCondLst>
                              <p:cond delay="0"/>
                            </p:stCondLst>
                            <p:childTnLst>
                              <p:par>
                                <p:cTn id="63" presetID="4" presetClass="entr" presetSubtype="16" fill="hold" grpId="0" nodeType="click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box(in)">
                                      <p:cBhvr>
                                        <p:cTn id="6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Thiết kế theo hướng đối tượng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mtClean="0">
                <a:solidFill>
                  <a:srgbClr val="FF3300"/>
                </a:solidFill>
                <a:latin typeface="Arial" pitchFamily="34" charset="0"/>
                <a:cs typeface="Arial" pitchFamily="34" charset="0"/>
              </a:rPr>
              <a:t>Trừu tượng hóa </a:t>
            </a:r>
            <a:r>
              <a:rPr lang="vi-VN" smtClean="0">
                <a:solidFill>
                  <a:schemeClr val="tx1">
                    <a:lumMod val="95000"/>
                    <a:lumOff val="5000"/>
                  </a:schemeClr>
                </a:solidFill>
                <a:latin typeface="Arial" pitchFamily="34" charset="0"/>
                <a:cs typeface="Arial" pitchFamily="34" charset="0"/>
              </a:rPr>
              <a:t>dữ liệu và các hàm/thủ tục liên quan</a:t>
            </a:r>
            <a:r>
              <a:rPr lang="en-US" smtClean="0">
                <a:solidFill>
                  <a:schemeClr val="tx1">
                    <a:lumMod val="95000"/>
                    <a:lumOff val="5000"/>
                  </a:schemeClr>
                </a:solidFill>
                <a:latin typeface="Arial" pitchFamily="34" charset="0"/>
                <a:cs typeface="Arial" pitchFamily="34" charset="0"/>
              </a:rPr>
              <a:t>.</a:t>
            </a:r>
            <a:endParaRPr lang="vi-VN"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mtClean="0">
                <a:solidFill>
                  <a:srgbClr val="FF3300"/>
                </a:solidFill>
                <a:latin typeface="Arial" pitchFamily="34" charset="0"/>
                <a:cs typeface="Arial" pitchFamily="34" charset="0"/>
              </a:rPr>
              <a:t>Chia hệ thống </a:t>
            </a:r>
            <a:r>
              <a:rPr lang="vi-VN" smtClean="0">
                <a:solidFill>
                  <a:schemeClr val="tx1">
                    <a:lumMod val="95000"/>
                    <a:lumOff val="5000"/>
                  </a:schemeClr>
                </a:solidFill>
                <a:latin typeface="Arial" pitchFamily="34" charset="0"/>
                <a:cs typeface="Arial" pitchFamily="34" charset="0"/>
              </a:rPr>
              <a:t>ra thành các lớp/đối tượng</a:t>
            </a:r>
            <a:r>
              <a:rPr lang="en-US" smtClean="0">
                <a:solidFill>
                  <a:schemeClr val="tx1">
                    <a:lumMod val="95000"/>
                    <a:lumOff val="5000"/>
                  </a:schemeClr>
                </a:solidFill>
                <a:latin typeface="Arial" pitchFamily="34" charset="0"/>
                <a:cs typeface="Arial" pitchFamily="34" charset="0"/>
              </a:rPr>
              <a:t>.</a:t>
            </a:r>
            <a:endParaRPr lang="vi-VN"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Mỗi lớp/đối tượng có các tính năng và hành động chuyên biệt</a:t>
            </a:r>
            <a:r>
              <a:rPr lang="en-US" smtClean="0">
                <a:solidFill>
                  <a:schemeClr val="tx1">
                    <a:lumMod val="95000"/>
                    <a:lumOff val="5000"/>
                  </a:schemeClr>
                </a:solidFill>
                <a:latin typeface="Arial" pitchFamily="34" charset="0"/>
                <a:cs typeface="Arial" pitchFamily="34" charset="0"/>
              </a:rPr>
              <a:t>.</a:t>
            </a:r>
            <a:endParaRPr lang="vi-VN"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Các lớp có thể được sử dụng để tạo ra nhiều đối tượng cụ thể</a:t>
            </a:r>
            <a:r>
              <a:rPr lang="en-US" smtClean="0">
                <a:solidFill>
                  <a:schemeClr val="tx1">
                    <a:lumMod val="95000"/>
                    <a:lumOff val="5000"/>
                  </a:schemeClr>
                </a:solidFill>
                <a:latin typeface="Arial" pitchFamily="34" charset="0"/>
                <a:cs typeface="Arial" pitchFamily="34" charset="0"/>
              </a:rPr>
              <a:t>.</a:t>
            </a:r>
            <a:endParaRPr lang="vi-VN"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24</a:t>
            </a:fld>
            <a:endParaRPr lang="en-US"/>
          </a:p>
        </p:txBody>
      </p:sp>
    </p:spTree>
    <p:extLst>
      <p:ext uri="{BB962C8B-B14F-4D97-AF65-F5344CB8AC3E}">
        <p14:creationId xmlns=""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r>
              <a:rPr lang="vi-VN" b="1" smtClean="0">
                <a:effectLst>
                  <a:outerShdw blurRad="38100" dist="38100" dir="2700000" algn="tl">
                    <a:srgbClr val="000000">
                      <a:alpha val="43137"/>
                    </a:srgbClr>
                  </a:outerShdw>
                </a:effectLst>
                <a:latin typeface="Arial" pitchFamily="34" charset="0"/>
                <a:cs typeface="Arial" pitchFamily="34" charset="0"/>
              </a:rPr>
              <a:t>Các đặc điểm quan trọng của OO</a:t>
            </a:r>
            <a:r>
              <a:rPr lang="en-US" b="1" smtClean="0">
                <a:effectLst>
                  <a:outerShdw blurRad="38100" dist="38100" dir="2700000" algn="tl">
                    <a:srgbClr val="000000">
                      <a:alpha val="43137"/>
                    </a:srgbClr>
                  </a:outerShdw>
                </a:effectLst>
                <a:latin typeface="Arial" pitchFamily="34" charset="0"/>
                <a:cs typeface="Arial" pitchFamily="34" charset="0"/>
              </a:rPr>
              <a:t>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25</a:t>
            </a:fld>
            <a:endParaRPr lang="en-US"/>
          </a:p>
        </p:txBody>
      </p:sp>
      <p:pic>
        <p:nvPicPr>
          <p:cNvPr id="7" name="Picture 2"/>
          <p:cNvPicPr>
            <a:picLocks noChangeAspect="1" noChangeArrowheads="1"/>
          </p:cNvPicPr>
          <p:nvPr/>
        </p:nvPicPr>
        <p:blipFill>
          <a:blip r:embed="rId3" cstate="print"/>
          <a:srcRect/>
          <a:stretch>
            <a:fillRect/>
          </a:stretch>
        </p:blipFill>
        <p:spPr bwMode="auto">
          <a:xfrm>
            <a:off x="3733800" y="2771775"/>
            <a:ext cx="5286652" cy="3781425"/>
          </a:xfrm>
          <a:prstGeom prst="rect">
            <a:avLst/>
          </a:prstGeom>
          <a:noFill/>
        </p:spPr>
      </p:pic>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Các lớp đối tượng - Classes</a:t>
            </a:r>
          </a:p>
          <a:p>
            <a:pPr algn="just">
              <a:lnSpc>
                <a:spcPct val="130000"/>
              </a:lnSpc>
              <a:spcBef>
                <a:spcPts val="300"/>
              </a:spcBef>
              <a:spcAft>
                <a:spcPts val="300"/>
              </a:spcAft>
              <a:buFont typeface="Wingdings" pitchFamily="2" charset="2"/>
              <a:buChar char="v"/>
            </a:pPr>
            <a:r>
              <a:rPr lang="vi-VN" smtClean="0">
                <a:solidFill>
                  <a:srgbClr val="0000FF"/>
                </a:solidFill>
                <a:latin typeface="Arial" pitchFamily="34" charset="0"/>
                <a:cs typeface="Arial" pitchFamily="34" charset="0"/>
              </a:rPr>
              <a:t>Đóng gói </a:t>
            </a:r>
            <a:r>
              <a:rPr lang="vi-VN" smtClean="0">
                <a:solidFill>
                  <a:schemeClr val="tx1">
                    <a:lumMod val="95000"/>
                    <a:lumOff val="5000"/>
                  </a:schemeClr>
                </a:solidFill>
                <a:latin typeface="Arial" pitchFamily="34" charset="0"/>
                <a:cs typeface="Arial" pitchFamily="34" charset="0"/>
              </a:rPr>
              <a:t>- Encapsulation</a:t>
            </a:r>
          </a:p>
          <a:p>
            <a:pPr algn="just">
              <a:lnSpc>
                <a:spcPct val="130000"/>
              </a:lnSpc>
              <a:spcBef>
                <a:spcPts val="300"/>
              </a:spcBef>
              <a:spcAft>
                <a:spcPts val="300"/>
              </a:spcAft>
              <a:buFont typeface="Wingdings" pitchFamily="2" charset="2"/>
              <a:buChar char="v"/>
            </a:pPr>
            <a:r>
              <a:rPr lang="vi-VN" smtClean="0">
                <a:solidFill>
                  <a:srgbClr val="0000FF"/>
                </a:solidFill>
                <a:latin typeface="Arial" pitchFamily="34" charset="0"/>
                <a:cs typeface="Arial" pitchFamily="34" charset="0"/>
              </a:rPr>
              <a:t>Thừa kế </a:t>
            </a:r>
            <a:r>
              <a:rPr lang="vi-VN" smtClean="0">
                <a:solidFill>
                  <a:schemeClr val="tx1">
                    <a:lumMod val="95000"/>
                    <a:lumOff val="5000"/>
                  </a:schemeClr>
                </a:solidFill>
                <a:latin typeface="Arial" pitchFamily="34" charset="0"/>
                <a:cs typeface="Arial" pitchFamily="34" charset="0"/>
              </a:rPr>
              <a:t>- Inheritance</a:t>
            </a:r>
          </a:p>
          <a:p>
            <a:pPr algn="just">
              <a:lnSpc>
                <a:spcPct val="130000"/>
              </a:lnSpc>
              <a:spcBef>
                <a:spcPts val="300"/>
              </a:spcBef>
              <a:spcAft>
                <a:spcPts val="300"/>
              </a:spcAft>
              <a:buFont typeface="Wingdings" pitchFamily="2" charset="2"/>
              <a:buChar char="v"/>
            </a:pPr>
            <a:r>
              <a:rPr lang="vi-VN" smtClean="0">
                <a:solidFill>
                  <a:srgbClr val="0000FF"/>
                </a:solidFill>
                <a:latin typeface="Arial" pitchFamily="34" charset="0"/>
                <a:cs typeface="Arial" pitchFamily="34" charset="0"/>
              </a:rPr>
              <a:t>Đa hình </a:t>
            </a:r>
            <a:r>
              <a:rPr lang="vi-VN" smtClean="0">
                <a:solidFill>
                  <a:schemeClr val="tx1">
                    <a:lumMod val="95000"/>
                    <a:lumOff val="5000"/>
                  </a:schemeClr>
                </a:solidFill>
                <a:latin typeface="Arial" pitchFamily="34" charset="0"/>
                <a:cs typeface="Arial" pitchFamily="34" charset="0"/>
              </a:rPr>
              <a:t>- Polymorphism</a:t>
            </a:r>
          </a:p>
        </p:txBody>
      </p:sp>
    </p:spTree>
    <p:extLst>
      <p:ext uri="{BB962C8B-B14F-4D97-AF65-F5344CB8AC3E}">
        <p14:creationId xmlns="" xmlns:p14="http://schemas.microsoft.com/office/powerpoint/2010/main" val="10298173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Trừu tượng hóa</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26</a:t>
            </a:fld>
            <a:endParaRPr lang="en-US"/>
          </a:p>
        </p:txBody>
      </p:sp>
      <p:grpSp>
        <p:nvGrpSpPr>
          <p:cNvPr id="8" name="Group 30"/>
          <p:cNvGrpSpPr>
            <a:grpSpLocks/>
          </p:cNvGrpSpPr>
          <p:nvPr/>
        </p:nvGrpSpPr>
        <p:grpSpPr bwMode="auto">
          <a:xfrm>
            <a:off x="533400" y="3581400"/>
            <a:ext cx="1447800" cy="1103313"/>
            <a:chOff x="192" y="2256"/>
            <a:chExt cx="912" cy="695"/>
          </a:xfrm>
        </p:grpSpPr>
        <p:sp>
          <p:nvSpPr>
            <p:cNvPr id="9" name="Freeform 4"/>
            <p:cNvSpPr>
              <a:spLocks/>
            </p:cNvSpPr>
            <p:nvPr/>
          </p:nvSpPr>
          <p:spPr bwMode="auto">
            <a:xfrm>
              <a:off x="192" y="2256"/>
              <a:ext cx="842" cy="695"/>
            </a:xfrm>
            <a:custGeom>
              <a:avLst/>
              <a:gdLst/>
              <a:ahLst/>
              <a:cxnLst>
                <a:cxn ang="0">
                  <a:pos x="266" y="46"/>
                </a:cxn>
                <a:cxn ang="0">
                  <a:pos x="138" y="156"/>
                </a:cxn>
                <a:cxn ang="0">
                  <a:pos x="64" y="229"/>
                </a:cxn>
                <a:cxn ang="0">
                  <a:pos x="0" y="375"/>
                </a:cxn>
                <a:cxn ang="0">
                  <a:pos x="128" y="631"/>
                </a:cxn>
                <a:cxn ang="0">
                  <a:pos x="192" y="658"/>
                </a:cxn>
                <a:cxn ang="0">
                  <a:pos x="266" y="677"/>
                </a:cxn>
                <a:cxn ang="0">
                  <a:pos x="302" y="695"/>
                </a:cxn>
                <a:cxn ang="0">
                  <a:pos x="430" y="631"/>
                </a:cxn>
                <a:cxn ang="0">
                  <a:pos x="522" y="604"/>
                </a:cxn>
                <a:cxn ang="0">
                  <a:pos x="714" y="549"/>
                </a:cxn>
                <a:cxn ang="0">
                  <a:pos x="814" y="412"/>
                </a:cxn>
                <a:cxn ang="0">
                  <a:pos x="842" y="192"/>
                </a:cxn>
                <a:cxn ang="0">
                  <a:pos x="832" y="137"/>
                </a:cxn>
                <a:cxn ang="0">
                  <a:pos x="695" y="73"/>
                </a:cxn>
                <a:cxn ang="0">
                  <a:pos x="567" y="28"/>
                </a:cxn>
                <a:cxn ang="0">
                  <a:pos x="485" y="0"/>
                </a:cxn>
                <a:cxn ang="0">
                  <a:pos x="266" y="46"/>
                </a:cxn>
              </a:cxnLst>
              <a:rect l="0" t="0" r="r" b="b"/>
              <a:pathLst>
                <a:path w="842" h="695">
                  <a:moveTo>
                    <a:pt x="266" y="46"/>
                  </a:moveTo>
                  <a:cubicBezTo>
                    <a:pt x="226" y="86"/>
                    <a:pt x="184" y="123"/>
                    <a:pt x="138" y="156"/>
                  </a:cubicBezTo>
                  <a:cubicBezTo>
                    <a:pt x="117" y="186"/>
                    <a:pt x="85" y="200"/>
                    <a:pt x="64" y="229"/>
                  </a:cubicBezTo>
                  <a:cubicBezTo>
                    <a:pt x="26" y="280"/>
                    <a:pt x="21" y="317"/>
                    <a:pt x="0" y="375"/>
                  </a:cubicBezTo>
                  <a:cubicBezTo>
                    <a:pt x="12" y="493"/>
                    <a:pt x="6" y="590"/>
                    <a:pt x="128" y="631"/>
                  </a:cubicBezTo>
                  <a:cubicBezTo>
                    <a:pt x="160" y="661"/>
                    <a:pt x="136" y="645"/>
                    <a:pt x="192" y="658"/>
                  </a:cubicBezTo>
                  <a:cubicBezTo>
                    <a:pt x="217" y="664"/>
                    <a:pt x="266" y="677"/>
                    <a:pt x="266" y="677"/>
                  </a:cubicBezTo>
                  <a:cubicBezTo>
                    <a:pt x="278" y="683"/>
                    <a:pt x="289" y="695"/>
                    <a:pt x="302" y="695"/>
                  </a:cubicBezTo>
                  <a:cubicBezTo>
                    <a:pt x="379" y="695"/>
                    <a:pt x="379" y="664"/>
                    <a:pt x="430" y="631"/>
                  </a:cubicBezTo>
                  <a:cubicBezTo>
                    <a:pt x="454" y="615"/>
                    <a:pt x="494" y="613"/>
                    <a:pt x="522" y="604"/>
                  </a:cubicBezTo>
                  <a:cubicBezTo>
                    <a:pt x="585" y="582"/>
                    <a:pt x="649" y="565"/>
                    <a:pt x="714" y="549"/>
                  </a:cubicBezTo>
                  <a:cubicBezTo>
                    <a:pt x="754" y="507"/>
                    <a:pt x="773" y="453"/>
                    <a:pt x="814" y="412"/>
                  </a:cubicBezTo>
                  <a:cubicBezTo>
                    <a:pt x="836" y="343"/>
                    <a:pt x="833" y="264"/>
                    <a:pt x="842" y="192"/>
                  </a:cubicBezTo>
                  <a:cubicBezTo>
                    <a:pt x="839" y="174"/>
                    <a:pt x="840" y="154"/>
                    <a:pt x="832" y="137"/>
                  </a:cubicBezTo>
                  <a:cubicBezTo>
                    <a:pt x="810" y="89"/>
                    <a:pt x="738" y="81"/>
                    <a:pt x="695" y="73"/>
                  </a:cubicBezTo>
                  <a:cubicBezTo>
                    <a:pt x="653" y="52"/>
                    <a:pt x="611" y="43"/>
                    <a:pt x="567" y="28"/>
                  </a:cubicBezTo>
                  <a:cubicBezTo>
                    <a:pt x="540" y="19"/>
                    <a:pt x="485" y="0"/>
                    <a:pt x="485" y="0"/>
                  </a:cubicBezTo>
                  <a:cubicBezTo>
                    <a:pt x="417" y="13"/>
                    <a:pt x="336" y="46"/>
                    <a:pt x="266" y="46"/>
                  </a:cubicBezTo>
                  <a:close/>
                </a:path>
              </a:pathLst>
            </a:custGeom>
            <a:noFill/>
            <a:ln w="19050">
              <a:solidFill>
                <a:schemeClr val="tx1"/>
              </a:solidFill>
              <a:round/>
              <a:headEnd/>
              <a:tailEnd/>
            </a:ln>
            <a:effectLst/>
          </p:spPr>
          <p:txBody>
            <a:bodyPr/>
            <a:lstStyle/>
            <a:p>
              <a:endParaRPr lang="en-US"/>
            </a:p>
          </p:txBody>
        </p:sp>
        <p:sp>
          <p:nvSpPr>
            <p:cNvPr id="10" name="Text Box 5"/>
            <p:cNvSpPr txBox="1">
              <a:spLocks noChangeArrowheads="1"/>
            </p:cNvSpPr>
            <p:nvPr/>
          </p:nvSpPr>
          <p:spPr bwMode="auto">
            <a:xfrm>
              <a:off x="192" y="2496"/>
              <a:ext cx="912" cy="231"/>
            </a:xfrm>
            <a:prstGeom prst="rect">
              <a:avLst/>
            </a:prstGeom>
            <a:noFill/>
            <a:ln w="9525">
              <a:noFill/>
              <a:miter lim="800000"/>
              <a:headEnd/>
              <a:tailEnd/>
            </a:ln>
            <a:effectLst/>
          </p:spPr>
          <p:txBody>
            <a:bodyPr>
              <a:spAutoFit/>
            </a:bodyPr>
            <a:lstStyle/>
            <a:p>
              <a:pPr>
                <a:spcBef>
                  <a:spcPct val="50000"/>
                </a:spcBef>
              </a:pPr>
              <a:r>
                <a:rPr lang="en-US"/>
                <a:t>Thực thể</a:t>
              </a:r>
            </a:p>
          </p:txBody>
        </p:sp>
      </p:grpSp>
      <p:sp>
        <p:nvSpPr>
          <p:cNvPr id="11" name="Line 6"/>
          <p:cNvSpPr>
            <a:spLocks noChangeShapeType="1"/>
          </p:cNvSpPr>
          <p:nvPr/>
        </p:nvSpPr>
        <p:spPr bwMode="auto">
          <a:xfrm>
            <a:off x="2438400" y="2438400"/>
            <a:ext cx="0" cy="3657600"/>
          </a:xfrm>
          <a:prstGeom prst="line">
            <a:avLst/>
          </a:prstGeom>
          <a:noFill/>
          <a:ln w="34925">
            <a:solidFill>
              <a:schemeClr val="tx1"/>
            </a:solidFill>
            <a:round/>
            <a:headEnd/>
            <a:tailEnd/>
          </a:ln>
          <a:effectLst/>
        </p:spPr>
        <p:txBody>
          <a:bodyPr/>
          <a:lstStyle/>
          <a:p>
            <a:endParaRPr lang="en-US"/>
          </a:p>
        </p:txBody>
      </p:sp>
      <p:sp>
        <p:nvSpPr>
          <p:cNvPr id="12" name="Line 7"/>
          <p:cNvSpPr>
            <a:spLocks noChangeShapeType="1"/>
          </p:cNvSpPr>
          <p:nvPr/>
        </p:nvSpPr>
        <p:spPr bwMode="auto">
          <a:xfrm>
            <a:off x="5715000" y="2438400"/>
            <a:ext cx="0" cy="3657600"/>
          </a:xfrm>
          <a:prstGeom prst="line">
            <a:avLst/>
          </a:prstGeom>
          <a:noFill/>
          <a:ln w="34925">
            <a:solidFill>
              <a:schemeClr val="tx1"/>
            </a:solidFill>
            <a:round/>
            <a:headEnd/>
            <a:tailEnd/>
          </a:ln>
          <a:effectLst/>
        </p:spPr>
        <p:txBody>
          <a:bodyPr/>
          <a:lstStyle/>
          <a:p>
            <a:endParaRPr lang="en-US"/>
          </a:p>
        </p:txBody>
      </p:sp>
      <p:sp>
        <p:nvSpPr>
          <p:cNvPr id="13" name="Freeform 16"/>
          <p:cNvSpPr>
            <a:spLocks/>
          </p:cNvSpPr>
          <p:nvPr/>
        </p:nvSpPr>
        <p:spPr bwMode="auto">
          <a:xfrm>
            <a:off x="3175000" y="2481263"/>
            <a:ext cx="1843088" cy="1330325"/>
          </a:xfrm>
          <a:custGeom>
            <a:avLst/>
            <a:gdLst/>
            <a:ahLst/>
            <a:cxnLst>
              <a:cxn ang="0">
                <a:pos x="9" y="394"/>
              </a:cxn>
              <a:cxn ang="0">
                <a:pos x="101" y="211"/>
              </a:cxn>
              <a:cxn ang="0">
                <a:pos x="238" y="174"/>
              </a:cxn>
              <a:cxn ang="0">
                <a:pos x="375" y="119"/>
              </a:cxn>
              <a:cxn ang="0">
                <a:pos x="549" y="92"/>
              </a:cxn>
              <a:cxn ang="0">
                <a:pos x="704" y="55"/>
              </a:cxn>
              <a:cxn ang="0">
                <a:pos x="1024" y="119"/>
              </a:cxn>
              <a:cxn ang="0">
                <a:pos x="1097" y="293"/>
              </a:cxn>
              <a:cxn ang="0">
                <a:pos x="1161" y="540"/>
              </a:cxn>
              <a:cxn ang="0">
                <a:pos x="1143" y="650"/>
              </a:cxn>
              <a:cxn ang="0">
                <a:pos x="1070" y="695"/>
              </a:cxn>
              <a:cxn ang="0">
                <a:pos x="622" y="805"/>
              </a:cxn>
              <a:cxn ang="0">
                <a:pos x="320" y="814"/>
              </a:cxn>
              <a:cxn ang="0">
                <a:pos x="229" y="787"/>
              </a:cxn>
              <a:cxn ang="0">
                <a:pos x="201" y="778"/>
              </a:cxn>
              <a:cxn ang="0">
                <a:pos x="128" y="732"/>
              </a:cxn>
              <a:cxn ang="0">
                <a:pos x="55" y="640"/>
              </a:cxn>
              <a:cxn ang="0">
                <a:pos x="18" y="476"/>
              </a:cxn>
              <a:cxn ang="0">
                <a:pos x="0" y="421"/>
              </a:cxn>
              <a:cxn ang="0">
                <a:pos x="9" y="394"/>
              </a:cxn>
            </a:cxnLst>
            <a:rect l="0" t="0" r="r" b="b"/>
            <a:pathLst>
              <a:path w="1161" h="838">
                <a:moveTo>
                  <a:pt x="9" y="394"/>
                </a:moveTo>
                <a:cubicBezTo>
                  <a:pt x="21" y="335"/>
                  <a:pt x="40" y="241"/>
                  <a:pt x="101" y="211"/>
                </a:cubicBezTo>
                <a:cubicBezTo>
                  <a:pt x="144" y="190"/>
                  <a:pt x="194" y="190"/>
                  <a:pt x="238" y="174"/>
                </a:cubicBezTo>
                <a:cubicBezTo>
                  <a:pt x="284" y="157"/>
                  <a:pt x="327" y="130"/>
                  <a:pt x="375" y="119"/>
                </a:cubicBezTo>
                <a:cubicBezTo>
                  <a:pt x="501" y="91"/>
                  <a:pt x="429" y="109"/>
                  <a:pt x="549" y="92"/>
                </a:cubicBezTo>
                <a:cubicBezTo>
                  <a:pt x="602" y="85"/>
                  <a:pt x="652" y="65"/>
                  <a:pt x="704" y="55"/>
                </a:cubicBezTo>
                <a:cubicBezTo>
                  <a:pt x="914" y="62"/>
                  <a:pt x="945" y="0"/>
                  <a:pt x="1024" y="119"/>
                </a:cubicBezTo>
                <a:cubicBezTo>
                  <a:pt x="1039" y="179"/>
                  <a:pt x="1063" y="241"/>
                  <a:pt x="1097" y="293"/>
                </a:cubicBezTo>
                <a:cubicBezTo>
                  <a:pt x="1113" y="377"/>
                  <a:pt x="1141" y="457"/>
                  <a:pt x="1161" y="540"/>
                </a:cubicBezTo>
                <a:cubicBezTo>
                  <a:pt x="1155" y="577"/>
                  <a:pt x="1157" y="616"/>
                  <a:pt x="1143" y="650"/>
                </a:cubicBezTo>
                <a:cubicBezTo>
                  <a:pt x="1136" y="667"/>
                  <a:pt x="1084" y="686"/>
                  <a:pt x="1070" y="695"/>
                </a:cubicBezTo>
                <a:cubicBezTo>
                  <a:pt x="953" y="774"/>
                  <a:pt x="760" y="793"/>
                  <a:pt x="622" y="805"/>
                </a:cubicBezTo>
                <a:cubicBezTo>
                  <a:pt x="519" y="838"/>
                  <a:pt x="437" y="819"/>
                  <a:pt x="320" y="814"/>
                </a:cubicBezTo>
                <a:cubicBezTo>
                  <a:pt x="262" y="800"/>
                  <a:pt x="298" y="810"/>
                  <a:pt x="229" y="787"/>
                </a:cubicBezTo>
                <a:cubicBezTo>
                  <a:pt x="220" y="784"/>
                  <a:pt x="201" y="778"/>
                  <a:pt x="201" y="778"/>
                </a:cubicBezTo>
                <a:cubicBezTo>
                  <a:pt x="174" y="759"/>
                  <a:pt x="159" y="742"/>
                  <a:pt x="128" y="732"/>
                </a:cubicBezTo>
                <a:cubicBezTo>
                  <a:pt x="107" y="700"/>
                  <a:pt x="82" y="668"/>
                  <a:pt x="55" y="640"/>
                </a:cubicBezTo>
                <a:cubicBezTo>
                  <a:pt x="41" y="586"/>
                  <a:pt x="31" y="530"/>
                  <a:pt x="18" y="476"/>
                </a:cubicBezTo>
                <a:cubicBezTo>
                  <a:pt x="13" y="457"/>
                  <a:pt x="0" y="421"/>
                  <a:pt x="0" y="421"/>
                </a:cubicBezTo>
                <a:cubicBezTo>
                  <a:pt x="3" y="412"/>
                  <a:pt x="9" y="394"/>
                  <a:pt x="9" y="394"/>
                </a:cubicBezTo>
                <a:close/>
              </a:path>
            </a:pathLst>
          </a:custGeom>
          <a:noFill/>
          <a:ln w="22225">
            <a:solidFill>
              <a:schemeClr val="tx1"/>
            </a:solidFill>
            <a:round/>
            <a:headEnd/>
            <a:tailEnd/>
          </a:ln>
          <a:effectLst/>
        </p:spPr>
        <p:txBody>
          <a:bodyPr/>
          <a:lstStyle/>
          <a:p>
            <a:endParaRPr lang="en-US"/>
          </a:p>
        </p:txBody>
      </p:sp>
      <p:sp>
        <p:nvSpPr>
          <p:cNvPr id="14" name="Freeform 17"/>
          <p:cNvSpPr>
            <a:spLocks/>
          </p:cNvSpPr>
          <p:nvPr/>
        </p:nvSpPr>
        <p:spPr bwMode="auto">
          <a:xfrm>
            <a:off x="3200400" y="4419600"/>
            <a:ext cx="2143125" cy="1392238"/>
          </a:xfrm>
          <a:custGeom>
            <a:avLst/>
            <a:gdLst/>
            <a:ahLst/>
            <a:cxnLst>
              <a:cxn ang="0">
                <a:pos x="57" y="411"/>
              </a:cxn>
              <a:cxn ang="0">
                <a:pos x="29" y="393"/>
              </a:cxn>
              <a:cxn ang="0">
                <a:pos x="66" y="173"/>
              </a:cxn>
              <a:cxn ang="0">
                <a:pos x="514" y="9"/>
              </a:cxn>
              <a:cxn ang="0">
                <a:pos x="623" y="0"/>
              </a:cxn>
              <a:cxn ang="0">
                <a:pos x="870" y="9"/>
              </a:cxn>
              <a:cxn ang="0">
                <a:pos x="1071" y="109"/>
              </a:cxn>
              <a:cxn ang="0">
                <a:pos x="1245" y="274"/>
              </a:cxn>
              <a:cxn ang="0">
                <a:pos x="1309" y="365"/>
              </a:cxn>
              <a:cxn ang="0">
                <a:pos x="1327" y="393"/>
              </a:cxn>
              <a:cxn ang="0">
                <a:pos x="1327" y="576"/>
              </a:cxn>
              <a:cxn ang="0">
                <a:pos x="1291" y="631"/>
              </a:cxn>
              <a:cxn ang="0">
                <a:pos x="1053" y="795"/>
              </a:cxn>
              <a:cxn ang="0">
                <a:pos x="825" y="877"/>
              </a:cxn>
              <a:cxn ang="0">
                <a:pos x="578" y="859"/>
              </a:cxn>
              <a:cxn ang="0">
                <a:pos x="514" y="823"/>
              </a:cxn>
              <a:cxn ang="0">
                <a:pos x="441" y="804"/>
              </a:cxn>
              <a:cxn ang="0">
                <a:pos x="386" y="777"/>
              </a:cxn>
              <a:cxn ang="0">
                <a:pos x="367" y="759"/>
              </a:cxn>
              <a:cxn ang="0">
                <a:pos x="221" y="722"/>
              </a:cxn>
              <a:cxn ang="0">
                <a:pos x="130" y="631"/>
              </a:cxn>
              <a:cxn ang="0">
                <a:pos x="84" y="493"/>
              </a:cxn>
              <a:cxn ang="0">
                <a:pos x="66" y="466"/>
              </a:cxn>
              <a:cxn ang="0">
                <a:pos x="57" y="439"/>
              </a:cxn>
              <a:cxn ang="0">
                <a:pos x="38" y="420"/>
              </a:cxn>
              <a:cxn ang="0">
                <a:pos x="57" y="411"/>
              </a:cxn>
            </a:cxnLst>
            <a:rect l="0" t="0" r="r" b="b"/>
            <a:pathLst>
              <a:path w="1350" h="877">
                <a:moveTo>
                  <a:pt x="57" y="411"/>
                </a:moveTo>
                <a:cubicBezTo>
                  <a:pt x="48" y="405"/>
                  <a:pt x="35" y="403"/>
                  <a:pt x="29" y="393"/>
                </a:cubicBezTo>
                <a:cubicBezTo>
                  <a:pt x="0" y="344"/>
                  <a:pt x="34" y="220"/>
                  <a:pt x="66" y="173"/>
                </a:cubicBezTo>
                <a:cubicBezTo>
                  <a:pt x="106" y="15"/>
                  <a:pt x="391" y="17"/>
                  <a:pt x="514" y="9"/>
                </a:cubicBezTo>
                <a:cubicBezTo>
                  <a:pt x="550" y="7"/>
                  <a:pt x="587" y="3"/>
                  <a:pt x="623" y="0"/>
                </a:cubicBezTo>
                <a:cubicBezTo>
                  <a:pt x="705" y="3"/>
                  <a:pt x="788" y="4"/>
                  <a:pt x="870" y="9"/>
                </a:cubicBezTo>
                <a:cubicBezTo>
                  <a:pt x="952" y="14"/>
                  <a:pt x="1001" y="86"/>
                  <a:pt x="1071" y="109"/>
                </a:cubicBezTo>
                <a:cubicBezTo>
                  <a:pt x="1116" y="140"/>
                  <a:pt x="1210" y="225"/>
                  <a:pt x="1245" y="274"/>
                </a:cubicBezTo>
                <a:cubicBezTo>
                  <a:pt x="1304" y="356"/>
                  <a:pt x="1239" y="259"/>
                  <a:pt x="1309" y="365"/>
                </a:cubicBezTo>
                <a:cubicBezTo>
                  <a:pt x="1315" y="374"/>
                  <a:pt x="1327" y="393"/>
                  <a:pt x="1327" y="393"/>
                </a:cubicBezTo>
                <a:cubicBezTo>
                  <a:pt x="1343" y="465"/>
                  <a:pt x="1350" y="479"/>
                  <a:pt x="1327" y="576"/>
                </a:cubicBezTo>
                <a:cubicBezTo>
                  <a:pt x="1322" y="597"/>
                  <a:pt x="1303" y="613"/>
                  <a:pt x="1291" y="631"/>
                </a:cubicBezTo>
                <a:cubicBezTo>
                  <a:pt x="1238" y="712"/>
                  <a:pt x="1144" y="766"/>
                  <a:pt x="1053" y="795"/>
                </a:cubicBezTo>
                <a:cubicBezTo>
                  <a:pt x="988" y="846"/>
                  <a:pt x="902" y="851"/>
                  <a:pt x="825" y="877"/>
                </a:cubicBezTo>
                <a:cubicBezTo>
                  <a:pt x="743" y="871"/>
                  <a:pt x="660" y="870"/>
                  <a:pt x="578" y="859"/>
                </a:cubicBezTo>
                <a:cubicBezTo>
                  <a:pt x="554" y="856"/>
                  <a:pt x="537" y="831"/>
                  <a:pt x="514" y="823"/>
                </a:cubicBezTo>
                <a:cubicBezTo>
                  <a:pt x="490" y="815"/>
                  <a:pt x="465" y="812"/>
                  <a:pt x="441" y="804"/>
                </a:cubicBezTo>
                <a:cubicBezTo>
                  <a:pt x="396" y="762"/>
                  <a:pt x="454" y="810"/>
                  <a:pt x="386" y="777"/>
                </a:cubicBezTo>
                <a:cubicBezTo>
                  <a:pt x="378" y="773"/>
                  <a:pt x="375" y="763"/>
                  <a:pt x="367" y="759"/>
                </a:cubicBezTo>
                <a:cubicBezTo>
                  <a:pt x="326" y="738"/>
                  <a:pt x="266" y="731"/>
                  <a:pt x="221" y="722"/>
                </a:cubicBezTo>
                <a:cubicBezTo>
                  <a:pt x="174" y="691"/>
                  <a:pt x="173" y="659"/>
                  <a:pt x="130" y="631"/>
                </a:cubicBezTo>
                <a:cubicBezTo>
                  <a:pt x="115" y="585"/>
                  <a:pt x="99" y="539"/>
                  <a:pt x="84" y="493"/>
                </a:cubicBezTo>
                <a:cubicBezTo>
                  <a:pt x="81" y="483"/>
                  <a:pt x="71" y="476"/>
                  <a:pt x="66" y="466"/>
                </a:cubicBezTo>
                <a:cubicBezTo>
                  <a:pt x="62" y="458"/>
                  <a:pt x="62" y="447"/>
                  <a:pt x="57" y="439"/>
                </a:cubicBezTo>
                <a:cubicBezTo>
                  <a:pt x="52" y="431"/>
                  <a:pt x="38" y="429"/>
                  <a:pt x="38" y="420"/>
                </a:cubicBezTo>
                <a:cubicBezTo>
                  <a:pt x="38" y="413"/>
                  <a:pt x="51" y="414"/>
                  <a:pt x="57" y="411"/>
                </a:cubicBezTo>
                <a:close/>
              </a:path>
            </a:pathLst>
          </a:custGeom>
          <a:noFill/>
          <a:ln w="22225">
            <a:solidFill>
              <a:schemeClr val="tx1"/>
            </a:solidFill>
            <a:round/>
            <a:headEnd/>
            <a:tailEnd/>
          </a:ln>
          <a:effectLst/>
        </p:spPr>
        <p:txBody>
          <a:bodyPr/>
          <a:lstStyle/>
          <a:p>
            <a:endParaRPr lang="en-US"/>
          </a:p>
        </p:txBody>
      </p:sp>
      <p:sp>
        <p:nvSpPr>
          <p:cNvPr id="15" name="Text Box 18"/>
          <p:cNvSpPr txBox="1">
            <a:spLocks noChangeArrowheads="1"/>
          </p:cNvSpPr>
          <p:nvPr/>
        </p:nvSpPr>
        <p:spPr bwMode="auto">
          <a:xfrm>
            <a:off x="3429000" y="3048000"/>
            <a:ext cx="1905000" cy="400110"/>
          </a:xfrm>
          <a:prstGeom prst="rect">
            <a:avLst/>
          </a:prstGeom>
          <a:noFill/>
          <a:ln w="9525">
            <a:noFill/>
            <a:miter lim="800000"/>
            <a:headEnd/>
            <a:tailEnd/>
          </a:ln>
          <a:effectLst/>
        </p:spPr>
        <p:txBody>
          <a:bodyPr wrap="square">
            <a:spAutoFit/>
          </a:bodyPr>
          <a:lstStyle/>
          <a:p>
            <a:pPr>
              <a:spcBef>
                <a:spcPct val="50000"/>
              </a:spcBef>
            </a:pPr>
            <a:r>
              <a:rPr lang="en-US"/>
              <a:t>Thuộc tính</a:t>
            </a:r>
          </a:p>
        </p:txBody>
      </p:sp>
      <p:sp>
        <p:nvSpPr>
          <p:cNvPr id="16" name="Text Box 19"/>
          <p:cNvSpPr txBox="1">
            <a:spLocks noChangeArrowheads="1"/>
          </p:cNvSpPr>
          <p:nvPr/>
        </p:nvSpPr>
        <p:spPr bwMode="auto">
          <a:xfrm>
            <a:off x="3581400" y="4953000"/>
            <a:ext cx="1981200" cy="400110"/>
          </a:xfrm>
          <a:prstGeom prst="rect">
            <a:avLst/>
          </a:prstGeom>
          <a:noFill/>
          <a:ln w="9525">
            <a:noFill/>
            <a:miter lim="800000"/>
            <a:headEnd/>
            <a:tailEnd/>
          </a:ln>
          <a:effectLst/>
        </p:spPr>
        <p:txBody>
          <a:bodyPr wrap="square">
            <a:spAutoFit/>
          </a:bodyPr>
          <a:lstStyle/>
          <a:p>
            <a:pPr>
              <a:spcBef>
                <a:spcPct val="50000"/>
              </a:spcBef>
            </a:pPr>
            <a:r>
              <a:rPr lang="en-US"/>
              <a:t>Hành động</a:t>
            </a:r>
          </a:p>
        </p:txBody>
      </p:sp>
      <p:sp>
        <p:nvSpPr>
          <p:cNvPr id="17" name="Text Box 20"/>
          <p:cNvSpPr txBox="1">
            <a:spLocks noChangeArrowheads="1"/>
          </p:cNvSpPr>
          <p:nvPr/>
        </p:nvSpPr>
        <p:spPr bwMode="auto">
          <a:xfrm>
            <a:off x="533400" y="1690688"/>
            <a:ext cx="1981200" cy="366712"/>
          </a:xfrm>
          <a:prstGeom prst="rect">
            <a:avLst/>
          </a:prstGeom>
          <a:noFill/>
          <a:ln w="9525">
            <a:noFill/>
            <a:miter lim="800000"/>
            <a:headEnd/>
            <a:tailEnd/>
          </a:ln>
          <a:effectLst/>
        </p:spPr>
        <p:txBody>
          <a:bodyPr>
            <a:spAutoFit/>
          </a:bodyPr>
          <a:lstStyle/>
          <a:p>
            <a:pPr>
              <a:spcBef>
                <a:spcPct val="50000"/>
              </a:spcBef>
            </a:pPr>
            <a:r>
              <a:rPr lang="en-US" b="1"/>
              <a:t>Thế giới thực</a:t>
            </a:r>
          </a:p>
        </p:txBody>
      </p:sp>
      <p:sp>
        <p:nvSpPr>
          <p:cNvPr id="18" name="Text Box 21"/>
          <p:cNvSpPr txBox="1">
            <a:spLocks noChangeArrowheads="1"/>
          </p:cNvSpPr>
          <p:nvPr/>
        </p:nvSpPr>
        <p:spPr bwMode="auto">
          <a:xfrm>
            <a:off x="3200400" y="1690688"/>
            <a:ext cx="2438400" cy="366712"/>
          </a:xfrm>
          <a:prstGeom prst="rect">
            <a:avLst/>
          </a:prstGeom>
          <a:noFill/>
          <a:ln w="9525">
            <a:noFill/>
            <a:miter lim="800000"/>
            <a:headEnd/>
            <a:tailEnd/>
          </a:ln>
          <a:effectLst/>
        </p:spPr>
        <p:txBody>
          <a:bodyPr>
            <a:spAutoFit/>
          </a:bodyPr>
          <a:lstStyle/>
          <a:p>
            <a:pPr>
              <a:spcBef>
                <a:spcPct val="50000"/>
              </a:spcBef>
            </a:pPr>
            <a:r>
              <a:rPr lang="en-US" b="1"/>
              <a:t>Trừu tượng hóa</a:t>
            </a:r>
          </a:p>
        </p:txBody>
      </p:sp>
      <p:sp>
        <p:nvSpPr>
          <p:cNvPr id="19" name="Text Box 22"/>
          <p:cNvSpPr txBox="1">
            <a:spLocks noChangeArrowheads="1"/>
          </p:cNvSpPr>
          <p:nvPr/>
        </p:nvSpPr>
        <p:spPr bwMode="auto">
          <a:xfrm>
            <a:off x="6629400" y="1690688"/>
            <a:ext cx="1981200" cy="366712"/>
          </a:xfrm>
          <a:prstGeom prst="rect">
            <a:avLst/>
          </a:prstGeom>
          <a:noFill/>
          <a:ln w="9525">
            <a:noFill/>
            <a:miter lim="800000"/>
            <a:headEnd/>
            <a:tailEnd/>
          </a:ln>
          <a:effectLst/>
        </p:spPr>
        <p:txBody>
          <a:bodyPr>
            <a:spAutoFit/>
          </a:bodyPr>
          <a:lstStyle/>
          <a:p>
            <a:pPr>
              <a:spcBef>
                <a:spcPct val="50000"/>
              </a:spcBef>
            </a:pPr>
            <a:r>
              <a:rPr lang="en-US" b="1"/>
              <a:t>Phần mềm</a:t>
            </a:r>
          </a:p>
        </p:txBody>
      </p:sp>
      <p:sp>
        <p:nvSpPr>
          <p:cNvPr id="20" name="Oval 23"/>
          <p:cNvSpPr>
            <a:spLocks noChangeArrowheads="1"/>
          </p:cNvSpPr>
          <p:nvPr/>
        </p:nvSpPr>
        <p:spPr bwMode="auto">
          <a:xfrm>
            <a:off x="6629400" y="2209800"/>
            <a:ext cx="1828800" cy="3886200"/>
          </a:xfrm>
          <a:prstGeom prst="ellipse">
            <a:avLst/>
          </a:prstGeom>
          <a:noFill/>
          <a:ln w="22225">
            <a:solidFill>
              <a:schemeClr val="tx1"/>
            </a:solidFill>
            <a:round/>
            <a:headEnd/>
            <a:tailEnd/>
          </a:ln>
          <a:effectLst/>
        </p:spPr>
        <p:txBody>
          <a:bodyPr wrap="none" anchor="ctr"/>
          <a:lstStyle/>
          <a:p>
            <a:endParaRPr lang="en-US"/>
          </a:p>
        </p:txBody>
      </p:sp>
      <p:sp>
        <p:nvSpPr>
          <p:cNvPr id="21" name="Text Box 24"/>
          <p:cNvSpPr txBox="1">
            <a:spLocks noChangeArrowheads="1"/>
          </p:cNvSpPr>
          <p:nvPr/>
        </p:nvSpPr>
        <p:spPr bwMode="auto">
          <a:xfrm>
            <a:off x="6934200" y="2971800"/>
            <a:ext cx="1447800" cy="366713"/>
          </a:xfrm>
          <a:prstGeom prst="rect">
            <a:avLst/>
          </a:prstGeom>
          <a:noFill/>
          <a:ln w="9525">
            <a:noFill/>
            <a:miter lim="800000"/>
            <a:headEnd/>
            <a:tailEnd/>
          </a:ln>
          <a:effectLst/>
        </p:spPr>
        <p:txBody>
          <a:bodyPr>
            <a:spAutoFit/>
          </a:bodyPr>
          <a:lstStyle/>
          <a:p>
            <a:pPr>
              <a:spcBef>
                <a:spcPct val="50000"/>
              </a:spcBef>
            </a:pPr>
            <a:r>
              <a:rPr lang="en-US"/>
              <a:t>Dữ liệu</a:t>
            </a:r>
          </a:p>
        </p:txBody>
      </p:sp>
      <p:sp>
        <p:nvSpPr>
          <p:cNvPr id="22" name="Text Box 25"/>
          <p:cNvSpPr txBox="1">
            <a:spLocks noChangeArrowheads="1"/>
          </p:cNvSpPr>
          <p:nvPr/>
        </p:nvSpPr>
        <p:spPr bwMode="auto">
          <a:xfrm>
            <a:off x="7239000" y="5029200"/>
            <a:ext cx="1447800" cy="366713"/>
          </a:xfrm>
          <a:prstGeom prst="rect">
            <a:avLst/>
          </a:prstGeom>
          <a:noFill/>
          <a:ln w="9525">
            <a:noFill/>
            <a:miter lim="800000"/>
            <a:headEnd/>
            <a:tailEnd/>
          </a:ln>
          <a:effectLst/>
        </p:spPr>
        <p:txBody>
          <a:bodyPr>
            <a:spAutoFit/>
          </a:bodyPr>
          <a:lstStyle/>
          <a:p>
            <a:pPr>
              <a:spcBef>
                <a:spcPct val="50000"/>
              </a:spcBef>
            </a:pPr>
            <a:r>
              <a:rPr lang="en-US"/>
              <a:t>hàm</a:t>
            </a:r>
          </a:p>
        </p:txBody>
      </p:sp>
      <p:sp>
        <p:nvSpPr>
          <p:cNvPr id="23" name="Line 26"/>
          <p:cNvSpPr>
            <a:spLocks noChangeShapeType="1"/>
          </p:cNvSpPr>
          <p:nvPr/>
        </p:nvSpPr>
        <p:spPr bwMode="auto">
          <a:xfrm flipV="1">
            <a:off x="1905000" y="3352800"/>
            <a:ext cx="1143000" cy="457200"/>
          </a:xfrm>
          <a:prstGeom prst="line">
            <a:avLst/>
          </a:prstGeom>
          <a:noFill/>
          <a:ln w="22225">
            <a:solidFill>
              <a:schemeClr val="tx1"/>
            </a:solidFill>
            <a:round/>
            <a:headEnd/>
            <a:tailEnd type="arrow" w="med" len="med"/>
          </a:ln>
          <a:effectLst/>
        </p:spPr>
        <p:txBody>
          <a:bodyPr/>
          <a:lstStyle/>
          <a:p>
            <a:endParaRPr lang="en-US"/>
          </a:p>
        </p:txBody>
      </p:sp>
      <p:sp>
        <p:nvSpPr>
          <p:cNvPr id="24" name="Line 27"/>
          <p:cNvSpPr>
            <a:spLocks noChangeShapeType="1"/>
          </p:cNvSpPr>
          <p:nvPr/>
        </p:nvSpPr>
        <p:spPr bwMode="auto">
          <a:xfrm>
            <a:off x="1905000" y="4191000"/>
            <a:ext cx="1219200" cy="685800"/>
          </a:xfrm>
          <a:prstGeom prst="line">
            <a:avLst/>
          </a:prstGeom>
          <a:noFill/>
          <a:ln w="22225">
            <a:solidFill>
              <a:schemeClr val="tx1"/>
            </a:solidFill>
            <a:round/>
            <a:headEnd/>
            <a:tailEnd type="arrow" w="med" len="med"/>
          </a:ln>
          <a:effectLst/>
        </p:spPr>
        <p:txBody>
          <a:bodyPr/>
          <a:lstStyle/>
          <a:p>
            <a:endParaRPr lang="en-US"/>
          </a:p>
        </p:txBody>
      </p:sp>
      <p:sp>
        <p:nvSpPr>
          <p:cNvPr id="25" name="Line 28"/>
          <p:cNvSpPr>
            <a:spLocks noChangeShapeType="1"/>
          </p:cNvSpPr>
          <p:nvPr/>
        </p:nvSpPr>
        <p:spPr bwMode="auto">
          <a:xfrm flipV="1">
            <a:off x="5029200" y="3124200"/>
            <a:ext cx="1600200" cy="0"/>
          </a:xfrm>
          <a:prstGeom prst="line">
            <a:avLst/>
          </a:prstGeom>
          <a:noFill/>
          <a:ln w="22225">
            <a:solidFill>
              <a:schemeClr val="tx1"/>
            </a:solidFill>
            <a:round/>
            <a:headEnd/>
            <a:tailEnd type="arrow" w="med" len="med"/>
          </a:ln>
          <a:effectLst/>
        </p:spPr>
        <p:txBody>
          <a:bodyPr/>
          <a:lstStyle/>
          <a:p>
            <a:endParaRPr lang="en-US"/>
          </a:p>
        </p:txBody>
      </p:sp>
      <p:sp>
        <p:nvSpPr>
          <p:cNvPr id="26" name="Line 29"/>
          <p:cNvSpPr>
            <a:spLocks noChangeShapeType="1"/>
          </p:cNvSpPr>
          <p:nvPr/>
        </p:nvSpPr>
        <p:spPr bwMode="auto">
          <a:xfrm flipV="1">
            <a:off x="5029200" y="5181600"/>
            <a:ext cx="1600200" cy="0"/>
          </a:xfrm>
          <a:prstGeom prst="line">
            <a:avLst/>
          </a:prstGeom>
          <a:noFill/>
          <a:ln w="22225">
            <a:solidFill>
              <a:schemeClr val="tx1"/>
            </a:solidFill>
            <a:round/>
            <a:headEnd/>
            <a:tailEnd type="arrow" w="med" len="med"/>
          </a:ln>
          <a:effectLst/>
        </p:spPr>
        <p:txBody>
          <a:bodyPr/>
          <a:lstStyle/>
          <a:p>
            <a:endParaRPr lang="en-US"/>
          </a:p>
        </p:txBody>
      </p:sp>
    </p:spTree>
    <p:extLst>
      <p:ext uri="{BB962C8B-B14F-4D97-AF65-F5344CB8AC3E}">
        <p14:creationId xmlns="" xmlns:p14="http://schemas.microsoft.com/office/powerpoint/2010/main" val="10298173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Trừu tượng hóa</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600200"/>
            <a:ext cx="8382000" cy="4953000"/>
          </a:xfrm>
        </p:spPr>
        <p:txBody>
          <a:bodyPr>
            <a:normAutofit/>
          </a:bodyPr>
          <a:lstStyle/>
          <a:p>
            <a:pPr algn="just">
              <a:lnSpc>
                <a:spcPct val="130000"/>
              </a:lnSpc>
              <a:spcBef>
                <a:spcPts val="300"/>
              </a:spcBef>
              <a:spcAft>
                <a:spcPts val="300"/>
              </a:spcAft>
              <a:buFont typeface="Wingdings" pitchFamily="2" charset="2"/>
              <a:buChar char="v"/>
            </a:pPr>
            <a:endParaRPr lang="en-US" sz="2800" smtClean="0">
              <a:solidFill>
                <a:srgbClr val="0000FF"/>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en-US" sz="2800" smtClean="0">
              <a:solidFill>
                <a:srgbClr val="0000FF"/>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en-US" sz="2800" smtClean="0">
              <a:solidFill>
                <a:srgbClr val="0000FF"/>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en-US" sz="2800" smtClean="0">
              <a:solidFill>
                <a:srgbClr val="0000FF"/>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en-US" sz="28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Cách nhìn </a:t>
            </a:r>
            <a:r>
              <a:rPr lang="vi-VN" sz="2800" smtClean="0">
                <a:solidFill>
                  <a:srgbClr val="FF3300"/>
                </a:solidFill>
                <a:latin typeface="Arial" pitchFamily="34" charset="0"/>
                <a:cs typeface="Arial" pitchFamily="34" charset="0"/>
              </a:rPr>
              <a:t>khái quát hóa </a:t>
            </a:r>
            <a:r>
              <a:rPr lang="vi-VN" sz="2800" smtClean="0">
                <a:solidFill>
                  <a:schemeClr val="tx1">
                    <a:lumMod val="95000"/>
                    <a:lumOff val="5000"/>
                  </a:schemeClr>
                </a:solidFill>
                <a:latin typeface="Arial" pitchFamily="34" charset="0"/>
                <a:cs typeface="Arial" pitchFamily="34" charset="0"/>
              </a:rPr>
              <a:t>về một tập các đối tượng có chung các đặc điểm được </a:t>
            </a:r>
            <a:r>
              <a:rPr lang="vi-VN" sz="2800" smtClean="0">
                <a:solidFill>
                  <a:srgbClr val="FF3300"/>
                </a:solidFill>
                <a:latin typeface="Arial" pitchFamily="34" charset="0"/>
                <a:cs typeface="Arial" pitchFamily="34" charset="0"/>
              </a:rPr>
              <a:t>quan tâm </a:t>
            </a:r>
            <a:r>
              <a:rPr lang="vi-VN" sz="2800" smtClean="0">
                <a:solidFill>
                  <a:schemeClr val="tx1">
                    <a:lumMod val="95000"/>
                    <a:lumOff val="5000"/>
                  </a:schemeClr>
                </a:solidFill>
                <a:latin typeface="Arial" pitchFamily="34" charset="0"/>
                <a:cs typeface="Arial" pitchFamily="34" charset="0"/>
              </a:rPr>
              <a:t>(và bỏ qua những chi tiết không cần thiết).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27</a:t>
            </a:fld>
            <a:endParaRPr lang="en-US"/>
          </a:p>
        </p:txBody>
      </p:sp>
      <p:pic>
        <p:nvPicPr>
          <p:cNvPr id="7" name="Picture 4"/>
          <p:cNvPicPr>
            <a:picLocks noChangeAspect="1" noChangeArrowheads="1"/>
          </p:cNvPicPr>
          <p:nvPr/>
        </p:nvPicPr>
        <p:blipFill>
          <a:blip r:embed="rId3" cstate="print"/>
          <a:srcRect/>
          <a:stretch>
            <a:fillRect/>
          </a:stretch>
        </p:blipFill>
        <p:spPr bwMode="auto">
          <a:xfrm>
            <a:off x="1001712" y="1409700"/>
            <a:ext cx="7227888" cy="3314700"/>
          </a:xfrm>
          <a:prstGeom prst="rect">
            <a:avLst/>
          </a:prstGeom>
          <a:noFill/>
          <a:ln w="9525">
            <a:noFill/>
            <a:miter lim="800000"/>
            <a:headEnd/>
            <a:tailEnd/>
          </a:ln>
        </p:spPr>
      </p:pic>
    </p:spTree>
    <p:extLst>
      <p:ext uri="{BB962C8B-B14F-4D97-AF65-F5344CB8AC3E}">
        <p14:creationId xmlns="" xmlns:p14="http://schemas.microsoft.com/office/powerpoint/2010/main" val="10298173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smtClean="0">
                <a:effectLst>
                  <a:outerShdw blurRad="38100" dist="38100" dir="2700000" algn="tl">
                    <a:srgbClr val="000000">
                      <a:alpha val="43137"/>
                    </a:srgbClr>
                  </a:outerShdw>
                </a:effectLst>
                <a:latin typeface="Arial" pitchFamily="34" charset="0"/>
                <a:cs typeface="Arial" pitchFamily="34" charset="0"/>
              </a:rPr>
              <a:t>Đóng gói – Che dấu thông tin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mtClean="0">
                <a:solidFill>
                  <a:srgbClr val="0000FF"/>
                </a:solidFill>
                <a:latin typeface="Arial" pitchFamily="34" charset="0"/>
                <a:cs typeface="Arial" pitchFamily="34" charset="0"/>
              </a:rPr>
              <a:t>Đóng gói</a:t>
            </a:r>
            <a:r>
              <a:rPr lang="vi-VN" smtClean="0">
                <a:solidFill>
                  <a:srgbClr val="0000FF"/>
                </a:solidFill>
                <a:latin typeface="Arial" pitchFamily="34" charset="0"/>
                <a:cs typeface="Arial" pitchFamily="34" charset="0"/>
              </a:rPr>
              <a:t>:</a:t>
            </a:r>
            <a:r>
              <a:rPr lang="en-US" smtClean="0">
                <a:solidFill>
                  <a:srgbClr val="0000FF"/>
                </a:solidFill>
                <a:latin typeface="Arial" pitchFamily="34" charset="0"/>
                <a:cs typeface="Arial" pitchFamily="34" charset="0"/>
              </a:rPr>
              <a:t> </a:t>
            </a:r>
            <a:r>
              <a:rPr lang="vi-VN" smtClean="0">
                <a:solidFill>
                  <a:srgbClr val="FF3300"/>
                </a:solidFill>
                <a:latin typeface="Arial" pitchFamily="34" charset="0"/>
                <a:cs typeface="Arial" pitchFamily="34" charset="0"/>
              </a:rPr>
              <a:t>Nhóm những gì có liên quan với nhau vào làm một, để sau này có thể dùng một cái tên để gọi đến</a:t>
            </a:r>
          </a:p>
          <a:p>
            <a:pPr lvl="1" algn="just">
              <a:lnSpc>
                <a:spcPct val="130000"/>
              </a:lnSpc>
              <a:spcBef>
                <a:spcPts val="300"/>
              </a:spcBef>
              <a:spcAft>
                <a:spcPts val="300"/>
              </a:spcAft>
              <a:buFont typeface="Wingdings" pitchFamily="2" charset="2"/>
              <a:buChar char="§"/>
            </a:pPr>
            <a:r>
              <a:rPr lang="vi-VN" smtClean="0">
                <a:latin typeface="Arial" pitchFamily="34" charset="0"/>
                <a:cs typeface="Arial" pitchFamily="34" charset="0"/>
              </a:rPr>
              <a:t>Các hàm/ thủ tục đóng gói các câu lệnh</a:t>
            </a:r>
          </a:p>
          <a:p>
            <a:pPr lvl="1" algn="just">
              <a:lnSpc>
                <a:spcPct val="130000"/>
              </a:lnSpc>
              <a:spcBef>
                <a:spcPts val="300"/>
              </a:spcBef>
              <a:spcAft>
                <a:spcPts val="300"/>
              </a:spcAft>
              <a:buFont typeface="Wingdings" pitchFamily="2" charset="2"/>
              <a:buChar char="§"/>
            </a:pPr>
            <a:r>
              <a:rPr lang="vi-VN" smtClean="0">
                <a:latin typeface="Arial" pitchFamily="34" charset="0"/>
                <a:cs typeface="Arial" pitchFamily="34" charset="0"/>
              </a:rPr>
              <a:t>Các đối tượng đóng gói dữ liệu của chúng và các thủ tục có liên quan</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28</a:t>
            </a:fld>
            <a:endParaRPr lang="en-US"/>
          </a:p>
        </p:txBody>
      </p:sp>
    </p:spTree>
    <p:extLst>
      <p:ext uri="{BB962C8B-B14F-4D97-AF65-F5344CB8AC3E}">
        <p14:creationId xmlns=""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smtClean="0">
                <a:effectLst>
                  <a:outerShdw blurRad="38100" dist="38100" dir="2700000" algn="tl">
                    <a:srgbClr val="000000">
                      <a:alpha val="43137"/>
                    </a:srgbClr>
                  </a:outerShdw>
                </a:effectLst>
                <a:latin typeface="Arial" pitchFamily="34" charset="0"/>
                <a:cs typeface="Arial" pitchFamily="34" charset="0"/>
              </a:rPr>
              <a:t>Đóng gói – Che dấu thông tin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mtClean="0">
                <a:solidFill>
                  <a:srgbClr val="0000FF"/>
                </a:solidFill>
                <a:latin typeface="Arial" pitchFamily="34" charset="0"/>
                <a:cs typeface="Arial" pitchFamily="34" charset="0"/>
              </a:rPr>
              <a:t>Che dấu thông tin: </a:t>
            </a:r>
            <a:r>
              <a:rPr lang="vi-VN" smtClean="0">
                <a:solidFill>
                  <a:srgbClr val="FF3300"/>
                </a:solidFill>
                <a:latin typeface="Arial" pitchFamily="34" charset="0"/>
                <a:cs typeface="Arial" pitchFamily="34" charset="0"/>
              </a:rPr>
              <a:t>đóng gói để che một số thông tin và chi tiết cài đặt nội bộ để bên ngoài không nhìn thấy</a:t>
            </a:r>
          </a:p>
          <a:p>
            <a:pPr lvl="1" algn="just">
              <a:lnSpc>
                <a:spcPct val="130000"/>
              </a:lnSpc>
              <a:spcBef>
                <a:spcPts val="300"/>
              </a:spcBef>
              <a:spcAft>
                <a:spcPts val="300"/>
              </a:spcAft>
              <a:buFont typeface="Wingdings" pitchFamily="2" charset="2"/>
              <a:buChar char="§"/>
            </a:pPr>
            <a:r>
              <a:rPr lang="en-US" smtClean="0">
                <a:latin typeface="Arial" pitchFamily="34" charset="0"/>
                <a:cs typeface="Arial" pitchFamily="34" charset="0"/>
              </a:rPr>
              <a:t>C</a:t>
            </a:r>
            <a:r>
              <a:rPr lang="vi-VN" smtClean="0">
                <a:latin typeface="Arial" pitchFamily="34" charset="0"/>
                <a:cs typeface="Arial" pitchFamily="34" charset="0"/>
              </a:rPr>
              <a:t>he giấu những gì mà người dùng không cần</a:t>
            </a:r>
            <a:r>
              <a:rPr lang="en-US" smtClean="0">
                <a:latin typeface="Arial" pitchFamily="34" charset="0"/>
                <a:cs typeface="Arial" pitchFamily="34" charset="0"/>
              </a:rPr>
              <a:t>.</a:t>
            </a:r>
            <a:endParaRPr lang="vi-VN" smtClean="0">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en-US" smtClean="0">
                <a:latin typeface="Arial" pitchFamily="34" charset="0"/>
                <a:cs typeface="Arial" pitchFamily="34" charset="0"/>
              </a:rPr>
              <a:t>C</a:t>
            </a:r>
            <a:r>
              <a:rPr lang="vi-VN" smtClean="0">
                <a:latin typeface="Arial" pitchFamily="34" charset="0"/>
                <a:cs typeface="Arial" pitchFamily="34" charset="0"/>
              </a:rPr>
              <a:t>he giấu những gì mà mình cần giữ bí mật</a:t>
            </a:r>
            <a:r>
              <a:rPr lang="en-US" smtClean="0">
                <a:latin typeface="Arial" pitchFamily="34" charset="0"/>
                <a:cs typeface="Arial" pitchFamily="34" charset="0"/>
              </a:rPr>
              <a:t>.</a:t>
            </a:r>
            <a:endParaRPr lang="vi-VN" smtClean="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29</a:t>
            </a:fld>
            <a:endParaRPr lang="en-US"/>
          </a:p>
        </p:txBody>
      </p:sp>
    </p:spTree>
    <p:extLst>
      <p:ext uri="{BB962C8B-B14F-4D97-AF65-F5344CB8AC3E}">
        <p14:creationId xmlns=""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Giới thiệu</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mtClean="0">
                <a:solidFill>
                  <a:srgbClr val="0000FF"/>
                </a:solidFill>
                <a:latin typeface="Arial" pitchFamily="34" charset="0"/>
                <a:cs typeface="Arial" pitchFamily="34" charset="0"/>
              </a:rPr>
              <a:t>Mục tiêu của kỹ sư lập trình:</a:t>
            </a:r>
          </a:p>
          <a:p>
            <a:pPr lvl="1" algn="just">
              <a:lnSpc>
                <a:spcPct val="130000"/>
              </a:lnSpc>
              <a:spcBef>
                <a:spcPts val="300"/>
              </a:spcBef>
              <a:spcAft>
                <a:spcPts val="300"/>
              </a:spcAft>
              <a:buFont typeface="Wingdings" pitchFamily="2" charset="2"/>
              <a:buChar char="§"/>
            </a:pPr>
            <a:r>
              <a:rPr lang="vi-VN" smtClean="0">
                <a:latin typeface="Arial" pitchFamily="34" charset="0"/>
                <a:cs typeface="Arial" pitchFamily="34" charset="0"/>
              </a:rPr>
              <a:t>Tạo ra sản phẩm tốt một cách có hiệu quả</a:t>
            </a:r>
          </a:p>
          <a:p>
            <a:pPr lvl="1" algn="just">
              <a:lnSpc>
                <a:spcPct val="130000"/>
              </a:lnSpc>
              <a:spcBef>
                <a:spcPts val="300"/>
              </a:spcBef>
              <a:spcAft>
                <a:spcPts val="300"/>
              </a:spcAft>
              <a:buFont typeface="Wingdings" pitchFamily="2" charset="2"/>
              <a:buChar char="§"/>
            </a:pPr>
            <a:r>
              <a:rPr lang="vi-VN" smtClean="0">
                <a:latin typeface="Arial" pitchFamily="34" charset="0"/>
                <a:cs typeface="Arial" pitchFamily="34" charset="0"/>
              </a:rPr>
              <a:t>Nắm bắt được công nghệ</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a:t>
            </a:fld>
            <a:endParaRPr lang="en-US"/>
          </a:p>
        </p:txBody>
      </p:sp>
      <p:pic>
        <p:nvPicPr>
          <p:cNvPr id="7" name="Picture 4"/>
          <p:cNvPicPr>
            <a:picLocks noChangeAspect="1" noChangeArrowheads="1"/>
          </p:cNvPicPr>
          <p:nvPr/>
        </p:nvPicPr>
        <p:blipFill>
          <a:blip r:embed="rId3" cstate="print"/>
          <a:srcRect/>
          <a:stretch>
            <a:fillRect/>
          </a:stretch>
        </p:blipFill>
        <p:spPr bwMode="auto">
          <a:xfrm>
            <a:off x="838200" y="3589338"/>
            <a:ext cx="7620000" cy="1897062"/>
          </a:xfrm>
          <a:prstGeom prst="rect">
            <a:avLst/>
          </a:prstGeom>
          <a:noFill/>
          <a:ln w="9525">
            <a:noFill/>
            <a:miter lim="800000"/>
            <a:headEnd/>
            <a:tailEnd/>
          </a:ln>
        </p:spPr>
      </p:pic>
    </p:spTree>
    <p:extLst>
      <p:ext uri="{BB962C8B-B14F-4D97-AF65-F5344CB8AC3E}">
        <p14:creationId xmlns=""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ox(in)">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smtClean="0">
                <a:effectLst>
                  <a:outerShdw blurRad="38100" dist="38100" dir="2700000" algn="tl">
                    <a:srgbClr val="000000">
                      <a:alpha val="43137"/>
                    </a:srgbClr>
                  </a:outerShdw>
                </a:effectLst>
                <a:latin typeface="Arial" pitchFamily="34" charset="0"/>
                <a:cs typeface="Arial" pitchFamily="34" charset="0"/>
              </a:rPr>
              <a:t>Thừa kế</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Là cơ chế </a:t>
            </a:r>
            <a:r>
              <a:rPr lang="vi-VN" sz="2800" smtClean="0">
                <a:solidFill>
                  <a:srgbClr val="FF3300"/>
                </a:solidFill>
                <a:latin typeface="Arial" pitchFamily="34" charset="0"/>
                <a:cs typeface="Arial" pitchFamily="34" charset="0"/>
              </a:rPr>
              <a:t>cho phép một lớp D</a:t>
            </a:r>
            <a:r>
              <a:rPr lang="vi-VN" sz="2800" smtClean="0">
                <a:solidFill>
                  <a:schemeClr val="tx1">
                    <a:lumMod val="95000"/>
                    <a:lumOff val="5000"/>
                  </a:schemeClr>
                </a:solidFill>
                <a:latin typeface="Arial" pitchFamily="34" charset="0"/>
                <a:cs typeface="Arial" pitchFamily="34" charset="0"/>
              </a:rPr>
              <a:t> </a:t>
            </a:r>
            <a:r>
              <a:rPr lang="vi-VN" sz="2800" smtClean="0">
                <a:solidFill>
                  <a:srgbClr val="FF3300"/>
                </a:solidFill>
                <a:latin typeface="Arial" pitchFamily="34" charset="0"/>
                <a:cs typeface="Arial" pitchFamily="34" charset="0"/>
              </a:rPr>
              <a:t>có được các thuộc tính và thao tác</a:t>
            </a:r>
            <a:r>
              <a:rPr lang="vi-VN" sz="2800" smtClean="0">
                <a:solidFill>
                  <a:schemeClr val="tx1">
                    <a:lumMod val="95000"/>
                    <a:lumOff val="5000"/>
                  </a:schemeClr>
                </a:solidFill>
                <a:latin typeface="Arial" pitchFamily="34" charset="0"/>
                <a:cs typeface="Arial" pitchFamily="34" charset="0"/>
              </a:rPr>
              <a:t> của lớp C, như thể các thuộc tính và thao tác đó đã được định nghĩa tại lớp D.</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Cho phép cài đặt nhiều quan hệ giữa các đối tượng:</a:t>
            </a:r>
          </a:p>
          <a:p>
            <a:pPr lvl="1" algn="just">
              <a:lnSpc>
                <a:spcPct val="130000"/>
              </a:lnSpc>
              <a:spcBef>
                <a:spcPts val="300"/>
              </a:spcBef>
              <a:spcAft>
                <a:spcPts val="300"/>
              </a:spcAft>
              <a:buFont typeface="Wingdings" pitchFamily="2" charset="2"/>
              <a:buChar char="§"/>
            </a:pPr>
            <a:r>
              <a:rPr lang="en-US" sz="2400" smtClean="0">
                <a:solidFill>
                  <a:srgbClr val="0066FF"/>
                </a:solidFill>
                <a:latin typeface="Arial" pitchFamily="34" charset="0"/>
                <a:cs typeface="Arial" pitchFamily="34" charset="0"/>
              </a:rPr>
              <a:t>Đặc biệt hóa (“là”)</a:t>
            </a:r>
          </a:p>
          <a:p>
            <a:pPr lvl="1" algn="just">
              <a:lnSpc>
                <a:spcPct val="130000"/>
              </a:lnSpc>
              <a:spcBef>
                <a:spcPts val="300"/>
              </a:spcBef>
              <a:spcAft>
                <a:spcPts val="300"/>
              </a:spcAft>
              <a:buFont typeface="Wingdings" pitchFamily="2" charset="2"/>
              <a:buChar char="§"/>
            </a:pPr>
            <a:r>
              <a:rPr lang="en-US" sz="2400" smtClean="0">
                <a:solidFill>
                  <a:srgbClr val="0066FF"/>
                </a:solidFill>
                <a:latin typeface="Arial" pitchFamily="34" charset="0"/>
                <a:cs typeface="Arial" pitchFamily="34" charset="0"/>
              </a:rPr>
              <a:t>Khái quát hóa</a:t>
            </a:r>
            <a:endParaRPr lang="vi-VN" sz="2400" smtClean="0">
              <a:solidFill>
                <a:srgbClr val="0066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30</a:t>
            </a:fld>
            <a:endParaRPr lang="en-US"/>
          </a:p>
        </p:txBody>
      </p:sp>
      <p:pic>
        <p:nvPicPr>
          <p:cNvPr id="7" name="Picture 2"/>
          <p:cNvPicPr>
            <a:picLocks noChangeAspect="1" noChangeArrowheads="1"/>
          </p:cNvPicPr>
          <p:nvPr/>
        </p:nvPicPr>
        <p:blipFill>
          <a:blip r:embed="rId3" cstate="print"/>
          <a:srcRect/>
          <a:stretch>
            <a:fillRect/>
          </a:stretch>
        </p:blipFill>
        <p:spPr bwMode="auto">
          <a:xfrm>
            <a:off x="4724400" y="3772118"/>
            <a:ext cx="3519487" cy="2825750"/>
          </a:xfrm>
          <a:prstGeom prst="rect">
            <a:avLst/>
          </a:prstGeom>
          <a:noFill/>
          <a:ln w="9525">
            <a:noFill/>
            <a:miter lim="800000"/>
            <a:headEnd/>
            <a:tailEnd/>
          </a:ln>
          <a:effectLst/>
        </p:spPr>
      </p:pic>
    </p:spTree>
    <p:extLst>
      <p:ext uri="{BB962C8B-B14F-4D97-AF65-F5344CB8AC3E}">
        <p14:creationId xmlns=""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smtClean="0">
                <a:effectLst>
                  <a:outerShdw blurRad="38100" dist="38100" dir="2700000" algn="tl">
                    <a:srgbClr val="000000">
                      <a:alpha val="43137"/>
                    </a:srgbClr>
                  </a:outerShdw>
                </a:effectLst>
                <a:latin typeface="Arial" pitchFamily="34" charset="0"/>
                <a:cs typeface="Arial" pitchFamily="34" charset="0"/>
              </a:rPr>
              <a:t>Đa hình</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mtClean="0">
                <a:solidFill>
                  <a:schemeClr val="tx1">
                    <a:lumMod val="95000"/>
                    <a:lumOff val="5000"/>
                  </a:schemeClr>
                </a:solidFill>
                <a:latin typeface="Arial" pitchFamily="34" charset="0"/>
                <a:cs typeface="Arial" pitchFamily="34" charset="0"/>
              </a:rPr>
              <a:t>Là </a:t>
            </a:r>
            <a:r>
              <a:rPr lang="vi-VN" smtClean="0">
                <a:solidFill>
                  <a:schemeClr val="tx1">
                    <a:lumMod val="95000"/>
                    <a:lumOff val="5000"/>
                  </a:schemeClr>
                </a:solidFill>
                <a:latin typeface="Arial" pitchFamily="34" charset="0"/>
                <a:cs typeface="Arial" pitchFamily="34" charset="0"/>
              </a:rPr>
              <a:t>cơ chế cho phép một tên thao tác hoặc thuộc tính có thể được định nghĩa tại nhiều lớp và có thể có nhiều cài đặt khác nhau tại mỗi lớp trong các lớp đó</a:t>
            </a:r>
            <a:r>
              <a:rPr lang="en-US" smtClean="0">
                <a:solidFill>
                  <a:schemeClr val="tx1">
                    <a:lumMod val="95000"/>
                    <a:lumOff val="5000"/>
                  </a:schemeClr>
                </a:solidFill>
                <a:latin typeface="Arial" pitchFamily="34" charset="0"/>
                <a:cs typeface="Arial" pitchFamily="34" charset="0"/>
              </a:rPr>
              <a:t>.</a:t>
            </a:r>
          </a:p>
          <a:p>
            <a:pPr lvl="1" algn="just">
              <a:lnSpc>
                <a:spcPct val="130000"/>
              </a:lnSpc>
              <a:spcBef>
                <a:spcPts val="300"/>
              </a:spcBef>
              <a:spcAft>
                <a:spcPts val="300"/>
              </a:spcAft>
              <a:buFont typeface="Wingdings" pitchFamily="2" charset="2"/>
              <a:buChar char="§"/>
            </a:pPr>
            <a:endParaRPr lang="vi-VN"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31</a:t>
            </a:fld>
            <a:endParaRPr lang="en-US"/>
          </a:p>
        </p:txBody>
      </p:sp>
    </p:spTree>
    <p:extLst>
      <p:ext uri="{BB962C8B-B14F-4D97-AF65-F5344CB8AC3E}">
        <p14:creationId xmlns=""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Các ưu điểm của OOP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mtClean="0">
                <a:solidFill>
                  <a:srgbClr val="0066FF"/>
                </a:solidFill>
                <a:latin typeface="Arial" pitchFamily="34" charset="0"/>
                <a:cs typeface="Arial" pitchFamily="34" charset="0"/>
              </a:rPr>
              <a:t>Nguyên lý kế thừa: </a:t>
            </a:r>
            <a:r>
              <a:rPr lang="vi-VN" smtClean="0">
                <a:solidFill>
                  <a:schemeClr val="tx1">
                    <a:lumMod val="95000"/>
                    <a:lumOff val="5000"/>
                  </a:schemeClr>
                </a:solidFill>
                <a:latin typeface="Arial" pitchFamily="34" charset="0"/>
                <a:cs typeface="Arial" pitchFamily="34" charset="0"/>
              </a:rPr>
              <a:t>tránh lặp, tái sử dụng.</a:t>
            </a:r>
          </a:p>
          <a:p>
            <a:pPr algn="just">
              <a:lnSpc>
                <a:spcPct val="130000"/>
              </a:lnSpc>
              <a:spcBef>
                <a:spcPts val="300"/>
              </a:spcBef>
              <a:spcAft>
                <a:spcPts val="300"/>
              </a:spcAft>
              <a:buFont typeface="Wingdings" pitchFamily="2" charset="2"/>
              <a:buChar char="v"/>
            </a:pPr>
            <a:r>
              <a:rPr lang="vi-VN" smtClean="0">
                <a:solidFill>
                  <a:srgbClr val="0066FF"/>
                </a:solidFill>
                <a:latin typeface="Arial" pitchFamily="34" charset="0"/>
                <a:cs typeface="Arial" pitchFamily="34" charset="0"/>
              </a:rPr>
              <a:t>Nguyên lý đóng gói</a:t>
            </a:r>
            <a:r>
              <a:rPr lang="en-US" smtClean="0">
                <a:solidFill>
                  <a:srgbClr val="0066FF"/>
                </a:solidFill>
                <a:latin typeface="Arial" pitchFamily="34" charset="0"/>
                <a:cs typeface="Arial" pitchFamily="34" charset="0"/>
              </a:rPr>
              <a:t> – </a:t>
            </a:r>
            <a:r>
              <a:rPr lang="vi-VN" smtClean="0">
                <a:solidFill>
                  <a:srgbClr val="0066FF"/>
                </a:solidFill>
                <a:latin typeface="Arial" pitchFamily="34" charset="0"/>
                <a:cs typeface="Arial" pitchFamily="34" charset="0"/>
              </a:rPr>
              <a:t>che dấu thông tin:</a:t>
            </a:r>
            <a:r>
              <a:rPr lang="vi-VN" smtClean="0">
                <a:solidFill>
                  <a:schemeClr val="tx1">
                    <a:lumMod val="95000"/>
                    <a:lumOff val="5000"/>
                  </a:schemeClr>
                </a:solidFill>
                <a:latin typeface="Arial" pitchFamily="34" charset="0"/>
                <a:cs typeface="Arial" pitchFamily="34" charset="0"/>
              </a:rPr>
              <a:t> chương trình an toàn không bị thay đổi bới những đoạn chương trình khác  </a:t>
            </a:r>
          </a:p>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Dễ mở rộng, nâng cấp  </a:t>
            </a:r>
          </a:p>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Mô phỏng thế giới thực tốt hơn.</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32</a:t>
            </a:fld>
            <a:endParaRPr lang="en-US"/>
          </a:p>
        </p:txBody>
      </p:sp>
    </p:spTree>
    <p:extLst>
      <p:ext uri="{BB962C8B-B14F-4D97-AF65-F5344CB8AC3E}">
        <p14:creationId xmlns=""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smtClean="0">
                <a:effectLst>
                  <a:outerShdw blurRad="38100" dist="38100" dir="2700000" algn="tl">
                    <a:srgbClr val="000000">
                      <a:alpha val="43137"/>
                    </a:srgbClr>
                  </a:outerShdw>
                </a:effectLst>
                <a:latin typeface="Arial" pitchFamily="34" charset="0"/>
                <a:cs typeface="Arial" pitchFamily="34" charset="0"/>
              </a:rPr>
              <a:t>Các đặc tính chính của OOP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Chương trình được </a:t>
            </a:r>
            <a:r>
              <a:rPr lang="vi-VN" smtClean="0">
                <a:solidFill>
                  <a:srgbClr val="0066FF"/>
                </a:solidFill>
                <a:latin typeface="Arial" pitchFamily="34" charset="0"/>
                <a:cs typeface="Arial" pitchFamily="34" charset="0"/>
              </a:rPr>
              <a:t>chia thành các đối tượng.</a:t>
            </a:r>
          </a:p>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Các cấu trúc dữ liệu được thiết kế sao cho đặc tả được đối tượng.</a:t>
            </a:r>
          </a:p>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Các hàm thao tác trên các vùng dữ liệu của đối tượng được gắn với cấu trúc dữ liệu đó.</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33</a:t>
            </a:fld>
            <a:endParaRPr lang="en-US"/>
          </a:p>
        </p:txBody>
      </p:sp>
    </p:spTree>
    <p:extLst>
      <p:ext uri="{BB962C8B-B14F-4D97-AF65-F5344CB8AC3E}">
        <p14:creationId xmlns=""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smtClean="0">
                <a:effectLst>
                  <a:outerShdw blurRad="38100" dist="38100" dir="2700000" algn="tl">
                    <a:srgbClr val="000000">
                      <a:alpha val="43137"/>
                    </a:srgbClr>
                  </a:outerShdw>
                </a:effectLst>
                <a:latin typeface="Arial" pitchFamily="34" charset="0"/>
                <a:cs typeface="Arial" pitchFamily="34" charset="0"/>
              </a:rPr>
              <a:t>Các đặc tính chính của OOP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53000"/>
          </a:xfrm>
        </p:spPr>
        <p:txBody>
          <a:bodyPr>
            <a:normAutofit fontScale="92500" lnSpcReduction="20000"/>
          </a:bodyPr>
          <a:lstStyle/>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Dữ liệu được đóng gói lại, được che giấu và không cho phép các hàm ngoại lai truy nhập tự do.</a:t>
            </a:r>
          </a:p>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Các đối tượng tác động và trao đổi thông tin với nhau qua các hàm</a:t>
            </a:r>
            <a:r>
              <a:rPr lang="en-US" smtClean="0">
                <a:solidFill>
                  <a:schemeClr val="tx1">
                    <a:lumMod val="95000"/>
                    <a:lumOff val="5000"/>
                  </a:schemeClr>
                </a:solidFill>
                <a:latin typeface="Arial" pitchFamily="34" charset="0"/>
                <a:cs typeface="Arial" pitchFamily="34" charset="0"/>
              </a:rPr>
              <a:t>.</a:t>
            </a:r>
            <a:endParaRPr lang="vi-VN"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Có thể dễ dàng bổ sung dữ liệu và các hàm mới vào đối tượng nào đó khi cần thiết</a:t>
            </a:r>
            <a:r>
              <a:rPr lang="en-US" smtClean="0">
                <a:solidFill>
                  <a:schemeClr val="tx1">
                    <a:lumMod val="95000"/>
                    <a:lumOff val="5000"/>
                  </a:schemeClr>
                </a:solidFill>
                <a:latin typeface="Arial" pitchFamily="34" charset="0"/>
                <a:cs typeface="Arial" pitchFamily="34" charset="0"/>
              </a:rPr>
              <a:t>.</a:t>
            </a:r>
            <a:endParaRPr lang="vi-VN"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Chương trình được thiết kế theo cách tiếp cận từ dưới lên (bottom-up).</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34</a:t>
            </a:fld>
            <a:endParaRPr lang="en-US"/>
          </a:p>
        </p:txBody>
      </p:sp>
    </p:spTree>
    <p:extLst>
      <p:ext uri="{BB962C8B-B14F-4D97-AF65-F5344CB8AC3E}">
        <p14:creationId xmlns=""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Một số thuật ngữ </a:t>
            </a:r>
            <a:r>
              <a:rPr lang="en-US" b="1" smtClean="0">
                <a:effectLst>
                  <a:outerShdw blurRad="38100" dist="38100" dir="2700000" algn="tl">
                    <a:srgbClr val="000000">
                      <a:alpha val="43137"/>
                    </a:srgbClr>
                  </a:outerShdw>
                </a:effectLst>
                <a:latin typeface="Arial" pitchFamily="34" charset="0"/>
                <a:cs typeface="Arial" pitchFamily="34" charset="0"/>
              </a:rPr>
              <a:t>OOP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Autofit/>
          </a:bodyPr>
          <a:lstStyle/>
          <a:p>
            <a:pPr algn="just">
              <a:lnSpc>
                <a:spcPct val="120000"/>
              </a:lnSpc>
              <a:buFont typeface="Wingdings" pitchFamily="2" charset="2"/>
              <a:buChar char="v"/>
            </a:pPr>
            <a:r>
              <a:rPr lang="en-US" sz="2800" smtClean="0">
                <a:solidFill>
                  <a:srgbClr val="0000FF"/>
                </a:solidFill>
                <a:latin typeface="Arial" pitchFamily="34" charset="0"/>
                <a:cs typeface="Arial" pitchFamily="34" charset="0"/>
              </a:rPr>
              <a:t>OOM </a:t>
            </a:r>
            <a:r>
              <a:rPr lang="en-US" sz="2800" smtClean="0">
                <a:latin typeface="Arial" pitchFamily="34" charset="0"/>
                <a:cs typeface="Arial" pitchFamily="34" charset="0"/>
              </a:rPr>
              <a:t>(Object Oriented Methodology): Phương pháp luận hướng đối tượng</a:t>
            </a:r>
          </a:p>
          <a:p>
            <a:pPr algn="just">
              <a:buFont typeface="Wingdings" pitchFamily="2" charset="2"/>
              <a:buChar char="v"/>
            </a:pPr>
            <a:r>
              <a:rPr lang="en-US" sz="2800" smtClean="0">
                <a:solidFill>
                  <a:srgbClr val="0000FF"/>
                </a:solidFill>
                <a:latin typeface="Arial" pitchFamily="34" charset="0"/>
                <a:cs typeface="Arial" pitchFamily="34" charset="0"/>
              </a:rPr>
              <a:t>OOA</a:t>
            </a:r>
            <a:r>
              <a:rPr lang="en-US" sz="2800" smtClean="0">
                <a:latin typeface="Arial" pitchFamily="34" charset="0"/>
                <a:cs typeface="Arial" pitchFamily="34" charset="0"/>
              </a:rPr>
              <a:t> (Object Oriented Analysis): Phân tích hướng đối tượng.</a:t>
            </a:r>
          </a:p>
          <a:p>
            <a:pPr algn="just">
              <a:buFont typeface="Wingdings" pitchFamily="2" charset="2"/>
              <a:buChar char="v"/>
            </a:pPr>
            <a:r>
              <a:rPr lang="en-US" sz="2800" smtClean="0">
                <a:solidFill>
                  <a:srgbClr val="0000FF"/>
                </a:solidFill>
                <a:latin typeface="Arial" pitchFamily="34" charset="0"/>
                <a:cs typeface="Arial" pitchFamily="34" charset="0"/>
              </a:rPr>
              <a:t>OOD</a:t>
            </a:r>
            <a:r>
              <a:rPr lang="en-US" sz="2800" smtClean="0">
                <a:latin typeface="Arial" pitchFamily="34" charset="0"/>
                <a:cs typeface="Arial" pitchFamily="34" charset="0"/>
              </a:rPr>
              <a:t>: Object Oriented Design (Thiết kế hướng đối tượng).</a:t>
            </a:r>
          </a:p>
          <a:p>
            <a:pPr algn="just">
              <a:buFont typeface="Wingdings" pitchFamily="2" charset="2"/>
              <a:buChar char="v"/>
            </a:pPr>
            <a:r>
              <a:rPr lang="en-US" sz="2800" smtClean="0">
                <a:solidFill>
                  <a:srgbClr val="0000FF"/>
                </a:solidFill>
                <a:latin typeface="Arial" pitchFamily="34" charset="0"/>
                <a:cs typeface="Arial" pitchFamily="34" charset="0"/>
              </a:rPr>
              <a:t>OOP</a:t>
            </a:r>
            <a:r>
              <a:rPr lang="en-US" sz="2800" smtClean="0">
                <a:latin typeface="Arial" pitchFamily="34" charset="0"/>
                <a:cs typeface="Arial" pitchFamily="34" charset="0"/>
              </a:rPr>
              <a:t>: Object Oriented Programming (LTHĐT).</a:t>
            </a:r>
          </a:p>
          <a:p>
            <a:pPr algn="just">
              <a:buFont typeface="Wingdings" pitchFamily="2" charset="2"/>
              <a:buChar char="v"/>
            </a:pPr>
            <a:r>
              <a:rPr lang="en-US" sz="2800" smtClean="0">
                <a:solidFill>
                  <a:srgbClr val="0000FF"/>
                </a:solidFill>
                <a:latin typeface="Arial" pitchFamily="34" charset="0"/>
                <a:cs typeface="Arial" pitchFamily="34" charset="0"/>
              </a:rPr>
              <a:t>Inheritance</a:t>
            </a:r>
            <a:r>
              <a:rPr lang="en-US" sz="2800" smtClean="0">
                <a:latin typeface="Arial" pitchFamily="34" charset="0"/>
                <a:cs typeface="Arial" pitchFamily="34" charset="0"/>
              </a:rPr>
              <a:t>: Kế thừa</a:t>
            </a:r>
          </a:p>
          <a:p>
            <a:pPr algn="just">
              <a:buFont typeface="Wingdings" pitchFamily="2" charset="2"/>
              <a:buChar char="v"/>
            </a:pPr>
            <a:r>
              <a:rPr lang="en-US" sz="2800" smtClean="0">
                <a:solidFill>
                  <a:srgbClr val="0000FF"/>
                </a:solidFill>
                <a:latin typeface="Arial" pitchFamily="34" charset="0"/>
                <a:cs typeface="Arial" pitchFamily="34" charset="0"/>
              </a:rPr>
              <a:t>Polymorphism</a:t>
            </a:r>
            <a:r>
              <a:rPr lang="en-US" sz="2800" smtClean="0">
                <a:latin typeface="Arial" pitchFamily="34" charset="0"/>
                <a:cs typeface="Arial" pitchFamily="34" charset="0"/>
              </a:rPr>
              <a:t>: Đa hình</a:t>
            </a:r>
          </a:p>
          <a:p>
            <a:pPr algn="just">
              <a:buFont typeface="Wingdings" pitchFamily="2" charset="2"/>
              <a:buChar char="v"/>
            </a:pPr>
            <a:r>
              <a:rPr lang="en-US" sz="2800" smtClean="0">
                <a:solidFill>
                  <a:srgbClr val="0000FF"/>
                </a:solidFill>
                <a:latin typeface="Arial" pitchFamily="34" charset="0"/>
                <a:cs typeface="Arial" pitchFamily="34" charset="0"/>
              </a:rPr>
              <a:t>Encapsulation</a:t>
            </a:r>
            <a:r>
              <a:rPr lang="en-US" sz="2800" smtClean="0">
                <a:latin typeface="Arial" pitchFamily="34" charset="0"/>
                <a:cs typeface="Arial" pitchFamily="34" charset="0"/>
              </a:rPr>
              <a:t>: Tính đóng gói.</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35</a:t>
            </a:fld>
            <a:endParaRPr lang="en-US"/>
          </a:p>
        </p:txBody>
      </p:sp>
    </p:spTree>
    <p:extLst>
      <p:ext uri="{BB962C8B-B14F-4D97-AF65-F5344CB8AC3E}">
        <p14:creationId xmlns=""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smtClean="0">
                <a:effectLst>
                  <a:outerShdw blurRad="38100" dist="38100" dir="2700000" algn="tl">
                    <a:srgbClr val="000000">
                      <a:alpha val="43137"/>
                    </a:srgbClr>
                  </a:outerShdw>
                </a:effectLst>
                <a:latin typeface="Arial" pitchFamily="34" charset="0"/>
                <a:cs typeface="Arial" pitchFamily="34" charset="0"/>
              </a:rPr>
              <a:t>Ngôn ngữ OOP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Cung cấp được những </a:t>
            </a:r>
            <a:r>
              <a:rPr lang="vi-VN" smtClean="0">
                <a:solidFill>
                  <a:srgbClr val="0070C0"/>
                </a:solidFill>
                <a:latin typeface="Arial" pitchFamily="34" charset="0"/>
                <a:cs typeface="Arial" pitchFamily="34" charset="0"/>
              </a:rPr>
              <a:t>khả năng lập trình hướng đối tượng</a:t>
            </a:r>
            <a:r>
              <a:rPr lang="en-US" smtClean="0">
                <a:solidFill>
                  <a:schemeClr val="tx1">
                    <a:lumMod val="95000"/>
                    <a:lumOff val="5000"/>
                  </a:schemeClr>
                </a:solidFill>
                <a:latin typeface="Arial" pitchFamily="34" charset="0"/>
                <a:cs typeface="Arial" pitchFamily="34" charset="0"/>
              </a:rPr>
              <a:t>.</a:t>
            </a:r>
            <a:endParaRPr lang="vi-VN" smtClean="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en-US" smtClean="0">
                <a:solidFill>
                  <a:schemeClr val="tx1">
                    <a:lumMod val="95000"/>
                    <a:lumOff val="5000"/>
                  </a:schemeClr>
                </a:solidFill>
                <a:latin typeface="Arial" pitchFamily="34" charset="0"/>
                <a:cs typeface="Arial" pitchFamily="34" charset="0"/>
              </a:rPr>
              <a:t>C</a:t>
            </a:r>
            <a:r>
              <a:rPr lang="vi-VN" smtClean="0">
                <a:solidFill>
                  <a:schemeClr val="tx1">
                    <a:lumMod val="95000"/>
                    <a:lumOff val="5000"/>
                  </a:schemeClr>
                </a:solidFill>
                <a:latin typeface="Arial" pitchFamily="34" charset="0"/>
                <a:cs typeface="Arial" pitchFamily="34" charset="0"/>
              </a:rPr>
              <a:t>ung cấp khả năng kiểm soát truy cập</a:t>
            </a:r>
          </a:p>
          <a:p>
            <a:pPr lvl="1" algn="just">
              <a:lnSpc>
                <a:spcPct val="130000"/>
              </a:lnSpc>
              <a:spcBef>
                <a:spcPts val="300"/>
              </a:spcBef>
              <a:spcAft>
                <a:spcPts val="300"/>
              </a:spcAft>
              <a:buFont typeface="Wingdings" pitchFamily="2" charset="2"/>
              <a:buChar char="§"/>
            </a:pPr>
            <a:r>
              <a:rPr lang="en-US" smtClean="0">
                <a:solidFill>
                  <a:schemeClr val="tx1">
                    <a:lumMod val="95000"/>
                    <a:lumOff val="5000"/>
                  </a:schemeClr>
                </a:solidFill>
                <a:latin typeface="Arial" pitchFamily="34" charset="0"/>
                <a:cs typeface="Arial" pitchFamily="34" charset="0"/>
              </a:rPr>
              <a:t>K</a:t>
            </a:r>
            <a:r>
              <a:rPr lang="vi-VN" smtClean="0">
                <a:solidFill>
                  <a:schemeClr val="tx1">
                    <a:lumMod val="95000"/>
                    <a:lumOff val="5000"/>
                  </a:schemeClr>
                </a:solidFill>
                <a:latin typeface="Arial" pitchFamily="34" charset="0"/>
                <a:cs typeface="Arial" pitchFamily="34" charset="0"/>
              </a:rPr>
              <a:t>ế thừa</a:t>
            </a:r>
          </a:p>
          <a:p>
            <a:pPr lvl="1" algn="just">
              <a:lnSpc>
                <a:spcPct val="130000"/>
              </a:lnSpc>
              <a:spcBef>
                <a:spcPts val="300"/>
              </a:spcBef>
              <a:spcAft>
                <a:spcPts val="300"/>
              </a:spcAft>
              <a:buFont typeface="Wingdings" pitchFamily="2" charset="2"/>
              <a:buChar char="§"/>
            </a:pPr>
            <a:r>
              <a:rPr lang="en-US" smtClean="0">
                <a:solidFill>
                  <a:schemeClr val="tx1">
                    <a:lumMod val="95000"/>
                    <a:lumOff val="5000"/>
                  </a:schemeClr>
                </a:solidFill>
                <a:latin typeface="Arial" pitchFamily="34" charset="0"/>
                <a:cs typeface="Arial" pitchFamily="34" charset="0"/>
              </a:rPr>
              <a:t>Đ</a:t>
            </a:r>
            <a:r>
              <a:rPr lang="vi-VN" smtClean="0">
                <a:solidFill>
                  <a:schemeClr val="tx1">
                    <a:lumMod val="95000"/>
                    <a:lumOff val="5000"/>
                  </a:schemeClr>
                </a:solidFill>
                <a:latin typeface="Arial" pitchFamily="34" charset="0"/>
                <a:cs typeface="Arial" pitchFamily="34" charset="0"/>
              </a:rPr>
              <a:t>a hình</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36</a:t>
            </a:fld>
            <a:endParaRPr lang="en-US"/>
          </a:p>
        </p:txBody>
      </p:sp>
    </p:spTree>
    <p:extLst>
      <p:ext uri="{BB962C8B-B14F-4D97-AF65-F5344CB8AC3E}">
        <p14:creationId xmlns=""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Q &amp; A</a:t>
            </a:r>
            <a:endParaRPr lang="en-US" b="1">
              <a:effectLst>
                <a:outerShdw blurRad="38100" dist="38100" dir="2700000" algn="tl">
                  <a:srgbClr val="000000">
                    <a:alpha val="43137"/>
                  </a:srgbClr>
                </a:outerShdw>
              </a:effectLst>
              <a:latin typeface="Arial" pitchFamily="34" charset="0"/>
              <a:cs typeface="Arial" pitchFamily="34" charset="0"/>
            </a:endParaRPr>
          </a:p>
        </p:txBody>
      </p:sp>
      <p:grpSp>
        <p:nvGrpSpPr>
          <p:cNvPr id="7" name="Group 4"/>
          <p:cNvGrpSpPr>
            <a:grpSpLocks/>
          </p:cNvGrpSpPr>
          <p:nvPr/>
        </p:nvGrpSpPr>
        <p:grpSpPr bwMode="auto">
          <a:xfrm>
            <a:off x="2971800" y="1490663"/>
            <a:ext cx="3352800" cy="4757737"/>
            <a:chOff x="2208" y="768"/>
            <a:chExt cx="1170" cy="2517"/>
          </a:xfrm>
        </p:grpSpPr>
        <p:sp>
          <p:nvSpPr>
            <p:cNvPr id="8" name="AutoShape 5"/>
            <p:cNvSpPr>
              <a:spLocks noChangeAspect="1" noChangeArrowheads="1" noTextEdit="1"/>
            </p:cNvSpPr>
            <p:nvPr/>
          </p:nvSpPr>
          <p:spPr bwMode="auto">
            <a:xfrm>
              <a:off x="2208" y="768"/>
              <a:ext cx="1170" cy="25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9" name="Freeform 6"/>
            <p:cNvSpPr>
              <a:spLocks/>
            </p:cNvSpPr>
            <p:nvPr/>
          </p:nvSpPr>
          <p:spPr bwMode="auto">
            <a:xfrm>
              <a:off x="2582" y="1093"/>
              <a:ext cx="457" cy="507"/>
            </a:xfrm>
            <a:custGeom>
              <a:avLst/>
              <a:gdLst>
                <a:gd name="T0" fmla="*/ 238 w 457"/>
                <a:gd name="T1" fmla="*/ 117 h 507"/>
                <a:gd name="T2" fmla="*/ 198 w 457"/>
                <a:gd name="T3" fmla="*/ 65 h 507"/>
                <a:gd name="T4" fmla="*/ 142 w 457"/>
                <a:gd name="T5" fmla="*/ 26 h 507"/>
                <a:gd name="T6" fmla="*/ 92 w 457"/>
                <a:gd name="T7" fmla="*/ 0 h 507"/>
                <a:gd name="T8" fmla="*/ 52 w 457"/>
                <a:gd name="T9" fmla="*/ 7 h 507"/>
                <a:gd name="T10" fmla="*/ 23 w 457"/>
                <a:gd name="T11" fmla="*/ 36 h 507"/>
                <a:gd name="T12" fmla="*/ 0 w 457"/>
                <a:gd name="T13" fmla="*/ 124 h 507"/>
                <a:gd name="T14" fmla="*/ 9 w 457"/>
                <a:gd name="T15" fmla="*/ 225 h 507"/>
                <a:gd name="T16" fmla="*/ 33 w 457"/>
                <a:gd name="T17" fmla="*/ 322 h 507"/>
                <a:gd name="T18" fmla="*/ 59 w 457"/>
                <a:gd name="T19" fmla="*/ 397 h 507"/>
                <a:gd name="T20" fmla="*/ 109 w 457"/>
                <a:gd name="T21" fmla="*/ 475 h 507"/>
                <a:gd name="T22" fmla="*/ 152 w 457"/>
                <a:gd name="T23" fmla="*/ 507 h 507"/>
                <a:gd name="T24" fmla="*/ 211 w 457"/>
                <a:gd name="T25" fmla="*/ 507 h 507"/>
                <a:gd name="T26" fmla="*/ 271 w 457"/>
                <a:gd name="T27" fmla="*/ 485 h 507"/>
                <a:gd name="T28" fmla="*/ 301 w 457"/>
                <a:gd name="T29" fmla="*/ 429 h 507"/>
                <a:gd name="T30" fmla="*/ 317 w 457"/>
                <a:gd name="T31" fmla="*/ 358 h 507"/>
                <a:gd name="T32" fmla="*/ 311 w 457"/>
                <a:gd name="T33" fmla="*/ 270 h 507"/>
                <a:gd name="T34" fmla="*/ 450 w 457"/>
                <a:gd name="T35" fmla="*/ 280 h 507"/>
                <a:gd name="T36" fmla="*/ 457 w 457"/>
                <a:gd name="T37" fmla="*/ 241 h 507"/>
                <a:gd name="T38" fmla="*/ 298 w 457"/>
                <a:gd name="T39" fmla="*/ 225 h 507"/>
                <a:gd name="T40" fmla="*/ 258 w 457"/>
                <a:gd name="T41" fmla="*/ 134 h 507"/>
                <a:gd name="T42" fmla="*/ 238 w 457"/>
                <a:gd name="T43" fmla="*/ 117 h 50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57"/>
                <a:gd name="T67" fmla="*/ 0 h 507"/>
                <a:gd name="T68" fmla="*/ 457 w 457"/>
                <a:gd name="T69" fmla="*/ 507 h 50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57" h="507">
                  <a:moveTo>
                    <a:pt x="238" y="117"/>
                  </a:moveTo>
                  <a:lnTo>
                    <a:pt x="198" y="65"/>
                  </a:lnTo>
                  <a:lnTo>
                    <a:pt x="142" y="26"/>
                  </a:lnTo>
                  <a:lnTo>
                    <a:pt x="92" y="0"/>
                  </a:lnTo>
                  <a:lnTo>
                    <a:pt x="52" y="7"/>
                  </a:lnTo>
                  <a:lnTo>
                    <a:pt x="23" y="36"/>
                  </a:lnTo>
                  <a:lnTo>
                    <a:pt x="0" y="124"/>
                  </a:lnTo>
                  <a:lnTo>
                    <a:pt x="9" y="225"/>
                  </a:lnTo>
                  <a:lnTo>
                    <a:pt x="33" y="322"/>
                  </a:lnTo>
                  <a:lnTo>
                    <a:pt x="59" y="397"/>
                  </a:lnTo>
                  <a:lnTo>
                    <a:pt x="109" y="475"/>
                  </a:lnTo>
                  <a:lnTo>
                    <a:pt x="152" y="507"/>
                  </a:lnTo>
                  <a:lnTo>
                    <a:pt x="211" y="507"/>
                  </a:lnTo>
                  <a:lnTo>
                    <a:pt x="271" y="485"/>
                  </a:lnTo>
                  <a:lnTo>
                    <a:pt x="301" y="429"/>
                  </a:lnTo>
                  <a:lnTo>
                    <a:pt x="317" y="358"/>
                  </a:lnTo>
                  <a:lnTo>
                    <a:pt x="311" y="270"/>
                  </a:lnTo>
                  <a:lnTo>
                    <a:pt x="450" y="280"/>
                  </a:lnTo>
                  <a:lnTo>
                    <a:pt x="457" y="241"/>
                  </a:lnTo>
                  <a:lnTo>
                    <a:pt x="298" y="225"/>
                  </a:lnTo>
                  <a:lnTo>
                    <a:pt x="258" y="134"/>
                  </a:lnTo>
                  <a:lnTo>
                    <a:pt x="238" y="117"/>
                  </a:lnTo>
                  <a:close/>
                </a:path>
              </a:pathLst>
            </a:custGeom>
            <a:solidFill>
              <a:srgbClr val="0251B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0" name="Freeform 7"/>
            <p:cNvSpPr>
              <a:spLocks/>
            </p:cNvSpPr>
            <p:nvPr/>
          </p:nvSpPr>
          <p:spPr bwMode="auto">
            <a:xfrm>
              <a:off x="2210" y="963"/>
              <a:ext cx="526" cy="813"/>
            </a:xfrm>
            <a:custGeom>
              <a:avLst/>
              <a:gdLst>
                <a:gd name="T0" fmla="*/ 307 w 526"/>
                <a:gd name="T1" fmla="*/ 19 h 813"/>
                <a:gd name="T2" fmla="*/ 373 w 526"/>
                <a:gd name="T3" fmla="*/ 0 h 813"/>
                <a:gd name="T4" fmla="*/ 426 w 526"/>
                <a:gd name="T5" fmla="*/ 3 h 813"/>
                <a:gd name="T6" fmla="*/ 466 w 526"/>
                <a:gd name="T7" fmla="*/ 32 h 813"/>
                <a:gd name="T8" fmla="*/ 493 w 526"/>
                <a:gd name="T9" fmla="*/ 78 h 813"/>
                <a:gd name="T10" fmla="*/ 483 w 526"/>
                <a:gd name="T11" fmla="*/ 126 h 813"/>
                <a:gd name="T12" fmla="*/ 446 w 526"/>
                <a:gd name="T13" fmla="*/ 126 h 813"/>
                <a:gd name="T14" fmla="*/ 456 w 526"/>
                <a:gd name="T15" fmla="*/ 87 h 813"/>
                <a:gd name="T16" fmla="*/ 426 w 526"/>
                <a:gd name="T17" fmla="*/ 52 h 813"/>
                <a:gd name="T18" fmla="*/ 397 w 526"/>
                <a:gd name="T19" fmla="*/ 39 h 813"/>
                <a:gd name="T20" fmla="*/ 347 w 526"/>
                <a:gd name="T21" fmla="*/ 52 h 813"/>
                <a:gd name="T22" fmla="*/ 367 w 526"/>
                <a:gd name="T23" fmla="*/ 91 h 813"/>
                <a:gd name="T24" fmla="*/ 373 w 526"/>
                <a:gd name="T25" fmla="*/ 126 h 813"/>
                <a:gd name="T26" fmla="*/ 367 w 526"/>
                <a:gd name="T27" fmla="*/ 156 h 813"/>
                <a:gd name="T28" fmla="*/ 317 w 526"/>
                <a:gd name="T29" fmla="*/ 169 h 813"/>
                <a:gd name="T30" fmla="*/ 264 w 526"/>
                <a:gd name="T31" fmla="*/ 159 h 813"/>
                <a:gd name="T32" fmla="*/ 254 w 526"/>
                <a:gd name="T33" fmla="*/ 136 h 813"/>
                <a:gd name="T34" fmla="*/ 198 w 526"/>
                <a:gd name="T35" fmla="*/ 198 h 813"/>
                <a:gd name="T36" fmla="*/ 165 w 526"/>
                <a:gd name="T37" fmla="*/ 266 h 813"/>
                <a:gd name="T38" fmla="*/ 119 w 526"/>
                <a:gd name="T39" fmla="*/ 354 h 813"/>
                <a:gd name="T40" fmla="*/ 89 w 526"/>
                <a:gd name="T41" fmla="*/ 432 h 813"/>
                <a:gd name="T42" fmla="*/ 76 w 526"/>
                <a:gd name="T43" fmla="*/ 507 h 813"/>
                <a:gd name="T44" fmla="*/ 86 w 526"/>
                <a:gd name="T45" fmla="*/ 546 h 813"/>
                <a:gd name="T46" fmla="*/ 139 w 526"/>
                <a:gd name="T47" fmla="*/ 595 h 813"/>
                <a:gd name="T48" fmla="*/ 248 w 526"/>
                <a:gd name="T49" fmla="*/ 637 h 813"/>
                <a:gd name="T50" fmla="*/ 307 w 526"/>
                <a:gd name="T51" fmla="*/ 656 h 813"/>
                <a:gd name="T52" fmla="*/ 367 w 526"/>
                <a:gd name="T53" fmla="*/ 666 h 813"/>
                <a:gd name="T54" fmla="*/ 456 w 526"/>
                <a:gd name="T55" fmla="*/ 702 h 813"/>
                <a:gd name="T56" fmla="*/ 522 w 526"/>
                <a:gd name="T57" fmla="*/ 725 h 813"/>
                <a:gd name="T58" fmla="*/ 526 w 526"/>
                <a:gd name="T59" fmla="*/ 770 h 813"/>
                <a:gd name="T60" fmla="*/ 493 w 526"/>
                <a:gd name="T61" fmla="*/ 803 h 813"/>
                <a:gd name="T62" fmla="*/ 453 w 526"/>
                <a:gd name="T63" fmla="*/ 813 h 813"/>
                <a:gd name="T64" fmla="*/ 393 w 526"/>
                <a:gd name="T65" fmla="*/ 783 h 813"/>
                <a:gd name="T66" fmla="*/ 254 w 526"/>
                <a:gd name="T67" fmla="*/ 712 h 813"/>
                <a:gd name="T68" fmla="*/ 139 w 526"/>
                <a:gd name="T69" fmla="*/ 663 h 813"/>
                <a:gd name="T70" fmla="*/ 59 w 526"/>
                <a:gd name="T71" fmla="*/ 608 h 813"/>
                <a:gd name="T72" fmla="*/ 6 w 526"/>
                <a:gd name="T73" fmla="*/ 559 h 813"/>
                <a:gd name="T74" fmla="*/ 0 w 526"/>
                <a:gd name="T75" fmla="*/ 500 h 813"/>
                <a:gd name="T76" fmla="*/ 29 w 526"/>
                <a:gd name="T77" fmla="*/ 422 h 813"/>
                <a:gd name="T78" fmla="*/ 89 w 526"/>
                <a:gd name="T79" fmla="*/ 305 h 813"/>
                <a:gd name="T80" fmla="*/ 145 w 526"/>
                <a:gd name="T81" fmla="*/ 208 h 813"/>
                <a:gd name="T82" fmla="*/ 215 w 526"/>
                <a:gd name="T83" fmla="*/ 107 h 813"/>
                <a:gd name="T84" fmla="*/ 268 w 526"/>
                <a:gd name="T85" fmla="*/ 48 h 813"/>
                <a:gd name="T86" fmla="*/ 334 w 526"/>
                <a:gd name="T87" fmla="*/ 19 h 813"/>
                <a:gd name="T88" fmla="*/ 307 w 526"/>
                <a:gd name="T89" fmla="*/ 19 h 81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26"/>
                <a:gd name="T136" fmla="*/ 0 h 813"/>
                <a:gd name="T137" fmla="*/ 526 w 526"/>
                <a:gd name="T138" fmla="*/ 813 h 81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26" h="813">
                  <a:moveTo>
                    <a:pt x="307" y="19"/>
                  </a:moveTo>
                  <a:lnTo>
                    <a:pt x="373" y="0"/>
                  </a:lnTo>
                  <a:lnTo>
                    <a:pt x="426" y="3"/>
                  </a:lnTo>
                  <a:lnTo>
                    <a:pt x="466" y="32"/>
                  </a:lnTo>
                  <a:lnTo>
                    <a:pt x="493" y="78"/>
                  </a:lnTo>
                  <a:lnTo>
                    <a:pt x="483" y="126"/>
                  </a:lnTo>
                  <a:lnTo>
                    <a:pt x="446" y="126"/>
                  </a:lnTo>
                  <a:lnTo>
                    <a:pt x="456" y="87"/>
                  </a:lnTo>
                  <a:lnTo>
                    <a:pt x="426" y="52"/>
                  </a:lnTo>
                  <a:lnTo>
                    <a:pt x="397" y="39"/>
                  </a:lnTo>
                  <a:lnTo>
                    <a:pt x="347" y="52"/>
                  </a:lnTo>
                  <a:lnTo>
                    <a:pt x="367" y="91"/>
                  </a:lnTo>
                  <a:lnTo>
                    <a:pt x="373" y="126"/>
                  </a:lnTo>
                  <a:lnTo>
                    <a:pt x="367" y="156"/>
                  </a:lnTo>
                  <a:lnTo>
                    <a:pt x="317" y="169"/>
                  </a:lnTo>
                  <a:lnTo>
                    <a:pt x="264" y="159"/>
                  </a:lnTo>
                  <a:lnTo>
                    <a:pt x="254" y="136"/>
                  </a:lnTo>
                  <a:lnTo>
                    <a:pt x="198" y="198"/>
                  </a:lnTo>
                  <a:lnTo>
                    <a:pt x="165" y="266"/>
                  </a:lnTo>
                  <a:lnTo>
                    <a:pt x="119" y="354"/>
                  </a:lnTo>
                  <a:lnTo>
                    <a:pt x="89" y="432"/>
                  </a:lnTo>
                  <a:lnTo>
                    <a:pt x="76" y="507"/>
                  </a:lnTo>
                  <a:lnTo>
                    <a:pt x="86" y="546"/>
                  </a:lnTo>
                  <a:lnTo>
                    <a:pt x="139" y="595"/>
                  </a:lnTo>
                  <a:lnTo>
                    <a:pt x="248" y="637"/>
                  </a:lnTo>
                  <a:lnTo>
                    <a:pt x="307" y="656"/>
                  </a:lnTo>
                  <a:lnTo>
                    <a:pt x="367" y="666"/>
                  </a:lnTo>
                  <a:lnTo>
                    <a:pt x="456" y="702"/>
                  </a:lnTo>
                  <a:lnTo>
                    <a:pt x="522" y="725"/>
                  </a:lnTo>
                  <a:lnTo>
                    <a:pt x="526" y="770"/>
                  </a:lnTo>
                  <a:lnTo>
                    <a:pt x="493" y="803"/>
                  </a:lnTo>
                  <a:lnTo>
                    <a:pt x="453" y="813"/>
                  </a:lnTo>
                  <a:lnTo>
                    <a:pt x="393" y="783"/>
                  </a:lnTo>
                  <a:lnTo>
                    <a:pt x="254" y="712"/>
                  </a:lnTo>
                  <a:lnTo>
                    <a:pt x="139" y="663"/>
                  </a:lnTo>
                  <a:lnTo>
                    <a:pt x="59" y="608"/>
                  </a:lnTo>
                  <a:lnTo>
                    <a:pt x="6" y="559"/>
                  </a:lnTo>
                  <a:lnTo>
                    <a:pt x="0" y="500"/>
                  </a:lnTo>
                  <a:lnTo>
                    <a:pt x="29" y="422"/>
                  </a:lnTo>
                  <a:lnTo>
                    <a:pt x="89" y="305"/>
                  </a:lnTo>
                  <a:lnTo>
                    <a:pt x="145" y="208"/>
                  </a:lnTo>
                  <a:lnTo>
                    <a:pt x="215" y="107"/>
                  </a:lnTo>
                  <a:lnTo>
                    <a:pt x="268" y="48"/>
                  </a:lnTo>
                  <a:lnTo>
                    <a:pt x="334" y="19"/>
                  </a:lnTo>
                  <a:lnTo>
                    <a:pt x="307" y="19"/>
                  </a:lnTo>
                  <a:close/>
                </a:path>
              </a:pathLst>
            </a:custGeom>
            <a:solidFill>
              <a:srgbClr val="0251B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1" name="Freeform 8"/>
            <p:cNvSpPr>
              <a:spLocks/>
            </p:cNvSpPr>
            <p:nvPr/>
          </p:nvSpPr>
          <p:spPr bwMode="auto">
            <a:xfrm>
              <a:off x="2706" y="1637"/>
              <a:ext cx="275" cy="763"/>
            </a:xfrm>
            <a:custGeom>
              <a:avLst/>
              <a:gdLst>
                <a:gd name="T0" fmla="*/ 17 w 275"/>
                <a:gd name="T1" fmla="*/ 59 h 763"/>
                <a:gd name="T2" fmla="*/ 27 w 275"/>
                <a:gd name="T3" fmla="*/ 20 h 763"/>
                <a:gd name="T4" fmla="*/ 70 w 275"/>
                <a:gd name="T5" fmla="*/ 0 h 763"/>
                <a:gd name="T6" fmla="*/ 109 w 275"/>
                <a:gd name="T7" fmla="*/ 0 h 763"/>
                <a:gd name="T8" fmla="*/ 159 w 275"/>
                <a:gd name="T9" fmla="*/ 29 h 763"/>
                <a:gd name="T10" fmla="*/ 206 w 275"/>
                <a:gd name="T11" fmla="*/ 98 h 763"/>
                <a:gd name="T12" fmla="*/ 239 w 275"/>
                <a:gd name="T13" fmla="*/ 169 h 763"/>
                <a:gd name="T14" fmla="*/ 255 w 275"/>
                <a:gd name="T15" fmla="*/ 266 h 763"/>
                <a:gd name="T16" fmla="*/ 269 w 275"/>
                <a:gd name="T17" fmla="*/ 380 h 763"/>
                <a:gd name="T18" fmla="*/ 275 w 275"/>
                <a:gd name="T19" fmla="*/ 490 h 763"/>
                <a:gd name="T20" fmla="*/ 275 w 275"/>
                <a:gd name="T21" fmla="*/ 633 h 763"/>
                <a:gd name="T22" fmla="*/ 255 w 275"/>
                <a:gd name="T23" fmla="*/ 721 h 763"/>
                <a:gd name="T24" fmla="*/ 219 w 275"/>
                <a:gd name="T25" fmla="*/ 753 h 763"/>
                <a:gd name="T26" fmla="*/ 156 w 275"/>
                <a:gd name="T27" fmla="*/ 763 h 763"/>
                <a:gd name="T28" fmla="*/ 90 w 275"/>
                <a:gd name="T29" fmla="*/ 760 h 763"/>
                <a:gd name="T30" fmla="*/ 56 w 275"/>
                <a:gd name="T31" fmla="*/ 721 h 763"/>
                <a:gd name="T32" fmla="*/ 37 w 275"/>
                <a:gd name="T33" fmla="*/ 653 h 763"/>
                <a:gd name="T34" fmla="*/ 20 w 275"/>
                <a:gd name="T35" fmla="*/ 585 h 763"/>
                <a:gd name="T36" fmla="*/ 7 w 275"/>
                <a:gd name="T37" fmla="*/ 461 h 763"/>
                <a:gd name="T38" fmla="*/ 0 w 275"/>
                <a:gd name="T39" fmla="*/ 322 h 763"/>
                <a:gd name="T40" fmla="*/ 0 w 275"/>
                <a:gd name="T41" fmla="*/ 159 h 763"/>
                <a:gd name="T42" fmla="*/ 17 w 275"/>
                <a:gd name="T43" fmla="*/ 88 h 763"/>
                <a:gd name="T44" fmla="*/ 17 w 275"/>
                <a:gd name="T45" fmla="*/ 59 h 7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75"/>
                <a:gd name="T70" fmla="*/ 0 h 763"/>
                <a:gd name="T71" fmla="*/ 275 w 275"/>
                <a:gd name="T72" fmla="*/ 763 h 76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75" h="763">
                  <a:moveTo>
                    <a:pt x="17" y="59"/>
                  </a:moveTo>
                  <a:lnTo>
                    <a:pt x="27" y="20"/>
                  </a:lnTo>
                  <a:lnTo>
                    <a:pt x="70" y="0"/>
                  </a:lnTo>
                  <a:lnTo>
                    <a:pt x="109" y="0"/>
                  </a:lnTo>
                  <a:lnTo>
                    <a:pt x="159" y="29"/>
                  </a:lnTo>
                  <a:lnTo>
                    <a:pt x="206" y="98"/>
                  </a:lnTo>
                  <a:lnTo>
                    <a:pt x="239" y="169"/>
                  </a:lnTo>
                  <a:lnTo>
                    <a:pt x="255" y="266"/>
                  </a:lnTo>
                  <a:lnTo>
                    <a:pt x="269" y="380"/>
                  </a:lnTo>
                  <a:lnTo>
                    <a:pt x="275" y="490"/>
                  </a:lnTo>
                  <a:lnTo>
                    <a:pt x="275" y="633"/>
                  </a:lnTo>
                  <a:lnTo>
                    <a:pt x="255" y="721"/>
                  </a:lnTo>
                  <a:lnTo>
                    <a:pt x="219" y="753"/>
                  </a:lnTo>
                  <a:lnTo>
                    <a:pt x="156" y="763"/>
                  </a:lnTo>
                  <a:lnTo>
                    <a:pt x="90" y="760"/>
                  </a:lnTo>
                  <a:lnTo>
                    <a:pt x="56" y="721"/>
                  </a:lnTo>
                  <a:lnTo>
                    <a:pt x="37" y="653"/>
                  </a:lnTo>
                  <a:lnTo>
                    <a:pt x="20" y="585"/>
                  </a:lnTo>
                  <a:lnTo>
                    <a:pt x="7" y="461"/>
                  </a:lnTo>
                  <a:lnTo>
                    <a:pt x="0" y="322"/>
                  </a:lnTo>
                  <a:lnTo>
                    <a:pt x="0" y="159"/>
                  </a:lnTo>
                  <a:lnTo>
                    <a:pt x="17" y="88"/>
                  </a:lnTo>
                  <a:lnTo>
                    <a:pt x="17" y="59"/>
                  </a:lnTo>
                  <a:close/>
                </a:path>
              </a:pathLst>
            </a:custGeom>
            <a:solidFill>
              <a:srgbClr val="0251B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 name="Freeform 9"/>
            <p:cNvSpPr>
              <a:spLocks/>
            </p:cNvSpPr>
            <p:nvPr/>
          </p:nvSpPr>
          <p:spPr bwMode="auto">
            <a:xfrm>
              <a:off x="2833" y="1658"/>
              <a:ext cx="420" cy="586"/>
            </a:xfrm>
            <a:custGeom>
              <a:avLst/>
              <a:gdLst>
                <a:gd name="T0" fmla="*/ 23 w 420"/>
                <a:gd name="T1" fmla="*/ 0 h 586"/>
                <a:gd name="T2" fmla="*/ 109 w 420"/>
                <a:gd name="T3" fmla="*/ 10 h 586"/>
                <a:gd name="T4" fmla="*/ 198 w 420"/>
                <a:gd name="T5" fmla="*/ 26 h 586"/>
                <a:gd name="T6" fmla="*/ 291 w 420"/>
                <a:gd name="T7" fmla="*/ 78 h 586"/>
                <a:gd name="T8" fmla="*/ 357 w 420"/>
                <a:gd name="T9" fmla="*/ 117 h 586"/>
                <a:gd name="T10" fmla="*/ 400 w 420"/>
                <a:gd name="T11" fmla="*/ 173 h 586"/>
                <a:gd name="T12" fmla="*/ 420 w 420"/>
                <a:gd name="T13" fmla="*/ 205 h 586"/>
                <a:gd name="T14" fmla="*/ 380 w 420"/>
                <a:gd name="T15" fmla="*/ 300 h 586"/>
                <a:gd name="T16" fmla="*/ 317 w 420"/>
                <a:gd name="T17" fmla="*/ 358 h 586"/>
                <a:gd name="T18" fmla="*/ 241 w 420"/>
                <a:gd name="T19" fmla="*/ 400 h 586"/>
                <a:gd name="T20" fmla="*/ 201 w 420"/>
                <a:gd name="T21" fmla="*/ 426 h 586"/>
                <a:gd name="T22" fmla="*/ 132 w 420"/>
                <a:gd name="T23" fmla="*/ 439 h 586"/>
                <a:gd name="T24" fmla="*/ 129 w 420"/>
                <a:gd name="T25" fmla="*/ 465 h 586"/>
                <a:gd name="T26" fmla="*/ 182 w 420"/>
                <a:gd name="T27" fmla="*/ 488 h 586"/>
                <a:gd name="T28" fmla="*/ 258 w 420"/>
                <a:gd name="T29" fmla="*/ 508 h 586"/>
                <a:gd name="T30" fmla="*/ 330 w 420"/>
                <a:gd name="T31" fmla="*/ 547 h 586"/>
                <a:gd name="T32" fmla="*/ 301 w 420"/>
                <a:gd name="T33" fmla="*/ 576 h 586"/>
                <a:gd name="T34" fmla="*/ 271 w 420"/>
                <a:gd name="T35" fmla="*/ 586 h 586"/>
                <a:gd name="T36" fmla="*/ 228 w 420"/>
                <a:gd name="T37" fmla="*/ 543 h 586"/>
                <a:gd name="T38" fmla="*/ 162 w 420"/>
                <a:gd name="T39" fmla="*/ 517 h 586"/>
                <a:gd name="T40" fmla="*/ 109 w 420"/>
                <a:gd name="T41" fmla="*/ 498 h 586"/>
                <a:gd name="T42" fmla="*/ 109 w 420"/>
                <a:gd name="T43" fmla="*/ 459 h 586"/>
                <a:gd name="T44" fmla="*/ 119 w 420"/>
                <a:gd name="T45" fmla="*/ 417 h 586"/>
                <a:gd name="T46" fmla="*/ 152 w 420"/>
                <a:gd name="T47" fmla="*/ 400 h 586"/>
                <a:gd name="T48" fmla="*/ 258 w 420"/>
                <a:gd name="T49" fmla="*/ 358 h 586"/>
                <a:gd name="T50" fmla="*/ 317 w 420"/>
                <a:gd name="T51" fmla="*/ 293 h 586"/>
                <a:gd name="T52" fmla="*/ 360 w 420"/>
                <a:gd name="T53" fmla="*/ 225 h 586"/>
                <a:gd name="T54" fmla="*/ 350 w 420"/>
                <a:gd name="T55" fmla="*/ 192 h 586"/>
                <a:gd name="T56" fmla="*/ 317 w 420"/>
                <a:gd name="T57" fmla="*/ 153 h 586"/>
                <a:gd name="T58" fmla="*/ 238 w 420"/>
                <a:gd name="T59" fmla="*/ 98 h 586"/>
                <a:gd name="T60" fmla="*/ 142 w 420"/>
                <a:gd name="T61" fmla="*/ 78 h 586"/>
                <a:gd name="T62" fmla="*/ 79 w 420"/>
                <a:gd name="T63" fmla="*/ 75 h 586"/>
                <a:gd name="T64" fmla="*/ 23 w 420"/>
                <a:gd name="T65" fmla="*/ 75 h 586"/>
                <a:gd name="T66" fmla="*/ 0 w 420"/>
                <a:gd name="T67" fmla="*/ 39 h 586"/>
                <a:gd name="T68" fmla="*/ 23 w 420"/>
                <a:gd name="T69" fmla="*/ 0 h 58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0"/>
                <a:gd name="T106" fmla="*/ 0 h 586"/>
                <a:gd name="T107" fmla="*/ 420 w 420"/>
                <a:gd name="T108" fmla="*/ 586 h 58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0" h="586">
                  <a:moveTo>
                    <a:pt x="23" y="0"/>
                  </a:moveTo>
                  <a:lnTo>
                    <a:pt x="109" y="10"/>
                  </a:lnTo>
                  <a:lnTo>
                    <a:pt x="198" y="26"/>
                  </a:lnTo>
                  <a:lnTo>
                    <a:pt x="291" y="78"/>
                  </a:lnTo>
                  <a:lnTo>
                    <a:pt x="357" y="117"/>
                  </a:lnTo>
                  <a:lnTo>
                    <a:pt x="400" y="173"/>
                  </a:lnTo>
                  <a:lnTo>
                    <a:pt x="420" y="205"/>
                  </a:lnTo>
                  <a:lnTo>
                    <a:pt x="380" y="300"/>
                  </a:lnTo>
                  <a:lnTo>
                    <a:pt x="317" y="358"/>
                  </a:lnTo>
                  <a:lnTo>
                    <a:pt x="241" y="400"/>
                  </a:lnTo>
                  <a:lnTo>
                    <a:pt x="201" y="426"/>
                  </a:lnTo>
                  <a:lnTo>
                    <a:pt x="132" y="439"/>
                  </a:lnTo>
                  <a:lnTo>
                    <a:pt x="129" y="465"/>
                  </a:lnTo>
                  <a:lnTo>
                    <a:pt x="182" y="488"/>
                  </a:lnTo>
                  <a:lnTo>
                    <a:pt x="258" y="508"/>
                  </a:lnTo>
                  <a:lnTo>
                    <a:pt x="330" y="547"/>
                  </a:lnTo>
                  <a:lnTo>
                    <a:pt x="301" y="576"/>
                  </a:lnTo>
                  <a:lnTo>
                    <a:pt x="271" y="586"/>
                  </a:lnTo>
                  <a:lnTo>
                    <a:pt x="228" y="543"/>
                  </a:lnTo>
                  <a:lnTo>
                    <a:pt x="162" y="517"/>
                  </a:lnTo>
                  <a:lnTo>
                    <a:pt x="109" y="498"/>
                  </a:lnTo>
                  <a:lnTo>
                    <a:pt x="109" y="459"/>
                  </a:lnTo>
                  <a:lnTo>
                    <a:pt x="119" y="417"/>
                  </a:lnTo>
                  <a:lnTo>
                    <a:pt x="152" y="400"/>
                  </a:lnTo>
                  <a:lnTo>
                    <a:pt x="258" y="358"/>
                  </a:lnTo>
                  <a:lnTo>
                    <a:pt x="317" y="293"/>
                  </a:lnTo>
                  <a:lnTo>
                    <a:pt x="360" y="225"/>
                  </a:lnTo>
                  <a:lnTo>
                    <a:pt x="350" y="192"/>
                  </a:lnTo>
                  <a:lnTo>
                    <a:pt x="317" y="153"/>
                  </a:lnTo>
                  <a:lnTo>
                    <a:pt x="238" y="98"/>
                  </a:lnTo>
                  <a:lnTo>
                    <a:pt x="142" y="78"/>
                  </a:lnTo>
                  <a:lnTo>
                    <a:pt x="79" y="75"/>
                  </a:lnTo>
                  <a:lnTo>
                    <a:pt x="23" y="75"/>
                  </a:lnTo>
                  <a:lnTo>
                    <a:pt x="0" y="39"/>
                  </a:lnTo>
                  <a:lnTo>
                    <a:pt x="23" y="0"/>
                  </a:lnTo>
                  <a:close/>
                </a:path>
              </a:pathLst>
            </a:custGeom>
            <a:solidFill>
              <a:srgbClr val="0251B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3" name="Freeform 10"/>
            <p:cNvSpPr>
              <a:spLocks/>
            </p:cNvSpPr>
            <p:nvPr/>
          </p:nvSpPr>
          <p:spPr bwMode="auto">
            <a:xfrm>
              <a:off x="2866" y="2322"/>
              <a:ext cx="511" cy="947"/>
            </a:xfrm>
            <a:custGeom>
              <a:avLst/>
              <a:gdLst>
                <a:gd name="T0" fmla="*/ 59 w 511"/>
                <a:gd name="T1" fmla="*/ 0 h 947"/>
                <a:gd name="T2" fmla="*/ 13 w 511"/>
                <a:gd name="T3" fmla="*/ 0 h 947"/>
                <a:gd name="T4" fmla="*/ 0 w 511"/>
                <a:gd name="T5" fmla="*/ 68 h 947"/>
                <a:gd name="T6" fmla="*/ 33 w 511"/>
                <a:gd name="T7" fmla="*/ 108 h 947"/>
                <a:gd name="T8" fmla="*/ 139 w 511"/>
                <a:gd name="T9" fmla="*/ 202 h 947"/>
                <a:gd name="T10" fmla="*/ 232 w 511"/>
                <a:gd name="T11" fmla="*/ 322 h 947"/>
                <a:gd name="T12" fmla="*/ 292 w 511"/>
                <a:gd name="T13" fmla="*/ 446 h 947"/>
                <a:gd name="T14" fmla="*/ 301 w 511"/>
                <a:gd name="T15" fmla="*/ 527 h 947"/>
                <a:gd name="T16" fmla="*/ 298 w 511"/>
                <a:gd name="T17" fmla="*/ 586 h 947"/>
                <a:gd name="T18" fmla="*/ 272 w 511"/>
                <a:gd name="T19" fmla="*/ 719 h 947"/>
                <a:gd name="T20" fmla="*/ 238 w 511"/>
                <a:gd name="T21" fmla="*/ 827 h 947"/>
                <a:gd name="T22" fmla="*/ 209 w 511"/>
                <a:gd name="T23" fmla="*/ 889 h 947"/>
                <a:gd name="T24" fmla="*/ 202 w 511"/>
                <a:gd name="T25" fmla="*/ 928 h 947"/>
                <a:gd name="T26" fmla="*/ 232 w 511"/>
                <a:gd name="T27" fmla="*/ 928 h 947"/>
                <a:gd name="T28" fmla="*/ 278 w 511"/>
                <a:gd name="T29" fmla="*/ 915 h 947"/>
                <a:gd name="T30" fmla="*/ 292 w 511"/>
                <a:gd name="T31" fmla="*/ 918 h 947"/>
                <a:gd name="T32" fmla="*/ 388 w 511"/>
                <a:gd name="T33" fmla="*/ 924 h 947"/>
                <a:gd name="T34" fmla="*/ 461 w 511"/>
                <a:gd name="T35" fmla="*/ 947 h 947"/>
                <a:gd name="T36" fmla="*/ 487 w 511"/>
                <a:gd name="T37" fmla="*/ 934 h 947"/>
                <a:gd name="T38" fmla="*/ 511 w 511"/>
                <a:gd name="T39" fmla="*/ 885 h 947"/>
                <a:gd name="T40" fmla="*/ 487 w 511"/>
                <a:gd name="T41" fmla="*/ 859 h 947"/>
                <a:gd name="T42" fmla="*/ 378 w 511"/>
                <a:gd name="T43" fmla="*/ 856 h 947"/>
                <a:gd name="T44" fmla="*/ 301 w 511"/>
                <a:gd name="T45" fmla="*/ 866 h 947"/>
                <a:gd name="T46" fmla="*/ 262 w 511"/>
                <a:gd name="T47" fmla="*/ 885 h 947"/>
                <a:gd name="T48" fmla="*/ 268 w 511"/>
                <a:gd name="T49" fmla="*/ 840 h 947"/>
                <a:gd name="T50" fmla="*/ 308 w 511"/>
                <a:gd name="T51" fmla="*/ 771 h 947"/>
                <a:gd name="T52" fmla="*/ 341 w 511"/>
                <a:gd name="T53" fmla="*/ 664 h 947"/>
                <a:gd name="T54" fmla="*/ 368 w 511"/>
                <a:gd name="T55" fmla="*/ 573 h 947"/>
                <a:gd name="T56" fmla="*/ 348 w 511"/>
                <a:gd name="T57" fmla="*/ 469 h 947"/>
                <a:gd name="T58" fmla="*/ 318 w 511"/>
                <a:gd name="T59" fmla="*/ 358 h 947"/>
                <a:gd name="T60" fmla="*/ 258 w 511"/>
                <a:gd name="T61" fmla="*/ 231 h 947"/>
                <a:gd name="T62" fmla="*/ 172 w 511"/>
                <a:gd name="T63" fmla="*/ 114 h 947"/>
                <a:gd name="T64" fmla="*/ 99 w 511"/>
                <a:gd name="T65" fmla="*/ 29 h 947"/>
                <a:gd name="T66" fmla="*/ 59 w 511"/>
                <a:gd name="T67" fmla="*/ 0 h 94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11"/>
                <a:gd name="T103" fmla="*/ 0 h 947"/>
                <a:gd name="T104" fmla="*/ 511 w 511"/>
                <a:gd name="T105" fmla="*/ 947 h 94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11" h="947">
                  <a:moveTo>
                    <a:pt x="59" y="0"/>
                  </a:moveTo>
                  <a:lnTo>
                    <a:pt x="13" y="0"/>
                  </a:lnTo>
                  <a:lnTo>
                    <a:pt x="0" y="68"/>
                  </a:lnTo>
                  <a:lnTo>
                    <a:pt x="33" y="108"/>
                  </a:lnTo>
                  <a:lnTo>
                    <a:pt x="139" y="202"/>
                  </a:lnTo>
                  <a:lnTo>
                    <a:pt x="232" y="322"/>
                  </a:lnTo>
                  <a:lnTo>
                    <a:pt x="292" y="446"/>
                  </a:lnTo>
                  <a:lnTo>
                    <a:pt x="301" y="527"/>
                  </a:lnTo>
                  <a:lnTo>
                    <a:pt x="298" y="586"/>
                  </a:lnTo>
                  <a:lnTo>
                    <a:pt x="272" y="719"/>
                  </a:lnTo>
                  <a:lnTo>
                    <a:pt x="238" y="827"/>
                  </a:lnTo>
                  <a:lnTo>
                    <a:pt x="209" y="889"/>
                  </a:lnTo>
                  <a:lnTo>
                    <a:pt x="202" y="928"/>
                  </a:lnTo>
                  <a:lnTo>
                    <a:pt x="232" y="928"/>
                  </a:lnTo>
                  <a:lnTo>
                    <a:pt x="278" y="915"/>
                  </a:lnTo>
                  <a:lnTo>
                    <a:pt x="292" y="918"/>
                  </a:lnTo>
                  <a:lnTo>
                    <a:pt x="388" y="924"/>
                  </a:lnTo>
                  <a:lnTo>
                    <a:pt x="461" y="947"/>
                  </a:lnTo>
                  <a:lnTo>
                    <a:pt x="487" y="934"/>
                  </a:lnTo>
                  <a:lnTo>
                    <a:pt x="511" y="885"/>
                  </a:lnTo>
                  <a:lnTo>
                    <a:pt x="487" y="859"/>
                  </a:lnTo>
                  <a:lnTo>
                    <a:pt x="378" y="856"/>
                  </a:lnTo>
                  <a:lnTo>
                    <a:pt x="301" y="866"/>
                  </a:lnTo>
                  <a:lnTo>
                    <a:pt x="262" y="885"/>
                  </a:lnTo>
                  <a:lnTo>
                    <a:pt x="268" y="840"/>
                  </a:lnTo>
                  <a:lnTo>
                    <a:pt x="308" y="771"/>
                  </a:lnTo>
                  <a:lnTo>
                    <a:pt x="341" y="664"/>
                  </a:lnTo>
                  <a:lnTo>
                    <a:pt x="368" y="573"/>
                  </a:lnTo>
                  <a:lnTo>
                    <a:pt x="348" y="469"/>
                  </a:lnTo>
                  <a:lnTo>
                    <a:pt x="318" y="358"/>
                  </a:lnTo>
                  <a:lnTo>
                    <a:pt x="258" y="231"/>
                  </a:lnTo>
                  <a:lnTo>
                    <a:pt x="172" y="114"/>
                  </a:lnTo>
                  <a:lnTo>
                    <a:pt x="99" y="29"/>
                  </a:lnTo>
                  <a:lnTo>
                    <a:pt x="59" y="0"/>
                  </a:lnTo>
                  <a:close/>
                </a:path>
              </a:pathLst>
            </a:custGeom>
            <a:solidFill>
              <a:srgbClr val="0251B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4" name="Freeform 11"/>
            <p:cNvSpPr>
              <a:spLocks/>
            </p:cNvSpPr>
            <p:nvPr/>
          </p:nvSpPr>
          <p:spPr bwMode="auto">
            <a:xfrm>
              <a:off x="2545" y="2320"/>
              <a:ext cx="344" cy="965"/>
            </a:xfrm>
            <a:custGeom>
              <a:avLst/>
              <a:gdLst>
                <a:gd name="T0" fmla="*/ 238 w 344"/>
                <a:gd name="T1" fmla="*/ 0 h 965"/>
                <a:gd name="T2" fmla="*/ 195 w 344"/>
                <a:gd name="T3" fmla="*/ 91 h 965"/>
                <a:gd name="T4" fmla="*/ 165 w 344"/>
                <a:gd name="T5" fmla="*/ 224 h 965"/>
                <a:gd name="T6" fmla="*/ 129 w 344"/>
                <a:gd name="T7" fmla="*/ 371 h 965"/>
                <a:gd name="T8" fmla="*/ 96 w 344"/>
                <a:gd name="T9" fmla="*/ 520 h 965"/>
                <a:gd name="T10" fmla="*/ 96 w 344"/>
                <a:gd name="T11" fmla="*/ 575 h 965"/>
                <a:gd name="T12" fmla="*/ 129 w 344"/>
                <a:gd name="T13" fmla="*/ 673 h 965"/>
                <a:gd name="T14" fmla="*/ 175 w 344"/>
                <a:gd name="T15" fmla="*/ 725 h 965"/>
                <a:gd name="T16" fmla="*/ 218 w 344"/>
                <a:gd name="T17" fmla="*/ 790 h 965"/>
                <a:gd name="T18" fmla="*/ 248 w 344"/>
                <a:gd name="T19" fmla="*/ 838 h 965"/>
                <a:gd name="T20" fmla="*/ 235 w 344"/>
                <a:gd name="T21" fmla="*/ 861 h 965"/>
                <a:gd name="T22" fmla="*/ 159 w 344"/>
                <a:gd name="T23" fmla="*/ 871 h 965"/>
                <a:gd name="T24" fmla="*/ 36 w 344"/>
                <a:gd name="T25" fmla="*/ 890 h 965"/>
                <a:gd name="T26" fmla="*/ 0 w 344"/>
                <a:gd name="T27" fmla="*/ 920 h 965"/>
                <a:gd name="T28" fmla="*/ 30 w 344"/>
                <a:gd name="T29" fmla="*/ 946 h 965"/>
                <a:gd name="T30" fmla="*/ 99 w 344"/>
                <a:gd name="T31" fmla="*/ 965 h 965"/>
                <a:gd name="T32" fmla="*/ 179 w 344"/>
                <a:gd name="T33" fmla="*/ 926 h 965"/>
                <a:gd name="T34" fmla="*/ 238 w 344"/>
                <a:gd name="T35" fmla="*/ 900 h 965"/>
                <a:gd name="T36" fmla="*/ 314 w 344"/>
                <a:gd name="T37" fmla="*/ 890 h 965"/>
                <a:gd name="T38" fmla="*/ 344 w 344"/>
                <a:gd name="T39" fmla="*/ 881 h 965"/>
                <a:gd name="T40" fmla="*/ 334 w 344"/>
                <a:gd name="T41" fmla="*/ 848 h 965"/>
                <a:gd name="T42" fmla="*/ 248 w 344"/>
                <a:gd name="T43" fmla="*/ 764 h 965"/>
                <a:gd name="T44" fmla="*/ 198 w 344"/>
                <a:gd name="T45" fmla="*/ 676 h 965"/>
                <a:gd name="T46" fmla="*/ 155 w 344"/>
                <a:gd name="T47" fmla="*/ 617 h 965"/>
                <a:gd name="T48" fmla="*/ 149 w 344"/>
                <a:gd name="T49" fmla="*/ 559 h 965"/>
                <a:gd name="T50" fmla="*/ 169 w 344"/>
                <a:gd name="T51" fmla="*/ 462 h 965"/>
                <a:gd name="T52" fmla="*/ 215 w 344"/>
                <a:gd name="T53" fmla="*/ 361 h 965"/>
                <a:gd name="T54" fmla="*/ 265 w 344"/>
                <a:gd name="T55" fmla="*/ 189 h 965"/>
                <a:gd name="T56" fmla="*/ 308 w 344"/>
                <a:gd name="T57" fmla="*/ 88 h 965"/>
                <a:gd name="T58" fmla="*/ 304 w 344"/>
                <a:gd name="T59" fmla="*/ 29 h 965"/>
                <a:gd name="T60" fmla="*/ 265 w 344"/>
                <a:gd name="T61" fmla="*/ 0 h 965"/>
                <a:gd name="T62" fmla="*/ 238 w 344"/>
                <a:gd name="T63" fmla="*/ 0 h 96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4"/>
                <a:gd name="T97" fmla="*/ 0 h 965"/>
                <a:gd name="T98" fmla="*/ 344 w 344"/>
                <a:gd name="T99" fmla="*/ 965 h 96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4" h="965">
                  <a:moveTo>
                    <a:pt x="238" y="0"/>
                  </a:moveTo>
                  <a:lnTo>
                    <a:pt x="195" y="91"/>
                  </a:lnTo>
                  <a:lnTo>
                    <a:pt x="165" y="224"/>
                  </a:lnTo>
                  <a:lnTo>
                    <a:pt x="129" y="371"/>
                  </a:lnTo>
                  <a:lnTo>
                    <a:pt x="96" y="520"/>
                  </a:lnTo>
                  <a:lnTo>
                    <a:pt x="96" y="575"/>
                  </a:lnTo>
                  <a:lnTo>
                    <a:pt x="129" y="673"/>
                  </a:lnTo>
                  <a:lnTo>
                    <a:pt x="175" y="725"/>
                  </a:lnTo>
                  <a:lnTo>
                    <a:pt x="218" y="790"/>
                  </a:lnTo>
                  <a:lnTo>
                    <a:pt x="248" y="838"/>
                  </a:lnTo>
                  <a:lnTo>
                    <a:pt x="235" y="861"/>
                  </a:lnTo>
                  <a:lnTo>
                    <a:pt x="159" y="871"/>
                  </a:lnTo>
                  <a:lnTo>
                    <a:pt x="36" y="890"/>
                  </a:lnTo>
                  <a:lnTo>
                    <a:pt x="0" y="920"/>
                  </a:lnTo>
                  <a:lnTo>
                    <a:pt x="30" y="946"/>
                  </a:lnTo>
                  <a:lnTo>
                    <a:pt x="99" y="965"/>
                  </a:lnTo>
                  <a:lnTo>
                    <a:pt x="179" y="926"/>
                  </a:lnTo>
                  <a:lnTo>
                    <a:pt x="238" y="900"/>
                  </a:lnTo>
                  <a:lnTo>
                    <a:pt x="314" y="890"/>
                  </a:lnTo>
                  <a:lnTo>
                    <a:pt x="344" y="881"/>
                  </a:lnTo>
                  <a:lnTo>
                    <a:pt x="334" y="848"/>
                  </a:lnTo>
                  <a:lnTo>
                    <a:pt x="248" y="764"/>
                  </a:lnTo>
                  <a:lnTo>
                    <a:pt x="198" y="676"/>
                  </a:lnTo>
                  <a:lnTo>
                    <a:pt x="155" y="617"/>
                  </a:lnTo>
                  <a:lnTo>
                    <a:pt x="149" y="559"/>
                  </a:lnTo>
                  <a:lnTo>
                    <a:pt x="169" y="462"/>
                  </a:lnTo>
                  <a:lnTo>
                    <a:pt x="215" y="361"/>
                  </a:lnTo>
                  <a:lnTo>
                    <a:pt x="265" y="189"/>
                  </a:lnTo>
                  <a:lnTo>
                    <a:pt x="308" y="88"/>
                  </a:lnTo>
                  <a:lnTo>
                    <a:pt x="304" y="29"/>
                  </a:lnTo>
                  <a:lnTo>
                    <a:pt x="265" y="0"/>
                  </a:lnTo>
                  <a:lnTo>
                    <a:pt x="238" y="0"/>
                  </a:lnTo>
                  <a:close/>
                </a:path>
              </a:pathLst>
            </a:custGeom>
            <a:solidFill>
              <a:srgbClr val="0251B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5" name="Freeform 12"/>
            <p:cNvSpPr>
              <a:spLocks/>
            </p:cNvSpPr>
            <p:nvPr/>
          </p:nvSpPr>
          <p:spPr bwMode="auto">
            <a:xfrm>
              <a:off x="2954" y="770"/>
              <a:ext cx="170" cy="198"/>
            </a:xfrm>
            <a:custGeom>
              <a:avLst/>
              <a:gdLst>
                <a:gd name="T0" fmla="*/ 20 w 170"/>
                <a:gd name="T1" fmla="*/ 9 h 198"/>
                <a:gd name="T2" fmla="*/ 66 w 170"/>
                <a:gd name="T3" fmla="*/ 0 h 198"/>
                <a:gd name="T4" fmla="*/ 110 w 170"/>
                <a:gd name="T5" fmla="*/ 3 h 198"/>
                <a:gd name="T6" fmla="*/ 150 w 170"/>
                <a:gd name="T7" fmla="*/ 22 h 198"/>
                <a:gd name="T8" fmla="*/ 170 w 170"/>
                <a:gd name="T9" fmla="*/ 58 h 198"/>
                <a:gd name="T10" fmla="*/ 170 w 170"/>
                <a:gd name="T11" fmla="*/ 87 h 198"/>
                <a:gd name="T12" fmla="*/ 150 w 170"/>
                <a:gd name="T13" fmla="*/ 126 h 198"/>
                <a:gd name="T14" fmla="*/ 116 w 170"/>
                <a:gd name="T15" fmla="*/ 149 h 198"/>
                <a:gd name="T16" fmla="*/ 66 w 170"/>
                <a:gd name="T17" fmla="*/ 149 h 198"/>
                <a:gd name="T18" fmla="*/ 36 w 170"/>
                <a:gd name="T19" fmla="*/ 168 h 198"/>
                <a:gd name="T20" fmla="*/ 26 w 170"/>
                <a:gd name="T21" fmla="*/ 198 h 198"/>
                <a:gd name="T22" fmla="*/ 0 w 170"/>
                <a:gd name="T23" fmla="*/ 188 h 198"/>
                <a:gd name="T24" fmla="*/ 10 w 170"/>
                <a:gd name="T25" fmla="*/ 149 h 198"/>
                <a:gd name="T26" fmla="*/ 46 w 170"/>
                <a:gd name="T27" fmla="*/ 126 h 198"/>
                <a:gd name="T28" fmla="*/ 106 w 170"/>
                <a:gd name="T29" fmla="*/ 120 h 198"/>
                <a:gd name="T30" fmla="*/ 130 w 170"/>
                <a:gd name="T31" fmla="*/ 97 h 198"/>
                <a:gd name="T32" fmla="*/ 136 w 170"/>
                <a:gd name="T33" fmla="*/ 61 h 198"/>
                <a:gd name="T34" fmla="*/ 110 w 170"/>
                <a:gd name="T35" fmla="*/ 29 h 198"/>
                <a:gd name="T36" fmla="*/ 70 w 170"/>
                <a:gd name="T37" fmla="*/ 29 h 198"/>
                <a:gd name="T38" fmla="*/ 26 w 170"/>
                <a:gd name="T39" fmla="*/ 39 h 198"/>
                <a:gd name="T40" fmla="*/ 10 w 170"/>
                <a:gd name="T41" fmla="*/ 29 h 198"/>
                <a:gd name="T42" fmla="*/ 20 w 170"/>
                <a:gd name="T43" fmla="*/ 9 h 19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0"/>
                <a:gd name="T67" fmla="*/ 0 h 198"/>
                <a:gd name="T68" fmla="*/ 170 w 170"/>
                <a:gd name="T69" fmla="*/ 198 h 19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0" h="198">
                  <a:moveTo>
                    <a:pt x="20" y="9"/>
                  </a:moveTo>
                  <a:lnTo>
                    <a:pt x="66" y="0"/>
                  </a:lnTo>
                  <a:lnTo>
                    <a:pt x="110" y="3"/>
                  </a:lnTo>
                  <a:lnTo>
                    <a:pt x="150" y="22"/>
                  </a:lnTo>
                  <a:lnTo>
                    <a:pt x="170" y="58"/>
                  </a:lnTo>
                  <a:lnTo>
                    <a:pt x="170" y="87"/>
                  </a:lnTo>
                  <a:lnTo>
                    <a:pt x="150" y="126"/>
                  </a:lnTo>
                  <a:lnTo>
                    <a:pt x="116" y="149"/>
                  </a:lnTo>
                  <a:lnTo>
                    <a:pt x="66" y="149"/>
                  </a:lnTo>
                  <a:lnTo>
                    <a:pt x="36" y="168"/>
                  </a:lnTo>
                  <a:lnTo>
                    <a:pt x="26" y="198"/>
                  </a:lnTo>
                  <a:lnTo>
                    <a:pt x="0" y="188"/>
                  </a:lnTo>
                  <a:lnTo>
                    <a:pt x="10" y="149"/>
                  </a:lnTo>
                  <a:lnTo>
                    <a:pt x="46" y="126"/>
                  </a:lnTo>
                  <a:lnTo>
                    <a:pt x="106" y="120"/>
                  </a:lnTo>
                  <a:lnTo>
                    <a:pt x="130" y="97"/>
                  </a:lnTo>
                  <a:lnTo>
                    <a:pt x="136" y="61"/>
                  </a:lnTo>
                  <a:lnTo>
                    <a:pt x="110" y="29"/>
                  </a:lnTo>
                  <a:lnTo>
                    <a:pt x="70" y="29"/>
                  </a:lnTo>
                  <a:lnTo>
                    <a:pt x="26" y="39"/>
                  </a:lnTo>
                  <a:lnTo>
                    <a:pt x="10" y="29"/>
                  </a:lnTo>
                  <a:lnTo>
                    <a:pt x="20" y="9"/>
                  </a:lnTo>
                  <a:close/>
                </a:path>
              </a:pathLst>
            </a:custGeom>
            <a:solidFill>
              <a:srgbClr val="0251B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6" name="Freeform 13"/>
            <p:cNvSpPr>
              <a:spLocks/>
            </p:cNvSpPr>
            <p:nvPr/>
          </p:nvSpPr>
          <p:spPr bwMode="auto">
            <a:xfrm>
              <a:off x="2913" y="1001"/>
              <a:ext cx="53" cy="54"/>
            </a:xfrm>
            <a:custGeom>
              <a:avLst/>
              <a:gdLst>
                <a:gd name="T0" fmla="*/ 53 w 53"/>
                <a:gd name="T1" fmla="*/ 3 h 54"/>
                <a:gd name="T2" fmla="*/ 26 w 53"/>
                <a:gd name="T3" fmla="*/ 0 h 54"/>
                <a:gd name="T4" fmla="*/ 8 w 53"/>
                <a:gd name="T5" fmla="*/ 20 h 54"/>
                <a:gd name="T6" fmla="*/ 0 w 53"/>
                <a:gd name="T7" fmla="*/ 51 h 54"/>
                <a:gd name="T8" fmla="*/ 26 w 53"/>
                <a:gd name="T9" fmla="*/ 54 h 54"/>
                <a:gd name="T10" fmla="*/ 48 w 53"/>
                <a:gd name="T11" fmla="*/ 40 h 54"/>
                <a:gd name="T12" fmla="*/ 53 w 53"/>
                <a:gd name="T13" fmla="*/ 3 h 54"/>
                <a:gd name="T14" fmla="*/ 0 60000 65536"/>
                <a:gd name="T15" fmla="*/ 0 60000 65536"/>
                <a:gd name="T16" fmla="*/ 0 60000 65536"/>
                <a:gd name="T17" fmla="*/ 0 60000 65536"/>
                <a:gd name="T18" fmla="*/ 0 60000 65536"/>
                <a:gd name="T19" fmla="*/ 0 60000 65536"/>
                <a:gd name="T20" fmla="*/ 0 60000 65536"/>
                <a:gd name="T21" fmla="*/ 0 w 53"/>
                <a:gd name="T22" fmla="*/ 0 h 54"/>
                <a:gd name="T23" fmla="*/ 53 w 53"/>
                <a:gd name="T24" fmla="*/ 54 h 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54">
                  <a:moveTo>
                    <a:pt x="53" y="3"/>
                  </a:moveTo>
                  <a:lnTo>
                    <a:pt x="26" y="0"/>
                  </a:lnTo>
                  <a:lnTo>
                    <a:pt x="8" y="20"/>
                  </a:lnTo>
                  <a:lnTo>
                    <a:pt x="0" y="51"/>
                  </a:lnTo>
                  <a:lnTo>
                    <a:pt x="26" y="54"/>
                  </a:lnTo>
                  <a:lnTo>
                    <a:pt x="48" y="40"/>
                  </a:lnTo>
                  <a:lnTo>
                    <a:pt x="53" y="3"/>
                  </a:lnTo>
                  <a:close/>
                </a:path>
              </a:pathLst>
            </a:custGeom>
            <a:solidFill>
              <a:srgbClr val="0251B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 xmlns:p14="http://schemas.microsoft.com/office/powerpoint/2010/main" val="393189042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Giới thiệu</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mtClean="0">
                <a:solidFill>
                  <a:srgbClr val="0000FF"/>
                </a:solidFill>
                <a:latin typeface="Arial" pitchFamily="34" charset="0"/>
                <a:cs typeface="Arial" pitchFamily="34" charset="0"/>
              </a:rPr>
              <a:t>Độ phức tạp và độ lớn ngày càng cao:</a:t>
            </a:r>
          </a:p>
          <a:p>
            <a:pPr lvl="1" algn="just">
              <a:lnSpc>
                <a:spcPct val="130000"/>
              </a:lnSpc>
              <a:spcBef>
                <a:spcPts val="300"/>
              </a:spcBef>
              <a:spcAft>
                <a:spcPts val="300"/>
              </a:spcAft>
              <a:buFont typeface="Wingdings" pitchFamily="2" charset="2"/>
              <a:buChar char="§"/>
            </a:pPr>
            <a:r>
              <a:rPr lang="vi-VN" smtClean="0">
                <a:latin typeface="Arial" pitchFamily="34" charset="0"/>
                <a:cs typeface="Arial" pitchFamily="34" charset="0"/>
              </a:rPr>
              <a:t>Một số hệ Unix chứa khoảng 4M dòng lệnh</a:t>
            </a:r>
          </a:p>
          <a:p>
            <a:pPr lvl="1" algn="just">
              <a:lnSpc>
                <a:spcPct val="130000"/>
              </a:lnSpc>
              <a:spcBef>
                <a:spcPts val="300"/>
              </a:spcBef>
              <a:spcAft>
                <a:spcPts val="300"/>
              </a:spcAft>
              <a:buFont typeface="Wingdings" pitchFamily="2" charset="2"/>
              <a:buChar char="§"/>
            </a:pPr>
            <a:r>
              <a:rPr lang="vi-VN" smtClean="0">
                <a:latin typeface="Arial" pitchFamily="34" charset="0"/>
                <a:cs typeface="Arial" pitchFamily="34" charset="0"/>
              </a:rPr>
              <a:t>MS Windows chứa hàng chục triệu dòng lệnh</a:t>
            </a:r>
          </a:p>
          <a:p>
            <a:pPr lvl="1" algn="just">
              <a:lnSpc>
                <a:spcPct val="130000"/>
              </a:lnSpc>
              <a:spcBef>
                <a:spcPts val="300"/>
              </a:spcBef>
              <a:spcAft>
                <a:spcPts val="300"/>
              </a:spcAft>
              <a:buFont typeface="Wingdings" pitchFamily="2" charset="2"/>
              <a:buChar char="§"/>
            </a:pPr>
            <a:r>
              <a:rPr lang="vi-VN" smtClean="0">
                <a:latin typeface="Arial" pitchFamily="34" charset="0"/>
                <a:cs typeface="Arial" pitchFamily="34" charset="0"/>
              </a:rPr>
              <a:t>Người dùng ngày càng đòi hỏi nhiều chức năng, đặc biệt là chức năng thông minh</a:t>
            </a:r>
          </a:p>
          <a:p>
            <a:pPr lvl="1" algn="just">
              <a:lnSpc>
                <a:spcPct val="130000"/>
              </a:lnSpc>
              <a:spcBef>
                <a:spcPts val="300"/>
              </a:spcBef>
              <a:spcAft>
                <a:spcPts val="300"/>
              </a:spcAft>
              <a:buFont typeface="Wingdings" pitchFamily="2" charset="2"/>
              <a:buChar char="§"/>
            </a:pPr>
            <a:r>
              <a:rPr lang="vi-VN" smtClean="0">
                <a:latin typeface="Arial" pitchFamily="34" charset="0"/>
                <a:cs typeface="Arial" pitchFamily="34" charset="0"/>
              </a:rPr>
              <a:t>Phần mềm luôn cần được sửa đổi</a:t>
            </a:r>
          </a:p>
          <a:p>
            <a:pPr lvl="1" algn="just">
              <a:lnSpc>
                <a:spcPct val="130000"/>
              </a:lnSpc>
              <a:spcBef>
                <a:spcPts val="300"/>
              </a:spcBef>
              <a:spcAft>
                <a:spcPts val="300"/>
              </a:spcAft>
              <a:buFont typeface="Wingdings" pitchFamily="2" charset="2"/>
              <a:buChar char="§"/>
            </a:pPr>
            <a:r>
              <a:rPr lang="vi-VN" smtClean="0">
                <a:latin typeface="Arial" pitchFamily="34" charset="0"/>
                <a:cs typeface="Arial" pitchFamily="34" charset="0"/>
              </a:rPr>
              <a: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a:t>
            </a:fld>
            <a:endParaRPr lang="en-US"/>
          </a:p>
        </p:txBody>
      </p:sp>
    </p:spTree>
    <p:extLst>
      <p:ext uri="{BB962C8B-B14F-4D97-AF65-F5344CB8AC3E}">
        <p14:creationId xmlns="" xmlns:p14="http://schemas.microsoft.com/office/powerpoint/2010/main" val="10298173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Giải pháp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mtClean="0">
                <a:solidFill>
                  <a:srgbClr val="0000FF"/>
                </a:solidFill>
                <a:latin typeface="Arial" pitchFamily="34" charset="0"/>
                <a:cs typeface="Arial" pitchFamily="34" charset="0"/>
              </a:rPr>
              <a:t>Cần kiểm soát chi phí:</a:t>
            </a:r>
          </a:p>
          <a:p>
            <a:pPr lvl="1" algn="just">
              <a:lnSpc>
                <a:spcPct val="130000"/>
              </a:lnSpc>
              <a:spcBef>
                <a:spcPts val="300"/>
              </a:spcBef>
              <a:spcAft>
                <a:spcPts val="300"/>
              </a:spcAft>
              <a:buFont typeface="Wingdings" pitchFamily="2" charset="2"/>
              <a:buChar char="§"/>
            </a:pPr>
            <a:r>
              <a:rPr lang="en-US" smtClean="0">
                <a:latin typeface="Arial" pitchFamily="34" charset="0"/>
                <a:cs typeface="Arial" pitchFamily="34" charset="0"/>
              </a:rPr>
              <a:t>Chi phí phát triển</a:t>
            </a:r>
          </a:p>
          <a:p>
            <a:pPr lvl="1" algn="just">
              <a:lnSpc>
                <a:spcPct val="130000"/>
              </a:lnSpc>
              <a:spcBef>
                <a:spcPts val="300"/>
              </a:spcBef>
              <a:spcAft>
                <a:spcPts val="300"/>
              </a:spcAft>
              <a:buFont typeface="Wingdings" pitchFamily="2" charset="2"/>
              <a:buChar char="§"/>
            </a:pPr>
            <a:r>
              <a:rPr lang="en-US" smtClean="0">
                <a:latin typeface="Arial" pitchFamily="34" charset="0"/>
                <a:cs typeface="Arial" pitchFamily="34" charset="0"/>
              </a:rPr>
              <a:t>Chi phí bảo trì</a:t>
            </a:r>
            <a:endParaRPr lang="vi-VN" smtClean="0">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mtClean="0">
                <a:solidFill>
                  <a:srgbClr val="0000FF"/>
                </a:solidFill>
                <a:latin typeface="Arial" pitchFamily="34" charset="0"/>
                <a:cs typeface="Arial" pitchFamily="34" charset="0"/>
              </a:rPr>
              <a:t>Giải pháp chính là </a:t>
            </a:r>
            <a:r>
              <a:rPr lang="vi-VN" b="1" i="1" smtClean="0">
                <a:solidFill>
                  <a:srgbClr val="0000FF"/>
                </a:solidFill>
                <a:latin typeface="Arial" pitchFamily="34" charset="0"/>
                <a:cs typeface="Arial" pitchFamily="34" charset="0"/>
              </a:rPr>
              <a:t>sử dụng lại </a:t>
            </a:r>
            <a:r>
              <a:rPr lang="vi-VN" smtClean="0">
                <a:solidFill>
                  <a:srgbClr val="0000FF"/>
                </a:solidFill>
                <a:latin typeface="Arial" pitchFamily="34" charset="0"/>
                <a:cs typeface="Arial" pitchFamily="34" charset="0"/>
              </a:rPr>
              <a:t>(tái sử dụng):</a:t>
            </a:r>
          </a:p>
          <a:p>
            <a:pPr lvl="1" algn="just">
              <a:lnSpc>
                <a:spcPct val="130000"/>
              </a:lnSpc>
              <a:spcBef>
                <a:spcPts val="300"/>
              </a:spcBef>
              <a:spcAft>
                <a:spcPts val="300"/>
              </a:spcAft>
              <a:buFont typeface="Wingdings" pitchFamily="2" charset="2"/>
              <a:buChar char="§"/>
            </a:pPr>
            <a:r>
              <a:rPr lang="vi-VN" smtClean="0">
                <a:latin typeface="Arial" pitchFamily="34" charset="0"/>
                <a:cs typeface="Arial" pitchFamily="34" charset="0"/>
              </a:rPr>
              <a:t>Giảm chi phí và thời gian phát triển</a:t>
            </a:r>
          </a:p>
          <a:p>
            <a:pPr lvl="1" algn="just">
              <a:lnSpc>
                <a:spcPct val="130000"/>
              </a:lnSpc>
              <a:spcBef>
                <a:spcPts val="300"/>
              </a:spcBef>
              <a:spcAft>
                <a:spcPts val="300"/>
              </a:spcAft>
              <a:buFont typeface="Wingdings" pitchFamily="2" charset="2"/>
              <a:buChar char="§"/>
            </a:pPr>
            <a:r>
              <a:rPr lang="vi-VN" smtClean="0">
                <a:latin typeface="Arial" pitchFamily="34" charset="0"/>
                <a:cs typeface="Arial" pitchFamily="34" charset="0"/>
              </a:rPr>
              <a:t>Nâng cao chất lượng</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a:t>
            </a:fld>
            <a:endParaRPr lang="en-US"/>
          </a:p>
        </p:txBody>
      </p:sp>
    </p:spTree>
    <p:extLst>
      <p:ext uri="{BB962C8B-B14F-4D97-AF65-F5344CB8AC3E}">
        <p14:creationId xmlns=""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Giải pháp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mtClean="0">
                <a:solidFill>
                  <a:srgbClr val="0000FF"/>
                </a:solidFill>
                <a:latin typeface="Arial" pitchFamily="34" charset="0"/>
                <a:cs typeface="Arial" pitchFamily="34" charset="0"/>
              </a:rPr>
              <a:t>Để sử dụng lại (mã nguồn):</a:t>
            </a:r>
          </a:p>
          <a:p>
            <a:pPr lvl="1" algn="just">
              <a:lnSpc>
                <a:spcPct val="130000"/>
              </a:lnSpc>
              <a:spcBef>
                <a:spcPts val="300"/>
              </a:spcBef>
              <a:spcAft>
                <a:spcPts val="300"/>
              </a:spcAft>
              <a:buFont typeface="Wingdings" pitchFamily="2" charset="2"/>
              <a:buChar char="§"/>
            </a:pPr>
            <a:r>
              <a:rPr lang="vi-VN" smtClean="0">
                <a:latin typeface="Arial" pitchFamily="34" charset="0"/>
                <a:cs typeface="Arial" pitchFamily="34" charset="0"/>
              </a:rPr>
              <a:t>Cần dễ hiểu</a:t>
            </a:r>
          </a:p>
          <a:p>
            <a:pPr lvl="1" algn="just">
              <a:lnSpc>
                <a:spcPct val="130000"/>
              </a:lnSpc>
              <a:spcBef>
                <a:spcPts val="300"/>
              </a:spcBef>
              <a:spcAft>
                <a:spcPts val="300"/>
              </a:spcAft>
              <a:buFont typeface="Wingdings" pitchFamily="2" charset="2"/>
              <a:buChar char="§"/>
            </a:pPr>
            <a:r>
              <a:rPr lang="vi-VN" smtClean="0">
                <a:latin typeface="Arial" pitchFamily="34" charset="0"/>
                <a:cs typeface="Arial" pitchFamily="34" charset="0"/>
              </a:rPr>
              <a:t>Được coi là chính xác</a:t>
            </a:r>
          </a:p>
          <a:p>
            <a:pPr lvl="1" algn="just">
              <a:lnSpc>
                <a:spcPct val="130000"/>
              </a:lnSpc>
              <a:spcBef>
                <a:spcPts val="300"/>
              </a:spcBef>
              <a:spcAft>
                <a:spcPts val="300"/>
              </a:spcAft>
              <a:buFont typeface="Wingdings" pitchFamily="2" charset="2"/>
              <a:buChar char="§"/>
            </a:pPr>
            <a:r>
              <a:rPr lang="vi-VN" smtClean="0">
                <a:latin typeface="Arial" pitchFamily="34" charset="0"/>
                <a:cs typeface="Arial" pitchFamily="34" charset="0"/>
              </a:rPr>
              <a:t>Có giao diện rõ ràng</a:t>
            </a:r>
          </a:p>
          <a:p>
            <a:pPr lvl="1" algn="just">
              <a:lnSpc>
                <a:spcPct val="130000"/>
              </a:lnSpc>
              <a:spcBef>
                <a:spcPts val="300"/>
              </a:spcBef>
              <a:spcAft>
                <a:spcPts val="300"/>
              </a:spcAft>
              <a:buFont typeface="Wingdings" pitchFamily="2" charset="2"/>
              <a:buChar char="§"/>
            </a:pPr>
            <a:r>
              <a:rPr lang="vi-VN" smtClean="0">
                <a:latin typeface="Arial" pitchFamily="34" charset="0"/>
                <a:cs typeface="Arial" pitchFamily="34" charset="0"/>
              </a:rPr>
              <a:t>Tính module hóa</a:t>
            </a:r>
          </a:p>
          <a:p>
            <a:pPr lvl="1" algn="just">
              <a:lnSpc>
                <a:spcPct val="130000"/>
              </a:lnSpc>
              <a:spcBef>
                <a:spcPts val="300"/>
              </a:spcBef>
              <a:spcAft>
                <a:spcPts val="300"/>
              </a:spcAft>
              <a:buFont typeface="Wingdings" pitchFamily="2" charset="2"/>
              <a:buChar char="§"/>
            </a:pPr>
            <a:r>
              <a:rPr lang="vi-VN" i="1" smtClean="0">
                <a:solidFill>
                  <a:srgbClr val="0070C0"/>
                </a:solidFill>
                <a:latin typeface="Arial" pitchFamily="34" charset="0"/>
                <a:cs typeface="Arial" pitchFamily="34" charset="0"/>
              </a:rPr>
              <a:t>Không yêu cầu thay đổi khi sử dụng trong chương trình mới</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a:t>
            </a:fld>
            <a:endParaRPr lang="en-US"/>
          </a:p>
        </p:txBody>
      </p:sp>
    </p:spTree>
    <p:extLst>
      <p:ext uri="{BB962C8B-B14F-4D97-AF65-F5344CB8AC3E}">
        <p14:creationId xmlns=""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sz="3600" b="1" smtClean="0">
                <a:effectLst>
                  <a:outerShdw blurRad="38100" dist="38100" dir="2700000" algn="tl">
                    <a:srgbClr val="000000">
                      <a:alpha val="43137"/>
                    </a:srgbClr>
                  </a:outerShdw>
                </a:effectLst>
                <a:latin typeface="Arial" pitchFamily="34" charset="0"/>
                <a:cs typeface="Arial" pitchFamily="34" charset="0"/>
              </a:rPr>
              <a:t>Mục tiêu của việc thiết kế</a:t>
            </a:r>
            <a:br>
              <a:rPr lang="en-US" sz="3600" b="1" smtClean="0">
                <a:effectLst>
                  <a:outerShdw blurRad="38100" dist="38100" dir="2700000" algn="tl">
                    <a:srgbClr val="000000">
                      <a:alpha val="43137"/>
                    </a:srgbClr>
                  </a:outerShdw>
                </a:effectLst>
                <a:latin typeface="Arial" pitchFamily="34" charset="0"/>
                <a:cs typeface="Arial" pitchFamily="34" charset="0"/>
              </a:rPr>
            </a:br>
            <a:r>
              <a:rPr lang="en-US" sz="3600" b="1" smtClean="0">
                <a:effectLst>
                  <a:outerShdw blurRad="38100" dist="38100" dir="2700000" algn="tl">
                    <a:srgbClr val="000000">
                      <a:alpha val="43137"/>
                    </a:srgbClr>
                  </a:outerShdw>
                </a:effectLst>
                <a:latin typeface="Arial" pitchFamily="34" charset="0"/>
                <a:cs typeface="Arial" pitchFamily="34" charset="0"/>
              </a:rPr>
              <a:t>một phần mềm</a:t>
            </a:r>
            <a:endParaRPr lang="en-US" sz="3600"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05400"/>
          </a:xfrm>
        </p:spPr>
        <p:txBody>
          <a:bodyPr>
            <a:normAutofit/>
          </a:bodyPr>
          <a:lstStyle/>
          <a:p>
            <a:pPr algn="just">
              <a:lnSpc>
                <a:spcPct val="130000"/>
              </a:lnSpc>
              <a:spcBef>
                <a:spcPts val="300"/>
              </a:spcBef>
              <a:spcAft>
                <a:spcPts val="300"/>
              </a:spcAft>
              <a:buFont typeface="Wingdings" pitchFamily="2" charset="2"/>
              <a:buChar char="v"/>
            </a:pPr>
            <a:r>
              <a:rPr lang="vi-VN" smtClean="0">
                <a:solidFill>
                  <a:srgbClr val="0000FF"/>
                </a:solidFill>
                <a:latin typeface="Arial" pitchFamily="34" charset="0"/>
                <a:cs typeface="Arial" pitchFamily="34" charset="0"/>
              </a:rPr>
              <a:t>Tính tái sử dụng (reusability</a:t>
            </a:r>
            <a:r>
              <a:rPr lang="vi-VN" smtClean="0">
                <a:solidFill>
                  <a:srgbClr val="0000FF"/>
                </a:solidFill>
                <a:latin typeface="Arial" pitchFamily="34" charset="0"/>
                <a:cs typeface="Arial" pitchFamily="34" charset="0"/>
              </a:rPr>
              <a:t>)</a:t>
            </a:r>
            <a:endParaRPr lang="en-US" smtClean="0">
              <a:solidFill>
                <a:srgbClr val="0000FF"/>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vi-VN"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mtClean="0">
                <a:solidFill>
                  <a:srgbClr val="0000FF"/>
                </a:solidFill>
                <a:latin typeface="Arial" pitchFamily="34" charset="0"/>
                <a:cs typeface="Arial" pitchFamily="34" charset="0"/>
              </a:rPr>
              <a:t>Tính mở rộng (</a:t>
            </a:r>
            <a:r>
              <a:rPr lang="vi-VN" smtClean="0">
                <a:solidFill>
                  <a:srgbClr val="0000FF"/>
                </a:solidFill>
                <a:latin typeface="Arial" pitchFamily="34" charset="0"/>
                <a:cs typeface="Arial" pitchFamily="34" charset="0"/>
              </a:rPr>
              <a:t>extensibility</a:t>
            </a:r>
            <a:r>
              <a:rPr lang="en-US" smtClean="0">
                <a:solidFill>
                  <a:srgbClr val="0000FF"/>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endParaRPr lang="vi-VN"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mtClean="0">
                <a:solidFill>
                  <a:srgbClr val="0000FF"/>
                </a:solidFill>
                <a:latin typeface="Arial" pitchFamily="34" charset="0"/>
                <a:cs typeface="Arial" pitchFamily="34" charset="0"/>
              </a:rPr>
              <a:t>Tính mềm dẻo (flexibility</a:t>
            </a:r>
            <a:r>
              <a:rPr lang="vi-VN" smtClean="0">
                <a:solidFill>
                  <a:srgbClr val="0000FF"/>
                </a:solidFill>
                <a:latin typeface="Arial" pitchFamily="34" charset="0"/>
                <a:cs typeface="Arial" pitchFamily="34" charset="0"/>
              </a:rPr>
              <a:t>)</a:t>
            </a:r>
            <a:endParaRPr lang="vi-VN" smtClean="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a:t>
            </a:fld>
            <a:endParaRPr lang="en-US"/>
          </a:p>
        </p:txBody>
      </p:sp>
    </p:spTree>
    <p:extLst>
      <p:ext uri="{BB962C8B-B14F-4D97-AF65-F5344CB8AC3E}">
        <p14:creationId xmlns=""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Các phương pháp lập trình</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mtClean="0">
                <a:solidFill>
                  <a:srgbClr val="0000FF"/>
                </a:solidFill>
                <a:latin typeface="Arial" pitchFamily="34" charset="0"/>
                <a:cs typeface="Arial" pitchFamily="34" charset="0"/>
              </a:rPr>
              <a:t>Sự tiến hóa của các phương pháp lập trình:</a:t>
            </a:r>
          </a:p>
          <a:p>
            <a:pPr lvl="1" algn="just">
              <a:lnSpc>
                <a:spcPct val="130000"/>
              </a:lnSpc>
              <a:spcBef>
                <a:spcPts val="300"/>
              </a:spcBef>
              <a:spcAft>
                <a:spcPts val="300"/>
              </a:spcAft>
              <a:buFont typeface="Wingdings" pitchFamily="2" charset="2"/>
              <a:buChar char="§"/>
            </a:pPr>
            <a:r>
              <a:rPr lang="vi-VN" smtClean="0">
                <a:latin typeface="Arial" pitchFamily="34" charset="0"/>
                <a:cs typeface="Arial" pitchFamily="34" charset="0"/>
              </a:rPr>
              <a:t>Lập trình không có cấu trúc</a:t>
            </a:r>
          </a:p>
          <a:p>
            <a:pPr lvl="1" algn="just">
              <a:lnSpc>
                <a:spcPct val="130000"/>
              </a:lnSpc>
              <a:spcBef>
                <a:spcPts val="300"/>
              </a:spcBef>
              <a:spcAft>
                <a:spcPts val="300"/>
              </a:spcAft>
              <a:buFont typeface="Wingdings" pitchFamily="2" charset="2"/>
              <a:buChar char="§"/>
            </a:pPr>
            <a:r>
              <a:rPr lang="vi-VN" smtClean="0">
                <a:solidFill>
                  <a:srgbClr val="C00000"/>
                </a:solidFill>
                <a:latin typeface="Arial" pitchFamily="34" charset="0"/>
                <a:cs typeface="Arial" pitchFamily="34" charset="0"/>
              </a:rPr>
              <a:t>Lập trình có cấu trúc </a:t>
            </a:r>
            <a:r>
              <a:rPr lang="vi-VN" smtClean="0">
                <a:latin typeface="Arial" pitchFamily="34" charset="0"/>
                <a:cs typeface="Arial" pitchFamily="34" charset="0"/>
              </a:rPr>
              <a:t>(lập trình thủ tục), hướng chức năng</a:t>
            </a:r>
          </a:p>
          <a:p>
            <a:pPr lvl="1" algn="just">
              <a:lnSpc>
                <a:spcPct val="130000"/>
              </a:lnSpc>
              <a:spcBef>
                <a:spcPts val="300"/>
              </a:spcBef>
              <a:spcAft>
                <a:spcPts val="300"/>
              </a:spcAft>
              <a:buFont typeface="Wingdings" pitchFamily="2" charset="2"/>
              <a:buChar char="§"/>
            </a:pPr>
            <a:r>
              <a:rPr lang="vi-VN" smtClean="0">
                <a:latin typeface="Arial" pitchFamily="34" charset="0"/>
                <a:cs typeface="Arial" pitchFamily="34" charset="0"/>
              </a:rPr>
              <a:t>Lập trình logic, lập trình hàm</a:t>
            </a:r>
          </a:p>
          <a:p>
            <a:pPr lvl="1" algn="just">
              <a:lnSpc>
                <a:spcPct val="130000"/>
              </a:lnSpc>
              <a:spcBef>
                <a:spcPts val="300"/>
              </a:spcBef>
              <a:spcAft>
                <a:spcPts val="300"/>
              </a:spcAft>
              <a:buFont typeface="Wingdings" pitchFamily="2" charset="2"/>
              <a:buChar char="§"/>
            </a:pPr>
            <a:r>
              <a:rPr lang="vi-VN" b="1" smtClean="0">
                <a:solidFill>
                  <a:srgbClr val="FF0000"/>
                </a:solidFill>
                <a:latin typeface="Arial" pitchFamily="34" charset="0"/>
                <a:cs typeface="Arial" pitchFamily="34" charset="0"/>
              </a:rPr>
              <a:t>Lập trình hướng đối tượng</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a:t>
            </a:fld>
            <a:endParaRPr lang="en-US"/>
          </a:p>
        </p:txBody>
      </p:sp>
    </p:spTree>
    <p:extLst>
      <p:ext uri="{BB962C8B-B14F-4D97-AF65-F5344CB8AC3E}">
        <p14:creationId xmlns=""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Lập trình không có cấu trúc</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05400"/>
          </a:xfrm>
        </p:spPr>
        <p:txBody>
          <a:bodyPr>
            <a:normAutofit/>
          </a:bodyPr>
          <a:lstStyle/>
          <a:p>
            <a:pPr algn="just">
              <a:lnSpc>
                <a:spcPct val="130000"/>
              </a:lnSpc>
              <a:spcBef>
                <a:spcPts val="300"/>
              </a:spcBef>
              <a:spcAft>
                <a:spcPts val="300"/>
              </a:spcAft>
              <a:buFont typeface="Wingdings" pitchFamily="2" charset="2"/>
              <a:buChar char="v"/>
            </a:pPr>
            <a:r>
              <a:rPr lang="vi-VN" smtClean="0">
                <a:solidFill>
                  <a:srgbClr val="0000FF"/>
                </a:solidFill>
                <a:latin typeface="Arial" pitchFamily="34" charset="0"/>
                <a:cs typeface="Arial" pitchFamily="34" charset="0"/>
              </a:rPr>
              <a:t>Là phương pháp xuất hiện đầu tiên:</a:t>
            </a:r>
          </a:p>
          <a:p>
            <a:pPr lvl="1" algn="just">
              <a:lnSpc>
                <a:spcPct val="110000"/>
              </a:lnSpc>
              <a:spcBef>
                <a:spcPts val="300"/>
              </a:spcBef>
              <a:spcAft>
                <a:spcPts val="300"/>
              </a:spcAft>
              <a:buFont typeface="Wingdings" pitchFamily="2" charset="2"/>
              <a:buChar char="§"/>
            </a:pPr>
            <a:r>
              <a:rPr lang="vi-VN" smtClean="0">
                <a:latin typeface="Arial" pitchFamily="34" charset="0"/>
                <a:cs typeface="Arial" pitchFamily="34" charset="0"/>
              </a:rPr>
              <a:t>Các ngôn ngữ như Assembly, Basic</a:t>
            </a:r>
          </a:p>
          <a:p>
            <a:pPr lvl="1" algn="just">
              <a:lnSpc>
                <a:spcPct val="110000"/>
              </a:lnSpc>
              <a:spcBef>
                <a:spcPts val="300"/>
              </a:spcBef>
              <a:spcAft>
                <a:spcPts val="300"/>
              </a:spcAft>
              <a:buFont typeface="Wingdings" pitchFamily="2" charset="2"/>
              <a:buChar char="§"/>
            </a:pPr>
            <a:r>
              <a:rPr lang="vi-VN" smtClean="0">
                <a:latin typeface="Arial" pitchFamily="34" charset="0"/>
                <a:cs typeface="Arial" pitchFamily="34" charset="0"/>
              </a:rPr>
              <a:t>Sử dụng các biến toàn cục</a:t>
            </a:r>
          </a:p>
          <a:p>
            <a:pPr lvl="1" algn="just">
              <a:lnSpc>
                <a:spcPct val="110000"/>
              </a:lnSpc>
              <a:spcBef>
                <a:spcPts val="300"/>
              </a:spcBef>
              <a:spcAft>
                <a:spcPts val="300"/>
              </a:spcAft>
              <a:buFont typeface="Wingdings" pitchFamily="2" charset="2"/>
              <a:buChar char="§"/>
            </a:pPr>
            <a:r>
              <a:rPr lang="vi-VN" smtClean="0">
                <a:latin typeface="Arial" pitchFamily="34" charset="0"/>
                <a:cs typeface="Arial" pitchFamily="34" charset="0"/>
              </a:rPr>
              <a:t>Lạm dụng lệnh </a:t>
            </a:r>
            <a:r>
              <a:rPr lang="vi-VN" smtClean="0">
                <a:latin typeface="Arial" pitchFamily="34" charset="0"/>
                <a:cs typeface="Arial" pitchFamily="34" charset="0"/>
              </a:rPr>
              <a:t>GOTO</a:t>
            </a:r>
            <a:endParaRPr lang="en-US" smtClean="0">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mtClean="0">
                <a:solidFill>
                  <a:srgbClr val="0000FF"/>
                </a:solidFill>
                <a:latin typeface="Arial" pitchFamily="34" charset="0"/>
                <a:cs typeface="Arial" pitchFamily="34" charset="0"/>
              </a:rPr>
              <a:t>Nhược </a:t>
            </a:r>
            <a:r>
              <a:rPr lang="vi-VN" smtClean="0">
                <a:solidFill>
                  <a:srgbClr val="0000FF"/>
                </a:solidFill>
                <a:latin typeface="Arial" pitchFamily="34" charset="0"/>
                <a:cs typeface="Arial" pitchFamily="34" charset="0"/>
              </a:rPr>
              <a:t>điểm</a:t>
            </a:r>
            <a:r>
              <a:rPr lang="en-US" smtClean="0">
                <a:solidFill>
                  <a:srgbClr val="0000FF"/>
                </a:solidFill>
                <a:latin typeface="Arial" pitchFamily="34" charset="0"/>
                <a:cs typeface="Arial" pitchFamily="34" charset="0"/>
              </a:rPr>
              <a:t>?</a:t>
            </a:r>
            <a:endParaRPr lang="vi-VN" smtClean="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9</a:t>
            </a:fld>
            <a:endParaRPr lang="en-US"/>
          </a:p>
        </p:txBody>
      </p:sp>
    </p:spTree>
    <p:extLst>
      <p:ext uri="{BB962C8B-B14F-4D97-AF65-F5344CB8AC3E}">
        <p14:creationId xmlns=""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11654</TotalTime>
  <Words>1993</Words>
  <Application>Microsoft Office PowerPoint</Application>
  <PresentationFormat>On-screen Show (4:3)</PresentationFormat>
  <Paragraphs>360</Paragraphs>
  <Slides>37</Slides>
  <Notes>34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39" baseType="lpstr">
      <vt:lpstr>Template</vt:lpstr>
      <vt:lpstr>Visio</vt:lpstr>
      <vt:lpstr>CHƯƠNG 2. TỔNG QUAN VỀ LẬP TRÌNH HƯỚNG ĐỐI TƯỢNG</vt:lpstr>
      <vt:lpstr>Nội dung</vt:lpstr>
      <vt:lpstr>Giới thiệu</vt:lpstr>
      <vt:lpstr>Giới thiệu</vt:lpstr>
      <vt:lpstr>Giải pháp</vt:lpstr>
      <vt:lpstr>Giải pháp</vt:lpstr>
      <vt:lpstr>Mục tiêu của việc thiết kế một phần mềm</vt:lpstr>
      <vt:lpstr>Các phương pháp lập trình</vt:lpstr>
      <vt:lpstr>Lập trình không có cấu trúc</vt:lpstr>
      <vt:lpstr>Lập trình không có cấu trúc</vt:lpstr>
      <vt:lpstr>Lập trình có cấu trúc</vt:lpstr>
      <vt:lpstr>Lập trình có cấu trúc</vt:lpstr>
      <vt:lpstr>Lập trình có cấu trúc</vt:lpstr>
      <vt:lpstr>Lập trình có cấu trúc</vt:lpstr>
      <vt:lpstr>Lập trình Hướng đối tượng</vt:lpstr>
      <vt:lpstr>Lập trình Hướng đối tượng</vt:lpstr>
      <vt:lpstr>Một số khái niệm cơ bản</vt:lpstr>
      <vt:lpstr>Một số khái niệm cơ bản</vt:lpstr>
      <vt:lpstr>Một số khái niệm cơ bản</vt:lpstr>
      <vt:lpstr>Một số khái niệm cơ bản</vt:lpstr>
      <vt:lpstr>Interacting Objects</vt:lpstr>
      <vt:lpstr>Sơ đồ đối tượng</vt:lpstr>
      <vt:lpstr>Sơ đồ lớp và sơ đồ thể hiện</vt:lpstr>
      <vt:lpstr>Thiết kế theo hướng đối tượng</vt:lpstr>
      <vt:lpstr>Các đặc điểm quan trọng của OOP</vt:lpstr>
      <vt:lpstr>Trừu tượng hóa</vt:lpstr>
      <vt:lpstr>Trừu tượng hóa</vt:lpstr>
      <vt:lpstr>Đóng gói – Che dấu thông tin</vt:lpstr>
      <vt:lpstr>Đóng gói – Che dấu thông tin</vt:lpstr>
      <vt:lpstr>Thừa kế</vt:lpstr>
      <vt:lpstr>Đa hình</vt:lpstr>
      <vt:lpstr>Các ưu điểm của OOP</vt:lpstr>
      <vt:lpstr>Các đặc tính chính của OOP</vt:lpstr>
      <vt:lpstr>Các đặc tính chính của OOP</vt:lpstr>
      <vt:lpstr>Một số thuật ngữ OOP</vt:lpstr>
      <vt:lpstr>Ngôn ngữ OOP</vt:lpstr>
      <vt:lpstr>Q &amp; 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Nguyet Minh</dc:creator>
  <cp:lastModifiedBy>ThanhHa</cp:lastModifiedBy>
  <cp:revision>692</cp:revision>
  <cp:lastPrinted>1601-01-01T00:00:00Z</cp:lastPrinted>
  <dcterms:created xsi:type="dcterms:W3CDTF">1601-01-01T00:00:00Z</dcterms:created>
  <dcterms:modified xsi:type="dcterms:W3CDTF">2013-09-04T23:23:43Z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