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97"/>
  </p:notesMasterIdLst>
  <p:handoutMasterIdLst>
    <p:handoutMasterId r:id="rId98"/>
  </p:handoutMasterIdLst>
  <p:sldIdLst>
    <p:sldId id="747" r:id="rId2"/>
    <p:sldId id="946" r:id="rId3"/>
    <p:sldId id="1040" r:id="rId4"/>
    <p:sldId id="947" r:id="rId5"/>
    <p:sldId id="948" r:id="rId6"/>
    <p:sldId id="949" r:id="rId7"/>
    <p:sldId id="950" r:id="rId8"/>
    <p:sldId id="951" r:id="rId9"/>
    <p:sldId id="952" r:id="rId10"/>
    <p:sldId id="953" r:id="rId11"/>
    <p:sldId id="954" r:id="rId12"/>
    <p:sldId id="955" r:id="rId13"/>
    <p:sldId id="956" r:id="rId14"/>
    <p:sldId id="958" r:id="rId15"/>
    <p:sldId id="957" r:id="rId16"/>
    <p:sldId id="959" r:id="rId17"/>
    <p:sldId id="960" r:id="rId18"/>
    <p:sldId id="961" r:id="rId19"/>
    <p:sldId id="962" r:id="rId20"/>
    <p:sldId id="963" r:id="rId21"/>
    <p:sldId id="964" r:id="rId22"/>
    <p:sldId id="965" r:id="rId23"/>
    <p:sldId id="967" r:id="rId24"/>
    <p:sldId id="966" r:id="rId25"/>
    <p:sldId id="968" r:id="rId26"/>
    <p:sldId id="969" r:id="rId27"/>
    <p:sldId id="970" r:id="rId28"/>
    <p:sldId id="971" r:id="rId29"/>
    <p:sldId id="972" r:id="rId30"/>
    <p:sldId id="973" r:id="rId31"/>
    <p:sldId id="976" r:id="rId32"/>
    <p:sldId id="977" r:id="rId33"/>
    <p:sldId id="974" r:id="rId34"/>
    <p:sldId id="975" r:id="rId35"/>
    <p:sldId id="978" r:id="rId36"/>
    <p:sldId id="979" r:id="rId37"/>
    <p:sldId id="980" r:id="rId38"/>
    <p:sldId id="981" r:id="rId39"/>
    <p:sldId id="984" r:id="rId40"/>
    <p:sldId id="985" r:id="rId41"/>
    <p:sldId id="982" r:id="rId42"/>
    <p:sldId id="983" r:id="rId43"/>
    <p:sldId id="986" r:id="rId44"/>
    <p:sldId id="987" r:id="rId45"/>
    <p:sldId id="988" r:id="rId46"/>
    <p:sldId id="989" r:id="rId47"/>
    <p:sldId id="990" r:id="rId48"/>
    <p:sldId id="991" r:id="rId49"/>
    <p:sldId id="992" r:id="rId50"/>
    <p:sldId id="993" r:id="rId51"/>
    <p:sldId id="994" r:id="rId52"/>
    <p:sldId id="995" r:id="rId53"/>
    <p:sldId id="996" r:id="rId54"/>
    <p:sldId id="997" r:id="rId55"/>
    <p:sldId id="999" r:id="rId56"/>
    <p:sldId id="1000" r:id="rId57"/>
    <p:sldId id="1001" r:id="rId58"/>
    <p:sldId id="998" r:id="rId59"/>
    <p:sldId id="1002" r:id="rId60"/>
    <p:sldId id="1006" r:id="rId61"/>
    <p:sldId id="1007" r:id="rId62"/>
    <p:sldId id="1005" r:id="rId63"/>
    <p:sldId id="1003" r:id="rId64"/>
    <p:sldId id="1004" r:id="rId65"/>
    <p:sldId id="1008" r:id="rId66"/>
    <p:sldId id="1009" r:id="rId67"/>
    <p:sldId id="1011" r:id="rId68"/>
    <p:sldId id="1010" r:id="rId69"/>
    <p:sldId id="1015" r:id="rId70"/>
    <p:sldId id="1013" r:id="rId71"/>
    <p:sldId id="1014" r:id="rId72"/>
    <p:sldId id="1016" r:id="rId73"/>
    <p:sldId id="1018" r:id="rId74"/>
    <p:sldId id="1012" r:id="rId75"/>
    <p:sldId id="1019" r:id="rId76"/>
    <p:sldId id="1021" r:id="rId77"/>
    <p:sldId id="1017" r:id="rId78"/>
    <p:sldId id="1022" r:id="rId79"/>
    <p:sldId id="1024" r:id="rId80"/>
    <p:sldId id="1023" r:id="rId81"/>
    <p:sldId id="1020" r:id="rId82"/>
    <p:sldId id="1025" r:id="rId83"/>
    <p:sldId id="1026" r:id="rId84"/>
    <p:sldId id="1029" r:id="rId85"/>
    <p:sldId id="1027" r:id="rId86"/>
    <p:sldId id="1028" r:id="rId87"/>
    <p:sldId id="1033" r:id="rId88"/>
    <p:sldId id="1030" r:id="rId89"/>
    <p:sldId id="1034" r:id="rId90"/>
    <p:sldId id="1035" r:id="rId91"/>
    <p:sldId id="1036" r:id="rId92"/>
    <p:sldId id="1037" r:id="rId93"/>
    <p:sldId id="1038" r:id="rId94"/>
    <p:sldId id="1039" r:id="rId95"/>
    <p:sldId id="941" r:id="rId96"/>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9900"/>
    <a:srgbClr val="0000FF"/>
    <a:srgbClr val="FF3300"/>
    <a:srgbClr val="0066FF"/>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86792" autoAdjust="0"/>
  </p:normalViewPr>
  <p:slideViewPr>
    <p:cSldViewPr>
      <p:cViewPr>
        <p:scale>
          <a:sx n="50" d="100"/>
          <a:sy n="50" d="100"/>
        </p:scale>
        <p:origin x="-2070" y="-2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15/09/2013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xmlns=""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15/09/2013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xmlns=""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endParaRPr lang="vi-VN"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b="1" smtClean="0">
              <a:sym typeface="Wingdings" pitchFamily="2" charset="2"/>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sz="120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solidFill>
                <a:srgbClr val="0000FF"/>
              </a:solidFill>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75</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77</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80</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81</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82</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83</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84</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85</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86</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87</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88</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sz="140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90</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91</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92</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sz="120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93</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15/09/2013</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xmlns=""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15/09/2013</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xmlns=""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15/09/2013</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xmlns=""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15/09/2013</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xmlns=""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15/09/2013</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xmlns=""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15/09/2013</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xmlns=""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15/09/2013</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xmlns=""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15/09/2013</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xmlns=""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15/09/2013</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xmlns=""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15/09/2013</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xmlns=""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15/09/2013</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xmlns=""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15/09/2013</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xmlns=""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sz="4800" b="1" smtClean="0"/>
              <a:t>CHƯƠNG 3.</a:t>
            </a:r>
            <a:br>
              <a:rPr lang="en-US" sz="4800" b="1" smtClean="0"/>
            </a:br>
            <a:r>
              <a:rPr lang="en-US" sz="4800" b="1" smtClean="0"/>
              <a:t>LỚP VÀ ĐỐI TƯỢNG</a:t>
            </a:r>
            <a:endParaRPr lang="es-ES" sz="4800" b="1">
              <a:solidFill>
                <a:schemeClr val="tx1"/>
              </a:solidFill>
            </a:endParaRPr>
          </a:p>
        </p:txBody>
      </p:sp>
      <p:sp>
        <p:nvSpPr>
          <p:cNvPr id="3" name="Rectangle 3"/>
          <p:cNvSpPr>
            <a:spLocks noGrp="1" noChangeArrowheads="1"/>
          </p:cNvSpPr>
          <p:nvPr>
            <p:ph type="subTitle" idx="1"/>
          </p:nvPr>
        </p:nvSpPr>
        <p:spPr>
          <a:xfrm>
            <a:off x="609600" y="4953000"/>
            <a:ext cx="5410200" cy="533400"/>
          </a:xfrm>
        </p:spPr>
        <p:txBody>
          <a:bodyPr>
            <a:normAutofit lnSpcReduction="10000"/>
          </a:bodyPr>
          <a:lstStyle/>
          <a:p>
            <a:pPr eaLnBrk="1" hangingPunct="1"/>
            <a:r>
              <a:rPr lang="en-US" b="1" smtClean="0">
                <a:solidFill>
                  <a:srgbClr val="0000FF"/>
                </a:solidFill>
                <a:latin typeface="Times New Roman" pitchFamily="18" charset="0"/>
                <a:cs typeface="Times New Roman" pitchFamily="18" charset="0"/>
              </a:rPr>
              <a:t>ThS. Trần Anh Dũng</a:t>
            </a:r>
            <a:endParaRPr lang="vi-VN" b="1" smtClean="0">
              <a:solidFill>
                <a:srgbClr val="0000FF"/>
              </a:solidFill>
              <a:latin typeface="Times New Roman" pitchFamily="18" charset="0"/>
              <a:cs typeface="Times New Roman" pitchFamily="18" charset="0"/>
            </a:endParaRPr>
          </a:p>
        </p:txBody>
      </p:sp>
      <p:pic>
        <p:nvPicPr>
          <p:cNvPr id="22529" name="Picture 1"/>
          <p:cNvPicPr>
            <a:picLocks noChangeAspect="1" noChangeArrowheads="1"/>
          </p:cNvPicPr>
          <p:nvPr/>
        </p:nvPicPr>
        <p:blipFill>
          <a:blip r:embed="rId4" cstate="print"/>
          <a:srcRect/>
          <a:stretch>
            <a:fillRect/>
          </a:stretch>
        </p:blipFill>
        <p:spPr bwMode="auto">
          <a:xfrm>
            <a:off x="6838950" y="1571625"/>
            <a:ext cx="1924050" cy="3990975"/>
          </a:xfrm>
          <a:prstGeom prst="rect">
            <a:avLst/>
          </a:prstGeom>
          <a:noFill/>
          <a:ln w="9525">
            <a:noFill/>
            <a:miter lim="800000"/>
            <a:headEnd/>
            <a:tailEnd/>
          </a:ln>
        </p:spPr>
      </p:pic>
    </p:spTree>
    <p:extLst>
      <p:ext uri="{BB962C8B-B14F-4D97-AF65-F5344CB8AC3E}">
        <p14:creationId xmlns:p14="http://schemas.microsoft.com/office/powerpoint/2010/main" xmlns=""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Định nghĩa hàm thành phần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fontScale="92500" lnSpcReduction="10000"/>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Định nghĩa các hàm thành phần ở bên ngoài khai báo lớp:</a:t>
            </a:r>
          </a:p>
          <a:p>
            <a:pPr lvl="1">
              <a:buFont typeface="Wingdings 2" pitchFamily="18" charset="2"/>
              <a:buNone/>
            </a:pPr>
            <a:r>
              <a:rPr lang="en-US" smtClean="0">
                <a:solidFill>
                  <a:srgbClr val="0000FF"/>
                </a:solidFill>
              </a:rPr>
              <a:t>&lt;tên kiểu giá trị trả về&gt;</a:t>
            </a:r>
            <a:r>
              <a:rPr lang="en-US" smtClean="0"/>
              <a:t> </a:t>
            </a:r>
            <a:r>
              <a:rPr lang="en-US" smtClean="0">
                <a:solidFill>
                  <a:srgbClr val="0000FF"/>
                </a:solidFill>
              </a:rPr>
              <a:t>&lt;tên lớp&gt;::&lt;tên hàm&gt;</a:t>
            </a:r>
            <a:r>
              <a:rPr lang="en-US" smtClean="0"/>
              <a:t> (&lt;danh sách tham số&gt;) </a:t>
            </a:r>
          </a:p>
          <a:p>
            <a:pPr lvl="1">
              <a:buFont typeface="Wingdings 2" pitchFamily="18" charset="2"/>
              <a:buNone/>
            </a:pPr>
            <a:r>
              <a:rPr lang="en-US" smtClean="0"/>
              <a:t>{</a:t>
            </a:r>
          </a:p>
          <a:p>
            <a:pPr lvl="1">
              <a:buFont typeface="Wingdings 2" pitchFamily="18" charset="2"/>
              <a:buNone/>
            </a:pPr>
            <a:r>
              <a:rPr lang="en-US" smtClean="0"/>
              <a:t>	&lt;nội dung &gt;</a:t>
            </a:r>
          </a:p>
          <a:p>
            <a:pPr lvl="1">
              <a:buFont typeface="Wingdings 2" pitchFamily="18" charset="2"/>
              <a:buNone/>
            </a:pPr>
            <a:r>
              <a:rPr lang="en-US" smtClean="0"/>
              <a:t>}</a:t>
            </a:r>
          </a:p>
          <a:p>
            <a:pPr lvl="1">
              <a:buFont typeface="Wingdings 2" pitchFamily="18" charset="2"/>
              <a:buNone/>
            </a:pPr>
            <a:r>
              <a:rPr lang="en-US" smtClean="0">
                <a:solidFill>
                  <a:srgbClr val="FF0000"/>
                </a:solidFill>
              </a:rPr>
              <a:t>Ví dụ:</a:t>
            </a:r>
          </a:p>
          <a:p>
            <a:pPr lvl="1">
              <a:buFont typeface="Wingdings 2" pitchFamily="18" charset="2"/>
              <a:buNone/>
            </a:pPr>
            <a:r>
              <a:rPr lang="en-US" smtClean="0">
                <a:solidFill>
                  <a:srgbClr val="0000FF"/>
                </a:solidFill>
              </a:rPr>
              <a:t>void</a:t>
            </a:r>
            <a:r>
              <a:rPr lang="en-US" smtClean="0"/>
              <a:t> point</a:t>
            </a:r>
            <a:r>
              <a:rPr lang="en-US" smtClean="0">
                <a:solidFill>
                  <a:srgbClr val="FF0303"/>
                </a:solidFill>
              </a:rPr>
              <a:t>::</a:t>
            </a:r>
            <a:r>
              <a:rPr lang="en-US" smtClean="0"/>
              <a:t>display() { </a:t>
            </a:r>
          </a:p>
          <a:p>
            <a:pPr lvl="1">
              <a:buFont typeface="Wingdings 2" pitchFamily="18" charset="2"/>
              <a:buNone/>
            </a:pPr>
            <a:r>
              <a:rPr lang="en-US" smtClean="0"/>
              <a:t>		//……..</a:t>
            </a:r>
          </a:p>
          <a:p>
            <a:pPr lvl="1">
              <a:buFont typeface="Wingdings 2" pitchFamily="18" charset="2"/>
              <a:buNone/>
            </a:pPr>
            <a:r>
              <a:rPr lang="en-US" smtClean="0"/>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Định nghĩa hàm thành phần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
        <p:nvSpPr>
          <p:cNvPr id="8" name="Rectangle 24"/>
          <p:cNvSpPr>
            <a:spLocks noChangeArrowheads="1"/>
          </p:cNvSpPr>
          <p:nvPr/>
        </p:nvSpPr>
        <p:spPr bwMode="auto">
          <a:xfrm>
            <a:off x="685800" y="1371600"/>
            <a:ext cx="5181600" cy="3124200"/>
          </a:xfrm>
          <a:prstGeom prst="rect">
            <a:avLst/>
          </a:prstGeom>
          <a:solidFill>
            <a:srgbClr val="D5E3FF"/>
          </a:solidFill>
          <a:ln w="9525">
            <a:noFill/>
            <a:miter lim="800000"/>
            <a:headEnd/>
            <a:tailEnd/>
          </a:ln>
        </p:spPr>
        <p:txBody>
          <a:bodyPr/>
          <a:lstStyle/>
          <a:p>
            <a:pPr marL="342900" indent="-342900" algn="l">
              <a:spcBef>
                <a:spcPct val="20000"/>
              </a:spcBef>
            </a:pPr>
            <a:r>
              <a:rPr lang="en-US" altLang="zh-TW" sz="2400">
                <a:solidFill>
                  <a:srgbClr val="0000FF"/>
                </a:solidFill>
                <a:latin typeface="Times New Roman" pitchFamily="18" charset="0"/>
                <a:ea typeface="新細明體" pitchFamily="18" charset="-120"/>
              </a:rPr>
              <a:t>class</a:t>
            </a:r>
            <a:r>
              <a:rPr lang="en-US" altLang="zh-TW" sz="2400">
                <a:solidFill>
                  <a:schemeClr val="tx1"/>
                </a:solidFill>
                <a:latin typeface="Times New Roman" pitchFamily="18" charset="0"/>
                <a:ea typeface="新細明體" pitchFamily="18" charset="-120"/>
              </a:rPr>
              <a:t> </a:t>
            </a:r>
            <a:r>
              <a:rPr lang="en-US" altLang="zh-TW" sz="2400" smtClean="0">
                <a:solidFill>
                  <a:schemeClr val="tx1"/>
                </a:solidFill>
                <a:latin typeface="Times New Roman" pitchFamily="18" charset="0"/>
                <a:ea typeface="新細明體" pitchFamily="18" charset="-120"/>
              </a:rPr>
              <a:t>Rectangle{</a:t>
            </a:r>
            <a:endParaRPr lang="en-US" altLang="zh-TW" sz="2400">
              <a:solidFill>
                <a:schemeClr val="tx1"/>
              </a:solidFill>
              <a:latin typeface="Times New Roman" pitchFamily="18" charset="0"/>
              <a:ea typeface="新細明體" pitchFamily="18" charset="-120"/>
            </a:endParaRP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private</a:t>
            </a:r>
            <a:r>
              <a:rPr lang="en-US" altLang="zh-TW" sz="2400">
                <a:solidFill>
                  <a:schemeClr val="tx1"/>
                </a:solidFill>
                <a:latin typeface="Times New Roman" pitchFamily="18" charset="0"/>
                <a:ea typeface="新細明體" pitchFamily="18" charset="-120"/>
              </a:rPr>
              <a:t>:</a:t>
            </a: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int</a:t>
            </a:r>
            <a:r>
              <a:rPr lang="en-US" altLang="zh-TW" sz="2400">
                <a:solidFill>
                  <a:schemeClr val="tx1"/>
                </a:solidFill>
                <a:latin typeface="Times New Roman" pitchFamily="18" charset="0"/>
                <a:ea typeface="新細明體" pitchFamily="18" charset="-120"/>
              </a:rPr>
              <a:t> width, length;</a:t>
            </a: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public</a:t>
            </a:r>
            <a:r>
              <a:rPr lang="en-US" altLang="zh-TW" sz="2400">
                <a:solidFill>
                  <a:schemeClr val="tx1"/>
                </a:solidFill>
                <a:latin typeface="Times New Roman" pitchFamily="18" charset="0"/>
                <a:ea typeface="新細明體" pitchFamily="18" charset="-120"/>
              </a:rPr>
              <a:t>:</a:t>
            </a:r>
          </a:p>
          <a:p>
            <a:pPr marL="342900" indent="-342900" algn="l">
              <a:spcBef>
                <a:spcPct val="20000"/>
              </a:spcBef>
            </a:pPr>
            <a:r>
              <a:rPr lang="en-US" altLang="zh-TW" sz="2400" smtClean="0">
                <a:solidFill>
                  <a:schemeClr val="tx1"/>
                </a:solidFill>
                <a:latin typeface="Times New Roman" pitchFamily="18" charset="0"/>
                <a:ea typeface="新細明體" pitchFamily="18" charset="-120"/>
              </a:rPr>
              <a:t>	   </a:t>
            </a:r>
            <a:r>
              <a:rPr lang="en-US" altLang="zh-TW" sz="2400" smtClean="0">
                <a:solidFill>
                  <a:srgbClr val="0000FF"/>
                </a:solidFill>
                <a:latin typeface="Times New Roman" pitchFamily="18" charset="0"/>
                <a:ea typeface="新細明體" pitchFamily="18" charset="-120"/>
              </a:rPr>
              <a:t>void</a:t>
            </a:r>
            <a:r>
              <a:rPr lang="en-US" altLang="zh-TW" sz="2400" smtClean="0">
                <a:solidFill>
                  <a:schemeClr val="tx1"/>
                </a:solidFill>
                <a:latin typeface="Times New Roman" pitchFamily="18" charset="0"/>
                <a:ea typeface="新細明體" pitchFamily="18" charset="-120"/>
              </a:rPr>
              <a:t> set (</a:t>
            </a:r>
            <a:r>
              <a:rPr lang="en-US" altLang="zh-TW" sz="2400" smtClean="0">
                <a:solidFill>
                  <a:srgbClr val="0000FF"/>
                </a:solidFill>
                <a:latin typeface="Times New Roman" pitchFamily="18" charset="0"/>
                <a:ea typeface="新細明體" pitchFamily="18" charset="-120"/>
              </a:rPr>
              <a:t>int</a:t>
            </a:r>
            <a:r>
              <a:rPr lang="en-US" altLang="zh-TW" sz="2400" smtClean="0">
                <a:solidFill>
                  <a:schemeClr val="tx1"/>
                </a:solidFill>
                <a:latin typeface="Times New Roman" pitchFamily="18" charset="0"/>
                <a:ea typeface="新細明體" pitchFamily="18" charset="-120"/>
              </a:rPr>
              <a:t> w, </a:t>
            </a:r>
            <a:r>
              <a:rPr lang="en-US" altLang="zh-TW" sz="2400" smtClean="0">
                <a:solidFill>
                  <a:srgbClr val="0000FF"/>
                </a:solidFill>
                <a:latin typeface="Times New Roman" pitchFamily="18" charset="0"/>
                <a:ea typeface="新細明體" pitchFamily="18" charset="-120"/>
              </a:rPr>
              <a:t>int</a:t>
            </a:r>
            <a:r>
              <a:rPr lang="en-US" altLang="zh-TW" sz="2400" smtClean="0">
                <a:solidFill>
                  <a:schemeClr val="tx1"/>
                </a:solidFill>
                <a:latin typeface="Times New Roman" pitchFamily="18" charset="0"/>
                <a:ea typeface="新細明體" pitchFamily="18" charset="-120"/>
              </a:rPr>
              <a:t> l);</a:t>
            </a:r>
          </a:p>
          <a:p>
            <a:pPr marL="342900" indent="-342900" algn="l">
              <a:spcBef>
                <a:spcPct val="20000"/>
              </a:spcBef>
            </a:pPr>
            <a:r>
              <a:rPr lang="en-US" altLang="zh-TW" sz="2400" smtClean="0">
                <a:solidFill>
                  <a:schemeClr val="tx1"/>
                </a:solidFill>
                <a:latin typeface="Times New Roman" pitchFamily="18" charset="0"/>
                <a:ea typeface="新細明體" pitchFamily="18" charset="-120"/>
              </a:rPr>
              <a:t>	   </a:t>
            </a:r>
            <a:r>
              <a:rPr lang="en-US" altLang="zh-TW" sz="2400" smtClean="0">
                <a:solidFill>
                  <a:srgbClr val="0000FF"/>
                </a:solidFill>
                <a:latin typeface="Times New Roman" pitchFamily="18" charset="0"/>
                <a:ea typeface="新細明體" pitchFamily="18" charset="-120"/>
              </a:rPr>
              <a:t>int</a:t>
            </a:r>
            <a:r>
              <a:rPr lang="en-US" altLang="zh-TW" sz="2400" smtClean="0">
                <a:solidFill>
                  <a:schemeClr val="tx1"/>
                </a:solidFill>
                <a:latin typeface="Times New Roman" pitchFamily="18" charset="0"/>
                <a:ea typeface="新細明體" pitchFamily="18" charset="-120"/>
              </a:rPr>
              <a:t> area() { </a:t>
            </a:r>
            <a:r>
              <a:rPr lang="en-US" altLang="zh-TW" sz="2400" smtClean="0">
                <a:solidFill>
                  <a:srgbClr val="0000FF"/>
                </a:solidFill>
                <a:latin typeface="Times New Roman" pitchFamily="18" charset="0"/>
                <a:ea typeface="新細明體" pitchFamily="18" charset="-120"/>
              </a:rPr>
              <a:t>return</a:t>
            </a:r>
            <a:r>
              <a:rPr lang="en-US" altLang="zh-TW" sz="2400" smtClean="0">
                <a:solidFill>
                  <a:schemeClr val="tx1"/>
                </a:solidFill>
                <a:latin typeface="Times New Roman" pitchFamily="18" charset="0"/>
                <a:ea typeface="新細明體" pitchFamily="18" charset="-120"/>
              </a:rPr>
              <a:t> width*length; }</a:t>
            </a:r>
          </a:p>
          <a:p>
            <a:pPr marL="342900" indent="-342900" algn="l">
              <a:spcBef>
                <a:spcPct val="20000"/>
              </a:spcBef>
            </a:pPr>
            <a:r>
              <a:rPr lang="en-US" altLang="zh-TW" sz="2400" smtClean="0">
                <a:solidFill>
                  <a:schemeClr val="tx1"/>
                </a:solidFill>
                <a:latin typeface="Times New Roman" pitchFamily="18" charset="0"/>
                <a:ea typeface="新細明體" pitchFamily="18" charset="-120"/>
              </a:rPr>
              <a:t>}</a:t>
            </a:r>
            <a:endParaRPr lang="en-US" altLang="zh-TW" sz="2400">
              <a:solidFill>
                <a:schemeClr val="tx1"/>
              </a:solidFill>
              <a:latin typeface="Times New Roman" pitchFamily="18" charset="0"/>
              <a:ea typeface="新細明體" pitchFamily="18" charset="-120"/>
            </a:endParaRPr>
          </a:p>
        </p:txBody>
      </p:sp>
      <p:sp>
        <p:nvSpPr>
          <p:cNvPr id="9" name="Rectangle 25"/>
          <p:cNvSpPr>
            <a:spLocks noChangeArrowheads="1"/>
          </p:cNvSpPr>
          <p:nvPr/>
        </p:nvSpPr>
        <p:spPr bwMode="auto">
          <a:xfrm>
            <a:off x="3962400" y="4648200"/>
            <a:ext cx="4038600" cy="1905000"/>
          </a:xfrm>
          <a:prstGeom prst="rect">
            <a:avLst/>
          </a:prstGeom>
          <a:solidFill>
            <a:srgbClr val="FFFF99"/>
          </a:solidFill>
          <a:ln w="9525">
            <a:noFill/>
            <a:miter lim="800000"/>
            <a:headEnd/>
            <a:tailEnd/>
          </a:ln>
        </p:spPr>
        <p:txBody>
          <a:bodyPr/>
          <a:lstStyle/>
          <a:p>
            <a:pPr marL="342900" indent="-342900" algn="l">
              <a:spcBef>
                <a:spcPct val="20000"/>
              </a:spcBef>
            </a:pPr>
            <a:r>
              <a:rPr lang="en-US" altLang="zh-TW">
                <a:solidFill>
                  <a:schemeClr val="tx1"/>
                </a:solidFill>
                <a:latin typeface="Times New Roman" pitchFamily="18" charset="0"/>
                <a:ea typeface="新細明體" pitchFamily="18" charset="-120"/>
              </a:rPr>
              <a:t>void Rectangle </a:t>
            </a:r>
            <a:r>
              <a:rPr lang="en-US" altLang="zh-TW" b="1">
                <a:solidFill>
                  <a:schemeClr val="accent2"/>
                </a:solidFill>
                <a:latin typeface="Times New Roman" pitchFamily="18" charset="0"/>
                <a:ea typeface="新細明體" pitchFamily="18" charset="-120"/>
              </a:rPr>
              <a:t>::</a:t>
            </a:r>
            <a:r>
              <a:rPr lang="en-US" altLang="zh-TW">
                <a:solidFill>
                  <a:schemeClr val="tx1"/>
                </a:solidFill>
                <a:latin typeface="Times New Roman" pitchFamily="18" charset="0"/>
                <a:ea typeface="新細明體" pitchFamily="18" charset="-120"/>
              </a:rPr>
              <a:t> set (int w, int l)</a:t>
            </a:r>
          </a:p>
          <a:p>
            <a:pPr marL="342900" indent="-342900" algn="l">
              <a:spcBef>
                <a:spcPct val="20000"/>
              </a:spcBef>
            </a:pPr>
            <a:r>
              <a:rPr lang="en-US" altLang="zh-TW">
                <a:solidFill>
                  <a:schemeClr val="tx1"/>
                </a:solidFill>
                <a:latin typeface="Times New Roman" pitchFamily="18" charset="0"/>
                <a:ea typeface="新細明體" pitchFamily="18" charset="-120"/>
              </a:rPr>
              <a:t>{</a:t>
            </a:r>
          </a:p>
          <a:p>
            <a:pPr marL="342900" indent="-342900" algn="l">
              <a:spcBef>
                <a:spcPct val="20000"/>
              </a:spcBef>
            </a:pPr>
            <a:r>
              <a:rPr lang="en-US" altLang="zh-TW">
                <a:solidFill>
                  <a:schemeClr val="tx1"/>
                </a:solidFill>
                <a:latin typeface="Times New Roman" pitchFamily="18" charset="0"/>
                <a:ea typeface="新細明體" pitchFamily="18" charset="-120"/>
              </a:rPr>
              <a:t>	width = w;</a:t>
            </a:r>
          </a:p>
          <a:p>
            <a:pPr marL="342900" indent="-342900" algn="l">
              <a:spcBef>
                <a:spcPct val="20000"/>
              </a:spcBef>
            </a:pPr>
            <a:r>
              <a:rPr lang="en-US" altLang="zh-TW">
                <a:solidFill>
                  <a:schemeClr val="tx1"/>
                </a:solidFill>
                <a:latin typeface="Times New Roman" pitchFamily="18" charset="0"/>
                <a:ea typeface="新細明體" pitchFamily="18" charset="-120"/>
              </a:rPr>
              <a:t>	length = l;</a:t>
            </a:r>
          </a:p>
          <a:p>
            <a:pPr marL="342900" indent="-342900" algn="l">
              <a:spcBef>
                <a:spcPct val="20000"/>
              </a:spcBef>
            </a:pPr>
            <a:r>
              <a:rPr lang="en-US" altLang="zh-TW">
                <a:solidFill>
                  <a:schemeClr val="tx1"/>
                </a:solidFill>
                <a:latin typeface="Times New Roman" pitchFamily="18" charset="0"/>
                <a:ea typeface="新細明體" pitchFamily="18" charset="-120"/>
              </a:rPr>
              <a:t>}</a:t>
            </a:r>
          </a:p>
        </p:txBody>
      </p:sp>
      <p:grpSp>
        <p:nvGrpSpPr>
          <p:cNvPr id="10" name="Group 26"/>
          <p:cNvGrpSpPr>
            <a:grpSpLocks/>
          </p:cNvGrpSpPr>
          <p:nvPr/>
        </p:nvGrpSpPr>
        <p:grpSpPr bwMode="auto">
          <a:xfrm>
            <a:off x="533400" y="4205287"/>
            <a:ext cx="4800600" cy="1357313"/>
            <a:chOff x="288" y="2448"/>
            <a:chExt cx="2592" cy="855"/>
          </a:xfrm>
        </p:grpSpPr>
        <p:sp>
          <p:nvSpPr>
            <p:cNvPr id="11" name="Text Box 27"/>
            <p:cNvSpPr txBox="1">
              <a:spLocks noChangeArrowheads="1"/>
            </p:cNvSpPr>
            <p:nvPr/>
          </p:nvSpPr>
          <p:spPr bwMode="auto">
            <a:xfrm>
              <a:off x="288" y="3072"/>
              <a:ext cx="492" cy="231"/>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inline</a:t>
              </a:r>
            </a:p>
          </p:txBody>
        </p:sp>
        <p:sp>
          <p:nvSpPr>
            <p:cNvPr id="12" name="Line 28"/>
            <p:cNvSpPr>
              <a:spLocks noChangeShapeType="1"/>
            </p:cNvSpPr>
            <p:nvPr/>
          </p:nvSpPr>
          <p:spPr bwMode="auto">
            <a:xfrm flipV="1">
              <a:off x="624" y="2448"/>
              <a:ext cx="432" cy="576"/>
            </a:xfrm>
            <a:prstGeom prst="line">
              <a:avLst/>
            </a:prstGeom>
            <a:noFill/>
            <a:ln w="38100">
              <a:solidFill>
                <a:schemeClr val="tx1"/>
              </a:solidFill>
              <a:round/>
              <a:headEnd/>
              <a:tailEnd type="triangle" w="med" len="med"/>
            </a:ln>
          </p:spPr>
          <p:txBody>
            <a:bodyPr/>
            <a:lstStyle/>
            <a:p>
              <a:endParaRPr lang="en-US"/>
            </a:p>
          </p:txBody>
        </p:sp>
        <p:sp>
          <p:nvSpPr>
            <p:cNvPr id="13" name="Line 29"/>
            <p:cNvSpPr>
              <a:spLocks noChangeShapeType="1"/>
            </p:cNvSpPr>
            <p:nvPr/>
          </p:nvSpPr>
          <p:spPr bwMode="auto">
            <a:xfrm>
              <a:off x="720" y="2448"/>
              <a:ext cx="2160" cy="0"/>
            </a:xfrm>
            <a:prstGeom prst="line">
              <a:avLst/>
            </a:prstGeom>
            <a:noFill/>
            <a:ln w="38100">
              <a:solidFill>
                <a:schemeClr val="tx1"/>
              </a:solidFill>
              <a:round/>
              <a:headEnd/>
              <a:tailEnd/>
            </a:ln>
          </p:spPr>
          <p:txBody>
            <a:bodyPr/>
            <a:lstStyle/>
            <a:p>
              <a:endParaRPr lang="en-US"/>
            </a:p>
          </p:txBody>
        </p:sp>
      </p:grpSp>
      <p:grpSp>
        <p:nvGrpSpPr>
          <p:cNvPr id="14" name="Group 30"/>
          <p:cNvGrpSpPr>
            <a:grpSpLocks/>
          </p:cNvGrpSpPr>
          <p:nvPr/>
        </p:nvGrpSpPr>
        <p:grpSpPr bwMode="auto">
          <a:xfrm>
            <a:off x="4572000" y="2819401"/>
            <a:ext cx="4419600" cy="3527426"/>
            <a:chOff x="2784" y="1728"/>
            <a:chExt cx="2784" cy="2222"/>
          </a:xfrm>
        </p:grpSpPr>
        <p:sp>
          <p:nvSpPr>
            <p:cNvPr id="15" name="Text Box 31"/>
            <p:cNvSpPr txBox="1">
              <a:spLocks noChangeArrowheads="1"/>
            </p:cNvSpPr>
            <p:nvPr/>
          </p:nvSpPr>
          <p:spPr bwMode="auto">
            <a:xfrm>
              <a:off x="4004" y="1728"/>
              <a:ext cx="892" cy="231"/>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class name</a:t>
              </a:r>
            </a:p>
          </p:txBody>
        </p:sp>
        <p:sp>
          <p:nvSpPr>
            <p:cNvPr id="16" name="Line 32"/>
            <p:cNvSpPr>
              <a:spLocks noChangeShapeType="1"/>
            </p:cNvSpPr>
            <p:nvPr/>
          </p:nvSpPr>
          <p:spPr bwMode="auto">
            <a:xfrm flipH="1">
              <a:off x="3072" y="1920"/>
              <a:ext cx="1152" cy="912"/>
            </a:xfrm>
            <a:prstGeom prst="line">
              <a:avLst/>
            </a:prstGeom>
            <a:noFill/>
            <a:ln w="38100">
              <a:solidFill>
                <a:schemeClr val="tx1"/>
              </a:solidFill>
              <a:round/>
              <a:headEnd/>
              <a:tailEnd type="triangle" w="med" len="med"/>
            </a:ln>
          </p:spPr>
          <p:txBody>
            <a:bodyPr/>
            <a:lstStyle/>
            <a:p>
              <a:endParaRPr lang="en-US"/>
            </a:p>
          </p:txBody>
        </p:sp>
        <p:sp>
          <p:nvSpPr>
            <p:cNvPr id="17" name="AutoShape 33"/>
            <p:cNvSpPr>
              <a:spLocks/>
            </p:cNvSpPr>
            <p:nvPr/>
          </p:nvSpPr>
          <p:spPr bwMode="auto">
            <a:xfrm rot="5400000">
              <a:off x="3024" y="2592"/>
              <a:ext cx="48" cy="528"/>
            </a:xfrm>
            <a:prstGeom prst="leftBrace">
              <a:avLst>
                <a:gd name="adj1" fmla="val 91667"/>
                <a:gd name="adj2" fmla="val 50000"/>
              </a:avLst>
            </a:prstGeom>
            <a:noFill/>
            <a:ln w="38100">
              <a:solidFill>
                <a:schemeClr val="tx1"/>
              </a:solidFill>
              <a:round/>
              <a:headEnd/>
              <a:tailEnd/>
            </a:ln>
          </p:spPr>
          <p:txBody>
            <a:bodyPr wrap="none" anchor="ctr"/>
            <a:lstStyle/>
            <a:p>
              <a:endParaRPr lang="fr-FR"/>
            </a:p>
          </p:txBody>
        </p:sp>
        <p:sp>
          <p:nvSpPr>
            <p:cNvPr id="18" name="Text Box 34"/>
            <p:cNvSpPr txBox="1">
              <a:spLocks noChangeArrowheads="1"/>
            </p:cNvSpPr>
            <p:nvPr/>
          </p:nvSpPr>
          <p:spPr bwMode="auto">
            <a:xfrm>
              <a:off x="3868" y="2160"/>
              <a:ext cx="1700" cy="231"/>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member function name</a:t>
              </a:r>
            </a:p>
          </p:txBody>
        </p:sp>
        <p:sp>
          <p:nvSpPr>
            <p:cNvPr id="19" name="Line 35"/>
            <p:cNvSpPr>
              <a:spLocks noChangeShapeType="1"/>
            </p:cNvSpPr>
            <p:nvPr/>
          </p:nvSpPr>
          <p:spPr bwMode="auto">
            <a:xfrm flipH="1">
              <a:off x="3744" y="2352"/>
              <a:ext cx="720" cy="528"/>
            </a:xfrm>
            <a:prstGeom prst="line">
              <a:avLst/>
            </a:prstGeom>
            <a:noFill/>
            <a:ln w="38100">
              <a:solidFill>
                <a:schemeClr val="tx1"/>
              </a:solidFill>
              <a:round/>
              <a:headEnd/>
              <a:tailEnd type="triangle" w="med" len="med"/>
            </a:ln>
          </p:spPr>
          <p:txBody>
            <a:bodyPr/>
            <a:lstStyle/>
            <a:p>
              <a:endParaRPr lang="en-US"/>
            </a:p>
          </p:txBody>
        </p:sp>
        <p:sp>
          <p:nvSpPr>
            <p:cNvPr id="20" name="Text Box 36"/>
            <p:cNvSpPr txBox="1">
              <a:spLocks noChangeArrowheads="1"/>
            </p:cNvSpPr>
            <p:nvPr/>
          </p:nvSpPr>
          <p:spPr bwMode="auto">
            <a:xfrm>
              <a:off x="3686" y="3719"/>
              <a:ext cx="1156" cy="231"/>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scope operator</a:t>
              </a:r>
            </a:p>
          </p:txBody>
        </p:sp>
        <p:sp>
          <p:nvSpPr>
            <p:cNvPr id="21" name="Line 37"/>
            <p:cNvSpPr>
              <a:spLocks noChangeShapeType="1"/>
            </p:cNvSpPr>
            <p:nvPr/>
          </p:nvSpPr>
          <p:spPr bwMode="auto">
            <a:xfrm flipH="1" flipV="1">
              <a:off x="3504" y="3120"/>
              <a:ext cx="432" cy="576"/>
            </a:xfrm>
            <a:prstGeom prst="line">
              <a:avLst/>
            </a:prstGeom>
            <a:noFill/>
            <a:ln w="38100">
              <a:solidFill>
                <a:schemeClr val="tx1"/>
              </a:solidFill>
              <a:round/>
              <a:headEnd/>
              <a:tailEnd type="triangle" w="med" len="med"/>
            </a:ln>
          </p:spPr>
          <p:txBody>
            <a:bodyPr/>
            <a:lstStyle/>
            <a:p>
              <a:endParaRPr lang="en-US"/>
            </a:p>
          </p:txBody>
        </p:sp>
      </p:grpSp>
      <p:sp>
        <p:nvSpPr>
          <p:cNvPr id="22" name="Text Box 38"/>
          <p:cNvSpPr txBox="1">
            <a:spLocks noChangeArrowheads="1"/>
          </p:cNvSpPr>
          <p:nvPr/>
        </p:nvSpPr>
        <p:spPr bwMode="auto">
          <a:xfrm>
            <a:off x="1447800" y="4876800"/>
            <a:ext cx="2082800" cy="1631216"/>
          </a:xfrm>
          <a:prstGeom prst="rect">
            <a:avLst/>
          </a:prstGeom>
          <a:solidFill>
            <a:srgbClr val="FFCC99"/>
          </a:solidFill>
          <a:ln w="9525">
            <a:noFill/>
            <a:miter lim="800000"/>
            <a:headEnd/>
            <a:tailEnd/>
          </a:ln>
        </p:spPr>
        <p:txBody>
          <a:bodyPr wrap="square">
            <a:spAutoFit/>
          </a:bodyPr>
          <a:lstStyle/>
          <a:p>
            <a:pPr algn="l" eaLnBrk="1" hangingPunct="1"/>
            <a:endParaRPr lang="zh-TW" altLang="en-US" b="1">
              <a:solidFill>
                <a:schemeClr val="tx1"/>
              </a:solidFill>
              <a:latin typeface="Arial" charset="0"/>
              <a:ea typeface="新細明體" pitchFamily="18" charset="-120"/>
            </a:endParaRPr>
          </a:p>
          <a:p>
            <a:pPr eaLnBrk="1" hangingPunct="1"/>
            <a:r>
              <a:rPr lang="en-US" altLang="zh-TW" b="1">
                <a:solidFill>
                  <a:schemeClr val="accent2"/>
                </a:solidFill>
                <a:latin typeface="Arial" charset="0"/>
                <a:ea typeface="新細明體" pitchFamily="18" charset="-120"/>
              </a:rPr>
              <a:t>r1.set(5,8);</a:t>
            </a:r>
          </a:p>
          <a:p>
            <a:pPr eaLnBrk="1" hangingPunct="1"/>
            <a:endParaRPr lang="en-US" altLang="zh-TW" b="1">
              <a:solidFill>
                <a:schemeClr val="accent2"/>
              </a:solidFill>
              <a:latin typeface="Arial" charset="0"/>
              <a:ea typeface="新細明體" pitchFamily="18" charset="-120"/>
            </a:endParaRPr>
          </a:p>
          <a:p>
            <a:pPr eaLnBrk="1" hangingPunct="1"/>
            <a:r>
              <a:rPr lang="en-US" altLang="zh-TW" b="1">
                <a:solidFill>
                  <a:schemeClr val="accent2"/>
                </a:solidFill>
                <a:latin typeface="Arial" charset="0"/>
                <a:ea typeface="新細明體" pitchFamily="18" charset="-120"/>
              </a:rPr>
              <a:t>rp-&gt;set(8,10);</a:t>
            </a:r>
          </a:p>
          <a:p>
            <a:pPr algn="l" eaLnBrk="1" hangingPunct="1"/>
            <a:endParaRPr lang="zh-TW" altLang="en-US" b="1">
              <a:solidFill>
                <a:schemeClr val="accent2"/>
              </a:solidFill>
              <a:latin typeface="Arial" charset="0"/>
              <a:ea typeface="新細明體" pitchFamily="18" charset="-120"/>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strVal val="#ppt_w*0.70"/>
                                          </p:val>
                                        </p:tav>
                                        <p:tav tm="100000">
                                          <p:val>
                                            <p:strVal val="#ppt_w"/>
                                          </p:val>
                                        </p:tav>
                                      </p:tavLst>
                                    </p:anim>
                                    <p:anim calcmode="lin" valueType="num">
                                      <p:cBhvr>
                                        <p:cTn id="13" dur="500" fill="hold"/>
                                        <p:tgtEl>
                                          <p:spTgt spid="9"/>
                                        </p:tgtEl>
                                        <p:attrNameLst>
                                          <p:attrName>ppt_h</p:attrName>
                                        </p:attrNameLst>
                                      </p:cBhvr>
                                      <p:tavLst>
                                        <p:tav tm="0">
                                          <p:val>
                                            <p:strVal val="#ppt_h"/>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Tạo </a:t>
            </a:r>
            <a:r>
              <a:rPr lang="en-US" b="1" smtClean="0">
                <a:effectLst>
                  <a:outerShdw blurRad="38100" dist="38100" dir="2700000" algn="tl">
                    <a:srgbClr val="000000">
                      <a:alpha val="43137"/>
                    </a:srgbClr>
                  </a:outerShdw>
                </a:effectLst>
                <a:latin typeface="Arial" pitchFamily="34" charset="0"/>
                <a:cs typeface="Arial" pitchFamily="34" charset="0"/>
              </a:rPr>
              <a:t>lập </a:t>
            </a:r>
            <a:r>
              <a:rPr lang="vi-VN" b="1" smtClean="0">
                <a:effectLst>
                  <a:outerShdw blurRad="38100" dist="38100" dir="2700000" algn="tl">
                    <a:srgbClr val="000000">
                      <a:alpha val="43137"/>
                    </a:srgbClr>
                  </a:outerShdw>
                </a:effectLst>
                <a:latin typeface="Arial" pitchFamily="34" charset="0"/>
                <a:cs typeface="Arial" pitchFamily="34" charset="0"/>
              </a:rPr>
              <a:t>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nSpc>
                <a:spcPct val="120000"/>
              </a:lnSpc>
              <a:buFont typeface="Wingdings" pitchFamily="2" charset="2"/>
              <a:buChar char="v"/>
            </a:pPr>
            <a:r>
              <a:rPr lang="en-US" smtClean="0">
                <a:latin typeface="Arial" pitchFamily="34" charset="0"/>
                <a:cs typeface="Arial" pitchFamily="34" charset="0"/>
              </a:rPr>
              <a:t>Tạo đối tượng:</a:t>
            </a:r>
          </a:p>
          <a:p>
            <a:pPr lvl="1">
              <a:lnSpc>
                <a:spcPct val="120000"/>
              </a:lnSpc>
              <a:buNone/>
            </a:pPr>
            <a:r>
              <a:rPr lang="en-US" smtClean="0">
                <a:solidFill>
                  <a:srgbClr val="FF0303"/>
                </a:solidFill>
                <a:latin typeface="Arial" pitchFamily="34" charset="0"/>
                <a:cs typeface="Arial" pitchFamily="34" charset="0"/>
              </a:rPr>
              <a:t>&lt;tên lớp&gt;</a:t>
            </a:r>
            <a:r>
              <a:rPr lang="en-US" smtClean="0">
                <a:latin typeface="Arial" pitchFamily="34" charset="0"/>
                <a:cs typeface="Arial" pitchFamily="34" charset="0"/>
              </a:rPr>
              <a:t>  </a:t>
            </a:r>
            <a:r>
              <a:rPr lang="en-US" smtClean="0">
                <a:solidFill>
                  <a:srgbClr val="0000FF"/>
                </a:solidFill>
                <a:latin typeface="Arial" pitchFamily="34" charset="0"/>
                <a:cs typeface="Arial" pitchFamily="34" charset="0"/>
              </a:rPr>
              <a:t>&lt;tên đối tượng&gt;</a:t>
            </a:r>
          </a:p>
          <a:p>
            <a:pPr lvl="1">
              <a:lnSpc>
                <a:spcPct val="120000"/>
              </a:lnSpc>
              <a:buNone/>
            </a:pPr>
            <a:r>
              <a:rPr lang="en-US" smtClean="0">
                <a:solidFill>
                  <a:srgbClr val="0000FF"/>
                </a:solidFill>
                <a:latin typeface="Arial" pitchFamily="34" charset="0"/>
                <a:cs typeface="Arial" pitchFamily="34" charset="0"/>
              </a:rPr>
              <a:t>&lt;tên đối tượng&gt;</a:t>
            </a:r>
            <a:r>
              <a:rPr lang="en-US" smtClean="0">
                <a:latin typeface="Arial" pitchFamily="34" charset="0"/>
                <a:cs typeface="Arial" pitchFamily="34" charset="0"/>
              </a:rPr>
              <a:t> = </a:t>
            </a:r>
            <a:r>
              <a:rPr lang="en-US" smtClean="0">
                <a:solidFill>
                  <a:srgbClr val="0000FF"/>
                </a:solidFill>
                <a:latin typeface="Arial" pitchFamily="34" charset="0"/>
                <a:cs typeface="Arial" pitchFamily="34" charset="0"/>
              </a:rPr>
              <a:t>new</a:t>
            </a:r>
            <a:r>
              <a:rPr lang="en-US" smtClean="0">
                <a:latin typeface="Arial" pitchFamily="34" charset="0"/>
                <a:cs typeface="Arial" pitchFamily="34" charset="0"/>
              </a:rPr>
              <a:t> </a:t>
            </a:r>
            <a:r>
              <a:rPr lang="en-US" smtClean="0">
                <a:solidFill>
                  <a:srgbClr val="FF0303"/>
                </a:solidFill>
                <a:latin typeface="Arial" pitchFamily="34" charset="0"/>
                <a:cs typeface="Arial" pitchFamily="34" charset="0"/>
              </a:rPr>
              <a:t>&lt;tên lớp&gt;</a:t>
            </a:r>
            <a:r>
              <a:rPr lang="en-US" smtClean="0">
                <a:latin typeface="Arial" pitchFamily="34" charset="0"/>
                <a:cs typeface="Arial" pitchFamily="34" charset="0"/>
              </a:rPr>
              <a:t> </a:t>
            </a:r>
          </a:p>
          <a:p>
            <a:pPr>
              <a:lnSpc>
                <a:spcPct val="120000"/>
              </a:lnSpc>
              <a:buFont typeface="Wingdings" pitchFamily="2" charset="2"/>
              <a:buChar char="v"/>
            </a:pPr>
            <a:r>
              <a:rPr lang="en-US" smtClean="0">
                <a:latin typeface="Arial" pitchFamily="34" charset="0"/>
                <a:cs typeface="Arial" pitchFamily="34" charset="0"/>
              </a:rPr>
              <a:t>Gọi hàm thành phần của lớp </a:t>
            </a:r>
          </a:p>
          <a:p>
            <a:pPr lvl="1">
              <a:lnSpc>
                <a:spcPct val="120000"/>
              </a:lnSpc>
              <a:buNone/>
            </a:pPr>
            <a:r>
              <a:rPr lang="en-US" smtClean="0">
                <a:solidFill>
                  <a:srgbClr val="0000FF"/>
                </a:solidFill>
                <a:latin typeface="Arial" pitchFamily="34" charset="0"/>
                <a:cs typeface="Arial" pitchFamily="34" charset="0"/>
              </a:rPr>
              <a:t>&lt;tên đối tượng&gt;</a:t>
            </a:r>
            <a:r>
              <a:rPr lang="en-US" smtClean="0">
                <a:solidFill>
                  <a:srgbClr val="FF0303"/>
                </a:solidFill>
                <a:latin typeface="Arial" pitchFamily="34" charset="0"/>
                <a:cs typeface="Arial" pitchFamily="34" charset="0"/>
              </a:rPr>
              <a:t>.</a:t>
            </a:r>
            <a:r>
              <a:rPr lang="en-US" smtClean="0">
                <a:solidFill>
                  <a:srgbClr val="0000FF"/>
                </a:solidFill>
                <a:latin typeface="Arial" pitchFamily="34" charset="0"/>
                <a:cs typeface="Arial" pitchFamily="34" charset="0"/>
              </a:rPr>
              <a:t>&lt;tên hàm thành phần&gt;</a:t>
            </a:r>
            <a:r>
              <a:rPr lang="en-US" smtClean="0">
                <a:latin typeface="Arial" pitchFamily="34" charset="0"/>
                <a:cs typeface="Arial" pitchFamily="34" charset="0"/>
              </a:rPr>
              <a:t> (&lt;danh sách các tham số nếu có&gt;);</a:t>
            </a:r>
          </a:p>
          <a:p>
            <a:pPr lvl="1">
              <a:lnSpc>
                <a:spcPct val="120000"/>
              </a:lnSpc>
              <a:buNone/>
            </a:pPr>
            <a:r>
              <a:rPr lang="en-US" smtClean="0">
                <a:solidFill>
                  <a:srgbClr val="0000FF"/>
                </a:solidFill>
                <a:latin typeface="Arial" pitchFamily="34" charset="0"/>
                <a:cs typeface="Arial" pitchFamily="34" charset="0"/>
              </a:rPr>
              <a:t>&lt;tên con trỏ đối tượng&gt;</a:t>
            </a:r>
            <a:r>
              <a:rPr lang="en-US" smtClean="0">
                <a:solidFill>
                  <a:srgbClr val="FF0303"/>
                </a:solidFill>
                <a:latin typeface="Arial" pitchFamily="34" charset="0"/>
                <a:cs typeface="Arial" pitchFamily="34" charset="0"/>
                <a:sym typeface="Wingdings" pitchFamily="2" charset="2"/>
              </a:rPr>
              <a:t></a:t>
            </a:r>
            <a:r>
              <a:rPr lang="en-US" smtClean="0">
                <a:solidFill>
                  <a:srgbClr val="0000FF"/>
                </a:solidFill>
                <a:latin typeface="Arial" pitchFamily="34" charset="0"/>
                <a:cs typeface="Arial" pitchFamily="34" charset="0"/>
              </a:rPr>
              <a:t>&lt;tên hàm thành phần&gt;</a:t>
            </a:r>
            <a:r>
              <a:rPr lang="en-US" smtClean="0">
                <a:latin typeface="Arial" pitchFamily="34" charset="0"/>
                <a:cs typeface="Arial" pitchFamily="34" charset="0"/>
              </a:rPr>
              <a:t> (&lt;danh sách các tham số nếu có&gt;);</a:t>
            </a: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Class Time Specification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8" name="Rectangle 6"/>
          <p:cNvSpPr>
            <a:spLocks noGrp="1" noChangeArrowheads="1"/>
          </p:cNvSpPr>
          <p:nvPr>
            <p:ph idx="1"/>
          </p:nvPr>
        </p:nvSpPr>
        <p:spPr>
          <a:xfrm>
            <a:off x="381000" y="1423988"/>
            <a:ext cx="8382000" cy="5053012"/>
          </a:xfrm>
          <a:noFill/>
        </p:spPr>
        <p:txBody>
          <a:bodyPr lIns="92075" tIns="46038" rIns="92075" bIns="46038">
            <a:noAutofit/>
          </a:bodyPr>
          <a:lstStyle/>
          <a:p>
            <a:pPr>
              <a:buFontTx/>
              <a:buNone/>
            </a:pPr>
            <a:r>
              <a:rPr lang="en-US" altLang="zh-TW" sz="2400" b="1" smtClean="0">
                <a:solidFill>
                  <a:srgbClr val="0000FF"/>
                </a:solidFill>
                <a:ea typeface="新細明體" pitchFamily="18" charset="-120"/>
              </a:rPr>
              <a:t>class</a:t>
            </a:r>
            <a:r>
              <a:rPr lang="en-US" altLang="zh-TW" sz="2400" b="1" smtClean="0">
                <a:ea typeface="新細明體" pitchFamily="18" charset="-120"/>
              </a:rPr>
              <a:t>  Time {</a:t>
            </a:r>
          </a:p>
          <a:p>
            <a:pPr>
              <a:buFontTx/>
              <a:buNone/>
            </a:pPr>
            <a:r>
              <a:rPr lang="en-US" altLang="zh-TW" sz="2400" b="1" smtClean="0">
                <a:ea typeface="新細明體" pitchFamily="18" charset="-120"/>
              </a:rPr>
              <a:t>  </a:t>
            </a:r>
            <a:r>
              <a:rPr lang="en-US" altLang="zh-TW" sz="2400" b="1" smtClean="0">
                <a:solidFill>
                  <a:srgbClr val="0000FF"/>
                </a:solidFill>
                <a:ea typeface="新細明體" pitchFamily="18" charset="-120"/>
              </a:rPr>
              <a:t>public</a:t>
            </a:r>
            <a:r>
              <a:rPr lang="en-US" altLang="zh-TW" sz="2400" b="1" smtClean="0">
                <a:ea typeface="新細明體" pitchFamily="18" charset="-120"/>
              </a:rPr>
              <a:t>: 				</a:t>
            </a:r>
            <a:endParaRPr lang="en-US" altLang="zh-TW" sz="1600" b="1" smtClean="0">
              <a:ea typeface="新細明體" pitchFamily="18" charset="-120"/>
            </a:endParaRPr>
          </a:p>
          <a:p>
            <a:pPr>
              <a:buFontTx/>
              <a:buNone/>
            </a:pPr>
            <a:r>
              <a:rPr lang="en-US" altLang="zh-TW" sz="2400" b="1" smtClean="0">
                <a:ea typeface="新細明體" pitchFamily="18" charset="-120"/>
              </a:rPr>
              <a:t>	</a:t>
            </a:r>
            <a:r>
              <a:rPr lang="en-US" altLang="zh-TW" sz="2400" b="1" smtClean="0">
                <a:solidFill>
                  <a:srgbClr val="0000FF"/>
                </a:solidFill>
                <a:ea typeface="新細明體" pitchFamily="18" charset="-120"/>
              </a:rPr>
              <a:t>void</a:t>
            </a:r>
            <a:r>
              <a:rPr lang="en-US" altLang="zh-TW" sz="2400" b="1" smtClean="0">
                <a:ea typeface="新細明體" pitchFamily="18" charset="-120"/>
              </a:rPr>
              <a:t> Set (int  hours , int  minutes , int  seconds);</a:t>
            </a:r>
          </a:p>
          <a:p>
            <a:pPr>
              <a:buFontTx/>
              <a:buNone/>
            </a:pPr>
            <a:r>
              <a:rPr lang="en-US" altLang="zh-TW" sz="2400" b="1" smtClean="0">
                <a:ea typeface="新細明體" pitchFamily="18" charset="-120"/>
              </a:rPr>
              <a:t>	</a:t>
            </a:r>
            <a:r>
              <a:rPr lang="en-US" altLang="zh-TW" sz="2400" b="1" smtClean="0">
                <a:solidFill>
                  <a:srgbClr val="0000FF"/>
                </a:solidFill>
                <a:ea typeface="新細明體" pitchFamily="18" charset="-120"/>
              </a:rPr>
              <a:t>void</a:t>
            </a:r>
            <a:r>
              <a:rPr lang="en-US" altLang="zh-TW" sz="2400" b="1" smtClean="0">
                <a:ea typeface="新細明體" pitchFamily="18" charset="-120"/>
              </a:rPr>
              <a:t>	 Increment ( );</a:t>
            </a:r>
          </a:p>
          <a:p>
            <a:pPr>
              <a:buFontTx/>
              <a:buNone/>
            </a:pPr>
            <a:r>
              <a:rPr lang="en-US" altLang="zh-TW" sz="2400" b="1" smtClean="0">
                <a:ea typeface="新細明體" pitchFamily="18" charset="-120"/>
              </a:rPr>
              <a:t>	</a:t>
            </a:r>
            <a:r>
              <a:rPr lang="en-US" altLang="zh-TW" sz="2400" b="1" smtClean="0">
                <a:solidFill>
                  <a:srgbClr val="0000FF"/>
                </a:solidFill>
                <a:ea typeface="新細明體" pitchFamily="18" charset="-120"/>
              </a:rPr>
              <a:t>void</a:t>
            </a:r>
            <a:r>
              <a:rPr lang="en-US" altLang="zh-TW" sz="2400" b="1" smtClean="0">
                <a:ea typeface="新細明體" pitchFamily="18" charset="-120"/>
              </a:rPr>
              <a:t>	 Write ( )  const;</a:t>
            </a:r>
          </a:p>
          <a:p>
            <a:pPr>
              <a:buFontTx/>
              <a:buNone/>
            </a:pPr>
            <a:r>
              <a:rPr lang="en-US" altLang="zh-TW" sz="2400" b="1" smtClean="0">
                <a:ea typeface="新細明體" pitchFamily="18" charset="-120"/>
              </a:rPr>
              <a:t>	Time (</a:t>
            </a:r>
            <a:r>
              <a:rPr lang="en-US" altLang="zh-TW" sz="2400" b="1" smtClean="0">
                <a:solidFill>
                  <a:srgbClr val="0000FF"/>
                </a:solidFill>
                <a:ea typeface="新細明體" pitchFamily="18" charset="-120"/>
              </a:rPr>
              <a:t>int</a:t>
            </a:r>
            <a:r>
              <a:rPr lang="en-US" altLang="zh-TW" sz="2400" b="1" smtClean="0">
                <a:ea typeface="新細明體" pitchFamily="18" charset="-120"/>
              </a:rPr>
              <a:t>  initHrs, </a:t>
            </a:r>
            <a:r>
              <a:rPr lang="en-US" altLang="zh-TW" sz="2400" b="1" smtClean="0">
                <a:solidFill>
                  <a:srgbClr val="0000FF"/>
                </a:solidFill>
                <a:ea typeface="新細明體" pitchFamily="18" charset="-120"/>
              </a:rPr>
              <a:t>int</a:t>
            </a:r>
            <a:r>
              <a:rPr lang="en-US" altLang="zh-TW" sz="2400" b="1" smtClean="0">
                <a:ea typeface="新細明體" pitchFamily="18" charset="-120"/>
              </a:rPr>
              <a:t>  initMins,  </a:t>
            </a:r>
            <a:r>
              <a:rPr lang="en-US" altLang="zh-TW" sz="2400" b="1" smtClean="0">
                <a:solidFill>
                  <a:srgbClr val="0000FF"/>
                </a:solidFill>
                <a:ea typeface="新細明體" pitchFamily="18" charset="-120"/>
              </a:rPr>
              <a:t>int</a:t>
            </a:r>
            <a:r>
              <a:rPr lang="en-US" altLang="zh-TW" sz="2400" b="1" smtClean="0">
                <a:ea typeface="新細明體" pitchFamily="18" charset="-120"/>
              </a:rPr>
              <a:t>  initSecs ); </a:t>
            </a:r>
          </a:p>
          <a:p>
            <a:pPr>
              <a:buFontTx/>
              <a:buNone/>
            </a:pPr>
            <a:r>
              <a:rPr lang="en-US" altLang="zh-TW" sz="2400" b="1" smtClean="0">
                <a:ea typeface="新細明體" pitchFamily="18" charset="-120"/>
              </a:rPr>
              <a:t>	Time ( ); </a:t>
            </a:r>
            <a:endParaRPr lang="en-US" altLang="zh-TW" sz="1600" b="1" smtClean="0">
              <a:ea typeface="新細明體" pitchFamily="18" charset="-120"/>
            </a:endParaRPr>
          </a:p>
          <a:p>
            <a:pPr>
              <a:buFontTx/>
              <a:buNone/>
            </a:pPr>
            <a:r>
              <a:rPr lang="en-US" altLang="zh-TW" sz="2400" b="1" smtClean="0">
                <a:ea typeface="新細明體" pitchFamily="18" charset="-120"/>
              </a:rPr>
              <a:t>  </a:t>
            </a:r>
            <a:r>
              <a:rPr lang="en-US" altLang="zh-TW" sz="2400" b="1" smtClean="0">
                <a:solidFill>
                  <a:srgbClr val="0000FF"/>
                </a:solidFill>
                <a:ea typeface="新細明體" pitchFamily="18" charset="-120"/>
              </a:rPr>
              <a:t>private</a:t>
            </a:r>
            <a:r>
              <a:rPr lang="en-US" altLang="zh-TW" sz="2400" b="1" smtClean="0">
                <a:ea typeface="新細明體" pitchFamily="18" charset="-120"/>
              </a:rPr>
              <a:t>:</a:t>
            </a:r>
            <a:endParaRPr lang="en-US" altLang="zh-TW" sz="1600" b="1" smtClean="0">
              <a:ea typeface="新細明體" pitchFamily="18" charset="-120"/>
            </a:endParaRPr>
          </a:p>
          <a:p>
            <a:pPr>
              <a:spcBef>
                <a:spcPts val="0"/>
              </a:spcBef>
              <a:buFontTx/>
              <a:buNone/>
            </a:pPr>
            <a:r>
              <a:rPr lang="en-US" altLang="zh-TW" sz="2400" b="1" smtClean="0">
                <a:ea typeface="新細明體" pitchFamily="18" charset="-120"/>
              </a:rPr>
              <a:t>	</a:t>
            </a:r>
            <a:r>
              <a:rPr lang="en-US" altLang="zh-TW" sz="2400" b="1" smtClean="0">
                <a:solidFill>
                  <a:srgbClr val="0000FF"/>
                </a:solidFill>
                <a:ea typeface="新細明體" pitchFamily="18" charset="-120"/>
              </a:rPr>
              <a:t>int</a:t>
            </a:r>
            <a:r>
              <a:rPr lang="en-US" altLang="zh-TW" sz="2400" b="1" smtClean="0">
                <a:ea typeface="新細明體" pitchFamily="18" charset="-120"/>
              </a:rPr>
              <a:t>             hrs;       </a:t>
            </a:r>
          </a:p>
          <a:p>
            <a:pPr>
              <a:spcBef>
                <a:spcPts val="0"/>
              </a:spcBef>
              <a:buFontTx/>
              <a:buNone/>
            </a:pPr>
            <a:r>
              <a:rPr lang="en-US" altLang="zh-TW" sz="2400" b="1" smtClean="0">
                <a:ea typeface="新細明體" pitchFamily="18" charset="-120"/>
              </a:rPr>
              <a:t>	</a:t>
            </a:r>
            <a:r>
              <a:rPr lang="en-US" altLang="zh-TW" sz="2400" b="1" smtClean="0">
                <a:solidFill>
                  <a:srgbClr val="0000FF"/>
                </a:solidFill>
                <a:ea typeface="新細明體" pitchFamily="18" charset="-120"/>
              </a:rPr>
              <a:t>int</a:t>
            </a:r>
            <a:r>
              <a:rPr lang="en-US" altLang="zh-TW" sz="2400" b="1" smtClean="0">
                <a:ea typeface="新細明體" pitchFamily="18" charset="-120"/>
              </a:rPr>
              <a:t>             mins;</a:t>
            </a:r>
          </a:p>
          <a:p>
            <a:pPr>
              <a:spcBef>
                <a:spcPts val="0"/>
              </a:spcBef>
              <a:buFontTx/>
              <a:buNone/>
            </a:pPr>
            <a:r>
              <a:rPr lang="en-US" altLang="zh-TW" sz="2400" b="1" smtClean="0">
                <a:ea typeface="新細明體" pitchFamily="18" charset="-120"/>
              </a:rPr>
              <a:t>	</a:t>
            </a:r>
            <a:r>
              <a:rPr lang="en-US" altLang="zh-TW" sz="2400" b="1" smtClean="0">
                <a:solidFill>
                  <a:srgbClr val="0000FF"/>
                </a:solidFill>
                <a:ea typeface="新細明體" pitchFamily="18" charset="-120"/>
              </a:rPr>
              <a:t>int</a:t>
            </a:r>
            <a:r>
              <a:rPr lang="en-US" altLang="zh-TW" sz="2400" b="1" smtClean="0">
                <a:ea typeface="新細明體" pitchFamily="18" charset="-120"/>
              </a:rPr>
              <a:t>	         secs;</a:t>
            </a:r>
          </a:p>
          <a:p>
            <a:pPr>
              <a:buFontTx/>
              <a:buNone/>
            </a:pPr>
            <a:r>
              <a:rPr lang="en-US" altLang="zh-TW" sz="2400" b="1" smtClean="0">
                <a:ea typeface="新細明體" pitchFamily="18" charset="-120"/>
              </a:rPr>
              <a:t>} ;</a:t>
            </a:r>
            <a:endParaRPr lang="en-US" altLang="zh-TW" sz="2400" b="1" i="1" smtClean="0">
              <a:ea typeface="新細明體" pitchFamily="18" charset="-120"/>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Class Interface Diagram</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8" name="Oval 6"/>
          <p:cNvSpPr>
            <a:spLocks noChangeArrowheads="1"/>
          </p:cNvSpPr>
          <p:nvPr/>
        </p:nvSpPr>
        <p:spPr bwMode="auto">
          <a:xfrm>
            <a:off x="2557463" y="2170113"/>
            <a:ext cx="3913187" cy="3949700"/>
          </a:xfrm>
          <a:prstGeom prst="ellipse">
            <a:avLst/>
          </a:prstGeom>
          <a:solidFill>
            <a:schemeClr val="accent1"/>
          </a:solidFill>
          <a:ln w="12700">
            <a:solidFill>
              <a:schemeClr val="tx1"/>
            </a:solidFill>
            <a:round/>
            <a:headEnd/>
            <a:tailEnd/>
          </a:ln>
        </p:spPr>
        <p:txBody>
          <a:bodyPr wrap="none" anchor="ctr"/>
          <a:lstStyle/>
          <a:p>
            <a:endParaRPr lang="fr-FR"/>
          </a:p>
        </p:txBody>
      </p:sp>
      <p:sp>
        <p:nvSpPr>
          <p:cNvPr id="9" name="Oval 7"/>
          <p:cNvSpPr>
            <a:spLocks noChangeArrowheads="1"/>
          </p:cNvSpPr>
          <p:nvPr/>
        </p:nvSpPr>
        <p:spPr bwMode="auto">
          <a:xfrm>
            <a:off x="2139950" y="2674938"/>
            <a:ext cx="1825625" cy="407987"/>
          </a:xfrm>
          <a:prstGeom prst="ellipse">
            <a:avLst/>
          </a:prstGeom>
          <a:solidFill>
            <a:srgbClr val="FFFFFF"/>
          </a:solidFill>
          <a:ln w="12700">
            <a:solidFill>
              <a:schemeClr val="tx1"/>
            </a:solidFill>
            <a:round/>
            <a:headEnd/>
            <a:tailEnd/>
          </a:ln>
        </p:spPr>
        <p:txBody>
          <a:bodyPr wrap="none" anchor="ctr"/>
          <a:lstStyle/>
          <a:p>
            <a:endParaRPr lang="fr-FR"/>
          </a:p>
        </p:txBody>
      </p:sp>
      <p:sp>
        <p:nvSpPr>
          <p:cNvPr id="10" name="Oval 8"/>
          <p:cNvSpPr>
            <a:spLocks noChangeArrowheads="1"/>
          </p:cNvSpPr>
          <p:nvPr/>
        </p:nvSpPr>
        <p:spPr bwMode="auto">
          <a:xfrm>
            <a:off x="2139950" y="3856038"/>
            <a:ext cx="1825625" cy="409575"/>
          </a:xfrm>
          <a:prstGeom prst="ellipse">
            <a:avLst/>
          </a:prstGeom>
          <a:solidFill>
            <a:srgbClr val="FFFFFF"/>
          </a:solidFill>
          <a:ln w="12700">
            <a:solidFill>
              <a:schemeClr val="tx1"/>
            </a:solidFill>
            <a:round/>
            <a:headEnd/>
            <a:tailEnd/>
          </a:ln>
        </p:spPr>
        <p:txBody>
          <a:bodyPr wrap="none" anchor="ctr"/>
          <a:lstStyle/>
          <a:p>
            <a:endParaRPr lang="fr-FR"/>
          </a:p>
        </p:txBody>
      </p:sp>
      <p:sp>
        <p:nvSpPr>
          <p:cNvPr id="11" name="Oval 9"/>
          <p:cNvSpPr>
            <a:spLocks noChangeArrowheads="1"/>
          </p:cNvSpPr>
          <p:nvPr/>
        </p:nvSpPr>
        <p:spPr bwMode="auto">
          <a:xfrm>
            <a:off x="2139950" y="4530725"/>
            <a:ext cx="1825625" cy="407988"/>
          </a:xfrm>
          <a:prstGeom prst="ellipse">
            <a:avLst/>
          </a:prstGeom>
          <a:solidFill>
            <a:srgbClr val="FFFFFF"/>
          </a:solidFill>
          <a:ln w="12700">
            <a:solidFill>
              <a:schemeClr val="tx1"/>
            </a:solidFill>
            <a:round/>
            <a:headEnd/>
            <a:tailEnd/>
          </a:ln>
        </p:spPr>
        <p:txBody>
          <a:bodyPr wrap="none" anchor="ctr"/>
          <a:lstStyle/>
          <a:p>
            <a:endParaRPr lang="fr-FR"/>
          </a:p>
        </p:txBody>
      </p:sp>
      <p:sp>
        <p:nvSpPr>
          <p:cNvPr id="12" name="Oval 10"/>
          <p:cNvSpPr>
            <a:spLocks noChangeArrowheads="1"/>
          </p:cNvSpPr>
          <p:nvPr/>
        </p:nvSpPr>
        <p:spPr bwMode="auto">
          <a:xfrm>
            <a:off x="2139950" y="5119688"/>
            <a:ext cx="1825625" cy="411162"/>
          </a:xfrm>
          <a:prstGeom prst="ellipse">
            <a:avLst/>
          </a:prstGeom>
          <a:solidFill>
            <a:srgbClr val="FFFFFF"/>
          </a:solidFill>
          <a:ln w="12700">
            <a:solidFill>
              <a:schemeClr val="tx1"/>
            </a:solidFill>
            <a:round/>
            <a:headEnd/>
            <a:tailEnd/>
          </a:ln>
        </p:spPr>
        <p:txBody>
          <a:bodyPr wrap="none" anchor="ctr"/>
          <a:lstStyle/>
          <a:p>
            <a:endParaRPr lang="fr-FR"/>
          </a:p>
        </p:txBody>
      </p:sp>
      <p:sp>
        <p:nvSpPr>
          <p:cNvPr id="13" name="Oval 11"/>
          <p:cNvSpPr>
            <a:spLocks noChangeArrowheads="1"/>
          </p:cNvSpPr>
          <p:nvPr/>
        </p:nvSpPr>
        <p:spPr bwMode="auto">
          <a:xfrm>
            <a:off x="2139950" y="3267075"/>
            <a:ext cx="1825625" cy="407988"/>
          </a:xfrm>
          <a:prstGeom prst="ellipse">
            <a:avLst/>
          </a:prstGeom>
          <a:solidFill>
            <a:srgbClr val="FFFFFF"/>
          </a:solidFill>
          <a:ln w="12700">
            <a:solidFill>
              <a:schemeClr val="tx1"/>
            </a:solidFill>
            <a:round/>
            <a:headEnd/>
            <a:tailEnd/>
          </a:ln>
        </p:spPr>
        <p:txBody>
          <a:bodyPr wrap="none" anchor="ctr"/>
          <a:lstStyle/>
          <a:p>
            <a:endParaRPr lang="fr-FR"/>
          </a:p>
        </p:txBody>
      </p:sp>
      <p:sp>
        <p:nvSpPr>
          <p:cNvPr id="14" name="Rectangle 12"/>
          <p:cNvSpPr>
            <a:spLocks noChangeArrowheads="1"/>
          </p:cNvSpPr>
          <p:nvPr/>
        </p:nvSpPr>
        <p:spPr bwMode="auto">
          <a:xfrm>
            <a:off x="4395788" y="3182938"/>
            <a:ext cx="1573212" cy="2179637"/>
          </a:xfrm>
          <a:prstGeom prst="rect">
            <a:avLst/>
          </a:prstGeom>
          <a:solidFill>
            <a:srgbClr val="FFFF99"/>
          </a:solidFill>
          <a:ln w="12700">
            <a:solidFill>
              <a:schemeClr val="tx1"/>
            </a:solidFill>
            <a:miter lim="800000"/>
            <a:headEnd/>
            <a:tailEnd/>
          </a:ln>
        </p:spPr>
        <p:txBody>
          <a:bodyPr wrap="none" anchor="ctr"/>
          <a:lstStyle/>
          <a:p>
            <a:endParaRPr lang="fr-FR"/>
          </a:p>
        </p:txBody>
      </p:sp>
      <p:sp>
        <p:nvSpPr>
          <p:cNvPr id="15" name="Rectangle 13"/>
          <p:cNvSpPr>
            <a:spLocks noChangeArrowheads="1"/>
          </p:cNvSpPr>
          <p:nvPr/>
        </p:nvSpPr>
        <p:spPr bwMode="auto">
          <a:xfrm>
            <a:off x="4370388" y="3149600"/>
            <a:ext cx="1460500" cy="1892300"/>
          </a:xfrm>
          <a:prstGeom prst="rect">
            <a:avLst/>
          </a:prstGeom>
          <a:noFill/>
          <a:ln w="9525">
            <a:noFill/>
            <a:miter lim="800000"/>
            <a:headEnd/>
            <a:tailEnd/>
          </a:ln>
        </p:spPr>
        <p:txBody>
          <a:bodyPr wrap="none" lIns="92075" tIns="46038" rIns="92075" bIns="46038">
            <a:spAutoFit/>
          </a:bodyPr>
          <a:lstStyle/>
          <a:p>
            <a:pPr algn="l"/>
            <a:r>
              <a:rPr lang="en-US" altLang="zh-TW" sz="1800" b="1">
                <a:solidFill>
                  <a:schemeClr val="tx1"/>
                </a:solidFill>
                <a:latin typeface="Times New Roman" pitchFamily="18" charset="0"/>
                <a:ea typeface="新細明體" pitchFamily="18" charset="-120"/>
              </a:rPr>
              <a:t>Private data:</a:t>
            </a:r>
          </a:p>
          <a:p>
            <a:pPr algn="l"/>
            <a:endParaRPr lang="en-US" altLang="zh-TW" sz="1000" b="1">
              <a:solidFill>
                <a:schemeClr val="tx1"/>
              </a:solidFill>
              <a:latin typeface="Times New Roman" pitchFamily="18" charset="0"/>
              <a:ea typeface="新細明體" pitchFamily="18" charset="-120"/>
            </a:endParaRPr>
          </a:p>
          <a:p>
            <a:pPr algn="l"/>
            <a:r>
              <a:rPr lang="en-US" altLang="zh-TW" sz="1800" b="1">
                <a:solidFill>
                  <a:schemeClr val="tx1"/>
                </a:solidFill>
                <a:latin typeface="Times New Roman" pitchFamily="18" charset="0"/>
                <a:ea typeface="新細明體" pitchFamily="18" charset="-120"/>
              </a:rPr>
              <a:t>hrs</a:t>
            </a:r>
          </a:p>
          <a:p>
            <a:pPr algn="l"/>
            <a:endParaRPr lang="en-US" altLang="zh-TW" sz="1800" b="1">
              <a:solidFill>
                <a:schemeClr val="tx1"/>
              </a:solidFill>
              <a:latin typeface="Times New Roman" pitchFamily="18" charset="0"/>
              <a:ea typeface="新細明體" pitchFamily="18" charset="-120"/>
            </a:endParaRPr>
          </a:p>
          <a:p>
            <a:pPr algn="l"/>
            <a:r>
              <a:rPr lang="en-US" altLang="zh-TW" sz="1800" b="1">
                <a:solidFill>
                  <a:schemeClr val="tx1"/>
                </a:solidFill>
                <a:latin typeface="Times New Roman" pitchFamily="18" charset="0"/>
                <a:ea typeface="新細明體" pitchFamily="18" charset="-120"/>
              </a:rPr>
              <a:t>mins</a:t>
            </a:r>
          </a:p>
          <a:p>
            <a:pPr algn="l"/>
            <a:endParaRPr lang="en-US" altLang="zh-TW" sz="1800" b="1">
              <a:solidFill>
                <a:schemeClr val="tx1"/>
              </a:solidFill>
              <a:latin typeface="Times New Roman" pitchFamily="18" charset="0"/>
              <a:ea typeface="新細明體" pitchFamily="18" charset="-120"/>
            </a:endParaRPr>
          </a:p>
          <a:p>
            <a:pPr algn="l"/>
            <a:r>
              <a:rPr lang="en-US" altLang="zh-TW" sz="1800" b="1">
                <a:solidFill>
                  <a:schemeClr val="tx1"/>
                </a:solidFill>
                <a:latin typeface="Times New Roman" pitchFamily="18" charset="0"/>
                <a:ea typeface="新細明體" pitchFamily="18" charset="-120"/>
              </a:rPr>
              <a:t>secs</a:t>
            </a:r>
          </a:p>
        </p:txBody>
      </p:sp>
      <p:sp>
        <p:nvSpPr>
          <p:cNvPr id="16" name="Rectangle 14"/>
          <p:cNvSpPr>
            <a:spLocks noChangeArrowheads="1"/>
          </p:cNvSpPr>
          <p:nvPr/>
        </p:nvSpPr>
        <p:spPr bwMode="auto">
          <a:xfrm>
            <a:off x="2617788" y="2703513"/>
            <a:ext cx="522287"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Set</a:t>
            </a:r>
          </a:p>
        </p:txBody>
      </p:sp>
      <p:sp>
        <p:nvSpPr>
          <p:cNvPr id="17" name="Rectangle 15"/>
          <p:cNvSpPr>
            <a:spLocks noChangeArrowheads="1"/>
          </p:cNvSpPr>
          <p:nvPr/>
        </p:nvSpPr>
        <p:spPr bwMode="auto">
          <a:xfrm>
            <a:off x="2282825" y="3292475"/>
            <a:ext cx="1311275"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Increment</a:t>
            </a:r>
          </a:p>
        </p:txBody>
      </p:sp>
      <p:sp>
        <p:nvSpPr>
          <p:cNvPr id="18" name="Rectangle 16"/>
          <p:cNvSpPr>
            <a:spLocks noChangeArrowheads="1"/>
          </p:cNvSpPr>
          <p:nvPr/>
        </p:nvSpPr>
        <p:spPr bwMode="auto">
          <a:xfrm>
            <a:off x="2533650" y="3884613"/>
            <a:ext cx="817563"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Write</a:t>
            </a:r>
          </a:p>
        </p:txBody>
      </p:sp>
      <p:sp>
        <p:nvSpPr>
          <p:cNvPr id="19" name="Rectangle 17"/>
          <p:cNvSpPr>
            <a:spLocks noChangeArrowheads="1"/>
          </p:cNvSpPr>
          <p:nvPr/>
        </p:nvSpPr>
        <p:spPr bwMode="auto">
          <a:xfrm>
            <a:off x="2366963" y="4557713"/>
            <a:ext cx="938212" cy="396875"/>
          </a:xfrm>
          <a:prstGeom prst="rect">
            <a:avLst/>
          </a:prstGeom>
          <a:noFill/>
          <a:ln w="9525">
            <a:noFill/>
            <a:miter lim="800000"/>
            <a:headEnd/>
            <a:tailEnd/>
          </a:ln>
        </p:spPr>
        <p:txBody>
          <a:bodyPr wrap="none" lIns="92075" tIns="46038" rIns="92075" bIns="46038">
            <a:spAutoFit/>
          </a:bodyPr>
          <a:lstStyle/>
          <a:p>
            <a:pPr algn="l"/>
            <a:r>
              <a:rPr lang="zh-TW" altLang="en-US" sz="2000" b="1">
                <a:solidFill>
                  <a:schemeClr val="tx1"/>
                </a:solidFill>
                <a:latin typeface="Times New Roman" pitchFamily="18" charset="0"/>
                <a:ea typeface="新細明體" pitchFamily="18" charset="-120"/>
              </a:rPr>
              <a:t>   </a:t>
            </a:r>
            <a:r>
              <a:rPr lang="en-US" altLang="zh-TW" sz="2000" b="1">
                <a:solidFill>
                  <a:schemeClr val="tx1"/>
                </a:solidFill>
                <a:latin typeface="Times New Roman" pitchFamily="18" charset="0"/>
                <a:ea typeface="新細明體" pitchFamily="18" charset="-120"/>
              </a:rPr>
              <a:t>Time</a:t>
            </a:r>
          </a:p>
        </p:txBody>
      </p:sp>
      <p:sp>
        <p:nvSpPr>
          <p:cNvPr id="20" name="Rectangle 18"/>
          <p:cNvSpPr>
            <a:spLocks noChangeArrowheads="1"/>
          </p:cNvSpPr>
          <p:nvPr/>
        </p:nvSpPr>
        <p:spPr bwMode="auto">
          <a:xfrm>
            <a:off x="2617788" y="5146675"/>
            <a:ext cx="747712"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Time</a:t>
            </a:r>
          </a:p>
        </p:txBody>
      </p:sp>
      <p:sp>
        <p:nvSpPr>
          <p:cNvPr id="21" name="Rectangle 19"/>
          <p:cNvSpPr>
            <a:spLocks noChangeArrowheads="1"/>
          </p:cNvSpPr>
          <p:nvPr/>
        </p:nvSpPr>
        <p:spPr bwMode="auto">
          <a:xfrm>
            <a:off x="5064125" y="3603625"/>
            <a:ext cx="738188" cy="407988"/>
          </a:xfrm>
          <a:prstGeom prst="rect">
            <a:avLst/>
          </a:prstGeom>
          <a:solidFill>
            <a:schemeClr val="accent1"/>
          </a:solidFill>
          <a:ln w="12700">
            <a:solidFill>
              <a:schemeClr val="tx1"/>
            </a:solidFill>
            <a:miter lim="800000"/>
            <a:headEnd/>
            <a:tailEnd/>
          </a:ln>
        </p:spPr>
        <p:txBody>
          <a:bodyPr wrap="none" anchor="ctr"/>
          <a:lstStyle/>
          <a:p>
            <a:endParaRPr lang="fr-FR"/>
          </a:p>
        </p:txBody>
      </p:sp>
      <p:sp>
        <p:nvSpPr>
          <p:cNvPr id="22" name="Rectangle 20"/>
          <p:cNvSpPr>
            <a:spLocks noChangeArrowheads="1"/>
          </p:cNvSpPr>
          <p:nvPr/>
        </p:nvSpPr>
        <p:spPr bwMode="auto">
          <a:xfrm>
            <a:off x="5064125" y="4194175"/>
            <a:ext cx="738188" cy="407988"/>
          </a:xfrm>
          <a:prstGeom prst="rect">
            <a:avLst/>
          </a:prstGeom>
          <a:solidFill>
            <a:schemeClr val="accent1"/>
          </a:solidFill>
          <a:ln w="12700">
            <a:solidFill>
              <a:schemeClr val="tx1"/>
            </a:solidFill>
            <a:miter lim="800000"/>
            <a:headEnd/>
            <a:tailEnd/>
          </a:ln>
        </p:spPr>
        <p:txBody>
          <a:bodyPr wrap="none" anchor="ctr"/>
          <a:lstStyle/>
          <a:p>
            <a:endParaRPr lang="fr-FR"/>
          </a:p>
        </p:txBody>
      </p:sp>
      <p:sp>
        <p:nvSpPr>
          <p:cNvPr id="23" name="Rectangle 21"/>
          <p:cNvSpPr>
            <a:spLocks noChangeArrowheads="1"/>
          </p:cNvSpPr>
          <p:nvPr/>
        </p:nvSpPr>
        <p:spPr bwMode="auto">
          <a:xfrm>
            <a:off x="5064125" y="4783138"/>
            <a:ext cx="738188" cy="411162"/>
          </a:xfrm>
          <a:prstGeom prst="rect">
            <a:avLst/>
          </a:prstGeom>
          <a:solidFill>
            <a:schemeClr val="accent1"/>
          </a:solidFill>
          <a:ln w="12700">
            <a:solidFill>
              <a:schemeClr val="tx1"/>
            </a:solidFill>
            <a:miter lim="800000"/>
            <a:headEnd/>
            <a:tailEnd/>
          </a:ln>
        </p:spPr>
        <p:txBody>
          <a:bodyPr wrap="none" anchor="ctr"/>
          <a:lstStyle/>
          <a:p>
            <a:endParaRPr lang="fr-FR"/>
          </a:p>
        </p:txBody>
      </p:sp>
      <p:sp>
        <p:nvSpPr>
          <p:cNvPr id="24" name="Rectangle 22"/>
          <p:cNvSpPr>
            <a:spLocks noChangeArrowheads="1"/>
          </p:cNvSpPr>
          <p:nvPr/>
        </p:nvSpPr>
        <p:spPr bwMode="auto">
          <a:xfrm>
            <a:off x="3184525" y="1524000"/>
            <a:ext cx="2179638" cy="579438"/>
          </a:xfrm>
          <a:prstGeom prst="rect">
            <a:avLst/>
          </a:prstGeom>
          <a:noFill/>
          <a:ln w="9525">
            <a:noFill/>
            <a:miter lim="800000"/>
            <a:headEnd/>
            <a:tailEnd/>
          </a:ln>
        </p:spPr>
        <p:txBody>
          <a:bodyPr wrap="none" lIns="92075" tIns="46038" rIns="92075" bIns="46038">
            <a:spAutoFit/>
          </a:bodyPr>
          <a:lstStyle/>
          <a:p>
            <a:pPr algn="l"/>
            <a:r>
              <a:rPr lang="en-US" altLang="zh-TW" sz="3200" b="1">
                <a:solidFill>
                  <a:schemeClr val="tx1"/>
                </a:solidFill>
                <a:latin typeface="Courier New" pitchFamily="49" charset="0"/>
                <a:ea typeface="新細明體" pitchFamily="18" charset="-120"/>
              </a:rPr>
              <a:t>Time</a:t>
            </a:r>
            <a:r>
              <a:rPr lang="en-US" altLang="zh-TW" sz="3200" b="1">
                <a:solidFill>
                  <a:schemeClr val="tx1"/>
                </a:solidFill>
                <a:latin typeface="Arial Rounded MT Bold" pitchFamily="34" charset="0"/>
                <a:ea typeface="新細明體" pitchFamily="18" charset="-120"/>
              </a:rPr>
              <a:t>  </a:t>
            </a:r>
            <a:r>
              <a:rPr lang="en-US" altLang="zh-TW" sz="3200" b="1">
                <a:solidFill>
                  <a:schemeClr val="tx1"/>
                </a:solidFill>
                <a:latin typeface="Times New Roman" pitchFamily="18" charset="0"/>
                <a:ea typeface="新細明體" pitchFamily="18" charset="-120"/>
              </a:rPr>
              <a:t>class</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Declaration of an Object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
        <p:nvSpPr>
          <p:cNvPr id="8" name="Rectangle 2"/>
          <p:cNvSpPr>
            <a:spLocks noChangeArrowheads="1"/>
          </p:cNvSpPr>
          <p:nvPr/>
        </p:nvSpPr>
        <p:spPr bwMode="auto">
          <a:xfrm>
            <a:off x="457200" y="1524000"/>
            <a:ext cx="3962400" cy="48006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800">
                <a:solidFill>
                  <a:srgbClr val="0000FF"/>
                </a:solidFill>
                <a:latin typeface="Times New Roman" pitchFamily="18" charset="0"/>
                <a:ea typeface="新細明體" pitchFamily="18" charset="-120"/>
              </a:rPr>
              <a:t>class</a:t>
            </a:r>
            <a:r>
              <a:rPr lang="en-US" altLang="zh-TW" sz="2800">
                <a:latin typeface="Times New Roman" pitchFamily="18" charset="0"/>
                <a:ea typeface="新細明體" pitchFamily="18" charset="-120"/>
              </a:rPr>
              <a:t> Rectangle</a:t>
            </a:r>
          </a:p>
          <a:p>
            <a:pPr marL="342900" indent="-342900">
              <a:spcBef>
                <a:spcPct val="20000"/>
              </a:spcBef>
            </a:pP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private</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width;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length;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public</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void</a:t>
            </a:r>
            <a:r>
              <a:rPr lang="en-US" altLang="zh-TW" sz="2800">
                <a:latin typeface="Times New Roman" pitchFamily="18" charset="0"/>
                <a:ea typeface="新細明體" pitchFamily="18" charset="-120"/>
              </a:rPr>
              <a:t> set(int w, int l);</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area();</a:t>
            </a:r>
          </a:p>
          <a:p>
            <a:pPr marL="342900" indent="-342900">
              <a:spcBef>
                <a:spcPct val="20000"/>
              </a:spcBef>
            </a:pPr>
            <a:r>
              <a:rPr lang="en-US" altLang="zh-TW" sz="2800">
                <a:latin typeface="Times New Roman" pitchFamily="18" charset="0"/>
                <a:ea typeface="新細明體" pitchFamily="18" charset="-120"/>
              </a:rPr>
              <a:t>}</a:t>
            </a:r>
          </a:p>
        </p:txBody>
      </p:sp>
      <p:sp>
        <p:nvSpPr>
          <p:cNvPr id="9" name="Rectangle 4"/>
          <p:cNvSpPr>
            <a:spLocks noChangeArrowheads="1"/>
          </p:cNvSpPr>
          <p:nvPr/>
        </p:nvSpPr>
        <p:spPr bwMode="auto">
          <a:xfrm>
            <a:off x="4648200" y="2057400"/>
            <a:ext cx="3886200" cy="2286000"/>
          </a:xfrm>
          <a:prstGeom prst="rect">
            <a:avLst/>
          </a:prstGeom>
          <a:solidFill>
            <a:srgbClr val="FFCCCC"/>
          </a:solidFill>
          <a:ln w="9525">
            <a:noFill/>
            <a:miter lim="800000"/>
            <a:headEnd/>
            <a:tailEnd/>
          </a:ln>
          <a:effectLst/>
        </p:spPr>
        <p:txBody>
          <a:bodyPr/>
          <a:lstStyle/>
          <a:p>
            <a:pPr marL="342900" indent="-342900">
              <a:lnSpc>
                <a:spcPct val="80000"/>
              </a:lnSpc>
              <a:spcBef>
                <a:spcPct val="20000"/>
              </a:spcBef>
            </a:pPr>
            <a:endParaRPr lang="zh-TW" altLang="en-US" sz="800">
              <a:latin typeface="Times New Roman" pitchFamily="18" charset="0"/>
              <a:ea typeface="新細明體" pitchFamily="18" charset="-120"/>
            </a:endParaRPr>
          </a:p>
          <a:p>
            <a:pPr marL="342900" indent="-342900">
              <a:lnSpc>
                <a:spcPct val="80000"/>
              </a:lnSpc>
              <a:spcBef>
                <a:spcPct val="20000"/>
              </a:spcBef>
            </a:pPr>
            <a:r>
              <a:rPr lang="en-US" altLang="zh-TW" sz="2400">
                <a:latin typeface="Times New Roman" pitchFamily="18" charset="0"/>
                <a:ea typeface="新細明體" pitchFamily="18" charset="-120"/>
              </a:rPr>
              <a:t>main()</a:t>
            </a:r>
          </a:p>
          <a:p>
            <a:pPr marL="342900" indent="-342900">
              <a:lnSpc>
                <a:spcPct val="80000"/>
              </a:lnSpc>
              <a:spcBef>
                <a:spcPct val="20000"/>
              </a:spcBef>
            </a:pPr>
            <a:r>
              <a:rPr lang="en-US" altLang="zh-TW" sz="2400">
                <a:latin typeface="Times New Roman" pitchFamily="18" charset="0"/>
                <a:ea typeface="新細明體" pitchFamily="18" charset="-120"/>
              </a:rPr>
              <a:t>{</a:t>
            </a:r>
          </a:p>
          <a:p>
            <a:pPr marL="342900" indent="-342900">
              <a:lnSpc>
                <a:spcPct val="80000"/>
              </a:lnSpc>
              <a:spcBef>
                <a:spcPct val="20000"/>
              </a:spcBef>
            </a:pPr>
            <a:r>
              <a:rPr lang="en-US" altLang="zh-TW" sz="2400">
                <a:latin typeface="Times New Roman" pitchFamily="18" charset="0"/>
                <a:ea typeface="新細明體" pitchFamily="18" charset="-120"/>
              </a:rPr>
              <a:t>	 Rectangle r1;</a:t>
            </a:r>
          </a:p>
          <a:p>
            <a:pPr marL="342900" indent="-342900">
              <a:lnSpc>
                <a:spcPct val="80000"/>
              </a:lnSpc>
              <a:spcBef>
                <a:spcPct val="20000"/>
              </a:spcBef>
            </a:pPr>
            <a:r>
              <a:rPr lang="en-US" altLang="zh-TW" sz="1200">
                <a:latin typeface="Times New Roman" pitchFamily="18" charset="0"/>
                <a:ea typeface="新細明體" pitchFamily="18" charset="-120"/>
              </a:rPr>
              <a:t>	</a:t>
            </a:r>
          </a:p>
          <a:p>
            <a:pPr marL="342900" indent="-342900">
              <a:lnSpc>
                <a:spcPct val="80000"/>
              </a:lnSpc>
              <a:spcBef>
                <a:spcPct val="20000"/>
              </a:spcBef>
            </a:pPr>
            <a:r>
              <a:rPr lang="en-US" altLang="zh-TW" sz="2400">
                <a:latin typeface="Times New Roman" pitchFamily="18" charset="0"/>
                <a:ea typeface="新細明體" pitchFamily="18" charset="-120"/>
              </a:rPr>
              <a:t>     r1.set(5, 8); </a:t>
            </a:r>
          </a:p>
          <a:p>
            <a:pPr marL="342900" indent="-342900">
              <a:lnSpc>
                <a:spcPct val="80000"/>
              </a:lnSpc>
              <a:spcBef>
                <a:spcPct val="20000"/>
              </a:spcBef>
            </a:pPr>
            <a:r>
              <a:rPr lang="en-US" altLang="zh-TW" sz="2400">
                <a:latin typeface="Times New Roman" pitchFamily="18" charset="0"/>
                <a:ea typeface="新細明體" pitchFamily="18" charset="-120"/>
              </a:rPr>
              <a:t>}</a:t>
            </a:r>
          </a:p>
        </p:txBody>
      </p:sp>
      <p:sp>
        <p:nvSpPr>
          <p:cNvPr id="10" name="Text Box 5"/>
          <p:cNvSpPr txBox="1">
            <a:spLocks noChangeArrowheads="1"/>
          </p:cNvSpPr>
          <p:nvPr/>
        </p:nvSpPr>
        <p:spPr bwMode="auto">
          <a:xfrm>
            <a:off x="4724400" y="1447800"/>
            <a:ext cx="3639138" cy="461665"/>
          </a:xfrm>
          <a:prstGeom prst="rect">
            <a:avLst/>
          </a:prstGeom>
          <a:noFill/>
          <a:ln w="9525">
            <a:noFill/>
            <a:miter lim="800000"/>
            <a:headEnd/>
            <a:tailEnd/>
          </a:ln>
          <a:effectLst/>
        </p:spPr>
        <p:txBody>
          <a:bodyPr wrap="none">
            <a:spAutoFit/>
          </a:bodyPr>
          <a:lstStyle/>
          <a:p>
            <a:r>
              <a:rPr lang="en-US" altLang="zh-TW" sz="2400" b="1">
                <a:ea typeface="新細明體" pitchFamily="18" charset="-120"/>
              </a:rPr>
              <a:t>r1 is statically allocated</a:t>
            </a:r>
          </a:p>
        </p:txBody>
      </p:sp>
      <p:sp>
        <p:nvSpPr>
          <p:cNvPr id="11" name="Rectangle 6"/>
          <p:cNvSpPr>
            <a:spLocks noChangeArrowheads="1"/>
          </p:cNvSpPr>
          <p:nvPr/>
        </p:nvSpPr>
        <p:spPr bwMode="auto">
          <a:xfrm>
            <a:off x="5867400" y="5029200"/>
            <a:ext cx="13716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a:t>
            </a:r>
          </a:p>
          <a:p>
            <a:r>
              <a:rPr lang="en-US" altLang="zh-TW" b="1">
                <a:ea typeface="新細明體" pitchFamily="18" charset="-120"/>
              </a:rPr>
              <a:t>length</a:t>
            </a:r>
          </a:p>
        </p:txBody>
      </p:sp>
      <p:sp>
        <p:nvSpPr>
          <p:cNvPr id="12" name="Text Box 7"/>
          <p:cNvSpPr txBox="1">
            <a:spLocks noChangeArrowheads="1"/>
          </p:cNvSpPr>
          <p:nvPr/>
        </p:nvSpPr>
        <p:spPr bwMode="auto">
          <a:xfrm>
            <a:off x="5334000" y="4876800"/>
            <a:ext cx="400050" cy="366713"/>
          </a:xfrm>
          <a:prstGeom prst="rect">
            <a:avLst/>
          </a:prstGeom>
          <a:noFill/>
          <a:ln w="9525">
            <a:noFill/>
            <a:miter lim="800000"/>
            <a:headEnd/>
            <a:tailEnd/>
          </a:ln>
          <a:effectLst/>
        </p:spPr>
        <p:txBody>
          <a:bodyPr wrap="none">
            <a:spAutoFit/>
          </a:bodyPr>
          <a:lstStyle/>
          <a:p>
            <a:r>
              <a:rPr lang="en-US" altLang="zh-TW" b="1">
                <a:ea typeface="新細明體" pitchFamily="18" charset="-120"/>
              </a:rPr>
              <a:t>r1</a:t>
            </a:r>
          </a:p>
        </p:txBody>
      </p:sp>
      <p:sp>
        <p:nvSpPr>
          <p:cNvPr id="13" name="AutoShape 8"/>
          <p:cNvSpPr>
            <a:spLocks noChangeArrowheads="1"/>
          </p:cNvSpPr>
          <p:nvPr/>
        </p:nvSpPr>
        <p:spPr bwMode="auto">
          <a:xfrm>
            <a:off x="4724400" y="3048000"/>
            <a:ext cx="304800" cy="228600"/>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grpSp>
        <p:nvGrpSpPr>
          <p:cNvPr id="14" name="Group 11"/>
          <p:cNvGrpSpPr>
            <a:grpSpLocks/>
          </p:cNvGrpSpPr>
          <p:nvPr/>
        </p:nvGrpSpPr>
        <p:grpSpPr bwMode="auto">
          <a:xfrm>
            <a:off x="4724400" y="2971800"/>
            <a:ext cx="381000" cy="838200"/>
            <a:chOff x="2928" y="1776"/>
            <a:chExt cx="240" cy="528"/>
          </a:xfrm>
        </p:grpSpPr>
        <p:sp>
          <p:nvSpPr>
            <p:cNvPr id="15" name="AutoShape 9"/>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16" name="Rectangle 10"/>
            <p:cNvSpPr>
              <a:spLocks noChangeArrowheads="1"/>
            </p:cNvSpPr>
            <p:nvPr/>
          </p:nvSpPr>
          <p:spPr bwMode="auto">
            <a:xfrm>
              <a:off x="2928" y="1776"/>
              <a:ext cx="240" cy="240"/>
            </a:xfrm>
            <a:prstGeom prst="rect">
              <a:avLst/>
            </a:prstGeom>
            <a:solidFill>
              <a:srgbClr val="FFCCCC"/>
            </a:solidFill>
            <a:ln w="9525">
              <a:noFill/>
              <a:miter lim="800000"/>
              <a:headEnd/>
              <a:tailEnd/>
            </a:ln>
            <a:effectLst/>
          </p:spPr>
          <p:txBody>
            <a:bodyPr wrap="none" anchor="ctr"/>
            <a:lstStyle/>
            <a:p>
              <a:endParaRPr lang="en-US"/>
            </a:p>
          </p:txBody>
        </p:sp>
      </p:grpSp>
      <p:sp>
        <p:nvSpPr>
          <p:cNvPr id="17" name="Rectangle 12"/>
          <p:cNvSpPr>
            <a:spLocks noChangeArrowheads="1"/>
          </p:cNvSpPr>
          <p:nvPr/>
        </p:nvSpPr>
        <p:spPr bwMode="auto">
          <a:xfrm>
            <a:off x="5867400" y="5029200"/>
            <a:ext cx="13716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 = 5</a:t>
            </a:r>
          </a:p>
          <a:p>
            <a:r>
              <a:rPr lang="en-US" altLang="zh-TW" b="1">
                <a:ea typeface="新細明體" pitchFamily="18" charset="-120"/>
              </a:rPr>
              <a:t>length = 8</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3"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Declaration of an Object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8" name="Rectangle 2"/>
          <p:cNvSpPr>
            <a:spLocks noChangeArrowheads="1"/>
          </p:cNvSpPr>
          <p:nvPr/>
        </p:nvSpPr>
        <p:spPr bwMode="auto">
          <a:xfrm>
            <a:off x="457200" y="1524000"/>
            <a:ext cx="3962400" cy="48006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800">
                <a:solidFill>
                  <a:srgbClr val="0000FF"/>
                </a:solidFill>
                <a:latin typeface="Times New Roman" pitchFamily="18" charset="0"/>
                <a:ea typeface="新細明體" pitchFamily="18" charset="-120"/>
              </a:rPr>
              <a:t>class</a:t>
            </a:r>
            <a:r>
              <a:rPr lang="en-US" altLang="zh-TW" sz="2800">
                <a:latin typeface="Times New Roman" pitchFamily="18" charset="0"/>
                <a:ea typeface="新細明體" pitchFamily="18" charset="-120"/>
              </a:rPr>
              <a:t> Rectangle</a:t>
            </a:r>
          </a:p>
          <a:p>
            <a:pPr marL="342900" indent="-342900">
              <a:spcBef>
                <a:spcPct val="20000"/>
              </a:spcBef>
            </a:pP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private</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width;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length;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public</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void</a:t>
            </a:r>
            <a:r>
              <a:rPr lang="en-US" altLang="zh-TW" sz="2800">
                <a:latin typeface="Times New Roman" pitchFamily="18" charset="0"/>
                <a:ea typeface="新細明體" pitchFamily="18" charset="-120"/>
              </a:rPr>
              <a:t> set(int w, int l);</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area();</a:t>
            </a:r>
          </a:p>
          <a:p>
            <a:pPr marL="342900" indent="-342900">
              <a:spcBef>
                <a:spcPct val="20000"/>
              </a:spcBef>
            </a:pPr>
            <a:r>
              <a:rPr lang="en-US" altLang="zh-TW" sz="2800">
                <a:latin typeface="Times New Roman" pitchFamily="18" charset="0"/>
                <a:ea typeface="新細明體" pitchFamily="18" charset="-120"/>
              </a:rPr>
              <a:t>}</a:t>
            </a:r>
          </a:p>
        </p:txBody>
      </p:sp>
      <p:sp>
        <p:nvSpPr>
          <p:cNvPr id="9" name="Rectangle 4"/>
          <p:cNvSpPr>
            <a:spLocks noChangeArrowheads="1"/>
          </p:cNvSpPr>
          <p:nvPr/>
        </p:nvSpPr>
        <p:spPr bwMode="auto">
          <a:xfrm>
            <a:off x="4648200" y="2057400"/>
            <a:ext cx="3886200" cy="2895600"/>
          </a:xfrm>
          <a:prstGeom prst="rect">
            <a:avLst/>
          </a:prstGeom>
          <a:solidFill>
            <a:srgbClr val="FFE5E5"/>
          </a:solidFill>
          <a:ln w="9525">
            <a:noFill/>
            <a:miter lim="800000"/>
            <a:headEnd/>
            <a:tailEnd/>
          </a:ln>
          <a:effectLst/>
        </p:spPr>
        <p:txBody>
          <a:bodyPr/>
          <a:lstStyle/>
          <a:p>
            <a:pPr marL="342900" indent="-342900">
              <a:lnSpc>
                <a:spcPct val="80000"/>
              </a:lnSpc>
              <a:spcBef>
                <a:spcPct val="20000"/>
              </a:spcBef>
            </a:pPr>
            <a:endParaRPr lang="zh-TW" altLang="en-US" sz="800">
              <a:latin typeface="Times New Roman" pitchFamily="18" charset="0"/>
              <a:ea typeface="新細明體" pitchFamily="18" charset="-120"/>
            </a:endParaRPr>
          </a:p>
          <a:p>
            <a:pPr marL="342900" indent="-342900">
              <a:lnSpc>
                <a:spcPct val="80000"/>
              </a:lnSpc>
              <a:spcBef>
                <a:spcPct val="20000"/>
              </a:spcBef>
            </a:pPr>
            <a:r>
              <a:rPr lang="zh-TW" altLang="en-US" sz="2000">
                <a:latin typeface="Times New Roman" pitchFamily="18" charset="0"/>
                <a:ea typeface="新細明體" pitchFamily="18" charset="-120"/>
              </a:rPr>
              <a:t>	</a:t>
            </a:r>
            <a:r>
              <a:rPr lang="en-US" altLang="zh-TW" sz="2000">
                <a:latin typeface="Times New Roman" pitchFamily="18" charset="0"/>
                <a:ea typeface="新細明體" pitchFamily="18" charset="-120"/>
              </a:rPr>
              <a:t>main()</a:t>
            </a:r>
          </a:p>
          <a:p>
            <a:pPr marL="342900" indent="-342900">
              <a:lnSpc>
                <a:spcPct val="80000"/>
              </a:lnSpc>
              <a:spcBef>
                <a:spcPct val="20000"/>
              </a:spcBef>
            </a:pPr>
            <a:r>
              <a:rPr lang="en-US" altLang="zh-TW" sz="2000">
                <a:latin typeface="Times New Roman" pitchFamily="18" charset="0"/>
                <a:ea typeface="新細明體" pitchFamily="18" charset="-120"/>
              </a:rPr>
              <a:t>	{</a:t>
            </a:r>
          </a:p>
          <a:p>
            <a:pPr marL="342900" indent="-342900">
              <a:lnSpc>
                <a:spcPct val="80000"/>
              </a:lnSpc>
              <a:spcBef>
                <a:spcPct val="20000"/>
              </a:spcBef>
            </a:pPr>
            <a:r>
              <a:rPr lang="en-US" altLang="zh-TW" sz="2000">
                <a:latin typeface="Times New Roman" pitchFamily="18" charset="0"/>
                <a:ea typeface="新細明體" pitchFamily="18" charset="-120"/>
              </a:rPr>
              <a:t>	     Rectangle r1;</a:t>
            </a:r>
          </a:p>
          <a:p>
            <a:pPr marL="342900" indent="-342900">
              <a:lnSpc>
                <a:spcPct val="80000"/>
              </a:lnSpc>
              <a:spcBef>
                <a:spcPct val="20000"/>
              </a:spcBef>
            </a:pPr>
            <a:r>
              <a:rPr lang="en-US" altLang="zh-TW" sz="2000">
                <a:latin typeface="Times New Roman" pitchFamily="18" charset="0"/>
                <a:ea typeface="新細明體" pitchFamily="18" charset="-120"/>
              </a:rPr>
              <a:t>          r1.set(5, 8);</a:t>
            </a:r>
            <a:r>
              <a:rPr lang="en-US" altLang="zh-TW" sz="2400">
                <a:latin typeface="Times New Roman" pitchFamily="18" charset="0"/>
                <a:ea typeface="新細明體" pitchFamily="18" charset="-120"/>
              </a:rPr>
              <a:t> </a:t>
            </a:r>
          </a:p>
          <a:p>
            <a:pPr marL="342900" indent="-342900">
              <a:lnSpc>
                <a:spcPct val="80000"/>
              </a:lnSpc>
              <a:spcBef>
                <a:spcPct val="20000"/>
              </a:spcBef>
            </a:pPr>
            <a:endParaRPr lang="en-US" altLang="zh-TW" sz="1000">
              <a:latin typeface="Times New Roman" pitchFamily="18" charset="0"/>
              <a:ea typeface="新細明體" pitchFamily="18" charset="-120"/>
            </a:endParaRPr>
          </a:p>
          <a:p>
            <a:pPr marL="342900" indent="-342900">
              <a:lnSpc>
                <a:spcPct val="80000"/>
              </a:lnSpc>
              <a:spcBef>
                <a:spcPct val="20000"/>
              </a:spcBef>
            </a:pPr>
            <a:r>
              <a:rPr lang="en-US" altLang="zh-TW" sz="2400">
                <a:latin typeface="Times New Roman" pitchFamily="18" charset="0"/>
                <a:ea typeface="新細明體" pitchFamily="18" charset="-120"/>
              </a:rPr>
              <a:t>	    </a:t>
            </a:r>
            <a:r>
              <a:rPr lang="en-US" altLang="zh-TW" sz="2000" b="1">
                <a:solidFill>
                  <a:schemeClr val="accent2"/>
                </a:solidFill>
                <a:latin typeface="Times New Roman" pitchFamily="18" charset="0"/>
                <a:ea typeface="新細明體" pitchFamily="18" charset="-120"/>
              </a:rPr>
              <a:t>Rectangle *r2;</a:t>
            </a:r>
          </a:p>
          <a:p>
            <a:pPr marL="342900" indent="-342900">
              <a:lnSpc>
                <a:spcPct val="80000"/>
              </a:lnSpc>
              <a:spcBef>
                <a:spcPct val="20000"/>
              </a:spcBef>
            </a:pPr>
            <a:r>
              <a:rPr lang="en-US" altLang="zh-TW" sz="2000" b="1">
                <a:solidFill>
                  <a:schemeClr val="accent2"/>
                </a:solidFill>
                <a:latin typeface="Times New Roman" pitchFamily="18" charset="0"/>
                <a:ea typeface="新細明體" pitchFamily="18" charset="-120"/>
              </a:rPr>
              <a:t>	     r2 = &amp;r1;</a:t>
            </a:r>
          </a:p>
          <a:p>
            <a:pPr marL="342900" indent="-342900">
              <a:lnSpc>
                <a:spcPct val="80000"/>
              </a:lnSpc>
              <a:spcBef>
                <a:spcPct val="20000"/>
              </a:spcBef>
            </a:pPr>
            <a:r>
              <a:rPr lang="en-US" altLang="zh-TW" sz="2000" b="1">
                <a:solidFill>
                  <a:schemeClr val="accent2"/>
                </a:solidFill>
                <a:latin typeface="Times New Roman" pitchFamily="18" charset="0"/>
                <a:ea typeface="新細明體" pitchFamily="18" charset="-120"/>
              </a:rPr>
              <a:t>	     r2-&gt;set(8,10);</a:t>
            </a:r>
          </a:p>
          <a:p>
            <a:pPr marL="342900" indent="-342900">
              <a:lnSpc>
                <a:spcPct val="80000"/>
              </a:lnSpc>
              <a:spcBef>
                <a:spcPct val="20000"/>
              </a:spcBef>
            </a:pPr>
            <a:r>
              <a:rPr lang="en-US" altLang="zh-TW" sz="2000">
                <a:latin typeface="Times New Roman" pitchFamily="18" charset="0"/>
                <a:ea typeface="新細明體" pitchFamily="18" charset="-120"/>
              </a:rPr>
              <a:t>	}</a:t>
            </a:r>
          </a:p>
        </p:txBody>
      </p:sp>
      <p:sp>
        <p:nvSpPr>
          <p:cNvPr id="10" name="Text Box 5"/>
          <p:cNvSpPr txBox="1">
            <a:spLocks noChangeArrowheads="1"/>
          </p:cNvSpPr>
          <p:nvPr/>
        </p:nvSpPr>
        <p:spPr bwMode="auto">
          <a:xfrm>
            <a:off x="4724400" y="1447800"/>
            <a:ext cx="4044950" cy="366713"/>
          </a:xfrm>
          <a:prstGeom prst="rect">
            <a:avLst/>
          </a:prstGeom>
          <a:noFill/>
          <a:ln w="9525">
            <a:noFill/>
            <a:miter lim="800000"/>
            <a:headEnd/>
            <a:tailEnd/>
          </a:ln>
          <a:effectLst/>
        </p:spPr>
        <p:txBody>
          <a:bodyPr wrap="none">
            <a:spAutoFit/>
          </a:bodyPr>
          <a:lstStyle/>
          <a:p>
            <a:r>
              <a:rPr lang="en-US" altLang="zh-TW" b="1">
                <a:ea typeface="新細明體" pitchFamily="18" charset="-120"/>
              </a:rPr>
              <a:t>r2 is a pointer to a Rectangle object</a:t>
            </a:r>
          </a:p>
        </p:txBody>
      </p:sp>
      <p:sp>
        <p:nvSpPr>
          <p:cNvPr id="11" name="AutoShape 8"/>
          <p:cNvSpPr>
            <a:spLocks noChangeArrowheads="1"/>
          </p:cNvSpPr>
          <p:nvPr/>
        </p:nvSpPr>
        <p:spPr bwMode="auto">
          <a:xfrm>
            <a:off x="4800600" y="3200400"/>
            <a:ext cx="304800" cy="228600"/>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grpSp>
        <p:nvGrpSpPr>
          <p:cNvPr id="12" name="Group 9"/>
          <p:cNvGrpSpPr>
            <a:grpSpLocks/>
          </p:cNvGrpSpPr>
          <p:nvPr/>
        </p:nvGrpSpPr>
        <p:grpSpPr bwMode="auto">
          <a:xfrm>
            <a:off x="4724400" y="3124200"/>
            <a:ext cx="381000" cy="838200"/>
            <a:chOff x="2928" y="1776"/>
            <a:chExt cx="240" cy="528"/>
          </a:xfrm>
        </p:grpSpPr>
        <p:sp>
          <p:nvSpPr>
            <p:cNvPr id="13" name="AutoShape 10"/>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14" name="Rectangle 11"/>
            <p:cNvSpPr>
              <a:spLocks noChangeArrowheads="1"/>
            </p:cNvSpPr>
            <p:nvPr/>
          </p:nvSpPr>
          <p:spPr bwMode="auto">
            <a:xfrm>
              <a:off x="2928" y="1776"/>
              <a:ext cx="240" cy="240"/>
            </a:xfrm>
            <a:prstGeom prst="rect">
              <a:avLst/>
            </a:prstGeom>
            <a:solidFill>
              <a:srgbClr val="FFE5E5"/>
            </a:solidFill>
            <a:ln w="9525">
              <a:noFill/>
              <a:miter lim="800000"/>
              <a:headEnd/>
              <a:tailEnd/>
            </a:ln>
            <a:effectLst/>
          </p:spPr>
          <p:txBody>
            <a:bodyPr wrap="none" anchor="ctr"/>
            <a:lstStyle/>
            <a:p>
              <a:pPr algn="ctr"/>
              <a:endParaRPr lang="zh-TW" altLang="en-US">
                <a:solidFill>
                  <a:srgbClr val="FFE5E5"/>
                </a:solidFill>
                <a:ea typeface="新細明體" pitchFamily="18" charset="-120"/>
              </a:endParaRPr>
            </a:p>
          </p:txBody>
        </p:sp>
      </p:grpSp>
      <p:grpSp>
        <p:nvGrpSpPr>
          <p:cNvPr id="15" name="Group 14"/>
          <p:cNvGrpSpPr>
            <a:grpSpLocks/>
          </p:cNvGrpSpPr>
          <p:nvPr/>
        </p:nvGrpSpPr>
        <p:grpSpPr bwMode="auto">
          <a:xfrm>
            <a:off x="4572000" y="5218113"/>
            <a:ext cx="2057400" cy="1106487"/>
            <a:chOff x="3072" y="3191"/>
            <a:chExt cx="1296" cy="697"/>
          </a:xfrm>
        </p:grpSpPr>
        <p:sp>
          <p:nvSpPr>
            <p:cNvPr id="16" name="Rectangle 6"/>
            <p:cNvSpPr>
              <a:spLocks noChangeArrowheads="1"/>
            </p:cNvSpPr>
            <p:nvPr/>
          </p:nvSpPr>
          <p:spPr bwMode="auto">
            <a:xfrm>
              <a:off x="3408" y="3408"/>
              <a:ext cx="864" cy="48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a:t>
              </a:r>
            </a:p>
            <a:p>
              <a:r>
                <a:rPr lang="en-US" altLang="zh-TW" b="1">
                  <a:ea typeface="新細明體" pitchFamily="18" charset="-120"/>
                </a:rPr>
                <a:t>length</a:t>
              </a:r>
            </a:p>
          </p:txBody>
        </p:sp>
        <p:sp>
          <p:nvSpPr>
            <p:cNvPr id="17" name="Text Box 7"/>
            <p:cNvSpPr txBox="1">
              <a:spLocks noChangeArrowheads="1"/>
            </p:cNvSpPr>
            <p:nvPr/>
          </p:nvSpPr>
          <p:spPr bwMode="auto">
            <a:xfrm>
              <a:off x="3072" y="3312"/>
              <a:ext cx="252" cy="231"/>
            </a:xfrm>
            <a:prstGeom prst="rect">
              <a:avLst/>
            </a:prstGeom>
            <a:noFill/>
            <a:ln w="9525">
              <a:noFill/>
              <a:miter lim="800000"/>
              <a:headEnd/>
              <a:tailEnd/>
            </a:ln>
            <a:effectLst/>
          </p:spPr>
          <p:txBody>
            <a:bodyPr wrap="none">
              <a:spAutoFit/>
            </a:bodyPr>
            <a:lstStyle/>
            <a:p>
              <a:r>
                <a:rPr lang="en-US" altLang="zh-TW" b="1">
                  <a:ea typeface="新細明體" pitchFamily="18" charset="-120"/>
                </a:rPr>
                <a:t>r1</a:t>
              </a:r>
            </a:p>
          </p:txBody>
        </p:sp>
        <p:sp>
          <p:nvSpPr>
            <p:cNvPr id="18" name="Rectangle 12"/>
            <p:cNvSpPr>
              <a:spLocks noChangeArrowheads="1"/>
            </p:cNvSpPr>
            <p:nvPr/>
          </p:nvSpPr>
          <p:spPr bwMode="auto">
            <a:xfrm>
              <a:off x="3408" y="3408"/>
              <a:ext cx="960" cy="48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 = 5</a:t>
              </a:r>
            </a:p>
            <a:p>
              <a:r>
                <a:rPr lang="en-US" altLang="zh-TW" b="1">
                  <a:ea typeface="新細明體" pitchFamily="18" charset="-120"/>
                </a:rPr>
                <a:t>length = 8</a:t>
              </a:r>
            </a:p>
          </p:txBody>
        </p:sp>
        <p:sp>
          <p:nvSpPr>
            <p:cNvPr id="19" name="Text Box 13"/>
            <p:cNvSpPr txBox="1">
              <a:spLocks noChangeArrowheads="1"/>
            </p:cNvSpPr>
            <p:nvPr/>
          </p:nvSpPr>
          <p:spPr bwMode="auto">
            <a:xfrm>
              <a:off x="3350" y="3191"/>
              <a:ext cx="436" cy="231"/>
            </a:xfrm>
            <a:prstGeom prst="rect">
              <a:avLst/>
            </a:prstGeom>
            <a:noFill/>
            <a:ln w="9525">
              <a:noFill/>
              <a:miter lim="800000"/>
              <a:headEnd/>
              <a:tailEnd/>
            </a:ln>
            <a:effectLst/>
          </p:spPr>
          <p:txBody>
            <a:bodyPr wrap="none">
              <a:spAutoFit/>
            </a:bodyPr>
            <a:lstStyle/>
            <a:p>
              <a:r>
                <a:rPr lang="en-US" altLang="zh-TW" b="1">
                  <a:ea typeface="新細明體" pitchFamily="18" charset="-120"/>
                </a:rPr>
                <a:t>5000</a:t>
              </a:r>
            </a:p>
          </p:txBody>
        </p:sp>
      </p:grpSp>
      <p:sp>
        <p:nvSpPr>
          <p:cNvPr id="20" name="Rectangle 15"/>
          <p:cNvSpPr>
            <a:spLocks noChangeArrowheads="1"/>
          </p:cNvSpPr>
          <p:nvPr/>
        </p:nvSpPr>
        <p:spPr bwMode="auto">
          <a:xfrm>
            <a:off x="7467600" y="5867400"/>
            <a:ext cx="1219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a:t>
            </a:r>
          </a:p>
        </p:txBody>
      </p:sp>
      <p:sp>
        <p:nvSpPr>
          <p:cNvPr id="21" name="Text Box 16"/>
          <p:cNvSpPr txBox="1">
            <a:spLocks noChangeArrowheads="1"/>
          </p:cNvSpPr>
          <p:nvPr/>
        </p:nvSpPr>
        <p:spPr bwMode="auto">
          <a:xfrm>
            <a:off x="7239000" y="5314890"/>
            <a:ext cx="685800" cy="400110"/>
          </a:xfrm>
          <a:prstGeom prst="rect">
            <a:avLst/>
          </a:prstGeom>
          <a:noFill/>
          <a:ln w="9525">
            <a:noFill/>
            <a:miter lim="800000"/>
            <a:headEnd/>
            <a:tailEnd/>
          </a:ln>
          <a:effectLst/>
        </p:spPr>
        <p:txBody>
          <a:bodyPr wrap="square">
            <a:spAutoFit/>
          </a:bodyPr>
          <a:lstStyle/>
          <a:p>
            <a:r>
              <a:rPr lang="en-US" altLang="zh-TW" b="1">
                <a:ea typeface="新細明體" pitchFamily="18" charset="-120"/>
              </a:rPr>
              <a:t>r2</a:t>
            </a:r>
          </a:p>
        </p:txBody>
      </p:sp>
      <p:sp>
        <p:nvSpPr>
          <p:cNvPr id="22" name="Text Box 18"/>
          <p:cNvSpPr txBox="1">
            <a:spLocks noChangeArrowheads="1"/>
          </p:cNvSpPr>
          <p:nvPr/>
        </p:nvSpPr>
        <p:spPr bwMode="auto">
          <a:xfrm>
            <a:off x="7375525" y="5562600"/>
            <a:ext cx="692150" cy="366713"/>
          </a:xfrm>
          <a:prstGeom prst="rect">
            <a:avLst/>
          </a:prstGeom>
          <a:noFill/>
          <a:ln w="9525">
            <a:noFill/>
            <a:miter lim="800000"/>
            <a:headEnd/>
            <a:tailEnd/>
          </a:ln>
          <a:effectLst/>
        </p:spPr>
        <p:txBody>
          <a:bodyPr wrap="none">
            <a:spAutoFit/>
          </a:bodyPr>
          <a:lstStyle/>
          <a:p>
            <a:r>
              <a:rPr lang="en-US" altLang="zh-TW" b="1">
                <a:ea typeface="新細明體" pitchFamily="18" charset="-120"/>
              </a:rPr>
              <a:t>6000</a:t>
            </a:r>
          </a:p>
        </p:txBody>
      </p:sp>
      <p:grpSp>
        <p:nvGrpSpPr>
          <p:cNvPr id="23" name="Group 22"/>
          <p:cNvGrpSpPr>
            <a:grpSpLocks/>
          </p:cNvGrpSpPr>
          <p:nvPr/>
        </p:nvGrpSpPr>
        <p:grpSpPr bwMode="auto">
          <a:xfrm>
            <a:off x="4724400" y="3581400"/>
            <a:ext cx="381000" cy="685800"/>
            <a:chOff x="2976" y="2304"/>
            <a:chExt cx="240" cy="432"/>
          </a:xfrm>
        </p:grpSpPr>
        <p:sp>
          <p:nvSpPr>
            <p:cNvPr id="24" name="AutoShape 20"/>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25" name="Rectangle 21"/>
            <p:cNvSpPr>
              <a:spLocks noChangeArrowheads="1"/>
            </p:cNvSpPr>
            <p:nvPr/>
          </p:nvSpPr>
          <p:spPr bwMode="auto">
            <a:xfrm>
              <a:off x="2976" y="2304"/>
              <a:ext cx="240" cy="240"/>
            </a:xfrm>
            <a:prstGeom prst="rect">
              <a:avLst/>
            </a:prstGeom>
            <a:solidFill>
              <a:srgbClr val="FFE5E5"/>
            </a:solidFill>
            <a:ln w="9525">
              <a:noFill/>
              <a:miter lim="800000"/>
              <a:headEnd/>
              <a:tailEnd/>
            </a:ln>
            <a:effectLst/>
          </p:spPr>
          <p:txBody>
            <a:bodyPr wrap="none" anchor="ctr"/>
            <a:lstStyle/>
            <a:p>
              <a:endParaRPr lang="en-US"/>
            </a:p>
          </p:txBody>
        </p:sp>
      </p:grpSp>
      <p:sp>
        <p:nvSpPr>
          <p:cNvPr id="26" name="Rectangle 23"/>
          <p:cNvSpPr>
            <a:spLocks noChangeArrowheads="1"/>
          </p:cNvSpPr>
          <p:nvPr/>
        </p:nvSpPr>
        <p:spPr bwMode="auto">
          <a:xfrm>
            <a:off x="7467600" y="5867400"/>
            <a:ext cx="1219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smtClean="0">
                <a:ea typeface="新細明體" pitchFamily="18" charset="-120"/>
              </a:rPr>
              <a:t>?</a:t>
            </a:r>
            <a:endParaRPr lang="en-US" altLang="zh-TW" b="1">
              <a:ea typeface="新細明體" pitchFamily="18" charset="-120"/>
            </a:endParaRPr>
          </a:p>
        </p:txBody>
      </p:sp>
      <p:sp>
        <p:nvSpPr>
          <p:cNvPr id="27" name="Line 24"/>
          <p:cNvSpPr>
            <a:spLocks noChangeShapeType="1"/>
          </p:cNvSpPr>
          <p:nvPr/>
        </p:nvSpPr>
        <p:spPr bwMode="auto">
          <a:xfrm flipH="1">
            <a:off x="6629400" y="5695890"/>
            <a:ext cx="609600" cy="152400"/>
          </a:xfrm>
          <a:prstGeom prst="line">
            <a:avLst/>
          </a:prstGeom>
          <a:noFill/>
          <a:ln w="38100">
            <a:solidFill>
              <a:schemeClr val="tx1"/>
            </a:solidFill>
            <a:round/>
            <a:headEnd/>
            <a:tailEnd type="triangle" w="med" len="med"/>
          </a:ln>
          <a:effectLst/>
        </p:spPr>
        <p:txBody>
          <a:bodyPr/>
          <a:lstStyle/>
          <a:p>
            <a:endParaRPr lang="en-US"/>
          </a:p>
        </p:txBody>
      </p:sp>
      <p:grpSp>
        <p:nvGrpSpPr>
          <p:cNvPr id="28" name="Group 25"/>
          <p:cNvGrpSpPr>
            <a:grpSpLocks/>
          </p:cNvGrpSpPr>
          <p:nvPr/>
        </p:nvGrpSpPr>
        <p:grpSpPr bwMode="auto">
          <a:xfrm>
            <a:off x="4724400" y="3886200"/>
            <a:ext cx="381000" cy="685800"/>
            <a:chOff x="2976" y="2304"/>
            <a:chExt cx="240" cy="432"/>
          </a:xfrm>
        </p:grpSpPr>
        <p:sp>
          <p:nvSpPr>
            <p:cNvPr id="29" name="AutoShape 26"/>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30" name="Rectangle 27"/>
            <p:cNvSpPr>
              <a:spLocks noChangeArrowheads="1"/>
            </p:cNvSpPr>
            <p:nvPr/>
          </p:nvSpPr>
          <p:spPr bwMode="auto">
            <a:xfrm>
              <a:off x="2976" y="2304"/>
              <a:ext cx="240" cy="240"/>
            </a:xfrm>
            <a:prstGeom prst="rect">
              <a:avLst/>
            </a:prstGeom>
            <a:solidFill>
              <a:srgbClr val="FFE5E5"/>
            </a:solidFill>
            <a:ln w="9525">
              <a:noFill/>
              <a:miter lim="800000"/>
              <a:headEnd/>
              <a:tailEnd/>
            </a:ln>
            <a:effectLst/>
          </p:spPr>
          <p:txBody>
            <a:bodyPr wrap="none" anchor="ctr"/>
            <a:lstStyle/>
            <a:p>
              <a:endParaRPr lang="en-US"/>
            </a:p>
          </p:txBody>
        </p:sp>
      </p:grpSp>
      <p:sp>
        <p:nvSpPr>
          <p:cNvPr id="31" name="Rectangle 28"/>
          <p:cNvSpPr>
            <a:spLocks noChangeArrowheads="1"/>
          </p:cNvSpPr>
          <p:nvPr/>
        </p:nvSpPr>
        <p:spPr bwMode="auto">
          <a:xfrm>
            <a:off x="5105400" y="5562600"/>
            <a:ext cx="15240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 = 8</a:t>
            </a:r>
          </a:p>
          <a:p>
            <a:r>
              <a:rPr lang="en-US" altLang="zh-TW" b="1">
                <a:ea typeface="新細明體" pitchFamily="18" charset="-120"/>
              </a:rPr>
              <a:t>length = 10</a:t>
            </a:r>
          </a:p>
        </p:txBody>
      </p:sp>
      <p:sp>
        <p:nvSpPr>
          <p:cNvPr id="32" name="Text Box 30"/>
          <p:cNvSpPr txBox="1">
            <a:spLocks noChangeArrowheads="1"/>
          </p:cNvSpPr>
          <p:nvPr/>
        </p:nvSpPr>
        <p:spPr bwMode="auto">
          <a:xfrm>
            <a:off x="7086600" y="3124200"/>
            <a:ext cx="1631950" cy="366713"/>
          </a:xfrm>
          <a:prstGeom prst="rect">
            <a:avLst/>
          </a:prstGeom>
          <a:noFill/>
          <a:ln w="9525">
            <a:noFill/>
            <a:miter lim="800000"/>
            <a:headEnd/>
            <a:tailEnd/>
          </a:ln>
          <a:effectLst/>
        </p:spPr>
        <p:txBody>
          <a:bodyPr wrap="none">
            <a:spAutoFit/>
          </a:bodyPr>
          <a:lstStyle/>
          <a:p>
            <a:r>
              <a:rPr lang="en-US" altLang="zh-TW" b="1">
                <a:solidFill>
                  <a:srgbClr val="008000"/>
                </a:solidFill>
                <a:ea typeface="新細明體" pitchFamily="18" charset="-120"/>
              </a:rPr>
              <a:t>//dot notation</a:t>
            </a:r>
          </a:p>
        </p:txBody>
      </p:sp>
      <p:sp>
        <p:nvSpPr>
          <p:cNvPr id="33" name="Text Box 31"/>
          <p:cNvSpPr txBox="1">
            <a:spLocks noChangeArrowheads="1"/>
          </p:cNvSpPr>
          <p:nvPr/>
        </p:nvSpPr>
        <p:spPr bwMode="auto">
          <a:xfrm>
            <a:off x="7086600" y="4343400"/>
            <a:ext cx="1898650" cy="366713"/>
          </a:xfrm>
          <a:prstGeom prst="rect">
            <a:avLst/>
          </a:prstGeom>
          <a:noFill/>
          <a:ln w="9525">
            <a:noFill/>
            <a:miter lim="800000"/>
            <a:headEnd/>
            <a:tailEnd/>
          </a:ln>
          <a:effectLst/>
        </p:spPr>
        <p:txBody>
          <a:bodyPr wrap="none">
            <a:spAutoFit/>
          </a:bodyPr>
          <a:lstStyle/>
          <a:p>
            <a:r>
              <a:rPr lang="en-US" altLang="zh-TW" b="1">
                <a:solidFill>
                  <a:srgbClr val="008000"/>
                </a:solidFill>
                <a:ea typeface="新細明體" pitchFamily="18" charset="-120"/>
              </a:rPr>
              <a:t>//arrow notation</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up)">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par>
                                <p:cTn id="34" presetID="22" presetClass="entr" presetSubtype="2"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right)">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up)">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3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9" presetClass="entr" presetSubtype="0"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anim calcmode="lin" valueType="num">
                                      <p:cBhvr>
                                        <p:cTn id="50" dur="500" fill="hold"/>
                                        <p:tgtEl>
                                          <p:spTgt spid="32"/>
                                        </p:tgtEl>
                                        <p:attrNameLst>
                                          <p:attrName>ppt_x</p:attrName>
                                        </p:attrNameLst>
                                      </p:cBhvr>
                                      <p:tavLst>
                                        <p:tav tm="0">
                                          <p:val>
                                            <p:strVal val="#ppt_x-.2"/>
                                          </p:val>
                                        </p:tav>
                                        <p:tav tm="100000">
                                          <p:val>
                                            <p:strVal val="#ppt_x"/>
                                          </p:val>
                                        </p:tav>
                                      </p:tavLst>
                                    </p:anim>
                                    <p:anim calcmode="lin" valueType="num">
                                      <p:cBhvr>
                                        <p:cTn id="51" dur="5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52" dur="500"/>
                                        <p:tgtEl>
                                          <p:spTgt spid="32"/>
                                        </p:tgtEl>
                                      </p:cBhvr>
                                    </p:animEffect>
                                  </p:childTnLst>
                                </p:cTn>
                              </p:par>
                              <p:par>
                                <p:cTn id="53" presetID="29"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500" fill="hold"/>
                                        <p:tgtEl>
                                          <p:spTgt spid="33"/>
                                        </p:tgtEl>
                                        <p:attrNameLst>
                                          <p:attrName>ppt_x</p:attrName>
                                        </p:attrNameLst>
                                      </p:cBhvr>
                                      <p:tavLst>
                                        <p:tav tm="0">
                                          <p:val>
                                            <p:strVal val="#ppt_x-.2"/>
                                          </p:val>
                                        </p:tav>
                                        <p:tav tm="100000">
                                          <p:val>
                                            <p:strVal val="#ppt_x"/>
                                          </p:val>
                                        </p:tav>
                                      </p:tavLst>
                                    </p:anim>
                                    <p:anim calcmode="lin" valueType="num">
                                      <p:cBhvr>
                                        <p:cTn id="56" dur="5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5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20" grpId="0" animBg="1"/>
      <p:bldP spid="21" grpId="0"/>
      <p:bldP spid="22" grpId="0"/>
      <p:bldP spid="26" grpId="0" animBg="1"/>
      <p:bldP spid="27" grpId="0" animBg="1"/>
      <p:bldP spid="31" grpId="0" animBg="1" autoUpdateAnimBg="0"/>
      <p:bldP spid="32" grpId="0"/>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Declaration of an Object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8" name="Rectangle 2"/>
          <p:cNvSpPr>
            <a:spLocks noChangeArrowheads="1"/>
          </p:cNvSpPr>
          <p:nvPr/>
        </p:nvSpPr>
        <p:spPr bwMode="auto">
          <a:xfrm>
            <a:off x="457200" y="1524000"/>
            <a:ext cx="3962400" cy="48006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800">
                <a:solidFill>
                  <a:srgbClr val="0000FF"/>
                </a:solidFill>
                <a:latin typeface="Times New Roman" pitchFamily="18" charset="0"/>
                <a:ea typeface="新細明體" pitchFamily="18" charset="-120"/>
              </a:rPr>
              <a:t>class</a:t>
            </a:r>
            <a:r>
              <a:rPr lang="en-US" altLang="zh-TW" sz="2800">
                <a:latin typeface="Times New Roman" pitchFamily="18" charset="0"/>
                <a:ea typeface="新細明體" pitchFamily="18" charset="-120"/>
              </a:rPr>
              <a:t> Rectangle</a:t>
            </a:r>
          </a:p>
          <a:p>
            <a:pPr marL="342900" indent="-342900">
              <a:spcBef>
                <a:spcPct val="20000"/>
              </a:spcBef>
            </a:pP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private</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width;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length;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public</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void</a:t>
            </a:r>
            <a:r>
              <a:rPr lang="en-US" altLang="zh-TW" sz="2800">
                <a:latin typeface="Times New Roman" pitchFamily="18" charset="0"/>
                <a:ea typeface="新細明體" pitchFamily="18" charset="-120"/>
              </a:rPr>
              <a:t> set(int w, int l);</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area();</a:t>
            </a:r>
          </a:p>
          <a:p>
            <a:pPr marL="342900" indent="-342900">
              <a:spcBef>
                <a:spcPct val="20000"/>
              </a:spcBef>
            </a:pPr>
            <a:r>
              <a:rPr lang="en-US" altLang="zh-TW" sz="2800">
                <a:latin typeface="Times New Roman" pitchFamily="18" charset="0"/>
                <a:ea typeface="新細明體" pitchFamily="18" charset="-120"/>
              </a:rPr>
              <a:t>}</a:t>
            </a:r>
          </a:p>
        </p:txBody>
      </p:sp>
      <p:sp>
        <p:nvSpPr>
          <p:cNvPr id="9" name="Rectangle 4"/>
          <p:cNvSpPr>
            <a:spLocks noChangeArrowheads="1"/>
          </p:cNvSpPr>
          <p:nvPr/>
        </p:nvSpPr>
        <p:spPr bwMode="auto">
          <a:xfrm>
            <a:off x="4648200" y="1981200"/>
            <a:ext cx="4267200" cy="3200400"/>
          </a:xfrm>
          <a:prstGeom prst="rect">
            <a:avLst/>
          </a:prstGeom>
          <a:solidFill>
            <a:srgbClr val="FFCCCC"/>
          </a:solidFill>
          <a:ln w="9525">
            <a:noFill/>
            <a:miter lim="800000"/>
            <a:headEnd/>
            <a:tailEnd/>
          </a:ln>
          <a:effectLst/>
        </p:spPr>
        <p:txBody>
          <a:bodyPr/>
          <a:lstStyle/>
          <a:p>
            <a:pPr marL="342900" indent="-342900">
              <a:lnSpc>
                <a:spcPct val="80000"/>
              </a:lnSpc>
              <a:spcBef>
                <a:spcPct val="20000"/>
              </a:spcBef>
            </a:pPr>
            <a:r>
              <a:rPr lang="en-US" altLang="zh-TW" sz="2400">
                <a:latin typeface="Times New Roman" pitchFamily="18" charset="0"/>
                <a:ea typeface="新細明體" pitchFamily="18" charset="-120"/>
              </a:rPr>
              <a:t>main()</a:t>
            </a:r>
          </a:p>
          <a:p>
            <a:pPr marL="342900" indent="-342900">
              <a:lnSpc>
                <a:spcPct val="80000"/>
              </a:lnSpc>
              <a:spcBef>
                <a:spcPct val="20000"/>
              </a:spcBef>
            </a:pPr>
            <a:r>
              <a:rPr lang="en-US" altLang="zh-TW" sz="2400">
                <a:latin typeface="Times New Roman" pitchFamily="18" charset="0"/>
                <a:ea typeface="新細明體" pitchFamily="18" charset="-120"/>
              </a:rPr>
              <a:t>{</a:t>
            </a:r>
          </a:p>
          <a:p>
            <a:pPr marL="342900" indent="-342900">
              <a:lnSpc>
                <a:spcPct val="80000"/>
              </a:lnSpc>
              <a:spcBef>
                <a:spcPct val="20000"/>
              </a:spcBef>
            </a:pPr>
            <a:r>
              <a:rPr lang="en-US" altLang="zh-TW" sz="2400">
                <a:latin typeface="Times New Roman" pitchFamily="18" charset="0"/>
                <a:ea typeface="新細明體" pitchFamily="18" charset="-120"/>
              </a:rPr>
              <a:t>	 </a:t>
            </a:r>
            <a:r>
              <a:rPr lang="en-US" altLang="zh-TW" sz="2000">
                <a:solidFill>
                  <a:schemeClr val="accent2"/>
                </a:solidFill>
                <a:latin typeface="Times New Roman" pitchFamily="18" charset="0"/>
                <a:ea typeface="新細明體" pitchFamily="18" charset="-120"/>
              </a:rPr>
              <a:t>Rectangle *r3;</a:t>
            </a:r>
          </a:p>
          <a:p>
            <a:pPr marL="342900" indent="-342900">
              <a:lnSpc>
                <a:spcPct val="80000"/>
              </a:lnSpc>
              <a:spcBef>
                <a:spcPct val="20000"/>
              </a:spcBef>
            </a:pPr>
            <a:r>
              <a:rPr lang="en-US" altLang="zh-TW" sz="2000">
                <a:solidFill>
                  <a:schemeClr val="accent2"/>
                </a:solidFill>
                <a:latin typeface="Times New Roman" pitchFamily="18" charset="0"/>
                <a:ea typeface="新細明體" pitchFamily="18" charset="-120"/>
              </a:rPr>
              <a:t>	 r3 = new Rectangle();</a:t>
            </a:r>
          </a:p>
          <a:p>
            <a:pPr marL="342900" indent="-342900">
              <a:lnSpc>
                <a:spcPct val="80000"/>
              </a:lnSpc>
              <a:spcBef>
                <a:spcPct val="20000"/>
              </a:spcBef>
            </a:pPr>
            <a:endParaRPr lang="en-US" altLang="zh-TW" sz="1000">
              <a:solidFill>
                <a:schemeClr val="accent2"/>
              </a:solidFill>
              <a:latin typeface="Times New Roman" pitchFamily="18" charset="0"/>
              <a:ea typeface="新細明體" pitchFamily="18" charset="-120"/>
            </a:endParaRPr>
          </a:p>
          <a:p>
            <a:pPr marL="342900" indent="-342900">
              <a:lnSpc>
                <a:spcPct val="80000"/>
              </a:lnSpc>
              <a:spcBef>
                <a:spcPct val="20000"/>
              </a:spcBef>
            </a:pPr>
            <a:r>
              <a:rPr lang="en-US" altLang="zh-TW" sz="2400">
                <a:solidFill>
                  <a:schemeClr val="accent2"/>
                </a:solidFill>
                <a:latin typeface="Times New Roman" pitchFamily="18" charset="0"/>
                <a:ea typeface="新細明體" pitchFamily="18" charset="-120"/>
              </a:rPr>
              <a:t>	 </a:t>
            </a:r>
            <a:r>
              <a:rPr lang="en-US" altLang="zh-TW" sz="2000">
                <a:solidFill>
                  <a:schemeClr val="accent2"/>
                </a:solidFill>
                <a:latin typeface="Times New Roman" pitchFamily="18" charset="0"/>
                <a:ea typeface="新細明體" pitchFamily="18" charset="-120"/>
              </a:rPr>
              <a:t>r3-&gt;set(80,100);</a:t>
            </a:r>
          </a:p>
          <a:p>
            <a:pPr marL="342900" indent="-342900">
              <a:lnSpc>
                <a:spcPct val="80000"/>
              </a:lnSpc>
              <a:spcBef>
                <a:spcPct val="20000"/>
              </a:spcBef>
            </a:pPr>
            <a:endParaRPr lang="en-US" altLang="zh-TW" sz="1000">
              <a:solidFill>
                <a:schemeClr val="accent2"/>
              </a:solidFill>
              <a:latin typeface="Times New Roman" pitchFamily="18" charset="0"/>
              <a:ea typeface="新細明體" pitchFamily="18" charset="-120"/>
            </a:endParaRPr>
          </a:p>
          <a:p>
            <a:pPr marL="342900" indent="-342900">
              <a:lnSpc>
                <a:spcPct val="80000"/>
              </a:lnSpc>
              <a:spcBef>
                <a:spcPct val="20000"/>
              </a:spcBef>
            </a:pPr>
            <a:r>
              <a:rPr lang="en-US" altLang="zh-TW" sz="2400">
                <a:solidFill>
                  <a:schemeClr val="accent2"/>
                </a:solidFill>
                <a:latin typeface="Times New Roman" pitchFamily="18" charset="0"/>
                <a:ea typeface="新細明體" pitchFamily="18" charset="-120"/>
              </a:rPr>
              <a:t>	 </a:t>
            </a:r>
            <a:r>
              <a:rPr lang="en-US" altLang="zh-TW" sz="2000">
                <a:solidFill>
                  <a:schemeClr val="accent2"/>
                </a:solidFill>
                <a:latin typeface="Times New Roman" pitchFamily="18" charset="0"/>
                <a:ea typeface="新細明體" pitchFamily="18" charset="-120"/>
              </a:rPr>
              <a:t>delete r3;</a:t>
            </a:r>
          </a:p>
          <a:p>
            <a:pPr marL="342900" indent="-342900">
              <a:lnSpc>
                <a:spcPct val="80000"/>
              </a:lnSpc>
              <a:spcBef>
                <a:spcPct val="20000"/>
              </a:spcBef>
            </a:pPr>
            <a:r>
              <a:rPr lang="en-US" altLang="zh-TW" sz="2000">
                <a:solidFill>
                  <a:schemeClr val="accent2"/>
                </a:solidFill>
                <a:latin typeface="Times New Roman" pitchFamily="18" charset="0"/>
                <a:ea typeface="新細明體" pitchFamily="18" charset="-120"/>
              </a:rPr>
              <a:t>	 r3 = NULL;</a:t>
            </a:r>
          </a:p>
          <a:p>
            <a:pPr marL="342900" indent="-342900">
              <a:lnSpc>
                <a:spcPct val="80000"/>
              </a:lnSpc>
              <a:spcBef>
                <a:spcPct val="20000"/>
              </a:spcBef>
            </a:pPr>
            <a:r>
              <a:rPr lang="en-US" altLang="zh-TW" sz="2400">
                <a:latin typeface="Times New Roman" pitchFamily="18" charset="0"/>
                <a:ea typeface="新細明體" pitchFamily="18" charset="-120"/>
              </a:rPr>
              <a:t>}</a:t>
            </a:r>
          </a:p>
        </p:txBody>
      </p:sp>
      <p:sp>
        <p:nvSpPr>
          <p:cNvPr id="10" name="Text Box 5"/>
          <p:cNvSpPr txBox="1">
            <a:spLocks noChangeArrowheads="1"/>
          </p:cNvSpPr>
          <p:nvPr/>
        </p:nvSpPr>
        <p:spPr bwMode="auto">
          <a:xfrm>
            <a:off x="4724400" y="1447800"/>
            <a:ext cx="3727450" cy="400110"/>
          </a:xfrm>
          <a:prstGeom prst="rect">
            <a:avLst/>
          </a:prstGeom>
          <a:noFill/>
          <a:ln w="9525">
            <a:noFill/>
            <a:miter lim="800000"/>
            <a:headEnd/>
            <a:tailEnd/>
          </a:ln>
          <a:effectLst/>
        </p:spPr>
        <p:txBody>
          <a:bodyPr wrap="square">
            <a:spAutoFit/>
          </a:bodyPr>
          <a:lstStyle/>
          <a:p>
            <a:r>
              <a:rPr lang="en-US" altLang="zh-TW" b="1">
                <a:ea typeface="新細明體" pitchFamily="18" charset="-120"/>
              </a:rPr>
              <a:t>r3 is dynamically allocated</a:t>
            </a:r>
          </a:p>
        </p:txBody>
      </p:sp>
      <p:sp>
        <p:nvSpPr>
          <p:cNvPr id="11" name="AutoShape 6"/>
          <p:cNvSpPr>
            <a:spLocks noChangeArrowheads="1"/>
          </p:cNvSpPr>
          <p:nvPr/>
        </p:nvSpPr>
        <p:spPr bwMode="auto">
          <a:xfrm>
            <a:off x="4800600" y="2819400"/>
            <a:ext cx="304800" cy="228600"/>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grpSp>
        <p:nvGrpSpPr>
          <p:cNvPr id="12" name="Group 23"/>
          <p:cNvGrpSpPr>
            <a:grpSpLocks/>
          </p:cNvGrpSpPr>
          <p:nvPr/>
        </p:nvGrpSpPr>
        <p:grpSpPr bwMode="auto">
          <a:xfrm>
            <a:off x="4724400" y="5334000"/>
            <a:ext cx="1676400" cy="990600"/>
            <a:chOff x="2976" y="3216"/>
            <a:chExt cx="1056" cy="624"/>
          </a:xfrm>
        </p:grpSpPr>
        <p:sp>
          <p:nvSpPr>
            <p:cNvPr id="13" name="Rectangle 15"/>
            <p:cNvSpPr>
              <a:spLocks noChangeArrowheads="1"/>
            </p:cNvSpPr>
            <p:nvPr/>
          </p:nvSpPr>
          <p:spPr bwMode="auto">
            <a:xfrm>
              <a:off x="3264" y="3552"/>
              <a:ext cx="768" cy="288"/>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a:t>
              </a:r>
            </a:p>
          </p:txBody>
        </p:sp>
        <p:sp>
          <p:nvSpPr>
            <p:cNvPr id="14" name="Text Box 16"/>
            <p:cNvSpPr txBox="1">
              <a:spLocks noChangeArrowheads="1"/>
            </p:cNvSpPr>
            <p:nvPr/>
          </p:nvSpPr>
          <p:spPr bwMode="auto">
            <a:xfrm>
              <a:off x="2976" y="3216"/>
              <a:ext cx="384" cy="252"/>
            </a:xfrm>
            <a:prstGeom prst="rect">
              <a:avLst/>
            </a:prstGeom>
            <a:noFill/>
            <a:ln w="9525">
              <a:noFill/>
              <a:miter lim="800000"/>
              <a:headEnd/>
              <a:tailEnd/>
            </a:ln>
            <a:effectLst/>
          </p:spPr>
          <p:txBody>
            <a:bodyPr wrap="square">
              <a:spAutoFit/>
            </a:bodyPr>
            <a:lstStyle/>
            <a:p>
              <a:r>
                <a:rPr lang="en-US" altLang="zh-TW" b="1">
                  <a:ea typeface="新細明體" pitchFamily="18" charset="-120"/>
                </a:rPr>
                <a:t>r3</a:t>
              </a:r>
            </a:p>
          </p:txBody>
        </p:sp>
        <p:sp>
          <p:nvSpPr>
            <p:cNvPr id="15" name="Text Box 17"/>
            <p:cNvSpPr txBox="1">
              <a:spLocks noChangeArrowheads="1"/>
            </p:cNvSpPr>
            <p:nvPr/>
          </p:nvSpPr>
          <p:spPr bwMode="auto">
            <a:xfrm>
              <a:off x="3206" y="3312"/>
              <a:ext cx="436" cy="231"/>
            </a:xfrm>
            <a:prstGeom prst="rect">
              <a:avLst/>
            </a:prstGeom>
            <a:noFill/>
            <a:ln w="9525">
              <a:noFill/>
              <a:miter lim="800000"/>
              <a:headEnd/>
              <a:tailEnd/>
            </a:ln>
            <a:effectLst/>
          </p:spPr>
          <p:txBody>
            <a:bodyPr wrap="none">
              <a:spAutoFit/>
            </a:bodyPr>
            <a:lstStyle/>
            <a:p>
              <a:r>
                <a:rPr lang="en-US" altLang="zh-TW" b="1">
                  <a:ea typeface="新細明體" pitchFamily="18" charset="-120"/>
                </a:rPr>
                <a:t>6000</a:t>
              </a:r>
            </a:p>
          </p:txBody>
        </p:sp>
      </p:grpSp>
      <p:grpSp>
        <p:nvGrpSpPr>
          <p:cNvPr id="16" name="Group 18"/>
          <p:cNvGrpSpPr>
            <a:grpSpLocks/>
          </p:cNvGrpSpPr>
          <p:nvPr/>
        </p:nvGrpSpPr>
        <p:grpSpPr bwMode="auto">
          <a:xfrm>
            <a:off x="4724400" y="2667000"/>
            <a:ext cx="381000" cy="685800"/>
            <a:chOff x="2976" y="2304"/>
            <a:chExt cx="240" cy="432"/>
          </a:xfrm>
        </p:grpSpPr>
        <p:sp>
          <p:nvSpPr>
            <p:cNvPr id="17" name="AutoShape 19"/>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18" name="Rectangle 20"/>
            <p:cNvSpPr>
              <a:spLocks noChangeArrowheads="1"/>
            </p:cNvSpPr>
            <p:nvPr/>
          </p:nvSpPr>
          <p:spPr bwMode="auto">
            <a:xfrm>
              <a:off x="2976" y="2304"/>
              <a:ext cx="240" cy="240"/>
            </a:xfrm>
            <a:prstGeom prst="rect">
              <a:avLst/>
            </a:prstGeom>
            <a:solidFill>
              <a:srgbClr val="FFCCCC"/>
            </a:solidFill>
            <a:ln w="9525">
              <a:noFill/>
              <a:miter lim="800000"/>
              <a:headEnd/>
              <a:tailEnd/>
            </a:ln>
            <a:effectLst/>
          </p:spPr>
          <p:txBody>
            <a:bodyPr wrap="none" anchor="ctr"/>
            <a:lstStyle/>
            <a:p>
              <a:endParaRPr lang="en-US"/>
            </a:p>
          </p:txBody>
        </p:sp>
      </p:grpSp>
      <p:grpSp>
        <p:nvGrpSpPr>
          <p:cNvPr id="19" name="Group 7"/>
          <p:cNvGrpSpPr>
            <a:grpSpLocks/>
          </p:cNvGrpSpPr>
          <p:nvPr/>
        </p:nvGrpSpPr>
        <p:grpSpPr bwMode="auto">
          <a:xfrm>
            <a:off x="4724400" y="2971800"/>
            <a:ext cx="381000" cy="838200"/>
            <a:chOff x="2928" y="1776"/>
            <a:chExt cx="240" cy="528"/>
          </a:xfrm>
        </p:grpSpPr>
        <p:sp>
          <p:nvSpPr>
            <p:cNvPr id="20" name="AutoShape 8"/>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21" name="Rectangle 9"/>
            <p:cNvSpPr>
              <a:spLocks noChangeArrowheads="1"/>
            </p:cNvSpPr>
            <p:nvPr/>
          </p:nvSpPr>
          <p:spPr bwMode="auto">
            <a:xfrm>
              <a:off x="2928" y="1776"/>
              <a:ext cx="240" cy="240"/>
            </a:xfrm>
            <a:prstGeom prst="rect">
              <a:avLst/>
            </a:prstGeom>
            <a:solidFill>
              <a:srgbClr val="FFCCCC"/>
            </a:solidFill>
            <a:ln w="9525">
              <a:noFill/>
              <a:miter lim="800000"/>
              <a:headEnd/>
              <a:tailEnd/>
            </a:ln>
            <a:effectLst/>
          </p:spPr>
          <p:txBody>
            <a:bodyPr wrap="none" anchor="ctr"/>
            <a:lstStyle/>
            <a:p>
              <a:endParaRPr lang="en-US"/>
            </a:p>
          </p:txBody>
        </p:sp>
      </p:grpSp>
      <p:grpSp>
        <p:nvGrpSpPr>
          <p:cNvPr id="22" name="Group 30"/>
          <p:cNvGrpSpPr>
            <a:grpSpLocks/>
          </p:cNvGrpSpPr>
          <p:nvPr/>
        </p:nvGrpSpPr>
        <p:grpSpPr bwMode="auto">
          <a:xfrm>
            <a:off x="4724400" y="3505200"/>
            <a:ext cx="381000" cy="838200"/>
            <a:chOff x="2928" y="1776"/>
            <a:chExt cx="240" cy="528"/>
          </a:xfrm>
        </p:grpSpPr>
        <p:sp>
          <p:nvSpPr>
            <p:cNvPr id="23" name="AutoShape 31"/>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24" name="Rectangle 32"/>
            <p:cNvSpPr>
              <a:spLocks noChangeArrowheads="1"/>
            </p:cNvSpPr>
            <p:nvPr/>
          </p:nvSpPr>
          <p:spPr bwMode="auto">
            <a:xfrm>
              <a:off x="2928" y="1776"/>
              <a:ext cx="240" cy="240"/>
            </a:xfrm>
            <a:prstGeom prst="rect">
              <a:avLst/>
            </a:prstGeom>
            <a:solidFill>
              <a:srgbClr val="FFCCCC"/>
            </a:solidFill>
            <a:ln w="9525">
              <a:noFill/>
              <a:miter lim="800000"/>
              <a:headEnd/>
              <a:tailEnd/>
            </a:ln>
            <a:effectLst/>
          </p:spPr>
          <p:txBody>
            <a:bodyPr wrap="none" anchor="ctr"/>
            <a:lstStyle/>
            <a:p>
              <a:endParaRPr lang="en-US"/>
            </a:p>
          </p:txBody>
        </p:sp>
      </p:grpSp>
      <p:sp>
        <p:nvSpPr>
          <p:cNvPr id="25" name="Rectangle 36"/>
          <p:cNvSpPr>
            <a:spLocks noChangeArrowheads="1"/>
          </p:cNvSpPr>
          <p:nvPr/>
        </p:nvSpPr>
        <p:spPr bwMode="auto">
          <a:xfrm>
            <a:off x="5181600" y="5867400"/>
            <a:ext cx="1219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NULL</a:t>
            </a:r>
          </a:p>
        </p:txBody>
      </p:sp>
      <p:grpSp>
        <p:nvGrpSpPr>
          <p:cNvPr id="26" name="Group 40"/>
          <p:cNvGrpSpPr>
            <a:grpSpLocks/>
          </p:cNvGrpSpPr>
          <p:nvPr/>
        </p:nvGrpSpPr>
        <p:grpSpPr bwMode="auto">
          <a:xfrm>
            <a:off x="4724400" y="4038600"/>
            <a:ext cx="381000" cy="609600"/>
            <a:chOff x="4944" y="2976"/>
            <a:chExt cx="240" cy="384"/>
          </a:xfrm>
        </p:grpSpPr>
        <p:sp>
          <p:nvSpPr>
            <p:cNvPr id="27" name="AutoShape 38"/>
            <p:cNvSpPr>
              <a:spLocks noChangeArrowheads="1"/>
            </p:cNvSpPr>
            <p:nvPr/>
          </p:nvSpPr>
          <p:spPr bwMode="auto">
            <a:xfrm>
              <a:off x="4992" y="3216"/>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28" name="Rectangle 39"/>
            <p:cNvSpPr>
              <a:spLocks noChangeArrowheads="1"/>
            </p:cNvSpPr>
            <p:nvPr/>
          </p:nvSpPr>
          <p:spPr bwMode="auto">
            <a:xfrm>
              <a:off x="4944" y="2976"/>
              <a:ext cx="240" cy="240"/>
            </a:xfrm>
            <a:prstGeom prst="rect">
              <a:avLst/>
            </a:prstGeom>
            <a:solidFill>
              <a:srgbClr val="FFCCCC"/>
            </a:solidFill>
            <a:ln w="9525">
              <a:noFill/>
              <a:miter lim="800000"/>
              <a:headEnd/>
              <a:tailEnd/>
            </a:ln>
            <a:effectLst/>
          </p:spPr>
          <p:txBody>
            <a:bodyPr wrap="none" anchor="ctr"/>
            <a:lstStyle/>
            <a:p>
              <a:endParaRPr lang="en-US"/>
            </a:p>
          </p:txBody>
        </p:sp>
      </p:grpSp>
      <p:sp>
        <p:nvSpPr>
          <p:cNvPr id="29" name="Text Box 41"/>
          <p:cNvSpPr txBox="1">
            <a:spLocks noChangeArrowheads="1"/>
          </p:cNvSpPr>
          <p:nvPr/>
        </p:nvSpPr>
        <p:spPr bwMode="auto">
          <a:xfrm>
            <a:off x="6934200" y="3595687"/>
            <a:ext cx="1898650" cy="366713"/>
          </a:xfrm>
          <a:prstGeom prst="rect">
            <a:avLst/>
          </a:prstGeom>
          <a:noFill/>
          <a:ln w="9525">
            <a:noFill/>
            <a:miter lim="800000"/>
            <a:headEnd/>
            <a:tailEnd/>
          </a:ln>
          <a:effectLst/>
        </p:spPr>
        <p:txBody>
          <a:bodyPr wrap="none">
            <a:spAutoFit/>
          </a:bodyPr>
          <a:lstStyle/>
          <a:p>
            <a:r>
              <a:rPr lang="en-US" altLang="zh-TW" b="1">
                <a:solidFill>
                  <a:srgbClr val="008000"/>
                </a:solidFill>
                <a:ea typeface="新細明體" pitchFamily="18" charset="-120"/>
              </a:rPr>
              <a:t>//arrow notation</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up)">
                                      <p:cBhvr>
                                        <p:cTn id="25" dur="500"/>
                                        <p:tgtEl>
                                          <p:spTgt spid="19"/>
                                        </p:tgtEl>
                                      </p:cBhvr>
                                    </p:animEffect>
                                  </p:childTnLst>
                                </p:cTn>
                              </p:par>
                              <p:par>
                                <p:cTn id="26" presetID="29"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1000" fill="hold"/>
                                        <p:tgtEl>
                                          <p:spTgt spid="29"/>
                                        </p:tgtEl>
                                        <p:attrNameLst>
                                          <p:attrName>ppt_x</p:attrName>
                                        </p:attrNameLst>
                                      </p:cBhvr>
                                      <p:tavLst>
                                        <p:tav tm="0">
                                          <p:val>
                                            <p:strVal val="#ppt_x-.2"/>
                                          </p:val>
                                        </p:tav>
                                        <p:tav tm="100000">
                                          <p:val>
                                            <p:strVal val="#ppt_x"/>
                                          </p:val>
                                        </p:tav>
                                      </p:tavLst>
                                    </p:anim>
                                    <p:anim calcmode="lin" valueType="num">
                                      <p:cBhvr>
                                        <p:cTn id="29"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up)">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25" grpId="0" animBg="1"/>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nSpc>
                <a:spcPct val="120000"/>
              </a:lnSpc>
              <a:buFont typeface="Wingdings" pitchFamily="2" charset="2"/>
              <a:buChar char="v"/>
            </a:pPr>
            <a:r>
              <a:rPr lang="en-US" sz="3000" smtClean="0">
                <a:latin typeface="Arial" pitchFamily="34" charset="0"/>
                <a:cs typeface="Arial" pitchFamily="34" charset="0"/>
              </a:rPr>
              <a:t>Xây dựng lớp </a:t>
            </a:r>
            <a:r>
              <a:rPr lang="en-US" sz="3000" smtClean="0">
                <a:solidFill>
                  <a:srgbClr val="0000FF"/>
                </a:solidFill>
                <a:latin typeface="Arial" pitchFamily="34" charset="0"/>
                <a:cs typeface="Arial" pitchFamily="34" charset="0"/>
              </a:rPr>
              <a:t>Điểm (Point) </a:t>
            </a:r>
            <a:r>
              <a:rPr lang="en-US" sz="3000" smtClean="0">
                <a:latin typeface="Arial" pitchFamily="34" charset="0"/>
                <a:cs typeface="Arial" pitchFamily="34" charset="0"/>
              </a:rPr>
              <a:t>trong hình học 2D</a:t>
            </a:r>
          </a:p>
          <a:p>
            <a:pPr lvl="1">
              <a:lnSpc>
                <a:spcPct val="120000"/>
              </a:lnSpc>
              <a:buFont typeface="Wingdings" pitchFamily="2" charset="2"/>
              <a:buChar char="§"/>
            </a:pPr>
            <a:r>
              <a:rPr lang="en-US" smtClean="0">
                <a:latin typeface="Arial" pitchFamily="34" charset="0"/>
                <a:cs typeface="Arial" pitchFamily="34" charset="0"/>
              </a:rPr>
              <a:t>Thuộc tính</a:t>
            </a:r>
          </a:p>
          <a:p>
            <a:pPr lvl="2">
              <a:lnSpc>
                <a:spcPct val="120000"/>
              </a:lnSpc>
            </a:pPr>
            <a:r>
              <a:rPr lang="en-US" smtClean="0">
                <a:latin typeface="Arial" pitchFamily="34" charset="0"/>
                <a:cs typeface="Arial" pitchFamily="34" charset="0"/>
              </a:rPr>
              <a:t>Tung độ</a:t>
            </a:r>
          </a:p>
          <a:p>
            <a:pPr lvl="2">
              <a:lnSpc>
                <a:spcPct val="120000"/>
              </a:lnSpc>
            </a:pPr>
            <a:r>
              <a:rPr lang="en-US" smtClean="0">
                <a:latin typeface="Arial" pitchFamily="34" charset="0"/>
                <a:cs typeface="Arial" pitchFamily="34" charset="0"/>
              </a:rPr>
              <a:t>Hoành độ</a:t>
            </a:r>
          </a:p>
          <a:p>
            <a:pPr lvl="1">
              <a:lnSpc>
                <a:spcPct val="120000"/>
              </a:lnSpc>
              <a:buFont typeface="Wingdings" pitchFamily="2" charset="2"/>
              <a:buChar char="§"/>
            </a:pPr>
            <a:r>
              <a:rPr lang="en-US" smtClean="0">
                <a:latin typeface="Arial" pitchFamily="34" charset="0"/>
                <a:cs typeface="Arial" pitchFamily="34" charset="0"/>
              </a:rPr>
              <a:t>Thao tác (phương thức)</a:t>
            </a:r>
          </a:p>
          <a:p>
            <a:pPr lvl="2">
              <a:lnSpc>
                <a:spcPct val="120000"/>
              </a:lnSpc>
            </a:pPr>
            <a:r>
              <a:rPr lang="en-US" smtClean="0">
                <a:latin typeface="Arial" pitchFamily="34" charset="0"/>
                <a:cs typeface="Arial" pitchFamily="34" charset="0"/>
              </a:rPr>
              <a:t>Khởi tạo</a:t>
            </a:r>
          </a:p>
          <a:p>
            <a:pPr lvl="2">
              <a:lnSpc>
                <a:spcPct val="120000"/>
              </a:lnSpc>
            </a:pPr>
            <a:r>
              <a:rPr lang="en-US" smtClean="0">
                <a:latin typeface="Arial" pitchFamily="34" charset="0"/>
                <a:cs typeface="Arial" pitchFamily="34" charset="0"/>
              </a:rPr>
              <a:t>Di chuyển</a:t>
            </a:r>
          </a:p>
          <a:p>
            <a:pPr lvl="2">
              <a:lnSpc>
                <a:spcPct val="120000"/>
              </a:lnSpc>
            </a:pPr>
            <a:r>
              <a:rPr lang="en-US" smtClean="0">
                <a:latin typeface="Arial" pitchFamily="34" charset="0"/>
                <a:cs typeface="Arial" pitchFamily="34" charset="0"/>
              </a:rPr>
              <a:t>In ra màn hình</a:t>
            </a:r>
          </a:p>
          <a:p>
            <a:pPr lvl="2">
              <a:lnSpc>
                <a:spcPct val="120000"/>
              </a:lnSpc>
            </a:pPr>
            <a:r>
              <a:rPr lang="en-US" smtClean="0">
                <a:latin typeface="Arial" pitchFamily="34" charset="0"/>
                <a:cs typeface="Arial" pitchFamily="34" charset="0"/>
              </a:rPr>
              <a:t>…</a:t>
            </a:r>
            <a:endParaRPr lang="en-US"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
        <p:nvSpPr>
          <p:cNvPr id="8" name="Rectangle 3"/>
          <p:cNvSpPr>
            <a:spLocks noChangeArrowheads="1"/>
          </p:cNvSpPr>
          <p:nvPr/>
        </p:nvSpPr>
        <p:spPr bwMode="auto">
          <a:xfrm>
            <a:off x="457200" y="1371600"/>
            <a:ext cx="8229600" cy="5211763"/>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smtClean="0">
                <a:solidFill>
                  <a:srgbClr val="009900"/>
                </a:solidFill>
              </a:rPr>
              <a:t>//point.cpp</a:t>
            </a:r>
            <a:endParaRPr lang="en-US" sz="2400" b="0">
              <a:solidFill>
                <a:srgbClr val="009900"/>
              </a:solidFill>
            </a:endParaRPr>
          </a:p>
          <a:p>
            <a:pPr marL="342900" indent="-342900">
              <a:lnSpc>
                <a:spcPct val="90000"/>
              </a:lnSpc>
              <a:spcBef>
                <a:spcPct val="20000"/>
              </a:spcBef>
              <a:buFont typeface="Wingdings" pitchFamily="2" charset="2"/>
              <a:buNone/>
            </a:pPr>
            <a:r>
              <a:rPr lang="en-US" sz="2400" b="0">
                <a:solidFill>
                  <a:srgbClr val="000000"/>
                </a:solidFill>
              </a:rPr>
              <a:t>#include &lt;iostream.h&gt;</a:t>
            </a:r>
          </a:p>
          <a:p>
            <a:pPr marL="342900" indent="-342900">
              <a:lnSpc>
                <a:spcPct val="90000"/>
              </a:lnSpc>
              <a:spcBef>
                <a:spcPct val="20000"/>
              </a:spcBef>
              <a:buFont typeface="Wingdings" pitchFamily="2" charset="2"/>
              <a:buNone/>
            </a:pPr>
            <a:r>
              <a:rPr lang="en-US" sz="2400" b="0">
                <a:solidFill>
                  <a:srgbClr val="000000"/>
                </a:solidFill>
              </a:rPr>
              <a:t>#include &lt;conio.h&gt;</a:t>
            </a:r>
          </a:p>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a:t>
            </a:r>
            <a:r>
              <a:rPr lang="en-US" sz="2400">
                <a:solidFill>
                  <a:schemeClr val="tx1">
                    <a:lumMod val="95000"/>
                    <a:lumOff val="5000"/>
                  </a:schemeClr>
                </a:solidFill>
              </a:rPr>
              <a:t>point</a:t>
            </a: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  		</a:t>
            </a:r>
            <a:r>
              <a:rPr lang="en-US" sz="2400" b="0" i="1">
                <a:solidFill>
                  <a:srgbClr val="000000"/>
                </a:solidFill>
              </a:rPr>
              <a:t>/*khai báo các thành phần dữ  liệu riêng*/</a:t>
            </a:r>
          </a:p>
          <a:p>
            <a:pPr marL="342900" indent="-342900">
              <a:lnSpc>
                <a:spcPct val="90000"/>
              </a:lnSpc>
              <a:spcBef>
                <a:spcPct val="20000"/>
              </a:spcBef>
              <a:buFont typeface="Wingdings" pitchFamily="2" charset="2"/>
              <a:buNone/>
            </a:pPr>
            <a:r>
              <a:rPr lang="en-US" sz="2400" b="0">
                <a:solidFill>
                  <a:srgbClr val="000000"/>
                </a:solidFill>
              </a:rPr>
              <a:t>  		</a:t>
            </a:r>
            <a:r>
              <a:rPr lang="en-US" sz="2400" b="0" smtClean="0">
                <a:solidFill>
                  <a:srgbClr val="0000FF"/>
                </a:solidFill>
              </a:rPr>
              <a:t>private:</a:t>
            </a:r>
            <a:endParaRPr lang="en-US" sz="2400" b="0">
              <a:solidFill>
                <a:srgbClr val="0000FF"/>
              </a:solidFill>
            </a:endParaRP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x,y;</a:t>
            </a:r>
          </a:p>
          <a:p>
            <a:pPr marL="342900" indent="-342900">
              <a:lnSpc>
                <a:spcPct val="90000"/>
              </a:lnSpc>
              <a:spcBef>
                <a:spcPct val="20000"/>
              </a:spcBef>
              <a:buFont typeface="Wingdings" pitchFamily="2" charset="2"/>
              <a:buNone/>
            </a:pPr>
            <a:r>
              <a:rPr lang="en-US" sz="2400" b="0">
                <a:solidFill>
                  <a:srgbClr val="000000"/>
                </a:solidFill>
              </a:rPr>
              <a:t> 		 </a:t>
            </a:r>
            <a:r>
              <a:rPr lang="en-US" sz="2400" b="0" i="1">
                <a:solidFill>
                  <a:srgbClr val="000000"/>
                </a:solidFill>
              </a:rPr>
              <a:t>/*khai báo các hàm thành phần công cộng*/</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public: </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init(int ox, int oy);</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move(int dx, int dy);</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display();</a:t>
            </a:r>
          </a:p>
          <a:p>
            <a:pPr marL="342900" indent="-342900">
              <a:lnSpc>
                <a:spcPct val="90000"/>
              </a:lnSpc>
              <a:spcBef>
                <a:spcPct val="2000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Nội dung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05000"/>
              </a:lnSpc>
              <a:spcBef>
                <a:spcPts val="0"/>
              </a:spcBef>
              <a:buFont typeface="Wingdings" pitchFamily="2" charset="2"/>
              <a:buChar char="v"/>
            </a:pPr>
            <a:r>
              <a:rPr lang="vi-VN" sz="2400" smtClean="0">
                <a:solidFill>
                  <a:schemeClr val="tx1">
                    <a:lumMod val="95000"/>
                    <a:lumOff val="5000"/>
                  </a:schemeClr>
                </a:solidFill>
                <a:latin typeface="Arial" pitchFamily="34" charset="0"/>
                <a:cs typeface="Arial" pitchFamily="34" charset="0"/>
              </a:rPr>
              <a:t>Đối tượng</a:t>
            </a:r>
          </a:p>
          <a:p>
            <a:pPr algn="just">
              <a:lnSpc>
                <a:spcPct val="105000"/>
              </a:lnSpc>
              <a:spcBef>
                <a:spcPts val="0"/>
              </a:spcBef>
              <a:buFont typeface="Wingdings" pitchFamily="2" charset="2"/>
              <a:buChar char="v"/>
            </a:pPr>
            <a:r>
              <a:rPr lang="vi-VN" sz="2400" smtClean="0">
                <a:solidFill>
                  <a:schemeClr val="tx1">
                    <a:lumMod val="95000"/>
                    <a:lumOff val="5000"/>
                  </a:schemeClr>
                </a:solidFill>
                <a:latin typeface="Arial" pitchFamily="34" charset="0"/>
                <a:cs typeface="Arial" pitchFamily="34" charset="0"/>
              </a:rPr>
              <a:t>Lớp đối tượng</a:t>
            </a:r>
          </a:p>
          <a:p>
            <a:pPr algn="just">
              <a:lnSpc>
                <a:spcPct val="105000"/>
              </a:lnSpc>
              <a:spcBef>
                <a:spcPts val="0"/>
              </a:spcBef>
              <a:buFont typeface="Wingdings" pitchFamily="2" charset="2"/>
              <a:buChar char="v"/>
            </a:pPr>
            <a:r>
              <a:rPr lang="vi-VN" sz="2400" smtClean="0">
                <a:solidFill>
                  <a:schemeClr val="tx1">
                    <a:lumMod val="95000"/>
                    <a:lumOff val="5000"/>
                  </a:schemeClr>
                </a:solidFill>
                <a:latin typeface="Arial" pitchFamily="34" charset="0"/>
                <a:cs typeface="Arial" pitchFamily="34" charset="0"/>
              </a:rPr>
              <a:t>Khai báo lớp</a:t>
            </a:r>
          </a:p>
          <a:p>
            <a:pPr algn="just">
              <a:lnSpc>
                <a:spcPct val="105000"/>
              </a:lnSpc>
              <a:spcBef>
                <a:spcPts val="0"/>
              </a:spcBef>
              <a:buFont typeface="Wingdings" pitchFamily="2" charset="2"/>
              <a:buChar char="v"/>
            </a:pPr>
            <a:r>
              <a:rPr lang="vi-VN" sz="2400" smtClean="0">
                <a:solidFill>
                  <a:schemeClr val="tx1">
                    <a:lumMod val="95000"/>
                    <a:lumOff val="5000"/>
                  </a:schemeClr>
                </a:solidFill>
                <a:latin typeface="Arial" pitchFamily="34" charset="0"/>
                <a:cs typeface="Arial" pitchFamily="34" charset="0"/>
              </a:rPr>
              <a:t>Các thành phần của lớp</a:t>
            </a:r>
          </a:p>
          <a:p>
            <a:pPr algn="just">
              <a:lnSpc>
                <a:spcPct val="105000"/>
              </a:lnSpc>
              <a:spcBef>
                <a:spcPts val="0"/>
              </a:spcBef>
              <a:buFont typeface="Wingdings" pitchFamily="2" charset="2"/>
              <a:buChar char="v"/>
            </a:pPr>
            <a:r>
              <a:rPr lang="vi-VN" sz="2400" smtClean="0">
                <a:solidFill>
                  <a:schemeClr val="tx1">
                    <a:lumMod val="95000"/>
                    <a:lumOff val="5000"/>
                  </a:schemeClr>
                </a:solidFill>
                <a:latin typeface="Arial" pitchFamily="34" charset="0"/>
                <a:cs typeface="Arial" pitchFamily="34" charset="0"/>
              </a:rPr>
              <a:t>Cơ chế tạo lập các lớp</a:t>
            </a:r>
          </a:p>
          <a:p>
            <a:pPr algn="just">
              <a:lnSpc>
                <a:spcPct val="105000"/>
              </a:lnSpc>
              <a:spcBef>
                <a:spcPts val="0"/>
              </a:spcBef>
              <a:buFont typeface="Wingdings" pitchFamily="2" charset="2"/>
              <a:buChar char="v"/>
            </a:pPr>
            <a:r>
              <a:rPr lang="vi-VN" sz="2400" smtClean="0">
                <a:solidFill>
                  <a:schemeClr val="tx1">
                    <a:lumMod val="95000"/>
                    <a:lumOff val="5000"/>
                  </a:schemeClr>
                </a:solidFill>
                <a:latin typeface="Arial" pitchFamily="34" charset="0"/>
                <a:cs typeface="Arial" pitchFamily="34" charset="0"/>
              </a:rPr>
              <a:t>Định nghĩa hàm thành phần</a:t>
            </a:r>
          </a:p>
          <a:p>
            <a:pPr algn="just">
              <a:lnSpc>
                <a:spcPct val="105000"/>
              </a:lnSpc>
              <a:spcBef>
                <a:spcPts val="0"/>
              </a:spcBef>
              <a:buFont typeface="Wingdings" pitchFamily="2" charset="2"/>
              <a:buChar char="v"/>
            </a:pPr>
            <a:r>
              <a:rPr lang="vi-VN" sz="2400" smtClean="0">
                <a:solidFill>
                  <a:schemeClr val="tx1">
                    <a:lumMod val="95000"/>
                    <a:lumOff val="5000"/>
                  </a:schemeClr>
                </a:solidFill>
                <a:latin typeface="Arial" pitchFamily="34" charset="0"/>
                <a:cs typeface="Arial" pitchFamily="34" charset="0"/>
              </a:rPr>
              <a:t>Phạm </a:t>
            </a:r>
            <a:r>
              <a:rPr lang="vi-VN" sz="2400" smtClean="0">
                <a:solidFill>
                  <a:schemeClr val="tx1">
                    <a:lumMod val="95000"/>
                    <a:lumOff val="5000"/>
                  </a:schemeClr>
                </a:solidFill>
                <a:latin typeface="Arial" pitchFamily="34" charset="0"/>
                <a:cs typeface="Arial" pitchFamily="34" charset="0"/>
              </a:rPr>
              <a:t>vi truy xuất</a:t>
            </a:r>
          </a:p>
          <a:p>
            <a:pPr algn="just">
              <a:lnSpc>
                <a:spcPct val="105000"/>
              </a:lnSpc>
              <a:spcBef>
                <a:spcPts val="0"/>
              </a:spcBef>
              <a:buFont typeface="Wingdings" pitchFamily="2" charset="2"/>
              <a:buChar char="v"/>
            </a:pPr>
            <a:r>
              <a:rPr lang="vi-VN" sz="2400" smtClean="0">
                <a:solidFill>
                  <a:schemeClr val="tx1">
                    <a:lumMod val="95000"/>
                    <a:lumOff val="5000"/>
                  </a:schemeClr>
                </a:solidFill>
                <a:latin typeface="Arial" pitchFamily="34" charset="0"/>
                <a:cs typeface="Arial" pitchFamily="34" charset="0"/>
              </a:rPr>
              <a:t>Hàm thiết lập – Constructor</a:t>
            </a:r>
          </a:p>
          <a:p>
            <a:pPr algn="just">
              <a:lnSpc>
                <a:spcPct val="105000"/>
              </a:lnSpc>
              <a:spcBef>
                <a:spcPts val="0"/>
              </a:spcBef>
              <a:buFont typeface="Wingdings" pitchFamily="2" charset="2"/>
              <a:buChar char="v"/>
            </a:pPr>
            <a:r>
              <a:rPr lang="vi-VN" sz="2400" smtClean="0">
                <a:solidFill>
                  <a:schemeClr val="tx1">
                    <a:lumMod val="95000"/>
                    <a:lumOff val="5000"/>
                  </a:schemeClr>
                </a:solidFill>
                <a:latin typeface="Arial" pitchFamily="34" charset="0"/>
                <a:cs typeface="Arial" pitchFamily="34" charset="0"/>
              </a:rPr>
              <a:t>Hàm hủy bỏ – Destructor</a:t>
            </a:r>
          </a:p>
          <a:p>
            <a:pPr algn="just">
              <a:lnSpc>
                <a:spcPct val="105000"/>
              </a:lnSpc>
              <a:spcBef>
                <a:spcPts val="0"/>
              </a:spcBef>
              <a:buFont typeface="Wingdings" pitchFamily="2" charset="2"/>
              <a:buChar char="v"/>
            </a:pPr>
            <a:r>
              <a:rPr lang="vi-VN" sz="2400" smtClean="0">
                <a:solidFill>
                  <a:schemeClr val="tx1">
                    <a:lumMod val="95000"/>
                    <a:lumOff val="5000"/>
                  </a:schemeClr>
                </a:solidFill>
                <a:latin typeface="Arial" pitchFamily="34" charset="0"/>
                <a:cs typeface="Arial" pitchFamily="34" charset="0"/>
              </a:rPr>
              <a:t>Hàm bạn, lớp bạn</a:t>
            </a:r>
          </a:p>
          <a:p>
            <a:pPr algn="just">
              <a:lnSpc>
                <a:spcPct val="105000"/>
              </a:lnSpc>
              <a:spcBef>
                <a:spcPts val="0"/>
              </a:spcBef>
              <a:buFont typeface="Wingdings" pitchFamily="2" charset="2"/>
              <a:buChar char="v"/>
            </a:pPr>
            <a:r>
              <a:rPr lang="vi-VN" sz="2400" smtClean="0">
                <a:solidFill>
                  <a:schemeClr val="tx1">
                    <a:lumMod val="95000"/>
                    <a:lumOff val="5000"/>
                  </a:schemeClr>
                </a:solidFill>
                <a:latin typeface="Arial" pitchFamily="34" charset="0"/>
                <a:cs typeface="Arial" pitchFamily="34" charset="0"/>
              </a:rPr>
              <a:t>Các phương thức Truy vấn</a:t>
            </a:r>
            <a:r>
              <a:rPr lang="en-US" sz="2400" smtClean="0">
                <a:solidFill>
                  <a:schemeClr val="tx1">
                    <a:lumMod val="95000"/>
                    <a:lumOff val="5000"/>
                  </a:schemeClr>
                </a:solidFill>
                <a:latin typeface="Arial" pitchFamily="34" charset="0"/>
                <a:cs typeface="Arial" pitchFamily="34" charset="0"/>
              </a:rPr>
              <a:t>, Cập nhật</a:t>
            </a:r>
          </a:p>
          <a:p>
            <a:pPr algn="just">
              <a:lnSpc>
                <a:spcPct val="105000"/>
              </a:lnSpc>
              <a:spcBef>
                <a:spcPts val="0"/>
              </a:spcBef>
              <a:buFont typeface="Wingdings" pitchFamily="2" charset="2"/>
              <a:buChar char="v"/>
            </a:pPr>
            <a:r>
              <a:rPr lang="vi-VN" sz="2400" smtClean="0">
                <a:solidFill>
                  <a:schemeClr val="tx1">
                    <a:lumMod val="95000"/>
                    <a:lumOff val="5000"/>
                  </a:schemeClr>
                </a:solidFill>
                <a:latin typeface="Arial" pitchFamily="34" charset="0"/>
                <a:cs typeface="Arial" pitchFamily="34" charset="0"/>
              </a:rPr>
              <a:t>Thành viên tĩnh – static member</a:t>
            </a:r>
          </a:p>
          <a:p>
            <a:pPr algn="just">
              <a:lnSpc>
                <a:spcPct val="105000"/>
              </a:lnSpc>
              <a:spcBef>
                <a:spcPts val="0"/>
              </a:spcBef>
              <a:buFont typeface="Wingdings" pitchFamily="2" charset="2"/>
              <a:buChar char="v"/>
            </a:pPr>
            <a:r>
              <a:rPr lang="vi-VN" sz="2400" smtClean="0">
                <a:solidFill>
                  <a:schemeClr val="tx1">
                    <a:lumMod val="95000"/>
                    <a:lumOff val="5000"/>
                  </a:schemeClr>
                </a:solidFill>
                <a:latin typeface="Arial" pitchFamily="34" charset="0"/>
                <a:cs typeface="Arial" pitchFamily="34" charset="0"/>
              </a:rPr>
              <a:t>Các nguyên tắc xây dựng lớp</a:t>
            </a:r>
            <a:endParaRPr lang="en-US"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 calcmode="lin" valueType="num">
                                      <p:cBhvr additive="base">
                                        <p:cTn id="62"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
        <p:nvSpPr>
          <p:cNvPr id="8" name="Rectangle 3"/>
          <p:cNvSpPr>
            <a:spLocks noChangeArrowheads="1"/>
          </p:cNvSpPr>
          <p:nvPr/>
        </p:nvSpPr>
        <p:spPr bwMode="auto">
          <a:xfrm>
            <a:off x="457200" y="1371600"/>
            <a:ext cx="82296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void</a:t>
            </a:r>
            <a:r>
              <a:rPr lang="en-US" sz="2200" b="0">
                <a:solidFill>
                  <a:srgbClr val="000000"/>
                </a:solidFill>
              </a:rPr>
              <a:t> </a:t>
            </a:r>
            <a:r>
              <a:rPr lang="en-US" sz="2200" b="0">
                <a:solidFill>
                  <a:srgbClr val="FF3300"/>
                </a:solidFill>
              </a:rPr>
              <a:t>point::init</a:t>
            </a:r>
            <a:r>
              <a:rPr lang="en-US" sz="2200" b="0">
                <a:solidFill>
                  <a:srgbClr val="000000"/>
                </a:solidFill>
              </a:rPr>
              <a:t>(</a:t>
            </a:r>
            <a:r>
              <a:rPr lang="en-US" sz="2200" b="0">
                <a:solidFill>
                  <a:srgbClr val="0000FF"/>
                </a:solidFill>
              </a:rPr>
              <a:t>int</a:t>
            </a:r>
            <a:r>
              <a:rPr lang="en-US" sz="2200" b="0">
                <a:solidFill>
                  <a:srgbClr val="000000"/>
                </a:solidFill>
              </a:rPr>
              <a:t> ox, </a:t>
            </a:r>
            <a:r>
              <a:rPr lang="en-US" sz="2200" b="0">
                <a:solidFill>
                  <a:srgbClr val="0000FF"/>
                </a:solidFill>
              </a:rPr>
              <a:t>int</a:t>
            </a:r>
            <a:r>
              <a:rPr lang="en-US" sz="2200" b="0">
                <a:solidFill>
                  <a:srgbClr val="000000"/>
                </a:solidFill>
              </a:rPr>
              <a:t> oy) {</a:t>
            </a:r>
          </a:p>
          <a:p>
            <a:pPr marL="342900" indent="-342900">
              <a:spcBef>
                <a:spcPct val="20000"/>
              </a:spcBef>
              <a:buFont typeface="Wingdings" pitchFamily="2" charset="2"/>
              <a:buNone/>
            </a:pPr>
            <a:r>
              <a:rPr lang="en-US" sz="2200" b="0">
                <a:solidFill>
                  <a:srgbClr val="000000"/>
                </a:solidFill>
              </a:rPr>
              <a:t>  	cout&lt;&lt;"Ham thanh phan init\n";</a:t>
            </a:r>
          </a:p>
          <a:p>
            <a:pPr marL="342900" indent="-342900">
              <a:spcBef>
                <a:spcPct val="20000"/>
              </a:spcBef>
              <a:buFont typeface="Wingdings" pitchFamily="2" charset="2"/>
              <a:buNone/>
            </a:pPr>
            <a:r>
              <a:rPr lang="en-US" sz="2200" b="0">
                <a:solidFill>
                  <a:srgbClr val="000000"/>
                </a:solidFill>
              </a:rPr>
              <a:t>     x = ox; y = oy; </a:t>
            </a:r>
          </a:p>
          <a:p>
            <a:pPr marL="342900" indent="-342900">
              <a:spcBef>
                <a:spcPct val="20000"/>
              </a:spcBef>
              <a:buFont typeface="Wingdings" pitchFamily="2" charset="2"/>
              <a:buNone/>
            </a:pPr>
            <a:r>
              <a:rPr lang="en-US" sz="2200" b="0">
                <a:solidFill>
                  <a:srgbClr val="000000"/>
                </a:solidFill>
              </a:rPr>
              <a:t>	/*x,y là các thành phần của đối tượng gọi hàm thành phần*/</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FF"/>
                </a:solidFill>
              </a:rPr>
              <a:t>void</a:t>
            </a:r>
            <a:r>
              <a:rPr lang="en-US" sz="2200" b="0">
                <a:solidFill>
                  <a:srgbClr val="000000"/>
                </a:solidFill>
              </a:rPr>
              <a:t> </a:t>
            </a:r>
            <a:r>
              <a:rPr lang="en-US" sz="2200" b="0">
                <a:solidFill>
                  <a:srgbClr val="FF3300"/>
                </a:solidFill>
              </a:rPr>
              <a:t>point::move</a:t>
            </a:r>
            <a:r>
              <a:rPr lang="en-US" sz="2200" b="0">
                <a:solidFill>
                  <a:srgbClr val="000000"/>
                </a:solidFill>
              </a:rPr>
              <a:t>(</a:t>
            </a:r>
            <a:r>
              <a:rPr lang="en-US" sz="2200" b="0">
                <a:solidFill>
                  <a:srgbClr val="0000FF"/>
                </a:solidFill>
              </a:rPr>
              <a:t>int</a:t>
            </a:r>
            <a:r>
              <a:rPr lang="en-US" sz="2200" b="0">
                <a:solidFill>
                  <a:srgbClr val="000000"/>
                </a:solidFill>
              </a:rPr>
              <a:t> dx, </a:t>
            </a:r>
            <a:r>
              <a:rPr lang="en-US" sz="2200" b="0">
                <a:solidFill>
                  <a:srgbClr val="0000FF"/>
                </a:solidFill>
              </a:rPr>
              <a:t>int</a:t>
            </a:r>
            <a:r>
              <a:rPr lang="en-US" sz="2200" b="0">
                <a:solidFill>
                  <a:srgbClr val="000000"/>
                </a:solidFill>
              </a:rPr>
              <a:t> dy) {</a:t>
            </a:r>
          </a:p>
          <a:p>
            <a:pPr marL="342900" indent="-342900">
              <a:spcBef>
                <a:spcPct val="20000"/>
              </a:spcBef>
              <a:buFont typeface="Wingdings" pitchFamily="2" charset="2"/>
              <a:buNone/>
            </a:pPr>
            <a:r>
              <a:rPr lang="en-US" sz="2200" b="0">
                <a:solidFill>
                  <a:srgbClr val="000000"/>
                </a:solidFill>
              </a:rPr>
              <a:t>  	cout&lt;&lt;"Ham thanh phan move\n";</a:t>
            </a:r>
          </a:p>
          <a:p>
            <a:pPr marL="342900" indent="-342900">
              <a:spcBef>
                <a:spcPct val="20000"/>
              </a:spcBef>
              <a:buFont typeface="Wingdings" pitchFamily="2" charset="2"/>
              <a:buNone/>
            </a:pPr>
            <a:r>
              <a:rPr lang="en-US" sz="2200" b="0">
                <a:solidFill>
                  <a:srgbClr val="000000"/>
                </a:solidFill>
              </a:rPr>
              <a:t> 	 x += dx; y += dy;</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FF"/>
                </a:solidFill>
              </a:rPr>
              <a:t>void</a:t>
            </a:r>
            <a:r>
              <a:rPr lang="en-US" sz="2200" b="0">
                <a:solidFill>
                  <a:srgbClr val="000000"/>
                </a:solidFill>
              </a:rPr>
              <a:t> </a:t>
            </a:r>
            <a:r>
              <a:rPr lang="en-US" sz="2200" b="0">
                <a:solidFill>
                  <a:srgbClr val="FF3300"/>
                </a:solidFill>
              </a:rPr>
              <a:t>point::display</a:t>
            </a: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  	cout&lt;&lt;"Ham thanh phan display\n";</a:t>
            </a:r>
          </a:p>
          <a:p>
            <a:pPr marL="342900" indent="-342900">
              <a:spcBef>
                <a:spcPct val="20000"/>
              </a:spcBef>
              <a:buFont typeface="Wingdings" pitchFamily="2" charset="2"/>
              <a:buNone/>
            </a:pPr>
            <a:r>
              <a:rPr lang="en-US" sz="2200" b="0">
                <a:solidFill>
                  <a:srgbClr val="000000"/>
                </a:solidFill>
              </a:rPr>
              <a:t>  	cout&lt;&lt;"Toa do: "&lt;&lt;x&lt;&lt;" "&lt;&lt;y&lt;&lt;"\n";</a:t>
            </a:r>
          </a:p>
          <a:p>
            <a:pPr marL="342900" indent="-342900">
              <a:spcBef>
                <a:spcPct val="20000"/>
              </a:spcBef>
              <a:buFont typeface="Wingdings" pitchFamily="2" charset="2"/>
              <a:buNone/>
            </a:pPr>
            <a:r>
              <a:rPr lang="en-US" sz="2200" b="0">
                <a:solidFill>
                  <a:srgbClr val="000000"/>
                </a:solidFill>
              </a:rPr>
              <a:t>  }</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
        <p:nvSpPr>
          <p:cNvPr id="8" name="Rectangle 3"/>
          <p:cNvSpPr>
            <a:spLocks noChangeArrowheads="1"/>
          </p:cNvSpPr>
          <p:nvPr/>
        </p:nvSpPr>
        <p:spPr bwMode="auto">
          <a:xfrm>
            <a:off x="457200" y="1371600"/>
            <a:ext cx="8229600" cy="38100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void</a:t>
            </a:r>
            <a:r>
              <a:rPr lang="en-US" sz="2400" b="0">
                <a:solidFill>
                  <a:srgbClr val="000000"/>
                </a:solidFill>
              </a:rPr>
              <a:t> main() {</a:t>
            </a:r>
          </a:p>
          <a:p>
            <a:pPr marL="342900" indent="-342900">
              <a:lnSpc>
                <a:spcPct val="120000"/>
              </a:lnSpc>
              <a:spcBef>
                <a:spcPct val="20000"/>
              </a:spcBef>
              <a:buFont typeface="Wingdings" pitchFamily="2" charset="2"/>
              <a:buNone/>
            </a:pPr>
            <a:r>
              <a:rPr lang="en-US" sz="2400" b="0">
                <a:solidFill>
                  <a:srgbClr val="000000"/>
                </a:solidFill>
              </a:rPr>
              <a:t>  	</a:t>
            </a:r>
            <a:r>
              <a:rPr lang="en-US" sz="2400" b="0" smtClean="0">
                <a:solidFill>
                  <a:srgbClr val="000000"/>
                </a:solidFill>
              </a:rPr>
              <a:t>point </a:t>
            </a:r>
            <a:r>
              <a:rPr lang="en-US" sz="2400" b="0">
                <a:solidFill>
                  <a:srgbClr val="000000"/>
                </a:solidFill>
              </a:rPr>
              <a:t>p;</a:t>
            </a:r>
          </a:p>
          <a:p>
            <a:pPr marL="342900" indent="-342900">
              <a:lnSpc>
                <a:spcPct val="120000"/>
              </a:lnSpc>
              <a:spcBef>
                <a:spcPct val="20000"/>
              </a:spcBef>
              <a:buFont typeface="Wingdings" pitchFamily="2" charset="2"/>
              <a:buNone/>
            </a:pPr>
            <a:r>
              <a:rPr lang="en-US" sz="2400" b="0">
                <a:solidFill>
                  <a:srgbClr val="000000"/>
                </a:solidFill>
              </a:rPr>
              <a:t>  	p.init(2,4); </a:t>
            </a:r>
            <a:r>
              <a:rPr lang="en-US" sz="2400" b="0" i="1">
                <a:solidFill>
                  <a:srgbClr val="000000"/>
                </a:solidFill>
              </a:rPr>
              <a:t>/*gọi hàm thành phần từ đối tượng*/</a:t>
            </a:r>
          </a:p>
          <a:p>
            <a:pPr marL="342900" indent="-342900">
              <a:lnSpc>
                <a:spcPct val="120000"/>
              </a:lnSpc>
              <a:spcBef>
                <a:spcPct val="20000"/>
              </a:spcBef>
              <a:buFont typeface="Wingdings" pitchFamily="2" charset="2"/>
              <a:buNone/>
            </a:pPr>
            <a:r>
              <a:rPr lang="en-US" sz="2400" b="0">
                <a:solidFill>
                  <a:srgbClr val="000000"/>
                </a:solidFill>
              </a:rPr>
              <a:t>  	p.display();</a:t>
            </a:r>
          </a:p>
          <a:p>
            <a:pPr marL="342900" indent="-342900">
              <a:lnSpc>
                <a:spcPct val="120000"/>
              </a:lnSpc>
              <a:spcBef>
                <a:spcPct val="20000"/>
              </a:spcBef>
              <a:buFont typeface="Wingdings" pitchFamily="2" charset="2"/>
              <a:buNone/>
            </a:pPr>
            <a:r>
              <a:rPr lang="en-US" sz="2400" b="0">
                <a:solidFill>
                  <a:srgbClr val="000000"/>
                </a:solidFill>
              </a:rPr>
              <a:t>  	p.move(1,2);</a:t>
            </a:r>
          </a:p>
          <a:p>
            <a:pPr marL="342900" indent="-342900">
              <a:lnSpc>
                <a:spcPct val="120000"/>
              </a:lnSpc>
              <a:spcBef>
                <a:spcPct val="20000"/>
              </a:spcBef>
              <a:buFont typeface="Wingdings" pitchFamily="2" charset="2"/>
              <a:buNone/>
            </a:pPr>
            <a:r>
              <a:rPr lang="en-US" sz="2400" b="0">
                <a:solidFill>
                  <a:srgbClr val="000000"/>
                </a:solidFill>
              </a:rPr>
              <a:t>  	p.display</a:t>
            </a:r>
            <a:r>
              <a:rPr lang="en-US" sz="2400" b="0" smtClean="0">
                <a:solidFill>
                  <a:srgbClr val="000000"/>
                </a:solidFill>
              </a:rPr>
              <a:t>();</a:t>
            </a:r>
            <a:endParaRPr lang="en-US" sz="2400" b="0">
              <a:solidFill>
                <a:srgbClr val="000000"/>
              </a:solidFill>
            </a:endParaRPr>
          </a:p>
          <a:p>
            <a:pPr marL="342900" indent="-342900">
              <a:lnSpc>
                <a:spcPct val="120000"/>
              </a:lnSpc>
              <a:spcBef>
                <a:spcPct val="20000"/>
              </a:spcBef>
              <a:buFont typeface="Wingdings" pitchFamily="2" charset="2"/>
              <a:buNone/>
            </a:pPr>
            <a:r>
              <a:rPr lang="en-US" sz="2400" b="0">
                <a:solidFill>
                  <a:srgbClr val="000000"/>
                </a:solidFill>
              </a:rPr>
              <a:t>  }</a:t>
            </a:r>
          </a:p>
        </p:txBody>
      </p:sp>
      <p:sp>
        <p:nvSpPr>
          <p:cNvPr id="9" name="Rectangle 3"/>
          <p:cNvSpPr>
            <a:spLocks noChangeArrowheads="1"/>
          </p:cNvSpPr>
          <p:nvPr/>
        </p:nvSpPr>
        <p:spPr bwMode="auto">
          <a:xfrm>
            <a:off x="4267200" y="3733800"/>
            <a:ext cx="4343400" cy="2667000"/>
          </a:xfrm>
          <a:prstGeom prst="rect">
            <a:avLst/>
          </a:prstGeom>
          <a:solidFill>
            <a:srgbClr val="99CC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000" b="0">
                <a:solidFill>
                  <a:srgbClr val="000000"/>
                </a:solidFill>
              </a:rPr>
              <a:t>Ham thanh phan init</a:t>
            </a:r>
          </a:p>
          <a:p>
            <a:pPr marL="342900" indent="-342900">
              <a:lnSpc>
                <a:spcPct val="120000"/>
              </a:lnSpc>
              <a:spcBef>
                <a:spcPct val="20000"/>
              </a:spcBef>
              <a:buFont typeface="Wingdings" pitchFamily="2" charset="2"/>
              <a:buNone/>
            </a:pPr>
            <a:r>
              <a:rPr lang="en-US" sz="2000" b="0">
                <a:solidFill>
                  <a:srgbClr val="000000"/>
                </a:solidFill>
              </a:rPr>
              <a:t>Ham thanh phan display</a:t>
            </a:r>
          </a:p>
          <a:p>
            <a:pPr marL="342900" indent="-342900">
              <a:lnSpc>
                <a:spcPct val="120000"/>
              </a:lnSpc>
              <a:spcBef>
                <a:spcPct val="20000"/>
              </a:spcBef>
              <a:buFont typeface="Wingdings" pitchFamily="2" charset="2"/>
              <a:buNone/>
            </a:pPr>
            <a:r>
              <a:rPr lang="en-US" sz="2000" b="0">
                <a:solidFill>
                  <a:srgbClr val="000000"/>
                </a:solidFill>
              </a:rPr>
              <a:t>Toa do: 2 4</a:t>
            </a:r>
          </a:p>
          <a:p>
            <a:pPr marL="342900" indent="-342900">
              <a:lnSpc>
                <a:spcPct val="120000"/>
              </a:lnSpc>
              <a:spcBef>
                <a:spcPct val="20000"/>
              </a:spcBef>
              <a:buFont typeface="Wingdings" pitchFamily="2" charset="2"/>
              <a:buNone/>
            </a:pPr>
            <a:r>
              <a:rPr lang="en-US" sz="2000" b="0">
                <a:solidFill>
                  <a:srgbClr val="000000"/>
                </a:solidFill>
              </a:rPr>
              <a:t>Ham thanh phan move</a:t>
            </a:r>
          </a:p>
          <a:p>
            <a:pPr marL="342900" indent="-342900">
              <a:lnSpc>
                <a:spcPct val="120000"/>
              </a:lnSpc>
              <a:spcBef>
                <a:spcPct val="20000"/>
              </a:spcBef>
              <a:buFont typeface="Wingdings" pitchFamily="2" charset="2"/>
              <a:buNone/>
            </a:pPr>
            <a:r>
              <a:rPr lang="en-US" sz="2000" b="0">
                <a:solidFill>
                  <a:srgbClr val="000000"/>
                </a:solidFill>
              </a:rPr>
              <a:t>Ham thanh phan display</a:t>
            </a:r>
          </a:p>
          <a:p>
            <a:pPr marL="342900" indent="-342900">
              <a:lnSpc>
                <a:spcPct val="120000"/>
              </a:lnSpc>
              <a:spcBef>
                <a:spcPct val="20000"/>
              </a:spcBef>
              <a:buFont typeface="Wingdings" pitchFamily="2" charset="2"/>
              <a:buNone/>
            </a:pPr>
            <a:r>
              <a:rPr lang="en-US" sz="2000" b="0">
                <a:solidFill>
                  <a:srgbClr val="000000"/>
                </a:solidFill>
              </a:rPr>
              <a:t>Toa do: 3 6</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20000"/>
              </a:lnSpc>
              <a:buFont typeface="Wingdings" pitchFamily="2" charset="2"/>
              <a:buChar char="v"/>
            </a:pPr>
            <a:r>
              <a:rPr lang="en-US" sz="2800" smtClean="0">
                <a:latin typeface="Arial" pitchFamily="34" charset="0"/>
                <a:cs typeface="Arial" pitchFamily="34" charset="0"/>
              </a:rPr>
              <a:t>Trong định nghĩa của lớp ta có thể xác định </a:t>
            </a:r>
            <a:r>
              <a:rPr lang="en-US" sz="2800" smtClean="0">
                <a:solidFill>
                  <a:srgbClr val="0066FF"/>
                </a:solidFill>
                <a:latin typeface="Arial" pitchFamily="34" charset="0"/>
                <a:cs typeface="Arial" pitchFamily="34" charset="0"/>
              </a:rPr>
              <a:t>khả năng truy xuất thành phần </a:t>
            </a:r>
            <a:r>
              <a:rPr lang="en-US" sz="2800" smtClean="0">
                <a:latin typeface="Arial" pitchFamily="34" charset="0"/>
                <a:cs typeface="Arial" pitchFamily="34" charset="0"/>
              </a:rPr>
              <a:t>của một lớp nào đó từ bên ngoài phạm vi lớp.</a:t>
            </a:r>
          </a:p>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private, </a:t>
            </a:r>
            <a:r>
              <a:rPr lang="en-US" sz="2800" i="1" smtClean="0">
                <a:solidFill>
                  <a:srgbClr val="0000FF"/>
                </a:solidFill>
                <a:latin typeface="Arial" pitchFamily="34" charset="0"/>
                <a:cs typeface="Arial" pitchFamily="34" charset="0"/>
              </a:rPr>
              <a:t>protected</a:t>
            </a:r>
            <a:r>
              <a:rPr lang="en-US" sz="2800" smtClean="0">
                <a:solidFill>
                  <a:srgbClr val="0000FF"/>
                </a:solidFill>
                <a:latin typeface="Arial" pitchFamily="34" charset="0"/>
                <a:cs typeface="Arial" pitchFamily="34" charset="0"/>
              </a:rPr>
              <a:t> </a:t>
            </a:r>
            <a:r>
              <a:rPr lang="en-US" sz="2800" smtClean="0">
                <a:latin typeface="Arial" pitchFamily="34" charset="0"/>
                <a:cs typeface="Arial" pitchFamily="34" charset="0"/>
              </a:rPr>
              <a:t>và </a:t>
            </a:r>
            <a:r>
              <a:rPr lang="en-US" sz="2800" smtClean="0">
                <a:solidFill>
                  <a:srgbClr val="0000FF"/>
                </a:solidFill>
                <a:latin typeface="Arial" pitchFamily="34" charset="0"/>
                <a:cs typeface="Arial" pitchFamily="34" charset="0"/>
              </a:rPr>
              <a:t>public</a:t>
            </a:r>
            <a:r>
              <a:rPr lang="en-US" sz="2800" smtClean="0">
                <a:latin typeface="Arial" pitchFamily="34" charset="0"/>
                <a:cs typeface="Arial" pitchFamily="34" charset="0"/>
              </a:rPr>
              <a:t> là các </a:t>
            </a:r>
            <a:r>
              <a:rPr lang="en-US" sz="2800" smtClean="0">
                <a:solidFill>
                  <a:srgbClr val="0000FF"/>
                </a:solidFill>
                <a:latin typeface="Arial" pitchFamily="34" charset="0"/>
                <a:cs typeface="Arial" pitchFamily="34" charset="0"/>
              </a:rPr>
              <a:t>từ khoá</a:t>
            </a:r>
            <a:r>
              <a:rPr lang="en-US" sz="2800" smtClean="0">
                <a:latin typeface="Arial" pitchFamily="34" charset="0"/>
                <a:cs typeface="Arial" pitchFamily="34" charset="0"/>
              </a:rPr>
              <a:t> xác định phạm vi truy xuất</a:t>
            </a:r>
          </a:p>
          <a:p>
            <a:pPr algn="just">
              <a:lnSpc>
                <a:spcPct val="120000"/>
              </a:lnSpc>
              <a:buFont typeface="Wingdings" pitchFamily="2" charset="2"/>
              <a:buChar char="v"/>
            </a:pPr>
            <a:r>
              <a:rPr lang="en-US" sz="2800" smtClean="0">
                <a:latin typeface="Arial" pitchFamily="34" charset="0"/>
                <a:cs typeface="Arial" pitchFamily="34" charset="0"/>
              </a:rPr>
              <a:t>Mọi thành phần được liệt kê trong phần </a:t>
            </a:r>
            <a:r>
              <a:rPr lang="en-US" sz="2800" smtClean="0">
                <a:solidFill>
                  <a:srgbClr val="0000FF"/>
                </a:solidFill>
                <a:latin typeface="Arial" pitchFamily="34" charset="0"/>
                <a:cs typeface="Arial" pitchFamily="34" charset="0"/>
              </a:rPr>
              <a:t>public</a:t>
            </a:r>
            <a:r>
              <a:rPr lang="en-US" sz="2800" smtClean="0">
                <a:latin typeface="Arial" pitchFamily="34" charset="0"/>
                <a:cs typeface="Arial" pitchFamily="34" charset="0"/>
              </a:rPr>
              <a:t> đều có thể truy xuất trong </a:t>
            </a:r>
            <a:r>
              <a:rPr lang="en-US" sz="2800" smtClean="0">
                <a:solidFill>
                  <a:srgbClr val="FF3300"/>
                </a:solidFill>
                <a:latin typeface="Arial" pitchFamily="34" charset="0"/>
                <a:cs typeface="Arial" pitchFamily="34" charset="0"/>
              </a:rPr>
              <a:t>bất kỳ </a:t>
            </a:r>
            <a:r>
              <a:rPr lang="en-US" sz="2800" smtClean="0">
                <a:latin typeface="Arial" pitchFamily="34" charset="0"/>
                <a:cs typeface="Arial" pitchFamily="34" charset="0"/>
              </a:rPr>
              <a:t>hàm nào.</a:t>
            </a:r>
          </a:p>
          <a:p>
            <a:pPr algn="just">
              <a:lnSpc>
                <a:spcPct val="120000"/>
              </a:lnSpc>
              <a:buFont typeface="Wingdings" pitchFamily="2" charset="2"/>
              <a:buChar char="v"/>
            </a:pPr>
            <a:r>
              <a:rPr lang="en-US" sz="2800" smtClean="0">
                <a:latin typeface="Arial" pitchFamily="34" charset="0"/>
                <a:cs typeface="Arial" pitchFamily="34" charset="0"/>
              </a:rPr>
              <a:t>Những thành phần được liệt kê trong phần </a:t>
            </a:r>
            <a:r>
              <a:rPr lang="en-US" sz="2800" smtClean="0">
                <a:solidFill>
                  <a:srgbClr val="0000FF"/>
                </a:solidFill>
                <a:latin typeface="Arial" pitchFamily="34" charset="0"/>
                <a:cs typeface="Arial" pitchFamily="34" charset="0"/>
              </a:rPr>
              <a:t>private</a:t>
            </a:r>
            <a:r>
              <a:rPr lang="en-US" sz="2800" smtClean="0">
                <a:latin typeface="Arial" pitchFamily="34" charset="0"/>
                <a:cs typeface="Arial" pitchFamily="34" charset="0"/>
              </a:rPr>
              <a:t> chỉ được truy xuất </a:t>
            </a:r>
            <a:r>
              <a:rPr lang="en-US" sz="2800" smtClean="0">
                <a:solidFill>
                  <a:srgbClr val="FF3300"/>
                </a:solidFill>
                <a:latin typeface="Arial" pitchFamily="34" charset="0"/>
                <a:cs typeface="Arial" pitchFamily="34" charset="0"/>
              </a:rPr>
              <a:t>bên trong phạm vi lớp</a:t>
            </a:r>
            <a:r>
              <a:rPr lang="en-US" sz="2800" smtClean="0">
                <a:solidFill>
                  <a:srgbClr val="0000FF"/>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20000"/>
              </a:lnSpc>
              <a:buFont typeface="Wingdings" pitchFamily="2" charset="2"/>
              <a:buChar char="v"/>
            </a:pPr>
            <a:r>
              <a:rPr lang="en-US" sz="2800" smtClean="0">
                <a:latin typeface="Arial" pitchFamily="34" charset="0"/>
                <a:cs typeface="Arial" pitchFamily="34" charset="0"/>
              </a:rPr>
              <a:t>Trong lớp </a:t>
            </a:r>
            <a:r>
              <a:rPr lang="en-US" sz="2800" smtClean="0">
                <a:solidFill>
                  <a:srgbClr val="0066FF"/>
                </a:solidFill>
                <a:latin typeface="Arial" pitchFamily="34" charset="0"/>
                <a:cs typeface="Arial" pitchFamily="34" charset="0"/>
              </a:rPr>
              <a:t>có thể có nhiều nhãn </a:t>
            </a:r>
            <a:r>
              <a:rPr lang="en-US" sz="2800" smtClean="0">
                <a:solidFill>
                  <a:srgbClr val="0000FF"/>
                </a:solidFill>
                <a:latin typeface="Arial" pitchFamily="34" charset="0"/>
                <a:cs typeface="Arial" pitchFamily="34" charset="0"/>
              </a:rPr>
              <a:t>private</a:t>
            </a:r>
            <a:r>
              <a:rPr lang="en-US" sz="2800" smtClean="0">
                <a:latin typeface="Arial" pitchFamily="34" charset="0"/>
                <a:cs typeface="Arial" pitchFamily="34" charset="0"/>
              </a:rPr>
              <a:t> và </a:t>
            </a:r>
            <a:r>
              <a:rPr lang="en-US" sz="2800" smtClean="0">
                <a:solidFill>
                  <a:srgbClr val="0000FF"/>
                </a:solidFill>
                <a:latin typeface="Arial" pitchFamily="34" charset="0"/>
                <a:cs typeface="Arial" pitchFamily="34" charset="0"/>
              </a:rPr>
              <a:t>public</a:t>
            </a:r>
            <a:r>
              <a:rPr lang="en-US" sz="2800" smtClean="0">
                <a:solidFill>
                  <a:srgbClr val="FF0303"/>
                </a:solidFill>
                <a:latin typeface="Arial" pitchFamily="34" charset="0"/>
                <a:cs typeface="Arial" pitchFamily="34" charset="0"/>
              </a:rPr>
              <a:t>.</a:t>
            </a:r>
          </a:p>
          <a:p>
            <a:pPr algn="just">
              <a:lnSpc>
                <a:spcPct val="120000"/>
              </a:lnSpc>
              <a:buFont typeface="Wingdings" pitchFamily="2" charset="2"/>
              <a:buChar char="v"/>
            </a:pPr>
            <a:r>
              <a:rPr lang="en-US" sz="2800" smtClean="0">
                <a:latin typeface="Arial" pitchFamily="34" charset="0"/>
                <a:cs typeface="Arial" pitchFamily="34" charset="0"/>
              </a:rPr>
              <a:t>Mỗi nhãn này có </a:t>
            </a:r>
            <a:r>
              <a:rPr lang="en-US" sz="2800" smtClean="0">
                <a:solidFill>
                  <a:srgbClr val="FF3300"/>
                </a:solidFill>
                <a:latin typeface="Arial" pitchFamily="34" charset="0"/>
                <a:cs typeface="Arial" pitchFamily="34" charset="0"/>
              </a:rPr>
              <a:t>phạm vi ảnh hưởng </a:t>
            </a:r>
            <a:r>
              <a:rPr lang="en-US" sz="2800" smtClean="0">
                <a:latin typeface="Arial" pitchFamily="34" charset="0"/>
                <a:cs typeface="Arial" pitchFamily="34" charset="0"/>
              </a:rPr>
              <a:t>cho đến khi gặp một nhãn kế tiếp hoặc hết khai báo lớp.</a:t>
            </a:r>
          </a:p>
          <a:p>
            <a:pPr algn="just">
              <a:lnSpc>
                <a:spcPct val="120000"/>
              </a:lnSpc>
              <a:buFont typeface="Wingdings" pitchFamily="2" charset="2"/>
              <a:buChar char="v"/>
            </a:pPr>
            <a:r>
              <a:rPr lang="en-US" sz="2800" smtClean="0">
                <a:latin typeface="Arial" pitchFamily="34" charset="0"/>
                <a:cs typeface="Arial" pitchFamily="34" charset="0"/>
              </a:rPr>
              <a:t>Nhãn </a:t>
            </a:r>
            <a:r>
              <a:rPr lang="en-US" sz="2800" smtClean="0">
                <a:solidFill>
                  <a:srgbClr val="0000FF"/>
                </a:solidFill>
                <a:latin typeface="Arial" pitchFamily="34" charset="0"/>
                <a:cs typeface="Arial" pitchFamily="34" charset="0"/>
              </a:rPr>
              <a:t>private</a:t>
            </a:r>
            <a:r>
              <a:rPr lang="en-US" sz="2800" smtClean="0">
                <a:latin typeface="Arial" pitchFamily="34" charset="0"/>
                <a:cs typeface="Arial" pitchFamily="34" charset="0"/>
              </a:rPr>
              <a:t> đầu tiên có thể bỏ qua vì C++ ngầm hiểu rằng các thành phần trước nhãn </a:t>
            </a:r>
            <a:r>
              <a:rPr lang="en-US" sz="2800" smtClean="0">
                <a:solidFill>
                  <a:srgbClr val="0000FF"/>
                </a:solidFill>
                <a:latin typeface="Arial" pitchFamily="34" charset="0"/>
                <a:cs typeface="Arial" pitchFamily="34" charset="0"/>
              </a:rPr>
              <a:t>public</a:t>
            </a:r>
            <a:r>
              <a:rPr lang="en-US" sz="2800" smtClean="0">
                <a:latin typeface="Arial" pitchFamily="34" charset="0"/>
                <a:cs typeface="Arial" pitchFamily="34" charset="0"/>
              </a:rPr>
              <a:t> đầu tiên là </a:t>
            </a:r>
            <a:r>
              <a:rPr lang="en-US" sz="2800" smtClean="0">
                <a:solidFill>
                  <a:srgbClr val="0000FF"/>
                </a:solidFill>
                <a:latin typeface="Arial" pitchFamily="34" charset="0"/>
                <a:cs typeface="Arial" pitchFamily="34" charset="0"/>
              </a:rPr>
              <a:t>private</a:t>
            </a:r>
            <a:r>
              <a:rPr lang="en-US" sz="2800" smtClean="0">
                <a:latin typeface="Arial" pitchFamily="34" charset="0"/>
                <a:cs typeface="Arial" pitchFamily="34" charset="0"/>
              </a:rPr>
              <a:t>.</a:t>
            </a:r>
            <a:endParaRPr lang="en-US"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Phạm vi truy xuất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8" name="Rectangle 3"/>
          <p:cNvSpPr>
            <a:spLocks noChangeArrowheads="1"/>
          </p:cNvSpPr>
          <p:nvPr/>
        </p:nvSpPr>
        <p:spPr bwMode="auto">
          <a:xfrm>
            <a:off x="457200" y="1447800"/>
            <a:ext cx="8305800" cy="49530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200" b="0">
                <a:solidFill>
                  <a:srgbClr val="0000FF"/>
                </a:solidFill>
              </a:rPr>
              <a:t>class</a:t>
            </a:r>
            <a:r>
              <a:rPr lang="en-US" sz="2200" b="0">
                <a:solidFill>
                  <a:srgbClr val="000000"/>
                </a:solidFill>
              </a:rPr>
              <a:t> TamGiac{</a:t>
            </a:r>
          </a:p>
          <a:p>
            <a:pPr marL="342900" indent="-342900">
              <a:lnSpc>
                <a:spcPct val="120000"/>
              </a:lnSpc>
              <a:spcBef>
                <a:spcPct val="20000"/>
              </a:spcBef>
              <a:buFont typeface="Wingdings" pitchFamily="2" charset="2"/>
              <a:buNone/>
            </a:pPr>
            <a:r>
              <a:rPr lang="en-US" sz="2200" b="0">
                <a:solidFill>
                  <a:srgbClr val="000000"/>
                </a:solidFill>
              </a:rPr>
              <a:t>  </a:t>
            </a:r>
            <a:r>
              <a:rPr lang="en-US" sz="2200" b="0">
                <a:solidFill>
                  <a:srgbClr val="FF0000"/>
                </a:solidFill>
              </a:rPr>
              <a:t>private:</a:t>
            </a:r>
          </a:p>
          <a:p>
            <a:pPr marL="342900" indent="-342900">
              <a:lnSpc>
                <a:spcPct val="120000"/>
              </a:lnSpc>
              <a:spcBef>
                <a:spcPct val="20000"/>
              </a:spcBef>
              <a:buFont typeface="Wingdings" pitchFamily="2" charset="2"/>
              <a:buNone/>
            </a:pPr>
            <a:r>
              <a:rPr lang="en-US" sz="2200" b="0">
                <a:solidFill>
                  <a:srgbClr val="000000"/>
                </a:solidFill>
              </a:rPr>
              <a:t>    </a:t>
            </a:r>
            <a:r>
              <a:rPr lang="en-US" sz="2200" b="0">
                <a:solidFill>
                  <a:srgbClr val="0000FF"/>
                </a:solidFill>
              </a:rPr>
              <a:t>float</a:t>
            </a:r>
            <a:r>
              <a:rPr lang="en-US" sz="2200" b="0">
                <a:solidFill>
                  <a:srgbClr val="000000"/>
                </a:solidFill>
              </a:rPr>
              <a:t> a,b,c;</a:t>
            </a:r>
            <a:r>
              <a:rPr lang="en-US" sz="2200" b="0" i="1">
                <a:solidFill>
                  <a:srgbClr val="000000"/>
                </a:solidFill>
              </a:rPr>
              <a:t>/*độ dài ba cạnh*/</a:t>
            </a:r>
          </a:p>
          <a:p>
            <a:pPr marL="342900" indent="-342900">
              <a:lnSpc>
                <a:spcPct val="120000"/>
              </a:lnSpc>
              <a:spcBef>
                <a:spcPct val="20000"/>
              </a:spcBef>
              <a:buFont typeface="Wingdings" pitchFamily="2" charset="2"/>
              <a:buNone/>
            </a:pPr>
            <a:r>
              <a:rPr lang="en-US" sz="2200" b="0">
                <a:solidFill>
                  <a:srgbClr val="000000"/>
                </a:solidFill>
              </a:rPr>
              <a:t>  </a:t>
            </a:r>
            <a:r>
              <a:rPr lang="en-US" sz="2200" b="0">
                <a:solidFill>
                  <a:srgbClr val="FF0000"/>
                </a:solidFill>
              </a:rPr>
              <a:t>public:</a:t>
            </a:r>
          </a:p>
          <a:p>
            <a:pPr marL="342900" indent="-342900">
              <a:lnSpc>
                <a:spcPct val="120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Nhap();</a:t>
            </a:r>
            <a:r>
              <a:rPr lang="en-US" sz="2200" b="0" i="1">
                <a:solidFill>
                  <a:srgbClr val="000000"/>
                </a:solidFill>
              </a:rPr>
              <a:t>/*nhập vào độ dài ba cạnh*/</a:t>
            </a:r>
          </a:p>
          <a:p>
            <a:pPr marL="342900" indent="-342900">
              <a:lnSpc>
                <a:spcPct val="120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In();</a:t>
            </a:r>
            <a:r>
              <a:rPr lang="en-US" sz="2200" b="0" i="1">
                <a:solidFill>
                  <a:srgbClr val="000000"/>
                </a:solidFill>
              </a:rPr>
              <a:t>/*in ra các thông tin liên quan đến tam giác*/</a:t>
            </a:r>
          </a:p>
          <a:p>
            <a:pPr marL="342900" indent="-342900">
              <a:lnSpc>
                <a:spcPct val="120000"/>
              </a:lnSpc>
              <a:spcBef>
                <a:spcPct val="20000"/>
              </a:spcBef>
              <a:buFont typeface="Wingdings" pitchFamily="2" charset="2"/>
              <a:buNone/>
            </a:pPr>
            <a:r>
              <a:rPr lang="en-US" sz="2200" b="0">
                <a:solidFill>
                  <a:srgbClr val="000000"/>
                </a:solidFill>
              </a:rPr>
              <a:t>  </a:t>
            </a:r>
            <a:r>
              <a:rPr lang="en-US" sz="2200" b="0">
                <a:solidFill>
                  <a:srgbClr val="FF0000"/>
                </a:solidFill>
              </a:rPr>
              <a:t>private:</a:t>
            </a:r>
          </a:p>
          <a:p>
            <a:pPr marL="342900" indent="-342900">
              <a:lnSpc>
                <a:spcPct val="120000"/>
              </a:lnSpc>
              <a:spcBef>
                <a:spcPct val="2000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Loaitg</a:t>
            </a:r>
            <a:r>
              <a:rPr lang="en-US" sz="2200" b="0" smtClean="0">
                <a:solidFill>
                  <a:srgbClr val="000000"/>
                </a:solidFill>
              </a:rPr>
              <a:t>();</a:t>
            </a:r>
            <a:r>
              <a:rPr lang="en-US" sz="2200" b="0" i="1" smtClean="0">
                <a:solidFill>
                  <a:srgbClr val="000000"/>
                </a:solidFill>
              </a:rPr>
              <a:t>//cho </a:t>
            </a:r>
            <a:r>
              <a:rPr lang="en-US" sz="2200" b="0" i="1">
                <a:solidFill>
                  <a:srgbClr val="000000"/>
                </a:solidFill>
              </a:rPr>
              <a:t>biết kiểu của tam giác: </a:t>
            </a:r>
            <a:r>
              <a:rPr lang="en-US" sz="2200" b="0" i="1" smtClean="0">
                <a:solidFill>
                  <a:srgbClr val="000000"/>
                </a:solidFill>
              </a:rPr>
              <a:t>1-d,2-vc,3-c,4-v,5-t</a:t>
            </a:r>
            <a:endParaRPr lang="en-US" sz="2200" b="0" i="1">
              <a:solidFill>
                <a:srgbClr val="000000"/>
              </a:solidFill>
            </a:endParaRPr>
          </a:p>
          <a:p>
            <a:pPr marL="342900" indent="-342900">
              <a:lnSpc>
                <a:spcPct val="120000"/>
              </a:lnSpc>
              <a:spcBef>
                <a:spcPct val="20000"/>
              </a:spcBef>
              <a:buFont typeface="Wingdings" pitchFamily="2" charset="2"/>
              <a:buNone/>
            </a:pPr>
            <a:r>
              <a:rPr lang="en-US" sz="2200" b="0">
                <a:solidFill>
                  <a:srgbClr val="000000"/>
                </a:solidFill>
              </a:rPr>
              <a:t>    </a:t>
            </a:r>
            <a:r>
              <a:rPr lang="en-US" sz="2200" b="0">
                <a:solidFill>
                  <a:srgbClr val="0000FF"/>
                </a:solidFill>
              </a:rPr>
              <a:t>float</a:t>
            </a:r>
            <a:r>
              <a:rPr lang="en-US" sz="2200" b="0">
                <a:solidFill>
                  <a:srgbClr val="000000"/>
                </a:solidFill>
              </a:rPr>
              <a:t> DienTich();</a:t>
            </a:r>
            <a:r>
              <a:rPr lang="en-US" sz="2200" b="0" i="1">
                <a:solidFill>
                  <a:srgbClr val="000000"/>
                </a:solidFill>
              </a:rPr>
              <a:t>/*tính diện tích của tam giác*/</a:t>
            </a:r>
          </a:p>
          <a:p>
            <a:pPr marL="342900" indent="-342900">
              <a:lnSpc>
                <a:spcPct val="120000"/>
              </a:lnSpc>
              <a:spcBef>
                <a:spcPct val="20000"/>
              </a:spcBef>
              <a:buFont typeface="Wingdings" pitchFamily="2" charset="2"/>
              <a:buNone/>
            </a:pPr>
            <a:r>
              <a:rPr lang="en-US" sz="2200" b="0">
                <a:solidFill>
                  <a:srgbClr val="000000"/>
                </a:solidFill>
              </a:rPr>
              <a:t>  };</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Phạm vi truy xuất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8" name="Rectangle 3"/>
          <p:cNvSpPr>
            <a:spLocks noChangeArrowheads="1"/>
          </p:cNvSpPr>
          <p:nvPr/>
        </p:nvSpPr>
        <p:spPr bwMode="auto">
          <a:xfrm>
            <a:off x="457200" y="1447800"/>
            <a:ext cx="8305800" cy="4830762"/>
          </a:xfrm>
          <a:prstGeom prst="rect">
            <a:avLst/>
          </a:prstGeom>
          <a:solidFill>
            <a:srgbClr val="CCFFFF"/>
          </a:solidFill>
          <a:ln w="9525">
            <a:noFill/>
            <a:miter lim="800000"/>
            <a:headEnd/>
            <a:tailEnd/>
          </a:ln>
        </p:spPr>
        <p:txBody>
          <a:bodyPr/>
          <a:lstStyle/>
          <a:p>
            <a:pPr marL="533400" indent="-533400">
              <a:lnSpc>
                <a:spcPct val="120000"/>
              </a:lnSpc>
              <a:spcBef>
                <a:spcPct val="20000"/>
              </a:spcBef>
              <a:buFont typeface="Wingdings" pitchFamily="2" charset="2"/>
              <a:buNone/>
            </a:pPr>
            <a:r>
              <a:rPr lang="en-US" sz="2200">
                <a:solidFill>
                  <a:srgbClr val="0000FF"/>
                </a:solidFill>
              </a:rPr>
              <a:t>class</a:t>
            </a:r>
            <a:r>
              <a:rPr lang="en-US" sz="2200">
                <a:solidFill>
                  <a:srgbClr val="000000"/>
                </a:solidFill>
              </a:rPr>
              <a:t> TamGiac{</a:t>
            </a:r>
          </a:p>
          <a:p>
            <a:pPr marL="533400" indent="-533400">
              <a:lnSpc>
                <a:spcPct val="120000"/>
              </a:lnSpc>
              <a:spcBef>
                <a:spcPct val="20000"/>
              </a:spcBef>
              <a:buFont typeface="Wingdings" pitchFamily="2" charset="2"/>
              <a:buNone/>
            </a:pPr>
            <a:r>
              <a:rPr lang="en-US" sz="2200">
                <a:solidFill>
                  <a:srgbClr val="000000"/>
                </a:solidFill>
              </a:rPr>
              <a:t>  </a:t>
            </a:r>
            <a:r>
              <a:rPr lang="en-US" sz="2200">
                <a:solidFill>
                  <a:srgbClr val="FF0000"/>
                </a:solidFill>
              </a:rPr>
              <a:t>private:</a:t>
            </a:r>
          </a:p>
          <a:p>
            <a:pPr marL="533400" indent="-533400">
              <a:lnSpc>
                <a:spcPct val="120000"/>
              </a:lnSpc>
              <a:spcBef>
                <a:spcPct val="20000"/>
              </a:spcBef>
              <a:buFont typeface="Wingdings" pitchFamily="2" charset="2"/>
              <a:buNone/>
            </a:pPr>
            <a:r>
              <a:rPr lang="en-US" sz="2200">
                <a:solidFill>
                  <a:srgbClr val="000000"/>
                </a:solidFill>
              </a:rPr>
              <a:t>    </a:t>
            </a:r>
            <a:r>
              <a:rPr lang="en-US" sz="2200">
                <a:solidFill>
                  <a:srgbClr val="0000FF"/>
                </a:solidFill>
              </a:rPr>
              <a:t>float</a:t>
            </a:r>
            <a:r>
              <a:rPr lang="en-US" sz="2200">
                <a:solidFill>
                  <a:srgbClr val="000000"/>
                </a:solidFill>
              </a:rPr>
              <a:t> a,b,c;</a:t>
            </a:r>
            <a:r>
              <a:rPr lang="en-US" sz="2200" i="1">
                <a:solidFill>
                  <a:srgbClr val="000000"/>
                </a:solidFill>
              </a:rPr>
              <a:t>/*độ dài ba cạnh*/</a:t>
            </a:r>
          </a:p>
          <a:p>
            <a:pPr marL="533400" indent="-533400">
              <a:lnSpc>
                <a:spcPct val="120000"/>
              </a:lnSpc>
              <a:spcBef>
                <a:spcPct val="20000"/>
              </a:spcBef>
              <a:buFont typeface="Wingdings" pitchFamily="2" charset="2"/>
              <a:buNone/>
            </a:pPr>
            <a:r>
              <a:rPr lang="en-US" sz="2200">
                <a:solidFill>
                  <a:srgbClr val="000000"/>
                </a:solidFill>
              </a:rPr>
              <a:t>    </a:t>
            </a:r>
            <a:r>
              <a:rPr lang="en-US" sz="2200">
                <a:solidFill>
                  <a:srgbClr val="0000FF"/>
                </a:solidFill>
              </a:rPr>
              <a:t>int</a:t>
            </a:r>
            <a:r>
              <a:rPr lang="en-US" sz="2200">
                <a:solidFill>
                  <a:srgbClr val="000000"/>
                </a:solidFill>
              </a:rPr>
              <a:t> Loaitg</a:t>
            </a:r>
            <a:r>
              <a:rPr lang="en-US" sz="2200" smtClean="0">
                <a:solidFill>
                  <a:srgbClr val="000000"/>
                </a:solidFill>
              </a:rPr>
              <a:t>();</a:t>
            </a:r>
            <a:r>
              <a:rPr lang="en-US" sz="2200" i="1" smtClean="0">
                <a:solidFill>
                  <a:srgbClr val="000000"/>
                </a:solidFill>
              </a:rPr>
              <a:t>//cho </a:t>
            </a:r>
            <a:r>
              <a:rPr lang="en-US" sz="2200" i="1">
                <a:solidFill>
                  <a:srgbClr val="000000"/>
                </a:solidFill>
              </a:rPr>
              <a:t>biết kiểu của tam giác: </a:t>
            </a:r>
            <a:r>
              <a:rPr lang="en-US" sz="2200" i="1" smtClean="0">
                <a:solidFill>
                  <a:srgbClr val="000000"/>
                </a:solidFill>
              </a:rPr>
              <a:t>1-d,2-vc,3-c,4-v,5-t</a:t>
            </a:r>
            <a:endParaRPr lang="en-US" sz="2200" i="1">
              <a:solidFill>
                <a:srgbClr val="000000"/>
              </a:solidFill>
            </a:endParaRPr>
          </a:p>
          <a:p>
            <a:pPr marL="533400" indent="-533400">
              <a:lnSpc>
                <a:spcPct val="120000"/>
              </a:lnSpc>
              <a:spcBef>
                <a:spcPct val="20000"/>
              </a:spcBef>
              <a:buFont typeface="Wingdings" pitchFamily="2" charset="2"/>
              <a:buNone/>
            </a:pPr>
            <a:r>
              <a:rPr lang="en-US" sz="2200">
                <a:solidFill>
                  <a:srgbClr val="000000"/>
                </a:solidFill>
              </a:rPr>
              <a:t>    </a:t>
            </a:r>
            <a:r>
              <a:rPr lang="en-US" sz="2200">
                <a:solidFill>
                  <a:srgbClr val="0000FF"/>
                </a:solidFill>
              </a:rPr>
              <a:t>float</a:t>
            </a:r>
            <a:r>
              <a:rPr lang="en-US" sz="2200">
                <a:solidFill>
                  <a:srgbClr val="000000"/>
                </a:solidFill>
              </a:rPr>
              <a:t> DienTich();</a:t>
            </a:r>
            <a:r>
              <a:rPr lang="en-US" sz="2200" i="1">
                <a:solidFill>
                  <a:srgbClr val="000000"/>
                </a:solidFill>
              </a:rPr>
              <a:t>/*tính diện tích của tam giác*/</a:t>
            </a:r>
          </a:p>
          <a:p>
            <a:pPr marL="533400" indent="-533400">
              <a:lnSpc>
                <a:spcPct val="120000"/>
              </a:lnSpc>
              <a:spcBef>
                <a:spcPct val="20000"/>
              </a:spcBef>
              <a:buFont typeface="Wingdings" pitchFamily="2" charset="2"/>
              <a:buNone/>
            </a:pPr>
            <a:r>
              <a:rPr lang="en-US" sz="2200">
                <a:solidFill>
                  <a:srgbClr val="FF0000"/>
                </a:solidFill>
              </a:rPr>
              <a:t>  public:</a:t>
            </a:r>
          </a:p>
          <a:p>
            <a:pPr marL="533400" indent="-533400">
              <a:lnSpc>
                <a:spcPct val="120000"/>
              </a:lnSpc>
              <a:spcBef>
                <a:spcPct val="20000"/>
              </a:spcBef>
              <a:buFont typeface="Wingdings" pitchFamily="2" charset="2"/>
              <a:buNone/>
            </a:pPr>
            <a:r>
              <a:rPr lang="en-US" sz="2200">
                <a:solidFill>
                  <a:srgbClr val="000000"/>
                </a:solidFill>
              </a:rPr>
              <a:t>    </a:t>
            </a:r>
            <a:r>
              <a:rPr lang="en-US" sz="2200">
                <a:solidFill>
                  <a:srgbClr val="0000FF"/>
                </a:solidFill>
              </a:rPr>
              <a:t>void</a:t>
            </a:r>
            <a:r>
              <a:rPr lang="en-US" sz="2200">
                <a:solidFill>
                  <a:srgbClr val="000000"/>
                </a:solidFill>
              </a:rPr>
              <a:t> Nhap();</a:t>
            </a:r>
            <a:r>
              <a:rPr lang="en-US" sz="2200" i="1">
                <a:solidFill>
                  <a:srgbClr val="000000"/>
                </a:solidFill>
              </a:rPr>
              <a:t>/*nhập vào độ dài ba cạnh*/</a:t>
            </a:r>
          </a:p>
          <a:p>
            <a:pPr marL="533400" indent="-533400">
              <a:lnSpc>
                <a:spcPct val="120000"/>
              </a:lnSpc>
              <a:spcBef>
                <a:spcPct val="20000"/>
              </a:spcBef>
              <a:buFont typeface="Wingdings" pitchFamily="2" charset="2"/>
              <a:buNone/>
            </a:pPr>
            <a:r>
              <a:rPr lang="en-US" sz="2200">
                <a:solidFill>
                  <a:srgbClr val="000000"/>
                </a:solidFill>
              </a:rPr>
              <a:t>    </a:t>
            </a:r>
            <a:r>
              <a:rPr lang="en-US" sz="2200">
                <a:solidFill>
                  <a:srgbClr val="0000FF"/>
                </a:solidFill>
              </a:rPr>
              <a:t>void</a:t>
            </a:r>
            <a:r>
              <a:rPr lang="en-US" sz="2200">
                <a:solidFill>
                  <a:srgbClr val="000000"/>
                </a:solidFill>
              </a:rPr>
              <a:t> In();</a:t>
            </a:r>
            <a:r>
              <a:rPr lang="en-US" sz="2200" i="1">
                <a:solidFill>
                  <a:srgbClr val="000000"/>
                </a:solidFill>
              </a:rPr>
              <a:t>/*in ra các thông tin liên quan đến tam giác*/</a:t>
            </a:r>
          </a:p>
          <a:p>
            <a:pPr marL="533400" indent="-533400">
              <a:lnSpc>
                <a:spcPct val="120000"/>
              </a:lnSpc>
              <a:spcBef>
                <a:spcPct val="20000"/>
              </a:spcBef>
              <a:buFont typeface="Wingdings" pitchFamily="2" charset="2"/>
              <a:buNone/>
            </a:pPr>
            <a:r>
              <a:rPr lang="en-US" sz="2200">
                <a:solidFill>
                  <a:srgbClr val="000000"/>
                </a:solidFill>
              </a:rPr>
              <a:t>};</a:t>
            </a:r>
          </a:p>
          <a:p>
            <a:pPr marL="533400" indent="-533400">
              <a:lnSpc>
                <a:spcPct val="120000"/>
              </a:lnSpc>
              <a:spcBef>
                <a:spcPct val="20000"/>
              </a:spcBef>
              <a:buFont typeface="Wingdings" pitchFamily="2" charset="2"/>
              <a:buChar char="v"/>
            </a:pPr>
            <a:endParaRPr lang="en-US" sz="2200">
              <a:solidFill>
                <a:srgbClr val="00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số hàm thành phần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20000"/>
              </a:lnSpc>
              <a:buFont typeface="Wingdings" pitchFamily="2" charset="2"/>
              <a:buChar char="v"/>
            </a:pPr>
            <a:r>
              <a:rPr lang="en-US" sz="2800" smtClean="0">
                <a:solidFill>
                  <a:schemeClr val="tx1">
                    <a:lumMod val="95000"/>
                    <a:lumOff val="5000"/>
                  </a:schemeClr>
                </a:solidFill>
                <a:latin typeface="Arial" pitchFamily="34" charset="0"/>
                <a:cs typeface="Arial" pitchFamily="34" charset="0"/>
              </a:rPr>
              <a:t>Hàm thành phần có quyền truy nhập đến các thành phần </a:t>
            </a:r>
            <a:r>
              <a:rPr lang="en-US" sz="2800" smtClean="0">
                <a:solidFill>
                  <a:srgbClr val="0000FF"/>
                </a:solidFill>
                <a:latin typeface="Arial" pitchFamily="34" charset="0"/>
                <a:cs typeface="Arial" pitchFamily="34" charset="0"/>
              </a:rPr>
              <a:t>private</a:t>
            </a:r>
            <a:r>
              <a:rPr lang="en-US" sz="2800" smtClean="0">
                <a:solidFill>
                  <a:schemeClr val="tx1">
                    <a:lumMod val="95000"/>
                    <a:lumOff val="5000"/>
                  </a:schemeClr>
                </a:solidFill>
                <a:latin typeface="Arial" pitchFamily="34" charset="0"/>
                <a:cs typeface="Arial" pitchFamily="34" charset="0"/>
              </a:rPr>
              <a:t> của đối tượng gọi nó</a:t>
            </a:r>
          </a:p>
          <a:p>
            <a:pPr algn="just">
              <a:lnSpc>
                <a:spcPct val="120000"/>
              </a:lnSpc>
              <a:buFont typeface="Wingdings" pitchFamily="2" charset="2"/>
              <a:buChar char="v"/>
            </a:pPr>
            <a:r>
              <a:rPr lang="en-US" sz="2800" smtClean="0">
                <a:latin typeface="Arial" pitchFamily="34" charset="0"/>
                <a:cs typeface="Arial" pitchFamily="34" charset="0"/>
              </a:rPr>
              <a:t>Ví dụ:</a:t>
            </a:r>
          </a:p>
          <a:p>
            <a:pPr lvl="1">
              <a:lnSpc>
                <a:spcPct val="120000"/>
              </a:lnSpc>
              <a:buFont typeface="Wingdings 2" pitchFamily="18" charset="2"/>
              <a:buNone/>
            </a:pPr>
            <a:r>
              <a:rPr lang="en-US" smtClean="0">
                <a:solidFill>
                  <a:srgbClr val="0000FF"/>
                </a:solidFill>
              </a:rPr>
              <a:t>void</a:t>
            </a:r>
            <a:r>
              <a:rPr lang="en-US" smtClean="0"/>
              <a:t> point::init (</a:t>
            </a:r>
            <a:r>
              <a:rPr lang="en-US" smtClean="0">
                <a:solidFill>
                  <a:srgbClr val="0000FF"/>
                </a:solidFill>
              </a:rPr>
              <a:t>int </a:t>
            </a:r>
            <a:r>
              <a:rPr lang="en-US" smtClean="0"/>
              <a:t>xx, </a:t>
            </a:r>
            <a:r>
              <a:rPr lang="en-US" smtClean="0">
                <a:solidFill>
                  <a:srgbClr val="0000FF"/>
                </a:solidFill>
              </a:rPr>
              <a:t>int </a:t>
            </a:r>
            <a:r>
              <a:rPr lang="en-US" smtClean="0"/>
              <a:t>yy){</a:t>
            </a:r>
          </a:p>
          <a:p>
            <a:pPr lvl="1">
              <a:lnSpc>
                <a:spcPct val="120000"/>
              </a:lnSpc>
              <a:buFont typeface="Wingdings 2" pitchFamily="18" charset="2"/>
              <a:buNone/>
            </a:pPr>
            <a:r>
              <a:rPr lang="en-US" smtClean="0"/>
              <a:t>		x = xx;</a:t>
            </a:r>
          </a:p>
          <a:p>
            <a:pPr lvl="1">
              <a:lnSpc>
                <a:spcPct val="120000"/>
              </a:lnSpc>
              <a:buFont typeface="Wingdings 2" pitchFamily="18" charset="2"/>
              <a:buNone/>
            </a:pPr>
            <a:r>
              <a:rPr lang="en-US" smtClean="0"/>
              <a:t>		y = yy;  //x, y la thanh phan cua point</a:t>
            </a:r>
          </a:p>
          <a:p>
            <a:pPr lvl="1">
              <a:lnSpc>
                <a:spcPct val="120000"/>
              </a:lnSpc>
              <a:buFont typeface="Wingdings 2" pitchFamily="18" charset="2"/>
              <a:buNone/>
            </a:pPr>
            <a:r>
              <a:rPr lang="en-US" smtClean="0"/>
              <a:t>}</a:t>
            </a:r>
            <a:endParaRPr lang="en-US"/>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số hàm thành phần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fontScale="85000" lnSpcReduction="10000"/>
          </a:bodyPr>
          <a:lstStyle/>
          <a:p>
            <a:pPr algn="just">
              <a:lnSpc>
                <a:spcPct val="120000"/>
              </a:lnSpc>
              <a:buFont typeface="Wingdings" pitchFamily="2" charset="2"/>
              <a:buChar char="v"/>
            </a:pPr>
            <a:r>
              <a:rPr lang="en-US" sz="3300" smtClean="0">
                <a:latin typeface="Arial" pitchFamily="34" charset="0"/>
                <a:cs typeface="Arial" pitchFamily="34" charset="0"/>
              </a:rPr>
              <a:t>Hàm thành phần có quyền truy nhập đến tất cả các thành phần </a:t>
            </a:r>
            <a:r>
              <a:rPr lang="en-US" sz="3300" smtClean="0">
                <a:solidFill>
                  <a:srgbClr val="0000FF"/>
                </a:solidFill>
                <a:latin typeface="Arial" pitchFamily="34" charset="0"/>
                <a:cs typeface="Arial" pitchFamily="34" charset="0"/>
              </a:rPr>
              <a:t>private</a:t>
            </a:r>
            <a:r>
              <a:rPr lang="en-US" sz="3300" smtClean="0">
                <a:latin typeface="Arial" pitchFamily="34" charset="0"/>
                <a:cs typeface="Arial" pitchFamily="34" charset="0"/>
              </a:rPr>
              <a:t> của </a:t>
            </a:r>
            <a:r>
              <a:rPr lang="en-US" sz="3300" smtClean="0">
                <a:solidFill>
                  <a:srgbClr val="0066FF"/>
                </a:solidFill>
                <a:latin typeface="Arial" pitchFamily="34" charset="0"/>
                <a:cs typeface="Arial" pitchFamily="34" charset="0"/>
              </a:rPr>
              <a:t>các đối tượng, tham chiếu đối tượng hay con trỏ đối tượng </a:t>
            </a:r>
            <a:r>
              <a:rPr lang="en-US" sz="3300" smtClean="0">
                <a:latin typeface="Arial" pitchFamily="34" charset="0"/>
                <a:cs typeface="Arial" pitchFamily="34" charset="0"/>
              </a:rPr>
              <a:t>có cùng kiểu lớp khi được dùng là tham số hình thức của nó</a:t>
            </a:r>
          </a:p>
          <a:p>
            <a:pPr algn="just">
              <a:lnSpc>
                <a:spcPct val="120000"/>
              </a:lnSpc>
              <a:buFont typeface="Wingdings" pitchFamily="2" charset="2"/>
              <a:buNone/>
            </a:pPr>
            <a:r>
              <a:rPr lang="en-US" smtClean="0"/>
              <a:t>	 </a:t>
            </a:r>
            <a:r>
              <a:rPr lang="en-US" smtClean="0">
                <a:solidFill>
                  <a:srgbClr val="0000FF"/>
                </a:solidFill>
              </a:rPr>
              <a:t>int</a:t>
            </a:r>
            <a:r>
              <a:rPr lang="en-US" smtClean="0"/>
              <a:t> Trung (point pt){</a:t>
            </a:r>
          </a:p>
          <a:p>
            <a:pPr lvl="1" algn="just">
              <a:lnSpc>
                <a:spcPct val="120000"/>
              </a:lnSpc>
              <a:buFont typeface="Wingdings 2" pitchFamily="18" charset="2"/>
              <a:buNone/>
            </a:pPr>
            <a:r>
              <a:rPr lang="en-US" smtClean="0"/>
              <a:t>	</a:t>
            </a:r>
            <a:r>
              <a:rPr lang="en-US" smtClean="0">
                <a:solidFill>
                  <a:srgbClr val="0000FF"/>
                </a:solidFill>
              </a:rPr>
              <a:t>return</a:t>
            </a:r>
            <a:r>
              <a:rPr lang="en-US" smtClean="0"/>
              <a:t> (x==pt.x &amp;&amp; y==pt.y);</a:t>
            </a:r>
          </a:p>
          <a:p>
            <a:pPr lvl="1" algn="just">
              <a:lnSpc>
                <a:spcPct val="120000"/>
              </a:lnSpc>
              <a:buFont typeface="Wingdings 2" pitchFamily="18" charset="2"/>
              <a:buNone/>
            </a:pPr>
            <a:r>
              <a:rPr lang="en-US" smtClean="0"/>
              <a:t>}</a:t>
            </a:r>
          </a:p>
          <a:p>
            <a:pPr algn="just">
              <a:lnSpc>
                <a:spcPct val="120000"/>
              </a:lnSpc>
              <a:buFont typeface="Wingdings" pitchFamily="2" charset="2"/>
              <a:buNone/>
            </a:pPr>
            <a:r>
              <a:rPr lang="en-US" smtClean="0"/>
              <a:t>	 </a:t>
            </a:r>
            <a:r>
              <a:rPr lang="en-US" smtClean="0">
                <a:solidFill>
                  <a:srgbClr val="0000FF"/>
                </a:solidFill>
              </a:rPr>
              <a:t>int</a:t>
            </a:r>
            <a:r>
              <a:rPr lang="en-US" smtClean="0"/>
              <a:t> Trung (point *pt) { </a:t>
            </a:r>
            <a:r>
              <a:rPr lang="en-US" smtClean="0">
                <a:solidFill>
                  <a:srgbClr val="0000FF"/>
                </a:solidFill>
              </a:rPr>
              <a:t>return</a:t>
            </a:r>
            <a:r>
              <a:rPr lang="en-US" smtClean="0"/>
              <a:t> (x==pt</a:t>
            </a:r>
            <a:r>
              <a:rPr lang="en-US" smtClean="0">
                <a:sym typeface="Wingdings" pitchFamily="2" charset="2"/>
              </a:rPr>
              <a:t></a:t>
            </a:r>
            <a:r>
              <a:rPr lang="en-US" smtClean="0"/>
              <a:t>x &amp;&amp; y==pt</a:t>
            </a:r>
            <a:r>
              <a:rPr lang="en-US" smtClean="0">
                <a:sym typeface="Wingdings" pitchFamily="2" charset="2"/>
              </a:rPr>
              <a:t></a:t>
            </a:r>
            <a:r>
              <a:rPr lang="en-US" smtClean="0"/>
              <a:t>y); }</a:t>
            </a:r>
          </a:p>
          <a:p>
            <a:pPr algn="just">
              <a:lnSpc>
                <a:spcPct val="120000"/>
              </a:lnSpc>
              <a:buFont typeface="Wingdings" pitchFamily="2" charset="2"/>
              <a:buNone/>
            </a:pPr>
            <a:r>
              <a:rPr lang="en-US" smtClean="0"/>
              <a:t>	 </a:t>
            </a:r>
            <a:r>
              <a:rPr lang="en-US" smtClean="0">
                <a:solidFill>
                  <a:srgbClr val="0000FF"/>
                </a:solidFill>
              </a:rPr>
              <a:t>int</a:t>
            </a:r>
            <a:r>
              <a:rPr lang="en-US" smtClean="0"/>
              <a:t> Trung (point &amp;pt) { </a:t>
            </a:r>
            <a:r>
              <a:rPr lang="en-US" smtClean="0">
                <a:solidFill>
                  <a:srgbClr val="0000FF"/>
                </a:solidFill>
              </a:rPr>
              <a:t>return</a:t>
            </a:r>
            <a:r>
              <a:rPr lang="en-US" smtClean="0"/>
              <a:t> (x==pt.x &amp;&amp; y==pt.y); }</a:t>
            </a:r>
            <a:endParaRPr lang="en-US"/>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Con trỏ this</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fontScale="85000" lnSpcReduction="10000"/>
          </a:bodyPr>
          <a:lstStyle/>
          <a:p>
            <a:pPr algn="just">
              <a:lnSpc>
                <a:spcPct val="120000"/>
              </a:lnSpc>
              <a:buFont typeface="Wingdings" pitchFamily="2" charset="2"/>
              <a:buChar char="v"/>
            </a:pPr>
            <a:r>
              <a:rPr lang="en-US" sz="3300" smtClean="0">
                <a:latin typeface="Arial" pitchFamily="34" charset="0"/>
                <a:cs typeface="Arial" pitchFamily="34" charset="0"/>
              </a:rPr>
              <a:t>Từ khoá</a:t>
            </a:r>
            <a:r>
              <a:rPr lang="en-US" sz="3300" smtClean="0">
                <a:solidFill>
                  <a:srgbClr val="0000FF"/>
                </a:solidFill>
                <a:latin typeface="Arial" pitchFamily="34" charset="0"/>
                <a:cs typeface="Arial" pitchFamily="34" charset="0"/>
              </a:rPr>
              <a:t> this</a:t>
            </a:r>
            <a:r>
              <a:rPr lang="en-US" sz="3300" smtClean="0">
                <a:latin typeface="Arial" pitchFamily="34" charset="0"/>
                <a:cs typeface="Arial" pitchFamily="34" charset="0"/>
              </a:rPr>
              <a:t> trong định nghĩa của các hàm thành phần lớp dùng để xác định địa chỉ của đối tượng dùng làm </a:t>
            </a:r>
            <a:r>
              <a:rPr lang="en-US" sz="3300" smtClean="0">
                <a:solidFill>
                  <a:srgbClr val="0000FF"/>
                </a:solidFill>
                <a:latin typeface="Arial" pitchFamily="34" charset="0"/>
                <a:cs typeface="Arial" pitchFamily="34" charset="0"/>
              </a:rPr>
              <a:t>tham số ngầm định</a:t>
            </a:r>
            <a:r>
              <a:rPr lang="en-US" sz="3300" smtClean="0">
                <a:latin typeface="Arial" pitchFamily="34" charset="0"/>
                <a:cs typeface="Arial" pitchFamily="34" charset="0"/>
              </a:rPr>
              <a:t> cho hàm thành phần.</a:t>
            </a:r>
          </a:p>
          <a:p>
            <a:pPr algn="just">
              <a:lnSpc>
                <a:spcPct val="120000"/>
              </a:lnSpc>
              <a:buFont typeface="Wingdings" pitchFamily="2" charset="2"/>
              <a:buChar char="v"/>
            </a:pPr>
            <a:r>
              <a:rPr lang="en-US" sz="3300" smtClean="0">
                <a:solidFill>
                  <a:srgbClr val="FF0303"/>
                </a:solidFill>
                <a:latin typeface="Arial" pitchFamily="34" charset="0"/>
                <a:cs typeface="Arial" pitchFamily="34" charset="0"/>
              </a:rPr>
              <a:t>Con trỏ this tham chiếu đến đối tượng đang gọi hàm thành phần.</a:t>
            </a:r>
          </a:p>
          <a:p>
            <a:pPr algn="just">
              <a:lnSpc>
                <a:spcPct val="120000"/>
              </a:lnSpc>
              <a:buFont typeface="Wingdings" pitchFamily="2" charset="2"/>
              <a:buChar char="v"/>
            </a:pPr>
            <a:r>
              <a:rPr lang="en-US" sz="3300" smtClean="0">
                <a:latin typeface="Arial" pitchFamily="34" charset="0"/>
                <a:cs typeface="Arial" pitchFamily="34" charset="0"/>
              </a:rPr>
              <a:t>Ví dụ:</a:t>
            </a:r>
          </a:p>
          <a:p>
            <a:pPr algn="just">
              <a:lnSpc>
                <a:spcPct val="120000"/>
              </a:lnSpc>
              <a:buNone/>
            </a:pPr>
            <a:r>
              <a:rPr lang="en-US" smtClean="0"/>
              <a:t>	</a:t>
            </a:r>
            <a:r>
              <a:rPr lang="en-US" smtClean="0">
                <a:solidFill>
                  <a:srgbClr val="0000FF"/>
                </a:solidFill>
              </a:rPr>
              <a:t>int</a:t>
            </a:r>
            <a:r>
              <a:rPr lang="en-US" smtClean="0"/>
              <a:t> Trung(point pt){</a:t>
            </a:r>
          </a:p>
          <a:p>
            <a:pPr algn="just">
              <a:lnSpc>
                <a:spcPct val="120000"/>
              </a:lnSpc>
              <a:buNone/>
            </a:pPr>
            <a:r>
              <a:rPr lang="en-US" smtClean="0"/>
              <a:t>		</a:t>
            </a:r>
            <a:r>
              <a:rPr lang="en-US" smtClean="0">
                <a:solidFill>
                  <a:srgbClr val="0000FF"/>
                </a:solidFill>
              </a:rPr>
              <a:t>return</a:t>
            </a:r>
            <a:r>
              <a:rPr lang="en-US" smtClean="0"/>
              <a:t> (</a:t>
            </a:r>
            <a:r>
              <a:rPr lang="en-US" smtClean="0">
                <a:solidFill>
                  <a:srgbClr val="FF0303"/>
                </a:solidFill>
              </a:rPr>
              <a:t>this</a:t>
            </a:r>
            <a:r>
              <a:rPr lang="en-US" smtClean="0"/>
              <a:t> </a:t>
            </a:r>
            <a:r>
              <a:rPr lang="en-US" smtClean="0">
                <a:sym typeface="Wingdings" pitchFamily="2" charset="2"/>
              </a:rPr>
              <a:t> </a:t>
            </a:r>
            <a:r>
              <a:rPr lang="en-US" smtClean="0"/>
              <a:t>x == pt.x &amp;&amp; </a:t>
            </a:r>
            <a:r>
              <a:rPr lang="en-US" smtClean="0">
                <a:solidFill>
                  <a:srgbClr val="FF0303"/>
                </a:solidFill>
              </a:rPr>
              <a:t>this </a:t>
            </a:r>
            <a:r>
              <a:rPr lang="en-US" smtClean="0">
                <a:sym typeface="Wingdings" pitchFamily="2" charset="2"/>
              </a:rPr>
              <a:t> </a:t>
            </a:r>
            <a:r>
              <a:rPr lang="en-US" smtClean="0"/>
              <a:t>y == pt.y);</a:t>
            </a:r>
          </a:p>
          <a:p>
            <a:pPr algn="just">
              <a:lnSpc>
                <a:spcPct val="120000"/>
              </a:lnSpc>
              <a:buNone/>
            </a:pPr>
            <a:r>
              <a:rPr lang="en-US" smtClean="0"/>
              <a:t>	}</a:t>
            </a:r>
            <a:endParaRPr lang="en-US"/>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Phép gán đối tượng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20000"/>
              </a:lnSpc>
              <a:buFont typeface="Wingdings" pitchFamily="2" charset="2"/>
              <a:buChar char="v"/>
            </a:pPr>
            <a:r>
              <a:rPr lang="en-US" sz="2800" smtClean="0">
                <a:latin typeface="Arial" pitchFamily="34" charset="0"/>
                <a:cs typeface="Arial" pitchFamily="34" charset="0"/>
              </a:rPr>
              <a:t>Là việc </a:t>
            </a:r>
            <a:r>
              <a:rPr lang="en-US" sz="2800" smtClean="0">
                <a:solidFill>
                  <a:srgbClr val="0000FF"/>
                </a:solidFill>
                <a:latin typeface="Arial" pitchFamily="34" charset="0"/>
                <a:cs typeface="Arial" pitchFamily="34" charset="0"/>
              </a:rPr>
              <a:t>sao chép giá trị các thành phần dữ liệu</a:t>
            </a:r>
            <a:r>
              <a:rPr lang="en-US" sz="2800" smtClean="0">
                <a:latin typeface="Arial" pitchFamily="34" charset="0"/>
                <a:cs typeface="Arial" pitchFamily="34" charset="0"/>
              </a:rPr>
              <a:t> </a:t>
            </a:r>
            <a:r>
              <a:rPr lang="en-US" sz="2800" smtClean="0">
                <a:solidFill>
                  <a:srgbClr val="FF0303"/>
                </a:solidFill>
                <a:latin typeface="Arial" pitchFamily="34" charset="0"/>
                <a:cs typeface="Arial" pitchFamily="34" charset="0"/>
              </a:rPr>
              <a:t>từ đối tượng a sang đối tượng b</a:t>
            </a:r>
            <a:r>
              <a:rPr lang="en-US" sz="2800" smtClean="0">
                <a:latin typeface="Arial" pitchFamily="34" charset="0"/>
                <a:cs typeface="Arial" pitchFamily="34" charset="0"/>
              </a:rPr>
              <a:t> tương ứng từng đôi một</a:t>
            </a:r>
          </a:p>
          <a:p>
            <a:pPr algn="just">
              <a:lnSpc>
                <a:spcPct val="120000"/>
              </a:lnSpc>
              <a:buFont typeface="Wingdings" pitchFamily="2" charset="2"/>
              <a:buChar char="v"/>
            </a:pPr>
            <a:r>
              <a:rPr lang="en-US" sz="2800" smtClean="0">
                <a:latin typeface="Arial" pitchFamily="34" charset="0"/>
                <a:cs typeface="Arial" pitchFamily="34" charset="0"/>
              </a:rPr>
              <a:t>Ví dụ:</a:t>
            </a:r>
          </a:p>
          <a:p>
            <a:pPr lvl="1">
              <a:buFont typeface="Wingdings 2" pitchFamily="18" charset="2"/>
              <a:buNone/>
            </a:pPr>
            <a:r>
              <a:rPr lang="en-US" smtClean="0"/>
              <a:t>point a, b;</a:t>
            </a:r>
          </a:p>
          <a:p>
            <a:pPr lvl="1">
              <a:buFont typeface="Wingdings 2" pitchFamily="18" charset="2"/>
              <a:buNone/>
            </a:pPr>
            <a:r>
              <a:rPr lang="en-US" smtClean="0"/>
              <a:t>a.init(5,2);</a:t>
            </a:r>
          </a:p>
          <a:p>
            <a:pPr lvl="1">
              <a:buFont typeface="Wingdings 2" pitchFamily="18" charset="2"/>
              <a:buNone/>
            </a:pPr>
            <a:r>
              <a:rPr lang="en-US" smtClean="0"/>
              <a:t>b = a;</a:t>
            </a:r>
            <a:endParaRPr lang="en-US"/>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grpSp>
        <p:nvGrpSpPr>
          <p:cNvPr id="7" name="Group 5"/>
          <p:cNvGrpSpPr>
            <a:grpSpLocks/>
          </p:cNvGrpSpPr>
          <p:nvPr/>
        </p:nvGrpSpPr>
        <p:grpSpPr bwMode="auto">
          <a:xfrm>
            <a:off x="3048000" y="3124200"/>
            <a:ext cx="5486400" cy="2895600"/>
            <a:chOff x="4176" y="11376"/>
            <a:chExt cx="3313" cy="868"/>
          </a:xfrm>
        </p:grpSpPr>
        <p:sp>
          <p:nvSpPr>
            <p:cNvPr id="8" name="Rectangle 6"/>
            <p:cNvSpPr>
              <a:spLocks noChangeArrowheads="1"/>
            </p:cNvSpPr>
            <p:nvPr/>
          </p:nvSpPr>
          <p:spPr bwMode="auto">
            <a:xfrm>
              <a:off x="4464" y="11666"/>
              <a:ext cx="721" cy="577"/>
            </a:xfrm>
            <a:prstGeom prst="rect">
              <a:avLst/>
            </a:prstGeom>
            <a:noFill/>
            <a:ln w="9525">
              <a:solidFill>
                <a:srgbClr val="000000"/>
              </a:solidFill>
              <a:miter lim="800000"/>
              <a:headEnd/>
              <a:tailEnd/>
            </a:ln>
          </p:spPr>
          <p:txBody>
            <a:bodyPr/>
            <a:lstStyle/>
            <a:p>
              <a:endParaRPr lang="en-US"/>
            </a:p>
          </p:txBody>
        </p:sp>
        <p:sp>
          <p:nvSpPr>
            <p:cNvPr id="9" name="Line 7"/>
            <p:cNvSpPr>
              <a:spLocks noChangeShapeType="1"/>
            </p:cNvSpPr>
            <p:nvPr/>
          </p:nvSpPr>
          <p:spPr bwMode="auto">
            <a:xfrm>
              <a:off x="4464" y="11954"/>
              <a:ext cx="721" cy="1"/>
            </a:xfrm>
            <a:prstGeom prst="line">
              <a:avLst/>
            </a:prstGeom>
            <a:noFill/>
            <a:ln w="9525">
              <a:solidFill>
                <a:srgbClr val="000000"/>
              </a:solidFill>
              <a:round/>
              <a:headEnd type="none" w="sm" len="sm"/>
              <a:tailEnd type="none" w="sm" len="sm"/>
            </a:ln>
          </p:spPr>
          <p:txBody>
            <a:bodyPr/>
            <a:lstStyle/>
            <a:p>
              <a:endParaRPr lang="en-US"/>
            </a:p>
          </p:txBody>
        </p:sp>
        <p:sp>
          <p:nvSpPr>
            <p:cNvPr id="10" name="Rectangle 8"/>
            <p:cNvSpPr>
              <a:spLocks noChangeArrowheads="1"/>
            </p:cNvSpPr>
            <p:nvPr/>
          </p:nvSpPr>
          <p:spPr bwMode="auto">
            <a:xfrm>
              <a:off x="4608" y="11952"/>
              <a:ext cx="433" cy="289"/>
            </a:xfrm>
            <a:prstGeom prst="rect">
              <a:avLst/>
            </a:prstGeom>
            <a:noFill/>
            <a:ln w="9525">
              <a:noFill/>
              <a:miter lim="800000"/>
              <a:headEnd/>
              <a:tailEnd/>
            </a:ln>
          </p:spPr>
          <p:txBody>
            <a:bodyPr lIns="12700" tIns="12700" rIns="12700" bIns="12700"/>
            <a:lstStyle/>
            <a:p>
              <a:r>
                <a:rPr lang="en-US" sz="2800"/>
                <a:t>2</a:t>
              </a:r>
            </a:p>
          </p:txBody>
        </p:sp>
        <p:sp>
          <p:nvSpPr>
            <p:cNvPr id="11" name="Rectangle 9"/>
            <p:cNvSpPr>
              <a:spLocks noChangeArrowheads="1"/>
            </p:cNvSpPr>
            <p:nvPr/>
          </p:nvSpPr>
          <p:spPr bwMode="auto">
            <a:xfrm>
              <a:off x="7056" y="11952"/>
              <a:ext cx="433" cy="289"/>
            </a:xfrm>
            <a:prstGeom prst="rect">
              <a:avLst/>
            </a:prstGeom>
            <a:noFill/>
            <a:ln w="9525">
              <a:noFill/>
              <a:miter lim="800000"/>
              <a:headEnd/>
              <a:tailEnd/>
            </a:ln>
          </p:spPr>
          <p:txBody>
            <a:bodyPr lIns="12700" tIns="12700" rIns="12700" bIns="12700"/>
            <a:lstStyle/>
            <a:p>
              <a:r>
                <a:rPr lang="en-US" sz="2800"/>
                <a:t>y</a:t>
              </a:r>
            </a:p>
          </p:txBody>
        </p:sp>
        <p:sp>
          <p:nvSpPr>
            <p:cNvPr id="12" name="Rectangle 10"/>
            <p:cNvSpPr>
              <a:spLocks noChangeArrowheads="1"/>
            </p:cNvSpPr>
            <p:nvPr/>
          </p:nvSpPr>
          <p:spPr bwMode="auto">
            <a:xfrm>
              <a:off x="4608" y="11665"/>
              <a:ext cx="433" cy="289"/>
            </a:xfrm>
            <a:prstGeom prst="rect">
              <a:avLst/>
            </a:prstGeom>
            <a:noFill/>
            <a:ln w="9525">
              <a:noFill/>
              <a:miter lim="800000"/>
              <a:headEnd/>
              <a:tailEnd/>
            </a:ln>
          </p:spPr>
          <p:txBody>
            <a:bodyPr lIns="12700" tIns="12700" rIns="12700" bIns="12700"/>
            <a:lstStyle/>
            <a:p>
              <a:r>
                <a:rPr lang="en-US" sz="2800"/>
                <a:t>5</a:t>
              </a:r>
            </a:p>
          </p:txBody>
        </p:sp>
        <p:sp>
          <p:nvSpPr>
            <p:cNvPr id="13" name="Rectangle 11"/>
            <p:cNvSpPr>
              <a:spLocks noChangeArrowheads="1"/>
            </p:cNvSpPr>
            <p:nvPr/>
          </p:nvSpPr>
          <p:spPr bwMode="auto">
            <a:xfrm>
              <a:off x="6336" y="11377"/>
              <a:ext cx="433" cy="289"/>
            </a:xfrm>
            <a:prstGeom prst="rect">
              <a:avLst/>
            </a:prstGeom>
            <a:noFill/>
            <a:ln w="9525">
              <a:noFill/>
              <a:miter lim="800000"/>
              <a:headEnd/>
              <a:tailEnd/>
            </a:ln>
          </p:spPr>
          <p:txBody>
            <a:bodyPr lIns="12700" tIns="12700" rIns="12700" bIns="12700"/>
            <a:lstStyle/>
            <a:p>
              <a:r>
                <a:rPr lang="en-US" sz="2800" b="1"/>
                <a:t>b</a:t>
              </a:r>
            </a:p>
          </p:txBody>
        </p:sp>
        <p:sp>
          <p:nvSpPr>
            <p:cNvPr id="14" name="Rectangle 12"/>
            <p:cNvSpPr>
              <a:spLocks noChangeArrowheads="1"/>
            </p:cNvSpPr>
            <p:nvPr/>
          </p:nvSpPr>
          <p:spPr bwMode="auto">
            <a:xfrm>
              <a:off x="4608" y="11376"/>
              <a:ext cx="433" cy="289"/>
            </a:xfrm>
            <a:prstGeom prst="rect">
              <a:avLst/>
            </a:prstGeom>
            <a:noFill/>
            <a:ln w="9525">
              <a:noFill/>
              <a:miter lim="800000"/>
              <a:headEnd/>
              <a:tailEnd/>
            </a:ln>
          </p:spPr>
          <p:txBody>
            <a:bodyPr lIns="12700" tIns="12700" rIns="12700" bIns="12700"/>
            <a:lstStyle/>
            <a:p>
              <a:r>
                <a:rPr lang="en-US" sz="2800" b="1"/>
                <a:t>a</a:t>
              </a:r>
            </a:p>
          </p:txBody>
        </p:sp>
        <p:sp>
          <p:nvSpPr>
            <p:cNvPr id="15" name="Rectangle 13"/>
            <p:cNvSpPr>
              <a:spLocks noChangeArrowheads="1"/>
            </p:cNvSpPr>
            <p:nvPr/>
          </p:nvSpPr>
          <p:spPr bwMode="auto">
            <a:xfrm>
              <a:off x="7056" y="11664"/>
              <a:ext cx="433" cy="289"/>
            </a:xfrm>
            <a:prstGeom prst="rect">
              <a:avLst/>
            </a:prstGeom>
            <a:noFill/>
            <a:ln w="9525">
              <a:noFill/>
              <a:miter lim="800000"/>
              <a:headEnd/>
              <a:tailEnd/>
            </a:ln>
          </p:spPr>
          <p:txBody>
            <a:bodyPr lIns="12700" tIns="12700" rIns="12700" bIns="12700"/>
            <a:lstStyle/>
            <a:p>
              <a:r>
                <a:rPr lang="en-US" sz="2800"/>
                <a:t>x</a:t>
              </a:r>
            </a:p>
          </p:txBody>
        </p:sp>
        <p:grpSp>
          <p:nvGrpSpPr>
            <p:cNvPr id="16" name="Group 14"/>
            <p:cNvGrpSpPr>
              <a:grpSpLocks/>
            </p:cNvGrpSpPr>
            <p:nvPr/>
          </p:nvGrpSpPr>
          <p:grpSpPr bwMode="auto">
            <a:xfrm>
              <a:off x="6192" y="11666"/>
              <a:ext cx="721" cy="578"/>
              <a:chOff x="0" y="0"/>
              <a:chExt cx="20000" cy="20000"/>
            </a:xfrm>
          </p:grpSpPr>
          <p:sp>
            <p:nvSpPr>
              <p:cNvPr id="21" name="Rectangle 15"/>
              <p:cNvSpPr>
                <a:spLocks noChangeArrowheads="1"/>
              </p:cNvSpPr>
              <p:nvPr/>
            </p:nvSpPr>
            <p:spPr bwMode="auto">
              <a:xfrm>
                <a:off x="0" y="35"/>
                <a:ext cx="20000" cy="19965"/>
              </a:xfrm>
              <a:prstGeom prst="rect">
                <a:avLst/>
              </a:prstGeom>
              <a:noFill/>
              <a:ln w="9525">
                <a:solidFill>
                  <a:srgbClr val="000000"/>
                </a:solidFill>
                <a:miter lim="800000"/>
                <a:headEnd/>
                <a:tailEnd/>
              </a:ln>
            </p:spPr>
            <p:txBody>
              <a:bodyPr/>
              <a:lstStyle/>
              <a:p>
                <a:endParaRPr lang="en-US"/>
              </a:p>
            </p:txBody>
          </p:sp>
          <p:sp>
            <p:nvSpPr>
              <p:cNvPr id="22" name="Line 16"/>
              <p:cNvSpPr>
                <a:spLocks noChangeShapeType="1"/>
              </p:cNvSpPr>
              <p:nvPr/>
            </p:nvSpPr>
            <p:spPr bwMode="auto">
              <a:xfrm>
                <a:off x="0" y="10000"/>
                <a:ext cx="20000" cy="35"/>
              </a:xfrm>
              <a:prstGeom prst="line">
                <a:avLst/>
              </a:prstGeom>
              <a:noFill/>
              <a:ln w="9525">
                <a:solidFill>
                  <a:srgbClr val="000000"/>
                </a:solidFill>
                <a:round/>
                <a:headEnd type="none" w="sm" len="sm"/>
                <a:tailEnd type="none" w="sm" len="sm"/>
              </a:ln>
            </p:spPr>
            <p:txBody>
              <a:bodyPr/>
              <a:lstStyle/>
              <a:p>
                <a:endParaRPr lang="en-US"/>
              </a:p>
            </p:txBody>
          </p:sp>
          <p:sp>
            <p:nvSpPr>
              <p:cNvPr id="23" name="Rectangle 17"/>
              <p:cNvSpPr>
                <a:spLocks noChangeArrowheads="1"/>
              </p:cNvSpPr>
              <p:nvPr/>
            </p:nvSpPr>
            <p:spPr bwMode="auto">
              <a:xfrm>
                <a:off x="3995" y="0"/>
                <a:ext cx="12010" cy="10000"/>
              </a:xfrm>
              <a:prstGeom prst="rect">
                <a:avLst/>
              </a:prstGeom>
              <a:noFill/>
              <a:ln w="9525">
                <a:noFill/>
                <a:miter lim="800000"/>
                <a:headEnd/>
                <a:tailEnd/>
              </a:ln>
            </p:spPr>
            <p:txBody>
              <a:bodyPr lIns="12700" tIns="12700" rIns="12700" bIns="12700"/>
              <a:lstStyle/>
              <a:p>
                <a:r>
                  <a:rPr lang="en-US" sz="2800"/>
                  <a:t>5</a:t>
                </a:r>
              </a:p>
            </p:txBody>
          </p:sp>
          <p:sp>
            <p:nvSpPr>
              <p:cNvPr id="24" name="Rectangle 18"/>
              <p:cNvSpPr>
                <a:spLocks noChangeArrowheads="1"/>
              </p:cNvSpPr>
              <p:nvPr/>
            </p:nvSpPr>
            <p:spPr bwMode="auto">
              <a:xfrm>
                <a:off x="3995" y="10000"/>
                <a:ext cx="12010" cy="10000"/>
              </a:xfrm>
              <a:prstGeom prst="rect">
                <a:avLst/>
              </a:prstGeom>
              <a:noFill/>
              <a:ln w="9525">
                <a:noFill/>
                <a:miter lim="800000"/>
                <a:headEnd/>
                <a:tailEnd/>
              </a:ln>
            </p:spPr>
            <p:txBody>
              <a:bodyPr lIns="12700" tIns="12700" rIns="12700" bIns="12700"/>
              <a:lstStyle/>
              <a:p>
                <a:r>
                  <a:rPr lang="en-US" sz="2800"/>
                  <a:t>2</a:t>
                </a:r>
              </a:p>
            </p:txBody>
          </p:sp>
        </p:grpSp>
        <p:sp>
          <p:nvSpPr>
            <p:cNvPr id="17" name="Line 19"/>
            <p:cNvSpPr>
              <a:spLocks noChangeShapeType="1"/>
            </p:cNvSpPr>
            <p:nvPr/>
          </p:nvSpPr>
          <p:spPr bwMode="auto">
            <a:xfrm>
              <a:off x="5184" y="11809"/>
              <a:ext cx="1009" cy="1"/>
            </a:xfrm>
            <a:prstGeom prst="line">
              <a:avLst/>
            </a:prstGeom>
            <a:noFill/>
            <a:ln w="9525">
              <a:solidFill>
                <a:srgbClr val="000000"/>
              </a:solidFill>
              <a:prstDash val="sysDot"/>
              <a:round/>
              <a:headEnd type="none" w="sm" len="sm"/>
              <a:tailEnd type="triangle" w="sm" len="sm"/>
            </a:ln>
          </p:spPr>
          <p:txBody>
            <a:bodyPr/>
            <a:lstStyle/>
            <a:p>
              <a:endParaRPr lang="en-US"/>
            </a:p>
          </p:txBody>
        </p:sp>
        <p:sp>
          <p:nvSpPr>
            <p:cNvPr id="18" name="Line 20"/>
            <p:cNvSpPr>
              <a:spLocks noChangeShapeType="1"/>
            </p:cNvSpPr>
            <p:nvPr/>
          </p:nvSpPr>
          <p:spPr bwMode="auto">
            <a:xfrm>
              <a:off x="5184" y="12096"/>
              <a:ext cx="1009" cy="1"/>
            </a:xfrm>
            <a:prstGeom prst="line">
              <a:avLst/>
            </a:prstGeom>
            <a:noFill/>
            <a:ln w="9525">
              <a:solidFill>
                <a:srgbClr val="000000"/>
              </a:solidFill>
              <a:prstDash val="sysDot"/>
              <a:round/>
              <a:headEnd type="none" w="sm" len="sm"/>
              <a:tailEnd type="triangle" w="sm" len="sm"/>
            </a:ln>
          </p:spPr>
          <p:txBody>
            <a:bodyPr/>
            <a:lstStyle/>
            <a:p>
              <a:endParaRPr lang="en-US"/>
            </a:p>
          </p:txBody>
        </p:sp>
        <p:sp>
          <p:nvSpPr>
            <p:cNvPr id="19" name="Rectangle 21"/>
            <p:cNvSpPr>
              <a:spLocks noChangeArrowheads="1"/>
            </p:cNvSpPr>
            <p:nvPr/>
          </p:nvSpPr>
          <p:spPr bwMode="auto">
            <a:xfrm>
              <a:off x="4176" y="11664"/>
              <a:ext cx="289" cy="288"/>
            </a:xfrm>
            <a:prstGeom prst="rect">
              <a:avLst/>
            </a:prstGeom>
            <a:noFill/>
            <a:ln w="9525">
              <a:noFill/>
              <a:miter lim="800000"/>
              <a:headEnd/>
              <a:tailEnd/>
            </a:ln>
          </p:spPr>
          <p:txBody>
            <a:bodyPr lIns="12700" tIns="12700" rIns="12700" bIns="12700"/>
            <a:lstStyle/>
            <a:p>
              <a:r>
                <a:rPr lang="en-US" sz="2800" b="1"/>
                <a:t>x</a:t>
              </a:r>
            </a:p>
          </p:txBody>
        </p:sp>
        <p:sp>
          <p:nvSpPr>
            <p:cNvPr id="20" name="Rectangle 22"/>
            <p:cNvSpPr>
              <a:spLocks noChangeArrowheads="1"/>
            </p:cNvSpPr>
            <p:nvPr/>
          </p:nvSpPr>
          <p:spPr bwMode="auto">
            <a:xfrm>
              <a:off x="4176" y="11952"/>
              <a:ext cx="289" cy="289"/>
            </a:xfrm>
            <a:prstGeom prst="rect">
              <a:avLst/>
            </a:prstGeom>
            <a:noFill/>
            <a:ln w="9525">
              <a:noFill/>
              <a:miter lim="800000"/>
              <a:headEnd/>
              <a:tailEnd/>
            </a:ln>
          </p:spPr>
          <p:txBody>
            <a:bodyPr lIns="12700" tIns="12700" rIns="12700" bIns="12700"/>
            <a:lstStyle/>
            <a:p>
              <a:r>
                <a:rPr lang="en-US" sz="2800" b="1"/>
                <a:t>y</a:t>
              </a:r>
            </a:p>
          </p:txBody>
        </p:sp>
      </p:gr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ox(in)">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Lớp trong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Một lớp bao gồm các thành phần </a:t>
            </a:r>
            <a:r>
              <a:rPr lang="vi-VN" smtClean="0">
                <a:solidFill>
                  <a:srgbClr val="FF3300"/>
                </a:solidFill>
                <a:latin typeface="Arial" pitchFamily="34" charset="0"/>
                <a:cs typeface="Arial" pitchFamily="34" charset="0"/>
              </a:rPr>
              <a:t>dữ liệu </a:t>
            </a:r>
            <a:r>
              <a:rPr lang="vi-VN" smtClean="0">
                <a:solidFill>
                  <a:schemeClr val="tx1">
                    <a:lumMod val="95000"/>
                    <a:lumOff val="5000"/>
                  </a:schemeClr>
                </a:solidFill>
                <a:latin typeface="Arial" pitchFamily="34" charset="0"/>
                <a:cs typeface="Arial" pitchFamily="34" charset="0"/>
              </a:rPr>
              <a:t>hay là </a:t>
            </a:r>
            <a:r>
              <a:rPr lang="vi-VN" smtClean="0">
                <a:solidFill>
                  <a:srgbClr val="FF3300"/>
                </a:solidFill>
                <a:latin typeface="Arial" pitchFamily="34" charset="0"/>
                <a:cs typeface="Arial" pitchFamily="34" charset="0"/>
              </a:rPr>
              <a:t>thuộc tính </a:t>
            </a:r>
            <a:r>
              <a:rPr lang="vi-VN" smtClean="0">
                <a:solidFill>
                  <a:schemeClr val="tx1">
                    <a:lumMod val="95000"/>
                    <a:lumOff val="5000"/>
                  </a:schemeClr>
                </a:solidFill>
                <a:latin typeface="Arial" pitchFamily="34" charset="0"/>
                <a:cs typeface="Arial" pitchFamily="34" charset="0"/>
              </a:rPr>
              <a:t>và các </a:t>
            </a:r>
            <a:r>
              <a:rPr lang="vi-VN" smtClean="0">
                <a:solidFill>
                  <a:srgbClr val="0066FF"/>
                </a:solidFill>
                <a:latin typeface="Arial" pitchFamily="34" charset="0"/>
                <a:cs typeface="Arial" pitchFamily="34" charset="0"/>
              </a:rPr>
              <a:t>phương thức </a:t>
            </a:r>
            <a:r>
              <a:rPr lang="vi-VN" smtClean="0">
                <a:solidFill>
                  <a:schemeClr val="tx1">
                    <a:lumMod val="95000"/>
                    <a:lumOff val="5000"/>
                  </a:schemeClr>
                </a:solidFill>
                <a:latin typeface="Arial" pitchFamily="34" charset="0"/>
                <a:cs typeface="Arial" pitchFamily="34" charset="0"/>
              </a:rPr>
              <a:t>hay là </a:t>
            </a:r>
            <a:r>
              <a:rPr lang="vi-VN" smtClean="0">
                <a:solidFill>
                  <a:srgbClr val="0066FF"/>
                </a:solidFill>
                <a:latin typeface="Arial" pitchFamily="34" charset="0"/>
                <a:cs typeface="Arial" pitchFamily="34" charset="0"/>
              </a:rPr>
              <a:t>hàm thành phần</a:t>
            </a:r>
            <a:r>
              <a:rPr lang="en-US" smtClean="0">
                <a:solidFill>
                  <a:srgbClr val="0066FF"/>
                </a:solidFill>
                <a:latin typeface="Arial" pitchFamily="34" charset="0"/>
                <a:cs typeface="Arial" pitchFamily="34" charset="0"/>
              </a:rPr>
              <a:t>.</a:t>
            </a:r>
            <a:endParaRPr lang="vi-VN" smtClean="0">
              <a:solidFill>
                <a:srgbClr val="0066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Lớp trong C++ thực chất là một kiểu dữ liệu do người sử dụng định nghĩa</a:t>
            </a:r>
            <a:r>
              <a:rPr lang="en-US"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Trong C++, dùng từ khóa </a:t>
            </a:r>
            <a:r>
              <a:rPr lang="vi-VN" smtClean="0">
                <a:solidFill>
                  <a:srgbClr val="0066FF"/>
                </a:solidFill>
                <a:latin typeface="Arial" pitchFamily="34" charset="0"/>
                <a:cs typeface="Arial" pitchFamily="34" charset="0"/>
              </a:rPr>
              <a:t>class</a:t>
            </a:r>
            <a:r>
              <a:rPr lang="vi-VN" smtClean="0">
                <a:solidFill>
                  <a:schemeClr val="tx1">
                    <a:lumMod val="95000"/>
                    <a:lumOff val="5000"/>
                  </a:schemeClr>
                </a:solidFill>
                <a:latin typeface="Arial" pitchFamily="34" charset="0"/>
                <a:cs typeface="Arial" pitchFamily="34" charset="0"/>
              </a:rPr>
              <a:t> để chỉ điểm bắt đầu của một lớp sẽ được cài đặt.</a:t>
            </a:r>
            <a:endParaRPr lang="en-US"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Hàm thiết lập –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20000"/>
              </a:lnSpc>
              <a:buFont typeface="Wingdings" pitchFamily="2" charset="2"/>
              <a:buChar char="v"/>
            </a:pPr>
            <a:r>
              <a:rPr lang="en-US" sz="3300" smtClean="0">
                <a:latin typeface="Arial" pitchFamily="34" charset="0"/>
                <a:cs typeface="Arial" pitchFamily="34" charset="0"/>
              </a:rPr>
              <a:t>Trong hầu hết các thuật giải, để giải quyết một vấn đề </a:t>
            </a:r>
            <a:r>
              <a:rPr lang="en-US" sz="3300" smtClean="0">
                <a:latin typeface="Arial" pitchFamily="34" charset="0"/>
                <a:cs typeface="Arial" pitchFamily="34" charset="0"/>
                <a:sym typeface="Wingdings" pitchFamily="2" charset="2"/>
              </a:rPr>
              <a:t></a:t>
            </a:r>
            <a:r>
              <a:rPr lang="en-US" sz="3300" smtClean="0">
                <a:latin typeface="Arial" pitchFamily="34" charset="0"/>
                <a:cs typeface="Arial" pitchFamily="34" charset="0"/>
              </a:rPr>
              <a:t>thường phải thực hiện các công việc:</a:t>
            </a:r>
          </a:p>
          <a:p>
            <a:pPr lvl="1" algn="just">
              <a:lnSpc>
                <a:spcPct val="120000"/>
              </a:lnSpc>
              <a:buFont typeface="Wingdings" pitchFamily="2" charset="2"/>
              <a:buChar char="§"/>
            </a:pPr>
            <a:r>
              <a:rPr lang="en-US" smtClean="0">
                <a:latin typeface="Arial" pitchFamily="34" charset="0"/>
                <a:cs typeface="Arial" pitchFamily="34" charset="0"/>
              </a:rPr>
              <a:t>Khởi tạo giá trị cho biến, cấp phát vùng bộ nhớ của biến con trỏ, mở tập tin để truy cập,…</a:t>
            </a:r>
          </a:p>
          <a:p>
            <a:pPr lvl="1" algn="just">
              <a:lnSpc>
                <a:spcPct val="120000"/>
              </a:lnSpc>
              <a:buFont typeface="Wingdings" pitchFamily="2" charset="2"/>
              <a:buChar char="§"/>
            </a:pPr>
            <a:r>
              <a:rPr lang="en-US" smtClean="0">
                <a:latin typeface="Arial" pitchFamily="34" charset="0"/>
                <a:cs typeface="Arial" pitchFamily="34" charset="0"/>
              </a:rPr>
              <a:t>Hoặc khi kết thúc, chúng ta phải thực hiện quá trình ngược lại như: Thu hồi vùng bộ nhớ đã cấp phát, đóng tập tin,…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Hàm thiết lập –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Constructor</a:t>
            </a:r>
            <a:r>
              <a:rPr lang="en-US" sz="2800" smtClean="0">
                <a:latin typeface="Arial" pitchFamily="34" charset="0"/>
                <a:cs typeface="Arial" pitchFamily="34" charset="0"/>
              </a:rPr>
              <a:t> là một loại </a:t>
            </a:r>
            <a:r>
              <a:rPr lang="en-US" sz="2800" smtClean="0">
                <a:solidFill>
                  <a:srgbClr val="0000FF"/>
                </a:solidFill>
                <a:latin typeface="Arial" pitchFamily="34" charset="0"/>
                <a:cs typeface="Arial" pitchFamily="34" charset="0"/>
              </a:rPr>
              <a:t>phương thức đặc biệt</a:t>
            </a:r>
            <a:r>
              <a:rPr lang="en-US" sz="2800" smtClean="0">
                <a:latin typeface="Arial" pitchFamily="34" charset="0"/>
                <a:cs typeface="Arial" pitchFamily="34" charset="0"/>
              </a:rPr>
              <a:t> </a:t>
            </a:r>
            <a:r>
              <a:rPr lang="en-US" sz="2800" smtClean="0">
                <a:solidFill>
                  <a:srgbClr val="FF0303"/>
                </a:solidFill>
                <a:latin typeface="Arial" pitchFamily="34" charset="0"/>
                <a:cs typeface="Arial" pitchFamily="34" charset="0"/>
              </a:rPr>
              <a:t>dùng để khởi tạo thể hiện của lớp.</a:t>
            </a:r>
          </a:p>
          <a:p>
            <a:pPr algn="just">
              <a:lnSpc>
                <a:spcPct val="120000"/>
              </a:lnSpc>
              <a:buFont typeface="Wingdings" pitchFamily="2" charset="2"/>
              <a:buChar char="v"/>
            </a:pPr>
            <a:r>
              <a:rPr lang="en-US" sz="2800" smtClean="0">
                <a:latin typeface="Arial" pitchFamily="34" charset="0"/>
                <a:cs typeface="Arial" pitchFamily="34" charset="0"/>
              </a:rPr>
              <a:t>Bất kỳ một đối tượng nào được khai báo đều phải sử dụng một </a:t>
            </a:r>
            <a:r>
              <a:rPr lang="en-US" sz="2800" smtClean="0">
                <a:solidFill>
                  <a:srgbClr val="0000FF"/>
                </a:solidFill>
                <a:latin typeface="Arial" pitchFamily="34" charset="0"/>
                <a:cs typeface="Arial" pitchFamily="34" charset="0"/>
              </a:rPr>
              <a:t>hàm thiết lập để khởi tạo các giá trị thành phần của đối tượng.</a:t>
            </a:r>
            <a:endParaRPr lang="en-US" sz="2800" smtClean="0">
              <a:latin typeface="Arial" pitchFamily="34" charset="0"/>
              <a:cs typeface="Arial" pitchFamily="34" charset="0"/>
            </a:endParaRPr>
          </a:p>
          <a:p>
            <a:pPr algn="just">
              <a:lnSpc>
                <a:spcPct val="120000"/>
              </a:lnSpc>
              <a:buFont typeface="Wingdings" pitchFamily="2" charset="2"/>
              <a:buChar char="v"/>
            </a:pPr>
            <a:r>
              <a:rPr lang="en-US" sz="2800" smtClean="0">
                <a:latin typeface="Arial" pitchFamily="34" charset="0"/>
                <a:cs typeface="Arial" pitchFamily="34" charset="0"/>
              </a:rPr>
              <a:t>Hàm thiết lập được khai báo </a:t>
            </a:r>
            <a:r>
              <a:rPr lang="en-US" sz="2800" smtClean="0">
                <a:solidFill>
                  <a:srgbClr val="0000FF"/>
                </a:solidFill>
                <a:latin typeface="Arial" pitchFamily="34" charset="0"/>
                <a:cs typeface="Arial" pitchFamily="34" charset="0"/>
              </a:rPr>
              <a:t>giống như một phương thức</a:t>
            </a:r>
            <a:r>
              <a:rPr lang="en-US" sz="2800" smtClean="0">
                <a:latin typeface="Arial" pitchFamily="34" charset="0"/>
                <a:cs typeface="Arial" pitchFamily="34" charset="0"/>
              </a:rPr>
              <a:t> với </a:t>
            </a:r>
            <a:r>
              <a:rPr lang="en-US" sz="2800" smtClean="0">
                <a:solidFill>
                  <a:srgbClr val="0000FF"/>
                </a:solidFill>
                <a:latin typeface="Arial" pitchFamily="34" charset="0"/>
                <a:cs typeface="Arial" pitchFamily="34" charset="0"/>
              </a:rPr>
              <a:t>tên phương thức trùng với tên lớp </a:t>
            </a:r>
            <a:r>
              <a:rPr lang="en-US" sz="2800" smtClean="0">
                <a:latin typeface="Arial" pitchFamily="34" charset="0"/>
                <a:cs typeface="Arial" pitchFamily="34" charset="0"/>
              </a:rPr>
              <a:t>và </a:t>
            </a:r>
            <a:r>
              <a:rPr lang="en-US" sz="2800" smtClean="0">
                <a:solidFill>
                  <a:srgbClr val="0000FF"/>
                </a:solidFill>
                <a:latin typeface="Arial" pitchFamily="34" charset="0"/>
                <a:cs typeface="Arial" pitchFamily="34" charset="0"/>
              </a:rPr>
              <a:t>không có giá trị trả về (kể cả void)</a:t>
            </a:r>
            <a:r>
              <a:rPr lang="en-US" sz="2800" smtClean="0">
                <a:latin typeface="Arial" pitchFamily="34" charset="0"/>
                <a:cs typeface="Arial" pitchFamily="34" charset="0"/>
              </a:rPr>
              <a:t>.</a:t>
            </a:r>
          </a:p>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Constructor</a:t>
            </a:r>
            <a:r>
              <a:rPr lang="en-US" sz="2800" smtClean="0">
                <a:latin typeface="Arial" pitchFamily="34" charset="0"/>
                <a:cs typeface="Arial" pitchFamily="34" charset="0"/>
              </a:rPr>
              <a:t> phải có thuộc tính </a:t>
            </a:r>
            <a:r>
              <a:rPr lang="en-US" sz="2800" smtClean="0">
                <a:solidFill>
                  <a:srgbClr val="0000FF"/>
                </a:solidFill>
                <a:latin typeface="Arial" pitchFamily="34" charset="0"/>
                <a:cs typeface="Arial" pitchFamily="34" charset="0"/>
              </a:rPr>
              <a:t>public</a:t>
            </a:r>
            <a:endParaRPr lang="en-US" sz="28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8" name="Rectangle 2"/>
          <p:cNvSpPr>
            <a:spLocks noChangeArrowheads="1"/>
          </p:cNvSpPr>
          <p:nvPr/>
        </p:nvSpPr>
        <p:spPr bwMode="auto">
          <a:xfrm>
            <a:off x="381000" y="1371600"/>
            <a:ext cx="8305800" cy="51816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class</a:t>
            </a:r>
            <a:r>
              <a:rPr lang="en-US" sz="2200" b="0">
                <a:solidFill>
                  <a:srgbClr val="000000"/>
                </a:solidFill>
              </a:rPr>
              <a:t> point{</a:t>
            </a:r>
          </a:p>
          <a:p>
            <a:pPr marL="342900" indent="-342900">
              <a:lnSpc>
                <a:spcPct val="105000"/>
              </a:lnSpc>
              <a:spcBef>
                <a:spcPct val="20000"/>
              </a:spcBef>
              <a:buFont typeface="Wingdings" pitchFamily="2" charset="2"/>
              <a:buNone/>
            </a:pPr>
            <a:r>
              <a:rPr lang="en-US" sz="2200" b="0">
                <a:solidFill>
                  <a:srgbClr val="000000"/>
                </a:solidFill>
              </a:rPr>
              <a:t>  	</a:t>
            </a:r>
            <a:r>
              <a:rPr lang="en-US" sz="2200" b="0" i="1">
                <a:solidFill>
                  <a:srgbClr val="000000"/>
                </a:solidFill>
              </a:rPr>
              <a:t>/*Khai báo các thành phần dữ liệu*/</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x, y;</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public</a:t>
            </a: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  		point() { x = 0; y = 0 };  </a:t>
            </a:r>
            <a:r>
              <a:rPr lang="en-US" sz="2200" b="0" i="1">
                <a:solidFill>
                  <a:srgbClr val="000000"/>
                </a:solidFill>
              </a:rPr>
              <a:t>/*Hàm thiết lập mặc định*/</a:t>
            </a:r>
          </a:p>
          <a:p>
            <a:pPr marL="342900" indent="-342900">
              <a:lnSpc>
                <a:spcPct val="105000"/>
              </a:lnSpc>
              <a:spcBef>
                <a:spcPct val="20000"/>
              </a:spcBef>
              <a:buFont typeface="Wingdings" pitchFamily="2" charset="2"/>
              <a:buNone/>
            </a:pPr>
            <a:r>
              <a:rPr lang="en-US" sz="2200" b="0">
                <a:solidFill>
                  <a:srgbClr val="000000"/>
                </a:solidFill>
              </a:rPr>
              <a:t>  		point(</a:t>
            </a:r>
            <a:r>
              <a:rPr lang="en-US" sz="2200" b="0">
                <a:solidFill>
                  <a:srgbClr val="0000FF"/>
                </a:solidFill>
              </a:rPr>
              <a:t>int</a:t>
            </a:r>
            <a:r>
              <a:rPr lang="en-US" sz="2200" b="0">
                <a:solidFill>
                  <a:srgbClr val="000000"/>
                </a:solidFill>
              </a:rPr>
              <a:t> ox</a:t>
            </a:r>
            <a:r>
              <a:rPr lang="en-US" sz="2200" b="0" smtClean="0">
                <a:solidFill>
                  <a:srgbClr val="000000"/>
                </a:solidFill>
              </a:rPr>
              <a:t>, </a:t>
            </a:r>
            <a:r>
              <a:rPr lang="en-US" sz="2200" b="0" smtClean="0">
                <a:solidFill>
                  <a:srgbClr val="0000FF"/>
                </a:solidFill>
              </a:rPr>
              <a:t>int </a:t>
            </a:r>
            <a:r>
              <a:rPr lang="en-US" sz="2200" b="0">
                <a:solidFill>
                  <a:srgbClr val="000000"/>
                </a:solidFill>
              </a:rPr>
              <a:t>oy) { x = ox; y = oy</a:t>
            </a:r>
            <a:r>
              <a:rPr lang="en-US" sz="2200" b="0" i="1">
                <a:solidFill>
                  <a:srgbClr val="000000"/>
                </a:solidFill>
              </a:rPr>
              <a:t>; }/*Hàm thiết lập*/</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move ( </a:t>
            </a:r>
            <a:r>
              <a:rPr lang="en-US" sz="2200" b="0">
                <a:solidFill>
                  <a:srgbClr val="0000FF"/>
                </a:solidFill>
              </a:rPr>
              <a:t>int</a:t>
            </a:r>
            <a:r>
              <a:rPr lang="en-US" sz="2200" b="0">
                <a:solidFill>
                  <a:srgbClr val="000000"/>
                </a:solidFill>
              </a:rPr>
              <a:t> dx, </a:t>
            </a:r>
            <a:r>
              <a:rPr lang="en-US" sz="2200" b="0">
                <a:solidFill>
                  <a:srgbClr val="0000FF"/>
                </a:solidFill>
              </a:rPr>
              <a:t>int</a:t>
            </a:r>
            <a:r>
              <a:rPr lang="en-US" sz="2200" b="0">
                <a:solidFill>
                  <a:srgbClr val="000000"/>
                </a:solidFill>
              </a:rPr>
              <a:t> dy);</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display();</a:t>
            </a:r>
          </a:p>
          <a:p>
            <a:pPr marL="342900" indent="-342900">
              <a:lnSpc>
                <a:spcPct val="105000"/>
              </a:lnSpc>
              <a:spcBef>
                <a:spcPct val="20000"/>
              </a:spcBef>
              <a:buFont typeface="Wingdings" pitchFamily="2" charset="2"/>
              <a:buNone/>
            </a:pP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point a(5,2);</a:t>
            </a:r>
          </a:p>
          <a:p>
            <a:pPr marL="342900" indent="-342900">
              <a:lnSpc>
                <a:spcPct val="105000"/>
              </a:lnSpc>
              <a:spcBef>
                <a:spcPct val="20000"/>
              </a:spcBef>
              <a:buFont typeface="Wingdings" pitchFamily="2" charset="2"/>
              <a:buNone/>
            </a:pPr>
            <a:r>
              <a:rPr lang="en-US" sz="2200" b="0">
                <a:solidFill>
                  <a:srgbClr val="000000"/>
                </a:solidFill>
              </a:rPr>
              <a:t>point b;</a:t>
            </a:r>
          </a:p>
          <a:p>
            <a:pPr marL="342900" indent="-342900">
              <a:lnSpc>
                <a:spcPct val="105000"/>
              </a:lnSpc>
              <a:spcBef>
                <a:spcPct val="20000"/>
              </a:spcBef>
              <a:buFont typeface="Wingdings" pitchFamily="2" charset="2"/>
              <a:buNone/>
            </a:pPr>
            <a:r>
              <a:rPr lang="en-US" sz="2200" b="0">
                <a:solidFill>
                  <a:srgbClr val="FF0303"/>
                </a:solidFill>
              </a:rPr>
              <a:t>point c(3);</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8" name="Rectangle 2"/>
          <p:cNvSpPr>
            <a:spLocks noChangeArrowheads="1"/>
          </p:cNvSpPr>
          <p:nvPr/>
        </p:nvSpPr>
        <p:spPr bwMode="auto">
          <a:xfrm>
            <a:off x="381000" y="1371600"/>
            <a:ext cx="8305800" cy="51816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class</a:t>
            </a:r>
            <a:r>
              <a:rPr lang="en-US" sz="2200" b="0">
                <a:solidFill>
                  <a:srgbClr val="000000"/>
                </a:solidFill>
              </a:rPr>
              <a:t> point{</a:t>
            </a:r>
          </a:p>
          <a:p>
            <a:pPr marL="342900" indent="-342900">
              <a:lnSpc>
                <a:spcPct val="105000"/>
              </a:lnSpc>
              <a:spcBef>
                <a:spcPct val="20000"/>
              </a:spcBef>
              <a:buFont typeface="Wingdings" pitchFamily="2" charset="2"/>
              <a:buNone/>
            </a:pPr>
            <a:r>
              <a:rPr lang="en-US" sz="2200" b="0">
                <a:solidFill>
                  <a:srgbClr val="000000"/>
                </a:solidFill>
              </a:rPr>
              <a:t>  	</a:t>
            </a:r>
            <a:r>
              <a:rPr lang="en-US" sz="2200" b="0" i="1">
                <a:solidFill>
                  <a:srgbClr val="000000"/>
                </a:solidFill>
              </a:rPr>
              <a:t>/*Khai báo các thành phần dữ liệu*/</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x, y;</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public</a:t>
            </a: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  		point() { x = 0; y = 0 };  </a:t>
            </a:r>
            <a:r>
              <a:rPr lang="en-US" sz="2200" b="0" i="1">
                <a:solidFill>
                  <a:srgbClr val="000000"/>
                </a:solidFill>
              </a:rPr>
              <a:t>/*Hàm thiết lập mặc định*/</a:t>
            </a:r>
          </a:p>
          <a:p>
            <a:pPr marL="342900" indent="-342900">
              <a:lnSpc>
                <a:spcPct val="105000"/>
              </a:lnSpc>
              <a:spcBef>
                <a:spcPct val="20000"/>
              </a:spcBef>
              <a:buFont typeface="Wingdings" pitchFamily="2" charset="2"/>
              <a:buNone/>
            </a:pPr>
            <a:r>
              <a:rPr lang="en-US" sz="2200" b="0">
                <a:solidFill>
                  <a:srgbClr val="000000"/>
                </a:solidFill>
              </a:rPr>
              <a:t>  		point(</a:t>
            </a:r>
            <a:r>
              <a:rPr lang="en-US" sz="2200" b="0">
                <a:solidFill>
                  <a:srgbClr val="0000FF"/>
                </a:solidFill>
              </a:rPr>
              <a:t>int</a:t>
            </a:r>
            <a:r>
              <a:rPr lang="en-US" sz="2200" b="0">
                <a:solidFill>
                  <a:srgbClr val="000000"/>
                </a:solidFill>
              </a:rPr>
              <a:t> ox</a:t>
            </a:r>
            <a:r>
              <a:rPr lang="en-US" sz="2200" b="0" smtClean="0">
                <a:solidFill>
                  <a:srgbClr val="000000"/>
                </a:solidFill>
              </a:rPr>
              <a:t>, </a:t>
            </a:r>
            <a:r>
              <a:rPr lang="en-US" sz="2200" b="0" smtClean="0">
                <a:solidFill>
                  <a:srgbClr val="0000FF"/>
                </a:solidFill>
              </a:rPr>
              <a:t>int </a:t>
            </a:r>
            <a:r>
              <a:rPr lang="en-US" sz="2200" b="0">
                <a:solidFill>
                  <a:srgbClr val="000000"/>
                </a:solidFill>
              </a:rPr>
              <a:t>oy = 1){ x = ox; y = oy</a:t>
            </a:r>
            <a:r>
              <a:rPr lang="en-US" sz="2200" b="0" i="1">
                <a:solidFill>
                  <a:srgbClr val="000000"/>
                </a:solidFill>
              </a:rPr>
              <a:t>;}/*Hàm thiết lập*/</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move </a:t>
            </a:r>
            <a:r>
              <a:rPr lang="en-US" sz="2200" b="0" smtClean="0">
                <a:solidFill>
                  <a:srgbClr val="000000"/>
                </a:solidFill>
              </a:rPr>
              <a:t>(</a:t>
            </a:r>
            <a:r>
              <a:rPr lang="en-US" sz="2200" b="0" smtClean="0">
                <a:solidFill>
                  <a:srgbClr val="0000FF"/>
                </a:solidFill>
              </a:rPr>
              <a:t>int</a:t>
            </a:r>
            <a:r>
              <a:rPr lang="en-US" sz="2200" b="0" smtClean="0">
                <a:solidFill>
                  <a:srgbClr val="000000"/>
                </a:solidFill>
              </a:rPr>
              <a:t> </a:t>
            </a:r>
            <a:r>
              <a:rPr lang="en-US" sz="2200" b="0">
                <a:solidFill>
                  <a:srgbClr val="000000"/>
                </a:solidFill>
              </a:rPr>
              <a:t>dx, </a:t>
            </a:r>
            <a:r>
              <a:rPr lang="en-US" sz="2200" b="0">
                <a:solidFill>
                  <a:srgbClr val="0000FF"/>
                </a:solidFill>
              </a:rPr>
              <a:t>int</a:t>
            </a:r>
            <a:r>
              <a:rPr lang="en-US" sz="2200" b="0">
                <a:solidFill>
                  <a:srgbClr val="000000"/>
                </a:solidFill>
              </a:rPr>
              <a:t> dy);</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display();</a:t>
            </a:r>
          </a:p>
          <a:p>
            <a:pPr marL="342900" indent="-342900">
              <a:lnSpc>
                <a:spcPct val="105000"/>
              </a:lnSpc>
              <a:spcBef>
                <a:spcPct val="20000"/>
              </a:spcBef>
              <a:buFont typeface="Wingdings" pitchFamily="2" charset="2"/>
              <a:buNone/>
            </a:pP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point a(5,2);</a:t>
            </a:r>
          </a:p>
          <a:p>
            <a:pPr marL="342900" indent="-342900">
              <a:lnSpc>
                <a:spcPct val="105000"/>
              </a:lnSpc>
              <a:spcBef>
                <a:spcPct val="20000"/>
              </a:spcBef>
              <a:buFont typeface="Wingdings" pitchFamily="2" charset="2"/>
              <a:buNone/>
            </a:pPr>
            <a:r>
              <a:rPr lang="en-US" sz="2200" b="0">
                <a:solidFill>
                  <a:srgbClr val="000000"/>
                </a:solidFill>
              </a:rPr>
              <a:t>point b;</a:t>
            </a:r>
          </a:p>
          <a:p>
            <a:pPr marL="342900" indent="-342900">
              <a:lnSpc>
                <a:spcPct val="105000"/>
              </a:lnSpc>
              <a:spcBef>
                <a:spcPct val="20000"/>
              </a:spcBef>
              <a:buFont typeface="Wingdings" pitchFamily="2" charset="2"/>
              <a:buNone/>
            </a:pPr>
            <a:r>
              <a:rPr lang="en-US" sz="2200" b="0">
                <a:solidFill>
                  <a:srgbClr val="FF0303"/>
                </a:solidFill>
              </a:rPr>
              <a:t>point c(3);</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Constructor mặc định</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fontScale="92500" lnSpcReduction="10000"/>
          </a:bodyPr>
          <a:lstStyle/>
          <a:p>
            <a:pPr algn="just">
              <a:lnSpc>
                <a:spcPct val="120000"/>
              </a:lnSpc>
              <a:buFont typeface="Wingdings" pitchFamily="2" charset="2"/>
              <a:buChar char="v"/>
            </a:pPr>
            <a:r>
              <a:rPr lang="en-US" sz="3000" smtClean="0">
                <a:solidFill>
                  <a:srgbClr val="0000FF"/>
                </a:solidFill>
                <a:latin typeface="Arial" pitchFamily="34" charset="0"/>
                <a:cs typeface="Arial" pitchFamily="34" charset="0"/>
              </a:rPr>
              <a:t>Constructor mặc định (default constructor)</a:t>
            </a:r>
            <a:r>
              <a:rPr lang="en-US" sz="3000" smtClean="0">
                <a:latin typeface="Arial" pitchFamily="34" charset="0"/>
                <a:cs typeface="Arial" pitchFamily="34" charset="0"/>
              </a:rPr>
              <a:t> là constructor được gọi khi thể hiện được khai báo mà không có đối số nào được cung cấp</a:t>
            </a:r>
          </a:p>
          <a:p>
            <a:pPr lvl="1" algn="just">
              <a:lnSpc>
                <a:spcPct val="120000"/>
              </a:lnSpc>
              <a:buFont typeface="Wingdings" pitchFamily="2" charset="2"/>
              <a:buChar char="§"/>
            </a:pPr>
            <a:r>
              <a:rPr lang="en-US" smtClean="0">
                <a:latin typeface="Arial" pitchFamily="34" charset="0"/>
                <a:cs typeface="Arial" pitchFamily="34" charset="0"/>
              </a:rPr>
              <a:t>MyClass x;</a:t>
            </a:r>
          </a:p>
          <a:p>
            <a:pPr lvl="1" algn="just">
              <a:lnSpc>
                <a:spcPct val="120000"/>
              </a:lnSpc>
              <a:buFont typeface="Wingdings" pitchFamily="2" charset="2"/>
              <a:buChar char="§"/>
            </a:pPr>
            <a:r>
              <a:rPr lang="en-US" smtClean="0">
                <a:latin typeface="Arial" pitchFamily="34" charset="0"/>
                <a:cs typeface="Arial" pitchFamily="34" charset="0"/>
              </a:rPr>
              <a:t>MyClass* p = </a:t>
            </a:r>
            <a:r>
              <a:rPr lang="en-US" smtClean="0">
                <a:solidFill>
                  <a:srgbClr val="0000FF"/>
                </a:solidFill>
                <a:latin typeface="Arial" pitchFamily="34" charset="0"/>
                <a:cs typeface="Arial" pitchFamily="34" charset="0"/>
              </a:rPr>
              <a:t>new</a:t>
            </a:r>
            <a:r>
              <a:rPr lang="en-US" smtClean="0">
                <a:latin typeface="Arial" pitchFamily="34" charset="0"/>
                <a:cs typeface="Arial" pitchFamily="34" charset="0"/>
              </a:rPr>
              <a:t> MyClass;</a:t>
            </a:r>
          </a:p>
          <a:p>
            <a:pPr algn="just">
              <a:lnSpc>
                <a:spcPct val="120000"/>
              </a:lnSpc>
              <a:buFont typeface="Wingdings" pitchFamily="2" charset="2"/>
              <a:buChar char="v"/>
            </a:pPr>
            <a:r>
              <a:rPr lang="en-US" sz="3000" smtClean="0">
                <a:latin typeface="Arial" pitchFamily="34" charset="0"/>
                <a:cs typeface="Arial" pitchFamily="34" charset="0"/>
              </a:rPr>
              <a:t>Ngược lại, nếu tham số được cung cấp tại khai báo thể hiện, trình biên dịch sẽ gọi phương thức constructor khác (overload)</a:t>
            </a:r>
          </a:p>
          <a:p>
            <a:pPr lvl="1" algn="just">
              <a:lnSpc>
                <a:spcPct val="120000"/>
              </a:lnSpc>
              <a:buFont typeface="Wingdings" pitchFamily="2" charset="2"/>
              <a:buChar char="§"/>
            </a:pPr>
            <a:r>
              <a:rPr lang="en-US" smtClean="0">
                <a:latin typeface="Arial" pitchFamily="34" charset="0"/>
                <a:cs typeface="Arial" pitchFamily="34" charset="0"/>
              </a:rPr>
              <a:t>MyClass x(5);</a:t>
            </a:r>
          </a:p>
          <a:p>
            <a:pPr lvl="1" algn="just">
              <a:lnSpc>
                <a:spcPct val="120000"/>
              </a:lnSpc>
              <a:buFont typeface="Wingdings" pitchFamily="2" charset="2"/>
              <a:buChar char="§"/>
            </a:pPr>
            <a:r>
              <a:rPr lang="en-US" smtClean="0">
                <a:latin typeface="Arial" pitchFamily="34" charset="0"/>
                <a:cs typeface="Arial" pitchFamily="34" charset="0"/>
              </a:rPr>
              <a:t>MyClass* p = </a:t>
            </a:r>
            <a:r>
              <a:rPr lang="en-US" smtClean="0">
                <a:solidFill>
                  <a:srgbClr val="0000FF"/>
                </a:solidFill>
                <a:latin typeface="Arial" pitchFamily="34" charset="0"/>
                <a:cs typeface="Arial" pitchFamily="34" charset="0"/>
              </a:rPr>
              <a:t>new</a:t>
            </a:r>
            <a:r>
              <a:rPr lang="en-US" smtClean="0">
                <a:latin typeface="Arial" pitchFamily="34" charset="0"/>
                <a:cs typeface="Arial" pitchFamily="34" charset="0"/>
              </a:rPr>
              <a:t> MyClass(5);</a:t>
            </a: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Constructor mặc định</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20000"/>
              </a:lnSpc>
              <a:buFont typeface="Wingdings" pitchFamily="2" charset="2"/>
              <a:buChar char="v"/>
            </a:pPr>
            <a:r>
              <a:rPr lang="en-US" sz="2800" smtClean="0">
                <a:latin typeface="Arial" pitchFamily="34" charset="0"/>
                <a:cs typeface="Arial" pitchFamily="34" charset="0"/>
              </a:rPr>
              <a:t>Đối với constructor mặc định, nếu ta không cung cấp một phương thức constructor nào, </a:t>
            </a:r>
            <a:r>
              <a:rPr lang="en-US" sz="2800" smtClean="0">
                <a:solidFill>
                  <a:srgbClr val="0066FF"/>
                </a:solidFill>
                <a:latin typeface="Arial" pitchFamily="34" charset="0"/>
                <a:cs typeface="Arial" pitchFamily="34" charset="0"/>
              </a:rPr>
              <a:t>C++ sẽ tự sinh constructor mặc định </a:t>
            </a:r>
            <a:r>
              <a:rPr lang="en-US" sz="2800" smtClean="0">
                <a:latin typeface="Arial" pitchFamily="34" charset="0"/>
                <a:cs typeface="Arial" pitchFamily="34" charset="0"/>
              </a:rPr>
              <a:t>là một phương thức rỗng.</a:t>
            </a:r>
          </a:p>
          <a:p>
            <a:pPr algn="just">
              <a:lnSpc>
                <a:spcPct val="120000"/>
              </a:lnSpc>
              <a:buFont typeface="Wingdings" pitchFamily="2" charset="2"/>
              <a:buChar char="v"/>
            </a:pPr>
            <a:r>
              <a:rPr lang="en-US" sz="2800" smtClean="0">
                <a:latin typeface="Arial" pitchFamily="34" charset="0"/>
                <a:cs typeface="Arial" pitchFamily="34" charset="0"/>
              </a:rPr>
              <a:t>Tuy nhiên, </a:t>
            </a:r>
            <a:r>
              <a:rPr lang="en-US" sz="2800" smtClean="0">
                <a:solidFill>
                  <a:srgbClr val="0000FF"/>
                </a:solidFill>
                <a:latin typeface="Arial" pitchFamily="34" charset="0"/>
                <a:cs typeface="Arial" pitchFamily="34" charset="0"/>
              </a:rPr>
              <a:t>nếu ta không định nghĩa constructor mặc định</a:t>
            </a:r>
            <a:r>
              <a:rPr lang="en-US" sz="2800" smtClean="0">
                <a:latin typeface="Arial" pitchFamily="34" charset="0"/>
                <a:cs typeface="Arial" pitchFamily="34" charset="0"/>
              </a:rPr>
              <a:t> </a:t>
            </a:r>
            <a:r>
              <a:rPr lang="en-US" sz="2800" smtClean="0">
                <a:solidFill>
                  <a:srgbClr val="0000FF"/>
                </a:solidFill>
                <a:latin typeface="Arial" pitchFamily="34" charset="0"/>
                <a:cs typeface="Arial" pitchFamily="34" charset="0"/>
              </a:rPr>
              <a:t>nhưng lại có các constructor khác</a:t>
            </a:r>
            <a:r>
              <a:rPr lang="en-US" sz="2800" smtClean="0">
                <a:latin typeface="Arial" pitchFamily="34" charset="0"/>
                <a:cs typeface="Arial" pitchFamily="34" charset="0"/>
              </a:rPr>
              <a:t>, </a:t>
            </a:r>
            <a:r>
              <a:rPr lang="en-US" sz="2800" smtClean="0">
                <a:solidFill>
                  <a:srgbClr val="FF0303"/>
                </a:solidFill>
                <a:latin typeface="Arial" pitchFamily="34" charset="0"/>
                <a:cs typeface="Arial" pitchFamily="34" charset="0"/>
              </a:rPr>
              <a:t>trình biên dịch sẽ báo lỗi không tìm thấy constructor mặc định</a:t>
            </a:r>
            <a:r>
              <a:rPr lang="en-US" sz="2800" smtClean="0">
                <a:latin typeface="Arial" pitchFamily="34" charset="0"/>
                <a:cs typeface="Arial" pitchFamily="34" charset="0"/>
              </a:rPr>
              <a:t> nếu ta không cung cấp tham số khi tạo thể hiện.</a:t>
            </a:r>
            <a:endParaRPr lang="en-US"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
        <p:nvSpPr>
          <p:cNvPr id="8" name="Rectangle 2"/>
          <p:cNvSpPr>
            <a:spLocks noChangeArrowheads="1"/>
          </p:cNvSpPr>
          <p:nvPr/>
        </p:nvSpPr>
        <p:spPr bwMode="auto">
          <a:xfrm>
            <a:off x="381000" y="1371600"/>
            <a:ext cx="8305800" cy="5181600"/>
          </a:xfrm>
          <a:prstGeom prst="rect">
            <a:avLst/>
          </a:prstGeom>
          <a:solidFill>
            <a:srgbClr val="CCFFFF"/>
          </a:solidFill>
          <a:ln w="9525">
            <a:noFill/>
            <a:miter lim="800000"/>
            <a:headEnd/>
            <a:tailEnd/>
          </a:ln>
        </p:spPr>
        <p:txBody>
          <a:bodyPr/>
          <a:lstStyle/>
          <a:p>
            <a:pPr marL="342900" indent="-342900">
              <a:lnSpc>
                <a:spcPct val="115000"/>
              </a:lnSpc>
              <a:spcBef>
                <a:spcPct val="20000"/>
              </a:spcBef>
              <a:buFont typeface="Wingdings" pitchFamily="2" charset="2"/>
              <a:buNone/>
            </a:pPr>
            <a:r>
              <a:rPr lang="en-US" sz="2200" b="0">
                <a:solidFill>
                  <a:srgbClr val="0000FF"/>
                </a:solidFill>
              </a:rPr>
              <a:t>class</a:t>
            </a:r>
            <a:r>
              <a:rPr lang="en-US" sz="2200" b="0">
                <a:solidFill>
                  <a:srgbClr val="000000"/>
                </a:solidFill>
              </a:rPr>
              <a:t> point{</a:t>
            </a:r>
          </a:p>
          <a:p>
            <a:pPr marL="342900" indent="-342900">
              <a:lnSpc>
                <a:spcPct val="115000"/>
              </a:lnSpc>
              <a:spcBef>
                <a:spcPct val="20000"/>
              </a:spcBef>
              <a:buFont typeface="Wingdings" pitchFamily="2" charset="2"/>
              <a:buNone/>
            </a:pPr>
            <a:r>
              <a:rPr lang="en-US" sz="2200" b="0">
                <a:solidFill>
                  <a:srgbClr val="000000"/>
                </a:solidFill>
              </a:rPr>
              <a:t>  	</a:t>
            </a:r>
            <a:r>
              <a:rPr lang="en-US" sz="2200" b="0" i="1">
                <a:solidFill>
                  <a:srgbClr val="000000"/>
                </a:solidFill>
              </a:rPr>
              <a:t>/*Khai báo các thành phần dữ liệu*/</a:t>
            </a:r>
          </a:p>
          <a:p>
            <a:pPr marL="342900" indent="-342900">
              <a:lnSpc>
                <a:spcPct val="115000"/>
              </a:lnSpc>
              <a:spcBef>
                <a:spcPct val="2000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x, y;</a:t>
            </a:r>
          </a:p>
          <a:p>
            <a:pPr marL="342900" indent="-342900">
              <a:lnSpc>
                <a:spcPct val="115000"/>
              </a:lnSpc>
              <a:spcBef>
                <a:spcPct val="20000"/>
              </a:spcBef>
              <a:buFont typeface="Wingdings" pitchFamily="2" charset="2"/>
              <a:buNone/>
            </a:pPr>
            <a:r>
              <a:rPr lang="en-US" sz="2200" b="0">
                <a:solidFill>
                  <a:srgbClr val="000000"/>
                </a:solidFill>
              </a:rPr>
              <a:t>	</a:t>
            </a:r>
            <a:r>
              <a:rPr lang="en-US" sz="2200" b="0">
                <a:solidFill>
                  <a:srgbClr val="0000FF"/>
                </a:solidFill>
              </a:rPr>
              <a:t>public</a:t>
            </a:r>
            <a:r>
              <a:rPr lang="en-US" sz="2200" b="0">
                <a:solidFill>
                  <a:srgbClr val="000000"/>
                </a:solidFill>
              </a:rPr>
              <a:t>:</a:t>
            </a:r>
          </a:p>
          <a:p>
            <a:pPr marL="342900" indent="-342900">
              <a:lnSpc>
                <a:spcPct val="115000"/>
              </a:lnSpc>
              <a:spcBef>
                <a:spcPct val="20000"/>
              </a:spcBef>
              <a:buFont typeface="Wingdings" pitchFamily="2" charset="2"/>
              <a:buNone/>
            </a:pPr>
            <a:r>
              <a:rPr lang="en-US" sz="2200" b="0">
                <a:solidFill>
                  <a:srgbClr val="000000"/>
                </a:solidFill>
              </a:rPr>
              <a:t>  		</a:t>
            </a:r>
            <a:r>
              <a:rPr lang="en-US" sz="2200">
                <a:solidFill>
                  <a:srgbClr val="000000"/>
                </a:solidFill>
              </a:rPr>
              <a:t>point(int ox</a:t>
            </a:r>
            <a:r>
              <a:rPr lang="en-US" sz="2200" smtClean="0">
                <a:solidFill>
                  <a:srgbClr val="000000"/>
                </a:solidFill>
              </a:rPr>
              <a:t>, int </a:t>
            </a:r>
            <a:r>
              <a:rPr lang="en-US" sz="2200">
                <a:solidFill>
                  <a:srgbClr val="000000"/>
                </a:solidFill>
              </a:rPr>
              <a:t>oy = 1){ x = ox; y = oy</a:t>
            </a:r>
            <a:r>
              <a:rPr lang="en-US" sz="2200" i="1" smtClean="0">
                <a:solidFill>
                  <a:srgbClr val="000000"/>
                </a:solidFill>
              </a:rPr>
              <a:t>;} //Hàm </a:t>
            </a:r>
            <a:r>
              <a:rPr lang="en-US" sz="2200" i="1">
                <a:solidFill>
                  <a:srgbClr val="000000"/>
                </a:solidFill>
              </a:rPr>
              <a:t>thiết </a:t>
            </a:r>
            <a:r>
              <a:rPr lang="en-US" sz="2200" i="1" smtClean="0">
                <a:solidFill>
                  <a:srgbClr val="000000"/>
                </a:solidFill>
              </a:rPr>
              <a:t>lập</a:t>
            </a:r>
            <a:endParaRPr lang="en-US" sz="2200" i="1">
              <a:solidFill>
                <a:srgbClr val="000000"/>
              </a:solidFill>
            </a:endParaRPr>
          </a:p>
          <a:p>
            <a:pPr marL="342900" indent="-342900">
              <a:lnSpc>
                <a:spcPct val="11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move </a:t>
            </a:r>
            <a:r>
              <a:rPr lang="en-US" sz="2200" b="0" smtClean="0">
                <a:solidFill>
                  <a:srgbClr val="000000"/>
                </a:solidFill>
              </a:rPr>
              <a:t>(</a:t>
            </a:r>
            <a:r>
              <a:rPr lang="en-US" sz="2200" b="0" smtClean="0">
                <a:solidFill>
                  <a:srgbClr val="0000FF"/>
                </a:solidFill>
              </a:rPr>
              <a:t>int</a:t>
            </a:r>
            <a:r>
              <a:rPr lang="en-US" sz="2200" b="0" smtClean="0">
                <a:solidFill>
                  <a:srgbClr val="000000"/>
                </a:solidFill>
              </a:rPr>
              <a:t> </a:t>
            </a:r>
            <a:r>
              <a:rPr lang="en-US" sz="2200" b="0">
                <a:solidFill>
                  <a:srgbClr val="000000"/>
                </a:solidFill>
              </a:rPr>
              <a:t>dx, </a:t>
            </a:r>
            <a:r>
              <a:rPr lang="en-US" sz="2200" b="0">
                <a:solidFill>
                  <a:srgbClr val="0000FF"/>
                </a:solidFill>
              </a:rPr>
              <a:t>int</a:t>
            </a:r>
            <a:r>
              <a:rPr lang="en-US" sz="2200" b="0">
                <a:solidFill>
                  <a:srgbClr val="000000"/>
                </a:solidFill>
              </a:rPr>
              <a:t> dy);</a:t>
            </a:r>
          </a:p>
          <a:p>
            <a:pPr marL="342900" indent="-342900">
              <a:lnSpc>
                <a:spcPct val="11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display();</a:t>
            </a:r>
          </a:p>
          <a:p>
            <a:pPr marL="342900" indent="-342900">
              <a:lnSpc>
                <a:spcPct val="115000"/>
              </a:lnSpc>
              <a:spcBef>
                <a:spcPct val="20000"/>
              </a:spcBef>
              <a:buFont typeface="Wingdings" pitchFamily="2" charset="2"/>
              <a:buNone/>
            </a:pPr>
            <a:r>
              <a:rPr lang="en-US" sz="2200" b="0">
                <a:solidFill>
                  <a:srgbClr val="000000"/>
                </a:solidFill>
              </a:rPr>
              <a:t>};</a:t>
            </a:r>
          </a:p>
          <a:p>
            <a:pPr marL="342900" indent="-342900">
              <a:lnSpc>
                <a:spcPct val="115000"/>
              </a:lnSpc>
              <a:spcBef>
                <a:spcPct val="20000"/>
              </a:spcBef>
              <a:buFont typeface="Wingdings" pitchFamily="2" charset="2"/>
              <a:buNone/>
            </a:pPr>
            <a:r>
              <a:rPr lang="en-US" sz="2200" b="0">
                <a:solidFill>
                  <a:srgbClr val="000000"/>
                </a:solidFill>
              </a:rPr>
              <a:t>point a(5,2);</a:t>
            </a:r>
          </a:p>
          <a:p>
            <a:pPr marL="342900" indent="-342900">
              <a:lnSpc>
                <a:spcPct val="115000"/>
              </a:lnSpc>
              <a:spcBef>
                <a:spcPct val="20000"/>
              </a:spcBef>
              <a:buFont typeface="Wingdings" pitchFamily="2" charset="2"/>
              <a:buNone/>
            </a:pPr>
            <a:r>
              <a:rPr lang="en-US" sz="2200" b="0">
                <a:solidFill>
                  <a:srgbClr val="000000"/>
                </a:solidFill>
              </a:rPr>
              <a:t>point b;</a:t>
            </a:r>
          </a:p>
          <a:p>
            <a:pPr marL="342900" indent="-342900">
              <a:lnSpc>
                <a:spcPct val="115000"/>
              </a:lnSpc>
              <a:spcBef>
                <a:spcPct val="20000"/>
              </a:spcBef>
              <a:buFont typeface="Wingdings" pitchFamily="2" charset="2"/>
              <a:buNone/>
            </a:pPr>
            <a:r>
              <a:rPr lang="en-US" sz="2200" b="0">
                <a:solidFill>
                  <a:srgbClr val="000000"/>
                </a:solidFill>
              </a:rPr>
              <a:t>point c(3);</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Copy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pic>
        <p:nvPicPr>
          <p:cNvPr id="8" name="Picture 3"/>
          <p:cNvPicPr>
            <a:picLocks noChangeAspect="1" noChangeArrowheads="1"/>
          </p:cNvPicPr>
          <p:nvPr/>
        </p:nvPicPr>
        <p:blipFill>
          <a:blip r:embed="rId3" cstate="print"/>
          <a:srcRect/>
          <a:stretch>
            <a:fillRect/>
          </a:stretch>
        </p:blipFill>
        <p:spPr bwMode="auto">
          <a:xfrm>
            <a:off x="609600" y="1544638"/>
            <a:ext cx="7772400" cy="4635500"/>
          </a:xfrm>
          <a:prstGeom prst="rect">
            <a:avLst/>
          </a:prstGeom>
          <a:noFill/>
          <a:ln w="9525">
            <a:noFill/>
            <a:miter lim="800000"/>
            <a:headEnd/>
            <a:tailEnd/>
          </a:ln>
        </p:spPr>
      </p:pic>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Hàm hủy bỏ – Destructor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20000"/>
              </a:lnSpc>
              <a:buFont typeface="Wingdings" pitchFamily="2" charset="2"/>
              <a:buChar char="v"/>
            </a:pPr>
            <a:r>
              <a:rPr lang="en-US" sz="2800" smtClean="0">
                <a:latin typeface="Arial" pitchFamily="34" charset="0"/>
                <a:cs typeface="Arial" pitchFamily="34" charset="0"/>
              </a:rPr>
              <a:t>Được gọi khi một đối tượng được tạo, </a:t>
            </a:r>
            <a:r>
              <a:rPr lang="en-US" sz="2800" smtClean="0">
                <a:solidFill>
                  <a:srgbClr val="0000FF"/>
                </a:solidFill>
                <a:latin typeface="Arial" pitchFamily="34" charset="0"/>
                <a:cs typeface="Arial" pitchFamily="34" charset="0"/>
              </a:rPr>
              <a:t>được gọi ngay trước khi một đối tượng bị thu hồi</a:t>
            </a:r>
            <a:r>
              <a:rPr lang="en-US" sz="2800" smtClean="0">
                <a:latin typeface="Arial" pitchFamily="34" charset="0"/>
                <a:cs typeface="Arial" pitchFamily="34" charset="0"/>
              </a:rPr>
              <a:t>.</a:t>
            </a:r>
          </a:p>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Destructor</a:t>
            </a:r>
            <a:r>
              <a:rPr lang="en-US" sz="2800" smtClean="0">
                <a:latin typeface="Arial" pitchFamily="34" charset="0"/>
                <a:cs typeface="Arial" pitchFamily="34" charset="0"/>
              </a:rPr>
              <a:t> thường được dùng để </a:t>
            </a:r>
            <a:r>
              <a:rPr lang="en-US" sz="2800" smtClean="0">
                <a:solidFill>
                  <a:srgbClr val="0000FF"/>
                </a:solidFill>
                <a:latin typeface="Arial" pitchFamily="34" charset="0"/>
                <a:cs typeface="Arial" pitchFamily="34" charset="0"/>
              </a:rPr>
              <a:t>thực hiện việc dọn dẹp</a:t>
            </a:r>
            <a:r>
              <a:rPr lang="en-US" sz="2800" smtClean="0">
                <a:latin typeface="Arial" pitchFamily="34" charset="0"/>
                <a:cs typeface="Arial" pitchFamily="34" charset="0"/>
              </a:rPr>
              <a:t> cần thiết trước khi một đối tượng bị huỷ.</a:t>
            </a:r>
          </a:p>
          <a:p>
            <a:pPr algn="just">
              <a:lnSpc>
                <a:spcPct val="120000"/>
              </a:lnSpc>
              <a:buFont typeface="Wingdings" pitchFamily="2" charset="2"/>
              <a:buChar char="v"/>
            </a:pPr>
            <a:r>
              <a:rPr lang="en-US" sz="2800" smtClean="0">
                <a:latin typeface="Arial" pitchFamily="34" charset="0"/>
                <a:cs typeface="Arial" pitchFamily="34" charset="0"/>
              </a:rPr>
              <a:t>Một lớp chỉ có duy nhất một </a:t>
            </a:r>
            <a:r>
              <a:rPr lang="en-US" sz="2800" smtClean="0">
                <a:solidFill>
                  <a:srgbClr val="0066FF"/>
                </a:solidFill>
                <a:latin typeface="Arial" pitchFamily="34" charset="0"/>
                <a:cs typeface="Arial" pitchFamily="34" charset="0"/>
              </a:rPr>
              <a:t>Destructor</a:t>
            </a:r>
          </a:p>
          <a:p>
            <a:pPr algn="just">
              <a:lnSpc>
                <a:spcPct val="120000"/>
              </a:lnSpc>
              <a:buFont typeface="Wingdings" pitchFamily="2" charset="2"/>
              <a:buChar char="v"/>
            </a:pPr>
            <a:r>
              <a:rPr lang="en-US" sz="2800" smtClean="0">
                <a:latin typeface="Arial" pitchFamily="34" charset="0"/>
                <a:cs typeface="Arial" pitchFamily="34" charset="0"/>
              </a:rPr>
              <a:t>Phương thức </a:t>
            </a:r>
            <a:r>
              <a:rPr lang="en-US" sz="2800" smtClean="0">
                <a:solidFill>
                  <a:srgbClr val="0066FF"/>
                </a:solidFill>
                <a:latin typeface="Arial" pitchFamily="34" charset="0"/>
                <a:cs typeface="Arial" pitchFamily="34" charset="0"/>
              </a:rPr>
              <a:t>destructor</a:t>
            </a:r>
            <a:r>
              <a:rPr lang="en-US" sz="2800" smtClean="0">
                <a:latin typeface="Arial" pitchFamily="34" charset="0"/>
                <a:cs typeface="Arial" pitchFamily="34" charset="0"/>
              </a:rPr>
              <a:t> trùng tên với tên lớp nhưng có dấu </a:t>
            </a:r>
            <a:r>
              <a:rPr lang="en-US" sz="2800" smtClean="0">
                <a:solidFill>
                  <a:srgbClr val="FF0303"/>
                </a:solidFill>
                <a:latin typeface="Arial" pitchFamily="34" charset="0"/>
                <a:cs typeface="Arial" pitchFamily="34" charset="0"/>
              </a:rPr>
              <a:t>~</a:t>
            </a:r>
            <a:r>
              <a:rPr lang="en-US" sz="2800" smtClean="0">
                <a:latin typeface="Arial" pitchFamily="34" charset="0"/>
                <a:cs typeface="Arial" pitchFamily="34" charset="0"/>
              </a:rPr>
              <a:t> đặt trước</a:t>
            </a:r>
          </a:p>
          <a:p>
            <a:pPr algn="just">
              <a:lnSpc>
                <a:spcPct val="120000"/>
              </a:lnSpc>
              <a:buFont typeface="Wingdings" pitchFamily="2" charset="2"/>
              <a:buChar char="v"/>
            </a:pPr>
            <a:r>
              <a:rPr lang="en-US" sz="2800" smtClean="0">
                <a:latin typeface="Arial" pitchFamily="34" charset="0"/>
                <a:cs typeface="Arial" pitchFamily="34" charset="0"/>
              </a:rPr>
              <a:t>Destructor phải có thuộc tính </a:t>
            </a:r>
            <a:r>
              <a:rPr lang="en-US" sz="2800" smtClean="0">
                <a:solidFill>
                  <a:srgbClr val="FF0303"/>
                </a:solidFill>
                <a:latin typeface="Arial" pitchFamily="34" charset="0"/>
                <a:cs typeface="Arial" pitchFamily="34" charset="0"/>
              </a:rPr>
              <a:t>public</a:t>
            </a:r>
            <a:endParaRPr lang="en-US" sz="2800">
              <a:solidFill>
                <a:srgbClr val="FF0303"/>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
        <p:nvSpPr>
          <p:cNvPr id="8" name="Rectangle 2"/>
          <p:cNvSpPr>
            <a:spLocks noChangeArrowheads="1"/>
          </p:cNvSpPr>
          <p:nvPr/>
        </p:nvSpPr>
        <p:spPr bwMode="auto">
          <a:xfrm>
            <a:off x="457200" y="1447800"/>
            <a:ext cx="8305800" cy="5029200"/>
          </a:xfrm>
          <a:prstGeom prst="rect">
            <a:avLst/>
          </a:prstGeom>
          <a:solidFill>
            <a:srgbClr val="CCFFFF"/>
          </a:solidFill>
          <a:ln w="9525">
            <a:noFill/>
            <a:miter lim="800000"/>
            <a:headEnd/>
            <a:tailEnd/>
          </a:ln>
        </p:spPr>
        <p:txBody>
          <a:bodyPr/>
          <a:lstStyle/>
          <a:p>
            <a:pPr marL="342900" indent="-342900">
              <a:lnSpc>
                <a:spcPct val="115000"/>
              </a:lnSpc>
              <a:spcBef>
                <a:spcPct val="20000"/>
              </a:spcBef>
              <a:buFont typeface="Wingdings" pitchFamily="2" charset="2"/>
              <a:buNone/>
            </a:pPr>
            <a:r>
              <a:rPr lang="en-US" sz="2400" b="0">
                <a:solidFill>
                  <a:srgbClr val="0000FF"/>
                </a:solidFill>
              </a:rPr>
              <a:t>class</a:t>
            </a:r>
            <a:r>
              <a:rPr lang="en-US" sz="2400" b="0">
                <a:solidFill>
                  <a:srgbClr val="000000"/>
                </a:solidFill>
              </a:rPr>
              <a:t> vector{</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n;  	//số chiều</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*v;   	//vùng nhớ tọa độ</a:t>
            </a:r>
          </a:p>
          <a:p>
            <a:pPr marL="342900" indent="-342900">
              <a:lnSpc>
                <a:spcPct val="115000"/>
              </a:lnSpc>
              <a:spcBef>
                <a:spcPct val="20000"/>
              </a:spcBef>
              <a:buFont typeface="Wingdings" pitchFamily="2" charset="2"/>
              <a:buNone/>
            </a:pPr>
            <a:r>
              <a:rPr lang="en-US" sz="2400" b="0">
                <a:solidFill>
                  <a:srgbClr val="0000FF"/>
                </a:solidFill>
              </a:rPr>
              <a:t>public:</a:t>
            </a:r>
          </a:p>
          <a:p>
            <a:pPr marL="342900" indent="-342900">
              <a:lnSpc>
                <a:spcPct val="115000"/>
              </a:lnSpc>
              <a:spcBef>
                <a:spcPct val="20000"/>
              </a:spcBef>
              <a:buFont typeface="Wingdings" pitchFamily="2" charset="2"/>
              <a:buNone/>
            </a:pPr>
            <a:r>
              <a:rPr lang="en-US" sz="2400" b="0">
                <a:solidFill>
                  <a:srgbClr val="000000"/>
                </a:solidFill>
              </a:rPr>
              <a:t>	vector(); 	//Hàm thiết lập không tham số</a:t>
            </a:r>
          </a:p>
          <a:p>
            <a:pPr marL="342900" indent="-342900">
              <a:lnSpc>
                <a:spcPct val="115000"/>
              </a:lnSpc>
              <a:spcBef>
                <a:spcPct val="20000"/>
              </a:spcBef>
              <a:buFont typeface="Wingdings" pitchFamily="2" charset="2"/>
              <a:buNone/>
            </a:pPr>
            <a:r>
              <a:rPr lang="en-US" sz="2400" b="0">
                <a:solidFill>
                  <a:srgbClr val="000000"/>
                </a:solidFill>
              </a:rPr>
              <a:t>	vector(</a:t>
            </a:r>
            <a:r>
              <a:rPr lang="en-US" sz="2400" b="0">
                <a:solidFill>
                  <a:srgbClr val="0000FF"/>
                </a:solidFill>
              </a:rPr>
              <a:t>int </a:t>
            </a:r>
            <a:r>
              <a:rPr lang="en-US" sz="2400" b="0">
                <a:solidFill>
                  <a:srgbClr val="000000"/>
                </a:solidFill>
              </a:rPr>
              <a:t>size); //Hàm thiết lập một tham số</a:t>
            </a:r>
          </a:p>
          <a:p>
            <a:pPr marL="342900" indent="-342900">
              <a:lnSpc>
                <a:spcPct val="115000"/>
              </a:lnSpc>
              <a:spcBef>
                <a:spcPct val="20000"/>
              </a:spcBef>
              <a:buFont typeface="Wingdings" pitchFamily="2" charset="2"/>
              <a:buNone/>
            </a:pPr>
            <a:r>
              <a:rPr lang="en-US" sz="2400" b="0">
                <a:solidFill>
                  <a:srgbClr val="000000"/>
                </a:solidFill>
              </a:rPr>
              <a:t>	vector(</a:t>
            </a:r>
            <a:r>
              <a:rPr lang="en-US" sz="2400" b="0">
                <a:solidFill>
                  <a:srgbClr val="0000FF"/>
                </a:solidFill>
              </a:rPr>
              <a:t>int </a:t>
            </a:r>
            <a:r>
              <a:rPr lang="en-US" sz="2400" b="0">
                <a:solidFill>
                  <a:srgbClr val="000000"/>
                </a:solidFill>
              </a:rPr>
              <a:t>size, </a:t>
            </a:r>
            <a:r>
              <a:rPr lang="en-US" sz="2400" b="0">
                <a:solidFill>
                  <a:srgbClr val="0000FF"/>
                </a:solidFill>
              </a:rPr>
              <a:t>float</a:t>
            </a:r>
            <a:r>
              <a:rPr lang="en-US" sz="2400" b="0">
                <a:solidFill>
                  <a:srgbClr val="000000"/>
                </a:solidFill>
              </a:rPr>
              <a:t> *a);</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303"/>
                </a:solidFill>
              </a:rPr>
              <a:t>~vector();	//Hàm huỷ bỏ, luôn luôn không có tham số</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display();</a:t>
            </a:r>
          </a:p>
          <a:p>
            <a:pPr marL="342900" indent="-342900">
              <a:lnSpc>
                <a:spcPct val="11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fontScale="92500"/>
          </a:bodyPr>
          <a:lstStyle/>
          <a:p>
            <a:pPr algn="just">
              <a:lnSpc>
                <a:spcPct val="130000"/>
              </a:lnSpc>
              <a:spcBef>
                <a:spcPts val="300"/>
              </a:spcBef>
              <a:spcAft>
                <a:spcPts val="300"/>
              </a:spcAft>
              <a:buFont typeface="Wingdings" pitchFamily="2" charset="2"/>
              <a:buChar char="v"/>
            </a:pPr>
            <a:r>
              <a:rPr lang="vi-VN" smtClean="0">
                <a:solidFill>
                  <a:srgbClr val="0066FF"/>
                </a:solidFill>
                <a:latin typeface="Arial" pitchFamily="34" charset="0"/>
                <a:cs typeface="Arial" pitchFamily="34" charset="0"/>
              </a:rPr>
              <a:t>Lưu giữ trạng thái: </a:t>
            </a:r>
            <a:r>
              <a:rPr lang="vi-VN" smtClean="0">
                <a:solidFill>
                  <a:schemeClr val="tx1">
                    <a:lumMod val="95000"/>
                    <a:lumOff val="5000"/>
                  </a:schemeClr>
                </a:solidFill>
                <a:latin typeface="Arial" pitchFamily="34" charset="0"/>
                <a:cs typeface="Arial" pitchFamily="34" charset="0"/>
              </a:rPr>
              <a:t>Mỗi đối tượng có trạng thái (dữ liệu của nó) và các thao tác (hành vi)</a:t>
            </a:r>
          </a:p>
          <a:p>
            <a:pPr algn="just">
              <a:lnSpc>
                <a:spcPct val="130000"/>
              </a:lnSpc>
              <a:spcBef>
                <a:spcPts val="300"/>
              </a:spcBef>
              <a:spcAft>
                <a:spcPts val="300"/>
              </a:spcAft>
              <a:buFont typeface="Wingdings" pitchFamily="2" charset="2"/>
              <a:buChar char="v"/>
            </a:pPr>
            <a:r>
              <a:rPr lang="vi-VN" smtClean="0">
                <a:solidFill>
                  <a:srgbClr val="0066FF"/>
                </a:solidFill>
                <a:latin typeface="Arial" pitchFamily="34" charset="0"/>
                <a:cs typeface="Arial" pitchFamily="34" charset="0"/>
              </a:rPr>
              <a:t>Định danh: </a:t>
            </a:r>
            <a:r>
              <a:rPr lang="vi-VN" smtClean="0">
                <a:solidFill>
                  <a:schemeClr val="tx1">
                    <a:lumMod val="95000"/>
                    <a:lumOff val="5000"/>
                  </a:schemeClr>
                </a:solidFill>
                <a:latin typeface="Arial" pitchFamily="34" charset="0"/>
                <a:cs typeface="Arial" pitchFamily="34" charset="0"/>
              </a:rPr>
              <a:t>Mỗi đối tượng bất kể đang ở trạng thái nào đều có định danh và được đối xử như một thực thể riêng biệt.</a:t>
            </a:r>
          </a:p>
          <a:p>
            <a:pPr algn="just">
              <a:lnSpc>
                <a:spcPct val="130000"/>
              </a:lnSpc>
              <a:spcBef>
                <a:spcPts val="300"/>
              </a:spcBef>
              <a:spcAft>
                <a:spcPts val="300"/>
              </a:spcAft>
              <a:buFont typeface="Wingdings" pitchFamily="2" charset="2"/>
              <a:buChar char="v"/>
            </a:pPr>
            <a:r>
              <a:rPr lang="vi-VN" smtClean="0">
                <a:solidFill>
                  <a:srgbClr val="0066FF"/>
                </a:solidFill>
                <a:latin typeface="Arial" pitchFamily="34" charset="0"/>
                <a:cs typeface="Arial" pitchFamily="34" charset="0"/>
              </a:rPr>
              <a:t>Thông điệp: </a:t>
            </a:r>
            <a:r>
              <a:rPr lang="vi-VN" smtClean="0">
                <a:solidFill>
                  <a:schemeClr val="tx1">
                    <a:lumMod val="95000"/>
                    <a:lumOff val="5000"/>
                  </a:schemeClr>
                </a:solidFill>
                <a:latin typeface="Arial" pitchFamily="34" charset="0"/>
                <a:cs typeface="Arial" pitchFamily="34" charset="0"/>
              </a:rPr>
              <a:t>Là phương tiện để một đối tượng A chuyển tới đối tượng B yêu cầu B thực hiện một trong số các thao tác của B.</a:t>
            </a:r>
            <a:endParaRPr lang="en-US"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Hàm bạn, lớp bạn</a:t>
            </a:r>
          </a:p>
        </p:txBody>
      </p:sp>
      <p:sp>
        <p:nvSpPr>
          <p:cNvPr id="3" name="Content Placeholder 2"/>
          <p:cNvSpPr>
            <a:spLocks noGrp="1"/>
          </p:cNvSpPr>
          <p:nvPr>
            <p:ph idx="1"/>
          </p:nvPr>
        </p:nvSpPr>
        <p:spPr>
          <a:xfrm>
            <a:off x="457200" y="1447800"/>
            <a:ext cx="8382000" cy="4876800"/>
          </a:xfrm>
        </p:spPr>
        <p:txBody>
          <a:bodyPr>
            <a:noAutofit/>
          </a:bodyPr>
          <a:lstStyle/>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Giả sử có lớp Vector, lớp Matrix</a:t>
            </a:r>
          </a:p>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Cần viết hàm </a:t>
            </a:r>
            <a:r>
              <a:rPr lang="en-US" smtClean="0">
                <a:solidFill>
                  <a:srgbClr val="FF0303"/>
                </a:solidFill>
                <a:latin typeface="Arial" pitchFamily="34" charset="0"/>
                <a:cs typeface="Arial" pitchFamily="34" charset="0"/>
              </a:rPr>
              <a:t>nhân</a:t>
            </a:r>
            <a:r>
              <a:rPr lang="en-US" smtClean="0">
                <a:latin typeface="Arial" pitchFamily="34" charset="0"/>
                <a:cs typeface="Arial" pitchFamily="34" charset="0"/>
              </a:rPr>
              <a:t> Vector với một Matrix</a:t>
            </a:r>
          </a:p>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Hàm </a:t>
            </a:r>
            <a:r>
              <a:rPr lang="en-US" smtClean="0">
                <a:solidFill>
                  <a:srgbClr val="FF0303"/>
                </a:solidFill>
                <a:latin typeface="Arial" pitchFamily="34" charset="0"/>
                <a:cs typeface="Arial" pitchFamily="34" charset="0"/>
              </a:rPr>
              <a:t>nhân</a:t>
            </a:r>
            <a:r>
              <a:rPr lang="en-US" smtClean="0">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Không thể thuộc lớp Vector</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Không thể thuộc lớp Matrix</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Không thể tự do</a:t>
            </a:r>
          </a:p>
          <a:p>
            <a:pPr algn="just">
              <a:lnSpc>
                <a:spcPct val="130000"/>
              </a:lnSpc>
              <a:spcBef>
                <a:spcPts val="300"/>
              </a:spcBef>
              <a:spcAft>
                <a:spcPts val="300"/>
              </a:spcAft>
              <a:buNone/>
            </a:pPr>
            <a:r>
              <a:rPr lang="en-US" smtClean="0">
                <a:latin typeface="Arial" pitchFamily="34" charset="0"/>
                <a:cs typeface="Arial" pitchFamily="34" charset="0"/>
                <a:sym typeface="Wingdings" pitchFamily="2" charset="2"/>
              </a:rPr>
              <a:t></a:t>
            </a:r>
            <a:r>
              <a:rPr lang="en-US" smtClean="0">
                <a:latin typeface="Arial" pitchFamily="34" charset="0"/>
                <a:cs typeface="Arial" pitchFamily="34" charset="0"/>
              </a:rPr>
              <a:t>Giải pháp: Xây dựng hàm truy cập dữ liệu?</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Hàm bạn (Friend function)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Hàm bạn không thuộc lớp</a:t>
            </a:r>
            <a:r>
              <a:rPr lang="en-US" smtClean="0">
                <a:latin typeface="Arial" pitchFamily="34" charset="0"/>
                <a:cs typeface="Arial" pitchFamily="34" charset="0"/>
              </a:rPr>
              <a:t>. Tuy nhiên, </a:t>
            </a:r>
            <a:r>
              <a:rPr lang="en-US" smtClean="0">
                <a:solidFill>
                  <a:srgbClr val="0000FF"/>
                </a:solidFill>
                <a:latin typeface="Arial" pitchFamily="34" charset="0"/>
                <a:cs typeface="Arial" pitchFamily="34" charset="0"/>
              </a:rPr>
              <a:t>có quyền truy cập các thành viên private</a:t>
            </a:r>
            <a:r>
              <a:rPr lang="en-US" smtClean="0">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Khi định nghĩa một lớp, có thể khai báo một hay nhiều hàm “bạn” (bên ngoài lớp) </a:t>
            </a:r>
          </a:p>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Ưu điểm:</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Kiểm soát các truy nhập ở cấp độ lớp – không thể áp đặt hàm bạn cho lớp nếu điều đó không được dự trù trước trong khai báo của lớp.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Hàm bạn (Friend function)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Các tính chất của quan hệ friend:</a:t>
            </a:r>
          </a:p>
          <a:p>
            <a:pPr lvl="1" algn="just">
              <a:lnSpc>
                <a:spcPct val="130000"/>
              </a:lnSpc>
              <a:spcBef>
                <a:spcPts val="300"/>
              </a:spcBef>
              <a:spcAft>
                <a:spcPts val="300"/>
              </a:spcAft>
              <a:buFont typeface="Wingdings" pitchFamily="2" charset="2"/>
              <a:buChar char="§"/>
            </a:pPr>
            <a:r>
              <a:rPr lang="en-US" smtClean="0">
                <a:solidFill>
                  <a:srgbClr val="0000FF"/>
                </a:solidFill>
                <a:latin typeface="Arial" pitchFamily="34" charset="0"/>
                <a:cs typeface="Arial" pitchFamily="34" charset="0"/>
              </a:rPr>
              <a:t>Phải được cho, không được nhận</a:t>
            </a:r>
          </a:p>
          <a:p>
            <a:pPr lvl="2"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Lớp B là bạn của lớp A, lớp A phải khai báo rõ ràng B là bạn của nó</a:t>
            </a:r>
          </a:p>
          <a:p>
            <a:pPr lvl="1" algn="just">
              <a:lnSpc>
                <a:spcPct val="130000"/>
              </a:lnSpc>
              <a:spcBef>
                <a:spcPts val="300"/>
              </a:spcBef>
              <a:spcAft>
                <a:spcPts val="300"/>
              </a:spcAft>
              <a:buFont typeface="Wingdings" pitchFamily="2" charset="2"/>
              <a:buChar char="§"/>
            </a:pPr>
            <a:r>
              <a:rPr lang="en-US" smtClean="0">
                <a:solidFill>
                  <a:srgbClr val="0000FF"/>
                </a:solidFill>
                <a:latin typeface="Arial" pitchFamily="34" charset="0"/>
                <a:cs typeface="Arial" pitchFamily="34" charset="0"/>
              </a:rPr>
              <a:t>Không đối xứng</a:t>
            </a:r>
          </a:p>
          <a:p>
            <a:pPr lvl="1" algn="just">
              <a:lnSpc>
                <a:spcPct val="130000"/>
              </a:lnSpc>
              <a:spcBef>
                <a:spcPts val="300"/>
              </a:spcBef>
              <a:spcAft>
                <a:spcPts val="300"/>
              </a:spcAft>
              <a:buFont typeface="Wingdings" pitchFamily="2" charset="2"/>
              <a:buChar char="§"/>
            </a:pPr>
            <a:r>
              <a:rPr lang="en-US" smtClean="0">
                <a:solidFill>
                  <a:srgbClr val="0000FF"/>
                </a:solidFill>
                <a:latin typeface="Arial" pitchFamily="34" charset="0"/>
                <a:cs typeface="Arial" pitchFamily="34" charset="0"/>
              </a:rPr>
              <a:t>Không bắc cầu</a:t>
            </a:r>
            <a:endParaRPr lang="en-US"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
        <p:nvSpPr>
          <p:cNvPr id="8" name="Rectangle 2"/>
          <p:cNvSpPr>
            <a:spLocks noChangeArrowheads="1"/>
          </p:cNvSpPr>
          <p:nvPr/>
        </p:nvSpPr>
        <p:spPr bwMode="auto">
          <a:xfrm>
            <a:off x="457200" y="1371600"/>
            <a:ext cx="8305800" cy="5181600"/>
          </a:xfrm>
          <a:prstGeom prst="rect">
            <a:avLst/>
          </a:prstGeom>
          <a:solidFill>
            <a:srgbClr val="CCFFFF"/>
          </a:solidFill>
          <a:ln w="9525">
            <a:noFill/>
            <a:miter lim="800000"/>
            <a:headEnd/>
            <a:tailEnd/>
          </a:ln>
        </p:spPr>
        <p:txBody>
          <a:bodyPr/>
          <a:lstStyle/>
          <a:p>
            <a:pPr marL="342900" indent="-342900">
              <a:lnSpc>
                <a:spcPct val="115000"/>
              </a:lnSpc>
              <a:spcBef>
                <a:spcPct val="20000"/>
              </a:spcBef>
              <a:buFont typeface="Wingdings" pitchFamily="2" charset="2"/>
              <a:buNone/>
            </a:pPr>
            <a:r>
              <a:rPr lang="en-US" sz="2400" b="0">
                <a:solidFill>
                  <a:srgbClr val="0000FF"/>
                </a:solidFill>
              </a:rPr>
              <a:t>class</a:t>
            </a:r>
            <a:r>
              <a:rPr lang="en-US" sz="2400" b="0">
                <a:solidFill>
                  <a:srgbClr val="000000"/>
                </a:solidFill>
              </a:rPr>
              <a:t> COUNTERCLASS</a:t>
            </a:r>
            <a:r>
              <a:rPr lang="en-US" sz="2400" b="0">
                <a:solidFill>
                  <a:schemeClr val="tx1">
                    <a:lumMod val="95000"/>
                    <a:lumOff val="5000"/>
                  </a:schemeClr>
                </a:solidFill>
              </a:rPr>
              <a:t>{</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Counter;</a:t>
            </a:r>
          </a:p>
          <a:p>
            <a:pPr marL="342900" indent="-342900">
              <a:lnSpc>
                <a:spcPct val="115000"/>
              </a:lnSpc>
              <a:spcBef>
                <a:spcPct val="20000"/>
              </a:spcBef>
              <a:buFont typeface="Wingdings" pitchFamily="2" charset="2"/>
              <a:buNone/>
            </a:pPr>
            <a:r>
              <a:rPr lang="en-US" sz="2400" b="0">
                <a:solidFill>
                  <a:srgbClr val="0000FF"/>
                </a:solidFill>
              </a:rPr>
              <a:t>public:</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CounterChar;</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Init( </a:t>
            </a:r>
            <a:r>
              <a:rPr lang="en-US" sz="2400" b="0">
                <a:solidFill>
                  <a:srgbClr val="0000FF"/>
                </a:solidFill>
              </a:rPr>
              <a:t>char</a:t>
            </a:r>
            <a:r>
              <a:rPr lang="en-US" sz="2400" b="0">
                <a:solidFill>
                  <a:srgbClr val="000000"/>
                </a:solidFill>
              </a:rPr>
              <a:t> );</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AddOne( ){</a:t>
            </a:r>
          </a:p>
          <a:p>
            <a:pPr marL="342900" indent="-342900">
              <a:lnSpc>
                <a:spcPct val="115000"/>
              </a:lnSpc>
              <a:spcBef>
                <a:spcPct val="20000"/>
              </a:spcBef>
              <a:buFont typeface="Wingdings" pitchFamily="2" charset="2"/>
              <a:buNone/>
            </a:pPr>
            <a:r>
              <a:rPr lang="en-US" sz="2400" b="0">
                <a:solidFill>
                  <a:srgbClr val="000000"/>
                </a:solidFill>
              </a:rPr>
              <a:t>		Counter++;</a:t>
            </a:r>
          </a:p>
          <a:p>
            <a:pPr marL="342900" indent="-342900">
              <a:lnSpc>
                <a:spcPct val="115000"/>
              </a:lnSpc>
              <a:spcBef>
                <a:spcPct val="20000"/>
              </a:spcBef>
              <a:buFont typeface="Wingdings" pitchFamily="2" charset="2"/>
              <a:buNone/>
            </a:pPr>
            <a:r>
              <a:rPr lang="en-US" sz="2400" b="0">
                <a:solidFill>
                  <a:srgbClr val="000000"/>
                </a:solidFill>
              </a:rPr>
              <a:t>	}</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303"/>
                </a:solidFill>
              </a:rPr>
              <a:t>friend</a:t>
            </a:r>
            <a:r>
              <a:rPr lang="en-US" sz="2400" b="0">
                <a:solidFill>
                  <a:srgbClr val="000000"/>
                </a:solidFill>
              </a:rPr>
              <a:t> int Total (int);</a:t>
            </a:r>
          </a:p>
          <a:p>
            <a:pPr marL="342900" indent="-342900">
              <a:lnSpc>
                <a:spcPct val="115000"/>
              </a:lnSpc>
              <a:spcBef>
                <a:spcPct val="20000"/>
              </a:spcBef>
              <a:buFont typeface="Wingdings" pitchFamily="2" charset="2"/>
              <a:buNone/>
            </a:pPr>
            <a:r>
              <a:rPr lang="en-US" sz="2400" b="0">
                <a:solidFill>
                  <a:schemeClr val="tx1">
                    <a:lumMod val="95000"/>
                    <a:lumOff val="5000"/>
                  </a:schemeClr>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
        <p:nvSpPr>
          <p:cNvPr id="8" name="Rectangle 2"/>
          <p:cNvSpPr>
            <a:spLocks noChangeArrowheads="1"/>
          </p:cNvSpPr>
          <p:nvPr/>
        </p:nvSpPr>
        <p:spPr bwMode="auto">
          <a:xfrm>
            <a:off x="457200" y="1371600"/>
            <a:ext cx="8305800" cy="51816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COUNTERCLASS</a:t>
            </a:r>
            <a:r>
              <a:rPr lang="en-US" sz="2400" b="0">
                <a:solidFill>
                  <a:srgbClr val="000000"/>
                </a:solidFill>
              </a:rPr>
              <a:t> MyCounter[26];  	//Có 26 thực thể</a:t>
            </a:r>
            <a:endParaRPr lang="en-US" sz="2400" b="0">
              <a:solidFill>
                <a:srgbClr val="FF0303"/>
              </a:solidFill>
            </a:endParaRPr>
          </a:p>
          <a:p>
            <a:pPr marL="342900" indent="-342900">
              <a:lnSpc>
                <a:spcPct val="120000"/>
              </a:lnSpc>
              <a:spcBef>
                <a:spcPct val="20000"/>
              </a:spcBef>
              <a:buFont typeface="Wingdings" pitchFamily="2" charset="2"/>
              <a:buNone/>
            </a:pPr>
            <a:r>
              <a:rPr lang="en-US" sz="2400" b="0">
                <a:solidFill>
                  <a:srgbClr val="0000FF"/>
                </a:solidFill>
              </a:rPr>
              <a:t>int</a:t>
            </a:r>
            <a:r>
              <a:rPr lang="en-US" sz="2400" b="0">
                <a:solidFill>
                  <a:srgbClr val="000000"/>
                </a:solidFill>
              </a:rPr>
              <a:t> Total(</a:t>
            </a:r>
            <a:r>
              <a:rPr lang="en-US" sz="2400" b="0">
                <a:solidFill>
                  <a:srgbClr val="0000FF"/>
                </a:solidFill>
              </a:rPr>
              <a:t>int</a:t>
            </a:r>
            <a:r>
              <a:rPr lang="en-US" sz="2400" b="0">
                <a:solidFill>
                  <a:srgbClr val="000000"/>
                </a:solidFill>
              </a:rPr>
              <a:t> NumberObjects){</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a:t>
            </a:r>
            <a:r>
              <a:rPr lang="en-US" sz="2400" b="0">
                <a:solidFill>
                  <a:srgbClr val="0000FF"/>
                </a:solidFill>
              </a:rPr>
              <a:t>int </a:t>
            </a:r>
            <a:r>
              <a:rPr lang="en-US" sz="2400" b="0">
                <a:solidFill>
                  <a:srgbClr val="000000"/>
                </a:solidFill>
              </a:rPr>
              <a:t>i=0, sum=0; i&lt;NumberObjects; i++)</a:t>
            </a:r>
          </a:p>
          <a:p>
            <a:pPr marL="342900" indent="-342900">
              <a:lnSpc>
                <a:spcPct val="120000"/>
              </a:lnSpc>
              <a:spcBef>
                <a:spcPct val="20000"/>
              </a:spcBef>
              <a:buFont typeface="Wingdings" pitchFamily="2" charset="2"/>
              <a:buNone/>
            </a:pPr>
            <a:r>
              <a:rPr lang="en-US" sz="2400" b="0">
                <a:solidFill>
                  <a:srgbClr val="000000"/>
                </a:solidFill>
              </a:rPr>
              <a:t>		sum += MyCounter[i].Counter</a:t>
            </a:r>
          </a:p>
          <a:p>
            <a:pPr marL="342900" indent="-342900">
              <a:lnSpc>
                <a:spcPct val="120000"/>
              </a:lnSpc>
              <a:spcBef>
                <a:spcPct val="20000"/>
              </a:spcBef>
              <a:buFont typeface="Wingdings" pitchFamily="2" charset="2"/>
              <a:buNone/>
            </a:pPr>
            <a:r>
              <a:rPr lang="en-US" sz="2400" b="0">
                <a:solidFill>
                  <a:srgbClr val="000000"/>
                </a:solidFill>
              </a:rPr>
              <a:t>		//Tính tổng số ký tự trong số các Objects ký tự</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sum;</a:t>
            </a:r>
          </a:p>
          <a:p>
            <a:pPr marL="342900" indent="-3429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Lớp bạn (Friend class)</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Một lớp </a:t>
            </a:r>
            <a:r>
              <a:rPr lang="en-US" smtClean="0">
                <a:solidFill>
                  <a:srgbClr val="0000FF"/>
                </a:solidFill>
                <a:latin typeface="Arial" pitchFamily="34" charset="0"/>
                <a:cs typeface="Arial" pitchFamily="34" charset="0"/>
              </a:rPr>
              <a:t>có thể</a:t>
            </a:r>
            <a:r>
              <a:rPr lang="en-US" smtClean="0">
                <a:latin typeface="Arial" pitchFamily="34" charset="0"/>
                <a:cs typeface="Arial" pitchFamily="34" charset="0"/>
              </a:rPr>
              <a:t> truy cập đến các thành phần có thuộc tính </a:t>
            </a:r>
            <a:r>
              <a:rPr lang="en-US" smtClean="0">
                <a:solidFill>
                  <a:srgbClr val="0000FF"/>
                </a:solidFill>
                <a:latin typeface="Arial" pitchFamily="34" charset="0"/>
                <a:cs typeface="Arial" pitchFamily="34" charset="0"/>
              </a:rPr>
              <a:t>private</a:t>
            </a:r>
            <a:r>
              <a:rPr lang="en-US" smtClean="0">
                <a:latin typeface="Arial" pitchFamily="34" charset="0"/>
                <a:cs typeface="Arial" pitchFamily="34" charset="0"/>
              </a:rPr>
              <a:t> của một lớp khác.</a:t>
            </a:r>
          </a:p>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Để thực hiện được điều này, chúng ta có thể lấy toàn bộ một lớp làm bạn (hàm friend) cho lớp khác.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
        <p:nvSpPr>
          <p:cNvPr id="8" name="Rectangle 2"/>
          <p:cNvSpPr>
            <a:spLocks noChangeArrowheads="1"/>
          </p:cNvSpPr>
          <p:nvPr/>
        </p:nvSpPr>
        <p:spPr bwMode="auto">
          <a:xfrm>
            <a:off x="457200" y="14478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TOM{</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FF0303"/>
                </a:solidFill>
              </a:rPr>
              <a:t>friend class</a:t>
            </a:r>
            <a:r>
              <a:rPr lang="en-US" sz="2400" b="0">
                <a:solidFill>
                  <a:srgbClr val="000000"/>
                </a:solidFill>
              </a:rPr>
              <a:t> JERRY; 	//Có lớp bạn là JERRY</a:t>
            </a:r>
          </a:p>
          <a:p>
            <a:pPr marL="342900" indent="-342900">
              <a:spcBef>
                <a:spcPct val="20000"/>
              </a:spcBef>
              <a:buFont typeface="Wingdings" pitchFamily="2" charset="2"/>
              <a:buNone/>
            </a:pPr>
            <a:r>
              <a:rPr lang="en-US" sz="2400" b="0">
                <a:solidFill>
                  <a:srgbClr val="0000FF"/>
                </a:solidFill>
              </a:rPr>
              <a:t>private</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SecretTom;		//Bí mật của TOM</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JERRY{</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Change(TOM T){</a:t>
            </a:r>
          </a:p>
          <a:p>
            <a:pPr marL="342900" indent="-342900">
              <a:spcBef>
                <a:spcPct val="20000"/>
              </a:spcBef>
              <a:buFont typeface="Wingdings" pitchFamily="2" charset="2"/>
              <a:buNone/>
            </a:pPr>
            <a:r>
              <a:rPr lang="en-US" sz="2400" b="0">
                <a:solidFill>
                  <a:srgbClr val="000000"/>
                </a:solidFill>
              </a:rPr>
              <a:t>		</a:t>
            </a:r>
            <a:r>
              <a:rPr lang="en-US" sz="2400" b="0">
                <a:solidFill>
                  <a:srgbClr val="008000"/>
                </a:solidFill>
              </a:rPr>
              <a:t>T.SecterTom++;</a:t>
            </a:r>
            <a:r>
              <a:rPr lang="en-US" sz="2400" b="0">
                <a:solidFill>
                  <a:srgbClr val="000000"/>
                </a:solidFill>
              </a:rPr>
              <a:t> 	//Bạn nên có thể thao thế</a:t>
            </a:r>
          </a:p>
          <a:p>
            <a:pPr marL="342900" indent="-342900">
              <a:lnSpc>
                <a:spcPct val="80000"/>
              </a:lnSpc>
              <a:spcBef>
                <a:spcPct val="20000"/>
              </a:spcBef>
              <a:buFont typeface="Wingdings" pitchFamily="2" charset="2"/>
              <a:buNone/>
            </a:pPr>
            <a:r>
              <a:rPr lang="en-US" sz="2400" b="0">
                <a:solidFill>
                  <a:srgbClr val="000000"/>
                </a:solidFill>
              </a:rPr>
              <a:t>	}</a:t>
            </a:r>
          </a:p>
          <a:p>
            <a:pPr marL="342900" indent="-342900">
              <a:lnSpc>
                <a:spcPct val="8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phương thức Truy vấn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Autofit/>
          </a:bodyPr>
          <a:lstStyle/>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Có nhiều loại câu hỏi truy vấn có thể:</a:t>
            </a: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Truy vấn đơn giản (“giá trị của x là bao nhiêu?”)</a:t>
            </a: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Truy vấn điều kiện (“thành viên x có &gt; 10 không?”)</a:t>
            </a: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Truy vấn dẫn xuất (“tổng giá trị của các thành viên x và y là bao nhiêu?”)</a:t>
            </a:r>
          </a:p>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Đặc điểm quan trọng của phương thức truy vấn là nó </a:t>
            </a:r>
            <a:r>
              <a:rPr lang="en-US" sz="2800" smtClean="0">
                <a:solidFill>
                  <a:srgbClr val="0000FF"/>
                </a:solidFill>
                <a:latin typeface="Arial" pitchFamily="34" charset="0"/>
                <a:cs typeface="Arial" pitchFamily="34" charset="0"/>
              </a:rPr>
              <a:t>không nên thay đổi trạng thái hiện tại của đối 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phương thức Truy vấn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Đối với các truy vấn đơn giản, quy ước đặt tên phương thức như sau: </a:t>
            </a:r>
            <a:r>
              <a:rPr lang="en-US" sz="2800" smtClean="0">
                <a:solidFill>
                  <a:srgbClr val="0000FF"/>
                </a:solidFill>
                <a:latin typeface="Arial" pitchFamily="34" charset="0"/>
                <a:cs typeface="Arial" pitchFamily="34" charset="0"/>
              </a:rPr>
              <a:t>Tiền tố “get”</a:t>
            </a:r>
            <a:r>
              <a:rPr lang="en-US" sz="2800" smtClean="0">
                <a:latin typeface="Arial" pitchFamily="34" charset="0"/>
                <a:cs typeface="Arial" pitchFamily="34" charset="0"/>
              </a:rPr>
              <a:t>, tiếp theo là </a:t>
            </a:r>
            <a:r>
              <a:rPr lang="en-US" sz="2800" smtClean="0">
                <a:solidFill>
                  <a:srgbClr val="0000FF"/>
                </a:solidFill>
                <a:latin typeface="Arial" pitchFamily="34" charset="0"/>
                <a:cs typeface="Arial" pitchFamily="34" charset="0"/>
              </a:rPr>
              <a:t>tên của thành viên</a:t>
            </a:r>
            <a:r>
              <a:rPr lang="en-US" sz="2800" smtClean="0">
                <a:latin typeface="Arial" pitchFamily="34" charset="0"/>
                <a:cs typeface="Arial" pitchFamily="34" charset="0"/>
              </a:rPr>
              <a:t> cần truy vấn</a:t>
            </a:r>
          </a:p>
          <a:p>
            <a:pPr lvl="1" algn="just">
              <a:lnSpc>
                <a:spcPct val="130000"/>
              </a:lnSpc>
              <a:spcBef>
                <a:spcPts val="300"/>
              </a:spcBef>
              <a:spcAft>
                <a:spcPts val="300"/>
              </a:spcAft>
              <a:buFont typeface="Wingdings" pitchFamily="2" charset="2"/>
              <a:buChar char="§"/>
            </a:pPr>
            <a:r>
              <a:rPr lang="en-US" sz="2400" smtClean="0">
                <a:solidFill>
                  <a:srgbClr val="0066FF"/>
                </a:solidFill>
                <a:latin typeface="Arial" pitchFamily="34" charset="0"/>
                <a:cs typeface="Arial" pitchFamily="34" charset="0"/>
              </a:rPr>
              <a:t>int</a:t>
            </a:r>
            <a:r>
              <a:rPr lang="en-US" sz="2400" smtClean="0">
                <a:latin typeface="Arial" pitchFamily="34" charset="0"/>
                <a:cs typeface="Arial" pitchFamily="34" charset="0"/>
              </a:rPr>
              <a:t> getX();</a:t>
            </a:r>
          </a:p>
          <a:p>
            <a:pPr lvl="1" algn="just">
              <a:lnSpc>
                <a:spcPct val="130000"/>
              </a:lnSpc>
              <a:spcBef>
                <a:spcPts val="300"/>
              </a:spcBef>
              <a:spcAft>
                <a:spcPts val="300"/>
              </a:spcAft>
              <a:buFont typeface="Wingdings" pitchFamily="2" charset="2"/>
              <a:buChar char="§"/>
            </a:pPr>
            <a:r>
              <a:rPr lang="en-US" sz="2400" smtClean="0">
                <a:solidFill>
                  <a:srgbClr val="0066FF"/>
                </a:solidFill>
                <a:latin typeface="Arial" pitchFamily="34" charset="0"/>
                <a:cs typeface="Arial" pitchFamily="34" charset="0"/>
              </a:rPr>
              <a:t>int</a:t>
            </a:r>
            <a:r>
              <a:rPr lang="en-US" sz="2400" smtClean="0">
                <a:latin typeface="Arial" pitchFamily="34" charset="0"/>
                <a:cs typeface="Arial" pitchFamily="34" charset="0"/>
              </a:rPr>
              <a:t> getSize();</a:t>
            </a:r>
          </a:p>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Các loại truy vấn khác nên có tên có tính mô tả</a:t>
            </a:r>
          </a:p>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Truy vấn điều kiện nên có tiền tố “is”</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phương thức Cập nhật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T</a:t>
            </a:r>
            <a:r>
              <a:rPr lang="vi-VN" sz="2800" smtClean="0">
                <a:solidFill>
                  <a:schemeClr val="tx1">
                    <a:lumMod val="95000"/>
                    <a:lumOff val="5000"/>
                  </a:schemeClr>
                </a:solidFill>
                <a:latin typeface="Arial" pitchFamily="34" charset="0"/>
                <a:cs typeface="Arial" pitchFamily="34" charset="0"/>
              </a:rPr>
              <a:t>hường </a:t>
            </a:r>
            <a:r>
              <a:rPr lang="en-US" sz="2800" smtClean="0">
                <a:solidFill>
                  <a:schemeClr val="tx1">
                    <a:lumMod val="95000"/>
                    <a:lumOff val="5000"/>
                  </a:schemeClr>
                </a:solidFill>
                <a:latin typeface="Arial" pitchFamily="34" charset="0"/>
                <a:cs typeface="Arial" pitchFamily="34" charset="0"/>
              </a:rPr>
              <a:t>để </a:t>
            </a:r>
            <a:r>
              <a:rPr lang="vi-VN" sz="2800" smtClean="0">
                <a:solidFill>
                  <a:schemeClr val="tx1">
                    <a:lumMod val="95000"/>
                    <a:lumOff val="5000"/>
                  </a:schemeClr>
                </a:solidFill>
                <a:latin typeface="Arial" pitchFamily="34" charset="0"/>
                <a:cs typeface="Arial" pitchFamily="34" charset="0"/>
              </a:rPr>
              <a:t>thay đổi trạng thái của đối tượng bằng cách sửa đổi một hoặc nhiều thành viên dữ liệu của đối tượng đó</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Dạng đơn giản nhất là gán một giá trị nào đó cho một thành viên dữ liệu</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Đối với dạng cập nhật đơn giản, quy ước đặt tên như sau: Dùng tiền tố </a:t>
            </a:r>
            <a:r>
              <a:rPr lang="vi-VN" sz="2800" smtClean="0">
                <a:solidFill>
                  <a:srgbClr val="0066FF"/>
                </a:solidFill>
                <a:latin typeface="Arial" pitchFamily="34" charset="0"/>
                <a:cs typeface="Arial" pitchFamily="34" charset="0"/>
              </a:rPr>
              <a:t>“set” </a:t>
            </a:r>
            <a:r>
              <a:rPr lang="vi-VN" sz="2800" smtClean="0">
                <a:solidFill>
                  <a:srgbClr val="00B050"/>
                </a:solidFill>
                <a:latin typeface="Arial" pitchFamily="34" charset="0"/>
                <a:cs typeface="Arial" pitchFamily="34" charset="0"/>
              </a:rPr>
              <a:t>kèm theo tên thành viên </a:t>
            </a:r>
            <a:r>
              <a:rPr lang="vi-VN" sz="2800" smtClean="0">
                <a:solidFill>
                  <a:schemeClr val="tx1">
                    <a:lumMod val="95000"/>
                    <a:lumOff val="5000"/>
                  </a:schemeClr>
                </a:solidFill>
                <a:latin typeface="Arial" pitchFamily="34" charset="0"/>
                <a:cs typeface="Arial" pitchFamily="34" charset="0"/>
              </a:rPr>
              <a:t>cần sửa</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int setX(int);</a:t>
            </a:r>
            <a:endParaRPr lang="en-US"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Lớp đối tượng - class</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Lớp là một mô tả trừu tượng của nhóm các đối tượng cùng bản chất</a:t>
            </a:r>
            <a:r>
              <a:rPr lang="vi-VN" sz="2800" smtClean="0">
                <a:solidFill>
                  <a:schemeClr val="tx1">
                    <a:lumMod val="95000"/>
                    <a:lumOff val="5000"/>
                  </a:schemeClr>
                </a:solidFill>
                <a:latin typeface="Arial" pitchFamily="34" charset="0"/>
                <a:cs typeface="Arial" pitchFamily="34" charset="0"/>
              </a:rPr>
              <a:t>, ngược lại mỗi một đối tượng là một thể hiện cụ thể cho những mô tả trừu tượng đó.</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là cái ta thiết kế và lập trình</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Đối tượng là cái ta tạo (từ một lớp) tại thời gian chạy.</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
        <p:nvSpPr>
          <p:cNvPr id="7" name="Oval 4"/>
          <p:cNvSpPr>
            <a:spLocks noChangeArrowheads="1"/>
          </p:cNvSpPr>
          <p:nvPr/>
        </p:nvSpPr>
        <p:spPr bwMode="auto">
          <a:xfrm>
            <a:off x="4419600" y="5105400"/>
            <a:ext cx="1219200" cy="1295400"/>
          </a:xfrm>
          <a:prstGeom prst="ellipse">
            <a:avLst/>
          </a:prstGeom>
          <a:solidFill>
            <a:srgbClr val="CCFFCC"/>
          </a:solidFill>
          <a:ln w="9525">
            <a:solidFill>
              <a:schemeClr val="tx1"/>
            </a:solidFill>
            <a:round/>
            <a:headEnd/>
            <a:tailEnd/>
          </a:ln>
          <a:effectLst/>
        </p:spPr>
        <p:txBody>
          <a:bodyPr wrap="none" anchor="ctr"/>
          <a:lstStyle/>
          <a:p>
            <a:pPr algn="ctr"/>
            <a:r>
              <a:rPr lang="en-US" b="1"/>
              <a:t>Khái </a:t>
            </a:r>
          </a:p>
          <a:p>
            <a:pPr algn="ctr"/>
            <a:r>
              <a:rPr lang="en-US" b="1"/>
              <a:t>quát</a:t>
            </a:r>
          </a:p>
          <a:p>
            <a:pPr algn="ctr"/>
            <a:r>
              <a:rPr lang="en-US" b="1"/>
              <a:t>hóa</a:t>
            </a:r>
          </a:p>
        </p:txBody>
      </p:sp>
      <p:sp>
        <p:nvSpPr>
          <p:cNvPr id="8" name="Line 5"/>
          <p:cNvSpPr>
            <a:spLocks noChangeShapeType="1"/>
          </p:cNvSpPr>
          <p:nvPr/>
        </p:nvSpPr>
        <p:spPr bwMode="auto">
          <a:xfrm>
            <a:off x="3200400" y="5715000"/>
            <a:ext cx="1219200" cy="0"/>
          </a:xfrm>
          <a:prstGeom prst="line">
            <a:avLst/>
          </a:prstGeom>
          <a:noFill/>
          <a:ln w="9525">
            <a:solidFill>
              <a:schemeClr val="tx1"/>
            </a:solidFill>
            <a:round/>
            <a:headEnd/>
            <a:tailEnd type="triangle" w="med" len="med"/>
          </a:ln>
          <a:effectLst/>
        </p:spPr>
        <p:txBody>
          <a:bodyPr/>
          <a:lstStyle/>
          <a:p>
            <a:endParaRPr lang="en-US"/>
          </a:p>
        </p:txBody>
      </p:sp>
      <p:sp>
        <p:nvSpPr>
          <p:cNvPr id="9" name="Line 6"/>
          <p:cNvSpPr>
            <a:spLocks noChangeShapeType="1"/>
          </p:cNvSpPr>
          <p:nvPr/>
        </p:nvSpPr>
        <p:spPr bwMode="auto">
          <a:xfrm>
            <a:off x="5638800" y="5715000"/>
            <a:ext cx="1219200" cy="0"/>
          </a:xfrm>
          <a:prstGeom prst="line">
            <a:avLst/>
          </a:prstGeom>
          <a:noFill/>
          <a:ln w="9525">
            <a:solidFill>
              <a:schemeClr val="tx1"/>
            </a:solidFill>
            <a:round/>
            <a:headEnd/>
            <a:tailEnd type="triangle" w="med" len="med"/>
          </a:ln>
          <a:effectLst/>
        </p:spPr>
        <p:txBody>
          <a:bodyPr/>
          <a:lstStyle/>
          <a:p>
            <a:endParaRPr lang="en-US"/>
          </a:p>
        </p:txBody>
      </p:sp>
      <p:sp>
        <p:nvSpPr>
          <p:cNvPr id="10" name="Rectangle 7"/>
          <p:cNvSpPr>
            <a:spLocks noChangeArrowheads="1"/>
          </p:cNvSpPr>
          <p:nvPr/>
        </p:nvSpPr>
        <p:spPr bwMode="auto">
          <a:xfrm>
            <a:off x="2057400" y="5257800"/>
            <a:ext cx="1143000" cy="838200"/>
          </a:xfrm>
          <a:prstGeom prst="rect">
            <a:avLst/>
          </a:prstGeom>
          <a:solidFill>
            <a:srgbClr val="CCFFCC"/>
          </a:solidFill>
          <a:ln w="9525">
            <a:solidFill>
              <a:schemeClr val="tx1"/>
            </a:solidFill>
            <a:miter lim="800000"/>
            <a:headEnd/>
            <a:tailEnd/>
          </a:ln>
          <a:effectLst/>
        </p:spPr>
        <p:txBody>
          <a:bodyPr wrap="none" anchor="ctr"/>
          <a:lstStyle/>
          <a:p>
            <a:pPr algn="ctr"/>
            <a:r>
              <a:rPr lang="en-US" b="1"/>
              <a:t>1     5   7</a:t>
            </a:r>
          </a:p>
          <a:p>
            <a:pPr algn="ctr"/>
            <a:r>
              <a:rPr lang="en-US" b="1"/>
              <a:t>-3    8  .... </a:t>
            </a:r>
          </a:p>
        </p:txBody>
      </p:sp>
      <p:sp>
        <p:nvSpPr>
          <p:cNvPr id="11" name="Rectangle 8"/>
          <p:cNvSpPr>
            <a:spLocks noChangeArrowheads="1"/>
          </p:cNvSpPr>
          <p:nvPr/>
        </p:nvSpPr>
        <p:spPr bwMode="auto">
          <a:xfrm>
            <a:off x="6858000" y="5257800"/>
            <a:ext cx="1600200" cy="838200"/>
          </a:xfrm>
          <a:prstGeom prst="rect">
            <a:avLst/>
          </a:prstGeom>
          <a:solidFill>
            <a:srgbClr val="CCFFCC"/>
          </a:solidFill>
          <a:ln w="9525">
            <a:solidFill>
              <a:schemeClr val="tx1"/>
            </a:solidFill>
            <a:miter lim="800000"/>
            <a:headEnd/>
            <a:tailEnd/>
          </a:ln>
          <a:effectLst/>
        </p:spPr>
        <p:txBody>
          <a:bodyPr wrap="none" anchor="ctr"/>
          <a:lstStyle/>
          <a:p>
            <a:pPr algn="ctr"/>
            <a:r>
              <a:rPr lang="en-US" b="1"/>
              <a:t>Số nguyên</a:t>
            </a:r>
          </a:p>
          <a:p>
            <a:pPr algn="ctr"/>
            <a:r>
              <a:rPr lang="en-US" b="1"/>
              <a:t>( int )</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P spid="10" grpId="0"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Truy vấn và Cập nhật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fontScale="92500"/>
          </a:bodyPr>
          <a:lstStyle/>
          <a:p>
            <a:pPr algn="just">
              <a:lnSpc>
                <a:spcPct val="120000"/>
              </a:lnSpc>
              <a:spcBef>
                <a:spcPts val="0"/>
              </a:spcBef>
              <a:buFont typeface="Wingdings" pitchFamily="2" charset="2"/>
              <a:buChar char="v"/>
            </a:pPr>
            <a:r>
              <a:rPr lang="en-US" sz="3000" smtClean="0">
                <a:latin typeface="Arial" pitchFamily="34" charset="0"/>
                <a:cs typeface="Arial" pitchFamily="34" charset="0"/>
              </a:rPr>
              <a:t>Nếu </a:t>
            </a:r>
            <a:r>
              <a:rPr lang="en-US" sz="3000" smtClean="0">
                <a:solidFill>
                  <a:srgbClr val="0000FF"/>
                </a:solidFill>
                <a:latin typeface="Arial" pitchFamily="34" charset="0"/>
                <a:cs typeface="Arial" pitchFamily="34" charset="0"/>
              </a:rPr>
              <a:t>phương thức get/set</a:t>
            </a:r>
            <a:r>
              <a:rPr lang="en-US" sz="3000" smtClean="0">
                <a:latin typeface="Arial" pitchFamily="34" charset="0"/>
                <a:cs typeface="Arial" pitchFamily="34" charset="0"/>
              </a:rPr>
              <a:t> chỉ có nhiệm vụ cho ta đọc/ghi giá trị cho các thành viên dữ liệu </a:t>
            </a:r>
            <a:r>
              <a:rPr lang="en-US" sz="3000" smtClean="0">
                <a:latin typeface="Arial" pitchFamily="34" charset="0"/>
                <a:cs typeface="Arial" pitchFamily="34" charset="0"/>
                <a:sym typeface="Wingdings" pitchFamily="2" charset="2"/>
              </a:rPr>
              <a:t>Q</a:t>
            </a:r>
            <a:r>
              <a:rPr lang="en-US" sz="3000" smtClean="0">
                <a:latin typeface="Arial" pitchFamily="34" charset="0"/>
                <a:cs typeface="Arial" pitchFamily="34" charset="0"/>
              </a:rPr>
              <a:t>uy định các thành viên </a:t>
            </a:r>
            <a:r>
              <a:rPr lang="en-US" sz="3000" smtClean="0">
                <a:solidFill>
                  <a:srgbClr val="0000FF"/>
                </a:solidFill>
                <a:latin typeface="Arial" pitchFamily="34" charset="0"/>
                <a:cs typeface="Arial" pitchFamily="34" charset="0"/>
              </a:rPr>
              <a:t>private</a:t>
            </a:r>
            <a:r>
              <a:rPr lang="en-US" sz="3000" smtClean="0">
                <a:latin typeface="Arial" pitchFamily="34" charset="0"/>
                <a:cs typeface="Arial" pitchFamily="34" charset="0"/>
              </a:rPr>
              <a:t> để được ích lợi gì?</a:t>
            </a:r>
          </a:p>
          <a:p>
            <a:pPr lvl="1" algn="just">
              <a:lnSpc>
                <a:spcPct val="120000"/>
              </a:lnSpc>
              <a:spcBef>
                <a:spcPts val="0"/>
              </a:spcBef>
              <a:buFont typeface="Wingdings" pitchFamily="2" charset="2"/>
              <a:buChar char="§"/>
            </a:pPr>
            <a:r>
              <a:rPr lang="en-US" sz="2600" smtClean="0">
                <a:latin typeface="Arial" pitchFamily="34" charset="0"/>
                <a:cs typeface="Arial" pitchFamily="34" charset="0"/>
              </a:rPr>
              <a:t>Ngoài việc </a:t>
            </a:r>
            <a:r>
              <a:rPr lang="en-US" sz="2600" smtClean="0">
                <a:solidFill>
                  <a:srgbClr val="0000FF"/>
                </a:solidFill>
                <a:latin typeface="Arial" pitchFamily="34" charset="0"/>
                <a:cs typeface="Arial" pitchFamily="34" charset="0"/>
              </a:rPr>
              <a:t>bảo vệ các nguyên tắc đóng gói</a:t>
            </a:r>
            <a:r>
              <a:rPr lang="en-US" sz="2600" smtClean="0">
                <a:latin typeface="Arial" pitchFamily="34" charset="0"/>
                <a:cs typeface="Arial" pitchFamily="34" charset="0"/>
              </a:rPr>
              <a:t>, ta cần </a:t>
            </a:r>
            <a:r>
              <a:rPr lang="en-US" sz="2600" smtClean="0">
                <a:solidFill>
                  <a:srgbClr val="0000FF"/>
                </a:solidFill>
                <a:latin typeface="Arial" pitchFamily="34" charset="0"/>
                <a:cs typeface="Arial" pitchFamily="34" charset="0"/>
              </a:rPr>
              <a:t>kiểm tra xem giá trị mới</a:t>
            </a:r>
            <a:r>
              <a:rPr lang="en-US" sz="2600" smtClean="0">
                <a:latin typeface="Arial" pitchFamily="34" charset="0"/>
                <a:cs typeface="Arial" pitchFamily="34" charset="0"/>
              </a:rPr>
              <a:t> cho thành viên dữ liệu có hợp lệ hay không.</a:t>
            </a:r>
          </a:p>
          <a:p>
            <a:pPr lvl="1" algn="just">
              <a:lnSpc>
                <a:spcPct val="120000"/>
              </a:lnSpc>
              <a:spcBef>
                <a:spcPts val="0"/>
              </a:spcBef>
              <a:buFont typeface="Wingdings" pitchFamily="2" charset="2"/>
              <a:buChar char="§"/>
            </a:pPr>
            <a:r>
              <a:rPr lang="en-US" sz="2600" smtClean="0">
                <a:latin typeface="Arial" pitchFamily="34" charset="0"/>
                <a:cs typeface="Arial" pitchFamily="34" charset="0"/>
              </a:rPr>
              <a:t>Sử dụng phương thức truy vấn cho phép ta thực hiện việc </a:t>
            </a:r>
            <a:r>
              <a:rPr lang="en-US" sz="2600" smtClean="0">
                <a:solidFill>
                  <a:srgbClr val="0000FF"/>
                </a:solidFill>
                <a:latin typeface="Arial" pitchFamily="34" charset="0"/>
                <a:cs typeface="Arial" pitchFamily="34" charset="0"/>
              </a:rPr>
              <a:t>kiểm tra trước khi thực sự thay đổi giá trị</a:t>
            </a:r>
            <a:r>
              <a:rPr lang="en-US" sz="2600" smtClean="0">
                <a:latin typeface="Arial" pitchFamily="34" charset="0"/>
                <a:cs typeface="Arial" pitchFamily="34" charset="0"/>
              </a:rPr>
              <a:t> của thành viên.</a:t>
            </a:r>
          </a:p>
          <a:p>
            <a:pPr lvl="1" algn="just">
              <a:lnSpc>
                <a:spcPct val="120000"/>
              </a:lnSpc>
              <a:spcBef>
                <a:spcPts val="0"/>
              </a:spcBef>
              <a:buFont typeface="Wingdings" pitchFamily="2" charset="2"/>
              <a:buChar char="§"/>
            </a:pPr>
            <a:r>
              <a:rPr lang="en-US" sz="2600" smtClean="0">
                <a:latin typeface="Arial" pitchFamily="34" charset="0"/>
                <a:cs typeface="Arial" pitchFamily="34" charset="0"/>
              </a:rPr>
              <a:t>Chỉ cho phép các dữ liệu có thể truy vấn hay thay đổi mới được truy cập đến.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
        <p:nvSpPr>
          <p:cNvPr id="8" name="Rectangle 2"/>
          <p:cNvSpPr>
            <a:spLocks noChangeArrowheads="1"/>
          </p:cNvSpPr>
          <p:nvPr/>
        </p:nvSpPr>
        <p:spPr bwMode="auto">
          <a:xfrm>
            <a:off x="457200" y="14478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int</a:t>
            </a:r>
            <a:r>
              <a:rPr lang="en-US" sz="2400" b="0">
                <a:solidFill>
                  <a:srgbClr val="000000"/>
                </a:solidFill>
              </a:rPr>
              <a:t> </a:t>
            </a:r>
            <a:r>
              <a:rPr lang="en-US" sz="2400" b="0">
                <a:solidFill>
                  <a:schemeClr val="accent2"/>
                </a:solidFill>
              </a:rPr>
              <a:t>Student</a:t>
            </a:r>
            <a:r>
              <a:rPr lang="en-US" sz="2400" b="0">
                <a:solidFill>
                  <a:srgbClr val="000000"/>
                </a:solidFill>
              </a:rPr>
              <a:t>::</a:t>
            </a:r>
            <a:r>
              <a:rPr lang="en-US" sz="2400" b="0">
                <a:solidFill>
                  <a:srgbClr val="FF0303"/>
                </a:solidFill>
              </a:rPr>
              <a:t>setGPA </a:t>
            </a:r>
            <a:r>
              <a:rPr lang="en-US" sz="2400" b="0">
                <a:solidFill>
                  <a:srgbClr val="000000"/>
                </a:solidFill>
              </a:rPr>
              <a:t>(</a:t>
            </a:r>
            <a:r>
              <a:rPr lang="en-US" sz="2400" b="0">
                <a:solidFill>
                  <a:srgbClr val="0000FF"/>
                </a:solidFill>
              </a:rPr>
              <a:t>double</a:t>
            </a:r>
            <a:r>
              <a:rPr lang="en-US" sz="2400" b="0">
                <a:solidFill>
                  <a:srgbClr val="000000"/>
                </a:solidFill>
              </a:rPr>
              <a:t> newGPA){</a:t>
            </a:r>
          </a:p>
          <a:p>
            <a:pPr marL="342900" indent="-342900">
              <a:lnSpc>
                <a:spcPct val="120000"/>
              </a:lnSpc>
              <a:spcBef>
                <a:spcPct val="20000"/>
              </a:spcBef>
              <a:buFont typeface="Wingdings" pitchFamily="2" charset="2"/>
              <a:buNone/>
            </a:pPr>
            <a:r>
              <a:rPr lang="en-US" sz="2400" b="0">
                <a:solidFill>
                  <a:srgbClr val="000000"/>
                </a:solidFill>
              </a:rPr>
              <a:t>	</a:t>
            </a:r>
            <a:r>
              <a:rPr lang="en-US" sz="2400" i="1">
                <a:solidFill>
                  <a:srgbClr val="0000FF"/>
                </a:solidFill>
              </a:rPr>
              <a:t>if</a:t>
            </a:r>
            <a:r>
              <a:rPr lang="en-US" sz="2400" i="1">
                <a:solidFill>
                  <a:srgbClr val="000000"/>
                </a:solidFill>
              </a:rPr>
              <a:t> ((newGPA &gt;= 0.0) &amp;&amp; (newGPA &lt;= 4.0)){</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this-</a:t>
            </a:r>
            <a:r>
              <a:rPr lang="en-US" sz="2400" b="0">
                <a:solidFill>
                  <a:srgbClr val="000000"/>
                </a:solidFill>
              </a:rPr>
              <a:t>&gt;gpa = newGPA;</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0; // Return 0 to indicate success</a:t>
            </a:r>
          </a:p>
          <a:p>
            <a:pPr marL="342900" indent="-342900">
              <a:lnSpc>
                <a:spcPct val="120000"/>
              </a:lnSpc>
              <a:spcBef>
                <a:spcPct val="20000"/>
              </a:spcBef>
              <a:buFont typeface="Wingdings" pitchFamily="2" charset="2"/>
              <a:buNone/>
            </a:pPr>
            <a:r>
              <a:rPr lang="en-US" sz="2400" b="0">
                <a:solidFill>
                  <a:srgbClr val="000000"/>
                </a:solidFill>
              </a:rPr>
              <a:t>	}</a:t>
            </a:r>
          </a:p>
          <a:p>
            <a:pPr marL="342900" indent="-342900">
              <a:lnSpc>
                <a:spcPct val="120000"/>
              </a:lnSpc>
              <a:spcBef>
                <a:spcPts val="0"/>
              </a:spcBef>
              <a:buFont typeface="Wingdings" pitchFamily="2" charset="2"/>
              <a:buNone/>
            </a:pPr>
            <a:r>
              <a:rPr lang="en-US" sz="2400" b="0">
                <a:solidFill>
                  <a:srgbClr val="000000"/>
                </a:solidFill>
              </a:rPr>
              <a:t>	</a:t>
            </a:r>
            <a:r>
              <a:rPr lang="en-US" sz="2400" b="0" smtClean="0">
                <a:solidFill>
                  <a:srgbClr val="0000FF"/>
                </a:solidFill>
              </a:rPr>
              <a:t>else</a:t>
            </a:r>
          </a:p>
          <a:p>
            <a:pPr marL="342900" indent="-342900">
              <a:lnSpc>
                <a:spcPct val="120000"/>
              </a:lnSpc>
              <a:spcBef>
                <a:spcPts val="0"/>
              </a:spcBef>
              <a:buFont typeface="Wingdings" pitchFamily="2" charset="2"/>
              <a:buNone/>
            </a:pPr>
            <a:r>
              <a:rPr lang="en-US" sz="2400" b="0" smtClean="0">
                <a:solidFill>
                  <a:srgbClr val="0000FF"/>
                </a:solidFill>
              </a:rPr>
              <a:t>	</a:t>
            </a:r>
            <a:r>
              <a:rPr lang="en-US" sz="2400" b="0" smtClean="0">
                <a:solidFill>
                  <a:srgbClr val="000000"/>
                </a:solidFill>
              </a:rPr>
              <a:t>{</a:t>
            </a:r>
            <a:endParaRPr lang="en-US" sz="2400" b="0">
              <a:solidFill>
                <a:srgbClr val="000000"/>
              </a:solidFill>
            </a:endParaRP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-1; // Return -1 to indicate failure</a:t>
            </a:r>
          </a:p>
          <a:p>
            <a:pPr marL="342900" indent="-342900">
              <a:lnSpc>
                <a:spcPct val="120000"/>
              </a:lnSpc>
              <a:spcBef>
                <a:spcPct val="20000"/>
              </a:spcBef>
              <a:buFont typeface="Wingdings" pitchFamily="2" charset="2"/>
              <a:buNone/>
            </a:pPr>
            <a:r>
              <a:rPr lang="en-US" sz="2400" b="0">
                <a:solidFill>
                  <a:srgbClr val="000000"/>
                </a:solidFill>
              </a:rPr>
              <a:t>	}</a:t>
            </a:r>
          </a:p>
          <a:p>
            <a:pPr marL="342900" indent="-3429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Thành viên tĩnh – static member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Đối với class, </a:t>
            </a:r>
            <a:r>
              <a:rPr lang="vi-VN" smtClean="0">
                <a:solidFill>
                  <a:srgbClr val="0000FF"/>
                </a:solidFill>
                <a:latin typeface="Arial" pitchFamily="34" charset="0"/>
                <a:cs typeface="Arial" pitchFamily="34" charset="0"/>
              </a:rPr>
              <a:t>static</a:t>
            </a:r>
            <a:r>
              <a:rPr lang="vi-VN" smtClean="0">
                <a:solidFill>
                  <a:schemeClr val="tx1">
                    <a:lumMod val="95000"/>
                    <a:lumOff val="5000"/>
                  </a:schemeClr>
                </a:solidFill>
                <a:latin typeface="Arial" pitchFamily="34" charset="0"/>
                <a:cs typeface="Arial" pitchFamily="34" charset="0"/>
              </a:rPr>
              <a:t> dùng để </a:t>
            </a:r>
            <a:r>
              <a:rPr lang="vi-VN" smtClean="0">
                <a:solidFill>
                  <a:srgbClr val="0066FF"/>
                </a:solidFill>
                <a:latin typeface="Arial" pitchFamily="34" charset="0"/>
                <a:cs typeface="Arial" pitchFamily="34" charset="0"/>
              </a:rPr>
              <a:t>khai báo thành viên dữ liệu dùng chung cho mọi thể hiện của lớp</a:t>
            </a:r>
            <a:r>
              <a:rPr lang="vi-VN"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Một bản duy nhất tồn tại trong suốt quá trình chạy của chương trình.</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Dùng chung cho tất cả các thể hiện của lớp.</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Bất kể lớp đó có bao nhiêu thể hiện.</a:t>
            </a:r>
            <a:endParaRPr lang="en-US"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sp>
        <p:nvSpPr>
          <p:cNvPr id="8" name="Rectangle 4"/>
          <p:cNvSpPr>
            <a:spLocks noChangeArrowheads="1"/>
          </p:cNvSpPr>
          <p:nvPr/>
        </p:nvSpPr>
        <p:spPr bwMode="auto">
          <a:xfrm>
            <a:off x="609600" y="1447800"/>
            <a:ext cx="3962400" cy="5105400"/>
          </a:xfrm>
          <a:prstGeom prst="rect">
            <a:avLst/>
          </a:prstGeom>
          <a:solidFill>
            <a:srgbClr val="D5E3FF"/>
          </a:solidFill>
          <a:ln w="9525">
            <a:noFill/>
            <a:miter lim="800000"/>
            <a:headEnd/>
            <a:tailEnd/>
          </a:ln>
        </p:spPr>
        <p:txBody>
          <a:bodyPr/>
          <a:lstStyle/>
          <a:p>
            <a:pPr marL="342900" indent="-342900" algn="l">
              <a:spcBef>
                <a:spcPct val="20000"/>
              </a:spcBef>
            </a:pPr>
            <a:r>
              <a:rPr lang="en-US" altLang="zh-TW" sz="2400">
                <a:solidFill>
                  <a:schemeClr val="tx1"/>
                </a:solidFill>
                <a:latin typeface="Palatino Linotype" pitchFamily="18" charset="0"/>
                <a:ea typeface="新細明體" pitchFamily="18" charset="-120"/>
              </a:rPr>
              <a:t>class Rectangle</a:t>
            </a:r>
          </a:p>
          <a:p>
            <a:pPr marL="342900" indent="-342900" algn="l">
              <a:spcBef>
                <a:spcPct val="20000"/>
              </a:spcBef>
            </a:pPr>
            <a:r>
              <a:rPr lang="en-US" altLang="zh-TW" sz="2400">
                <a:solidFill>
                  <a:schemeClr val="tx1"/>
                </a:solidFill>
                <a:latin typeface="Palatino Linotype" pitchFamily="18" charset="0"/>
                <a:ea typeface="新細明體" pitchFamily="18" charset="-120"/>
              </a:rPr>
              <a:t>{</a:t>
            </a:r>
          </a:p>
          <a:p>
            <a:pPr marL="342900" indent="-342900" algn="l">
              <a:spcBef>
                <a:spcPct val="20000"/>
              </a:spcBef>
            </a:pPr>
            <a:r>
              <a:rPr lang="en-US" altLang="zh-TW" sz="2400">
                <a:solidFill>
                  <a:schemeClr val="tx1"/>
                </a:solidFill>
                <a:latin typeface="Palatino Linotype" pitchFamily="18" charset="0"/>
                <a:ea typeface="新細明體" pitchFamily="18" charset="-120"/>
              </a:rPr>
              <a:t>	private:</a:t>
            </a:r>
          </a:p>
          <a:p>
            <a:pPr marL="342900" indent="-342900" algn="l">
              <a:spcBef>
                <a:spcPct val="20000"/>
              </a:spcBef>
            </a:pPr>
            <a:r>
              <a:rPr lang="en-US" altLang="zh-TW" sz="2400">
                <a:solidFill>
                  <a:schemeClr val="tx1"/>
                </a:solidFill>
                <a:latin typeface="Palatino Linotype" pitchFamily="18" charset="0"/>
                <a:ea typeface="新細明體" pitchFamily="18" charset="-120"/>
              </a:rPr>
              <a:t>	   int width;</a:t>
            </a:r>
          </a:p>
          <a:p>
            <a:pPr marL="342900" indent="-342900" algn="l">
              <a:spcBef>
                <a:spcPct val="20000"/>
              </a:spcBef>
            </a:pPr>
            <a:r>
              <a:rPr lang="en-US" altLang="zh-TW" sz="2400">
                <a:solidFill>
                  <a:schemeClr val="tx1"/>
                </a:solidFill>
                <a:latin typeface="Palatino Linotype" pitchFamily="18" charset="0"/>
                <a:ea typeface="新細明體" pitchFamily="18" charset="-120"/>
              </a:rPr>
              <a:t>	   int length;</a:t>
            </a:r>
          </a:p>
          <a:p>
            <a:pPr marL="342900" indent="-342900" algn="l">
              <a:spcBef>
                <a:spcPct val="20000"/>
              </a:spcBef>
            </a:pPr>
            <a:r>
              <a:rPr lang="en-US" altLang="zh-TW" sz="2400">
                <a:solidFill>
                  <a:schemeClr val="tx1"/>
                </a:solidFill>
                <a:latin typeface="Palatino Linotype" pitchFamily="18" charset="0"/>
                <a:ea typeface="新細明體" pitchFamily="18" charset="-120"/>
              </a:rPr>
              <a:t>	   </a:t>
            </a:r>
            <a:r>
              <a:rPr lang="en-US" altLang="zh-TW" sz="2400">
                <a:solidFill>
                  <a:srgbClr val="800000"/>
                </a:solidFill>
                <a:latin typeface="Palatino Linotype" pitchFamily="18" charset="0"/>
                <a:ea typeface="新細明體" pitchFamily="18" charset="-120"/>
              </a:rPr>
              <a:t>static int count;</a:t>
            </a:r>
            <a:endParaRPr lang="en-US" altLang="zh-TW" sz="2400">
              <a:solidFill>
                <a:schemeClr val="tx1"/>
              </a:solidFill>
              <a:latin typeface="Palatino Linotype" pitchFamily="18" charset="0"/>
              <a:ea typeface="新細明體" pitchFamily="18" charset="-120"/>
            </a:endParaRPr>
          </a:p>
          <a:p>
            <a:pPr marL="342900" indent="-342900" algn="l">
              <a:spcBef>
                <a:spcPct val="20000"/>
              </a:spcBef>
            </a:pPr>
            <a:r>
              <a:rPr lang="en-US" altLang="zh-TW" sz="2400">
                <a:solidFill>
                  <a:schemeClr val="tx1"/>
                </a:solidFill>
                <a:latin typeface="Palatino Linotype" pitchFamily="18" charset="0"/>
                <a:ea typeface="新細明體" pitchFamily="18" charset="-120"/>
              </a:rPr>
              <a:t>	public:</a:t>
            </a:r>
          </a:p>
          <a:p>
            <a:pPr marL="342900" indent="-342900" algn="l">
              <a:spcBef>
                <a:spcPct val="20000"/>
              </a:spcBef>
            </a:pPr>
            <a:r>
              <a:rPr lang="en-US" altLang="zh-TW" sz="2400">
                <a:solidFill>
                  <a:schemeClr val="tx1"/>
                </a:solidFill>
                <a:latin typeface="Palatino Linotype" pitchFamily="18" charset="0"/>
                <a:ea typeface="新細明體" pitchFamily="18" charset="-120"/>
              </a:rPr>
              <a:t>	   void set(int w, int l);</a:t>
            </a:r>
          </a:p>
          <a:p>
            <a:pPr marL="342900" indent="-342900" algn="l">
              <a:spcBef>
                <a:spcPct val="20000"/>
              </a:spcBef>
            </a:pPr>
            <a:r>
              <a:rPr lang="en-US" altLang="zh-TW" sz="2400">
                <a:solidFill>
                  <a:schemeClr val="tx1"/>
                </a:solidFill>
                <a:latin typeface="Palatino Linotype" pitchFamily="18" charset="0"/>
                <a:ea typeface="新細明體" pitchFamily="18" charset="-120"/>
              </a:rPr>
              <a:t>	   int area();</a:t>
            </a:r>
          </a:p>
          <a:p>
            <a:pPr marL="342900" indent="-342900" algn="l">
              <a:spcBef>
                <a:spcPct val="20000"/>
              </a:spcBef>
            </a:pPr>
            <a:r>
              <a:rPr lang="en-US" altLang="zh-TW" sz="2400" smtClean="0">
                <a:solidFill>
                  <a:schemeClr val="tx1"/>
                </a:solidFill>
                <a:latin typeface="Palatino Linotype" pitchFamily="18" charset="0"/>
                <a:ea typeface="新細明體" pitchFamily="18" charset="-120"/>
              </a:rPr>
              <a:t>}</a:t>
            </a:r>
            <a:endParaRPr lang="en-US" altLang="zh-TW" sz="2400">
              <a:solidFill>
                <a:schemeClr val="tx1"/>
              </a:solidFill>
              <a:latin typeface="Palatino Linotype" pitchFamily="18" charset="0"/>
              <a:ea typeface="新細明體" pitchFamily="18" charset="-120"/>
            </a:endParaRPr>
          </a:p>
        </p:txBody>
      </p:sp>
      <p:sp>
        <p:nvSpPr>
          <p:cNvPr id="9" name="Rectangle 6"/>
          <p:cNvSpPr>
            <a:spLocks noChangeArrowheads="1"/>
          </p:cNvSpPr>
          <p:nvPr/>
        </p:nvSpPr>
        <p:spPr bwMode="auto">
          <a:xfrm>
            <a:off x="5791200" y="1676400"/>
            <a:ext cx="2133600" cy="1143000"/>
          </a:xfrm>
          <a:prstGeom prst="rect">
            <a:avLst/>
          </a:prstGeom>
          <a:solidFill>
            <a:srgbClr val="FFFF99"/>
          </a:solidFill>
          <a:ln w="9525">
            <a:noFill/>
            <a:miter lim="800000"/>
            <a:headEnd/>
            <a:tailEnd/>
          </a:ln>
        </p:spPr>
        <p:txBody>
          <a:bodyPr/>
          <a:lstStyle/>
          <a:p>
            <a:pPr marL="342900" indent="-342900" algn="l">
              <a:lnSpc>
                <a:spcPct val="80000"/>
              </a:lnSpc>
              <a:spcBef>
                <a:spcPct val="20000"/>
              </a:spcBef>
            </a:pPr>
            <a:r>
              <a:rPr lang="en-US" altLang="zh-TW" sz="2400">
                <a:solidFill>
                  <a:schemeClr val="tx1"/>
                </a:solidFill>
                <a:latin typeface="Palatino Linotype" pitchFamily="18" charset="0"/>
                <a:ea typeface="新細明體" pitchFamily="18" charset="-120"/>
              </a:rPr>
              <a:t>Rectangle  r1;</a:t>
            </a:r>
          </a:p>
          <a:p>
            <a:pPr marL="342900" indent="-342900" algn="l">
              <a:lnSpc>
                <a:spcPct val="80000"/>
              </a:lnSpc>
              <a:spcBef>
                <a:spcPct val="20000"/>
              </a:spcBef>
            </a:pPr>
            <a:r>
              <a:rPr lang="en-US" altLang="zh-TW" sz="2400">
                <a:solidFill>
                  <a:schemeClr val="tx1"/>
                </a:solidFill>
                <a:latin typeface="Palatino Linotype" pitchFamily="18" charset="0"/>
                <a:ea typeface="新細明體" pitchFamily="18" charset="-120"/>
              </a:rPr>
              <a:t>Rectangle  r2;</a:t>
            </a:r>
          </a:p>
          <a:p>
            <a:pPr marL="342900" indent="-342900" algn="l">
              <a:lnSpc>
                <a:spcPct val="80000"/>
              </a:lnSpc>
              <a:spcBef>
                <a:spcPct val="20000"/>
              </a:spcBef>
            </a:pPr>
            <a:r>
              <a:rPr lang="en-US" altLang="zh-TW" sz="2400">
                <a:solidFill>
                  <a:schemeClr val="tx1"/>
                </a:solidFill>
                <a:latin typeface="Palatino Linotype" pitchFamily="18" charset="0"/>
                <a:ea typeface="新細明體" pitchFamily="18" charset="-120"/>
              </a:rPr>
              <a:t>Rectangle  r3;</a:t>
            </a:r>
          </a:p>
          <a:p>
            <a:pPr marL="342900" indent="-342900" algn="l">
              <a:lnSpc>
                <a:spcPct val="80000"/>
              </a:lnSpc>
              <a:spcBef>
                <a:spcPct val="20000"/>
              </a:spcBef>
            </a:pPr>
            <a:endParaRPr lang="zh-TW" altLang="en-US" sz="2400">
              <a:solidFill>
                <a:schemeClr val="tx1"/>
              </a:solidFill>
              <a:latin typeface="Palatino Linotype" pitchFamily="18" charset="0"/>
              <a:ea typeface="新細明體" pitchFamily="18" charset="-120"/>
            </a:endParaRPr>
          </a:p>
        </p:txBody>
      </p:sp>
      <p:sp>
        <p:nvSpPr>
          <p:cNvPr id="10" name="AutoShape 7"/>
          <p:cNvSpPr>
            <a:spLocks noChangeArrowheads="1"/>
          </p:cNvSpPr>
          <p:nvPr/>
        </p:nvSpPr>
        <p:spPr bwMode="auto">
          <a:xfrm>
            <a:off x="838200" y="3765332"/>
            <a:ext cx="304800" cy="228600"/>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endParaRPr lang="fr-FR"/>
          </a:p>
        </p:txBody>
      </p:sp>
      <p:sp>
        <p:nvSpPr>
          <p:cNvPr id="11" name="Rectangle 8"/>
          <p:cNvSpPr>
            <a:spLocks noChangeArrowheads="1"/>
          </p:cNvSpPr>
          <p:nvPr/>
        </p:nvSpPr>
        <p:spPr bwMode="auto">
          <a:xfrm>
            <a:off x="4953000" y="4648200"/>
            <a:ext cx="1371600" cy="762000"/>
          </a:xfrm>
          <a:prstGeom prst="rect">
            <a:avLst/>
          </a:prstGeom>
          <a:solidFill>
            <a:srgbClr val="FFCC99"/>
          </a:solidFill>
          <a:ln w="9525">
            <a:solidFill>
              <a:schemeClr val="tx1"/>
            </a:solidFill>
            <a:miter lim="800000"/>
            <a:headEnd/>
            <a:tailEnd/>
          </a:ln>
        </p:spPr>
        <p:txBody>
          <a:bodyPr wrap="none" anchor="ctr"/>
          <a:lstStyle/>
          <a:p>
            <a:pPr eaLnBrk="1" hangingPunct="1"/>
            <a:r>
              <a:rPr lang="en-US" altLang="zh-TW" sz="1800" b="1">
                <a:solidFill>
                  <a:schemeClr val="tx1"/>
                </a:solidFill>
                <a:latin typeface="Arial" charset="0"/>
                <a:ea typeface="新細明體" pitchFamily="18" charset="-120"/>
              </a:rPr>
              <a:t>width</a:t>
            </a:r>
          </a:p>
          <a:p>
            <a:pPr eaLnBrk="1" hangingPunct="1"/>
            <a:r>
              <a:rPr lang="en-US" altLang="zh-TW" sz="1800" b="1">
                <a:solidFill>
                  <a:schemeClr val="tx1"/>
                </a:solidFill>
                <a:latin typeface="Arial" charset="0"/>
                <a:ea typeface="新細明體" pitchFamily="18" charset="-120"/>
              </a:rPr>
              <a:t>length</a:t>
            </a:r>
          </a:p>
        </p:txBody>
      </p:sp>
      <p:sp>
        <p:nvSpPr>
          <p:cNvPr id="12" name="Rectangle 9"/>
          <p:cNvSpPr>
            <a:spLocks noChangeArrowheads="1"/>
          </p:cNvSpPr>
          <p:nvPr/>
        </p:nvSpPr>
        <p:spPr bwMode="auto">
          <a:xfrm>
            <a:off x="7467600" y="4648200"/>
            <a:ext cx="1371600" cy="762000"/>
          </a:xfrm>
          <a:prstGeom prst="rect">
            <a:avLst/>
          </a:prstGeom>
          <a:solidFill>
            <a:srgbClr val="FFCC99"/>
          </a:solidFill>
          <a:ln w="9525">
            <a:solidFill>
              <a:schemeClr val="tx1"/>
            </a:solidFill>
            <a:miter lim="800000"/>
            <a:headEnd/>
            <a:tailEnd/>
          </a:ln>
        </p:spPr>
        <p:txBody>
          <a:bodyPr wrap="none" anchor="ctr"/>
          <a:lstStyle/>
          <a:p>
            <a:pPr eaLnBrk="1" hangingPunct="1"/>
            <a:r>
              <a:rPr lang="en-US" altLang="zh-TW" sz="1800" b="1">
                <a:solidFill>
                  <a:schemeClr val="tx1"/>
                </a:solidFill>
                <a:latin typeface="Arial" charset="0"/>
                <a:ea typeface="新細明體" pitchFamily="18" charset="-120"/>
              </a:rPr>
              <a:t>width</a:t>
            </a:r>
          </a:p>
          <a:p>
            <a:pPr eaLnBrk="1" hangingPunct="1"/>
            <a:r>
              <a:rPr lang="en-US" altLang="zh-TW" sz="1800" b="1">
                <a:solidFill>
                  <a:schemeClr val="tx1"/>
                </a:solidFill>
                <a:latin typeface="Arial" charset="0"/>
                <a:ea typeface="新細明體" pitchFamily="18" charset="-120"/>
              </a:rPr>
              <a:t>length</a:t>
            </a:r>
          </a:p>
        </p:txBody>
      </p:sp>
      <p:sp>
        <p:nvSpPr>
          <p:cNvPr id="13" name="Rectangle 10"/>
          <p:cNvSpPr>
            <a:spLocks noChangeArrowheads="1"/>
          </p:cNvSpPr>
          <p:nvPr/>
        </p:nvSpPr>
        <p:spPr bwMode="auto">
          <a:xfrm>
            <a:off x="6248400" y="5562600"/>
            <a:ext cx="1371600" cy="762000"/>
          </a:xfrm>
          <a:prstGeom prst="rect">
            <a:avLst/>
          </a:prstGeom>
          <a:solidFill>
            <a:srgbClr val="FFCC99"/>
          </a:solidFill>
          <a:ln w="9525">
            <a:solidFill>
              <a:schemeClr val="tx1"/>
            </a:solidFill>
            <a:miter lim="800000"/>
            <a:headEnd/>
            <a:tailEnd/>
          </a:ln>
        </p:spPr>
        <p:txBody>
          <a:bodyPr wrap="none" anchor="ctr"/>
          <a:lstStyle/>
          <a:p>
            <a:pPr eaLnBrk="1" hangingPunct="1"/>
            <a:r>
              <a:rPr lang="en-US" altLang="zh-TW" sz="1800" b="1">
                <a:solidFill>
                  <a:schemeClr val="tx1"/>
                </a:solidFill>
                <a:latin typeface="Arial" charset="0"/>
                <a:ea typeface="新細明體" pitchFamily="18" charset="-120"/>
              </a:rPr>
              <a:t>width</a:t>
            </a:r>
          </a:p>
          <a:p>
            <a:pPr eaLnBrk="1" hangingPunct="1"/>
            <a:r>
              <a:rPr lang="en-US" altLang="zh-TW" sz="1800" b="1">
                <a:solidFill>
                  <a:schemeClr val="tx1"/>
                </a:solidFill>
                <a:latin typeface="Arial" charset="0"/>
                <a:ea typeface="新細明體" pitchFamily="18" charset="-120"/>
              </a:rPr>
              <a:t>length</a:t>
            </a:r>
          </a:p>
        </p:txBody>
      </p:sp>
      <p:sp>
        <p:nvSpPr>
          <p:cNvPr id="14" name="Text Box 11"/>
          <p:cNvSpPr txBox="1">
            <a:spLocks noChangeArrowheads="1"/>
          </p:cNvSpPr>
          <p:nvPr/>
        </p:nvSpPr>
        <p:spPr bwMode="auto">
          <a:xfrm>
            <a:off x="4876800" y="4267200"/>
            <a:ext cx="400050" cy="366713"/>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r1</a:t>
            </a:r>
          </a:p>
        </p:txBody>
      </p:sp>
      <p:sp>
        <p:nvSpPr>
          <p:cNvPr id="15" name="Text Box 12"/>
          <p:cNvSpPr txBox="1">
            <a:spLocks noChangeArrowheads="1"/>
          </p:cNvSpPr>
          <p:nvPr/>
        </p:nvSpPr>
        <p:spPr bwMode="auto">
          <a:xfrm>
            <a:off x="5791200" y="5867400"/>
            <a:ext cx="400050" cy="366713"/>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r3</a:t>
            </a:r>
          </a:p>
        </p:txBody>
      </p:sp>
      <p:sp>
        <p:nvSpPr>
          <p:cNvPr id="16" name="Text Box 13"/>
          <p:cNvSpPr txBox="1">
            <a:spLocks noChangeArrowheads="1"/>
          </p:cNvSpPr>
          <p:nvPr/>
        </p:nvSpPr>
        <p:spPr bwMode="auto">
          <a:xfrm>
            <a:off x="7543800" y="4343400"/>
            <a:ext cx="400050" cy="366713"/>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r2</a:t>
            </a:r>
          </a:p>
        </p:txBody>
      </p:sp>
      <p:sp>
        <p:nvSpPr>
          <p:cNvPr id="17" name="Rectangle 14"/>
          <p:cNvSpPr>
            <a:spLocks noChangeArrowheads="1"/>
          </p:cNvSpPr>
          <p:nvPr/>
        </p:nvSpPr>
        <p:spPr bwMode="auto">
          <a:xfrm>
            <a:off x="6096000" y="3352800"/>
            <a:ext cx="1371600" cy="6096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altLang="zh-TW" sz="1800" b="1">
                <a:solidFill>
                  <a:schemeClr val="tx1"/>
                </a:solidFill>
                <a:latin typeface="Arial" charset="0"/>
                <a:ea typeface="新細明體" pitchFamily="18" charset="-120"/>
              </a:rPr>
              <a:t>count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p:bldP spid="16" grpId="0"/>
      <p:bldP spid="1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Đếm số đối tượng MyClass:</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sp>
        <p:nvSpPr>
          <p:cNvPr id="7" name="Rectangle 2"/>
          <p:cNvSpPr>
            <a:spLocks noChangeArrowheads="1"/>
          </p:cNvSpPr>
          <p:nvPr/>
        </p:nvSpPr>
        <p:spPr bwMode="auto">
          <a:xfrm>
            <a:off x="609600" y="2133600"/>
            <a:ext cx="8153400" cy="4343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a:solidFill>
                  <a:srgbClr val="0066FF"/>
                </a:solidFill>
              </a:rPr>
              <a:t>class</a:t>
            </a:r>
            <a:r>
              <a:rPr lang="en-US" sz="2400">
                <a:solidFill>
                  <a:srgbClr val="000000"/>
                </a:solidFill>
              </a:rPr>
              <a:t> MyClass{</a:t>
            </a:r>
          </a:p>
          <a:p>
            <a:pPr marL="342900" indent="-342900">
              <a:lnSpc>
                <a:spcPct val="120000"/>
              </a:lnSpc>
              <a:spcBef>
                <a:spcPct val="20000"/>
              </a:spcBef>
              <a:buFont typeface="Wingdings" pitchFamily="2" charset="2"/>
              <a:buNone/>
            </a:pPr>
            <a:r>
              <a:rPr lang="en-US" sz="2400">
                <a:solidFill>
                  <a:srgbClr val="000000"/>
                </a:solidFill>
              </a:rPr>
              <a:t>	</a:t>
            </a:r>
            <a:r>
              <a:rPr lang="en-US" sz="2400">
                <a:solidFill>
                  <a:srgbClr val="0066FF"/>
                </a:solidFill>
              </a:rPr>
              <a:t>public</a:t>
            </a:r>
            <a:r>
              <a:rPr lang="en-US" sz="2400">
                <a:solidFill>
                  <a:srgbClr val="000000"/>
                </a:solidFill>
              </a:rPr>
              <a:t>:</a:t>
            </a:r>
          </a:p>
          <a:p>
            <a:pPr marL="342900" indent="-342900">
              <a:lnSpc>
                <a:spcPct val="120000"/>
              </a:lnSpc>
              <a:spcBef>
                <a:spcPct val="20000"/>
              </a:spcBef>
              <a:buFont typeface="Wingdings" pitchFamily="2" charset="2"/>
              <a:buNone/>
            </a:pPr>
            <a:r>
              <a:rPr lang="en-US" sz="2400">
                <a:solidFill>
                  <a:srgbClr val="000000"/>
                </a:solidFill>
              </a:rPr>
              <a:t>		MyClass();</a:t>
            </a:r>
          </a:p>
          <a:p>
            <a:pPr marL="342900" indent="-342900">
              <a:lnSpc>
                <a:spcPct val="120000"/>
              </a:lnSpc>
              <a:spcBef>
                <a:spcPct val="20000"/>
              </a:spcBef>
              <a:buFont typeface="Wingdings" pitchFamily="2" charset="2"/>
              <a:buNone/>
            </a:pPr>
            <a:r>
              <a:rPr lang="en-US" sz="2400">
                <a:solidFill>
                  <a:srgbClr val="000000"/>
                </a:solidFill>
              </a:rPr>
              <a:t>		~MyClass();</a:t>
            </a:r>
          </a:p>
          <a:p>
            <a:pPr marL="342900" indent="-342900">
              <a:lnSpc>
                <a:spcPct val="120000"/>
              </a:lnSpc>
              <a:spcBef>
                <a:spcPct val="20000"/>
              </a:spcBef>
              <a:buFont typeface="Wingdings" pitchFamily="2" charset="2"/>
              <a:buNone/>
            </a:pPr>
            <a:r>
              <a:rPr lang="en-US" sz="2400">
                <a:solidFill>
                  <a:srgbClr val="000000"/>
                </a:solidFill>
              </a:rPr>
              <a:t>		</a:t>
            </a:r>
            <a:r>
              <a:rPr lang="en-US" sz="2400">
                <a:solidFill>
                  <a:srgbClr val="0066FF"/>
                </a:solidFill>
              </a:rPr>
              <a:t>void</a:t>
            </a:r>
            <a:r>
              <a:rPr lang="en-US" sz="2400">
                <a:solidFill>
                  <a:srgbClr val="000000"/>
                </a:solidFill>
              </a:rPr>
              <a:t> printCount();</a:t>
            </a:r>
          </a:p>
          <a:p>
            <a:pPr marL="342900" indent="-342900">
              <a:lnSpc>
                <a:spcPct val="120000"/>
              </a:lnSpc>
              <a:spcBef>
                <a:spcPct val="20000"/>
              </a:spcBef>
              <a:buFont typeface="Wingdings" pitchFamily="2" charset="2"/>
              <a:buNone/>
            </a:pPr>
            <a:r>
              <a:rPr lang="en-US" sz="2400">
                <a:solidFill>
                  <a:srgbClr val="000000"/>
                </a:solidFill>
              </a:rPr>
              <a:t>	</a:t>
            </a:r>
            <a:r>
              <a:rPr lang="en-US" sz="2400">
                <a:solidFill>
                  <a:srgbClr val="0066FF"/>
                </a:solidFill>
              </a:rPr>
              <a:t>private</a:t>
            </a:r>
            <a:r>
              <a:rPr lang="en-US" sz="2400">
                <a:solidFill>
                  <a:srgbClr val="000000"/>
                </a:solidFill>
              </a:rPr>
              <a:t>:</a:t>
            </a:r>
          </a:p>
          <a:p>
            <a:pPr marL="342900" indent="-342900">
              <a:lnSpc>
                <a:spcPct val="120000"/>
              </a:lnSpc>
              <a:spcBef>
                <a:spcPct val="20000"/>
              </a:spcBef>
              <a:buFont typeface="Wingdings" pitchFamily="2" charset="2"/>
              <a:buNone/>
            </a:pPr>
            <a:r>
              <a:rPr lang="en-US" sz="2400">
                <a:solidFill>
                  <a:srgbClr val="000000"/>
                </a:solidFill>
              </a:rPr>
              <a:t>		</a:t>
            </a:r>
            <a:r>
              <a:rPr lang="en-US" sz="2400">
                <a:solidFill>
                  <a:srgbClr val="FF0303"/>
                </a:solidFill>
              </a:rPr>
              <a:t>static int count;</a:t>
            </a:r>
          </a:p>
          <a:p>
            <a:pPr marL="342900" indent="-342900">
              <a:lnSpc>
                <a:spcPct val="120000"/>
              </a:lnSpc>
              <a:spcBef>
                <a:spcPct val="20000"/>
              </a:spcBef>
              <a:buFont typeface="Wingdings" pitchFamily="2" charset="2"/>
              <a:buNone/>
            </a:pPr>
            <a:r>
              <a:rPr lang="en-US" sz="240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
        <p:nvSpPr>
          <p:cNvPr id="8" name="Rectangle 2"/>
          <p:cNvSpPr>
            <a:spLocks noChangeArrowheads="1"/>
          </p:cNvSpPr>
          <p:nvPr/>
        </p:nvSpPr>
        <p:spPr bwMode="auto">
          <a:xfrm>
            <a:off x="457200" y="1447800"/>
            <a:ext cx="83058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400" b="1">
                <a:solidFill>
                  <a:srgbClr val="FF0303"/>
                </a:solidFill>
              </a:rPr>
              <a:t>int</a:t>
            </a:r>
            <a:r>
              <a:rPr lang="en-US" sz="2400" b="1">
                <a:solidFill>
                  <a:srgbClr val="000000"/>
                </a:solidFill>
              </a:rPr>
              <a:t> MyClass::count = 0;</a:t>
            </a:r>
          </a:p>
          <a:p>
            <a:pPr marL="342900" indent="-342900">
              <a:lnSpc>
                <a:spcPct val="105000"/>
              </a:lnSpc>
              <a:spcBef>
                <a:spcPct val="20000"/>
              </a:spcBef>
              <a:buFont typeface="Wingdings" pitchFamily="2" charset="2"/>
              <a:buNone/>
            </a:pPr>
            <a:r>
              <a:rPr lang="en-US" sz="2400">
                <a:solidFill>
                  <a:srgbClr val="000000"/>
                </a:solidFill>
              </a:rPr>
              <a:t>MyClass::MyClass(){</a:t>
            </a:r>
          </a:p>
          <a:p>
            <a:pPr marL="342900" indent="-342900">
              <a:lnSpc>
                <a:spcPct val="105000"/>
              </a:lnSpc>
              <a:spcBef>
                <a:spcPct val="20000"/>
              </a:spcBef>
              <a:buFont typeface="Wingdings" pitchFamily="2" charset="2"/>
              <a:buNone/>
            </a:pPr>
            <a:r>
              <a:rPr lang="en-US" sz="2400">
                <a:solidFill>
                  <a:srgbClr val="000000"/>
                </a:solidFill>
              </a:rPr>
              <a:t>	</a:t>
            </a:r>
            <a:r>
              <a:rPr lang="en-US" sz="2400">
                <a:solidFill>
                  <a:srgbClr val="0000FF"/>
                </a:solidFill>
              </a:rPr>
              <a:t>this</a:t>
            </a:r>
            <a:r>
              <a:rPr lang="en-US" sz="2400">
                <a:solidFill>
                  <a:srgbClr val="000000"/>
                </a:solidFill>
              </a:rPr>
              <a:t> </a:t>
            </a:r>
            <a:r>
              <a:rPr lang="en-US" sz="2400">
                <a:solidFill>
                  <a:srgbClr val="000000"/>
                </a:solidFill>
                <a:sym typeface="Wingdings" pitchFamily="2" charset="2"/>
              </a:rPr>
              <a:t> count++;</a:t>
            </a:r>
            <a:endParaRPr lang="en-US" sz="2400">
              <a:solidFill>
                <a:srgbClr val="000000"/>
              </a:solidFill>
            </a:endParaRPr>
          </a:p>
          <a:p>
            <a:pPr marL="342900" indent="-342900">
              <a:lnSpc>
                <a:spcPct val="105000"/>
              </a:lnSpc>
              <a:spcBef>
                <a:spcPct val="20000"/>
              </a:spcBef>
              <a:buFont typeface="Wingdings" pitchFamily="2" charset="2"/>
              <a:buNone/>
            </a:pPr>
            <a:r>
              <a:rPr lang="en-US" sz="2400">
                <a:solidFill>
                  <a:srgbClr val="000000"/>
                </a:solidFill>
              </a:rPr>
              <a:t>}</a:t>
            </a:r>
          </a:p>
          <a:p>
            <a:pPr marL="342900" indent="-342900">
              <a:lnSpc>
                <a:spcPct val="105000"/>
              </a:lnSpc>
              <a:spcBef>
                <a:spcPct val="20000"/>
              </a:spcBef>
              <a:buFont typeface="Wingdings" pitchFamily="2" charset="2"/>
              <a:buNone/>
            </a:pPr>
            <a:r>
              <a:rPr lang="en-US" sz="2400">
                <a:solidFill>
                  <a:srgbClr val="000000"/>
                </a:solidFill>
              </a:rPr>
              <a:t>MyClass::~MyClass(){</a:t>
            </a:r>
          </a:p>
          <a:p>
            <a:pPr marL="342900" indent="-342900">
              <a:lnSpc>
                <a:spcPct val="105000"/>
              </a:lnSpc>
              <a:spcBef>
                <a:spcPct val="20000"/>
              </a:spcBef>
              <a:buFont typeface="Wingdings" pitchFamily="2" charset="2"/>
              <a:buNone/>
            </a:pPr>
            <a:r>
              <a:rPr lang="en-US" sz="2400">
                <a:solidFill>
                  <a:srgbClr val="000000"/>
                </a:solidFill>
              </a:rPr>
              <a:t>	</a:t>
            </a:r>
            <a:r>
              <a:rPr lang="en-US" sz="2400">
                <a:solidFill>
                  <a:srgbClr val="0000FF"/>
                </a:solidFill>
              </a:rPr>
              <a:t>this</a:t>
            </a:r>
            <a:r>
              <a:rPr lang="en-US" sz="2400">
                <a:solidFill>
                  <a:srgbClr val="000000"/>
                </a:solidFill>
              </a:rPr>
              <a:t> </a:t>
            </a:r>
            <a:r>
              <a:rPr lang="en-US" sz="2400">
                <a:solidFill>
                  <a:srgbClr val="000000"/>
                </a:solidFill>
                <a:sym typeface="Wingdings" pitchFamily="2" charset="2"/>
              </a:rPr>
              <a:t> count--;</a:t>
            </a:r>
            <a:endParaRPr lang="en-US" sz="2400">
              <a:solidFill>
                <a:srgbClr val="000000"/>
              </a:solidFill>
            </a:endParaRPr>
          </a:p>
          <a:p>
            <a:pPr marL="342900" indent="-342900">
              <a:lnSpc>
                <a:spcPct val="105000"/>
              </a:lnSpc>
              <a:spcBef>
                <a:spcPct val="20000"/>
              </a:spcBef>
              <a:buFont typeface="Wingdings" pitchFamily="2" charset="2"/>
              <a:buNone/>
            </a:pPr>
            <a:r>
              <a:rPr lang="en-US" sz="2400">
                <a:solidFill>
                  <a:srgbClr val="000000"/>
                </a:solidFill>
              </a:rPr>
              <a:t>}</a:t>
            </a:r>
          </a:p>
          <a:p>
            <a:pPr marL="342900" indent="-342900">
              <a:lnSpc>
                <a:spcPct val="105000"/>
              </a:lnSpc>
              <a:spcBef>
                <a:spcPct val="20000"/>
              </a:spcBef>
              <a:buFont typeface="Wingdings" pitchFamily="2" charset="2"/>
              <a:buNone/>
            </a:pPr>
            <a:r>
              <a:rPr lang="en-US" sz="2400">
                <a:solidFill>
                  <a:srgbClr val="0000FF"/>
                </a:solidFill>
              </a:rPr>
              <a:t>void</a:t>
            </a:r>
            <a:r>
              <a:rPr lang="en-US" sz="2400">
                <a:solidFill>
                  <a:srgbClr val="000000"/>
                </a:solidFill>
              </a:rPr>
              <a:t> MyClass::printCount(){</a:t>
            </a:r>
          </a:p>
          <a:p>
            <a:pPr marL="342900" indent="-342900">
              <a:lnSpc>
                <a:spcPct val="105000"/>
              </a:lnSpc>
              <a:spcBef>
                <a:spcPct val="20000"/>
              </a:spcBef>
              <a:buFont typeface="Wingdings" pitchFamily="2" charset="2"/>
              <a:buNone/>
            </a:pPr>
            <a:r>
              <a:rPr lang="en-US" sz="2400">
                <a:solidFill>
                  <a:srgbClr val="000000"/>
                </a:solidFill>
              </a:rPr>
              <a:t>	cout &lt;&lt; “There are currently ” &lt;&lt; this </a:t>
            </a:r>
            <a:r>
              <a:rPr lang="en-US" sz="2400">
                <a:solidFill>
                  <a:srgbClr val="000000"/>
                </a:solidFill>
                <a:sym typeface="Wingdings" pitchFamily="2" charset="2"/>
              </a:rPr>
              <a:t> count</a:t>
            </a:r>
            <a:r>
              <a:rPr lang="en-US" sz="2400">
                <a:solidFill>
                  <a:srgbClr val="000000"/>
                </a:solidFill>
              </a:rPr>
              <a:t> &lt;&lt; “ instance(s) of MyClass.\n”;</a:t>
            </a:r>
          </a:p>
          <a:p>
            <a:pPr marL="342900" indent="-342900">
              <a:lnSpc>
                <a:spcPct val="105000"/>
              </a:lnSpc>
              <a:spcBef>
                <a:spcPct val="20000"/>
              </a:spcBef>
              <a:buFont typeface="Wingdings" pitchFamily="2" charset="2"/>
              <a:buNone/>
            </a:pPr>
            <a:r>
              <a:rPr lang="en-US" sz="240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
        <p:nvSpPr>
          <p:cNvPr id="8" name="Rectangle 2"/>
          <p:cNvSpPr>
            <a:spLocks noChangeArrowheads="1"/>
          </p:cNvSpPr>
          <p:nvPr/>
        </p:nvSpPr>
        <p:spPr bwMode="auto">
          <a:xfrm>
            <a:off x="457200" y="1447800"/>
            <a:ext cx="83058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400">
                <a:solidFill>
                  <a:srgbClr val="0000FF"/>
                </a:solidFill>
              </a:rPr>
              <a:t>void</a:t>
            </a:r>
            <a:r>
              <a:rPr lang="en-US" sz="2400">
                <a:solidFill>
                  <a:srgbClr val="000000"/>
                </a:solidFill>
              </a:rPr>
              <a:t> main(){</a:t>
            </a:r>
          </a:p>
          <a:p>
            <a:pPr marL="342900" indent="-342900">
              <a:lnSpc>
                <a:spcPct val="105000"/>
              </a:lnSpc>
              <a:spcBef>
                <a:spcPct val="20000"/>
              </a:spcBef>
              <a:buFont typeface="Wingdings" pitchFamily="2" charset="2"/>
              <a:buNone/>
            </a:pPr>
            <a:r>
              <a:rPr lang="en-US" sz="2400">
                <a:solidFill>
                  <a:srgbClr val="000000"/>
                </a:solidFill>
              </a:rPr>
              <a:t>	MyClass* x = </a:t>
            </a:r>
            <a:r>
              <a:rPr lang="en-US" sz="2400">
                <a:solidFill>
                  <a:srgbClr val="0000FF"/>
                </a:solidFill>
              </a:rPr>
              <a:t>new</a:t>
            </a:r>
            <a:r>
              <a:rPr lang="en-US" sz="2400">
                <a:solidFill>
                  <a:srgbClr val="000000"/>
                </a:solidFill>
              </a:rPr>
              <a:t> MyClass;</a:t>
            </a:r>
          </a:p>
          <a:p>
            <a:pPr marL="342900" indent="-342900">
              <a:lnSpc>
                <a:spcPct val="105000"/>
              </a:lnSpc>
              <a:spcBef>
                <a:spcPct val="20000"/>
              </a:spcBef>
              <a:buFont typeface="Wingdings" pitchFamily="2" charset="2"/>
              <a:buNone/>
            </a:pPr>
            <a:r>
              <a:rPr lang="en-US" sz="2400">
                <a:solidFill>
                  <a:srgbClr val="000000"/>
                </a:solidFill>
              </a:rPr>
              <a:t>	x </a:t>
            </a:r>
            <a:r>
              <a:rPr lang="en-US" sz="2400">
                <a:solidFill>
                  <a:srgbClr val="000000"/>
                </a:solidFill>
                <a:sym typeface="Wingdings" pitchFamily="2" charset="2"/>
              </a:rPr>
              <a:t> printCount();</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MyClass* y = </a:t>
            </a:r>
            <a:r>
              <a:rPr lang="en-US" sz="2400">
                <a:solidFill>
                  <a:srgbClr val="0000FF"/>
                </a:solidFill>
                <a:sym typeface="Wingdings" pitchFamily="2" charset="2"/>
              </a:rPr>
              <a:t>new</a:t>
            </a:r>
            <a:r>
              <a:rPr lang="en-US" sz="2400">
                <a:solidFill>
                  <a:srgbClr val="000000"/>
                </a:solidFill>
                <a:sym typeface="Wingdings" pitchFamily="2" charset="2"/>
              </a:rPr>
              <a:t> MyClass;</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a:t>
            </a:r>
            <a:r>
              <a:rPr lang="en-US" sz="2400">
                <a:solidFill>
                  <a:srgbClr val="000000"/>
                </a:solidFill>
              </a:rPr>
              <a:t>x </a:t>
            </a:r>
            <a:r>
              <a:rPr lang="en-US" sz="2400">
                <a:solidFill>
                  <a:srgbClr val="000000"/>
                </a:solidFill>
                <a:sym typeface="Wingdings" pitchFamily="2" charset="2"/>
              </a:rPr>
              <a:t> printCount();</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y</a:t>
            </a:r>
            <a:r>
              <a:rPr lang="en-US" sz="2400">
                <a:solidFill>
                  <a:srgbClr val="000000"/>
                </a:solidFill>
              </a:rPr>
              <a:t> </a:t>
            </a:r>
            <a:r>
              <a:rPr lang="en-US" sz="2400">
                <a:solidFill>
                  <a:srgbClr val="000000"/>
                </a:solidFill>
                <a:sym typeface="Wingdings" pitchFamily="2" charset="2"/>
              </a:rPr>
              <a:t> printCount();</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a:t>
            </a:r>
            <a:r>
              <a:rPr lang="en-US" sz="2400">
                <a:solidFill>
                  <a:srgbClr val="0000FF"/>
                </a:solidFill>
                <a:sym typeface="Wingdings" pitchFamily="2" charset="2"/>
              </a:rPr>
              <a:t>delete</a:t>
            </a:r>
            <a:r>
              <a:rPr lang="en-US" sz="2400">
                <a:solidFill>
                  <a:srgbClr val="000000"/>
                </a:solidFill>
                <a:sym typeface="Wingdings" pitchFamily="2" charset="2"/>
              </a:rPr>
              <a:t> x;</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a:t>
            </a:r>
            <a:r>
              <a:rPr lang="en-US" sz="2400">
                <a:solidFill>
                  <a:srgbClr val="000000"/>
                </a:solidFill>
              </a:rPr>
              <a:t>y </a:t>
            </a:r>
            <a:r>
              <a:rPr lang="en-US" sz="2400">
                <a:solidFill>
                  <a:srgbClr val="000000"/>
                </a:solidFill>
                <a:sym typeface="Wingdings" pitchFamily="2" charset="2"/>
              </a:rPr>
              <a:t> printCount();</a:t>
            </a:r>
            <a:endParaRPr lang="en-US" sz="2400">
              <a:solidFill>
                <a:srgbClr val="000000"/>
              </a:solidFill>
            </a:endParaRPr>
          </a:p>
          <a:p>
            <a:pPr marL="342900" indent="-342900">
              <a:lnSpc>
                <a:spcPct val="105000"/>
              </a:lnSpc>
              <a:spcBef>
                <a:spcPct val="20000"/>
              </a:spcBef>
              <a:buFont typeface="Wingdings" pitchFamily="2" charset="2"/>
              <a:buNone/>
            </a:pPr>
            <a:r>
              <a:rPr lang="en-US" sz="240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Ví dụ về đối tượng toàn cục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fontScale="85000" lnSpcReduction="10000"/>
          </a:bodyPr>
          <a:lstStyle/>
          <a:p>
            <a:pPr algn="just">
              <a:lnSpc>
                <a:spcPct val="120000"/>
              </a:lnSpc>
              <a:buFont typeface="Wingdings" pitchFamily="2" charset="2"/>
              <a:buChar char="v"/>
            </a:pPr>
            <a:r>
              <a:rPr lang="en-US" sz="3300" smtClean="0">
                <a:latin typeface="Arial" pitchFamily="34" charset="0"/>
                <a:cs typeface="Arial" pitchFamily="34" charset="0"/>
              </a:rPr>
              <a:t>Xét đoạn chương trình sau:</a:t>
            </a:r>
          </a:p>
          <a:p>
            <a:pPr>
              <a:buNone/>
            </a:pPr>
            <a:r>
              <a:rPr lang="en-US" smtClean="0"/>
              <a:t>	</a:t>
            </a:r>
            <a:r>
              <a:rPr lang="en-US" smtClean="0">
                <a:solidFill>
                  <a:srgbClr val="0000FF"/>
                </a:solidFill>
              </a:rPr>
              <a:t>#include &lt;iostream.h&gt;</a:t>
            </a:r>
          </a:p>
          <a:p>
            <a:pPr>
              <a:buNone/>
            </a:pPr>
            <a:r>
              <a:rPr lang="en-US" smtClean="0">
                <a:solidFill>
                  <a:srgbClr val="0000FF"/>
                </a:solidFill>
              </a:rPr>
              <a:t>	void main(){</a:t>
            </a:r>
          </a:p>
          <a:p>
            <a:pPr>
              <a:buNone/>
            </a:pPr>
            <a:r>
              <a:rPr lang="en-US" smtClean="0">
                <a:solidFill>
                  <a:srgbClr val="0000FF"/>
                </a:solidFill>
              </a:rPr>
              <a:t>	    cout &lt;&lt; "Hello, world.\n";</a:t>
            </a:r>
          </a:p>
          <a:p>
            <a:pPr>
              <a:buNone/>
            </a:pPr>
            <a:r>
              <a:rPr lang="en-US" smtClean="0">
                <a:solidFill>
                  <a:srgbClr val="0000FF"/>
                </a:solidFill>
              </a:rPr>
              <a:t>	}</a:t>
            </a:r>
          </a:p>
          <a:p>
            <a:pPr algn="just">
              <a:lnSpc>
                <a:spcPct val="120000"/>
              </a:lnSpc>
              <a:buFont typeface="Wingdings" pitchFamily="2" charset="2"/>
              <a:buChar char="v"/>
            </a:pPr>
            <a:r>
              <a:rPr lang="en-US" smtClean="0">
                <a:latin typeface="Arial" pitchFamily="34" charset="0"/>
                <a:cs typeface="Arial" pitchFamily="34" charset="0"/>
              </a:rPr>
              <a:t>Hãy sửa lại đoạn chương trình trên để có kết xuất:</a:t>
            </a:r>
          </a:p>
          <a:p>
            <a:pPr lvl="1">
              <a:buNone/>
            </a:pPr>
            <a:r>
              <a:rPr lang="en-US" smtClean="0">
                <a:solidFill>
                  <a:srgbClr val="FF0303"/>
                </a:solidFill>
              </a:rPr>
              <a:t>Entering a C++ program saying...</a:t>
            </a:r>
          </a:p>
          <a:p>
            <a:pPr lvl="1">
              <a:buNone/>
            </a:pPr>
            <a:r>
              <a:rPr lang="en-US" smtClean="0">
                <a:solidFill>
                  <a:srgbClr val="FF0303"/>
                </a:solidFill>
              </a:rPr>
              <a:t>Hello, world.</a:t>
            </a:r>
          </a:p>
          <a:p>
            <a:pPr lvl="1">
              <a:buNone/>
            </a:pPr>
            <a:r>
              <a:rPr lang="en-US" smtClean="0">
                <a:solidFill>
                  <a:srgbClr val="FF0303"/>
                </a:solidFill>
              </a:rPr>
              <a:t>And then exitting…</a:t>
            </a:r>
          </a:p>
          <a:p>
            <a:pPr algn="just">
              <a:lnSpc>
                <a:spcPct val="120000"/>
              </a:lnSpc>
              <a:buFont typeface="Wingdings" pitchFamily="2" charset="2"/>
              <a:buChar char="v"/>
            </a:pPr>
            <a:r>
              <a:rPr lang="en-US" smtClean="0">
                <a:latin typeface="Arial" pitchFamily="34" charset="0"/>
                <a:cs typeface="Arial" pitchFamily="34" charset="0"/>
              </a:rPr>
              <a:t>Yêu cầu không thay đổi hàm main() dưới bất kỳ hình thức nào.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40" fill="hold">
                            <p:stCondLst>
                              <p:cond delay="1000"/>
                            </p:stCondLst>
                            <p:childTnLst>
                              <p:par>
                                <p:cTn id="41" presetID="2" presetClass="entr" presetSubtype="4" fill="hold" grpId="0" nodeType="after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5" fill="hold">
                            <p:stCondLst>
                              <p:cond delay="1500"/>
                            </p:stCondLst>
                            <p:childTnLst>
                              <p:par>
                                <p:cTn id="46" presetID="2" presetClass="entr" presetSubtype="4" fill="hold" grpId="0" nodeType="after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additive="base">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 calcmode="lin" valueType="num">
                                      <p:cBhvr additive="base">
                                        <p:cTn id="54"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Ví dụ về đối tượng toàn cục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
        <p:nvSpPr>
          <p:cNvPr id="8" name="Rectangle 2"/>
          <p:cNvSpPr>
            <a:spLocks noChangeArrowheads="1"/>
          </p:cNvSpPr>
          <p:nvPr/>
        </p:nvSpPr>
        <p:spPr bwMode="auto">
          <a:xfrm>
            <a:off x="457200" y="14478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00"/>
                </a:solidFill>
              </a:rPr>
              <a:t>#include &lt;iostream.h&gt;</a:t>
            </a:r>
          </a:p>
          <a:p>
            <a:pPr marL="342900" indent="-342900">
              <a:lnSpc>
                <a:spcPct val="115000"/>
              </a:lnSpc>
              <a:spcBef>
                <a:spcPct val="20000"/>
              </a:spcBef>
              <a:buFont typeface="Wingdings" pitchFamily="2" charset="2"/>
              <a:buNone/>
            </a:pPr>
            <a:r>
              <a:rPr lang="en-US" sz="2400" b="0">
                <a:solidFill>
                  <a:srgbClr val="0000FF"/>
                </a:solidFill>
              </a:rPr>
              <a:t>class</a:t>
            </a:r>
            <a:r>
              <a:rPr lang="en-US" sz="2400" b="0">
                <a:solidFill>
                  <a:srgbClr val="000000"/>
                </a:solidFill>
              </a:rPr>
              <a:t> Dummy{</a:t>
            </a:r>
          </a:p>
          <a:p>
            <a:pPr marL="342900" indent="-342900">
              <a:lnSpc>
                <a:spcPct val="11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303"/>
                </a:solidFill>
              </a:rPr>
              <a:t>Dummy()</a:t>
            </a:r>
            <a:r>
              <a:rPr lang="en-US" sz="2400" b="0">
                <a:solidFill>
                  <a:srgbClr val="000000"/>
                </a:solidFill>
              </a:rPr>
              <a:t>{cout &lt;&lt; "Entering a C++ program saying...\n";}</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303"/>
                </a:solidFill>
              </a:rPr>
              <a:t>~Dummy()</a:t>
            </a:r>
            <a:r>
              <a:rPr lang="en-US" sz="2400" b="0">
                <a:solidFill>
                  <a:srgbClr val="000000"/>
                </a:solidFill>
              </a:rPr>
              <a:t>{cout &lt;&lt; "And then exitting...";}</a:t>
            </a:r>
          </a:p>
          <a:p>
            <a:pPr marL="342900" indent="-342900">
              <a:lnSpc>
                <a:spcPct val="115000"/>
              </a:lnSpc>
              <a:spcBef>
                <a:spcPct val="20000"/>
              </a:spcBef>
              <a:buFont typeface="Wingdings" pitchFamily="2" charset="2"/>
              <a:buNone/>
            </a:pPr>
            <a:r>
              <a:rPr lang="en-US" sz="2400" b="0">
                <a:solidFill>
                  <a:srgbClr val="000000"/>
                </a:solidFill>
              </a:rPr>
              <a:t>};</a:t>
            </a:r>
          </a:p>
          <a:p>
            <a:pPr marL="342900" indent="-342900">
              <a:lnSpc>
                <a:spcPct val="115000"/>
              </a:lnSpc>
              <a:spcBef>
                <a:spcPct val="20000"/>
              </a:spcBef>
              <a:buFont typeface="Wingdings" pitchFamily="2" charset="2"/>
              <a:buNone/>
            </a:pPr>
            <a:r>
              <a:rPr lang="en-US" sz="2400" b="0">
                <a:solidFill>
                  <a:srgbClr val="FF0303"/>
                </a:solidFill>
              </a:rPr>
              <a:t>Dummy A;</a:t>
            </a:r>
          </a:p>
          <a:p>
            <a:pPr marL="342900" indent="-342900">
              <a:lnSpc>
                <a:spcPct val="115000"/>
              </a:lnSpc>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lnSpc>
                <a:spcPct val="115000"/>
              </a:lnSpc>
              <a:spcBef>
                <a:spcPct val="20000"/>
              </a:spcBef>
              <a:buFont typeface="Wingdings" pitchFamily="2" charset="2"/>
              <a:buNone/>
            </a:pPr>
            <a:r>
              <a:rPr lang="en-US" sz="2400" b="0">
                <a:solidFill>
                  <a:srgbClr val="000000"/>
                </a:solidFill>
              </a:rPr>
              <a:t>    cout &lt;&lt; "Hello, world.\n";</a:t>
            </a:r>
          </a:p>
          <a:p>
            <a:pPr marL="342900" indent="-342900">
              <a:lnSpc>
                <a:spcPct val="11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là thành phần của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Đối tượng có thể là thành phần của đối tượng khác</a:t>
            </a:r>
            <a:r>
              <a:rPr lang="vi-VN" sz="2800" smtClean="0">
                <a:solidFill>
                  <a:schemeClr val="tx1">
                    <a:lumMod val="95000"/>
                    <a:lumOff val="5000"/>
                  </a:schemeClr>
                </a:solidFill>
                <a:latin typeface="Arial" pitchFamily="34" charset="0"/>
                <a:cs typeface="Arial" pitchFamily="34" charset="0"/>
              </a:rPr>
              <a:t>, khi một đối tượng thuộc lớp “lớn” được tạo ra, các thành phần của nó cũng được tạo ra.</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rgbClr val="FF3300"/>
                </a:solidFill>
                <a:latin typeface="Arial" pitchFamily="34" charset="0"/>
                <a:cs typeface="Arial" pitchFamily="34" charset="0"/>
              </a:rPr>
              <a:t>Phương thức thiết lập (nếu có) sẽ được tự động gọi cho các đối tượng thành phần.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Khai báo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fontScale="85000" lnSpcReduction="20000"/>
          </a:bodyPr>
          <a:lstStyle/>
          <a:p>
            <a:pPr>
              <a:lnSpc>
                <a:spcPct val="120000"/>
              </a:lnSpc>
              <a:buFont typeface="Wingdings" pitchFamily="2" charset="2"/>
              <a:buNone/>
            </a:pPr>
            <a:r>
              <a:rPr lang="en-US" smtClean="0">
                <a:solidFill>
                  <a:srgbClr val="0000FF"/>
                </a:solidFill>
                <a:latin typeface="Arial" pitchFamily="34" charset="0"/>
                <a:cs typeface="Arial" pitchFamily="34" charset="0"/>
              </a:rPr>
              <a:t>class</a:t>
            </a:r>
            <a:r>
              <a:rPr lang="en-US" smtClean="0">
                <a:latin typeface="Arial" pitchFamily="34" charset="0"/>
                <a:cs typeface="Arial" pitchFamily="34" charset="0"/>
              </a:rPr>
              <a:t> </a:t>
            </a:r>
            <a:r>
              <a:rPr lang="en-US" i="1" smtClean="0">
                <a:latin typeface="Arial" pitchFamily="34" charset="0"/>
                <a:cs typeface="Arial" pitchFamily="34" charset="0"/>
              </a:rPr>
              <a:t>&lt;tên_lớp&gt;</a:t>
            </a:r>
            <a:r>
              <a:rPr lang="en-US" smtClean="0">
                <a:latin typeface="Arial" pitchFamily="34" charset="0"/>
                <a:cs typeface="Arial" pitchFamily="34" charset="0"/>
              </a:rPr>
              <a:t> </a:t>
            </a:r>
            <a:r>
              <a:rPr lang="en-US" smtClean="0">
                <a:solidFill>
                  <a:srgbClr val="FF0303"/>
                </a:solidFill>
                <a:latin typeface="Arial" pitchFamily="34" charset="0"/>
                <a:cs typeface="Arial" pitchFamily="34" charset="0"/>
              </a:rPr>
              <a:t>{</a:t>
            </a:r>
          </a:p>
          <a:p>
            <a:pPr>
              <a:lnSpc>
                <a:spcPct val="120000"/>
              </a:lnSpc>
              <a:buFont typeface="Wingdings" pitchFamily="2" charset="2"/>
              <a:buNone/>
            </a:pPr>
            <a:r>
              <a:rPr lang="en-US" smtClean="0">
                <a:latin typeface="Arial" pitchFamily="34" charset="0"/>
                <a:cs typeface="Arial" pitchFamily="34" charset="0"/>
              </a:rPr>
              <a:t>  </a:t>
            </a:r>
            <a:r>
              <a:rPr lang="en-US" smtClean="0">
                <a:solidFill>
                  <a:srgbClr val="0000FF"/>
                </a:solidFill>
                <a:latin typeface="Arial" pitchFamily="34" charset="0"/>
                <a:cs typeface="Arial" pitchFamily="34" charset="0"/>
              </a:rPr>
              <a:t>private:</a:t>
            </a:r>
          </a:p>
          <a:p>
            <a:pPr>
              <a:lnSpc>
                <a:spcPct val="120000"/>
              </a:lnSpc>
              <a:buFont typeface="Wingdings" pitchFamily="2" charset="2"/>
              <a:buNone/>
            </a:pPr>
            <a:r>
              <a:rPr lang="en-US" smtClean="0">
                <a:latin typeface="Arial" pitchFamily="34" charset="0"/>
                <a:cs typeface="Arial" pitchFamily="34" charset="0"/>
              </a:rPr>
              <a:t>   &lt;khai báo các thành phần riêng trong từng đối tượng&gt;</a:t>
            </a:r>
          </a:p>
          <a:p>
            <a:pPr>
              <a:lnSpc>
                <a:spcPct val="120000"/>
              </a:lnSpc>
              <a:buFont typeface="Wingdings" pitchFamily="2" charset="2"/>
              <a:buNone/>
            </a:pPr>
            <a:r>
              <a:rPr lang="en-US" smtClean="0">
                <a:solidFill>
                  <a:srgbClr val="0000FF"/>
                </a:solidFill>
                <a:latin typeface="Arial" pitchFamily="34" charset="0"/>
                <a:cs typeface="Arial" pitchFamily="34" charset="0"/>
              </a:rPr>
              <a:t>  protected:</a:t>
            </a:r>
          </a:p>
          <a:p>
            <a:pPr>
              <a:lnSpc>
                <a:spcPct val="120000"/>
              </a:lnSpc>
              <a:buFont typeface="Wingdings" pitchFamily="2" charset="2"/>
              <a:buNone/>
            </a:pPr>
            <a:r>
              <a:rPr lang="en-US" smtClean="0">
                <a:latin typeface="Arial" pitchFamily="34" charset="0"/>
                <a:cs typeface="Arial" pitchFamily="34" charset="0"/>
              </a:rPr>
              <a:t>   &lt;khai báo các thành phần riêng trong từng đối tượng, có thể truy cập từ lớp dẫn xuất &gt;</a:t>
            </a:r>
          </a:p>
          <a:p>
            <a:pPr>
              <a:lnSpc>
                <a:spcPct val="120000"/>
              </a:lnSpc>
              <a:buFont typeface="Wingdings" pitchFamily="2" charset="2"/>
              <a:buNone/>
            </a:pPr>
            <a:r>
              <a:rPr lang="en-US" smtClean="0">
                <a:latin typeface="Arial" pitchFamily="34" charset="0"/>
                <a:cs typeface="Arial" pitchFamily="34" charset="0"/>
              </a:rPr>
              <a:t>  </a:t>
            </a:r>
            <a:r>
              <a:rPr lang="en-US" smtClean="0">
                <a:solidFill>
                  <a:srgbClr val="0000FF"/>
                </a:solidFill>
                <a:latin typeface="Arial" pitchFamily="34" charset="0"/>
                <a:cs typeface="Arial" pitchFamily="34" charset="0"/>
              </a:rPr>
              <a:t>public:</a:t>
            </a:r>
          </a:p>
          <a:p>
            <a:pPr>
              <a:lnSpc>
                <a:spcPct val="120000"/>
              </a:lnSpc>
              <a:buFont typeface="Wingdings" pitchFamily="2" charset="2"/>
              <a:buNone/>
            </a:pPr>
            <a:r>
              <a:rPr lang="en-US" smtClean="0">
                <a:latin typeface="Arial" pitchFamily="34" charset="0"/>
                <a:cs typeface="Arial" pitchFamily="34" charset="0"/>
              </a:rPr>
              <a:t>    &lt;khai báo các thành phần công cộng&gt;</a:t>
            </a:r>
          </a:p>
          <a:p>
            <a:pPr>
              <a:lnSpc>
                <a:spcPct val="120000"/>
              </a:lnSpc>
              <a:buFont typeface="Wingdings" pitchFamily="2" charset="2"/>
              <a:buNone/>
            </a:pPr>
            <a:r>
              <a:rPr lang="en-US" smtClean="0">
                <a:solidFill>
                  <a:srgbClr val="FF0303"/>
                </a:solidFill>
                <a:latin typeface="Arial" pitchFamily="34" charset="0"/>
                <a:cs typeface="Arial" pitchFamily="34" charset="0"/>
              </a:rPr>
              <a:t>};</a:t>
            </a:r>
            <a:endParaRPr lang="en-US">
              <a:solidFill>
                <a:srgbClr val="FF0303"/>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là thành phần của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Nếu đối tượng thành phần phải cung cấp tham số khi thiết lập thì đối tượng kết hợp (đối tượng lớn) </a:t>
            </a:r>
            <a:r>
              <a:rPr lang="vi-VN" sz="2800" smtClean="0">
                <a:solidFill>
                  <a:srgbClr val="0000FF"/>
                </a:solidFill>
                <a:latin typeface="Arial" pitchFamily="34" charset="0"/>
                <a:cs typeface="Arial" pitchFamily="34" charset="0"/>
              </a:rPr>
              <a:t>phải có phương thức thiết lập </a:t>
            </a:r>
            <a:r>
              <a:rPr lang="vi-VN" sz="2800" smtClean="0">
                <a:solidFill>
                  <a:schemeClr val="tx1">
                    <a:lumMod val="95000"/>
                    <a:lumOff val="5000"/>
                  </a:schemeClr>
                </a:solidFill>
                <a:latin typeface="Arial" pitchFamily="34" charset="0"/>
                <a:cs typeface="Arial" pitchFamily="34" charset="0"/>
              </a:rPr>
              <a:t>để cung cấp tham số thiết lập cho các đối tượng thành phần.</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rgbClr val="FF3300"/>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rgbClr val="FF3300"/>
                </a:solidFill>
                <a:latin typeface="Arial" pitchFamily="34" charset="0"/>
                <a:cs typeface="Arial" pitchFamily="34" charset="0"/>
              </a:rPr>
              <a:t>Cú pháp để khởi động đối tượng thành phần là dùng dấu hai chấm (:) </a:t>
            </a:r>
            <a:r>
              <a:rPr lang="vi-VN" sz="2800" smtClean="0">
                <a:solidFill>
                  <a:schemeClr val="tx1">
                    <a:lumMod val="95000"/>
                    <a:lumOff val="5000"/>
                  </a:schemeClr>
                </a:solidFill>
                <a:latin typeface="Arial" pitchFamily="34" charset="0"/>
                <a:cs typeface="Arial" pitchFamily="34" charset="0"/>
              </a:rPr>
              <a:t>theo sau bởi tên thành phần và tham số khởi động.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61</a:t>
            </a:fld>
            <a:endParaRPr lang="en-US"/>
          </a:p>
        </p:txBody>
      </p:sp>
      <p:sp>
        <p:nvSpPr>
          <p:cNvPr id="8" name="Rectangle 2"/>
          <p:cNvSpPr>
            <a:spLocks noChangeArrowheads="1"/>
          </p:cNvSpPr>
          <p:nvPr/>
        </p:nvSpPr>
        <p:spPr bwMode="auto">
          <a:xfrm>
            <a:off x="457200" y="14478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a:solidFill>
                  <a:srgbClr val="0000FF"/>
                </a:solidFill>
              </a:rPr>
              <a:t>class</a:t>
            </a:r>
            <a:r>
              <a:rPr lang="en-US" sz="2000">
                <a:solidFill>
                  <a:srgbClr val="000000"/>
                </a:solidFill>
              </a:rPr>
              <a:t> Diem{</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double</a:t>
            </a:r>
            <a:r>
              <a:rPr lang="en-US" sz="2000">
                <a:solidFill>
                  <a:srgbClr val="000000"/>
                </a:solidFill>
              </a:rPr>
              <a:t> x, y;</a:t>
            </a:r>
          </a:p>
          <a:p>
            <a:pPr marL="342900" indent="-342900">
              <a:spcBef>
                <a:spcPct val="20000"/>
              </a:spcBef>
              <a:buFont typeface="Wingdings" pitchFamily="2" charset="2"/>
              <a:buNone/>
            </a:pPr>
            <a:r>
              <a:rPr lang="en-US" sz="2000">
                <a:solidFill>
                  <a:srgbClr val="0000FF"/>
                </a:solidFill>
              </a:rPr>
              <a:t>public</a:t>
            </a:r>
            <a:r>
              <a:rPr lang="en-US" sz="2000">
                <a:solidFill>
                  <a:srgbClr val="000000"/>
                </a:solidFill>
              </a:rPr>
              <a:t>:</a:t>
            </a:r>
          </a:p>
          <a:p>
            <a:pPr marL="342900" indent="-342900">
              <a:spcBef>
                <a:spcPct val="20000"/>
              </a:spcBef>
              <a:buFont typeface="Wingdings" pitchFamily="2" charset="2"/>
              <a:buNone/>
            </a:pPr>
            <a:r>
              <a:rPr lang="en-US" sz="2000">
                <a:solidFill>
                  <a:srgbClr val="000000"/>
                </a:solidFill>
              </a:rPr>
              <a:t>	Diem (</a:t>
            </a:r>
            <a:r>
              <a:rPr lang="en-US" sz="2000">
                <a:solidFill>
                  <a:srgbClr val="0000FF"/>
                </a:solidFill>
              </a:rPr>
              <a:t>double</a:t>
            </a:r>
            <a:r>
              <a:rPr lang="en-US" sz="2000">
                <a:solidFill>
                  <a:srgbClr val="000000"/>
                </a:solidFill>
              </a:rPr>
              <a:t> xx, </a:t>
            </a:r>
            <a:r>
              <a:rPr lang="en-US" sz="2000">
                <a:solidFill>
                  <a:srgbClr val="0000FF"/>
                </a:solidFill>
              </a:rPr>
              <a:t>double</a:t>
            </a:r>
            <a:r>
              <a:rPr lang="en-US" sz="2000">
                <a:solidFill>
                  <a:srgbClr val="000000"/>
                </a:solidFill>
              </a:rPr>
              <a:t> yy) { x = xx; y = yy; }</a:t>
            </a:r>
          </a:p>
          <a:p>
            <a:pPr marL="342900" indent="-342900">
              <a:spcBef>
                <a:spcPct val="20000"/>
              </a:spcBef>
              <a:buFont typeface="Wingdings" pitchFamily="2" charset="2"/>
              <a:buNone/>
            </a:pPr>
            <a:r>
              <a:rPr lang="en-US" sz="2000">
                <a:solidFill>
                  <a:srgbClr val="000000"/>
                </a:solidFill>
              </a:rPr>
              <a:t>	// ...</a:t>
            </a:r>
          </a:p>
          <a:p>
            <a:pPr marL="342900" indent="-342900">
              <a:spcBef>
                <a:spcPct val="20000"/>
              </a:spcBef>
              <a:buFont typeface="Wingdings" pitchFamily="2" charset="2"/>
              <a:buNone/>
            </a:pPr>
            <a:r>
              <a:rPr lang="en-US" sz="2000">
                <a:solidFill>
                  <a:srgbClr val="000000"/>
                </a:solidFill>
              </a:rPr>
              <a:t>};</a:t>
            </a:r>
          </a:p>
          <a:p>
            <a:pPr marL="342900" indent="-342900">
              <a:spcBef>
                <a:spcPct val="20000"/>
              </a:spcBef>
              <a:buFont typeface="Wingdings" pitchFamily="2" charset="2"/>
              <a:buNone/>
            </a:pPr>
            <a:r>
              <a:rPr lang="en-US" sz="2000">
                <a:solidFill>
                  <a:srgbClr val="0000FF"/>
                </a:solidFill>
              </a:rPr>
              <a:t>class</a:t>
            </a:r>
            <a:r>
              <a:rPr lang="en-US" sz="2000">
                <a:solidFill>
                  <a:srgbClr val="000000"/>
                </a:solidFill>
              </a:rPr>
              <a:t> TamGiac{</a:t>
            </a:r>
          </a:p>
          <a:p>
            <a:pPr marL="342900" indent="-342900">
              <a:spcBef>
                <a:spcPct val="20000"/>
              </a:spcBef>
              <a:buFont typeface="Wingdings" pitchFamily="2" charset="2"/>
              <a:buNone/>
            </a:pPr>
            <a:r>
              <a:rPr lang="en-US" sz="2000">
                <a:solidFill>
                  <a:srgbClr val="000000"/>
                </a:solidFill>
              </a:rPr>
              <a:t>	</a:t>
            </a:r>
            <a:r>
              <a:rPr lang="en-US" sz="2000">
                <a:solidFill>
                  <a:srgbClr val="FF0303"/>
                </a:solidFill>
              </a:rPr>
              <a:t>Diem A,B,C;</a:t>
            </a:r>
          </a:p>
          <a:p>
            <a:pPr marL="342900" indent="-342900">
              <a:spcBef>
                <a:spcPct val="20000"/>
              </a:spcBef>
              <a:buFont typeface="Wingdings" pitchFamily="2" charset="2"/>
              <a:buNone/>
            </a:pPr>
            <a:r>
              <a:rPr lang="en-US" sz="2000">
                <a:solidFill>
                  <a:srgbClr val="0000FF"/>
                </a:solidFill>
              </a:rPr>
              <a:t>public</a:t>
            </a:r>
            <a:r>
              <a:rPr lang="en-US" sz="2000">
                <a:solidFill>
                  <a:srgbClr val="000000"/>
                </a:solidFill>
              </a:rPr>
              <a:t>:</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void</a:t>
            </a:r>
            <a:r>
              <a:rPr lang="en-US" sz="2000">
                <a:solidFill>
                  <a:srgbClr val="000000"/>
                </a:solidFill>
              </a:rPr>
              <a:t> Ve( );</a:t>
            </a:r>
          </a:p>
          <a:p>
            <a:pPr marL="342900" indent="-342900">
              <a:spcBef>
                <a:spcPct val="20000"/>
              </a:spcBef>
              <a:buFont typeface="Wingdings" pitchFamily="2" charset="2"/>
              <a:buNone/>
            </a:pPr>
            <a:r>
              <a:rPr lang="en-US" sz="2000">
                <a:solidFill>
                  <a:srgbClr val="000000"/>
                </a:solidFill>
              </a:rPr>
              <a:t>	// ...</a:t>
            </a:r>
          </a:p>
          <a:p>
            <a:pPr marL="342900" indent="-342900">
              <a:spcBef>
                <a:spcPct val="20000"/>
              </a:spcBef>
              <a:buFont typeface="Wingdings" pitchFamily="2" charset="2"/>
              <a:buNone/>
            </a:pPr>
            <a:r>
              <a:rPr lang="en-US" sz="2000">
                <a:solidFill>
                  <a:srgbClr val="000000"/>
                </a:solidFill>
              </a:rPr>
              <a:t>};</a:t>
            </a:r>
          </a:p>
          <a:p>
            <a:pPr marL="342900" indent="-342900">
              <a:spcBef>
                <a:spcPct val="20000"/>
              </a:spcBef>
              <a:buFont typeface="Wingdings" pitchFamily="2" charset="2"/>
              <a:buNone/>
            </a:pPr>
            <a:r>
              <a:rPr lang="en-US" sz="2000">
                <a:solidFill>
                  <a:srgbClr val="000000"/>
                </a:solidFill>
              </a:rPr>
              <a:t>TamGiac t; </a:t>
            </a:r>
            <a:r>
              <a:rPr lang="en-US" sz="2000">
                <a:solidFill>
                  <a:srgbClr val="FF0303"/>
                </a:solidFill>
              </a:rPr>
              <a:t>//Error</a:t>
            </a:r>
          </a:p>
          <a:p>
            <a:pPr marL="342900" indent="-342900">
              <a:spcBef>
                <a:spcPct val="20000"/>
              </a:spcBef>
              <a:buFont typeface="Wingdings" pitchFamily="2" charset="2"/>
              <a:buNone/>
            </a:pPr>
            <a:r>
              <a:rPr lang="en-US" sz="2000">
                <a:solidFill>
                  <a:srgbClr val="000000"/>
                </a:solidFill>
              </a:rPr>
              <a:t>Diem D;</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62</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class</a:t>
            </a:r>
            <a:r>
              <a:rPr lang="en-US" sz="2400" b="0">
                <a:solidFill>
                  <a:srgbClr val="000000"/>
                </a:solidFill>
              </a:rPr>
              <a:t> TamGiac{</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FF0303"/>
                </a:solidFill>
              </a:rPr>
              <a:t>Diem A,B,C;</a:t>
            </a:r>
          </a:p>
          <a:p>
            <a:pPr marL="342900" indent="-342900">
              <a:lnSpc>
                <a:spcPct val="12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20000"/>
              </a:lnSpc>
              <a:spcBef>
                <a:spcPct val="20000"/>
              </a:spcBef>
              <a:buFont typeface="Wingdings" pitchFamily="2" charset="2"/>
              <a:buNone/>
            </a:pPr>
            <a:r>
              <a:rPr lang="en-US" sz="2400" b="0">
                <a:solidFill>
                  <a:srgbClr val="000000"/>
                </a:solidFill>
              </a:rPr>
              <a:t>	TamGiac(</a:t>
            </a:r>
            <a:r>
              <a:rPr lang="en-US" sz="2400" b="0">
                <a:solidFill>
                  <a:srgbClr val="0000FF"/>
                </a:solidFill>
              </a:rPr>
              <a:t>double</a:t>
            </a:r>
            <a:r>
              <a:rPr lang="en-US" sz="2400" b="0">
                <a:solidFill>
                  <a:srgbClr val="000000"/>
                </a:solidFill>
              </a:rPr>
              <a:t> xA, </a:t>
            </a:r>
            <a:r>
              <a:rPr lang="en-US" sz="2400" b="0">
                <a:solidFill>
                  <a:srgbClr val="0000FF"/>
                </a:solidFill>
              </a:rPr>
              <a:t>double</a:t>
            </a:r>
            <a:r>
              <a:rPr lang="en-US" sz="2400" b="0">
                <a:solidFill>
                  <a:srgbClr val="000000"/>
                </a:solidFill>
              </a:rPr>
              <a:t> yA, </a:t>
            </a:r>
            <a:r>
              <a:rPr lang="en-US" sz="2400" b="0">
                <a:solidFill>
                  <a:srgbClr val="0000FF"/>
                </a:solidFill>
              </a:rPr>
              <a:t>double</a:t>
            </a:r>
            <a:r>
              <a:rPr lang="en-US" sz="2400" b="0">
                <a:solidFill>
                  <a:srgbClr val="000000"/>
                </a:solidFill>
              </a:rPr>
              <a:t> xB, </a:t>
            </a:r>
            <a:r>
              <a:rPr lang="en-US" sz="2400" b="0">
                <a:solidFill>
                  <a:srgbClr val="0000FF"/>
                </a:solidFill>
              </a:rPr>
              <a:t>double</a:t>
            </a:r>
            <a:r>
              <a:rPr lang="en-US" sz="2400" b="0">
                <a:solidFill>
                  <a:srgbClr val="000000"/>
                </a:solidFill>
              </a:rPr>
              <a:t> yB, </a:t>
            </a:r>
            <a:r>
              <a:rPr lang="en-US" sz="2400" b="0">
                <a:solidFill>
                  <a:srgbClr val="0000FF"/>
                </a:solidFill>
              </a:rPr>
              <a:t>double</a:t>
            </a:r>
            <a:r>
              <a:rPr lang="en-US" sz="2400" b="0">
                <a:solidFill>
                  <a:srgbClr val="000000"/>
                </a:solidFill>
              </a:rPr>
              <a:t> xC, </a:t>
            </a:r>
            <a:r>
              <a:rPr lang="en-US" sz="2400" b="0">
                <a:solidFill>
                  <a:srgbClr val="0000FF"/>
                </a:solidFill>
              </a:rPr>
              <a:t>double</a:t>
            </a:r>
            <a:r>
              <a:rPr lang="en-US" sz="2400" b="0">
                <a:solidFill>
                  <a:srgbClr val="000000"/>
                </a:solidFill>
              </a:rPr>
              <a:t> yC): A(xA,yA), B(xB,yB),C(xC,yC){</a:t>
            </a:r>
          </a:p>
          <a:p>
            <a:pPr marL="342900" indent="-342900">
              <a:lnSpc>
                <a:spcPct val="120000"/>
              </a:lnSpc>
              <a:spcBef>
                <a:spcPct val="20000"/>
              </a:spcBef>
              <a:buFont typeface="Wingdings" pitchFamily="2" charset="2"/>
              <a:buNone/>
            </a:pPr>
            <a:r>
              <a:rPr lang="en-US" sz="2400" b="0">
                <a:solidFill>
                  <a:srgbClr val="000000"/>
                </a:solidFill>
              </a:rPr>
              <a:t>	}</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Ve();</a:t>
            </a:r>
          </a:p>
          <a:p>
            <a:pPr marL="342900" indent="-342900">
              <a:lnSpc>
                <a:spcPct val="120000"/>
              </a:lnSpc>
              <a:spcBef>
                <a:spcPct val="20000"/>
              </a:spcBef>
              <a:buFont typeface="Wingdings" pitchFamily="2" charset="2"/>
              <a:buNone/>
            </a:pPr>
            <a:r>
              <a:rPr lang="en-US" sz="2400" b="0">
                <a:solidFill>
                  <a:srgbClr val="000000"/>
                </a:solidFill>
              </a:rPr>
              <a:t>	// ...</a:t>
            </a:r>
          </a:p>
          <a:p>
            <a:pPr marL="342900" indent="-342900">
              <a:lnSpc>
                <a:spcPct val="120000"/>
              </a:lnSpc>
              <a:spcBef>
                <a:spcPct val="20000"/>
              </a:spcBef>
              <a:buFont typeface="Wingdings" pitchFamily="2" charset="2"/>
              <a:buNone/>
            </a:pPr>
            <a:r>
              <a:rPr lang="en-US" sz="2400" b="0">
                <a:solidFill>
                  <a:srgbClr val="000000"/>
                </a:solidFill>
              </a:rPr>
              <a:t>};</a:t>
            </a:r>
          </a:p>
          <a:p>
            <a:pPr marL="342900" indent="-342900">
              <a:lnSpc>
                <a:spcPct val="120000"/>
              </a:lnSpc>
              <a:spcBef>
                <a:spcPct val="20000"/>
              </a:spcBef>
              <a:buFont typeface="Wingdings" pitchFamily="2" charset="2"/>
              <a:buNone/>
            </a:pPr>
            <a:r>
              <a:rPr lang="en-US" sz="2400" b="0">
                <a:solidFill>
                  <a:srgbClr val="FF0303"/>
                </a:solidFill>
              </a:rPr>
              <a:t>TamGiac t(100,100,200,400,300,300);</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63</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TamGiac{</a:t>
            </a:r>
          </a:p>
          <a:p>
            <a:pPr marL="342900" indent="-342900">
              <a:spcBef>
                <a:spcPct val="20000"/>
              </a:spcBef>
              <a:buFont typeface="Wingdings" pitchFamily="2" charset="2"/>
              <a:buNone/>
            </a:pPr>
            <a:r>
              <a:rPr lang="en-US" sz="2400" b="0">
                <a:solidFill>
                  <a:srgbClr val="000000"/>
                </a:solidFill>
              </a:rPr>
              <a:t>	</a:t>
            </a:r>
            <a:r>
              <a:rPr lang="en-US" sz="2400" b="0">
                <a:solidFill>
                  <a:srgbClr val="FF0303"/>
                </a:solidFill>
              </a:rPr>
              <a:t>Diem A,B,C;</a:t>
            </a:r>
          </a:p>
          <a:p>
            <a:pPr marL="342900" indent="-342900">
              <a:spcBef>
                <a:spcPct val="20000"/>
              </a:spcBef>
              <a:buFont typeface="Wingdings" pitchFamily="2" charset="2"/>
              <a:buNone/>
            </a:pPr>
            <a:r>
              <a:rPr lang="en-US" sz="2400" b="0">
                <a:solidFill>
                  <a:srgbClr val="FF0303"/>
                </a:solidFill>
              </a:rPr>
              <a:t>	</a:t>
            </a:r>
            <a:r>
              <a:rPr lang="en-US" sz="2400" b="0">
                <a:solidFill>
                  <a:srgbClr val="0000FF"/>
                </a:solidFill>
              </a:rPr>
              <a:t>int</a:t>
            </a:r>
            <a:r>
              <a:rPr lang="en-US" sz="2400" b="0">
                <a:solidFill>
                  <a:srgbClr val="FF0303"/>
                </a:solidFill>
              </a:rPr>
              <a:t> </a:t>
            </a:r>
            <a:r>
              <a:rPr lang="en-US" sz="2400" b="0">
                <a:solidFill>
                  <a:srgbClr val="000000"/>
                </a:solidFill>
              </a:rPr>
              <a:t>loai;</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TamGiac(</a:t>
            </a:r>
            <a:r>
              <a:rPr lang="en-US" sz="2400" b="0">
                <a:solidFill>
                  <a:srgbClr val="0000FF"/>
                </a:solidFill>
              </a:rPr>
              <a:t>double</a:t>
            </a:r>
            <a:r>
              <a:rPr lang="en-US" sz="2400" b="0">
                <a:solidFill>
                  <a:srgbClr val="000000"/>
                </a:solidFill>
              </a:rPr>
              <a:t> xA, </a:t>
            </a:r>
            <a:r>
              <a:rPr lang="en-US" sz="2400" b="0">
                <a:solidFill>
                  <a:srgbClr val="0000FF"/>
                </a:solidFill>
              </a:rPr>
              <a:t>double</a:t>
            </a:r>
            <a:r>
              <a:rPr lang="en-US" sz="2400" b="0">
                <a:solidFill>
                  <a:srgbClr val="000000"/>
                </a:solidFill>
              </a:rPr>
              <a:t> yA, </a:t>
            </a:r>
            <a:r>
              <a:rPr lang="en-US" sz="2400" b="0">
                <a:solidFill>
                  <a:srgbClr val="0000FF"/>
                </a:solidFill>
              </a:rPr>
              <a:t>double</a:t>
            </a:r>
            <a:r>
              <a:rPr lang="en-US" sz="2400" b="0">
                <a:solidFill>
                  <a:srgbClr val="000000"/>
                </a:solidFill>
              </a:rPr>
              <a:t> xB, </a:t>
            </a:r>
            <a:r>
              <a:rPr lang="en-US" sz="2400" b="0">
                <a:solidFill>
                  <a:srgbClr val="0000FF"/>
                </a:solidFill>
              </a:rPr>
              <a:t>double</a:t>
            </a:r>
            <a:r>
              <a:rPr lang="en-US" sz="2400" b="0">
                <a:solidFill>
                  <a:srgbClr val="000000"/>
                </a:solidFill>
              </a:rPr>
              <a:t> yB, </a:t>
            </a:r>
            <a:r>
              <a:rPr lang="en-US" sz="2400" b="0">
                <a:solidFill>
                  <a:srgbClr val="0000FF"/>
                </a:solidFill>
              </a:rPr>
              <a:t>double</a:t>
            </a:r>
            <a:r>
              <a:rPr lang="en-US" sz="2400" b="0">
                <a:solidFill>
                  <a:srgbClr val="000000"/>
                </a:solidFill>
              </a:rPr>
              <a:t> xC, </a:t>
            </a:r>
            <a:r>
              <a:rPr lang="en-US" sz="2400" b="0">
                <a:solidFill>
                  <a:srgbClr val="0000FF"/>
                </a:solidFill>
              </a:rPr>
              <a:t>double</a:t>
            </a:r>
            <a:r>
              <a:rPr lang="en-US" sz="2400" b="0">
                <a:solidFill>
                  <a:srgbClr val="000000"/>
                </a:solidFill>
              </a:rPr>
              <a:t> yC, </a:t>
            </a:r>
            <a:r>
              <a:rPr lang="en-US" sz="2400" b="0">
                <a:solidFill>
                  <a:srgbClr val="0000FF"/>
                </a:solidFill>
              </a:rPr>
              <a:t>int</a:t>
            </a:r>
            <a:r>
              <a:rPr lang="en-US" sz="2400" b="0">
                <a:solidFill>
                  <a:srgbClr val="000000"/>
                </a:solidFill>
              </a:rPr>
              <a:t> </a:t>
            </a:r>
            <a:r>
              <a:rPr lang="en-US" sz="2400" b="0" smtClean="0">
                <a:solidFill>
                  <a:srgbClr val="000000"/>
                </a:solidFill>
              </a:rPr>
              <a:t>l): </a:t>
            </a:r>
            <a:r>
              <a:rPr lang="en-US" sz="2400" b="0">
                <a:solidFill>
                  <a:srgbClr val="000000"/>
                </a:solidFill>
              </a:rPr>
              <a:t>A(xA,yA), B(xB,yB),C(xC,yC), </a:t>
            </a:r>
            <a:r>
              <a:rPr lang="en-US" sz="2400" b="0">
                <a:solidFill>
                  <a:srgbClr val="FF0303"/>
                </a:solidFill>
              </a:rPr>
              <a:t>loai(l)</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Ve();</a:t>
            </a:r>
          </a:p>
          <a:p>
            <a:pPr marL="342900" indent="-342900">
              <a:spcBef>
                <a:spcPct val="20000"/>
              </a:spcBef>
              <a:buFont typeface="Wingdings" pitchFamily="2" charset="2"/>
              <a:buNone/>
            </a:pPr>
            <a:r>
              <a:rPr lang="en-US" sz="2400" b="0">
                <a:solidFill>
                  <a:srgbClr val="000000"/>
                </a:solidFill>
              </a:rPr>
              <a:t>	// ...</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FF0303"/>
                </a:solidFill>
              </a:rPr>
              <a:t>TamGiac t(100, 100, 200, 400, 300, 300, 1);</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64</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fr-FR" sz="2400" b="0">
                <a:solidFill>
                  <a:srgbClr val="0000FF"/>
                </a:solidFill>
              </a:rPr>
              <a:t>class</a:t>
            </a:r>
            <a:r>
              <a:rPr lang="fr-FR" sz="2400" b="0">
                <a:solidFill>
                  <a:srgbClr val="000000"/>
                </a:solidFill>
              </a:rPr>
              <a:t> </a:t>
            </a:r>
            <a:r>
              <a:rPr lang="fr-FR" sz="2400" b="0" smtClean="0">
                <a:solidFill>
                  <a:srgbClr val="000000"/>
                </a:solidFill>
              </a:rPr>
              <a:t>Diem</a:t>
            </a:r>
          </a:p>
          <a:p>
            <a:pPr marL="342900" indent="-342900">
              <a:spcBef>
                <a:spcPct val="20000"/>
              </a:spcBef>
              <a:buFont typeface="Wingdings" pitchFamily="2" charset="2"/>
              <a:buNone/>
            </a:pPr>
            <a:r>
              <a:rPr lang="fr-FR" sz="2400" b="0" smtClean="0">
                <a:solidFill>
                  <a:srgbClr val="000000"/>
                </a:solidFill>
              </a:rPr>
              <a:t>{</a:t>
            </a:r>
            <a:endParaRPr lang="fr-FR" sz="2400" b="0">
              <a:solidFill>
                <a:srgbClr val="000000"/>
              </a:solidFill>
            </a:endParaRPr>
          </a:p>
          <a:p>
            <a:pPr marL="342900" indent="-342900">
              <a:spcBef>
                <a:spcPct val="20000"/>
              </a:spcBef>
              <a:buFont typeface="Wingdings" pitchFamily="2" charset="2"/>
              <a:buNone/>
            </a:pPr>
            <a:r>
              <a:rPr lang="fr-FR" sz="2400" b="0">
                <a:solidFill>
                  <a:srgbClr val="000000"/>
                </a:solidFill>
              </a:rPr>
              <a:t>	</a:t>
            </a:r>
            <a:r>
              <a:rPr lang="fr-FR" sz="2400" b="0">
                <a:solidFill>
                  <a:srgbClr val="0000FF"/>
                </a:solidFill>
              </a:rPr>
              <a:t>double</a:t>
            </a:r>
            <a:r>
              <a:rPr lang="fr-FR" sz="2400" b="0">
                <a:solidFill>
                  <a:srgbClr val="000000"/>
                </a:solidFill>
              </a:rPr>
              <a:t> x,y;</a:t>
            </a:r>
          </a:p>
          <a:p>
            <a:pPr marL="342900" indent="-342900">
              <a:spcBef>
                <a:spcPct val="20000"/>
              </a:spcBef>
              <a:buFont typeface="Wingdings" pitchFamily="2" charset="2"/>
              <a:buNone/>
            </a:pPr>
            <a:r>
              <a:rPr lang="fr-FR" sz="2400" b="0">
                <a:solidFill>
                  <a:srgbClr val="0000FF"/>
                </a:solidFill>
              </a:rPr>
              <a:t>public</a:t>
            </a:r>
            <a:r>
              <a:rPr lang="fr-FR" sz="2400" b="0">
                <a:solidFill>
                  <a:srgbClr val="000000"/>
                </a:solidFill>
              </a:rPr>
              <a:t>:</a:t>
            </a:r>
          </a:p>
          <a:p>
            <a:pPr marL="342900" indent="-342900">
              <a:spcBef>
                <a:spcPct val="20000"/>
              </a:spcBef>
              <a:buFont typeface="Wingdings" pitchFamily="2" charset="2"/>
              <a:buNone/>
            </a:pPr>
            <a:r>
              <a:rPr lang="fr-FR" sz="2400" b="0">
                <a:solidFill>
                  <a:srgbClr val="000000"/>
                </a:solidFill>
              </a:rPr>
              <a:t>	Diem(){</a:t>
            </a:r>
          </a:p>
          <a:p>
            <a:pPr marL="342900" indent="-342900">
              <a:spcBef>
                <a:spcPct val="20000"/>
              </a:spcBef>
              <a:buFont typeface="Wingdings" pitchFamily="2" charset="2"/>
              <a:buNone/>
            </a:pPr>
            <a:r>
              <a:rPr lang="fr-FR" sz="2400" b="0">
                <a:solidFill>
                  <a:srgbClr val="000000"/>
                </a:solidFill>
              </a:rPr>
              <a:t>	}</a:t>
            </a:r>
          </a:p>
          <a:p>
            <a:pPr marL="342900" indent="-342900">
              <a:spcBef>
                <a:spcPct val="20000"/>
              </a:spcBef>
              <a:buFont typeface="Wingdings" pitchFamily="2" charset="2"/>
              <a:buNone/>
            </a:pPr>
            <a:r>
              <a:rPr lang="fr-FR" sz="2400" b="0">
                <a:solidFill>
                  <a:srgbClr val="000000"/>
                </a:solidFill>
              </a:rPr>
              <a:t>	Diem(</a:t>
            </a:r>
            <a:r>
              <a:rPr lang="fr-FR" sz="2400" b="0">
                <a:solidFill>
                  <a:srgbClr val="0000FF"/>
                </a:solidFill>
              </a:rPr>
              <a:t>double</a:t>
            </a:r>
            <a:r>
              <a:rPr lang="fr-FR" sz="2400" b="0">
                <a:solidFill>
                  <a:srgbClr val="000000"/>
                </a:solidFill>
              </a:rPr>
              <a:t> xx, </a:t>
            </a:r>
            <a:r>
              <a:rPr lang="fr-FR" sz="2400" b="0">
                <a:solidFill>
                  <a:srgbClr val="0000FF"/>
                </a:solidFill>
              </a:rPr>
              <a:t>double</a:t>
            </a:r>
            <a:r>
              <a:rPr lang="fr-FR" sz="2400" b="0">
                <a:solidFill>
                  <a:srgbClr val="000000"/>
                </a:solidFill>
              </a:rPr>
              <a:t> yy</a:t>
            </a:r>
            <a:r>
              <a:rPr lang="fr-FR" sz="2400" b="0" smtClean="0">
                <a:solidFill>
                  <a:srgbClr val="000000"/>
                </a:solidFill>
              </a:rPr>
              <a:t>) </a:t>
            </a:r>
            <a:r>
              <a:rPr lang="fr-FR" sz="2400" b="0" smtClean="0">
                <a:solidFill>
                  <a:srgbClr val="FF3300"/>
                </a:solidFill>
              </a:rPr>
              <a:t>: x(xx</a:t>
            </a:r>
            <a:r>
              <a:rPr lang="fr-FR" sz="2400" b="0">
                <a:solidFill>
                  <a:srgbClr val="FF3300"/>
                </a:solidFill>
              </a:rPr>
              <a:t>), y(yy)</a:t>
            </a:r>
            <a:r>
              <a:rPr lang="fr-FR" sz="2400" b="0">
                <a:solidFill>
                  <a:srgbClr val="000000"/>
                </a:solidFill>
              </a:rPr>
              <a:t>{</a:t>
            </a:r>
          </a:p>
          <a:p>
            <a:pPr marL="342900" indent="-342900">
              <a:spcBef>
                <a:spcPct val="20000"/>
              </a:spcBef>
              <a:buFont typeface="Wingdings" pitchFamily="2" charset="2"/>
              <a:buNone/>
            </a:pPr>
            <a:r>
              <a:rPr lang="fr-FR" sz="2400" b="0">
                <a:solidFill>
                  <a:srgbClr val="000000"/>
                </a:solidFill>
              </a:rPr>
              <a:t>		</a:t>
            </a:r>
            <a:r>
              <a:rPr lang="fr-FR" sz="2400" b="0">
                <a:solidFill>
                  <a:srgbClr val="008000"/>
                </a:solidFill>
              </a:rPr>
              <a:t>//x = xx; y = yy;</a:t>
            </a:r>
          </a:p>
          <a:p>
            <a:pPr marL="342900" indent="-342900">
              <a:spcBef>
                <a:spcPct val="20000"/>
              </a:spcBef>
              <a:buFont typeface="Wingdings" pitchFamily="2" charset="2"/>
              <a:buNone/>
            </a:pPr>
            <a:r>
              <a:rPr lang="fr-FR" sz="2400" b="0">
                <a:solidFill>
                  <a:srgbClr val="000000"/>
                </a:solidFill>
              </a:rPr>
              <a:t>	}</a:t>
            </a:r>
          </a:p>
          <a:p>
            <a:pPr marL="342900" indent="-342900">
              <a:spcBef>
                <a:spcPct val="20000"/>
              </a:spcBef>
              <a:buFont typeface="Wingdings" pitchFamily="2" charset="2"/>
              <a:buNone/>
            </a:pPr>
            <a:r>
              <a:rPr lang="fr-FR" sz="2400" b="0">
                <a:solidFill>
                  <a:srgbClr val="000000"/>
                </a:solidFill>
              </a:rPr>
              <a:t>	// ...</a:t>
            </a:r>
          </a:p>
          <a:p>
            <a:pPr marL="342900" indent="-342900">
              <a:spcBef>
                <a:spcPct val="20000"/>
              </a:spcBef>
              <a:buFont typeface="Wingdings" pitchFamily="2" charset="2"/>
              <a:buNone/>
            </a:pPr>
            <a:r>
              <a:rPr lang="fr-FR" sz="2400" b="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65</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class</a:t>
            </a:r>
            <a:r>
              <a:rPr lang="en-US" sz="2400" b="0">
                <a:solidFill>
                  <a:srgbClr val="000000"/>
                </a:solidFill>
              </a:rPr>
              <a:t> Diem{</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x,y;</a:t>
            </a:r>
          </a:p>
          <a:p>
            <a:pPr marL="342900" indent="-342900">
              <a:lnSpc>
                <a:spcPct val="12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20000"/>
              </a:lnSpc>
              <a:spcBef>
                <a:spcPct val="20000"/>
              </a:spcBef>
              <a:buFont typeface="Wingdings" pitchFamily="2" charset="2"/>
              <a:buNone/>
            </a:pPr>
            <a:r>
              <a:rPr lang="en-US" sz="2400" b="0">
                <a:solidFill>
                  <a:srgbClr val="000000"/>
                </a:solidFill>
              </a:rPr>
              <a:t>	Diem(</a:t>
            </a:r>
            <a:r>
              <a:rPr lang="en-US" sz="2400" b="0">
                <a:solidFill>
                  <a:srgbClr val="0000FF"/>
                </a:solidFill>
              </a:rPr>
              <a:t>double</a:t>
            </a:r>
            <a:r>
              <a:rPr lang="en-US" sz="2400" b="0">
                <a:solidFill>
                  <a:srgbClr val="000000"/>
                </a:solidFill>
              </a:rPr>
              <a:t> xx = 0, </a:t>
            </a:r>
            <a:r>
              <a:rPr lang="en-US" sz="2400" b="0">
                <a:solidFill>
                  <a:srgbClr val="0000FF"/>
                </a:solidFill>
              </a:rPr>
              <a:t>double</a:t>
            </a:r>
            <a:r>
              <a:rPr lang="en-US" sz="2400" b="0">
                <a:solidFill>
                  <a:srgbClr val="000000"/>
                </a:solidFill>
              </a:rPr>
              <a:t> yy = 0) : x(xx), y(yy){</a:t>
            </a:r>
          </a:p>
          <a:p>
            <a:pPr marL="342900" indent="-342900">
              <a:lnSpc>
                <a:spcPct val="120000"/>
              </a:lnSpc>
              <a:spcBef>
                <a:spcPct val="20000"/>
              </a:spcBef>
              <a:buFont typeface="Wingdings" pitchFamily="2" charset="2"/>
              <a:buNone/>
            </a:pPr>
            <a:r>
              <a:rPr lang="en-US" sz="2400" b="0">
                <a:solidFill>
                  <a:srgbClr val="000000"/>
                </a:solidFill>
              </a:rPr>
              <a:t>	}</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Set(</a:t>
            </a:r>
            <a:r>
              <a:rPr lang="en-US" sz="2400" b="0">
                <a:solidFill>
                  <a:srgbClr val="0000FF"/>
                </a:solidFill>
              </a:rPr>
              <a:t>double</a:t>
            </a:r>
            <a:r>
              <a:rPr lang="en-US" sz="2400" b="0">
                <a:solidFill>
                  <a:srgbClr val="000000"/>
                </a:solidFill>
              </a:rPr>
              <a:t> xx, </a:t>
            </a:r>
            <a:r>
              <a:rPr lang="en-US" sz="2400" b="0">
                <a:solidFill>
                  <a:srgbClr val="0000FF"/>
                </a:solidFill>
              </a:rPr>
              <a:t>double</a:t>
            </a:r>
            <a:r>
              <a:rPr lang="en-US" sz="2400" b="0">
                <a:solidFill>
                  <a:srgbClr val="000000"/>
                </a:solidFill>
              </a:rPr>
              <a:t> yy){</a:t>
            </a:r>
          </a:p>
          <a:p>
            <a:pPr marL="342900" indent="-342900">
              <a:lnSpc>
                <a:spcPct val="120000"/>
              </a:lnSpc>
              <a:spcBef>
                <a:spcPct val="20000"/>
              </a:spcBef>
              <a:buFont typeface="Wingdings" pitchFamily="2" charset="2"/>
              <a:buNone/>
            </a:pPr>
            <a:r>
              <a:rPr lang="en-US" sz="2400" b="0">
                <a:solidFill>
                  <a:srgbClr val="000000"/>
                </a:solidFill>
              </a:rPr>
              <a:t>		x = xx;</a:t>
            </a:r>
          </a:p>
          <a:p>
            <a:pPr marL="342900" indent="-342900">
              <a:lnSpc>
                <a:spcPct val="120000"/>
              </a:lnSpc>
              <a:spcBef>
                <a:spcPct val="20000"/>
              </a:spcBef>
              <a:buFont typeface="Wingdings" pitchFamily="2" charset="2"/>
              <a:buNone/>
            </a:pPr>
            <a:r>
              <a:rPr lang="en-US" sz="2400" b="0">
                <a:solidFill>
                  <a:srgbClr val="000000"/>
                </a:solidFill>
              </a:rPr>
              <a:t>		y = yy;</a:t>
            </a:r>
          </a:p>
          <a:p>
            <a:pPr marL="342900" indent="-342900">
              <a:lnSpc>
                <a:spcPct val="120000"/>
              </a:lnSpc>
              <a:spcBef>
                <a:spcPct val="20000"/>
              </a:spcBef>
              <a:buFont typeface="Wingdings" pitchFamily="2" charset="2"/>
              <a:buNone/>
            </a:pPr>
            <a:r>
              <a:rPr lang="en-US" sz="2400" b="0">
                <a:solidFill>
                  <a:srgbClr val="000000"/>
                </a:solidFill>
              </a:rPr>
              <a:t>	}</a:t>
            </a:r>
          </a:p>
          <a:p>
            <a:pPr marL="342900" indent="-342900">
              <a:lnSpc>
                <a:spcPct val="120000"/>
              </a:lnSpc>
              <a:spcBef>
                <a:spcPct val="20000"/>
              </a:spcBef>
              <a:buFont typeface="Wingdings" pitchFamily="2" charset="2"/>
              <a:buNone/>
            </a:pPr>
            <a:r>
              <a:rPr lang="en-US" sz="2400" b="0">
                <a:solidFill>
                  <a:srgbClr val="000000"/>
                </a:solidFill>
              </a:rPr>
              <a:t>};</a:t>
            </a:r>
          </a:p>
        </p:txBody>
      </p:sp>
      <p:sp>
        <p:nvSpPr>
          <p:cNvPr id="9" name="AutoShape 6"/>
          <p:cNvSpPr>
            <a:spLocks noChangeArrowheads="1"/>
          </p:cNvSpPr>
          <p:nvPr/>
        </p:nvSpPr>
        <p:spPr bwMode="auto">
          <a:xfrm>
            <a:off x="6248400" y="4572000"/>
            <a:ext cx="2362200" cy="1828800"/>
          </a:xfrm>
          <a:prstGeom prst="irregularSeal1">
            <a:avLst/>
          </a:prstGeom>
          <a:solidFill>
            <a:schemeClr val="accent1"/>
          </a:solidFill>
          <a:ln w="9525">
            <a:solidFill>
              <a:schemeClr val="tx1"/>
            </a:solidFill>
            <a:miter lim="800000"/>
            <a:headEnd/>
            <a:tailEnd/>
          </a:ln>
        </p:spPr>
        <p:txBody>
          <a:bodyPr wrap="none" anchor="ctr"/>
          <a:lstStyle/>
          <a:p>
            <a:pPr algn="ctr"/>
            <a:r>
              <a:rPr lang="en-US" sz="4000" b="1">
                <a:solidFill>
                  <a:srgbClr val="FF0303"/>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là thành phần của mảng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Khi một mảng được tạo ra</a:t>
            </a:r>
            <a:r>
              <a:rPr lang="en-US" sz="2800" smtClean="0">
                <a:latin typeface="Arial" pitchFamily="34" charset="0"/>
                <a:cs typeface="Arial" pitchFamily="34" charset="0"/>
              </a:rPr>
              <a:t> </a:t>
            </a:r>
            <a:r>
              <a:rPr lang="en-US" sz="2800" smtClean="0">
                <a:latin typeface="Arial" pitchFamily="34" charset="0"/>
                <a:cs typeface="Arial" pitchFamily="34" charset="0"/>
                <a:sym typeface="Wingdings" pitchFamily="2" charset="2"/>
              </a:rPr>
              <a:t>các phần tử của nó cũng được tạo ra </a:t>
            </a:r>
            <a:r>
              <a:rPr lang="en-US" sz="2800" smtClean="0">
                <a:solidFill>
                  <a:srgbClr val="0000FF"/>
                </a:solidFill>
                <a:latin typeface="Arial" pitchFamily="34" charset="0"/>
                <a:cs typeface="Arial" pitchFamily="34" charset="0"/>
                <a:sym typeface="Wingdings" pitchFamily="2" charset="2"/>
              </a:rPr>
              <a:t>phương thức thiết lập sẽ được gọi cho từng phần tử</a:t>
            </a:r>
            <a:r>
              <a:rPr lang="en-US" sz="2800" smtClean="0">
                <a:latin typeface="Arial" pitchFamily="34" charset="0"/>
                <a:cs typeface="Arial" pitchFamily="34" charset="0"/>
                <a:sym typeface="Wingdings" pitchFamily="2" charset="2"/>
              </a:rPr>
              <a:t>.</a:t>
            </a:r>
          </a:p>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sym typeface="Wingdings" pitchFamily="2" charset="2"/>
              </a:rPr>
              <a:t>Vì không thể cung cấp tham số khởi động cho tất cả các phần tử của mảng khi khai báo mảng, mỗi đối tượng trong mảng phải có khả năng tự khởi động, nghĩa là có thể thiết lập không cần tham số.</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66</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là thành phần của mảng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FF3300"/>
                </a:solidFill>
                <a:latin typeface="Arial" pitchFamily="34" charset="0"/>
                <a:cs typeface="Arial" pitchFamily="34" charset="0"/>
              </a:rPr>
              <a:t>Đối tượng có khả năng tự khởi động trong các trường hợp sau:</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Lớp không có phương thức thiết lập</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Lớp có phương thức thiết lập không tham số</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Lớp có phương thức thiết lập mà mọi tham số đều có giá trị mặc nhiên</a:t>
            </a:r>
            <a:endParaRPr lang="en-US"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67</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là thành phần của mảng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68</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class</a:t>
            </a:r>
            <a:r>
              <a:rPr lang="en-US" sz="2400" b="0" smtClean="0">
                <a:solidFill>
                  <a:schemeClr val="tx1">
                    <a:lumMod val="95000"/>
                    <a:lumOff val="5000"/>
                  </a:schemeClr>
                </a:solidFill>
              </a:rPr>
              <a:t> Diem</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double</a:t>
            </a:r>
            <a:r>
              <a:rPr lang="en-US" sz="2400" b="0" smtClean="0">
                <a:solidFill>
                  <a:schemeClr val="tx1">
                    <a:lumMod val="95000"/>
                    <a:lumOff val="5000"/>
                  </a:schemeClr>
                </a:solidFill>
              </a:rPr>
              <a:t> x,y;</a:t>
            </a:r>
          </a:p>
          <a:p>
            <a:pPr marL="342900" indent="-342900">
              <a:lnSpc>
                <a:spcPct val="120000"/>
              </a:lnSpc>
              <a:spcBef>
                <a:spcPct val="20000"/>
              </a:spcBef>
              <a:buFont typeface="Wingdings" pitchFamily="2" charset="2"/>
              <a:buNone/>
            </a:pPr>
            <a:r>
              <a:rPr lang="en-US" sz="2400" b="0" smtClean="0">
                <a:solidFill>
                  <a:srgbClr val="0000FF"/>
                </a:solidFill>
              </a:rPr>
              <a:t>	public</a:t>
            </a: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Diem(</a:t>
            </a:r>
            <a:r>
              <a:rPr lang="en-US" sz="2400" b="0" smtClean="0">
                <a:solidFill>
                  <a:srgbClr val="0000FF"/>
                </a:solidFill>
              </a:rPr>
              <a:t>double</a:t>
            </a:r>
            <a:r>
              <a:rPr lang="en-US" sz="2400" b="0" smtClean="0">
                <a:solidFill>
                  <a:schemeClr val="tx1">
                    <a:lumMod val="95000"/>
                    <a:lumOff val="5000"/>
                  </a:schemeClr>
                </a:solidFill>
              </a:rPr>
              <a:t> xx, </a:t>
            </a:r>
            <a:r>
              <a:rPr lang="en-US" sz="2400" b="0" smtClean="0">
                <a:solidFill>
                  <a:srgbClr val="0000FF"/>
                </a:solidFill>
              </a:rPr>
              <a:t>double</a:t>
            </a:r>
            <a:r>
              <a:rPr lang="en-US" sz="2400" b="0" smtClean="0">
                <a:solidFill>
                  <a:schemeClr val="tx1">
                    <a:lumMod val="95000"/>
                    <a:lumOff val="5000"/>
                  </a:schemeClr>
                </a:solidFill>
              </a:rPr>
              <a:t> yy):x(xx), y(yy)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void</a:t>
            </a:r>
            <a:r>
              <a:rPr lang="en-US" sz="2400" b="0" smtClean="0">
                <a:solidFill>
                  <a:schemeClr val="tx1">
                    <a:lumMod val="95000"/>
                    <a:lumOff val="5000"/>
                  </a:schemeClr>
                </a:solidFill>
              </a:rPr>
              <a:t> Set(</a:t>
            </a:r>
            <a:r>
              <a:rPr lang="en-US" sz="2400" b="0" smtClean="0">
                <a:solidFill>
                  <a:srgbClr val="0000FF"/>
                </a:solidFill>
              </a:rPr>
              <a:t>double</a:t>
            </a:r>
            <a:r>
              <a:rPr lang="en-US" sz="2400" b="0" smtClean="0">
                <a:solidFill>
                  <a:schemeClr val="tx1">
                    <a:lumMod val="95000"/>
                    <a:lumOff val="5000"/>
                  </a:schemeClr>
                </a:solidFill>
              </a:rPr>
              <a:t> xx, </a:t>
            </a:r>
            <a:r>
              <a:rPr lang="en-US" sz="2400" b="0" smtClean="0">
                <a:solidFill>
                  <a:srgbClr val="0000FF"/>
                </a:solidFill>
              </a:rPr>
              <a:t>double</a:t>
            </a:r>
            <a:r>
              <a:rPr lang="en-US" sz="2400" b="0" smtClean="0">
                <a:solidFill>
                  <a:schemeClr val="tx1">
                    <a:lumMod val="95000"/>
                    <a:lumOff val="5000"/>
                  </a:schemeClr>
                </a:solidFill>
              </a:rPr>
              <a:t> yy)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x = xx, y = yy;</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là thành phần của mảng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69</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class</a:t>
            </a:r>
            <a:r>
              <a:rPr lang="en-US" sz="2400" b="0" smtClean="0">
                <a:solidFill>
                  <a:schemeClr val="tx1">
                    <a:lumMod val="95000"/>
                    <a:lumOff val="5000"/>
                  </a:schemeClr>
                </a:solidFill>
              </a:rPr>
              <a:t> String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char</a:t>
            </a:r>
            <a:r>
              <a:rPr lang="en-US" sz="2400" b="0" smtClean="0">
                <a:solidFill>
                  <a:schemeClr val="tx1">
                    <a:lumMod val="95000"/>
                    <a:lumOff val="5000"/>
                  </a:schemeClr>
                </a:solidFill>
              </a:rPr>
              <a:t> *p;</a:t>
            </a:r>
          </a:p>
          <a:p>
            <a:pPr marL="342900" indent="-342900">
              <a:lnSpc>
                <a:spcPct val="120000"/>
              </a:lnSpc>
              <a:spcBef>
                <a:spcPct val="2000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String(char *s) { p = strdup(s);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a:t>
            </a:r>
            <a:r>
              <a:rPr lang="en-US" sz="2400" b="0" smtClean="0">
                <a:solidFill>
                  <a:srgbClr val="0000FF"/>
                </a:solidFill>
              </a:rPr>
              <a:t>const</a:t>
            </a:r>
            <a:r>
              <a:rPr lang="en-US" sz="2400" b="0" smtClean="0">
                <a:solidFill>
                  <a:schemeClr val="tx1">
                    <a:lumMod val="95000"/>
                    <a:lumOff val="5000"/>
                  </a:schemeClr>
                </a:solidFill>
              </a:rPr>
              <a:t> String &amp;s) { p = strdup(s.p);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cout &lt;&lt; "delete "&lt;&lt; (void *)p &lt;&lt; "\n";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delete</a:t>
            </a:r>
            <a:r>
              <a:rPr lang="en-US" sz="2400" b="0" smtClean="0">
                <a:solidFill>
                  <a:schemeClr val="tx1">
                    <a:lumMod val="95000"/>
                    <a:lumOff val="5000"/>
                  </a:schemeClr>
                </a:solidFill>
              </a:rPr>
              <a:t> [] p;</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endParaRPr lang="en-US" sz="2400" b="0">
              <a:solidFill>
                <a:schemeClr val="tx1">
                  <a:lumMod val="95000"/>
                  <a:lumOff val="5000"/>
                </a:schemeClr>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Khai báo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
        <p:nvSpPr>
          <p:cNvPr id="8" name="Rectangle 4"/>
          <p:cNvSpPr>
            <a:spLocks noGrp="1" noChangeArrowheads="1"/>
          </p:cNvSpPr>
          <p:nvPr>
            <p:ph idx="1"/>
          </p:nvPr>
        </p:nvSpPr>
        <p:spPr>
          <a:xfrm>
            <a:off x="304800" y="1600200"/>
            <a:ext cx="4038600" cy="4724400"/>
          </a:xfrm>
          <a:noFill/>
          <a:ln>
            <a:solidFill>
              <a:schemeClr val="tx1"/>
            </a:solidFill>
          </a:ln>
        </p:spPr>
        <p:txBody>
          <a:bodyPr>
            <a:normAutofit/>
          </a:bodyPr>
          <a:lstStyle/>
          <a:p>
            <a:pPr>
              <a:lnSpc>
                <a:spcPct val="80000"/>
              </a:lnSpc>
              <a:buFontTx/>
              <a:buNone/>
            </a:pPr>
            <a:endParaRPr lang="zh-TW" altLang="en-US" sz="2800" b="1" smtClean="0">
              <a:latin typeface="Arial" pitchFamily="34" charset="0"/>
              <a:ea typeface="新細明體" pitchFamily="18" charset="-120"/>
              <a:cs typeface="Arial" pitchFamily="34" charset="0"/>
            </a:endParaRPr>
          </a:p>
          <a:p>
            <a:pPr>
              <a:lnSpc>
                <a:spcPct val="80000"/>
              </a:lnSpc>
              <a:buFontTx/>
              <a:buNone/>
            </a:pPr>
            <a:r>
              <a:rPr lang="zh-TW" altLang="en-US" sz="2800" b="1" smtClean="0">
                <a:latin typeface="Arial" pitchFamily="34" charset="0"/>
                <a:ea typeface="新細明體" pitchFamily="18" charset="-120"/>
                <a:cs typeface="Arial" pitchFamily="34" charset="0"/>
              </a:rPr>
              <a:t>	</a:t>
            </a:r>
            <a:r>
              <a:rPr lang="en-US" altLang="zh-TW" sz="2800" b="1" smtClean="0">
                <a:latin typeface="Arial" pitchFamily="34" charset="0"/>
                <a:ea typeface="新細明體" pitchFamily="18" charset="-120"/>
                <a:cs typeface="Arial" pitchFamily="34" charset="0"/>
              </a:rPr>
              <a:t>class </a:t>
            </a:r>
            <a:r>
              <a:rPr lang="en-US" altLang="zh-TW" sz="2800" i="1" smtClean="0">
                <a:latin typeface="Arial" pitchFamily="34" charset="0"/>
                <a:ea typeface="新細明體" pitchFamily="18" charset="-120"/>
                <a:cs typeface="Arial" pitchFamily="34" charset="0"/>
              </a:rPr>
              <a:t>class_name</a:t>
            </a:r>
            <a:r>
              <a:rPr lang="en-US" altLang="zh-TW" sz="2800" smtClean="0">
                <a:latin typeface="Arial" pitchFamily="34" charset="0"/>
                <a:ea typeface="新細明體" pitchFamily="18" charset="-120"/>
                <a:cs typeface="Arial" pitchFamily="34" charset="0"/>
              </a:rPr>
              <a:t> </a:t>
            </a:r>
          </a:p>
          <a:p>
            <a:pPr>
              <a:lnSpc>
                <a:spcPct val="80000"/>
              </a:lnSpc>
              <a:buFontTx/>
              <a:buNone/>
            </a:pPr>
            <a:r>
              <a:rPr lang="en-US" altLang="zh-TW" sz="2800" b="1" smtClean="0">
                <a:latin typeface="Arial" pitchFamily="34" charset="0"/>
                <a:ea typeface="新細明體" pitchFamily="18" charset="-120"/>
                <a:cs typeface="Arial" pitchFamily="34" charset="0"/>
              </a:rPr>
              <a:t>	{</a:t>
            </a:r>
            <a:r>
              <a:rPr lang="en-US" altLang="zh-TW" sz="2800" smtClean="0">
                <a:latin typeface="Arial" pitchFamily="34" charset="0"/>
                <a:ea typeface="新細明體" pitchFamily="18" charset="-120"/>
                <a:cs typeface="Arial" pitchFamily="34" charset="0"/>
              </a:rPr>
              <a:t> </a:t>
            </a:r>
          </a:p>
          <a:p>
            <a:pPr>
              <a:lnSpc>
                <a:spcPct val="80000"/>
              </a:lnSpc>
              <a:buFontTx/>
              <a:buNone/>
            </a:pPr>
            <a:r>
              <a:rPr lang="en-US" altLang="zh-TW" sz="2800" i="1" smtClean="0">
                <a:latin typeface="Arial" pitchFamily="34" charset="0"/>
                <a:ea typeface="新細明體" pitchFamily="18" charset="-120"/>
                <a:cs typeface="Arial" pitchFamily="34" charset="0"/>
              </a:rPr>
              <a:t>	     </a:t>
            </a:r>
            <a:r>
              <a:rPr lang="en-US" altLang="zh-TW" sz="2400" smtClean="0">
                <a:solidFill>
                  <a:srgbClr val="0000FF"/>
                </a:solidFill>
                <a:latin typeface="Arial" pitchFamily="34" charset="0"/>
                <a:ea typeface="新細明體" pitchFamily="18" charset="-120"/>
                <a:cs typeface="Arial" pitchFamily="34" charset="0"/>
              </a:rPr>
              <a:t>Access_Control_label</a:t>
            </a:r>
            <a:r>
              <a:rPr lang="en-US" altLang="zh-TW" sz="2800" smtClean="0">
                <a:latin typeface="Arial" pitchFamily="34" charset="0"/>
                <a:ea typeface="新細明體" pitchFamily="18" charset="-120"/>
                <a:cs typeface="Arial" pitchFamily="34" charset="0"/>
              </a:rPr>
              <a:t>: </a:t>
            </a:r>
          </a:p>
          <a:p>
            <a:pPr>
              <a:lnSpc>
                <a:spcPct val="80000"/>
              </a:lnSpc>
              <a:buFontTx/>
              <a:buNone/>
            </a:pPr>
            <a:r>
              <a:rPr lang="en-US" altLang="zh-TW" i="1" smtClean="0">
                <a:latin typeface="Arial" pitchFamily="34" charset="0"/>
                <a:ea typeface="新細明體" pitchFamily="18" charset="-120"/>
                <a:cs typeface="Arial" pitchFamily="34" charset="0"/>
              </a:rPr>
              <a:t>			</a:t>
            </a:r>
            <a:r>
              <a:rPr lang="en-US" altLang="zh-TW" sz="2400" i="1" smtClean="0">
                <a:latin typeface="Arial" pitchFamily="34" charset="0"/>
                <a:ea typeface="新細明體" pitchFamily="18" charset="-120"/>
                <a:cs typeface="Arial" pitchFamily="34" charset="0"/>
              </a:rPr>
              <a:t>members;</a:t>
            </a:r>
          </a:p>
          <a:p>
            <a:pPr>
              <a:lnSpc>
                <a:spcPct val="80000"/>
              </a:lnSpc>
              <a:buFontTx/>
              <a:buNone/>
            </a:pPr>
            <a:r>
              <a:rPr lang="en-US" altLang="zh-TW" sz="2400" i="1" smtClean="0">
                <a:latin typeface="Arial" pitchFamily="34" charset="0"/>
                <a:ea typeface="新細明體" pitchFamily="18" charset="-120"/>
                <a:cs typeface="Arial" pitchFamily="34" charset="0"/>
              </a:rPr>
              <a:t>		          (data &amp; code)</a:t>
            </a:r>
            <a:r>
              <a:rPr lang="en-US" altLang="zh-TW" sz="2400" smtClean="0">
                <a:latin typeface="Arial" pitchFamily="34" charset="0"/>
                <a:ea typeface="新細明體" pitchFamily="18" charset="-120"/>
                <a:cs typeface="Arial" pitchFamily="34" charset="0"/>
              </a:rPr>
              <a:t> </a:t>
            </a:r>
          </a:p>
          <a:p>
            <a:pPr>
              <a:lnSpc>
                <a:spcPct val="80000"/>
              </a:lnSpc>
              <a:buFontTx/>
              <a:buNone/>
            </a:pPr>
            <a:r>
              <a:rPr lang="en-US" altLang="zh-TW" sz="2800" i="1" smtClean="0">
                <a:latin typeface="Arial" pitchFamily="34" charset="0"/>
                <a:ea typeface="新細明體" pitchFamily="18" charset="-120"/>
                <a:cs typeface="Arial" pitchFamily="34" charset="0"/>
              </a:rPr>
              <a:t>	    </a:t>
            </a:r>
            <a:r>
              <a:rPr lang="en-US" altLang="zh-TW" sz="2400" smtClean="0">
                <a:solidFill>
                  <a:srgbClr val="0000FF"/>
                </a:solidFill>
                <a:latin typeface="Arial" pitchFamily="34" charset="0"/>
                <a:ea typeface="新細明體" pitchFamily="18" charset="-120"/>
                <a:cs typeface="Arial" pitchFamily="34" charset="0"/>
              </a:rPr>
              <a:t>Access_Control_label</a:t>
            </a:r>
            <a:r>
              <a:rPr lang="en-US" altLang="zh-TW" sz="2800" smtClean="0">
                <a:solidFill>
                  <a:srgbClr val="0000FF"/>
                </a:solidFill>
                <a:latin typeface="Arial" pitchFamily="34" charset="0"/>
                <a:ea typeface="新細明體" pitchFamily="18" charset="-120"/>
                <a:cs typeface="Arial" pitchFamily="34" charset="0"/>
              </a:rPr>
              <a:t> :</a:t>
            </a:r>
            <a:r>
              <a:rPr lang="en-US" altLang="zh-TW" sz="2800" smtClean="0">
                <a:latin typeface="Arial" pitchFamily="34" charset="0"/>
                <a:ea typeface="新細明體" pitchFamily="18" charset="-120"/>
                <a:cs typeface="Arial" pitchFamily="34" charset="0"/>
              </a:rPr>
              <a:t> </a:t>
            </a:r>
          </a:p>
          <a:p>
            <a:pPr>
              <a:lnSpc>
                <a:spcPct val="80000"/>
              </a:lnSpc>
              <a:buFontTx/>
              <a:buNone/>
            </a:pPr>
            <a:r>
              <a:rPr lang="en-US" altLang="zh-TW" i="1" smtClean="0">
                <a:latin typeface="Arial" pitchFamily="34" charset="0"/>
                <a:ea typeface="新細明體" pitchFamily="18" charset="-120"/>
                <a:cs typeface="Arial" pitchFamily="34" charset="0"/>
              </a:rPr>
              <a:t>	</a:t>
            </a:r>
            <a:r>
              <a:rPr lang="en-US" altLang="zh-TW" sz="2400" i="1" smtClean="0">
                <a:latin typeface="Arial" pitchFamily="34" charset="0"/>
                <a:ea typeface="新細明體" pitchFamily="18" charset="-120"/>
                <a:cs typeface="Arial" pitchFamily="34" charset="0"/>
              </a:rPr>
              <a:t>		members;</a:t>
            </a:r>
          </a:p>
          <a:p>
            <a:pPr>
              <a:lnSpc>
                <a:spcPct val="80000"/>
              </a:lnSpc>
              <a:buFontTx/>
              <a:buNone/>
            </a:pPr>
            <a:r>
              <a:rPr lang="en-US" altLang="zh-TW" sz="2400" i="1" smtClean="0">
                <a:latin typeface="Arial" pitchFamily="34" charset="0"/>
                <a:ea typeface="新細明體" pitchFamily="18" charset="-120"/>
                <a:cs typeface="Arial" pitchFamily="34" charset="0"/>
              </a:rPr>
              <a:t>		          (data &amp; code)</a:t>
            </a:r>
            <a:r>
              <a:rPr lang="en-US" altLang="zh-TW" sz="2400" smtClean="0">
                <a:latin typeface="Arial" pitchFamily="34" charset="0"/>
                <a:ea typeface="新細明體" pitchFamily="18" charset="-120"/>
                <a:cs typeface="Arial" pitchFamily="34" charset="0"/>
              </a:rPr>
              <a:t> </a:t>
            </a:r>
          </a:p>
          <a:p>
            <a:pPr>
              <a:lnSpc>
                <a:spcPct val="80000"/>
              </a:lnSpc>
              <a:buFontTx/>
              <a:buNone/>
            </a:pPr>
            <a:r>
              <a:rPr lang="en-US" altLang="zh-TW" sz="2800" b="1" smtClean="0">
                <a:latin typeface="Arial" pitchFamily="34" charset="0"/>
                <a:ea typeface="新細明體" pitchFamily="18" charset="-120"/>
                <a:cs typeface="Arial" pitchFamily="34" charset="0"/>
              </a:rPr>
              <a:t>};</a:t>
            </a:r>
            <a:r>
              <a:rPr lang="en-US" altLang="zh-TW" sz="2800" smtClean="0">
                <a:latin typeface="Arial" pitchFamily="34" charset="0"/>
                <a:ea typeface="新細明體" pitchFamily="18" charset="-120"/>
                <a:cs typeface="Arial" pitchFamily="34" charset="0"/>
              </a:rPr>
              <a:t> </a:t>
            </a:r>
          </a:p>
        </p:txBody>
      </p:sp>
      <p:sp>
        <p:nvSpPr>
          <p:cNvPr id="9" name="Rectangle 5"/>
          <p:cNvSpPr>
            <a:spLocks noChangeArrowheads="1"/>
          </p:cNvSpPr>
          <p:nvPr/>
        </p:nvSpPr>
        <p:spPr bwMode="auto">
          <a:xfrm>
            <a:off x="4953000" y="1524000"/>
            <a:ext cx="3962400" cy="4800600"/>
          </a:xfrm>
          <a:prstGeom prst="rect">
            <a:avLst/>
          </a:prstGeom>
          <a:noFill/>
          <a:ln w="9525">
            <a:solidFill>
              <a:schemeClr val="tx1"/>
            </a:solidFill>
            <a:miter lim="800000"/>
            <a:headEnd/>
            <a:tailEnd/>
          </a:ln>
        </p:spPr>
        <p:txBody>
          <a:bodyPr/>
          <a:lstStyle/>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class Rectangle</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a:t>
            </a:r>
            <a:r>
              <a:rPr lang="en-US" altLang="zh-TW" sz="2200">
                <a:solidFill>
                  <a:srgbClr val="0000FF"/>
                </a:solidFill>
                <a:latin typeface="Arial" pitchFamily="34" charset="0"/>
                <a:ea typeface="新細明體" pitchFamily="18" charset="-120"/>
                <a:cs typeface="Arial" pitchFamily="34" charset="0"/>
              </a:rPr>
              <a:t>private</a:t>
            </a:r>
            <a:r>
              <a:rPr lang="en-US" altLang="zh-TW" sz="2200">
                <a:solidFill>
                  <a:schemeClr val="tx1"/>
                </a:solidFill>
                <a:latin typeface="Arial" pitchFamily="34" charset="0"/>
                <a:ea typeface="新細明體" pitchFamily="18" charset="-120"/>
                <a:cs typeface="Arial" pitchFamily="34" charset="0"/>
              </a:rPr>
              <a:t>:</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int width;</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int length;</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a:t>
            </a:r>
            <a:r>
              <a:rPr lang="en-US" altLang="zh-TW" sz="2200">
                <a:solidFill>
                  <a:srgbClr val="0000FF"/>
                </a:solidFill>
                <a:latin typeface="Arial" pitchFamily="34" charset="0"/>
                <a:ea typeface="新細明體" pitchFamily="18" charset="-120"/>
                <a:cs typeface="Arial" pitchFamily="34" charset="0"/>
              </a:rPr>
              <a:t>public</a:t>
            </a:r>
            <a:r>
              <a:rPr lang="en-US" altLang="zh-TW" sz="2200">
                <a:solidFill>
                  <a:schemeClr val="tx1"/>
                </a:solidFill>
                <a:latin typeface="Arial" pitchFamily="34" charset="0"/>
                <a:ea typeface="新細明體" pitchFamily="18" charset="-120"/>
                <a:cs typeface="Arial" pitchFamily="34" charset="0"/>
              </a:rPr>
              <a:t>:</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void set(int w, int l);</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int area();</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a:t>
            </a:r>
          </a:p>
        </p:txBody>
      </p:sp>
      <p:sp>
        <p:nvSpPr>
          <p:cNvPr id="10" name="Line 7"/>
          <p:cNvSpPr>
            <a:spLocks noChangeShapeType="1"/>
          </p:cNvSpPr>
          <p:nvPr/>
        </p:nvSpPr>
        <p:spPr bwMode="auto">
          <a:xfrm flipV="1">
            <a:off x="3429000" y="1905000"/>
            <a:ext cx="2743200" cy="381000"/>
          </a:xfrm>
          <a:prstGeom prst="line">
            <a:avLst/>
          </a:prstGeom>
          <a:noFill/>
          <a:ln w="381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1" name="Line 10"/>
          <p:cNvSpPr>
            <a:spLocks noChangeShapeType="1"/>
          </p:cNvSpPr>
          <p:nvPr/>
        </p:nvSpPr>
        <p:spPr bwMode="auto">
          <a:xfrm flipV="1">
            <a:off x="4191000" y="2743200"/>
            <a:ext cx="1295400" cy="381000"/>
          </a:xfrm>
          <a:prstGeom prst="line">
            <a:avLst/>
          </a:prstGeom>
          <a:noFill/>
          <a:ln w="25400">
            <a:solidFill>
              <a:schemeClr val="accent2"/>
            </a:solidFill>
            <a:round/>
            <a:headEnd/>
            <a:tailEnd type="triangle" w="med" len="med"/>
          </a:ln>
        </p:spPr>
        <p:txBody>
          <a:bodyPr/>
          <a:lstStyle/>
          <a:p>
            <a:endParaRPr lang="en-US">
              <a:latin typeface="Arial" pitchFamily="34" charset="0"/>
              <a:cs typeface="Arial" pitchFamily="34" charset="0"/>
            </a:endParaRPr>
          </a:p>
        </p:txBody>
      </p:sp>
      <p:sp>
        <p:nvSpPr>
          <p:cNvPr id="12" name="Line 11"/>
          <p:cNvSpPr>
            <a:spLocks noChangeShapeType="1"/>
          </p:cNvSpPr>
          <p:nvPr/>
        </p:nvSpPr>
        <p:spPr bwMode="auto">
          <a:xfrm>
            <a:off x="4191000" y="3124200"/>
            <a:ext cx="1143000" cy="685800"/>
          </a:xfrm>
          <a:prstGeom prst="line">
            <a:avLst/>
          </a:prstGeom>
          <a:noFill/>
          <a:ln w="25400">
            <a:solidFill>
              <a:schemeClr val="accent2"/>
            </a:solidFill>
            <a:round/>
            <a:headEnd/>
            <a:tailEnd type="triangle" w="med" len="med"/>
          </a:ln>
        </p:spPr>
        <p:txBody>
          <a:bodyPr/>
          <a:lstStyle/>
          <a:p>
            <a:endParaRPr lang="en-US">
              <a:latin typeface="Arial" pitchFamily="34" charset="0"/>
              <a:cs typeface="Arial" pitchFamily="34" charset="0"/>
            </a:endParaRPr>
          </a:p>
        </p:txBody>
      </p:sp>
      <p:sp>
        <p:nvSpPr>
          <p:cNvPr id="13" name="Line 13"/>
          <p:cNvSpPr>
            <a:spLocks noChangeShapeType="1"/>
          </p:cNvSpPr>
          <p:nvPr/>
        </p:nvSpPr>
        <p:spPr bwMode="auto">
          <a:xfrm flipV="1">
            <a:off x="3429000" y="4419600"/>
            <a:ext cx="2057400" cy="304800"/>
          </a:xfrm>
          <a:prstGeom prst="line">
            <a:avLst/>
          </a:prstGeom>
          <a:noFill/>
          <a:ln w="254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4" name="Line 14"/>
          <p:cNvSpPr>
            <a:spLocks noChangeShapeType="1"/>
          </p:cNvSpPr>
          <p:nvPr/>
        </p:nvSpPr>
        <p:spPr bwMode="auto">
          <a:xfrm flipV="1">
            <a:off x="3429000" y="3429000"/>
            <a:ext cx="2133600" cy="1295400"/>
          </a:xfrm>
          <a:prstGeom prst="line">
            <a:avLst/>
          </a:prstGeom>
          <a:noFill/>
          <a:ln w="254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15" name="Group 15"/>
          <p:cNvGrpSpPr>
            <a:grpSpLocks/>
          </p:cNvGrpSpPr>
          <p:nvPr/>
        </p:nvGrpSpPr>
        <p:grpSpPr bwMode="auto">
          <a:xfrm>
            <a:off x="457200" y="1524000"/>
            <a:ext cx="2057400" cy="533400"/>
            <a:chOff x="192" y="1056"/>
            <a:chExt cx="1296" cy="336"/>
          </a:xfrm>
        </p:grpSpPr>
        <p:sp>
          <p:nvSpPr>
            <p:cNvPr id="16" name="Text Box 16"/>
            <p:cNvSpPr txBox="1">
              <a:spLocks noChangeArrowheads="1"/>
            </p:cNvSpPr>
            <p:nvPr/>
          </p:nvSpPr>
          <p:spPr bwMode="auto">
            <a:xfrm>
              <a:off x="192" y="1056"/>
              <a:ext cx="613" cy="231"/>
            </a:xfrm>
            <a:prstGeom prst="rect">
              <a:avLst/>
            </a:prstGeom>
            <a:noFill/>
            <a:ln w="9525">
              <a:noFill/>
              <a:miter lim="800000"/>
              <a:headEnd/>
              <a:tailEnd/>
            </a:ln>
          </p:spPr>
          <p:txBody>
            <a:bodyPr wrap="none">
              <a:spAutoFit/>
            </a:bodyPr>
            <a:lstStyle/>
            <a:p>
              <a:pPr algn="l" eaLnBrk="1" hangingPunct="1"/>
              <a:r>
                <a:rPr lang="en-US" altLang="zh-TW" sz="1800">
                  <a:solidFill>
                    <a:schemeClr val="tx1"/>
                  </a:solidFill>
                  <a:latin typeface="Arial" pitchFamily="34" charset="0"/>
                  <a:ea typeface="新細明體" pitchFamily="18" charset="-120"/>
                  <a:cs typeface="Arial" pitchFamily="34" charset="0"/>
                </a:rPr>
                <a:t>Header</a:t>
              </a:r>
            </a:p>
          </p:txBody>
        </p:sp>
        <p:sp>
          <p:nvSpPr>
            <p:cNvPr id="17" name="Line 17"/>
            <p:cNvSpPr>
              <a:spLocks noChangeShapeType="1"/>
            </p:cNvSpPr>
            <p:nvPr/>
          </p:nvSpPr>
          <p:spPr bwMode="auto">
            <a:xfrm>
              <a:off x="624" y="1248"/>
              <a:ext cx="48" cy="144"/>
            </a:xfrm>
            <a:prstGeom prst="line">
              <a:avLst/>
            </a:prstGeom>
            <a:noFill/>
            <a:ln w="381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8" name="Line 18"/>
            <p:cNvSpPr>
              <a:spLocks noChangeShapeType="1"/>
            </p:cNvSpPr>
            <p:nvPr/>
          </p:nvSpPr>
          <p:spPr bwMode="auto">
            <a:xfrm>
              <a:off x="624" y="1248"/>
              <a:ext cx="864" cy="144"/>
            </a:xfrm>
            <a:prstGeom prst="line">
              <a:avLst/>
            </a:prstGeom>
            <a:noFill/>
            <a:ln w="38100">
              <a:solidFill>
                <a:schemeClr val="tx1"/>
              </a:solidFill>
              <a:round/>
              <a:headEnd/>
              <a:tailEnd type="triangle" w="med" len="med"/>
            </a:ln>
          </p:spPr>
          <p:txBody>
            <a:bodyPr/>
            <a:lstStyle/>
            <a:p>
              <a:endParaRPr lang="en-US">
                <a:latin typeface="Arial" pitchFamily="34" charset="0"/>
                <a:cs typeface="Arial" pitchFamily="34" charset="0"/>
              </a:endParaRPr>
            </a:p>
          </p:txBody>
        </p:sp>
      </p:gr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0.70"/>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là thành phần của mảng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70</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class</a:t>
            </a:r>
            <a:r>
              <a:rPr lang="en-US" sz="2400" b="0" smtClean="0">
                <a:solidFill>
                  <a:schemeClr val="tx1">
                    <a:lumMod val="95000"/>
                    <a:lumOff val="5000"/>
                  </a:schemeClr>
                </a:solidFill>
              </a:rPr>
              <a:t> SinhVien{</a:t>
            </a:r>
          </a:p>
          <a:p>
            <a:pPr marL="342900" indent="-342900">
              <a:spcBef>
                <a:spcPct val="20000"/>
              </a:spcBef>
              <a:buFont typeface="Wingdings" pitchFamily="2" charset="2"/>
              <a:buNone/>
            </a:pPr>
            <a:r>
              <a:rPr lang="en-US" sz="2400" b="0" smtClean="0">
                <a:solidFill>
                  <a:schemeClr val="tx1">
                    <a:lumMod val="95000"/>
                    <a:lumOff val="5000"/>
                  </a:schemeClr>
                </a:solidFill>
              </a:rPr>
              <a:t>	String MaSo;</a:t>
            </a:r>
          </a:p>
          <a:p>
            <a:pPr marL="342900" indent="-342900">
              <a:spcBef>
                <a:spcPct val="20000"/>
              </a:spcBef>
              <a:buFont typeface="Wingdings" pitchFamily="2" charset="2"/>
              <a:buNone/>
            </a:pPr>
            <a:r>
              <a:rPr lang="en-US" sz="2400" b="0" smtClean="0">
                <a:solidFill>
                  <a:schemeClr val="tx1">
                    <a:lumMod val="95000"/>
                    <a:lumOff val="5000"/>
                  </a:schemeClr>
                </a:solidFill>
              </a:rPr>
              <a:t>	String HoTen;</a:t>
            </a:r>
          </a:p>
          <a:p>
            <a:pPr marL="342900" indent="-342900">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int</a:t>
            </a:r>
            <a:r>
              <a:rPr lang="en-US" sz="2400" b="0" smtClean="0">
                <a:solidFill>
                  <a:schemeClr val="tx1">
                    <a:lumMod val="95000"/>
                    <a:lumOff val="5000"/>
                  </a:schemeClr>
                </a:solidFill>
              </a:rPr>
              <a:t> NamSinh;</a:t>
            </a:r>
          </a:p>
          <a:p>
            <a:pPr marL="342900" indent="-342900">
              <a:lnSpc>
                <a:spcPct val="120000"/>
              </a:lnSpc>
              <a:spcBef>
                <a:spcPct val="2000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spcBef>
                <a:spcPct val="20000"/>
              </a:spcBef>
              <a:buFont typeface="Wingdings" pitchFamily="2" charset="2"/>
              <a:buNone/>
            </a:pPr>
            <a:r>
              <a:rPr lang="en-US" sz="2400" b="0" smtClean="0">
                <a:solidFill>
                  <a:schemeClr val="tx1">
                    <a:lumMod val="95000"/>
                    <a:lumOff val="5000"/>
                  </a:schemeClr>
                </a:solidFill>
              </a:rPr>
              <a:t>	SinhVien(</a:t>
            </a:r>
            <a:r>
              <a:rPr lang="en-US" sz="2400" b="0" smtClean="0">
                <a:solidFill>
                  <a:srgbClr val="0000FF"/>
                </a:solidFill>
              </a:rPr>
              <a:t>char</a:t>
            </a:r>
            <a:r>
              <a:rPr lang="en-US" sz="2400" b="0" smtClean="0">
                <a:solidFill>
                  <a:schemeClr val="tx1">
                    <a:lumMod val="95000"/>
                    <a:lumOff val="5000"/>
                  </a:schemeClr>
                </a:solidFill>
              </a:rPr>
              <a:t> *ht, </a:t>
            </a:r>
            <a:r>
              <a:rPr lang="en-US" sz="2400" b="0" smtClean="0">
                <a:solidFill>
                  <a:srgbClr val="0000FF"/>
                </a:solidFill>
              </a:rPr>
              <a:t>char</a:t>
            </a:r>
            <a:r>
              <a:rPr lang="en-US" sz="2400" b="0" smtClean="0">
                <a:solidFill>
                  <a:schemeClr val="tx1">
                    <a:lumMod val="95000"/>
                    <a:lumOff val="5000"/>
                  </a:schemeClr>
                </a:solidFill>
              </a:rPr>
              <a:t> *ms, </a:t>
            </a:r>
            <a:r>
              <a:rPr lang="en-US" sz="2400" b="0" smtClean="0">
                <a:solidFill>
                  <a:srgbClr val="0000FF"/>
                </a:solidFill>
              </a:rPr>
              <a:t>int</a:t>
            </a:r>
            <a:r>
              <a:rPr lang="en-US" sz="2400" b="0" smtClean="0">
                <a:solidFill>
                  <a:schemeClr val="tx1">
                    <a:lumMod val="95000"/>
                    <a:lumOff val="5000"/>
                  </a:schemeClr>
                </a:solidFill>
              </a:rPr>
              <a:t> ns) : HoTen(ht), MaSo(ms), NamSinh(ns){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a:p>
            <a:pPr marL="342900" indent="-342900">
              <a:spcBef>
                <a:spcPct val="20000"/>
              </a:spcBef>
              <a:buFont typeface="Wingdings" pitchFamily="2" charset="2"/>
              <a:buNone/>
            </a:pPr>
            <a:r>
              <a:rPr lang="en-US" sz="2400" b="0" smtClean="0">
                <a:solidFill>
                  <a:schemeClr val="tx1">
                    <a:lumMod val="95000"/>
                    <a:lumOff val="5000"/>
                  </a:schemeClr>
                </a:solidFill>
              </a:rPr>
              <a:t>String as[3]; 		</a:t>
            </a:r>
            <a:endParaRPr lang="en-US" sz="2400" b="0" smtClean="0">
              <a:solidFill>
                <a:srgbClr val="FF3300"/>
              </a:solidFill>
            </a:endParaRPr>
          </a:p>
          <a:p>
            <a:pPr marL="342900" indent="-342900">
              <a:spcBef>
                <a:spcPct val="20000"/>
              </a:spcBef>
              <a:buFont typeface="Wingdings" pitchFamily="2" charset="2"/>
              <a:buNone/>
            </a:pPr>
            <a:r>
              <a:rPr lang="en-US" sz="2400" b="0" smtClean="0">
                <a:solidFill>
                  <a:schemeClr val="tx1">
                    <a:lumMod val="95000"/>
                    <a:lumOff val="5000"/>
                  </a:schemeClr>
                </a:solidFill>
              </a:rPr>
              <a:t>Diem ad[5];		</a:t>
            </a:r>
            <a:endParaRPr lang="en-US" sz="2400" b="0" smtClean="0">
              <a:solidFill>
                <a:srgbClr val="FF3300"/>
              </a:solidFill>
            </a:endParaRPr>
          </a:p>
          <a:p>
            <a:pPr marL="342900" indent="-342900">
              <a:spcBef>
                <a:spcPct val="20000"/>
              </a:spcBef>
              <a:buFont typeface="Wingdings" pitchFamily="2" charset="2"/>
              <a:buNone/>
            </a:pPr>
            <a:r>
              <a:rPr lang="en-US" sz="2400" b="0" smtClean="0">
                <a:solidFill>
                  <a:schemeClr val="tx1">
                    <a:lumMod val="95000"/>
                    <a:lumOff val="5000"/>
                  </a:schemeClr>
                </a:solidFill>
              </a:rPr>
              <a:t>SinhVien asv[7];	</a:t>
            </a:r>
            <a:endParaRPr lang="en-US" sz="2400" b="0">
              <a:solidFill>
                <a:srgbClr val="FF33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Dùng phương thức thiết lập</a:t>
            </a:r>
            <a:r>
              <a:rPr lang="en-US" sz="3600" b="1" smtClean="0">
                <a:effectLst>
                  <a:outerShdw blurRad="38100" dist="38100" dir="2700000" algn="tl">
                    <a:srgbClr val="000000">
                      <a:alpha val="43137"/>
                    </a:srgbClr>
                  </a:outerShdw>
                </a:effectLst>
                <a:latin typeface="Arial" pitchFamily="34" charset="0"/>
                <a:cs typeface="Arial" pitchFamily="34" charset="0"/>
              </a:rPr>
              <a:t/>
            </a:r>
            <a:br>
              <a:rPr lang="en-US"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với tham số có giá trị mặc nhiên</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71</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class</a:t>
            </a:r>
            <a:r>
              <a:rPr lang="en-US" sz="2400" b="0" smtClean="0">
                <a:solidFill>
                  <a:schemeClr val="tx1">
                    <a:lumMod val="95000"/>
                    <a:lumOff val="5000"/>
                  </a:schemeClr>
                </a:solidFill>
              </a:rPr>
              <a:t> Diem</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double</a:t>
            </a:r>
            <a:r>
              <a:rPr lang="en-US" sz="2400" b="0" smtClean="0">
                <a:solidFill>
                  <a:schemeClr val="tx1">
                    <a:lumMod val="95000"/>
                    <a:lumOff val="5000"/>
                  </a:schemeClr>
                </a:solidFill>
              </a:rPr>
              <a:t> x,y;</a:t>
            </a:r>
          </a:p>
          <a:p>
            <a:pPr marL="342900" indent="-342900">
              <a:lnSpc>
                <a:spcPct val="120000"/>
              </a:lnSpc>
              <a:spcBef>
                <a:spcPct val="2000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Diem(</a:t>
            </a:r>
            <a:r>
              <a:rPr lang="en-US" sz="2400" b="0" smtClean="0">
                <a:solidFill>
                  <a:srgbClr val="0000FF"/>
                </a:solidFill>
              </a:rPr>
              <a:t>double</a:t>
            </a:r>
            <a:r>
              <a:rPr lang="en-US" sz="2400" b="0" smtClean="0">
                <a:solidFill>
                  <a:schemeClr val="tx1">
                    <a:lumMod val="95000"/>
                    <a:lumOff val="5000"/>
                  </a:schemeClr>
                </a:solidFill>
              </a:rPr>
              <a:t> xx = 0, </a:t>
            </a:r>
            <a:r>
              <a:rPr lang="en-US" sz="2400" b="0" smtClean="0">
                <a:solidFill>
                  <a:srgbClr val="0000FF"/>
                </a:solidFill>
              </a:rPr>
              <a:t>double</a:t>
            </a:r>
            <a:r>
              <a:rPr lang="en-US" sz="2400" b="0" smtClean="0">
                <a:solidFill>
                  <a:schemeClr val="tx1">
                    <a:lumMod val="95000"/>
                    <a:lumOff val="5000"/>
                  </a:schemeClr>
                </a:solidFill>
              </a:rPr>
              <a:t> yy = 0):x(xx), y(yy){}</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void</a:t>
            </a:r>
            <a:r>
              <a:rPr lang="en-US" sz="2400" b="0" smtClean="0">
                <a:solidFill>
                  <a:schemeClr val="tx1">
                    <a:lumMod val="95000"/>
                    <a:lumOff val="5000"/>
                  </a:schemeClr>
                </a:solidFill>
              </a:rPr>
              <a:t> Set(</a:t>
            </a:r>
            <a:r>
              <a:rPr lang="en-US" sz="2400" b="0" smtClean="0">
                <a:solidFill>
                  <a:srgbClr val="0000FF"/>
                </a:solidFill>
              </a:rPr>
              <a:t>double</a:t>
            </a:r>
            <a:r>
              <a:rPr lang="en-US" sz="2400" b="0" smtClean="0">
                <a:solidFill>
                  <a:schemeClr val="tx1">
                    <a:lumMod val="95000"/>
                    <a:lumOff val="5000"/>
                  </a:schemeClr>
                </a:solidFill>
              </a:rPr>
              <a:t> xx, </a:t>
            </a:r>
            <a:r>
              <a:rPr lang="en-US" sz="2400" b="0" smtClean="0">
                <a:solidFill>
                  <a:srgbClr val="0000FF"/>
                </a:solidFill>
              </a:rPr>
              <a:t>double</a:t>
            </a:r>
            <a:r>
              <a:rPr lang="en-US" sz="2400" b="0" smtClean="0">
                <a:solidFill>
                  <a:schemeClr val="tx1">
                    <a:lumMod val="95000"/>
                    <a:lumOff val="5000"/>
                  </a:schemeClr>
                </a:solidFill>
              </a:rPr>
              <a:t> yy)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x = xx, y = yy;</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Dùng phương thức thiết lập</a:t>
            </a:r>
            <a:r>
              <a:rPr lang="en-US" sz="3600" b="1" smtClean="0">
                <a:effectLst>
                  <a:outerShdw blurRad="38100" dist="38100" dir="2700000" algn="tl">
                    <a:srgbClr val="000000">
                      <a:alpha val="43137"/>
                    </a:srgbClr>
                  </a:outerShdw>
                </a:effectLst>
                <a:latin typeface="Arial" pitchFamily="34" charset="0"/>
                <a:cs typeface="Arial" pitchFamily="34" charset="0"/>
              </a:rPr>
              <a:t/>
            </a:r>
            <a:br>
              <a:rPr lang="en-US"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với tham số có giá trị mặc nhiên</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72</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class</a:t>
            </a:r>
            <a:r>
              <a:rPr lang="en-US" sz="2400" b="0" smtClean="0">
                <a:solidFill>
                  <a:schemeClr val="tx1">
                    <a:lumMod val="95000"/>
                    <a:lumOff val="5000"/>
                  </a:schemeClr>
                </a:solidFill>
              </a:rPr>
              <a:t> String{</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char </a:t>
            </a:r>
            <a:r>
              <a:rPr lang="en-US" sz="2400" b="0" smtClean="0">
                <a:solidFill>
                  <a:schemeClr val="tx1">
                    <a:lumMod val="95000"/>
                    <a:lumOff val="5000"/>
                  </a:schemeClr>
                </a:solidFill>
              </a:rPr>
              <a:t>*p;</a:t>
            </a:r>
          </a:p>
          <a:p>
            <a:pPr marL="342900" indent="-342900">
              <a:lnSpc>
                <a:spcPct val="120000"/>
              </a:lnSpc>
              <a:spcBef>
                <a:spcPct val="2000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a:t>
            </a:r>
            <a:r>
              <a:rPr lang="en-US" sz="2400" b="0" smtClean="0">
                <a:solidFill>
                  <a:srgbClr val="0000FF"/>
                </a:solidFill>
              </a:rPr>
              <a:t>char</a:t>
            </a:r>
            <a:r>
              <a:rPr lang="en-US" sz="2400" b="0" smtClean="0">
                <a:solidFill>
                  <a:schemeClr val="tx1">
                    <a:lumMod val="95000"/>
                    <a:lumOff val="5000"/>
                  </a:schemeClr>
                </a:solidFill>
              </a:rPr>
              <a:t> *s = “”) { p = strdup(s);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a:t>
            </a:r>
            <a:r>
              <a:rPr lang="en-US" sz="2400" b="0" smtClean="0">
                <a:solidFill>
                  <a:srgbClr val="0000FF"/>
                </a:solidFill>
              </a:rPr>
              <a:t>const </a:t>
            </a:r>
            <a:r>
              <a:rPr lang="en-US" sz="2400" b="0" smtClean="0">
                <a:solidFill>
                  <a:schemeClr val="tx1">
                    <a:lumMod val="95000"/>
                    <a:lumOff val="5000"/>
                  </a:schemeClr>
                </a:solidFill>
              </a:rPr>
              <a:t>String &amp;s) { p = strdup(s.p);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cout &lt;&lt; "delete "&lt;&lt; (void *)p &lt;&lt; "\n";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delete</a:t>
            </a:r>
            <a:r>
              <a:rPr lang="en-US" sz="2400" b="0" smtClean="0">
                <a:solidFill>
                  <a:schemeClr val="tx1">
                    <a:lumMod val="95000"/>
                    <a:lumOff val="5000"/>
                  </a:schemeClr>
                </a:solidFill>
              </a:rPr>
              <a:t> [] p;</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Dùng phương thức thiết lập</a:t>
            </a:r>
            <a:r>
              <a:rPr lang="en-US" sz="3600" b="1" smtClean="0">
                <a:effectLst>
                  <a:outerShdw blurRad="38100" dist="38100" dir="2700000" algn="tl">
                    <a:srgbClr val="000000">
                      <a:alpha val="43137"/>
                    </a:srgbClr>
                  </a:outerShdw>
                </a:effectLst>
                <a:latin typeface="Arial" pitchFamily="34" charset="0"/>
                <a:cs typeface="Arial" pitchFamily="34" charset="0"/>
              </a:rPr>
              <a:t/>
            </a:r>
            <a:br>
              <a:rPr lang="en-US"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với tham số có giá trị mặc nhiên</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73</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class</a:t>
            </a:r>
            <a:r>
              <a:rPr lang="en-US" sz="2400" b="0" smtClean="0">
                <a:solidFill>
                  <a:schemeClr val="tx1">
                    <a:lumMod val="95000"/>
                    <a:lumOff val="5000"/>
                  </a:schemeClr>
                </a:solidFill>
              </a:rPr>
              <a:t> SinhVien{</a:t>
            </a:r>
          </a:p>
          <a:p>
            <a:pPr marL="342900" indent="-342900">
              <a:spcBef>
                <a:spcPct val="20000"/>
              </a:spcBef>
              <a:buFont typeface="Wingdings" pitchFamily="2" charset="2"/>
              <a:buNone/>
            </a:pPr>
            <a:r>
              <a:rPr lang="en-US" sz="2400" b="0" smtClean="0">
                <a:solidFill>
                  <a:schemeClr val="tx1">
                    <a:lumMod val="95000"/>
                    <a:lumOff val="5000"/>
                  </a:schemeClr>
                </a:solidFill>
              </a:rPr>
              <a:t>	String MaSo, HoTen;</a:t>
            </a:r>
          </a:p>
          <a:p>
            <a:pPr marL="342900" indent="-342900">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int</a:t>
            </a:r>
            <a:r>
              <a:rPr lang="en-US" sz="2400" b="0" smtClean="0">
                <a:solidFill>
                  <a:schemeClr val="tx1">
                    <a:lumMod val="95000"/>
                    <a:lumOff val="5000"/>
                  </a:schemeClr>
                </a:solidFill>
              </a:rPr>
              <a:t> NamSinh;</a:t>
            </a:r>
          </a:p>
          <a:p>
            <a:pPr marL="342900" indent="-342900">
              <a:lnSpc>
                <a:spcPct val="120000"/>
              </a:lnSpc>
              <a:spcBef>
                <a:spcPct val="2000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spcBef>
                <a:spcPct val="20000"/>
              </a:spcBef>
              <a:buFont typeface="Wingdings" pitchFamily="2" charset="2"/>
              <a:buNone/>
            </a:pPr>
            <a:r>
              <a:rPr lang="en-US" sz="2400" b="0" smtClean="0">
                <a:solidFill>
                  <a:schemeClr val="tx1">
                    <a:lumMod val="95000"/>
                    <a:lumOff val="5000"/>
                  </a:schemeClr>
                </a:solidFill>
              </a:rPr>
              <a:t>	SinhVien(</a:t>
            </a:r>
            <a:r>
              <a:rPr lang="en-US" sz="2400" b="0" smtClean="0">
                <a:solidFill>
                  <a:srgbClr val="0000FF"/>
                </a:solidFill>
              </a:rPr>
              <a:t>char</a:t>
            </a:r>
            <a:r>
              <a:rPr lang="en-US" sz="2400" b="0" smtClean="0">
                <a:solidFill>
                  <a:schemeClr val="tx1">
                    <a:lumMod val="95000"/>
                    <a:lumOff val="5000"/>
                  </a:schemeClr>
                </a:solidFill>
              </a:rPr>
              <a:t> *ht=“Nguyen Van A”, </a:t>
            </a:r>
            <a:r>
              <a:rPr lang="en-US" sz="2400" b="0" smtClean="0">
                <a:solidFill>
                  <a:srgbClr val="0000FF"/>
                </a:solidFill>
              </a:rPr>
              <a:t>char</a:t>
            </a:r>
            <a:r>
              <a:rPr lang="en-US" sz="2400" b="0" smtClean="0">
                <a:solidFill>
                  <a:schemeClr val="tx1">
                    <a:lumMod val="95000"/>
                    <a:lumOff val="5000"/>
                  </a:schemeClr>
                </a:solidFill>
              </a:rPr>
              <a:t> *ms=“19920014”, </a:t>
            </a:r>
            <a:r>
              <a:rPr lang="en-US" sz="2400" b="0" smtClean="0">
                <a:solidFill>
                  <a:srgbClr val="0000FF"/>
                </a:solidFill>
              </a:rPr>
              <a:t>int</a:t>
            </a:r>
            <a:r>
              <a:rPr lang="en-US" sz="2400" b="0" smtClean="0">
                <a:solidFill>
                  <a:schemeClr val="tx1">
                    <a:lumMod val="95000"/>
                    <a:lumOff val="5000"/>
                  </a:schemeClr>
                </a:solidFill>
              </a:rPr>
              <a:t> ns = 1982) : HoTen(ht), MaSo(ms), NamSinh(ns)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a:p>
            <a:pPr marL="342900" indent="-342900">
              <a:spcBef>
                <a:spcPct val="20000"/>
              </a:spcBef>
              <a:buFont typeface="Wingdings" pitchFamily="2" charset="2"/>
              <a:buNone/>
            </a:pPr>
            <a:r>
              <a:rPr lang="en-US" sz="2400" b="0" smtClean="0">
                <a:solidFill>
                  <a:schemeClr val="tx1">
                    <a:lumMod val="95000"/>
                    <a:lumOff val="5000"/>
                  </a:schemeClr>
                </a:solidFill>
              </a:rPr>
              <a:t>String as[3];</a:t>
            </a:r>
          </a:p>
          <a:p>
            <a:pPr marL="342900" indent="-342900">
              <a:spcBef>
                <a:spcPct val="20000"/>
              </a:spcBef>
              <a:buFont typeface="Wingdings" pitchFamily="2" charset="2"/>
              <a:buNone/>
            </a:pPr>
            <a:r>
              <a:rPr lang="en-US" sz="2400" b="0" smtClean="0">
                <a:solidFill>
                  <a:schemeClr val="tx1">
                    <a:lumMod val="95000"/>
                    <a:lumOff val="5000"/>
                  </a:schemeClr>
                </a:solidFill>
              </a:rPr>
              <a:t>Diem ad[5];</a:t>
            </a:r>
          </a:p>
          <a:p>
            <a:pPr marL="342900" indent="-342900">
              <a:spcBef>
                <a:spcPct val="20000"/>
              </a:spcBef>
              <a:buFont typeface="Wingdings" pitchFamily="2" charset="2"/>
              <a:buNone/>
            </a:pPr>
            <a:r>
              <a:rPr lang="en-US" sz="2400" b="0" smtClean="0">
                <a:solidFill>
                  <a:schemeClr val="tx1">
                    <a:lumMod val="95000"/>
                    <a:lumOff val="5000"/>
                  </a:schemeClr>
                </a:solidFill>
              </a:rPr>
              <a:t>SinhVien asv[7];</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Dùng phương thức thiết lập </a:t>
            </a:r>
            <a:br>
              <a:rPr lang="vi-VN"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không tham số</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74</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class</a:t>
            </a:r>
            <a:r>
              <a:rPr lang="en-US" sz="2400" b="0" smtClean="0">
                <a:solidFill>
                  <a:schemeClr val="tx1">
                    <a:lumMod val="95000"/>
                    <a:lumOff val="5000"/>
                  </a:schemeClr>
                </a:solidFill>
              </a:rPr>
              <a:t> Diem</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double</a:t>
            </a:r>
            <a:r>
              <a:rPr lang="en-US" sz="2400" b="0" smtClean="0">
                <a:solidFill>
                  <a:schemeClr val="tx1">
                    <a:lumMod val="95000"/>
                    <a:lumOff val="5000"/>
                  </a:schemeClr>
                </a:solidFill>
              </a:rPr>
              <a:t> x,y;</a:t>
            </a:r>
          </a:p>
          <a:p>
            <a:pPr marL="342900" indent="-342900">
              <a:lnSpc>
                <a:spcPct val="120000"/>
              </a:lnSpc>
              <a:spcBef>
                <a:spcPct val="2000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Diem(</a:t>
            </a:r>
            <a:r>
              <a:rPr lang="en-US" sz="2400" b="0" smtClean="0">
                <a:solidFill>
                  <a:srgbClr val="0000FF"/>
                </a:solidFill>
              </a:rPr>
              <a:t>double</a:t>
            </a:r>
            <a:r>
              <a:rPr lang="en-US" sz="2400" b="0" smtClean="0">
                <a:solidFill>
                  <a:schemeClr val="tx1">
                    <a:lumMod val="95000"/>
                    <a:lumOff val="5000"/>
                  </a:schemeClr>
                </a:solidFill>
              </a:rPr>
              <a:t> xx, </a:t>
            </a:r>
            <a:r>
              <a:rPr lang="en-US" sz="2400" b="0" smtClean="0">
                <a:solidFill>
                  <a:srgbClr val="0000FF"/>
                </a:solidFill>
              </a:rPr>
              <a:t>double</a:t>
            </a:r>
            <a:r>
              <a:rPr lang="en-US" sz="2400" b="0" smtClean="0">
                <a:solidFill>
                  <a:schemeClr val="tx1">
                    <a:lumMod val="95000"/>
                    <a:lumOff val="5000"/>
                  </a:schemeClr>
                </a:solidFill>
              </a:rPr>
              <a:t> yy) : x(xx), y(yy)</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Diem() : x(0), y(0)</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Dùng phương thức thiết lập </a:t>
            </a:r>
            <a:br>
              <a:rPr lang="vi-VN"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không tham số</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75</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class </a:t>
            </a:r>
            <a:r>
              <a:rPr lang="en-US" sz="2400" b="0" smtClean="0">
                <a:solidFill>
                  <a:schemeClr val="tx1">
                    <a:lumMod val="95000"/>
                    <a:lumOff val="5000"/>
                  </a:schemeClr>
                </a:solidFill>
              </a:rPr>
              <a:t>String{</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char </a:t>
            </a:r>
            <a:r>
              <a:rPr lang="en-US" sz="2400" b="0" smtClean="0">
                <a:solidFill>
                  <a:schemeClr val="tx1">
                    <a:lumMod val="95000"/>
                    <a:lumOff val="5000"/>
                  </a:schemeClr>
                </a:solidFill>
              </a:rPr>
              <a:t>*p;</a:t>
            </a:r>
          </a:p>
          <a:p>
            <a:pPr marL="342900" indent="-342900">
              <a:lnSpc>
                <a:spcPct val="120000"/>
              </a:lnSpc>
              <a:spcBef>
                <a:spcPct val="2000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a:t>
            </a:r>
            <a:r>
              <a:rPr lang="en-US" sz="2400" b="0" smtClean="0">
                <a:solidFill>
                  <a:srgbClr val="0000FF"/>
                </a:solidFill>
              </a:rPr>
              <a:t>char</a:t>
            </a:r>
            <a:r>
              <a:rPr lang="en-US" sz="2400" b="0" smtClean="0">
                <a:solidFill>
                  <a:schemeClr val="tx1">
                    <a:lumMod val="95000"/>
                    <a:lumOff val="5000"/>
                  </a:schemeClr>
                </a:solidFill>
              </a:rPr>
              <a:t> *s) { p = strdup(s);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 { p = strdup(“”);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~String() {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cout &lt;&lt; "delete "&lt;&lt; (void *)p &lt;&lt; "\n";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delete</a:t>
            </a:r>
            <a:r>
              <a:rPr lang="en-US" sz="2400" b="0" smtClean="0">
                <a:solidFill>
                  <a:schemeClr val="tx1">
                    <a:lumMod val="95000"/>
                    <a:lumOff val="5000"/>
                  </a:schemeClr>
                </a:solidFill>
              </a:rPr>
              <a:t> [] p;</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	}</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Dùng phương thức thiết lập </a:t>
            </a:r>
            <a:br>
              <a:rPr lang="vi-VN"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không tham số</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76</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smtClean="0">
                <a:solidFill>
                  <a:srgbClr val="0000FF"/>
                </a:solidFill>
              </a:rPr>
              <a:t>class</a:t>
            </a:r>
            <a:r>
              <a:rPr lang="en-US" sz="2400" b="0" smtClean="0">
                <a:solidFill>
                  <a:schemeClr val="tx1">
                    <a:lumMod val="95000"/>
                    <a:lumOff val="5000"/>
                  </a:schemeClr>
                </a:solidFill>
              </a:rPr>
              <a:t> SinhVien {</a:t>
            </a:r>
          </a:p>
          <a:p>
            <a:pPr marL="342900" indent="-342900">
              <a:spcBef>
                <a:spcPct val="20000"/>
              </a:spcBef>
              <a:buFont typeface="Wingdings" pitchFamily="2" charset="2"/>
              <a:buNone/>
            </a:pPr>
            <a:r>
              <a:rPr lang="en-US" sz="2400" b="0" smtClean="0">
                <a:solidFill>
                  <a:schemeClr val="tx1">
                    <a:lumMod val="95000"/>
                    <a:lumOff val="5000"/>
                  </a:schemeClr>
                </a:solidFill>
              </a:rPr>
              <a:t>	String MaSo, HoTen;</a:t>
            </a:r>
          </a:p>
          <a:p>
            <a:pPr marL="342900" indent="-342900">
              <a:spcBef>
                <a:spcPct val="2000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int</a:t>
            </a:r>
            <a:r>
              <a:rPr lang="en-US" sz="2400" b="0" smtClean="0">
                <a:solidFill>
                  <a:schemeClr val="tx1">
                    <a:lumMod val="95000"/>
                    <a:lumOff val="5000"/>
                  </a:schemeClr>
                </a:solidFill>
              </a:rPr>
              <a:t> NamSinh;</a:t>
            </a:r>
          </a:p>
          <a:p>
            <a:pPr marL="342900" indent="-342900">
              <a:spcBef>
                <a:spcPct val="2000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spcBef>
                <a:spcPct val="20000"/>
              </a:spcBef>
              <a:buFont typeface="Wingdings" pitchFamily="2" charset="2"/>
              <a:buNone/>
            </a:pPr>
            <a:r>
              <a:rPr lang="en-US" sz="2400" b="0" smtClean="0">
                <a:solidFill>
                  <a:schemeClr val="tx1">
                    <a:lumMod val="95000"/>
                    <a:lumOff val="5000"/>
                  </a:schemeClr>
                </a:solidFill>
              </a:rPr>
              <a:t>	SinhVien(</a:t>
            </a:r>
            <a:r>
              <a:rPr lang="en-US" sz="2400" b="0" smtClean="0">
                <a:solidFill>
                  <a:srgbClr val="0000FF"/>
                </a:solidFill>
              </a:rPr>
              <a:t>char</a:t>
            </a:r>
            <a:r>
              <a:rPr lang="en-US" sz="2400" b="0" smtClean="0">
                <a:solidFill>
                  <a:schemeClr val="tx1">
                    <a:lumMod val="95000"/>
                    <a:lumOff val="5000"/>
                  </a:schemeClr>
                </a:solidFill>
              </a:rPr>
              <a:t> *ht, </a:t>
            </a:r>
            <a:r>
              <a:rPr lang="en-US" sz="2400" b="0" smtClean="0">
                <a:solidFill>
                  <a:srgbClr val="0000FF"/>
                </a:solidFill>
              </a:rPr>
              <a:t>char</a:t>
            </a:r>
            <a:r>
              <a:rPr lang="en-US" sz="2400" b="0" smtClean="0">
                <a:solidFill>
                  <a:schemeClr val="tx1">
                    <a:lumMod val="95000"/>
                    <a:lumOff val="5000"/>
                  </a:schemeClr>
                </a:solidFill>
              </a:rPr>
              <a:t> *ms, </a:t>
            </a:r>
            <a:r>
              <a:rPr lang="en-US" sz="2400" b="0" smtClean="0">
                <a:solidFill>
                  <a:srgbClr val="0000FF"/>
                </a:solidFill>
              </a:rPr>
              <a:t>int</a:t>
            </a:r>
            <a:r>
              <a:rPr lang="en-US" sz="2400" b="0" smtClean="0">
                <a:solidFill>
                  <a:schemeClr val="tx1">
                    <a:lumMod val="95000"/>
                    <a:lumOff val="5000"/>
                  </a:schemeClr>
                </a:solidFill>
              </a:rPr>
              <a:t> ns) : HoTen(ht), MaSo(ms), NamSinh(ns){}</a:t>
            </a:r>
          </a:p>
          <a:p>
            <a:pPr marL="342900" indent="-342900">
              <a:spcBef>
                <a:spcPct val="20000"/>
              </a:spcBef>
              <a:buFont typeface="Wingdings" pitchFamily="2" charset="2"/>
              <a:buNone/>
            </a:pPr>
            <a:r>
              <a:rPr lang="en-US" sz="2400" b="0" smtClean="0">
                <a:solidFill>
                  <a:schemeClr val="tx1">
                    <a:lumMod val="95000"/>
                    <a:lumOff val="5000"/>
                  </a:schemeClr>
                </a:solidFill>
              </a:rPr>
              <a:t>	SinhVien() : HoTen(“Nguyen Van A”), MaSo(“19920014”), NamSinh(1982){}</a:t>
            </a:r>
          </a:p>
          <a:p>
            <a:pPr marL="342900" indent="-342900">
              <a:spcBef>
                <a:spcPct val="20000"/>
              </a:spcBef>
              <a:buFont typeface="Wingdings" pitchFamily="2" charset="2"/>
              <a:buNone/>
            </a:pPr>
            <a:r>
              <a:rPr lang="en-US" sz="2400" b="0" smtClean="0">
                <a:solidFill>
                  <a:schemeClr val="tx1">
                    <a:lumMod val="95000"/>
                    <a:lumOff val="5000"/>
                  </a:schemeClr>
                </a:solidFill>
              </a:rPr>
              <a:t>};</a:t>
            </a:r>
          </a:p>
          <a:p>
            <a:pPr marL="342900" indent="-342900">
              <a:spcBef>
                <a:spcPct val="20000"/>
              </a:spcBef>
              <a:buFont typeface="Wingdings" pitchFamily="2" charset="2"/>
              <a:buNone/>
            </a:pPr>
            <a:r>
              <a:rPr lang="en-US" sz="2400" b="0" smtClean="0">
                <a:solidFill>
                  <a:schemeClr val="tx1">
                    <a:lumMod val="95000"/>
                    <a:lumOff val="5000"/>
                  </a:schemeClr>
                </a:solidFill>
              </a:rPr>
              <a:t>String as[3];</a:t>
            </a:r>
          </a:p>
          <a:p>
            <a:pPr marL="342900" indent="-342900">
              <a:spcBef>
                <a:spcPct val="20000"/>
              </a:spcBef>
              <a:buFont typeface="Wingdings" pitchFamily="2" charset="2"/>
              <a:buNone/>
            </a:pPr>
            <a:r>
              <a:rPr lang="en-US" sz="2400" b="0" smtClean="0">
                <a:solidFill>
                  <a:schemeClr val="tx1">
                    <a:lumMod val="95000"/>
                    <a:lumOff val="5000"/>
                  </a:schemeClr>
                </a:solidFill>
              </a:rPr>
              <a:t>Diem ad[5];</a:t>
            </a:r>
          </a:p>
          <a:p>
            <a:pPr marL="342900" indent="-342900">
              <a:spcBef>
                <a:spcPct val="20000"/>
              </a:spcBef>
              <a:buFont typeface="Wingdings" pitchFamily="2" charset="2"/>
              <a:buNone/>
            </a:pPr>
            <a:r>
              <a:rPr lang="en-US" sz="2400" b="0" smtClean="0">
                <a:solidFill>
                  <a:schemeClr val="tx1">
                    <a:lumMod val="95000"/>
                    <a:lumOff val="5000"/>
                  </a:schemeClr>
                </a:solidFill>
              </a:rPr>
              <a:t>SinhVien asv[7];</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được cấp phát động</a:t>
            </a: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Đối tượng được cấp phát động là các đối tượng được tạo ra bằng phép toán </a:t>
            </a:r>
            <a:r>
              <a:rPr lang="vi-VN" sz="2800" smtClean="0">
                <a:solidFill>
                  <a:srgbClr val="0000FF"/>
                </a:solidFill>
                <a:latin typeface="Arial" pitchFamily="34" charset="0"/>
                <a:cs typeface="Arial" pitchFamily="34" charset="0"/>
              </a:rPr>
              <a:t>new</a:t>
            </a:r>
            <a:r>
              <a:rPr lang="vi-VN" sz="2800" smtClean="0">
                <a:solidFill>
                  <a:schemeClr val="tx1">
                    <a:lumMod val="95000"/>
                    <a:lumOff val="5000"/>
                  </a:schemeClr>
                </a:solidFill>
                <a:latin typeface="Arial" pitchFamily="34" charset="0"/>
                <a:cs typeface="Arial" pitchFamily="34" charset="0"/>
              </a:rPr>
              <a:t> và bị hủy đi bằng phép toán </a:t>
            </a:r>
            <a:r>
              <a:rPr lang="vi-VN" sz="2800" smtClean="0">
                <a:solidFill>
                  <a:srgbClr val="0000FF"/>
                </a:solidFill>
                <a:latin typeface="Arial" pitchFamily="34" charset="0"/>
                <a:cs typeface="Arial" pitchFamily="34" charset="0"/>
              </a:rPr>
              <a:t>delete</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Phép toán </a:t>
            </a:r>
            <a:r>
              <a:rPr lang="vi-VN" sz="2800" smtClean="0">
                <a:solidFill>
                  <a:srgbClr val="0000FF"/>
                </a:solidFill>
                <a:latin typeface="Arial" pitchFamily="34" charset="0"/>
                <a:cs typeface="Arial" pitchFamily="34" charset="0"/>
              </a:rPr>
              <a:t>new</a:t>
            </a:r>
            <a:r>
              <a:rPr lang="vi-VN" sz="2800" smtClean="0">
                <a:solidFill>
                  <a:schemeClr val="tx1">
                    <a:lumMod val="95000"/>
                    <a:lumOff val="5000"/>
                  </a:schemeClr>
                </a:solidFill>
                <a:latin typeface="Arial" pitchFamily="34" charset="0"/>
                <a:cs typeface="Arial" pitchFamily="34" charset="0"/>
              </a:rPr>
              <a:t> cấp đối tượng trong vùng heap và gọi phương thức thiết lập cho đối tượng được cấp.</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Dùng </a:t>
            </a:r>
            <a:r>
              <a:rPr lang="vi-VN" sz="2800" smtClean="0">
                <a:solidFill>
                  <a:srgbClr val="0000FF"/>
                </a:solidFill>
                <a:latin typeface="Arial" pitchFamily="34" charset="0"/>
                <a:cs typeface="Arial" pitchFamily="34" charset="0"/>
              </a:rPr>
              <a:t>new</a:t>
            </a:r>
            <a:r>
              <a:rPr lang="vi-VN" sz="2800" smtClean="0">
                <a:solidFill>
                  <a:schemeClr val="tx1">
                    <a:lumMod val="95000"/>
                    <a:lumOff val="5000"/>
                  </a:schemeClr>
                </a:solidFill>
                <a:latin typeface="Arial" pitchFamily="34" charset="0"/>
                <a:cs typeface="Arial" pitchFamily="34" charset="0"/>
              </a:rPr>
              <a:t> có thể cấp một đối tượng và dùng </a:t>
            </a:r>
            <a:r>
              <a:rPr lang="vi-VN" sz="2800" smtClean="0">
                <a:solidFill>
                  <a:srgbClr val="0000FF"/>
                </a:solidFill>
                <a:latin typeface="Arial" pitchFamily="34" charset="0"/>
                <a:cs typeface="Arial" pitchFamily="34" charset="0"/>
              </a:rPr>
              <a:t>delete</a:t>
            </a:r>
            <a:r>
              <a:rPr lang="vi-VN" sz="2800" smtClean="0">
                <a:solidFill>
                  <a:schemeClr val="tx1">
                    <a:lumMod val="95000"/>
                    <a:lumOff val="5000"/>
                  </a:schemeClr>
                </a:solidFill>
                <a:latin typeface="Arial" pitchFamily="34" charset="0"/>
                <a:cs typeface="Arial" pitchFamily="34" charset="0"/>
              </a:rPr>
              <a:t> để hủy một đối 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77</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Đối tượng được cấp phát động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78</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b="0" smtClean="0">
                <a:solidFill>
                  <a:srgbClr val="0000FF"/>
                </a:solidFill>
              </a:rPr>
              <a:t>class</a:t>
            </a:r>
            <a:r>
              <a:rPr lang="en-US" b="0" smtClean="0">
                <a:solidFill>
                  <a:schemeClr val="tx1">
                    <a:lumMod val="95000"/>
                    <a:lumOff val="5000"/>
                  </a:schemeClr>
                </a:solidFill>
              </a:rPr>
              <a:t> String {</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char</a:t>
            </a:r>
            <a:r>
              <a:rPr lang="en-US" b="0" smtClean="0">
                <a:solidFill>
                  <a:schemeClr val="tx1">
                    <a:lumMod val="95000"/>
                    <a:lumOff val="5000"/>
                  </a:schemeClr>
                </a:solidFill>
              </a:rPr>
              <a:t> *p;</a:t>
            </a:r>
          </a:p>
          <a:p>
            <a:pPr marL="342900" indent="-342900">
              <a:spcBef>
                <a:spcPct val="20000"/>
              </a:spcBef>
              <a:buFont typeface="Wingdings" pitchFamily="2" charset="2"/>
              <a:buNone/>
            </a:pPr>
            <a:r>
              <a:rPr lang="en-US" b="0" smtClean="0">
                <a:solidFill>
                  <a:srgbClr val="0000FF"/>
                </a:solidFill>
              </a:rPr>
              <a:t>public</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String( </a:t>
            </a:r>
            <a:r>
              <a:rPr lang="en-US" b="0" smtClean="0">
                <a:solidFill>
                  <a:srgbClr val="0000FF"/>
                </a:solidFill>
              </a:rPr>
              <a:t>char</a:t>
            </a:r>
            <a:r>
              <a:rPr lang="en-US" b="0" smtClean="0">
                <a:solidFill>
                  <a:schemeClr val="tx1">
                    <a:lumMod val="95000"/>
                    <a:lumOff val="5000"/>
                  </a:schemeClr>
                </a:solidFill>
              </a:rPr>
              <a:t> *s ) { p = strdup(s); }</a:t>
            </a:r>
          </a:p>
          <a:p>
            <a:pPr marL="342900" indent="-342900">
              <a:spcBef>
                <a:spcPct val="20000"/>
              </a:spcBef>
              <a:buFont typeface="Wingdings" pitchFamily="2" charset="2"/>
              <a:buNone/>
            </a:pPr>
            <a:r>
              <a:rPr lang="en-US" b="0" smtClean="0">
                <a:solidFill>
                  <a:schemeClr val="tx1">
                    <a:lumMod val="95000"/>
                    <a:lumOff val="5000"/>
                  </a:schemeClr>
                </a:solidFill>
              </a:rPr>
              <a:t>    String( </a:t>
            </a:r>
            <a:r>
              <a:rPr lang="en-US" b="0" smtClean="0">
                <a:solidFill>
                  <a:srgbClr val="0000FF"/>
                </a:solidFill>
              </a:rPr>
              <a:t>const</a:t>
            </a:r>
            <a:r>
              <a:rPr lang="en-US" b="0" smtClean="0">
                <a:solidFill>
                  <a:schemeClr val="tx1">
                    <a:lumMod val="95000"/>
                    <a:lumOff val="5000"/>
                  </a:schemeClr>
                </a:solidFill>
              </a:rPr>
              <a:t> String &amp;s ) { p = strdup(s.p); }</a:t>
            </a:r>
          </a:p>
          <a:p>
            <a:pPr marL="342900" indent="-342900">
              <a:spcBef>
                <a:spcPct val="20000"/>
              </a:spcBef>
              <a:buFont typeface="Wingdings" pitchFamily="2" charset="2"/>
              <a:buNone/>
            </a:pPr>
            <a:r>
              <a:rPr lang="en-US" b="0" smtClean="0">
                <a:solidFill>
                  <a:schemeClr val="tx1">
                    <a:lumMod val="95000"/>
                    <a:lumOff val="5000"/>
                  </a:schemeClr>
                </a:solidFill>
              </a:rPr>
              <a:t>    ~String() { </a:t>
            </a:r>
            <a:r>
              <a:rPr lang="en-US" b="0" smtClean="0">
                <a:solidFill>
                  <a:srgbClr val="0000FF"/>
                </a:solidFill>
              </a:rPr>
              <a:t>delete</a:t>
            </a:r>
            <a:r>
              <a:rPr lang="en-US" b="0" smtClean="0">
                <a:solidFill>
                  <a:schemeClr val="tx1">
                    <a:lumMod val="95000"/>
                    <a:lumOff val="5000"/>
                  </a:schemeClr>
                </a:solidFill>
              </a:rPr>
              <a:t> [] p; }</a:t>
            </a:r>
          </a:p>
          <a:p>
            <a:pPr marL="342900" indent="-342900">
              <a:spcBef>
                <a:spcPct val="20000"/>
              </a:spcBef>
              <a:buFont typeface="Wingdings" pitchFamily="2" charset="2"/>
              <a:buNone/>
            </a:pPr>
            <a:r>
              <a:rPr lang="en-US" b="0" smtClean="0">
                <a:solidFill>
                  <a:schemeClr val="tx1">
                    <a:lumMod val="95000"/>
                    <a:lumOff val="5000"/>
                  </a:schemeClr>
                </a:solidFill>
              </a:rPr>
              <a:t>    //...</a:t>
            </a:r>
          </a:p>
          <a:p>
            <a:pPr marL="342900" indent="-342900">
              <a:spcBef>
                <a:spcPct val="20000"/>
              </a:spcBef>
              <a:buFont typeface="Wingdings" pitchFamily="2" charset="2"/>
              <a:buNone/>
            </a:pP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rgbClr val="0000FF"/>
                </a:solidFill>
              </a:rPr>
              <a:t>class</a:t>
            </a:r>
            <a:r>
              <a:rPr lang="en-US" b="0" smtClean="0">
                <a:solidFill>
                  <a:schemeClr val="tx1">
                    <a:lumMod val="95000"/>
                    <a:lumOff val="5000"/>
                  </a:schemeClr>
                </a:solidFill>
              </a:rPr>
              <a:t> Diem {</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double</a:t>
            </a:r>
            <a:r>
              <a:rPr lang="en-US" b="0" smtClean="0">
                <a:solidFill>
                  <a:schemeClr val="tx1">
                    <a:lumMod val="95000"/>
                    <a:lumOff val="5000"/>
                  </a:schemeClr>
                </a:solidFill>
              </a:rPr>
              <a:t> x,y;</a:t>
            </a:r>
          </a:p>
          <a:p>
            <a:pPr marL="342900" indent="-342900">
              <a:spcBef>
                <a:spcPct val="20000"/>
              </a:spcBef>
              <a:buFont typeface="Wingdings" pitchFamily="2" charset="2"/>
              <a:buNone/>
            </a:pPr>
            <a:r>
              <a:rPr lang="en-US" b="0" smtClean="0">
                <a:solidFill>
                  <a:srgbClr val="0000FF"/>
                </a:solidFill>
              </a:rPr>
              <a:t>public</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Diem(</a:t>
            </a:r>
            <a:r>
              <a:rPr lang="en-US" b="0" smtClean="0">
                <a:solidFill>
                  <a:srgbClr val="0000FF"/>
                </a:solidFill>
              </a:rPr>
              <a:t>double</a:t>
            </a:r>
            <a:r>
              <a:rPr lang="en-US" b="0" smtClean="0">
                <a:solidFill>
                  <a:schemeClr val="tx1">
                    <a:lumMod val="95000"/>
                    <a:lumOff val="5000"/>
                  </a:schemeClr>
                </a:solidFill>
              </a:rPr>
              <a:t> xx, </a:t>
            </a:r>
            <a:r>
              <a:rPr lang="en-US" b="0" smtClean="0">
                <a:solidFill>
                  <a:srgbClr val="0000FF"/>
                </a:solidFill>
              </a:rPr>
              <a:t>double</a:t>
            </a:r>
            <a:r>
              <a:rPr lang="en-US" b="0" smtClean="0">
                <a:solidFill>
                  <a:schemeClr val="tx1">
                    <a:lumMod val="95000"/>
                    <a:lumOff val="5000"/>
                  </a:schemeClr>
                </a:solidFill>
              </a:rPr>
              <a:t> yy) : x(xx),y(yy) { };</a:t>
            </a:r>
          </a:p>
          <a:p>
            <a:pPr marL="342900" indent="-342900">
              <a:spcBef>
                <a:spcPct val="20000"/>
              </a:spcBef>
              <a:buFont typeface="Wingdings" pitchFamily="2" charset="2"/>
              <a:buNone/>
            </a:pPr>
            <a:r>
              <a:rPr lang="en-US" b="0" smtClean="0">
                <a:solidFill>
                  <a:schemeClr val="tx1">
                    <a:lumMod val="95000"/>
                    <a:lumOff val="5000"/>
                  </a:schemeClr>
                </a:solidFill>
              </a:rPr>
              <a:t>    //...</a:t>
            </a:r>
          </a:p>
          <a:p>
            <a:pPr marL="342900" indent="-342900">
              <a:spcBef>
                <a:spcPct val="20000"/>
              </a:spcBef>
              <a:buFont typeface="Wingdings" pitchFamily="2" charset="2"/>
              <a:buNone/>
            </a:pPr>
            <a:r>
              <a:rPr lang="en-US" b="0" smtClean="0">
                <a:solidFill>
                  <a:schemeClr val="tx1">
                    <a:lumMod val="95000"/>
                    <a:lumOff val="5000"/>
                  </a:schemeClr>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Cấp và h</a:t>
            </a:r>
            <a:r>
              <a:rPr lang="en-US" b="1" smtClean="0">
                <a:effectLst>
                  <a:outerShdw blurRad="38100" dist="38100" dir="2700000" algn="tl">
                    <a:srgbClr val="000000">
                      <a:alpha val="43137"/>
                    </a:srgbClr>
                  </a:outerShdw>
                </a:effectLst>
                <a:latin typeface="Arial" pitchFamily="34" charset="0"/>
                <a:cs typeface="Arial" pitchFamily="34" charset="0"/>
              </a:rPr>
              <a:t>ủy</a:t>
            </a:r>
            <a:r>
              <a:rPr lang="vi-VN" b="1" smtClean="0">
                <a:effectLst>
                  <a:outerShdw blurRad="38100" dist="38100" dir="2700000" algn="tl">
                    <a:srgbClr val="000000">
                      <a:alpha val="43137"/>
                    </a:srgbClr>
                  </a:outerShdw>
                </a:effectLst>
                <a:latin typeface="Arial" pitchFamily="34" charset="0"/>
                <a:cs typeface="Arial" pitchFamily="34" charset="0"/>
              </a:rPr>
              <a:t> một đối 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79</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int</a:t>
            </a:r>
            <a:r>
              <a:rPr lang="en-US" sz="2400" b="0" smtClean="0">
                <a:solidFill>
                  <a:schemeClr val="tx1">
                    <a:lumMod val="95000"/>
                    <a:lumOff val="5000"/>
                  </a:schemeClr>
                </a:solidFill>
              </a:rPr>
              <a:t> *pi = </a:t>
            </a:r>
            <a:r>
              <a:rPr lang="en-US" sz="2400" b="0" smtClean="0">
                <a:solidFill>
                  <a:srgbClr val="0000FF"/>
                </a:solidFill>
              </a:rPr>
              <a:t>new int</a:t>
            </a: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rgbClr val="0000FF"/>
                </a:solidFill>
              </a:rPr>
              <a:t>int</a:t>
            </a:r>
            <a:r>
              <a:rPr lang="en-US" sz="2400" b="0" smtClean="0">
                <a:solidFill>
                  <a:schemeClr val="tx1">
                    <a:lumMod val="95000"/>
                    <a:lumOff val="5000"/>
                  </a:schemeClr>
                </a:solidFill>
              </a:rPr>
              <a:t> *pj = </a:t>
            </a:r>
            <a:r>
              <a:rPr lang="en-US" sz="2400" b="0" smtClean="0">
                <a:solidFill>
                  <a:srgbClr val="0000FF"/>
                </a:solidFill>
              </a:rPr>
              <a:t>new int</a:t>
            </a:r>
            <a:r>
              <a:rPr lang="en-US" sz="2400" b="0" smtClean="0">
                <a:solidFill>
                  <a:schemeClr val="tx1">
                    <a:lumMod val="95000"/>
                    <a:lumOff val="5000"/>
                  </a:schemeClr>
                </a:solidFill>
              </a:rPr>
              <a:t>(15);</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Diem *pd = </a:t>
            </a:r>
            <a:r>
              <a:rPr lang="en-US" sz="2400" b="0" smtClean="0">
                <a:solidFill>
                  <a:srgbClr val="0000FF"/>
                </a:solidFill>
              </a:rPr>
              <a:t>new</a:t>
            </a:r>
            <a:r>
              <a:rPr lang="en-US" sz="2400" b="0" smtClean="0">
                <a:solidFill>
                  <a:schemeClr val="tx1">
                    <a:lumMod val="95000"/>
                    <a:lumOff val="5000"/>
                  </a:schemeClr>
                </a:solidFill>
              </a:rPr>
              <a:t> Diem(20,40);</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String *pa = </a:t>
            </a:r>
            <a:r>
              <a:rPr lang="en-US" sz="2400" b="0" smtClean="0">
                <a:solidFill>
                  <a:srgbClr val="0000FF"/>
                </a:solidFill>
              </a:rPr>
              <a:t>new</a:t>
            </a:r>
            <a:r>
              <a:rPr lang="en-US" sz="2400" b="0" smtClean="0">
                <a:solidFill>
                  <a:schemeClr val="tx1">
                    <a:lumMod val="95000"/>
                    <a:lumOff val="5000"/>
                  </a:schemeClr>
                </a:solidFill>
              </a:rPr>
              <a:t> String("Nguyen Van A");</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a:t>
            </a:r>
          </a:p>
          <a:p>
            <a:pPr marL="342900" indent="-342900">
              <a:lnSpc>
                <a:spcPct val="120000"/>
              </a:lnSpc>
              <a:spcBef>
                <a:spcPct val="20000"/>
              </a:spcBef>
              <a:buFont typeface="Wingdings" pitchFamily="2" charset="2"/>
              <a:buNone/>
            </a:pPr>
            <a:r>
              <a:rPr lang="en-US" sz="2400" b="0" smtClean="0">
                <a:solidFill>
                  <a:srgbClr val="0000FF"/>
                </a:solidFill>
              </a:rPr>
              <a:t>delete</a:t>
            </a:r>
            <a:r>
              <a:rPr lang="en-US" sz="2400" b="0" smtClean="0">
                <a:solidFill>
                  <a:schemeClr val="tx1">
                    <a:lumMod val="95000"/>
                    <a:lumOff val="5000"/>
                  </a:schemeClr>
                </a:solidFill>
              </a:rPr>
              <a:t> pa;</a:t>
            </a:r>
          </a:p>
          <a:p>
            <a:pPr marL="342900" indent="-342900">
              <a:lnSpc>
                <a:spcPct val="120000"/>
              </a:lnSpc>
              <a:spcBef>
                <a:spcPct val="20000"/>
              </a:spcBef>
              <a:buFont typeface="Wingdings" pitchFamily="2" charset="2"/>
              <a:buNone/>
            </a:pPr>
            <a:r>
              <a:rPr lang="en-US" sz="2400" b="0" smtClean="0">
                <a:solidFill>
                  <a:srgbClr val="0000FF"/>
                </a:solidFill>
              </a:rPr>
              <a:t>delete</a:t>
            </a:r>
            <a:r>
              <a:rPr lang="en-US" sz="2400" b="0" smtClean="0">
                <a:solidFill>
                  <a:schemeClr val="tx1">
                    <a:lumMod val="95000"/>
                    <a:lumOff val="5000"/>
                  </a:schemeClr>
                </a:solidFill>
              </a:rPr>
              <a:t> pd;</a:t>
            </a:r>
          </a:p>
          <a:p>
            <a:pPr marL="342900" indent="-342900">
              <a:lnSpc>
                <a:spcPct val="120000"/>
              </a:lnSpc>
              <a:spcBef>
                <a:spcPct val="20000"/>
              </a:spcBef>
              <a:buFont typeface="Wingdings" pitchFamily="2" charset="2"/>
              <a:buNone/>
            </a:pPr>
            <a:r>
              <a:rPr lang="en-US" sz="2400" b="0" smtClean="0">
                <a:solidFill>
                  <a:srgbClr val="0000FF"/>
                </a:solidFill>
              </a:rPr>
              <a:t>delete</a:t>
            </a:r>
            <a:r>
              <a:rPr lang="en-US" sz="2400" b="0" smtClean="0">
                <a:solidFill>
                  <a:schemeClr val="tx1">
                    <a:lumMod val="95000"/>
                    <a:lumOff val="5000"/>
                  </a:schemeClr>
                </a:solidFill>
              </a:rPr>
              <a:t> pj;</a:t>
            </a:r>
          </a:p>
          <a:p>
            <a:pPr marL="342900" indent="-342900">
              <a:lnSpc>
                <a:spcPct val="120000"/>
              </a:lnSpc>
              <a:spcBef>
                <a:spcPct val="20000"/>
              </a:spcBef>
              <a:buFont typeface="Wingdings" pitchFamily="2" charset="2"/>
              <a:buNone/>
            </a:pPr>
            <a:r>
              <a:rPr lang="en-US" sz="2400" b="0" smtClean="0">
                <a:solidFill>
                  <a:srgbClr val="0000FF"/>
                </a:solidFill>
              </a:rPr>
              <a:t>delete</a:t>
            </a:r>
            <a:r>
              <a:rPr lang="en-US" sz="2400" b="0" smtClean="0">
                <a:solidFill>
                  <a:schemeClr val="tx1">
                    <a:lumMod val="95000"/>
                    <a:lumOff val="5000"/>
                  </a:schemeClr>
                </a:solidFill>
              </a:rPr>
              <a:t> pi;</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Các thành phần của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30000"/>
              </a:lnSpc>
              <a:spcBef>
                <a:spcPts val="300"/>
              </a:spcBef>
              <a:spcAft>
                <a:spcPts val="300"/>
              </a:spcAft>
              <a:buFont typeface="Wingdings" pitchFamily="2" charset="2"/>
              <a:buChar char="v"/>
            </a:pPr>
            <a:r>
              <a:rPr lang="vi-VN" smtClean="0">
                <a:solidFill>
                  <a:srgbClr val="0066FF"/>
                </a:solidFill>
                <a:latin typeface="Arial" pitchFamily="34" charset="0"/>
                <a:cs typeface="Arial" pitchFamily="34" charset="0"/>
              </a:rPr>
              <a:t>Thuộc tính:</a:t>
            </a:r>
            <a:r>
              <a:rPr lang="vi-VN" smtClean="0">
                <a:solidFill>
                  <a:schemeClr val="tx1">
                    <a:lumMod val="95000"/>
                    <a:lumOff val="5000"/>
                  </a:schemeClr>
                </a:solidFill>
                <a:latin typeface="Arial" pitchFamily="34" charset="0"/>
                <a:cs typeface="Arial" pitchFamily="34" charset="0"/>
              </a:rPr>
              <a:t> Các thuộc tính được khai báo giống như khai báo biến trong C</a:t>
            </a:r>
          </a:p>
          <a:p>
            <a:pPr algn="just">
              <a:lnSpc>
                <a:spcPct val="130000"/>
              </a:lnSpc>
              <a:spcBef>
                <a:spcPts val="300"/>
              </a:spcBef>
              <a:spcAft>
                <a:spcPts val="300"/>
              </a:spcAft>
              <a:buFont typeface="Wingdings" pitchFamily="2" charset="2"/>
              <a:buChar char="v"/>
            </a:pPr>
            <a:r>
              <a:rPr lang="vi-VN" smtClean="0">
                <a:solidFill>
                  <a:srgbClr val="0066FF"/>
                </a:solidFill>
                <a:latin typeface="Arial" pitchFamily="34" charset="0"/>
                <a:cs typeface="Arial" pitchFamily="34" charset="0"/>
              </a:rPr>
              <a:t>Phương thức: </a:t>
            </a:r>
            <a:r>
              <a:rPr lang="vi-VN" smtClean="0">
                <a:solidFill>
                  <a:schemeClr val="tx1">
                    <a:lumMod val="95000"/>
                    <a:lumOff val="5000"/>
                  </a:schemeClr>
                </a:solidFill>
                <a:latin typeface="Arial" pitchFamily="34" charset="0"/>
                <a:cs typeface="Arial" pitchFamily="34" charset="0"/>
              </a:rPr>
              <a:t>Các phương thức được khai báo giống như khai báo hàm trong C. Có hai cách định nghĩa thi hành của một phương thức</a:t>
            </a:r>
          </a:p>
          <a:p>
            <a:pPr lvl="1" algn="just">
              <a:spcBef>
                <a:spcPts val="300"/>
              </a:spcBef>
              <a:spcAft>
                <a:spcPts val="300"/>
              </a:spcAft>
              <a:buFont typeface="Wingdings" pitchFamily="2" charset="2"/>
              <a:buChar char="v"/>
            </a:pPr>
            <a:r>
              <a:rPr lang="vi-VN" smtClean="0">
                <a:solidFill>
                  <a:srgbClr val="002060"/>
                </a:solidFill>
                <a:latin typeface="Arial" pitchFamily="34" charset="0"/>
                <a:cs typeface="Arial" pitchFamily="34" charset="0"/>
              </a:rPr>
              <a:t>Định nghĩa thi hành trong lớp</a:t>
            </a:r>
          </a:p>
          <a:p>
            <a:pPr lvl="1" algn="just">
              <a:spcBef>
                <a:spcPts val="300"/>
              </a:spcBef>
              <a:spcAft>
                <a:spcPts val="300"/>
              </a:spcAft>
              <a:buFont typeface="Wingdings" pitchFamily="2" charset="2"/>
              <a:buChar char="v"/>
            </a:pPr>
            <a:r>
              <a:rPr lang="vi-VN" smtClean="0">
                <a:solidFill>
                  <a:srgbClr val="002060"/>
                </a:solidFill>
                <a:latin typeface="Arial" pitchFamily="34" charset="0"/>
                <a:cs typeface="Arial" pitchFamily="34" charset="0"/>
              </a:rPr>
              <a:t>Định nghĩa thi hành ngoài lớp</a:t>
            </a:r>
            <a:endParaRPr lang="en-US" smtClean="0">
              <a:solidFill>
                <a:srgbClr val="00206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Cấp và h</a:t>
            </a:r>
            <a:r>
              <a:rPr lang="en-US" b="1" smtClean="0">
                <a:effectLst>
                  <a:outerShdw blurRad="38100" dist="38100" dir="2700000" algn="tl">
                    <a:srgbClr val="000000">
                      <a:alpha val="43137"/>
                    </a:srgbClr>
                  </a:outerShdw>
                </a:effectLst>
                <a:latin typeface="Arial" pitchFamily="34" charset="0"/>
                <a:cs typeface="Arial" pitchFamily="34" charset="0"/>
              </a:rPr>
              <a:t>ủy</a:t>
            </a:r>
            <a:r>
              <a:rPr lang="vi-VN" b="1" smtClean="0">
                <a:effectLst>
                  <a:outerShdw blurRad="38100" dist="38100" dir="2700000" algn="tl">
                    <a:srgbClr val="000000">
                      <a:alpha val="43137"/>
                    </a:srgbClr>
                  </a:outerShdw>
                </a:effectLst>
                <a:latin typeface="Arial" pitchFamily="34" charset="0"/>
                <a:cs typeface="Arial" pitchFamily="34" charset="0"/>
              </a:rPr>
              <a:t> nhiều đối tượng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Trong trường hợp cấp nhiều đối tượng, ta không thể cung cấp tham số cho từng phần tử được cấp:</a:t>
            </a:r>
          </a:p>
          <a:p>
            <a:pPr lvl="1" algn="just">
              <a:lnSpc>
                <a:spcPct val="130000"/>
              </a:lnSpc>
              <a:spcBef>
                <a:spcPts val="300"/>
              </a:spcBef>
              <a:spcAft>
                <a:spcPts val="300"/>
              </a:spcAft>
              <a:buNone/>
            </a:pPr>
            <a:r>
              <a:rPr lang="en-US" smtClean="0">
                <a:solidFill>
                  <a:srgbClr val="0000FF"/>
                </a:solidFill>
                <a:latin typeface="Arial" pitchFamily="34" charset="0"/>
                <a:cs typeface="Arial" pitchFamily="34" charset="0"/>
              </a:rPr>
              <a:t>int</a:t>
            </a:r>
            <a:r>
              <a:rPr lang="en-US" smtClean="0">
                <a:solidFill>
                  <a:schemeClr val="tx1">
                    <a:lumMod val="95000"/>
                    <a:lumOff val="5000"/>
                  </a:schemeClr>
                </a:solidFill>
                <a:latin typeface="Arial" pitchFamily="34" charset="0"/>
                <a:cs typeface="Arial" pitchFamily="34" charset="0"/>
              </a:rPr>
              <a:t> *pai = </a:t>
            </a:r>
            <a:r>
              <a:rPr lang="en-US" smtClean="0">
                <a:solidFill>
                  <a:srgbClr val="0000FF"/>
                </a:solidFill>
                <a:latin typeface="Arial" pitchFamily="34" charset="0"/>
                <a:cs typeface="Arial" pitchFamily="34" charset="0"/>
              </a:rPr>
              <a:t>new</a:t>
            </a:r>
            <a:r>
              <a:rPr lang="en-US" smtClean="0">
                <a:solidFill>
                  <a:schemeClr val="tx1">
                    <a:lumMod val="95000"/>
                    <a:lumOff val="5000"/>
                  </a:schemeClr>
                </a:solidFill>
                <a:latin typeface="Arial" pitchFamily="34" charset="0"/>
                <a:cs typeface="Arial" pitchFamily="34" charset="0"/>
              </a:rPr>
              <a:t> </a:t>
            </a:r>
            <a:r>
              <a:rPr lang="en-US" smtClean="0">
                <a:solidFill>
                  <a:srgbClr val="0000FF"/>
                </a:solidFill>
                <a:latin typeface="Arial" pitchFamily="34" charset="0"/>
                <a:cs typeface="Arial" pitchFamily="34" charset="0"/>
              </a:rPr>
              <a:t>int</a:t>
            </a:r>
            <a:r>
              <a:rPr lang="en-US" smtClean="0">
                <a:solidFill>
                  <a:schemeClr val="tx1">
                    <a:lumMod val="95000"/>
                    <a:lumOff val="5000"/>
                  </a:schemeClr>
                </a:solidFill>
                <a:latin typeface="Arial" pitchFamily="34" charset="0"/>
                <a:cs typeface="Arial" pitchFamily="34" charset="0"/>
              </a:rPr>
              <a:t>[10];</a:t>
            </a:r>
          </a:p>
          <a:p>
            <a:pPr lvl="1" algn="just">
              <a:lnSpc>
                <a:spcPct val="130000"/>
              </a:lnSpc>
              <a:spcBef>
                <a:spcPts val="300"/>
              </a:spcBef>
              <a:spcAft>
                <a:spcPts val="300"/>
              </a:spcAft>
              <a:buNone/>
            </a:pPr>
            <a:r>
              <a:rPr lang="en-US" smtClean="0">
                <a:solidFill>
                  <a:schemeClr val="tx1">
                    <a:lumMod val="95000"/>
                    <a:lumOff val="5000"/>
                  </a:schemeClr>
                </a:solidFill>
                <a:latin typeface="Arial" pitchFamily="34" charset="0"/>
                <a:cs typeface="Arial" pitchFamily="34" charset="0"/>
              </a:rPr>
              <a:t>Diem *pad = </a:t>
            </a:r>
            <a:r>
              <a:rPr lang="en-US" smtClean="0">
                <a:solidFill>
                  <a:srgbClr val="0000FF"/>
                </a:solidFill>
                <a:latin typeface="Arial" pitchFamily="34" charset="0"/>
                <a:cs typeface="Arial" pitchFamily="34" charset="0"/>
              </a:rPr>
              <a:t>new</a:t>
            </a:r>
            <a:r>
              <a:rPr lang="en-US" smtClean="0">
                <a:solidFill>
                  <a:schemeClr val="tx1">
                    <a:lumMod val="95000"/>
                    <a:lumOff val="5000"/>
                  </a:schemeClr>
                </a:solidFill>
                <a:latin typeface="Arial" pitchFamily="34" charset="0"/>
                <a:cs typeface="Arial" pitchFamily="34" charset="0"/>
              </a:rPr>
              <a:t> Diem[5];</a:t>
            </a:r>
            <a:endParaRPr lang="en-US" smtClean="0">
              <a:solidFill>
                <a:srgbClr val="FF0000"/>
              </a:solidFill>
              <a:latin typeface="Arial" pitchFamily="34" charset="0"/>
              <a:cs typeface="Arial" pitchFamily="34" charset="0"/>
            </a:endParaRPr>
          </a:p>
          <a:p>
            <a:pPr lvl="1" algn="just">
              <a:lnSpc>
                <a:spcPct val="130000"/>
              </a:lnSpc>
              <a:spcBef>
                <a:spcPts val="300"/>
              </a:spcBef>
              <a:spcAft>
                <a:spcPts val="300"/>
              </a:spcAft>
              <a:buNone/>
            </a:pPr>
            <a:r>
              <a:rPr lang="en-US" smtClean="0">
                <a:solidFill>
                  <a:schemeClr val="tx1">
                    <a:lumMod val="95000"/>
                    <a:lumOff val="5000"/>
                  </a:schemeClr>
                </a:solidFill>
                <a:latin typeface="Arial" pitchFamily="34" charset="0"/>
                <a:cs typeface="Arial" pitchFamily="34" charset="0"/>
              </a:rPr>
              <a:t>String *pas = </a:t>
            </a:r>
            <a:r>
              <a:rPr lang="en-US" smtClean="0">
                <a:solidFill>
                  <a:srgbClr val="0000FF"/>
                </a:solidFill>
                <a:latin typeface="Arial" pitchFamily="34" charset="0"/>
                <a:cs typeface="Arial" pitchFamily="34" charset="0"/>
              </a:rPr>
              <a:t>new</a:t>
            </a:r>
            <a:r>
              <a:rPr lang="en-US" smtClean="0">
                <a:solidFill>
                  <a:schemeClr val="tx1">
                    <a:lumMod val="95000"/>
                    <a:lumOff val="5000"/>
                  </a:schemeClr>
                </a:solidFill>
                <a:latin typeface="Arial" pitchFamily="34" charset="0"/>
                <a:cs typeface="Arial" pitchFamily="34" charset="0"/>
              </a:rPr>
              <a:t> String[5]; </a:t>
            </a:r>
            <a:endParaRPr lang="vi-VN" smtClean="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80</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Cấp và h</a:t>
            </a:r>
            <a:r>
              <a:rPr lang="en-US" b="1" smtClean="0">
                <a:effectLst>
                  <a:outerShdw blurRad="38100" dist="38100" dir="2700000" algn="tl">
                    <a:srgbClr val="000000">
                      <a:alpha val="43137"/>
                    </a:srgbClr>
                  </a:outerShdw>
                </a:effectLst>
                <a:latin typeface="Arial" pitchFamily="34" charset="0"/>
                <a:cs typeface="Arial" pitchFamily="34" charset="0"/>
              </a:rPr>
              <a:t>ủy</a:t>
            </a:r>
            <a:r>
              <a:rPr lang="vi-VN" b="1" smtClean="0">
                <a:effectLst>
                  <a:outerShdw blurRad="38100" dist="38100" dir="2700000" algn="tl">
                    <a:srgbClr val="000000">
                      <a:alpha val="43137"/>
                    </a:srgbClr>
                  </a:outerShdw>
                </a:effectLst>
                <a:latin typeface="Arial" pitchFamily="34" charset="0"/>
                <a:cs typeface="Arial" pitchFamily="34" charset="0"/>
              </a:rPr>
              <a:t> nhiều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Thông báo lỗi cho đoạn chương trình trên như sau:</a:t>
            </a:r>
          </a:p>
          <a:p>
            <a:pPr lvl="1" algn="just">
              <a:lnSpc>
                <a:spcPct val="130000"/>
              </a:lnSpc>
              <a:spcBef>
                <a:spcPts val="300"/>
              </a:spcBef>
              <a:spcAft>
                <a:spcPts val="300"/>
              </a:spcAft>
              <a:buFont typeface="Wingdings" pitchFamily="2" charset="2"/>
              <a:buChar char="§"/>
            </a:pPr>
            <a:r>
              <a:rPr lang="en-US" i="1" smtClean="0">
                <a:solidFill>
                  <a:srgbClr val="0070C0"/>
                </a:solidFill>
                <a:latin typeface="Arial" pitchFamily="34" charset="0"/>
                <a:cs typeface="Arial" pitchFamily="34" charset="0"/>
              </a:rPr>
              <a:t>Cannot find default constructor to initialize array element of type 'Diem'</a:t>
            </a:r>
          </a:p>
          <a:p>
            <a:pPr lvl="1" algn="just">
              <a:lnSpc>
                <a:spcPct val="130000"/>
              </a:lnSpc>
              <a:spcBef>
                <a:spcPts val="300"/>
              </a:spcBef>
              <a:spcAft>
                <a:spcPts val="300"/>
              </a:spcAft>
              <a:buFont typeface="Wingdings" pitchFamily="2" charset="2"/>
              <a:buChar char="§"/>
            </a:pPr>
            <a:r>
              <a:rPr lang="en-US" i="1" smtClean="0">
                <a:solidFill>
                  <a:srgbClr val="0070C0"/>
                </a:solidFill>
                <a:latin typeface="Arial" pitchFamily="34" charset="0"/>
                <a:cs typeface="Arial" pitchFamily="34" charset="0"/>
              </a:rPr>
              <a:t>Cannot find default constructor to initialize array element of type String’</a:t>
            </a:r>
            <a:endParaRPr lang="vi-VN" i="1" smtClean="0">
              <a:solidFill>
                <a:srgbClr val="0070C0"/>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Khắc phục lỗi?</a:t>
            </a:r>
            <a:endParaRPr lang="vi-VN"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81</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Cấp và h</a:t>
            </a:r>
            <a:r>
              <a:rPr lang="en-US" b="1" smtClean="0">
                <a:effectLst>
                  <a:outerShdw blurRad="38100" dist="38100" dir="2700000" algn="tl">
                    <a:srgbClr val="000000">
                      <a:alpha val="43137"/>
                    </a:srgbClr>
                  </a:outerShdw>
                </a:effectLst>
                <a:latin typeface="Arial" pitchFamily="34" charset="0"/>
                <a:cs typeface="Arial" pitchFamily="34" charset="0"/>
              </a:rPr>
              <a:t>ủy</a:t>
            </a:r>
            <a:r>
              <a:rPr lang="vi-VN" b="1" smtClean="0">
                <a:effectLst>
                  <a:outerShdw blurRad="38100" dist="38100" dir="2700000" algn="tl">
                    <a:srgbClr val="000000">
                      <a:alpha val="43137"/>
                    </a:srgbClr>
                  </a:outerShdw>
                </a:effectLst>
                <a:latin typeface="Arial" pitchFamily="34" charset="0"/>
                <a:cs typeface="Arial" pitchFamily="34" charset="0"/>
              </a:rPr>
              <a:t> nhiều đối 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82</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b="0" smtClean="0">
                <a:solidFill>
                  <a:srgbClr val="0000FF"/>
                </a:solidFill>
              </a:rPr>
              <a:t>class</a:t>
            </a:r>
            <a:r>
              <a:rPr lang="en-US" b="0" smtClean="0">
                <a:solidFill>
                  <a:schemeClr val="tx1">
                    <a:lumMod val="95000"/>
                    <a:lumOff val="5000"/>
                  </a:schemeClr>
                </a:solidFill>
              </a:rPr>
              <a:t> String{</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char</a:t>
            </a:r>
            <a:r>
              <a:rPr lang="en-US" b="0" smtClean="0">
                <a:solidFill>
                  <a:schemeClr val="tx1">
                    <a:lumMod val="95000"/>
                    <a:lumOff val="5000"/>
                  </a:schemeClr>
                </a:solidFill>
              </a:rPr>
              <a:t> *p;</a:t>
            </a:r>
          </a:p>
          <a:p>
            <a:pPr marL="342900" indent="-342900">
              <a:spcBef>
                <a:spcPct val="20000"/>
              </a:spcBef>
              <a:buFont typeface="Wingdings" pitchFamily="2" charset="2"/>
              <a:buNone/>
            </a:pPr>
            <a:r>
              <a:rPr lang="en-US" b="0" smtClean="0">
                <a:solidFill>
                  <a:srgbClr val="0000FF"/>
                </a:solidFill>
              </a:rPr>
              <a:t>public</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String (</a:t>
            </a:r>
            <a:r>
              <a:rPr lang="en-US" b="0" smtClean="0">
                <a:solidFill>
                  <a:srgbClr val="0000FF"/>
                </a:solidFill>
              </a:rPr>
              <a:t>char</a:t>
            </a:r>
            <a:r>
              <a:rPr lang="en-US" b="0" smtClean="0">
                <a:solidFill>
                  <a:schemeClr val="tx1">
                    <a:lumMod val="95000"/>
                    <a:lumOff val="5000"/>
                  </a:schemeClr>
                </a:solidFill>
              </a:rPr>
              <a:t> *s = "Alibaba") { p = strdup(s); }</a:t>
            </a:r>
          </a:p>
          <a:p>
            <a:pPr marL="342900" indent="-342900">
              <a:spcBef>
                <a:spcPct val="20000"/>
              </a:spcBef>
              <a:buFont typeface="Wingdings" pitchFamily="2" charset="2"/>
              <a:buNone/>
            </a:pPr>
            <a:r>
              <a:rPr lang="en-US" b="0" smtClean="0">
                <a:solidFill>
                  <a:schemeClr val="tx1">
                    <a:lumMod val="95000"/>
                    <a:lumOff val="5000"/>
                  </a:schemeClr>
                </a:solidFill>
              </a:rPr>
              <a:t>	String (</a:t>
            </a:r>
            <a:r>
              <a:rPr lang="en-US" b="0" smtClean="0">
                <a:solidFill>
                  <a:srgbClr val="0000FF"/>
                </a:solidFill>
              </a:rPr>
              <a:t>const</a:t>
            </a:r>
            <a:r>
              <a:rPr lang="en-US" b="0" smtClean="0">
                <a:solidFill>
                  <a:schemeClr val="tx1">
                    <a:lumMod val="95000"/>
                    <a:lumOff val="5000"/>
                  </a:schemeClr>
                </a:solidFill>
              </a:rPr>
              <a:t> String &amp;s) { p = strdup(s.p); }</a:t>
            </a:r>
          </a:p>
          <a:p>
            <a:pPr marL="342900" indent="-342900">
              <a:spcBef>
                <a:spcPct val="20000"/>
              </a:spcBef>
              <a:buFont typeface="Wingdings" pitchFamily="2" charset="2"/>
              <a:buNone/>
            </a:pPr>
            <a:r>
              <a:rPr lang="en-US" b="0" smtClean="0">
                <a:solidFill>
                  <a:schemeClr val="tx1">
                    <a:lumMod val="95000"/>
                    <a:lumOff val="5000"/>
                  </a:schemeClr>
                </a:solidFill>
              </a:rPr>
              <a:t>	~String () {</a:t>
            </a:r>
            <a:r>
              <a:rPr lang="en-US" b="0" smtClean="0">
                <a:solidFill>
                  <a:srgbClr val="0000FF"/>
                </a:solidFill>
              </a:rPr>
              <a:t>delete</a:t>
            </a:r>
            <a:r>
              <a:rPr lang="en-US" b="0" smtClean="0">
                <a:solidFill>
                  <a:schemeClr val="tx1">
                    <a:lumMod val="95000"/>
                    <a:lumOff val="5000"/>
                  </a:schemeClr>
                </a:solidFill>
              </a:rPr>
              <a:t> [] p;}</a:t>
            </a:r>
          </a:p>
          <a:p>
            <a:pPr marL="342900" indent="-342900">
              <a:spcBef>
                <a:spcPct val="20000"/>
              </a:spcBef>
              <a:buFont typeface="Wingdings" pitchFamily="2" charset="2"/>
              <a:buNone/>
            </a:pPr>
            <a:r>
              <a:rPr lang="en-US" b="0" smtClean="0">
                <a:solidFill>
                  <a:schemeClr val="tx1">
                    <a:lumMod val="95000"/>
                    <a:lumOff val="5000"/>
                  </a:schemeClr>
                </a:solidFill>
              </a:rPr>
              <a:t>	//...</a:t>
            </a:r>
          </a:p>
          <a:p>
            <a:pPr marL="342900" indent="-342900">
              <a:spcBef>
                <a:spcPts val="0"/>
              </a:spcBef>
              <a:buFont typeface="Wingdings" pitchFamily="2" charset="2"/>
              <a:buNone/>
            </a:pP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rgbClr val="0000FF"/>
                </a:solidFill>
              </a:rPr>
              <a:t>class</a:t>
            </a:r>
            <a:r>
              <a:rPr lang="en-US" b="0" smtClean="0">
                <a:solidFill>
                  <a:schemeClr val="tx1">
                    <a:lumMod val="95000"/>
                    <a:lumOff val="5000"/>
                  </a:schemeClr>
                </a:solidFill>
              </a:rPr>
              <a:t> Diem {</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double</a:t>
            </a:r>
            <a:r>
              <a:rPr lang="en-US" b="0" smtClean="0">
                <a:solidFill>
                  <a:schemeClr val="tx1">
                    <a:lumMod val="95000"/>
                    <a:lumOff val="5000"/>
                  </a:schemeClr>
                </a:solidFill>
              </a:rPr>
              <a:t> x,y;</a:t>
            </a:r>
          </a:p>
          <a:p>
            <a:pPr marL="342900" indent="-342900">
              <a:spcBef>
                <a:spcPct val="20000"/>
              </a:spcBef>
              <a:buFont typeface="Wingdings" pitchFamily="2" charset="2"/>
              <a:buNone/>
            </a:pPr>
            <a:r>
              <a:rPr lang="en-US" b="0" smtClean="0">
                <a:solidFill>
                  <a:srgbClr val="0000FF"/>
                </a:solidFill>
              </a:rPr>
              <a:t>public</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Diem (</a:t>
            </a:r>
            <a:r>
              <a:rPr lang="en-US" b="0" smtClean="0">
                <a:solidFill>
                  <a:srgbClr val="0000FF"/>
                </a:solidFill>
              </a:rPr>
              <a:t>double</a:t>
            </a:r>
            <a:r>
              <a:rPr lang="en-US" b="0" smtClean="0">
                <a:solidFill>
                  <a:schemeClr val="tx1">
                    <a:lumMod val="95000"/>
                    <a:lumOff val="5000"/>
                  </a:schemeClr>
                </a:solidFill>
              </a:rPr>
              <a:t> xx, </a:t>
            </a:r>
            <a:r>
              <a:rPr lang="en-US" b="0" smtClean="0">
                <a:solidFill>
                  <a:srgbClr val="0000FF"/>
                </a:solidFill>
              </a:rPr>
              <a:t>double</a:t>
            </a:r>
            <a:r>
              <a:rPr lang="en-US" b="0" smtClean="0">
                <a:solidFill>
                  <a:schemeClr val="tx1">
                    <a:lumMod val="95000"/>
                    <a:lumOff val="5000"/>
                  </a:schemeClr>
                </a:solidFill>
              </a:rPr>
              <a:t> yy) : x(xx),y(yy){};</a:t>
            </a:r>
          </a:p>
          <a:p>
            <a:pPr marL="342900" indent="-342900">
              <a:spcBef>
                <a:spcPct val="20000"/>
              </a:spcBef>
              <a:buFont typeface="Wingdings" pitchFamily="2" charset="2"/>
              <a:buNone/>
            </a:pPr>
            <a:r>
              <a:rPr lang="en-US" b="0" smtClean="0">
                <a:solidFill>
                  <a:schemeClr val="tx1">
                    <a:lumMod val="95000"/>
                    <a:lumOff val="5000"/>
                  </a:schemeClr>
                </a:solidFill>
              </a:rPr>
              <a:t>	Diem () : x(0),y(0){};</a:t>
            </a:r>
          </a:p>
          <a:p>
            <a:pPr marL="342900" indent="-342900">
              <a:spcBef>
                <a:spcPct val="20000"/>
              </a:spcBef>
              <a:buFont typeface="Wingdings" pitchFamily="2" charset="2"/>
              <a:buNone/>
            </a:pPr>
            <a:r>
              <a:rPr lang="en-US" b="0" smtClean="0">
                <a:solidFill>
                  <a:schemeClr val="tx1">
                    <a:lumMod val="95000"/>
                    <a:lumOff val="5000"/>
                  </a:schemeClr>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Cấp và h</a:t>
            </a:r>
            <a:r>
              <a:rPr lang="en-US" b="1" smtClean="0">
                <a:effectLst>
                  <a:outerShdw blurRad="38100" dist="38100" dir="2700000" algn="tl">
                    <a:srgbClr val="000000">
                      <a:alpha val="43137"/>
                    </a:srgbClr>
                  </a:outerShdw>
                </a:effectLst>
                <a:latin typeface="Arial" pitchFamily="34" charset="0"/>
                <a:cs typeface="Arial" pitchFamily="34" charset="0"/>
              </a:rPr>
              <a:t>ủy</a:t>
            </a:r>
            <a:r>
              <a:rPr lang="vi-VN" b="1" smtClean="0">
                <a:effectLst>
                  <a:outerShdw blurRad="38100" dist="38100" dir="2700000" algn="tl">
                    <a:srgbClr val="000000">
                      <a:alpha val="43137"/>
                    </a:srgbClr>
                  </a:outerShdw>
                </a:effectLst>
                <a:latin typeface="Arial" pitchFamily="34" charset="0"/>
                <a:cs typeface="Arial" pitchFamily="34" charset="0"/>
              </a:rPr>
              <a:t> nhiều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đó mọi phần tử được cấp đều được khởi động với cùng giá trị.</a:t>
            </a:r>
          </a:p>
          <a:p>
            <a:pPr lvl="1" algn="just">
              <a:lnSpc>
                <a:spcPct val="130000"/>
              </a:lnSpc>
              <a:spcBef>
                <a:spcPts val="300"/>
              </a:spcBef>
              <a:spcAft>
                <a:spcPts val="300"/>
              </a:spcAft>
              <a:buNone/>
            </a:pPr>
            <a:r>
              <a:rPr lang="en-US" sz="2400" smtClean="0">
                <a:solidFill>
                  <a:srgbClr val="0000FF"/>
                </a:solidFill>
                <a:latin typeface="Arial" pitchFamily="34" charset="0"/>
                <a:cs typeface="Arial" pitchFamily="34" charset="0"/>
              </a:rPr>
              <a:t>int</a:t>
            </a:r>
            <a:r>
              <a:rPr lang="en-US" sz="2400" smtClean="0">
                <a:solidFill>
                  <a:schemeClr val="tx1">
                    <a:lumMod val="95000"/>
                    <a:lumOff val="5000"/>
                  </a:schemeClr>
                </a:solidFill>
                <a:latin typeface="Arial" pitchFamily="34" charset="0"/>
                <a:cs typeface="Arial" pitchFamily="34" charset="0"/>
              </a:rPr>
              <a:t> *pai = </a:t>
            </a:r>
            <a:r>
              <a:rPr lang="en-US" sz="2400" smtClean="0">
                <a:solidFill>
                  <a:srgbClr val="0000FF"/>
                </a:solidFill>
                <a:latin typeface="Arial" pitchFamily="34" charset="0"/>
                <a:cs typeface="Arial" pitchFamily="34" charset="0"/>
              </a:rPr>
              <a:t>new int</a:t>
            </a:r>
            <a:r>
              <a:rPr lang="en-US" sz="2400" smtClean="0">
                <a:solidFill>
                  <a:schemeClr val="tx1">
                    <a:lumMod val="95000"/>
                    <a:lumOff val="5000"/>
                  </a:schemeClr>
                </a:solidFill>
                <a:latin typeface="Arial" pitchFamily="34" charset="0"/>
                <a:cs typeface="Arial" pitchFamily="34" charset="0"/>
              </a:rPr>
              <a:t>[10];</a:t>
            </a:r>
          </a:p>
          <a:p>
            <a:pPr lvl="1" algn="just">
              <a:lnSpc>
                <a:spcPct val="130000"/>
              </a:lnSpc>
              <a:spcBef>
                <a:spcPts val="300"/>
              </a:spcBef>
              <a:spcAft>
                <a:spcPts val="300"/>
              </a:spcAft>
              <a:buNone/>
            </a:pPr>
            <a:r>
              <a:rPr lang="en-US" sz="2400" smtClean="0">
                <a:solidFill>
                  <a:schemeClr val="tx1">
                    <a:lumMod val="95000"/>
                    <a:lumOff val="5000"/>
                  </a:schemeClr>
                </a:solidFill>
                <a:latin typeface="Arial" pitchFamily="34" charset="0"/>
                <a:cs typeface="Arial" pitchFamily="34" charset="0"/>
              </a:rPr>
              <a:t>Diem *pad = </a:t>
            </a:r>
            <a:r>
              <a:rPr lang="en-US" sz="2400" smtClean="0">
                <a:solidFill>
                  <a:srgbClr val="0000FF"/>
                </a:solidFill>
                <a:latin typeface="Arial" pitchFamily="34" charset="0"/>
                <a:cs typeface="Arial" pitchFamily="34" charset="0"/>
              </a:rPr>
              <a:t>new</a:t>
            </a:r>
            <a:r>
              <a:rPr lang="en-US" sz="2400" smtClean="0">
                <a:solidFill>
                  <a:schemeClr val="tx1">
                    <a:lumMod val="95000"/>
                    <a:lumOff val="5000"/>
                  </a:schemeClr>
                </a:solidFill>
                <a:latin typeface="Arial" pitchFamily="34" charset="0"/>
                <a:cs typeface="Arial" pitchFamily="34" charset="0"/>
              </a:rPr>
              <a:t> Diem[5]; </a:t>
            </a:r>
          </a:p>
          <a:p>
            <a:pPr lvl="1" algn="just">
              <a:lnSpc>
                <a:spcPct val="130000"/>
              </a:lnSpc>
              <a:spcBef>
                <a:spcPts val="300"/>
              </a:spcBef>
              <a:spcAft>
                <a:spcPts val="300"/>
              </a:spcAft>
              <a:buNone/>
            </a:pPr>
            <a:r>
              <a:rPr lang="en-US" sz="2400" smtClean="0">
                <a:solidFill>
                  <a:schemeClr val="tx1">
                    <a:lumMod val="95000"/>
                    <a:lumOff val="5000"/>
                  </a:schemeClr>
                </a:solidFill>
                <a:latin typeface="Arial" pitchFamily="34" charset="0"/>
                <a:cs typeface="Arial" pitchFamily="34" charset="0"/>
              </a:rPr>
              <a:t>//Ca 5 diem co cung toa do (0,0)</a:t>
            </a:r>
          </a:p>
          <a:p>
            <a:pPr lvl="1" algn="just">
              <a:lnSpc>
                <a:spcPct val="130000"/>
              </a:lnSpc>
              <a:spcBef>
                <a:spcPts val="300"/>
              </a:spcBef>
              <a:spcAft>
                <a:spcPts val="300"/>
              </a:spcAft>
              <a:buNone/>
            </a:pPr>
            <a:r>
              <a:rPr lang="en-US" sz="2400" smtClean="0">
                <a:solidFill>
                  <a:schemeClr val="tx1">
                    <a:lumMod val="95000"/>
                    <a:lumOff val="5000"/>
                  </a:schemeClr>
                </a:solidFill>
                <a:latin typeface="Arial" pitchFamily="34" charset="0"/>
                <a:cs typeface="Arial" pitchFamily="34" charset="0"/>
              </a:rPr>
              <a:t>String *pas = </a:t>
            </a:r>
            <a:r>
              <a:rPr lang="en-US" sz="2400" smtClean="0">
                <a:solidFill>
                  <a:srgbClr val="0000FF"/>
                </a:solidFill>
                <a:latin typeface="Arial" pitchFamily="34" charset="0"/>
                <a:cs typeface="Arial" pitchFamily="34" charset="0"/>
              </a:rPr>
              <a:t>new</a:t>
            </a:r>
            <a:r>
              <a:rPr lang="en-US" sz="2400" smtClean="0">
                <a:solidFill>
                  <a:schemeClr val="tx1">
                    <a:lumMod val="95000"/>
                    <a:lumOff val="5000"/>
                  </a:schemeClr>
                </a:solidFill>
                <a:latin typeface="Arial" pitchFamily="34" charset="0"/>
                <a:cs typeface="Arial" pitchFamily="34" charset="0"/>
              </a:rPr>
              <a:t> String[5]; </a:t>
            </a:r>
          </a:p>
          <a:p>
            <a:pPr lvl="1" algn="just">
              <a:lnSpc>
                <a:spcPct val="130000"/>
              </a:lnSpc>
              <a:spcBef>
                <a:spcPts val="300"/>
              </a:spcBef>
              <a:spcAft>
                <a:spcPts val="300"/>
              </a:spcAft>
              <a:buNone/>
            </a:pPr>
            <a:r>
              <a:rPr lang="en-US" sz="2400" smtClean="0">
                <a:solidFill>
                  <a:schemeClr val="tx1">
                    <a:lumMod val="95000"/>
                    <a:lumOff val="5000"/>
                  </a:schemeClr>
                </a:solidFill>
                <a:latin typeface="Arial" pitchFamily="34" charset="0"/>
                <a:cs typeface="Arial" pitchFamily="34" charset="0"/>
              </a:rPr>
              <a:t>//Ca 5 chuoi cung duoc khoi dong bang “Alibaba”</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83</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Cấp và h</a:t>
            </a:r>
            <a:r>
              <a:rPr lang="en-US" b="1" smtClean="0">
                <a:effectLst>
                  <a:outerShdw blurRad="38100" dist="38100" dir="2700000" algn="tl">
                    <a:srgbClr val="000000">
                      <a:alpha val="43137"/>
                    </a:srgbClr>
                  </a:outerShdw>
                </a:effectLst>
                <a:latin typeface="Arial" pitchFamily="34" charset="0"/>
                <a:cs typeface="Arial" pitchFamily="34" charset="0"/>
              </a:rPr>
              <a:t>ủy</a:t>
            </a:r>
            <a:r>
              <a:rPr lang="vi-VN" b="1" smtClean="0">
                <a:effectLst>
                  <a:outerShdw blurRad="38100" dist="38100" dir="2700000" algn="tl">
                    <a:srgbClr val="000000">
                      <a:alpha val="43137"/>
                    </a:srgbClr>
                  </a:outerShdw>
                </a:effectLst>
                <a:latin typeface="Arial" pitchFamily="34" charset="0"/>
                <a:cs typeface="Arial" pitchFamily="34" charset="0"/>
              </a:rPr>
              <a:t> nhiều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Việc huỷ nhiều đối tượng được thực hiện bằng cách dùng </a:t>
            </a:r>
            <a:r>
              <a:rPr lang="vi-VN" sz="2800" smtClean="0">
                <a:solidFill>
                  <a:srgbClr val="0000FF"/>
                </a:solidFill>
                <a:latin typeface="Arial" pitchFamily="34" charset="0"/>
                <a:cs typeface="Arial" pitchFamily="34" charset="0"/>
              </a:rPr>
              <a:t>delete</a:t>
            </a:r>
            <a:r>
              <a:rPr lang="vi-VN" sz="2800" smtClean="0">
                <a:solidFill>
                  <a:schemeClr val="tx1">
                    <a:lumMod val="95000"/>
                    <a:lumOff val="5000"/>
                  </a:schemeClr>
                </a:solidFill>
                <a:latin typeface="Arial" pitchFamily="34" charset="0"/>
                <a:cs typeface="Arial" pitchFamily="34" charset="0"/>
              </a:rPr>
              <a:t> và có thêm dấu </a:t>
            </a:r>
            <a:r>
              <a:rPr lang="vi-VN" sz="2800" smtClean="0">
                <a:solidFill>
                  <a:srgbClr val="0000FF"/>
                </a:solidFill>
                <a:latin typeface="Arial" pitchFamily="34" charset="0"/>
                <a:cs typeface="Arial" pitchFamily="34" charset="0"/>
              </a:rPr>
              <a:t>[] ở trước</a:t>
            </a:r>
            <a:r>
              <a:rPr lang="vi-VN" sz="28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None/>
            </a:pPr>
            <a:r>
              <a:rPr lang="en-US" sz="2400" smtClean="0">
                <a:solidFill>
                  <a:srgbClr val="0000FF"/>
                </a:solidFill>
                <a:latin typeface="Arial" pitchFamily="34" charset="0"/>
                <a:cs typeface="Arial" pitchFamily="34" charset="0"/>
              </a:rPr>
              <a:t>delete</a:t>
            </a:r>
            <a:r>
              <a:rPr lang="en-US" sz="2400" smtClean="0">
                <a:solidFill>
                  <a:schemeClr val="tx1">
                    <a:lumMod val="95000"/>
                    <a:lumOff val="5000"/>
                  </a:schemeClr>
                </a:solidFill>
                <a:latin typeface="Arial" pitchFamily="34" charset="0"/>
                <a:cs typeface="Arial" pitchFamily="34" charset="0"/>
              </a:rPr>
              <a:t> [] pas;</a:t>
            </a:r>
          </a:p>
          <a:p>
            <a:pPr lvl="1" algn="just">
              <a:lnSpc>
                <a:spcPct val="130000"/>
              </a:lnSpc>
              <a:spcBef>
                <a:spcPts val="300"/>
              </a:spcBef>
              <a:spcAft>
                <a:spcPts val="300"/>
              </a:spcAft>
              <a:buNone/>
            </a:pPr>
            <a:r>
              <a:rPr lang="en-US" sz="2400" smtClean="0">
                <a:solidFill>
                  <a:srgbClr val="0000FF"/>
                </a:solidFill>
                <a:latin typeface="Arial" pitchFamily="34" charset="0"/>
                <a:cs typeface="Arial" pitchFamily="34" charset="0"/>
              </a:rPr>
              <a:t>delete</a:t>
            </a:r>
            <a:r>
              <a:rPr lang="en-US" sz="2400" smtClean="0">
                <a:solidFill>
                  <a:schemeClr val="tx1">
                    <a:lumMod val="95000"/>
                    <a:lumOff val="5000"/>
                  </a:schemeClr>
                </a:solidFill>
                <a:latin typeface="Arial" pitchFamily="34" charset="0"/>
                <a:cs typeface="Arial" pitchFamily="34" charset="0"/>
              </a:rPr>
              <a:t> [] pad;</a:t>
            </a:r>
          </a:p>
          <a:p>
            <a:pPr lvl="1" algn="just">
              <a:lnSpc>
                <a:spcPct val="130000"/>
              </a:lnSpc>
              <a:spcBef>
                <a:spcPts val="300"/>
              </a:spcBef>
              <a:spcAft>
                <a:spcPts val="300"/>
              </a:spcAft>
              <a:buNone/>
            </a:pPr>
            <a:r>
              <a:rPr lang="en-US" sz="2400" smtClean="0">
                <a:solidFill>
                  <a:srgbClr val="0000FF"/>
                </a:solidFill>
                <a:latin typeface="Arial" pitchFamily="34" charset="0"/>
                <a:cs typeface="Arial" pitchFamily="34" charset="0"/>
              </a:rPr>
              <a:t>delete</a:t>
            </a:r>
            <a:r>
              <a:rPr lang="en-US" sz="2400" smtClean="0">
                <a:solidFill>
                  <a:schemeClr val="tx1">
                    <a:lumMod val="95000"/>
                    <a:lumOff val="5000"/>
                  </a:schemeClr>
                </a:solidFill>
                <a:latin typeface="Arial" pitchFamily="34" charset="0"/>
                <a:cs typeface="Arial" pitchFamily="34" charset="0"/>
              </a:rPr>
              <a:t> [] pai;</a:t>
            </a:r>
            <a:endParaRPr lang="vi-VN" sz="24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Có thể thay ba phát biểu trên bằng một phát biểu duy nhất sau được không?</a:t>
            </a:r>
            <a:endParaRPr lang="en-US" sz="28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None/>
            </a:pPr>
            <a:r>
              <a:rPr lang="vi-VN" sz="2400" smtClean="0">
                <a:solidFill>
                  <a:srgbClr val="0000FF"/>
                </a:solidFill>
                <a:latin typeface="Arial" pitchFamily="34" charset="0"/>
                <a:cs typeface="Arial" pitchFamily="34" charset="0"/>
              </a:rPr>
              <a:t>delete</a:t>
            </a:r>
            <a:r>
              <a:rPr lang="vi-VN" sz="2400" smtClean="0">
                <a:solidFill>
                  <a:schemeClr val="tx1">
                    <a:lumMod val="95000"/>
                    <a:lumOff val="5000"/>
                  </a:schemeClr>
                </a:solidFill>
                <a:latin typeface="Arial" pitchFamily="34" charset="0"/>
                <a:cs typeface="Arial" pitchFamily="34" charset="0"/>
              </a:rPr>
              <a:t> pas,pad,pai;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84</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Giao diện và chi tiết cài đặt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có hai phần tách rời</a:t>
            </a:r>
            <a:endParaRPr lang="en-US" sz="28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2400" smtClean="0">
                <a:solidFill>
                  <a:srgbClr val="0000FF"/>
                </a:solidFill>
                <a:latin typeface="Arial" pitchFamily="34" charset="0"/>
                <a:cs typeface="Arial" pitchFamily="34" charset="0"/>
              </a:rPr>
              <a:t>P</a:t>
            </a:r>
            <a:r>
              <a:rPr lang="vi-VN" sz="2400" smtClean="0">
                <a:solidFill>
                  <a:srgbClr val="0000FF"/>
                </a:solidFill>
                <a:latin typeface="Arial" pitchFamily="34" charset="0"/>
                <a:cs typeface="Arial" pitchFamily="34" charset="0"/>
              </a:rPr>
              <a:t>hần giao diện khai báo trong phần public </a:t>
            </a:r>
            <a:r>
              <a:rPr lang="vi-VN" sz="2400" smtClean="0">
                <a:solidFill>
                  <a:schemeClr val="tx1">
                    <a:lumMod val="95000"/>
                    <a:lumOff val="5000"/>
                  </a:schemeClr>
                </a:solidFill>
                <a:latin typeface="Arial" pitchFamily="34" charset="0"/>
                <a:cs typeface="Arial" pitchFamily="34" charset="0"/>
              </a:rPr>
              <a:t>để người sử dụng “thấy” và sử dụng</a:t>
            </a:r>
            <a:r>
              <a:rPr lang="en-US" sz="24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en-US" sz="2400" smtClean="0">
                <a:solidFill>
                  <a:srgbClr val="0000FF"/>
                </a:solidFill>
                <a:latin typeface="Arial" pitchFamily="34" charset="0"/>
                <a:cs typeface="Arial" pitchFamily="34" charset="0"/>
              </a:rPr>
              <a:t>C</a:t>
            </a:r>
            <a:r>
              <a:rPr lang="vi-VN" sz="2400" smtClean="0">
                <a:solidFill>
                  <a:srgbClr val="0000FF"/>
                </a:solidFill>
                <a:latin typeface="Arial" pitchFamily="34" charset="0"/>
                <a:cs typeface="Arial" pitchFamily="34" charset="0"/>
              </a:rPr>
              <a:t>hi tiết cài đặt bao gồm dữ liệu khai báo trong phần private </a:t>
            </a:r>
            <a:r>
              <a:rPr lang="vi-VN" sz="2400" smtClean="0">
                <a:solidFill>
                  <a:schemeClr val="tx1">
                    <a:lumMod val="95000"/>
                    <a:lumOff val="5000"/>
                  </a:schemeClr>
                </a:solidFill>
                <a:latin typeface="Arial" pitchFamily="34" charset="0"/>
                <a:cs typeface="Arial" pitchFamily="34" charset="0"/>
              </a:rPr>
              <a:t>của lớp và chi tiết mã hoá các hàm thành phần, vô hình đối với người dùng.</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ThoiDiem có thể được cài đặt với các thành phần dữ liệu là giờ, phút, giây hoặc tổng số giây tính từ 0 giờ.</a:t>
            </a:r>
            <a:endParaRPr lang="en-US"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85</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Lớp ThoiDiem – Cách 1</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86</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b="0" smtClean="0">
                <a:solidFill>
                  <a:srgbClr val="0000FF"/>
                </a:solidFill>
              </a:rPr>
              <a:t>class</a:t>
            </a:r>
            <a:r>
              <a:rPr lang="en-US" b="0" smtClean="0">
                <a:solidFill>
                  <a:schemeClr val="tx1">
                    <a:lumMod val="95000"/>
                    <a:lumOff val="5000"/>
                  </a:schemeClr>
                </a:solidFill>
              </a:rPr>
              <a:t> ThoiDiem{</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 </a:t>
            </a:r>
            <a:r>
              <a:rPr lang="en-US" b="0" smtClean="0">
                <a:solidFill>
                  <a:schemeClr val="tx1">
                    <a:lumMod val="95000"/>
                    <a:lumOff val="5000"/>
                  </a:schemeClr>
                </a:solidFill>
              </a:rPr>
              <a:t>gio, phut, giay;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static</a:t>
            </a:r>
            <a:r>
              <a:rPr lang="en-US" b="0" smtClean="0">
                <a:solidFill>
                  <a:schemeClr val="tx1">
                    <a:lumMod val="95000"/>
                    <a:lumOff val="5000"/>
                  </a:schemeClr>
                </a:solidFill>
              </a:rPr>
              <a:t> </a:t>
            </a:r>
            <a:r>
              <a:rPr lang="en-US" b="0" smtClean="0">
                <a:solidFill>
                  <a:srgbClr val="0000FF"/>
                </a:solidFill>
              </a:rPr>
              <a:t>bool</a:t>
            </a:r>
            <a:r>
              <a:rPr lang="en-US" b="0" smtClean="0">
                <a:solidFill>
                  <a:schemeClr val="tx1">
                    <a:lumMod val="95000"/>
                    <a:lumOff val="5000"/>
                  </a:schemeClr>
                </a:solidFill>
              </a:rPr>
              <a:t> HopLe(</a:t>
            </a:r>
            <a:r>
              <a:rPr lang="en-US" b="0" smtClean="0">
                <a:solidFill>
                  <a:srgbClr val="0000FF"/>
                </a:solidFill>
              </a:rPr>
              <a:t>int</a:t>
            </a:r>
            <a:r>
              <a:rPr lang="en-US" b="0" smtClean="0">
                <a:solidFill>
                  <a:schemeClr val="tx1">
                    <a:lumMod val="95000"/>
                    <a:lumOff val="5000"/>
                  </a:schemeClr>
                </a:solidFill>
              </a:rPr>
              <a:t> g, </a:t>
            </a:r>
            <a:r>
              <a:rPr lang="en-US" b="0" smtClean="0">
                <a:solidFill>
                  <a:srgbClr val="0000FF"/>
                </a:solidFill>
              </a:rPr>
              <a:t>int</a:t>
            </a:r>
            <a:r>
              <a:rPr lang="en-US" b="0" smtClean="0">
                <a:solidFill>
                  <a:schemeClr val="tx1">
                    <a:lumMod val="95000"/>
                    <a:lumOff val="5000"/>
                  </a:schemeClr>
                </a:solidFill>
              </a:rPr>
              <a:t> p, </a:t>
            </a:r>
            <a:r>
              <a:rPr lang="en-US" b="0" smtClean="0">
                <a:solidFill>
                  <a:srgbClr val="0000FF"/>
                </a:solidFill>
              </a:rPr>
              <a:t>int</a:t>
            </a:r>
            <a:r>
              <a:rPr lang="en-US" b="0" smtClean="0">
                <a:solidFill>
                  <a:schemeClr val="tx1">
                    <a:lumMod val="95000"/>
                    <a:lumOff val="5000"/>
                  </a:schemeClr>
                </a:solidFill>
              </a:rPr>
              <a:t> gy);</a:t>
            </a:r>
          </a:p>
          <a:p>
            <a:pPr marL="342900" indent="-342900">
              <a:spcBef>
                <a:spcPct val="20000"/>
              </a:spcBef>
              <a:buFont typeface="Wingdings" pitchFamily="2" charset="2"/>
              <a:buNone/>
            </a:pPr>
            <a:r>
              <a:rPr lang="en-US" b="0" smtClean="0">
                <a:solidFill>
                  <a:srgbClr val="0000FF"/>
                </a:solidFill>
              </a:rPr>
              <a:t>public</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ThoiDiem(</a:t>
            </a:r>
            <a:r>
              <a:rPr lang="en-US" b="0" smtClean="0">
                <a:solidFill>
                  <a:srgbClr val="0000FF"/>
                </a:solidFill>
              </a:rPr>
              <a:t>int</a:t>
            </a:r>
            <a:r>
              <a:rPr lang="en-US" b="0" smtClean="0">
                <a:solidFill>
                  <a:schemeClr val="tx1">
                    <a:lumMod val="95000"/>
                    <a:lumOff val="5000"/>
                  </a:schemeClr>
                </a:solidFill>
              </a:rPr>
              <a:t> g = 0, </a:t>
            </a:r>
            <a:r>
              <a:rPr lang="en-US" b="0" smtClean="0">
                <a:solidFill>
                  <a:srgbClr val="0000FF"/>
                </a:solidFill>
              </a:rPr>
              <a:t>int</a:t>
            </a:r>
            <a:r>
              <a:rPr lang="en-US" b="0" smtClean="0">
                <a:solidFill>
                  <a:schemeClr val="tx1">
                    <a:lumMod val="95000"/>
                    <a:lumOff val="5000"/>
                  </a:schemeClr>
                </a:solidFill>
              </a:rPr>
              <a:t> p = 0, </a:t>
            </a:r>
            <a:r>
              <a:rPr lang="en-US" b="0" smtClean="0">
                <a:solidFill>
                  <a:srgbClr val="0000FF"/>
                </a:solidFill>
              </a:rPr>
              <a:t>int</a:t>
            </a:r>
            <a:r>
              <a:rPr lang="en-US" b="0" smtClean="0">
                <a:solidFill>
                  <a:schemeClr val="tx1">
                    <a:lumMod val="95000"/>
                    <a:lumOff val="5000"/>
                  </a:schemeClr>
                </a:solidFill>
              </a:rPr>
              <a:t> gy = 0) {Set(g,p,gy);}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Set(</a:t>
            </a:r>
            <a:r>
              <a:rPr lang="en-US" b="0" smtClean="0">
                <a:solidFill>
                  <a:srgbClr val="0000FF"/>
                </a:solidFill>
              </a:rPr>
              <a:t>int</a:t>
            </a:r>
            <a:r>
              <a:rPr lang="en-US" b="0" smtClean="0">
                <a:solidFill>
                  <a:schemeClr val="tx1">
                    <a:lumMod val="95000"/>
                    <a:lumOff val="5000"/>
                  </a:schemeClr>
                </a:solidFill>
              </a:rPr>
              <a:t> g, </a:t>
            </a:r>
            <a:r>
              <a:rPr lang="en-US" b="0" smtClean="0">
                <a:solidFill>
                  <a:srgbClr val="0000FF"/>
                </a:solidFill>
              </a:rPr>
              <a:t>int</a:t>
            </a:r>
            <a:r>
              <a:rPr lang="en-US" b="0" smtClean="0">
                <a:solidFill>
                  <a:schemeClr val="tx1">
                    <a:lumMod val="95000"/>
                    <a:lumOff val="5000"/>
                  </a:schemeClr>
                </a:solidFill>
              </a:rPr>
              <a:t> p, </a:t>
            </a:r>
            <a:r>
              <a:rPr lang="en-US" b="0" smtClean="0">
                <a:solidFill>
                  <a:srgbClr val="0000FF"/>
                </a:solidFill>
              </a:rPr>
              <a:t>int</a:t>
            </a:r>
            <a:r>
              <a:rPr lang="en-US" b="0" smtClean="0">
                <a:solidFill>
                  <a:schemeClr val="tx1">
                    <a:lumMod val="95000"/>
                    <a:lumOff val="5000"/>
                  </a:schemeClr>
                </a:solidFill>
              </a:rPr>
              <a:t> gy);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LayGio() </a:t>
            </a:r>
            <a:r>
              <a:rPr lang="en-US" b="0" smtClean="0">
                <a:solidFill>
                  <a:srgbClr val="0000FF"/>
                </a:solidFill>
              </a:rPr>
              <a:t>const</a:t>
            </a:r>
            <a:r>
              <a:rPr lang="en-US" b="0" smtClean="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gio;}</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LayPhut() </a:t>
            </a:r>
            <a:r>
              <a:rPr lang="en-US" b="0" smtClean="0">
                <a:solidFill>
                  <a:srgbClr val="0000FF"/>
                </a:solidFill>
              </a:rPr>
              <a:t>const</a:t>
            </a:r>
            <a:r>
              <a:rPr lang="en-US" b="0" smtClean="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phut}</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LayGiay() </a:t>
            </a:r>
            <a:r>
              <a:rPr lang="en-US" b="0" smtClean="0">
                <a:solidFill>
                  <a:srgbClr val="0000FF"/>
                </a:solidFill>
              </a:rPr>
              <a:t>const</a:t>
            </a:r>
            <a:r>
              <a:rPr lang="en-US" b="0" smtClean="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giay}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Nhap();</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Xuat() </a:t>
            </a:r>
            <a:r>
              <a:rPr lang="en-US" b="0" smtClean="0">
                <a:solidFill>
                  <a:srgbClr val="0000FF"/>
                </a:solidFill>
              </a:rPr>
              <a:t>const</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Tang();</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Giam();</a:t>
            </a:r>
          </a:p>
          <a:p>
            <a:pPr marL="342900" indent="-342900">
              <a:spcBef>
                <a:spcPct val="20000"/>
              </a:spcBef>
              <a:buFont typeface="Wingdings" pitchFamily="2" charset="2"/>
              <a:buNone/>
            </a:pPr>
            <a:r>
              <a:rPr lang="en-US" b="0" smtClean="0">
                <a:solidFill>
                  <a:schemeClr val="tx1">
                    <a:lumMod val="95000"/>
                    <a:lumOff val="5000"/>
                  </a:schemeClr>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Lớp ThoiDiem – Cách </a:t>
            </a:r>
            <a:r>
              <a:rPr lang="en-US" b="1" smtClean="0">
                <a:effectLst>
                  <a:outerShdw blurRad="38100" dist="38100" dir="2700000" algn="tl">
                    <a:srgbClr val="000000">
                      <a:alpha val="43137"/>
                    </a:srgbClr>
                  </a:outerShdw>
                </a:effectLst>
                <a:latin typeface="Arial" pitchFamily="34" charset="0"/>
                <a:cs typeface="Arial" pitchFamily="34" charset="0"/>
              </a:rPr>
              <a:t>2</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87</a:t>
            </a:fld>
            <a:endParaRPr lang="en-US"/>
          </a:p>
        </p:txBody>
      </p:sp>
      <p:sp>
        <p:nvSpPr>
          <p:cNvPr id="8" name="Rectangle 2"/>
          <p:cNvSpPr>
            <a:spLocks noChangeArrowheads="1"/>
          </p:cNvSpPr>
          <p:nvPr/>
        </p:nvSpPr>
        <p:spPr bwMode="auto">
          <a:xfrm>
            <a:off x="381000" y="1371600"/>
            <a:ext cx="83058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b="0" smtClean="0">
                <a:solidFill>
                  <a:srgbClr val="0000FF"/>
                </a:solidFill>
              </a:rPr>
              <a:t>class</a:t>
            </a:r>
            <a:r>
              <a:rPr lang="en-US" b="0" smtClean="0">
                <a:solidFill>
                  <a:schemeClr val="tx1">
                    <a:lumMod val="95000"/>
                    <a:lumOff val="5000"/>
                  </a:schemeClr>
                </a:solidFill>
              </a:rPr>
              <a:t> ThoiDiem{</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long</a:t>
            </a:r>
            <a:r>
              <a:rPr lang="en-US" b="0" smtClean="0">
                <a:solidFill>
                  <a:schemeClr val="tx1">
                    <a:lumMod val="95000"/>
                    <a:lumOff val="5000"/>
                  </a:schemeClr>
                </a:solidFill>
              </a:rPr>
              <a:t> tsgiay;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static</a:t>
            </a:r>
            <a:r>
              <a:rPr lang="en-US" b="0" smtClean="0">
                <a:solidFill>
                  <a:schemeClr val="tx1">
                    <a:lumMod val="95000"/>
                    <a:lumOff val="5000"/>
                  </a:schemeClr>
                </a:solidFill>
              </a:rPr>
              <a:t> </a:t>
            </a:r>
            <a:r>
              <a:rPr lang="en-US" b="0" smtClean="0">
                <a:solidFill>
                  <a:srgbClr val="0000FF"/>
                </a:solidFill>
              </a:rPr>
              <a:t>bool</a:t>
            </a:r>
            <a:r>
              <a:rPr lang="en-US" b="0" smtClean="0">
                <a:solidFill>
                  <a:schemeClr val="tx1">
                    <a:lumMod val="95000"/>
                    <a:lumOff val="5000"/>
                  </a:schemeClr>
                </a:solidFill>
              </a:rPr>
              <a:t> HopLe(</a:t>
            </a:r>
            <a:r>
              <a:rPr lang="en-US" b="0" smtClean="0">
                <a:solidFill>
                  <a:srgbClr val="0000FF"/>
                </a:solidFill>
              </a:rPr>
              <a:t>int</a:t>
            </a:r>
            <a:r>
              <a:rPr lang="en-US" b="0" smtClean="0">
                <a:solidFill>
                  <a:schemeClr val="tx1">
                    <a:lumMod val="95000"/>
                    <a:lumOff val="5000"/>
                  </a:schemeClr>
                </a:solidFill>
              </a:rPr>
              <a:t> g, </a:t>
            </a:r>
            <a:r>
              <a:rPr lang="en-US" b="0" smtClean="0">
                <a:solidFill>
                  <a:srgbClr val="0000FF"/>
                </a:solidFill>
              </a:rPr>
              <a:t>int</a:t>
            </a:r>
            <a:r>
              <a:rPr lang="en-US" b="0" smtClean="0">
                <a:solidFill>
                  <a:schemeClr val="tx1">
                    <a:lumMod val="95000"/>
                    <a:lumOff val="5000"/>
                  </a:schemeClr>
                </a:solidFill>
              </a:rPr>
              <a:t> p, </a:t>
            </a:r>
            <a:r>
              <a:rPr lang="en-US" b="0" smtClean="0">
                <a:solidFill>
                  <a:srgbClr val="0000FF"/>
                </a:solidFill>
              </a:rPr>
              <a:t>int</a:t>
            </a:r>
            <a:r>
              <a:rPr lang="en-US" b="0" smtClean="0">
                <a:solidFill>
                  <a:schemeClr val="tx1">
                    <a:lumMod val="95000"/>
                    <a:lumOff val="5000"/>
                  </a:schemeClr>
                </a:solidFill>
              </a:rPr>
              <a:t> gy);</a:t>
            </a:r>
          </a:p>
          <a:p>
            <a:pPr marL="342900" indent="-342900">
              <a:spcBef>
                <a:spcPct val="20000"/>
              </a:spcBef>
              <a:buFont typeface="Wingdings" pitchFamily="2" charset="2"/>
              <a:buNone/>
            </a:pPr>
            <a:r>
              <a:rPr lang="en-US" b="0" smtClean="0">
                <a:solidFill>
                  <a:srgbClr val="0000FF"/>
                </a:solidFill>
              </a:rPr>
              <a:t>public</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ThoiDiem(</a:t>
            </a:r>
            <a:r>
              <a:rPr lang="en-US" b="0" smtClean="0">
                <a:solidFill>
                  <a:srgbClr val="0000FF"/>
                </a:solidFill>
              </a:rPr>
              <a:t>int</a:t>
            </a:r>
            <a:r>
              <a:rPr lang="en-US" b="0" smtClean="0">
                <a:solidFill>
                  <a:schemeClr val="tx1">
                    <a:lumMod val="95000"/>
                    <a:lumOff val="5000"/>
                  </a:schemeClr>
                </a:solidFill>
              </a:rPr>
              <a:t> g = 0, </a:t>
            </a:r>
            <a:r>
              <a:rPr lang="en-US" b="0" smtClean="0">
                <a:solidFill>
                  <a:srgbClr val="0000FF"/>
                </a:solidFill>
              </a:rPr>
              <a:t>int</a:t>
            </a:r>
            <a:r>
              <a:rPr lang="en-US" b="0" smtClean="0">
                <a:solidFill>
                  <a:schemeClr val="tx1">
                    <a:lumMod val="95000"/>
                    <a:lumOff val="5000"/>
                  </a:schemeClr>
                </a:solidFill>
              </a:rPr>
              <a:t> p = 0, </a:t>
            </a:r>
            <a:r>
              <a:rPr lang="en-US" b="0" smtClean="0">
                <a:solidFill>
                  <a:srgbClr val="0000FF"/>
                </a:solidFill>
              </a:rPr>
              <a:t>int</a:t>
            </a:r>
            <a:r>
              <a:rPr lang="en-US" b="0" smtClean="0">
                <a:solidFill>
                  <a:schemeClr val="tx1">
                    <a:lumMod val="95000"/>
                    <a:lumOff val="5000"/>
                  </a:schemeClr>
                </a:solidFill>
              </a:rPr>
              <a:t> gy = 0) {Set(g,p,gy);}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Set(</a:t>
            </a:r>
            <a:r>
              <a:rPr lang="en-US" b="0" smtClean="0">
                <a:solidFill>
                  <a:srgbClr val="0000FF"/>
                </a:solidFill>
              </a:rPr>
              <a:t>int</a:t>
            </a:r>
            <a:r>
              <a:rPr lang="en-US" b="0" smtClean="0">
                <a:solidFill>
                  <a:schemeClr val="tx1">
                    <a:lumMod val="95000"/>
                    <a:lumOff val="5000"/>
                  </a:schemeClr>
                </a:solidFill>
              </a:rPr>
              <a:t> g, </a:t>
            </a:r>
            <a:r>
              <a:rPr lang="en-US" b="0" smtClean="0">
                <a:solidFill>
                  <a:srgbClr val="0000FF"/>
                </a:solidFill>
              </a:rPr>
              <a:t>int</a:t>
            </a:r>
            <a:r>
              <a:rPr lang="en-US" b="0" smtClean="0">
                <a:solidFill>
                  <a:schemeClr val="tx1">
                    <a:lumMod val="95000"/>
                    <a:lumOff val="5000"/>
                  </a:schemeClr>
                </a:solidFill>
              </a:rPr>
              <a:t> p, </a:t>
            </a:r>
            <a:r>
              <a:rPr lang="en-US" b="0" smtClean="0">
                <a:solidFill>
                  <a:srgbClr val="0000FF"/>
                </a:solidFill>
              </a:rPr>
              <a:t>int</a:t>
            </a:r>
            <a:r>
              <a:rPr lang="en-US" b="0" smtClean="0">
                <a:solidFill>
                  <a:schemeClr val="tx1">
                    <a:lumMod val="95000"/>
                    <a:lumOff val="5000"/>
                  </a:schemeClr>
                </a:solidFill>
              </a:rPr>
              <a:t> gy);</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LayGio() </a:t>
            </a:r>
            <a:r>
              <a:rPr lang="en-US" b="0" smtClean="0">
                <a:solidFill>
                  <a:srgbClr val="0000FF"/>
                </a:solidFill>
              </a:rPr>
              <a:t>const</a:t>
            </a:r>
            <a:r>
              <a:rPr lang="en-US" b="0" smtClean="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tsgiay/3600;}</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LayPhut() </a:t>
            </a:r>
            <a:r>
              <a:rPr lang="en-US" b="0" smtClean="0">
                <a:solidFill>
                  <a:srgbClr val="0000FF"/>
                </a:solidFill>
              </a:rPr>
              <a:t>const</a:t>
            </a:r>
            <a:r>
              <a:rPr lang="en-US" b="0" smtClean="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(tsgiay%3600)/60;}</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int</a:t>
            </a:r>
            <a:r>
              <a:rPr lang="en-US" b="0" smtClean="0">
                <a:solidFill>
                  <a:schemeClr val="tx1">
                    <a:lumMod val="95000"/>
                    <a:lumOff val="5000"/>
                  </a:schemeClr>
                </a:solidFill>
              </a:rPr>
              <a:t> LayGiay() </a:t>
            </a:r>
            <a:r>
              <a:rPr lang="en-US" b="0" smtClean="0">
                <a:solidFill>
                  <a:srgbClr val="0000FF"/>
                </a:solidFill>
              </a:rPr>
              <a:t>const</a:t>
            </a:r>
            <a:r>
              <a:rPr lang="en-US" b="0" smtClean="0">
                <a:solidFill>
                  <a:schemeClr val="tx1">
                    <a:lumMod val="95000"/>
                    <a:lumOff val="5000"/>
                  </a:schemeClr>
                </a:solidFill>
              </a:rPr>
              <a:t> {</a:t>
            </a:r>
            <a:r>
              <a:rPr lang="en-US" b="0" smtClean="0">
                <a:solidFill>
                  <a:srgbClr val="0000FF"/>
                </a:solidFill>
              </a:rPr>
              <a:t>return</a:t>
            </a:r>
            <a:r>
              <a:rPr lang="en-US" b="0" smtClean="0">
                <a:solidFill>
                  <a:schemeClr val="tx1">
                    <a:lumMod val="95000"/>
                    <a:lumOff val="5000"/>
                  </a:schemeClr>
                </a:solidFill>
              </a:rPr>
              <a:t> tsgiay%60;}</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Nhap();</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Xuat() </a:t>
            </a:r>
            <a:r>
              <a:rPr lang="en-US" b="0" smtClean="0">
                <a:solidFill>
                  <a:srgbClr val="0000FF"/>
                </a:solidFill>
              </a:rPr>
              <a:t>const</a:t>
            </a:r>
            <a:r>
              <a:rPr lang="en-US" b="0" smtClean="0">
                <a:solidFill>
                  <a:schemeClr val="tx1">
                    <a:lumMod val="95000"/>
                    <a:lumOff val="5000"/>
                  </a:schemeClr>
                </a:solidFill>
              </a:rPr>
              <a:t>;</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Tang();</a:t>
            </a:r>
          </a:p>
          <a:p>
            <a:pPr marL="342900" indent="-342900">
              <a:spcBef>
                <a:spcPct val="20000"/>
              </a:spcBef>
              <a:buFont typeface="Wingdings" pitchFamily="2" charset="2"/>
              <a:buNone/>
            </a:pPr>
            <a:r>
              <a:rPr lang="en-US" b="0" smtClean="0">
                <a:solidFill>
                  <a:schemeClr val="tx1">
                    <a:lumMod val="95000"/>
                    <a:lumOff val="5000"/>
                  </a:schemeClr>
                </a:solidFill>
              </a:rPr>
              <a:t>	</a:t>
            </a:r>
            <a:r>
              <a:rPr lang="en-US" b="0" smtClean="0">
                <a:solidFill>
                  <a:srgbClr val="0000FF"/>
                </a:solidFill>
              </a:rPr>
              <a:t>void</a:t>
            </a:r>
            <a:r>
              <a:rPr lang="en-US" b="0" smtClean="0">
                <a:solidFill>
                  <a:schemeClr val="tx1">
                    <a:lumMod val="95000"/>
                    <a:lumOff val="5000"/>
                  </a:schemeClr>
                </a:solidFill>
              </a:rPr>
              <a:t> Giam();</a:t>
            </a:r>
          </a:p>
          <a:p>
            <a:pPr marL="342900" indent="-342900">
              <a:spcBef>
                <a:spcPct val="20000"/>
              </a:spcBef>
              <a:buFont typeface="Wingdings" pitchFamily="2" charset="2"/>
              <a:buNone/>
            </a:pPr>
            <a:r>
              <a:rPr lang="en-US" b="0" smtClean="0">
                <a:solidFill>
                  <a:schemeClr val="tx1">
                    <a:lumMod val="95000"/>
                    <a:lumOff val="5000"/>
                  </a:schemeClr>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Hình thành lớp: </a:t>
            </a:r>
            <a:r>
              <a:rPr lang="en-US" sz="2800" smtClean="0">
                <a:latin typeface="Arial" pitchFamily="34" charset="0"/>
                <a:cs typeface="Arial" pitchFamily="34" charset="0"/>
              </a:rPr>
              <a:t>Khi ta nghĩ đến “nó” như một khái niệm riêng lẻ </a:t>
            </a:r>
            <a:r>
              <a:rPr lang="en-US" sz="2800" smtClean="0">
                <a:latin typeface="Arial" pitchFamily="34" charset="0"/>
                <a:cs typeface="Arial" pitchFamily="34" charset="0"/>
                <a:sym typeface="Wingdings" pitchFamily="2" charset="2"/>
              </a:rPr>
              <a:t>Xây dựng lớp biểu diễn khái niệm đó.</a:t>
            </a:r>
            <a:endParaRPr lang="en-US" sz="2800" smtClean="0">
              <a:latin typeface="Arial" pitchFamily="34" charset="0"/>
              <a:cs typeface="Arial" pitchFamily="34" charset="0"/>
            </a:endParaRPr>
          </a:p>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Lớp</a:t>
            </a:r>
            <a:r>
              <a:rPr lang="en-US" sz="2800" smtClean="0">
                <a:latin typeface="Arial" pitchFamily="34" charset="0"/>
                <a:cs typeface="Arial" pitchFamily="34" charset="0"/>
              </a:rPr>
              <a:t> là biểu diễn cụ thể của một khái niệm vì vậy </a:t>
            </a:r>
            <a:r>
              <a:rPr lang="en-US" sz="2800" smtClean="0">
                <a:solidFill>
                  <a:srgbClr val="0000FF"/>
                </a:solidFill>
                <a:latin typeface="Arial" pitchFamily="34" charset="0"/>
                <a:cs typeface="Arial" pitchFamily="34" charset="0"/>
              </a:rPr>
              <a:t>tên lớp luôn là danh từ</a:t>
            </a:r>
            <a:r>
              <a:rPr lang="en-US" sz="2800" smtClean="0">
                <a:latin typeface="Arial" pitchFamily="34" charset="0"/>
                <a:cs typeface="Arial" pitchFamily="34" charset="0"/>
              </a:rPr>
              <a:t>.</a:t>
            </a:r>
          </a:p>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Các thuộc tính</a:t>
            </a:r>
            <a:r>
              <a:rPr lang="en-US" sz="2800" smtClean="0">
                <a:latin typeface="Arial" pitchFamily="34" charset="0"/>
                <a:cs typeface="Arial" pitchFamily="34" charset="0"/>
              </a:rPr>
              <a:t> của lớp là các thành phần dữ liệu nên chúng </a:t>
            </a:r>
            <a:r>
              <a:rPr lang="en-US" sz="2800" smtClean="0">
                <a:solidFill>
                  <a:srgbClr val="0000FF"/>
                </a:solidFill>
                <a:latin typeface="Arial" pitchFamily="34" charset="0"/>
                <a:cs typeface="Arial" pitchFamily="34" charset="0"/>
              </a:rPr>
              <a:t>luôn là danh từ</a:t>
            </a:r>
            <a:r>
              <a:rPr lang="en-US" sz="2800" smtClean="0">
                <a:latin typeface="Arial" pitchFamily="34" charset="0"/>
                <a:cs typeface="Arial" pitchFamily="34" charset="0"/>
              </a:rPr>
              <a:t>.</a:t>
            </a:r>
          </a:p>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Các hàm thành phần</a:t>
            </a:r>
            <a:r>
              <a:rPr lang="en-US" sz="2800" smtClean="0">
                <a:latin typeface="Arial" pitchFamily="34" charset="0"/>
                <a:cs typeface="Arial" pitchFamily="34" charset="0"/>
              </a:rPr>
              <a:t> (các hành vi) là các thao tác chỉ rõ hoạt động của lớp nên </a:t>
            </a:r>
            <a:r>
              <a:rPr lang="en-US" sz="2800" smtClean="0">
                <a:solidFill>
                  <a:srgbClr val="0000FF"/>
                </a:solidFill>
                <a:latin typeface="Arial" pitchFamily="34" charset="0"/>
                <a:cs typeface="Arial" pitchFamily="34" charset="0"/>
              </a:rPr>
              <a:t>các hàm là động từ</a:t>
            </a:r>
            <a:r>
              <a:rPr lang="en-US" sz="2800" smtClean="0">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88</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89</a:t>
            </a:fld>
            <a:endParaRPr lang="en-US"/>
          </a:p>
        </p:txBody>
      </p:sp>
      <p:sp>
        <p:nvSpPr>
          <p:cNvPr id="8" name="Rectangle 5"/>
          <p:cNvSpPr>
            <a:spLocks noChangeArrowheads="1"/>
          </p:cNvSpPr>
          <p:nvPr/>
        </p:nvSpPr>
        <p:spPr bwMode="auto">
          <a:xfrm>
            <a:off x="457200" y="3505200"/>
            <a:ext cx="1143000" cy="533400"/>
          </a:xfrm>
          <a:prstGeom prst="rect">
            <a:avLst/>
          </a:prstGeom>
          <a:solidFill>
            <a:srgbClr val="660033"/>
          </a:solidFill>
          <a:ln w="9525">
            <a:solidFill>
              <a:schemeClr val="tx1"/>
            </a:solidFill>
            <a:miter lim="800000"/>
            <a:headEnd/>
            <a:tailEnd/>
          </a:ln>
        </p:spPr>
        <p:txBody>
          <a:bodyPr wrap="none" anchor="ctr"/>
          <a:lstStyle/>
          <a:p>
            <a:pPr algn="ctr"/>
            <a:r>
              <a:rPr lang="en-US" b="1">
                <a:solidFill>
                  <a:schemeClr val="bg1"/>
                </a:solidFill>
              </a:rPr>
              <a:t>Problem</a:t>
            </a:r>
          </a:p>
        </p:txBody>
      </p:sp>
      <p:sp>
        <p:nvSpPr>
          <p:cNvPr id="9" name="Rectangle 6"/>
          <p:cNvSpPr>
            <a:spLocks noChangeArrowheads="1"/>
          </p:cNvSpPr>
          <p:nvPr/>
        </p:nvSpPr>
        <p:spPr bwMode="auto">
          <a:xfrm>
            <a:off x="3581400" y="2362200"/>
            <a:ext cx="1143000" cy="685800"/>
          </a:xfrm>
          <a:prstGeom prst="rect">
            <a:avLst/>
          </a:prstGeom>
          <a:solidFill>
            <a:srgbClr val="FFFF99"/>
          </a:solidFill>
          <a:ln w="9525">
            <a:solidFill>
              <a:schemeClr val="tx1"/>
            </a:solidFill>
            <a:miter lim="800000"/>
            <a:headEnd/>
            <a:tailEnd/>
          </a:ln>
        </p:spPr>
        <p:txBody>
          <a:bodyPr wrap="none" anchor="ctr"/>
          <a:lstStyle/>
          <a:p>
            <a:pPr algn="ctr"/>
            <a:r>
              <a:rPr lang="en-US" b="1"/>
              <a:t>properties</a:t>
            </a:r>
          </a:p>
        </p:txBody>
      </p:sp>
      <p:sp>
        <p:nvSpPr>
          <p:cNvPr id="10" name="Rectangle 7"/>
          <p:cNvSpPr>
            <a:spLocks noChangeArrowheads="1"/>
          </p:cNvSpPr>
          <p:nvPr/>
        </p:nvSpPr>
        <p:spPr bwMode="auto">
          <a:xfrm>
            <a:off x="3581400" y="4800600"/>
            <a:ext cx="1295400" cy="1371600"/>
          </a:xfrm>
          <a:prstGeom prst="rect">
            <a:avLst/>
          </a:prstGeom>
          <a:solidFill>
            <a:srgbClr val="99FF66"/>
          </a:solidFill>
          <a:ln w="9525">
            <a:solidFill>
              <a:schemeClr val="tx1"/>
            </a:solidFill>
            <a:miter lim="800000"/>
            <a:headEnd/>
            <a:tailEnd/>
          </a:ln>
        </p:spPr>
        <p:txBody>
          <a:bodyPr wrap="none" anchor="ctr"/>
          <a:lstStyle/>
          <a:p>
            <a:pPr algn="ctr"/>
            <a:r>
              <a:rPr lang="en-US" b="1"/>
              <a:t>Operation</a:t>
            </a:r>
          </a:p>
          <a:p>
            <a:pPr algn="ctr"/>
            <a:r>
              <a:rPr lang="en-US" b="1"/>
              <a:t>(function,</a:t>
            </a:r>
          </a:p>
          <a:p>
            <a:pPr algn="ctr"/>
            <a:r>
              <a:rPr lang="en-US" b="1"/>
              <a:t>method,</a:t>
            </a:r>
          </a:p>
          <a:p>
            <a:pPr algn="ctr"/>
            <a:r>
              <a:rPr lang="en-US" b="1"/>
              <a:t>behavior)</a:t>
            </a:r>
          </a:p>
        </p:txBody>
      </p:sp>
      <p:sp>
        <p:nvSpPr>
          <p:cNvPr id="11" name="Rectangle 8"/>
          <p:cNvSpPr>
            <a:spLocks noChangeArrowheads="1"/>
          </p:cNvSpPr>
          <p:nvPr/>
        </p:nvSpPr>
        <p:spPr bwMode="auto">
          <a:xfrm>
            <a:off x="5638800" y="1447800"/>
            <a:ext cx="2057400" cy="381000"/>
          </a:xfrm>
          <a:prstGeom prst="rect">
            <a:avLst/>
          </a:prstGeom>
          <a:solidFill>
            <a:srgbClr val="660033"/>
          </a:solidFill>
          <a:ln w="9525">
            <a:solidFill>
              <a:srgbClr val="FFFFFF"/>
            </a:solidFill>
            <a:miter lim="800000"/>
            <a:headEnd/>
            <a:tailEnd/>
          </a:ln>
        </p:spPr>
        <p:txBody>
          <a:bodyPr wrap="none" anchor="ctr"/>
          <a:lstStyle/>
          <a:p>
            <a:pPr algn="ctr"/>
            <a:r>
              <a:rPr lang="en-US" b="1">
                <a:solidFill>
                  <a:schemeClr val="bg1"/>
                </a:solidFill>
              </a:rPr>
              <a:t>Program</a:t>
            </a:r>
          </a:p>
        </p:txBody>
      </p:sp>
      <p:sp>
        <p:nvSpPr>
          <p:cNvPr id="12" name="Rectangle 9"/>
          <p:cNvSpPr>
            <a:spLocks noChangeArrowheads="1"/>
          </p:cNvSpPr>
          <p:nvPr/>
        </p:nvSpPr>
        <p:spPr bwMode="auto">
          <a:xfrm>
            <a:off x="5410200" y="1905000"/>
            <a:ext cx="2590800" cy="44196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13" name="Rectangle 10"/>
          <p:cNvSpPr>
            <a:spLocks noChangeArrowheads="1"/>
          </p:cNvSpPr>
          <p:nvPr/>
        </p:nvSpPr>
        <p:spPr bwMode="auto">
          <a:xfrm>
            <a:off x="5486400" y="1981200"/>
            <a:ext cx="2438400" cy="2895600"/>
          </a:xfrm>
          <a:prstGeom prst="rect">
            <a:avLst/>
          </a:prstGeom>
          <a:solidFill>
            <a:srgbClr val="FFFF99"/>
          </a:solidFill>
          <a:ln w="9525">
            <a:solidFill>
              <a:schemeClr val="tx1"/>
            </a:solidFill>
            <a:miter lim="800000"/>
            <a:headEnd/>
            <a:tailEnd/>
          </a:ln>
        </p:spPr>
        <p:txBody>
          <a:bodyPr wrap="none" anchor="ctr"/>
          <a:lstStyle/>
          <a:p>
            <a:r>
              <a:rPr lang="en-US" b="1"/>
              <a:t>class XX</a:t>
            </a:r>
          </a:p>
          <a:p>
            <a:r>
              <a:rPr lang="en-US" b="1"/>
              <a:t>{ type1 prop1;</a:t>
            </a:r>
          </a:p>
          <a:p>
            <a:r>
              <a:rPr lang="en-US" b="1"/>
              <a:t>  type2  prop2;</a:t>
            </a:r>
          </a:p>
          <a:p>
            <a:r>
              <a:rPr lang="en-US" b="1"/>
              <a:t>  .......</a:t>
            </a:r>
          </a:p>
          <a:p>
            <a:r>
              <a:rPr lang="en-US" b="1"/>
              <a:t>  type Method1(...)</a:t>
            </a:r>
          </a:p>
          <a:p>
            <a:r>
              <a:rPr lang="en-US" b="1"/>
              <a:t>  {</a:t>
            </a:r>
          </a:p>
          <a:p>
            <a:r>
              <a:rPr lang="en-US" b="1"/>
              <a:t>   }</a:t>
            </a:r>
          </a:p>
          <a:p>
            <a:r>
              <a:rPr lang="en-US" b="1"/>
              <a:t>   .....</a:t>
            </a:r>
          </a:p>
          <a:p>
            <a:r>
              <a:rPr lang="en-US" b="1"/>
              <a:t>};</a:t>
            </a:r>
          </a:p>
        </p:txBody>
      </p:sp>
      <p:sp>
        <p:nvSpPr>
          <p:cNvPr id="14" name="Rectangle 11"/>
          <p:cNvSpPr>
            <a:spLocks noChangeArrowheads="1"/>
          </p:cNvSpPr>
          <p:nvPr/>
        </p:nvSpPr>
        <p:spPr bwMode="auto">
          <a:xfrm>
            <a:off x="5486400" y="5029200"/>
            <a:ext cx="2438400" cy="1143000"/>
          </a:xfrm>
          <a:prstGeom prst="rect">
            <a:avLst/>
          </a:prstGeom>
          <a:solidFill>
            <a:srgbClr val="66FF99"/>
          </a:solidFill>
          <a:ln w="9525">
            <a:solidFill>
              <a:schemeClr val="tx1"/>
            </a:solidFill>
            <a:miter lim="800000"/>
            <a:headEnd/>
            <a:tailEnd/>
          </a:ln>
        </p:spPr>
        <p:txBody>
          <a:bodyPr wrap="none" anchor="ctr"/>
          <a:lstStyle/>
          <a:p>
            <a:r>
              <a:rPr lang="en-US" b="1"/>
              <a:t>void main()</a:t>
            </a:r>
          </a:p>
          <a:p>
            <a:r>
              <a:rPr lang="en-US" b="1"/>
              <a:t>{ XX x;  </a:t>
            </a:r>
            <a:r>
              <a:rPr lang="en-US" sz="1400" b="1">
                <a:solidFill>
                  <a:srgbClr val="FF0000"/>
                </a:solidFill>
              </a:rPr>
              <a:t>// object variable</a:t>
            </a:r>
          </a:p>
          <a:p>
            <a:r>
              <a:rPr lang="en-US" b="1"/>
              <a:t>   x.Method(...);</a:t>
            </a:r>
          </a:p>
          <a:p>
            <a:r>
              <a:rPr lang="en-US" b="1"/>
              <a:t>}</a:t>
            </a:r>
          </a:p>
        </p:txBody>
      </p:sp>
      <p:sp>
        <p:nvSpPr>
          <p:cNvPr id="15" name="Oval 12"/>
          <p:cNvSpPr>
            <a:spLocks noChangeArrowheads="1"/>
          </p:cNvSpPr>
          <p:nvPr/>
        </p:nvSpPr>
        <p:spPr bwMode="auto">
          <a:xfrm>
            <a:off x="2057400" y="2362200"/>
            <a:ext cx="990600" cy="838200"/>
          </a:xfrm>
          <a:prstGeom prst="ellipse">
            <a:avLst/>
          </a:prstGeom>
          <a:solidFill>
            <a:srgbClr val="FFFF99"/>
          </a:solidFill>
          <a:ln w="9525">
            <a:solidFill>
              <a:schemeClr val="tx1"/>
            </a:solidFill>
            <a:round/>
            <a:headEnd/>
            <a:tailEnd/>
          </a:ln>
        </p:spPr>
        <p:txBody>
          <a:bodyPr wrap="none" anchor="ctr"/>
          <a:lstStyle/>
          <a:p>
            <a:pPr algn="ctr"/>
            <a:r>
              <a:rPr lang="en-US"/>
              <a:t>pick</a:t>
            </a:r>
          </a:p>
          <a:p>
            <a:pPr algn="ctr"/>
            <a:r>
              <a:rPr lang="en-US"/>
              <a:t>nouns</a:t>
            </a:r>
          </a:p>
        </p:txBody>
      </p:sp>
      <p:sp>
        <p:nvSpPr>
          <p:cNvPr id="16" name="Oval 13"/>
          <p:cNvSpPr>
            <a:spLocks noChangeArrowheads="1"/>
          </p:cNvSpPr>
          <p:nvPr/>
        </p:nvSpPr>
        <p:spPr bwMode="auto">
          <a:xfrm>
            <a:off x="2057400" y="4648200"/>
            <a:ext cx="990600" cy="838200"/>
          </a:xfrm>
          <a:prstGeom prst="ellipse">
            <a:avLst/>
          </a:prstGeom>
          <a:solidFill>
            <a:srgbClr val="99FF66"/>
          </a:solidFill>
          <a:ln w="9525">
            <a:solidFill>
              <a:schemeClr val="tx1"/>
            </a:solidFill>
            <a:round/>
            <a:headEnd/>
            <a:tailEnd/>
          </a:ln>
        </p:spPr>
        <p:txBody>
          <a:bodyPr wrap="none" anchor="ctr"/>
          <a:lstStyle/>
          <a:p>
            <a:pPr algn="ctr"/>
            <a:r>
              <a:rPr lang="en-US" b="1"/>
              <a:t>pick</a:t>
            </a:r>
          </a:p>
          <a:p>
            <a:pPr algn="ctr"/>
            <a:r>
              <a:rPr lang="en-US" b="1"/>
              <a:t>verbs</a:t>
            </a:r>
          </a:p>
        </p:txBody>
      </p:sp>
      <p:sp>
        <p:nvSpPr>
          <p:cNvPr id="17" name="Line 14"/>
          <p:cNvSpPr>
            <a:spLocks noChangeShapeType="1"/>
          </p:cNvSpPr>
          <p:nvPr/>
        </p:nvSpPr>
        <p:spPr bwMode="auto">
          <a:xfrm flipV="1">
            <a:off x="1600200" y="2971800"/>
            <a:ext cx="533400" cy="533400"/>
          </a:xfrm>
          <a:prstGeom prst="line">
            <a:avLst/>
          </a:prstGeom>
          <a:noFill/>
          <a:ln w="9525">
            <a:solidFill>
              <a:schemeClr val="tx1"/>
            </a:solidFill>
            <a:round/>
            <a:headEnd/>
            <a:tailEnd type="triangle" w="med" len="med"/>
          </a:ln>
        </p:spPr>
        <p:txBody>
          <a:bodyPr/>
          <a:lstStyle/>
          <a:p>
            <a:endParaRPr lang="en-US"/>
          </a:p>
        </p:txBody>
      </p:sp>
      <p:sp>
        <p:nvSpPr>
          <p:cNvPr id="18" name="Line 15"/>
          <p:cNvSpPr>
            <a:spLocks noChangeShapeType="1"/>
          </p:cNvSpPr>
          <p:nvPr/>
        </p:nvSpPr>
        <p:spPr bwMode="auto">
          <a:xfrm>
            <a:off x="3048000" y="2743200"/>
            <a:ext cx="533400" cy="0"/>
          </a:xfrm>
          <a:prstGeom prst="line">
            <a:avLst/>
          </a:prstGeom>
          <a:noFill/>
          <a:ln w="9525">
            <a:solidFill>
              <a:schemeClr val="tx1"/>
            </a:solidFill>
            <a:round/>
            <a:headEnd/>
            <a:tailEnd type="triangle" w="med" len="med"/>
          </a:ln>
        </p:spPr>
        <p:txBody>
          <a:bodyPr/>
          <a:lstStyle/>
          <a:p>
            <a:endParaRPr lang="en-US"/>
          </a:p>
        </p:txBody>
      </p:sp>
      <p:sp>
        <p:nvSpPr>
          <p:cNvPr id="19" name="Line 16"/>
          <p:cNvSpPr>
            <a:spLocks noChangeShapeType="1"/>
          </p:cNvSpPr>
          <p:nvPr/>
        </p:nvSpPr>
        <p:spPr bwMode="auto">
          <a:xfrm>
            <a:off x="4724400" y="2743200"/>
            <a:ext cx="914400" cy="152400"/>
          </a:xfrm>
          <a:prstGeom prst="line">
            <a:avLst/>
          </a:prstGeom>
          <a:noFill/>
          <a:ln w="9525">
            <a:solidFill>
              <a:schemeClr val="tx1"/>
            </a:solidFill>
            <a:round/>
            <a:headEnd/>
            <a:tailEnd type="triangle" w="med" len="med"/>
          </a:ln>
        </p:spPr>
        <p:txBody>
          <a:bodyPr/>
          <a:lstStyle/>
          <a:p>
            <a:endParaRPr lang="en-US"/>
          </a:p>
        </p:txBody>
      </p:sp>
      <p:sp>
        <p:nvSpPr>
          <p:cNvPr id="20" name="Line 17"/>
          <p:cNvSpPr>
            <a:spLocks noChangeShapeType="1"/>
          </p:cNvSpPr>
          <p:nvPr/>
        </p:nvSpPr>
        <p:spPr bwMode="auto">
          <a:xfrm>
            <a:off x="1600200" y="4038600"/>
            <a:ext cx="533400" cy="685800"/>
          </a:xfrm>
          <a:prstGeom prst="line">
            <a:avLst/>
          </a:prstGeom>
          <a:noFill/>
          <a:ln w="9525">
            <a:solidFill>
              <a:schemeClr val="tx1"/>
            </a:solidFill>
            <a:round/>
            <a:headEnd/>
            <a:tailEnd type="triangle" w="med" len="med"/>
          </a:ln>
        </p:spPr>
        <p:txBody>
          <a:bodyPr/>
          <a:lstStyle/>
          <a:p>
            <a:endParaRPr lang="en-US"/>
          </a:p>
        </p:txBody>
      </p:sp>
      <p:sp>
        <p:nvSpPr>
          <p:cNvPr id="21" name="Line 18"/>
          <p:cNvSpPr>
            <a:spLocks noChangeShapeType="1"/>
          </p:cNvSpPr>
          <p:nvPr/>
        </p:nvSpPr>
        <p:spPr bwMode="auto">
          <a:xfrm>
            <a:off x="3048000" y="5105400"/>
            <a:ext cx="533400" cy="0"/>
          </a:xfrm>
          <a:prstGeom prst="line">
            <a:avLst/>
          </a:prstGeom>
          <a:noFill/>
          <a:ln w="9525">
            <a:solidFill>
              <a:schemeClr val="tx1"/>
            </a:solidFill>
            <a:round/>
            <a:headEnd/>
            <a:tailEnd type="triangle" w="med" len="med"/>
          </a:ln>
        </p:spPr>
        <p:txBody>
          <a:bodyPr/>
          <a:lstStyle/>
          <a:p>
            <a:endParaRPr lang="en-US"/>
          </a:p>
        </p:txBody>
      </p:sp>
      <p:sp>
        <p:nvSpPr>
          <p:cNvPr id="22" name="Line 19"/>
          <p:cNvSpPr>
            <a:spLocks noChangeShapeType="1"/>
          </p:cNvSpPr>
          <p:nvPr/>
        </p:nvSpPr>
        <p:spPr bwMode="auto">
          <a:xfrm flipV="1">
            <a:off x="4724400" y="3429000"/>
            <a:ext cx="914400" cy="1600200"/>
          </a:xfrm>
          <a:prstGeom prst="line">
            <a:avLst/>
          </a:prstGeom>
          <a:noFill/>
          <a:ln w="9525">
            <a:solidFill>
              <a:schemeClr val="tx1"/>
            </a:solidFill>
            <a:round/>
            <a:headEnd/>
            <a:tailEnd type="triangle" w="med" len="med"/>
          </a:ln>
        </p:spPr>
        <p:txBody>
          <a:bodyPr/>
          <a:lstStyle/>
          <a:p>
            <a:endParaRPr lang="en-US"/>
          </a:p>
        </p:txBody>
      </p:sp>
      <p:sp>
        <p:nvSpPr>
          <p:cNvPr id="23" name="Line 20"/>
          <p:cNvSpPr>
            <a:spLocks noChangeShapeType="1"/>
          </p:cNvSpPr>
          <p:nvPr/>
        </p:nvSpPr>
        <p:spPr bwMode="auto">
          <a:xfrm flipH="1">
            <a:off x="7467600" y="5791200"/>
            <a:ext cx="838200" cy="0"/>
          </a:xfrm>
          <a:prstGeom prst="line">
            <a:avLst/>
          </a:prstGeom>
          <a:noFill/>
          <a:ln w="9525">
            <a:solidFill>
              <a:schemeClr val="tx1"/>
            </a:solidFill>
            <a:round/>
            <a:headEnd/>
            <a:tailEnd type="triangle" w="med" len="med"/>
          </a:ln>
        </p:spPr>
        <p:txBody>
          <a:bodyPr/>
          <a:lstStyle/>
          <a:p>
            <a:endParaRPr lang="en-US"/>
          </a:p>
        </p:txBody>
      </p:sp>
      <p:sp>
        <p:nvSpPr>
          <p:cNvPr id="24" name="Line 21"/>
          <p:cNvSpPr>
            <a:spLocks noChangeShapeType="1"/>
          </p:cNvSpPr>
          <p:nvPr/>
        </p:nvSpPr>
        <p:spPr bwMode="auto">
          <a:xfrm>
            <a:off x="7696200" y="3505200"/>
            <a:ext cx="609600" cy="0"/>
          </a:xfrm>
          <a:prstGeom prst="line">
            <a:avLst/>
          </a:prstGeom>
          <a:noFill/>
          <a:ln w="9525">
            <a:solidFill>
              <a:schemeClr val="tx1"/>
            </a:solidFill>
            <a:round/>
            <a:headEnd/>
            <a:tailEnd/>
          </a:ln>
        </p:spPr>
        <p:txBody>
          <a:bodyPr/>
          <a:lstStyle/>
          <a:p>
            <a:endParaRPr lang="en-US"/>
          </a:p>
        </p:txBody>
      </p:sp>
      <p:sp>
        <p:nvSpPr>
          <p:cNvPr id="25" name="Line 22"/>
          <p:cNvSpPr>
            <a:spLocks noChangeShapeType="1"/>
          </p:cNvSpPr>
          <p:nvPr/>
        </p:nvSpPr>
        <p:spPr bwMode="auto">
          <a:xfrm>
            <a:off x="8305800" y="3505200"/>
            <a:ext cx="0" cy="2286000"/>
          </a:xfrm>
          <a:prstGeom prst="line">
            <a:avLst/>
          </a:prstGeom>
          <a:noFill/>
          <a:ln w="9525">
            <a:solidFill>
              <a:schemeClr val="tx1"/>
            </a:solidFill>
            <a:round/>
            <a:headEnd/>
            <a:tailEnd/>
          </a:ln>
        </p:spPr>
        <p:txBody>
          <a:bodyPr/>
          <a:lstStyle/>
          <a:p>
            <a:endParaRPr lang="en-US"/>
          </a:p>
        </p:txBody>
      </p:sp>
      <p:sp>
        <p:nvSpPr>
          <p:cNvPr id="26" name="Oval 23"/>
          <p:cNvSpPr>
            <a:spLocks noChangeArrowheads="1"/>
          </p:cNvSpPr>
          <p:nvPr/>
        </p:nvSpPr>
        <p:spPr bwMode="auto">
          <a:xfrm>
            <a:off x="2057400" y="3276600"/>
            <a:ext cx="2895600" cy="1295400"/>
          </a:xfrm>
          <a:prstGeom prst="ellipse">
            <a:avLst/>
          </a:prstGeom>
          <a:solidFill>
            <a:srgbClr val="CCFFFF"/>
          </a:solidFill>
          <a:ln w="9525">
            <a:solidFill>
              <a:schemeClr val="tx1"/>
            </a:solidFill>
            <a:round/>
            <a:headEnd/>
            <a:tailEnd/>
          </a:ln>
        </p:spPr>
        <p:txBody>
          <a:bodyPr wrap="none" anchor="ctr"/>
          <a:lstStyle/>
          <a:p>
            <a:pPr algn="ctr"/>
            <a:r>
              <a:rPr lang="en-US" b="1"/>
              <a:t>Bao gói dữ liệu và </a:t>
            </a:r>
          </a:p>
          <a:p>
            <a:pPr algn="ctr"/>
            <a:r>
              <a:rPr lang="en-US" b="1"/>
              <a:t>hành vi thành class</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Cơ chế tạo lập các lớp</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Xác định các thuộc tính (dữ liệu)</a:t>
            </a:r>
          </a:p>
          <a:p>
            <a:pPr lvl="1" algn="just">
              <a:lnSpc>
                <a:spcPct val="130000"/>
              </a:lnSpc>
              <a:spcBef>
                <a:spcPts val="300"/>
              </a:spcBef>
              <a:spcAft>
                <a:spcPts val="300"/>
              </a:spcAft>
              <a:buFont typeface="Wingdings" pitchFamily="2" charset="2"/>
              <a:buChar char="§"/>
            </a:pPr>
            <a:r>
              <a:rPr lang="en-US" smtClean="0">
                <a:solidFill>
                  <a:srgbClr val="0000FF"/>
                </a:solidFill>
                <a:latin typeface="Arial" pitchFamily="34" charset="0"/>
                <a:cs typeface="Arial" pitchFamily="34" charset="0"/>
              </a:rPr>
              <a:t>Những gì mà ta biết về đối tượng – giống như một struct</a:t>
            </a:r>
          </a:p>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Xác định các phương thức (hình vi)</a:t>
            </a:r>
          </a:p>
          <a:p>
            <a:pPr lvl="1" algn="just">
              <a:lnSpc>
                <a:spcPct val="130000"/>
              </a:lnSpc>
              <a:spcBef>
                <a:spcPts val="300"/>
              </a:spcBef>
              <a:spcAft>
                <a:spcPts val="300"/>
              </a:spcAft>
              <a:buFont typeface="Wingdings" pitchFamily="2" charset="2"/>
              <a:buChar char="§"/>
            </a:pPr>
            <a:r>
              <a:rPr lang="en-US" smtClean="0">
                <a:solidFill>
                  <a:srgbClr val="0000FF"/>
                </a:solidFill>
                <a:latin typeface="Arial" pitchFamily="34" charset="0"/>
                <a:cs typeface="Arial" pitchFamily="34" charset="0"/>
              </a:rPr>
              <a:t>Những gì mà đối tượng có thể làm</a:t>
            </a:r>
          </a:p>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Xác định các quyền truy xuất</a:t>
            </a:r>
          </a:p>
          <a:p>
            <a:pPr lvl="1" algn="just">
              <a:lnSpc>
                <a:spcPct val="130000"/>
              </a:lnSpc>
              <a:spcBef>
                <a:spcPts val="300"/>
              </a:spcBef>
              <a:spcAft>
                <a:spcPts val="300"/>
              </a:spcAft>
              <a:buFont typeface="Wingdings" pitchFamily="2" charset="2"/>
              <a:buChar char="§"/>
            </a:pPr>
            <a:r>
              <a:rPr lang="en-US" smtClean="0">
                <a:solidFill>
                  <a:srgbClr val="FF0303"/>
                </a:solidFill>
                <a:latin typeface="Arial" pitchFamily="34" charset="0"/>
                <a:cs typeface="Arial" pitchFamily="34" charset="0"/>
              </a:rPr>
              <a:t>Sẽ trình bày sau</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thuộc tính </a:t>
            </a:r>
            <a:r>
              <a:rPr lang="vi-VN" sz="2800" smtClean="0">
                <a:solidFill>
                  <a:srgbClr val="0000FF"/>
                </a:solidFill>
                <a:latin typeface="Arial" pitchFamily="34" charset="0"/>
                <a:cs typeface="Arial" pitchFamily="34" charset="0"/>
              </a:rPr>
              <a:t>có thể suy diễn từ những thuộc tính khác</a:t>
            </a:r>
            <a:r>
              <a:rPr lang="vi-VN" sz="2800" smtClean="0">
                <a:solidFill>
                  <a:schemeClr val="tx1">
                    <a:lumMod val="95000"/>
                    <a:lumOff val="5000"/>
                  </a:schemeClr>
                </a:solidFill>
                <a:latin typeface="Arial" pitchFamily="34" charset="0"/>
                <a:cs typeface="Arial" pitchFamily="34" charset="0"/>
              </a:rPr>
              <a:t> thì dùng hàm thành phần để thực hiện tính toán. Ví dụ chu vi, diện tích của một tam giác</a:t>
            </a:r>
            <a:endParaRPr lang="en-US"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90</a:t>
            </a:fld>
            <a:endParaRPr lang="en-US"/>
          </a:p>
        </p:txBody>
      </p:sp>
      <p:sp>
        <p:nvSpPr>
          <p:cNvPr id="7" name="Rectangle 2"/>
          <p:cNvSpPr>
            <a:spLocks noChangeArrowheads="1"/>
          </p:cNvSpPr>
          <p:nvPr/>
        </p:nvSpPr>
        <p:spPr bwMode="auto">
          <a:xfrm>
            <a:off x="685800" y="3200400"/>
            <a:ext cx="3962400" cy="3352800"/>
          </a:xfrm>
          <a:prstGeom prst="rect">
            <a:avLst/>
          </a:prstGeom>
          <a:solidFill>
            <a:srgbClr val="CCFFFF"/>
          </a:solidFill>
          <a:ln w="9525">
            <a:noFill/>
            <a:miter lim="800000"/>
            <a:headEnd/>
            <a:tailEnd/>
          </a:ln>
        </p:spPr>
        <p:txBody>
          <a:bodyPr/>
          <a:lstStyle/>
          <a:p>
            <a:pPr marL="342900" indent="-342900">
              <a:lnSpc>
                <a:spcPct val="110000"/>
              </a:lnSpc>
              <a:spcBef>
                <a:spcPct val="20000"/>
              </a:spcBef>
              <a:buFont typeface="Wingdings" pitchFamily="2" charset="2"/>
              <a:buNone/>
            </a:pPr>
            <a:r>
              <a:rPr lang="fr-FR" sz="2400" b="0">
                <a:solidFill>
                  <a:srgbClr val="0000FF"/>
                </a:solidFill>
              </a:rPr>
              <a:t>class</a:t>
            </a:r>
            <a:r>
              <a:rPr lang="fr-FR" sz="2400" b="0">
                <a:solidFill>
                  <a:srgbClr val="000000"/>
                </a:solidFill>
              </a:rPr>
              <a:t> TamGiac{</a:t>
            </a:r>
          </a:p>
          <a:p>
            <a:pPr marL="342900" indent="-342900">
              <a:lnSpc>
                <a:spcPct val="110000"/>
              </a:lnSpc>
              <a:spcBef>
                <a:spcPct val="20000"/>
              </a:spcBef>
              <a:buFont typeface="Wingdings" pitchFamily="2" charset="2"/>
              <a:buNone/>
            </a:pPr>
            <a:r>
              <a:rPr lang="fr-FR" sz="2400" b="0">
                <a:solidFill>
                  <a:srgbClr val="000000"/>
                </a:solidFill>
              </a:rPr>
              <a:t>	Diem A,B,C;</a:t>
            </a:r>
          </a:p>
          <a:p>
            <a:pPr marL="342900" indent="-342900">
              <a:lnSpc>
                <a:spcPct val="110000"/>
              </a:lnSpc>
              <a:spcBef>
                <a:spcPct val="20000"/>
              </a:spcBef>
              <a:buFont typeface="Wingdings" pitchFamily="2" charset="2"/>
              <a:buNone/>
            </a:pPr>
            <a:r>
              <a:rPr lang="fr-FR" sz="2400" b="0">
                <a:solidFill>
                  <a:srgbClr val="000000"/>
                </a:solidFill>
              </a:rPr>
              <a:t>	</a:t>
            </a:r>
            <a:r>
              <a:rPr lang="fr-FR" sz="2400" b="0">
                <a:solidFill>
                  <a:srgbClr val="0000FF"/>
                </a:solidFill>
              </a:rPr>
              <a:t>double</a:t>
            </a:r>
            <a:r>
              <a:rPr lang="fr-FR" sz="2400" b="0">
                <a:solidFill>
                  <a:srgbClr val="000000"/>
                </a:solidFill>
              </a:rPr>
              <a:t>  ChuVi;</a:t>
            </a:r>
          </a:p>
          <a:p>
            <a:pPr marL="342900" indent="-342900">
              <a:lnSpc>
                <a:spcPct val="110000"/>
              </a:lnSpc>
              <a:spcBef>
                <a:spcPct val="20000"/>
              </a:spcBef>
              <a:buFont typeface="Wingdings" pitchFamily="2" charset="2"/>
              <a:buNone/>
            </a:pPr>
            <a:r>
              <a:rPr lang="fr-FR" sz="2400" b="0">
                <a:solidFill>
                  <a:srgbClr val="000000"/>
                </a:solidFill>
              </a:rPr>
              <a:t>	</a:t>
            </a:r>
            <a:r>
              <a:rPr lang="fr-FR" sz="2400" b="0">
                <a:solidFill>
                  <a:srgbClr val="0000FF"/>
                </a:solidFill>
              </a:rPr>
              <a:t>double</a:t>
            </a:r>
            <a:r>
              <a:rPr lang="fr-FR" sz="2400" b="0">
                <a:solidFill>
                  <a:srgbClr val="000000"/>
                </a:solidFill>
              </a:rPr>
              <a:t> DienTich;</a:t>
            </a:r>
          </a:p>
          <a:p>
            <a:pPr marL="342900" indent="-342900">
              <a:lnSpc>
                <a:spcPct val="110000"/>
              </a:lnSpc>
              <a:spcBef>
                <a:spcPct val="20000"/>
              </a:spcBef>
              <a:buFont typeface="Wingdings" pitchFamily="2" charset="2"/>
              <a:buNone/>
            </a:pPr>
            <a:r>
              <a:rPr lang="fr-FR" sz="2400" b="0">
                <a:solidFill>
                  <a:srgbClr val="0000FF"/>
                </a:solidFill>
              </a:rPr>
              <a:t>public</a:t>
            </a:r>
            <a:r>
              <a:rPr lang="fr-FR" sz="2400" b="0">
                <a:solidFill>
                  <a:srgbClr val="000000"/>
                </a:solidFill>
              </a:rPr>
              <a:t>:</a:t>
            </a:r>
          </a:p>
          <a:p>
            <a:pPr marL="342900" indent="-342900">
              <a:lnSpc>
                <a:spcPct val="110000"/>
              </a:lnSpc>
              <a:spcBef>
                <a:spcPct val="20000"/>
              </a:spcBef>
              <a:buFont typeface="Wingdings" pitchFamily="2" charset="2"/>
              <a:buNone/>
            </a:pPr>
            <a:r>
              <a:rPr lang="fr-FR" sz="2400" b="0">
                <a:solidFill>
                  <a:srgbClr val="000000"/>
                </a:solidFill>
              </a:rPr>
              <a:t>	//...</a:t>
            </a:r>
          </a:p>
          <a:p>
            <a:pPr marL="342900" indent="-342900">
              <a:lnSpc>
                <a:spcPct val="110000"/>
              </a:lnSpc>
              <a:spcBef>
                <a:spcPct val="20000"/>
              </a:spcBef>
              <a:buFont typeface="Wingdings" pitchFamily="2" charset="2"/>
              <a:buNone/>
            </a:pPr>
            <a:r>
              <a:rPr lang="fr-FR" sz="2400" b="0">
                <a:solidFill>
                  <a:srgbClr val="000000"/>
                </a:solidFill>
              </a:rPr>
              <a:t>};</a:t>
            </a:r>
            <a:endParaRPr lang="en-US" sz="2400" b="0">
              <a:solidFill>
                <a:srgbClr val="000000"/>
              </a:solidFill>
            </a:endParaRPr>
          </a:p>
        </p:txBody>
      </p:sp>
      <p:sp>
        <p:nvSpPr>
          <p:cNvPr id="8" name="Rectangle 2"/>
          <p:cNvSpPr>
            <a:spLocks noChangeArrowheads="1"/>
          </p:cNvSpPr>
          <p:nvPr/>
        </p:nvSpPr>
        <p:spPr bwMode="auto">
          <a:xfrm>
            <a:off x="4692650" y="3200400"/>
            <a:ext cx="4070350" cy="3352800"/>
          </a:xfrm>
          <a:prstGeom prst="rect">
            <a:avLst/>
          </a:prstGeom>
          <a:solidFill>
            <a:srgbClr val="CCFFFF"/>
          </a:solidFill>
          <a:ln w="9525">
            <a:noFill/>
            <a:miter lim="800000"/>
            <a:headEnd/>
            <a:tailEnd/>
          </a:ln>
        </p:spPr>
        <p:txBody>
          <a:bodyPr/>
          <a:lstStyle/>
          <a:p>
            <a:pPr marL="342900" indent="-342900">
              <a:lnSpc>
                <a:spcPct val="110000"/>
              </a:lnSpc>
              <a:spcBef>
                <a:spcPct val="20000"/>
              </a:spcBef>
              <a:buFont typeface="Wingdings" pitchFamily="2" charset="2"/>
              <a:buNone/>
            </a:pPr>
            <a:r>
              <a:rPr lang="en-US" sz="2400" b="0">
                <a:solidFill>
                  <a:srgbClr val="0000FF"/>
                </a:solidFill>
              </a:rPr>
              <a:t>class</a:t>
            </a:r>
            <a:r>
              <a:rPr lang="en-US" sz="2400" b="0">
                <a:solidFill>
                  <a:srgbClr val="000000"/>
                </a:solidFill>
              </a:rPr>
              <a:t> TamGiac{</a:t>
            </a:r>
          </a:p>
          <a:p>
            <a:pPr marL="342900" indent="-342900">
              <a:lnSpc>
                <a:spcPct val="110000"/>
              </a:lnSpc>
              <a:spcBef>
                <a:spcPct val="20000"/>
              </a:spcBef>
              <a:buFont typeface="Wingdings" pitchFamily="2" charset="2"/>
              <a:buNone/>
            </a:pPr>
            <a:r>
              <a:rPr lang="en-US" sz="2400" b="0">
                <a:solidFill>
                  <a:srgbClr val="000000"/>
                </a:solidFill>
              </a:rPr>
              <a:t>	Diem A,B,C;	</a:t>
            </a:r>
          </a:p>
          <a:p>
            <a:pPr marL="342900" indent="-342900">
              <a:lnSpc>
                <a:spcPct val="11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10000"/>
              </a:lnSpc>
              <a:spcBef>
                <a:spcPct val="20000"/>
              </a:spcBef>
              <a:buFont typeface="Wingdings" pitchFamily="2" charset="2"/>
              <a:buNone/>
            </a:pPr>
            <a:r>
              <a:rPr lang="en-US" sz="2400" b="0">
                <a:solidFill>
                  <a:srgbClr val="000000"/>
                </a:solidFill>
              </a:rPr>
              <a:t>	//...</a:t>
            </a:r>
          </a:p>
          <a:p>
            <a:pPr marL="342900" indent="-342900">
              <a:lnSpc>
                <a:spcPct val="110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ChuVi() </a:t>
            </a:r>
            <a:r>
              <a:rPr lang="en-US" sz="2400" b="0">
                <a:solidFill>
                  <a:srgbClr val="0000FF"/>
                </a:solidFill>
              </a:rPr>
              <a:t>const</a:t>
            </a:r>
            <a:r>
              <a:rPr lang="en-US" sz="2400" b="0">
                <a:solidFill>
                  <a:srgbClr val="000000"/>
                </a:solidFill>
              </a:rPr>
              <a:t>;</a:t>
            </a:r>
          </a:p>
          <a:p>
            <a:pPr marL="342900" indent="-342900">
              <a:lnSpc>
                <a:spcPct val="110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DienTich() </a:t>
            </a:r>
            <a:r>
              <a:rPr lang="en-US" sz="2400" b="0">
                <a:solidFill>
                  <a:srgbClr val="0000FF"/>
                </a:solidFill>
              </a:rPr>
              <a:t>const</a:t>
            </a:r>
            <a:r>
              <a:rPr lang="en-US" sz="2400" b="0">
                <a:solidFill>
                  <a:srgbClr val="000000"/>
                </a:solidFill>
              </a:rPr>
              <a:t>;</a:t>
            </a:r>
          </a:p>
          <a:p>
            <a:pPr marL="342900" indent="-342900">
              <a:lnSpc>
                <a:spcPct val="11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nếu các </a:t>
            </a:r>
            <a:r>
              <a:rPr lang="vi-VN" sz="2800" smtClean="0">
                <a:solidFill>
                  <a:srgbClr val="0000FF"/>
                </a:solidFill>
                <a:latin typeface="Arial" pitchFamily="34" charset="0"/>
                <a:cs typeface="Arial" pitchFamily="34" charset="0"/>
              </a:rPr>
              <a:t>thuộc tính suy diễn dòi hỏi nhiều tài nguyên</a:t>
            </a:r>
            <a:r>
              <a:rPr lang="vi-VN" sz="2800" smtClean="0">
                <a:solidFill>
                  <a:schemeClr val="tx1">
                    <a:lumMod val="95000"/>
                    <a:lumOff val="5000"/>
                  </a:schemeClr>
                </a:solidFill>
                <a:latin typeface="Arial" pitchFamily="34" charset="0"/>
                <a:cs typeface="Arial" pitchFamily="34" charset="0"/>
              </a:rPr>
              <a:t> hoặc thời gian để thực hiện tính toán, ta có thể khai báo là dữ liệu thành phần.</a:t>
            </a:r>
            <a:endParaRPr lang="en-US"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91</a:t>
            </a:fld>
            <a:endParaRPr lang="en-US"/>
          </a:p>
        </p:txBody>
      </p:sp>
      <p:sp>
        <p:nvSpPr>
          <p:cNvPr id="7" name="Rectangle 2"/>
          <p:cNvSpPr>
            <a:spLocks noChangeArrowheads="1"/>
          </p:cNvSpPr>
          <p:nvPr/>
        </p:nvSpPr>
        <p:spPr bwMode="auto">
          <a:xfrm>
            <a:off x="685800" y="3200400"/>
            <a:ext cx="8077200" cy="3276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fr-FR" sz="2400" b="0">
                <a:solidFill>
                  <a:srgbClr val="0000FF"/>
                </a:solidFill>
              </a:rPr>
              <a:t>class</a:t>
            </a:r>
            <a:r>
              <a:rPr lang="fr-FR" sz="2400" b="0">
                <a:solidFill>
                  <a:srgbClr val="000000"/>
                </a:solidFill>
              </a:rPr>
              <a:t> QuocGia{</a:t>
            </a:r>
          </a:p>
          <a:p>
            <a:pPr marL="342900" indent="-342900">
              <a:lnSpc>
                <a:spcPct val="90000"/>
              </a:lnSpc>
              <a:spcBef>
                <a:spcPct val="20000"/>
              </a:spcBef>
              <a:buFont typeface="Wingdings" pitchFamily="2" charset="2"/>
              <a:buNone/>
            </a:pPr>
            <a:r>
              <a:rPr lang="fr-FR" sz="2400" b="0">
                <a:solidFill>
                  <a:srgbClr val="000000"/>
                </a:solidFill>
              </a:rPr>
              <a:t>	</a:t>
            </a:r>
            <a:r>
              <a:rPr lang="fr-FR" sz="2400" b="0">
                <a:solidFill>
                  <a:srgbClr val="0000FF"/>
                </a:solidFill>
              </a:rPr>
              <a:t>long</a:t>
            </a:r>
            <a:r>
              <a:rPr lang="fr-FR" sz="2400" b="0">
                <a:solidFill>
                  <a:srgbClr val="000000"/>
                </a:solidFill>
              </a:rPr>
              <a:t> DanSo; </a:t>
            </a:r>
          </a:p>
          <a:p>
            <a:pPr marL="342900" indent="-342900">
              <a:lnSpc>
                <a:spcPct val="90000"/>
              </a:lnSpc>
              <a:spcBef>
                <a:spcPct val="20000"/>
              </a:spcBef>
              <a:buFont typeface="Wingdings" pitchFamily="2" charset="2"/>
              <a:buNone/>
            </a:pPr>
            <a:r>
              <a:rPr lang="fr-FR" sz="2400" b="0">
                <a:solidFill>
                  <a:srgbClr val="000000"/>
                </a:solidFill>
              </a:rPr>
              <a:t>	</a:t>
            </a:r>
            <a:r>
              <a:rPr lang="fr-FR" sz="2400" b="0">
                <a:solidFill>
                  <a:srgbClr val="0000FF"/>
                </a:solidFill>
              </a:rPr>
              <a:t>double</a:t>
            </a:r>
            <a:r>
              <a:rPr lang="fr-FR" sz="2400" b="0">
                <a:solidFill>
                  <a:srgbClr val="000000"/>
                </a:solidFill>
              </a:rPr>
              <a:t> DienTich; </a:t>
            </a:r>
          </a:p>
          <a:p>
            <a:pPr marL="342900" indent="-342900">
              <a:lnSpc>
                <a:spcPct val="90000"/>
              </a:lnSpc>
              <a:spcBef>
                <a:spcPct val="20000"/>
              </a:spcBef>
              <a:buFont typeface="Wingdings" pitchFamily="2" charset="2"/>
              <a:buNone/>
            </a:pPr>
            <a:r>
              <a:rPr lang="fr-FR" sz="2400" b="0">
                <a:solidFill>
                  <a:srgbClr val="000000"/>
                </a:solidFill>
              </a:rPr>
              <a:t>	</a:t>
            </a:r>
            <a:r>
              <a:rPr lang="fr-FR" sz="2400" b="0">
                <a:solidFill>
                  <a:srgbClr val="0000FF"/>
                </a:solidFill>
              </a:rPr>
              <a:t>double</a:t>
            </a:r>
            <a:r>
              <a:rPr lang="fr-FR" sz="2400" b="0">
                <a:solidFill>
                  <a:srgbClr val="000000"/>
                </a:solidFill>
              </a:rPr>
              <a:t> </a:t>
            </a:r>
            <a:r>
              <a:rPr lang="fr-FR" sz="2400" b="0">
                <a:solidFill>
                  <a:srgbClr val="FF0303"/>
                </a:solidFill>
              </a:rPr>
              <a:t>TuoiTrungBinh</a:t>
            </a:r>
            <a:r>
              <a:rPr lang="fr-FR" sz="2400" b="0" smtClean="0">
                <a:solidFill>
                  <a:srgbClr val="000000"/>
                </a:solidFill>
              </a:rPr>
              <a:t>;</a:t>
            </a:r>
            <a:endParaRPr lang="fr-FR" sz="2400" b="0">
              <a:solidFill>
                <a:srgbClr val="000000"/>
              </a:solidFill>
            </a:endParaRPr>
          </a:p>
          <a:p>
            <a:pPr marL="342900" indent="-342900">
              <a:lnSpc>
                <a:spcPct val="90000"/>
              </a:lnSpc>
              <a:spcBef>
                <a:spcPct val="20000"/>
              </a:spcBef>
              <a:buFont typeface="Wingdings" pitchFamily="2" charset="2"/>
              <a:buNone/>
            </a:pPr>
            <a:r>
              <a:rPr lang="fr-FR" sz="2400" b="0">
                <a:solidFill>
                  <a:srgbClr val="0000FF"/>
                </a:solidFill>
              </a:rPr>
              <a:t>public</a:t>
            </a:r>
            <a:r>
              <a:rPr lang="fr-FR" sz="2400" b="0">
                <a:solidFill>
                  <a:srgbClr val="000000"/>
                </a:solidFill>
              </a:rPr>
              <a:t>:</a:t>
            </a:r>
          </a:p>
          <a:p>
            <a:pPr marL="342900" indent="-342900">
              <a:lnSpc>
                <a:spcPct val="90000"/>
              </a:lnSpc>
              <a:spcBef>
                <a:spcPct val="20000"/>
              </a:spcBef>
              <a:buFont typeface="Wingdings" pitchFamily="2" charset="2"/>
              <a:buNone/>
            </a:pPr>
            <a:r>
              <a:rPr lang="fr-FR" sz="2400" b="0">
                <a:solidFill>
                  <a:srgbClr val="000000"/>
                </a:solidFill>
              </a:rPr>
              <a:t>	</a:t>
            </a:r>
            <a:r>
              <a:rPr lang="fr-FR" sz="2400" b="0">
                <a:solidFill>
                  <a:srgbClr val="0000FF"/>
                </a:solidFill>
              </a:rPr>
              <a:t>double</a:t>
            </a:r>
            <a:r>
              <a:rPr lang="fr-FR" sz="2400" b="0">
                <a:solidFill>
                  <a:srgbClr val="000000"/>
                </a:solidFill>
              </a:rPr>
              <a:t> </a:t>
            </a:r>
            <a:r>
              <a:rPr lang="fr-FR" sz="2400" b="0">
                <a:solidFill>
                  <a:srgbClr val="FF0303"/>
                </a:solidFill>
              </a:rPr>
              <a:t>TinhTuoiTB( )</a:t>
            </a:r>
            <a:r>
              <a:rPr lang="fr-FR" sz="2400" b="0">
                <a:solidFill>
                  <a:srgbClr val="000000"/>
                </a:solidFill>
              </a:rPr>
              <a:t> </a:t>
            </a:r>
            <a:r>
              <a:rPr lang="fr-FR" sz="2400" b="0">
                <a:solidFill>
                  <a:srgbClr val="0000FF"/>
                </a:solidFill>
              </a:rPr>
              <a:t>const</a:t>
            </a:r>
            <a:r>
              <a:rPr lang="fr-FR" sz="2400" b="0">
                <a:solidFill>
                  <a:srgbClr val="000000"/>
                </a:solidFill>
              </a:rPr>
              <a:t>;</a:t>
            </a:r>
          </a:p>
          <a:p>
            <a:pPr marL="342900" indent="-342900">
              <a:lnSpc>
                <a:spcPct val="90000"/>
              </a:lnSpc>
              <a:spcBef>
                <a:spcPct val="20000"/>
              </a:spcBef>
              <a:buFont typeface="Wingdings" pitchFamily="2" charset="2"/>
              <a:buNone/>
            </a:pPr>
            <a:r>
              <a:rPr lang="fr-FR" sz="2400" b="0">
                <a:solidFill>
                  <a:srgbClr val="000000"/>
                </a:solidFill>
              </a:rPr>
              <a:t>	//...</a:t>
            </a:r>
          </a:p>
          <a:p>
            <a:pPr marL="342900" indent="-342900">
              <a:lnSpc>
                <a:spcPct val="90000"/>
              </a:lnSpc>
              <a:spcBef>
                <a:spcPct val="20000"/>
              </a:spcBef>
              <a:buFont typeface="Wingdings" pitchFamily="2" charset="2"/>
              <a:buNone/>
            </a:pPr>
            <a:r>
              <a:rPr lang="fr-FR" sz="2400" b="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Dữ liệu thành phần nên được kết hợp</a:t>
            </a:r>
            <a:r>
              <a:rPr lang="en-US"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92</a:t>
            </a:fld>
            <a:endParaRPr lang="en-US"/>
          </a:p>
        </p:txBody>
      </p:sp>
      <p:sp>
        <p:nvSpPr>
          <p:cNvPr id="7" name="Rectangle 2"/>
          <p:cNvSpPr>
            <a:spLocks noChangeArrowheads="1"/>
          </p:cNvSpPr>
          <p:nvPr/>
        </p:nvSpPr>
        <p:spPr bwMode="auto">
          <a:xfrm>
            <a:off x="685800" y="1981200"/>
            <a:ext cx="3962400" cy="45720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TamGiac{</a:t>
            </a:r>
          </a:p>
          <a:p>
            <a:pPr marL="342900" indent="-342900">
              <a:spcBef>
                <a:spcPct val="20000"/>
              </a:spcBef>
              <a:buFont typeface="Wingdings" pitchFamily="2" charset="2"/>
              <a:buNone/>
            </a:pPr>
            <a:r>
              <a:rPr lang="en-US" sz="2200" b="0">
                <a:solidFill>
                  <a:srgbClr val="000000"/>
                </a:solidFill>
              </a:rPr>
              <a:t>	Diem A,B,C;</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a:t>
            </a:r>
          </a:p>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HinhTron{</a:t>
            </a:r>
          </a:p>
          <a:p>
            <a:pPr marL="342900" indent="-342900">
              <a:spcBef>
                <a:spcPct val="20000"/>
              </a:spcBef>
              <a:buFont typeface="Wingdings" pitchFamily="2" charset="2"/>
              <a:buNone/>
            </a:pPr>
            <a:r>
              <a:rPr lang="en-US" sz="2200" b="0">
                <a:solidFill>
                  <a:srgbClr val="000000"/>
                </a:solidFill>
              </a:rPr>
              <a:t>	</a:t>
            </a:r>
            <a:r>
              <a:rPr lang="en-US" sz="2200" b="0">
                <a:solidFill>
                  <a:srgbClr val="FF0303"/>
                </a:solidFill>
              </a:rPr>
              <a:t>Diem Tam;</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double</a:t>
            </a:r>
            <a:r>
              <a:rPr lang="en-US" sz="2200" b="0">
                <a:solidFill>
                  <a:srgbClr val="000000"/>
                </a:solidFill>
              </a:rPr>
              <a:t> BanKinh;</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a:t>
            </a:r>
          </a:p>
        </p:txBody>
      </p:sp>
      <p:sp>
        <p:nvSpPr>
          <p:cNvPr id="8" name="Rectangle 2"/>
          <p:cNvSpPr>
            <a:spLocks noChangeArrowheads="1"/>
          </p:cNvSpPr>
          <p:nvPr/>
        </p:nvSpPr>
        <p:spPr bwMode="auto">
          <a:xfrm>
            <a:off x="4692650" y="1981200"/>
            <a:ext cx="4070350" cy="45720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TamGiac{</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double</a:t>
            </a:r>
            <a:r>
              <a:rPr lang="en-US" sz="2200" b="0">
                <a:solidFill>
                  <a:srgbClr val="000000"/>
                </a:solidFill>
              </a:rPr>
              <a:t> </a:t>
            </a:r>
            <a:r>
              <a:rPr lang="en-US" sz="2200" b="0">
                <a:solidFill>
                  <a:srgbClr val="FF0303"/>
                </a:solidFill>
              </a:rPr>
              <a:t>xA, yA</a:t>
            </a:r>
            <a:r>
              <a:rPr lang="en-US" sz="2200" b="0">
                <a:solidFill>
                  <a:srgbClr val="000000"/>
                </a:solidFill>
              </a:rPr>
              <a:t>;</a:t>
            </a:r>
          </a:p>
          <a:p>
            <a:pPr marL="342900" indent="-342900">
              <a:spcBef>
                <a:spcPct val="20000"/>
              </a:spcBef>
              <a:buFont typeface="Wingdings" pitchFamily="2" charset="2"/>
              <a:buNone/>
            </a:pPr>
            <a:r>
              <a:rPr lang="en-US" sz="2200" b="0">
                <a:solidFill>
                  <a:srgbClr val="FF0303"/>
                </a:solidFill>
              </a:rPr>
              <a:t>	</a:t>
            </a:r>
            <a:r>
              <a:rPr lang="en-US" sz="2200" b="0">
                <a:solidFill>
                  <a:srgbClr val="0000FF"/>
                </a:solidFill>
              </a:rPr>
              <a:t>double</a:t>
            </a:r>
            <a:r>
              <a:rPr lang="en-US" sz="2200" b="0">
                <a:solidFill>
                  <a:srgbClr val="FF0303"/>
                </a:solidFill>
              </a:rPr>
              <a:t> xB, yB, xC, yC</a:t>
            </a:r>
            <a:r>
              <a:rPr lang="en-US" sz="2200" b="0">
                <a:solidFill>
                  <a:srgbClr val="000000"/>
                </a:solidFill>
              </a:rPr>
              <a:t>;</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a:t>
            </a:r>
          </a:p>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HinhTron{	</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double</a:t>
            </a:r>
            <a:r>
              <a:rPr lang="en-US" sz="2200" b="0">
                <a:solidFill>
                  <a:srgbClr val="000000"/>
                </a:solidFill>
              </a:rPr>
              <a:t> </a:t>
            </a:r>
            <a:r>
              <a:rPr lang="en-US" sz="2200" b="0">
                <a:solidFill>
                  <a:srgbClr val="FF0303"/>
                </a:solidFill>
              </a:rPr>
              <a:t>tx, ty</a:t>
            </a:r>
            <a:r>
              <a:rPr lang="en-US" sz="2200" b="0">
                <a:solidFill>
                  <a:srgbClr val="000000"/>
                </a:solidFill>
              </a:rPr>
              <a:t>, BanKinh;</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nguyên tắc xây dựng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Trong mọi trường hợp, nên có phương thức thiết lập (Constructor) để khởi động đối tượng</a:t>
            </a:r>
          </a:p>
          <a:p>
            <a:pPr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Nên có phương thức thiết lập có khả năng tự khởi động không cần tham số</a:t>
            </a:r>
          </a:p>
          <a:p>
            <a:pPr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Nếu đối tượng có nhu cầu cấp phát tài nguyên thì phải có phương thức thiết lập, copy constructor để khởi động đối tượng bằng đối tượng cùng kiểu và có destructor để dọn dẹp. Ngoài ra còn có phép gán (chương </a:t>
            </a:r>
            <a:r>
              <a:rPr lang="en-US" sz="2400" smtClean="0">
                <a:solidFill>
                  <a:schemeClr val="tx1">
                    <a:lumMod val="95000"/>
                    <a:lumOff val="5000"/>
                  </a:schemeClr>
                </a:solidFill>
                <a:latin typeface="Arial" pitchFamily="34" charset="0"/>
                <a:cs typeface="Arial" pitchFamily="34" charset="0"/>
              </a:rPr>
              <a:t>4</a:t>
            </a:r>
            <a:r>
              <a:rPr lang="vi-VN" sz="24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Nếu đối tượng đơn giản không cần tài nguyên riêng </a:t>
            </a:r>
            <a:r>
              <a:rPr lang="en-US" sz="2400" smtClean="0">
                <a:solidFill>
                  <a:schemeClr val="tx1">
                    <a:lumMod val="95000"/>
                    <a:lumOff val="5000"/>
                  </a:schemeClr>
                </a:solidFill>
                <a:latin typeface="Arial" pitchFamily="34" charset="0"/>
                <a:cs typeface="Arial" pitchFamily="34" charset="0"/>
                <a:sym typeface="Wingdings" pitchFamily="2" charset="2"/>
              </a:rPr>
              <a:t></a:t>
            </a:r>
            <a:r>
              <a:rPr lang="vi-VN" sz="2400" smtClean="0">
                <a:solidFill>
                  <a:schemeClr val="tx1">
                    <a:lumMod val="95000"/>
                    <a:lumOff val="5000"/>
                  </a:schemeClr>
                </a:solidFill>
                <a:latin typeface="Arial" pitchFamily="34" charset="0"/>
                <a:cs typeface="Arial" pitchFamily="34" charset="0"/>
              </a:rPr>
              <a:t>Không cần copy constructor và destructor</a:t>
            </a:r>
            <a:endParaRPr lang="en-US"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93</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Viết chương trình </a:t>
            </a:r>
            <a:r>
              <a:rPr lang="en-US" sz="2800" b="1" i="1" smtClean="0">
                <a:solidFill>
                  <a:srgbClr val="660033"/>
                </a:solidFill>
                <a:latin typeface="Arial" pitchFamily="34" charset="0"/>
                <a:cs typeface="Arial" pitchFamily="34" charset="0"/>
              </a:rPr>
              <a:t>nhập</a:t>
            </a:r>
            <a:r>
              <a:rPr lang="en-US" sz="2800" smtClean="0">
                <a:solidFill>
                  <a:srgbClr val="660033"/>
                </a:solidFill>
                <a:latin typeface="Arial" pitchFamily="34" charset="0"/>
                <a:cs typeface="Arial" pitchFamily="34" charset="0"/>
              </a:rPr>
              <a:t>,</a:t>
            </a:r>
            <a:r>
              <a:rPr lang="en-US" sz="2800" smtClean="0">
                <a:latin typeface="Arial" pitchFamily="34" charset="0"/>
                <a:cs typeface="Arial" pitchFamily="34" charset="0"/>
              </a:rPr>
              <a:t> </a:t>
            </a:r>
            <a:r>
              <a:rPr lang="en-US" sz="2800" b="1" i="1" smtClean="0">
                <a:solidFill>
                  <a:srgbClr val="0000CC"/>
                </a:solidFill>
                <a:latin typeface="Arial" pitchFamily="34" charset="0"/>
                <a:cs typeface="Arial" pitchFamily="34" charset="0"/>
              </a:rPr>
              <a:t>xuất</a:t>
            </a:r>
            <a:r>
              <a:rPr lang="en-US" sz="2800" smtClean="0">
                <a:latin typeface="Arial" pitchFamily="34" charset="0"/>
                <a:cs typeface="Arial" pitchFamily="34" charset="0"/>
              </a:rPr>
              <a:t> </a:t>
            </a:r>
            <a:r>
              <a:rPr lang="en-US" sz="2800" u="sng" smtClean="0">
                <a:solidFill>
                  <a:srgbClr val="FF0000"/>
                </a:solidFill>
                <a:latin typeface="Arial" pitchFamily="34" charset="0"/>
                <a:cs typeface="Arial" pitchFamily="34" charset="0"/>
              </a:rPr>
              <a:t>1 học sinh. Thông tin cần quan tâm về 1 học sinh</a:t>
            </a:r>
            <a:r>
              <a:rPr lang="en-US" sz="2800" smtClean="0">
                <a:latin typeface="Arial" pitchFamily="34" charset="0"/>
                <a:cs typeface="Arial" pitchFamily="34" charset="0"/>
              </a:rPr>
              <a:t>: Mã học sinh (8 ký tự), tên học sinh (30 ký tự), điểm (int).</a:t>
            </a:r>
            <a:endParaRPr lang="vi-VN" sz="2800" smtClean="0">
              <a:solidFill>
                <a:schemeClr val="tx1">
                  <a:lumMod val="95000"/>
                  <a:lumOff val="5000"/>
                </a:schemeClr>
              </a:solidFill>
              <a:latin typeface="Arial" pitchFamily="34" charset="0"/>
              <a:cs typeface="Arial" pitchFamily="34" charset="0"/>
            </a:endParaRPr>
          </a:p>
          <a:p>
            <a:pPr algn="just">
              <a:lnSpc>
                <a:spcPct val="120000"/>
              </a:lnSpc>
              <a:buFont typeface="Wingdings" pitchFamily="2" charset="2"/>
              <a:buChar char="v"/>
            </a:pPr>
            <a:r>
              <a:rPr lang="en-US" sz="2800" smtClean="0">
                <a:latin typeface="Arial" pitchFamily="34" charset="0"/>
                <a:cs typeface="Arial" pitchFamily="34" charset="0"/>
              </a:rPr>
              <a:t>Danh từ: Học sinh </a:t>
            </a:r>
            <a:r>
              <a:rPr lang="en-US" sz="2800" smtClean="0">
                <a:latin typeface="Arial" pitchFamily="34" charset="0"/>
                <a:cs typeface="Arial" pitchFamily="34" charset="0"/>
                <a:sym typeface="Wingdings" pitchFamily="2" charset="2"/>
              </a:rPr>
              <a:t> cấu trúc HS</a:t>
            </a:r>
          </a:p>
          <a:p>
            <a:pPr>
              <a:lnSpc>
                <a:spcPct val="120000"/>
              </a:lnSpc>
              <a:buFont typeface="Wingdings" pitchFamily="2" charset="2"/>
              <a:buChar char="v"/>
            </a:pPr>
            <a:r>
              <a:rPr lang="en-US" sz="2800" smtClean="0">
                <a:latin typeface="Arial" pitchFamily="34" charset="0"/>
                <a:cs typeface="Arial" pitchFamily="34" charset="0"/>
                <a:sym typeface="Wingdings" pitchFamily="2" charset="2"/>
              </a:rPr>
              <a:t>Động từ:</a:t>
            </a:r>
          </a:p>
          <a:p>
            <a:pPr lvl="1">
              <a:lnSpc>
                <a:spcPct val="120000"/>
              </a:lnSpc>
              <a:buFont typeface="Wingdings" pitchFamily="2" charset="2"/>
              <a:buChar char="§"/>
            </a:pPr>
            <a:r>
              <a:rPr lang="en-US" sz="2400" smtClean="0">
                <a:latin typeface="Arial" pitchFamily="34" charset="0"/>
                <a:cs typeface="Arial" pitchFamily="34" charset="0"/>
              </a:rPr>
              <a:t>Nhập một hs </a:t>
            </a:r>
            <a:r>
              <a:rPr lang="en-US" sz="2400" smtClean="0">
                <a:latin typeface="Arial" pitchFamily="34" charset="0"/>
                <a:cs typeface="Arial" pitchFamily="34" charset="0"/>
                <a:sym typeface="Wingdings" pitchFamily="2" charset="2"/>
              </a:rPr>
              <a:t> Hàm Nhap(HS &amp;hs)</a:t>
            </a:r>
          </a:p>
          <a:p>
            <a:pPr lvl="1">
              <a:lnSpc>
                <a:spcPct val="120000"/>
              </a:lnSpc>
              <a:buFont typeface="Wingdings" pitchFamily="2" charset="2"/>
              <a:buChar char="§"/>
            </a:pPr>
            <a:r>
              <a:rPr lang="en-US" sz="2400" smtClean="0">
                <a:latin typeface="Arial" pitchFamily="34" charset="0"/>
                <a:cs typeface="Arial" pitchFamily="34" charset="0"/>
                <a:sym typeface="Wingdings" pitchFamily="2" charset="2"/>
              </a:rPr>
              <a:t>Xuất một hs  Hàm Xuat(HS hs);</a:t>
            </a:r>
          </a:p>
          <a:p>
            <a:pPr lvl="1" algn="just">
              <a:lnSpc>
                <a:spcPct val="130000"/>
              </a:lnSpc>
              <a:spcBef>
                <a:spcPts val="300"/>
              </a:spcBef>
              <a:spcAft>
                <a:spcPts val="300"/>
              </a:spcAft>
              <a:buFont typeface="Wingdings" pitchFamily="2" charset="2"/>
              <a:buChar char="§"/>
            </a:pPr>
            <a:endParaRPr lang="en-US"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94</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 &amp; A</a:t>
            </a:r>
            <a:endParaRPr lang="en-US" b="1">
              <a:effectLst>
                <a:outerShdw blurRad="38100" dist="38100" dir="2700000" algn="tl">
                  <a:srgbClr val="000000">
                    <a:alpha val="43137"/>
                  </a:srgbClr>
                </a:outerShdw>
              </a:effectLst>
              <a:latin typeface="Arial" pitchFamily="34" charset="0"/>
              <a:cs typeface="Arial" pitchFamily="34" charset="0"/>
            </a:endParaRP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xmlns="" val="393189042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12939</TotalTime>
  <Words>4664</Words>
  <Application>Microsoft Office PowerPoint</Application>
  <PresentationFormat>On-screen Show (4:3)</PresentationFormat>
  <Paragraphs>1333</Paragraphs>
  <Slides>95</Slides>
  <Notes>94</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Template</vt:lpstr>
      <vt:lpstr>CHƯƠNG 3. LỚP VÀ ĐỐI TƯỢNG</vt:lpstr>
      <vt:lpstr>Nội dung</vt:lpstr>
      <vt:lpstr>Lớp trong C++</vt:lpstr>
      <vt:lpstr>Đối tượng</vt:lpstr>
      <vt:lpstr>Lớp đối tượng - class</vt:lpstr>
      <vt:lpstr>Khai báo lớp</vt:lpstr>
      <vt:lpstr>Khai báo lớp</vt:lpstr>
      <vt:lpstr>Các thành phần của lớp</vt:lpstr>
      <vt:lpstr>Cơ chế tạo lập các lớp</vt:lpstr>
      <vt:lpstr>Định nghĩa hàm thành phần</vt:lpstr>
      <vt:lpstr>Định nghĩa hàm thành phần</vt:lpstr>
      <vt:lpstr>Tạo lập đối tượng</vt:lpstr>
      <vt:lpstr>Class Time Specification</vt:lpstr>
      <vt:lpstr>Class Interface Diagram</vt:lpstr>
      <vt:lpstr>Declaration of an Object</vt:lpstr>
      <vt:lpstr>Declaration of an Object</vt:lpstr>
      <vt:lpstr>Declaration of an Object</vt:lpstr>
      <vt:lpstr>Ví dụ</vt:lpstr>
      <vt:lpstr>Ví dụ</vt:lpstr>
      <vt:lpstr>Ví dụ</vt:lpstr>
      <vt:lpstr>Ví dụ</vt:lpstr>
      <vt:lpstr>Phạm vi truy xuất</vt:lpstr>
      <vt:lpstr>Phạm vi truy xuất</vt:lpstr>
      <vt:lpstr>Phạm vi truy xuất – Ví dụ</vt:lpstr>
      <vt:lpstr>Phạm vi truy xuất – Ví dụ</vt:lpstr>
      <vt:lpstr>Tham số hàm thành phần</vt:lpstr>
      <vt:lpstr>Tham số hàm thành phần</vt:lpstr>
      <vt:lpstr>Con trỏ this</vt:lpstr>
      <vt:lpstr>Phép gán đối tượng</vt:lpstr>
      <vt:lpstr>Hàm thiết lập – Constructor</vt:lpstr>
      <vt:lpstr>Hàm thiết lập – Constructor</vt:lpstr>
      <vt:lpstr>Ví dụ</vt:lpstr>
      <vt:lpstr>Ví dụ</vt:lpstr>
      <vt:lpstr>Constructor mặc định</vt:lpstr>
      <vt:lpstr>Constructor mặc định</vt:lpstr>
      <vt:lpstr>Ví dụ</vt:lpstr>
      <vt:lpstr>Copy constructor</vt:lpstr>
      <vt:lpstr>Hàm hủy bỏ – Destructor</vt:lpstr>
      <vt:lpstr>Ví dụ</vt:lpstr>
      <vt:lpstr>Hàm bạn, lớp bạn</vt:lpstr>
      <vt:lpstr>Hàm bạn (Friend function)</vt:lpstr>
      <vt:lpstr>Hàm bạn (Friend function)</vt:lpstr>
      <vt:lpstr>Ví dụ</vt:lpstr>
      <vt:lpstr>Ví dụ</vt:lpstr>
      <vt:lpstr>Lớp bạn (Friend class)</vt:lpstr>
      <vt:lpstr>Ví dụ</vt:lpstr>
      <vt:lpstr>Các phương thức Truy vấn</vt:lpstr>
      <vt:lpstr>Các phương thức Truy vấn</vt:lpstr>
      <vt:lpstr>Các phương thức Cập nhật</vt:lpstr>
      <vt:lpstr>Truy vấn và Cập nhật</vt:lpstr>
      <vt:lpstr>Ví dụ</vt:lpstr>
      <vt:lpstr>Thành viên tĩnh – static member</vt:lpstr>
      <vt:lpstr>Ví dụ</vt:lpstr>
      <vt:lpstr>Ví dụ</vt:lpstr>
      <vt:lpstr>Ví dụ</vt:lpstr>
      <vt:lpstr>Ví dụ</vt:lpstr>
      <vt:lpstr>Ví dụ về đối tượng toàn cục</vt:lpstr>
      <vt:lpstr>Ví dụ về đối tượng toàn cục</vt:lpstr>
      <vt:lpstr>Đối tượng là thành phần của lớp</vt:lpstr>
      <vt:lpstr>Đối tượng là thành phần của lớp</vt:lpstr>
      <vt:lpstr>Ví dụ</vt:lpstr>
      <vt:lpstr>Ví dụ</vt:lpstr>
      <vt:lpstr>Ví dụ</vt:lpstr>
      <vt:lpstr>Ví dụ</vt:lpstr>
      <vt:lpstr>Ví dụ</vt:lpstr>
      <vt:lpstr>Đối tượng là thành phần của mảng</vt:lpstr>
      <vt:lpstr>Đối tượng là thành phần của mảng</vt:lpstr>
      <vt:lpstr>Đối tượng là thành phần của mảng</vt:lpstr>
      <vt:lpstr>Đối tượng là thành phần của mảng</vt:lpstr>
      <vt:lpstr>Đối tượng là thành phần của mảng</vt:lpstr>
      <vt:lpstr>Dùng phương thức thiết lập với tham số có giá trị mặc nhiên</vt:lpstr>
      <vt:lpstr>Dùng phương thức thiết lập với tham số có giá trị mặc nhiên</vt:lpstr>
      <vt:lpstr>Dùng phương thức thiết lập với tham số có giá trị mặc nhiên</vt:lpstr>
      <vt:lpstr>Dùng phương thức thiết lập  không tham số</vt:lpstr>
      <vt:lpstr>Dùng phương thức thiết lập  không tham số</vt:lpstr>
      <vt:lpstr>Dùng phương thức thiết lập  không tham số</vt:lpstr>
      <vt:lpstr>Đối tượng được cấp phát động</vt:lpstr>
      <vt:lpstr>Đối tượng được cấp phát động</vt:lpstr>
      <vt:lpstr>Cấp và hủy một đối tượng</vt:lpstr>
      <vt:lpstr>Cấp và hủy nhiều đối tượng</vt:lpstr>
      <vt:lpstr>Cấp và hủy nhiều đối tượng</vt:lpstr>
      <vt:lpstr>Cấp và hủy nhiều đối tượng</vt:lpstr>
      <vt:lpstr>Cấp và hủy nhiều đối tượng</vt:lpstr>
      <vt:lpstr>Cấp và hủy nhiều đối tượng</vt:lpstr>
      <vt:lpstr>Giao diện và chi tiết cài đặt</vt:lpstr>
      <vt:lpstr>Lớp ThoiDiem – Cách 1</vt:lpstr>
      <vt:lpstr>Lớp ThoiDiem – Cách 2</vt:lpstr>
      <vt:lpstr>Các nguyên tắc xây dựng lớp</vt:lpstr>
      <vt:lpstr>Các nguyên tắc xây dựng lớp</vt:lpstr>
      <vt:lpstr>Các nguyên tắc xây dựng lớp</vt:lpstr>
      <vt:lpstr>Các nguyên tắc xây dựng lớp</vt:lpstr>
      <vt:lpstr>Các nguyên tắc xây dựng lớp</vt:lpstr>
      <vt:lpstr>Các nguyên tắc xây dựng lớp</vt:lpstr>
      <vt:lpstr>Bài tập</vt:lpstr>
      <vt:lpstr>Q &amp; 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ThanhHa</cp:lastModifiedBy>
  <cp:revision>783</cp:revision>
  <cp:lastPrinted>1601-01-01T00:00:00Z</cp:lastPrinted>
  <dcterms:created xsi:type="dcterms:W3CDTF">1601-01-01T00:00:00Z</dcterms:created>
  <dcterms:modified xsi:type="dcterms:W3CDTF">2013-09-16T03:48:41Z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