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2"/>
  </p:notesMasterIdLst>
  <p:handoutMasterIdLst>
    <p:handoutMasterId r:id="rId83"/>
  </p:handoutMasterIdLst>
  <p:sldIdLst>
    <p:sldId id="747" r:id="rId2"/>
    <p:sldId id="1028" r:id="rId3"/>
    <p:sldId id="729" r:id="rId4"/>
    <p:sldId id="944" r:id="rId5"/>
    <p:sldId id="946" r:id="rId6"/>
    <p:sldId id="945" r:id="rId7"/>
    <p:sldId id="950" r:id="rId8"/>
    <p:sldId id="951" r:id="rId9"/>
    <p:sldId id="947" r:id="rId10"/>
    <p:sldId id="948" r:id="rId11"/>
    <p:sldId id="949" r:id="rId12"/>
    <p:sldId id="952" r:id="rId13"/>
    <p:sldId id="954" r:id="rId14"/>
    <p:sldId id="955" r:id="rId15"/>
    <p:sldId id="956" r:id="rId16"/>
    <p:sldId id="953" r:id="rId17"/>
    <p:sldId id="957" r:id="rId18"/>
    <p:sldId id="958" r:id="rId19"/>
    <p:sldId id="959" r:id="rId20"/>
    <p:sldId id="960" r:id="rId21"/>
    <p:sldId id="961" r:id="rId22"/>
    <p:sldId id="964" r:id="rId23"/>
    <p:sldId id="962" r:id="rId24"/>
    <p:sldId id="963" r:id="rId25"/>
    <p:sldId id="965" r:id="rId26"/>
    <p:sldId id="966" r:id="rId27"/>
    <p:sldId id="967" r:id="rId28"/>
    <p:sldId id="968" r:id="rId29"/>
    <p:sldId id="972" r:id="rId30"/>
    <p:sldId id="973" r:id="rId31"/>
    <p:sldId id="974" r:id="rId32"/>
    <p:sldId id="971" r:id="rId33"/>
    <p:sldId id="975" r:id="rId34"/>
    <p:sldId id="979" r:id="rId35"/>
    <p:sldId id="976" r:id="rId36"/>
    <p:sldId id="977" r:id="rId37"/>
    <p:sldId id="978" r:id="rId38"/>
    <p:sldId id="980" r:id="rId39"/>
    <p:sldId id="981" r:id="rId40"/>
    <p:sldId id="985" r:id="rId41"/>
    <p:sldId id="982" r:id="rId42"/>
    <p:sldId id="983" r:id="rId43"/>
    <p:sldId id="984" r:id="rId44"/>
    <p:sldId id="986" r:id="rId45"/>
    <p:sldId id="987" r:id="rId46"/>
    <p:sldId id="988" r:id="rId47"/>
    <p:sldId id="989" r:id="rId48"/>
    <p:sldId id="990" r:id="rId49"/>
    <p:sldId id="991" r:id="rId50"/>
    <p:sldId id="992" r:id="rId51"/>
    <p:sldId id="993" r:id="rId52"/>
    <p:sldId id="994" r:id="rId53"/>
    <p:sldId id="995" r:id="rId54"/>
    <p:sldId id="996" r:id="rId55"/>
    <p:sldId id="1000" r:id="rId56"/>
    <p:sldId id="997" r:id="rId57"/>
    <p:sldId id="998" r:id="rId58"/>
    <p:sldId id="999" r:id="rId59"/>
    <p:sldId id="1001" r:id="rId60"/>
    <p:sldId id="1002" r:id="rId61"/>
    <p:sldId id="1003" r:id="rId62"/>
    <p:sldId id="1004" r:id="rId63"/>
    <p:sldId id="1005" r:id="rId64"/>
    <p:sldId id="1009" r:id="rId65"/>
    <p:sldId id="1011" r:id="rId66"/>
    <p:sldId id="1012" r:id="rId67"/>
    <p:sldId id="1013" r:id="rId68"/>
    <p:sldId id="1010" r:id="rId69"/>
    <p:sldId id="1019" r:id="rId70"/>
    <p:sldId id="1014" r:id="rId71"/>
    <p:sldId id="1018" r:id="rId72"/>
    <p:sldId id="1015" r:id="rId73"/>
    <p:sldId id="1020" r:id="rId74"/>
    <p:sldId id="1021" r:id="rId75"/>
    <p:sldId id="1024" r:id="rId76"/>
    <p:sldId id="1025" r:id="rId77"/>
    <p:sldId id="1022" r:id="rId78"/>
    <p:sldId id="1026" r:id="rId79"/>
    <p:sldId id="1027" r:id="rId80"/>
    <p:sldId id="941" r:id="rId8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3300"/>
    <a:srgbClr val="0066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6151" autoAdjust="0"/>
  </p:normalViewPr>
  <p:slideViewPr>
    <p:cSldViewPr>
      <p:cViewPr>
        <p:scale>
          <a:sx n="60" d="100"/>
          <a:sy n="60" d="100"/>
        </p:scale>
        <p:origin x="-1770"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15/09/2013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xmlns=""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15/09/2013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xmlns=""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endParaRPr lang="en-US" sz="1200" smtClean="0">
              <a:solidFill>
                <a:srgbClr val="FF0303"/>
              </a:solidFill>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z="120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sz="1200"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15/09/2013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15/09/2013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15/09/2013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15/09/2013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15/09/2013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15/09/2013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15/09/2013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15/09/2013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xmlns=""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a.operator@(b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mailto:aa.operator@(int)" TargetMode="External"/><Relationship Id="rId4" Type="http://schemas.openxmlformats.org/officeDocument/2006/relationships/hyperlink" Target="mailto:aa.operato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smtClean="0"/>
              <a:t>CHƯƠNG 4.</a:t>
            </a:r>
            <a:br>
              <a:rPr lang="en-US" sz="4800" b="1" smtClean="0"/>
            </a:br>
            <a:r>
              <a:rPr lang="en-US" sz="4800" b="1" smtClean="0"/>
              <a:t>OVERLOAD TOÁN TỬ VÀ HÀM</a:t>
            </a:r>
            <a:endParaRPr lang="es-ES" sz="4800" b="1">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pPr eaLnBrk="1" hangingPunct="1"/>
            <a:r>
              <a:rPr lang="en-US" b="1" smtClean="0">
                <a:solidFill>
                  <a:srgbClr val="0000FF"/>
                </a:solidFill>
                <a:latin typeface="Times New Roman" pitchFamily="18" charset="0"/>
                <a:cs typeface="Times New Roman" pitchFamily="18" charset="0"/>
              </a:rPr>
              <a:t>ThS. Trần Anh Dũng</a:t>
            </a:r>
            <a:endParaRPr lang="vi-VN" b="1" smtClean="0">
              <a:solidFill>
                <a:srgbClr val="0000FF"/>
              </a:solidFill>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p14="http://schemas.microsoft.com/office/powerpoint/2010/main" xmlns=""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8" name="TextBox 7"/>
          <p:cNvSpPr txBox="1"/>
          <p:nvPr/>
        </p:nvSpPr>
        <p:spPr>
          <a:xfrm>
            <a:off x="37878" y="1900535"/>
            <a:ext cx="9044464" cy="1246495"/>
          </a:xfrm>
          <a:prstGeom prst="rect">
            <a:avLst/>
          </a:prstGeom>
          <a:noFill/>
        </p:spPr>
        <p:txBody>
          <a:bodyPr wrap="none" rtlCol="0">
            <a:spAutoFit/>
          </a:bodyPr>
          <a:lstStyle/>
          <a:p>
            <a:r>
              <a:rPr lang="en-US" sz="2500" smtClean="0"/>
              <a:t>aa@bb 	</a:t>
            </a:r>
            <a:r>
              <a:rPr lang="en-US" sz="2500" smtClean="0">
                <a:sym typeface="Wingdings" pitchFamily="2" charset="2"/>
              </a:rPr>
              <a:t> </a:t>
            </a:r>
            <a:r>
              <a:rPr lang="en-US" sz="2500" smtClean="0">
                <a:sym typeface="Wingdings" pitchFamily="2" charset="2"/>
                <a:hlinkClick r:id="rId3"/>
              </a:rPr>
              <a:t>aa.operator@(bb)</a:t>
            </a:r>
            <a:r>
              <a:rPr lang="en-US" sz="2500" smtClean="0">
                <a:sym typeface="Wingdings" pitchFamily="2" charset="2"/>
              </a:rPr>
              <a:t>	hoặc </a:t>
            </a:r>
            <a:r>
              <a:rPr lang="en-US" sz="2500" smtClean="0">
                <a:solidFill>
                  <a:srgbClr val="0000C0"/>
                </a:solidFill>
                <a:sym typeface="Wingdings" pitchFamily="2" charset="2"/>
              </a:rPr>
              <a:t>operator@(aa,bb)</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4"/>
              </a:rPr>
              <a:t>aa.operator@()</a:t>
            </a:r>
            <a:r>
              <a:rPr lang="en-US" sz="2500" smtClean="0">
                <a:sym typeface="Wingdings" pitchFamily="2" charset="2"/>
              </a:rPr>
              <a:t>	 	hoặc </a:t>
            </a:r>
            <a:r>
              <a:rPr lang="en-US" sz="2500" smtClean="0">
                <a:solidFill>
                  <a:srgbClr val="0000C0"/>
                </a:solidFill>
                <a:sym typeface="Wingdings" pitchFamily="2" charset="2"/>
              </a:rPr>
              <a:t>operator@(aa)</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5"/>
              </a:rPr>
              <a:t>aa.operator@(int)</a:t>
            </a:r>
            <a:r>
              <a:rPr lang="en-US" sz="2500" smtClean="0">
                <a:sym typeface="Wingdings" pitchFamily="2" charset="2"/>
              </a:rPr>
              <a:t>	hoặc </a:t>
            </a:r>
            <a:r>
              <a:rPr lang="en-US" sz="2500" smtClean="0">
                <a:solidFill>
                  <a:srgbClr val="0000C0"/>
                </a:solidFill>
                <a:sym typeface="Wingdings" pitchFamily="2" charset="2"/>
              </a:rPr>
              <a:t>operator@(aa,int)</a:t>
            </a:r>
            <a:endParaRPr lang="en-US" sz="2500">
              <a:solidFill>
                <a:srgbClr val="0000C0"/>
              </a:solidFill>
            </a:endParaRPr>
          </a:p>
        </p:txBody>
      </p:sp>
      <p:sp>
        <p:nvSpPr>
          <p:cNvPr id="9" name="TextBox 8"/>
          <p:cNvSpPr txBox="1"/>
          <p:nvPr/>
        </p:nvSpPr>
        <p:spPr>
          <a:xfrm>
            <a:off x="533400" y="3881735"/>
            <a:ext cx="3657600" cy="461665"/>
          </a:xfrm>
          <a:prstGeom prst="rect">
            <a:avLst/>
          </a:prstGeom>
          <a:solidFill>
            <a:schemeClr val="accent5">
              <a:lumMod val="90000"/>
            </a:schemeClr>
          </a:solidFill>
        </p:spPr>
        <p:txBody>
          <a:bodyPr wrap="square" rtlCol="0">
            <a:spAutoFit/>
          </a:bodyPr>
          <a:lstStyle/>
          <a:p>
            <a:r>
              <a:rPr lang="en-US" sz="2400" smtClean="0"/>
              <a:t>là phương thức của lớp</a:t>
            </a:r>
            <a:endParaRPr lang="en-US" sz="2400"/>
          </a:p>
        </p:txBody>
      </p:sp>
      <p:sp>
        <p:nvSpPr>
          <p:cNvPr id="10" name="TextBox 9"/>
          <p:cNvSpPr txBox="1"/>
          <p:nvPr/>
        </p:nvSpPr>
        <p:spPr>
          <a:xfrm>
            <a:off x="5638800" y="3881735"/>
            <a:ext cx="2590800" cy="461665"/>
          </a:xfrm>
          <a:prstGeom prst="rect">
            <a:avLst/>
          </a:prstGeom>
          <a:solidFill>
            <a:schemeClr val="accent5">
              <a:lumMod val="90000"/>
            </a:schemeClr>
          </a:solidFill>
        </p:spPr>
        <p:txBody>
          <a:bodyPr wrap="square" rtlCol="0">
            <a:spAutoFit/>
          </a:bodyPr>
          <a:lstStyle/>
          <a:p>
            <a:r>
              <a:rPr lang="en-US" sz="2400" smtClean="0"/>
              <a:t>là hàm toàn cục</a:t>
            </a:r>
            <a:endParaRPr lang="en-US" sz="2400"/>
          </a:p>
        </p:txBody>
      </p:sp>
      <p:cxnSp>
        <p:nvCxnSpPr>
          <p:cNvPr id="11" name="Straight Arrow Connector 10"/>
          <p:cNvCxnSpPr>
            <a:stCxn id="9" idx="0"/>
          </p:cNvCxnSpPr>
          <p:nvPr/>
        </p:nvCxnSpPr>
        <p:spPr>
          <a:xfrm flipV="1">
            <a:off x="2362200" y="3119735"/>
            <a:ext cx="381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324600" y="3424535"/>
            <a:ext cx="838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long</a:t>
            </a:r>
            <a:r>
              <a:rPr lang="en-US" sz="2400" b="0">
                <a:solidFill>
                  <a:srgbClr val="000000"/>
                </a:solidFill>
              </a:rPr>
              <a:t> USCLN(</a:t>
            </a:r>
            <a:r>
              <a:rPr lang="en-US" sz="2400" b="0">
                <a:solidFill>
                  <a:srgbClr val="0000FF"/>
                </a:solidFill>
              </a:rPr>
              <a:t>long </a:t>
            </a:r>
            <a:r>
              <a:rPr lang="en-US" sz="2400" b="0">
                <a:solidFill>
                  <a:srgbClr val="000000"/>
                </a:solidFill>
              </a:rPr>
              <a:t>x, </a:t>
            </a:r>
            <a:r>
              <a:rPr lang="en-US" sz="2400" b="0">
                <a:solidFill>
                  <a:srgbClr val="0000FF"/>
                </a:solidFill>
              </a:rPr>
              <a:t>long</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x = abs(x);</a:t>
            </a:r>
          </a:p>
          <a:p>
            <a:pPr marL="342900" indent="-342900">
              <a:spcBef>
                <a:spcPct val="20000"/>
              </a:spcBef>
              <a:buFont typeface="Wingdings" pitchFamily="2" charset="2"/>
              <a:buNone/>
            </a:pPr>
            <a:r>
              <a:rPr lang="en-US" sz="2400" b="0">
                <a:solidFill>
                  <a:srgbClr val="000000"/>
                </a:solidFill>
              </a:rPr>
              <a:t>	y = abs(y);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(x == 0 || y == 0) </a:t>
            </a:r>
            <a:r>
              <a:rPr lang="en-US" sz="2400" b="0">
                <a:solidFill>
                  <a:srgbClr val="0000FF"/>
                </a:solidFill>
              </a:rPr>
              <a:t>return</a:t>
            </a:r>
            <a:r>
              <a:rPr lang="en-US" sz="2400" b="0">
                <a:solidFill>
                  <a:srgbClr val="000000"/>
                </a:solidFill>
              </a:rPr>
              <a:t> 1;</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while</a:t>
            </a:r>
            <a:r>
              <a:rPr lang="en-US" sz="2400" b="0">
                <a:solidFill>
                  <a:srgbClr val="000000"/>
                </a:solidFill>
              </a:rPr>
              <a:t> ((r = x % y) != 0){</a:t>
            </a:r>
          </a:p>
          <a:p>
            <a:pPr marL="342900" indent="-342900">
              <a:spcBef>
                <a:spcPct val="20000"/>
              </a:spcBef>
              <a:buFont typeface="Wingdings" pitchFamily="2" charset="2"/>
              <a:buNone/>
            </a:pPr>
            <a:r>
              <a:rPr lang="en-US" sz="2400" b="0">
                <a:solidFill>
                  <a:srgbClr val="000000"/>
                </a:solidFill>
              </a:rPr>
              <a:t>		x = y;</a:t>
            </a:r>
          </a:p>
          <a:p>
            <a:pPr marL="342900" indent="-342900">
              <a:spcBef>
                <a:spcPct val="20000"/>
              </a:spcBef>
              <a:buFont typeface="Wingdings" pitchFamily="2" charset="2"/>
              <a:buNone/>
            </a:pPr>
            <a:r>
              <a:rPr lang="en-US" sz="2400" b="0">
                <a:solidFill>
                  <a:srgbClr val="000000"/>
                </a:solidFill>
              </a:rPr>
              <a:t>		y = r;</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PhanSo{</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tu, mau;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UocLuoc();</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PhanSo(</a:t>
            </a:r>
            <a:r>
              <a:rPr lang="en-US" sz="2000">
                <a:solidFill>
                  <a:srgbClr val="0000FF"/>
                </a:solidFill>
              </a:rPr>
              <a:t>long</a:t>
            </a:r>
            <a:r>
              <a:rPr lang="en-US" sz="2000">
                <a:solidFill>
                  <a:srgbClr val="000000"/>
                </a:solidFill>
              </a:rPr>
              <a:t> t, </a:t>
            </a:r>
            <a:r>
              <a:rPr lang="en-US" sz="2000">
                <a:solidFill>
                  <a:srgbClr val="0000FF"/>
                </a:solidFill>
              </a:rPr>
              <a:t>long</a:t>
            </a:r>
            <a:r>
              <a:rPr lang="en-US" sz="2000">
                <a:solidFill>
                  <a:srgbClr val="000000"/>
                </a:solidFill>
              </a:rPr>
              <a:t> m) { </a:t>
            </a:r>
          </a:p>
          <a:p>
            <a:pPr marL="342900" indent="-342900">
              <a:spcBef>
                <a:spcPct val="20000"/>
              </a:spcBef>
              <a:buFont typeface="Wingdings" pitchFamily="2" charset="2"/>
              <a:buNone/>
            </a:pPr>
            <a:r>
              <a:rPr lang="en-US" sz="2000">
                <a:solidFill>
                  <a:srgbClr val="000000"/>
                </a:solidFill>
              </a:rPr>
              <a:t>		Set(t,m); </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Set(</a:t>
            </a:r>
            <a:r>
              <a:rPr lang="en-US" sz="2000">
                <a:solidFill>
                  <a:srgbClr val="0000FF"/>
                </a:solidFill>
              </a:rPr>
              <a:t>long</a:t>
            </a:r>
            <a:r>
              <a:rPr lang="en-US" sz="2000">
                <a:solidFill>
                  <a:srgbClr val="000000"/>
                </a:solidFill>
              </a:rPr>
              <a:t> t,</a:t>
            </a:r>
            <a:r>
              <a:rPr lang="en-US" sz="2000">
                <a:solidFill>
                  <a:srgbClr val="0000FF"/>
                </a:solidFill>
              </a:rPr>
              <a:t> long</a:t>
            </a:r>
            <a:r>
              <a:rPr lang="en-US" sz="2000">
                <a:solidFill>
                  <a:srgbClr val="000000"/>
                </a:solidFill>
              </a:rPr>
              <a:t> m);</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LayTu()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tu;</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LayMau()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mau;</a:t>
            </a:r>
          </a:p>
          <a:p>
            <a:pPr marL="342900" indent="-342900">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	PhanSo Cong(PhanSo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smtClean="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FF0303"/>
                </a:solidFill>
              </a:rPr>
              <a:t> -</a:t>
            </a:r>
            <a:r>
              <a:rPr lang="en-US" sz="2400" b="0">
                <a:solidFill>
                  <a:srgbClr val="000000"/>
                </a:solidFill>
              </a:rPr>
              <a:t> ()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PhanSo(-tu, mau);</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 </a:t>
            </a:r>
            <a:r>
              <a:rPr lang="en-US" sz="2400" b="0">
                <a:solidFill>
                  <a:srgbClr val="000000"/>
                </a:solidFill>
              </a:rPr>
              <a:t>(PhanSo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PhanSo::UocLuoc(){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usc = USCLN(tu, mau);</a:t>
            </a:r>
          </a:p>
          <a:p>
            <a:pPr marL="342900" indent="-342900">
              <a:spcBef>
                <a:spcPct val="20000"/>
              </a:spcBef>
              <a:buFont typeface="Wingdings" pitchFamily="2" charset="2"/>
              <a:buNone/>
            </a:pPr>
            <a:r>
              <a:rPr lang="en-US" sz="2000">
                <a:solidFill>
                  <a:srgbClr val="000000"/>
                </a:solidFill>
              </a:rPr>
              <a:t>	tu /= usc; </a:t>
            </a:r>
          </a:p>
          <a:p>
            <a:pPr marL="342900" indent="-342900">
              <a:spcBef>
                <a:spcPct val="20000"/>
              </a:spcBef>
              <a:buFont typeface="Wingdings" pitchFamily="2" charset="2"/>
              <a:buNone/>
            </a:pPr>
            <a:r>
              <a:rPr lang="en-US" sz="2000">
                <a:solidFill>
                  <a:srgbClr val="000000"/>
                </a:solidFill>
              </a:rPr>
              <a:t>	mau /= usc;</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(mau &lt; 0) mau = -mau, tu = -tu;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(tu == 0) </a:t>
            </a:r>
            <a:r>
              <a:rPr lang="en-US" sz="2000">
                <a:solidFill>
                  <a:srgbClr val="0000FF"/>
                </a:solidFill>
              </a:rPr>
              <a:t>mau</a:t>
            </a:r>
            <a:r>
              <a:rPr lang="en-US" sz="2000">
                <a:solidFill>
                  <a:srgbClr val="000000"/>
                </a:solidFill>
              </a:rPr>
              <a:t> = 1;</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PhanSo::Set(</a:t>
            </a:r>
            <a:r>
              <a:rPr lang="en-US" sz="2000">
                <a:solidFill>
                  <a:srgbClr val="0000FF"/>
                </a:solidFill>
              </a:rPr>
              <a:t>long</a:t>
            </a:r>
            <a:r>
              <a:rPr lang="en-US" sz="2000">
                <a:solidFill>
                  <a:srgbClr val="000000"/>
                </a:solidFill>
              </a:rPr>
              <a:t> t, </a:t>
            </a:r>
            <a:r>
              <a:rPr lang="en-US" sz="2000">
                <a:solidFill>
                  <a:srgbClr val="0000FF"/>
                </a:solidFill>
              </a:rPr>
              <a:t>long</a:t>
            </a:r>
            <a:r>
              <a:rPr lang="en-US" sz="2000">
                <a:solidFill>
                  <a:srgbClr val="000000"/>
                </a:solidFill>
              </a:rPr>
              <a:t> m)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(m) {</a:t>
            </a:r>
          </a:p>
          <a:p>
            <a:pPr marL="342900" indent="-342900">
              <a:spcBef>
                <a:spcPct val="20000"/>
              </a:spcBef>
              <a:buFont typeface="Wingdings" pitchFamily="2" charset="2"/>
              <a:buNone/>
            </a:pPr>
            <a:r>
              <a:rPr lang="en-US" sz="2000">
                <a:solidFill>
                  <a:srgbClr val="000000"/>
                </a:solidFill>
              </a:rPr>
              <a:t>		tu = t;		</a:t>
            </a:r>
          </a:p>
          <a:p>
            <a:pPr marL="342900" indent="-342900">
              <a:spcBef>
                <a:spcPct val="20000"/>
              </a:spcBef>
              <a:buFont typeface="Wingdings" pitchFamily="2" charset="2"/>
              <a:buNone/>
            </a:pPr>
            <a:r>
              <a:rPr lang="en-US" sz="2000">
                <a:solidFill>
                  <a:srgbClr val="000000"/>
                </a:solidFill>
              </a:rPr>
              <a:t>		mau = m;</a:t>
            </a:r>
          </a:p>
          <a:p>
            <a:pPr marL="342900" indent="-342900">
              <a:spcBef>
                <a:spcPct val="20000"/>
              </a:spcBef>
              <a:buFont typeface="Wingdings" pitchFamily="2" charset="2"/>
              <a:buNone/>
            </a:pPr>
            <a:r>
              <a:rPr lang="en-US" sz="2000">
                <a:solidFill>
                  <a:srgbClr val="000000"/>
                </a:solidFill>
              </a:rPr>
              <a:t>		UocLuoc();</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00"/>
                </a:solidFill>
              </a:rPr>
              <a:t>PhanSo PhanSo::Cong(PhanSo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PhanSo(tu*b.mau + mau*b.tu, mau*b.mau);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PhanSo PhanSo::</a:t>
            </a:r>
            <a:r>
              <a:rPr lang="en-US" sz="2000">
                <a:solidFill>
                  <a:srgbClr val="FF0303"/>
                </a:solidFill>
              </a:rPr>
              <a:t>operator +</a:t>
            </a:r>
            <a:r>
              <a:rPr lang="en-US" sz="2000">
                <a:solidFill>
                  <a:srgbClr val="000000"/>
                </a:solidFill>
              </a:rPr>
              <a:t> (PhanSo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PhanSo(tu*b.mau + mau*b.tu, mau*b.mau);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bool</a:t>
            </a:r>
            <a:r>
              <a:rPr lang="en-US" sz="2000">
                <a:solidFill>
                  <a:srgbClr val="000000"/>
                </a:solidFill>
              </a:rPr>
              <a:t> PhanSo::</a:t>
            </a:r>
            <a:r>
              <a:rPr lang="en-US" sz="2000">
                <a:solidFill>
                  <a:srgbClr val="FF0303"/>
                </a:solidFill>
              </a:rPr>
              <a:t>operator ==</a:t>
            </a:r>
            <a:r>
              <a:rPr lang="en-US" sz="2000">
                <a:solidFill>
                  <a:srgbClr val="000000"/>
                </a:solidFill>
              </a:rPr>
              <a:t> (PhanSo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tu*b.mau == mau*b.tu;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PhanSo::Xuat()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cout &lt;&lt; tu;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(tu != 0 &amp;&amp; mau != 1)</a:t>
            </a:r>
          </a:p>
          <a:p>
            <a:pPr marL="342900" indent="-342900">
              <a:spcBef>
                <a:spcPct val="20000"/>
              </a:spcBef>
              <a:buFont typeface="Wingdings" pitchFamily="2" charset="2"/>
              <a:buNone/>
            </a:pPr>
            <a:r>
              <a:rPr lang="en-US" sz="2000">
                <a:solidFill>
                  <a:srgbClr val="000000"/>
                </a:solidFill>
              </a:rPr>
              <a:t>		cout &lt;&lt; "/" &lt;&lt; mau;</a:t>
            </a:r>
          </a:p>
          <a:p>
            <a:pPr marL="342900" indent="-342900">
              <a:spcBef>
                <a:spcPct val="20000"/>
              </a:spcBef>
              <a:buFont typeface="Wingdings" pitchFamily="2" charset="2"/>
              <a:buNone/>
            </a:pPr>
            <a:r>
              <a:rPr lang="en-US" sz="200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Hạn chế của overload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toán tử mới hoặc kết hợp các toán tử có sẵn theo kiểu mà trước đó chưa được định nghĩa.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thay đổi thứ tự ưu tiên của các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cú pháp mới cho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định nghĩa lại một định nghĩa có sẵn của một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ràng buộc của phép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Hầu hết các phép toán không ràng buộc ý nghĩa, chỉ một số trường hợp cá biệt như  operator =, operator [], operator (), operator -&gt; đòi hỏi phải được định nghĩa là hàm thành phần của lớp để toán hạng thứ nhất có thể là một đối tượng trái (lvalue).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phải chủ động định nghĩa phép toán +=, -=, *=, &gt;&gt;=,… dù đã định nghĩa phép gán và các phép toán +,-,*,&gt;&gt;,…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Lưu ý khi định nghĩa lại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Tôn trọng ý nghĩa của toán tử gốc, cung cấp chức năng mà người dùng mong đợi/chấp nhận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Cố gắng tái sử dụng mã nguồn một cách tối đa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ta định nghĩa hàm thành phần có tên đặc biệt bắt đầu bằng từ khoá operator theo sau bởi tên phép toán cần định nghĩa. Sau khi định nghĩa phép toán, ta có thể dùng theo giao diện tự nhiên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0000FF"/>
                </a:solidFill>
                <a:latin typeface="Arial" pitchFamily="34" charset="0"/>
                <a:cs typeface="Arial" pitchFamily="34" charset="0"/>
              </a:rPr>
              <a:t>hàm thành phần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số tham số ít hơn số ngôi một </a:t>
            </a:r>
            <a:r>
              <a:rPr lang="vi-VN" sz="2800" smtClean="0">
                <a:solidFill>
                  <a:schemeClr val="tx1">
                    <a:lumMod val="95000"/>
                    <a:lumOff val="5000"/>
                  </a:schemeClr>
                </a:solidFill>
                <a:latin typeface="Arial" pitchFamily="34" charset="0"/>
                <a:cs typeface="Arial" pitchFamily="34" charset="0"/>
              </a:rPr>
              <a:t>vì đã có một tham số ngầm định là đối tượng gọi phép toán (toán hạng thứ nhất). Phép toán 2 ngôi cần 1 tham số và phép toán 1 ngôi không có tham số: </a:t>
            </a:r>
          </a:p>
          <a:p>
            <a:pPr lvl="1" algn="just">
              <a:lnSpc>
                <a:spcPct val="130000"/>
              </a:lnSpc>
              <a:spcBef>
                <a:spcPts val="300"/>
              </a:spcBef>
              <a:spcAft>
                <a:spcPts val="300"/>
              </a:spcAft>
              <a:buNone/>
            </a:pPr>
            <a:r>
              <a:rPr lang="en-US" sz="2400" smtClean="0">
                <a:solidFill>
                  <a:srgbClr val="FF0000"/>
                </a:solidFill>
                <a:latin typeface="Arial" pitchFamily="34" charset="0"/>
                <a:cs typeface="Arial" pitchFamily="34" charset="0"/>
              </a:rPr>
              <a:t>a - b;	// a.operator -(b);</a:t>
            </a:r>
          </a:p>
          <a:p>
            <a:pPr lvl="1" algn="just">
              <a:lnSpc>
                <a:spcPct val="130000"/>
              </a:lnSpc>
              <a:spcBef>
                <a:spcPts val="300"/>
              </a:spcBef>
              <a:spcAft>
                <a:spcPts val="300"/>
              </a:spcAft>
              <a:buNone/>
            </a:pPr>
            <a:r>
              <a:rPr lang="en-US" sz="2400" smtClean="0">
                <a:solidFill>
                  <a:srgbClr val="FF0000"/>
                </a:solidFill>
                <a:latin typeface="Arial" pitchFamily="34" charset="0"/>
                <a:cs typeface="Arial" pitchFamily="34" charset="0"/>
              </a:rPr>
              <a:t>-a; 		// a.operator –();</a:t>
            </a:r>
            <a:endParaRPr lang="vi-VN" sz="2400"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Giới thiệu</a:t>
            </a:r>
            <a:endParaRPr lang="vi-VN" sz="2400" smtClean="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của 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overload được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Cú pháp Operator Overloading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Chuyển kiểu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Sự nhập nhằng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&lt;&lt; và &gt;&gt;</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lấy phần tử mảng: [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gọi hàm: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tăng và giảm: ++ và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FF0000"/>
                </a:solidFill>
                <a:latin typeface="Arial" pitchFamily="34" charset="0"/>
                <a:cs typeface="Arial" pitchFamily="34" charset="0"/>
              </a:rPr>
              <a:t>hàm toàn cục</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số tham số bằng số ngôi</a:t>
            </a:r>
            <a:r>
              <a:rPr lang="vi-VN" sz="2800" smtClean="0">
                <a:solidFill>
                  <a:schemeClr val="tx1">
                    <a:lumMod val="95000"/>
                    <a:lumOff val="5000"/>
                  </a:schemeClr>
                </a:solidFill>
                <a:latin typeface="Arial" pitchFamily="34" charset="0"/>
                <a:cs typeface="Arial" pitchFamily="34" charset="0"/>
              </a:rPr>
              <a:t>, Phép toán 2 ngôi cần 2 tham số và phép toán một ngôi  cần một tham số:</a:t>
            </a:r>
          </a:p>
          <a:p>
            <a:pPr lvl="1" algn="just">
              <a:lnSpc>
                <a:spcPct val="130000"/>
              </a:lnSpc>
              <a:spcBef>
                <a:spcPts val="300"/>
              </a:spcBef>
              <a:spcAft>
                <a:spcPts val="300"/>
              </a:spcAft>
              <a:buNone/>
            </a:pPr>
            <a:r>
              <a:rPr lang="vi-VN" sz="2400" smtClean="0">
                <a:solidFill>
                  <a:srgbClr val="FF0000"/>
                </a:solidFill>
                <a:latin typeface="Arial" pitchFamily="34" charset="0"/>
                <a:cs typeface="Arial" pitchFamily="34" charset="0"/>
              </a:rPr>
              <a:t>a - b;	// operator -(a,b);</a:t>
            </a:r>
          </a:p>
          <a:p>
            <a:pPr lvl="1" algn="just">
              <a:lnSpc>
                <a:spcPct val="130000"/>
              </a:lnSpc>
              <a:spcBef>
                <a:spcPts val="300"/>
              </a:spcBef>
              <a:spcAft>
                <a:spcPts val="300"/>
              </a:spcAft>
              <a:buNone/>
            </a:pPr>
            <a:r>
              <a:rPr lang="vi-VN" sz="2400" smtClean="0">
                <a:solidFill>
                  <a:srgbClr val="FF0000"/>
                </a:solidFill>
                <a:latin typeface="Arial" pitchFamily="34" charset="0"/>
                <a:cs typeface="Arial" pitchFamily="34" charset="0"/>
              </a:rPr>
              <a:t>-a; 	</a:t>
            </a:r>
            <a:r>
              <a:rPr lang="en-US" sz="2400" smtClean="0">
                <a:solidFill>
                  <a:srgbClr val="FF0000"/>
                </a:solidFill>
                <a:latin typeface="Arial" pitchFamily="34" charset="0"/>
                <a:cs typeface="Arial" pitchFamily="34" charset="0"/>
              </a:rPr>
              <a:t>	</a:t>
            </a:r>
            <a:r>
              <a:rPr lang="vi-VN" sz="2400" smtClean="0">
                <a:solidFill>
                  <a:srgbClr val="FF0000"/>
                </a:solidFill>
                <a:latin typeface="Arial" pitchFamily="34" charset="0"/>
                <a:cs typeface="Arial" pitchFamily="34" charset="0"/>
              </a:rPr>
              <a:t>// a.operator –();</a:t>
            </a:r>
            <a:endParaRPr lang="en-US" sz="2400"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9"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a:t>
            </a:r>
            <a:r>
              <a:rPr lang="en-US" sz="2000" b="0">
                <a:solidFill>
                  <a:srgbClr val="000000"/>
                </a:solidFill>
              </a:rPr>
              <a:t>n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PhanSo a(2,3), b(4,1);</a:t>
            </a:r>
          </a:p>
          <a:p>
            <a:pPr marL="342900" indent="-342900">
              <a:lnSpc>
                <a:spcPct val="105000"/>
              </a:lnSpc>
              <a:spcBef>
                <a:spcPct val="20000"/>
              </a:spcBef>
              <a:buFont typeface="Wingdings" pitchFamily="2" charset="2"/>
              <a:buNone/>
            </a:pPr>
            <a:r>
              <a:rPr lang="en-US" sz="2000" b="0">
                <a:solidFill>
                  <a:srgbClr val="000000"/>
                </a:solidFill>
              </a:rPr>
              <a:t>a + b</a:t>
            </a:r>
            <a:r>
              <a:rPr lang="en-US" sz="2000" b="0" smtClean="0">
                <a:solidFill>
                  <a:srgbClr val="000000"/>
                </a:solidFill>
              </a:rPr>
              <a:t>;</a:t>
            </a:r>
            <a:endParaRPr lang="en-US" sz="2000" b="0">
              <a:solidFill>
                <a:srgbClr val="000000"/>
              </a:solidFill>
            </a:endParaRPr>
          </a:p>
          <a:p>
            <a:pPr marL="342900" indent="-342900">
              <a:lnSpc>
                <a:spcPct val="105000"/>
              </a:lnSpc>
              <a:spcBef>
                <a:spcPct val="20000"/>
              </a:spcBef>
              <a:buFont typeface="Wingdings" pitchFamily="2" charset="2"/>
              <a:buNone/>
            </a:pPr>
            <a:r>
              <a:rPr lang="en-US" sz="2000" b="0">
                <a:solidFill>
                  <a:srgbClr val="000000"/>
                </a:solidFill>
              </a:rPr>
              <a:t>a + 5</a:t>
            </a:r>
            <a:r>
              <a:rPr lang="en-US" sz="2000" b="0" smtClean="0">
                <a:solidFill>
                  <a:srgbClr val="000000"/>
                </a:solidFill>
              </a:rPr>
              <a:t>;</a:t>
            </a:r>
            <a:endParaRPr lang="en-US" sz="2000" b="0">
              <a:solidFill>
                <a:srgbClr val="000000"/>
              </a:solidFill>
            </a:endParaRPr>
          </a:p>
          <a:p>
            <a:pPr marL="342900" indent="-342900">
              <a:lnSpc>
                <a:spcPct val="105000"/>
              </a:lnSpc>
              <a:spcBef>
                <a:spcPct val="20000"/>
              </a:spcBef>
              <a:buFont typeface="Wingdings" pitchFamily="2" charset="2"/>
              <a:buNone/>
            </a:pPr>
            <a:r>
              <a:rPr lang="en-US" sz="2000" b="0">
                <a:solidFill>
                  <a:srgbClr val="FF0303"/>
                </a:solidFill>
              </a:rPr>
              <a:t>3 + a</a:t>
            </a:r>
            <a:r>
              <a:rPr lang="en-US" sz="2000" b="0" smtClean="0">
                <a:solidFill>
                  <a:srgbClr val="FF0303"/>
                </a:solidFill>
              </a:rPr>
              <a:t>;  ???</a:t>
            </a:r>
            <a:endParaRPr lang="en-US" sz="2000" b="0">
              <a:solidFill>
                <a:srgbClr val="FF0303"/>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	{ </a:t>
            </a:r>
            <a:r>
              <a:rPr lang="en-US" sz="2000" b="0">
                <a:solidFill>
                  <a:srgbClr val="0000FF"/>
                </a:solidFill>
              </a:rPr>
              <a:t>return</a:t>
            </a:r>
            <a:r>
              <a:rPr lang="en-US" sz="2000" b="0">
                <a:solidFill>
                  <a:srgbClr val="000000"/>
                </a:solidFill>
              </a:rPr>
              <a:t> PhanSo(a*b.mau+b.tu, b.mau); }</a:t>
            </a: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a:t>
            </a:r>
          </a:p>
          <a:p>
            <a:pPr marL="342900" indent="-342900">
              <a:spcBef>
                <a:spcPct val="20000"/>
              </a:spcBef>
              <a:buFont typeface="Wingdings" pitchFamily="2" charset="2"/>
              <a:buNone/>
            </a:pPr>
            <a:r>
              <a:rPr lang="en-US" sz="2000" b="0">
                <a:solidFill>
                  <a:srgbClr val="000000"/>
                </a:solidFill>
              </a:rPr>
              <a:t>c = a + 5; </a:t>
            </a:r>
          </a:p>
          <a:p>
            <a:pPr marL="342900" indent="-342900">
              <a:spcBef>
                <a:spcPct val="20000"/>
              </a:spcBef>
              <a:buFont typeface="Wingdings" pitchFamily="2" charset="2"/>
              <a:buNone/>
            </a:pPr>
            <a:r>
              <a:rPr lang="en-US" sz="2000" b="0">
                <a:solidFill>
                  <a:srgbClr val="FF0303"/>
                </a:solidFill>
              </a:rPr>
              <a:t>c = 3 + a;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(type conversions)</a:t>
            </a:r>
          </a:p>
        </p:txBody>
      </p:sp>
      <p:sp>
        <p:nvSpPr>
          <p:cNvPr id="3" name="Content Placeholder 2"/>
          <p:cNvSpPr>
            <a:spLocks noGrp="1"/>
          </p:cNvSpPr>
          <p:nvPr>
            <p:ph idx="1"/>
          </p:nvPr>
        </p:nvSpPr>
        <p:spPr>
          <a:xfrm>
            <a:off x="457200" y="1447800"/>
            <a:ext cx="8382000" cy="4925144"/>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Về mặt khái niệm, ta có thể thực hiện </a:t>
            </a:r>
            <a:r>
              <a:rPr lang="vi-VN" sz="2800" smtClean="0">
                <a:solidFill>
                  <a:srgbClr val="FF3300"/>
                </a:solidFill>
                <a:latin typeface="Arial" pitchFamily="34" charset="0"/>
                <a:cs typeface="Arial" pitchFamily="34" charset="0"/>
              </a:rPr>
              <a:t>trộn lẫn </a:t>
            </a:r>
            <a:r>
              <a:rPr lang="vi-VN" sz="2800" smtClean="0">
                <a:solidFill>
                  <a:schemeClr val="tx1">
                    <a:lumMod val="95000"/>
                    <a:lumOff val="5000"/>
                  </a:schemeClr>
                </a:solidFill>
                <a:latin typeface="Arial" pitchFamily="34" charset="0"/>
                <a:cs typeface="Arial" pitchFamily="34" charset="0"/>
              </a:rPr>
              <a:t>phân số và số nguyên trong các phép toán số học và quan hệ.</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Chẳng hạn có thể cộng </a:t>
            </a:r>
            <a:r>
              <a:rPr lang="vi-VN" sz="2800" smtClean="0">
                <a:solidFill>
                  <a:srgbClr val="FF3300"/>
                </a:solidFill>
                <a:latin typeface="Arial" pitchFamily="34" charset="0"/>
                <a:cs typeface="Arial" pitchFamily="34" charset="0"/>
              </a:rPr>
              <a:t>phân số và phân số, phân số và số nguyên, số nguyên và phân số</a:t>
            </a:r>
            <a:r>
              <a:rPr lang="vi-VN" sz="2800" smtClean="0">
                <a:solidFill>
                  <a:schemeClr val="tx1">
                    <a:lumMod val="95000"/>
                    <a:lumOff val="5000"/>
                  </a:schemeClr>
                </a:solidFill>
                <a:latin typeface="Arial" pitchFamily="34" charset="0"/>
                <a:cs typeface="Arial" pitchFamily="34" charset="0"/>
              </a:rPr>
              <a:t>. Điều đó cũng đúng cho các phép toán khác như trừ, nhân, chia, so sánh. Nghĩa là ta có nhu cầu định nghĩa phép toán +,-,*,/,&lt;,&gt;,==,!=,&lt;=,&gt;= cho phân số và số nguyên.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cách định nghĩa các hàm như trên cho phép toán + và làm tương tự cho các phép toán còn lại ta có thể thao tác trên phân số và số nguyên.</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(long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 </a:t>
            </a:r>
            <a:r>
              <a:rPr lang="en-US" sz="2000" b="0">
                <a:solidFill>
                  <a:srgbClr val="0000FF"/>
                </a:solidFill>
              </a:rPr>
              <a:t>int</a:t>
            </a:r>
            <a:r>
              <a:rPr lang="en-US" sz="2000" b="0">
                <a:solidFill>
                  <a:srgbClr val="000000"/>
                </a:solidFill>
              </a:rPr>
              <a:t> a, PhanSo b);</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(long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 </a:t>
            </a:r>
            <a:r>
              <a:rPr lang="en-US" sz="2000" b="0">
                <a:solidFill>
                  <a:srgbClr val="0000FF"/>
                </a:solidFill>
              </a:rPr>
              <a:t>long</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(long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các khai báo như trên, ta có thể sử dụng </a:t>
            </a:r>
            <a:r>
              <a:rPr lang="vi-VN" sz="2800" smtClean="0">
                <a:solidFill>
                  <a:srgbClr val="FF3300"/>
                </a:solidFill>
                <a:latin typeface="Arial" pitchFamily="34" charset="0"/>
                <a:cs typeface="Arial" pitchFamily="34" charset="0"/>
              </a:rPr>
              <a:t>phân số và số nguyên lẫn lộn </a:t>
            </a:r>
            <a:r>
              <a:rPr lang="vi-VN" sz="2800" smtClean="0">
                <a:solidFill>
                  <a:schemeClr val="tx1">
                    <a:lumMod val="95000"/>
                    <a:lumOff val="5000"/>
                  </a:schemeClr>
                </a:solidFill>
                <a:latin typeface="Arial" pitchFamily="34" charset="0"/>
                <a:cs typeface="Arial" pitchFamily="34" charset="0"/>
              </a:rPr>
              <a:t>trong một biểu thức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void</a:t>
            </a:r>
            <a:r>
              <a:rPr lang="vi-VN" sz="2400" smtClean="0">
                <a:latin typeface="Arial" pitchFamily="34" charset="0"/>
                <a:cs typeface="Arial" pitchFamily="34" charset="0"/>
              </a:rPr>
              <a:t> main() {</a:t>
            </a:r>
          </a:p>
          <a:p>
            <a:pPr lvl="1" algn="just">
              <a:lnSpc>
                <a:spcPct val="130000"/>
              </a:lnSpc>
              <a:spcBef>
                <a:spcPts val="300"/>
              </a:spcBef>
              <a:spcAft>
                <a:spcPts val="300"/>
              </a:spcAft>
              <a:buNone/>
            </a:pPr>
            <a:r>
              <a:rPr lang="vi-VN" sz="2400" smtClean="0">
                <a:latin typeface="Arial" pitchFamily="34" charset="0"/>
                <a:cs typeface="Arial" pitchFamily="34" charset="0"/>
              </a:rPr>
              <a:t>		PhanSo </a:t>
            </a:r>
            <a:r>
              <a:rPr lang="en-US" sz="2400" smtClean="0">
                <a:latin typeface="Arial" pitchFamily="34" charset="0"/>
                <a:cs typeface="Arial" pitchFamily="34" charset="0"/>
              </a:rPr>
              <a:t> </a:t>
            </a:r>
            <a:r>
              <a:rPr lang="vi-VN" sz="2400" smtClean="0">
                <a:latin typeface="Arial" pitchFamily="34" charset="0"/>
                <a:cs typeface="Arial" pitchFamily="34" charset="0"/>
              </a:rPr>
              <a:t>a(2,3), b(1,4), c(3,1), d(2,5);</a:t>
            </a:r>
          </a:p>
          <a:p>
            <a:pPr lvl="1" algn="just">
              <a:lnSpc>
                <a:spcPct val="130000"/>
              </a:lnSpc>
              <a:spcBef>
                <a:spcPts val="300"/>
              </a:spcBef>
              <a:spcAft>
                <a:spcPts val="300"/>
              </a:spcAft>
              <a:buNone/>
            </a:pPr>
            <a:r>
              <a:rPr lang="vi-VN" sz="2400" smtClean="0">
                <a:latin typeface="Arial" pitchFamily="34" charset="0"/>
                <a:cs typeface="Arial" pitchFamily="34" charset="0"/>
              </a:rPr>
              <a:t>		a = b * -c;</a:t>
            </a:r>
          </a:p>
          <a:p>
            <a:pPr lvl="1" algn="just">
              <a:lnSpc>
                <a:spcPct val="130000"/>
              </a:lnSpc>
              <a:spcBef>
                <a:spcPts val="300"/>
              </a:spcBef>
              <a:spcAft>
                <a:spcPts val="300"/>
              </a:spcAft>
              <a:buNone/>
            </a:pPr>
            <a:r>
              <a:rPr lang="vi-VN" sz="2400" smtClean="0">
                <a:latin typeface="Arial" pitchFamily="34" charset="0"/>
                <a:cs typeface="Arial" pitchFamily="34" charset="0"/>
              </a:rPr>
              <a:t>		c = (b+2) * 2/a;</a:t>
            </a:r>
          </a:p>
          <a:p>
            <a:pPr lvl="1" algn="just">
              <a:lnSpc>
                <a:spcPct val="130000"/>
              </a:lnSpc>
              <a:spcBef>
                <a:spcPts val="300"/>
              </a:spcBef>
              <a:spcAft>
                <a:spcPts val="300"/>
              </a:spcAft>
              <a:buNone/>
            </a:pPr>
            <a:r>
              <a:rPr lang="vi-VN" sz="2400" smtClean="0">
                <a:latin typeface="Arial" pitchFamily="34" charset="0"/>
                <a:cs typeface="Arial" pitchFamily="34" charset="0"/>
              </a:rPr>
              <a:t>		d = a/3 + (b*c-2)/5;</a:t>
            </a:r>
          </a:p>
          <a:p>
            <a:pPr lvl="1" algn="just">
              <a:lnSpc>
                <a:spcPct val="130000"/>
              </a:lnSpc>
              <a:spcBef>
                <a:spcPts val="300"/>
              </a:spcBef>
              <a:spcAft>
                <a:spcPts val="300"/>
              </a:spcAft>
              <a:buNone/>
            </a:pPr>
            <a:r>
              <a:rPr lang="vi-VN" sz="2400" smtClean="0">
                <a:latin typeface="Arial" pitchFamily="34" charset="0"/>
                <a:cs typeface="Arial" pitchFamily="34" charset="0"/>
              </a:rPr>
              <a:t>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viết các hàm tương tự nhau lặp đi lặp lại như vậy là cách tiếp cận gây mệt mỏi và dễ sai sót.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học theo cách chuyển kiểu ngầm định mà C++ áp dụng cho các kiểu dữ liệu có sẵn</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r = 2;		// double x = double(2);</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s = r + 3; 	// double s = r + double(3);</a:t>
            </a:r>
          </a:p>
          <a:p>
            <a:pPr lvl="1" algn="just">
              <a:lnSpc>
                <a:spcPct val="130000"/>
              </a:lnSpc>
              <a:spcBef>
                <a:spcPts val="300"/>
              </a:spcBef>
              <a:spcAft>
                <a:spcPts val="300"/>
              </a:spcAft>
              <a:buNone/>
            </a:pPr>
            <a:r>
              <a:rPr lang="fr-FR" sz="2400" smtClean="0">
                <a:latin typeface="Arial" pitchFamily="34" charset="0"/>
                <a:cs typeface="Arial" pitchFamily="34" charset="0"/>
              </a:rPr>
              <a:t>cout &lt;&lt; sqrt(9); 		// cout &lt;&lt; sqrt(double(9));</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cần tính toán một biểu thức, nếu kiểu dữ liệu chưa hoàn toàn khớp, trình biên dịch sẽ tìm cách chuyển kiểu.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một biểu thức số học, nếu có sự tham gia của một toán hạng thực, các thành phần khác sẽ được chuyển sang số thực.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Các trường hợp khác chuyển kiểu được thực hiện theo nguyên tắc nâng cấp (int sang long, float sang double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cần xây dựng một phương thức thiết lập để tạo một phân số với tham số là số nguyên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7" name="Rectangle 3"/>
          <p:cNvSpPr>
            <a:spLocks noChangeArrowheads="1"/>
          </p:cNvSpPr>
          <p:nvPr/>
        </p:nvSpPr>
        <p:spPr bwMode="auto">
          <a:xfrm>
            <a:off x="762000" y="2514600"/>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FF0303"/>
                </a:solidFill>
              </a:rPr>
              <a:t>PhanSo(long t)</a:t>
            </a:r>
            <a:r>
              <a:rPr lang="en-US" sz="2000" b="0">
                <a:solidFill>
                  <a:srgbClr val="000000"/>
                </a:solidFill>
              </a:rPr>
              <a:t> </a:t>
            </a:r>
            <a:r>
              <a:rPr lang="en-US" sz="2000" b="0">
                <a:solidFill>
                  <a:srgbClr val="FF0303"/>
                </a:solidFill>
              </a:rPr>
              <a:t>{Set(t,1);}</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(int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ví dụ sau: Giả sử có lớp </a:t>
            </a:r>
            <a:r>
              <a:rPr lang="en-US" sz="2800" smtClean="0">
                <a:solidFill>
                  <a:srgbClr val="0070C0"/>
                </a:solidFill>
                <a:latin typeface="Arial" pitchFamily="34" charset="0"/>
                <a:cs typeface="Arial" pitchFamily="34" charset="0"/>
              </a:rPr>
              <a:t>PhanSo</a:t>
            </a:r>
            <a:r>
              <a:rPr lang="en-US" sz="2800" smtClean="0">
                <a:solidFill>
                  <a:schemeClr val="tx1">
                    <a:lumMod val="95000"/>
                    <a:lumOff val="5000"/>
                  </a:schemeClr>
                </a:solidFill>
                <a:latin typeface="Arial" pitchFamily="34" charset="0"/>
                <a:cs typeface="Arial" pitchFamily="34" charset="0"/>
              </a:rPr>
              <a:t> cung cấp các thao tác </a:t>
            </a:r>
            <a:r>
              <a:rPr lang="en-US" sz="2800" smtClean="0">
                <a:solidFill>
                  <a:srgbClr val="0070C0"/>
                </a:solidFill>
                <a:latin typeface="Arial" pitchFamily="34" charset="0"/>
                <a:cs typeface="Arial" pitchFamily="34" charset="0"/>
              </a:rPr>
              <a:t>Set, Cong, Tru, Nhan, Chia</a:t>
            </a:r>
            <a:endParaRPr lang="vi-VN" sz="2800"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2"/>
          <p:cNvSpPr>
            <a:spLocks noChangeArrowheads="1"/>
          </p:cNvSpPr>
          <p:nvPr/>
        </p:nvSpPr>
        <p:spPr bwMode="auto">
          <a:xfrm>
            <a:off x="914400" y="2819400"/>
            <a:ext cx="7696200" cy="1600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PhanSo A, B, C, D, E;</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C.Set(A.Cong(B));</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E.Set(D.Cong(C));</a:t>
            </a:r>
          </a:p>
        </p:txBody>
      </p:sp>
      <p:sp>
        <p:nvSpPr>
          <p:cNvPr id="8" name="Explosion 1 7"/>
          <p:cNvSpPr/>
          <p:nvPr/>
        </p:nvSpPr>
        <p:spPr>
          <a:xfrm>
            <a:off x="1219200" y="4648200"/>
            <a:ext cx="72390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E = A + B + C + D   ???</a:t>
            </a:r>
            <a:endParaRPr lang="en-US" sz="2800">
              <a:solidFill>
                <a:srgbClr val="FF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có thể </a:t>
            </a:r>
            <a:r>
              <a:rPr lang="vi-VN" sz="2800" smtClean="0">
                <a:solidFill>
                  <a:srgbClr val="0000FF"/>
                </a:solidFill>
                <a:latin typeface="Arial" pitchFamily="34" charset="0"/>
                <a:cs typeface="Arial" pitchFamily="34" charset="0"/>
              </a:rPr>
              <a:t>giảm bớt việc khai báo và định nghĩa phép toán + phân số với số nguyên</a:t>
            </a:r>
            <a:r>
              <a:rPr lang="vi-VN" sz="2800" smtClean="0">
                <a:solidFill>
                  <a:schemeClr val="tx1">
                    <a:lumMod val="95000"/>
                    <a:lumOff val="5000"/>
                  </a:schemeClr>
                </a:solidFill>
                <a:latin typeface="Arial" pitchFamily="34" charset="0"/>
                <a:cs typeface="Arial" pitchFamily="34" charset="0"/>
              </a:rPr>
              <a:t>, cơ chế chuyển kiểu tự động cho phép thực hiện thao tác cộng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7" name="Rectangle 3"/>
          <p:cNvSpPr>
            <a:spLocks noChangeArrowheads="1"/>
          </p:cNvSpPr>
          <p:nvPr/>
        </p:nvSpPr>
        <p:spPr bwMode="auto">
          <a:xfrm>
            <a:off x="762000" y="3733800"/>
            <a:ext cx="8077200" cy="2667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PhanSo a(2,3), b(4,1), c(0); </a:t>
            </a:r>
          </a:p>
          <a:p>
            <a:pPr marL="342900" indent="-342900">
              <a:spcBef>
                <a:spcPts val="0"/>
              </a:spcBef>
              <a:buFont typeface="Wingdings" pitchFamily="2" charset="2"/>
              <a:buNone/>
            </a:pPr>
            <a:r>
              <a:rPr lang="en-US" sz="2400" b="0">
                <a:solidFill>
                  <a:srgbClr val="000000"/>
                </a:solidFill>
              </a:rPr>
              <a:t>PhanSo d = 5;</a:t>
            </a:r>
          </a:p>
          <a:p>
            <a:pPr marL="342900" indent="-342900">
              <a:spcBef>
                <a:spcPts val="0"/>
              </a:spcBef>
              <a:buFont typeface="Wingdings" pitchFamily="2" charset="2"/>
              <a:buNone/>
            </a:pPr>
            <a:r>
              <a:rPr lang="en-US" sz="2400" b="0">
                <a:solidFill>
                  <a:srgbClr val="000000"/>
                </a:solidFill>
              </a:rPr>
              <a:t>// PhanSo d = </a:t>
            </a:r>
            <a:r>
              <a:rPr lang="en-US" sz="2400" b="0">
                <a:solidFill>
                  <a:srgbClr val="FF0303"/>
                </a:solidFill>
              </a:rPr>
              <a:t>PhanSo(5)</a:t>
            </a:r>
            <a:r>
              <a:rPr lang="en-US" sz="2400" b="0">
                <a:solidFill>
                  <a:srgbClr val="000000"/>
                </a:solidFill>
              </a:rPr>
              <a:t>; // </a:t>
            </a:r>
            <a:r>
              <a:rPr lang="en-US" sz="2400" b="0">
                <a:solidFill>
                  <a:srgbClr val="FF0303"/>
                </a:solidFill>
              </a:rPr>
              <a:t>PhanSo d(5)</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c = a + b; 	</a:t>
            </a:r>
          </a:p>
          <a:p>
            <a:pPr marL="342900" indent="-342900">
              <a:spcBef>
                <a:spcPts val="0"/>
              </a:spcBef>
              <a:buFont typeface="Wingdings" pitchFamily="2" charset="2"/>
              <a:buNone/>
            </a:pPr>
            <a:r>
              <a:rPr lang="en-US" sz="2400" b="0">
                <a:solidFill>
                  <a:srgbClr val="000000"/>
                </a:solidFill>
              </a:rPr>
              <a:t>c = a + 5; 	</a:t>
            </a:r>
          </a:p>
          <a:p>
            <a:pPr marL="342900" indent="-342900">
              <a:spcBef>
                <a:spcPts val="0"/>
              </a:spcBef>
              <a:buFont typeface="Wingdings" pitchFamily="2" charset="2"/>
              <a:buNone/>
            </a:pPr>
            <a:r>
              <a:rPr lang="en-US" sz="2400" b="0">
                <a:solidFill>
                  <a:srgbClr val="000000"/>
                </a:solidFill>
              </a:rPr>
              <a:t>c = 3 + a; 	</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giảm số phép toán cần định nghĩa từ 3 xuống 1 bằng cách dùng hàm toàn cục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PhanSo{</a:t>
            </a:r>
          </a:p>
          <a:p>
            <a:pPr marL="342900" indent="-342900">
              <a:spcBef>
                <a:spcPct val="20000"/>
              </a:spcBef>
              <a:buFont typeface="Wingdings" pitchFamily="2" charset="2"/>
              <a:buNone/>
            </a:pPr>
            <a:r>
              <a:rPr lang="en-US" sz="2200" b="0">
                <a:solidFill>
                  <a:srgbClr val="000000"/>
                </a:solidFill>
              </a:rPr>
              <a:t>	long tu, mau;</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PhanSo( </a:t>
            </a:r>
            <a:r>
              <a:rPr lang="en-US" sz="2200" b="0">
                <a:solidFill>
                  <a:srgbClr val="0000FF"/>
                </a:solidFill>
              </a:rPr>
              <a:t>long</a:t>
            </a:r>
            <a:r>
              <a:rPr lang="en-US" sz="2200" b="0">
                <a:solidFill>
                  <a:srgbClr val="000000"/>
                </a:solidFill>
              </a:rPr>
              <a:t> t, </a:t>
            </a:r>
            <a:r>
              <a:rPr lang="en-US" sz="2200" b="0">
                <a:solidFill>
                  <a:srgbClr val="0000FF"/>
                </a:solidFill>
              </a:rPr>
              <a:t>long</a:t>
            </a:r>
            <a:r>
              <a:rPr lang="en-US" sz="2200" b="0">
                <a:solidFill>
                  <a:srgbClr val="000000"/>
                </a:solidFill>
              </a:rPr>
              <a:t> m) {Set(t,m);}</a:t>
            </a:r>
          </a:p>
          <a:p>
            <a:pPr marL="342900" indent="-342900">
              <a:spcBef>
                <a:spcPct val="20000"/>
              </a:spcBef>
              <a:buFont typeface="Wingdings" pitchFamily="2" charset="2"/>
              <a:buNone/>
            </a:pPr>
            <a:r>
              <a:rPr lang="en-US" sz="2200" b="0">
                <a:solidFill>
                  <a:srgbClr val="000000"/>
                </a:solidFill>
              </a:rPr>
              <a:t>	PhanSo( </a:t>
            </a:r>
            <a:r>
              <a:rPr lang="en-US" sz="2200" b="0">
                <a:solidFill>
                  <a:srgbClr val="0000FF"/>
                </a:solidFill>
              </a:rPr>
              <a:t>long</a:t>
            </a:r>
            <a:r>
              <a:rPr lang="en-US" sz="2200" b="0">
                <a:solidFill>
                  <a:srgbClr val="000000"/>
                </a:solidFill>
              </a:rPr>
              <a:t> t) {Set(t,1);}</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Set( </a:t>
            </a:r>
            <a:r>
              <a:rPr lang="en-US" sz="2200" b="0">
                <a:solidFill>
                  <a:srgbClr val="0000FF"/>
                </a:solidFill>
              </a:rPr>
              <a:t>long</a:t>
            </a:r>
            <a:r>
              <a:rPr lang="en-US" sz="2200" b="0">
                <a:solidFill>
                  <a:srgbClr val="000000"/>
                </a:solidFill>
              </a:rPr>
              <a:t> t, </a:t>
            </a:r>
            <a:r>
              <a:rPr lang="en-US" sz="2200" b="0">
                <a:solidFill>
                  <a:srgbClr val="0000FF"/>
                </a:solidFill>
              </a:rPr>
              <a:t>long</a:t>
            </a:r>
            <a:r>
              <a:rPr lang="en-US" sz="2200" b="0">
                <a:solidFill>
                  <a:srgbClr val="000000"/>
                </a:solidFill>
              </a:rPr>
              <a:t> 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200" b="1" smtClean="0">
                <a:effectLst>
                  <a:outerShdw blurRad="38100" dist="38100" dir="2700000" algn="tl">
                    <a:srgbClr val="000000">
                      <a:alpha val="43137"/>
                    </a:srgbClr>
                  </a:outerShdw>
                </a:effectLst>
                <a:latin typeface="Arial" pitchFamily="34" charset="0"/>
                <a:cs typeface="Arial" pitchFamily="34" charset="0"/>
              </a:rPr>
              <a:t>Khi nào chuyển kiểu</a:t>
            </a:r>
            <a:r>
              <a:rPr lang="en-US" sz="3200" b="1" smtClean="0">
                <a:effectLst>
                  <a:outerShdw blurRad="38100" dist="38100" dir="2700000" algn="tl">
                    <a:srgbClr val="000000">
                      <a:alpha val="43137"/>
                    </a:srgbClr>
                  </a:outerShdw>
                </a:effectLst>
                <a:latin typeface="Arial" pitchFamily="34" charset="0"/>
                <a:cs typeface="Arial" pitchFamily="34" charset="0"/>
              </a:rPr>
              <a:t/>
            </a:r>
            <a:br>
              <a:rPr lang="en-US" sz="3200" b="1" smtClean="0">
                <a:effectLst>
                  <a:outerShdw blurRad="38100" dist="38100" dir="2700000" algn="tl">
                    <a:srgbClr val="000000">
                      <a:alpha val="43137"/>
                    </a:srgbClr>
                  </a:outerShdw>
                </a:effectLst>
                <a:latin typeface="Arial" pitchFamily="34" charset="0"/>
                <a:cs typeface="Arial" pitchFamily="34" charset="0"/>
              </a:rPr>
            </a:br>
            <a:r>
              <a:rPr lang="vi-VN" sz="3200" b="1" smtClean="0">
                <a:effectLst>
                  <a:outerShdw blurRad="38100" dist="38100" dir="2700000" algn="tl">
                    <a:srgbClr val="000000">
                      <a:alpha val="43137"/>
                    </a:srgbClr>
                  </a:outerShdw>
                </a:effectLst>
                <a:latin typeface="Arial" pitchFamily="34" charset="0"/>
                <a:cs typeface="Arial" pitchFamily="34" charset="0"/>
              </a:rPr>
              <a:t>bằng phương thức thiết lập</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dùng chuyển kiểu bằng phương thức thiết lập khi thỏa </a:t>
            </a:r>
            <a:r>
              <a:rPr lang="vi-VN" sz="2800" smtClean="0">
                <a:solidFill>
                  <a:srgbClr val="0070C0"/>
                </a:solidFill>
                <a:latin typeface="Arial" pitchFamily="34" charset="0"/>
                <a:cs typeface="Arial" pitchFamily="34" charset="0"/>
              </a:rPr>
              <a:t>hai điều kiện </a:t>
            </a:r>
            <a:r>
              <a:rPr lang="vi-VN" sz="2800" smtClean="0">
                <a:solidFill>
                  <a:schemeClr val="tx1">
                    <a:lumMod val="95000"/>
                    <a:lumOff val="5000"/>
                  </a:schemeClr>
                </a:solidFill>
                <a:latin typeface="Arial" pitchFamily="34" charset="0"/>
                <a:cs typeface="Arial" pitchFamily="34" charset="0"/>
              </a:rPr>
              <a:t>sau:</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Chuyển từ kiểu </a:t>
            </a:r>
            <a:r>
              <a:rPr lang="vi-VN" smtClean="0">
                <a:solidFill>
                  <a:srgbClr val="C00000"/>
                </a:solidFill>
                <a:latin typeface="Arial" pitchFamily="34" charset="0"/>
                <a:cs typeface="Arial" pitchFamily="34" charset="0"/>
              </a:rPr>
              <a:t>đã (số nguyên) có </a:t>
            </a:r>
            <a:r>
              <a:rPr lang="vi-VN" smtClean="0">
                <a:latin typeface="Arial" pitchFamily="34" charset="0"/>
                <a:cs typeface="Arial" pitchFamily="34" charset="0"/>
              </a:rPr>
              <a:t>sang </a:t>
            </a:r>
            <a:r>
              <a:rPr lang="vi-VN" smtClean="0">
                <a:solidFill>
                  <a:srgbClr val="C00000"/>
                </a:solidFill>
                <a:latin typeface="Arial" pitchFamily="34" charset="0"/>
                <a:cs typeface="Arial" pitchFamily="34" charset="0"/>
              </a:rPr>
              <a:t>kiểu đang định nghĩa (phân số)</a:t>
            </a:r>
            <a:r>
              <a:rPr lang="vi-VN"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Có quan hệ </a:t>
            </a:r>
            <a:r>
              <a:rPr lang="vi-VN" smtClean="0">
                <a:solidFill>
                  <a:srgbClr val="FF3300"/>
                </a:solidFill>
                <a:latin typeface="Arial" pitchFamily="34" charset="0"/>
                <a:cs typeface="Arial" pitchFamily="34" charset="0"/>
              </a:rPr>
              <a:t>là một </a:t>
            </a:r>
            <a:r>
              <a:rPr lang="vi-VN" smtClean="0">
                <a:latin typeface="Arial" pitchFamily="34" charset="0"/>
                <a:cs typeface="Arial" pitchFamily="34" charset="0"/>
              </a:rPr>
              <a:t>từ kiểu đã có sang kiểu đang định nghĩa (một số nguyên là một phân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C00000"/>
                </a:solidFill>
                <a:latin typeface="Arial" pitchFamily="34" charset="0"/>
                <a:cs typeface="Arial" pitchFamily="34" charset="0"/>
              </a:rPr>
              <a:t>C</a:t>
            </a:r>
            <a:r>
              <a:rPr lang="vi-VN" sz="2800" smtClean="0">
                <a:solidFill>
                  <a:srgbClr val="C00000"/>
                </a:solidFill>
                <a:latin typeface="Arial" pitchFamily="34" charset="0"/>
                <a:cs typeface="Arial" pitchFamily="34" charset="0"/>
              </a:rPr>
              <a:t>huyển kiểu </a:t>
            </a:r>
            <a:r>
              <a:rPr lang="en-US" sz="2800" smtClean="0">
                <a:solidFill>
                  <a:srgbClr val="C00000"/>
                </a:solidFill>
                <a:latin typeface="Arial" pitchFamily="34" charset="0"/>
                <a:cs typeface="Arial" pitchFamily="34" charset="0"/>
              </a:rPr>
              <a:t>bằng constructor </a:t>
            </a:r>
            <a:r>
              <a:rPr lang="vi-VN" sz="2800" smtClean="0">
                <a:solidFill>
                  <a:schemeClr val="tx1">
                    <a:lumMod val="95000"/>
                    <a:lumOff val="5000"/>
                  </a:schemeClr>
                </a:solidFill>
                <a:latin typeface="Arial" pitchFamily="34" charset="0"/>
                <a:cs typeface="Arial" pitchFamily="34" charset="0"/>
              </a:rPr>
              <a:t>có một số nhược điểm</a:t>
            </a:r>
            <a:r>
              <a:rPr lang="en-US" sz="2800" smtClean="0">
                <a:solidFill>
                  <a:schemeClr val="tx1">
                    <a:lumMod val="95000"/>
                    <a:lumOff val="5000"/>
                  </a:schemeClr>
                </a:solidFill>
                <a:latin typeface="Arial" pitchFamily="34" charset="0"/>
                <a:cs typeface="Arial" pitchFamily="34" charset="0"/>
              </a:rPr>
              <a:t> sau</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Muốn chuyển từ kiểu đang định nghĩa sang một kiểu đã có, ta phải sửa đổi kiểu đã có.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Không thể chuyển từ kiểu đang định nghĩa sang kiểu cơ bản có sẵn.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Phương thức thiết lập với một tham số sẽ dẫn đến cơ chế chuyển kiểu tự động có thể không mong muốn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nhược điểm trên có thể được khắc phục bằng cách </a:t>
            </a:r>
            <a:r>
              <a:rPr lang="vi-VN" sz="2800" smtClean="0">
                <a:solidFill>
                  <a:srgbClr val="C00000"/>
                </a:solidFill>
                <a:latin typeface="Arial" pitchFamily="34" charset="0"/>
                <a:cs typeface="Arial" pitchFamily="34" charset="0"/>
              </a:rPr>
              <a:t>định nghĩa phép toán chuyển kiểu</a:t>
            </a:r>
            <a:r>
              <a:rPr lang="vi-VN" sz="2800" smtClean="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là hàm thành phần có dạng</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vi-VN" sz="2800" smtClean="0">
                <a:solidFill>
                  <a:srgbClr val="C00000"/>
                </a:solidFill>
                <a:latin typeface="Arial" pitchFamily="34" charset="0"/>
                <a:cs typeface="Arial" pitchFamily="34" charset="0"/>
              </a:rPr>
              <a:t>X::operator T()</a:t>
            </a:r>
            <a:endParaRPr lang="vi-VN" sz="24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phép toán trên, sẽ có cơ chế chuyển kiểu tự động từ kiểu đang được định nghĩa X sang kiểu đã có T.</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D</a:t>
            </a:r>
            <a:r>
              <a:rPr lang="vi-VN" sz="2600" smtClean="0">
                <a:solidFill>
                  <a:schemeClr val="tx1">
                    <a:lumMod val="95000"/>
                    <a:lumOff val="5000"/>
                  </a:schemeClr>
                </a:solidFill>
                <a:latin typeface="Arial" pitchFamily="34" charset="0"/>
                <a:cs typeface="Arial" pitchFamily="34" charset="0"/>
              </a:rPr>
              <a:t>ùng phép toán chuyển kiểu khi định nghĩa kiểu mới và muốn tận dụng các phép toán của kiểu đã có</a:t>
            </a:r>
            <a:r>
              <a:rPr lang="en-US" sz="2600" smtClean="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class</a:t>
            </a:r>
            <a:r>
              <a:rPr lang="en-US" sz="2200" b="0" smtClean="0">
                <a:solidFill>
                  <a:srgbClr val="000000"/>
                </a:solidFill>
              </a:rPr>
              <a:t> NumStr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public</a:t>
            </a: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	    NumStr(</a:t>
            </a:r>
            <a:r>
              <a:rPr lang="en-US" sz="2200" b="0" smtClean="0">
                <a:solidFill>
                  <a:srgbClr val="0000FF"/>
                </a:solidFill>
              </a:rPr>
              <a:t>char</a:t>
            </a:r>
            <a:r>
              <a:rPr lang="en-US" sz="2200" b="0" smtClean="0">
                <a:solidFill>
                  <a:srgbClr val="000000"/>
                </a:solidFill>
              </a:rPr>
              <a:t> *p) {s = dupstr(p);}</a:t>
            </a:r>
          </a:p>
          <a:p>
            <a:pPr marL="342900" indent="-342900">
              <a:spcBef>
                <a:spcPct val="20000"/>
              </a:spcBef>
              <a:buFont typeface="Wingdings" pitchFamily="2" charset="2"/>
              <a:buNone/>
            </a:pPr>
            <a:r>
              <a:rPr lang="en-US" sz="2200" b="0" smtClean="0">
                <a:solidFill>
                  <a:srgbClr val="000000"/>
                </a:solidFill>
              </a:rPr>
              <a:t>	    operator </a:t>
            </a:r>
            <a:r>
              <a:rPr lang="en-US" sz="2200" b="0" smtClean="0">
                <a:solidFill>
                  <a:srgbClr val="0000FF"/>
                </a:solidFill>
              </a:rPr>
              <a:t>double</a:t>
            </a:r>
            <a:r>
              <a:rPr lang="en-US" sz="2200" b="0" smtClean="0">
                <a:solidFill>
                  <a:srgbClr val="000000"/>
                </a:solidFill>
              </a:rPr>
              <a:t>() {</a:t>
            </a:r>
            <a:r>
              <a:rPr lang="en-US" sz="2200" b="0" smtClean="0">
                <a:solidFill>
                  <a:srgbClr val="0000FF"/>
                </a:solidFill>
              </a:rPr>
              <a:t>return</a:t>
            </a:r>
            <a:r>
              <a:rPr lang="en-US" sz="2200" b="0" smtClean="0">
                <a:solidFill>
                  <a:srgbClr val="000000"/>
                </a:solidFill>
              </a:rPr>
              <a:t> atof(s);}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friend</a:t>
            </a:r>
            <a:r>
              <a:rPr lang="en-US" sz="2200" b="0" smtClean="0">
                <a:solidFill>
                  <a:srgbClr val="000000"/>
                </a:solidFill>
              </a:rPr>
              <a:t> ostream &amp; operator &lt;&lt; (ostream &amp;o, NumStr &amp;ns);</a:t>
            </a:r>
          </a:p>
          <a:p>
            <a:pPr marL="342900" indent="-342900">
              <a:spcBef>
                <a:spcPct val="20000"/>
              </a:spcBef>
              <a:buFont typeface="Wingdings" pitchFamily="2" charset="2"/>
              <a:buNone/>
            </a:pP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ostream &amp; operator &lt;&lt; (ostream &amp;o, NumStr &amp;ns){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return</a:t>
            </a:r>
            <a:r>
              <a:rPr lang="en-US" sz="2200" b="0" smtClean="0">
                <a:solidFill>
                  <a:srgbClr val="000000"/>
                </a:solidFill>
              </a:rPr>
              <a:t> o &lt;&lt; ns.s;</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20000"/>
              </a:lnSpc>
              <a:spcBef>
                <a:spcPct val="20000"/>
              </a:spcBef>
              <a:buFont typeface="Wingdings" pitchFamily="2" charset="2"/>
              <a:buNone/>
            </a:pPr>
            <a:r>
              <a:rPr lang="en-US" sz="2400" b="0" smtClean="0">
                <a:solidFill>
                  <a:srgbClr val="000000"/>
                </a:solidFill>
              </a:rPr>
              <a:t>	NumStr s1("123.45"), s2("34.12");</a:t>
            </a:r>
          </a:p>
          <a:p>
            <a:pPr marL="342900" indent="-342900">
              <a:lnSpc>
                <a:spcPct val="120000"/>
              </a:lnSpc>
              <a:spcBef>
                <a:spcPct val="20000"/>
              </a:spcBef>
              <a:buFont typeface="Wingdings" pitchFamily="2" charset="2"/>
              <a:buNone/>
            </a:pPr>
            <a:r>
              <a:rPr lang="en-US" sz="2400" b="0" smtClean="0">
                <a:solidFill>
                  <a:srgbClr val="000000"/>
                </a:solidFill>
              </a:rPr>
              <a:t>	cout &lt;&lt; "s1 = " &lt;&lt; s1 &lt;&lt; "\n</a:t>
            </a:r>
            <a:r>
              <a:rPr lang="en-US" sz="2400" b="0" smtClean="0">
                <a:solidFill>
                  <a:srgbClr val="000000"/>
                </a:solidFill>
              </a:rPr>
              <a:t>";</a:t>
            </a:r>
            <a:endParaRPr lang="en-US" sz="2400" b="0" smtClean="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	cout &lt;&lt; "s2 = " &lt;&lt; s2 &lt;&lt; "\n</a:t>
            </a:r>
            <a:r>
              <a:rPr lang="en-US" sz="2400" b="0" smtClean="0">
                <a:solidFill>
                  <a:srgbClr val="000000"/>
                </a:solidFill>
              </a:rPr>
              <a:t>";</a:t>
            </a:r>
            <a:endParaRPr lang="en-US" sz="2400" b="0" smtClean="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	cout &lt;&lt; "s1 + s2 = " &lt;&lt; s1 + s2 &lt;&lt; "\n";	</a:t>
            </a:r>
          </a:p>
          <a:p>
            <a:pPr marL="342900" indent="-342900">
              <a:lnSpc>
                <a:spcPct val="120000"/>
              </a:lnSpc>
              <a:spcBef>
                <a:spcPct val="20000"/>
              </a:spcBef>
              <a:buFont typeface="Wingdings" pitchFamily="2" charset="2"/>
              <a:buNone/>
            </a:pPr>
            <a:r>
              <a:rPr lang="en-US" sz="2400" b="0" smtClean="0">
                <a:solidFill>
                  <a:srgbClr val="000000"/>
                </a:solidFill>
              </a:rPr>
              <a:t>	cout &lt;&lt; "s1 + 50 = " &lt;&lt; s1 + 50 &lt;&lt; "\n";	</a:t>
            </a:r>
          </a:p>
          <a:p>
            <a:pPr marL="342900" indent="-342900">
              <a:lnSpc>
                <a:spcPct val="120000"/>
              </a:lnSpc>
              <a:spcBef>
                <a:spcPct val="20000"/>
              </a:spcBef>
              <a:buFont typeface="Wingdings" pitchFamily="2" charset="2"/>
              <a:buNone/>
            </a:pPr>
            <a:r>
              <a:rPr lang="en-US" sz="2400" b="0" smtClean="0">
                <a:solidFill>
                  <a:srgbClr val="000000"/>
                </a:solidFill>
              </a:rPr>
              <a:t>	cout &lt;&lt; "s1*2=" &lt;&lt; s1*2 &lt;&lt; "\</a:t>
            </a:r>
            <a:r>
              <a:rPr lang="en-US" sz="2400" b="0" smtClean="0">
                <a:solidFill>
                  <a:srgbClr val="000000"/>
                </a:solidFill>
              </a:rPr>
              <a:t>n“;</a:t>
            </a:r>
            <a:endParaRPr lang="en-US" sz="2400" b="0" smtClean="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	cout &lt;&lt; "s1/2 = " &lt;&lt; s1/2 &lt;&lt; "\n";	</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cũng được dùng để biểu diễn </a:t>
            </a:r>
            <a:r>
              <a:rPr lang="vi-VN" sz="2800" smtClean="0">
                <a:solidFill>
                  <a:srgbClr val="0000FF"/>
                </a:solidFill>
                <a:latin typeface="Arial" pitchFamily="34" charset="0"/>
                <a:cs typeface="Arial" pitchFamily="34" charset="0"/>
              </a:rPr>
              <a:t>quan hệ </a:t>
            </a:r>
            <a:r>
              <a:rPr lang="vi-VN" sz="2800" smtClean="0">
                <a:solidFill>
                  <a:srgbClr val="C00000"/>
                </a:solidFill>
                <a:latin typeface="Arial" pitchFamily="34" charset="0"/>
                <a:cs typeface="Arial" pitchFamily="34" charset="0"/>
              </a:rPr>
              <a:t>là một </a:t>
            </a:r>
            <a:r>
              <a:rPr lang="vi-VN" sz="2800" smtClean="0">
                <a:solidFill>
                  <a:schemeClr val="tx1">
                    <a:lumMod val="95000"/>
                    <a:lumOff val="5000"/>
                  </a:schemeClr>
                </a:solidFill>
                <a:latin typeface="Arial" pitchFamily="34" charset="0"/>
                <a:cs typeface="Arial" pitchFamily="34" charset="0"/>
              </a:rPr>
              <a:t>từ kiểu đang định nghĩa sang kiểu đã có.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7" name="Rectangle 3"/>
          <p:cNvSpPr>
            <a:spLocks noChangeArrowheads="1"/>
          </p:cNvSpPr>
          <p:nvPr/>
        </p:nvSpPr>
        <p:spPr bwMode="auto">
          <a:xfrm>
            <a:off x="762000" y="3092668"/>
            <a:ext cx="8077200" cy="3460532"/>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class </a:t>
            </a:r>
            <a:r>
              <a:rPr lang="en-US" sz="2200" b="0" smtClean="0">
                <a:solidFill>
                  <a:srgbClr val="000000"/>
                </a:solidFill>
              </a:rPr>
              <a:t>PhanSo {</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long </a:t>
            </a:r>
            <a:r>
              <a:rPr lang="en-US" sz="2200" b="0" smtClean="0">
                <a:solidFill>
                  <a:srgbClr val="000000"/>
                </a:solidFill>
              </a:rPr>
              <a:t>tu, mau;</a:t>
            </a:r>
          </a:p>
          <a:p>
            <a:pPr marL="342900" indent="-342900">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PhanSo(</a:t>
            </a:r>
            <a:r>
              <a:rPr lang="en-US" sz="2200" b="0" smtClean="0">
                <a:solidFill>
                  <a:srgbClr val="0000FF"/>
                </a:solidFill>
              </a:rPr>
              <a:t>long </a:t>
            </a:r>
            <a:r>
              <a:rPr lang="en-US" sz="2200" b="0" smtClean="0">
                <a:solidFill>
                  <a:srgbClr val="000000"/>
                </a:solidFill>
              </a:rPr>
              <a:t>t = 0, </a:t>
            </a:r>
            <a:r>
              <a:rPr lang="en-US" sz="2200" b="0" smtClean="0">
                <a:solidFill>
                  <a:srgbClr val="0000FF"/>
                </a:solidFill>
              </a:rPr>
              <a:t>long </a:t>
            </a:r>
            <a:r>
              <a:rPr lang="en-US" sz="2200" b="0" smtClean="0">
                <a:solidFill>
                  <a:srgbClr val="000000"/>
                </a:solidFill>
              </a:rPr>
              <a:t>m = 1) {Set(t,m);}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void </a:t>
            </a:r>
            <a:r>
              <a:rPr lang="en-US" sz="2200" b="0" smtClean="0">
                <a:solidFill>
                  <a:srgbClr val="000000"/>
                </a:solidFill>
              </a:rPr>
              <a:t>Set(</a:t>
            </a:r>
            <a:r>
              <a:rPr lang="en-US" sz="2200" b="0" smtClean="0">
                <a:solidFill>
                  <a:srgbClr val="0000FF"/>
                </a:solidFill>
              </a:rPr>
              <a:t>long</a:t>
            </a:r>
            <a:r>
              <a:rPr lang="en-US" sz="2200" b="0" smtClean="0">
                <a:solidFill>
                  <a:srgbClr val="000000"/>
                </a:solidFill>
              </a:rPr>
              <a:t> t, </a:t>
            </a:r>
            <a:r>
              <a:rPr lang="en-US" sz="2200" b="0" smtClean="0">
                <a:solidFill>
                  <a:srgbClr val="0000FF"/>
                </a:solidFill>
              </a:rPr>
              <a:t>long </a:t>
            </a:r>
            <a:r>
              <a:rPr lang="en-US" sz="2200" b="0" smtClean="0">
                <a:solidFill>
                  <a:srgbClr val="000000"/>
                </a:solidFill>
              </a:rPr>
              <a: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friend </a:t>
            </a:r>
            <a:r>
              <a:rPr lang="en-US" sz="2200" b="0" smtClean="0">
                <a:solidFill>
                  <a:srgbClr val="000000"/>
                </a:solidFill>
              </a:rPr>
              <a:t>PhanSo operator + (PhanSo a, Pham So b);</a:t>
            </a:r>
          </a:p>
          <a:p>
            <a:pPr marL="342900" indent="-342900">
              <a:spcBef>
                <a:spcPts val="0"/>
              </a:spcBef>
              <a:buFont typeface="Wingdings" pitchFamily="2" charset="2"/>
              <a:buNone/>
            </a:pPr>
            <a:r>
              <a:rPr lang="en-US" sz="2200" b="0" smtClean="0">
                <a:solidFill>
                  <a:srgbClr val="000000"/>
                </a:solidFill>
              </a:rPr>
              <a:t>	</a:t>
            </a:r>
            <a:r>
              <a:rPr lang="en-US" sz="2200" b="0" smtClean="0">
                <a:solidFill>
                  <a:schemeClr val="tx1">
                    <a:lumMod val="95000"/>
                    <a:lumOff val="5000"/>
                  </a:schemeClr>
                </a:solidFill>
              </a:rPr>
              <a:t>operator </a:t>
            </a:r>
            <a:r>
              <a:rPr lang="en-US" sz="2200" b="0" smtClean="0">
                <a:solidFill>
                  <a:srgbClr val="0000FF"/>
                </a:solidFill>
              </a:rPr>
              <a:t>double</a:t>
            </a:r>
            <a:r>
              <a:rPr lang="en-US" sz="2200" b="0" smtClean="0">
                <a:solidFill>
                  <a:schemeClr val="tx1">
                    <a:lumMod val="95000"/>
                    <a:lumOff val="5000"/>
                  </a:schemeClr>
                </a:solidFill>
              </a:rPr>
              <a:t>() </a:t>
            </a:r>
            <a:r>
              <a:rPr lang="en-US" sz="2200" b="0" smtClean="0">
                <a:solidFill>
                  <a:srgbClr val="0000FF"/>
                </a:solidFill>
              </a:rPr>
              <a:t>const </a:t>
            </a:r>
            <a:r>
              <a:rPr lang="en-US" sz="2200" b="0" smtClean="0">
                <a:solidFill>
                  <a:schemeClr val="tx1">
                    <a:lumMod val="95000"/>
                    <a:lumOff val="5000"/>
                  </a:schemeClr>
                </a:solidFill>
              </a:rPr>
              <a:t>{</a:t>
            </a:r>
            <a:r>
              <a:rPr lang="en-US" sz="2200" b="0" smtClean="0">
                <a:solidFill>
                  <a:srgbClr val="0000FF"/>
                </a:solidFill>
              </a:rPr>
              <a:t>return</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(tu)/mau;}</a:t>
            </a:r>
          </a:p>
          <a:p>
            <a:pPr marL="342900" indent="-342900">
              <a:spcBef>
                <a:spcPts val="0"/>
              </a:spcBef>
              <a:buFont typeface="Wingdings" pitchFamily="2" charset="2"/>
              <a:buNone/>
            </a:pP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PhanSo a(9,4);</a:t>
            </a:r>
          </a:p>
          <a:p>
            <a:pPr marL="342900" indent="-342900">
              <a:spcBef>
                <a:spcPts val="0"/>
              </a:spcBef>
              <a:buFont typeface="Wingdings" pitchFamily="2" charset="2"/>
              <a:buNone/>
            </a:pPr>
            <a:r>
              <a:rPr lang="en-US" sz="2200" b="0" smtClean="0">
                <a:solidFill>
                  <a:srgbClr val="000000"/>
                </a:solidFill>
              </a:rPr>
              <a:t>cout&lt;&lt;sqrt(a)&lt;&lt;“\n</a:t>
            </a: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Nhập nhằng là hiện tượng xảy ra khi trình biên dịch tìm được ít nhất hai cách chuyển kiểu để thực hiện một việc tính toán nào đó.</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914400" y="3276600"/>
            <a:ext cx="7924800" cy="3124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int </a:t>
            </a:r>
            <a:r>
              <a:rPr lang="en-US" sz="2200" b="0" smtClean="0">
                <a:solidFill>
                  <a:srgbClr val="000000"/>
                </a:solidFill>
              </a:rPr>
              <a:t>Sum(</a:t>
            </a:r>
            <a:r>
              <a:rPr lang="en-US" sz="2200" b="0" smtClean="0">
                <a:solidFill>
                  <a:srgbClr val="0000FF"/>
                </a:solidFill>
              </a:rPr>
              <a:t>int</a:t>
            </a:r>
            <a:r>
              <a:rPr lang="en-US" sz="2200" b="0" smtClean="0">
                <a:solidFill>
                  <a:srgbClr val="000000"/>
                </a:solidFill>
              </a:rPr>
              <a:t> a, </a:t>
            </a:r>
            <a:r>
              <a:rPr lang="en-US" sz="2200" b="0" smtClean="0">
                <a:solidFill>
                  <a:srgbClr val="0000FF"/>
                </a:solidFill>
              </a:rPr>
              <a:t>int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double </a:t>
            </a:r>
            <a:r>
              <a:rPr lang="en-US" sz="2200" b="0" smtClean="0">
                <a:solidFill>
                  <a:srgbClr val="000000"/>
                </a:solidFill>
              </a:rPr>
              <a:t>Sum(</a:t>
            </a:r>
            <a:r>
              <a:rPr lang="en-US" sz="2200" b="0" smtClean="0">
                <a:solidFill>
                  <a:srgbClr val="0000FF"/>
                </a:solidFill>
              </a:rPr>
              <a:t>double</a:t>
            </a:r>
            <a:r>
              <a:rPr lang="en-US" sz="2200" b="0" smtClean="0">
                <a:solidFill>
                  <a:srgbClr val="000000"/>
                </a:solidFill>
              </a:rPr>
              <a:t> a, </a:t>
            </a:r>
            <a:r>
              <a:rPr lang="en-US" sz="2200" b="0" smtClean="0">
                <a:solidFill>
                  <a:srgbClr val="0000FF"/>
                </a:solidFill>
              </a:rPr>
              <a:t>double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smtClean="0">
                <a:solidFill>
                  <a:schemeClr val="tx1">
                    <a:lumMod val="95000"/>
                    <a:lumOff val="5000"/>
                  </a:schemeClr>
                </a:solidFill>
              </a:rPr>
              <a:t>1</a:t>
            </a:r>
            <a:r>
              <a:rPr lang="en-US" sz="2400" b="0" smtClean="0">
                <a:solidFill>
                  <a:srgbClr val="0000FF"/>
                </a:solidFill>
              </a:rPr>
              <a:t> 	void</a:t>
            </a:r>
            <a:r>
              <a:rPr lang="en-US" sz="2400" b="0" smtClean="0">
                <a:solidFill>
                  <a:srgbClr val="000000"/>
                </a:solidFill>
              </a:rPr>
              <a:t> main() {</a:t>
            </a:r>
          </a:p>
          <a:p>
            <a:pPr marL="342900" indent="-342900">
              <a:lnSpc>
                <a:spcPct val="110000"/>
              </a:lnSpc>
              <a:spcBef>
                <a:spcPct val="20000"/>
              </a:spcBef>
              <a:buFont typeface="Wingdings" pitchFamily="2" charset="2"/>
              <a:buNone/>
            </a:pPr>
            <a:r>
              <a:rPr lang="en-US" sz="2400" b="0" smtClean="0">
                <a:solidFill>
                  <a:srgbClr val="000000"/>
                </a:solidFill>
              </a:rPr>
              <a:t>2		</a:t>
            </a:r>
            <a:r>
              <a:rPr lang="en-US" sz="2400" b="0" smtClean="0">
                <a:solidFill>
                  <a:srgbClr val="0000FF"/>
                </a:solidFill>
              </a:rPr>
              <a:t>int</a:t>
            </a:r>
            <a:r>
              <a:rPr lang="en-US" sz="2400" b="0" smtClean="0">
                <a:solidFill>
                  <a:srgbClr val="000000"/>
                </a:solidFill>
              </a:rPr>
              <a:t> a = 3, b = 7;</a:t>
            </a:r>
          </a:p>
          <a:p>
            <a:pPr marL="342900" indent="-342900">
              <a:lnSpc>
                <a:spcPct val="110000"/>
              </a:lnSpc>
              <a:spcBef>
                <a:spcPct val="20000"/>
              </a:spcBef>
              <a:buFont typeface="Wingdings" pitchFamily="2" charset="2"/>
              <a:buNone/>
            </a:pPr>
            <a:r>
              <a:rPr lang="en-US" sz="2400" b="0" smtClean="0">
                <a:solidFill>
                  <a:srgbClr val="000000"/>
                </a:solidFill>
              </a:rPr>
              <a:t>3		</a:t>
            </a:r>
            <a:r>
              <a:rPr lang="en-US" sz="2400" b="0" smtClean="0">
                <a:solidFill>
                  <a:srgbClr val="0000FF"/>
                </a:solidFill>
              </a:rPr>
              <a:t>double</a:t>
            </a:r>
            <a:r>
              <a:rPr lang="en-US" sz="2400" b="0" smtClean="0">
                <a:solidFill>
                  <a:srgbClr val="000000"/>
                </a:solidFill>
              </a:rPr>
              <a:t> r = 3.2, s = 6.3;</a:t>
            </a:r>
          </a:p>
          <a:p>
            <a:pPr marL="342900" indent="-342900">
              <a:lnSpc>
                <a:spcPct val="110000"/>
              </a:lnSpc>
              <a:spcBef>
                <a:spcPct val="20000"/>
              </a:spcBef>
              <a:buFont typeface="Wingdings" pitchFamily="2" charset="2"/>
              <a:buNone/>
            </a:pPr>
            <a:r>
              <a:rPr lang="en-US" sz="2400" b="0" smtClean="0">
                <a:solidFill>
                  <a:srgbClr val="000000"/>
                </a:solidFill>
              </a:rPr>
              <a:t>4		cout &lt;&lt; a+b &lt;&lt; "\n";</a:t>
            </a:r>
          </a:p>
          <a:p>
            <a:pPr marL="342900" indent="-342900">
              <a:lnSpc>
                <a:spcPct val="110000"/>
              </a:lnSpc>
              <a:spcBef>
                <a:spcPct val="20000"/>
              </a:spcBef>
              <a:buFont typeface="Wingdings" pitchFamily="2" charset="2"/>
              <a:buNone/>
            </a:pPr>
            <a:r>
              <a:rPr lang="en-US" sz="2400" b="0" smtClean="0">
                <a:solidFill>
                  <a:srgbClr val="000000"/>
                </a:solidFill>
              </a:rPr>
              <a:t>5		cout &lt;&lt; r+s &lt;&lt; "\n";	</a:t>
            </a:r>
          </a:p>
          <a:p>
            <a:pPr marL="342900" indent="-342900">
              <a:lnSpc>
                <a:spcPct val="110000"/>
              </a:lnSpc>
              <a:spcBef>
                <a:spcPct val="20000"/>
              </a:spcBef>
              <a:buFont typeface="Wingdings" pitchFamily="2" charset="2"/>
              <a:buNone/>
            </a:pPr>
            <a:r>
              <a:rPr lang="en-US" sz="2400" b="0" smtClean="0">
                <a:solidFill>
                  <a:srgbClr val="000000"/>
                </a:solidFill>
              </a:rPr>
              <a:t>6		cout &lt;&lt; a+r &lt;&lt; "\n";</a:t>
            </a:r>
          </a:p>
          <a:p>
            <a:pPr marL="342900" indent="-342900">
              <a:lnSpc>
                <a:spcPct val="110000"/>
              </a:lnSpc>
              <a:spcBef>
                <a:spcPct val="20000"/>
              </a:spcBef>
              <a:buFont typeface="Wingdings" pitchFamily="2" charset="2"/>
              <a:buNone/>
            </a:pPr>
            <a:r>
              <a:rPr lang="en-US" sz="2400" b="0" smtClean="0">
                <a:solidFill>
                  <a:srgbClr val="000000"/>
                </a:solidFill>
              </a:rPr>
              <a:t>7		cout &lt;&lt; Sum(a,b) &lt;&lt; "\n";</a:t>
            </a:r>
          </a:p>
          <a:p>
            <a:pPr marL="342900" indent="-342900">
              <a:lnSpc>
                <a:spcPct val="110000"/>
              </a:lnSpc>
              <a:spcBef>
                <a:spcPct val="20000"/>
              </a:spcBef>
              <a:buFont typeface="Wingdings" pitchFamily="2" charset="2"/>
              <a:buNone/>
            </a:pPr>
            <a:r>
              <a:rPr lang="en-US" sz="2400" b="0" smtClean="0">
                <a:solidFill>
                  <a:srgbClr val="000000"/>
                </a:solidFill>
              </a:rPr>
              <a:t>8		cout &lt;&lt; Sum(r,s) &lt;&lt; "\n";</a:t>
            </a:r>
          </a:p>
          <a:p>
            <a:pPr marL="342900" indent="-342900">
              <a:lnSpc>
                <a:spcPct val="110000"/>
              </a:lnSpc>
              <a:spcBef>
                <a:spcPct val="20000"/>
              </a:spcBef>
              <a:buFont typeface="Wingdings" pitchFamily="2" charset="2"/>
              <a:buNone/>
            </a:pPr>
            <a:r>
              <a:rPr lang="en-US" sz="2400" b="0" smtClean="0">
                <a:solidFill>
                  <a:srgbClr val="000000"/>
                </a:solidFill>
              </a:rPr>
              <a:t>9		cout &lt;&lt; Sum(a,r) &lt;&lt; "\n";</a:t>
            </a:r>
          </a:p>
          <a:p>
            <a:pPr marL="342900" indent="-342900">
              <a:lnSpc>
                <a:spcPct val="110000"/>
              </a:lnSpc>
              <a:spcBef>
                <a:spcPct val="20000"/>
              </a:spcBef>
              <a:buFont typeface="Wingdings" pitchFamily="2" charset="2"/>
              <a:buNone/>
            </a:pPr>
            <a:r>
              <a:rPr lang="en-US" sz="2400" b="0" smtClean="0">
                <a:solidFill>
                  <a:srgbClr val="000000"/>
                </a:solidFill>
              </a:rPr>
              <a:t>10 }</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vi-VN" sz="2800" smtClean="0">
                <a:solidFill>
                  <a:srgbClr val="FF0000"/>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cho phép ta sử dụng cú pháp toán học đối với các kiểu dữ liệu của C++ thay vì gọi hàm (tuy bản chất vẫn là gọi hàm).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Ví dụ thay </a:t>
            </a:r>
            <a:r>
              <a:rPr lang="vi-VN" sz="2400" smtClean="0">
                <a:solidFill>
                  <a:srgbClr val="FF0000"/>
                </a:solidFill>
                <a:latin typeface="Arial" pitchFamily="34" charset="0"/>
                <a:cs typeface="Arial" pitchFamily="34" charset="0"/>
              </a:rPr>
              <a:t>a.set(b.cong(c));</a:t>
            </a:r>
            <a:r>
              <a:rPr lang="en-US" sz="2400" smtClean="0">
                <a:solidFill>
                  <a:srgbClr val="FF0000"/>
                </a:solidFill>
                <a:latin typeface="Arial" pitchFamily="34" charset="0"/>
                <a:cs typeface="Arial" pitchFamily="34" charset="0"/>
              </a:rPr>
              <a:t> </a:t>
            </a:r>
            <a:r>
              <a:rPr lang="en-US" sz="2400" smtClean="0">
                <a:latin typeface="Arial" pitchFamily="34" charset="0"/>
                <a:cs typeface="Arial" pitchFamily="34" charset="0"/>
              </a:rPr>
              <a:t>bằng</a:t>
            </a:r>
            <a:r>
              <a:rPr lang="vi-VN" sz="2400" smtClean="0">
                <a:latin typeface="Arial" pitchFamily="34" charset="0"/>
                <a:cs typeface="Arial" pitchFamily="34" charset="0"/>
              </a:rPr>
              <a:t> </a:t>
            </a:r>
            <a:r>
              <a:rPr lang="vi-VN" sz="2400" smtClean="0">
                <a:solidFill>
                  <a:srgbClr val="0000FF"/>
                </a:solidFill>
                <a:latin typeface="Arial" pitchFamily="34" charset="0"/>
                <a:cs typeface="Arial" pitchFamily="34" charset="0"/>
              </a:rPr>
              <a:t>a = b + 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Gần với kiểu trình bày mà con người quen dùng (mang tính tự nhiên)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Đơn giản hóa mã chương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Hiện tượng nhập nhằng t</a:t>
            </a:r>
            <a:r>
              <a:rPr lang="vi-VN" sz="2800" smtClean="0">
                <a:solidFill>
                  <a:schemeClr val="tx1">
                    <a:lumMod val="95000"/>
                    <a:lumOff val="5000"/>
                  </a:schemeClr>
                </a:solidFill>
                <a:latin typeface="Arial" pitchFamily="34" charset="0"/>
                <a:cs typeface="Arial" pitchFamily="34" charset="0"/>
              </a:rPr>
              <a:t>hường xảy ra khi </a:t>
            </a:r>
            <a:r>
              <a:rPr lang="vi-VN" sz="2800" smtClean="0">
                <a:solidFill>
                  <a:srgbClr val="0070C0"/>
                </a:solidFill>
                <a:latin typeface="Arial" pitchFamily="34" charset="0"/>
                <a:cs typeface="Arial" pitchFamily="34" charset="0"/>
              </a:rPr>
              <a:t>người sử dụng định nghĩa lớp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qui định cơ chế chuyển kiểu </a:t>
            </a:r>
            <a:r>
              <a:rPr lang="vi-VN" sz="2800" smtClean="0">
                <a:solidFill>
                  <a:schemeClr val="tx1">
                    <a:lumMod val="95000"/>
                    <a:lumOff val="5000"/>
                  </a:schemeClr>
                </a:solidFill>
                <a:latin typeface="Arial" pitchFamily="34" charset="0"/>
                <a:cs typeface="Arial" pitchFamily="34" charset="0"/>
              </a:rPr>
              <a:t>bằng phương thức thiết lập và/hay phép toán chuyển kiểu.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lớp phân số</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9"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PhanSo {</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long </a:t>
            </a:r>
            <a:r>
              <a:rPr lang="en-US" sz="2400" b="0" smtClean="0">
                <a:solidFill>
                  <a:schemeClr val="tx1">
                    <a:lumMod val="95000"/>
                    <a:lumOff val="5000"/>
                  </a:schemeClr>
                </a:solidFill>
              </a:rPr>
              <a:t>tu, mau;</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UocLuoc();</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 </a:t>
            </a:r>
            <a:r>
              <a:rPr lang="en-US" sz="2400" b="0" smtClean="0">
                <a:solidFill>
                  <a:schemeClr val="tx1">
                    <a:lumMod val="95000"/>
                    <a:lumOff val="5000"/>
                  </a:schemeClr>
                </a:solidFill>
              </a:rPr>
              <a:t>SoSanh(PhanSo b);</a:t>
            </a:r>
          </a:p>
          <a:p>
            <a:pPr marL="342900" indent="-342900">
              <a:spcBef>
                <a:spcPts val="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ts val="0"/>
              </a:spcBef>
              <a:buFont typeface="Wingdings" pitchFamily="2" charset="2"/>
              <a:buNone/>
            </a:pPr>
            <a:r>
              <a:rPr lang="en-US" sz="2400" b="0" smtClean="0">
                <a:solidFill>
                  <a:schemeClr val="tx1">
                    <a:lumMod val="95000"/>
                    <a:lumOff val="5000"/>
                  </a:schemeClr>
                </a:solidFill>
              </a:rPr>
              <a:t>	PhanSo(</a:t>
            </a:r>
            <a:r>
              <a:rPr lang="en-US" sz="2400" b="0" smtClean="0">
                <a:solidFill>
                  <a:srgbClr val="0000FF"/>
                </a:solidFill>
              </a:rPr>
              <a:t>long</a:t>
            </a:r>
            <a:r>
              <a:rPr lang="en-US" sz="2400" b="0" smtClean="0">
                <a:solidFill>
                  <a:schemeClr val="tx1">
                    <a:lumMod val="95000"/>
                    <a:lumOff val="5000"/>
                  </a:schemeClr>
                </a:solidFill>
              </a:rPr>
              <a:t> t = 0, </a:t>
            </a:r>
            <a:r>
              <a:rPr lang="en-US" sz="2400" b="0" smtClean="0">
                <a:solidFill>
                  <a:srgbClr val="0000FF"/>
                </a:solidFill>
              </a:rPr>
              <a:t>long </a:t>
            </a:r>
            <a:r>
              <a:rPr lang="en-US" sz="2400" b="0" smtClean="0">
                <a:solidFill>
                  <a:schemeClr val="tx1">
                    <a:lumMod val="95000"/>
                    <a:lumOff val="5000"/>
                  </a:schemeClr>
                </a:solidFill>
              </a:rPr>
              <a:t>m = 1) {Set(t,m);}</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Set(long t, long m);</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operator</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a:t>
            </a:r>
            <a:r>
              <a:rPr lang="en-US" sz="2400" b="0" smtClean="0">
                <a:solidFill>
                  <a:srgbClr val="0000FF"/>
                </a:solidFill>
              </a:rPr>
              <a:t>const </a:t>
            </a:r>
            <a:r>
              <a:rPr lang="en-US" sz="2400" b="0" smtClean="0">
                <a:solidFill>
                  <a:schemeClr val="tx1">
                    <a:lumMod val="95000"/>
                    <a:lumOff val="5000"/>
                  </a:schemeClr>
                </a:solidFill>
              </a:rPr>
              <a:t>{</a:t>
            </a:r>
            <a:r>
              <a:rPr lang="en-US" sz="2400" b="0" smtClean="0">
                <a:solidFill>
                  <a:srgbClr val="0000FF"/>
                </a:solidFill>
              </a:rPr>
              <a:t>return</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(tu)/mau;}</a:t>
            </a:r>
          </a:p>
          <a:p>
            <a:pPr marL="342900" indent="-342900">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phân số có hai cơ chế chuyển kiểu, </a:t>
            </a:r>
            <a:r>
              <a:rPr lang="vi-VN" sz="2800" smtClean="0">
                <a:solidFill>
                  <a:srgbClr val="FF3300"/>
                </a:solidFill>
                <a:latin typeface="Arial" pitchFamily="34" charset="0"/>
                <a:cs typeface="Arial" pitchFamily="34" charset="0"/>
              </a:rPr>
              <a:t>từ số nguyên sang phân số</a:t>
            </a:r>
            <a:r>
              <a:rPr lang="vi-VN" sz="2800" smtClean="0">
                <a:solidFill>
                  <a:schemeClr val="tx1">
                    <a:lumMod val="95000"/>
                    <a:lumOff val="5000"/>
                  </a:schemeClr>
                </a:solidFill>
                <a:latin typeface="Arial" pitchFamily="34" charset="0"/>
                <a:cs typeface="Arial" pitchFamily="34" charset="0"/>
              </a:rPr>
              <a:t> nhờ phương thức thiết lập và </a:t>
            </a:r>
            <a:r>
              <a:rPr lang="vi-VN" sz="2800" smtClean="0">
                <a:solidFill>
                  <a:srgbClr val="0070C0"/>
                </a:solidFill>
                <a:latin typeface="Arial" pitchFamily="34" charset="0"/>
                <a:cs typeface="Arial" pitchFamily="34" charset="0"/>
              </a:rPr>
              <a:t>từ phân số sang số thực </a:t>
            </a:r>
            <a:r>
              <a:rPr lang="vi-VN" sz="2800" smtClean="0">
                <a:solidFill>
                  <a:schemeClr val="tx1">
                    <a:lumMod val="95000"/>
                    <a:lumOff val="5000"/>
                  </a:schemeClr>
                </a:solidFill>
                <a:latin typeface="Arial" pitchFamily="34" charset="0"/>
                <a:cs typeface="Arial" pitchFamily="34" charset="0"/>
              </a:rPr>
              <a:t>nhờ phép toán chuyển kiểu.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hiện tượng nhập nhằng xảy ra khi ta thực hiện phép cộng phân số và số nguyên hoặc phân số với số thực.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800" b="0" smtClean="0">
                <a:solidFill>
                  <a:srgbClr val="0000FF"/>
                </a:solidFill>
              </a:rPr>
              <a:t>void</a:t>
            </a:r>
            <a:r>
              <a:rPr lang="en-US" sz="2800" b="0" smtClean="0">
                <a:solidFill>
                  <a:schemeClr val="tx1">
                    <a:lumMod val="95000"/>
                    <a:lumOff val="5000"/>
                  </a:schemeClr>
                </a:solidFill>
              </a:rPr>
              <a:t> main() {</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PhanSo a(2,3), b(3,4), c;</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cout &lt;&lt; sqrt(a) &lt;&lt; “\n”;</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a + 2;</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2 + a;</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a:t>
            </a:r>
            <a:r>
              <a:rPr lang="en-US" sz="2800" b="0" smtClean="0">
                <a:solidFill>
                  <a:srgbClr val="0000FF"/>
                </a:solidFill>
              </a:rPr>
              <a:t>double</a:t>
            </a:r>
            <a:r>
              <a:rPr lang="en-US" sz="2800" b="0" smtClean="0">
                <a:solidFill>
                  <a:schemeClr val="tx1">
                    <a:lumMod val="95000"/>
                    <a:lumOff val="5000"/>
                  </a:schemeClr>
                </a:solidFill>
              </a:rPr>
              <a:t> r = 2.5 + a;</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r = a + 2.5;</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endParaRPr lang="en-US" sz="28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 </a:t>
            </a:r>
            <a:r>
              <a:rPr lang="en-US" sz="2400" b="0" smtClean="0">
                <a:solidFill>
                  <a:schemeClr val="tx1">
                    <a:lumMod val="95000"/>
                    <a:lumOff val="5000"/>
                  </a:schemeClr>
                </a:solidFill>
              </a:rPr>
              <a:t>main()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PhanSo a(2,3), b(3,4), c;</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b;</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c = a + 2;	</a:t>
            </a:r>
          </a:p>
          <a:p>
            <a:pPr marL="342900" indent="-342900">
              <a:lnSpc>
                <a:spcPct val="110000"/>
              </a:lnSpc>
              <a:spcBef>
                <a:spcPts val="0"/>
              </a:spcBef>
              <a:buFont typeface="Wingdings" pitchFamily="2" charset="2"/>
              <a:buNone/>
            </a:pPr>
            <a:r>
              <a:rPr lang="en-US" sz="2400" b="0" smtClean="0">
                <a:solidFill>
                  <a:srgbClr val="FF3300"/>
                </a:solidFill>
              </a:rPr>
              <a:t>	c = 2 + a;	</a:t>
            </a:r>
          </a:p>
          <a:p>
            <a:pPr marL="342900" indent="-342900">
              <a:lnSpc>
                <a:spcPct val="110000"/>
              </a:lnSpc>
              <a:spcBef>
                <a:spcPts val="0"/>
              </a:spcBef>
              <a:buFont typeface="Wingdings" pitchFamily="2" charset="2"/>
              <a:buNone/>
            </a:pPr>
            <a:r>
              <a:rPr lang="en-US" sz="2400" b="0" smtClean="0">
                <a:solidFill>
                  <a:srgbClr val="FF3300"/>
                </a:solidFill>
              </a:rPr>
              <a:t>	c = 2.5 + a; </a:t>
            </a:r>
          </a:p>
          <a:p>
            <a:pPr marL="342900" indent="-342900">
              <a:lnSpc>
                <a:spcPct val="110000"/>
              </a:lnSpc>
              <a:spcBef>
                <a:spcPts val="0"/>
              </a:spcBef>
              <a:buFont typeface="Wingdings" pitchFamily="2" charset="2"/>
              <a:buNone/>
            </a:pPr>
            <a:r>
              <a:rPr lang="en-US" sz="2400" b="0" smtClean="0">
                <a:solidFill>
                  <a:srgbClr val="FF3300"/>
                </a:solidFill>
              </a:rPr>
              <a:t>	c = a + 2.5;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PhanSo(2);</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PhanSo(2) + a;</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a:t>
            </a:r>
            <a:r>
              <a:rPr lang="en-US" sz="2400" b="0" smtClean="0">
                <a:solidFill>
                  <a:srgbClr val="0000FF"/>
                </a:solidFill>
              </a:rPr>
              <a:t>double</a:t>
            </a:r>
            <a:r>
              <a:rPr lang="en-US" sz="2400" b="0" smtClean="0">
                <a:solidFill>
                  <a:schemeClr val="tx1">
                    <a:lumMod val="95000"/>
                    <a:lumOff val="5000"/>
                  </a:schemeClr>
                </a:solidFill>
              </a:rPr>
              <a:t>(a) + 2.5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2.5 + </a:t>
            </a:r>
            <a:r>
              <a:rPr lang="en-US" sz="2400" b="0" smtClean="0">
                <a:solidFill>
                  <a:srgbClr val="0000FF"/>
                </a:solidFill>
              </a:rPr>
              <a:t>double</a:t>
            </a:r>
            <a:r>
              <a:rPr lang="en-US" sz="2400" b="0" smtClean="0">
                <a:solidFill>
                  <a:schemeClr val="tx1">
                    <a:lumMod val="95000"/>
                    <a:lumOff val="5000"/>
                  </a:schemeClr>
                </a:solidFill>
              </a:rPr>
              <a:t>(a)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việc </a:t>
            </a:r>
            <a:r>
              <a:rPr lang="vi-VN" sz="2800" smtClean="0">
                <a:solidFill>
                  <a:srgbClr val="0070C0"/>
                </a:solidFill>
                <a:latin typeface="Arial" pitchFamily="34" charset="0"/>
                <a:cs typeface="Arial" pitchFamily="34" charset="0"/>
              </a:rPr>
              <a:t>chuyển kiểu tường minh </a:t>
            </a:r>
            <a:r>
              <a:rPr lang="vi-VN" sz="2800" smtClean="0">
                <a:solidFill>
                  <a:schemeClr val="tx1">
                    <a:lumMod val="95000"/>
                    <a:lumOff val="5000"/>
                  </a:schemeClr>
                </a:solidFill>
                <a:latin typeface="Arial" pitchFamily="34" charset="0"/>
                <a:cs typeface="Arial" pitchFamily="34" charset="0"/>
              </a:rPr>
              <a:t>làm </a:t>
            </a:r>
            <a:r>
              <a:rPr lang="vi-VN" sz="2800" smtClean="0">
                <a:solidFill>
                  <a:srgbClr val="FF3300"/>
                </a:solidFill>
                <a:latin typeface="Arial" pitchFamily="34" charset="0"/>
                <a:cs typeface="Arial" pitchFamily="34" charset="0"/>
              </a:rPr>
              <a:t>mất đi sự tiện lợi</a:t>
            </a:r>
            <a:r>
              <a:rPr lang="vi-VN" sz="2800" smtClean="0">
                <a:solidFill>
                  <a:schemeClr val="tx1">
                    <a:lumMod val="95000"/>
                    <a:lumOff val="5000"/>
                  </a:schemeClr>
                </a:solidFill>
                <a:latin typeface="Arial" pitchFamily="34" charset="0"/>
                <a:cs typeface="Arial" pitchFamily="34" charset="0"/>
              </a:rPr>
              <a:t> của cơ chế chuyển kiểu tự động.</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Thông thường ta phải chịu hy sinh.</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Trong lớp phân số ta loại bỏ phép toán chuyển kiểu.</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nhập nhằng còn xảy ra nếu việc chuyển kiểu đòi hỏi được thực hiện qua hai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Khi </a:t>
            </a:r>
            <a:r>
              <a:rPr lang="vi-VN" sz="2600" smtClean="0">
                <a:solidFill>
                  <a:srgbClr val="FF3300"/>
                </a:solidFill>
                <a:latin typeface="Arial" pitchFamily="34" charset="0"/>
                <a:cs typeface="Arial" pitchFamily="34" charset="0"/>
              </a:rPr>
              <a:t>lớp đối tượng có nhu cầu cấp phát tài nguyên</a:t>
            </a:r>
            <a:r>
              <a:rPr lang="en-US" sz="26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200" smtClean="0">
                <a:solidFill>
                  <a:schemeClr val="tx1">
                    <a:lumMod val="95000"/>
                    <a:lumOff val="5000"/>
                  </a:schemeClr>
                </a:solidFill>
                <a:latin typeface="Arial" pitchFamily="34" charset="0"/>
                <a:cs typeface="Arial" pitchFamily="34" charset="0"/>
              </a:rPr>
              <a:t>V</a:t>
            </a:r>
            <a:r>
              <a:rPr lang="vi-VN" sz="2200" smtClean="0">
                <a:solidFill>
                  <a:schemeClr val="tx1">
                    <a:lumMod val="95000"/>
                    <a:lumOff val="5000"/>
                  </a:schemeClr>
                </a:solidFill>
                <a:latin typeface="Arial" pitchFamily="34" charset="0"/>
                <a:cs typeface="Arial" pitchFamily="34" charset="0"/>
              </a:rPr>
              <a:t>iệc khởi động đối tượng đòi hỏi </a:t>
            </a:r>
            <a:r>
              <a:rPr lang="vi-VN" sz="2200" smtClean="0">
                <a:solidFill>
                  <a:srgbClr val="0070C0"/>
                </a:solidFill>
                <a:latin typeface="Arial" pitchFamily="34" charset="0"/>
                <a:cs typeface="Arial" pitchFamily="34" charset="0"/>
              </a:rPr>
              <a:t>phải có phương thức thiết lập sao chép </a:t>
            </a:r>
            <a:r>
              <a:rPr lang="vi-VN" sz="2200" smtClean="0">
                <a:solidFill>
                  <a:schemeClr val="tx1">
                    <a:lumMod val="95000"/>
                    <a:lumOff val="5000"/>
                  </a:schemeClr>
                </a:solidFill>
                <a:latin typeface="Arial" pitchFamily="34" charset="0"/>
                <a:cs typeface="Arial" pitchFamily="34" charset="0"/>
              </a:rPr>
              <a:t>để tránh hiện tượng các đối tượng chia sẻ tài nguyên dẫn đến một vùng tài nguyên bị giải phóng nhiều lần khi các đối tượng bị h</a:t>
            </a:r>
            <a:r>
              <a:rPr lang="en-US" sz="2200" smtClean="0">
                <a:solidFill>
                  <a:schemeClr val="tx1">
                    <a:lumMod val="95000"/>
                    <a:lumOff val="5000"/>
                  </a:schemeClr>
                </a:solidFill>
                <a:latin typeface="Arial" pitchFamily="34" charset="0"/>
                <a:cs typeface="Arial" pitchFamily="34" charset="0"/>
              </a:rPr>
              <a:t>ủy</a:t>
            </a:r>
            <a:r>
              <a:rPr lang="vi-VN" sz="2200" smtClean="0">
                <a:solidFill>
                  <a:schemeClr val="tx1">
                    <a:lumMod val="95000"/>
                    <a:lumOff val="5000"/>
                  </a:schemeClr>
                </a:solidFill>
                <a:latin typeface="Arial" pitchFamily="34" charset="0"/>
                <a:cs typeface="Arial" pitchFamily="34" charset="0"/>
              </a:rPr>
              <a:t> bỏ. </a:t>
            </a:r>
          </a:p>
          <a:p>
            <a:pPr algn="just">
              <a:lnSpc>
                <a:spcPct val="130000"/>
              </a:lnSpc>
              <a:spcBef>
                <a:spcPts val="300"/>
              </a:spcBef>
              <a:spcAft>
                <a:spcPts val="300"/>
              </a:spcAft>
              <a:buFont typeface="Wingdings" pitchFamily="2" charset="2"/>
              <a:buChar char="v"/>
            </a:pPr>
            <a:r>
              <a:rPr lang="vi-VN" sz="2600" smtClean="0">
                <a:solidFill>
                  <a:schemeClr val="tx1">
                    <a:lumMod val="95000"/>
                    <a:lumOff val="5000"/>
                  </a:schemeClr>
                </a:solidFill>
                <a:latin typeface="Arial" pitchFamily="34" charset="0"/>
                <a:cs typeface="Arial" pitchFamily="34" charset="0"/>
              </a:rPr>
              <a:t>Khi thực hiện phép gán trên các đối tượng cùng kiểu, cơ chế gán mặc nhiên là gán từng thành phần</a:t>
            </a:r>
            <a:r>
              <a:rPr lang="en-US" sz="2600" smtClean="0">
                <a:solidFill>
                  <a:schemeClr val="tx1">
                    <a:lumMod val="95000"/>
                    <a:lumOff val="5000"/>
                  </a:schemeClr>
                </a:solidFill>
                <a:latin typeface="Arial" pitchFamily="34" charset="0"/>
                <a:cs typeface="Arial" pitchFamily="34" charset="0"/>
              </a:rPr>
              <a:t> </a:t>
            </a:r>
            <a:r>
              <a:rPr lang="en-US" sz="2600" smtClean="0">
                <a:solidFill>
                  <a:schemeClr val="tx1">
                    <a:lumMod val="95000"/>
                    <a:lumOff val="5000"/>
                  </a:schemeClr>
                </a:solidFill>
                <a:latin typeface="Arial" pitchFamily="34" charset="0"/>
                <a:cs typeface="Arial" pitchFamily="34" charset="0"/>
                <a:sym typeface="Wingdings" pitchFamily="2" charset="2"/>
              </a:rPr>
              <a:t>l</a:t>
            </a:r>
            <a:r>
              <a:rPr lang="vi-VN" sz="2600" smtClean="0">
                <a:solidFill>
                  <a:schemeClr val="tx1">
                    <a:lumMod val="95000"/>
                    <a:lumOff val="5000"/>
                  </a:schemeClr>
                </a:solidFill>
                <a:latin typeface="Arial" pitchFamily="34" charset="0"/>
                <a:cs typeface="Arial" pitchFamily="34" charset="0"/>
              </a:rPr>
              <a:t>àm cho đối tượng bên trái của phép gán “bỏ rơi” tài nguyên cũ và chia sẻ tài nguyên với đối tượng ở vế phải.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70C0"/>
                </a:solidFill>
              </a:rPr>
              <a:t>class</a:t>
            </a:r>
            <a:r>
              <a:rPr lang="en-US" sz="2200" b="0" smtClean="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char</a:t>
            </a:r>
            <a:r>
              <a:rPr lang="en-US" sz="2200" b="0" smtClean="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smtClean="0">
                <a:solidFill>
                  <a:srgbClr val="0070C0"/>
                </a:solidFill>
              </a:rPr>
              <a:t>public</a:t>
            </a: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char</a:t>
            </a:r>
            <a:r>
              <a:rPr lang="en-US" sz="2200" b="0" smtClean="0">
                <a:solidFill>
                  <a:schemeClr val="tx1">
                    <a:lumMod val="95000"/>
                    <a:lumOff val="5000"/>
                  </a:schemeClr>
                </a:solidFill>
              </a:rPr>
              <a:t> *s = "") {p = strdup(s);}</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const</a:t>
            </a:r>
            <a:r>
              <a:rPr lang="en-US" sz="2200" b="0" smtClean="0">
                <a:solidFill>
                  <a:schemeClr val="tx1">
                    <a:lumMod val="95000"/>
                    <a:lumOff val="5000"/>
                  </a:schemeClr>
                </a:solidFill>
              </a:rPr>
              <a:t> String &amp;s) {p = strdup(s.p);}</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 cout &lt;&lt;"delete"&lt;&lt;(</a:t>
            </a:r>
            <a:r>
              <a:rPr lang="en-US" sz="2200" b="0" smtClean="0">
                <a:solidFill>
                  <a:srgbClr val="0070C0"/>
                </a:solidFill>
              </a:rPr>
              <a:t>void</a:t>
            </a:r>
            <a:r>
              <a:rPr lang="en-US" sz="2200" b="0" smtClean="0">
                <a:solidFill>
                  <a:schemeClr val="tx1">
                    <a:lumMod val="95000"/>
                    <a:lumOff val="5000"/>
                  </a:schemeClr>
                </a:solidFill>
              </a:rPr>
              <a:t>*)p&lt;&lt;"\n"; </a:t>
            </a:r>
            <a:r>
              <a:rPr lang="en-US" sz="2200" b="0" smtClean="0">
                <a:solidFill>
                  <a:srgbClr val="0070C0"/>
                </a:solidFill>
              </a:rPr>
              <a:t>delete</a:t>
            </a:r>
            <a:r>
              <a:rPr lang="en-US" sz="2200" b="0" smtClean="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void</a:t>
            </a:r>
            <a:r>
              <a:rPr lang="en-US" sz="2200" b="0" smtClean="0">
                <a:solidFill>
                  <a:schemeClr val="tx1">
                    <a:lumMod val="95000"/>
                    <a:lumOff val="5000"/>
                  </a:schemeClr>
                </a:solidFill>
              </a:rPr>
              <a:t> Output() </a:t>
            </a:r>
            <a:r>
              <a:rPr lang="en-US" sz="2200" b="0" smtClean="0">
                <a:solidFill>
                  <a:srgbClr val="0070C0"/>
                </a:solidFill>
              </a:rPr>
              <a:t>const</a:t>
            </a:r>
            <a:r>
              <a:rPr lang="en-US" sz="2200" b="0" smtClean="0">
                <a:solidFill>
                  <a:schemeClr val="tx1">
                    <a:lumMod val="95000"/>
                    <a:lumOff val="5000"/>
                  </a:schemeClr>
                </a:solidFill>
              </a:rPr>
              <a:t> {cout &lt;&lt; p;}</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rgbClr val="0070C0"/>
                </a:solidFill>
              </a:rPr>
              <a:t>void</a:t>
            </a:r>
            <a:r>
              <a:rPr lang="en-US" sz="2200" b="0" smtClean="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b = a</a:t>
            </a:r>
            <a:r>
              <a:rPr lang="en-US" sz="2200" b="0" smtClean="0">
                <a:solidFill>
                  <a:schemeClr val="tx1">
                    <a:lumMod val="95000"/>
                    <a:lumOff val="5000"/>
                  </a:schemeClr>
                </a:solidFill>
              </a:rPr>
              <a:t>;</a:t>
            </a:r>
            <a:endParaRPr lang="en-US" sz="2200" b="0" smtClean="0">
              <a:solidFill>
                <a:schemeClr val="tx1">
                  <a:lumMod val="95000"/>
                  <a:lumOff val="5000"/>
                </a:schemeClr>
              </a:solidFill>
            </a:endParaRP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aa = "La van AA";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aa = a</a:t>
            </a:r>
            <a:r>
              <a:rPr lang="en-US" sz="2200" b="0" smtClean="0">
                <a:solidFill>
                  <a:schemeClr val="tx1">
                    <a:lumMod val="95000"/>
                    <a:lumOff val="5000"/>
                  </a:schemeClr>
                </a:solidFill>
              </a:rPr>
              <a:t>;</a:t>
            </a:r>
            <a:endParaRPr lang="en-US" sz="2200" b="0" smtClean="0">
              <a:solidFill>
                <a:schemeClr val="tx1">
                  <a:lumMod val="95000"/>
                  <a:lumOff val="5000"/>
                </a:schemeClr>
              </a:solidFill>
            </a:endParaRP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t>
            </a:r>
            <a:r>
              <a:rPr lang="en-US" sz="2200" b="0" smtClean="0">
                <a:solidFill>
                  <a:schemeClr val="tx1">
                    <a:lumMod val="95000"/>
                    <a:lumOff val="5000"/>
                  </a:schemeClr>
                </a:solidFill>
              </a:rPr>
              <a:t>		aa.Output</a:t>
            </a:r>
            <a:r>
              <a:rPr lang="en-US" sz="2200" b="0" smtClean="0">
                <a:solidFill>
                  <a:schemeClr val="tx1">
                    <a:lumMod val="95000"/>
                    <a:lumOff val="5000"/>
                  </a:schemeClr>
                </a:solidFill>
              </a:rPr>
              <a:t>(); </a:t>
            </a:r>
            <a:r>
              <a:rPr lang="en-US" sz="2200" b="0" smtClean="0">
                <a:solidFill>
                  <a:schemeClr val="tx1">
                    <a:lumMod val="95000"/>
                    <a:lumOff val="5000"/>
                  </a:schemeClr>
                </a:solidFill>
              </a:rPr>
              <a:t>		cout </a:t>
            </a:r>
            <a:r>
              <a:rPr lang="en-US" sz="2200" b="0" smtClean="0">
                <a:solidFill>
                  <a:schemeClr val="tx1">
                    <a:lumMod val="95000"/>
                    <a:lumOff val="5000"/>
                  </a:schemeClr>
                </a:solidFill>
              </a:rPr>
              <a:t>&lt;&lt;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657600"/>
            <a:ext cx="8382000" cy="2819400"/>
          </a:xfrm>
        </p:spPr>
        <p:txBody>
          <a:bodyPr>
            <a:noAutofit/>
          </a:bodyPr>
          <a:lstStyle/>
          <a:p>
            <a:pPr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T</a:t>
            </a:r>
            <a:r>
              <a:rPr lang="vi-VN" sz="2400" smtClean="0">
                <a:solidFill>
                  <a:schemeClr val="tx1">
                    <a:lumMod val="95000"/>
                    <a:lumOff val="5000"/>
                  </a:schemeClr>
                </a:solidFill>
                <a:latin typeface="Arial" pitchFamily="34" charset="0"/>
                <a:cs typeface="Arial" pitchFamily="34" charset="0"/>
              </a:rPr>
              <a:t>hực hiện chương trình trên ta được </a:t>
            </a:r>
            <a:r>
              <a:rPr lang="en-US" sz="2400" smtClean="0">
                <a:solidFill>
                  <a:schemeClr val="tx1">
                    <a:lumMod val="95000"/>
                    <a:lumOff val="5000"/>
                  </a:schemeClr>
                </a:solidFill>
                <a:latin typeface="Arial" pitchFamily="34" charset="0"/>
                <a:cs typeface="Arial" pitchFamily="34" charset="0"/>
              </a:rPr>
              <a:t>kết xuất như </a:t>
            </a:r>
            <a:r>
              <a:rPr lang="vi-VN" sz="2400" smtClean="0">
                <a:solidFill>
                  <a:schemeClr val="tx1">
                    <a:lumMod val="95000"/>
                    <a:lumOff val="5000"/>
                  </a:schemeClr>
                </a:solidFill>
                <a:latin typeface="Arial" pitchFamily="34" charset="0"/>
                <a:cs typeface="Arial" pitchFamily="34" charset="0"/>
              </a:rPr>
              <a:t>sau:</a:t>
            </a:r>
          </a:p>
          <a:p>
            <a:pPr lvl="1" algn="just">
              <a:spcBef>
                <a:spcPts val="300"/>
              </a:spcBef>
              <a:spcAft>
                <a:spcPts val="300"/>
              </a:spcAft>
              <a:buNone/>
            </a:pPr>
            <a:r>
              <a:rPr lang="en-US" sz="1800" smtClean="0">
                <a:latin typeface="Arial" pitchFamily="34" charset="0"/>
                <a:cs typeface="Arial" pitchFamily="34" charset="0"/>
              </a:rPr>
              <a:t>aa = La van AA</a:t>
            </a:r>
          </a:p>
          <a:p>
            <a:pPr lvl="1" algn="just">
              <a:spcBef>
                <a:spcPts val="300"/>
              </a:spcBef>
              <a:spcAft>
                <a:spcPts val="300"/>
              </a:spcAft>
              <a:buNone/>
            </a:pPr>
            <a:r>
              <a:rPr lang="en-US" sz="1800" smtClean="0">
                <a:latin typeface="Arial" pitchFamily="34" charset="0"/>
                <a:cs typeface="Arial" pitchFamily="34" charset="0"/>
              </a:rPr>
              <a:t>aa = Nguyen Van A</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delete 0x0d48</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Null pointer assignment</a:t>
            </a:r>
            <a:endParaRPr lang="vi-VN" sz="180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29" name="Rectangle 4"/>
          <p:cNvSpPr txBox="1">
            <a:spLocks noChangeArrowheads="1"/>
          </p:cNvSpPr>
          <p:nvPr/>
        </p:nvSpPr>
        <p:spPr>
          <a:xfrm>
            <a:off x="5029200" y="1406465"/>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0" name="Text Box 5"/>
          <p:cNvSpPr txBox="1">
            <a:spLocks noChangeArrowheads="1"/>
          </p:cNvSpPr>
          <p:nvPr/>
        </p:nvSpPr>
        <p:spPr bwMode="auto">
          <a:xfrm>
            <a:off x="2727324" y="2114490"/>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1" name="Text Box 6"/>
          <p:cNvSpPr txBox="1">
            <a:spLocks noChangeArrowheads="1"/>
          </p:cNvSpPr>
          <p:nvPr/>
        </p:nvSpPr>
        <p:spPr bwMode="auto">
          <a:xfrm>
            <a:off x="517525" y="203829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2" name="Text Box 7"/>
          <p:cNvSpPr txBox="1">
            <a:spLocks noChangeArrowheads="1"/>
          </p:cNvSpPr>
          <p:nvPr/>
        </p:nvSpPr>
        <p:spPr bwMode="auto">
          <a:xfrm>
            <a:off x="669925" y="2038290"/>
            <a:ext cx="184150" cy="366712"/>
          </a:xfrm>
          <a:prstGeom prst="rect">
            <a:avLst/>
          </a:prstGeom>
          <a:noFill/>
          <a:ln w="9525">
            <a:noFill/>
            <a:miter lim="800000"/>
            <a:headEnd/>
            <a:tailEnd/>
          </a:ln>
          <a:effectLst/>
        </p:spPr>
        <p:txBody>
          <a:bodyPr wrap="none">
            <a:spAutoFit/>
          </a:bodyPr>
          <a:lstStyle/>
          <a:p>
            <a:endParaRPr lang="vi-VN"/>
          </a:p>
        </p:txBody>
      </p:sp>
      <p:sp>
        <p:nvSpPr>
          <p:cNvPr id="33" name="Text Box 8"/>
          <p:cNvSpPr txBox="1">
            <a:spLocks noChangeArrowheads="1"/>
          </p:cNvSpPr>
          <p:nvPr/>
        </p:nvSpPr>
        <p:spPr bwMode="auto">
          <a:xfrm>
            <a:off x="1050925" y="2266890"/>
            <a:ext cx="184150" cy="366712"/>
          </a:xfrm>
          <a:prstGeom prst="rect">
            <a:avLst/>
          </a:prstGeom>
          <a:noFill/>
          <a:ln w="9525">
            <a:noFill/>
            <a:miter lim="800000"/>
            <a:headEnd/>
            <a:tailEnd/>
          </a:ln>
          <a:effectLst/>
        </p:spPr>
        <p:txBody>
          <a:bodyPr wrap="none">
            <a:spAutoFit/>
          </a:bodyPr>
          <a:lstStyle/>
          <a:p>
            <a:endParaRPr lang="vi-VN"/>
          </a:p>
        </p:txBody>
      </p:sp>
      <p:sp>
        <p:nvSpPr>
          <p:cNvPr id="34" name="Text Box 9"/>
          <p:cNvSpPr txBox="1">
            <a:spLocks noChangeArrowheads="1"/>
          </p:cNvSpPr>
          <p:nvPr/>
        </p:nvSpPr>
        <p:spPr bwMode="auto">
          <a:xfrm>
            <a:off x="806450" y="2303402"/>
            <a:ext cx="184150" cy="366713"/>
          </a:xfrm>
          <a:prstGeom prst="rect">
            <a:avLst/>
          </a:prstGeom>
          <a:noFill/>
          <a:ln w="9525">
            <a:noFill/>
            <a:miter lim="800000"/>
            <a:headEnd/>
            <a:tailEnd/>
          </a:ln>
          <a:effectLst/>
        </p:spPr>
        <p:txBody>
          <a:bodyPr wrap="none">
            <a:spAutoFit/>
          </a:bodyPr>
          <a:lstStyle/>
          <a:p>
            <a:endParaRPr lang="vi-VN"/>
          </a:p>
        </p:txBody>
      </p:sp>
      <p:sp>
        <p:nvSpPr>
          <p:cNvPr id="35" name="Text Box 10"/>
          <p:cNvSpPr txBox="1">
            <a:spLocks noChangeArrowheads="1"/>
          </p:cNvSpPr>
          <p:nvPr/>
        </p:nvSpPr>
        <p:spPr bwMode="auto">
          <a:xfrm>
            <a:off x="838200" y="20779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6" name="Line 11"/>
          <p:cNvSpPr>
            <a:spLocks noChangeShapeType="1"/>
          </p:cNvSpPr>
          <p:nvPr/>
        </p:nvSpPr>
        <p:spPr bwMode="auto">
          <a:xfrm flipV="1">
            <a:off x="1355725" y="2266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37" name="Text Box 12"/>
          <p:cNvSpPr txBox="1">
            <a:spLocks noChangeArrowheads="1"/>
          </p:cNvSpPr>
          <p:nvPr/>
        </p:nvSpPr>
        <p:spPr bwMode="auto">
          <a:xfrm>
            <a:off x="2711449" y="2989202"/>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38" name="Text Box 13"/>
          <p:cNvSpPr txBox="1">
            <a:spLocks noChangeArrowheads="1"/>
          </p:cNvSpPr>
          <p:nvPr/>
        </p:nvSpPr>
        <p:spPr bwMode="auto">
          <a:xfrm>
            <a:off x="365125" y="291300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39" name="Text Box 14"/>
          <p:cNvSpPr txBox="1">
            <a:spLocks noChangeArrowheads="1"/>
          </p:cNvSpPr>
          <p:nvPr/>
        </p:nvSpPr>
        <p:spPr bwMode="auto">
          <a:xfrm>
            <a:off x="822325" y="295269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0" name="Line 15"/>
          <p:cNvSpPr>
            <a:spLocks noChangeShapeType="1"/>
          </p:cNvSpPr>
          <p:nvPr/>
        </p:nvSpPr>
        <p:spPr bwMode="auto">
          <a:xfrm flipV="1">
            <a:off x="1339850" y="314160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16"/>
          <p:cNvSpPr txBox="1">
            <a:spLocks noChangeArrowheads="1"/>
          </p:cNvSpPr>
          <p:nvPr/>
        </p:nvSpPr>
        <p:spPr bwMode="auto">
          <a:xfrm>
            <a:off x="6934200" y="2154177"/>
            <a:ext cx="1828801"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42" name="Text Box 17"/>
          <p:cNvSpPr txBox="1">
            <a:spLocks noChangeArrowheads="1"/>
          </p:cNvSpPr>
          <p:nvPr/>
        </p:nvSpPr>
        <p:spPr bwMode="auto">
          <a:xfrm>
            <a:off x="4953000" y="2077977"/>
            <a:ext cx="184150" cy="366713"/>
          </a:xfrm>
          <a:prstGeom prst="rect">
            <a:avLst/>
          </a:prstGeom>
          <a:noFill/>
          <a:ln w="9525">
            <a:noFill/>
            <a:miter lim="800000"/>
            <a:headEnd/>
            <a:tailEnd/>
          </a:ln>
          <a:effectLst/>
        </p:spPr>
        <p:txBody>
          <a:bodyPr wrap="none">
            <a:spAutoFit/>
          </a:bodyPr>
          <a:lstStyle/>
          <a:p>
            <a:endParaRPr lang="vi-VN"/>
          </a:p>
        </p:txBody>
      </p:sp>
      <p:sp>
        <p:nvSpPr>
          <p:cNvPr id="43" name="Text Box 18"/>
          <p:cNvSpPr txBox="1">
            <a:spLocks noChangeArrowheads="1"/>
          </p:cNvSpPr>
          <p:nvPr/>
        </p:nvSpPr>
        <p:spPr bwMode="auto">
          <a:xfrm>
            <a:off x="5121275" y="211766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4" name="Line 19"/>
          <p:cNvSpPr>
            <a:spLocks noChangeShapeType="1"/>
          </p:cNvSpPr>
          <p:nvPr/>
        </p:nvSpPr>
        <p:spPr bwMode="auto">
          <a:xfrm flipV="1">
            <a:off x="5638800" y="2306577"/>
            <a:ext cx="1219200" cy="0"/>
          </a:xfrm>
          <a:prstGeom prst="line">
            <a:avLst/>
          </a:prstGeom>
          <a:noFill/>
          <a:ln w="9525">
            <a:solidFill>
              <a:schemeClr val="tx1"/>
            </a:solidFill>
            <a:round/>
            <a:headEnd/>
            <a:tailEnd type="triangle" w="med" len="med"/>
          </a:ln>
          <a:effectLst/>
        </p:spPr>
        <p:txBody>
          <a:bodyPr/>
          <a:lstStyle/>
          <a:p>
            <a:endParaRPr lang="en-US"/>
          </a:p>
        </p:txBody>
      </p:sp>
      <p:sp>
        <p:nvSpPr>
          <p:cNvPr id="45" name="Text Box 20"/>
          <p:cNvSpPr txBox="1">
            <a:spLocks noChangeArrowheads="1"/>
          </p:cNvSpPr>
          <p:nvPr/>
        </p:nvSpPr>
        <p:spPr bwMode="auto">
          <a:xfrm>
            <a:off x="6934200" y="3028890"/>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46" name="Text Box 21"/>
          <p:cNvSpPr txBox="1">
            <a:spLocks noChangeArrowheads="1"/>
          </p:cNvSpPr>
          <p:nvPr/>
        </p:nvSpPr>
        <p:spPr bwMode="auto">
          <a:xfrm>
            <a:off x="4648200" y="295269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47" name="Text Box 22"/>
          <p:cNvSpPr txBox="1">
            <a:spLocks noChangeArrowheads="1"/>
          </p:cNvSpPr>
          <p:nvPr/>
        </p:nvSpPr>
        <p:spPr bwMode="auto">
          <a:xfrm>
            <a:off x="5105400" y="29923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8" name="Line 23"/>
          <p:cNvSpPr>
            <a:spLocks noChangeShapeType="1"/>
          </p:cNvSpPr>
          <p:nvPr/>
        </p:nvSpPr>
        <p:spPr bwMode="auto">
          <a:xfrm flipV="1">
            <a:off x="5622925" y="2458977"/>
            <a:ext cx="1158875" cy="722313"/>
          </a:xfrm>
          <a:prstGeom prst="line">
            <a:avLst/>
          </a:prstGeom>
          <a:noFill/>
          <a:ln w="9525">
            <a:solidFill>
              <a:schemeClr val="tx1"/>
            </a:solidFill>
            <a:round/>
            <a:headEnd/>
            <a:tailEnd type="triangle" w="med" len="med"/>
          </a:ln>
          <a:effectLst/>
        </p:spPr>
        <p:txBody>
          <a:bodyPr/>
          <a:lstStyle/>
          <a:p>
            <a:endParaRPr lang="en-US"/>
          </a:p>
        </p:txBody>
      </p:sp>
      <p:sp>
        <p:nvSpPr>
          <p:cNvPr id="49" name="Text Box 24"/>
          <p:cNvSpPr txBox="1">
            <a:spLocks noChangeArrowheads="1"/>
          </p:cNvSpPr>
          <p:nvPr/>
        </p:nvSpPr>
        <p:spPr bwMode="auto">
          <a:xfrm>
            <a:off x="4800600" y="2077977"/>
            <a:ext cx="184150" cy="366713"/>
          </a:xfrm>
          <a:prstGeom prst="rect">
            <a:avLst/>
          </a:prstGeom>
          <a:noFill/>
          <a:ln w="9525">
            <a:noFill/>
            <a:miter lim="800000"/>
            <a:headEnd/>
            <a:tailEnd/>
          </a:ln>
          <a:effectLst/>
        </p:spPr>
        <p:txBody>
          <a:bodyPr wrap="none">
            <a:spAutoFit/>
          </a:bodyPr>
          <a:lstStyle/>
          <a:p>
            <a:endParaRPr lang="vi-VN"/>
          </a:p>
        </p:txBody>
      </p:sp>
      <p:sp>
        <p:nvSpPr>
          <p:cNvPr id="50" name="Text Box 25"/>
          <p:cNvSpPr txBox="1">
            <a:spLocks noChangeArrowheads="1"/>
          </p:cNvSpPr>
          <p:nvPr/>
        </p:nvSpPr>
        <p:spPr bwMode="auto">
          <a:xfrm>
            <a:off x="4800600" y="2077977"/>
            <a:ext cx="311150" cy="366713"/>
          </a:xfrm>
          <a:prstGeom prst="rect">
            <a:avLst/>
          </a:prstGeom>
          <a:noFill/>
          <a:ln w="9525">
            <a:noFill/>
            <a:miter lim="800000"/>
            <a:headEnd/>
            <a:tailEnd/>
          </a:ln>
          <a:effectLst/>
        </p:spPr>
        <p:txBody>
          <a:bodyPr wrap="none">
            <a:spAutoFit/>
          </a:bodyPr>
          <a:lstStyle/>
          <a:p>
            <a:r>
              <a:rPr lang="en-US"/>
              <a:t>a</a:t>
            </a:r>
          </a:p>
        </p:txBody>
      </p:sp>
      <p:sp>
        <p:nvSpPr>
          <p:cNvPr id="51" name="Rectangle 4"/>
          <p:cNvSpPr txBox="1">
            <a:spLocks noChangeArrowheads="1"/>
          </p:cNvSpPr>
          <p:nvPr/>
        </p:nvSpPr>
        <p:spPr bwMode="gray">
          <a:xfrm>
            <a:off x="457200" y="1468377"/>
            <a:ext cx="4038600"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Lỗi sai trên được khắc phục bằng cách định nghĩa phép gán cho lớp String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2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const</a:t>
            </a:r>
            <a:r>
              <a:rPr lang="en-US" sz="2200" b="0" smtClean="0">
                <a:solidFill>
                  <a:srgbClr val="000000"/>
                </a:solidFill>
              </a:rPr>
              <a:t> String &amp;s) {p = strdup(s.p);}</a:t>
            </a:r>
          </a:p>
          <a:p>
            <a:pPr marL="342900" indent="-342900">
              <a:lnSpc>
                <a:spcPct val="120000"/>
              </a:lnSpc>
              <a:spcBef>
                <a:spcPts val="0"/>
              </a:spcBef>
              <a:buFont typeface="Wingdings" pitchFamily="2" charset="2"/>
              <a:buNone/>
            </a:pPr>
            <a:r>
              <a:rPr lang="en-US" sz="2200" b="0" smtClean="0">
                <a:solidFill>
                  <a:srgbClr val="000000"/>
                </a:solidFill>
              </a:rPr>
              <a:t>	~String() {cout &lt;&lt; "delete "&lt;&lt; (void *)p &lt;&lt; "\n"; </a:t>
            </a:r>
            <a:r>
              <a:rPr lang="en-US" sz="2200" b="0" smtClean="0">
                <a:solidFill>
                  <a:srgbClr val="0000FF"/>
                </a:solidFill>
              </a:rPr>
              <a:t>delete</a:t>
            </a:r>
            <a:r>
              <a:rPr lang="en-US" sz="2200" b="0" smtClean="0">
                <a:solidFill>
                  <a:srgbClr val="000000"/>
                </a:solidFill>
              </a:rPr>
              <a:t> [] p;}</a:t>
            </a:r>
          </a:p>
          <a:p>
            <a:pPr marL="342900" indent="-342900">
              <a:lnSpc>
                <a:spcPct val="120000"/>
              </a:lnSpc>
              <a:spcBef>
                <a:spcPts val="0"/>
              </a:spcBef>
              <a:buFont typeface="Wingdings" pitchFamily="2" charset="2"/>
              <a:buNone/>
            </a:pPr>
            <a:r>
              <a:rPr lang="en-US" sz="2200" b="0" smtClean="0">
                <a:solidFill>
                  <a:srgbClr val="000000"/>
                </a:solidFill>
              </a:rPr>
              <a:t>	String &amp; </a:t>
            </a:r>
            <a:r>
              <a:rPr lang="en-US" sz="2200" b="0" smtClean="0">
                <a:solidFill>
                  <a:srgbClr val="FF3300"/>
                </a:solidFill>
              </a:rPr>
              <a:t>operator =</a:t>
            </a:r>
            <a:r>
              <a:rPr lang="en-US" sz="2200" b="0" smtClean="0">
                <a:solidFill>
                  <a:srgbClr val="000000"/>
                </a:solidFill>
              </a:rPr>
              <a:t> (</a:t>
            </a:r>
            <a:r>
              <a:rPr lang="en-US" sz="2200" b="0" smtClean="0">
                <a:solidFill>
                  <a:srgbClr val="0000FF"/>
                </a:solidFill>
              </a:rPr>
              <a:t>const</a:t>
            </a:r>
            <a:r>
              <a:rPr lang="en-US" sz="2200" b="0" smtClean="0">
                <a:solidFill>
                  <a:srgbClr val="000000"/>
                </a:solidFill>
              </a:rPr>
              <a:t> String &amp;s);</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void</a:t>
            </a:r>
            <a:r>
              <a:rPr lang="en-US" sz="2200" b="0" smtClean="0">
                <a:solidFill>
                  <a:srgbClr val="000000"/>
                </a:solidFill>
              </a:rPr>
              <a:t> Output() </a:t>
            </a:r>
            <a:r>
              <a:rPr lang="en-US" sz="2200" b="0" smtClean="0">
                <a:solidFill>
                  <a:srgbClr val="0000FF"/>
                </a:solidFill>
              </a:rPr>
              <a:t>const</a:t>
            </a:r>
            <a:r>
              <a:rPr lang="en-US" sz="2200" b="0" smtClean="0">
                <a:solidFill>
                  <a:srgbClr val="000000"/>
                </a:solidFill>
              </a:rPr>
              <a:t> {cout &lt;&lt; p;}</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Operator overload</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Một toán tử có thể dùng cho nhiều kiểu dữ liệu</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ta có thể tạo các kiểu dữ liệu đóng gói hoàn chỉnh (fully encapsulated) để kết hợp với ngôn ngữ như các kiểu dữ liệu cài sẵn.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pl-PL" sz="2400" smtClean="0">
                <a:latin typeface="Arial" pitchFamily="34" charset="0"/>
                <a:cs typeface="Arial" pitchFamily="34" charset="0"/>
              </a:rPr>
              <a:t>SoPhuc </a:t>
            </a:r>
            <a:r>
              <a:rPr lang="en-US" sz="2400" smtClean="0">
                <a:latin typeface="Arial" pitchFamily="34" charset="0"/>
                <a:cs typeface="Arial" pitchFamily="34" charset="0"/>
              </a:rPr>
              <a:t> </a:t>
            </a:r>
            <a:r>
              <a:rPr lang="pl-PL" sz="2400" smtClean="0">
                <a:latin typeface="Arial" pitchFamily="34" charset="0"/>
                <a:cs typeface="Arial" pitchFamily="34" charset="0"/>
              </a:rPr>
              <a:t>z(1,3), z1(2,3.4), z2(5.1,4);</a:t>
            </a:r>
          </a:p>
          <a:p>
            <a:pPr lvl="1" algn="just">
              <a:lnSpc>
                <a:spcPct val="130000"/>
              </a:lnSpc>
              <a:spcBef>
                <a:spcPts val="300"/>
              </a:spcBef>
              <a:spcAft>
                <a:spcPts val="300"/>
              </a:spcAft>
              <a:buNone/>
            </a:pPr>
            <a:r>
              <a:rPr lang="pl-PL" sz="2400" smtClean="0">
                <a:latin typeface="Arial" pitchFamily="34" charset="0"/>
                <a:cs typeface="Arial" pitchFamily="34" charset="0"/>
              </a:rPr>
              <a:t>z = z1 + z2;</a:t>
            </a:r>
          </a:p>
          <a:p>
            <a:pPr lvl="1" algn="just">
              <a:lnSpc>
                <a:spcPct val="130000"/>
              </a:lnSpc>
              <a:spcBef>
                <a:spcPts val="300"/>
              </a:spcBef>
              <a:spcAft>
                <a:spcPts val="300"/>
              </a:spcAft>
              <a:buNone/>
            </a:pPr>
            <a:r>
              <a:rPr lang="pl-PL" sz="2400" smtClean="0">
                <a:latin typeface="Arial" pitchFamily="34" charset="0"/>
                <a:cs typeface="Arial" pitchFamily="34" charset="0"/>
              </a:rPr>
              <a:t>z = z1 + z2*z1 + SoPhuc(3,1);</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gán thực hiện hai thao tác chính là </a:t>
            </a:r>
            <a:r>
              <a:rPr lang="vi-VN" sz="2800" smtClean="0">
                <a:solidFill>
                  <a:srgbClr val="FF3300"/>
                </a:solidFill>
                <a:latin typeface="Arial" pitchFamily="34" charset="0"/>
                <a:cs typeface="Arial" pitchFamily="34" charset="0"/>
              </a:rPr>
              <a:t>dọn dẹp tài nguyên cũ</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70C0"/>
                </a:solidFill>
                <a:latin typeface="Arial" pitchFamily="34" charset="0"/>
                <a:cs typeface="Arial" pitchFamily="34" charset="0"/>
              </a:rPr>
              <a:t>sao chép mới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7" name="Rectangle 3"/>
          <p:cNvSpPr>
            <a:spLocks noChangeArrowheads="1"/>
          </p:cNvSpPr>
          <p:nvPr/>
        </p:nvSpPr>
        <p:spPr bwMode="auto">
          <a:xfrm>
            <a:off x="914400" y="2743200"/>
            <a:ext cx="7924800" cy="3733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00"/>
                </a:solidFill>
              </a:rPr>
              <a:t>String &amp; String::</a:t>
            </a:r>
            <a:r>
              <a:rPr lang="en-US" sz="2400" b="0" smtClean="0">
                <a:solidFill>
                  <a:srgbClr val="FF3300"/>
                </a:solidFill>
              </a:rPr>
              <a:t>operator =</a:t>
            </a: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&amp;s)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a:t>
            </a:r>
            <a:r>
              <a:rPr lang="en-US" sz="2400" b="0" smtClean="0">
                <a:solidFill>
                  <a:srgbClr val="0000FF"/>
                </a:solidFill>
              </a:rPr>
              <a:t>this</a:t>
            </a:r>
            <a:r>
              <a:rPr lang="en-US" sz="2400" b="0" smtClean="0">
                <a:solidFill>
                  <a:srgbClr val="000000"/>
                </a:solidFill>
              </a:rPr>
              <a:t> != &amp;s)</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 p;</a:t>
            </a:r>
          </a:p>
          <a:p>
            <a:pPr marL="342900" indent="-342900">
              <a:lnSpc>
                <a:spcPct val="120000"/>
              </a:lnSpc>
              <a:spcBef>
                <a:spcPts val="0"/>
              </a:spcBef>
              <a:buFont typeface="Wingdings" pitchFamily="2" charset="2"/>
              <a:buNone/>
            </a:pPr>
            <a:r>
              <a:rPr lang="en-US" sz="2400" b="0" smtClean="0">
                <a:solidFill>
                  <a:srgbClr val="000000"/>
                </a:solidFill>
              </a:rPr>
              <a:t>		p = strdup(s.p);</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733800"/>
            <a:ext cx="8382000" cy="2743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Thực hiện chương trình trên ta được kết xuất như sau:</a:t>
            </a:r>
          </a:p>
          <a:p>
            <a:pPr lvl="1" algn="just">
              <a:lnSpc>
                <a:spcPct val="120000"/>
              </a:lnSpc>
              <a:spcBef>
                <a:spcPts val="300"/>
              </a:spcBef>
              <a:spcAft>
                <a:spcPts val="300"/>
              </a:spcAft>
              <a:buNone/>
            </a:pPr>
            <a:r>
              <a:rPr lang="es-ES" sz="2400" smtClean="0">
                <a:latin typeface="Arial" pitchFamily="34" charset="0"/>
                <a:cs typeface="Arial" pitchFamily="34" charset="0"/>
              </a:rPr>
              <a:t>aa = La van AA</a:t>
            </a:r>
          </a:p>
          <a:p>
            <a:pPr lvl="1" algn="just">
              <a:lnSpc>
                <a:spcPct val="120000"/>
              </a:lnSpc>
              <a:spcBef>
                <a:spcPts val="300"/>
              </a:spcBef>
              <a:spcAft>
                <a:spcPts val="300"/>
              </a:spcAft>
              <a:buNone/>
            </a:pPr>
            <a:r>
              <a:rPr lang="es-ES" sz="2400" smtClean="0">
                <a:latin typeface="Arial" pitchFamily="34" charset="0"/>
                <a:cs typeface="Arial" pitchFamily="34" charset="0"/>
              </a:rPr>
              <a:t>aa = Nguyen Van A</a:t>
            </a:r>
          </a:p>
          <a:p>
            <a:pPr lvl="1" algn="just">
              <a:lnSpc>
                <a:spcPct val="120000"/>
              </a:lnSpc>
              <a:spcBef>
                <a:spcPts val="300"/>
              </a:spcBef>
              <a:spcAft>
                <a:spcPts val="300"/>
              </a:spcAft>
              <a:buNone/>
            </a:pPr>
            <a:r>
              <a:rPr lang="es-ES" sz="2400" smtClean="0">
                <a:latin typeface="Arial" pitchFamily="34" charset="0"/>
                <a:cs typeface="Arial" pitchFamily="34" charset="0"/>
              </a:rPr>
              <a:t>delete 0x0d5a</a:t>
            </a:r>
          </a:p>
          <a:p>
            <a:pPr lvl="1" algn="just">
              <a:lnSpc>
                <a:spcPct val="120000"/>
              </a:lnSpc>
              <a:spcBef>
                <a:spcPts val="300"/>
              </a:spcBef>
              <a:spcAft>
                <a:spcPts val="300"/>
              </a:spcAft>
              <a:buNone/>
            </a:pPr>
            <a:r>
              <a:rPr lang="es-ES" sz="2400" smtClean="0">
                <a:latin typeface="Arial" pitchFamily="34" charset="0"/>
                <a:cs typeface="Arial" pitchFamily="34" charset="0"/>
              </a:rPr>
              <a:t>delete 0x0d48</a:t>
            </a:r>
          </a:p>
          <a:p>
            <a:pPr lvl="1" algn="just">
              <a:lnSpc>
                <a:spcPct val="120000"/>
              </a:lnSpc>
              <a:spcBef>
                <a:spcPts val="300"/>
              </a:spcBef>
              <a:spcAft>
                <a:spcPts val="300"/>
              </a:spcAft>
              <a:buNone/>
            </a:pPr>
            <a:r>
              <a:rPr lang="es-ES" sz="2400" smtClean="0">
                <a:latin typeface="Arial" pitchFamily="34" charset="0"/>
                <a:cs typeface="Arial" pitchFamily="34" charset="0"/>
              </a:rPr>
              <a:t>delete 0x0d36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7" name="Rectangle 4"/>
          <p:cNvSpPr txBox="1">
            <a:spLocks noChangeArrowheads="1"/>
          </p:cNvSpPr>
          <p:nvPr/>
        </p:nvSpPr>
        <p:spPr>
          <a:xfrm>
            <a:off x="5105400" y="1476375"/>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803524" y="2032000"/>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593725" y="195580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746125" y="1955800"/>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1127125" y="2184400"/>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882650" y="2220912"/>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914400" y="19954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431925" y="2184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787650" y="2906712"/>
            <a:ext cx="1752600" cy="400110"/>
          </a:xfrm>
          <a:prstGeom prst="rect">
            <a:avLst/>
          </a:prstGeom>
          <a:noFill/>
          <a:ln w="9525">
            <a:noFill/>
            <a:miter lim="800000"/>
            <a:headEnd/>
            <a:tailEnd/>
          </a:ln>
          <a:effectLst/>
        </p:spPr>
        <p:txBody>
          <a:bodyPr>
            <a:spAutoFit/>
          </a:bodyPr>
          <a:lstStyle/>
          <a:p>
            <a:pPr>
              <a:spcBef>
                <a:spcPct val="50000"/>
              </a:spcBef>
            </a:pPr>
            <a:r>
              <a:rPr lang="en-US" b="0"/>
              <a:t>Le Van AA</a:t>
            </a:r>
          </a:p>
        </p:txBody>
      </p:sp>
      <p:sp>
        <p:nvSpPr>
          <p:cNvPr id="16" name="Text Box 13"/>
          <p:cNvSpPr txBox="1">
            <a:spLocks noChangeArrowheads="1"/>
          </p:cNvSpPr>
          <p:nvPr/>
        </p:nvSpPr>
        <p:spPr bwMode="auto">
          <a:xfrm>
            <a:off x="441325" y="283051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898525" y="287020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416050" y="3059112"/>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6858000" y="2071687"/>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1995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0351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224087"/>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551112"/>
            <a:ext cx="1600200"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24" name="Text Box 21"/>
          <p:cNvSpPr txBox="1">
            <a:spLocks noChangeArrowheads="1"/>
          </p:cNvSpPr>
          <p:nvPr/>
        </p:nvSpPr>
        <p:spPr bwMode="auto">
          <a:xfrm>
            <a:off x="4724400" y="287020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29098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a:off x="5715000" y="3124201"/>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1995487"/>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1995487"/>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2590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2514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6858000" y="3236912"/>
            <a:ext cx="19050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2" name="Rectangle 4"/>
          <p:cNvSpPr txBox="1">
            <a:spLocks noChangeArrowheads="1"/>
          </p:cNvSpPr>
          <p:nvPr/>
        </p:nvSpPr>
        <p:spPr bwMode="gray">
          <a:xfrm>
            <a:off x="609600" y="1451989"/>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&lt;&lt;</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00FF"/>
                </a:solidFill>
                <a:latin typeface="Arial" pitchFamily="34" charset="0"/>
                <a:cs typeface="Arial" pitchFamily="34" charset="0"/>
              </a:rPr>
              <a:t>&gt;&gt;</a:t>
            </a:r>
            <a:r>
              <a:rPr lang="vi-VN" sz="2800" smtClean="0">
                <a:solidFill>
                  <a:schemeClr val="tx1">
                    <a:lumMod val="95000"/>
                    <a:lumOff val="5000"/>
                  </a:schemeClr>
                </a:solidFill>
                <a:latin typeface="Arial" pitchFamily="34" charset="0"/>
                <a:cs typeface="Arial" pitchFamily="34" charset="0"/>
              </a:rPr>
              <a:t> là hai phép toán thao tác trên từng bit khi các toán hạng là số nguyên.</a:t>
            </a: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 định nghĩa lại hai phép toán </a:t>
            </a:r>
            <a:r>
              <a:rPr lang="vi-VN" sz="2800" smtClean="0">
                <a:solidFill>
                  <a:schemeClr val="tx1">
                    <a:lumMod val="95000"/>
                    <a:lumOff val="5000"/>
                  </a:schemeClr>
                </a:solidFill>
                <a:latin typeface="Arial" pitchFamily="34" charset="0"/>
                <a:cs typeface="Arial" pitchFamily="34" charset="0"/>
              </a:rPr>
              <a:t>để dùng với các đối tượng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để thực hiện các thao tác </a:t>
            </a:r>
            <a:r>
              <a:rPr lang="vi-VN" sz="2800" smtClean="0">
                <a:solidFill>
                  <a:srgbClr val="FF3300"/>
                </a:solidFill>
                <a:latin typeface="Arial" pitchFamily="34" charset="0"/>
                <a:cs typeface="Arial" pitchFamily="34" charset="0"/>
              </a:rPr>
              <a:t>xuất, nhập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(dòng dữ liệu xuất) định nghĩa phép toán &lt;&lt; áp dụng cho các kiểu dữ liệu cơ bản (số nguyên, số thực, char*,…)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hai phép toán trên, cần thể hiện ý nghĩa sau:</a:t>
            </a:r>
          </a:p>
          <a:p>
            <a:pPr lvl="1" algn="just">
              <a:lnSpc>
                <a:spcPct val="130000"/>
              </a:lnSpc>
              <a:spcBef>
                <a:spcPts val="300"/>
              </a:spcBef>
              <a:spcAft>
                <a:spcPts val="300"/>
              </a:spcAft>
              <a:buNone/>
            </a:pPr>
            <a:r>
              <a:rPr lang="pt-BR" smtClean="0">
                <a:latin typeface="Arial" pitchFamily="34" charset="0"/>
                <a:cs typeface="Arial" pitchFamily="34" charset="0"/>
              </a:rPr>
              <a:t>a &gt;&gt; b; </a:t>
            </a:r>
          </a:p>
          <a:p>
            <a:pPr lvl="1" algn="just">
              <a:lnSpc>
                <a:spcPct val="130000"/>
              </a:lnSpc>
              <a:spcBef>
                <a:spcPts val="300"/>
              </a:spcBef>
              <a:spcAft>
                <a:spcPts val="300"/>
              </a:spcAft>
              <a:buNone/>
            </a:pPr>
            <a:r>
              <a:rPr lang="pt-BR" smtClean="0">
                <a:latin typeface="Arial" pitchFamily="34" charset="0"/>
                <a:cs typeface="Arial" pitchFamily="34" charset="0"/>
              </a:rPr>
              <a:t>a &lt;&lt; b</a:t>
            </a:r>
            <a:r>
              <a:rPr lang="pt-BR" smtClean="0">
                <a:latin typeface="Arial" pitchFamily="34" charset="0"/>
                <a:cs typeface="Arial" pitchFamily="34" charset="0"/>
              </a:rPr>
              <a:t>;</a:t>
            </a:r>
            <a:endParaRPr lang="pt-BR" smtClean="0">
              <a:latin typeface="Arial" pitchFamily="34" charset="0"/>
              <a:cs typeface="Arial" pitchFamily="34" charset="0"/>
            </a:endParaRPr>
          </a:p>
          <a:p>
            <a:pPr lvl="1" algn="just">
              <a:lnSpc>
                <a:spcPct val="130000"/>
              </a:lnSpc>
              <a:spcBef>
                <a:spcPts val="300"/>
              </a:spcBef>
              <a:spcAft>
                <a:spcPts val="300"/>
              </a:spcAft>
              <a:buNone/>
            </a:pPr>
            <a:r>
              <a:rPr lang="pt-BR" smtClean="0">
                <a:latin typeface="Arial" pitchFamily="34" charset="0"/>
                <a:cs typeface="Arial" pitchFamily="34" charset="0"/>
              </a:rPr>
              <a:t>cout &lt;&lt; a &lt;&lt; “\n</a:t>
            </a:r>
            <a:r>
              <a:rPr lang="pt-BR" smtClean="0">
                <a:latin typeface="Arial" pitchFamily="34" charset="0"/>
                <a:cs typeface="Arial" pitchFamily="34" charset="0"/>
              </a:rPr>
              <a:t>”;</a:t>
            </a:r>
            <a:endParaRPr lang="pt-BR" smtClean="0">
              <a:latin typeface="Arial" pitchFamily="34" charset="0"/>
              <a:cs typeface="Arial" pitchFamily="34" charset="0"/>
            </a:endParaRPr>
          </a:p>
          <a:p>
            <a:pPr lvl="1" algn="just">
              <a:lnSpc>
                <a:spcPct val="130000"/>
              </a:lnSpc>
              <a:spcBef>
                <a:spcPts val="300"/>
              </a:spcBef>
              <a:spcAft>
                <a:spcPts val="300"/>
              </a:spcAft>
              <a:buNone/>
            </a:pPr>
            <a:r>
              <a:rPr lang="pt-BR" smtClean="0">
                <a:latin typeface="Arial" pitchFamily="34" charset="0"/>
                <a:cs typeface="Arial" pitchFamily="34" charset="0"/>
              </a:rPr>
              <a:t>cin &gt;&gt; a &gt;&gt; b</a:t>
            </a:r>
            <a:r>
              <a:rPr lang="pt-BR" smtClean="0">
                <a:latin typeface="Arial" pitchFamily="34" charset="0"/>
                <a:cs typeface="Arial" pitchFamily="34" charset="0"/>
              </a:rPr>
              <a:t>;</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cout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cerr</a:t>
            </a:r>
            <a:r>
              <a:rPr lang="vi-VN" sz="2800" smtClean="0">
                <a:solidFill>
                  <a:schemeClr val="tx1">
                    <a:lumMod val="95000"/>
                    <a:lumOff val="5000"/>
                  </a:schemeClr>
                </a:solidFill>
                <a:latin typeface="Arial" pitchFamily="34" charset="0"/>
                <a:cs typeface="Arial" pitchFamily="34" charset="0"/>
              </a:rPr>
              <a:t> là các biến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đại diện cho thiết bị xuất chuẩn (mặc nhiên là màn hình) và thiết bị báo lỗi chuẩn (luôn luôn là màn hình).</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cin</a:t>
            </a:r>
            <a:r>
              <a:rPr lang="vi-VN" sz="2800" smtClean="0">
                <a:solidFill>
                  <a:schemeClr val="tx1">
                    <a:lumMod val="95000"/>
                    <a:lumOff val="5000"/>
                  </a:schemeClr>
                </a:solidFill>
                <a:latin typeface="Arial" pitchFamily="34" charset="0"/>
                <a:cs typeface="Arial" pitchFamily="34" charset="0"/>
              </a:rPr>
              <a:t> là một đối tượng thuộc lớp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đại diện cho thiết bị nhập chuẩn, mặc nhiên là bàn phím.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khai báo của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như trên ta có thể thực hiện phép toán &lt;&lt; với toán hạng thứ nhất là một dòng dữ liệu xuất (cout, ce</a:t>
            </a:r>
            <a:r>
              <a:rPr lang="en-US" sz="2800" smtClean="0">
                <a:solidFill>
                  <a:schemeClr val="tx1">
                    <a:lumMod val="95000"/>
                    <a:lumOff val="5000"/>
                  </a:schemeClr>
                </a:solidFill>
                <a:latin typeface="Arial" pitchFamily="34" charset="0"/>
                <a:cs typeface="Arial" pitchFamily="34" charset="0"/>
              </a:rPr>
              <a:t>r</a:t>
            </a:r>
            <a:r>
              <a:rPr lang="vi-VN" sz="2800" smtClean="0">
                <a:solidFill>
                  <a:schemeClr val="tx1">
                    <a:lumMod val="95000"/>
                    <a:lumOff val="5000"/>
                  </a:schemeClr>
                </a:solidFill>
                <a:latin typeface="Arial" pitchFamily="34" charset="0"/>
                <a:cs typeface="Arial" pitchFamily="34" charset="0"/>
              </a:rPr>
              <a:t>r, tập tin…), toán hạng thứ hai thuộc các kiểu cơ bản (nguyên, thực, char *, con trỏ…).</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Tương tự với phép toán &gt;&gt;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ostream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ostream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Formatted insertion operations</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(signed </a:t>
            </a:r>
            <a:r>
              <a:rPr lang="en-US" b="0">
                <a:solidFill>
                  <a:srgbClr val="000000"/>
                </a:solidFill>
              </a:rPr>
              <a:t>char);</a:t>
            </a:r>
          </a:p>
          <a:p>
            <a:pPr marL="342900" indent="-342900">
              <a:lnSpc>
                <a:spcPct val="90000"/>
              </a:lnSpc>
              <a:spcBef>
                <a:spcPts val="0"/>
              </a:spcBef>
              <a:buFont typeface="Wingdings" pitchFamily="2" charset="2"/>
              <a:buNone/>
            </a:pPr>
            <a:r>
              <a:rPr lang="en-US" b="0">
                <a:solidFill>
                  <a:srgbClr val="000000"/>
                </a:solidFill>
              </a:rPr>
              <a:t>	ostream &amp; operator&lt;&lt; (unsigned char);</a:t>
            </a:r>
          </a:p>
          <a:p>
            <a:pPr marL="342900" indent="-342900">
              <a:lnSpc>
                <a:spcPct val="90000"/>
              </a:lnSpc>
              <a:spcBef>
                <a:spcPts val="0"/>
              </a:spcBef>
              <a:buFont typeface="Wingdings" pitchFamily="2" charset="2"/>
              <a:buNone/>
            </a:pPr>
            <a:r>
              <a:rPr lang="en-US" b="0">
                <a:solidFill>
                  <a:srgbClr val="000000"/>
                </a:solidFill>
              </a:rPr>
              <a:t>	ostream &amp; operator&lt;&lt; (int);</a:t>
            </a:r>
          </a:p>
          <a:p>
            <a:pPr marL="342900" indent="-342900">
              <a:lnSpc>
                <a:spcPct val="90000"/>
              </a:lnSpc>
              <a:spcBef>
                <a:spcPts val="0"/>
              </a:spcBef>
              <a:buFont typeface="Wingdings" pitchFamily="2" charset="2"/>
              <a:buNone/>
            </a:pPr>
            <a:r>
              <a:rPr lang="en-US" b="0">
                <a:solidFill>
                  <a:srgbClr val="000000"/>
                </a:solidFill>
              </a:rPr>
              <a:t>	ostream &amp; operator&lt;&lt; (unsigned int);</a:t>
            </a:r>
          </a:p>
          <a:p>
            <a:pPr marL="342900" indent="-342900">
              <a:lnSpc>
                <a:spcPct val="90000"/>
              </a:lnSpc>
              <a:spcBef>
                <a:spcPts val="0"/>
              </a:spcBef>
              <a:buFont typeface="Wingdings" pitchFamily="2" charset="2"/>
              <a:buNone/>
            </a:pPr>
            <a:r>
              <a:rPr lang="en-US" b="0">
                <a:solidFill>
                  <a:srgbClr val="000000"/>
                </a:solidFill>
              </a:rPr>
              <a:t>	ostream &amp; operator&lt;&lt; (long);</a:t>
            </a:r>
          </a:p>
          <a:p>
            <a:pPr marL="342900" indent="-342900">
              <a:lnSpc>
                <a:spcPct val="90000"/>
              </a:lnSpc>
              <a:spcBef>
                <a:spcPts val="0"/>
              </a:spcBef>
              <a:buFont typeface="Wingdings" pitchFamily="2" charset="2"/>
              <a:buNone/>
            </a:pPr>
            <a:r>
              <a:rPr lang="en-US" b="0">
                <a:solidFill>
                  <a:srgbClr val="000000"/>
                </a:solidFill>
              </a:rPr>
              <a:t>	ostream &amp; operator&lt;&lt; (unsigned long);</a:t>
            </a:r>
          </a:p>
          <a:p>
            <a:pPr marL="342900" indent="-342900">
              <a:lnSpc>
                <a:spcPct val="90000"/>
              </a:lnSpc>
              <a:spcBef>
                <a:spcPts val="0"/>
              </a:spcBef>
              <a:buFont typeface="Wingdings" pitchFamily="2" charset="2"/>
              <a:buNone/>
            </a:pPr>
            <a:r>
              <a:rPr lang="en-US" b="0">
                <a:solidFill>
                  <a:srgbClr val="000000"/>
                </a:solidFill>
              </a:rPr>
              <a:t>	ostream &amp; operator&lt;&lt; (float);</a:t>
            </a:r>
          </a:p>
          <a:p>
            <a:pPr marL="342900" indent="-342900">
              <a:lnSpc>
                <a:spcPct val="90000"/>
              </a:lnSpc>
              <a:spcBef>
                <a:spcPts val="0"/>
              </a:spcBef>
              <a:buFont typeface="Wingdings" pitchFamily="2" charset="2"/>
              <a:buNone/>
            </a:pPr>
            <a:r>
              <a:rPr lang="en-US" b="0">
                <a:solidFill>
                  <a:srgbClr val="000000"/>
                </a:solidFill>
              </a:rPr>
              <a:t>	ostream &amp; operator&lt;&lt; (double);</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const signed 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(const unsigned </a:t>
            </a:r>
            <a:r>
              <a:rPr lang="en-US" b="0" smtClean="0">
                <a:solidFill>
                  <a:srgbClr val="000000"/>
                </a:solidFill>
              </a:rPr>
              <a:t>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(void </a:t>
            </a:r>
            <a:r>
              <a:rPr lang="en-US" b="0" smtClean="0">
                <a:solidFill>
                  <a:srgbClr val="000000"/>
                </a:solidFill>
              </a:rPr>
              <a:t>*);</a:t>
            </a:r>
            <a:endParaRPr lang="en-US" b="0">
              <a:solidFill>
                <a:srgbClr val="000000"/>
              </a:solidFill>
            </a:endParaRPr>
          </a:p>
          <a:p>
            <a:pPr marL="342900" indent="-342900">
              <a:lnSpc>
                <a:spcPct val="90000"/>
              </a:lnSpc>
              <a:spcBef>
                <a:spcPts val="0"/>
              </a:spcBef>
              <a:buFont typeface="Wingdings" pitchFamily="2" charset="2"/>
              <a:buNone/>
            </a:pPr>
            <a:r>
              <a:rPr lang="en-US" b="0">
                <a:solidFill>
                  <a:srgbClr val="000000"/>
                </a:solidFill>
              </a:rPr>
              <a:t>	// ...</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//data ...</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a:t>
            </a:r>
            <a:r>
              <a:rPr lang="en-US" b="1" smtClean="0">
                <a:effectLst>
                  <a:outerShdw blurRad="38100" dist="38100" dir="2700000" algn="tl">
                    <a:srgbClr val="000000">
                      <a:alpha val="43137"/>
                    </a:srgbClr>
                  </a:outerShdw>
                </a:effectLst>
                <a:latin typeface="Arial" pitchFamily="34" charset="0"/>
                <a:cs typeface="Arial" pitchFamily="34" charset="0"/>
              </a:rPr>
              <a:t>i</a:t>
            </a:r>
            <a:r>
              <a:rPr lang="vi-VN" b="1" smtClean="0">
                <a:effectLst>
                  <a:outerShdw blurRad="38100" dist="38100" dir="2700000" algn="tl">
                    <a:srgbClr val="000000">
                      <a:alpha val="43137"/>
                    </a:srgbClr>
                  </a:outerShdw>
                </a:effectLst>
                <a:latin typeface="Arial" pitchFamily="34" charset="0"/>
                <a:cs typeface="Arial" pitchFamily="34" charset="0"/>
              </a:rPr>
              <a:t>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istream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istream &amp; getline(char  *, int, char = '\n');</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t>
            </a:r>
          </a:p>
          <a:p>
            <a:pPr marL="342900" indent="-342900">
              <a:lnSpc>
                <a:spcPct val="90000"/>
              </a:lnSpc>
              <a:spcBef>
                <a:spcPts val="0"/>
              </a:spcBef>
              <a:buFont typeface="Wingdings" pitchFamily="2" charset="2"/>
              <a:buNone/>
            </a:pPr>
            <a:r>
              <a:rPr lang="en-US" b="0">
                <a:solidFill>
                  <a:srgbClr val="000000"/>
                </a:solidFill>
              </a:rPr>
              <a:t>	istream &amp; operator&gt;&gt; (unsigned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&amp;);</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&amp;);</a:t>
            </a:r>
          </a:p>
          <a:p>
            <a:pPr marL="342900" indent="-342900">
              <a:lnSpc>
                <a:spcPct val="90000"/>
              </a:lnSpc>
              <a:spcBef>
                <a:spcPts val="0"/>
              </a:spcBef>
              <a:buFont typeface="Wingdings" pitchFamily="2" charset="2"/>
              <a:buNone/>
            </a:pPr>
            <a:r>
              <a:rPr lang="en-US" b="0">
                <a:solidFill>
                  <a:srgbClr val="000000"/>
                </a:solidFill>
              </a:rPr>
              <a:t>	istream &amp; operator&gt;&gt; (short  &amp;);</a:t>
            </a:r>
          </a:p>
          <a:p>
            <a:pPr marL="342900" indent="-342900">
              <a:lnSpc>
                <a:spcPct val="90000"/>
              </a:lnSpc>
              <a:spcBef>
                <a:spcPts val="0"/>
              </a:spcBef>
              <a:buFont typeface="Wingdings" pitchFamily="2" charset="2"/>
              <a:buNone/>
            </a:pPr>
            <a:r>
              <a:rPr lang="en-US" b="0">
                <a:solidFill>
                  <a:srgbClr val="000000"/>
                </a:solidFill>
              </a:rPr>
              <a:t>	istream &amp; operator&gt;&gt; (int  &amp;);</a:t>
            </a:r>
          </a:p>
          <a:p>
            <a:pPr marL="342900" indent="-342900">
              <a:lnSpc>
                <a:spcPct val="90000"/>
              </a:lnSpc>
              <a:spcBef>
                <a:spcPts val="0"/>
              </a:spcBef>
              <a:buFont typeface="Wingdings" pitchFamily="2" charset="2"/>
              <a:buNone/>
            </a:pPr>
            <a:r>
              <a:rPr lang="en-US" b="0">
                <a:solidFill>
                  <a:srgbClr val="000000"/>
                </a:solidFill>
              </a:rPr>
              <a:t>	istream &amp; operator&gt;&gt; (long  &amp;);</a:t>
            </a:r>
          </a:p>
          <a:p>
            <a:pPr marL="342900" indent="-342900">
              <a:lnSpc>
                <a:spcPct val="90000"/>
              </a:lnSpc>
              <a:spcBef>
                <a:spcPts val="0"/>
              </a:spcBef>
              <a:buFont typeface="Wingdings" pitchFamily="2" charset="2"/>
              <a:buNone/>
            </a:pPr>
            <a:r>
              <a:rPr lang="en-US" b="0">
                <a:solidFill>
                  <a:srgbClr val="000000"/>
                </a:solidFill>
              </a:rPr>
              <a:t>	istream &amp; operator&gt;&gt; (unsigned short  &amp;);</a:t>
            </a:r>
          </a:p>
          <a:p>
            <a:pPr marL="342900" indent="-342900">
              <a:lnSpc>
                <a:spcPct val="90000"/>
              </a:lnSpc>
              <a:spcBef>
                <a:spcPts val="0"/>
              </a:spcBef>
              <a:buFont typeface="Wingdings" pitchFamily="2" charset="2"/>
              <a:buNone/>
            </a:pPr>
            <a:r>
              <a:rPr lang="en-US" b="0">
                <a:solidFill>
                  <a:srgbClr val="000000"/>
                </a:solidFill>
              </a:rPr>
              <a:t>	istream &amp; operator&gt;&gt; (unsigned int  &amp;);</a:t>
            </a:r>
          </a:p>
          <a:p>
            <a:pPr marL="342900" indent="-342900">
              <a:lnSpc>
                <a:spcPct val="90000"/>
              </a:lnSpc>
              <a:spcBef>
                <a:spcPts val="0"/>
              </a:spcBef>
              <a:buFont typeface="Wingdings" pitchFamily="2" charset="2"/>
              <a:buNone/>
            </a:pPr>
            <a:r>
              <a:rPr lang="en-US" b="0">
                <a:solidFill>
                  <a:srgbClr val="000000"/>
                </a:solidFill>
              </a:rPr>
              <a:t>	istream &amp; operator&gt;&gt; (unsigned long  &amp;);</a:t>
            </a:r>
          </a:p>
          <a:p>
            <a:pPr marL="342900" indent="-342900">
              <a:lnSpc>
                <a:spcPct val="90000"/>
              </a:lnSpc>
              <a:spcBef>
                <a:spcPts val="0"/>
              </a:spcBef>
              <a:buFont typeface="Wingdings" pitchFamily="2" charset="2"/>
              <a:buNone/>
            </a:pPr>
            <a:r>
              <a:rPr lang="en-US" b="0">
                <a:solidFill>
                  <a:srgbClr val="000000"/>
                </a:solidFill>
              </a:rPr>
              <a:t>	istream &amp; operator&gt;&gt; (float  &amp;);</a:t>
            </a:r>
          </a:p>
          <a:p>
            <a:pPr marL="342900" indent="-342900">
              <a:lnSpc>
                <a:spcPct val="90000"/>
              </a:lnSpc>
              <a:spcBef>
                <a:spcPts val="0"/>
              </a:spcBef>
              <a:buFont typeface="Wingdings" pitchFamily="2" charset="2"/>
              <a:buNone/>
            </a:pPr>
            <a:r>
              <a:rPr lang="en-US" b="0">
                <a:solidFill>
                  <a:srgbClr val="000000"/>
                </a:solidFill>
              </a:rPr>
              <a:t>	istream &amp; operator&gt;&gt; (double  &amp;);</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data...</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&lt;&lt; </a:t>
            </a:r>
            <a:r>
              <a:rPr lang="vi-VN" sz="2800" smtClean="0">
                <a:solidFill>
                  <a:schemeClr val="tx1">
                    <a:lumMod val="95000"/>
                    <a:lumOff val="5000"/>
                  </a:schemeClr>
                </a:solidFill>
                <a:latin typeface="Arial" pitchFamily="34" charset="0"/>
                <a:cs typeface="Arial" pitchFamily="34" charset="0"/>
              </a:rPr>
              <a:t>theo nghĩa xuất ra dòng dữ liệu xuất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tham chiếu đến đối tượng thuộc lớp ostream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ostream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thuộc lớp đang định nghĩa.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&gt;&gt; </a:t>
            </a:r>
            <a:r>
              <a:rPr lang="vi-VN" sz="2800" smtClean="0">
                <a:solidFill>
                  <a:schemeClr val="tx1">
                    <a:lumMod val="95000"/>
                    <a:lumOff val="5000"/>
                  </a:schemeClr>
                </a:solidFill>
                <a:latin typeface="Arial" pitchFamily="34" charset="0"/>
                <a:cs typeface="Arial" pitchFamily="34" charset="0"/>
              </a:rPr>
              <a:t>theo nghĩa nhập từ dòng dữ liệu nhập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&gt;&gt;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tham chiếu đến một đối tượng thuộc lớp istream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istream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là tham chiếu đến đối tượng thuộc lớp đang định nghĩa.</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en-US" sz="2800" smtClean="0">
                <a:solidFill>
                  <a:schemeClr val="tx1">
                    <a:lumMod val="95000"/>
                    <a:lumOff val="5000"/>
                  </a:schemeClr>
                </a:solidFill>
                <a:latin typeface="Arial" pitchFamily="34" charset="0"/>
                <a:cs typeface="Arial" pitchFamily="34" charset="0"/>
              </a:rPr>
              <a:t>loại </a:t>
            </a:r>
            <a:r>
              <a:rPr lang="vi-VN" sz="2800" smtClean="0">
                <a:solidFill>
                  <a:schemeClr val="tx1">
                    <a:lumMod val="95000"/>
                    <a:lumOff val="5000"/>
                  </a:schemeClr>
                </a:solidFill>
                <a:latin typeface="Arial" pitchFamily="34" charset="0"/>
                <a:cs typeface="Arial" pitchFamily="34" charset="0"/>
              </a:rPr>
              <a:t>toán tử</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09600" y="1998662"/>
            <a:ext cx="7924800" cy="4478338"/>
          </a:xfrm>
          <a:prstGeom prst="rect">
            <a:avLst/>
          </a:prstGeom>
          <a:noFill/>
          <a:ln w="9525">
            <a:noFill/>
            <a:miter lim="800000"/>
            <a:headEnd/>
            <a:tailEnd/>
          </a:ln>
        </p:spPr>
      </p:pic>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00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cin &gt;&gt; a;</a:t>
            </a:r>
          </a:p>
          <a:p>
            <a:pPr marL="342900" indent="-342900">
              <a:lnSpc>
                <a:spcPct val="120000"/>
              </a:lnSpc>
              <a:spcBef>
                <a:spcPct val="20000"/>
              </a:spcBef>
              <a:buFont typeface="Wingdings" pitchFamily="2" charset="2"/>
              <a:buNone/>
            </a:pPr>
            <a:r>
              <a:rPr lang="en-US" sz="2400" b="0">
                <a:solidFill>
                  <a:srgbClr val="000000"/>
                </a:solidFill>
              </a:rPr>
              <a:t>	cout &lt;&lt; “Nhap phan so b: ”; cin &gt;&gt; b;</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nghĩa </a:t>
            </a:r>
            <a:r>
              <a:rPr lang="vi-VN" sz="2800" smtClean="0">
                <a:solidFill>
                  <a:srgbClr val="0000FF"/>
                </a:solidFill>
                <a:latin typeface="Arial" pitchFamily="34" charset="0"/>
                <a:cs typeface="Arial" pitchFamily="34" charset="0"/>
              </a:rPr>
              <a:t>phép toán [ ] </a:t>
            </a:r>
            <a:r>
              <a:rPr lang="vi-VN" sz="2800" smtClean="0">
                <a:solidFill>
                  <a:schemeClr val="tx1">
                    <a:lumMod val="95000"/>
                    <a:lumOff val="5000"/>
                  </a:schemeClr>
                </a:solidFill>
                <a:latin typeface="Arial" pitchFamily="34" charset="0"/>
                <a:cs typeface="Arial" pitchFamily="34" charset="0"/>
              </a:rPr>
              <a:t>để truy xuất phần tử của một đối tượng có ý nghĩa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7" name="Rectangle 3"/>
          <p:cNvSpPr>
            <a:spLocks noChangeArrowheads="1"/>
          </p:cNvSpPr>
          <p:nvPr/>
        </p:nvSpPr>
        <p:spPr bwMode="auto">
          <a:xfrm>
            <a:off x="914400" y="2635468"/>
            <a:ext cx="7772400" cy="3870434"/>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 &amp;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&amp; operator[ ]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 &amp;o, </a:t>
            </a:r>
            <a:r>
              <a:rPr lang="en-US" sz="2000" b="0">
                <a:solidFill>
                  <a:srgbClr val="0000FF"/>
                </a:solidFill>
              </a:rPr>
              <a:t>const</a:t>
            </a:r>
            <a:r>
              <a:rPr lang="en-US" sz="2000" b="0">
                <a:solidFill>
                  <a:srgbClr val="000000"/>
                </a:solidFill>
              </a:rPr>
              <a:t> String&amp; 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Sau khi định nghĩa như trên, </a:t>
            </a:r>
            <a:r>
              <a:rPr lang="en-US" sz="2800" smtClean="0">
                <a:solidFill>
                  <a:schemeClr val="tx1">
                    <a:lumMod val="95000"/>
                    <a:lumOff val="5000"/>
                  </a:schemeClr>
                </a:solidFill>
                <a:latin typeface="Arial" pitchFamily="34" charset="0"/>
                <a:cs typeface="Arial" pitchFamily="34" charset="0"/>
              </a:rPr>
              <a:t>ta </a:t>
            </a:r>
            <a:r>
              <a:rPr lang="vi-VN" sz="2800" smtClean="0">
                <a:solidFill>
                  <a:schemeClr val="tx1">
                    <a:lumMod val="95000"/>
                    <a:lumOff val="5000"/>
                  </a:schemeClr>
                </a:solidFill>
                <a:latin typeface="Arial" pitchFamily="34" charset="0"/>
                <a:cs typeface="Arial" pitchFamily="34" charset="0"/>
              </a:rPr>
              <a:t>có thể sử dụng đối tượng trả về ở cả hai vế của phép toán gán.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7" name="Rectangle 3"/>
          <p:cNvSpPr>
            <a:spLocks noChangeArrowheads="1"/>
          </p:cNvSpPr>
          <p:nvPr/>
        </p:nvSpPr>
        <p:spPr bwMode="auto">
          <a:xfrm>
            <a:off x="914400" y="2667000"/>
            <a:ext cx="77724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String a("Nguyen van A");</a:t>
            </a:r>
          </a:p>
          <a:p>
            <a:pPr marL="342900" indent="-342900">
              <a:lnSpc>
                <a:spcPct val="120000"/>
              </a:lnSpc>
              <a:spcBef>
                <a:spcPct val="20000"/>
              </a:spcBef>
              <a:buFont typeface="Wingdings" pitchFamily="2" charset="2"/>
              <a:buNone/>
            </a:pPr>
            <a:r>
              <a:rPr lang="en-US" sz="2400" b="0">
                <a:solidFill>
                  <a:srgbClr val="000000"/>
                </a:solidFill>
              </a:rPr>
              <a:t>	cout &lt;&lt; a[7] &lt;&lt; "\n"; 	</a:t>
            </a:r>
            <a:endParaRPr lang="en-US" sz="2400" b="0">
              <a:solidFill>
                <a:srgbClr val="008000"/>
              </a:solidFill>
            </a:endParaRPr>
          </a:p>
          <a:p>
            <a:pPr marL="342900" indent="-342900">
              <a:lnSpc>
                <a:spcPct val="120000"/>
              </a:lnSpc>
              <a:spcBef>
                <a:spcPct val="20000"/>
              </a:spcBef>
              <a:buFont typeface="Wingdings" pitchFamily="2" charset="2"/>
              <a:buNone/>
            </a:pPr>
            <a:r>
              <a:rPr lang="en-US" sz="2400" b="0">
                <a:solidFill>
                  <a:srgbClr val="000000"/>
                </a:solidFill>
              </a:rPr>
              <a:t>	a[7] = 'V';</a:t>
            </a:r>
          </a:p>
          <a:p>
            <a:pPr marL="342900" indent="-342900">
              <a:lnSpc>
                <a:spcPct val="120000"/>
              </a:lnSpc>
              <a:spcBef>
                <a:spcPct val="20000"/>
              </a:spcBef>
              <a:buFont typeface="Wingdings" pitchFamily="2" charset="2"/>
              <a:buNone/>
            </a:pPr>
            <a:r>
              <a:rPr lang="en-US" sz="2400" b="0">
                <a:solidFill>
                  <a:srgbClr val="000000"/>
                </a:solidFill>
              </a:rPr>
              <a:t>	cout &lt;&lt; a[7] &lt;&lt; "\n"; 	</a:t>
            </a:r>
            <a:endParaRPr lang="en-US" sz="2400" b="0">
              <a:solidFill>
                <a:srgbClr val="008000"/>
              </a:solidFill>
            </a:endParaRPr>
          </a:p>
          <a:p>
            <a:pPr marL="342900" indent="-342900">
              <a:lnSpc>
                <a:spcPct val="120000"/>
              </a:lnSpc>
              <a:spcBef>
                <a:spcPct val="20000"/>
              </a:spcBef>
              <a:buFont typeface="Wingdings" pitchFamily="2" charset="2"/>
              <a:buNone/>
            </a:pPr>
            <a:r>
              <a:rPr lang="en-US" sz="2400" b="0">
                <a:solidFill>
                  <a:srgbClr val="000000"/>
                </a:solidFill>
              </a:rPr>
              <a:t>	cout &lt;&lt; a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hép toán [</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không hợp lệ với </a:t>
            </a:r>
            <a:r>
              <a:rPr lang="vi-VN" sz="2800" smtClean="0">
                <a:solidFill>
                  <a:srgbClr val="FF3300"/>
                </a:solidFill>
                <a:latin typeface="Arial" pitchFamily="34" charset="0"/>
                <a:cs typeface="Arial" pitchFamily="34" charset="0"/>
              </a:rPr>
              <a:t>đối tượng hằng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10000"/>
              </a:lnSpc>
              <a:spcBef>
                <a:spcPts val="0"/>
              </a:spcBef>
              <a:buFont typeface="Wingdings" pitchFamily="2" charset="2"/>
              <a:buNone/>
            </a:pPr>
            <a:r>
              <a:rPr lang="en-US" sz="2400" b="0" smtClean="0">
                <a:solidFill>
                  <a:srgbClr val="000000"/>
                </a:solidFill>
              </a:rPr>
              <a:t>	String a("Nguyen van A");</a:t>
            </a:r>
          </a:p>
          <a:p>
            <a:pPr marL="342900" indent="-342900">
              <a:lnSpc>
                <a:spcPct val="110000"/>
              </a:lnSpc>
              <a:spcBef>
                <a:spcPts val="0"/>
              </a:spcBef>
              <a:buFont typeface="Wingdings" pitchFamily="2" charset="2"/>
              <a:buNone/>
            </a:pPr>
            <a:r>
              <a:rPr lang="en-US" sz="2400" b="0" smtClean="0">
                <a:solidFill>
                  <a:srgbClr val="000000"/>
                </a:solidFill>
              </a:rPr>
              <a:t>	const String aa("Dai Hoc </a:t>
            </a:r>
            <a:r>
              <a:rPr lang="en-US" sz="2400" b="0" smtClean="0">
                <a:solidFill>
                  <a:srgbClr val="000000"/>
                </a:solidFill>
              </a:rPr>
              <a:t>CNTT");</a:t>
            </a:r>
            <a:endParaRPr lang="en-US" sz="2400" b="0" smtClean="0">
              <a:solidFill>
                <a:srgbClr val="000000"/>
              </a:solidFill>
            </a:endParaRP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a[7] = 'V';</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cout &lt;&lt; aa[4] &lt;&lt; "\n";</a:t>
            </a:r>
          </a:p>
          <a:p>
            <a:pPr marL="342900" indent="-342900">
              <a:lnSpc>
                <a:spcPct val="110000"/>
              </a:lnSpc>
              <a:spcBef>
                <a:spcPts val="0"/>
              </a:spcBef>
              <a:buFont typeface="Wingdings" pitchFamily="2" charset="2"/>
              <a:buNone/>
            </a:pPr>
            <a:r>
              <a:rPr lang="en-US" sz="2400" b="0" smtClean="0">
                <a:solidFill>
                  <a:srgbClr val="000000"/>
                </a:solidFill>
              </a:rPr>
              <a:t>	aa[4] = 'L';</a:t>
            </a:r>
          </a:p>
          <a:p>
            <a:pPr marL="342900" indent="-342900">
              <a:lnSpc>
                <a:spcPct val="110000"/>
              </a:lnSpc>
              <a:spcBef>
                <a:spcPts val="0"/>
              </a:spcBef>
              <a:buFont typeface="Wingdings" pitchFamily="2" charset="2"/>
              <a:buNone/>
            </a:pPr>
            <a:r>
              <a:rPr lang="en-US" sz="2400" b="0" smtClean="0">
                <a:solidFill>
                  <a:srgbClr val="000000"/>
                </a:solidFill>
              </a:rPr>
              <a:t>	cout &lt;&lt; aa[4] &lt;&lt; "\n";</a:t>
            </a:r>
          </a:p>
          <a:p>
            <a:pPr marL="342900" indent="-342900">
              <a:lnSpc>
                <a:spcPct val="110000"/>
              </a:lnSpc>
              <a:spcBef>
                <a:spcPts val="0"/>
              </a:spcBef>
              <a:buFont typeface="Wingdings" pitchFamily="2" charset="2"/>
              <a:buNone/>
            </a:pPr>
            <a:r>
              <a:rPr lang="en-US" sz="2400" b="0" smtClean="0">
                <a:solidFill>
                  <a:srgbClr val="000000"/>
                </a:solidFill>
              </a:rPr>
              <a:t>	cout &lt;&lt; aa &lt;&lt; "\n";</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khắc phục</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static</a:t>
            </a:r>
            <a:r>
              <a:rPr lang="en-US" sz="2200" b="0" smtClean="0">
                <a:solidFill>
                  <a:srgbClr val="000000"/>
                </a:solidFill>
              </a:rPr>
              <a:t> </a:t>
            </a:r>
            <a:r>
              <a:rPr lang="en-US" sz="2200" b="0" smtClean="0">
                <a:solidFill>
                  <a:srgbClr val="0000FF"/>
                </a:solidFill>
              </a:rPr>
              <a:t>char</a:t>
            </a:r>
            <a:r>
              <a:rPr lang="en-US" sz="2200" b="0" smtClean="0">
                <a:solidFill>
                  <a:srgbClr val="000000"/>
                </a:solidFill>
              </a:rPr>
              <a:t> c;</a:t>
            </a:r>
          </a:p>
          <a:p>
            <a:pPr marL="342900" indent="-342900">
              <a:lnSpc>
                <a:spcPct val="11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chemeClr val="tx1">
                    <a:lumMod val="95000"/>
                    <a:lumOff val="5000"/>
                  </a:schemeClr>
                </a:solidFill>
              </a:rPr>
              <a:t>String(</a:t>
            </a:r>
            <a:r>
              <a:rPr lang="en-US" sz="2200" b="0" smtClean="0">
                <a:solidFill>
                  <a:srgbClr val="0000FF"/>
                </a:solidFill>
              </a:rPr>
              <a:t>const</a:t>
            </a:r>
            <a:r>
              <a:rPr lang="en-US" sz="2200" b="0" smtClean="0">
                <a:solidFill>
                  <a:srgbClr val="000000"/>
                </a:solidFill>
              </a:rPr>
              <a:t> String &amp;s) {p = strdup(s.p);}</a:t>
            </a:r>
          </a:p>
          <a:p>
            <a:pPr marL="342900" indent="-342900">
              <a:lnSpc>
                <a:spcPct val="110000"/>
              </a:lnSpc>
              <a:spcBef>
                <a:spcPts val="0"/>
              </a:spcBef>
              <a:buFont typeface="Wingdings" pitchFamily="2" charset="2"/>
              <a:buNone/>
            </a:pPr>
            <a:r>
              <a:rPr lang="en-US" sz="2200" b="0" smtClean="0">
                <a:solidFill>
                  <a:srgbClr val="000000"/>
                </a:solidFill>
              </a:rPr>
              <a:t>	~String() {</a:t>
            </a:r>
            <a:r>
              <a:rPr lang="en-US" sz="2200" b="0" smtClean="0">
                <a:solidFill>
                  <a:srgbClr val="0000FF"/>
                </a:solidFill>
              </a:rPr>
              <a:t>delete</a:t>
            </a:r>
            <a:r>
              <a:rPr lang="en-US" sz="2200" b="0" smtClean="0">
                <a:solidFill>
                  <a:srgbClr val="000000"/>
                </a:solidFill>
              </a:rPr>
              <a:t> [] p;}</a:t>
            </a:r>
          </a:p>
          <a:p>
            <a:pPr marL="342900" indent="-342900">
              <a:lnSpc>
                <a:spcPct val="110000"/>
              </a:lnSpc>
              <a:spcBef>
                <a:spcPts val="0"/>
              </a:spcBef>
              <a:buFont typeface="Wingdings" pitchFamily="2" charset="2"/>
              <a:buNone/>
            </a:pPr>
            <a:r>
              <a:rPr lang="en-US" sz="2200" b="0" smtClean="0">
                <a:solidFill>
                  <a:srgbClr val="000000"/>
                </a:solidFill>
              </a:rPr>
              <a:t>	String &amp; operator = (</a:t>
            </a:r>
            <a:r>
              <a:rPr lang="en-US" sz="2200" b="0" smtClean="0">
                <a:solidFill>
                  <a:srgbClr val="0000FF"/>
                </a:solidFill>
              </a:rPr>
              <a:t>const</a:t>
            </a:r>
            <a:r>
              <a:rPr lang="en-US" sz="2200" b="0" smtClean="0">
                <a:solidFill>
                  <a:srgbClr val="000000"/>
                </a:solidFill>
              </a:rPr>
              <a:t> String &amp;s);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&amp; 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return</a:t>
            </a:r>
            <a:r>
              <a:rPr lang="en-US" sz="2200" b="0" smtClean="0">
                <a:solidFill>
                  <a:srgbClr val="000000"/>
                </a:solidFill>
              </a:rPr>
              <a:t> (i&gt;=0 &amp;&amp; i&lt;strlen(p))?p[i]:c;}</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const </a:t>
            </a:r>
            <a:r>
              <a:rPr lang="en-US" sz="2200" b="0" smtClean="0">
                <a:solidFill>
                  <a:srgbClr val="000000"/>
                </a:solidFill>
              </a:rPr>
              <a:t>{</a:t>
            </a:r>
            <a:r>
              <a:rPr lang="en-US" sz="2200" b="0" smtClean="0">
                <a:solidFill>
                  <a:srgbClr val="0000FF"/>
                </a:solidFill>
              </a:rPr>
              <a:t>return</a:t>
            </a:r>
            <a:r>
              <a:rPr lang="en-US" sz="2200" b="0" smtClean="0">
                <a:solidFill>
                  <a:srgbClr val="000000"/>
                </a:solidFill>
              </a:rPr>
              <a:t> p[i];}</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char</a:t>
            </a:r>
            <a:r>
              <a:rPr lang="en-US" sz="2200" b="0" smtClean="0">
                <a:solidFill>
                  <a:srgbClr val="000000"/>
                </a:solidFill>
              </a:rPr>
              <a:t> String::c = 'A';</a:t>
            </a:r>
            <a:endParaRPr lang="en-US" sz="22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20000"/>
              </a:lnSpc>
              <a:spcBef>
                <a:spcPts val="0"/>
              </a:spcBef>
              <a:buFont typeface="Wingdings" pitchFamily="2" charset="2"/>
              <a:buNone/>
            </a:pPr>
            <a:r>
              <a:rPr lang="en-US" sz="2400" b="0" smtClean="0">
                <a:solidFill>
                  <a:srgbClr val="000000"/>
                </a:solidFill>
              </a:rPr>
              <a:t>	String a("Nguyen van A");</a:t>
            </a:r>
          </a:p>
          <a:p>
            <a:pPr marL="342900" indent="-342900">
              <a:lnSpc>
                <a:spcPct val="120000"/>
              </a:lnSpc>
              <a:spcBef>
                <a:spcPts val="0"/>
              </a:spcBef>
              <a:buFont typeface="Wingdings" pitchFamily="2" charset="2"/>
              <a:buNone/>
            </a:pPr>
            <a:r>
              <a:rPr lang="en-US" sz="2400" b="0" smtClean="0">
                <a:solidFill>
                  <a:srgbClr val="000000"/>
                </a:solidFill>
              </a:rPr>
              <a:t>	const String aa("Dai Hoc </a:t>
            </a:r>
            <a:r>
              <a:rPr lang="en-US" sz="2400" b="0" smtClean="0">
                <a:solidFill>
                  <a:srgbClr val="000000"/>
                </a:solidFill>
              </a:rPr>
              <a:t>CNTT");</a:t>
            </a:r>
            <a:endParaRPr lang="en-US" sz="2400" b="0" smtClean="0">
              <a:solidFill>
                <a:srgbClr val="000000"/>
              </a:solidFill>
            </a:endParaRP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a[7] = 'V';</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cout &lt;&lt; aa[4] &lt;&lt; "\n</a:t>
            </a:r>
            <a:r>
              <a:rPr lang="en-US" sz="2400" b="0" smtClean="0">
                <a:solidFill>
                  <a:srgbClr val="000000"/>
                </a:solidFill>
              </a:rPr>
              <a:t>";</a:t>
            </a:r>
            <a:endParaRPr lang="en-US" sz="2400" b="0" smtClean="0">
              <a:solidFill>
                <a:srgbClr val="000000"/>
              </a:solidFill>
            </a:endParaRPr>
          </a:p>
          <a:p>
            <a:pPr marL="342900" indent="-342900">
              <a:lnSpc>
                <a:spcPct val="120000"/>
              </a:lnSpc>
              <a:spcBef>
                <a:spcPts val="0"/>
              </a:spcBef>
              <a:buFont typeface="Wingdings" pitchFamily="2" charset="2"/>
              <a:buNone/>
            </a:pPr>
            <a:r>
              <a:rPr lang="en-US" sz="2400" b="0" smtClean="0">
                <a:solidFill>
                  <a:srgbClr val="000000"/>
                </a:solidFill>
              </a:rPr>
              <a:t>	aa[4] = 'L'; </a:t>
            </a:r>
          </a:p>
          <a:p>
            <a:pPr marL="342900" indent="-342900">
              <a:lnSpc>
                <a:spcPct val="120000"/>
              </a:lnSpc>
              <a:spcBef>
                <a:spcPts val="0"/>
              </a:spcBef>
              <a:buFont typeface="Wingdings" pitchFamily="2" charset="2"/>
              <a:buNone/>
            </a:pPr>
            <a:r>
              <a:rPr lang="en-US" sz="2400" b="0" smtClean="0">
                <a:solidFill>
                  <a:srgbClr val="000000"/>
                </a:solidFill>
              </a:rPr>
              <a:t>	cout &lt;&lt; aa[4] &lt;&lt; "\n</a:t>
            </a:r>
            <a:r>
              <a:rPr lang="en-US" sz="2400" b="0" smtClean="0">
                <a:solidFill>
                  <a:srgbClr val="000000"/>
                </a:solidFill>
              </a:rPr>
              <a:t>";</a:t>
            </a:r>
            <a:endParaRPr lang="en-US" sz="2400" b="0" smtClean="0">
              <a:solidFill>
                <a:srgbClr val="000000"/>
              </a:solidFill>
            </a:endParaRPr>
          </a:p>
          <a:p>
            <a:pPr marL="342900" indent="-342900">
              <a:lnSpc>
                <a:spcPct val="120000"/>
              </a:lnSpc>
              <a:spcBef>
                <a:spcPts val="0"/>
              </a:spcBef>
              <a:buFont typeface="Wingdings" pitchFamily="2" charset="2"/>
              <a:buNone/>
            </a:pPr>
            <a:r>
              <a:rPr lang="en-US" sz="2400" b="0" smtClean="0">
                <a:solidFill>
                  <a:srgbClr val="000000"/>
                </a:solidFill>
              </a:rPr>
              <a:t>	cout &lt;&lt; aa &lt;&lt; "\n";</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 ] chỉ có thể có một tham số</a:t>
            </a:r>
            <a:r>
              <a:rPr lang="vi-VN" sz="2800" smtClean="0">
                <a:solidFill>
                  <a:schemeClr val="tx1">
                    <a:lumMod val="95000"/>
                    <a:lumOff val="5000"/>
                  </a:schemeClr>
                </a:solidFill>
                <a:latin typeface="Arial" pitchFamily="34" charset="0"/>
                <a:cs typeface="Arial" pitchFamily="34" charset="0"/>
              </a:rPr>
              <a:t>, vì vậy dùng phép toán trên không thuận tiện khi ta muốn lấy phần tử của một ma trận hai chiều.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ma trận sau đây định nghĩa phép toán () với hai tham số, nhờ vậy ta có thể truy xuất phần tử của ma trận thông qua số dòng và số cột.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a:t>
            </a:r>
            <a:r>
              <a:rPr lang="vi-VN" sz="2800" smtClean="0">
                <a:solidFill>
                  <a:srgbClr val="FF3300"/>
                </a:solidFill>
                <a:latin typeface="Arial" pitchFamily="34" charset="0"/>
                <a:cs typeface="Arial" pitchFamily="34" charset="0"/>
              </a:rPr>
              <a:t>toán tử đơn </a:t>
            </a:r>
            <a:r>
              <a:rPr lang="vi-VN" sz="2800" smtClean="0">
                <a:solidFill>
                  <a:schemeClr val="tx1">
                    <a:lumMod val="95000"/>
                    <a:lumOff val="5000"/>
                  </a:schemeClr>
                </a:solidFill>
                <a:latin typeface="Arial" pitchFamily="34" charset="0"/>
                <a:cs typeface="Arial" pitchFamily="34" charset="0"/>
              </a:rPr>
              <a:t>có thể được dùng làm cả toán tử trước và toán tử sau</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Ví dụ phép tăng (++), phép giảm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toán tử có thể được dùng làm cả toán tử đơn và toán tử đôi: *</a:t>
            </a: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Toán tử chỉ mục ("[…]") </a:t>
            </a:r>
            <a:r>
              <a:rPr lang="vi-VN" sz="2800" smtClean="0">
                <a:solidFill>
                  <a:schemeClr val="tx1">
                    <a:lumMod val="95000"/>
                    <a:lumOff val="5000"/>
                  </a:schemeClr>
                </a:solidFill>
                <a:latin typeface="Arial" pitchFamily="34" charset="0"/>
                <a:cs typeface="Arial" pitchFamily="34" charset="0"/>
              </a:rPr>
              <a:t>là toán tử đôi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từ khoá </a:t>
            </a:r>
            <a:r>
              <a:rPr lang="vi-VN" sz="2800" smtClean="0">
                <a:solidFill>
                  <a:srgbClr val="FF3300"/>
                </a:solidFill>
                <a:latin typeface="Arial" pitchFamily="34" charset="0"/>
                <a:cs typeface="Arial" pitchFamily="34" charset="0"/>
              </a:rPr>
              <a:t>"new"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"delete" </a:t>
            </a:r>
            <a:r>
              <a:rPr lang="vi-VN" sz="2800" smtClean="0">
                <a:solidFill>
                  <a:schemeClr val="tx1">
                    <a:lumMod val="95000"/>
                    <a:lumOff val="5000"/>
                  </a:schemeClr>
                </a:solidFill>
                <a:latin typeface="Arial" pitchFamily="34" charset="0"/>
                <a:cs typeface="Arial" pitchFamily="34" charset="0"/>
              </a:rPr>
              <a:t>cũng được coi là toán tử và có thể được định nghĩa lại</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MATRIX::MATRIX(){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85000"/>
              </a:lnSpc>
              <a:spcBef>
                <a:spcPct val="20000"/>
              </a:spcBef>
              <a:buFont typeface="Wingdings" pitchFamily="2" charset="2"/>
              <a:buNone/>
            </a:pPr>
            <a:r>
              <a:rPr lang="en-US" sz="2400" b="0">
                <a:solidFill>
                  <a:srgbClr val="000000"/>
                </a:solidFill>
              </a:rPr>
              <a:t>	cout&lt;&lt;“Cho ma tran 2x3\n”;</a:t>
            </a:r>
          </a:p>
          <a:p>
            <a:pPr marL="342900" indent="-342900">
              <a:lnSpc>
                <a:spcPct val="85000"/>
              </a:lnSpc>
              <a:spcBef>
                <a:spcPct val="20000"/>
              </a:spcBef>
              <a:buFont typeface="Wingdings" pitchFamily="2" charset="2"/>
              <a:buNone/>
            </a:pPr>
            <a:r>
              <a:rPr lang="en-US" sz="2400" b="0">
                <a:solidFill>
                  <a:srgbClr val="000000"/>
                </a:solidFill>
              </a:rPr>
              <a:t>	MATRIX(2, 3);</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i, 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cin&gt;&gt;a(i,j);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cout&lt;&lt;a(i,j)&lt;&lt;“ ”;</a:t>
            </a:r>
          </a:p>
          <a:p>
            <a:pPr marL="342900" indent="-342900">
              <a:lnSpc>
                <a:spcPct val="85000"/>
              </a:lnSpc>
              <a:spcBef>
                <a:spcPct val="20000"/>
              </a:spcBef>
              <a:buFont typeface="Wingdings" pitchFamily="2" charset="2"/>
              <a:buNone/>
            </a:pPr>
            <a:r>
              <a:rPr lang="en-US" sz="2400" b="0">
                <a:solidFill>
                  <a:srgbClr val="000000"/>
                </a:solidFill>
              </a:rPr>
              <a:t>		cout&lt;&lt;endl;</a:t>
            </a:r>
          </a:p>
          <a:p>
            <a:pPr marL="342900" indent="-342900">
              <a:lnSpc>
                <a:spcPct val="85000"/>
              </a:lnSpc>
              <a:spcBef>
                <a:spcPct val="20000"/>
              </a:spcBef>
              <a:buFont typeface="Wingdings" pitchFamily="2" charset="2"/>
              <a:buNone/>
            </a:pPr>
            <a:r>
              <a:rPr lang="en-US" sz="2400" b="0">
                <a:solidFill>
                  <a:srgbClr val="000000"/>
                </a:solidFill>
              </a:rPr>
              <a:t>	}</a:t>
            </a:r>
          </a:p>
          <a:p>
            <a:pPr marL="342900" indent="-342900">
              <a:lnSpc>
                <a:spcPct val="8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là phép toán một ngôi có vai trò tăng giá trị một đối tượng lên giá trị kế tiếp. Tương tự </a:t>
            </a: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giảm giá trị một đối tượng xuống giá trị trước đó.</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và </a:t>
            </a:r>
            <a:r>
              <a:rPr lang="en-US"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chỉ áp dụng cho các </a:t>
            </a:r>
            <a:r>
              <a:rPr lang="vi-VN" sz="2800" smtClean="0">
                <a:solidFill>
                  <a:srgbClr val="0000FF"/>
                </a:solidFill>
                <a:latin typeface="Arial" pitchFamily="34" charset="0"/>
                <a:cs typeface="Arial" pitchFamily="34" charset="0"/>
              </a:rPr>
              <a:t>kiểu dữ liệu đếm được</a:t>
            </a:r>
            <a:r>
              <a:rPr lang="vi-VN" sz="2800" smtClean="0">
                <a:solidFill>
                  <a:schemeClr val="tx1">
                    <a:lumMod val="95000"/>
                    <a:lumOff val="5000"/>
                  </a:schemeClr>
                </a:solidFill>
                <a:latin typeface="Arial" pitchFamily="34" charset="0"/>
                <a:cs typeface="Arial" pitchFamily="34" charset="0"/>
              </a:rPr>
              <a:t>, nghĩa là mỗi giá trị của đối tượng đều có giá trị kế tiếp hoặc giá trị trước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có thể được dùng theo hai cách, tiếp đầu ngữ hoặc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đầu ngữ, </a:t>
            </a:r>
            <a:r>
              <a:rPr lang="vi-VN" sz="2800" smtClean="0">
                <a:solidFill>
                  <a:srgbClr val="0000FF"/>
                </a:solidFill>
                <a:latin typeface="Arial" pitchFamily="34" charset="0"/>
                <a:cs typeface="Arial" pitchFamily="34" charset="0"/>
              </a:rPr>
              <a:t>++a</a:t>
            </a:r>
            <a:r>
              <a:rPr lang="vi-VN" sz="2800" smtClean="0">
                <a:solidFill>
                  <a:schemeClr val="tx1">
                    <a:lumMod val="95000"/>
                    <a:lumOff val="5000"/>
                  </a:schemeClr>
                </a:solidFill>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tham chiếu đến chính a.</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 </a:t>
            </a:r>
            <a:r>
              <a:rPr lang="vi-VN" sz="2800" smtClean="0">
                <a:solidFill>
                  <a:srgbClr val="0000FF"/>
                </a:solidFill>
                <a:latin typeface="Arial" pitchFamily="34" charset="0"/>
                <a:cs typeface="Arial" pitchFamily="34" charset="0"/>
              </a:rPr>
              <a:t>a++ </a:t>
            </a:r>
            <a:r>
              <a:rPr lang="vi-VN" sz="2800" smtClean="0">
                <a:solidFill>
                  <a:schemeClr val="tx1">
                    <a:lumMod val="95000"/>
                    <a:lumOff val="5000"/>
                  </a:schemeClr>
                </a:solidFill>
                <a:latin typeface="Arial" pitchFamily="34" charset="0"/>
                <a:cs typeface="Arial" pitchFamily="34" charset="0"/>
              </a:rPr>
              <a:t>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giá trị bằng với a trước khi tăng.</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ThoiDiem{</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long</a:t>
            </a:r>
            <a:r>
              <a:rPr lang="en-US" sz="2400" b="0" smtClean="0">
                <a:solidFill>
                  <a:srgbClr val="000000"/>
                </a:solidFill>
              </a:rPr>
              <a:t> tsgiay;</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static</a:t>
            </a:r>
            <a:r>
              <a:rPr lang="en-US" sz="2400" b="0" smtClean="0">
                <a:solidFill>
                  <a:srgbClr val="000000"/>
                </a:solidFill>
              </a:rPr>
              <a:t> </a:t>
            </a:r>
            <a:r>
              <a:rPr lang="en-US" sz="2400" b="0" smtClean="0">
                <a:solidFill>
                  <a:srgbClr val="0000FF"/>
                </a:solidFill>
              </a:rPr>
              <a:t>bool</a:t>
            </a:r>
            <a:r>
              <a:rPr lang="en-US" sz="2400" b="0" smtClean="0">
                <a:solidFill>
                  <a:srgbClr val="000000"/>
                </a:solidFill>
              </a:rPr>
              <a:t> HopLe(</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lnSpc>
                <a:spcPct val="11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spcBef>
                <a:spcPts val="0"/>
              </a:spcBef>
              <a:buFont typeface="Wingdings" pitchFamily="2" charset="2"/>
              <a:buNone/>
            </a:pPr>
            <a:r>
              <a:rPr lang="en-US" sz="2400" b="0" smtClean="0">
                <a:solidFill>
                  <a:srgbClr val="000000"/>
                </a:solidFill>
              </a:rPr>
              <a:t>	ThoiDiem(</a:t>
            </a:r>
            <a:r>
              <a:rPr lang="en-US" sz="2400" b="0" smtClean="0">
                <a:solidFill>
                  <a:srgbClr val="0000FF"/>
                </a:solidFill>
              </a:rPr>
              <a:t>int</a:t>
            </a:r>
            <a:r>
              <a:rPr lang="en-US" sz="2400" b="0" smtClean="0">
                <a:solidFill>
                  <a:srgbClr val="000000"/>
                </a:solidFill>
              </a:rPr>
              <a:t> g = 0, </a:t>
            </a:r>
            <a:r>
              <a:rPr lang="en-US" sz="2400" b="0" smtClean="0">
                <a:solidFill>
                  <a:srgbClr val="0000FF"/>
                </a:solidFill>
              </a:rPr>
              <a:t>int</a:t>
            </a:r>
            <a:r>
              <a:rPr lang="en-US" sz="2400" b="0" smtClean="0">
                <a:solidFill>
                  <a:srgbClr val="000000"/>
                </a:solidFill>
              </a:rPr>
              <a:t> p = 0, </a:t>
            </a:r>
            <a:r>
              <a:rPr lang="en-US" sz="2400" b="0" smtClean="0">
                <a:solidFill>
                  <a:srgbClr val="0000FF"/>
                </a:solidFill>
              </a:rPr>
              <a:t>int</a:t>
            </a:r>
            <a:r>
              <a:rPr lang="en-US" sz="2400" b="0" smtClean="0">
                <a:solidFill>
                  <a:srgbClr val="000000"/>
                </a:solidFill>
              </a:rPr>
              <a:t> gy = 0); </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Set(</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LayGio()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3600;}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LayPhut()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(tsgiay%3600)/60;}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LayGiay()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Tang();</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Giam();</a:t>
            </a:r>
          </a:p>
          <a:p>
            <a:pPr marL="342900" indent="-342900">
              <a:spcBef>
                <a:spcPts val="0"/>
              </a:spcBef>
              <a:buFont typeface="Wingdings" pitchFamily="2" charset="2"/>
              <a:buNone/>
            </a:pPr>
            <a:r>
              <a:rPr lang="en-US" sz="2400" b="0" smtClean="0">
                <a:solidFill>
                  <a:srgbClr val="000000"/>
                </a:solidFill>
              </a:rPr>
              <a:t>	ThoiDiem </a:t>
            </a:r>
            <a:r>
              <a:rPr lang="en-US" sz="2400" b="0" smtClean="0">
                <a:solidFill>
                  <a:srgbClr val="FF3300"/>
                </a:solidFill>
              </a:rPr>
              <a:t>&amp;operator ++();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ThoiDiem::Tang(){</a:t>
            </a:r>
          </a:p>
          <a:p>
            <a:pPr marL="342900" indent="-342900">
              <a:spcBef>
                <a:spcPct val="20000"/>
              </a:spcBef>
              <a:buFont typeface="Wingdings" pitchFamily="2" charset="2"/>
              <a:buNone/>
            </a:pPr>
            <a:r>
              <a:rPr lang="en-US" sz="2400" b="0" smtClean="0">
                <a:solidFill>
                  <a:srgbClr val="000000"/>
                </a:solidFill>
              </a:rPr>
              <a:t>	tsgiay = ++tsgiay%SOGIAY_NGAY;</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ThoiDiem::Giam()</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(--tsgiay &lt; 0) tsgiay = SOGIAY_NGAY-1;</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ThoiDiem &amp;ThoiDiem::operator ++() {</a:t>
            </a:r>
          </a:p>
          <a:p>
            <a:pPr marL="342900" indent="-342900">
              <a:spcBef>
                <a:spcPct val="20000"/>
              </a:spcBef>
              <a:buFont typeface="Wingdings" pitchFamily="2" charset="2"/>
              <a:buNone/>
            </a:pPr>
            <a:r>
              <a:rPr lang="en-US" sz="2400" b="0" smtClean="0">
                <a:solidFill>
                  <a:srgbClr val="000000"/>
                </a:solidFill>
              </a:rPr>
              <a:t>	Tang(); </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 </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a:t>
            </a:r>
            <a:r>
              <a:rPr lang="fr-FR" sz="2400" b="0" smtClean="0">
                <a:solidFill>
                  <a:srgbClr val="000000"/>
                </a:solidFill>
              </a:rPr>
              <a:t>;</a:t>
            </a:r>
            <a:endParaRPr lang="fr-FR" sz="2400" b="0" smtClean="0">
              <a:solidFill>
                <a:srgbClr val="000000"/>
              </a:solidFill>
            </a:endParaRPr>
          </a:p>
          <a:p>
            <a:pPr marL="342900" indent="-342900">
              <a:spcBef>
                <a:spcPct val="20000"/>
              </a:spcBef>
              <a:buFont typeface="Wingdings" pitchFamily="2" charset="2"/>
              <a:buNone/>
            </a:pPr>
            <a:r>
              <a:rPr lang="fr-FR" sz="2400" b="0" smtClean="0">
                <a:solidFill>
                  <a:srgbClr val="000000"/>
                </a:solidFill>
              </a:rPr>
              <a:t>	</a:t>
            </a:r>
            <a:r>
              <a:rPr lang="fr-FR" sz="2400" b="0" smtClean="0">
                <a:solidFill>
                  <a:srgbClr val="000000"/>
                </a:solidFill>
              </a:rPr>
              <a:t>// </a:t>
            </a:r>
            <a:r>
              <a:rPr lang="fr-FR" sz="2400" b="0" smtClean="0">
                <a:solidFill>
                  <a:srgbClr val="000000"/>
                </a:solidFill>
              </a:rPr>
              <a:t>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a:t>
            </a:r>
            <a:r>
              <a:rPr lang="fr-FR" sz="2400" b="0" smtClean="0">
                <a:solidFill>
                  <a:srgbClr val="000000"/>
                </a:solidFill>
              </a:rPr>
              <a:t>++;</a:t>
            </a:r>
            <a:endParaRPr lang="fr-FR" sz="2400" b="0" smtClean="0">
              <a:solidFill>
                <a:srgbClr val="000000"/>
              </a:solidFill>
            </a:endParaRPr>
          </a:p>
          <a:p>
            <a:pPr marL="342900" indent="-342900">
              <a:spcBef>
                <a:spcPct val="20000"/>
              </a:spcBef>
              <a:buFont typeface="Wingdings" pitchFamily="2" charset="2"/>
              <a:buNone/>
            </a:pPr>
            <a:r>
              <a:rPr lang="fr-FR" sz="2400" b="0" smtClean="0">
                <a:solidFill>
                  <a:srgbClr val="000000"/>
                </a:solidFill>
              </a:rPr>
              <a:t>	</a:t>
            </a:r>
            <a:r>
              <a:rPr lang="fr-FR" sz="2400" b="0" smtClean="0">
                <a:solidFill>
                  <a:srgbClr val="000000"/>
                </a:solidFill>
              </a:rPr>
              <a:t>// </a:t>
            </a:r>
            <a:r>
              <a:rPr lang="fr-FR" sz="2400" b="0" smtClean="0">
                <a:solidFill>
                  <a:srgbClr val="000000"/>
                </a:solidFill>
              </a:rPr>
              <a:t>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có thể có phép toán ++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hoạt động khác nhau cho hai cách dùng (++a và a++) ta cần định nghĩa hai phiên bản ứng với hai cách dùng kể trên.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Khi đó, p</a:t>
            </a:r>
            <a:r>
              <a:rPr lang="vi-VN" sz="2800" smtClean="0">
                <a:solidFill>
                  <a:schemeClr val="tx1">
                    <a:lumMod val="95000"/>
                    <a:lumOff val="5000"/>
                  </a:schemeClr>
                </a:solidFill>
                <a:latin typeface="Arial" pitchFamily="34" charset="0"/>
                <a:cs typeface="Arial" pitchFamily="34" charset="0"/>
              </a:rPr>
              <a:t>hiên bản tiếp đầu ngữ có thêm một tham số giả để phân biệt.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7" name="Rectangle 3"/>
          <p:cNvSpPr>
            <a:spLocks noChangeArrowheads="1"/>
          </p:cNvSpPr>
          <p:nvPr/>
        </p:nvSpPr>
        <p:spPr bwMode="auto">
          <a:xfrm>
            <a:off x="914400" y="5029200"/>
            <a:ext cx="7772400" cy="121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00"/>
                </a:solidFill>
              </a:rPr>
              <a:t>ThoiDiem &amp;operator ++();</a:t>
            </a:r>
          </a:p>
          <a:p>
            <a:pPr marL="342900" indent="-342900">
              <a:lnSpc>
                <a:spcPct val="120000"/>
              </a:lnSpc>
              <a:spcBef>
                <a:spcPct val="20000"/>
              </a:spcBef>
              <a:buFont typeface="Wingdings" pitchFamily="2" charset="2"/>
              <a:buNone/>
            </a:pPr>
            <a:r>
              <a:rPr lang="en-US" sz="2800" b="0" smtClean="0">
                <a:solidFill>
                  <a:srgbClr val="000000"/>
                </a:solidFill>
              </a:rPr>
              <a:t>ThoiDiem operator ++(int);</a:t>
            </a:r>
            <a:endParaRPr lang="en-US" sz="28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ThoiDiem::Tang() {</a:t>
            </a:r>
          </a:p>
          <a:p>
            <a:pPr marL="342900" indent="-342900">
              <a:spcBef>
                <a:spcPts val="0"/>
              </a:spcBef>
              <a:buFont typeface="Wingdings" pitchFamily="2" charset="2"/>
              <a:buNone/>
            </a:pPr>
            <a:r>
              <a:rPr lang="fr-FR" sz="2400" b="0" smtClean="0">
                <a:solidFill>
                  <a:srgbClr val="000000"/>
                </a:solidFill>
              </a:rPr>
              <a:t>	tsgiay = ++tsgiay%SOGIAY_NGAY;</a:t>
            </a:r>
          </a:p>
          <a:p>
            <a:pPr marL="342900" indent="-342900">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ThoiDiem::Giam()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if</a:t>
            </a:r>
            <a:r>
              <a:rPr lang="fr-FR" sz="2400" b="0" smtClean="0">
                <a:solidFill>
                  <a:srgbClr val="000000"/>
                </a:solidFill>
              </a:rPr>
              <a:t> (--tsgiay &lt; 0) tsgiay = SOGIAY_NGAY-1;</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&amp;ThoiDiem::operator ++()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a:t>
            </a:r>
            <a:r>
              <a:rPr lang="fr-FR" sz="2400" b="0" smtClean="0">
                <a:solidFill>
                  <a:srgbClr val="0000FF"/>
                </a:solidFill>
              </a:rPr>
              <a:t>this</a:t>
            </a: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ThoiDiem::operator ++(int) {</a:t>
            </a:r>
          </a:p>
          <a:p>
            <a:pPr marL="342900" indent="-342900">
              <a:lnSpc>
                <a:spcPct val="90000"/>
              </a:lnSpc>
              <a:spcBef>
                <a:spcPts val="0"/>
              </a:spcBef>
              <a:buFont typeface="Wingdings" pitchFamily="2" charset="2"/>
              <a:buNone/>
            </a:pPr>
            <a:r>
              <a:rPr lang="fr-FR" sz="2400" b="0" smtClean="0">
                <a:solidFill>
                  <a:srgbClr val="000000"/>
                </a:solidFill>
              </a:rPr>
              <a:t>	ThoiDiem t = *this;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t;</a:t>
            </a:r>
          </a:p>
          <a:p>
            <a:pPr marL="342900" indent="-342900">
              <a:lnSpc>
                <a:spcPct val="90000"/>
              </a:lnSpc>
              <a:spcBef>
                <a:spcPts val="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a:t>
            </a:r>
            <a:r>
              <a:rPr lang="fr-FR" sz="2400" b="0" smtClean="0">
                <a:solidFill>
                  <a:srgbClr val="000000"/>
                </a:solidFill>
              </a:rPr>
              <a:t>;</a:t>
            </a:r>
            <a:endParaRPr lang="fr-FR" sz="2400" b="0" smtClean="0">
              <a:solidFill>
                <a:srgbClr val="000000"/>
              </a:solidFill>
            </a:endParaRPr>
          </a:p>
          <a:p>
            <a:pPr marL="342900" indent="-342900">
              <a:spcBef>
                <a:spcPct val="20000"/>
              </a:spcBef>
              <a:buFont typeface="Wingdings" pitchFamily="2" charset="2"/>
              <a:buNone/>
            </a:pPr>
            <a:r>
              <a:rPr lang="fr-FR" sz="2400" b="0" smtClean="0">
                <a:solidFill>
                  <a:srgbClr val="000000"/>
                </a:solidFill>
              </a:rPr>
              <a:t>	</a:t>
            </a:r>
            <a:r>
              <a:rPr lang="fr-FR" sz="2400" b="0" smtClean="0">
                <a:solidFill>
                  <a:srgbClr val="000000"/>
                </a:solidFill>
              </a:rPr>
              <a:t>// </a:t>
            </a:r>
            <a:r>
              <a:rPr lang="fr-FR" sz="2400" b="0" smtClean="0">
                <a:solidFill>
                  <a:srgbClr val="000000"/>
                </a:solidFill>
              </a:rPr>
              <a:t>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a:t>
            </a:r>
            <a:r>
              <a:rPr lang="fr-FR" sz="2400" b="0" smtClean="0">
                <a:solidFill>
                  <a:srgbClr val="000000"/>
                </a:solidFill>
              </a:rPr>
              <a:t>++;</a:t>
            </a:r>
            <a:endParaRPr lang="fr-FR" sz="2400" b="0" smtClean="0">
              <a:solidFill>
                <a:srgbClr val="000000"/>
              </a:solidFill>
            </a:endParaRPr>
          </a:p>
          <a:p>
            <a:pPr marL="342900" indent="-342900">
              <a:spcBef>
                <a:spcPct val="20000"/>
              </a:spcBef>
              <a:buFont typeface="Wingdings" pitchFamily="2" charset="2"/>
              <a:buNone/>
            </a:pPr>
            <a:r>
              <a:rPr lang="fr-FR" sz="2400" b="0" smtClean="0">
                <a:solidFill>
                  <a:srgbClr val="000000"/>
                </a:solidFill>
              </a:rPr>
              <a:t>	</a:t>
            </a:r>
            <a:r>
              <a:rPr lang="fr-FR" sz="2400" b="0" smtClean="0">
                <a:solidFill>
                  <a:srgbClr val="000000"/>
                </a:solidFill>
              </a:rPr>
              <a:t>// </a:t>
            </a:r>
            <a:r>
              <a:rPr lang="fr-FR" sz="2400" b="0" smtClean="0">
                <a:solidFill>
                  <a:srgbClr val="000000"/>
                </a:solidFill>
              </a:rPr>
              <a:t>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toán tử overload được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có thể overload:</a:t>
            </a:r>
          </a:p>
          <a:p>
            <a:pPr>
              <a:lnSpc>
                <a:spcPct val="120000"/>
              </a:lnSpc>
              <a:buFont typeface="Wingdings" pitchFamily="2" charset="2"/>
              <a:buNone/>
            </a:pPr>
            <a:r>
              <a:rPr lang="en-US" smtClean="0"/>
              <a:t>	</a:t>
            </a:r>
            <a:r>
              <a:rPr lang="en-US" sz="2800" smtClean="0"/>
              <a:t>+		-	*	/	%	^	&amp;	|</a:t>
            </a:r>
          </a:p>
          <a:p>
            <a:pPr>
              <a:lnSpc>
                <a:spcPct val="120000"/>
              </a:lnSpc>
              <a:buFont typeface="Wingdings" pitchFamily="2" charset="2"/>
              <a:buNone/>
            </a:pPr>
            <a:r>
              <a:rPr lang="en-US" sz="2800" smtClean="0"/>
              <a:t>	~		!	=	&lt;	&gt;	+=	-=	*=</a:t>
            </a:r>
          </a:p>
          <a:p>
            <a:pPr>
              <a:lnSpc>
                <a:spcPct val="120000"/>
              </a:lnSpc>
              <a:buFont typeface="Wingdings" pitchFamily="2" charset="2"/>
              <a:buNone/>
            </a:pPr>
            <a:r>
              <a:rPr lang="en-US" sz="2800" smtClean="0"/>
              <a:t>	/=		%=	^=	&amp;=	|=	&lt;&lt;	&gt;&gt;	&gt;&gt;=</a:t>
            </a:r>
          </a:p>
          <a:p>
            <a:pPr>
              <a:lnSpc>
                <a:spcPct val="120000"/>
              </a:lnSpc>
              <a:buFont typeface="Wingdings" pitchFamily="2" charset="2"/>
              <a:buNone/>
            </a:pPr>
            <a:r>
              <a:rPr lang="en-US" sz="2800" smtClean="0"/>
              <a:t>	&lt;&lt;=		==	!=	&lt;=	&gt;=	&amp;&amp;	||	++</a:t>
            </a:r>
          </a:p>
          <a:p>
            <a:pPr>
              <a:lnSpc>
                <a:spcPct val="120000"/>
              </a:lnSpc>
              <a:buFont typeface="Wingdings" pitchFamily="2" charset="2"/>
              <a:buNone/>
            </a:pPr>
            <a:r>
              <a:rPr lang="en-US" sz="2800" smtClean="0"/>
              <a:t>	--		-&gt;*	,	-&gt;	[ ]	()	new</a:t>
            </a:r>
          </a:p>
          <a:p>
            <a:pPr>
              <a:lnSpc>
                <a:spcPct val="120000"/>
              </a:lnSpc>
              <a:buFont typeface="Wingdings" pitchFamily="2" charset="2"/>
              <a:buNone/>
            </a:pPr>
            <a:r>
              <a:rPr lang="en-US" sz="2800" smtClean="0"/>
              <a:t>	delete	new[ ]	delete[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xmlns="" val="39318904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tên hàm là </a:t>
            </a:r>
            <a:r>
              <a:rPr lang="vi-VN" sz="2800" smtClean="0">
                <a:solidFill>
                  <a:srgbClr val="FF3300"/>
                </a:solidFill>
                <a:latin typeface="Arial" pitchFamily="34" charset="0"/>
                <a:cs typeface="Arial" pitchFamily="34" charset="0"/>
              </a:rPr>
              <a:t>“operator@” </a:t>
            </a:r>
            <a:r>
              <a:rPr lang="vi-VN" sz="2800" smtClean="0">
                <a:solidFill>
                  <a:schemeClr val="tx1">
                    <a:lumMod val="95000"/>
                    <a:lumOff val="5000"/>
                  </a:schemeClr>
                </a:solidFill>
                <a:latin typeface="Arial" pitchFamily="34" charset="0"/>
                <a:cs typeface="Arial" pitchFamily="34" charset="0"/>
              </a:rPr>
              <a:t>cho </a:t>
            </a:r>
            <a:r>
              <a:rPr lang="vi-VN" sz="2800" smtClean="0">
                <a:solidFill>
                  <a:srgbClr val="0000FF"/>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rgbClr val="002060"/>
                </a:solidFill>
                <a:latin typeface="Arial" pitchFamily="34" charset="0"/>
                <a:cs typeface="Arial" pitchFamily="34" charset="0"/>
              </a:rPr>
              <a:t>Số </a:t>
            </a:r>
            <a:r>
              <a:rPr lang="vi-VN" sz="2800" smtClean="0">
                <a:solidFill>
                  <a:srgbClr val="002060"/>
                </a:solidFill>
                <a:latin typeface="Arial" pitchFamily="34" charset="0"/>
                <a:cs typeface="Arial" pitchFamily="34" charset="0"/>
              </a:rPr>
              <a:t>lượng tham số tại khai báo </a:t>
            </a:r>
            <a:r>
              <a:rPr lang="en-US" sz="2800" smtClean="0">
                <a:solidFill>
                  <a:srgbClr val="002060"/>
                </a:solidFill>
                <a:latin typeface="Arial" pitchFamily="34" charset="0"/>
                <a:cs typeface="Arial" pitchFamily="34" charset="0"/>
              </a:rPr>
              <a:t>hàm </a:t>
            </a:r>
            <a:r>
              <a:rPr lang="vi-VN" sz="2800" smtClean="0">
                <a:solidFill>
                  <a:srgbClr val="002060"/>
                </a:solidFill>
                <a:latin typeface="Arial" pitchFamily="34" charset="0"/>
                <a:cs typeface="Arial" pitchFamily="34" charset="0"/>
              </a:rPr>
              <a:t>phụ thuộc hai yếu tố:</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Toán tử là toán tử đơn hay đôi</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Toán tử được khai báo là hàm toàn cục hay phương thức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15/09/2013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xmlns=""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13327</TotalTime>
  <Words>3723</Words>
  <Application>Microsoft Office PowerPoint</Application>
  <PresentationFormat>On-screen Show (4:3)</PresentationFormat>
  <Paragraphs>1073</Paragraphs>
  <Slides>80</Slides>
  <Notes>78</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Template</vt:lpstr>
      <vt:lpstr>CHƯƠNG 4. OVERLOAD TOÁN TỬ VÀ HÀM</vt:lpstr>
      <vt:lpstr>Nội dung</vt:lpstr>
      <vt:lpstr>Giới thiệu</vt:lpstr>
      <vt:lpstr>Giới thiệu</vt:lpstr>
      <vt:lpstr>Operator overload</vt:lpstr>
      <vt:lpstr>Các toán tử của C++</vt:lpstr>
      <vt:lpstr>Các toán tử của C++</vt:lpstr>
      <vt:lpstr>Các toán tử overload được</vt:lpstr>
      <vt:lpstr>Cú pháp Operator Overloading</vt:lpstr>
      <vt:lpstr>Cú pháp Operator Overloading</vt:lpstr>
      <vt:lpstr>Ví dụ - Lớp PhanSo</vt:lpstr>
      <vt:lpstr>Ví dụ - Lớp PhanSo</vt:lpstr>
      <vt:lpstr>Ví dụ - Lớp PhanSo</vt:lpstr>
      <vt:lpstr>Ví dụ - Lớp PhanSo</vt:lpstr>
      <vt:lpstr>Ví dụ - Lớp PhanSo</vt:lpstr>
      <vt:lpstr>Hạn chế của overload toán tử</vt:lpstr>
      <vt:lpstr>Một số ràng buộc của phép toán</vt:lpstr>
      <vt:lpstr>Lưu ý khi định nghĩa lại toán tử</vt:lpstr>
      <vt:lpstr>Hàm thành phần và hàm toàn cục</vt:lpstr>
      <vt:lpstr>Hàm thành phần và hàm toàn cục</vt:lpstr>
      <vt:lpstr>Ví dụ minh họa</vt:lpstr>
      <vt:lpstr>Ví dụ minh họa</vt:lpstr>
      <vt:lpstr>Chuyển kiểu (type conversions)</vt:lpstr>
      <vt:lpstr>Chuyển kiểu</vt:lpstr>
      <vt:lpstr>Chuyển kiểu</vt:lpstr>
      <vt:lpstr>Chuyển kiểu</vt:lpstr>
      <vt:lpstr>Chuyển kiểu</vt:lpstr>
      <vt:lpstr>Chuyển kiểu bằng constructor</vt:lpstr>
      <vt:lpstr>Chuyển kiểu bằng constructor</vt:lpstr>
      <vt:lpstr>Chuyển kiểu bằng constructor</vt:lpstr>
      <vt:lpstr>Chuyển kiểu bằng constructor</vt:lpstr>
      <vt:lpstr>Khi nào chuyển kiểu bằng phương thức thiết lập</vt:lpstr>
      <vt:lpstr>Chuyển kiểu bằng phép toán chuyển kiểu</vt:lpstr>
      <vt:lpstr>Chuyển kiểu bằng phép toán chuyển kiểu</vt:lpstr>
      <vt:lpstr>Chuyển kiểu bằng phép toán chuyển kiểu</vt:lpstr>
      <vt:lpstr>Chuyển kiểu bằng phép toán chuyển kiểu</vt:lpstr>
      <vt:lpstr>Chuyển kiểu bằng phép toán chuyển kiểu</vt:lpstr>
      <vt:lpstr>Sự nhập nhằng</vt:lpstr>
      <vt:lpstr>Sự nhập nhằng</vt:lpstr>
      <vt:lpstr>Sự nhập nhằng</vt:lpstr>
      <vt:lpstr>Sự nhập nhằng</vt:lpstr>
      <vt:lpstr>Sự nhập nhằng</vt:lpstr>
      <vt:lpstr>Sự nhập nhằng</vt:lpstr>
      <vt:lpstr>Sự nhập nhằng</vt:lpstr>
      <vt:lpstr>Sự nhập nhằng</vt:lpstr>
      <vt:lpstr>Gán và khởi động</vt:lpstr>
      <vt:lpstr>Gán và khởi động</vt:lpstr>
      <vt:lpstr>Gán và khởi động</vt:lpstr>
      <vt:lpstr>Gán và khởi động</vt:lpstr>
      <vt:lpstr>Gán và khởi động</vt:lpstr>
      <vt:lpstr>Gán và khởi động</vt:lpstr>
      <vt:lpstr>Phép toán &lt;&lt; và &gt;&gt;</vt:lpstr>
      <vt:lpstr>Phép toán &lt;&lt; và &gt;&gt;</vt:lpstr>
      <vt:lpstr>Phép toán &lt;&lt; và &gt;&gt;</vt:lpstr>
      <vt:lpstr>Phép toán &lt;&lt; và &gt;&gt;</vt:lpstr>
      <vt:lpstr>Lớp ostream</vt:lpstr>
      <vt:lpstr>Lớp istream</vt:lpstr>
      <vt:lpstr>Phép toán &lt;&lt; và &gt;&gt;</vt:lpstr>
      <vt:lpstr>Phép toán &lt;&lt; và &gt;&gt;</vt:lpstr>
      <vt:lpstr>Ví dụ phép toán &lt;&lt; và &gt;&gt;</vt:lpstr>
      <vt:lpstr>Ví dụ phép toán &lt;&lt; và &gt;&gt;</vt:lpstr>
      <vt:lpstr>Ví dụ phép toán &lt;&lt; và &gt;&gt;</vt:lpstr>
      <vt:lpstr>Phép toán lấy phần tử mảng: [ ]</vt:lpstr>
      <vt:lpstr>Phép toán lấy phần tử mảng: [ ]</vt:lpstr>
      <vt:lpstr>Phép toán [ ] cho đối tượng hằng</vt:lpstr>
      <vt:lpstr>Phép toán [ ] cho đối tượng hằng</vt:lpstr>
      <vt:lpstr>Phép toán [ ] cho đối tượng hằng</vt:lpstr>
      <vt:lpstr>Phép toán gọi hàm: ()</vt:lpstr>
      <vt:lpstr>Phép toán gọi hàm: ()</vt:lpstr>
      <vt:lpstr>Phép toán gọi hàm: ()</vt:lpstr>
      <vt:lpstr>Phép toán gọi hàm: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ThanhHa</cp:lastModifiedBy>
  <cp:revision>744</cp:revision>
  <cp:lastPrinted>1601-01-01T00:00:00Z</cp:lastPrinted>
  <dcterms:created xsi:type="dcterms:W3CDTF">1601-01-01T00:00:00Z</dcterms:created>
  <dcterms:modified xsi:type="dcterms:W3CDTF">2013-09-16T04:06:28Z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