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44"/>
  </p:notesMasterIdLst>
  <p:handoutMasterIdLst>
    <p:handoutMasterId r:id="rId45"/>
  </p:handoutMasterIdLst>
  <p:sldIdLst>
    <p:sldId id="747" r:id="rId2"/>
    <p:sldId id="943" r:id="rId3"/>
    <p:sldId id="729" r:id="rId4"/>
    <p:sldId id="944" r:id="rId5"/>
    <p:sldId id="948" r:id="rId6"/>
    <p:sldId id="945" r:id="rId7"/>
    <p:sldId id="951" r:id="rId8"/>
    <p:sldId id="946" r:id="rId9"/>
    <p:sldId id="949" r:id="rId10"/>
    <p:sldId id="950" r:id="rId11"/>
    <p:sldId id="952" r:id="rId12"/>
    <p:sldId id="953" r:id="rId13"/>
    <p:sldId id="947" r:id="rId14"/>
    <p:sldId id="954" r:id="rId15"/>
    <p:sldId id="956" r:id="rId16"/>
    <p:sldId id="957" r:id="rId17"/>
    <p:sldId id="958" r:id="rId18"/>
    <p:sldId id="959" r:id="rId19"/>
    <p:sldId id="955" r:id="rId20"/>
    <p:sldId id="962" r:id="rId21"/>
    <p:sldId id="963" r:id="rId22"/>
    <p:sldId id="964" r:id="rId23"/>
    <p:sldId id="965" r:id="rId24"/>
    <p:sldId id="966" r:id="rId25"/>
    <p:sldId id="969" r:id="rId26"/>
    <p:sldId id="967" r:id="rId27"/>
    <p:sldId id="968" r:id="rId28"/>
    <p:sldId id="971" r:id="rId29"/>
    <p:sldId id="970" r:id="rId30"/>
    <p:sldId id="973" r:id="rId31"/>
    <p:sldId id="972" r:id="rId32"/>
    <p:sldId id="975" r:id="rId33"/>
    <p:sldId id="974" r:id="rId34"/>
    <p:sldId id="976" r:id="rId35"/>
    <p:sldId id="977" r:id="rId36"/>
    <p:sldId id="978" r:id="rId37"/>
    <p:sldId id="982" r:id="rId38"/>
    <p:sldId id="983" r:id="rId39"/>
    <p:sldId id="979" r:id="rId40"/>
    <p:sldId id="984" r:id="rId41"/>
    <p:sldId id="985" r:id="rId42"/>
    <p:sldId id="941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00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5" autoAdjust="0"/>
    <p:restoredTop sz="88434" autoAdjust="0"/>
  </p:normalViewPr>
  <p:slideViewPr>
    <p:cSldViewPr>
      <p:cViewPr>
        <p:scale>
          <a:sx n="60" d="100"/>
          <a:sy n="60" d="100"/>
        </p:scale>
        <p:origin x="-18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C3519-B168-47D6-8308-C5CD23CE404E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8FB2A-484F-4FEF-8236-6DAF1800D4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39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8A6E0-DF9C-4FE8-B984-41C3F0634796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8F1E3-0BA9-4479-9A23-62D2F56F90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45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120000"/>
              </a:lnSpc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120000"/>
              </a:lnSpc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F2DA52-21B3-428E-9CA1-AC592442864C}" type="datetime1">
              <a:rPr lang="vi-VN" smtClean="0"/>
              <a:pPr>
                <a:defRPr/>
              </a:pPr>
              <a:t>01/12/2013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65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94740A0E-981F-4D7D-85DC-FABA068F5BDC}" type="datetime1">
              <a:rPr lang="vi-VN" smtClean="0"/>
              <a:pPr>
                <a:defRPr/>
              </a:pPr>
              <a:t>01/12/2013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33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D2709FD-D6D7-46E8-9542-09A9D0999F67}" type="datetime1">
              <a:rPr lang="vi-VN" smtClean="0"/>
              <a:pPr>
                <a:defRPr/>
              </a:pPr>
              <a:t>01/12/2013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77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4C22182-640A-4FDB-A760-8D0D3703758B}" type="datetime1">
              <a:rPr lang="vi-VN" smtClean="0"/>
              <a:pPr>
                <a:defRPr/>
              </a:pPr>
              <a:t>01/12/2013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11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D00E03C3-320B-4CD7-9640-A4106852A002}" type="datetime1">
              <a:rPr lang="vi-VN" smtClean="0"/>
              <a:pPr>
                <a:defRPr/>
              </a:pPr>
              <a:t>01/12/2013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47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23F17DD4-4097-4EB2-A992-9E7B71C79DDE}" type="datetime1">
              <a:rPr lang="vi-VN" smtClean="0"/>
              <a:pPr>
                <a:defRPr/>
              </a:pPr>
              <a:t>01/12/2013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53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9EA94887-7573-4ECC-91FE-C733876AF6AE}" type="datetime1">
              <a:rPr lang="vi-VN" smtClean="0"/>
              <a:pPr>
                <a:defRPr/>
              </a:pPr>
              <a:t>01/12/2013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16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2DD64B64-89CB-47C1-9829-0221F223EBE9}" type="datetime1">
              <a:rPr lang="vi-VN" smtClean="0"/>
              <a:pPr>
                <a:defRPr/>
              </a:pPr>
              <a:t>01/12/2013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7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586CD8A5-14A1-4AD5-9D7B-43D1DA7BE684}" type="datetime1">
              <a:rPr lang="vi-VN" smtClean="0"/>
              <a:pPr>
                <a:defRPr/>
              </a:pPr>
              <a:t>01/12/2013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2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09B66242-8D8B-4489-A534-F6835F9510A4}" type="datetime1">
              <a:rPr lang="vi-VN" smtClean="0"/>
              <a:pPr>
                <a:defRPr/>
              </a:pPr>
              <a:t>01/12/2013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52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E60E0-101B-4F0B-8CAB-7BC10001EC84}" type="datetime1">
              <a:rPr lang="vi-VN" smtClean="0"/>
              <a:pPr>
                <a:defRPr/>
              </a:pPr>
              <a:t>01/12/2013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26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03EB8757-C3C4-467B-A4BF-7922ED51D895}" type="datetime1">
              <a:rPr lang="vi-VN" smtClean="0"/>
              <a:pPr>
                <a:defRPr/>
              </a:pPr>
              <a:t>01/12/2013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7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0" y="2057400"/>
            <a:ext cx="5943600" cy="2286000"/>
          </a:xfrm>
        </p:spPr>
        <p:txBody>
          <a:bodyPr>
            <a:noAutofit/>
          </a:bodyPr>
          <a:lstStyle/>
          <a:p>
            <a:r>
              <a:rPr lang="en-US" sz="4800" b="1" smtClean="0"/>
              <a:t>CHƯƠNG 6.</a:t>
            </a:r>
            <a:br>
              <a:rPr lang="en-US" sz="4800" b="1" smtClean="0"/>
            </a:br>
            <a:r>
              <a:rPr lang="en-US" sz="4800" b="1" smtClean="0"/>
              <a:t>TÍNH ĐA HÌNH</a:t>
            </a:r>
            <a:endParaRPr lang="es-ES" sz="4800" b="1">
              <a:solidFill>
                <a:schemeClr val="tx1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953000"/>
            <a:ext cx="5410200" cy="533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ThS. Trần Anh Dũng</a:t>
            </a:r>
            <a:endParaRPr lang="vi-VN" b="1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8950" y="1571625"/>
            <a:ext cx="192405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074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Ví dụ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33400" y="1416268"/>
            <a:ext cx="8229600" cy="51054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class</a:t>
            </a:r>
            <a:r>
              <a:rPr lang="en-US" sz="2400" b="0">
                <a:solidFill>
                  <a:srgbClr val="000000"/>
                </a:solidFill>
              </a:rPr>
              <a:t> CongNhan : </a:t>
            </a:r>
            <a:r>
              <a:rPr lang="en-US" sz="2400" b="0">
                <a:solidFill>
                  <a:srgbClr val="0000FF"/>
                </a:solidFill>
              </a:rPr>
              <a:t>public</a:t>
            </a:r>
            <a:r>
              <a:rPr lang="en-US" sz="2400" b="0">
                <a:solidFill>
                  <a:srgbClr val="000000"/>
                </a:solidFill>
              </a:rPr>
              <a:t> Nguoi{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protected</a:t>
            </a:r>
            <a:r>
              <a:rPr lang="en-US" sz="2400" b="0">
                <a:solidFill>
                  <a:srgbClr val="000000"/>
                </a:solidFill>
              </a:rPr>
              <a:t>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rgbClr val="000000"/>
                </a:solidFill>
              </a:rPr>
              <a:t> MucLuong;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public</a:t>
            </a:r>
            <a:r>
              <a:rPr lang="en-US" sz="2400" b="0">
                <a:solidFill>
                  <a:srgbClr val="000000"/>
                </a:solidFill>
              </a:rPr>
              <a:t>: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CongNhan( </a:t>
            </a:r>
            <a:r>
              <a:rPr lang="en-US" sz="2400" b="0">
                <a:solidFill>
                  <a:srgbClr val="0000FF"/>
                </a:solidFill>
              </a:rPr>
              <a:t>char</a:t>
            </a:r>
            <a:r>
              <a:rPr lang="en-US" sz="2400" b="0">
                <a:solidFill>
                  <a:srgbClr val="000000"/>
                </a:solidFill>
              </a:rPr>
              <a:t> *n, 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rgbClr val="000000"/>
                </a:solidFill>
              </a:rPr>
              <a:t> ml, int ns) : Nguoi(n,ns), MucLuong(ml){ }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</a:t>
            </a:r>
            <a:r>
              <a:rPr lang="en-US" sz="2400" b="0">
                <a:solidFill>
                  <a:srgbClr val="0000FF"/>
                </a:solidFill>
              </a:rPr>
              <a:t>void</a:t>
            </a:r>
            <a:r>
              <a:rPr lang="en-US" sz="2400" b="0">
                <a:solidFill>
                  <a:srgbClr val="000000"/>
                </a:solidFill>
              </a:rPr>
              <a:t> Xuat() </a:t>
            </a:r>
            <a:r>
              <a:rPr lang="en-US" sz="2400" b="0">
                <a:solidFill>
                  <a:srgbClr val="0000FF"/>
                </a:solidFill>
              </a:rPr>
              <a:t>const</a:t>
            </a:r>
            <a:r>
              <a:rPr lang="en-US" sz="2400" b="0">
                <a:solidFill>
                  <a:srgbClr val="000000"/>
                </a:solidFill>
              </a:rPr>
              <a:t> {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	cout &lt;&lt; "Cong nhan, ten " &lt;&lt; HoTen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	cout &lt;&lt; " muc luong: " &lt;&lt; MucLuong;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}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Ví dụ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33400" y="1416268"/>
            <a:ext cx="8229600" cy="51054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void</a:t>
            </a:r>
            <a:r>
              <a:rPr lang="en-US" sz="2400" b="0">
                <a:solidFill>
                  <a:srgbClr val="000000"/>
                </a:solidFill>
              </a:rPr>
              <a:t> XuatDs(</a:t>
            </a:r>
            <a:r>
              <a:rPr lang="en-US" sz="2400" b="0">
                <a:solidFill>
                  <a:srgbClr val="0000FF"/>
                </a:solidFill>
              </a:rPr>
              <a:t>int</a:t>
            </a:r>
            <a:r>
              <a:rPr lang="en-US" sz="2400" b="0">
                <a:solidFill>
                  <a:srgbClr val="000000"/>
                </a:solidFill>
              </a:rPr>
              <a:t> n, Nguoi *an[ ])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{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</a:t>
            </a:r>
            <a:r>
              <a:rPr lang="en-US" sz="2400" b="0">
                <a:solidFill>
                  <a:srgbClr val="0000FF"/>
                </a:solidFill>
              </a:rPr>
              <a:t>for</a:t>
            </a:r>
            <a:r>
              <a:rPr lang="en-US" sz="2400" b="0">
                <a:solidFill>
                  <a:srgbClr val="000000"/>
                </a:solidFill>
              </a:rPr>
              <a:t> (</a:t>
            </a:r>
            <a:r>
              <a:rPr lang="en-US" sz="2400" b="0">
                <a:solidFill>
                  <a:srgbClr val="0000FF"/>
                </a:solidFill>
              </a:rPr>
              <a:t>int</a:t>
            </a:r>
            <a:r>
              <a:rPr lang="en-US" sz="2400" b="0">
                <a:solidFill>
                  <a:srgbClr val="000000"/>
                </a:solidFill>
              </a:rPr>
              <a:t> i = 0; i &lt; n; i++)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{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	an[i] </a:t>
            </a:r>
            <a:r>
              <a:rPr lang="en-US" sz="2400" b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lang="en-US" sz="2400" b="0">
                <a:solidFill>
                  <a:srgbClr val="000000"/>
                </a:solidFill>
              </a:rPr>
              <a:t>Xuat();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	cout &lt;&lt; "\n";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}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Ví dụ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33400" y="1416268"/>
            <a:ext cx="8229600" cy="51054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300" b="0">
                <a:solidFill>
                  <a:srgbClr val="0000FF"/>
                </a:solidFill>
              </a:rPr>
              <a:t>const int</a:t>
            </a:r>
            <a:r>
              <a:rPr lang="en-US" sz="2300" b="0">
                <a:solidFill>
                  <a:srgbClr val="000000"/>
                </a:solidFill>
              </a:rPr>
              <a:t> N = 4;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300" b="0">
                <a:solidFill>
                  <a:srgbClr val="0000FF"/>
                </a:solidFill>
              </a:rPr>
              <a:t>void</a:t>
            </a:r>
            <a:r>
              <a:rPr lang="en-US" sz="2300" b="0">
                <a:solidFill>
                  <a:srgbClr val="000000"/>
                </a:solidFill>
              </a:rPr>
              <a:t> main(){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300" b="0">
                <a:solidFill>
                  <a:srgbClr val="000000"/>
                </a:solidFill>
              </a:rPr>
              <a:t>	Nguoi *a[N];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300" b="0">
                <a:solidFill>
                  <a:srgbClr val="000000"/>
                </a:solidFill>
              </a:rPr>
              <a:t>	a[0] = </a:t>
            </a:r>
            <a:r>
              <a:rPr lang="en-US" sz="2300" b="0">
                <a:solidFill>
                  <a:srgbClr val="0000FF"/>
                </a:solidFill>
              </a:rPr>
              <a:t>new</a:t>
            </a:r>
            <a:r>
              <a:rPr lang="en-US" sz="2300" b="0">
                <a:solidFill>
                  <a:srgbClr val="000000"/>
                </a:solidFill>
              </a:rPr>
              <a:t> SinhVien(“Vien Van Sinh”, “200001234”, 1982);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300" b="0">
                <a:solidFill>
                  <a:srgbClr val="000000"/>
                </a:solidFill>
              </a:rPr>
              <a:t>	a[1] = </a:t>
            </a:r>
            <a:r>
              <a:rPr lang="en-US" sz="2300" b="0">
                <a:solidFill>
                  <a:srgbClr val="0000FF"/>
                </a:solidFill>
              </a:rPr>
              <a:t>new</a:t>
            </a:r>
            <a:r>
              <a:rPr lang="en-US" sz="2300" b="0">
                <a:solidFill>
                  <a:srgbClr val="000000"/>
                </a:solidFill>
              </a:rPr>
              <a:t> NuSinh(“Le Thi Ha Dong”, “200001235”, 1984);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300" b="0">
                <a:solidFill>
                  <a:srgbClr val="000000"/>
                </a:solidFill>
              </a:rPr>
              <a:t>	a[2] = </a:t>
            </a:r>
            <a:r>
              <a:rPr lang="en-US" sz="2300" b="0">
                <a:solidFill>
                  <a:srgbClr val="0000FF"/>
                </a:solidFill>
              </a:rPr>
              <a:t>new</a:t>
            </a:r>
            <a:r>
              <a:rPr lang="en-US" sz="2300" b="0">
                <a:solidFill>
                  <a:srgbClr val="000000"/>
                </a:solidFill>
              </a:rPr>
              <a:t> CongNhan(“Tran Nhan Cong”, 1000000, 1984);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300" b="0">
                <a:solidFill>
                  <a:srgbClr val="000000"/>
                </a:solidFill>
              </a:rPr>
              <a:t>	a[3] = </a:t>
            </a:r>
            <a:r>
              <a:rPr lang="en-US" sz="2300" b="0">
                <a:solidFill>
                  <a:srgbClr val="0000FF"/>
                </a:solidFill>
              </a:rPr>
              <a:t>new</a:t>
            </a:r>
            <a:r>
              <a:rPr lang="en-US" sz="2300" b="0">
                <a:solidFill>
                  <a:srgbClr val="000000"/>
                </a:solidFill>
              </a:rPr>
              <a:t> Nguoi(“Nguyen Thanh Nhan”, 1960);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300" b="0">
                <a:solidFill>
                  <a:srgbClr val="000000"/>
                </a:solidFill>
              </a:rPr>
              <a:t>	XuatDs(4,a);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300" b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895600" y="4800600"/>
            <a:ext cx="60960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en-US" sz="2200" b="0"/>
              <a:t>Nguoi, ho ten: Vien Van Sinh sinh 1982</a:t>
            </a:r>
          </a:p>
          <a:p>
            <a:pPr>
              <a:lnSpc>
                <a:spcPct val="120000"/>
              </a:lnSpc>
            </a:pPr>
            <a:r>
              <a:rPr lang="en-US" sz="2200" b="0"/>
              <a:t>Nguoi, ho ten: Le Thi Ha Dong sinh 1984</a:t>
            </a:r>
          </a:p>
          <a:p>
            <a:pPr>
              <a:lnSpc>
                <a:spcPct val="120000"/>
              </a:lnSpc>
            </a:pPr>
            <a:r>
              <a:rPr lang="en-US" sz="2200" b="0"/>
              <a:t>Nguoi, ho ten: Tran Nhan Cong sinh 1984</a:t>
            </a:r>
          </a:p>
          <a:p>
            <a:pPr>
              <a:lnSpc>
                <a:spcPct val="120000"/>
              </a:lnSpc>
            </a:pPr>
            <a:r>
              <a:rPr lang="en-US" sz="2200" b="0"/>
              <a:t>Nguoi, ho ten: Nguyen Thanh Nhan sinh 1960</a:t>
            </a: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Dùng vùng chọn kiểu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105400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Để bảo đảm xuất liệu tương ứng với đối tượng, </a:t>
            </a:r>
            <a:r>
              <a:rPr lang="en-US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phải có cách nhận diện đối tượng</a:t>
            </a:r>
            <a:endParaRPr lang="en-US" sz="2800" smtClean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Ta </a:t>
            </a:r>
            <a:r>
              <a:rPr lang="en-US" sz="24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thêm một vùng dữ liệu vào lớp cơ sở để nhận diện</a:t>
            </a: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Vùng này có giá trị phụ thuộc vào loại của đối tượng và được gọi là vùng chọn kiểu.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Các đối tượng thuộc lớp người có cùng giá trị cho </a:t>
            </a:r>
            <a:r>
              <a:rPr lang="en-US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vùng chọn kiểu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, các đối tượng thuộc lớp sinh viên có giá trị của </a:t>
            </a:r>
            <a:r>
              <a:rPr lang="en-US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vùng chọn kiểu khác của lớp người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.</a:t>
            </a:r>
            <a:endParaRPr 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Dùng vùng chọn kiểu – Ví dụ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3400" y="1416268"/>
            <a:ext cx="8229600" cy="51054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class</a:t>
            </a:r>
            <a:r>
              <a:rPr lang="en-US" sz="2400" b="0">
                <a:solidFill>
                  <a:srgbClr val="000000"/>
                </a:solidFill>
              </a:rPr>
              <a:t> Nguoi{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public</a:t>
            </a:r>
            <a:r>
              <a:rPr lang="en-US" sz="2400" b="0">
                <a:solidFill>
                  <a:srgbClr val="000000"/>
                </a:solidFill>
              </a:rPr>
              <a:t>:		</a:t>
            </a:r>
            <a:r>
              <a:rPr lang="en-US" sz="2400" b="0">
                <a:solidFill>
                  <a:srgbClr val="FF0303"/>
                </a:solidFill>
              </a:rPr>
              <a:t>enum LOAI {NGUOI, SV, CN};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FF0303"/>
                </a:solidFill>
              </a:rPr>
              <a:t>protected</a:t>
            </a:r>
            <a:r>
              <a:rPr lang="en-US" sz="2400" b="0">
                <a:solidFill>
                  <a:srgbClr val="000000"/>
                </a:solidFill>
              </a:rPr>
              <a:t>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</a:t>
            </a:r>
            <a:r>
              <a:rPr lang="en-US" sz="2400" b="0">
                <a:solidFill>
                  <a:srgbClr val="0000FF"/>
                </a:solidFill>
              </a:rPr>
              <a:t>char</a:t>
            </a:r>
            <a:r>
              <a:rPr lang="en-US" sz="2400" b="0">
                <a:solidFill>
                  <a:srgbClr val="000000"/>
                </a:solidFill>
              </a:rPr>
              <a:t> *HoTen;	</a:t>
            </a:r>
            <a:r>
              <a:rPr lang="en-US" sz="2400" b="0">
                <a:solidFill>
                  <a:srgbClr val="0000FF"/>
                </a:solidFill>
              </a:rPr>
              <a:t>int</a:t>
            </a:r>
            <a:r>
              <a:rPr lang="en-US" sz="2400" b="0">
                <a:solidFill>
                  <a:srgbClr val="000000"/>
                </a:solidFill>
              </a:rPr>
              <a:t> NamSinh;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public</a:t>
            </a:r>
            <a:r>
              <a:rPr lang="en-US" sz="2400" b="0">
                <a:solidFill>
                  <a:srgbClr val="000000"/>
                </a:solidFill>
              </a:rPr>
              <a:t>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</a:t>
            </a:r>
            <a:r>
              <a:rPr lang="en-US" sz="2400" b="0">
                <a:solidFill>
                  <a:srgbClr val="FF0303"/>
                </a:solidFill>
              </a:rPr>
              <a:t>LOAI pl;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Nguoi(</a:t>
            </a:r>
            <a:r>
              <a:rPr lang="en-US" sz="2400" b="0">
                <a:solidFill>
                  <a:srgbClr val="0000FF"/>
                </a:solidFill>
              </a:rPr>
              <a:t>char</a:t>
            </a:r>
            <a:r>
              <a:rPr lang="en-US" sz="2400" b="0">
                <a:solidFill>
                  <a:srgbClr val="000000"/>
                </a:solidFill>
              </a:rPr>
              <a:t> *ht, </a:t>
            </a:r>
            <a:r>
              <a:rPr lang="en-US" sz="2400" b="0">
                <a:solidFill>
                  <a:srgbClr val="0000FF"/>
                </a:solidFill>
              </a:rPr>
              <a:t>int</a:t>
            </a:r>
            <a:r>
              <a:rPr lang="en-US" sz="2400" b="0">
                <a:solidFill>
                  <a:srgbClr val="000000"/>
                </a:solidFill>
              </a:rPr>
              <a:t> ns):NamSinh(ns), </a:t>
            </a:r>
            <a:r>
              <a:rPr lang="en-US" sz="2400" b="0">
                <a:solidFill>
                  <a:srgbClr val="FF0303"/>
                </a:solidFill>
              </a:rPr>
              <a:t>pl(NGUOI)</a:t>
            </a:r>
            <a:r>
              <a:rPr lang="en-US" sz="2400" b="0">
                <a:solidFill>
                  <a:srgbClr val="000000"/>
                </a:solidFill>
              </a:rPr>
              <a:t> {HoTen = strdup(ht);}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~Nguoi() {</a:t>
            </a:r>
            <a:r>
              <a:rPr lang="en-US" sz="2400" b="0">
                <a:solidFill>
                  <a:srgbClr val="0000FF"/>
                </a:solidFill>
              </a:rPr>
              <a:t>delete</a:t>
            </a:r>
            <a:r>
              <a:rPr lang="en-US" sz="2400" b="0">
                <a:solidFill>
                  <a:srgbClr val="000000"/>
                </a:solidFill>
              </a:rPr>
              <a:t> [] HoTen;}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</a:t>
            </a:r>
            <a:r>
              <a:rPr lang="en-US" sz="2400" b="0">
                <a:solidFill>
                  <a:srgbClr val="0000FF"/>
                </a:solidFill>
              </a:rPr>
              <a:t>void</a:t>
            </a:r>
            <a:r>
              <a:rPr lang="en-US" sz="2400" b="0">
                <a:solidFill>
                  <a:srgbClr val="000000"/>
                </a:solidFill>
              </a:rPr>
              <a:t> An() </a:t>
            </a:r>
            <a:r>
              <a:rPr lang="en-US" sz="2400" b="0">
                <a:solidFill>
                  <a:srgbClr val="0000FF"/>
                </a:solidFill>
              </a:rPr>
              <a:t>const</a:t>
            </a:r>
            <a:r>
              <a:rPr lang="en-US" sz="2400" b="0">
                <a:solidFill>
                  <a:srgbClr val="000000"/>
                </a:solidFill>
              </a:rPr>
              <a:t> { cout &lt;&lt; HoTen &lt;&lt; " an 3 chen com";}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</a:t>
            </a:r>
            <a:r>
              <a:rPr lang="en-US" sz="2400" b="0">
                <a:solidFill>
                  <a:srgbClr val="0000FF"/>
                </a:solidFill>
              </a:rPr>
              <a:t>void</a:t>
            </a:r>
            <a:r>
              <a:rPr lang="en-US" sz="2400" b="0">
                <a:solidFill>
                  <a:srgbClr val="000000"/>
                </a:solidFill>
              </a:rPr>
              <a:t> Xuat() </a:t>
            </a:r>
            <a:r>
              <a:rPr lang="en-US" sz="2400" b="0">
                <a:solidFill>
                  <a:srgbClr val="0000FF"/>
                </a:solidFill>
              </a:rPr>
              <a:t>const</a:t>
            </a:r>
            <a:r>
              <a:rPr lang="en-US" sz="2400" b="0">
                <a:solidFill>
                  <a:srgbClr val="000000"/>
                </a:solidFill>
              </a:rPr>
              <a:t> { cout &lt;&lt; "Nguoi, ho ten: " &lt;&lt; HoTen &lt;&lt; " sinh " &lt;&lt; NamSinh;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Dùng vùng chọn kiểu – Ví dụ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33400" y="1416268"/>
            <a:ext cx="8229600" cy="51054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class</a:t>
            </a:r>
            <a:r>
              <a:rPr lang="en-US" sz="2400" b="0">
                <a:solidFill>
                  <a:srgbClr val="000000"/>
                </a:solidFill>
              </a:rPr>
              <a:t> SinhVien : </a:t>
            </a:r>
            <a:r>
              <a:rPr lang="en-US" sz="2400" b="0">
                <a:solidFill>
                  <a:srgbClr val="0000FF"/>
                </a:solidFill>
              </a:rPr>
              <a:t>public</a:t>
            </a:r>
            <a:r>
              <a:rPr lang="en-US" sz="2400" b="0">
                <a:solidFill>
                  <a:srgbClr val="000000"/>
                </a:solidFill>
              </a:rPr>
              <a:t> Nguoi{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protected</a:t>
            </a:r>
            <a:r>
              <a:rPr lang="en-US" sz="2400" b="0">
                <a:solidFill>
                  <a:srgbClr val="000000"/>
                </a:solidFill>
              </a:rPr>
              <a:t>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</a:t>
            </a:r>
            <a:r>
              <a:rPr lang="en-US" sz="2400" b="0">
                <a:solidFill>
                  <a:srgbClr val="0000FF"/>
                </a:solidFill>
              </a:rPr>
              <a:t>char</a:t>
            </a:r>
            <a:r>
              <a:rPr lang="en-US" sz="2400" b="0">
                <a:solidFill>
                  <a:srgbClr val="000000"/>
                </a:solidFill>
              </a:rPr>
              <a:t> *MaSo;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public</a:t>
            </a:r>
            <a:r>
              <a:rPr lang="en-US" sz="2400" b="0">
                <a:solidFill>
                  <a:srgbClr val="000000"/>
                </a:solidFill>
              </a:rPr>
              <a:t>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SinhVien(</a:t>
            </a:r>
            <a:r>
              <a:rPr lang="en-US" sz="2400" b="0">
                <a:solidFill>
                  <a:srgbClr val="0000FF"/>
                </a:solidFill>
              </a:rPr>
              <a:t>char</a:t>
            </a:r>
            <a:r>
              <a:rPr lang="en-US" sz="2400" b="0">
                <a:solidFill>
                  <a:srgbClr val="000000"/>
                </a:solidFill>
              </a:rPr>
              <a:t> *n, </a:t>
            </a:r>
            <a:r>
              <a:rPr lang="en-US" sz="2400" b="0">
                <a:solidFill>
                  <a:srgbClr val="0000FF"/>
                </a:solidFill>
              </a:rPr>
              <a:t>char</a:t>
            </a:r>
            <a:r>
              <a:rPr lang="en-US" sz="2400" b="0">
                <a:solidFill>
                  <a:srgbClr val="000000"/>
                </a:solidFill>
              </a:rPr>
              <a:t> *ms, </a:t>
            </a:r>
            <a:r>
              <a:rPr lang="en-US" sz="2400" b="0">
                <a:solidFill>
                  <a:srgbClr val="0000FF"/>
                </a:solidFill>
              </a:rPr>
              <a:t>int</a:t>
            </a:r>
            <a:r>
              <a:rPr lang="en-US" sz="2400" b="0">
                <a:solidFill>
                  <a:srgbClr val="000000"/>
                </a:solidFill>
              </a:rPr>
              <a:t> ns) : 	Nguoi(n,ns) {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	MaSo = strdup(ms); </a:t>
            </a:r>
            <a:r>
              <a:rPr lang="en-US" sz="2400" b="0">
                <a:solidFill>
                  <a:srgbClr val="FF0303"/>
                </a:solidFill>
              </a:rPr>
              <a:t>pl = SV</a:t>
            </a:r>
            <a:r>
              <a:rPr lang="en-US" sz="2400" b="0">
                <a:solidFill>
                  <a:srgbClr val="000000"/>
                </a:solidFill>
              </a:rPr>
              <a:t>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}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~SinhVien() {</a:t>
            </a:r>
            <a:r>
              <a:rPr lang="en-US" sz="2400" b="0">
                <a:solidFill>
                  <a:srgbClr val="0000FF"/>
                </a:solidFill>
              </a:rPr>
              <a:t>delete</a:t>
            </a:r>
            <a:r>
              <a:rPr lang="en-US" sz="2400" b="0">
                <a:solidFill>
                  <a:srgbClr val="000000"/>
                </a:solidFill>
              </a:rPr>
              <a:t> [ ] MaSo;}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</a:t>
            </a:r>
            <a:r>
              <a:rPr lang="en-US" sz="2400" b="0">
                <a:solidFill>
                  <a:srgbClr val="0000FF"/>
                </a:solidFill>
              </a:rPr>
              <a:t>void</a:t>
            </a:r>
            <a:r>
              <a:rPr lang="en-US" sz="2400" b="0">
                <a:solidFill>
                  <a:srgbClr val="000000"/>
                </a:solidFill>
              </a:rPr>
              <a:t> Xuat() </a:t>
            </a:r>
            <a:r>
              <a:rPr lang="en-US" sz="2400" b="0">
                <a:solidFill>
                  <a:srgbClr val="0000FF"/>
                </a:solidFill>
              </a:rPr>
              <a:t>const</a:t>
            </a:r>
            <a:r>
              <a:rPr lang="en-US" sz="2400" b="0">
                <a:solidFill>
                  <a:srgbClr val="000000"/>
                </a:solidFill>
              </a:rPr>
              <a:t> {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	cout&lt;&lt;"Sinh vien "&lt;&lt;HoTen&lt;&lt;", ma so " &lt;&lt; MaSo;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Dùng vùng chọn kiểu – Ví dụ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33400" y="1416268"/>
            <a:ext cx="8229600" cy="51054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class</a:t>
            </a:r>
            <a:r>
              <a:rPr lang="en-US" sz="2400" b="0">
                <a:solidFill>
                  <a:srgbClr val="000000"/>
                </a:solidFill>
              </a:rPr>
              <a:t> CongNhan : </a:t>
            </a:r>
            <a:r>
              <a:rPr lang="en-US" sz="2400" b="0">
                <a:solidFill>
                  <a:srgbClr val="0000FF"/>
                </a:solidFill>
              </a:rPr>
              <a:t>public</a:t>
            </a:r>
            <a:r>
              <a:rPr lang="en-US" sz="2400" b="0">
                <a:solidFill>
                  <a:srgbClr val="000000"/>
                </a:solidFill>
              </a:rPr>
              <a:t> Nguoi{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protected</a:t>
            </a:r>
            <a:r>
              <a:rPr lang="en-US" sz="2400" b="0">
                <a:solidFill>
                  <a:srgbClr val="000000"/>
                </a:solidFill>
              </a:rPr>
              <a:t>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rgbClr val="000000"/>
                </a:solidFill>
              </a:rPr>
              <a:t> MucLuong;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public</a:t>
            </a:r>
            <a:r>
              <a:rPr lang="en-US" sz="2400" b="0">
                <a:solidFill>
                  <a:srgbClr val="000000"/>
                </a:solidFill>
              </a:rPr>
              <a:t>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CongNhan( </a:t>
            </a:r>
            <a:r>
              <a:rPr lang="en-US" sz="2400" b="0">
                <a:solidFill>
                  <a:srgbClr val="0000FF"/>
                </a:solidFill>
              </a:rPr>
              <a:t>char</a:t>
            </a:r>
            <a:r>
              <a:rPr lang="en-US" sz="2400" b="0">
                <a:solidFill>
                  <a:srgbClr val="000000"/>
                </a:solidFill>
              </a:rPr>
              <a:t> *n, 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rgbClr val="000000"/>
                </a:solidFill>
              </a:rPr>
              <a:t> ml, int </a:t>
            </a:r>
            <a:r>
              <a:rPr lang="en-US" sz="2400" b="0">
                <a:solidFill>
                  <a:srgbClr val="0000FF"/>
                </a:solidFill>
              </a:rPr>
              <a:t>ns</a:t>
            </a:r>
            <a:r>
              <a:rPr lang="en-US" sz="2400" b="0">
                <a:solidFill>
                  <a:srgbClr val="000000"/>
                </a:solidFill>
              </a:rPr>
              <a:t>) : Nguoi(n,ns), MucLuong(ml){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	</a:t>
            </a:r>
            <a:r>
              <a:rPr lang="en-US" sz="2400" b="0">
                <a:solidFill>
                  <a:srgbClr val="FF0303"/>
                </a:solidFill>
              </a:rPr>
              <a:t>pl = CN;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FF0303"/>
                </a:solidFill>
              </a:rPr>
              <a:t>	</a:t>
            </a:r>
            <a:r>
              <a:rPr lang="en-US" sz="2400" b="0">
                <a:solidFill>
                  <a:srgbClr val="000000"/>
                </a:solidFill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</a:t>
            </a:r>
            <a:r>
              <a:rPr lang="en-US" sz="2400" b="0">
                <a:solidFill>
                  <a:srgbClr val="0000FF"/>
                </a:solidFill>
              </a:rPr>
              <a:t>void</a:t>
            </a:r>
            <a:r>
              <a:rPr lang="en-US" sz="2400" b="0">
                <a:solidFill>
                  <a:srgbClr val="000000"/>
                </a:solidFill>
              </a:rPr>
              <a:t> Xuat() </a:t>
            </a:r>
            <a:r>
              <a:rPr lang="en-US" sz="2400" b="0">
                <a:solidFill>
                  <a:srgbClr val="0000FF"/>
                </a:solidFill>
              </a:rPr>
              <a:t>const</a:t>
            </a:r>
            <a:r>
              <a:rPr lang="en-US" sz="2400" b="0">
                <a:solidFill>
                  <a:srgbClr val="000000"/>
                </a:solidFill>
              </a:rPr>
              <a:t>{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	cout &lt;&lt; "Cong nhan, ten " &lt;&lt; HoTen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           cout &lt;&lt; " muc luong: " &lt;&lt; MucLuong;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Dùng vùng chọn kiểu – Ví dụ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33400" y="1416268"/>
            <a:ext cx="8229600" cy="51054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void</a:t>
            </a:r>
            <a:r>
              <a:rPr lang="en-US" sz="2400" b="0">
                <a:solidFill>
                  <a:srgbClr val="000000"/>
                </a:solidFill>
              </a:rPr>
              <a:t> XuatDs(</a:t>
            </a:r>
            <a:r>
              <a:rPr lang="en-US" sz="2400" b="0">
                <a:solidFill>
                  <a:srgbClr val="0000FF"/>
                </a:solidFill>
              </a:rPr>
              <a:t>int</a:t>
            </a:r>
            <a:r>
              <a:rPr lang="en-US" sz="2400" b="0">
                <a:solidFill>
                  <a:srgbClr val="000000"/>
                </a:solidFill>
              </a:rPr>
              <a:t> n, Nguoi *an[])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</a:t>
            </a:r>
            <a:r>
              <a:rPr lang="en-US" sz="2400" b="0">
                <a:solidFill>
                  <a:srgbClr val="0000FF"/>
                </a:solidFill>
              </a:rPr>
              <a:t>for</a:t>
            </a:r>
            <a:r>
              <a:rPr lang="en-US" sz="2400" b="0">
                <a:solidFill>
                  <a:srgbClr val="000000"/>
                </a:solidFill>
              </a:rPr>
              <a:t> (</a:t>
            </a:r>
            <a:r>
              <a:rPr lang="en-US" sz="2400" b="0">
                <a:solidFill>
                  <a:srgbClr val="0000FF"/>
                </a:solidFill>
              </a:rPr>
              <a:t>int </a:t>
            </a:r>
            <a:r>
              <a:rPr lang="en-US" sz="2400" b="0">
                <a:solidFill>
                  <a:srgbClr val="000000"/>
                </a:solidFill>
              </a:rPr>
              <a:t>i = 0; i &lt; n; i++){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	switch(an[i]-&gt;pl){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		</a:t>
            </a:r>
            <a:r>
              <a:rPr lang="en-US" sz="2400" b="0">
                <a:solidFill>
                  <a:srgbClr val="0000FF"/>
                </a:solidFill>
              </a:rPr>
              <a:t>case</a:t>
            </a:r>
            <a:r>
              <a:rPr lang="en-US" sz="2400" b="0">
                <a:solidFill>
                  <a:srgbClr val="000000"/>
                </a:solidFill>
              </a:rPr>
              <a:t> Nguoi::SV: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			((SinhVien *)an[i])</a:t>
            </a:r>
            <a:r>
              <a:rPr lang="en-US" sz="2400" b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lang="en-US" sz="2400" b="0">
                <a:solidFill>
                  <a:srgbClr val="000000"/>
                </a:solidFill>
              </a:rPr>
              <a:t>Xuat();  </a:t>
            </a:r>
            <a:r>
              <a:rPr lang="en-US" sz="2400" b="0">
                <a:solidFill>
                  <a:srgbClr val="0000FF"/>
                </a:solidFill>
              </a:rPr>
              <a:t>break</a:t>
            </a:r>
            <a:r>
              <a:rPr lang="en-US" sz="2400" b="0">
                <a:solidFill>
                  <a:srgbClr val="000000"/>
                </a:solidFill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		</a:t>
            </a:r>
            <a:r>
              <a:rPr lang="en-US" sz="2400" b="0">
                <a:solidFill>
                  <a:srgbClr val="0000FF"/>
                </a:solidFill>
              </a:rPr>
              <a:t>case</a:t>
            </a:r>
            <a:r>
              <a:rPr lang="en-US" sz="2400" b="0">
                <a:solidFill>
                  <a:srgbClr val="000000"/>
                </a:solidFill>
              </a:rPr>
              <a:t> Nguoi::CN: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			((CongNhan *)an[i])</a:t>
            </a:r>
            <a:r>
              <a:rPr lang="en-US" sz="2400" b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lang="en-US" sz="2400" b="0">
                <a:solidFill>
                  <a:srgbClr val="000000"/>
                </a:solidFill>
              </a:rPr>
              <a:t>Xuat(); </a:t>
            </a:r>
            <a:r>
              <a:rPr lang="en-US" sz="2400" b="0">
                <a:solidFill>
                  <a:srgbClr val="0000FF"/>
                </a:solidFill>
              </a:rPr>
              <a:t>break</a:t>
            </a:r>
            <a:r>
              <a:rPr lang="en-US" sz="2400" b="0">
                <a:solidFill>
                  <a:srgbClr val="000000"/>
                </a:solidFill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		</a:t>
            </a:r>
            <a:r>
              <a:rPr lang="en-US" sz="2400" b="0">
                <a:solidFill>
                  <a:srgbClr val="0000FF"/>
                </a:solidFill>
              </a:rPr>
              <a:t>default</a:t>
            </a:r>
            <a:r>
              <a:rPr lang="en-US" sz="2400" b="0">
                <a:solidFill>
                  <a:srgbClr val="000000"/>
                </a:solidFill>
              </a:rPr>
              <a:t>: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			an[i]-&gt;Xuat(); </a:t>
            </a:r>
            <a:r>
              <a:rPr lang="en-US" sz="2400" b="0">
                <a:solidFill>
                  <a:srgbClr val="0000FF"/>
                </a:solidFill>
              </a:rPr>
              <a:t>break</a:t>
            </a:r>
            <a:r>
              <a:rPr lang="en-US" sz="2400" b="0">
                <a:solidFill>
                  <a:srgbClr val="000000"/>
                </a:solidFill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	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	cout &lt;&lt; "\n";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Dùng vùng chọn kiểu – Ví dụ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33400" y="1416268"/>
            <a:ext cx="8229600" cy="51054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300" b="0">
                <a:solidFill>
                  <a:srgbClr val="0000FF"/>
                </a:solidFill>
              </a:rPr>
              <a:t>const int</a:t>
            </a:r>
            <a:r>
              <a:rPr lang="en-US" sz="2300" b="0">
                <a:solidFill>
                  <a:srgbClr val="000000"/>
                </a:solidFill>
              </a:rPr>
              <a:t> N = 4;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300" b="0">
                <a:solidFill>
                  <a:srgbClr val="0000FF"/>
                </a:solidFill>
              </a:rPr>
              <a:t>void</a:t>
            </a:r>
            <a:r>
              <a:rPr lang="en-US" sz="2300" b="0">
                <a:solidFill>
                  <a:srgbClr val="000000"/>
                </a:solidFill>
              </a:rPr>
              <a:t> main(){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300" b="0">
                <a:solidFill>
                  <a:srgbClr val="000000"/>
                </a:solidFill>
              </a:rPr>
              <a:t>	Nguoi *a[N];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300" b="0">
                <a:solidFill>
                  <a:srgbClr val="000000"/>
                </a:solidFill>
              </a:rPr>
              <a:t>	a[0] = </a:t>
            </a:r>
            <a:r>
              <a:rPr lang="en-US" sz="2300" b="0">
                <a:solidFill>
                  <a:srgbClr val="0000FF"/>
                </a:solidFill>
              </a:rPr>
              <a:t>new</a:t>
            </a:r>
            <a:r>
              <a:rPr lang="en-US" sz="2300" b="0">
                <a:solidFill>
                  <a:srgbClr val="000000"/>
                </a:solidFill>
              </a:rPr>
              <a:t> SinhVien(“Vien Van Sinh”, “200001234”, 1982);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300" b="0">
                <a:solidFill>
                  <a:srgbClr val="000000"/>
                </a:solidFill>
              </a:rPr>
              <a:t>	a[1] = </a:t>
            </a:r>
            <a:r>
              <a:rPr lang="en-US" sz="2300" b="0">
                <a:solidFill>
                  <a:srgbClr val="0000FF"/>
                </a:solidFill>
              </a:rPr>
              <a:t>new</a:t>
            </a:r>
            <a:r>
              <a:rPr lang="en-US" sz="2300" b="0">
                <a:solidFill>
                  <a:srgbClr val="000000"/>
                </a:solidFill>
              </a:rPr>
              <a:t> NuSinh(“Le Thi Ha Dong”, “200001235”, 1984);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300" b="0">
                <a:solidFill>
                  <a:srgbClr val="000000"/>
                </a:solidFill>
              </a:rPr>
              <a:t>	a[2] = </a:t>
            </a:r>
            <a:r>
              <a:rPr lang="en-US" sz="2300" b="0">
                <a:solidFill>
                  <a:srgbClr val="0000FF"/>
                </a:solidFill>
              </a:rPr>
              <a:t>new</a:t>
            </a:r>
            <a:r>
              <a:rPr lang="en-US" sz="2300" b="0">
                <a:solidFill>
                  <a:srgbClr val="000000"/>
                </a:solidFill>
              </a:rPr>
              <a:t> CongNhan(“Tran Nhan Cong”, 1000000, 1984);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300" b="0">
                <a:solidFill>
                  <a:srgbClr val="000000"/>
                </a:solidFill>
              </a:rPr>
              <a:t>	a[3] = </a:t>
            </a:r>
            <a:r>
              <a:rPr lang="en-US" sz="2300" b="0">
                <a:solidFill>
                  <a:srgbClr val="0000FF"/>
                </a:solidFill>
              </a:rPr>
              <a:t>new</a:t>
            </a:r>
            <a:r>
              <a:rPr lang="en-US" sz="2300" b="0">
                <a:solidFill>
                  <a:srgbClr val="000000"/>
                </a:solidFill>
              </a:rPr>
              <a:t> Nguoi(“Nguyen Thanh Nhan”, 1960);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300" b="0">
                <a:solidFill>
                  <a:srgbClr val="000000"/>
                </a:solidFill>
              </a:rPr>
              <a:t>	XuatDs(4,a);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300" b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743200" y="4755932"/>
            <a:ext cx="61722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en-US" sz="2000" b="0"/>
              <a:t>Sinh vien Vien Van Sinh, ma so 200001234</a:t>
            </a:r>
          </a:p>
          <a:p>
            <a:pPr>
              <a:lnSpc>
                <a:spcPct val="120000"/>
              </a:lnSpc>
            </a:pPr>
            <a:r>
              <a:rPr lang="en-US" sz="2000" b="0"/>
              <a:t>Sinh vien Le Thi Ha Dong, ma so 200001235</a:t>
            </a:r>
          </a:p>
          <a:p>
            <a:pPr>
              <a:lnSpc>
                <a:spcPct val="120000"/>
              </a:lnSpc>
            </a:pPr>
            <a:r>
              <a:rPr lang="en-US" sz="2000" b="0"/>
              <a:t>Cong nhan, ten Tran Nhan Cong muc luong:1000000</a:t>
            </a:r>
          </a:p>
          <a:p>
            <a:pPr>
              <a:lnSpc>
                <a:spcPct val="120000"/>
              </a:lnSpc>
            </a:pPr>
            <a:r>
              <a:rPr lang="en-US" sz="2000" b="0"/>
              <a:t>Nguoi, ho ten: Nguyen Thanh Nhan sinh 1960</a:t>
            </a: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Dùng vùng chọn kiểu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53000"/>
          </a:xfrm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Cách tiếp cận trên giải quyết được vấn đề: </a:t>
            </a:r>
            <a:r>
              <a:rPr lang="en-US" sz="280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Lưu trữ các đối tượng khác kiểu nhau</a:t>
            </a:r>
            <a:r>
              <a:rPr lang="en-US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và thao tác khác nhau tương ứng từng đối tượng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. Tuy nhiên, </a:t>
            </a:r>
            <a:r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tồn tại một số khuyết điểm: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Mã lệnh dài dòng (nhiều switch case)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Dễ sai sót, khó sửa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Khó nâng cấp, bảo trì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Các nhược điểm trên </a:t>
            </a:r>
            <a:r>
              <a:rPr lang="en-US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có thể khắc phục được nhờ phương thức ảo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.</a:t>
            </a:r>
            <a:endParaRPr 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Nội dung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C9ACEC-4E53-4F9E-B036-FFA4F9C8A670}" type="datetime1">
              <a:rPr lang="en-US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1/12/2013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F6725-D91E-415D-8720-601CB0D1C024}" type="slidenum">
              <a:rPr lang="en-US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2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828800" y="1665516"/>
            <a:ext cx="5410200" cy="665163"/>
            <a:chOff x="1828800" y="1665516"/>
            <a:chExt cx="5410200" cy="6651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28800" y="1665516"/>
              <a:ext cx="762000" cy="665163"/>
              <a:chOff x="1110" y="2656"/>
              <a:chExt cx="1549" cy="1351"/>
            </a:xfrm>
          </p:grpSpPr>
          <p:sp>
            <p:nvSpPr>
              <p:cNvPr id="43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" name="AutoShape 6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0" name="Line 11"/>
            <p:cNvSpPr>
              <a:spLocks noChangeShapeType="1"/>
            </p:cNvSpPr>
            <p:nvPr/>
          </p:nvSpPr>
          <p:spPr bwMode="auto">
            <a:xfrm>
              <a:off x="2438400" y="2275116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Text Box 12"/>
            <p:cNvSpPr txBox="1">
              <a:spLocks noChangeArrowheads="1"/>
            </p:cNvSpPr>
            <p:nvPr/>
          </p:nvSpPr>
          <p:spPr bwMode="auto">
            <a:xfrm>
              <a:off x="2743200" y="1741716"/>
              <a:ext cx="44958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800" smtClean="0">
                  <a:latin typeface="Times New Roman" pitchFamily="18" charset="0"/>
                  <a:cs typeface="Times New Roman" pitchFamily="18" charset="0"/>
                </a:rPr>
                <a:t>Giới thiệu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Text Box 13"/>
            <p:cNvSpPr txBox="1">
              <a:spLocks noChangeArrowheads="1"/>
            </p:cNvSpPr>
            <p:nvPr/>
          </p:nvSpPr>
          <p:spPr bwMode="gray">
            <a:xfrm>
              <a:off x="2025650" y="1763941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828800" y="2605314"/>
            <a:ext cx="5410200" cy="665163"/>
            <a:chOff x="1828800" y="2605314"/>
            <a:chExt cx="5410200" cy="665163"/>
          </a:xfrm>
        </p:grpSpPr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1828800" y="2605314"/>
              <a:ext cx="762000" cy="665163"/>
              <a:chOff x="3174" y="2656"/>
              <a:chExt cx="1549" cy="1351"/>
            </a:xfrm>
          </p:grpSpPr>
          <p:sp>
            <p:nvSpPr>
              <p:cNvPr id="47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8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9" name="AutoShape 10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2438400" y="3189516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Text Box 15"/>
            <p:cNvSpPr txBox="1">
              <a:spLocks noChangeArrowheads="1"/>
            </p:cNvSpPr>
            <p:nvPr/>
          </p:nvSpPr>
          <p:spPr bwMode="auto">
            <a:xfrm>
              <a:off x="2743200" y="2656116"/>
              <a:ext cx="44958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800" smtClean="0">
                  <a:latin typeface="Times New Roman" pitchFamily="18" charset="0"/>
                  <a:cs typeface="Times New Roman" pitchFamily="18" charset="0"/>
                </a:rPr>
                <a:t>Vùng chọn kiểu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Text Box 16"/>
            <p:cNvSpPr txBox="1">
              <a:spLocks noChangeArrowheads="1"/>
            </p:cNvSpPr>
            <p:nvPr/>
          </p:nvSpPr>
          <p:spPr bwMode="gray">
            <a:xfrm>
              <a:off x="2025650" y="2775858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828800" y="3472091"/>
            <a:ext cx="5410200" cy="665163"/>
            <a:chOff x="1828800" y="3472091"/>
            <a:chExt cx="5410200" cy="665163"/>
          </a:xfrm>
        </p:grpSpPr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1828800" y="3472091"/>
              <a:ext cx="762000" cy="665163"/>
              <a:chOff x="1110" y="2656"/>
              <a:chExt cx="1549" cy="1351"/>
            </a:xfrm>
          </p:grpSpPr>
          <p:sp>
            <p:nvSpPr>
              <p:cNvPr id="5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9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4" name="Line 25"/>
            <p:cNvSpPr>
              <a:spLocks noChangeShapeType="1"/>
            </p:cNvSpPr>
            <p:nvPr/>
          </p:nvSpPr>
          <p:spPr bwMode="auto">
            <a:xfrm>
              <a:off x="2438400" y="4081691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Text Box 26"/>
            <p:cNvSpPr txBox="1">
              <a:spLocks noChangeArrowheads="1"/>
            </p:cNvSpPr>
            <p:nvPr/>
          </p:nvSpPr>
          <p:spPr bwMode="auto">
            <a:xfrm>
              <a:off x="2743200" y="3548291"/>
              <a:ext cx="44958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800" smtClean="0">
                  <a:latin typeface="Times New Roman" pitchFamily="18" charset="0"/>
                  <a:cs typeface="Times New Roman" pitchFamily="18" charset="0"/>
                </a:rPr>
                <a:t>Phương thức ảo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Text Box 27"/>
            <p:cNvSpPr txBox="1">
              <a:spLocks noChangeArrowheads="1"/>
            </p:cNvSpPr>
            <p:nvPr/>
          </p:nvSpPr>
          <p:spPr bwMode="gray">
            <a:xfrm>
              <a:off x="2025650" y="3570516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828800" y="4386491"/>
            <a:ext cx="5410200" cy="665163"/>
            <a:chOff x="1828800" y="4386491"/>
            <a:chExt cx="5410200" cy="665163"/>
          </a:xfrm>
        </p:grpSpPr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1828800" y="4386491"/>
              <a:ext cx="762000" cy="665163"/>
              <a:chOff x="3174" y="2656"/>
              <a:chExt cx="1549" cy="1351"/>
            </a:xfrm>
          </p:grpSpPr>
          <p:sp>
            <p:nvSpPr>
              <p:cNvPr id="61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2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" name="AutoShape 24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7" name="Line 28"/>
            <p:cNvSpPr>
              <a:spLocks noChangeShapeType="1"/>
            </p:cNvSpPr>
            <p:nvPr/>
          </p:nvSpPr>
          <p:spPr bwMode="auto">
            <a:xfrm>
              <a:off x="2438400" y="4996091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Text Box 29"/>
            <p:cNvSpPr txBox="1">
              <a:spLocks noChangeArrowheads="1"/>
            </p:cNvSpPr>
            <p:nvPr/>
          </p:nvSpPr>
          <p:spPr bwMode="auto">
            <a:xfrm>
              <a:off x="2743200" y="4462691"/>
              <a:ext cx="44958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800" smtClean="0">
                  <a:latin typeface="Times New Roman" pitchFamily="18" charset="0"/>
                  <a:cs typeface="Times New Roman" pitchFamily="18" charset="0"/>
                </a:rPr>
                <a:t>Phương thức thuần ảo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Text Box 30"/>
            <p:cNvSpPr txBox="1">
              <a:spLocks noChangeArrowheads="1"/>
            </p:cNvSpPr>
            <p:nvPr/>
          </p:nvSpPr>
          <p:spPr bwMode="gray">
            <a:xfrm>
              <a:off x="2025650" y="4484916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828800" y="5323116"/>
            <a:ext cx="5413775" cy="665163"/>
            <a:chOff x="1828800" y="5323116"/>
            <a:chExt cx="5413775" cy="665163"/>
          </a:xfrm>
        </p:grpSpPr>
        <p:sp>
          <p:nvSpPr>
            <p:cNvPr id="70" name="Line 28"/>
            <p:cNvSpPr>
              <a:spLocks noChangeShapeType="1"/>
            </p:cNvSpPr>
            <p:nvPr/>
          </p:nvSpPr>
          <p:spPr bwMode="auto">
            <a:xfrm>
              <a:off x="2441975" y="5912079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Text Box 29"/>
            <p:cNvSpPr txBox="1">
              <a:spLocks noChangeArrowheads="1"/>
            </p:cNvSpPr>
            <p:nvPr/>
          </p:nvSpPr>
          <p:spPr bwMode="auto">
            <a:xfrm>
              <a:off x="2746775" y="5378679"/>
              <a:ext cx="44922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800" smtClean="0">
                  <a:latin typeface="Times New Roman" pitchFamily="18" charset="0"/>
                  <a:cs typeface="Times New Roman" pitchFamily="18" charset="0"/>
                </a:rPr>
                <a:t>Bài toán Tính tiền lương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Text Box 30"/>
            <p:cNvSpPr txBox="1">
              <a:spLocks noChangeArrowheads="1"/>
            </p:cNvSpPr>
            <p:nvPr/>
          </p:nvSpPr>
          <p:spPr bwMode="gray">
            <a:xfrm>
              <a:off x="2028138" y="5400904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" name="Group 17"/>
            <p:cNvGrpSpPr>
              <a:grpSpLocks/>
            </p:cNvGrpSpPr>
            <p:nvPr/>
          </p:nvGrpSpPr>
          <p:grpSpPr bwMode="auto">
            <a:xfrm>
              <a:off x="1828800" y="5323116"/>
              <a:ext cx="762000" cy="665163"/>
              <a:chOff x="1110" y="2656"/>
              <a:chExt cx="1549" cy="1351"/>
            </a:xfrm>
          </p:grpSpPr>
          <p:sp>
            <p:nvSpPr>
              <p:cNvPr id="74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5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6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000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5</a:t>
                </a:r>
                <a:endParaRPr lang="en-US" sz="2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Phương thức ảo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105400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Phương thức ảo</a:t>
            </a:r>
            <a:r>
              <a:rPr lang="vi-VN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vi-VN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Là cách </a:t>
            </a:r>
            <a:r>
              <a:rPr lang="vi-VN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thể hiện tính đa hình </a:t>
            </a:r>
            <a:r>
              <a:rPr lang="vi-VN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trong ngôn ngữ C++.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vi-VN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Các phương thức ở lớp cơ sở có tính đa hình phải được định nghĩa là một phương thức ảo</a:t>
            </a:r>
            <a:endParaRPr lang="en-US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Con trỏ thuộc lớp cơ sở có thể trỏ đến lớp con: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fr-FR" sz="24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Nguoi* pn=new SinhVien(“Le Vien Sinh”,TH11001,1982);</a:t>
            </a:r>
            <a:endParaRPr lang="en-US" sz="240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Phương thức ảo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25144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Ta mong muốn thông qua con trỏ thuộc lớp cơ sở có thể </a:t>
            </a:r>
            <a:r>
              <a:rPr lang="vi-VN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truy xuất hàm thành phần được định nghĩa lại ở lớp con</a:t>
            </a:r>
            <a:endParaRPr lang="vi-VN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32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pn-&gt;Xuat(); 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3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//Mong muon: goi Xuat cua lop sinh vien,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3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//Thuc te: goi Xuat cua lop Nguoi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Phương thức ảo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25144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Phương thức ảo cho phép giải quyết vấn đề trên.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Ta qui định một hàm thành phần là phương thức ảo bằng cách thêm từ kh</a:t>
            </a: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óa</a:t>
            </a:r>
            <a:r>
              <a:rPr lang="vi-VN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virtual</a:t>
            </a:r>
            <a:r>
              <a:rPr lang="vi-VN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vào trước khai báo hàm.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Trong ví dụ trên, ta </a:t>
            </a:r>
            <a:r>
              <a:rPr lang="vi-VN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thêm từ kh</a:t>
            </a:r>
            <a:r>
              <a:rPr lang="en-US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óa</a:t>
            </a:r>
            <a:r>
              <a:rPr lang="vi-VN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 virtual vào trước khai báo của hàm Xuat</a:t>
            </a:r>
            <a:r>
              <a:rPr lang="vi-VN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Phương thức ảo – Ví dụ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3400" y="1416268"/>
            <a:ext cx="8229600" cy="51054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class</a:t>
            </a:r>
            <a:r>
              <a:rPr lang="en-US" sz="2400" b="0">
                <a:solidFill>
                  <a:srgbClr val="000000"/>
                </a:solidFill>
              </a:rPr>
              <a:t> Nguoi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protected</a:t>
            </a:r>
            <a:r>
              <a:rPr lang="en-US" sz="2400" b="0">
                <a:solidFill>
                  <a:srgbClr val="000000"/>
                </a:solidFill>
              </a:rPr>
              <a:t>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char *HoTen;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int NamSinh;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public</a:t>
            </a:r>
            <a:r>
              <a:rPr lang="en-US" sz="2400" b="0">
                <a:solidFill>
                  <a:srgbClr val="000000"/>
                </a:solidFill>
              </a:rPr>
              <a:t>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Nguoi( </a:t>
            </a:r>
            <a:r>
              <a:rPr lang="en-US" sz="2400" b="0">
                <a:solidFill>
                  <a:srgbClr val="0000FF"/>
                </a:solidFill>
              </a:rPr>
              <a:t>char</a:t>
            </a:r>
            <a:r>
              <a:rPr lang="en-US" sz="2400" b="0">
                <a:solidFill>
                  <a:srgbClr val="000000"/>
                </a:solidFill>
              </a:rPr>
              <a:t> *ht,</a:t>
            </a:r>
            <a:r>
              <a:rPr lang="en-US" sz="2400" b="0">
                <a:solidFill>
                  <a:srgbClr val="0000FF"/>
                </a:solidFill>
              </a:rPr>
              <a:t>int</a:t>
            </a:r>
            <a:r>
              <a:rPr lang="en-US" sz="2400" b="0">
                <a:solidFill>
                  <a:srgbClr val="000000"/>
                </a:solidFill>
              </a:rPr>
              <a:t> ns):NamSinh(ns){HoTen = strdup(ht);}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~Nguoi() {</a:t>
            </a:r>
            <a:r>
              <a:rPr lang="en-US" sz="2400" b="0">
                <a:solidFill>
                  <a:srgbClr val="0000FF"/>
                </a:solidFill>
              </a:rPr>
              <a:t>delete</a:t>
            </a:r>
            <a:r>
              <a:rPr lang="en-US" sz="2400" b="0">
                <a:solidFill>
                  <a:srgbClr val="000000"/>
                </a:solidFill>
              </a:rPr>
              <a:t> [ ] HoTen;}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</a:t>
            </a:r>
            <a:r>
              <a:rPr lang="en-US" sz="2400" b="0">
                <a:solidFill>
                  <a:srgbClr val="0000FF"/>
                </a:solidFill>
              </a:rPr>
              <a:t>void</a:t>
            </a:r>
            <a:r>
              <a:rPr lang="en-US" sz="2400" b="0">
                <a:solidFill>
                  <a:srgbClr val="000000"/>
                </a:solidFill>
              </a:rPr>
              <a:t> An() </a:t>
            </a:r>
            <a:r>
              <a:rPr lang="en-US" sz="2400" b="0">
                <a:solidFill>
                  <a:srgbClr val="0000FF"/>
                </a:solidFill>
              </a:rPr>
              <a:t>const</a:t>
            </a:r>
            <a:r>
              <a:rPr lang="en-US" sz="2400" b="0">
                <a:solidFill>
                  <a:srgbClr val="000000"/>
                </a:solidFill>
              </a:rPr>
              <a:t> { cout &lt;&lt; HoTen &lt;&lt; " an 3 chen com";}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</a:t>
            </a:r>
            <a:r>
              <a:rPr lang="en-US" sz="2400" b="0">
                <a:solidFill>
                  <a:srgbClr val="FF0303"/>
                </a:solidFill>
              </a:rPr>
              <a:t>virtual</a:t>
            </a:r>
            <a:r>
              <a:rPr lang="en-US" sz="2400" b="0">
                <a:solidFill>
                  <a:srgbClr val="000000"/>
                </a:solidFill>
              </a:rPr>
              <a:t> </a:t>
            </a:r>
            <a:r>
              <a:rPr lang="en-US" sz="2400" b="0">
                <a:solidFill>
                  <a:srgbClr val="0000FF"/>
                </a:solidFill>
              </a:rPr>
              <a:t>void</a:t>
            </a:r>
            <a:r>
              <a:rPr lang="en-US" sz="2400" b="0">
                <a:solidFill>
                  <a:srgbClr val="000000"/>
                </a:solidFill>
              </a:rPr>
              <a:t> Xuat() </a:t>
            </a:r>
            <a:r>
              <a:rPr lang="en-US" sz="2400" b="0">
                <a:solidFill>
                  <a:srgbClr val="0000FF"/>
                </a:solidFill>
              </a:rPr>
              <a:t>const</a:t>
            </a:r>
            <a:r>
              <a:rPr lang="en-US" sz="2400" b="0">
                <a:solidFill>
                  <a:srgbClr val="000000"/>
                </a:solidFill>
              </a:rPr>
              <a:t> {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	cout &lt;&lt; "Nguoi, ho ten: " &lt;&lt; HoTen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	cout &lt;&lt; " sinh " &lt;&lt; NamSinh;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Thêm lớp con mới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25144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Dùng phương thức ảo, ta </a:t>
            </a:r>
            <a:r>
              <a:rPr lang="vi-VN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dễ dàng nâng cấp sửa chữa</a:t>
            </a:r>
            <a:r>
              <a:rPr lang="vi-VN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Thêm một loại đối tượng mới rất đơn giản, </a:t>
            </a:r>
            <a:r>
              <a:rPr lang="vi-VN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không cần sửa đổi thao tác xử lý </a:t>
            </a:r>
            <a:r>
              <a:rPr lang="vi-VN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(Xuat</a:t>
            </a: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Ds</a:t>
            </a:r>
            <a:r>
              <a:rPr lang="vi-VN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).</a:t>
            </a:r>
            <a:endParaRPr lang="en-US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Qui trình thêm chỉ là </a:t>
            </a:r>
            <a:r>
              <a:rPr lang="vi-VN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xây dựng lớp con kế thừa lớp cơ sở </a:t>
            </a:r>
            <a:r>
              <a:rPr lang="vi-VN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và </a:t>
            </a:r>
            <a:r>
              <a:rPr lang="vi-VN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định nghĩa lại phương thức (ảo) ở lớp mới </a:t>
            </a:r>
            <a:r>
              <a:rPr lang="vi-VN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tạo nếu cần.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Thêm lớp con mới – Ví dụ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3400" y="1416268"/>
            <a:ext cx="8229600" cy="51054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rgbClr val="0000FF"/>
                </a:solidFill>
              </a:rPr>
              <a:t>class</a:t>
            </a:r>
            <a:r>
              <a:rPr lang="en-US" sz="2400" b="0" smtClean="0">
                <a:solidFill>
                  <a:srgbClr val="000000"/>
                </a:solidFill>
              </a:rPr>
              <a:t> CaSi : </a:t>
            </a:r>
            <a:r>
              <a:rPr lang="en-US" sz="2400" b="0" smtClean="0">
                <a:solidFill>
                  <a:srgbClr val="0000FF"/>
                </a:solidFill>
              </a:rPr>
              <a:t>public</a:t>
            </a:r>
            <a:r>
              <a:rPr lang="en-US" sz="2400" b="0" smtClean="0">
                <a:solidFill>
                  <a:srgbClr val="000000"/>
                </a:solidFill>
              </a:rPr>
              <a:t> Nguoi{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rgbClr val="0000FF"/>
                </a:solidFill>
              </a:rPr>
              <a:t>protected</a:t>
            </a:r>
            <a:r>
              <a:rPr lang="en-US" sz="2400" b="0" smtClean="0">
                <a:solidFill>
                  <a:srgbClr val="000000"/>
                </a:solidFill>
              </a:rPr>
              <a:t>: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rgbClr val="000000"/>
                </a:solidFill>
              </a:rPr>
              <a:t>	</a:t>
            </a:r>
            <a:r>
              <a:rPr lang="en-US" sz="2400" b="0" smtClean="0">
                <a:solidFill>
                  <a:srgbClr val="0000FF"/>
                </a:solidFill>
              </a:rPr>
              <a:t>double</a:t>
            </a:r>
            <a:r>
              <a:rPr lang="en-US" sz="2400" b="0" smtClean="0">
                <a:solidFill>
                  <a:srgbClr val="000000"/>
                </a:solidFill>
              </a:rPr>
              <a:t> CatXe;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rgbClr val="0000FF"/>
                </a:solidFill>
              </a:rPr>
              <a:t>public</a:t>
            </a:r>
            <a:r>
              <a:rPr lang="en-US" sz="2400" b="0" smtClean="0">
                <a:solidFill>
                  <a:srgbClr val="000000"/>
                </a:solidFill>
              </a:rPr>
              <a:t>: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rgbClr val="000000"/>
                </a:solidFill>
              </a:rPr>
              <a:t>	CaSi( </a:t>
            </a:r>
            <a:r>
              <a:rPr lang="en-US" sz="2400" b="0" smtClean="0">
                <a:solidFill>
                  <a:srgbClr val="0000FF"/>
                </a:solidFill>
              </a:rPr>
              <a:t>char</a:t>
            </a:r>
            <a:r>
              <a:rPr lang="en-US" sz="2400" b="0" smtClean="0">
                <a:solidFill>
                  <a:srgbClr val="000000"/>
                </a:solidFill>
              </a:rPr>
              <a:t> *ht, </a:t>
            </a:r>
            <a:r>
              <a:rPr lang="en-US" sz="2400" b="0" smtClean="0">
                <a:solidFill>
                  <a:srgbClr val="0000FF"/>
                </a:solidFill>
              </a:rPr>
              <a:t>double</a:t>
            </a:r>
            <a:r>
              <a:rPr lang="en-US" sz="2400" b="0" smtClean="0">
                <a:solidFill>
                  <a:srgbClr val="000000"/>
                </a:solidFill>
              </a:rPr>
              <a:t> cx, </a:t>
            </a:r>
            <a:r>
              <a:rPr lang="en-US" sz="2400" b="0" smtClean="0">
                <a:solidFill>
                  <a:srgbClr val="0000FF"/>
                </a:solidFill>
              </a:rPr>
              <a:t>int</a:t>
            </a:r>
            <a:r>
              <a:rPr lang="en-US" sz="2400" b="0" smtClean="0">
                <a:solidFill>
                  <a:srgbClr val="000000"/>
                </a:solidFill>
              </a:rPr>
              <a:t> ns): Nguoi(ht,ns),CatXe(cx) { }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rgbClr val="000000"/>
                </a:solidFill>
              </a:rPr>
              <a:t>	</a:t>
            </a:r>
            <a:r>
              <a:rPr lang="en-US" sz="2400" b="0" smtClean="0">
                <a:solidFill>
                  <a:srgbClr val="0000FF"/>
                </a:solidFill>
              </a:rPr>
              <a:t>void</a:t>
            </a:r>
            <a:r>
              <a:rPr lang="en-US" sz="2400" b="0" smtClean="0">
                <a:solidFill>
                  <a:srgbClr val="000000"/>
                </a:solidFill>
              </a:rPr>
              <a:t> Xuat() </a:t>
            </a:r>
            <a:r>
              <a:rPr lang="en-US" sz="2400" b="0" smtClean="0">
                <a:solidFill>
                  <a:srgbClr val="0000FF"/>
                </a:solidFill>
              </a:rPr>
              <a:t>const</a:t>
            </a:r>
            <a:r>
              <a:rPr lang="en-US" sz="2400" b="0" smtClean="0">
                <a:solidFill>
                  <a:srgbClr val="000000"/>
                </a:solidFill>
              </a:rPr>
              <a:t> { 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rgbClr val="000000"/>
                </a:solidFill>
              </a:rPr>
              <a:t>		cout&lt;&lt;"Ca si, "&lt;&lt;HoTen&lt;&lt;" co cat xe "&lt;&lt; CatXe;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rgbClr val="000000"/>
                </a:solidFill>
              </a:rPr>
              <a:t>	}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rgbClr val="00000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Thêm lớp con mới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76056"/>
            <a:ext cx="8382000" cy="1800944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Hàm </a:t>
            </a:r>
            <a:r>
              <a:rPr lang="vi-VN" sz="280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XuatDs</a:t>
            </a: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80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không thay đổi</a:t>
            </a: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, nhưng nó có thể hoạt động cho các loại đối tượng ca sĩ thuộc lớp mới ra đời</a:t>
            </a:r>
            <a:r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vi-VN" sz="280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9600" y="1447800"/>
            <a:ext cx="8153400" cy="32004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0">
                <a:solidFill>
                  <a:srgbClr val="0000FF"/>
                </a:solidFill>
              </a:rPr>
              <a:t>void</a:t>
            </a:r>
            <a:r>
              <a:rPr lang="en-US" sz="2800" b="0">
                <a:solidFill>
                  <a:srgbClr val="000000"/>
                </a:solidFill>
              </a:rPr>
              <a:t> XuatDs( </a:t>
            </a:r>
            <a:r>
              <a:rPr lang="en-US" sz="2800" b="0">
                <a:solidFill>
                  <a:srgbClr val="0000FF"/>
                </a:solidFill>
              </a:rPr>
              <a:t>int</a:t>
            </a:r>
            <a:r>
              <a:rPr lang="en-US" sz="2800" b="0">
                <a:solidFill>
                  <a:srgbClr val="000000"/>
                </a:solidFill>
              </a:rPr>
              <a:t> n, Nguoi *an[]){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0">
                <a:solidFill>
                  <a:srgbClr val="000000"/>
                </a:solidFill>
              </a:rPr>
              <a:t>	</a:t>
            </a:r>
            <a:r>
              <a:rPr lang="en-US" sz="2800" b="0">
                <a:solidFill>
                  <a:srgbClr val="0000FF"/>
                </a:solidFill>
              </a:rPr>
              <a:t>for</a:t>
            </a:r>
            <a:r>
              <a:rPr lang="en-US" sz="2800" b="0">
                <a:solidFill>
                  <a:srgbClr val="000000"/>
                </a:solidFill>
              </a:rPr>
              <a:t> ( </a:t>
            </a:r>
            <a:r>
              <a:rPr lang="en-US" sz="2800" b="0">
                <a:solidFill>
                  <a:srgbClr val="0000FF"/>
                </a:solidFill>
              </a:rPr>
              <a:t>int</a:t>
            </a:r>
            <a:r>
              <a:rPr lang="en-US" sz="2800" b="0">
                <a:solidFill>
                  <a:srgbClr val="000000"/>
                </a:solidFill>
              </a:rPr>
              <a:t> i = 0; i &lt; n; i++){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0">
                <a:solidFill>
                  <a:srgbClr val="000000"/>
                </a:solidFill>
              </a:rPr>
              <a:t>		an[i]-&gt;Xuat();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0">
                <a:solidFill>
                  <a:srgbClr val="000000"/>
                </a:solidFill>
              </a:rPr>
              <a:t>		cout &lt;&lt; "\n";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0">
                <a:solidFill>
                  <a:srgbClr val="000000"/>
                </a:solidFill>
              </a:rPr>
              <a:t>	}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</a:t>
            </a:r>
            <a:r>
              <a:rPr lang="vi-VN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ưu ý khi sử dụng phương thức ảo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25144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Phương thức ảo </a:t>
            </a:r>
            <a:r>
              <a:rPr lang="vi-VN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chỉ hoạt động thông qua </a:t>
            </a:r>
            <a:r>
              <a:rPr lang="vi-VN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con trỏ</a:t>
            </a:r>
            <a:r>
              <a:rPr lang="vi-VN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Muốn một hàm trở thành phương thức ảo có hai cách: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vi-VN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Khai báo với từ khoá </a:t>
            </a:r>
            <a:r>
              <a:rPr lang="vi-VN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virtual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vi-VN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Hoặc phương thức tương ứng ở lớp cơ sở đã là phương thức ảo.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</a:t>
            </a:r>
            <a:r>
              <a:rPr lang="vi-VN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ưu ý khi sử dụng phương thức ảo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25144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Phương thức ảo chỉ hoạt động nếu các phương thức ở lớp cơ sở và lớp con có </a:t>
            </a:r>
            <a:r>
              <a:rPr lang="vi-VN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nghi thức giao tiếp giống hệt nhau</a:t>
            </a:r>
            <a:r>
              <a:rPr lang="vi-VN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Nếu ở lớp con định nghĩa lại phương thức ảo thì sẽ gọi phương thức ở lớp cơ sở (gần nhất có định nghĩa).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 fontScale="90000"/>
          </a:bodyPr>
          <a:lstStyle/>
          <a:p>
            <a:r>
              <a:rPr lang="vi-VN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Cơ chế thực hiện phương thức 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181600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Khi gọi một thao tác, khả năng </a:t>
            </a:r>
            <a:r>
              <a:rPr lang="vi-VN" sz="280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chọn đúng phiên bản</a:t>
            </a: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tùy theo đối tượng để thực hiện thông qua </a:t>
            </a:r>
            <a:r>
              <a:rPr lang="vi-VN" sz="280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con trỏ </a:t>
            </a: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đến lớp cơ sở được gọi là </a:t>
            </a:r>
            <a:r>
              <a:rPr lang="vi-VN" sz="280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tính đa hình (polymorphisms)</a:t>
            </a: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Cơ chế đa hình được thực hiện nhờ ở mỗi đối tượng có thêm một </a:t>
            </a:r>
            <a:r>
              <a:rPr lang="vi-VN" sz="280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bảng phương thức ảo</a:t>
            </a: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 Bảng này chứa địa chỉ của các phương thức ảo và nó được trình biên dịch khởi tạo một cách ngầm định khi thiết lập đối tượng.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Giới thiệu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25144"/>
          </a:xfrm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Tính đa hình xuất hiện </a:t>
            </a:r>
            <a:r>
              <a:rPr lang="vi-VN" sz="280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khi có sự kế thừa giữa các lớp</a:t>
            </a: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ó những </a:t>
            </a:r>
            <a:r>
              <a:rPr lang="vi-VN" sz="280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phương thức tổng quát </a:t>
            </a: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cho mọi lớp dẫn xuất nên có mặt ở lớp cơ sở nhưng nội dung của nó chỉ được xác định ở các lớp dẫn xuất cụ thể.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Ví dụ, Phương thức tính diện tích của lớp hình, hình tam giác, tứ giác,…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 fontScale="90000"/>
          </a:bodyPr>
          <a:lstStyle/>
          <a:p>
            <a:r>
              <a:rPr lang="vi-VN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Cơ chế thực hiện phương thức 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25144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Khi thao tác được thực hiện thông qua con trỏ, hàm có địa chỉ trong bảng phương thức ảo sẽ được gọi.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Trong ví dụ trên, mỗi đối tượng thuộc lớp cơ sở </a:t>
            </a:r>
            <a:r>
              <a:rPr lang="en-US" sz="280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Nguoi</a:t>
            </a: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có bảng phương thức ảo có một phần tử là địa chỉ hàm </a:t>
            </a:r>
            <a:r>
              <a:rPr lang="vi-VN" sz="280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Nguoi::Xuat</a:t>
            </a: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 Mỗi đối tượng thuộc lớp </a:t>
            </a:r>
            <a:r>
              <a:rPr lang="vi-VN" sz="280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SinhVien</a:t>
            </a: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có bảng tương tự nhưng nội dung là địa chỉ của hàm </a:t>
            </a:r>
            <a:r>
              <a:rPr lang="vi-VN" sz="280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SinhVien::Xuat</a:t>
            </a: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vi-VN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Phương thức hủy bỏ ảo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25144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Trong ví dụ quản lý danh sách các đối tượng thuộc các lớp </a:t>
            </a:r>
            <a:r>
              <a:rPr lang="vi-VN" sz="280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Nguoi, SinhVien, CongNhan,… </a:t>
            </a:r>
            <a:r>
              <a:rPr lang="vi-VN" sz="280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Thao tác dọn dẹp đối tượng là cần thiết</a:t>
            </a:r>
            <a:endParaRPr lang="vi-VN" sz="280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72966" y="1463566"/>
            <a:ext cx="8305800" cy="50292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const</a:t>
            </a:r>
            <a:r>
              <a:rPr lang="en-US" sz="2400" b="0">
                <a:solidFill>
                  <a:srgbClr val="000000"/>
                </a:solidFill>
              </a:rPr>
              <a:t> </a:t>
            </a:r>
            <a:r>
              <a:rPr lang="en-US" sz="2400" b="0">
                <a:solidFill>
                  <a:srgbClr val="0000FF"/>
                </a:solidFill>
              </a:rPr>
              <a:t>int</a:t>
            </a:r>
            <a:r>
              <a:rPr lang="en-US" sz="2400" b="0">
                <a:solidFill>
                  <a:srgbClr val="000000"/>
                </a:solidFill>
              </a:rPr>
              <a:t> N = 4;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void</a:t>
            </a:r>
            <a:r>
              <a:rPr lang="en-US" sz="2400" b="0">
                <a:solidFill>
                  <a:srgbClr val="000000"/>
                </a:solidFill>
              </a:rPr>
              <a:t> main(){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Nguoi *a[N];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a[0] = </a:t>
            </a:r>
            <a:r>
              <a:rPr lang="en-US" sz="2400" b="0">
                <a:solidFill>
                  <a:srgbClr val="0000FF"/>
                </a:solidFill>
              </a:rPr>
              <a:t>new</a:t>
            </a:r>
            <a:r>
              <a:rPr lang="en-US" sz="2400" b="0">
                <a:solidFill>
                  <a:srgbClr val="000000"/>
                </a:solidFill>
              </a:rPr>
              <a:t> SinhVien("Vien Van Sinh", "20001234“,1982);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a[1] = </a:t>
            </a:r>
            <a:r>
              <a:rPr lang="en-US" sz="2400" b="0">
                <a:solidFill>
                  <a:srgbClr val="0000FF"/>
                </a:solidFill>
              </a:rPr>
              <a:t>new</a:t>
            </a:r>
            <a:r>
              <a:rPr lang="en-US" sz="2400" b="0">
                <a:solidFill>
                  <a:srgbClr val="000000"/>
                </a:solidFill>
              </a:rPr>
              <a:t> NuSinh("Le Thi Ha Dong", "20001235“,1984);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a[2] = </a:t>
            </a:r>
            <a:r>
              <a:rPr lang="en-US" sz="2400" b="0">
                <a:solidFill>
                  <a:srgbClr val="0000FF"/>
                </a:solidFill>
              </a:rPr>
              <a:t>new</a:t>
            </a:r>
            <a:r>
              <a:rPr lang="en-US" sz="2400" b="0">
                <a:solidFill>
                  <a:srgbClr val="000000"/>
                </a:solidFill>
              </a:rPr>
              <a:t> CongNhan("Tran Nan Cong", 1000000, 1984);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a[3] = </a:t>
            </a:r>
            <a:r>
              <a:rPr lang="en-US" sz="2400" b="0">
                <a:solidFill>
                  <a:srgbClr val="0000FF"/>
                </a:solidFill>
              </a:rPr>
              <a:t>new</a:t>
            </a:r>
            <a:r>
              <a:rPr lang="en-US" sz="2400" b="0">
                <a:solidFill>
                  <a:srgbClr val="000000"/>
                </a:solidFill>
              </a:rPr>
              <a:t> Nguoi("Nguyen Thanh Nhan", 1960);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XuatDs(4,a);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</a:t>
            </a:r>
            <a:r>
              <a:rPr lang="en-US" sz="2400" b="0">
                <a:solidFill>
                  <a:srgbClr val="0000FF"/>
                </a:solidFill>
              </a:rPr>
              <a:t>for</a:t>
            </a:r>
            <a:r>
              <a:rPr lang="en-US" sz="2400" b="0">
                <a:solidFill>
                  <a:srgbClr val="000000"/>
                </a:solidFill>
              </a:rPr>
              <a:t> ( </a:t>
            </a:r>
            <a:r>
              <a:rPr lang="en-US" sz="2400" b="0">
                <a:solidFill>
                  <a:srgbClr val="0000FF"/>
                </a:solidFill>
              </a:rPr>
              <a:t>int</a:t>
            </a:r>
            <a:r>
              <a:rPr lang="en-US" sz="2400" b="0">
                <a:solidFill>
                  <a:srgbClr val="000000"/>
                </a:solidFill>
              </a:rPr>
              <a:t> i = 0; i &lt; 4; i++) </a:t>
            </a:r>
            <a:endParaRPr lang="en-US" sz="2400" b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rgbClr val="000000"/>
                </a:solidFill>
              </a:rPr>
              <a:t>		</a:t>
            </a:r>
            <a:r>
              <a:rPr lang="en-US" sz="2400" b="0" smtClean="0">
                <a:solidFill>
                  <a:srgbClr val="0000FF"/>
                </a:solidFill>
              </a:rPr>
              <a:t>delete</a:t>
            </a:r>
            <a:r>
              <a:rPr lang="en-US" sz="2400" b="0" smtClean="0">
                <a:solidFill>
                  <a:srgbClr val="000000"/>
                </a:solidFill>
              </a:rPr>
              <a:t> </a:t>
            </a:r>
            <a:r>
              <a:rPr lang="en-US" sz="2400" b="0">
                <a:solidFill>
                  <a:srgbClr val="000000"/>
                </a:solidFill>
              </a:rPr>
              <a:t>a[i];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vi-VN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Phương thức hủy bỏ ảo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25144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Thông qua con trỏ thuộc lớp cơ sở Nguoi, </a:t>
            </a:r>
            <a:r>
              <a:rPr lang="vi-VN" sz="280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chỉ có phương thức hủy bỏ của lớp Nguoi được gọi</a:t>
            </a: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80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Để bảo đảm việc </a:t>
            </a:r>
            <a:r>
              <a:rPr lang="vi-VN" sz="280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dọn dẹp là đầy đủ</a:t>
            </a: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, ta </a:t>
            </a:r>
            <a:r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phải </a:t>
            </a: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dùng </a:t>
            </a:r>
            <a:r>
              <a:rPr lang="vi-VN" sz="280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phương thức hủy bỏ ảo</a:t>
            </a: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57200" y="1447800"/>
            <a:ext cx="8305800" cy="50292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class</a:t>
            </a:r>
            <a:r>
              <a:rPr lang="en-US" sz="2400" b="0">
                <a:solidFill>
                  <a:srgbClr val="000000"/>
                </a:solidFill>
              </a:rPr>
              <a:t> Nguoi{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rgbClr val="0000FF"/>
                </a:solidFill>
              </a:rPr>
              <a:t>	protected</a:t>
            </a:r>
            <a:r>
              <a:rPr lang="en-US" sz="2400" b="0">
                <a:solidFill>
                  <a:srgbClr val="000000"/>
                </a:solidFill>
              </a:rPr>
              <a:t>: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</a:t>
            </a:r>
            <a:r>
              <a:rPr lang="en-US" sz="2400" b="0" smtClean="0">
                <a:solidFill>
                  <a:srgbClr val="000000"/>
                </a:solidFill>
              </a:rPr>
              <a:t>	</a:t>
            </a:r>
            <a:r>
              <a:rPr lang="en-US" sz="2400" b="0" smtClean="0">
                <a:solidFill>
                  <a:srgbClr val="0000FF"/>
                </a:solidFill>
              </a:rPr>
              <a:t>char</a:t>
            </a:r>
            <a:r>
              <a:rPr lang="en-US" sz="2400" b="0" smtClean="0">
                <a:solidFill>
                  <a:srgbClr val="000000"/>
                </a:solidFill>
              </a:rPr>
              <a:t> </a:t>
            </a:r>
            <a:r>
              <a:rPr lang="en-US" sz="2400" b="0">
                <a:solidFill>
                  <a:srgbClr val="000000"/>
                </a:solidFill>
              </a:rPr>
              <a:t>*HoTen; </a:t>
            </a:r>
            <a:r>
              <a:rPr lang="en-US" sz="2400" b="0">
                <a:solidFill>
                  <a:srgbClr val="0000FF"/>
                </a:solidFill>
              </a:rPr>
              <a:t>int</a:t>
            </a:r>
            <a:r>
              <a:rPr lang="en-US" sz="2400" b="0">
                <a:solidFill>
                  <a:srgbClr val="000000"/>
                </a:solidFill>
              </a:rPr>
              <a:t> NamSinh;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rgbClr val="0000FF"/>
                </a:solidFill>
              </a:rPr>
              <a:t>	public</a:t>
            </a:r>
            <a:r>
              <a:rPr lang="en-US" sz="2400" b="0">
                <a:solidFill>
                  <a:srgbClr val="000000"/>
                </a:solidFill>
              </a:rPr>
              <a:t>: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</a:t>
            </a:r>
            <a:r>
              <a:rPr lang="en-US" sz="2400" b="0" smtClean="0">
                <a:solidFill>
                  <a:srgbClr val="000000"/>
                </a:solidFill>
              </a:rPr>
              <a:t>	Nguoi(</a:t>
            </a:r>
            <a:r>
              <a:rPr lang="en-US" sz="2400" b="0" smtClean="0">
                <a:solidFill>
                  <a:srgbClr val="0000FF"/>
                </a:solidFill>
              </a:rPr>
              <a:t>char</a:t>
            </a:r>
            <a:r>
              <a:rPr lang="en-US" sz="2400" b="0" smtClean="0">
                <a:solidFill>
                  <a:srgbClr val="000000"/>
                </a:solidFill>
              </a:rPr>
              <a:t> </a:t>
            </a:r>
            <a:r>
              <a:rPr lang="en-US" sz="2400" b="0">
                <a:solidFill>
                  <a:srgbClr val="000000"/>
                </a:solidFill>
              </a:rPr>
              <a:t>*ht, </a:t>
            </a:r>
            <a:r>
              <a:rPr lang="en-US" sz="2400" b="0">
                <a:solidFill>
                  <a:srgbClr val="0000FF"/>
                </a:solidFill>
              </a:rPr>
              <a:t>int</a:t>
            </a:r>
            <a:r>
              <a:rPr lang="en-US" sz="2400" b="0">
                <a:solidFill>
                  <a:srgbClr val="000000"/>
                </a:solidFill>
              </a:rPr>
              <a:t> ns):NamSinh(ns) </a:t>
            </a:r>
            <a:r>
              <a:rPr lang="en-US" sz="2400" b="0" smtClean="0">
                <a:solidFill>
                  <a:srgbClr val="000000"/>
                </a:solidFill>
              </a:rPr>
              <a:t>{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rgbClr val="000000"/>
                </a:solidFill>
              </a:rPr>
              <a:t>			HoTen </a:t>
            </a:r>
            <a:r>
              <a:rPr lang="en-US" sz="2400" b="0">
                <a:solidFill>
                  <a:srgbClr val="000000"/>
                </a:solidFill>
              </a:rPr>
              <a:t>= </a:t>
            </a:r>
            <a:r>
              <a:rPr lang="en-US" sz="2400" b="0" smtClean="0">
                <a:solidFill>
                  <a:srgbClr val="000000"/>
                </a:solidFill>
              </a:rPr>
              <a:t>strdup(ht);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rgbClr val="000000"/>
                </a:solidFill>
              </a:rPr>
              <a:t>		}</a:t>
            </a:r>
            <a:endParaRPr lang="en-US" sz="2400" b="0">
              <a:solidFill>
                <a:srgbClr val="000000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rgbClr val="000000"/>
                </a:solidFill>
              </a:rPr>
              <a:t>	</a:t>
            </a:r>
            <a:r>
              <a:rPr lang="en-US" sz="2400" b="0">
                <a:solidFill>
                  <a:srgbClr val="000000"/>
                </a:solidFill>
              </a:rPr>
              <a:t>	</a:t>
            </a:r>
            <a:r>
              <a:rPr lang="en-US" sz="2400" b="0">
                <a:solidFill>
                  <a:srgbClr val="FF0303"/>
                </a:solidFill>
              </a:rPr>
              <a:t>virtual ~Nguoi() </a:t>
            </a:r>
            <a:r>
              <a:rPr lang="en-US" sz="2400" b="0" smtClean="0">
                <a:solidFill>
                  <a:srgbClr val="FF0303"/>
                </a:solidFill>
              </a:rPr>
              <a:t>{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rgbClr val="FF0303"/>
                </a:solidFill>
              </a:rPr>
              <a:t>			delete </a:t>
            </a:r>
            <a:r>
              <a:rPr lang="en-US" sz="2400" b="0">
                <a:solidFill>
                  <a:srgbClr val="FF0303"/>
                </a:solidFill>
              </a:rPr>
              <a:t>[ ] HoTen</a:t>
            </a:r>
            <a:r>
              <a:rPr lang="en-US" sz="2400" b="0" smtClean="0">
                <a:solidFill>
                  <a:srgbClr val="FF0303"/>
                </a:solidFill>
              </a:rPr>
              <a:t>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rgbClr val="FF0303"/>
                </a:solidFill>
              </a:rPr>
              <a:t>		}</a:t>
            </a:r>
            <a:endParaRPr lang="en-US" sz="2400" b="0">
              <a:solidFill>
                <a:srgbClr val="FF0303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</a:t>
            </a:r>
            <a:r>
              <a:rPr lang="en-US" sz="2400" b="0" smtClean="0">
                <a:solidFill>
                  <a:srgbClr val="000000"/>
                </a:solidFill>
              </a:rPr>
              <a:t>	</a:t>
            </a:r>
            <a:r>
              <a:rPr lang="en-US" sz="2400" b="0" smtClean="0">
                <a:solidFill>
                  <a:srgbClr val="0000FF"/>
                </a:solidFill>
              </a:rPr>
              <a:t>virtual</a:t>
            </a:r>
            <a:r>
              <a:rPr lang="en-US" sz="2400" b="0" smtClean="0">
                <a:solidFill>
                  <a:srgbClr val="000000"/>
                </a:solidFill>
              </a:rPr>
              <a:t> </a:t>
            </a:r>
            <a:r>
              <a:rPr lang="en-US" sz="2400" b="0">
                <a:solidFill>
                  <a:srgbClr val="0000FF"/>
                </a:solidFill>
              </a:rPr>
              <a:t>void</a:t>
            </a:r>
            <a:r>
              <a:rPr lang="en-US" sz="2400" b="0">
                <a:solidFill>
                  <a:srgbClr val="000000"/>
                </a:solidFill>
              </a:rPr>
              <a:t> Xuat(ostream &amp;os) const {//…}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Autofit/>
          </a:bodyPr>
          <a:lstStyle/>
          <a:p>
            <a:r>
              <a:rPr lang="vi-VN" sz="3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Phương thức thuần ảo</a:t>
            </a:r>
            <a:r>
              <a:rPr lang="en-US" sz="3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n-US" sz="3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vi-VN" sz="3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và lớp cơ sở trừu tượng</a:t>
            </a:r>
            <a:endParaRPr lang="en-US" sz="3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105400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80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Lớp cơ sở trừu tượng </a:t>
            </a:r>
            <a:r>
              <a:rPr lang="vi-VN" sz="280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là lớp cơ sở không có đối tượng nào thuộc chính nó</a:t>
            </a: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vi-VN" sz="28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Xét các lớp Circle, Rectangle, Square kế thừa từ lớp Shape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Trong ví dụ trên, các hàm trong lớp Shape có nội dung nhưng nội dung không có ý nghĩa. Đồng thời ta luôn luôn có thể tạo được đối tượng thuộc lớp Shape, điều này không đúng với tư tưởng của </a:t>
            </a:r>
            <a:r>
              <a:rPr lang="vi-VN" sz="280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phương pháp luận hướng đối tượng</a:t>
            </a: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Autofit/>
          </a:bodyPr>
          <a:lstStyle/>
          <a:p>
            <a:r>
              <a:rPr lang="vi-VN" sz="3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Phương thức thuần ảo</a:t>
            </a:r>
            <a:r>
              <a:rPr lang="en-US" sz="3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n-US" sz="3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vi-VN" sz="3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và lớp cơ sở trừu tượng</a:t>
            </a:r>
            <a:endParaRPr lang="en-US" sz="3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181600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Ta có thể thay thế cho nội dung không có ý nghĩa bằng </a:t>
            </a:r>
            <a:r>
              <a:rPr lang="vi-VN" sz="280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phương thức ảo thuần tuý</a:t>
            </a: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 Phương thức ảo thuần tuý là </a:t>
            </a:r>
            <a:r>
              <a:rPr lang="vi-VN" sz="280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phương thức ảo không có nội dung</a:t>
            </a: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Khi lớp có phương thức ảo thuần tuý, lớp trở thành lớp cơ sở trừu tượng. Ta không thể tạo đối tượng thuộc lớp cơ sở thuần tuý.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Ta có thể định nghĩa phương thức ảo thuần tuý, nhưng chỉ có các đối tượng thuộc lớp con có thể gọi nó</a:t>
            </a: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Autofit/>
          </a:bodyPr>
          <a:lstStyle/>
          <a:p>
            <a:r>
              <a:rPr lang="vi-VN" sz="3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Phương thức thuần ảo</a:t>
            </a:r>
            <a:r>
              <a:rPr lang="en-US" sz="3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n-US" sz="3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vi-VN" sz="3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và lớp cơ sở trừu tượng</a:t>
            </a:r>
            <a:endParaRPr lang="en-US" sz="3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25144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Trong ví dụ trên, </a:t>
            </a:r>
            <a:r>
              <a:rPr lang="vi-VN" sz="280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các hàm thành phần trong lớp Shape là phương thức ảo thuần tuý</a:t>
            </a: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 Nó bảo đảm không thể tạo được đối tượng thuộc lớp </a:t>
            </a: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Shape.</a:t>
            </a:r>
            <a:endParaRPr lang="en-US" sz="280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endParaRPr lang="en-US" sz="280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Ví </a:t>
            </a: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dụ trên cũng định nghĩa nội dung cho phương thức ảo thuần tuý, nhưng chỉ có các đối tượng thuộc lớp con có thể gọi</a:t>
            </a: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Autofit/>
          </a:bodyPr>
          <a:lstStyle/>
          <a:p>
            <a:r>
              <a:rPr lang="vi-VN" sz="3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Phương thức thuần ảo</a:t>
            </a:r>
            <a:r>
              <a:rPr lang="en-US" sz="3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n-US" sz="3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vi-VN" sz="3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và lớp cơ sở trừu tượng</a:t>
            </a:r>
            <a:endParaRPr lang="en-US" sz="3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25144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80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Phương thức ảo thuần tuý </a:t>
            </a: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có ý nghĩa cho việc </a:t>
            </a:r>
            <a:r>
              <a:rPr lang="vi-VN" sz="280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tổ chức sơ đồ phân cấp các lớp</a:t>
            </a: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, nó đóng vai trò chừa sẵn chỗ trống cho các lớp con điền vào với phiên bản phù hợp</a:t>
            </a: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80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endParaRPr lang="vi-VN" sz="28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Bản thân các lớp con của lớp cơ sở trừu tượng cũng có thể là lớp cơ sở trừu </a:t>
            </a: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tượng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Autofit/>
          </a:bodyPr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Ví dụ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605368" y="2801937"/>
            <a:ext cx="2057400" cy="1084263"/>
          </a:xfrm>
          <a:prstGeom prst="flowChartAlternateProcess">
            <a:avLst/>
          </a:prstGeom>
          <a:solidFill>
            <a:srgbClr val="00E4A8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291168" y="2786058"/>
            <a:ext cx="89217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Shape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605368" y="3219446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605368" y="3363908"/>
            <a:ext cx="20574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rIns="0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b="0">
                <a:latin typeface="Times New Roman" pitchFamily="18" charset="0"/>
              </a:rPr>
              <a:t> virtual void draw()</a:t>
            </a: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2452718" y="4749796"/>
            <a:ext cx="2057400" cy="1084262"/>
          </a:xfrm>
          <a:prstGeom prst="flowChartAlternateProcess">
            <a:avLst/>
          </a:prstGeom>
          <a:solidFill>
            <a:srgbClr val="00E4A8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138518" y="4749796"/>
            <a:ext cx="89217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Circle</a:t>
            </a: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2452718" y="5183183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452719" y="5300658"/>
            <a:ext cx="20574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rIns="0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b="0" smtClean="0">
                <a:latin typeface="Times New Roman" pitchFamily="18" charset="0"/>
              </a:rPr>
              <a:t> public </a:t>
            </a:r>
            <a:r>
              <a:rPr lang="en-US" b="0">
                <a:latin typeface="Times New Roman" pitchFamily="18" charset="0"/>
              </a:rPr>
              <a:t>void draw()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3519518" y="4532308"/>
            <a:ext cx="434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3519518" y="4532308"/>
            <a:ext cx="0" cy="217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5653118" y="4321171"/>
            <a:ext cx="0" cy="2174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5653118" y="3887783"/>
            <a:ext cx="0" cy="433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6872318" y="4749796"/>
            <a:ext cx="2057400" cy="1084262"/>
          </a:xfrm>
          <a:prstGeom prst="flowChartAlternateProcess">
            <a:avLst/>
          </a:prstGeom>
          <a:solidFill>
            <a:srgbClr val="00E4A8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7405718" y="4749796"/>
            <a:ext cx="12192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Triangle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6872318" y="5183183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6872319" y="5268908"/>
            <a:ext cx="20574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rIns="0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b="0" smtClean="0">
                <a:latin typeface="Times New Roman" pitchFamily="18" charset="0"/>
              </a:rPr>
              <a:t> public </a:t>
            </a:r>
            <a:r>
              <a:rPr lang="en-US" b="0">
                <a:latin typeface="Times New Roman" pitchFamily="18" charset="0"/>
              </a:rPr>
              <a:t>void draw()</a:t>
            </a: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7862918" y="4532308"/>
            <a:ext cx="0" cy="217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381000" y="1643050"/>
            <a:ext cx="4224368" cy="2419124"/>
          </a:xfrm>
          <a:prstGeom prst="rect">
            <a:avLst/>
          </a:prstGeom>
          <a:solidFill>
            <a:srgbClr val="FFFFC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bg2"/>
              </a:buClr>
              <a:buFont typeface="Wingdings" pitchFamily="2" charset="2"/>
              <a:buNone/>
            </a:pPr>
            <a:r>
              <a:rPr lang="en-US" sz="2800" b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sz="2800" b="0">
                <a:latin typeface="Arial" pitchFamily="34" charset="0"/>
                <a:cs typeface="Arial" pitchFamily="34" charset="0"/>
              </a:rPr>
              <a:t> Shape    </a:t>
            </a:r>
            <a:r>
              <a:rPr lang="en-US" sz="2800" b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//Abstract</a:t>
            </a:r>
            <a:r>
              <a:rPr lang="en-US" sz="2800" b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itchFamily="2" charset="2"/>
              <a:buNone/>
            </a:pPr>
            <a:r>
              <a:rPr lang="en-US" sz="2800" b="0">
                <a:latin typeface="Arial" pitchFamily="34" charset="0"/>
                <a:cs typeface="Arial" pitchFamily="34" charset="0"/>
              </a:rPr>
              <a:t>{</a:t>
            </a:r>
            <a:br>
              <a:rPr lang="en-US" sz="2800" b="0">
                <a:latin typeface="Arial" pitchFamily="34" charset="0"/>
                <a:cs typeface="Arial" pitchFamily="34" charset="0"/>
              </a:rPr>
            </a:br>
            <a:r>
              <a:rPr lang="en-US" sz="2800" b="0">
                <a:latin typeface="Arial" pitchFamily="34" charset="0"/>
                <a:cs typeface="Arial" pitchFamily="34" charset="0"/>
              </a:rPr>
              <a:t>  </a:t>
            </a:r>
            <a:r>
              <a:rPr lang="en-US" sz="2800" b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800" b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US" sz="2800" b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0">
                <a:latin typeface="Arial" pitchFamily="34" charset="0"/>
                <a:cs typeface="Arial" pitchFamily="34" charset="0"/>
              </a:rPr>
              <a:t>:</a:t>
            </a:r>
            <a:br>
              <a:rPr lang="en-US" sz="2800" b="0">
                <a:latin typeface="Arial" pitchFamily="34" charset="0"/>
                <a:cs typeface="Arial" pitchFamily="34" charset="0"/>
              </a:rPr>
            </a:br>
            <a:r>
              <a:rPr lang="en-US" sz="2800" b="0">
                <a:latin typeface="Arial" pitchFamily="34" charset="0"/>
                <a:cs typeface="Arial" pitchFamily="34" charset="0"/>
              </a:rPr>
              <a:t>  </a:t>
            </a:r>
            <a:r>
              <a:rPr lang="en-US" sz="2800" b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800" b="0" smtClean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en-US" sz="2800" b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Pure virtual Function</a:t>
            </a:r>
            <a:r>
              <a:rPr lang="en-US" sz="2800" b="0">
                <a:latin typeface="Arial" pitchFamily="34" charset="0"/>
                <a:cs typeface="Arial" pitchFamily="34" charset="0"/>
              </a:rPr>
              <a:t/>
            </a:r>
            <a:br>
              <a:rPr lang="en-US" sz="2800" b="0">
                <a:latin typeface="Arial" pitchFamily="34" charset="0"/>
                <a:cs typeface="Arial" pitchFamily="34" charset="0"/>
              </a:rPr>
            </a:br>
            <a:r>
              <a:rPr lang="en-US" sz="2800" b="0">
                <a:latin typeface="Arial" pitchFamily="34" charset="0"/>
                <a:cs typeface="Arial" pitchFamily="34" charset="0"/>
              </a:rPr>
              <a:t>  </a:t>
            </a:r>
            <a:r>
              <a:rPr lang="en-US" sz="2800" b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800" b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virtual </a:t>
            </a:r>
            <a:r>
              <a:rPr lang="en-US" sz="2800" b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n-US" sz="2800" b="0">
                <a:latin typeface="Arial" pitchFamily="34" charset="0"/>
                <a:cs typeface="Arial" pitchFamily="34" charset="0"/>
              </a:rPr>
              <a:t> draw() </a:t>
            </a:r>
            <a:r>
              <a:rPr lang="en-US" sz="2800" b="0" u="sng">
                <a:latin typeface="Arial" pitchFamily="34" charset="0"/>
                <a:cs typeface="Arial" pitchFamily="34" charset="0"/>
              </a:rPr>
              <a:t>= 0;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itchFamily="2" charset="2"/>
              <a:buNone/>
            </a:pPr>
            <a:r>
              <a:rPr lang="en-US" sz="2800" b="0"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036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Autofit/>
          </a:bodyPr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Ví dụ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1447800"/>
            <a:ext cx="8229600" cy="33528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bg2"/>
              </a:buClr>
              <a:buFont typeface="Wingdings" pitchFamily="2" charset="2"/>
              <a:buNone/>
            </a:pPr>
            <a:r>
              <a:rPr lang="en-US" sz="2400" b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sz="2400" b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Circle</a:t>
            </a:r>
            <a:r>
              <a:rPr lang="en-US" sz="2400" b="0" smtClean="0">
                <a:latin typeface="Arial" pitchFamily="34" charset="0"/>
                <a:cs typeface="Arial" pitchFamily="34" charset="0"/>
              </a:rPr>
              <a:t> : </a:t>
            </a:r>
            <a:r>
              <a:rPr lang="en-US" sz="2400" b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US" sz="2400" b="0" smtClean="0">
                <a:latin typeface="Arial" pitchFamily="34" charset="0"/>
                <a:cs typeface="Arial" pitchFamily="34" charset="0"/>
              </a:rPr>
              <a:t> Shape { 	</a:t>
            </a:r>
            <a:r>
              <a:rPr lang="en-US" sz="2400" b="0" smtClean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//No draw() - Abstract</a:t>
            </a:r>
            <a:br>
              <a:rPr lang="en-US" sz="2400" b="0" smtClean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b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US" sz="2400" b="0" smtClean="0">
                <a:latin typeface="Arial" pitchFamily="34" charset="0"/>
                <a:cs typeface="Arial" pitchFamily="34" charset="0"/>
              </a:rPr>
              <a:t>:</a:t>
            </a:r>
            <a:br>
              <a:rPr lang="en-US" sz="2400" b="0" smtClean="0">
                <a:latin typeface="Arial" pitchFamily="34" charset="0"/>
                <a:cs typeface="Arial" pitchFamily="34" charset="0"/>
              </a:rPr>
            </a:br>
            <a:r>
              <a:rPr lang="en-US" sz="2400" b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n-US" sz="2400" b="0" smtClean="0">
                <a:latin typeface="Arial" pitchFamily="34" charset="0"/>
                <a:cs typeface="Arial" pitchFamily="34" charset="0"/>
              </a:rPr>
              <a:t> print(){</a:t>
            </a:r>
            <a:br>
              <a:rPr lang="en-US" sz="2400" b="0" smtClean="0">
                <a:latin typeface="Arial" pitchFamily="34" charset="0"/>
                <a:cs typeface="Arial" pitchFamily="34" charset="0"/>
              </a:rPr>
            </a:br>
            <a:r>
              <a:rPr lang="en-US" sz="2400" b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b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sz="2400" b="0" smtClean="0">
                <a:latin typeface="Arial" pitchFamily="34" charset="0"/>
                <a:cs typeface="Arial" pitchFamily="34" charset="0"/>
              </a:rPr>
              <a:t> &lt;&lt; “I am a circle” &lt;&lt; endl;</a:t>
            </a:r>
            <a:br>
              <a:rPr lang="en-US" sz="2400" b="0" smtClean="0">
                <a:latin typeface="Arial" pitchFamily="34" charset="0"/>
                <a:cs typeface="Arial" pitchFamily="34" charset="0"/>
              </a:rPr>
            </a:br>
            <a:r>
              <a:rPr lang="en-US" sz="2400" b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 marL="342900" indent="-342900">
              <a:lnSpc>
                <a:spcPct val="90000"/>
              </a:lnSpc>
              <a:buClr>
                <a:schemeClr val="bg2"/>
              </a:buClr>
              <a:buFont typeface="Wingdings" pitchFamily="2" charset="2"/>
              <a:buNone/>
            </a:pPr>
            <a:r>
              <a:rPr lang="en-US" sz="2400" b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sz="2400" b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Rectangle</a:t>
            </a:r>
            <a:r>
              <a:rPr lang="en-US" sz="2400" b="0" smtClean="0">
                <a:latin typeface="Arial" pitchFamily="34" charset="0"/>
                <a:cs typeface="Arial" pitchFamily="34" charset="0"/>
              </a:rPr>
              <a:t> : </a:t>
            </a:r>
            <a:r>
              <a:rPr lang="en-US" sz="2400" b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US" sz="2400" b="0" smtClean="0">
                <a:latin typeface="Arial" pitchFamily="34" charset="0"/>
                <a:cs typeface="Arial" pitchFamily="34" charset="0"/>
              </a:rPr>
              <a:t> Shape {</a:t>
            </a:r>
            <a:br>
              <a:rPr lang="en-US" sz="2400" b="0" smtClean="0">
                <a:latin typeface="Arial" pitchFamily="34" charset="0"/>
                <a:cs typeface="Arial" pitchFamily="34" charset="0"/>
              </a:rPr>
            </a:br>
            <a:r>
              <a:rPr lang="en-US" sz="2400" b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US" sz="2400" b="0" smtClean="0">
                <a:latin typeface="Arial" pitchFamily="34" charset="0"/>
                <a:cs typeface="Arial" pitchFamily="34" charset="0"/>
              </a:rPr>
              <a:t> :</a:t>
            </a:r>
            <a:br>
              <a:rPr lang="en-US" sz="2400" b="0" smtClean="0">
                <a:latin typeface="Arial" pitchFamily="34" charset="0"/>
                <a:cs typeface="Arial" pitchFamily="34" charset="0"/>
              </a:rPr>
            </a:br>
            <a:r>
              <a:rPr lang="en-US" sz="2400" b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n-US" sz="2400" b="0" smtClean="0">
                <a:latin typeface="Arial" pitchFamily="34" charset="0"/>
                <a:cs typeface="Arial" pitchFamily="34" charset="0"/>
              </a:rPr>
              <a:t> draw(){ 	</a:t>
            </a:r>
            <a:r>
              <a:rPr lang="en-US" sz="2400" b="0" smtClean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// Override Shape::draw()</a:t>
            </a:r>
            <a:r>
              <a:rPr lang="en-US" sz="2400" b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400" b="0" smtClean="0">
                <a:latin typeface="Arial" pitchFamily="34" charset="0"/>
                <a:cs typeface="Arial" pitchFamily="34" charset="0"/>
              </a:rPr>
            </a:br>
            <a:r>
              <a:rPr lang="en-US" sz="2400" b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b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sz="2400" b="0" smtClean="0">
                <a:latin typeface="Arial" pitchFamily="34" charset="0"/>
                <a:cs typeface="Arial" pitchFamily="34" charset="0"/>
              </a:rPr>
              <a:t> &lt;&lt; “Drawing Rectangle” &lt;&lt; endl;</a:t>
            </a:r>
            <a:br>
              <a:rPr lang="en-US" sz="2400" b="0" smtClean="0">
                <a:latin typeface="Arial" pitchFamily="34" charset="0"/>
                <a:cs typeface="Arial" pitchFamily="34" charset="0"/>
              </a:rPr>
            </a:br>
            <a:r>
              <a:rPr lang="en-US" sz="2400" b="0" smtClean="0">
                <a:latin typeface="Arial" pitchFamily="34" charset="0"/>
                <a:cs typeface="Arial" pitchFamily="34" charset="0"/>
              </a:rPr>
              <a:t>}</a:t>
            </a:r>
            <a:endParaRPr lang="en-US" sz="2400" b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4929198"/>
            <a:ext cx="8229600" cy="1547802"/>
          </a:xfrm>
          <a:prstGeom prst="rect">
            <a:avLst/>
          </a:prstGeom>
          <a:solidFill>
            <a:srgbClr val="FFE4C9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buClr>
                <a:schemeClr val="bg2"/>
              </a:buClr>
              <a:buFont typeface="Wingdings" pitchFamily="2" charset="2"/>
              <a:buNone/>
            </a:pPr>
            <a:r>
              <a:rPr lang="en-US" sz="2400" b="0" smtClean="0">
                <a:latin typeface="Arial" pitchFamily="34" charset="0"/>
                <a:cs typeface="Arial" pitchFamily="34" charset="0"/>
              </a:rPr>
              <a:t>Shape s;</a:t>
            </a:r>
          </a:p>
          <a:p>
            <a:pPr marL="342900" indent="-342900">
              <a:lnSpc>
                <a:spcPct val="120000"/>
              </a:lnSpc>
              <a:buClr>
                <a:schemeClr val="bg2"/>
              </a:buClr>
              <a:buFont typeface="Wingdings" pitchFamily="2" charset="2"/>
              <a:buNone/>
            </a:pPr>
            <a:r>
              <a:rPr lang="en-US" sz="2400" b="0" smtClean="0">
                <a:latin typeface="Arial" pitchFamily="34" charset="0"/>
                <a:cs typeface="Arial" pitchFamily="34" charset="0"/>
              </a:rPr>
              <a:t>Rectangle </a:t>
            </a:r>
            <a:r>
              <a:rPr lang="en-US" sz="2400" b="0">
                <a:latin typeface="Arial" pitchFamily="34" charset="0"/>
                <a:cs typeface="Arial" pitchFamily="34" charset="0"/>
              </a:rPr>
              <a:t>r; </a:t>
            </a:r>
            <a:r>
              <a:rPr lang="en-US" sz="2400" b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b="0" smtClean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// </a:t>
            </a:r>
            <a:r>
              <a:rPr lang="en-US" sz="2400" b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Valid</a:t>
            </a:r>
          </a:p>
          <a:p>
            <a:pPr marL="342900" indent="-342900">
              <a:lnSpc>
                <a:spcPct val="120000"/>
              </a:lnSpc>
              <a:buClr>
                <a:schemeClr val="bg2"/>
              </a:buClr>
              <a:buFont typeface="Wingdings" pitchFamily="2" charset="2"/>
              <a:buNone/>
            </a:pPr>
            <a:r>
              <a:rPr lang="en-US" sz="2400" b="0">
                <a:latin typeface="Arial" pitchFamily="34" charset="0"/>
                <a:cs typeface="Arial" pitchFamily="34" charset="0"/>
              </a:rPr>
              <a:t>Circle c; </a:t>
            </a:r>
            <a:r>
              <a:rPr lang="en-US" sz="2400" b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b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 </a:t>
            </a:r>
            <a:r>
              <a:rPr lang="en-US" sz="2400" b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error : variable of an abstract class</a:t>
            </a:r>
          </a:p>
        </p:txBody>
      </p:sp>
    </p:spTree>
    <p:extLst>
      <p:ext uri="{BB962C8B-B14F-4D97-AF65-F5344CB8AC3E}">
        <p14:creationId xmlns:p14="http://schemas.microsoft.com/office/powerpoint/2010/main" val="193036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Autofit/>
          </a:bodyPr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Bài toán Tính tiền lương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181600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8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Bài toán: </a:t>
            </a: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Công ty ABC là công ty sản xuất kinh doanh thú nhồi bông. Công ty có nhiều nhân viên làm việc trong </a:t>
            </a:r>
            <a:r>
              <a:rPr lang="vi-VN" sz="280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ba bộ phận </a:t>
            </a: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khác nhau: bộ phận quản lý, bộ phận sản xuất, bộ phận văn phòng. Việc tính lương cho nhân viên dựa vào các yếu tố sau</a:t>
            </a: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280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vi-VN" sz="24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Đối </a:t>
            </a:r>
            <a:r>
              <a:rPr lang="vi-VN" sz="2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với nhân viên văn </a:t>
            </a:r>
            <a:r>
              <a:rPr lang="vi-VN" sz="24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phòng</a:t>
            </a:r>
            <a:r>
              <a:rPr lang="en-US" sz="24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vi-VN" sz="24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Lương </a:t>
            </a:r>
            <a:r>
              <a:rPr lang="vi-VN" sz="24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vi-VN" sz="2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Lương Cơ Bản + Số ngày làm việc *100.000 + Trợ Cấp </a:t>
            </a:r>
            <a:endParaRPr lang="en-US" sz="240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Giới thiệu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25144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80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Đa</a:t>
            </a:r>
            <a:r>
              <a:rPr lang="en-US" sz="280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hình</a:t>
            </a: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 Là hiện tượng các đối tượng thuộc các lớp khác nhau có khả năng hiểu cùng một thông điệp theo các cách khác nhau.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Ví dụ: Nhận được cùng một thông điệp “nhảy”, một con kangaroo và một con cóc nhảy theo hai kiểu khác nhau: chúng cùng có hành vi “nhảy” nhưng các hành vi này có nội dung khác nhau</a:t>
            </a:r>
            <a:r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vi-VN" sz="280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5425966"/>
            <a:ext cx="3429000" cy="109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Autofit/>
          </a:bodyPr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Bài toán Tính tiền lương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25144"/>
          </a:xfrm>
        </p:spPr>
        <p:txBody>
          <a:bodyPr>
            <a:normAutofit/>
          </a:bodyPr>
          <a:lstStyle/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vi-VN" sz="2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Đối với nhân viên sản xuất</a:t>
            </a: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vi-VN" sz="2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Lương = Lương Cơ Bản + Số Sản Phẩm * 2.000</a:t>
            </a:r>
            <a:endParaRPr lang="en-US" sz="24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vi-VN" sz="2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Đối với nhân viên quản lý</a:t>
            </a: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vi-VN" sz="2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Lương = Lương Cơ Bản* Hệ số chức vụ + Thưởng.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Ngoài </a:t>
            </a: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ra công ty cần quản lý các thông tin về nhân viên của mình như: </a:t>
            </a:r>
            <a:r>
              <a:rPr lang="vi-VN" sz="280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họ tên, ngày sinh và các thông số trên</a:t>
            </a: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để tính lương cho từng nhân viên trong công ty</a:t>
            </a: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8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Autofit/>
          </a:bodyPr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Bài toán Tính tiền lương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25144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80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Yêu cầu:</a:t>
            </a: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Thiết kế các lớp thích hợp để thực hiện các yêu cầu sau</a:t>
            </a: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280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vi-VN" sz="24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Nhập </a:t>
            </a:r>
            <a:r>
              <a:rPr lang="vi-VN" sz="2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thông tin của các nhân viên để phục vụ cho việc tính lương</a:t>
            </a:r>
            <a:r>
              <a:rPr lang="vi-VN" sz="24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40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vi-VN" sz="24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Thực </a:t>
            </a:r>
            <a:r>
              <a:rPr lang="vi-VN" sz="2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hiện việc tính lương cho từng nhân viên</a:t>
            </a:r>
            <a:r>
              <a:rPr lang="vi-VN" sz="24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40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vi-VN" sz="24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Xuất </a:t>
            </a:r>
            <a:r>
              <a:rPr lang="vi-VN" sz="2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thông tin của các nhân </a:t>
            </a:r>
            <a:r>
              <a:rPr lang="vi-VN" sz="24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viên.</a:t>
            </a:r>
            <a:endParaRPr lang="en-US" sz="240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vi-VN" sz="24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Tính </a:t>
            </a:r>
            <a:r>
              <a:rPr lang="vi-VN" sz="2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tổng lương của công </a:t>
            </a:r>
            <a:r>
              <a:rPr lang="vi-VN" sz="24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ty.</a:t>
            </a:r>
            <a:endParaRPr lang="en-US" sz="240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vi-VN" sz="24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Tìm </a:t>
            </a:r>
            <a:r>
              <a:rPr lang="vi-VN" sz="2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kiếm một nhân viên theo họ tên</a:t>
            </a:r>
            <a:r>
              <a:rPr lang="vi-VN" sz="24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9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Q &amp; A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971800" y="1490663"/>
            <a:ext cx="3352800" cy="4757737"/>
            <a:chOff x="2208" y="768"/>
            <a:chExt cx="1170" cy="2517"/>
          </a:xfrm>
        </p:grpSpPr>
        <p:sp>
          <p:nvSpPr>
            <p:cNvPr id="8" name="AutoShape 5"/>
            <p:cNvSpPr>
              <a:spLocks noChangeAspect="1" noChangeArrowheads="1" noTextEdit="1"/>
            </p:cNvSpPr>
            <p:nvPr/>
          </p:nvSpPr>
          <p:spPr bwMode="auto">
            <a:xfrm>
              <a:off x="2208" y="768"/>
              <a:ext cx="1170" cy="2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582" y="1093"/>
              <a:ext cx="457" cy="507"/>
            </a:xfrm>
            <a:custGeom>
              <a:avLst/>
              <a:gdLst>
                <a:gd name="T0" fmla="*/ 238 w 457"/>
                <a:gd name="T1" fmla="*/ 117 h 507"/>
                <a:gd name="T2" fmla="*/ 198 w 457"/>
                <a:gd name="T3" fmla="*/ 65 h 507"/>
                <a:gd name="T4" fmla="*/ 142 w 457"/>
                <a:gd name="T5" fmla="*/ 26 h 507"/>
                <a:gd name="T6" fmla="*/ 92 w 457"/>
                <a:gd name="T7" fmla="*/ 0 h 507"/>
                <a:gd name="T8" fmla="*/ 52 w 457"/>
                <a:gd name="T9" fmla="*/ 7 h 507"/>
                <a:gd name="T10" fmla="*/ 23 w 457"/>
                <a:gd name="T11" fmla="*/ 36 h 507"/>
                <a:gd name="T12" fmla="*/ 0 w 457"/>
                <a:gd name="T13" fmla="*/ 124 h 507"/>
                <a:gd name="T14" fmla="*/ 9 w 457"/>
                <a:gd name="T15" fmla="*/ 225 h 507"/>
                <a:gd name="T16" fmla="*/ 33 w 457"/>
                <a:gd name="T17" fmla="*/ 322 h 507"/>
                <a:gd name="T18" fmla="*/ 59 w 457"/>
                <a:gd name="T19" fmla="*/ 397 h 507"/>
                <a:gd name="T20" fmla="*/ 109 w 457"/>
                <a:gd name="T21" fmla="*/ 475 h 507"/>
                <a:gd name="T22" fmla="*/ 152 w 457"/>
                <a:gd name="T23" fmla="*/ 507 h 507"/>
                <a:gd name="T24" fmla="*/ 211 w 457"/>
                <a:gd name="T25" fmla="*/ 507 h 507"/>
                <a:gd name="T26" fmla="*/ 271 w 457"/>
                <a:gd name="T27" fmla="*/ 485 h 507"/>
                <a:gd name="T28" fmla="*/ 301 w 457"/>
                <a:gd name="T29" fmla="*/ 429 h 507"/>
                <a:gd name="T30" fmla="*/ 317 w 457"/>
                <a:gd name="T31" fmla="*/ 358 h 507"/>
                <a:gd name="T32" fmla="*/ 311 w 457"/>
                <a:gd name="T33" fmla="*/ 270 h 507"/>
                <a:gd name="T34" fmla="*/ 450 w 457"/>
                <a:gd name="T35" fmla="*/ 280 h 507"/>
                <a:gd name="T36" fmla="*/ 457 w 457"/>
                <a:gd name="T37" fmla="*/ 241 h 507"/>
                <a:gd name="T38" fmla="*/ 298 w 457"/>
                <a:gd name="T39" fmla="*/ 225 h 507"/>
                <a:gd name="T40" fmla="*/ 258 w 457"/>
                <a:gd name="T41" fmla="*/ 134 h 507"/>
                <a:gd name="T42" fmla="*/ 238 w 457"/>
                <a:gd name="T43" fmla="*/ 117 h 50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7"/>
                <a:gd name="T67" fmla="*/ 0 h 507"/>
                <a:gd name="T68" fmla="*/ 457 w 457"/>
                <a:gd name="T69" fmla="*/ 507 h 50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7" h="507">
                  <a:moveTo>
                    <a:pt x="238" y="117"/>
                  </a:moveTo>
                  <a:lnTo>
                    <a:pt x="198" y="65"/>
                  </a:lnTo>
                  <a:lnTo>
                    <a:pt x="142" y="26"/>
                  </a:lnTo>
                  <a:lnTo>
                    <a:pt x="92" y="0"/>
                  </a:lnTo>
                  <a:lnTo>
                    <a:pt x="52" y="7"/>
                  </a:lnTo>
                  <a:lnTo>
                    <a:pt x="23" y="36"/>
                  </a:lnTo>
                  <a:lnTo>
                    <a:pt x="0" y="124"/>
                  </a:lnTo>
                  <a:lnTo>
                    <a:pt x="9" y="225"/>
                  </a:lnTo>
                  <a:lnTo>
                    <a:pt x="33" y="322"/>
                  </a:lnTo>
                  <a:lnTo>
                    <a:pt x="59" y="397"/>
                  </a:lnTo>
                  <a:lnTo>
                    <a:pt x="109" y="475"/>
                  </a:lnTo>
                  <a:lnTo>
                    <a:pt x="152" y="507"/>
                  </a:lnTo>
                  <a:lnTo>
                    <a:pt x="211" y="507"/>
                  </a:lnTo>
                  <a:lnTo>
                    <a:pt x="271" y="485"/>
                  </a:lnTo>
                  <a:lnTo>
                    <a:pt x="301" y="429"/>
                  </a:lnTo>
                  <a:lnTo>
                    <a:pt x="317" y="358"/>
                  </a:lnTo>
                  <a:lnTo>
                    <a:pt x="311" y="270"/>
                  </a:lnTo>
                  <a:lnTo>
                    <a:pt x="450" y="280"/>
                  </a:lnTo>
                  <a:lnTo>
                    <a:pt x="457" y="241"/>
                  </a:lnTo>
                  <a:lnTo>
                    <a:pt x="298" y="225"/>
                  </a:lnTo>
                  <a:lnTo>
                    <a:pt x="258" y="134"/>
                  </a:lnTo>
                  <a:lnTo>
                    <a:pt x="238" y="117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2210" y="963"/>
              <a:ext cx="526" cy="813"/>
            </a:xfrm>
            <a:custGeom>
              <a:avLst/>
              <a:gdLst>
                <a:gd name="T0" fmla="*/ 307 w 526"/>
                <a:gd name="T1" fmla="*/ 19 h 813"/>
                <a:gd name="T2" fmla="*/ 373 w 526"/>
                <a:gd name="T3" fmla="*/ 0 h 813"/>
                <a:gd name="T4" fmla="*/ 426 w 526"/>
                <a:gd name="T5" fmla="*/ 3 h 813"/>
                <a:gd name="T6" fmla="*/ 466 w 526"/>
                <a:gd name="T7" fmla="*/ 32 h 813"/>
                <a:gd name="T8" fmla="*/ 493 w 526"/>
                <a:gd name="T9" fmla="*/ 78 h 813"/>
                <a:gd name="T10" fmla="*/ 483 w 526"/>
                <a:gd name="T11" fmla="*/ 126 h 813"/>
                <a:gd name="T12" fmla="*/ 446 w 526"/>
                <a:gd name="T13" fmla="*/ 126 h 813"/>
                <a:gd name="T14" fmla="*/ 456 w 526"/>
                <a:gd name="T15" fmla="*/ 87 h 813"/>
                <a:gd name="T16" fmla="*/ 426 w 526"/>
                <a:gd name="T17" fmla="*/ 52 h 813"/>
                <a:gd name="T18" fmla="*/ 397 w 526"/>
                <a:gd name="T19" fmla="*/ 39 h 813"/>
                <a:gd name="T20" fmla="*/ 347 w 526"/>
                <a:gd name="T21" fmla="*/ 52 h 813"/>
                <a:gd name="T22" fmla="*/ 367 w 526"/>
                <a:gd name="T23" fmla="*/ 91 h 813"/>
                <a:gd name="T24" fmla="*/ 373 w 526"/>
                <a:gd name="T25" fmla="*/ 126 h 813"/>
                <a:gd name="T26" fmla="*/ 367 w 526"/>
                <a:gd name="T27" fmla="*/ 156 h 813"/>
                <a:gd name="T28" fmla="*/ 317 w 526"/>
                <a:gd name="T29" fmla="*/ 169 h 813"/>
                <a:gd name="T30" fmla="*/ 264 w 526"/>
                <a:gd name="T31" fmla="*/ 159 h 813"/>
                <a:gd name="T32" fmla="*/ 254 w 526"/>
                <a:gd name="T33" fmla="*/ 136 h 813"/>
                <a:gd name="T34" fmla="*/ 198 w 526"/>
                <a:gd name="T35" fmla="*/ 198 h 813"/>
                <a:gd name="T36" fmla="*/ 165 w 526"/>
                <a:gd name="T37" fmla="*/ 266 h 813"/>
                <a:gd name="T38" fmla="*/ 119 w 526"/>
                <a:gd name="T39" fmla="*/ 354 h 813"/>
                <a:gd name="T40" fmla="*/ 89 w 526"/>
                <a:gd name="T41" fmla="*/ 432 h 813"/>
                <a:gd name="T42" fmla="*/ 76 w 526"/>
                <a:gd name="T43" fmla="*/ 507 h 813"/>
                <a:gd name="T44" fmla="*/ 86 w 526"/>
                <a:gd name="T45" fmla="*/ 546 h 813"/>
                <a:gd name="T46" fmla="*/ 139 w 526"/>
                <a:gd name="T47" fmla="*/ 595 h 813"/>
                <a:gd name="T48" fmla="*/ 248 w 526"/>
                <a:gd name="T49" fmla="*/ 637 h 813"/>
                <a:gd name="T50" fmla="*/ 307 w 526"/>
                <a:gd name="T51" fmla="*/ 656 h 813"/>
                <a:gd name="T52" fmla="*/ 367 w 526"/>
                <a:gd name="T53" fmla="*/ 666 h 813"/>
                <a:gd name="T54" fmla="*/ 456 w 526"/>
                <a:gd name="T55" fmla="*/ 702 h 813"/>
                <a:gd name="T56" fmla="*/ 522 w 526"/>
                <a:gd name="T57" fmla="*/ 725 h 813"/>
                <a:gd name="T58" fmla="*/ 526 w 526"/>
                <a:gd name="T59" fmla="*/ 770 h 813"/>
                <a:gd name="T60" fmla="*/ 493 w 526"/>
                <a:gd name="T61" fmla="*/ 803 h 813"/>
                <a:gd name="T62" fmla="*/ 453 w 526"/>
                <a:gd name="T63" fmla="*/ 813 h 813"/>
                <a:gd name="T64" fmla="*/ 393 w 526"/>
                <a:gd name="T65" fmla="*/ 783 h 813"/>
                <a:gd name="T66" fmla="*/ 254 w 526"/>
                <a:gd name="T67" fmla="*/ 712 h 813"/>
                <a:gd name="T68" fmla="*/ 139 w 526"/>
                <a:gd name="T69" fmla="*/ 663 h 813"/>
                <a:gd name="T70" fmla="*/ 59 w 526"/>
                <a:gd name="T71" fmla="*/ 608 h 813"/>
                <a:gd name="T72" fmla="*/ 6 w 526"/>
                <a:gd name="T73" fmla="*/ 559 h 813"/>
                <a:gd name="T74" fmla="*/ 0 w 526"/>
                <a:gd name="T75" fmla="*/ 500 h 813"/>
                <a:gd name="T76" fmla="*/ 29 w 526"/>
                <a:gd name="T77" fmla="*/ 422 h 813"/>
                <a:gd name="T78" fmla="*/ 89 w 526"/>
                <a:gd name="T79" fmla="*/ 305 h 813"/>
                <a:gd name="T80" fmla="*/ 145 w 526"/>
                <a:gd name="T81" fmla="*/ 208 h 813"/>
                <a:gd name="T82" fmla="*/ 215 w 526"/>
                <a:gd name="T83" fmla="*/ 107 h 813"/>
                <a:gd name="T84" fmla="*/ 268 w 526"/>
                <a:gd name="T85" fmla="*/ 48 h 813"/>
                <a:gd name="T86" fmla="*/ 334 w 526"/>
                <a:gd name="T87" fmla="*/ 19 h 813"/>
                <a:gd name="T88" fmla="*/ 307 w 526"/>
                <a:gd name="T89" fmla="*/ 19 h 81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526"/>
                <a:gd name="T136" fmla="*/ 0 h 813"/>
                <a:gd name="T137" fmla="*/ 526 w 526"/>
                <a:gd name="T138" fmla="*/ 813 h 81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526" h="813">
                  <a:moveTo>
                    <a:pt x="307" y="19"/>
                  </a:moveTo>
                  <a:lnTo>
                    <a:pt x="373" y="0"/>
                  </a:lnTo>
                  <a:lnTo>
                    <a:pt x="426" y="3"/>
                  </a:lnTo>
                  <a:lnTo>
                    <a:pt x="466" y="32"/>
                  </a:lnTo>
                  <a:lnTo>
                    <a:pt x="493" y="78"/>
                  </a:lnTo>
                  <a:lnTo>
                    <a:pt x="483" y="126"/>
                  </a:lnTo>
                  <a:lnTo>
                    <a:pt x="446" y="126"/>
                  </a:lnTo>
                  <a:lnTo>
                    <a:pt x="456" y="87"/>
                  </a:lnTo>
                  <a:lnTo>
                    <a:pt x="426" y="52"/>
                  </a:lnTo>
                  <a:lnTo>
                    <a:pt x="397" y="39"/>
                  </a:lnTo>
                  <a:lnTo>
                    <a:pt x="347" y="52"/>
                  </a:lnTo>
                  <a:lnTo>
                    <a:pt x="367" y="91"/>
                  </a:lnTo>
                  <a:lnTo>
                    <a:pt x="373" y="126"/>
                  </a:lnTo>
                  <a:lnTo>
                    <a:pt x="367" y="156"/>
                  </a:lnTo>
                  <a:lnTo>
                    <a:pt x="317" y="169"/>
                  </a:lnTo>
                  <a:lnTo>
                    <a:pt x="264" y="159"/>
                  </a:lnTo>
                  <a:lnTo>
                    <a:pt x="254" y="136"/>
                  </a:lnTo>
                  <a:lnTo>
                    <a:pt x="198" y="198"/>
                  </a:lnTo>
                  <a:lnTo>
                    <a:pt x="165" y="266"/>
                  </a:lnTo>
                  <a:lnTo>
                    <a:pt x="119" y="354"/>
                  </a:lnTo>
                  <a:lnTo>
                    <a:pt x="89" y="432"/>
                  </a:lnTo>
                  <a:lnTo>
                    <a:pt x="76" y="507"/>
                  </a:lnTo>
                  <a:lnTo>
                    <a:pt x="86" y="546"/>
                  </a:lnTo>
                  <a:lnTo>
                    <a:pt x="139" y="595"/>
                  </a:lnTo>
                  <a:lnTo>
                    <a:pt x="248" y="637"/>
                  </a:lnTo>
                  <a:lnTo>
                    <a:pt x="307" y="656"/>
                  </a:lnTo>
                  <a:lnTo>
                    <a:pt x="367" y="666"/>
                  </a:lnTo>
                  <a:lnTo>
                    <a:pt x="456" y="702"/>
                  </a:lnTo>
                  <a:lnTo>
                    <a:pt x="522" y="725"/>
                  </a:lnTo>
                  <a:lnTo>
                    <a:pt x="526" y="770"/>
                  </a:lnTo>
                  <a:lnTo>
                    <a:pt x="493" y="803"/>
                  </a:lnTo>
                  <a:lnTo>
                    <a:pt x="453" y="813"/>
                  </a:lnTo>
                  <a:lnTo>
                    <a:pt x="393" y="783"/>
                  </a:lnTo>
                  <a:lnTo>
                    <a:pt x="254" y="712"/>
                  </a:lnTo>
                  <a:lnTo>
                    <a:pt x="139" y="663"/>
                  </a:lnTo>
                  <a:lnTo>
                    <a:pt x="59" y="608"/>
                  </a:lnTo>
                  <a:lnTo>
                    <a:pt x="6" y="559"/>
                  </a:lnTo>
                  <a:lnTo>
                    <a:pt x="0" y="500"/>
                  </a:lnTo>
                  <a:lnTo>
                    <a:pt x="29" y="422"/>
                  </a:lnTo>
                  <a:lnTo>
                    <a:pt x="89" y="305"/>
                  </a:lnTo>
                  <a:lnTo>
                    <a:pt x="145" y="208"/>
                  </a:lnTo>
                  <a:lnTo>
                    <a:pt x="215" y="107"/>
                  </a:lnTo>
                  <a:lnTo>
                    <a:pt x="268" y="48"/>
                  </a:lnTo>
                  <a:lnTo>
                    <a:pt x="334" y="19"/>
                  </a:lnTo>
                  <a:lnTo>
                    <a:pt x="307" y="19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706" y="1637"/>
              <a:ext cx="275" cy="763"/>
            </a:xfrm>
            <a:custGeom>
              <a:avLst/>
              <a:gdLst>
                <a:gd name="T0" fmla="*/ 17 w 275"/>
                <a:gd name="T1" fmla="*/ 59 h 763"/>
                <a:gd name="T2" fmla="*/ 27 w 275"/>
                <a:gd name="T3" fmla="*/ 20 h 763"/>
                <a:gd name="T4" fmla="*/ 70 w 275"/>
                <a:gd name="T5" fmla="*/ 0 h 763"/>
                <a:gd name="T6" fmla="*/ 109 w 275"/>
                <a:gd name="T7" fmla="*/ 0 h 763"/>
                <a:gd name="T8" fmla="*/ 159 w 275"/>
                <a:gd name="T9" fmla="*/ 29 h 763"/>
                <a:gd name="T10" fmla="*/ 206 w 275"/>
                <a:gd name="T11" fmla="*/ 98 h 763"/>
                <a:gd name="T12" fmla="*/ 239 w 275"/>
                <a:gd name="T13" fmla="*/ 169 h 763"/>
                <a:gd name="T14" fmla="*/ 255 w 275"/>
                <a:gd name="T15" fmla="*/ 266 h 763"/>
                <a:gd name="T16" fmla="*/ 269 w 275"/>
                <a:gd name="T17" fmla="*/ 380 h 763"/>
                <a:gd name="T18" fmla="*/ 275 w 275"/>
                <a:gd name="T19" fmla="*/ 490 h 763"/>
                <a:gd name="T20" fmla="*/ 275 w 275"/>
                <a:gd name="T21" fmla="*/ 633 h 763"/>
                <a:gd name="T22" fmla="*/ 255 w 275"/>
                <a:gd name="T23" fmla="*/ 721 h 763"/>
                <a:gd name="T24" fmla="*/ 219 w 275"/>
                <a:gd name="T25" fmla="*/ 753 h 763"/>
                <a:gd name="T26" fmla="*/ 156 w 275"/>
                <a:gd name="T27" fmla="*/ 763 h 763"/>
                <a:gd name="T28" fmla="*/ 90 w 275"/>
                <a:gd name="T29" fmla="*/ 760 h 763"/>
                <a:gd name="T30" fmla="*/ 56 w 275"/>
                <a:gd name="T31" fmla="*/ 721 h 763"/>
                <a:gd name="T32" fmla="*/ 37 w 275"/>
                <a:gd name="T33" fmla="*/ 653 h 763"/>
                <a:gd name="T34" fmla="*/ 20 w 275"/>
                <a:gd name="T35" fmla="*/ 585 h 763"/>
                <a:gd name="T36" fmla="*/ 7 w 275"/>
                <a:gd name="T37" fmla="*/ 461 h 763"/>
                <a:gd name="T38" fmla="*/ 0 w 275"/>
                <a:gd name="T39" fmla="*/ 322 h 763"/>
                <a:gd name="T40" fmla="*/ 0 w 275"/>
                <a:gd name="T41" fmla="*/ 159 h 763"/>
                <a:gd name="T42" fmla="*/ 17 w 275"/>
                <a:gd name="T43" fmla="*/ 88 h 763"/>
                <a:gd name="T44" fmla="*/ 17 w 275"/>
                <a:gd name="T45" fmla="*/ 59 h 76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75"/>
                <a:gd name="T70" fmla="*/ 0 h 763"/>
                <a:gd name="T71" fmla="*/ 275 w 275"/>
                <a:gd name="T72" fmla="*/ 763 h 76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75" h="763">
                  <a:moveTo>
                    <a:pt x="17" y="59"/>
                  </a:moveTo>
                  <a:lnTo>
                    <a:pt x="27" y="20"/>
                  </a:lnTo>
                  <a:lnTo>
                    <a:pt x="70" y="0"/>
                  </a:lnTo>
                  <a:lnTo>
                    <a:pt x="109" y="0"/>
                  </a:lnTo>
                  <a:lnTo>
                    <a:pt x="159" y="29"/>
                  </a:lnTo>
                  <a:lnTo>
                    <a:pt x="206" y="98"/>
                  </a:lnTo>
                  <a:lnTo>
                    <a:pt x="239" y="169"/>
                  </a:lnTo>
                  <a:lnTo>
                    <a:pt x="255" y="266"/>
                  </a:lnTo>
                  <a:lnTo>
                    <a:pt x="269" y="380"/>
                  </a:lnTo>
                  <a:lnTo>
                    <a:pt x="275" y="490"/>
                  </a:lnTo>
                  <a:lnTo>
                    <a:pt x="275" y="633"/>
                  </a:lnTo>
                  <a:lnTo>
                    <a:pt x="255" y="721"/>
                  </a:lnTo>
                  <a:lnTo>
                    <a:pt x="219" y="753"/>
                  </a:lnTo>
                  <a:lnTo>
                    <a:pt x="156" y="763"/>
                  </a:lnTo>
                  <a:lnTo>
                    <a:pt x="90" y="760"/>
                  </a:lnTo>
                  <a:lnTo>
                    <a:pt x="56" y="721"/>
                  </a:lnTo>
                  <a:lnTo>
                    <a:pt x="37" y="653"/>
                  </a:lnTo>
                  <a:lnTo>
                    <a:pt x="20" y="585"/>
                  </a:lnTo>
                  <a:lnTo>
                    <a:pt x="7" y="461"/>
                  </a:lnTo>
                  <a:lnTo>
                    <a:pt x="0" y="322"/>
                  </a:lnTo>
                  <a:lnTo>
                    <a:pt x="0" y="159"/>
                  </a:lnTo>
                  <a:lnTo>
                    <a:pt x="17" y="88"/>
                  </a:lnTo>
                  <a:lnTo>
                    <a:pt x="17" y="59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833" y="1658"/>
              <a:ext cx="420" cy="586"/>
            </a:xfrm>
            <a:custGeom>
              <a:avLst/>
              <a:gdLst>
                <a:gd name="T0" fmla="*/ 23 w 420"/>
                <a:gd name="T1" fmla="*/ 0 h 586"/>
                <a:gd name="T2" fmla="*/ 109 w 420"/>
                <a:gd name="T3" fmla="*/ 10 h 586"/>
                <a:gd name="T4" fmla="*/ 198 w 420"/>
                <a:gd name="T5" fmla="*/ 26 h 586"/>
                <a:gd name="T6" fmla="*/ 291 w 420"/>
                <a:gd name="T7" fmla="*/ 78 h 586"/>
                <a:gd name="T8" fmla="*/ 357 w 420"/>
                <a:gd name="T9" fmla="*/ 117 h 586"/>
                <a:gd name="T10" fmla="*/ 400 w 420"/>
                <a:gd name="T11" fmla="*/ 173 h 586"/>
                <a:gd name="T12" fmla="*/ 420 w 420"/>
                <a:gd name="T13" fmla="*/ 205 h 586"/>
                <a:gd name="T14" fmla="*/ 380 w 420"/>
                <a:gd name="T15" fmla="*/ 300 h 586"/>
                <a:gd name="T16" fmla="*/ 317 w 420"/>
                <a:gd name="T17" fmla="*/ 358 h 586"/>
                <a:gd name="T18" fmla="*/ 241 w 420"/>
                <a:gd name="T19" fmla="*/ 400 h 586"/>
                <a:gd name="T20" fmla="*/ 201 w 420"/>
                <a:gd name="T21" fmla="*/ 426 h 586"/>
                <a:gd name="T22" fmla="*/ 132 w 420"/>
                <a:gd name="T23" fmla="*/ 439 h 586"/>
                <a:gd name="T24" fmla="*/ 129 w 420"/>
                <a:gd name="T25" fmla="*/ 465 h 586"/>
                <a:gd name="T26" fmla="*/ 182 w 420"/>
                <a:gd name="T27" fmla="*/ 488 h 586"/>
                <a:gd name="T28" fmla="*/ 258 w 420"/>
                <a:gd name="T29" fmla="*/ 508 h 586"/>
                <a:gd name="T30" fmla="*/ 330 w 420"/>
                <a:gd name="T31" fmla="*/ 547 h 586"/>
                <a:gd name="T32" fmla="*/ 301 w 420"/>
                <a:gd name="T33" fmla="*/ 576 h 586"/>
                <a:gd name="T34" fmla="*/ 271 w 420"/>
                <a:gd name="T35" fmla="*/ 586 h 586"/>
                <a:gd name="T36" fmla="*/ 228 w 420"/>
                <a:gd name="T37" fmla="*/ 543 h 586"/>
                <a:gd name="T38" fmla="*/ 162 w 420"/>
                <a:gd name="T39" fmla="*/ 517 h 586"/>
                <a:gd name="T40" fmla="*/ 109 w 420"/>
                <a:gd name="T41" fmla="*/ 498 h 586"/>
                <a:gd name="T42" fmla="*/ 109 w 420"/>
                <a:gd name="T43" fmla="*/ 459 h 586"/>
                <a:gd name="T44" fmla="*/ 119 w 420"/>
                <a:gd name="T45" fmla="*/ 417 h 586"/>
                <a:gd name="T46" fmla="*/ 152 w 420"/>
                <a:gd name="T47" fmla="*/ 400 h 586"/>
                <a:gd name="T48" fmla="*/ 258 w 420"/>
                <a:gd name="T49" fmla="*/ 358 h 586"/>
                <a:gd name="T50" fmla="*/ 317 w 420"/>
                <a:gd name="T51" fmla="*/ 293 h 586"/>
                <a:gd name="T52" fmla="*/ 360 w 420"/>
                <a:gd name="T53" fmla="*/ 225 h 586"/>
                <a:gd name="T54" fmla="*/ 350 w 420"/>
                <a:gd name="T55" fmla="*/ 192 h 586"/>
                <a:gd name="T56" fmla="*/ 317 w 420"/>
                <a:gd name="T57" fmla="*/ 153 h 586"/>
                <a:gd name="T58" fmla="*/ 238 w 420"/>
                <a:gd name="T59" fmla="*/ 98 h 586"/>
                <a:gd name="T60" fmla="*/ 142 w 420"/>
                <a:gd name="T61" fmla="*/ 78 h 586"/>
                <a:gd name="T62" fmla="*/ 79 w 420"/>
                <a:gd name="T63" fmla="*/ 75 h 586"/>
                <a:gd name="T64" fmla="*/ 23 w 420"/>
                <a:gd name="T65" fmla="*/ 75 h 586"/>
                <a:gd name="T66" fmla="*/ 0 w 420"/>
                <a:gd name="T67" fmla="*/ 39 h 586"/>
                <a:gd name="T68" fmla="*/ 23 w 420"/>
                <a:gd name="T69" fmla="*/ 0 h 58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0"/>
                <a:gd name="T106" fmla="*/ 0 h 586"/>
                <a:gd name="T107" fmla="*/ 420 w 420"/>
                <a:gd name="T108" fmla="*/ 586 h 58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0" h="586">
                  <a:moveTo>
                    <a:pt x="23" y="0"/>
                  </a:moveTo>
                  <a:lnTo>
                    <a:pt x="109" y="10"/>
                  </a:lnTo>
                  <a:lnTo>
                    <a:pt x="198" y="26"/>
                  </a:lnTo>
                  <a:lnTo>
                    <a:pt x="291" y="78"/>
                  </a:lnTo>
                  <a:lnTo>
                    <a:pt x="357" y="117"/>
                  </a:lnTo>
                  <a:lnTo>
                    <a:pt x="400" y="173"/>
                  </a:lnTo>
                  <a:lnTo>
                    <a:pt x="420" y="205"/>
                  </a:lnTo>
                  <a:lnTo>
                    <a:pt x="380" y="300"/>
                  </a:lnTo>
                  <a:lnTo>
                    <a:pt x="317" y="358"/>
                  </a:lnTo>
                  <a:lnTo>
                    <a:pt x="241" y="400"/>
                  </a:lnTo>
                  <a:lnTo>
                    <a:pt x="201" y="426"/>
                  </a:lnTo>
                  <a:lnTo>
                    <a:pt x="132" y="439"/>
                  </a:lnTo>
                  <a:lnTo>
                    <a:pt x="129" y="465"/>
                  </a:lnTo>
                  <a:lnTo>
                    <a:pt x="182" y="488"/>
                  </a:lnTo>
                  <a:lnTo>
                    <a:pt x="258" y="508"/>
                  </a:lnTo>
                  <a:lnTo>
                    <a:pt x="330" y="547"/>
                  </a:lnTo>
                  <a:lnTo>
                    <a:pt x="301" y="576"/>
                  </a:lnTo>
                  <a:lnTo>
                    <a:pt x="271" y="586"/>
                  </a:lnTo>
                  <a:lnTo>
                    <a:pt x="228" y="543"/>
                  </a:lnTo>
                  <a:lnTo>
                    <a:pt x="162" y="517"/>
                  </a:lnTo>
                  <a:lnTo>
                    <a:pt x="109" y="498"/>
                  </a:lnTo>
                  <a:lnTo>
                    <a:pt x="109" y="459"/>
                  </a:lnTo>
                  <a:lnTo>
                    <a:pt x="119" y="417"/>
                  </a:lnTo>
                  <a:lnTo>
                    <a:pt x="152" y="400"/>
                  </a:lnTo>
                  <a:lnTo>
                    <a:pt x="258" y="358"/>
                  </a:lnTo>
                  <a:lnTo>
                    <a:pt x="317" y="293"/>
                  </a:lnTo>
                  <a:lnTo>
                    <a:pt x="360" y="225"/>
                  </a:lnTo>
                  <a:lnTo>
                    <a:pt x="350" y="192"/>
                  </a:lnTo>
                  <a:lnTo>
                    <a:pt x="317" y="153"/>
                  </a:lnTo>
                  <a:lnTo>
                    <a:pt x="238" y="98"/>
                  </a:lnTo>
                  <a:lnTo>
                    <a:pt x="142" y="78"/>
                  </a:lnTo>
                  <a:lnTo>
                    <a:pt x="79" y="75"/>
                  </a:lnTo>
                  <a:lnTo>
                    <a:pt x="23" y="75"/>
                  </a:lnTo>
                  <a:lnTo>
                    <a:pt x="0" y="3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866" y="2322"/>
              <a:ext cx="511" cy="947"/>
            </a:xfrm>
            <a:custGeom>
              <a:avLst/>
              <a:gdLst>
                <a:gd name="T0" fmla="*/ 59 w 511"/>
                <a:gd name="T1" fmla="*/ 0 h 947"/>
                <a:gd name="T2" fmla="*/ 13 w 511"/>
                <a:gd name="T3" fmla="*/ 0 h 947"/>
                <a:gd name="T4" fmla="*/ 0 w 511"/>
                <a:gd name="T5" fmla="*/ 68 h 947"/>
                <a:gd name="T6" fmla="*/ 33 w 511"/>
                <a:gd name="T7" fmla="*/ 108 h 947"/>
                <a:gd name="T8" fmla="*/ 139 w 511"/>
                <a:gd name="T9" fmla="*/ 202 h 947"/>
                <a:gd name="T10" fmla="*/ 232 w 511"/>
                <a:gd name="T11" fmla="*/ 322 h 947"/>
                <a:gd name="T12" fmla="*/ 292 w 511"/>
                <a:gd name="T13" fmla="*/ 446 h 947"/>
                <a:gd name="T14" fmla="*/ 301 w 511"/>
                <a:gd name="T15" fmla="*/ 527 h 947"/>
                <a:gd name="T16" fmla="*/ 298 w 511"/>
                <a:gd name="T17" fmla="*/ 586 h 947"/>
                <a:gd name="T18" fmla="*/ 272 w 511"/>
                <a:gd name="T19" fmla="*/ 719 h 947"/>
                <a:gd name="T20" fmla="*/ 238 w 511"/>
                <a:gd name="T21" fmla="*/ 827 h 947"/>
                <a:gd name="T22" fmla="*/ 209 w 511"/>
                <a:gd name="T23" fmla="*/ 889 h 947"/>
                <a:gd name="T24" fmla="*/ 202 w 511"/>
                <a:gd name="T25" fmla="*/ 928 h 947"/>
                <a:gd name="T26" fmla="*/ 232 w 511"/>
                <a:gd name="T27" fmla="*/ 928 h 947"/>
                <a:gd name="T28" fmla="*/ 278 w 511"/>
                <a:gd name="T29" fmla="*/ 915 h 947"/>
                <a:gd name="T30" fmla="*/ 292 w 511"/>
                <a:gd name="T31" fmla="*/ 918 h 947"/>
                <a:gd name="T32" fmla="*/ 388 w 511"/>
                <a:gd name="T33" fmla="*/ 924 h 947"/>
                <a:gd name="T34" fmla="*/ 461 w 511"/>
                <a:gd name="T35" fmla="*/ 947 h 947"/>
                <a:gd name="T36" fmla="*/ 487 w 511"/>
                <a:gd name="T37" fmla="*/ 934 h 947"/>
                <a:gd name="T38" fmla="*/ 511 w 511"/>
                <a:gd name="T39" fmla="*/ 885 h 947"/>
                <a:gd name="T40" fmla="*/ 487 w 511"/>
                <a:gd name="T41" fmla="*/ 859 h 947"/>
                <a:gd name="T42" fmla="*/ 378 w 511"/>
                <a:gd name="T43" fmla="*/ 856 h 947"/>
                <a:gd name="T44" fmla="*/ 301 w 511"/>
                <a:gd name="T45" fmla="*/ 866 h 947"/>
                <a:gd name="T46" fmla="*/ 262 w 511"/>
                <a:gd name="T47" fmla="*/ 885 h 947"/>
                <a:gd name="T48" fmla="*/ 268 w 511"/>
                <a:gd name="T49" fmla="*/ 840 h 947"/>
                <a:gd name="T50" fmla="*/ 308 w 511"/>
                <a:gd name="T51" fmla="*/ 771 h 947"/>
                <a:gd name="T52" fmla="*/ 341 w 511"/>
                <a:gd name="T53" fmla="*/ 664 h 947"/>
                <a:gd name="T54" fmla="*/ 368 w 511"/>
                <a:gd name="T55" fmla="*/ 573 h 947"/>
                <a:gd name="T56" fmla="*/ 348 w 511"/>
                <a:gd name="T57" fmla="*/ 469 h 947"/>
                <a:gd name="T58" fmla="*/ 318 w 511"/>
                <a:gd name="T59" fmla="*/ 358 h 947"/>
                <a:gd name="T60" fmla="*/ 258 w 511"/>
                <a:gd name="T61" fmla="*/ 231 h 947"/>
                <a:gd name="T62" fmla="*/ 172 w 511"/>
                <a:gd name="T63" fmla="*/ 114 h 947"/>
                <a:gd name="T64" fmla="*/ 99 w 511"/>
                <a:gd name="T65" fmla="*/ 29 h 947"/>
                <a:gd name="T66" fmla="*/ 59 w 511"/>
                <a:gd name="T67" fmla="*/ 0 h 94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11"/>
                <a:gd name="T103" fmla="*/ 0 h 947"/>
                <a:gd name="T104" fmla="*/ 511 w 511"/>
                <a:gd name="T105" fmla="*/ 947 h 94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11" h="947">
                  <a:moveTo>
                    <a:pt x="59" y="0"/>
                  </a:moveTo>
                  <a:lnTo>
                    <a:pt x="13" y="0"/>
                  </a:lnTo>
                  <a:lnTo>
                    <a:pt x="0" y="68"/>
                  </a:lnTo>
                  <a:lnTo>
                    <a:pt x="33" y="108"/>
                  </a:lnTo>
                  <a:lnTo>
                    <a:pt x="139" y="202"/>
                  </a:lnTo>
                  <a:lnTo>
                    <a:pt x="232" y="322"/>
                  </a:lnTo>
                  <a:lnTo>
                    <a:pt x="292" y="446"/>
                  </a:lnTo>
                  <a:lnTo>
                    <a:pt x="301" y="527"/>
                  </a:lnTo>
                  <a:lnTo>
                    <a:pt x="298" y="586"/>
                  </a:lnTo>
                  <a:lnTo>
                    <a:pt x="272" y="719"/>
                  </a:lnTo>
                  <a:lnTo>
                    <a:pt x="238" y="827"/>
                  </a:lnTo>
                  <a:lnTo>
                    <a:pt x="209" y="889"/>
                  </a:lnTo>
                  <a:lnTo>
                    <a:pt x="202" y="928"/>
                  </a:lnTo>
                  <a:lnTo>
                    <a:pt x="232" y="928"/>
                  </a:lnTo>
                  <a:lnTo>
                    <a:pt x="278" y="915"/>
                  </a:lnTo>
                  <a:lnTo>
                    <a:pt x="292" y="918"/>
                  </a:lnTo>
                  <a:lnTo>
                    <a:pt x="388" y="924"/>
                  </a:lnTo>
                  <a:lnTo>
                    <a:pt x="461" y="947"/>
                  </a:lnTo>
                  <a:lnTo>
                    <a:pt x="487" y="934"/>
                  </a:lnTo>
                  <a:lnTo>
                    <a:pt x="511" y="885"/>
                  </a:lnTo>
                  <a:lnTo>
                    <a:pt x="487" y="859"/>
                  </a:lnTo>
                  <a:lnTo>
                    <a:pt x="378" y="856"/>
                  </a:lnTo>
                  <a:lnTo>
                    <a:pt x="301" y="866"/>
                  </a:lnTo>
                  <a:lnTo>
                    <a:pt x="262" y="885"/>
                  </a:lnTo>
                  <a:lnTo>
                    <a:pt x="268" y="840"/>
                  </a:lnTo>
                  <a:lnTo>
                    <a:pt x="308" y="771"/>
                  </a:lnTo>
                  <a:lnTo>
                    <a:pt x="341" y="664"/>
                  </a:lnTo>
                  <a:lnTo>
                    <a:pt x="368" y="573"/>
                  </a:lnTo>
                  <a:lnTo>
                    <a:pt x="348" y="469"/>
                  </a:lnTo>
                  <a:lnTo>
                    <a:pt x="318" y="358"/>
                  </a:lnTo>
                  <a:lnTo>
                    <a:pt x="258" y="231"/>
                  </a:lnTo>
                  <a:lnTo>
                    <a:pt x="172" y="114"/>
                  </a:lnTo>
                  <a:lnTo>
                    <a:pt x="99" y="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545" y="2320"/>
              <a:ext cx="344" cy="965"/>
            </a:xfrm>
            <a:custGeom>
              <a:avLst/>
              <a:gdLst>
                <a:gd name="T0" fmla="*/ 238 w 344"/>
                <a:gd name="T1" fmla="*/ 0 h 965"/>
                <a:gd name="T2" fmla="*/ 195 w 344"/>
                <a:gd name="T3" fmla="*/ 91 h 965"/>
                <a:gd name="T4" fmla="*/ 165 w 344"/>
                <a:gd name="T5" fmla="*/ 224 h 965"/>
                <a:gd name="T6" fmla="*/ 129 w 344"/>
                <a:gd name="T7" fmla="*/ 371 h 965"/>
                <a:gd name="T8" fmla="*/ 96 w 344"/>
                <a:gd name="T9" fmla="*/ 520 h 965"/>
                <a:gd name="T10" fmla="*/ 96 w 344"/>
                <a:gd name="T11" fmla="*/ 575 h 965"/>
                <a:gd name="T12" fmla="*/ 129 w 344"/>
                <a:gd name="T13" fmla="*/ 673 h 965"/>
                <a:gd name="T14" fmla="*/ 175 w 344"/>
                <a:gd name="T15" fmla="*/ 725 h 965"/>
                <a:gd name="T16" fmla="*/ 218 w 344"/>
                <a:gd name="T17" fmla="*/ 790 h 965"/>
                <a:gd name="T18" fmla="*/ 248 w 344"/>
                <a:gd name="T19" fmla="*/ 838 h 965"/>
                <a:gd name="T20" fmla="*/ 235 w 344"/>
                <a:gd name="T21" fmla="*/ 861 h 965"/>
                <a:gd name="T22" fmla="*/ 159 w 344"/>
                <a:gd name="T23" fmla="*/ 871 h 965"/>
                <a:gd name="T24" fmla="*/ 36 w 344"/>
                <a:gd name="T25" fmla="*/ 890 h 965"/>
                <a:gd name="T26" fmla="*/ 0 w 344"/>
                <a:gd name="T27" fmla="*/ 920 h 965"/>
                <a:gd name="T28" fmla="*/ 30 w 344"/>
                <a:gd name="T29" fmla="*/ 946 h 965"/>
                <a:gd name="T30" fmla="*/ 99 w 344"/>
                <a:gd name="T31" fmla="*/ 965 h 965"/>
                <a:gd name="T32" fmla="*/ 179 w 344"/>
                <a:gd name="T33" fmla="*/ 926 h 965"/>
                <a:gd name="T34" fmla="*/ 238 w 344"/>
                <a:gd name="T35" fmla="*/ 900 h 965"/>
                <a:gd name="T36" fmla="*/ 314 w 344"/>
                <a:gd name="T37" fmla="*/ 890 h 965"/>
                <a:gd name="T38" fmla="*/ 344 w 344"/>
                <a:gd name="T39" fmla="*/ 881 h 965"/>
                <a:gd name="T40" fmla="*/ 334 w 344"/>
                <a:gd name="T41" fmla="*/ 848 h 965"/>
                <a:gd name="T42" fmla="*/ 248 w 344"/>
                <a:gd name="T43" fmla="*/ 764 h 965"/>
                <a:gd name="T44" fmla="*/ 198 w 344"/>
                <a:gd name="T45" fmla="*/ 676 h 965"/>
                <a:gd name="T46" fmla="*/ 155 w 344"/>
                <a:gd name="T47" fmla="*/ 617 h 965"/>
                <a:gd name="T48" fmla="*/ 149 w 344"/>
                <a:gd name="T49" fmla="*/ 559 h 965"/>
                <a:gd name="T50" fmla="*/ 169 w 344"/>
                <a:gd name="T51" fmla="*/ 462 h 965"/>
                <a:gd name="T52" fmla="*/ 215 w 344"/>
                <a:gd name="T53" fmla="*/ 361 h 965"/>
                <a:gd name="T54" fmla="*/ 265 w 344"/>
                <a:gd name="T55" fmla="*/ 189 h 965"/>
                <a:gd name="T56" fmla="*/ 308 w 344"/>
                <a:gd name="T57" fmla="*/ 88 h 965"/>
                <a:gd name="T58" fmla="*/ 304 w 344"/>
                <a:gd name="T59" fmla="*/ 29 h 965"/>
                <a:gd name="T60" fmla="*/ 265 w 344"/>
                <a:gd name="T61" fmla="*/ 0 h 965"/>
                <a:gd name="T62" fmla="*/ 238 w 344"/>
                <a:gd name="T63" fmla="*/ 0 h 96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44"/>
                <a:gd name="T97" fmla="*/ 0 h 965"/>
                <a:gd name="T98" fmla="*/ 344 w 344"/>
                <a:gd name="T99" fmla="*/ 965 h 96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44" h="965">
                  <a:moveTo>
                    <a:pt x="238" y="0"/>
                  </a:moveTo>
                  <a:lnTo>
                    <a:pt x="195" y="91"/>
                  </a:lnTo>
                  <a:lnTo>
                    <a:pt x="165" y="224"/>
                  </a:lnTo>
                  <a:lnTo>
                    <a:pt x="129" y="371"/>
                  </a:lnTo>
                  <a:lnTo>
                    <a:pt x="96" y="520"/>
                  </a:lnTo>
                  <a:lnTo>
                    <a:pt x="96" y="575"/>
                  </a:lnTo>
                  <a:lnTo>
                    <a:pt x="129" y="673"/>
                  </a:lnTo>
                  <a:lnTo>
                    <a:pt x="175" y="725"/>
                  </a:lnTo>
                  <a:lnTo>
                    <a:pt x="218" y="790"/>
                  </a:lnTo>
                  <a:lnTo>
                    <a:pt x="248" y="838"/>
                  </a:lnTo>
                  <a:lnTo>
                    <a:pt x="235" y="861"/>
                  </a:lnTo>
                  <a:lnTo>
                    <a:pt x="159" y="871"/>
                  </a:lnTo>
                  <a:lnTo>
                    <a:pt x="36" y="890"/>
                  </a:lnTo>
                  <a:lnTo>
                    <a:pt x="0" y="920"/>
                  </a:lnTo>
                  <a:lnTo>
                    <a:pt x="30" y="946"/>
                  </a:lnTo>
                  <a:lnTo>
                    <a:pt x="99" y="965"/>
                  </a:lnTo>
                  <a:lnTo>
                    <a:pt x="179" y="926"/>
                  </a:lnTo>
                  <a:lnTo>
                    <a:pt x="238" y="900"/>
                  </a:lnTo>
                  <a:lnTo>
                    <a:pt x="314" y="890"/>
                  </a:lnTo>
                  <a:lnTo>
                    <a:pt x="344" y="881"/>
                  </a:lnTo>
                  <a:lnTo>
                    <a:pt x="334" y="848"/>
                  </a:lnTo>
                  <a:lnTo>
                    <a:pt x="248" y="764"/>
                  </a:lnTo>
                  <a:lnTo>
                    <a:pt x="198" y="676"/>
                  </a:lnTo>
                  <a:lnTo>
                    <a:pt x="155" y="617"/>
                  </a:lnTo>
                  <a:lnTo>
                    <a:pt x="149" y="559"/>
                  </a:lnTo>
                  <a:lnTo>
                    <a:pt x="169" y="462"/>
                  </a:lnTo>
                  <a:lnTo>
                    <a:pt x="215" y="361"/>
                  </a:lnTo>
                  <a:lnTo>
                    <a:pt x="265" y="189"/>
                  </a:lnTo>
                  <a:lnTo>
                    <a:pt x="308" y="88"/>
                  </a:lnTo>
                  <a:lnTo>
                    <a:pt x="304" y="29"/>
                  </a:lnTo>
                  <a:lnTo>
                    <a:pt x="265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954" y="770"/>
              <a:ext cx="170" cy="198"/>
            </a:xfrm>
            <a:custGeom>
              <a:avLst/>
              <a:gdLst>
                <a:gd name="T0" fmla="*/ 20 w 170"/>
                <a:gd name="T1" fmla="*/ 9 h 198"/>
                <a:gd name="T2" fmla="*/ 66 w 170"/>
                <a:gd name="T3" fmla="*/ 0 h 198"/>
                <a:gd name="T4" fmla="*/ 110 w 170"/>
                <a:gd name="T5" fmla="*/ 3 h 198"/>
                <a:gd name="T6" fmla="*/ 150 w 170"/>
                <a:gd name="T7" fmla="*/ 22 h 198"/>
                <a:gd name="T8" fmla="*/ 170 w 170"/>
                <a:gd name="T9" fmla="*/ 58 h 198"/>
                <a:gd name="T10" fmla="*/ 170 w 170"/>
                <a:gd name="T11" fmla="*/ 87 h 198"/>
                <a:gd name="T12" fmla="*/ 150 w 170"/>
                <a:gd name="T13" fmla="*/ 126 h 198"/>
                <a:gd name="T14" fmla="*/ 116 w 170"/>
                <a:gd name="T15" fmla="*/ 149 h 198"/>
                <a:gd name="T16" fmla="*/ 66 w 170"/>
                <a:gd name="T17" fmla="*/ 149 h 198"/>
                <a:gd name="T18" fmla="*/ 36 w 170"/>
                <a:gd name="T19" fmla="*/ 168 h 198"/>
                <a:gd name="T20" fmla="*/ 26 w 170"/>
                <a:gd name="T21" fmla="*/ 198 h 198"/>
                <a:gd name="T22" fmla="*/ 0 w 170"/>
                <a:gd name="T23" fmla="*/ 188 h 198"/>
                <a:gd name="T24" fmla="*/ 10 w 170"/>
                <a:gd name="T25" fmla="*/ 149 h 198"/>
                <a:gd name="T26" fmla="*/ 46 w 170"/>
                <a:gd name="T27" fmla="*/ 126 h 198"/>
                <a:gd name="T28" fmla="*/ 106 w 170"/>
                <a:gd name="T29" fmla="*/ 120 h 198"/>
                <a:gd name="T30" fmla="*/ 130 w 170"/>
                <a:gd name="T31" fmla="*/ 97 h 198"/>
                <a:gd name="T32" fmla="*/ 136 w 170"/>
                <a:gd name="T33" fmla="*/ 61 h 198"/>
                <a:gd name="T34" fmla="*/ 110 w 170"/>
                <a:gd name="T35" fmla="*/ 29 h 198"/>
                <a:gd name="T36" fmla="*/ 70 w 170"/>
                <a:gd name="T37" fmla="*/ 29 h 198"/>
                <a:gd name="T38" fmla="*/ 26 w 170"/>
                <a:gd name="T39" fmla="*/ 39 h 198"/>
                <a:gd name="T40" fmla="*/ 10 w 170"/>
                <a:gd name="T41" fmla="*/ 29 h 198"/>
                <a:gd name="T42" fmla="*/ 20 w 170"/>
                <a:gd name="T43" fmla="*/ 9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0"/>
                <a:gd name="T67" fmla="*/ 0 h 198"/>
                <a:gd name="T68" fmla="*/ 170 w 170"/>
                <a:gd name="T69" fmla="*/ 198 h 19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0" h="198">
                  <a:moveTo>
                    <a:pt x="20" y="9"/>
                  </a:moveTo>
                  <a:lnTo>
                    <a:pt x="66" y="0"/>
                  </a:lnTo>
                  <a:lnTo>
                    <a:pt x="110" y="3"/>
                  </a:lnTo>
                  <a:lnTo>
                    <a:pt x="150" y="22"/>
                  </a:lnTo>
                  <a:lnTo>
                    <a:pt x="170" y="58"/>
                  </a:lnTo>
                  <a:lnTo>
                    <a:pt x="170" y="87"/>
                  </a:lnTo>
                  <a:lnTo>
                    <a:pt x="150" y="126"/>
                  </a:lnTo>
                  <a:lnTo>
                    <a:pt x="116" y="149"/>
                  </a:lnTo>
                  <a:lnTo>
                    <a:pt x="66" y="149"/>
                  </a:lnTo>
                  <a:lnTo>
                    <a:pt x="36" y="168"/>
                  </a:lnTo>
                  <a:lnTo>
                    <a:pt x="26" y="198"/>
                  </a:lnTo>
                  <a:lnTo>
                    <a:pt x="0" y="188"/>
                  </a:lnTo>
                  <a:lnTo>
                    <a:pt x="10" y="149"/>
                  </a:lnTo>
                  <a:lnTo>
                    <a:pt x="46" y="126"/>
                  </a:lnTo>
                  <a:lnTo>
                    <a:pt x="106" y="120"/>
                  </a:lnTo>
                  <a:lnTo>
                    <a:pt x="130" y="97"/>
                  </a:lnTo>
                  <a:lnTo>
                    <a:pt x="136" y="61"/>
                  </a:lnTo>
                  <a:lnTo>
                    <a:pt x="110" y="29"/>
                  </a:lnTo>
                  <a:lnTo>
                    <a:pt x="70" y="29"/>
                  </a:lnTo>
                  <a:lnTo>
                    <a:pt x="26" y="39"/>
                  </a:lnTo>
                  <a:lnTo>
                    <a:pt x="10" y="2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913" y="1001"/>
              <a:ext cx="53" cy="54"/>
            </a:xfrm>
            <a:custGeom>
              <a:avLst/>
              <a:gdLst>
                <a:gd name="T0" fmla="*/ 53 w 53"/>
                <a:gd name="T1" fmla="*/ 3 h 54"/>
                <a:gd name="T2" fmla="*/ 26 w 53"/>
                <a:gd name="T3" fmla="*/ 0 h 54"/>
                <a:gd name="T4" fmla="*/ 8 w 53"/>
                <a:gd name="T5" fmla="*/ 20 h 54"/>
                <a:gd name="T6" fmla="*/ 0 w 53"/>
                <a:gd name="T7" fmla="*/ 51 h 54"/>
                <a:gd name="T8" fmla="*/ 26 w 53"/>
                <a:gd name="T9" fmla="*/ 54 h 54"/>
                <a:gd name="T10" fmla="*/ 48 w 53"/>
                <a:gd name="T11" fmla="*/ 40 h 54"/>
                <a:gd name="T12" fmla="*/ 53 w 53"/>
                <a:gd name="T13" fmla="*/ 3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54"/>
                <a:gd name="T23" fmla="*/ 53 w 53"/>
                <a:gd name="T24" fmla="*/ 54 h 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54">
                  <a:moveTo>
                    <a:pt x="53" y="3"/>
                  </a:moveTo>
                  <a:lnTo>
                    <a:pt x="26" y="0"/>
                  </a:lnTo>
                  <a:lnTo>
                    <a:pt x="8" y="20"/>
                  </a:lnTo>
                  <a:lnTo>
                    <a:pt x="0" y="51"/>
                  </a:lnTo>
                  <a:lnTo>
                    <a:pt x="26" y="54"/>
                  </a:lnTo>
                  <a:lnTo>
                    <a:pt x="48" y="40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1890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Bài toán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25144"/>
          </a:xfrm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mtClean="0">
                <a:latin typeface="Arial" pitchFamily="34" charset="0"/>
                <a:cs typeface="Arial" pitchFamily="34" charset="0"/>
              </a:rPr>
              <a:t>Giả sử, </a:t>
            </a:r>
            <a:r>
              <a:rPr lang="en-US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cần quản lý danh sách các đối tượng có kiểu có thể khác nhau</a:t>
            </a:r>
            <a:r>
              <a:rPr lang="en-US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mtClean="0">
                <a:latin typeface="Arial" pitchFamily="34" charset="0"/>
                <a:cs typeface="Arial" pitchFamily="34" charset="0"/>
                <a:sym typeface="Wingdings" pitchFamily="2" charset="2"/>
              </a:rPr>
              <a:t>Cần giải quyết 2 vấn đề: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mtClean="0">
                <a:latin typeface="Arial" pitchFamily="34" charset="0"/>
                <a:cs typeface="Arial" pitchFamily="34" charset="0"/>
              </a:rPr>
              <a:t>Cách lưu trữ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mtClean="0">
                <a:latin typeface="Arial" pitchFamily="34" charset="0"/>
                <a:cs typeface="Arial" pitchFamily="34" charset="0"/>
              </a:rPr>
              <a:t>Thao tác xử lý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mtClean="0">
                <a:latin typeface="Arial" pitchFamily="34" charset="0"/>
                <a:cs typeface="Arial" pitchFamily="34" charset="0"/>
              </a:rPr>
              <a:t>Xét trường hợp cụ thể, các đối tượng có thể là Người, Sinh viên hoặc Công nhân.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Bài toán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25144"/>
          </a:xfrm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Về mặt lưu trữ</a:t>
            </a:r>
            <a:r>
              <a:rPr lang="en-US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mtClean="0">
                <a:latin typeface="Arial" pitchFamily="34" charset="0"/>
                <a:cs typeface="Arial" pitchFamily="34" charset="0"/>
              </a:rPr>
              <a:t>Có thể dùng mảng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mtClean="0">
                <a:latin typeface="Arial" pitchFamily="34" charset="0"/>
                <a:cs typeface="Arial" pitchFamily="34" charset="0"/>
              </a:rPr>
              <a:t>Danh sách liên kết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mtClean="0">
                <a:latin typeface="Arial" pitchFamily="34" charset="0"/>
                <a:cs typeface="Arial" pitchFamily="34" charset="0"/>
              </a:rPr>
              <a:t>…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Về thao tác</a:t>
            </a:r>
            <a:r>
              <a:rPr lang="en-US" smtClean="0">
                <a:latin typeface="Arial" pitchFamily="34" charset="0"/>
                <a:cs typeface="Arial" pitchFamily="34" charset="0"/>
              </a:rPr>
              <a:t>: Phải thõa yêu cầu đa hình, thao tác có hoạt động khác nhau ứng với các loại đối tượng khác nhau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Oval Callout 6"/>
          <p:cNvSpPr/>
          <p:nvPr/>
        </p:nvSpPr>
        <p:spPr>
          <a:xfrm>
            <a:off x="4572000" y="1600200"/>
            <a:ext cx="4343400" cy="2209800"/>
          </a:xfrm>
          <a:prstGeom prst="wedgeEllipseCallout">
            <a:avLst>
              <a:gd name="adj1" fmla="val -54590"/>
              <a:gd name="adj2" fmla="val 47518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Có hai cách để giải quyết vần đề:</a:t>
            </a:r>
          </a:p>
          <a:p>
            <a:pPr marL="342900" indent="-342900">
              <a:buFontTx/>
              <a:buChar char="-"/>
            </a:pP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Vùng chọn kiểu</a:t>
            </a:r>
          </a:p>
          <a:p>
            <a:pPr marL="342900" indent="-342900">
              <a:buFontTx/>
              <a:buChar char="-"/>
            </a:pP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Phương thức ảo</a:t>
            </a:r>
            <a:endParaRPr lang="en-US" sz="2400" b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Ví dụ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33400" y="1416268"/>
            <a:ext cx="8229600" cy="51054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class</a:t>
            </a:r>
            <a:r>
              <a:rPr lang="en-US" sz="2400" b="0">
                <a:solidFill>
                  <a:srgbClr val="000000"/>
                </a:solidFill>
              </a:rPr>
              <a:t> Nguoi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protected</a:t>
            </a:r>
            <a:r>
              <a:rPr lang="en-US" sz="2400" b="0">
                <a:solidFill>
                  <a:srgbClr val="000000"/>
                </a:solidFill>
              </a:rPr>
              <a:t>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</a:t>
            </a:r>
            <a:r>
              <a:rPr lang="en-US" sz="2400" b="0">
                <a:solidFill>
                  <a:srgbClr val="0000FF"/>
                </a:solidFill>
              </a:rPr>
              <a:t>char</a:t>
            </a:r>
            <a:r>
              <a:rPr lang="en-US" sz="2400" b="0">
                <a:solidFill>
                  <a:srgbClr val="000000"/>
                </a:solidFill>
              </a:rPr>
              <a:t> *HoTen;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</a:t>
            </a:r>
            <a:r>
              <a:rPr lang="en-US" sz="2400" b="0">
                <a:solidFill>
                  <a:srgbClr val="0000FF"/>
                </a:solidFill>
              </a:rPr>
              <a:t>int</a:t>
            </a:r>
            <a:r>
              <a:rPr lang="en-US" sz="2400" b="0">
                <a:solidFill>
                  <a:srgbClr val="000000"/>
                </a:solidFill>
              </a:rPr>
              <a:t> NamSinh;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public</a:t>
            </a:r>
            <a:r>
              <a:rPr lang="en-US" sz="2400" b="0">
                <a:solidFill>
                  <a:srgbClr val="000000"/>
                </a:solidFill>
              </a:rPr>
              <a:t>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Nguoi(</a:t>
            </a:r>
            <a:r>
              <a:rPr lang="en-US" sz="2400" b="0">
                <a:solidFill>
                  <a:srgbClr val="0000FF"/>
                </a:solidFill>
              </a:rPr>
              <a:t>char</a:t>
            </a:r>
            <a:r>
              <a:rPr lang="en-US" sz="2400" b="0">
                <a:solidFill>
                  <a:srgbClr val="000000"/>
                </a:solidFill>
              </a:rPr>
              <a:t> *ht, </a:t>
            </a:r>
            <a:r>
              <a:rPr lang="en-US" sz="2400" b="0">
                <a:solidFill>
                  <a:srgbClr val="0000FF"/>
                </a:solidFill>
              </a:rPr>
              <a:t>int</a:t>
            </a:r>
            <a:r>
              <a:rPr lang="en-US" sz="2400" b="0">
                <a:solidFill>
                  <a:srgbClr val="000000"/>
                </a:solidFill>
              </a:rPr>
              <a:t> ns):NamSinh(ns){HoTen=strdup(ht);}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~Nguoi() {</a:t>
            </a:r>
            <a:r>
              <a:rPr lang="en-US" sz="2400" b="0">
                <a:solidFill>
                  <a:srgbClr val="0000FF"/>
                </a:solidFill>
              </a:rPr>
              <a:t>delete</a:t>
            </a:r>
            <a:r>
              <a:rPr lang="en-US" sz="2400" b="0">
                <a:solidFill>
                  <a:srgbClr val="000000"/>
                </a:solidFill>
              </a:rPr>
              <a:t> [ ] HoTen;}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</a:t>
            </a:r>
            <a:r>
              <a:rPr lang="en-US" sz="2400" b="0">
                <a:solidFill>
                  <a:srgbClr val="0000FF"/>
                </a:solidFill>
              </a:rPr>
              <a:t>void</a:t>
            </a:r>
            <a:r>
              <a:rPr lang="en-US" sz="2400" b="0">
                <a:solidFill>
                  <a:srgbClr val="000000"/>
                </a:solidFill>
              </a:rPr>
              <a:t> An() </a:t>
            </a:r>
            <a:r>
              <a:rPr lang="en-US" sz="2400" b="0">
                <a:solidFill>
                  <a:srgbClr val="0000FF"/>
                </a:solidFill>
              </a:rPr>
              <a:t>const</a:t>
            </a:r>
            <a:r>
              <a:rPr lang="en-US" sz="2400" b="0">
                <a:solidFill>
                  <a:srgbClr val="000000"/>
                </a:solidFill>
              </a:rPr>
              <a:t> { cout &lt;&lt; HoTen &lt;&lt; " an 3 chen com";}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</a:t>
            </a:r>
            <a:r>
              <a:rPr lang="en-US" sz="2400" b="0">
                <a:solidFill>
                  <a:srgbClr val="0000FF"/>
                </a:solidFill>
              </a:rPr>
              <a:t>void</a:t>
            </a:r>
            <a:r>
              <a:rPr lang="en-US" sz="2400" b="0">
                <a:solidFill>
                  <a:srgbClr val="000000"/>
                </a:solidFill>
              </a:rPr>
              <a:t> Xuat() </a:t>
            </a:r>
            <a:r>
              <a:rPr lang="en-US" sz="2400" b="0">
                <a:solidFill>
                  <a:srgbClr val="0000FF"/>
                </a:solidFill>
              </a:rPr>
              <a:t>const</a:t>
            </a:r>
            <a:r>
              <a:rPr lang="en-US" sz="2400" b="0">
                <a:solidFill>
                  <a:srgbClr val="000000"/>
                </a:solidFill>
              </a:rPr>
              <a:t> {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	cout &lt;&lt; "Nguoi, ho ten: " &lt;&lt; HoTen &lt;&lt; " sinh “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	cout &lt;&lt; NamSinh;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Ví dụ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3400" y="1416268"/>
            <a:ext cx="8229600" cy="51054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class</a:t>
            </a:r>
            <a:r>
              <a:rPr lang="en-US" sz="2400" b="0">
                <a:solidFill>
                  <a:srgbClr val="000000"/>
                </a:solidFill>
              </a:rPr>
              <a:t> SinhVien : </a:t>
            </a:r>
            <a:r>
              <a:rPr lang="en-US" sz="2400" b="0">
                <a:solidFill>
                  <a:srgbClr val="0000FF"/>
                </a:solidFill>
              </a:rPr>
              <a:t>public</a:t>
            </a:r>
            <a:r>
              <a:rPr lang="en-US" sz="2400" b="0">
                <a:solidFill>
                  <a:srgbClr val="000000"/>
                </a:solidFill>
              </a:rPr>
              <a:t> Nguoi{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protected</a:t>
            </a:r>
            <a:r>
              <a:rPr lang="en-US" sz="2400" b="0">
                <a:solidFill>
                  <a:srgbClr val="000000"/>
                </a:solidFill>
              </a:rPr>
              <a:t>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</a:t>
            </a:r>
            <a:r>
              <a:rPr lang="en-US" sz="2400" b="0">
                <a:solidFill>
                  <a:srgbClr val="0000FF"/>
                </a:solidFill>
              </a:rPr>
              <a:t>char</a:t>
            </a:r>
            <a:r>
              <a:rPr lang="en-US" sz="2400" b="0">
                <a:solidFill>
                  <a:srgbClr val="000000"/>
                </a:solidFill>
              </a:rPr>
              <a:t> *MaSo;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public</a:t>
            </a:r>
            <a:r>
              <a:rPr lang="en-US" sz="2400" b="0">
                <a:solidFill>
                  <a:srgbClr val="000000"/>
                </a:solidFill>
              </a:rPr>
              <a:t>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SinhVien(</a:t>
            </a:r>
            <a:r>
              <a:rPr lang="en-US" sz="2400" b="0">
                <a:solidFill>
                  <a:srgbClr val="0000FF"/>
                </a:solidFill>
              </a:rPr>
              <a:t>char</a:t>
            </a:r>
            <a:r>
              <a:rPr lang="en-US" sz="2400" b="0">
                <a:solidFill>
                  <a:srgbClr val="000000"/>
                </a:solidFill>
              </a:rPr>
              <a:t> *n, </a:t>
            </a:r>
            <a:r>
              <a:rPr lang="en-US" sz="2400" b="0">
                <a:solidFill>
                  <a:srgbClr val="0000FF"/>
                </a:solidFill>
              </a:rPr>
              <a:t>char</a:t>
            </a:r>
            <a:r>
              <a:rPr lang="en-US" sz="2400" b="0">
                <a:solidFill>
                  <a:srgbClr val="000000"/>
                </a:solidFill>
              </a:rPr>
              <a:t> *ms, </a:t>
            </a:r>
            <a:r>
              <a:rPr lang="en-US" sz="2400" b="0">
                <a:solidFill>
                  <a:srgbClr val="0000FF"/>
                </a:solidFill>
              </a:rPr>
              <a:t>int</a:t>
            </a:r>
            <a:r>
              <a:rPr lang="en-US" sz="2400" b="0">
                <a:solidFill>
                  <a:srgbClr val="000000"/>
                </a:solidFill>
              </a:rPr>
              <a:t> ns) : Nguoi(n,ns) {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	MaSo = strdup(ms);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}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~SinhVien() { </a:t>
            </a:r>
            <a:r>
              <a:rPr lang="en-US" sz="2400" b="0">
                <a:solidFill>
                  <a:srgbClr val="0000FF"/>
                </a:solidFill>
              </a:rPr>
              <a:t>delete</a:t>
            </a:r>
            <a:r>
              <a:rPr lang="en-US" sz="2400" b="0">
                <a:solidFill>
                  <a:srgbClr val="000000"/>
                </a:solidFill>
              </a:rPr>
              <a:t> [ ] MaSo;}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</a:t>
            </a:r>
            <a:r>
              <a:rPr lang="en-US" sz="2400" b="0">
                <a:solidFill>
                  <a:srgbClr val="0000FF"/>
                </a:solidFill>
              </a:rPr>
              <a:t>void</a:t>
            </a:r>
            <a:r>
              <a:rPr lang="en-US" sz="2400" b="0">
                <a:solidFill>
                  <a:srgbClr val="000000"/>
                </a:solidFill>
              </a:rPr>
              <a:t> Xuat() </a:t>
            </a:r>
            <a:r>
              <a:rPr lang="en-US" sz="2400" b="0">
                <a:solidFill>
                  <a:srgbClr val="0000FF"/>
                </a:solidFill>
              </a:rPr>
              <a:t>const</a:t>
            </a:r>
            <a:r>
              <a:rPr lang="en-US" sz="2400" b="0">
                <a:solidFill>
                  <a:srgbClr val="000000"/>
                </a:solidFill>
              </a:rPr>
              <a:t> {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	cout&lt;&lt;"Sinh vien "&lt;&lt;HoTen&lt;&lt;", ma so "&lt;&lt;MaSo;</a:t>
            </a:r>
          </a:p>
          <a:p>
            <a:pPr marL="342900" indent="-342900">
              <a:lnSpc>
                <a:spcPct val="9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}</a:t>
            </a:r>
          </a:p>
          <a:p>
            <a:pPr marL="342900" indent="-342900">
              <a:lnSpc>
                <a:spcPct val="9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Ví dụ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33400" y="1416268"/>
            <a:ext cx="8229600" cy="51054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class</a:t>
            </a:r>
            <a:r>
              <a:rPr lang="en-US" sz="2400" b="0">
                <a:solidFill>
                  <a:srgbClr val="000000"/>
                </a:solidFill>
              </a:rPr>
              <a:t> NuSinh : </a:t>
            </a:r>
            <a:r>
              <a:rPr lang="en-US" sz="2400" b="0">
                <a:solidFill>
                  <a:srgbClr val="0000FF"/>
                </a:solidFill>
              </a:rPr>
              <a:t>public</a:t>
            </a:r>
            <a:r>
              <a:rPr lang="en-US" sz="2400" b="0">
                <a:solidFill>
                  <a:srgbClr val="000000"/>
                </a:solidFill>
              </a:rPr>
              <a:t> SinhVien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{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rgbClr val="0000FF"/>
                </a:solidFill>
              </a:rPr>
              <a:t>  public</a:t>
            </a:r>
            <a:r>
              <a:rPr lang="en-US" sz="2400" b="0">
                <a:solidFill>
                  <a:srgbClr val="000000"/>
                </a:solidFill>
              </a:rPr>
              <a:t>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NuSinh( </a:t>
            </a:r>
            <a:r>
              <a:rPr lang="en-US" sz="2400" b="0">
                <a:solidFill>
                  <a:srgbClr val="0000FF"/>
                </a:solidFill>
              </a:rPr>
              <a:t>char</a:t>
            </a:r>
            <a:r>
              <a:rPr lang="en-US" sz="2400" b="0">
                <a:solidFill>
                  <a:srgbClr val="000000"/>
                </a:solidFill>
              </a:rPr>
              <a:t> *ht, char *ms, int ns) : SinhVien(ht,ms,ns) {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}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</a:t>
            </a:r>
            <a:r>
              <a:rPr lang="en-US" sz="2400" b="0">
                <a:solidFill>
                  <a:srgbClr val="0000FF"/>
                </a:solidFill>
              </a:rPr>
              <a:t>void</a:t>
            </a:r>
            <a:r>
              <a:rPr lang="en-US" sz="2400" b="0">
                <a:solidFill>
                  <a:srgbClr val="000000"/>
                </a:solidFill>
              </a:rPr>
              <a:t> An() </a:t>
            </a:r>
            <a:r>
              <a:rPr lang="en-US" sz="2400" b="0">
                <a:solidFill>
                  <a:srgbClr val="0000FF"/>
                </a:solidFill>
              </a:rPr>
              <a:t>const</a:t>
            </a:r>
            <a:r>
              <a:rPr lang="en-US" sz="2400" b="0">
                <a:solidFill>
                  <a:srgbClr val="000000"/>
                </a:solidFill>
              </a:rPr>
              <a:t> </a:t>
            </a:r>
            <a:endParaRPr lang="en-US" sz="2400" b="0" smtClean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rgbClr val="000000"/>
                </a:solidFill>
              </a:rPr>
              <a:t>	{</a:t>
            </a:r>
            <a:endParaRPr lang="en-US" sz="2400" b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	cout &lt;&lt; HoTen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	cout &lt;&lt; " ma so " &lt;&lt; MaSo &lt;&lt; " an 2 to pho";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}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12146</TotalTime>
  <Words>2263</Words>
  <Application>Microsoft Office PowerPoint</Application>
  <PresentationFormat>On-screen Show (4:3)</PresentationFormat>
  <Paragraphs>483</Paragraphs>
  <Slides>42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Template</vt:lpstr>
      <vt:lpstr>CHƯƠNG 6. TÍNH ĐA HÌNH</vt:lpstr>
      <vt:lpstr>Nội dung</vt:lpstr>
      <vt:lpstr>Giới thiệu</vt:lpstr>
      <vt:lpstr>Giới thiệu</vt:lpstr>
      <vt:lpstr>Bài toán</vt:lpstr>
      <vt:lpstr>Bài toán</vt:lpstr>
      <vt:lpstr>Ví dụ</vt:lpstr>
      <vt:lpstr>Ví dụ</vt:lpstr>
      <vt:lpstr>Ví dụ</vt:lpstr>
      <vt:lpstr>Ví dụ</vt:lpstr>
      <vt:lpstr>Ví dụ</vt:lpstr>
      <vt:lpstr>Ví dụ</vt:lpstr>
      <vt:lpstr>Dùng vùng chọn kiểu</vt:lpstr>
      <vt:lpstr>Dùng vùng chọn kiểu – Ví dụ</vt:lpstr>
      <vt:lpstr>Dùng vùng chọn kiểu – Ví dụ</vt:lpstr>
      <vt:lpstr>Dùng vùng chọn kiểu – Ví dụ</vt:lpstr>
      <vt:lpstr>Dùng vùng chọn kiểu – Ví dụ</vt:lpstr>
      <vt:lpstr>Dùng vùng chọn kiểu – Ví dụ</vt:lpstr>
      <vt:lpstr>Dùng vùng chọn kiểu</vt:lpstr>
      <vt:lpstr>Phương thức ảo</vt:lpstr>
      <vt:lpstr>Phương thức ảo</vt:lpstr>
      <vt:lpstr>Phương thức ảo</vt:lpstr>
      <vt:lpstr>Phương thức ảo – Ví dụ</vt:lpstr>
      <vt:lpstr>Thêm lớp con mới</vt:lpstr>
      <vt:lpstr>Thêm lớp con mới – Ví dụ</vt:lpstr>
      <vt:lpstr>Thêm lớp con mới</vt:lpstr>
      <vt:lpstr>Lưu ý khi sử dụng phương thức ảo</vt:lpstr>
      <vt:lpstr>Lưu ý khi sử dụng phương thức ảo</vt:lpstr>
      <vt:lpstr>Cơ chế thực hiện phương thức ảo</vt:lpstr>
      <vt:lpstr>Cơ chế thực hiện phương thức ảo</vt:lpstr>
      <vt:lpstr>Phương thức hủy bỏ ảo</vt:lpstr>
      <vt:lpstr>Phương thức hủy bỏ ảo</vt:lpstr>
      <vt:lpstr>Phương thức thuần ảo và lớp cơ sở trừu tượng</vt:lpstr>
      <vt:lpstr>Phương thức thuần ảo và lớp cơ sở trừu tượng</vt:lpstr>
      <vt:lpstr>Phương thức thuần ảo và lớp cơ sở trừu tượng</vt:lpstr>
      <vt:lpstr>Phương thức thuần ảo và lớp cơ sở trừu tượng</vt:lpstr>
      <vt:lpstr>Ví dụ</vt:lpstr>
      <vt:lpstr>Ví dụ</vt:lpstr>
      <vt:lpstr>Bài toán Tính tiền lương</vt:lpstr>
      <vt:lpstr>Bài toán Tính tiền lương</vt:lpstr>
      <vt:lpstr>Bài toán Tính tiền lương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Nguyet Minh</dc:creator>
  <cp:lastModifiedBy>DungTA</cp:lastModifiedBy>
  <cp:revision>696</cp:revision>
  <cp:lastPrinted>1601-01-01T00:00:00Z</cp:lastPrinted>
  <dcterms:created xsi:type="dcterms:W3CDTF">1601-01-01T00:00:00Z</dcterms:created>
  <dcterms:modified xsi:type="dcterms:W3CDTF">2013-12-01T15:12:07Z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