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6"/>
  </p:notesMasterIdLst>
  <p:handoutMasterIdLst>
    <p:handoutMasterId r:id="rId67"/>
  </p:handoutMasterIdLst>
  <p:sldIdLst>
    <p:sldId id="747" r:id="rId2"/>
    <p:sldId id="943" r:id="rId3"/>
    <p:sldId id="729" r:id="rId4"/>
    <p:sldId id="948" r:id="rId5"/>
    <p:sldId id="944" r:id="rId6"/>
    <p:sldId id="947" r:id="rId7"/>
    <p:sldId id="945" r:id="rId8"/>
    <p:sldId id="949" r:id="rId9"/>
    <p:sldId id="950" r:id="rId10"/>
    <p:sldId id="951" r:id="rId11"/>
    <p:sldId id="952" r:id="rId12"/>
    <p:sldId id="953" r:id="rId13"/>
    <p:sldId id="954" r:id="rId14"/>
    <p:sldId id="946" r:id="rId15"/>
    <p:sldId id="955" r:id="rId16"/>
    <p:sldId id="957" r:id="rId17"/>
    <p:sldId id="956" r:id="rId18"/>
    <p:sldId id="958" r:id="rId19"/>
    <p:sldId id="959" r:id="rId20"/>
    <p:sldId id="960" r:id="rId21"/>
    <p:sldId id="961" r:id="rId22"/>
    <p:sldId id="962" r:id="rId23"/>
    <p:sldId id="963" r:id="rId24"/>
    <p:sldId id="964" r:id="rId25"/>
    <p:sldId id="965" r:id="rId26"/>
    <p:sldId id="967" r:id="rId27"/>
    <p:sldId id="968" r:id="rId28"/>
    <p:sldId id="966" r:id="rId29"/>
    <p:sldId id="972" r:id="rId30"/>
    <p:sldId id="973" r:id="rId31"/>
    <p:sldId id="969" r:id="rId32"/>
    <p:sldId id="970" r:id="rId33"/>
    <p:sldId id="971" r:id="rId34"/>
    <p:sldId id="974" r:id="rId35"/>
    <p:sldId id="975" r:id="rId36"/>
    <p:sldId id="1004" r:id="rId37"/>
    <p:sldId id="977" r:id="rId38"/>
    <p:sldId id="978" r:id="rId39"/>
    <p:sldId id="979" r:id="rId40"/>
    <p:sldId id="980" r:id="rId41"/>
    <p:sldId id="981" r:id="rId42"/>
    <p:sldId id="982" r:id="rId43"/>
    <p:sldId id="983" r:id="rId44"/>
    <p:sldId id="987" r:id="rId45"/>
    <p:sldId id="984" r:id="rId46"/>
    <p:sldId id="985" r:id="rId47"/>
    <p:sldId id="986" r:id="rId48"/>
    <p:sldId id="988" r:id="rId49"/>
    <p:sldId id="989" r:id="rId50"/>
    <p:sldId id="990" r:id="rId51"/>
    <p:sldId id="991" r:id="rId52"/>
    <p:sldId id="992" r:id="rId53"/>
    <p:sldId id="993" r:id="rId54"/>
    <p:sldId id="995" r:id="rId55"/>
    <p:sldId id="996" r:id="rId56"/>
    <p:sldId id="997" r:id="rId57"/>
    <p:sldId id="994" r:id="rId58"/>
    <p:sldId id="998" r:id="rId59"/>
    <p:sldId id="999" r:id="rId60"/>
    <p:sldId id="1000" r:id="rId61"/>
    <p:sldId id="1001" r:id="rId62"/>
    <p:sldId id="1002" r:id="rId63"/>
    <p:sldId id="1003" r:id="rId64"/>
    <p:sldId id="941" r:id="rId6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FF"/>
    <a:srgbClr val="0000FF"/>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0244" autoAdjust="0"/>
  </p:normalViewPr>
  <p:slideViewPr>
    <p:cSldViewPr>
      <p:cViewPr>
        <p:scale>
          <a:sx n="60" d="100"/>
          <a:sy n="60" d="100"/>
        </p:scale>
        <p:origin x="-1860" y="-3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8/12/2013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8/12/2013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vi-VN" sz="24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defRPr/>
            </a:pPr>
            <a:endParaRPr lang="vi-VN" sz="2400" dirty="0" smtClean="0">
              <a:ea typeface="+mn-ea"/>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endParaRPr lang="vi-VN" sz="120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sz="24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vi-VN" sz="24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08/12/2013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08/12/2013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08/12/2013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08/12/2013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08/12/2013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08/12/2013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08/12/2013</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08/12/2013</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08/12/2013</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08/12/2013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08/12/2013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08/12/2013</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600" b="1" smtClean="0"/>
              <a:t>CHƯƠNG 7.</a:t>
            </a:r>
            <a:br>
              <a:rPr lang="en-US" sz="4600" b="1" smtClean="0"/>
            </a:br>
            <a:r>
              <a:rPr lang="en-US" sz="4600" b="1" smtClean="0"/>
              <a:t>TEMPLATE, EXCEPTION</a:t>
            </a:r>
            <a:endParaRPr lang="es-ES" sz="4600" b="1">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pPr eaLnBrk="1" hangingPunct="1"/>
            <a:r>
              <a:rPr lang="en-US" b="1" smtClean="0">
                <a:solidFill>
                  <a:srgbClr val="0000FF"/>
                </a:solidFill>
                <a:latin typeface="Times New Roman" pitchFamily="18" charset="0"/>
                <a:cs typeface="Times New Roman" pitchFamily="18" charset="0"/>
              </a:rPr>
              <a:t>ThS. Trần Anh Dũng</a:t>
            </a:r>
            <a:endParaRPr lang="vi-VN" b="1" smtClean="0">
              <a:solidFill>
                <a:srgbClr val="0000FF"/>
              </a:solidFill>
              <a:latin typeface="Times New Roman" pitchFamily="18" charset="0"/>
              <a:cs typeface="Times New Roman" pitchFamily="18" charset="0"/>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Từ khoá template </a:t>
            </a:r>
            <a:r>
              <a:rPr lang="vi-VN" sz="2800">
                <a:solidFill>
                  <a:schemeClr val="tx1">
                    <a:lumMod val="95000"/>
                    <a:lumOff val="5000"/>
                  </a:schemeClr>
                </a:solidFill>
                <a:latin typeface="Arial" pitchFamily="34" charset="0"/>
                <a:cs typeface="Arial" pitchFamily="34" charset="0"/>
              </a:rPr>
              <a:t>được theo sau bởi một cặp ngoặc nhọn chứa tên của các kiểu dữ liệu tùy ý được cung cấp.</a:t>
            </a:r>
          </a:p>
          <a:p>
            <a:pPr marL="457200" lvl="1" indent="0" algn="just">
              <a:lnSpc>
                <a:spcPct val="130000"/>
              </a:lnSpc>
              <a:spcBef>
                <a:spcPts val="300"/>
              </a:spcBef>
              <a:spcAft>
                <a:spcPts val="300"/>
              </a:spcAft>
              <a:buNone/>
            </a:pPr>
            <a:r>
              <a:rPr lang="vi-VN">
                <a:solidFill>
                  <a:srgbClr val="0000FF"/>
                </a:solidFill>
                <a:latin typeface="Arial" pitchFamily="34" charset="0"/>
                <a:cs typeface="Arial" pitchFamily="34" charset="0"/>
              </a:rPr>
              <a:t>template</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&lt;typename T&gt;</a:t>
            </a:r>
          </a:p>
          <a:p>
            <a:pPr marL="457200" lvl="1" indent="0" algn="just">
              <a:lnSpc>
                <a:spcPct val="130000"/>
              </a:lnSpc>
              <a:spcBef>
                <a:spcPts val="300"/>
              </a:spcBef>
              <a:spcAft>
                <a:spcPts val="300"/>
              </a:spcAft>
              <a:buNone/>
            </a:pPr>
            <a:r>
              <a:rPr lang="vi-VN">
                <a:solidFill>
                  <a:srgbClr val="0000FF"/>
                </a:solidFill>
                <a:latin typeface="Arial" pitchFamily="34" charset="0"/>
                <a:cs typeface="Arial" pitchFamily="34" charset="0"/>
              </a:rPr>
              <a:t>template</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&lt;typename T, typename U&gt;</a:t>
            </a: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a:t>
            </a:r>
            <a:r>
              <a:rPr lang="vi-VN" sz="2800">
                <a:solidFill>
                  <a:schemeClr val="tx1">
                    <a:lumMod val="95000"/>
                    <a:lumOff val="5000"/>
                  </a:schemeClr>
                </a:solidFill>
                <a:latin typeface="Arial" pitchFamily="34" charset="0"/>
                <a:cs typeface="Arial" pitchFamily="34" charset="0"/>
              </a:rPr>
              <a:t>lệnh template chỉ có hiệu quả đối với khai báo ngay sau nó</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8235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Hai loại khuôn mẫu cơ bản:</a:t>
            </a:r>
          </a:p>
          <a:p>
            <a:pPr lvl="1"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Function template </a:t>
            </a:r>
            <a:r>
              <a:rPr lang="vi-VN">
                <a:solidFill>
                  <a:schemeClr val="tx1">
                    <a:lumMod val="95000"/>
                    <a:lumOff val="5000"/>
                  </a:schemeClr>
                </a:solidFill>
                <a:latin typeface="Arial" pitchFamily="34" charset="0"/>
                <a:cs typeface="Arial" pitchFamily="34" charset="0"/>
              </a:rPr>
              <a:t>– khuôn mẫu hàm cho phép định nghĩa các hàm tổng quát dùng đến các kiểu dữ liệu </a:t>
            </a:r>
            <a:r>
              <a:rPr lang="vi-VN" smtClean="0">
                <a:solidFill>
                  <a:schemeClr val="tx1">
                    <a:lumMod val="95000"/>
                    <a:lumOff val="5000"/>
                  </a:schemeClr>
                </a:solidFill>
                <a:latin typeface="Arial" pitchFamily="34" charset="0"/>
                <a:cs typeface="Arial" pitchFamily="34" charset="0"/>
              </a:rPr>
              <a:t>t</a:t>
            </a:r>
            <a:r>
              <a:rPr lang="en-US" smtClean="0">
                <a:solidFill>
                  <a:schemeClr val="tx1">
                    <a:lumMod val="95000"/>
                    <a:lumOff val="5000"/>
                  </a:schemeClr>
                </a:solidFill>
                <a:latin typeface="Arial" pitchFamily="34" charset="0"/>
                <a:cs typeface="Arial" pitchFamily="34" charset="0"/>
              </a:rPr>
              <a:t>ùy</a:t>
            </a:r>
            <a:r>
              <a:rPr lang="vi-VN" smtClean="0">
                <a:solidFill>
                  <a:schemeClr val="tx1">
                    <a:lumMod val="95000"/>
                    <a:lumOff val="5000"/>
                  </a:schemeClr>
                </a:solidFill>
                <a:latin typeface="Arial" pitchFamily="34" charset="0"/>
                <a:cs typeface="Arial" pitchFamily="34" charset="0"/>
              </a:rPr>
              <a:t> ý</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Class template </a:t>
            </a:r>
            <a:r>
              <a:rPr lang="vi-VN">
                <a:solidFill>
                  <a:schemeClr val="tx1">
                    <a:lumMod val="95000"/>
                    <a:lumOff val="5000"/>
                  </a:schemeClr>
                </a:solidFill>
                <a:latin typeface="Arial" pitchFamily="34" charset="0"/>
                <a:cs typeface="Arial" pitchFamily="34" charset="0"/>
              </a:rPr>
              <a:t>– khuôn mẫu lớp cho phép định nghĩa các lớp tổng quát dùng đến các kiểu dữ liệu </a:t>
            </a:r>
            <a:r>
              <a:rPr lang="vi-VN" smtClean="0">
                <a:solidFill>
                  <a:schemeClr val="tx1">
                    <a:lumMod val="95000"/>
                    <a:lumOff val="5000"/>
                  </a:schemeClr>
                </a:solidFill>
                <a:latin typeface="Arial" pitchFamily="34" charset="0"/>
                <a:cs typeface="Arial" pitchFamily="34" charset="0"/>
              </a:rPr>
              <a:t>t</a:t>
            </a:r>
            <a:r>
              <a:rPr lang="en-US" smtClean="0">
                <a:solidFill>
                  <a:schemeClr val="tx1">
                    <a:lumMod val="95000"/>
                    <a:lumOff val="5000"/>
                  </a:schemeClr>
                </a:solidFill>
                <a:latin typeface="Arial" pitchFamily="34" charset="0"/>
                <a:cs typeface="Arial" pitchFamily="34" charset="0"/>
              </a:rPr>
              <a:t>ùy</a:t>
            </a:r>
            <a:r>
              <a:rPr lang="vi-VN" smtClean="0">
                <a:solidFill>
                  <a:schemeClr val="tx1">
                    <a:lumMod val="95000"/>
                    <a:lumOff val="5000"/>
                  </a:schemeClr>
                </a:solidFill>
                <a:latin typeface="Arial" pitchFamily="34" charset="0"/>
                <a:cs typeface="Arial" pitchFamily="34" charset="0"/>
              </a:rPr>
              <a:t> ý</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8235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Khuôn mẫu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Khuôn mẫu hàm </a:t>
            </a:r>
            <a:r>
              <a:rPr lang="vi-VN" sz="2800">
                <a:solidFill>
                  <a:schemeClr val="tx1">
                    <a:lumMod val="95000"/>
                    <a:lumOff val="5000"/>
                  </a:schemeClr>
                </a:solidFill>
                <a:latin typeface="Arial" pitchFamily="34" charset="0"/>
                <a:cs typeface="Arial" pitchFamily="34" charset="0"/>
              </a:rPr>
              <a:t>là dạng khuôn mẫu đơn giản nhất cho phép ta định nghĩa các hàm dùng đến các kiểu dữ liệu </a:t>
            </a:r>
            <a:r>
              <a:rPr lang="en-US" sz="2800" smtClean="0">
                <a:solidFill>
                  <a:schemeClr val="tx1">
                    <a:lumMod val="95000"/>
                    <a:lumOff val="5000"/>
                  </a:schemeClr>
                </a:solidFill>
                <a:latin typeface="Arial" pitchFamily="34" charset="0"/>
                <a:cs typeface="Arial" pitchFamily="34" charset="0"/>
              </a:rPr>
              <a:t>tùy </a:t>
            </a:r>
            <a:r>
              <a:rPr lang="vi-VN" sz="2800" smtClean="0">
                <a:solidFill>
                  <a:schemeClr val="tx1">
                    <a:lumMod val="95000"/>
                    <a:lumOff val="5000"/>
                  </a:schemeClr>
                </a:solidFill>
                <a:latin typeface="Arial" pitchFamily="34" charset="0"/>
                <a:cs typeface="Arial" pitchFamily="34" charset="0"/>
              </a:rPr>
              <a:t>ý</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sau đ</a:t>
            </a:r>
            <a:r>
              <a:rPr lang="vi-VN" sz="2800" smtClean="0">
                <a:solidFill>
                  <a:schemeClr val="tx1">
                    <a:lumMod val="95000"/>
                    <a:lumOff val="5000"/>
                  </a:schemeClr>
                </a:solidFill>
                <a:latin typeface="Arial" pitchFamily="34" charset="0"/>
                <a:cs typeface="Arial" pitchFamily="34" charset="0"/>
              </a:rPr>
              <a:t>ịnh </a:t>
            </a:r>
            <a:r>
              <a:rPr lang="vi-VN" sz="2800">
                <a:solidFill>
                  <a:schemeClr val="tx1">
                    <a:lumMod val="95000"/>
                    <a:lumOff val="5000"/>
                  </a:schemeClr>
                </a:solidFill>
                <a:latin typeface="Arial" pitchFamily="34" charset="0"/>
                <a:cs typeface="Arial" pitchFamily="34" charset="0"/>
              </a:rPr>
              <a:t>nghĩa hàm swap() bằng khuôn mẫu: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1905000" y="4038600"/>
            <a:ext cx="6781800" cy="24384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400" b="0">
                <a:solidFill>
                  <a:srgbClr val="0000FF"/>
                </a:solidFill>
              </a:rPr>
              <a:t>template</a:t>
            </a:r>
            <a:r>
              <a:rPr lang="fr-FR" sz="2400" b="0">
                <a:solidFill>
                  <a:srgbClr val="000000"/>
                </a:solidFill>
              </a:rPr>
              <a:t> &lt;</a:t>
            </a:r>
            <a:r>
              <a:rPr lang="fr-FR" sz="2400" b="0">
                <a:solidFill>
                  <a:srgbClr val="0000FF"/>
                </a:solidFill>
              </a:rPr>
              <a:t>typename</a:t>
            </a:r>
            <a:r>
              <a:rPr lang="fr-FR" sz="2400" b="0">
                <a:solidFill>
                  <a:srgbClr val="000000"/>
                </a:solidFill>
              </a:rPr>
              <a:t> T&gt;</a:t>
            </a:r>
          </a:p>
          <a:p>
            <a:pPr marL="342900" indent="-342900">
              <a:lnSpc>
                <a:spcPct val="120000"/>
              </a:lnSpc>
              <a:spcBef>
                <a:spcPts val="300"/>
              </a:spcBef>
              <a:buFont typeface="Wingdings" pitchFamily="2" charset="2"/>
              <a:buNone/>
            </a:pPr>
            <a:r>
              <a:rPr lang="fr-FR" sz="2400" b="0">
                <a:solidFill>
                  <a:srgbClr val="0000FF"/>
                </a:solidFill>
              </a:rPr>
              <a:t>void</a:t>
            </a:r>
            <a:r>
              <a:rPr lang="fr-FR" sz="2400" b="0">
                <a:solidFill>
                  <a:srgbClr val="000000"/>
                </a:solidFill>
              </a:rPr>
              <a:t> swap(T &amp; a, T &amp; b) {</a:t>
            </a:r>
          </a:p>
          <a:p>
            <a:pPr marL="342900" indent="-342900">
              <a:lnSpc>
                <a:spcPct val="120000"/>
              </a:lnSpc>
              <a:spcBef>
                <a:spcPts val="300"/>
              </a:spcBef>
              <a:buFont typeface="Wingdings" pitchFamily="2" charset="2"/>
              <a:buNone/>
            </a:pPr>
            <a:r>
              <a:rPr lang="fr-FR" sz="2400" b="0">
                <a:solidFill>
                  <a:srgbClr val="000000"/>
                </a:solidFill>
              </a:rPr>
              <a:t>	T temp;</a:t>
            </a:r>
          </a:p>
          <a:p>
            <a:pPr marL="342900" indent="-342900">
              <a:lnSpc>
                <a:spcPct val="120000"/>
              </a:lnSpc>
              <a:spcBef>
                <a:spcPts val="300"/>
              </a:spcBef>
              <a:buFont typeface="Wingdings" pitchFamily="2" charset="2"/>
              <a:buNone/>
            </a:pPr>
            <a:r>
              <a:rPr lang="fr-FR" sz="2400" b="0">
                <a:solidFill>
                  <a:srgbClr val="000000"/>
                </a:solidFill>
              </a:rPr>
              <a:t>	temp = a; a = b; b = temp;</a:t>
            </a:r>
          </a:p>
          <a:p>
            <a:pPr marL="342900" indent="-342900">
              <a:lnSpc>
                <a:spcPct val="120000"/>
              </a:lnSpc>
              <a:spcBef>
                <a:spcPts val="3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5154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Thực chất, khi sử dụng template, ta đã định nghĩa một tập vô hạn </a:t>
            </a:r>
            <a:r>
              <a:rPr lang="vi-VN" sz="2800">
                <a:solidFill>
                  <a:srgbClr val="0066FF"/>
                </a:solidFill>
                <a:latin typeface="Arial" pitchFamily="34" charset="0"/>
                <a:cs typeface="Arial" pitchFamily="34" charset="0"/>
              </a:rPr>
              <a:t>các hàm chồng nhau </a:t>
            </a:r>
            <a:r>
              <a:rPr lang="vi-VN" sz="2800">
                <a:solidFill>
                  <a:schemeClr val="tx1">
                    <a:lumMod val="95000"/>
                    <a:lumOff val="5000"/>
                  </a:schemeClr>
                </a:solidFill>
                <a:latin typeface="Arial" pitchFamily="34" charset="0"/>
                <a:cs typeface="Arial" pitchFamily="34" charset="0"/>
              </a:rPr>
              <a:t>với tên swap()</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gọi một trong các phiên bản này, ta chỉ cần gọi nó với kiểu dữ liệu tương ứng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7" name="Rectangle 3"/>
          <p:cNvSpPr>
            <a:spLocks noChangeArrowheads="1"/>
          </p:cNvSpPr>
          <p:nvPr/>
        </p:nvSpPr>
        <p:spPr bwMode="auto">
          <a:xfrm>
            <a:off x="914400" y="4419600"/>
            <a:ext cx="7772400" cy="20915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int</a:t>
            </a:r>
            <a:r>
              <a:rPr lang="en-US" sz="2600" b="0">
                <a:solidFill>
                  <a:srgbClr val="000000"/>
                </a:solidFill>
              </a:rPr>
              <a:t> x = 1, y = 2;</a:t>
            </a:r>
          </a:p>
          <a:p>
            <a:pPr marL="342900" indent="-342900">
              <a:lnSpc>
                <a:spcPct val="120000"/>
              </a:lnSpc>
              <a:spcBef>
                <a:spcPts val="300"/>
              </a:spcBef>
              <a:buFont typeface="Wingdings" pitchFamily="2" charset="2"/>
              <a:buNone/>
            </a:pPr>
            <a:r>
              <a:rPr lang="en-US" sz="2600" b="0">
                <a:solidFill>
                  <a:srgbClr val="0000FF"/>
                </a:solidFill>
              </a:rPr>
              <a:t>float</a:t>
            </a:r>
            <a:r>
              <a:rPr lang="en-US" sz="2600" b="0">
                <a:solidFill>
                  <a:srgbClr val="000000"/>
                </a:solidFill>
              </a:rPr>
              <a:t> a = 1.1, b = 2.2</a:t>
            </a:r>
            <a:r>
              <a:rPr lang="en-US" sz="2600" b="0" smtClean="0">
                <a:solidFill>
                  <a:srgbClr val="000000"/>
                </a:solidFill>
              </a:rPr>
              <a:t>;</a:t>
            </a:r>
            <a:endParaRPr lang="en-US" sz="2600" b="0">
              <a:solidFill>
                <a:srgbClr val="000000"/>
              </a:solidFill>
            </a:endParaRPr>
          </a:p>
          <a:p>
            <a:pPr marL="342900" indent="-342900">
              <a:lnSpc>
                <a:spcPct val="120000"/>
              </a:lnSpc>
              <a:spcBef>
                <a:spcPts val="300"/>
              </a:spcBef>
              <a:buFont typeface="Wingdings" pitchFamily="2" charset="2"/>
              <a:buNone/>
            </a:pPr>
            <a:r>
              <a:rPr lang="en-US" sz="2600" b="0">
                <a:solidFill>
                  <a:srgbClr val="000000"/>
                </a:solidFill>
              </a:rPr>
              <a:t>swap(x, y); </a:t>
            </a:r>
            <a:r>
              <a:rPr lang="en-US" sz="2600" b="0" smtClean="0">
                <a:solidFill>
                  <a:srgbClr val="009900"/>
                </a:solidFill>
              </a:rPr>
              <a:t>//Gọi </a:t>
            </a:r>
            <a:r>
              <a:rPr lang="en-US" sz="2600" b="0">
                <a:solidFill>
                  <a:srgbClr val="009900"/>
                </a:solidFill>
              </a:rPr>
              <a:t>hàm swap() với kiểu int</a:t>
            </a:r>
          </a:p>
          <a:p>
            <a:pPr marL="342900" indent="-342900">
              <a:lnSpc>
                <a:spcPct val="120000"/>
              </a:lnSpc>
              <a:spcBef>
                <a:spcPts val="300"/>
              </a:spcBef>
              <a:buFont typeface="Wingdings" pitchFamily="2" charset="2"/>
              <a:buNone/>
            </a:pPr>
            <a:r>
              <a:rPr lang="en-US" sz="2600" b="0">
                <a:solidFill>
                  <a:srgbClr val="000000"/>
                </a:solidFill>
              </a:rPr>
              <a:t>swap(a, b); </a:t>
            </a:r>
            <a:r>
              <a:rPr lang="en-US" sz="2600" b="0" smtClean="0">
                <a:solidFill>
                  <a:srgbClr val="009900"/>
                </a:solidFill>
              </a:rPr>
              <a:t>//Gọi </a:t>
            </a:r>
            <a:r>
              <a:rPr lang="en-US" sz="2600" b="0">
                <a:solidFill>
                  <a:srgbClr val="009900"/>
                </a:solidFill>
              </a:rPr>
              <a:t>hàm swap() với kiểu float</a:t>
            </a:r>
          </a:p>
        </p:txBody>
      </p:sp>
    </p:spTree>
    <p:extLst>
      <p:ext uri="{BB962C8B-B14F-4D97-AF65-F5344CB8AC3E}">
        <p14:creationId xmlns:p14="http://schemas.microsoft.com/office/powerpoint/2010/main" val="238348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Chuyện gì xảy ra khi ta biên dịch mã?</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Trước hết, sự thay thế "T" trong khai báo/định nghĩa hàm swap() không phải thay thế text đơn giản và cũng </a:t>
            </a:r>
            <a:r>
              <a:rPr lang="vi-VN">
                <a:solidFill>
                  <a:srgbClr val="0066FF"/>
                </a:solidFill>
                <a:latin typeface="Arial" pitchFamily="34" charset="0"/>
                <a:cs typeface="Arial" pitchFamily="34" charset="0"/>
              </a:rPr>
              <a:t>không được thực hiện bởi trình tiền xử </a:t>
            </a:r>
            <a:r>
              <a:rPr lang="vi-VN" smtClean="0">
                <a:solidFill>
                  <a:srgbClr val="0066FF"/>
                </a:solidFill>
                <a:latin typeface="Arial" pitchFamily="34" charset="0"/>
                <a:cs typeface="Arial" pitchFamily="34" charset="0"/>
              </a:rPr>
              <a:t>lý</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Việc chuyển phiên bản mẫu của swap() thành các cài đặt cụ thể cho int và float </a:t>
            </a:r>
            <a:r>
              <a:rPr lang="vi-VN">
                <a:solidFill>
                  <a:srgbClr val="0066FF"/>
                </a:solidFill>
                <a:latin typeface="Arial" pitchFamily="34" charset="0"/>
                <a:cs typeface="Arial" pitchFamily="34" charset="0"/>
              </a:rPr>
              <a:t>được thực hiện bởi trình biên </a:t>
            </a:r>
            <a:r>
              <a:rPr lang="vi-VN" smtClean="0">
                <a:solidFill>
                  <a:srgbClr val="0066FF"/>
                </a:solidFill>
                <a:latin typeface="Arial" pitchFamily="34" charset="0"/>
                <a:cs typeface="Arial" pitchFamily="34" charset="0"/>
              </a:rPr>
              <a:t>dịch</a:t>
            </a:r>
            <a:r>
              <a:rPr lang="en-US" smtClean="0">
                <a:solidFill>
                  <a:srgbClr val="0066FF"/>
                </a:solidFill>
                <a:latin typeface="Arial" pitchFamily="34" charset="0"/>
                <a:cs typeface="Arial" pitchFamily="34" charset="0"/>
              </a:rPr>
              <a:t>.</a:t>
            </a:r>
            <a:endParaRPr lang="vi-VN" smtClean="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2303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Hãy xem xét hoạt động của trình biên dịch khi gặp lời gọi </a:t>
            </a:r>
            <a:r>
              <a:rPr lang="vi-VN" sz="2800">
                <a:solidFill>
                  <a:srgbClr val="0066FF"/>
                </a:solidFill>
                <a:latin typeface="Arial" pitchFamily="34" charset="0"/>
                <a:cs typeface="Arial" pitchFamily="34" charset="0"/>
              </a:rPr>
              <a:t>swap() thứ nhất (với hai tham số int)</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Trước hết, trình biên dịch tìm xem có một hàm swap() được khai báo với 2 tham số kiểu int hay </a:t>
            </a:r>
            <a:r>
              <a:rPr lang="vi-VN" smtClean="0">
                <a:solidFill>
                  <a:schemeClr val="tx1">
                    <a:lumMod val="95000"/>
                    <a:lumOff val="5000"/>
                  </a:schemeClr>
                </a:solidFill>
                <a:latin typeface="Arial" pitchFamily="34" charset="0"/>
                <a:cs typeface="Arial" pitchFamily="34" charset="0"/>
              </a:rPr>
              <a:t>không</a:t>
            </a:r>
            <a:r>
              <a:rPr lang="en-US" smtClean="0">
                <a:solidFill>
                  <a:schemeClr val="tx1">
                    <a:lumMod val="95000"/>
                    <a:lumOff val="5000"/>
                  </a:schemeClr>
                </a:solidFill>
                <a:latin typeface="Arial" pitchFamily="34" charset="0"/>
                <a:cs typeface="Arial" pitchFamily="34" charset="0"/>
              </a:rPr>
              <a:t>?</a:t>
            </a:r>
            <a:r>
              <a:rPr lang="vi-VN" smtClean="0">
                <a:solidFill>
                  <a:schemeClr val="tx1">
                    <a:lumMod val="95000"/>
                    <a:lumOff val="5000"/>
                  </a:schemeClr>
                </a:solidFill>
                <a:latin typeface="Arial" pitchFamily="34" charset="0"/>
                <a:cs typeface="Arial" pitchFamily="34" charset="0"/>
              </a:rPr>
              <a:t> </a:t>
            </a:r>
            <a:r>
              <a:rPr lang="en-US" smtClean="0">
                <a:solidFill>
                  <a:schemeClr val="tx1">
                    <a:lumMod val="95000"/>
                    <a:lumOff val="5000"/>
                  </a:schemeClr>
                </a:solidFill>
                <a:latin typeface="Arial" pitchFamily="34" charset="0"/>
                <a:cs typeface="Arial" pitchFamily="34" charset="0"/>
                <a:sym typeface="Wingdings" pitchFamily="2" charset="2"/>
              </a:rPr>
              <a:t></a:t>
            </a:r>
            <a:r>
              <a:rPr lang="vi-VN" smtClean="0">
                <a:solidFill>
                  <a:schemeClr val="tx1">
                    <a:lumMod val="95000"/>
                    <a:lumOff val="5000"/>
                  </a:schemeClr>
                </a:solidFill>
                <a:latin typeface="Arial" pitchFamily="34" charset="0"/>
                <a:cs typeface="Arial" pitchFamily="34" charset="0"/>
              </a:rPr>
              <a:t>không </a:t>
            </a:r>
            <a:r>
              <a:rPr lang="vi-VN">
                <a:solidFill>
                  <a:schemeClr val="tx1">
                    <a:lumMod val="95000"/>
                    <a:lumOff val="5000"/>
                  </a:schemeClr>
                </a:solidFill>
                <a:latin typeface="Arial" pitchFamily="34" charset="0"/>
                <a:cs typeface="Arial" pitchFamily="34" charset="0"/>
              </a:rPr>
              <a:t>tìm thấy nhưng tìm thấy một template có thể dùng </a:t>
            </a:r>
            <a:r>
              <a:rPr lang="vi-VN" smtClean="0">
                <a:solidFill>
                  <a:schemeClr val="tx1">
                    <a:lumMod val="95000"/>
                    <a:lumOff val="5000"/>
                  </a:schemeClr>
                </a:solidFill>
                <a:latin typeface="Arial" pitchFamily="34" charset="0"/>
                <a:cs typeface="Arial" pitchFamily="34" charset="0"/>
              </a:rPr>
              <a:t>được</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549410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Tiếp </a:t>
            </a:r>
            <a:r>
              <a:rPr lang="vi-VN" sz="2800">
                <a:solidFill>
                  <a:schemeClr val="tx1">
                    <a:lumMod val="95000"/>
                    <a:lumOff val="5000"/>
                  </a:schemeClr>
                </a:solidFill>
                <a:latin typeface="Arial" pitchFamily="34" charset="0"/>
                <a:cs typeface="Arial" pitchFamily="34" charset="0"/>
              </a:rPr>
              <a:t>theo, nó </a:t>
            </a:r>
            <a:r>
              <a:rPr lang="vi-VN" sz="2800">
                <a:solidFill>
                  <a:srgbClr val="0066FF"/>
                </a:solidFill>
                <a:latin typeface="Arial" pitchFamily="34" charset="0"/>
                <a:cs typeface="Arial" pitchFamily="34" charset="0"/>
              </a:rPr>
              <a:t>xem xét khai báo của template swap()</a:t>
            </a:r>
            <a:r>
              <a:rPr lang="vi-VN" sz="2800">
                <a:solidFill>
                  <a:schemeClr val="tx1">
                    <a:lumMod val="95000"/>
                    <a:lumOff val="5000"/>
                  </a:schemeClr>
                </a:solidFill>
                <a:latin typeface="Arial" pitchFamily="34" charset="0"/>
                <a:cs typeface="Arial" pitchFamily="34" charset="0"/>
              </a:rPr>
              <a:t> để xem có thể khớp được với lời gọi hàm hay </a:t>
            </a:r>
            <a:r>
              <a:rPr lang="vi-VN" sz="2800" smtClean="0">
                <a:solidFill>
                  <a:schemeClr val="tx1">
                    <a:lumMod val="95000"/>
                    <a:lumOff val="5000"/>
                  </a:schemeClr>
                </a:solidFill>
                <a:latin typeface="Arial" pitchFamily="34" charset="0"/>
                <a:cs typeface="Arial" pitchFamily="34" charset="0"/>
              </a:rPr>
              <a:t>không</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Lời gọi hàm cung cấp hai tham số thuộc cùng một kiểu (int)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Trình biên dịch thấy template chỉ ra hai tham số thuộc cùng kiểu T, nên nó kết luận rằng T phải là kiểu 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Do đó, trình biên dịch kết luận rằng template khớp với lời gọi hàm</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Tree>
    <p:extLst>
      <p:ext uri="{BB962C8B-B14F-4D97-AF65-F5344CB8AC3E}">
        <p14:creationId xmlns:p14="http://schemas.microsoft.com/office/powerpoint/2010/main" val="4274491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đã xác định được </a:t>
            </a:r>
            <a:r>
              <a:rPr lang="vi-VN" sz="2800">
                <a:solidFill>
                  <a:srgbClr val="0066FF"/>
                </a:solidFill>
                <a:latin typeface="Arial" pitchFamily="34" charset="0"/>
                <a:cs typeface="Arial" pitchFamily="34" charset="0"/>
              </a:rPr>
              <a:t>template khớp với lời gọi hàm</a:t>
            </a:r>
            <a:r>
              <a:rPr lang="vi-VN" sz="2800">
                <a:solidFill>
                  <a:schemeClr val="tx1">
                    <a:lumMod val="95000"/>
                    <a:lumOff val="5000"/>
                  </a:schemeClr>
                </a:solidFill>
                <a:latin typeface="Arial" pitchFamily="34" charset="0"/>
                <a:cs typeface="Arial" pitchFamily="34" charset="0"/>
              </a:rPr>
              <a:t>, trình biên dịch kiểm tra xem đã có một phiên bản của swap() với hai tham số kiểu int được sinh ra từ template hay chưa</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đã có, lời gọi được liên kết (bind) với phiên bản đã được sinh ra</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không, trình biên dịch sẽ sinh một cài đặt của swap() lấy hai tham số kiểu int </a:t>
            </a:r>
            <a:r>
              <a:rPr lang="en-US" sz="2400">
                <a:solidFill>
                  <a:schemeClr val="tx1">
                    <a:lumMod val="95000"/>
                    <a:lumOff val="5000"/>
                  </a:schemeClr>
                </a:solidFill>
                <a:latin typeface="Arial" pitchFamily="34" charset="0"/>
                <a:cs typeface="Arial" pitchFamily="34" charset="0"/>
              </a:rPr>
              <a:t>-</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và liên kết lời gọi hàm với phiên bản vừa </a:t>
            </a:r>
            <a:r>
              <a:rPr lang="vi-VN" sz="2400" smtClean="0">
                <a:solidFill>
                  <a:schemeClr val="tx1">
                    <a:lumMod val="95000"/>
                    <a:lumOff val="5000"/>
                  </a:schemeClr>
                </a:solidFill>
                <a:latin typeface="Arial" pitchFamily="34" charset="0"/>
                <a:cs typeface="Arial" pitchFamily="34" charset="0"/>
              </a:rPr>
              <a:t>sinh</a:t>
            </a: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549410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a:t>
            </a:r>
            <a:r>
              <a:rPr lang="vi-VN" sz="2800" smtClean="0">
                <a:solidFill>
                  <a:schemeClr val="tx1">
                    <a:lumMod val="95000"/>
                    <a:lumOff val="5000"/>
                  </a:schemeClr>
                </a:solidFill>
                <a:latin typeface="Arial" pitchFamily="34" charset="0"/>
                <a:cs typeface="Arial" pitchFamily="34" charset="0"/>
              </a:rPr>
              <a:t>ậy</a:t>
            </a:r>
            <a:r>
              <a:rPr lang="vi-VN" sz="2800">
                <a:solidFill>
                  <a:schemeClr val="tx1">
                    <a:lumMod val="95000"/>
                    <a:lumOff val="5000"/>
                  </a:schemeClr>
                </a:solidFill>
                <a:latin typeface="Arial" pitchFamily="34" charset="0"/>
                <a:cs typeface="Arial" pitchFamily="34" charset="0"/>
              </a:rPr>
              <a:t>, đến cuối quy trình biên dịch đoạn mã trong ví dụ, </a:t>
            </a:r>
            <a:r>
              <a:rPr lang="vi-VN" sz="2800">
                <a:solidFill>
                  <a:srgbClr val="0066FF"/>
                </a:solidFill>
                <a:latin typeface="Arial" pitchFamily="34" charset="0"/>
                <a:cs typeface="Arial" pitchFamily="34" charset="0"/>
              </a:rPr>
              <a:t>sẽ có hai phiên bản của swap() được </a:t>
            </a:r>
            <a:r>
              <a:rPr lang="vi-VN" sz="2800" smtClean="0">
                <a:solidFill>
                  <a:srgbClr val="0066FF"/>
                </a:solidFill>
                <a:latin typeface="Arial" pitchFamily="34" charset="0"/>
                <a:cs typeface="Arial" pitchFamily="34" charset="0"/>
              </a:rPr>
              <a:t>tạo</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với các lời gọi hàm của ta được liên kết với phiên bản thích </a:t>
            </a:r>
            <a:r>
              <a:rPr lang="vi-VN" sz="2800" smtClean="0">
                <a:solidFill>
                  <a:schemeClr val="tx1">
                    <a:lumMod val="95000"/>
                    <a:lumOff val="5000"/>
                  </a:schemeClr>
                </a:solidFill>
                <a:latin typeface="Arial" pitchFamily="34" charset="0"/>
                <a:cs typeface="Arial" pitchFamily="34" charset="0"/>
              </a:rPr>
              <a:t>hợp</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hi </a:t>
            </a:r>
            <a:r>
              <a:rPr lang="vi-VN" sz="2400">
                <a:solidFill>
                  <a:schemeClr val="tx1">
                    <a:lumMod val="95000"/>
                    <a:lumOff val="5000"/>
                  </a:schemeClr>
                </a:solidFill>
                <a:latin typeface="Arial" pitchFamily="34" charset="0"/>
                <a:cs typeface="Arial" pitchFamily="34" charset="0"/>
              </a:rPr>
              <a:t>phí </a:t>
            </a:r>
            <a:r>
              <a:rPr lang="vi-VN" sz="2400" smtClean="0">
                <a:solidFill>
                  <a:schemeClr val="tx1">
                    <a:lumMod val="95000"/>
                    <a:lumOff val="5000"/>
                  </a:schemeClr>
                </a:solidFill>
                <a:latin typeface="Arial" pitchFamily="34" charset="0"/>
                <a:cs typeface="Arial" pitchFamily="34" charset="0"/>
              </a:rPr>
              <a:t>về </a:t>
            </a:r>
            <a:r>
              <a:rPr lang="vi-VN" sz="2400">
                <a:solidFill>
                  <a:schemeClr val="tx1">
                    <a:lumMod val="95000"/>
                    <a:lumOff val="5000"/>
                  </a:schemeClr>
                </a:solidFill>
                <a:latin typeface="Arial" pitchFamily="34" charset="0"/>
                <a:cs typeface="Arial" pitchFamily="34" charset="0"/>
              </a:rPr>
              <a:t>thời gian biên dịch đối với việc sử dụng </a:t>
            </a:r>
            <a:r>
              <a:rPr lang="vi-VN" sz="2400" smtClean="0">
                <a:solidFill>
                  <a:schemeClr val="tx1">
                    <a:lumMod val="95000"/>
                    <a:lumOff val="5000"/>
                  </a:schemeClr>
                </a:solidFill>
                <a:latin typeface="Arial" pitchFamily="34" charset="0"/>
                <a:cs typeface="Arial" pitchFamily="34" charset="0"/>
              </a:rPr>
              <a:t>template</a:t>
            </a:r>
            <a:r>
              <a:rPr lang="en-US" sz="2400" smtClean="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hi </a:t>
            </a:r>
            <a:r>
              <a:rPr lang="vi-VN" sz="2400">
                <a:solidFill>
                  <a:schemeClr val="tx1">
                    <a:lumMod val="95000"/>
                    <a:lumOff val="5000"/>
                  </a:schemeClr>
                </a:solidFill>
                <a:latin typeface="Arial" pitchFamily="34" charset="0"/>
                <a:cs typeface="Arial" pitchFamily="34" charset="0"/>
              </a:rPr>
              <a:t>phí </a:t>
            </a:r>
            <a:r>
              <a:rPr lang="vi-VN" sz="2400" smtClean="0">
                <a:solidFill>
                  <a:schemeClr val="tx1">
                    <a:lumMod val="95000"/>
                    <a:lumOff val="5000"/>
                  </a:schemeClr>
                </a:solidFill>
                <a:latin typeface="Arial" pitchFamily="34" charset="0"/>
                <a:cs typeface="Arial" pitchFamily="34" charset="0"/>
              </a:rPr>
              <a:t>về </a:t>
            </a:r>
            <a:r>
              <a:rPr lang="vi-VN" sz="2400">
                <a:solidFill>
                  <a:schemeClr val="tx1">
                    <a:lumMod val="95000"/>
                    <a:lumOff val="5000"/>
                  </a:schemeClr>
                </a:solidFill>
                <a:latin typeface="Arial" pitchFamily="34" charset="0"/>
                <a:cs typeface="Arial" pitchFamily="34" charset="0"/>
              </a:rPr>
              <a:t>không gian liên quan đến mỗi cài đặt của swap() được tạo trong khi biên </a:t>
            </a:r>
            <a:r>
              <a:rPr lang="vi-VN" sz="2400" smtClean="0">
                <a:solidFill>
                  <a:schemeClr val="tx1">
                    <a:lumMod val="95000"/>
                    <a:lumOff val="5000"/>
                  </a:schemeClr>
                </a:solidFill>
                <a:latin typeface="Arial" pitchFamily="34" charset="0"/>
                <a:cs typeface="Arial" pitchFamily="34" charset="0"/>
              </a:rPr>
              <a:t>dịch</a:t>
            </a:r>
            <a:r>
              <a:rPr lang="en-US" sz="2400" smtClean="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3174901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Tương tự với khuôn mẫu hàm với tham số thuộc các kiểu </a:t>
            </a:r>
            <a:r>
              <a:rPr lang="en-US" sz="2800" smtClean="0">
                <a:solidFill>
                  <a:schemeClr val="tx1">
                    <a:lumMod val="95000"/>
                    <a:lumOff val="5000"/>
                  </a:schemeClr>
                </a:solidFill>
                <a:latin typeface="Arial" pitchFamily="34" charset="0"/>
                <a:cs typeface="Arial" pitchFamily="34" charset="0"/>
              </a:rPr>
              <a:t>tùy </a:t>
            </a:r>
            <a:r>
              <a:rPr lang="vi-VN" sz="2800" smtClean="0">
                <a:solidFill>
                  <a:schemeClr val="tx1">
                    <a:lumMod val="95000"/>
                    <a:lumOff val="5000"/>
                  </a:schemeClr>
                </a:solidFill>
                <a:latin typeface="Arial" pitchFamily="34" charset="0"/>
                <a:cs typeface="Arial" pitchFamily="34" charset="0"/>
              </a:rPr>
              <a:t>ý</a:t>
            </a:r>
            <a:r>
              <a:rPr lang="vi-VN" sz="2800">
                <a:solidFill>
                  <a:schemeClr val="tx1">
                    <a:lumMod val="95000"/>
                    <a:lumOff val="5000"/>
                  </a:schemeClr>
                </a:solidFill>
                <a:latin typeface="Arial" pitchFamily="34" charset="0"/>
                <a:cs typeface="Arial" pitchFamily="34" charset="0"/>
              </a:rPr>
              <a:t>, ta cũng có thể định nghĩa </a:t>
            </a:r>
            <a:r>
              <a:rPr lang="vi-VN" sz="2800">
                <a:solidFill>
                  <a:srgbClr val="0000FF"/>
                </a:solidFill>
                <a:latin typeface="Arial" pitchFamily="34" charset="0"/>
                <a:cs typeface="Arial" pitchFamily="34" charset="0"/>
              </a:rPr>
              <a:t>khuôn mẫu lớp (class template) </a:t>
            </a:r>
            <a:r>
              <a:rPr lang="vi-VN" sz="2800">
                <a:solidFill>
                  <a:schemeClr val="tx1">
                    <a:lumMod val="95000"/>
                    <a:lumOff val="5000"/>
                  </a:schemeClr>
                </a:solidFill>
                <a:latin typeface="Arial" pitchFamily="34" charset="0"/>
                <a:cs typeface="Arial" pitchFamily="34" charset="0"/>
              </a:rPr>
              <a:t>sử dụng các thể hiện của một hoặc nhiều kiểu dữ liệu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ý</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Việc k</a:t>
            </a:r>
            <a:r>
              <a:rPr lang="vi-VN" sz="2800" smtClean="0">
                <a:solidFill>
                  <a:schemeClr val="tx1">
                    <a:lumMod val="95000"/>
                    <a:lumOff val="5000"/>
                  </a:schemeClr>
                </a:solidFill>
                <a:latin typeface="Arial" pitchFamily="34" charset="0"/>
                <a:cs typeface="Arial" pitchFamily="34" charset="0"/>
              </a:rPr>
              <a:t>hai </a:t>
            </a:r>
            <a:r>
              <a:rPr lang="vi-VN" sz="2800">
                <a:solidFill>
                  <a:schemeClr val="tx1">
                    <a:lumMod val="95000"/>
                    <a:lumOff val="5000"/>
                  </a:schemeClr>
                </a:solidFill>
                <a:latin typeface="Arial" pitchFamily="34" charset="0"/>
                <a:cs typeface="Arial" pitchFamily="34" charset="0"/>
              </a:rPr>
              <a:t>báo một khuôn mẫu lớp cũng tương tự với khuôn mẫu hàm</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7" name="Rectangle 3"/>
          <p:cNvSpPr>
            <a:spLocks noChangeArrowheads="1"/>
          </p:cNvSpPr>
          <p:nvPr/>
        </p:nvSpPr>
        <p:spPr bwMode="auto">
          <a:xfrm>
            <a:off x="914400" y="4876800"/>
            <a:ext cx="7772400" cy="1600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template</a:t>
            </a:r>
            <a:r>
              <a:rPr lang="en-US" sz="2600" b="0">
                <a:solidFill>
                  <a:schemeClr val="tx1">
                    <a:lumMod val="95000"/>
                    <a:lumOff val="5000"/>
                  </a:schemeClr>
                </a:solidFill>
              </a:rPr>
              <a:t> &lt;class T&gt; </a:t>
            </a:r>
            <a:r>
              <a:rPr lang="en-US" sz="2600" b="0">
                <a:solidFill>
                  <a:srgbClr val="0000FF"/>
                </a:solidFill>
              </a:rPr>
              <a:t>class</a:t>
            </a:r>
            <a:r>
              <a:rPr lang="en-US" sz="2600" b="0">
                <a:solidFill>
                  <a:schemeClr val="tx1">
                    <a:lumMod val="95000"/>
                    <a:lumOff val="5000"/>
                  </a:schemeClr>
                </a:solidFill>
              </a:rPr>
              <a:t> ClassName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smtClean="0">
                <a:solidFill>
                  <a:schemeClr val="tx1">
                    <a:lumMod val="95000"/>
                    <a:lumOff val="5000"/>
                  </a:schemeClr>
                </a:solidFill>
              </a:rPr>
              <a:t>		definition</a:t>
            </a:r>
            <a:endParaRPr lang="en-US" sz="2600" b="0">
              <a:solidFill>
                <a:schemeClr val="tx1">
                  <a:lumMod val="95000"/>
                  <a:lumOff val="5000"/>
                </a:schemeClr>
              </a:solidFill>
            </a:endParaRP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3174901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8/12/2013</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Lập trình tổng quát</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791200" cy="665163"/>
            <a:chOff x="1828800" y="2605314"/>
            <a:chExt cx="5791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Lập trình tổng quát trong C++</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C++ template</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Khuôn mẫu hàm</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Khuôn mẫu lớp</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ta sẽ tạo một cấu trúc cặp đôi giữ một cặp giá </a:t>
            </a:r>
            <a:r>
              <a:rPr lang="vi-VN" sz="2800" smtClean="0">
                <a:solidFill>
                  <a:schemeClr val="tx1">
                    <a:lumMod val="95000"/>
                    <a:lumOff val="5000"/>
                  </a:schemeClr>
                </a:solidFill>
                <a:latin typeface="Arial" pitchFamily="34" charset="0"/>
                <a:cs typeface="Arial" pitchFamily="34" charset="0"/>
              </a:rPr>
              <a:t>trị thuộc </a:t>
            </a:r>
            <a:r>
              <a:rPr lang="vi-VN" sz="2800">
                <a:solidFill>
                  <a:schemeClr val="tx1">
                    <a:lumMod val="95000"/>
                    <a:lumOff val="5000"/>
                  </a:schemeClr>
                </a:solidFill>
                <a:latin typeface="Arial" pitchFamily="34" charset="0"/>
                <a:cs typeface="Arial" pitchFamily="34" charset="0"/>
              </a:rPr>
              <a:t>kiểu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ý</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Trước hết, xét khai báo Pair cho một cặp giá trị </a:t>
            </a:r>
            <a:r>
              <a:rPr lang="vi-VN" sz="2800">
                <a:solidFill>
                  <a:srgbClr val="0000FF"/>
                </a:solidFill>
                <a:latin typeface="Arial" pitchFamily="34" charset="0"/>
                <a:cs typeface="Arial" pitchFamily="34" charset="0"/>
              </a:rPr>
              <a:t>kiểu </a:t>
            </a:r>
            <a:r>
              <a:rPr lang="vi-VN" sz="2800" smtClean="0">
                <a:solidFill>
                  <a:srgbClr val="0000FF"/>
                </a:solidFill>
                <a:latin typeface="Arial" pitchFamily="34" charset="0"/>
                <a:cs typeface="Arial" pitchFamily="34" charset="0"/>
              </a:rPr>
              <a:t>int</a:t>
            </a:r>
            <a:r>
              <a:rPr lang="en-US" sz="2800" smtClean="0">
                <a:solidFill>
                  <a:srgbClr val="0000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như sau: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7" name="Rectangle 3"/>
          <p:cNvSpPr>
            <a:spLocks noChangeArrowheads="1"/>
          </p:cNvSpPr>
          <p:nvPr/>
        </p:nvSpPr>
        <p:spPr bwMode="auto">
          <a:xfrm>
            <a:off x="914400" y="3962400"/>
            <a:ext cx="7772400" cy="20915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s</a:t>
            </a:r>
            <a:r>
              <a:rPr lang="en-US" sz="2600" b="0" smtClean="0">
                <a:solidFill>
                  <a:srgbClr val="0000FF"/>
                </a:solidFill>
              </a:rPr>
              <a:t>truct </a:t>
            </a:r>
            <a:r>
              <a:rPr lang="en-US" sz="2600" b="0" smtClean="0">
                <a:solidFill>
                  <a:schemeClr val="tx1">
                    <a:lumMod val="95000"/>
                    <a:lumOff val="5000"/>
                  </a:schemeClr>
                </a:solidFill>
              </a:rPr>
              <a:t>Pair </a:t>
            </a:r>
            <a:r>
              <a:rPr lang="en-US" sz="2600" b="0">
                <a:solidFill>
                  <a:schemeClr val="tx1">
                    <a:lumMod val="95000"/>
                    <a:lumOff val="5000"/>
                  </a:schemeClr>
                </a:solidFill>
              </a:rPr>
              <a:t>{</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a:solidFill>
                  <a:srgbClr val="0000FF"/>
                </a:solidFill>
              </a:rPr>
              <a:t>int</a:t>
            </a:r>
            <a:r>
              <a:rPr lang="en-US" sz="2600" b="0">
                <a:solidFill>
                  <a:schemeClr val="tx1">
                    <a:lumMod val="95000"/>
                    <a:lumOff val="5000"/>
                  </a:schemeClr>
                </a:solidFill>
              </a:rPr>
              <a:t> first;</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a:solidFill>
                  <a:srgbClr val="0000FF"/>
                </a:solidFill>
              </a:rPr>
              <a:t>int</a:t>
            </a:r>
            <a:r>
              <a:rPr lang="en-US" sz="2600" b="0">
                <a:solidFill>
                  <a:schemeClr val="tx1">
                    <a:lumMod val="95000"/>
                    <a:lumOff val="5000"/>
                  </a:schemeClr>
                </a:solidFill>
              </a:rPr>
              <a:t> second;</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1469408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sửa khai báo trên thành một khuôn mẫu lấy kiểu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ý</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vi-VN" sz="2800">
                <a:solidFill>
                  <a:schemeClr val="tx1">
                    <a:lumMod val="95000"/>
                    <a:lumOff val="5000"/>
                  </a:schemeClr>
                </a:solidFill>
                <a:latin typeface="Arial" pitchFamily="34" charset="0"/>
                <a:cs typeface="Arial" pitchFamily="34" charset="0"/>
              </a:rPr>
              <a:t>hai thành viên first và second phải thuộc cùng kiểu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7" name="Rectangle 3"/>
          <p:cNvSpPr>
            <a:spLocks noChangeArrowheads="1"/>
          </p:cNvSpPr>
          <p:nvPr/>
        </p:nvSpPr>
        <p:spPr bwMode="auto">
          <a:xfrm>
            <a:off x="914400" y="2590800"/>
            <a:ext cx="7772400" cy="26249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600" b="0">
                <a:solidFill>
                  <a:srgbClr val="0000FF"/>
                </a:solidFill>
              </a:rPr>
              <a:t>template</a:t>
            </a:r>
            <a:r>
              <a:rPr lang="fr-FR" sz="2600" b="0">
                <a:solidFill>
                  <a:schemeClr val="tx1">
                    <a:lumMod val="95000"/>
                    <a:lumOff val="5000"/>
                  </a:schemeClr>
                </a:solidFill>
              </a:rPr>
              <a:t> </a:t>
            </a:r>
            <a:r>
              <a:rPr lang="fr-FR" sz="2600" b="0" smtClean="0">
                <a:solidFill>
                  <a:schemeClr val="tx1">
                    <a:lumMod val="95000"/>
                    <a:lumOff val="5000"/>
                  </a:schemeClr>
                </a:solidFill>
              </a:rPr>
              <a:t>&lt;</a:t>
            </a:r>
            <a:r>
              <a:rPr lang="fr-FR" sz="2600" b="0" smtClean="0">
                <a:solidFill>
                  <a:srgbClr val="0000FF"/>
                </a:solidFill>
              </a:rPr>
              <a:t>typename</a:t>
            </a:r>
            <a:r>
              <a:rPr lang="fr-FR" sz="2600" b="0" smtClean="0">
                <a:solidFill>
                  <a:schemeClr val="tx1">
                    <a:lumMod val="95000"/>
                    <a:lumOff val="5000"/>
                  </a:schemeClr>
                </a:solidFill>
              </a:rPr>
              <a:t> </a:t>
            </a:r>
            <a:r>
              <a:rPr lang="fr-FR" sz="2600" b="0">
                <a:solidFill>
                  <a:schemeClr val="tx1">
                    <a:lumMod val="95000"/>
                    <a:lumOff val="5000"/>
                  </a:schemeClr>
                </a:solidFill>
              </a:rPr>
              <a:t>T&gt;</a:t>
            </a:r>
          </a:p>
          <a:p>
            <a:pPr marL="342900" indent="-342900">
              <a:lnSpc>
                <a:spcPct val="120000"/>
              </a:lnSpc>
              <a:spcBef>
                <a:spcPts val="300"/>
              </a:spcBef>
              <a:buFont typeface="Wingdings" pitchFamily="2" charset="2"/>
              <a:buNone/>
            </a:pPr>
            <a:r>
              <a:rPr lang="fr-FR" sz="2600" b="0">
                <a:solidFill>
                  <a:srgbClr val="0000FF"/>
                </a:solidFill>
              </a:rPr>
              <a:t>struct</a:t>
            </a:r>
            <a:r>
              <a:rPr lang="fr-FR" sz="2600" b="0">
                <a:solidFill>
                  <a:schemeClr val="tx1">
                    <a:lumMod val="95000"/>
                    <a:lumOff val="5000"/>
                  </a:schemeClr>
                </a:solidFill>
              </a:rPr>
              <a:t> Pair {</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first;</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second;</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a:t>
            </a:r>
            <a:endParaRPr lang="en-US" sz="2600" b="0">
              <a:solidFill>
                <a:schemeClr val="tx1">
                  <a:lumMod val="95000"/>
                  <a:lumOff val="5000"/>
                </a:schemeClr>
              </a:solidFill>
            </a:endParaRPr>
          </a:p>
        </p:txBody>
      </p:sp>
    </p:spTree>
    <p:extLst>
      <p:ext uri="{BB962C8B-B14F-4D97-AF65-F5344CB8AC3E}">
        <p14:creationId xmlns:p14="http://schemas.microsoft.com/office/powerpoint/2010/main" val="146940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a </a:t>
            </a:r>
            <a:r>
              <a:rPr lang="vi-VN" sz="2800">
                <a:solidFill>
                  <a:schemeClr val="tx1">
                    <a:lumMod val="95000"/>
                    <a:lumOff val="5000"/>
                  </a:schemeClr>
                </a:solidFill>
                <a:latin typeface="Arial" pitchFamily="34" charset="0"/>
                <a:cs typeface="Arial" pitchFamily="34" charset="0"/>
              </a:rPr>
              <a:t>có thể cho phép hai thành viên nhận các kiểu dữ liệu khác nhau: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7" name="Rectangle 3"/>
          <p:cNvSpPr>
            <a:spLocks noChangeArrowheads="1"/>
          </p:cNvSpPr>
          <p:nvPr/>
        </p:nvSpPr>
        <p:spPr bwMode="auto">
          <a:xfrm>
            <a:off x="914400" y="2743200"/>
            <a:ext cx="7772400" cy="27773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600" b="0">
                <a:solidFill>
                  <a:srgbClr val="0000FF"/>
                </a:solidFill>
              </a:rPr>
              <a:t>template</a:t>
            </a:r>
            <a:r>
              <a:rPr lang="fr-FR" sz="2600" b="0">
                <a:solidFill>
                  <a:schemeClr val="tx1">
                    <a:lumMod val="95000"/>
                    <a:lumOff val="5000"/>
                  </a:schemeClr>
                </a:solidFill>
              </a:rPr>
              <a:t> &lt;</a:t>
            </a:r>
            <a:r>
              <a:rPr lang="fr-FR" sz="2600" b="0">
                <a:solidFill>
                  <a:srgbClr val="0000FF"/>
                </a:solidFill>
              </a:rPr>
              <a:t>typename</a:t>
            </a:r>
            <a:r>
              <a:rPr lang="fr-FR" sz="2600" b="0">
                <a:solidFill>
                  <a:schemeClr val="tx1">
                    <a:lumMod val="95000"/>
                    <a:lumOff val="5000"/>
                  </a:schemeClr>
                </a:solidFill>
              </a:rPr>
              <a:t> T, </a:t>
            </a:r>
            <a:r>
              <a:rPr lang="fr-FR" sz="2600">
                <a:solidFill>
                  <a:srgbClr val="0000FF"/>
                </a:solidFill>
              </a:rPr>
              <a:t>typename</a:t>
            </a:r>
            <a:r>
              <a:rPr lang="fr-FR" sz="2600">
                <a:solidFill>
                  <a:schemeClr val="tx1">
                    <a:lumMod val="95000"/>
                    <a:lumOff val="5000"/>
                  </a:schemeClr>
                </a:solidFill>
              </a:rPr>
              <a:t> U</a:t>
            </a:r>
            <a:r>
              <a:rPr lang="fr-FR" sz="2600" b="0">
                <a:solidFill>
                  <a:schemeClr val="tx1">
                    <a:lumMod val="95000"/>
                    <a:lumOff val="5000"/>
                  </a:schemeClr>
                </a:solidFill>
              </a:rPr>
              <a:t>&gt;</a:t>
            </a:r>
          </a:p>
          <a:p>
            <a:pPr marL="342900" indent="-342900">
              <a:lnSpc>
                <a:spcPct val="120000"/>
              </a:lnSpc>
              <a:spcBef>
                <a:spcPts val="300"/>
              </a:spcBef>
              <a:buFont typeface="Wingdings" pitchFamily="2" charset="2"/>
              <a:buNone/>
            </a:pPr>
            <a:r>
              <a:rPr lang="fr-FR" sz="2600" b="0">
                <a:solidFill>
                  <a:srgbClr val="0000FF"/>
                </a:solidFill>
              </a:rPr>
              <a:t>struct</a:t>
            </a:r>
            <a:r>
              <a:rPr lang="fr-FR" sz="2600" b="0">
                <a:solidFill>
                  <a:schemeClr val="tx1">
                    <a:lumMod val="95000"/>
                    <a:lumOff val="5000"/>
                  </a:schemeClr>
                </a:solidFill>
              </a:rPr>
              <a:t> Pair {</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first;</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a:t>
            </a:r>
            <a:r>
              <a:rPr lang="fr-FR" sz="2600" smtClean="0">
                <a:solidFill>
                  <a:schemeClr val="tx1">
                    <a:lumMod val="95000"/>
                    <a:lumOff val="5000"/>
                  </a:schemeClr>
                </a:solidFill>
              </a:rPr>
              <a:t>U </a:t>
            </a:r>
            <a:r>
              <a:rPr lang="fr-FR" sz="2600">
                <a:solidFill>
                  <a:schemeClr val="tx1">
                    <a:lumMod val="95000"/>
                    <a:lumOff val="5000"/>
                  </a:schemeClr>
                </a:solidFill>
              </a:rPr>
              <a:t>second;</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a:t>
            </a:r>
            <a:endParaRPr lang="en-US" sz="2600" b="0">
              <a:solidFill>
                <a:schemeClr val="tx1">
                  <a:lumMod val="95000"/>
                  <a:lumOff val="5000"/>
                </a:schemeClr>
              </a:solidFill>
            </a:endParaRPr>
          </a:p>
        </p:txBody>
      </p:sp>
    </p:spTree>
    <p:extLst>
      <p:ext uri="{BB962C8B-B14F-4D97-AF65-F5344CB8AC3E}">
        <p14:creationId xmlns:p14="http://schemas.microsoft.com/office/powerpoint/2010/main" val="428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tạo các thể hiện của template Pair, ta phải dùng ký hiệu cặp ngoặc nhọn (khác với khuôn mẫu hàm)</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914400" y="3242440"/>
            <a:ext cx="7772400" cy="277736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en-US" sz="2600" b="0">
                <a:solidFill>
                  <a:schemeClr val="tx1">
                    <a:lumMod val="95000"/>
                    <a:lumOff val="5000"/>
                  </a:schemeClr>
                </a:solidFill>
              </a:rPr>
              <a:t>Pair p; </a:t>
            </a:r>
            <a:r>
              <a:rPr lang="en-US" sz="2600" b="0" smtClean="0">
                <a:solidFill>
                  <a:schemeClr val="tx1">
                    <a:lumMod val="95000"/>
                    <a:lumOff val="5000"/>
                  </a:schemeClr>
                </a:solidFill>
              </a:rPr>
              <a:t>		// </a:t>
            </a:r>
            <a:r>
              <a:rPr lang="en-US" sz="2600" b="0">
                <a:solidFill>
                  <a:schemeClr val="tx1">
                    <a:lumMod val="95000"/>
                    <a:lumOff val="5000"/>
                  </a:schemeClr>
                </a:solidFill>
              </a:rPr>
              <a:t>Không được</a:t>
            </a:r>
          </a:p>
          <a:p>
            <a:pPr marL="342900" indent="-342900">
              <a:lnSpc>
                <a:spcPct val="150000"/>
              </a:lnSpc>
              <a:spcBef>
                <a:spcPts val="300"/>
              </a:spcBef>
              <a:buFont typeface="Wingdings" pitchFamily="2" charset="2"/>
              <a:buNone/>
            </a:pPr>
            <a:r>
              <a:rPr lang="en-US" sz="2600" b="0">
                <a:solidFill>
                  <a:schemeClr val="tx1">
                    <a:lumMod val="95000"/>
                    <a:lumOff val="5000"/>
                  </a:schemeClr>
                </a:solidFill>
              </a:rPr>
              <a:t>Pair&lt;int, int&gt; q; </a:t>
            </a:r>
            <a:r>
              <a:rPr lang="en-US" sz="2600" b="0" smtClean="0">
                <a:solidFill>
                  <a:schemeClr val="tx1">
                    <a:lumMod val="95000"/>
                    <a:lumOff val="5000"/>
                  </a:schemeClr>
                </a:solidFill>
              </a:rPr>
              <a:t>	// </a:t>
            </a:r>
            <a:r>
              <a:rPr lang="en-US" sz="2600" b="0">
                <a:solidFill>
                  <a:schemeClr val="tx1">
                    <a:lumMod val="95000"/>
                    <a:lumOff val="5000"/>
                  </a:schemeClr>
                </a:solidFill>
              </a:rPr>
              <a:t>Creates a pair of ints</a:t>
            </a:r>
          </a:p>
          <a:p>
            <a:pPr marL="342900" indent="-342900">
              <a:lnSpc>
                <a:spcPct val="150000"/>
              </a:lnSpc>
              <a:spcBef>
                <a:spcPts val="300"/>
              </a:spcBef>
              <a:buFont typeface="Wingdings" pitchFamily="2" charset="2"/>
              <a:buNone/>
            </a:pPr>
            <a:r>
              <a:rPr lang="en-US" sz="2600" b="0">
                <a:solidFill>
                  <a:schemeClr val="tx1">
                    <a:lumMod val="95000"/>
                    <a:lumOff val="5000"/>
                  </a:schemeClr>
                </a:solidFill>
              </a:rPr>
              <a:t>Pair&lt;int, float&gt; r; </a:t>
            </a:r>
            <a:r>
              <a:rPr lang="en-US" sz="2600" b="0" smtClean="0">
                <a:solidFill>
                  <a:schemeClr val="tx1">
                    <a:lumMod val="95000"/>
                    <a:lumOff val="5000"/>
                  </a:schemeClr>
                </a:solidFill>
              </a:rPr>
              <a:t>	// </a:t>
            </a:r>
            <a:r>
              <a:rPr lang="en-US" sz="2600" b="0">
                <a:solidFill>
                  <a:schemeClr val="tx1">
                    <a:lumMod val="95000"/>
                    <a:lumOff val="5000"/>
                  </a:schemeClr>
                </a:solidFill>
              </a:rPr>
              <a:t>Creates a pair with an int and a float</a:t>
            </a:r>
          </a:p>
        </p:txBody>
      </p:sp>
    </p:spTree>
    <p:extLst>
      <p:ext uri="{BB962C8B-B14F-4D97-AF65-F5344CB8AC3E}">
        <p14:creationId xmlns:p14="http://schemas.microsoft.com/office/powerpoint/2010/main" val="428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thiết kế khuôn mẫu (cho lớp hoặc hàm), thông thường, ta </a:t>
            </a:r>
            <a:r>
              <a:rPr lang="vi-VN" sz="2800">
                <a:solidFill>
                  <a:srgbClr val="0066FF"/>
                </a:solidFill>
                <a:latin typeface="Arial" pitchFamily="34" charset="0"/>
                <a:cs typeface="Arial" pitchFamily="34" charset="0"/>
              </a:rPr>
              <a:t>nên tạo một phiên bản cụ thể trước</a:t>
            </a:r>
            <a:r>
              <a:rPr lang="vi-VN" sz="2800">
                <a:solidFill>
                  <a:schemeClr val="tx1">
                    <a:lumMod val="95000"/>
                    <a:lumOff val="5000"/>
                  </a:schemeClr>
                </a:solidFill>
                <a:latin typeface="Arial" pitchFamily="34" charset="0"/>
                <a:cs typeface="Arial" pitchFamily="34" charset="0"/>
              </a:rPr>
              <a:t>, sau đó mới chuyển nó thành một </a:t>
            </a:r>
            <a:r>
              <a:rPr lang="vi-VN" sz="2800" smtClean="0">
                <a:solidFill>
                  <a:schemeClr val="tx1">
                    <a:lumMod val="95000"/>
                    <a:lumOff val="5000"/>
                  </a:schemeClr>
                </a:solidFill>
                <a:latin typeface="Arial" pitchFamily="34" charset="0"/>
                <a:cs typeface="Arial" pitchFamily="34" charset="0"/>
              </a:rPr>
              <a:t>template</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a:t>
            </a:r>
            <a:r>
              <a:rPr lang="vi-VN" sz="2800">
                <a:solidFill>
                  <a:schemeClr val="tx1">
                    <a:lumMod val="95000"/>
                    <a:lumOff val="5000"/>
                  </a:schemeClr>
                </a:solidFill>
                <a:latin typeface="Arial" pitchFamily="34" charset="0"/>
                <a:cs typeface="Arial" pitchFamily="34" charset="0"/>
              </a:rPr>
              <a:t>dụ, ta sẽ bắt đầu bằng việc cài đặt hoàn chỉnh Stack cho số </a:t>
            </a:r>
            <a:r>
              <a:rPr lang="vi-VN" sz="2800" smtClean="0">
                <a:solidFill>
                  <a:schemeClr val="tx1">
                    <a:lumMod val="95000"/>
                    <a:lumOff val="5000"/>
                  </a:schemeClr>
                </a:solidFill>
                <a:latin typeface="Arial" pitchFamily="34" charset="0"/>
                <a:cs typeface="Arial" pitchFamily="34" charset="0"/>
              </a:rPr>
              <a:t>nguyên</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Điều đó cho phép phát hiện các vấn đề về khái niệm trước khi chuyển thành phiên bản cho sử dụng tổng </a:t>
            </a:r>
            <a:r>
              <a:rPr lang="vi-VN" sz="2800" smtClean="0">
                <a:solidFill>
                  <a:schemeClr val="tx1">
                    <a:lumMod val="95000"/>
                    <a:lumOff val="5000"/>
                  </a:schemeClr>
                </a:solidFill>
                <a:latin typeface="Arial" pitchFamily="34" charset="0"/>
                <a:cs typeface="Arial" pitchFamily="34" charset="0"/>
              </a:rPr>
              <a:t>quát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687526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838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Xét lớp Stack với số nguyên</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b="0">
                <a:solidFill>
                  <a:srgbClr val="0000FF"/>
                </a:solidFill>
              </a:rPr>
              <a:t>class </a:t>
            </a:r>
            <a:r>
              <a:rPr lang="fr-FR" b="0">
                <a:solidFill>
                  <a:schemeClr val="tx1">
                    <a:lumMod val="95000"/>
                    <a:lumOff val="5000"/>
                  </a:schemeClr>
                </a:solidFill>
              </a:rPr>
              <a:t>Stack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private</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static const int </a:t>
            </a:r>
            <a:r>
              <a:rPr lang="fr-FR" b="0">
                <a:solidFill>
                  <a:schemeClr val="tx1">
                    <a:lumMod val="95000"/>
                    <a:lumOff val="5000"/>
                  </a:schemeClr>
                </a:solidFill>
              </a:rPr>
              <a:t>max = 10;</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int</a:t>
            </a:r>
            <a:r>
              <a:rPr lang="fr-FR" b="0">
                <a:solidFill>
                  <a:schemeClr val="tx1">
                    <a:lumMod val="95000"/>
                    <a:lumOff val="5000"/>
                  </a:schemeClr>
                </a:solidFill>
              </a:rPr>
              <a:t> contents[max</a:t>
            </a:r>
            <a:r>
              <a:rPr lang="fr-FR" b="0" smtClean="0">
                <a:solidFill>
                  <a:schemeClr val="tx1">
                    <a:lumMod val="95000"/>
                    <a:lumOff val="5000"/>
                  </a:schemeClr>
                </a:solidFill>
              </a:rPr>
              <a:t>], current</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public</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Stack</a:t>
            </a:r>
            <a:r>
              <a:rPr lang="fr-FR" b="0" smtClean="0">
                <a:solidFill>
                  <a:schemeClr val="tx1">
                    <a:lumMod val="95000"/>
                    <a:lumOff val="5000"/>
                  </a:schemeClr>
                </a:solidFill>
              </a:rPr>
              <a:t>();</a:t>
            </a:r>
            <a:r>
              <a:rPr lang="fr-FR" b="0">
                <a:solidFill>
                  <a:schemeClr val="tx1">
                    <a:lumMod val="95000"/>
                    <a:lumOff val="5000"/>
                  </a:schemeClr>
                </a:solidFill>
              </a:rPr>
              <a:t>		~Stack();</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void</a:t>
            </a:r>
            <a:r>
              <a:rPr lang="fr-FR" b="0">
                <a:solidFill>
                  <a:schemeClr val="tx1">
                    <a:lumMod val="95000"/>
                    <a:lumOff val="5000"/>
                  </a:schemeClr>
                </a:solidFill>
              </a:rPr>
              <a:t> push(</a:t>
            </a:r>
            <a:r>
              <a:rPr lang="fr-FR" b="0">
                <a:solidFill>
                  <a:srgbClr val="0000FF"/>
                </a:solidFill>
              </a:rPr>
              <a:t>const </a:t>
            </a:r>
            <a:r>
              <a:rPr lang="fr-FR">
                <a:solidFill>
                  <a:srgbClr val="0000FF"/>
                </a:solidFill>
              </a:rPr>
              <a:t>int</a:t>
            </a:r>
            <a:r>
              <a:rPr lang="fr-FR" b="0">
                <a:solidFill>
                  <a:schemeClr val="tx1">
                    <a:lumMod val="95000"/>
                    <a:lumOff val="5000"/>
                  </a:schemeClr>
                </a:solidFill>
              </a:rPr>
              <a:t>&amp; i);</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void</a:t>
            </a:r>
            <a:r>
              <a:rPr lang="fr-FR" b="0">
                <a:solidFill>
                  <a:schemeClr val="tx1">
                    <a:lumMod val="95000"/>
                    <a:lumOff val="5000"/>
                  </a:schemeClr>
                </a:solidFill>
              </a:rPr>
              <a:t> pop(</a:t>
            </a:r>
            <a:r>
              <a:rPr lang="fr-FR">
                <a:solidFill>
                  <a:srgbClr val="0000FF"/>
                </a:solidFill>
              </a:rPr>
              <a:t>int</a:t>
            </a:r>
            <a:r>
              <a:rPr lang="fr-FR" b="0">
                <a:solidFill>
                  <a:schemeClr val="tx1">
                    <a:lumMod val="95000"/>
                    <a:lumOff val="5000"/>
                  </a:schemeClr>
                </a:solidFill>
              </a:rPr>
              <a:t>&amp; i);</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bool</a:t>
            </a:r>
            <a:r>
              <a:rPr lang="fr-FR" b="0">
                <a:solidFill>
                  <a:schemeClr val="tx1">
                    <a:lumMod val="95000"/>
                    <a:lumOff val="5000"/>
                  </a:schemeClr>
                </a:solidFill>
              </a:rPr>
              <a:t> isEmpty() </a:t>
            </a:r>
            <a:r>
              <a:rPr lang="fr-FR" b="0">
                <a:solidFill>
                  <a:srgbClr val="0000FF"/>
                </a:solidFill>
              </a:rPr>
              <a:t>const</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bool</a:t>
            </a:r>
            <a:r>
              <a:rPr lang="fr-FR" b="0">
                <a:solidFill>
                  <a:schemeClr val="tx1">
                    <a:lumMod val="95000"/>
                    <a:lumOff val="5000"/>
                  </a:schemeClr>
                </a:solidFill>
              </a:rPr>
              <a:t> isFull() </a:t>
            </a:r>
            <a:r>
              <a:rPr lang="fr-FR" b="0">
                <a:solidFill>
                  <a:srgbClr val="0000FF"/>
                </a:solidFill>
              </a:rPr>
              <a:t>const</a:t>
            </a:r>
            <a:r>
              <a:rPr lang="fr-FR" b="0">
                <a:solidFill>
                  <a:schemeClr val="tx1">
                    <a:lumMod val="95000"/>
                    <a:lumOff val="5000"/>
                  </a:schemeClr>
                </a:solidFill>
              </a:rPr>
              <a:t>;	</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16875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b="0">
                <a:solidFill>
                  <a:schemeClr val="tx1">
                    <a:lumMod val="95000"/>
                    <a:lumOff val="5000"/>
                  </a:schemeClr>
                </a:solidFill>
              </a:rPr>
              <a:t>Stack::Stack() { </a:t>
            </a:r>
            <a:r>
              <a:rPr lang="fr-FR" b="0" smtClean="0">
                <a:solidFill>
                  <a:srgbClr val="0000FF"/>
                </a:solidFill>
              </a:rPr>
              <a:t>this</a:t>
            </a:r>
            <a:r>
              <a:rPr lang="fr-FR" b="0" smtClean="0">
                <a:solidFill>
                  <a:schemeClr val="tx1">
                    <a:lumMod val="95000"/>
                    <a:lumOff val="5000"/>
                  </a:schemeClr>
                </a:solidFill>
              </a:rPr>
              <a:t>-</a:t>
            </a:r>
            <a:r>
              <a:rPr lang="fr-FR" b="0">
                <a:solidFill>
                  <a:schemeClr val="tx1">
                    <a:lumMod val="95000"/>
                    <a:lumOff val="5000"/>
                  </a:schemeClr>
                </a:solidFill>
              </a:rPr>
              <a:t>&gt;current = 0; </a:t>
            </a:r>
            <a:r>
              <a:rPr lang="fr-FR" b="0" smtClean="0">
                <a:solidFill>
                  <a:schemeClr val="tx1">
                    <a:lumMod val="95000"/>
                    <a:lumOff val="5000"/>
                  </a:schemeClr>
                </a:solidFill>
              </a:rPr>
              <a:t>}</a:t>
            </a:r>
            <a:endParaRPr lang="fr-FR" b="0">
              <a:solidFill>
                <a:schemeClr val="tx1">
                  <a:lumMod val="95000"/>
                  <a:lumOff val="5000"/>
                </a:schemeClr>
              </a:solidFill>
            </a:endParaRPr>
          </a:p>
          <a:p>
            <a:pPr marL="342900" indent="-342900">
              <a:lnSpc>
                <a:spcPct val="120000"/>
              </a:lnSpc>
              <a:spcBef>
                <a:spcPts val="300"/>
              </a:spcBef>
              <a:buFont typeface="Wingdings" pitchFamily="2" charset="2"/>
              <a:buNone/>
            </a:pPr>
            <a:r>
              <a:rPr lang="fr-FR" b="0">
                <a:solidFill>
                  <a:schemeClr val="tx1">
                    <a:lumMod val="95000"/>
                    <a:lumOff val="5000"/>
                  </a:schemeClr>
                </a:solidFill>
              </a:rPr>
              <a:t>Stack::~Stack() {}</a:t>
            </a:r>
          </a:p>
          <a:p>
            <a:pPr marL="342900" indent="-342900">
              <a:lnSpc>
                <a:spcPct val="120000"/>
              </a:lnSpc>
              <a:spcBef>
                <a:spcPts val="300"/>
              </a:spcBef>
              <a:buFont typeface="Wingdings" pitchFamily="2" charset="2"/>
              <a:buNone/>
            </a:pPr>
            <a:r>
              <a:rPr lang="fr-FR" b="0">
                <a:solidFill>
                  <a:srgbClr val="0000FF"/>
                </a:solidFill>
              </a:rPr>
              <a:t>void</a:t>
            </a:r>
            <a:r>
              <a:rPr lang="fr-FR" b="0">
                <a:solidFill>
                  <a:schemeClr val="tx1">
                    <a:lumMod val="95000"/>
                    <a:lumOff val="5000"/>
                  </a:schemeClr>
                </a:solidFill>
              </a:rPr>
              <a:t> Stack::push(</a:t>
            </a:r>
            <a:r>
              <a:rPr lang="fr-FR" b="0">
                <a:solidFill>
                  <a:srgbClr val="0000FF"/>
                </a:solidFill>
              </a:rPr>
              <a:t>const </a:t>
            </a:r>
            <a:r>
              <a:rPr lang="fr-FR">
                <a:solidFill>
                  <a:srgbClr val="0000FF"/>
                </a:solidFill>
              </a:rPr>
              <a:t>int</a:t>
            </a:r>
            <a:r>
              <a:rPr lang="fr-FR" b="0">
                <a:solidFill>
                  <a:schemeClr val="tx1">
                    <a:lumMod val="95000"/>
                    <a:lumOff val="5000"/>
                  </a:schemeClr>
                </a:solidFill>
              </a:rPr>
              <a:t>&amp; i)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if </a:t>
            </a:r>
            <a:r>
              <a:rPr lang="fr-FR" b="0">
                <a:solidFill>
                  <a:schemeClr val="tx1">
                    <a:lumMod val="95000"/>
                    <a:lumOff val="5000"/>
                  </a:schemeClr>
                </a:solidFill>
              </a:rPr>
              <a:t>(</a:t>
            </a:r>
            <a:r>
              <a:rPr lang="fr-FR" b="0">
                <a:solidFill>
                  <a:srgbClr val="0000FF"/>
                </a:solidFill>
              </a:rPr>
              <a:t>this</a:t>
            </a:r>
            <a:r>
              <a:rPr lang="fr-FR" b="0">
                <a:solidFill>
                  <a:schemeClr val="tx1">
                    <a:lumMod val="95000"/>
                    <a:lumOff val="5000"/>
                  </a:schemeClr>
                </a:solidFill>
              </a:rPr>
              <a:t>-&gt;current &lt; </a:t>
            </a:r>
            <a:r>
              <a:rPr lang="fr-FR" b="0">
                <a:solidFill>
                  <a:srgbClr val="0000FF"/>
                </a:solidFill>
              </a:rPr>
              <a:t>this</a:t>
            </a:r>
            <a:r>
              <a:rPr lang="fr-FR" b="0">
                <a:solidFill>
                  <a:schemeClr val="tx1">
                    <a:lumMod val="95000"/>
                    <a:lumOff val="5000"/>
                  </a:schemeClr>
                </a:solidFill>
              </a:rPr>
              <a:t>-&gt;max)  </a:t>
            </a:r>
            <a:r>
              <a:rPr lang="fr-FR" b="0">
                <a:solidFill>
                  <a:srgbClr val="0000FF"/>
                </a:solidFill>
              </a:rPr>
              <a:t>this</a:t>
            </a:r>
            <a:r>
              <a:rPr lang="fr-FR" b="0">
                <a:solidFill>
                  <a:schemeClr val="tx1">
                    <a:lumMod val="95000"/>
                    <a:lumOff val="5000"/>
                  </a:schemeClr>
                </a:solidFill>
              </a:rPr>
              <a:t>-&gt;contents[</a:t>
            </a:r>
            <a:r>
              <a:rPr lang="fr-FR" b="0">
                <a:solidFill>
                  <a:srgbClr val="0000FF"/>
                </a:solidFill>
              </a:rPr>
              <a:t>this</a:t>
            </a:r>
            <a:r>
              <a:rPr lang="fr-FR" b="0">
                <a:solidFill>
                  <a:schemeClr val="tx1">
                    <a:lumMod val="95000"/>
                    <a:lumOff val="5000"/>
                  </a:schemeClr>
                </a:solidFill>
              </a:rPr>
              <a:t>-&gt;current</a:t>
            </a:r>
            <a:r>
              <a:rPr lang="fr-FR" b="0" smtClean="0">
                <a:solidFill>
                  <a:schemeClr val="tx1">
                    <a:lumMod val="95000"/>
                    <a:lumOff val="5000"/>
                  </a:schemeClr>
                </a:solidFill>
              </a:rPr>
              <a:t>++] = </a:t>
            </a:r>
            <a:r>
              <a:rPr lang="fr-FR" b="0">
                <a:solidFill>
                  <a:schemeClr val="tx1">
                    <a:lumMod val="95000"/>
                    <a:lumOff val="5000"/>
                  </a:schemeClr>
                </a:solidFill>
              </a:rPr>
              <a:t>i;</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rgbClr val="0000FF"/>
                </a:solidFill>
              </a:rPr>
              <a:t>void</a:t>
            </a:r>
            <a:r>
              <a:rPr lang="fr-FR" b="0">
                <a:solidFill>
                  <a:schemeClr val="tx1">
                    <a:lumMod val="95000"/>
                    <a:lumOff val="5000"/>
                  </a:schemeClr>
                </a:solidFill>
              </a:rPr>
              <a:t> Stack::pop(</a:t>
            </a:r>
            <a:r>
              <a:rPr lang="fr-FR">
                <a:solidFill>
                  <a:srgbClr val="0000FF"/>
                </a:solidFill>
              </a:rPr>
              <a:t>int</a:t>
            </a:r>
            <a:r>
              <a:rPr lang="fr-FR" b="0">
                <a:solidFill>
                  <a:schemeClr val="tx1">
                    <a:lumMod val="95000"/>
                    <a:lumOff val="5000"/>
                  </a:schemeClr>
                </a:solidFill>
              </a:rPr>
              <a:t>&amp; i)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if</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&gt; 0) i = </a:t>
            </a:r>
            <a:r>
              <a:rPr lang="fr-FR" b="0">
                <a:solidFill>
                  <a:srgbClr val="0000FF"/>
                </a:solidFill>
              </a:rPr>
              <a:t>this</a:t>
            </a:r>
            <a:r>
              <a:rPr lang="fr-FR" b="0">
                <a:solidFill>
                  <a:schemeClr val="tx1">
                    <a:lumMod val="95000"/>
                    <a:lumOff val="5000"/>
                  </a:schemeClr>
                </a:solidFill>
              </a:rPr>
              <a:t>-&gt;contents[--</a:t>
            </a:r>
            <a:r>
              <a:rPr lang="fr-FR" b="0">
                <a:solidFill>
                  <a:srgbClr val="0000FF"/>
                </a:solidFill>
              </a:rPr>
              <a:t>this</a:t>
            </a:r>
            <a:r>
              <a:rPr lang="fr-FR" b="0">
                <a:solidFill>
                  <a:schemeClr val="tx1">
                    <a:lumMod val="95000"/>
                    <a:lumOff val="5000"/>
                  </a:schemeClr>
                </a:solidFill>
              </a:rPr>
              <a:t>-&gt;current];</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rgbClr val="0000FF"/>
                </a:solidFill>
              </a:rPr>
              <a:t>bool</a:t>
            </a:r>
            <a:r>
              <a:rPr lang="fr-FR" b="0">
                <a:solidFill>
                  <a:schemeClr val="tx1">
                    <a:lumMod val="95000"/>
                    <a:lumOff val="5000"/>
                  </a:schemeClr>
                </a:solidFill>
              </a:rPr>
              <a:t> Stack::isEmpty() </a:t>
            </a:r>
            <a:r>
              <a:rPr lang="fr-FR" b="0">
                <a:solidFill>
                  <a:srgbClr val="0000FF"/>
                </a:solidFill>
              </a:rPr>
              <a:t>const</a:t>
            </a:r>
            <a:r>
              <a:rPr lang="fr-FR" b="0">
                <a:solidFill>
                  <a:schemeClr val="tx1">
                    <a:lumMod val="95000"/>
                    <a:lumOff val="5000"/>
                  </a:schemeClr>
                </a:solidFill>
              </a:rPr>
              <a:t> { </a:t>
            </a:r>
            <a:r>
              <a:rPr lang="fr-FR" b="0">
                <a:solidFill>
                  <a:srgbClr val="0000FF"/>
                </a:solidFill>
              </a:rPr>
              <a:t>return</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 0;) }</a:t>
            </a:r>
          </a:p>
          <a:p>
            <a:pPr marL="342900" indent="-342900">
              <a:lnSpc>
                <a:spcPct val="120000"/>
              </a:lnSpc>
              <a:spcBef>
                <a:spcPts val="300"/>
              </a:spcBef>
              <a:buFont typeface="Wingdings" pitchFamily="2" charset="2"/>
              <a:buNone/>
            </a:pPr>
            <a:r>
              <a:rPr lang="fr-FR" b="0">
                <a:solidFill>
                  <a:srgbClr val="0000FF"/>
                </a:solidFill>
              </a:rPr>
              <a:t>bool</a:t>
            </a:r>
            <a:r>
              <a:rPr lang="fr-FR" b="0">
                <a:solidFill>
                  <a:schemeClr val="tx1">
                    <a:lumMod val="95000"/>
                    <a:lumOff val="5000"/>
                  </a:schemeClr>
                </a:solidFill>
              </a:rPr>
              <a:t> Stack::isFull() </a:t>
            </a:r>
            <a:r>
              <a:rPr lang="fr-FR" b="0">
                <a:solidFill>
                  <a:srgbClr val="0000FF"/>
                </a:solidFill>
              </a:rPr>
              <a:t>const</a:t>
            </a:r>
            <a:r>
              <a:rPr lang="fr-FR" b="0">
                <a:solidFill>
                  <a:schemeClr val="tx1">
                    <a:lumMod val="95000"/>
                    <a:lumOff val="5000"/>
                  </a:schemeClr>
                </a:solidFill>
              </a:rPr>
              <a:t> { </a:t>
            </a:r>
            <a:endParaRPr lang="fr-FR"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smtClean="0">
                <a:solidFill>
                  <a:srgbClr val="0000FF"/>
                </a:solidFill>
              </a:rPr>
              <a:t>return</a:t>
            </a:r>
            <a:r>
              <a:rPr lang="fr-FR" b="0" smtClean="0">
                <a:solidFill>
                  <a:schemeClr val="tx1">
                    <a:lumMod val="95000"/>
                    <a:lumOff val="5000"/>
                  </a:schemeClr>
                </a:solidFill>
              </a:rPr>
              <a:t> </a:t>
            </a:r>
            <a:r>
              <a:rPr lang="fr-FR" b="0">
                <a:solidFill>
                  <a:schemeClr val="tx1">
                    <a:lumMod val="95000"/>
                    <a:lumOff val="5000"/>
                  </a:schemeClr>
                </a:solidFill>
              </a:rPr>
              <a:t>(</a:t>
            </a:r>
            <a:r>
              <a:rPr lang="fr-FR" b="0">
                <a:solidFill>
                  <a:srgbClr val="0000FF"/>
                </a:solidFill>
              </a:rPr>
              <a:t>this</a:t>
            </a:r>
            <a:r>
              <a:rPr lang="fr-FR" b="0">
                <a:solidFill>
                  <a:schemeClr val="tx1">
                    <a:lumMod val="95000"/>
                    <a:lumOff val="5000"/>
                  </a:schemeClr>
                </a:solidFill>
              </a:rPr>
              <a:t>-&gt;current == </a:t>
            </a:r>
            <a:r>
              <a:rPr lang="fr-FR" b="0">
                <a:solidFill>
                  <a:srgbClr val="0000FF"/>
                </a:solidFill>
              </a:rPr>
              <a:t>this</a:t>
            </a:r>
            <a:r>
              <a:rPr lang="fr-FR" b="0">
                <a:solidFill>
                  <a:schemeClr val="tx1">
                    <a:lumMod val="95000"/>
                    <a:lumOff val="5000"/>
                  </a:schemeClr>
                </a:solidFill>
              </a:rPr>
              <a:t>-&gt;max</a:t>
            </a:r>
            <a:r>
              <a:rPr lang="fr-FR" b="0" smtClean="0">
                <a:solidFill>
                  <a:schemeClr val="tx1">
                    <a:lumMod val="95000"/>
                    <a:lumOff val="5000"/>
                  </a:schemeClr>
                </a:solidFill>
              </a:rPr>
              <a:t>);</a:t>
            </a:r>
          </a:p>
          <a:p>
            <a:pPr marL="342900" indent="-342900">
              <a:lnSpc>
                <a:spcPct val="120000"/>
              </a:lnSpc>
              <a:spcBef>
                <a:spcPts val="300"/>
              </a:spcBef>
              <a:buFont typeface="Wingdings" pitchFamily="2" charset="2"/>
              <a:buNone/>
            </a:pPr>
            <a:r>
              <a:rPr lang="fr-FR" b="0" smtClean="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2366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a:solidFill>
                  <a:srgbClr val="0000FF"/>
                </a:solidFill>
              </a:rPr>
              <a:t>template</a:t>
            </a:r>
            <a:r>
              <a:rPr lang="en-US">
                <a:solidFill>
                  <a:schemeClr val="tx1">
                    <a:lumMod val="95000"/>
                    <a:lumOff val="5000"/>
                  </a:schemeClr>
                </a:solidFill>
              </a:rPr>
              <a:t> </a:t>
            </a:r>
            <a:r>
              <a:rPr lang="en-US" smtClean="0">
                <a:solidFill>
                  <a:schemeClr val="tx1">
                    <a:lumMod val="95000"/>
                    <a:lumOff val="5000"/>
                  </a:schemeClr>
                </a:solidFill>
              </a:rPr>
              <a:t>&lt;</a:t>
            </a:r>
            <a:r>
              <a:rPr lang="en-US" smtClean="0">
                <a:solidFill>
                  <a:srgbClr val="0000FF"/>
                </a:solidFill>
              </a:rPr>
              <a:t>class</a:t>
            </a:r>
            <a:r>
              <a:rPr lang="en-US" smtClean="0">
                <a:solidFill>
                  <a:schemeClr val="tx1">
                    <a:lumMod val="95000"/>
                    <a:lumOff val="5000"/>
                  </a:schemeClr>
                </a:solidFill>
              </a:rPr>
              <a:t> </a:t>
            </a:r>
            <a:r>
              <a:rPr lang="en-US">
                <a:solidFill>
                  <a:schemeClr val="tx1">
                    <a:lumMod val="95000"/>
                    <a:lumOff val="5000"/>
                  </a:schemeClr>
                </a:solidFill>
              </a:rPr>
              <a:t>T&gt;</a:t>
            </a:r>
          </a:p>
          <a:p>
            <a:pPr marL="342900" indent="-342900">
              <a:spcBef>
                <a:spcPts val="300"/>
              </a:spcBef>
              <a:buFont typeface="Wingdings" pitchFamily="2" charset="2"/>
              <a:buNone/>
            </a:pPr>
            <a:r>
              <a:rPr lang="en-US" b="0">
                <a:solidFill>
                  <a:srgbClr val="0000FF"/>
                </a:solidFill>
              </a:rPr>
              <a:t>class</a:t>
            </a:r>
            <a:r>
              <a:rPr lang="en-US" b="0">
                <a:solidFill>
                  <a:schemeClr val="tx1">
                    <a:lumMod val="95000"/>
                    <a:lumOff val="5000"/>
                  </a:schemeClr>
                </a:solidFill>
              </a:rPr>
              <a:t> Stack {</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private</a:t>
            </a:r>
            <a:r>
              <a:rPr lang="en-US" b="0">
                <a:solidFill>
                  <a:schemeClr val="tx1">
                    <a:lumMod val="95000"/>
                    <a:lumOff val="5000"/>
                  </a:schemeClr>
                </a:solidFill>
              </a:rPr>
              <a:t>:</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static const int </a:t>
            </a:r>
            <a:r>
              <a:rPr lang="en-US" b="0">
                <a:solidFill>
                  <a:schemeClr val="tx1">
                    <a:lumMod val="95000"/>
                    <a:lumOff val="5000"/>
                  </a:schemeClr>
                </a:solidFill>
              </a:rPr>
              <a:t>max = 10;</a:t>
            </a:r>
          </a:p>
          <a:p>
            <a:pPr marL="342900" indent="-342900">
              <a:spcBef>
                <a:spcPts val="300"/>
              </a:spcBef>
              <a:buFont typeface="Wingdings" pitchFamily="2" charset="2"/>
              <a:buNone/>
            </a:pPr>
            <a:r>
              <a:rPr lang="en-US" b="0">
                <a:solidFill>
                  <a:schemeClr val="tx1">
                    <a:lumMod val="95000"/>
                    <a:lumOff val="5000"/>
                  </a:schemeClr>
                </a:solidFill>
              </a:rPr>
              <a:t>		</a:t>
            </a:r>
            <a:r>
              <a:rPr lang="en-US">
                <a:solidFill>
                  <a:schemeClr val="tx1">
                    <a:lumMod val="95000"/>
                    <a:lumOff val="5000"/>
                  </a:schemeClr>
                </a:solidFill>
              </a:rPr>
              <a:t>T </a:t>
            </a:r>
            <a:r>
              <a:rPr lang="en-US" smtClean="0">
                <a:solidFill>
                  <a:schemeClr val="tx1">
                    <a:lumMod val="95000"/>
                    <a:lumOff val="5000"/>
                  </a:schemeClr>
                </a:solidFill>
              </a:rPr>
              <a:t>contents[max];</a:t>
            </a:r>
          </a:p>
          <a:p>
            <a:pPr marL="342900" indent="-342900">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current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public</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Stack</a:t>
            </a:r>
            <a:r>
              <a:rPr lang="en-US" b="0" smtClean="0">
                <a:solidFill>
                  <a:schemeClr val="tx1">
                    <a:lumMod val="95000"/>
                    <a:lumOff val="5000"/>
                  </a:schemeClr>
                </a:solidFill>
              </a:rPr>
              <a:t>();</a:t>
            </a:r>
            <a:r>
              <a:rPr lang="en-US" b="0">
                <a:solidFill>
                  <a:schemeClr val="tx1">
                    <a:lumMod val="95000"/>
                    <a:lumOff val="5000"/>
                  </a:schemeClr>
                </a:solidFill>
              </a:rPr>
              <a:t>		~Stack();</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void</a:t>
            </a:r>
            <a:r>
              <a:rPr lang="en-US" b="0">
                <a:solidFill>
                  <a:schemeClr val="tx1">
                    <a:lumMod val="95000"/>
                    <a:lumOff val="5000"/>
                  </a:schemeClr>
                </a:solidFill>
              </a:rPr>
              <a:t> push(</a:t>
            </a:r>
            <a:r>
              <a:rPr lang="en-US" b="0">
                <a:solidFill>
                  <a:srgbClr val="0000FF"/>
                </a:solidFill>
              </a:rPr>
              <a:t>const</a:t>
            </a:r>
            <a:r>
              <a:rPr lang="en-US" b="0">
                <a:solidFill>
                  <a:schemeClr val="tx1">
                    <a:lumMod val="95000"/>
                    <a:lumOff val="5000"/>
                  </a:schemeClr>
                </a:solidFill>
              </a:rPr>
              <a:t> </a:t>
            </a:r>
            <a:r>
              <a:rPr lang="en-US">
                <a:solidFill>
                  <a:schemeClr val="tx1">
                    <a:lumMod val="95000"/>
                    <a:lumOff val="5000"/>
                  </a:schemeClr>
                </a:solidFill>
              </a:rPr>
              <a:t>T</a:t>
            </a:r>
            <a:r>
              <a:rPr lang="en-US" b="0">
                <a:solidFill>
                  <a:schemeClr val="tx1">
                    <a:lumMod val="95000"/>
                    <a:lumOff val="5000"/>
                  </a:schemeClr>
                </a:solidFill>
              </a:rPr>
              <a: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void</a:t>
            </a:r>
            <a:r>
              <a:rPr lang="en-US" b="0">
                <a:solidFill>
                  <a:schemeClr val="tx1">
                    <a:lumMod val="95000"/>
                    <a:lumOff val="5000"/>
                  </a:schemeClr>
                </a:solidFill>
              </a:rPr>
              <a:t> pop(</a:t>
            </a:r>
            <a:r>
              <a:rPr lang="en-US">
                <a:solidFill>
                  <a:schemeClr val="tx1">
                    <a:lumMod val="95000"/>
                    <a:lumOff val="5000"/>
                  </a:schemeClr>
                </a:solidFill>
              </a:rPr>
              <a:t>T</a:t>
            </a:r>
            <a:r>
              <a:rPr lang="en-US" b="0">
                <a:solidFill>
                  <a:schemeClr val="tx1">
                    <a:lumMod val="95000"/>
                    <a:lumOff val="5000"/>
                  </a:schemeClr>
                </a:solidFill>
              </a:rPr>
              <a: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bool</a:t>
            </a:r>
            <a:r>
              <a:rPr lang="en-US" b="0">
                <a:solidFill>
                  <a:schemeClr val="tx1">
                    <a:lumMod val="95000"/>
                    <a:lumOff val="5000"/>
                  </a:schemeClr>
                </a:solidFill>
              </a:rPr>
              <a:t> isEmpty() </a:t>
            </a:r>
            <a:r>
              <a:rPr lang="en-US" b="0">
                <a:solidFill>
                  <a:srgbClr val="0000FF"/>
                </a:solidFill>
              </a:rPr>
              <a:t>const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bool</a:t>
            </a:r>
            <a:r>
              <a:rPr lang="en-US" b="0">
                <a:solidFill>
                  <a:schemeClr val="tx1">
                    <a:lumMod val="95000"/>
                    <a:lumOff val="5000"/>
                  </a:schemeClr>
                </a:solidFill>
              </a:rPr>
              <a:t> isFull() </a:t>
            </a:r>
            <a:r>
              <a:rPr lang="en-US" b="0">
                <a:solidFill>
                  <a:srgbClr val="0000FF"/>
                </a:solidFill>
              </a:rPr>
              <a:t>const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p:txBody>
      </p:sp>
    </p:spTree>
    <p:extLst>
      <p:ext uri="{BB962C8B-B14F-4D97-AF65-F5344CB8AC3E}">
        <p14:creationId xmlns:p14="http://schemas.microsoft.com/office/powerpoint/2010/main" val="2366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chemeClr val="tx1">
                    <a:lumMod val="95000"/>
                    <a:lumOff val="5000"/>
                  </a:schemeClr>
                </a:solidFill>
              </a:rPr>
              <a:t>Stack&lt;T&gt;::Stack()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this</a:t>
            </a:r>
            <a:r>
              <a:rPr lang="en-US" b="0" smtClean="0">
                <a:solidFill>
                  <a:schemeClr val="tx1">
                    <a:lumMod val="95000"/>
                    <a:lumOff val="5000"/>
                  </a:schemeClr>
                </a:solidFill>
              </a:rPr>
              <a:t>-</a:t>
            </a:r>
            <a:r>
              <a:rPr lang="en-US" b="0">
                <a:solidFill>
                  <a:schemeClr val="tx1">
                    <a:lumMod val="95000"/>
                    <a:lumOff val="5000"/>
                  </a:schemeClr>
                </a:solidFill>
              </a:rPr>
              <a:t>&gt;current = 0;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chemeClr val="tx1">
                    <a:lumMod val="95000"/>
                    <a:lumOff val="5000"/>
                  </a:schemeClr>
                </a:solidFill>
              </a:rPr>
              <a:t>Stack&lt;T&gt;::~Stack() </a:t>
            </a:r>
            <a:r>
              <a:rPr lang="en-US" b="0" smtClean="0">
                <a:solidFill>
                  <a:schemeClr val="tx1">
                    <a:lumMod val="95000"/>
                    <a:lumOff val="5000"/>
                  </a:schemeClr>
                </a:solidFill>
              </a:rPr>
              <a:t>{ }</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void</a:t>
            </a:r>
            <a:r>
              <a:rPr lang="en-US" b="0">
                <a:solidFill>
                  <a:schemeClr val="tx1">
                    <a:lumMod val="95000"/>
                    <a:lumOff val="5000"/>
                  </a:schemeClr>
                </a:solidFill>
              </a:rPr>
              <a:t> Stack&lt;T&gt;::push(</a:t>
            </a:r>
            <a:r>
              <a:rPr lang="en-US" b="0">
                <a:solidFill>
                  <a:srgbClr val="0000FF"/>
                </a:solidFill>
              </a:rPr>
              <a:t>const</a:t>
            </a:r>
            <a:r>
              <a:rPr lang="en-US" b="0">
                <a:solidFill>
                  <a:schemeClr val="tx1">
                    <a:lumMod val="95000"/>
                    <a:lumOff val="5000"/>
                  </a:schemeClr>
                </a:solidFill>
              </a:rPr>
              <a:t> T&amp; i</a:t>
            </a:r>
            <a:r>
              <a:rPr lang="en-US" b="0" smtClean="0">
                <a:solidFill>
                  <a:schemeClr val="tx1">
                    <a:lumMod val="95000"/>
                    <a:lumOff val="5000"/>
                  </a:schemeClr>
                </a:solidFill>
              </a:rPr>
              <a:t>)</a:t>
            </a: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if</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&lt; </a:t>
            </a:r>
            <a:r>
              <a:rPr lang="en-US" b="0">
                <a:solidFill>
                  <a:srgbClr val="0000FF"/>
                </a:solidFill>
              </a:rPr>
              <a:t>this</a:t>
            </a:r>
            <a:r>
              <a:rPr lang="en-US" b="0">
                <a:solidFill>
                  <a:schemeClr val="tx1">
                    <a:lumMod val="95000"/>
                    <a:lumOff val="5000"/>
                  </a:schemeClr>
                </a:solidFill>
              </a:rPr>
              <a:t>-&gt;max)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a:t>
            </a:r>
            <a:r>
              <a:rPr lang="en-US" b="0" smtClean="0">
                <a:solidFill>
                  <a:srgbClr val="0000FF"/>
                </a:solidFill>
              </a:rPr>
              <a:t>this</a:t>
            </a:r>
            <a:r>
              <a:rPr lang="en-US" b="0" smtClean="0">
                <a:solidFill>
                  <a:schemeClr val="tx1">
                    <a:lumMod val="95000"/>
                    <a:lumOff val="5000"/>
                  </a:schemeClr>
                </a:solidFill>
              </a:rPr>
              <a:t>-</a:t>
            </a:r>
            <a:r>
              <a:rPr lang="en-US" b="0">
                <a:solidFill>
                  <a:schemeClr val="tx1">
                    <a:lumMod val="95000"/>
                    <a:lumOff val="5000"/>
                  </a:schemeClr>
                </a:solidFill>
              </a:rPr>
              <a:t>&gt;contents[</a:t>
            </a:r>
            <a:r>
              <a:rPr lang="en-US" b="0">
                <a:solidFill>
                  <a:srgbClr val="0000FF"/>
                </a:solidFill>
              </a:rPr>
              <a:t>this</a:t>
            </a:r>
            <a:r>
              <a:rPr lang="en-US" b="0">
                <a:solidFill>
                  <a:schemeClr val="tx1">
                    <a:lumMod val="95000"/>
                    <a:lumOff val="5000"/>
                  </a:schemeClr>
                </a:solidFill>
              </a:rPr>
              <a:t>-&gt;current++] = i;</a:t>
            </a: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298018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b="0" smtClean="0">
                <a:solidFill>
                  <a:srgbClr val="0000FF"/>
                </a:solidFill>
              </a:rPr>
              <a:t>template</a:t>
            </a:r>
            <a:r>
              <a:rPr lang="en-US" b="0" smtClean="0">
                <a:solidFill>
                  <a:schemeClr val="tx1">
                    <a:lumMod val="95000"/>
                    <a:lumOff val="5000"/>
                  </a:schemeClr>
                </a:solidFill>
              </a:rPr>
              <a:t> &lt;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spcBef>
                <a:spcPts val="300"/>
              </a:spcBef>
              <a:buFont typeface="Wingdings" pitchFamily="2" charset="2"/>
              <a:buNone/>
            </a:pPr>
            <a:r>
              <a:rPr lang="en-US" b="0">
                <a:solidFill>
                  <a:srgbClr val="0000FF"/>
                </a:solidFill>
              </a:rPr>
              <a:t>void</a:t>
            </a:r>
            <a:r>
              <a:rPr lang="en-US" b="0">
                <a:solidFill>
                  <a:schemeClr val="tx1">
                    <a:lumMod val="95000"/>
                    <a:lumOff val="5000"/>
                  </a:schemeClr>
                </a:solidFill>
              </a:rPr>
              <a:t> Stack&lt;T&gt;::pop(T&amp; i) {</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if</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&gt; 0)  </a:t>
            </a:r>
            <a:endParaRPr lang="en-US" b="0" smtClean="0">
              <a:solidFill>
                <a:schemeClr val="tx1">
                  <a:lumMod val="95000"/>
                  <a:lumOff val="5000"/>
                </a:schemeClr>
              </a:solidFill>
            </a:endParaRPr>
          </a:p>
          <a:p>
            <a:pPr marL="342900" indent="-342900">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i </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-&gt;contents[--</a:t>
            </a:r>
            <a:r>
              <a:rPr lang="en-US" b="0">
                <a:solidFill>
                  <a:srgbClr val="0000FF"/>
                </a:solidFill>
              </a:rPr>
              <a:t>this</a:t>
            </a:r>
            <a:r>
              <a:rPr lang="en-US" b="0">
                <a:solidFill>
                  <a:schemeClr val="tx1">
                    <a:lumMod val="95000"/>
                    <a:lumOff val="5000"/>
                  </a:schemeClr>
                </a:solidFill>
              </a:rPr>
              <a:t>-&gt;current];</a:t>
            </a:r>
          </a:p>
          <a:p>
            <a:pPr marL="342900" indent="-342900">
              <a:spcBef>
                <a:spcPts val="300"/>
              </a:spcBef>
              <a:buFont typeface="Wingdings" pitchFamily="2" charset="2"/>
              <a:buNone/>
            </a:pP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bool</a:t>
            </a:r>
            <a:r>
              <a:rPr lang="en-US" b="0">
                <a:solidFill>
                  <a:schemeClr val="tx1">
                    <a:lumMod val="95000"/>
                    <a:lumOff val="5000"/>
                  </a:schemeClr>
                </a:solidFill>
              </a:rPr>
              <a:t> Stack&lt;T&gt;::isEmpty() </a:t>
            </a:r>
            <a:r>
              <a:rPr lang="en-US" b="0">
                <a:solidFill>
                  <a:srgbClr val="0000FF"/>
                </a:solidFill>
              </a:rPr>
              <a:t>const</a:t>
            </a:r>
            <a:r>
              <a:rPr lang="en-US" b="0">
                <a:solidFill>
                  <a:schemeClr val="tx1">
                    <a:lumMod val="95000"/>
                    <a:lumOff val="5000"/>
                  </a:schemeClr>
                </a:solidFill>
              </a:rPr>
              <a:t>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a:t>
            </a:r>
            <a:r>
              <a:rPr lang="en-US" b="0">
                <a:solidFill>
                  <a:schemeClr val="tx1">
                    <a:lumMod val="95000"/>
                    <a:lumOff val="5000"/>
                  </a:schemeClr>
                </a:solidFill>
              </a:rPr>
              <a:t>(</a:t>
            </a:r>
            <a:r>
              <a:rPr lang="en-US" b="0">
                <a:solidFill>
                  <a:srgbClr val="0000FF"/>
                </a:solidFill>
              </a:rPr>
              <a:t>this</a:t>
            </a:r>
            <a:r>
              <a:rPr lang="en-US" b="0">
                <a:solidFill>
                  <a:schemeClr val="tx1">
                    <a:lumMod val="95000"/>
                    <a:lumOff val="5000"/>
                  </a:schemeClr>
                </a:solidFill>
              </a:rPr>
              <a:t>-&gt;current == 0;)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bool</a:t>
            </a:r>
            <a:r>
              <a:rPr lang="en-US" b="0">
                <a:solidFill>
                  <a:schemeClr val="tx1">
                    <a:lumMod val="95000"/>
                    <a:lumOff val="5000"/>
                  </a:schemeClr>
                </a:solidFill>
              </a:rPr>
              <a:t> Stack&lt;T&gt;::isFull() </a:t>
            </a:r>
            <a:r>
              <a:rPr lang="en-US" b="0">
                <a:solidFill>
                  <a:srgbClr val="0000FF"/>
                </a:solidFill>
              </a:rPr>
              <a:t>const</a:t>
            </a:r>
            <a:r>
              <a:rPr lang="en-US" b="0">
                <a:solidFill>
                  <a:schemeClr val="tx1">
                    <a:lumMod val="95000"/>
                    <a:lumOff val="5000"/>
                  </a:schemeClr>
                </a:solidFill>
              </a:rPr>
              <a:t>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a:t>
            </a:r>
            <a:r>
              <a:rPr lang="en-US" b="0">
                <a:solidFill>
                  <a:schemeClr val="tx1">
                    <a:lumMod val="95000"/>
                    <a:lumOff val="5000"/>
                  </a:schemeClr>
                </a:solidFill>
              </a:rPr>
              <a:t>(</a:t>
            </a:r>
            <a:r>
              <a:rPr lang="en-US" b="0">
                <a:solidFill>
                  <a:srgbClr val="0000FF"/>
                </a:solidFill>
              </a:rPr>
              <a:t>this</a:t>
            </a:r>
            <a:r>
              <a:rPr lang="en-US" b="0">
                <a:solidFill>
                  <a:schemeClr val="tx1">
                    <a:lumMod val="95000"/>
                    <a:lumOff val="5000"/>
                  </a:schemeClr>
                </a:solidFill>
              </a:rPr>
              <a:t>-&gt;current == </a:t>
            </a:r>
            <a:r>
              <a:rPr lang="en-US" b="0">
                <a:solidFill>
                  <a:srgbClr val="0000FF"/>
                </a:solidFill>
              </a:rPr>
              <a:t>this</a:t>
            </a:r>
            <a:r>
              <a:rPr lang="en-US" b="0">
                <a:solidFill>
                  <a:schemeClr val="tx1">
                    <a:lumMod val="95000"/>
                    <a:lumOff val="5000"/>
                  </a:schemeClr>
                </a:solidFill>
              </a:rPr>
              <a:t>-&gt;max);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135561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xét hàm hoán vị như sau:</a:t>
            </a: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1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a:t>
            </a:r>
            <a:r>
              <a:rPr lang="vi-VN" sz="2800">
                <a:solidFill>
                  <a:schemeClr val="tx1">
                    <a:lumMod val="95000"/>
                    <a:lumOff val="5000"/>
                  </a:schemeClr>
                </a:solidFill>
                <a:latin typeface="Arial" pitchFamily="34" charset="0"/>
                <a:cs typeface="Arial" pitchFamily="34" charset="0"/>
              </a:rPr>
              <a:t>ta muốn thực hiện việc tương tự cho một kiểu dữ liệu khác, chẳng hạn </a:t>
            </a:r>
            <a:r>
              <a:rPr lang="vi-VN" sz="2800">
                <a:solidFill>
                  <a:srgbClr val="0000FF"/>
                </a:solidFill>
                <a:latin typeface="Arial" pitchFamily="34" charset="0"/>
                <a:cs typeface="Arial" pitchFamily="34" charset="0"/>
              </a:rPr>
              <a:t>float</a:t>
            </a:r>
            <a:r>
              <a:rPr lang="vi-VN" sz="280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3"/>
          <p:cNvSpPr>
            <a:spLocks noChangeArrowheads="1"/>
          </p:cNvSpPr>
          <p:nvPr/>
        </p:nvSpPr>
        <p:spPr bwMode="auto">
          <a:xfrm>
            <a:off x="914400" y="2209800"/>
            <a:ext cx="7924800" cy="20574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800" b="0">
                <a:solidFill>
                  <a:srgbClr val="0000FF"/>
                </a:solidFill>
              </a:rPr>
              <a:t>void</a:t>
            </a:r>
            <a:r>
              <a:rPr lang="en-US" sz="2800" b="0">
                <a:solidFill>
                  <a:srgbClr val="000000"/>
                </a:solidFill>
              </a:rPr>
              <a:t> </a:t>
            </a:r>
            <a:r>
              <a:rPr lang="en-US" sz="2800" b="0" smtClean="0">
                <a:solidFill>
                  <a:srgbClr val="000000"/>
                </a:solidFill>
              </a:rPr>
              <a:t>swap ( </a:t>
            </a:r>
            <a:r>
              <a:rPr lang="en-US" sz="2800" smtClean="0">
                <a:solidFill>
                  <a:srgbClr val="FF0000"/>
                </a:solidFill>
              </a:rPr>
              <a:t>int</a:t>
            </a:r>
            <a:r>
              <a:rPr lang="en-US" sz="2800">
                <a:solidFill>
                  <a:srgbClr val="FF0000"/>
                </a:solidFill>
              </a:rPr>
              <a:t>&amp;</a:t>
            </a:r>
            <a:r>
              <a:rPr lang="en-US" sz="2800" b="0">
                <a:solidFill>
                  <a:srgbClr val="000000"/>
                </a:solidFill>
              </a:rPr>
              <a:t> a, </a:t>
            </a:r>
            <a:r>
              <a:rPr lang="en-US" sz="2800">
                <a:solidFill>
                  <a:srgbClr val="FF0000"/>
                </a:solidFill>
              </a:rPr>
              <a:t>int&amp;</a:t>
            </a:r>
            <a:r>
              <a:rPr lang="en-US" sz="2800" b="0">
                <a:solidFill>
                  <a:srgbClr val="000000"/>
                </a:solidFill>
              </a:rPr>
              <a:t> b){</a:t>
            </a:r>
          </a:p>
          <a:p>
            <a:pPr marL="342900" indent="-342900">
              <a:spcBef>
                <a:spcPts val="300"/>
              </a:spcBef>
              <a:buFont typeface="Wingdings" pitchFamily="2" charset="2"/>
              <a:buNone/>
            </a:pPr>
            <a:r>
              <a:rPr lang="en-US" sz="2800" b="0">
                <a:solidFill>
                  <a:srgbClr val="000000"/>
                </a:solidFill>
              </a:rPr>
              <a:t>	</a:t>
            </a:r>
            <a:r>
              <a:rPr lang="en-US" sz="2800">
                <a:solidFill>
                  <a:srgbClr val="FF0000"/>
                </a:solidFill>
              </a:rPr>
              <a:t>int</a:t>
            </a:r>
            <a:r>
              <a:rPr lang="en-US" sz="2800" b="0">
                <a:solidFill>
                  <a:srgbClr val="FF0000"/>
                </a:solidFill>
              </a:rPr>
              <a:t> </a:t>
            </a:r>
            <a:r>
              <a:rPr lang="en-US" sz="2800" b="0">
                <a:solidFill>
                  <a:srgbClr val="000000"/>
                </a:solidFill>
              </a:rPr>
              <a:t>temp;</a:t>
            </a:r>
          </a:p>
          <a:p>
            <a:pPr marL="342900" indent="-342900">
              <a:spcBef>
                <a:spcPts val="300"/>
              </a:spcBef>
              <a:buFont typeface="Wingdings" pitchFamily="2" charset="2"/>
              <a:buNone/>
            </a:pPr>
            <a:r>
              <a:rPr lang="en-US" sz="2800" b="0">
                <a:solidFill>
                  <a:srgbClr val="000000"/>
                </a:solidFill>
              </a:rPr>
              <a:t>	temp = a; a = b; b = temp;</a:t>
            </a:r>
          </a:p>
          <a:p>
            <a:pPr marL="342900" indent="-342900">
              <a:spcBef>
                <a:spcPts val="3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en-US" sz="2400" b="0">
                <a:solidFill>
                  <a:srgbClr val="0000FF"/>
                </a:solidFill>
              </a:rPr>
              <a:t>int</a:t>
            </a:r>
            <a:r>
              <a:rPr lang="en-US" sz="2400" b="0">
                <a:solidFill>
                  <a:schemeClr val="tx1">
                    <a:lumMod val="95000"/>
                    <a:lumOff val="5000"/>
                  </a:schemeClr>
                </a:solidFill>
              </a:rPr>
              <a:t> x = 5,</a:t>
            </a:r>
          </a:p>
          <a:p>
            <a:pPr marL="342900" indent="-342900">
              <a:lnSpc>
                <a:spcPct val="150000"/>
              </a:lnSpc>
              <a:spcBef>
                <a:spcPts val="300"/>
              </a:spcBef>
              <a:buFont typeface="Wingdings" pitchFamily="2" charset="2"/>
              <a:buNone/>
            </a:pPr>
            <a:r>
              <a:rPr lang="en-US" sz="2400" b="0">
                <a:solidFill>
                  <a:srgbClr val="0000FF"/>
                </a:solidFill>
              </a:rPr>
              <a:t>char</a:t>
            </a:r>
            <a:r>
              <a:rPr lang="en-US" sz="2400" b="0">
                <a:solidFill>
                  <a:schemeClr val="tx1">
                    <a:lumMod val="95000"/>
                    <a:lumOff val="5000"/>
                  </a:schemeClr>
                </a:solidFill>
              </a:rPr>
              <a:t> c = 'a',</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Stack&lt;</a:t>
            </a:r>
            <a:r>
              <a:rPr lang="en-US" sz="2400" b="0">
                <a:solidFill>
                  <a:srgbClr val="0000FF"/>
                </a:solidFill>
              </a:rPr>
              <a:t>int</a:t>
            </a:r>
            <a:r>
              <a:rPr lang="en-US" sz="2400" b="0">
                <a:solidFill>
                  <a:schemeClr val="tx1">
                    <a:lumMod val="95000"/>
                    <a:lumOff val="5000"/>
                  </a:schemeClr>
                </a:solidFill>
              </a:rPr>
              <a:t>&gt;</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Stack&lt;</a:t>
            </a:r>
            <a:r>
              <a:rPr lang="en-US" sz="2400" b="0">
                <a:solidFill>
                  <a:srgbClr val="0000FF"/>
                </a:solidFill>
              </a:rPr>
              <a:t>char</a:t>
            </a:r>
            <a:r>
              <a:rPr lang="en-US" sz="2400" b="0">
                <a:solidFill>
                  <a:schemeClr val="tx1">
                    <a:lumMod val="95000"/>
                    <a:lumOff val="5000"/>
                  </a:schemeClr>
                </a:solidFill>
              </a:rPr>
              <a:t>&gt;</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s.push(x);</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t.push(c);</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s.pop(y);</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t.pop(d);</a:t>
            </a:r>
          </a:p>
        </p:txBody>
      </p:sp>
    </p:spTree>
    <p:extLst>
      <p:ext uri="{BB962C8B-B14F-4D97-AF65-F5344CB8AC3E}">
        <p14:creationId xmlns:p14="http://schemas.microsoft.com/office/powerpoint/2010/main" val="75154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Phần trước chúng ta chỉ </a:t>
            </a:r>
            <a:r>
              <a:rPr lang="vi-VN" sz="2800" smtClean="0">
                <a:solidFill>
                  <a:schemeClr val="tx1">
                    <a:lumMod val="95000"/>
                    <a:lumOff val="5000"/>
                  </a:schemeClr>
                </a:solidFill>
                <a:latin typeface="Arial" pitchFamily="34" charset="0"/>
                <a:cs typeface="Arial" pitchFamily="34" charset="0"/>
              </a:rPr>
              <a:t>mới </a:t>
            </a:r>
            <a:r>
              <a:rPr lang="vi-VN" sz="2800">
                <a:solidFill>
                  <a:schemeClr val="tx1">
                    <a:lumMod val="95000"/>
                    <a:lumOff val="5000"/>
                  </a:schemeClr>
                </a:solidFill>
                <a:latin typeface="Arial" pitchFamily="34" charset="0"/>
                <a:cs typeface="Arial" pitchFamily="34" charset="0"/>
              </a:rPr>
              <a:t>nói đến các lệnh template với tham số thuộc "kiểu" </a:t>
            </a:r>
            <a:r>
              <a:rPr lang="en-US" sz="2800" smtClean="0">
                <a:solidFill>
                  <a:srgbClr val="0000FF"/>
                </a:solidFill>
                <a:latin typeface="Arial" pitchFamily="34" charset="0"/>
                <a:cs typeface="Arial" pitchFamily="34" charset="0"/>
              </a:rPr>
              <a:t>class</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chúng ta c</a:t>
            </a:r>
            <a:r>
              <a:rPr lang="vi-VN" sz="2800" smtClean="0">
                <a:solidFill>
                  <a:schemeClr val="tx1">
                    <a:lumMod val="95000"/>
                    <a:lumOff val="5000"/>
                  </a:schemeClr>
                </a:solidFill>
                <a:latin typeface="Arial" pitchFamily="34" charset="0"/>
                <a:cs typeface="Arial" pitchFamily="34" charset="0"/>
              </a:rPr>
              <a:t>ó </a:t>
            </a:r>
            <a:r>
              <a:rPr lang="vi-VN" sz="2800">
                <a:solidFill>
                  <a:schemeClr val="tx1">
                    <a:lumMod val="95000"/>
                    <a:lumOff val="5000"/>
                  </a:schemeClr>
                </a:solidFill>
                <a:latin typeface="Arial" pitchFamily="34" charset="0"/>
                <a:cs typeface="Arial" pitchFamily="34" charset="0"/>
              </a:rPr>
              <a:t>thể sử dụng các tham số kiểu và tham số biểu thức trong khuôn mẫu </a:t>
            </a:r>
            <a:r>
              <a:rPr lang="vi-VN" sz="2800" smtClean="0">
                <a:solidFill>
                  <a:schemeClr val="tx1">
                    <a:lumMod val="95000"/>
                    <a:lumOff val="5000"/>
                  </a:schemeClr>
                </a:solidFill>
                <a:latin typeface="Arial" pitchFamily="34" charset="0"/>
                <a:cs typeface="Arial" pitchFamily="34" charset="0"/>
              </a:rPr>
              <a:t>lớp</a:t>
            </a:r>
            <a:endParaRPr lang="en-US" sz="2800" smtClean="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66FF"/>
                </a:solidFill>
                <a:latin typeface="Arial" pitchFamily="34" charset="0"/>
                <a:cs typeface="Arial" pitchFamily="34" charset="0"/>
              </a:rPr>
              <a:t>template </a:t>
            </a:r>
            <a:r>
              <a:rPr lang="en-US" sz="2800" smtClean="0">
                <a:solidFill>
                  <a:srgbClr val="0066FF"/>
                </a:solidFill>
                <a:latin typeface="Arial" pitchFamily="34" charset="0"/>
                <a:cs typeface="Arial" pitchFamily="34" charset="0"/>
              </a:rPr>
              <a:t>&lt;class </a:t>
            </a:r>
            <a:r>
              <a:rPr lang="en-US" sz="2800">
                <a:solidFill>
                  <a:srgbClr val="0066FF"/>
                </a:solidFill>
                <a:latin typeface="Arial" pitchFamily="34" charset="0"/>
                <a:cs typeface="Arial" pitchFamily="34" charset="0"/>
              </a:rPr>
              <a:t>T, </a:t>
            </a:r>
            <a:r>
              <a:rPr lang="en-US" sz="2800">
                <a:solidFill>
                  <a:srgbClr val="FF3300"/>
                </a:solidFill>
                <a:latin typeface="Arial" pitchFamily="34" charset="0"/>
                <a:cs typeface="Arial" pitchFamily="34" charset="0"/>
              </a:rPr>
              <a:t>int </a:t>
            </a:r>
            <a:r>
              <a:rPr lang="en-US" sz="2800" smtClean="0">
                <a:solidFill>
                  <a:srgbClr val="FF3300"/>
                </a:solidFill>
                <a:latin typeface="Arial" pitchFamily="34" charset="0"/>
                <a:cs typeface="Arial" pitchFamily="34" charset="0"/>
              </a:rPr>
              <a:t>elements</a:t>
            </a:r>
            <a:r>
              <a:rPr lang="en-US" sz="2800" smtClean="0">
                <a:solidFill>
                  <a:srgbClr val="0066FF"/>
                </a:solidFill>
                <a:latin typeface="Arial" pitchFamily="34" charset="0"/>
                <a:cs typeface="Arial" pitchFamily="34" charset="0"/>
              </a:rPr>
              <a:t>&gt; </a:t>
            </a:r>
            <a:endParaRPr lang="en-US" sz="2800">
              <a:solidFill>
                <a:srgbClr val="0066FF"/>
              </a:solidFill>
              <a:latin typeface="Arial" pitchFamily="34" charset="0"/>
              <a:cs typeface="Arial" pitchFamily="34" charset="0"/>
            </a:endParaRPr>
          </a:p>
          <a:p>
            <a:pPr marL="0" indent="0" algn="just">
              <a:lnSpc>
                <a:spcPct val="130000"/>
              </a:lnSpc>
              <a:spcBef>
                <a:spcPts val="300"/>
              </a:spcBef>
              <a:spcAft>
                <a:spcPts val="300"/>
              </a:spcAft>
              <a:buNone/>
            </a:pPr>
            <a:r>
              <a:rPr lang="en-US" sz="2800" smtClean="0">
                <a:solidFill>
                  <a:srgbClr val="0066FF"/>
                </a:solidFill>
                <a:latin typeface="Arial" pitchFamily="34" charset="0"/>
                <a:cs typeface="Arial" pitchFamily="34" charset="0"/>
              </a:rPr>
              <a:t>	Stack &lt;double</a:t>
            </a:r>
            <a:r>
              <a:rPr lang="en-US" sz="2800">
                <a:solidFill>
                  <a:srgbClr val="0066FF"/>
                </a:solidFill>
                <a:latin typeface="Arial" pitchFamily="34" charset="0"/>
                <a:cs typeface="Arial" pitchFamily="34" charset="0"/>
              </a:rPr>
              <a:t>, </a:t>
            </a:r>
            <a:r>
              <a:rPr lang="en-US" sz="2800" smtClean="0">
                <a:solidFill>
                  <a:srgbClr val="0066FF"/>
                </a:solidFill>
                <a:latin typeface="Arial" pitchFamily="34" charset="0"/>
                <a:cs typeface="Arial" pitchFamily="34" charset="0"/>
              </a:rPr>
              <a:t>100&gt; </a:t>
            </a:r>
            <a:r>
              <a:rPr lang="en-US" sz="2800">
                <a:solidFill>
                  <a:srgbClr val="0066FF"/>
                </a:solidFill>
                <a:latin typeface="Arial" pitchFamily="34" charset="0"/>
                <a:cs typeface="Arial" pitchFamily="34" charset="0"/>
              </a:rPr>
              <a:t>s; </a:t>
            </a:r>
            <a:endParaRPr lang="vi-VN" sz="28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3444010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cài đặt </a:t>
            </a:r>
            <a:r>
              <a:rPr lang="vi-VN" sz="2800">
                <a:solidFill>
                  <a:srgbClr val="0000FF"/>
                </a:solidFill>
                <a:latin typeface="Arial" pitchFamily="34" charset="0"/>
                <a:cs typeface="Arial" pitchFamily="34" charset="0"/>
              </a:rPr>
              <a:t>Stack</a:t>
            </a:r>
            <a:r>
              <a:rPr lang="vi-VN" sz="2800">
                <a:solidFill>
                  <a:schemeClr val="tx1">
                    <a:lumMod val="95000"/>
                    <a:lumOff val="5000"/>
                  </a:schemeClr>
                </a:solidFill>
                <a:latin typeface="Arial" pitchFamily="34" charset="0"/>
                <a:cs typeface="Arial" pitchFamily="34" charset="0"/>
              </a:rPr>
              <a:t>, ta có một hằng max quy định số lượng tối đa các đối tượng mà ngăn xếp có thể </a:t>
            </a:r>
            <a:r>
              <a:rPr lang="vi-VN" sz="2800" smtClean="0">
                <a:solidFill>
                  <a:schemeClr val="tx1">
                    <a:lumMod val="95000"/>
                    <a:lumOff val="5000"/>
                  </a:schemeClr>
                </a:solidFill>
                <a:latin typeface="Arial" pitchFamily="34" charset="0"/>
                <a:cs typeface="Arial" pitchFamily="34" charset="0"/>
              </a:rPr>
              <a:t>chứa</a:t>
            </a:r>
            <a:r>
              <a:rPr lang="en-US"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mỗi </a:t>
            </a:r>
            <a:r>
              <a:rPr lang="vi-VN" sz="2800">
                <a:solidFill>
                  <a:schemeClr val="tx1">
                    <a:lumMod val="95000"/>
                    <a:lumOff val="5000"/>
                  </a:schemeClr>
                </a:solidFill>
                <a:latin typeface="Arial" pitchFamily="34" charset="0"/>
                <a:cs typeface="Arial" pitchFamily="34" charset="0"/>
              </a:rPr>
              <a:t>thể hiện sẽ có cùng kích thước đối với mọi kiểu của đối tượng được </a:t>
            </a:r>
            <a:r>
              <a:rPr lang="vi-VN" sz="2800" smtClean="0">
                <a:solidFill>
                  <a:schemeClr val="tx1">
                    <a:lumMod val="95000"/>
                    <a:lumOff val="5000"/>
                  </a:schemeClr>
                </a:solidFill>
                <a:latin typeface="Arial" pitchFamily="34" charset="0"/>
                <a:cs typeface="Arial" pitchFamily="34" charset="0"/>
              </a:rPr>
              <a:t>chứa</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a:t>
            </a:r>
            <a:r>
              <a:rPr lang="vi-VN" sz="2800">
                <a:solidFill>
                  <a:srgbClr val="0066FF"/>
                </a:solidFill>
                <a:latin typeface="Arial" pitchFamily="34" charset="0"/>
                <a:cs typeface="Arial" pitchFamily="34" charset="0"/>
              </a:rPr>
              <a:t>không muốn mọi Stack đều có kích thước tối đa như </a:t>
            </a:r>
            <a:r>
              <a:rPr lang="vi-VN" sz="2800" smtClean="0">
                <a:solidFill>
                  <a:srgbClr val="0066FF"/>
                </a:solidFill>
                <a:latin typeface="Arial" pitchFamily="34" charset="0"/>
                <a:cs typeface="Arial" pitchFamily="34" charset="0"/>
              </a:rPr>
              <a:t>nhau</a:t>
            </a:r>
            <a:r>
              <a:rPr lang="en-US" sz="2800">
                <a:solidFill>
                  <a:srgbClr val="0066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C</a:t>
            </a:r>
            <a:r>
              <a:rPr lang="vi-VN" sz="2800" smtClean="0">
                <a:solidFill>
                  <a:schemeClr val="tx1">
                    <a:lumMod val="95000"/>
                    <a:lumOff val="5000"/>
                  </a:schemeClr>
                </a:solidFill>
                <a:latin typeface="Arial" pitchFamily="34" charset="0"/>
                <a:cs typeface="Arial" pitchFamily="34" charset="0"/>
              </a:rPr>
              <a:t>ó </a:t>
            </a:r>
            <a:r>
              <a:rPr lang="vi-VN" sz="2800">
                <a:solidFill>
                  <a:schemeClr val="tx1">
                    <a:lumMod val="95000"/>
                    <a:lumOff val="5000"/>
                  </a:schemeClr>
                </a:solidFill>
                <a:latin typeface="Arial" pitchFamily="34" charset="0"/>
                <a:cs typeface="Arial" pitchFamily="34" charset="0"/>
              </a:rPr>
              <a:t>thể thêm một tham số vào lệnh template chỉ ra một số int (giá trị này sẽ được dùng để xác định giá trị cho max)</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6"/>
          <p:cNvSpPr/>
          <p:nvPr/>
        </p:nvSpPr>
        <p:spPr>
          <a:xfrm>
            <a:off x="2475940" y="6000750"/>
            <a:ext cx="4686860" cy="523220"/>
          </a:xfrm>
          <a:prstGeom prst="rect">
            <a:avLst/>
          </a:prstGeom>
          <a:solidFill>
            <a:schemeClr val="accent3">
              <a:lumMod val="85000"/>
            </a:schemeClr>
          </a:solidFill>
        </p:spPr>
        <p:txBody>
          <a:bodyPr wrap="none">
            <a:spAutoFit/>
          </a:bodyPr>
          <a:lstStyle/>
          <a:p>
            <a:pPr fontAlgn="auto">
              <a:spcBef>
                <a:spcPts val="0"/>
              </a:spcBef>
              <a:spcAft>
                <a:spcPts val="0"/>
              </a:spcAft>
              <a:defRPr/>
            </a:pPr>
            <a:r>
              <a:rPr lang="en-US" sz="2800" dirty="0">
                <a:latin typeface="+mn-lt"/>
                <a:cs typeface="+mn-cs"/>
              </a:rPr>
              <a:t>template &lt;</a:t>
            </a:r>
            <a:r>
              <a:rPr lang="en-US" sz="2800" dirty="0" err="1">
                <a:latin typeface="+mn-lt"/>
                <a:cs typeface="+mn-cs"/>
              </a:rPr>
              <a:t>typename</a:t>
            </a:r>
            <a:r>
              <a:rPr lang="en-US" sz="2800" dirty="0">
                <a:latin typeface="+mn-lt"/>
                <a:cs typeface="+mn-cs"/>
              </a:rPr>
              <a:t> T, </a:t>
            </a:r>
            <a:r>
              <a:rPr lang="en-US" sz="2800" dirty="0" err="1">
                <a:solidFill>
                  <a:srgbClr val="FF3300"/>
                </a:solidFill>
                <a:latin typeface="+mn-lt"/>
                <a:cs typeface="+mn-cs"/>
              </a:rPr>
              <a:t>int</a:t>
            </a:r>
            <a:r>
              <a:rPr lang="en-US" sz="2800" dirty="0">
                <a:solidFill>
                  <a:srgbClr val="FF3300"/>
                </a:solidFill>
                <a:latin typeface="+mn-lt"/>
                <a:cs typeface="+mn-cs"/>
              </a:rPr>
              <a:t> M</a:t>
            </a:r>
            <a:r>
              <a:rPr lang="en-US" sz="2800" dirty="0">
                <a:latin typeface="+mn-lt"/>
                <a:cs typeface="+mn-cs"/>
              </a:rPr>
              <a:t>&gt;</a:t>
            </a:r>
          </a:p>
        </p:txBody>
      </p:sp>
    </p:spTree>
    <p:extLst>
      <p:ext uri="{BB962C8B-B14F-4D97-AF65-F5344CB8AC3E}">
        <p14:creationId xmlns:p14="http://schemas.microsoft.com/office/powerpoint/2010/main" val="3444010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a:t>
            </a:r>
            <a:r>
              <a:rPr lang="en-US" sz="2400"/>
              <a:t>T</a:t>
            </a:r>
            <a:r>
              <a:rPr lang="en-US" sz="2400" b="0"/>
              <a:t>, </a:t>
            </a:r>
            <a:r>
              <a:rPr lang="en-US" sz="2400" b="0">
                <a:solidFill>
                  <a:srgbClr val="0000FF"/>
                </a:solidFill>
              </a:rPr>
              <a:t>int</a:t>
            </a:r>
            <a:r>
              <a:rPr lang="en-US" sz="2400" b="0"/>
              <a:t> M&gt;</a:t>
            </a:r>
          </a:p>
          <a:p>
            <a:pPr fontAlgn="auto">
              <a:spcBef>
                <a:spcPts val="0"/>
              </a:spcBef>
              <a:spcAft>
                <a:spcPts val="0"/>
              </a:spcAft>
              <a:defRPr/>
            </a:pPr>
            <a:r>
              <a:rPr lang="en-US" sz="2400" b="0">
                <a:solidFill>
                  <a:srgbClr val="0000FF"/>
                </a:solidFill>
              </a:rPr>
              <a:t>class</a:t>
            </a:r>
            <a:r>
              <a:rPr lang="en-US" sz="2400" b="0"/>
              <a:t> Stack {</a:t>
            </a:r>
          </a:p>
          <a:p>
            <a:pPr fontAlgn="auto">
              <a:spcBef>
                <a:spcPts val="0"/>
              </a:spcBef>
              <a:spcAft>
                <a:spcPts val="0"/>
              </a:spcAft>
              <a:defRPr/>
            </a:pPr>
            <a:r>
              <a:rPr lang="en-US" sz="2400" b="0"/>
              <a:t>	</a:t>
            </a:r>
            <a:r>
              <a:rPr lang="en-US" sz="2400" b="0">
                <a:solidFill>
                  <a:srgbClr val="0000FF"/>
                </a:solidFill>
              </a:rPr>
              <a:t>public</a:t>
            </a:r>
            <a:r>
              <a:rPr lang="en-US" sz="2400" b="0"/>
              <a:t>:</a:t>
            </a:r>
          </a:p>
          <a:p>
            <a:pPr fontAlgn="auto">
              <a:spcBef>
                <a:spcPts val="0"/>
              </a:spcBef>
              <a:spcAft>
                <a:spcPts val="0"/>
              </a:spcAft>
              <a:defRPr/>
            </a:pPr>
            <a:r>
              <a:rPr lang="en-US" sz="2400" b="0"/>
              <a:t>		Stack();</a:t>
            </a:r>
          </a:p>
          <a:p>
            <a:pPr fontAlgn="auto">
              <a:spcBef>
                <a:spcPts val="0"/>
              </a:spcBef>
              <a:spcAft>
                <a:spcPts val="0"/>
              </a:spcAft>
              <a:defRPr/>
            </a:pPr>
            <a:r>
              <a:rPr lang="en-US" sz="2400" b="0"/>
              <a:t>		~Stack();</a:t>
            </a:r>
          </a:p>
          <a:p>
            <a:pPr fontAlgn="auto">
              <a:spcBef>
                <a:spcPts val="0"/>
              </a:spcBef>
              <a:spcAft>
                <a:spcPts val="0"/>
              </a:spcAft>
              <a:defRPr/>
            </a:pPr>
            <a:r>
              <a:rPr lang="en-US" sz="2400" b="0"/>
              <a:t>		</a:t>
            </a:r>
            <a:r>
              <a:rPr lang="en-US" sz="2400" b="0">
                <a:solidFill>
                  <a:srgbClr val="0000FF"/>
                </a:solidFill>
              </a:rPr>
              <a:t>void</a:t>
            </a:r>
            <a:r>
              <a:rPr lang="en-US" sz="2400" b="0"/>
              <a:t> push(const </a:t>
            </a:r>
            <a:r>
              <a:rPr lang="en-US" sz="2400"/>
              <a:t>T</a:t>
            </a:r>
            <a:r>
              <a:rPr lang="en-US" sz="2400" b="0"/>
              <a:t>&amp; i);</a:t>
            </a:r>
          </a:p>
          <a:p>
            <a:pPr fontAlgn="auto">
              <a:spcBef>
                <a:spcPts val="0"/>
              </a:spcBef>
              <a:spcAft>
                <a:spcPts val="0"/>
              </a:spcAft>
              <a:defRPr/>
            </a:pPr>
            <a:r>
              <a:rPr lang="en-US" sz="2400" b="0"/>
              <a:t>		</a:t>
            </a:r>
            <a:r>
              <a:rPr lang="en-US" sz="2400" b="0">
                <a:solidFill>
                  <a:srgbClr val="0000FF"/>
                </a:solidFill>
              </a:rPr>
              <a:t>void</a:t>
            </a:r>
            <a:r>
              <a:rPr lang="en-US" sz="2400" b="0"/>
              <a:t> pop(</a:t>
            </a:r>
            <a:r>
              <a:rPr lang="en-US" sz="2400"/>
              <a:t>T</a:t>
            </a:r>
            <a:r>
              <a:rPr lang="en-US" sz="2400" b="0"/>
              <a:t>&amp; i);</a:t>
            </a:r>
          </a:p>
          <a:p>
            <a:pPr fontAlgn="auto">
              <a:spcBef>
                <a:spcPts val="0"/>
              </a:spcBef>
              <a:spcAft>
                <a:spcPts val="0"/>
              </a:spcAft>
              <a:defRPr/>
            </a:pPr>
            <a:r>
              <a:rPr lang="en-US" sz="2400" b="0"/>
              <a:t>		</a:t>
            </a:r>
            <a:r>
              <a:rPr lang="en-US" sz="2400" b="0">
                <a:solidFill>
                  <a:srgbClr val="0000FF"/>
                </a:solidFill>
              </a:rPr>
              <a:t>bool</a:t>
            </a:r>
            <a:r>
              <a:rPr lang="en-US" sz="2400" b="0"/>
              <a:t> isEmpty() const;</a:t>
            </a:r>
          </a:p>
          <a:p>
            <a:pPr fontAlgn="auto">
              <a:spcBef>
                <a:spcPts val="0"/>
              </a:spcBef>
              <a:spcAft>
                <a:spcPts val="0"/>
              </a:spcAft>
              <a:defRPr/>
            </a:pPr>
            <a:r>
              <a:rPr lang="en-US" sz="2400" b="0"/>
              <a:t>		</a:t>
            </a:r>
            <a:r>
              <a:rPr lang="en-US" sz="2400" b="0">
                <a:solidFill>
                  <a:srgbClr val="0000FF"/>
                </a:solidFill>
              </a:rPr>
              <a:t>bool</a:t>
            </a:r>
            <a:r>
              <a:rPr lang="en-US" sz="2400" b="0"/>
              <a:t> isFull() const;</a:t>
            </a:r>
          </a:p>
          <a:p>
            <a:pPr fontAlgn="auto">
              <a:lnSpc>
                <a:spcPct val="50000"/>
              </a:lnSpc>
              <a:spcBef>
                <a:spcPts val="0"/>
              </a:spcBef>
              <a:spcAft>
                <a:spcPts val="0"/>
              </a:spcAft>
              <a:defRPr/>
            </a:pPr>
            <a:r>
              <a:rPr lang="en-US" sz="2400" b="0"/>
              <a:t>	</a:t>
            </a:r>
            <a:r>
              <a:rPr lang="en-US" sz="2400" b="0">
                <a:solidFill>
                  <a:srgbClr val="0000FF"/>
                </a:solidFill>
              </a:rPr>
              <a:t>private</a:t>
            </a:r>
            <a:r>
              <a:rPr lang="en-US" sz="2400" b="0"/>
              <a:t>:</a:t>
            </a:r>
          </a:p>
          <a:p>
            <a:pPr fontAlgn="auto">
              <a:spcBef>
                <a:spcPts val="0"/>
              </a:spcBef>
              <a:spcAft>
                <a:spcPts val="0"/>
              </a:spcAft>
              <a:defRPr/>
            </a:pPr>
            <a:r>
              <a:rPr lang="en-US" sz="2400" b="0"/>
              <a:t>		</a:t>
            </a:r>
            <a:r>
              <a:rPr lang="en-US" sz="2400" b="0">
                <a:solidFill>
                  <a:srgbClr val="0000FF"/>
                </a:solidFill>
              </a:rPr>
              <a:t>static</a:t>
            </a:r>
            <a:r>
              <a:rPr lang="en-US" sz="2400" b="0"/>
              <a:t> </a:t>
            </a:r>
            <a:r>
              <a:rPr lang="en-US" sz="2400" b="0">
                <a:solidFill>
                  <a:srgbClr val="0000FF"/>
                </a:solidFill>
              </a:rPr>
              <a:t>const</a:t>
            </a:r>
            <a:r>
              <a:rPr lang="en-US" sz="2400" b="0"/>
              <a:t> </a:t>
            </a:r>
            <a:r>
              <a:rPr lang="en-US" sz="2400" b="0">
                <a:solidFill>
                  <a:srgbClr val="0000FF"/>
                </a:solidFill>
              </a:rPr>
              <a:t>int</a:t>
            </a:r>
            <a:r>
              <a:rPr lang="en-US" sz="2400" b="0"/>
              <a:t> max = M;</a:t>
            </a:r>
          </a:p>
          <a:p>
            <a:pPr fontAlgn="auto">
              <a:spcBef>
                <a:spcPts val="0"/>
              </a:spcBef>
              <a:spcAft>
                <a:spcPts val="0"/>
              </a:spcAft>
              <a:defRPr/>
            </a:pPr>
            <a:r>
              <a:rPr lang="en-US" sz="2400" b="0"/>
              <a:t>		</a:t>
            </a:r>
            <a:r>
              <a:rPr lang="en-US" sz="2400"/>
              <a:t>T</a:t>
            </a:r>
            <a:r>
              <a:rPr lang="en-US" sz="2400" b="0"/>
              <a:t> contents[max];</a:t>
            </a:r>
          </a:p>
          <a:p>
            <a:pPr fontAlgn="auto">
              <a:spcBef>
                <a:spcPts val="0"/>
              </a:spcBef>
              <a:spcAft>
                <a:spcPts val="0"/>
              </a:spcAft>
              <a:defRPr/>
            </a:pPr>
            <a:r>
              <a:rPr lang="en-US" sz="2400" b="0"/>
              <a:t>		</a:t>
            </a:r>
            <a:r>
              <a:rPr lang="en-US" sz="2400" b="0">
                <a:solidFill>
                  <a:srgbClr val="0000FF"/>
                </a:solidFill>
              </a:rPr>
              <a:t>int</a:t>
            </a:r>
            <a:r>
              <a:rPr lang="en-US" sz="2400" b="0"/>
              <a:t> current;</a:t>
            </a:r>
          </a:p>
          <a:p>
            <a:pPr fontAlgn="auto">
              <a:spcBef>
                <a:spcPts val="0"/>
              </a:spcBef>
              <a:spcAft>
                <a:spcPts val="0"/>
              </a:spcAft>
              <a:defRPr/>
            </a:pPr>
            <a:r>
              <a:rPr lang="en-US" sz="2400" b="0"/>
              <a:t>};</a:t>
            </a:r>
            <a:endParaRPr lang="en-US" sz="2400" b="0" dirty="0"/>
          </a:p>
        </p:txBody>
      </p:sp>
    </p:spTree>
    <p:extLst>
      <p:ext uri="{BB962C8B-B14F-4D97-AF65-F5344CB8AC3E}">
        <p14:creationId xmlns:p14="http://schemas.microsoft.com/office/powerpoint/2010/main" val="344401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t>Stack&lt;T, I&gt;::Stack() { </a:t>
            </a:r>
            <a:r>
              <a:rPr lang="en-US" sz="2400" b="0">
                <a:solidFill>
                  <a:srgbClr val="0000FF"/>
                </a:solidFill>
              </a:rPr>
              <a:t>this</a:t>
            </a:r>
            <a:r>
              <a:rPr lang="en-US" sz="2400" b="0"/>
              <a:t>-&gt;current = 0; }</a:t>
            </a:r>
          </a:p>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t>Stack&lt;T, I&gt;::~Stack() {}</a:t>
            </a:r>
          </a:p>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solidFill>
                  <a:srgbClr val="0000FF"/>
                </a:solidFill>
              </a:rPr>
              <a:t>void </a:t>
            </a:r>
            <a:r>
              <a:rPr lang="en-US" sz="2400" b="0"/>
              <a:t>Stack&lt;T, I&gt;::push(</a:t>
            </a:r>
            <a:r>
              <a:rPr lang="en-US" sz="2400" b="0">
                <a:solidFill>
                  <a:srgbClr val="0000FF"/>
                </a:solidFill>
              </a:rPr>
              <a:t>const</a:t>
            </a:r>
            <a:r>
              <a:rPr lang="en-US" sz="2400" b="0"/>
              <a:t> T&amp; i) {</a:t>
            </a:r>
          </a:p>
          <a:p>
            <a:pPr fontAlgn="auto">
              <a:lnSpc>
                <a:spcPct val="150000"/>
              </a:lnSpc>
              <a:spcBef>
                <a:spcPts val="0"/>
              </a:spcBef>
              <a:spcAft>
                <a:spcPts val="0"/>
              </a:spcAft>
              <a:defRPr/>
            </a:pPr>
            <a:r>
              <a:rPr lang="en-US" sz="2400" b="0"/>
              <a:t>	</a:t>
            </a:r>
            <a:r>
              <a:rPr lang="en-US" sz="2400" b="0">
                <a:solidFill>
                  <a:srgbClr val="0000FF"/>
                </a:solidFill>
              </a:rPr>
              <a:t>if </a:t>
            </a:r>
            <a:r>
              <a:rPr lang="en-US" sz="2400" b="0"/>
              <a:t>(</a:t>
            </a:r>
            <a:r>
              <a:rPr lang="en-US" sz="2400" b="0">
                <a:solidFill>
                  <a:srgbClr val="0000FF"/>
                </a:solidFill>
              </a:rPr>
              <a:t>this</a:t>
            </a:r>
            <a:r>
              <a:rPr lang="en-US" sz="2400" b="0"/>
              <a:t>-&gt;current </a:t>
            </a:r>
            <a:r>
              <a:rPr lang="en-US" sz="2400" b="0">
                <a:solidFill>
                  <a:schemeClr val="tx1">
                    <a:lumMod val="95000"/>
                    <a:lumOff val="5000"/>
                  </a:schemeClr>
                </a:solidFill>
              </a:rPr>
              <a:t>&lt;</a:t>
            </a:r>
            <a:r>
              <a:rPr lang="en-US" sz="2400" b="0">
                <a:solidFill>
                  <a:srgbClr val="0000FF"/>
                </a:solidFill>
              </a:rPr>
              <a:t> this-</a:t>
            </a:r>
            <a:r>
              <a:rPr lang="en-US" sz="2400" b="0"/>
              <a:t>&gt;max)</a:t>
            </a:r>
          </a:p>
          <a:p>
            <a:pPr fontAlgn="auto">
              <a:lnSpc>
                <a:spcPct val="150000"/>
              </a:lnSpc>
              <a:spcBef>
                <a:spcPts val="0"/>
              </a:spcBef>
              <a:spcAft>
                <a:spcPts val="0"/>
              </a:spcAft>
              <a:defRPr/>
            </a:pPr>
            <a:r>
              <a:rPr lang="en-US" sz="2400" b="0"/>
              <a:t>		</a:t>
            </a:r>
            <a:r>
              <a:rPr lang="en-US" sz="2400" b="0">
                <a:solidFill>
                  <a:srgbClr val="0000FF"/>
                </a:solidFill>
              </a:rPr>
              <a:t>this</a:t>
            </a:r>
            <a:r>
              <a:rPr lang="en-US" sz="2400" b="0"/>
              <a:t>-&gt;contents[</a:t>
            </a:r>
            <a:r>
              <a:rPr lang="en-US" sz="2400" b="0">
                <a:solidFill>
                  <a:srgbClr val="0000FF"/>
                </a:solidFill>
              </a:rPr>
              <a:t>this</a:t>
            </a:r>
            <a:r>
              <a:rPr lang="en-US" sz="2400" b="0"/>
              <a:t>-&gt;current++] = i;</a:t>
            </a:r>
          </a:p>
          <a:p>
            <a:pPr fontAlgn="auto">
              <a:lnSpc>
                <a:spcPct val="150000"/>
              </a:lnSpc>
              <a:spcBef>
                <a:spcPts val="0"/>
              </a:spcBef>
              <a:spcAft>
                <a:spcPts val="0"/>
              </a:spcAft>
              <a:defRPr/>
            </a:pPr>
            <a:r>
              <a:rPr lang="en-US" sz="2400" b="0"/>
              <a:t>}</a:t>
            </a:r>
            <a:endParaRPr lang="en-US" sz="2400" b="0" dirty="0"/>
          </a:p>
        </p:txBody>
      </p:sp>
    </p:spTree>
    <p:extLst>
      <p:ext uri="{BB962C8B-B14F-4D97-AF65-F5344CB8AC3E}">
        <p14:creationId xmlns:p14="http://schemas.microsoft.com/office/powerpoint/2010/main" val="3502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Giờ ta có thể tạo các thể hiện của các lớp Stack với các kiểu dữ liệu và kích thước đa dạng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8" name="Rectangle 3"/>
          <p:cNvSpPr>
            <a:spLocks noChangeArrowheads="1"/>
          </p:cNvSpPr>
          <p:nvPr/>
        </p:nvSpPr>
        <p:spPr bwMode="auto">
          <a:xfrm>
            <a:off x="914400" y="2743200"/>
            <a:ext cx="7772400" cy="198120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fr-FR" sz="2600" b="0">
                <a:solidFill>
                  <a:schemeClr val="tx1">
                    <a:lumMod val="95000"/>
                    <a:lumOff val="5000"/>
                  </a:schemeClr>
                </a:solidFill>
              </a:rPr>
              <a:t>Stack&lt;</a:t>
            </a:r>
            <a:r>
              <a:rPr lang="fr-FR" sz="2600" b="0">
                <a:solidFill>
                  <a:srgbClr val="0000FF"/>
                </a:solidFill>
              </a:rPr>
              <a:t>int</a:t>
            </a:r>
            <a:r>
              <a:rPr lang="fr-FR" sz="2600" b="0">
                <a:solidFill>
                  <a:schemeClr val="tx1">
                    <a:lumMod val="95000"/>
                    <a:lumOff val="5000"/>
                  </a:schemeClr>
                </a:solidFill>
              </a:rPr>
              <a:t>, 5&gt; s; </a:t>
            </a:r>
          </a:p>
          <a:p>
            <a:pPr marL="342900" indent="-342900">
              <a:lnSpc>
                <a:spcPct val="150000"/>
              </a:lnSpc>
              <a:spcBef>
                <a:spcPts val="300"/>
              </a:spcBef>
              <a:buFont typeface="Wingdings" pitchFamily="2" charset="2"/>
              <a:buNone/>
            </a:pPr>
            <a:r>
              <a:rPr lang="fr-FR" sz="2600" b="0" smtClean="0">
                <a:solidFill>
                  <a:schemeClr val="tx1">
                    <a:lumMod val="95000"/>
                    <a:lumOff val="5000"/>
                  </a:schemeClr>
                </a:solidFill>
              </a:rPr>
              <a:t>Stack&lt;</a:t>
            </a:r>
            <a:r>
              <a:rPr lang="fr-FR" sz="2600" b="0" smtClean="0">
                <a:solidFill>
                  <a:srgbClr val="0000FF"/>
                </a:solidFill>
              </a:rPr>
              <a:t>int</a:t>
            </a:r>
            <a:r>
              <a:rPr lang="fr-FR" sz="2600" b="0">
                <a:solidFill>
                  <a:schemeClr val="tx1">
                    <a:lumMod val="95000"/>
                    <a:lumOff val="5000"/>
                  </a:schemeClr>
                </a:solidFill>
              </a:rPr>
              <a:t>, 10&gt; t; </a:t>
            </a:r>
          </a:p>
          <a:p>
            <a:pPr marL="342900" indent="-342900">
              <a:lnSpc>
                <a:spcPct val="150000"/>
              </a:lnSpc>
              <a:spcBef>
                <a:spcPts val="300"/>
              </a:spcBef>
              <a:buFont typeface="Wingdings" pitchFamily="2" charset="2"/>
              <a:buNone/>
            </a:pPr>
            <a:r>
              <a:rPr lang="fr-FR" sz="2600" b="0" smtClean="0">
                <a:solidFill>
                  <a:schemeClr val="tx1">
                    <a:lumMod val="95000"/>
                    <a:lumOff val="5000"/>
                  </a:schemeClr>
                </a:solidFill>
              </a:rPr>
              <a:t>Stack&lt;</a:t>
            </a:r>
            <a:r>
              <a:rPr lang="fr-FR" sz="2600" b="0" smtClean="0">
                <a:solidFill>
                  <a:srgbClr val="0000FF"/>
                </a:solidFill>
              </a:rPr>
              <a:t>char</a:t>
            </a:r>
            <a:r>
              <a:rPr lang="fr-FR" sz="2600" b="0">
                <a:solidFill>
                  <a:schemeClr val="tx1">
                    <a:lumMod val="95000"/>
                    <a:lumOff val="5000"/>
                  </a:schemeClr>
                </a:solidFill>
              </a:rPr>
              <a:t>, 5&gt; u; </a:t>
            </a:r>
            <a:endParaRPr lang="en-US" sz="2600" b="0">
              <a:solidFill>
                <a:schemeClr val="tx1">
                  <a:lumMod val="95000"/>
                  <a:lumOff val="5000"/>
                </a:schemeClr>
              </a:solidFill>
            </a:endParaRPr>
          </a:p>
        </p:txBody>
      </p:sp>
    </p:spTree>
    <p:extLst>
      <p:ext uri="{BB962C8B-B14F-4D97-AF65-F5344CB8AC3E}">
        <p14:creationId xmlns:p14="http://schemas.microsoft.com/office/powerpoint/2010/main" val="3502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Ngoại lệ (Exception)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8/12/2013</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36</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791200" cy="665163"/>
            <a:chOff x="1828800" y="2605314"/>
            <a:chExt cx="5791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Cách xử lý lỗi truyền thống</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Ngoại lệ trong C++</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Kiểm soát ngoại lệ</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Lớp ngoại lệ exception</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201688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Mọi đoạn chương trình đều </a:t>
            </a:r>
            <a:r>
              <a:rPr lang="vi-VN" sz="2800">
                <a:solidFill>
                  <a:srgbClr val="FF3300"/>
                </a:solidFill>
                <a:latin typeface="Arial" pitchFamily="34" charset="0"/>
                <a:cs typeface="Arial" pitchFamily="34" charset="0"/>
              </a:rPr>
              <a:t>tiềm ẩn khả năng sinh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chủ quan: do lập trình sai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khách quan: do dữ liệu, do trạng thái của hệ thống</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Lỗi có 2 </a:t>
            </a:r>
            <a:r>
              <a:rPr lang="vi-VN" sz="2800" smtClean="0">
                <a:solidFill>
                  <a:schemeClr val="tx1">
                    <a:lumMod val="95000"/>
                    <a:lumOff val="5000"/>
                  </a:schemeClr>
                </a:solidFill>
                <a:latin typeface="Arial" pitchFamily="34" charset="0"/>
                <a:cs typeface="Arial" pitchFamily="34" charset="0"/>
              </a:rPr>
              <a:t>loại</a:t>
            </a:r>
            <a:r>
              <a:rPr lang="en-US" sz="28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Ngoại lệ (Exception)</a:t>
            </a:r>
            <a:r>
              <a:rPr lang="vi-VN" sz="2800">
                <a:solidFill>
                  <a:schemeClr val="tx1">
                    <a:lumMod val="95000"/>
                    <a:lumOff val="5000"/>
                  </a:schemeClr>
                </a:solidFill>
                <a:latin typeface="Arial" pitchFamily="34" charset="0"/>
                <a:cs typeface="Arial" pitchFamily="34" charset="0"/>
              </a:rPr>
              <a:t>: các trường hợp hoạt động không bình thường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22237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Cài đặt mã xử lý tại nơi phát sinh ra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Làm cho chương trình trở nên khó hiểu</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Không phải lúc nào cũng đầy đủ thông tin để xử lý</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Không nhất thiết phải xử lý</a:t>
            </a:r>
          </a:p>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Truyền trạng thái lên mức trên</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Thông qua tham số, giá trị trả lại hoặc biến tổng thể (flag) </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Dễ nhầm</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Khó hiểu</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5"/>
          <p:cNvSpPr>
            <a:spLocks noChangeArrowheads="1"/>
          </p:cNvSpPr>
          <p:nvPr/>
        </p:nvSpPr>
        <p:spPr bwMode="auto">
          <a:xfrm>
            <a:off x="762000" y="1447800"/>
            <a:ext cx="7772400" cy="4953000"/>
          </a:xfrm>
          <a:prstGeom prst="rect">
            <a:avLst/>
          </a:prstGeom>
          <a:gradFill rotWithShape="0">
            <a:gsLst>
              <a:gs pos="0">
                <a:srgbClr val="CCFFFF"/>
              </a:gs>
              <a:gs pos="50000">
                <a:schemeClr val="bg1"/>
              </a:gs>
              <a:gs pos="100000">
                <a:srgbClr val="CCFFFF"/>
              </a:gs>
            </a:gsLst>
            <a:lin ang="5400000" scaled="1"/>
          </a:gradFill>
          <a:ln w="9525">
            <a:noFill/>
            <a:miter lim="800000"/>
            <a:headEnd/>
            <a:tailEnd/>
          </a:ln>
          <a:effectLst/>
        </p:spPr>
        <p:txBody>
          <a:bodyPr wrap="none" anchor="ctr"/>
          <a:lstStyle/>
          <a:p>
            <a:pPr>
              <a:defRPr/>
            </a:pPr>
            <a:endParaRPr lang="en-US"/>
          </a:p>
        </p:txBody>
      </p:sp>
      <p:sp>
        <p:nvSpPr>
          <p:cNvPr id="9" name="Rectangle 2"/>
          <p:cNvSpPr txBox="1">
            <a:spLocks noChangeArrowheads="1"/>
          </p:cNvSpPr>
          <p:nvPr/>
        </p:nvSpPr>
        <p:spPr>
          <a:xfrm>
            <a:off x="990600" y="1600200"/>
            <a:ext cx="76962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800" b="0" smtClean="0">
                <a:solidFill>
                  <a:srgbClr val="0000FF"/>
                </a:solidFill>
                <a:latin typeface="Comic Sans MS" pitchFamily="66" charset="0"/>
              </a:rPr>
              <a:t>int</a:t>
            </a:r>
            <a:r>
              <a:rPr lang="en-US" sz="2800" b="0" smtClean="0">
                <a:latin typeface="Comic Sans MS" pitchFamily="66" charset="0"/>
              </a:rPr>
              <a:t> devide(</a:t>
            </a:r>
            <a:r>
              <a:rPr lang="en-US" sz="2800" b="0" smtClean="0">
                <a:solidFill>
                  <a:srgbClr val="0000FF"/>
                </a:solidFill>
                <a:latin typeface="Comic Sans MS" pitchFamily="66" charset="0"/>
              </a:rPr>
              <a:t>int</a:t>
            </a:r>
            <a:r>
              <a:rPr lang="en-US" sz="2800" b="0" smtClean="0">
                <a:latin typeface="Comic Sans MS" pitchFamily="66" charset="0"/>
              </a:rPr>
              <a:t> num, </a:t>
            </a:r>
            <a:r>
              <a:rPr lang="en-US" sz="2800" b="0" smtClean="0">
                <a:solidFill>
                  <a:srgbClr val="0000FF"/>
                </a:solidFill>
                <a:latin typeface="Comic Sans MS" pitchFamily="66" charset="0"/>
              </a:rPr>
              <a:t>int</a:t>
            </a:r>
            <a:r>
              <a:rPr lang="en-US" sz="2800" b="0" smtClean="0">
                <a:latin typeface="Comic Sans MS" pitchFamily="66" charset="0"/>
              </a:rPr>
              <a:t> denom,  </a:t>
            </a:r>
            <a:r>
              <a:rPr lang="en-US" sz="2800" b="0" smtClean="0">
                <a:solidFill>
                  <a:srgbClr val="0000FF"/>
                </a:solidFill>
                <a:latin typeface="Comic Sans MS" pitchFamily="66" charset="0"/>
              </a:rPr>
              <a:t>int</a:t>
            </a:r>
            <a:r>
              <a:rPr lang="en-US" sz="2800" b="0" smtClean="0">
                <a:latin typeface="Comic Sans MS" pitchFamily="66" charset="0"/>
              </a:rPr>
              <a:t>&amp; error){</a:t>
            </a:r>
          </a:p>
          <a:p>
            <a:pPr>
              <a:buFont typeface="Wingdings" pitchFamily="2" charset="2"/>
              <a:buNone/>
            </a:pPr>
            <a:r>
              <a:rPr lang="en-US" sz="2800" b="0" smtClean="0">
                <a:latin typeface="Comic Sans MS" pitchFamily="66" charset="0"/>
              </a:rPr>
              <a:t>	</a:t>
            </a:r>
            <a:r>
              <a:rPr lang="en-US" sz="2800" b="0" smtClean="0">
                <a:solidFill>
                  <a:srgbClr val="0000FF"/>
                </a:solidFill>
                <a:latin typeface="Comic Sans MS" pitchFamily="66" charset="0"/>
              </a:rPr>
              <a:t>if</a:t>
            </a:r>
            <a:r>
              <a:rPr lang="en-US" sz="2800" b="0" smtClean="0">
                <a:latin typeface="Comic Sans MS" pitchFamily="66" charset="0"/>
              </a:rPr>
              <a:t> (0 != denom){</a:t>
            </a:r>
          </a:p>
          <a:p>
            <a:pPr>
              <a:buFont typeface="Wingdings" pitchFamily="2" charset="2"/>
              <a:buNone/>
            </a:pPr>
            <a:r>
              <a:rPr lang="en-US" sz="2800" b="0" smtClean="0">
                <a:latin typeface="Comic Sans MS" pitchFamily="66" charset="0"/>
              </a:rPr>
              <a:t>		</a:t>
            </a:r>
            <a:r>
              <a:rPr lang="en-US" sz="2800" b="0" smtClean="0">
                <a:solidFill>
                  <a:srgbClr val="FF0000"/>
                </a:solidFill>
                <a:latin typeface="Comic Sans MS" pitchFamily="66" charset="0"/>
              </a:rPr>
              <a:t>error = 0;</a:t>
            </a:r>
          </a:p>
          <a:p>
            <a:pPr>
              <a:buFont typeface="Wingdings" pitchFamily="2" charset="2"/>
              <a:buNone/>
            </a:pPr>
            <a:r>
              <a:rPr lang="en-US" sz="2800" b="0" smtClean="0">
                <a:latin typeface="Comic Sans MS" pitchFamily="66" charset="0"/>
              </a:rPr>
              <a:t>		return num/denom;</a:t>
            </a:r>
          </a:p>
          <a:p>
            <a:pPr>
              <a:buFont typeface="Wingdings" pitchFamily="2" charset="2"/>
              <a:buNone/>
            </a:pPr>
            <a:r>
              <a:rPr lang="en-US" sz="2800" b="0" smtClean="0">
                <a:latin typeface="Comic Sans MS" pitchFamily="66" charset="0"/>
              </a:rPr>
              <a:t>	} </a:t>
            </a:r>
            <a:r>
              <a:rPr lang="en-US" sz="2800" b="0" smtClean="0">
                <a:solidFill>
                  <a:srgbClr val="0000FF"/>
                </a:solidFill>
                <a:latin typeface="Comic Sans MS" pitchFamily="66" charset="0"/>
              </a:rPr>
              <a:t>else</a:t>
            </a:r>
            <a:r>
              <a:rPr lang="en-US" sz="2800" b="0" smtClean="0">
                <a:latin typeface="Comic Sans MS" pitchFamily="66" charset="0"/>
              </a:rPr>
              <a:t> {</a:t>
            </a:r>
          </a:p>
          <a:p>
            <a:pPr>
              <a:buFont typeface="Wingdings" pitchFamily="2" charset="2"/>
              <a:buNone/>
            </a:pPr>
            <a:r>
              <a:rPr lang="en-US" sz="2800" b="0" smtClean="0">
                <a:latin typeface="Comic Sans MS" pitchFamily="66" charset="0"/>
              </a:rPr>
              <a:t>		</a:t>
            </a:r>
            <a:r>
              <a:rPr lang="en-US" sz="2800" b="0" smtClean="0">
                <a:solidFill>
                  <a:srgbClr val="FF0000"/>
                </a:solidFill>
                <a:latin typeface="Comic Sans MS" pitchFamily="66" charset="0"/>
              </a:rPr>
              <a:t>error = 1;</a:t>
            </a:r>
          </a:p>
          <a:p>
            <a:pPr>
              <a:buFont typeface="Wingdings" pitchFamily="2" charset="2"/>
              <a:buNone/>
            </a:pPr>
            <a:r>
              <a:rPr lang="en-US" sz="2800" b="0" smtClean="0">
                <a:latin typeface="Comic Sans MS" pitchFamily="66" charset="0"/>
              </a:rPr>
              <a:t>		</a:t>
            </a:r>
            <a:r>
              <a:rPr lang="en-US" sz="2800" b="0" smtClean="0">
                <a:solidFill>
                  <a:srgbClr val="0000FF"/>
                </a:solidFill>
                <a:latin typeface="Comic Sans MS" pitchFamily="66" charset="0"/>
              </a:rPr>
              <a:t>return</a:t>
            </a:r>
            <a:r>
              <a:rPr lang="en-US" sz="2800" b="0" smtClean="0">
                <a:latin typeface="Comic Sans MS" pitchFamily="66" charset="0"/>
              </a:rPr>
              <a:t> 0;</a:t>
            </a:r>
          </a:p>
          <a:p>
            <a:pPr>
              <a:buFont typeface="Wingdings" pitchFamily="2" charset="2"/>
              <a:buNone/>
            </a:pPr>
            <a:r>
              <a:rPr lang="en-US" sz="2800" b="0" smtClean="0">
                <a:latin typeface="Comic Sans MS" pitchFamily="66" charset="0"/>
              </a:rPr>
              <a:t>	}</a:t>
            </a:r>
          </a:p>
          <a:p>
            <a:pPr>
              <a:buFont typeface="Wingdings" pitchFamily="2" charset="2"/>
              <a:buNone/>
            </a:pPr>
            <a:r>
              <a:rPr lang="en-US" sz="2800" b="0" smtClean="0">
                <a:latin typeface="Comic Sans MS" pitchFamily="66" charset="0"/>
              </a:rPr>
              <a:t>}</a:t>
            </a:r>
          </a:p>
          <a:p>
            <a:pPr>
              <a:buFont typeface="Wingdings" pitchFamily="2" charset="2"/>
              <a:buNone/>
            </a:pPr>
            <a:endParaRPr lang="en-US" sz="2800" b="0" smtClean="0">
              <a:latin typeface="Comic Sans MS" pitchFamily="66" charset="0"/>
            </a:endParaRPr>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khác: </a:t>
            </a: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a </a:t>
            </a:r>
            <a:r>
              <a:rPr lang="vi-VN" sz="2800">
                <a:solidFill>
                  <a:schemeClr val="tx1">
                    <a:lumMod val="95000"/>
                    <a:lumOff val="5000"/>
                  </a:schemeClr>
                </a:solidFill>
                <a:latin typeface="Arial" pitchFamily="34" charset="0"/>
                <a:cs typeface="Arial" pitchFamily="34" charset="0"/>
              </a:rPr>
              <a:t>định nghĩa một lớp biểu diễn cấu trúc ngăn xếp cho kiểu int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7" name="Rectangle 3"/>
          <p:cNvSpPr>
            <a:spLocks noChangeArrowheads="1"/>
          </p:cNvSpPr>
          <p:nvPr/>
        </p:nvSpPr>
        <p:spPr bwMode="auto">
          <a:xfrm>
            <a:off x="914400" y="2667000"/>
            <a:ext cx="7924800" cy="37338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Stack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Stack();</a:t>
            </a:r>
          </a:p>
          <a:p>
            <a:pPr marL="342900" indent="-342900">
              <a:spcBef>
                <a:spcPts val="300"/>
              </a:spcBef>
              <a:buFont typeface="Wingdings" pitchFamily="2" charset="2"/>
              <a:buNone/>
            </a:pPr>
            <a:r>
              <a:rPr lang="en-US" sz="2400" b="0">
                <a:solidFill>
                  <a:srgbClr val="000000"/>
                </a:solidFill>
              </a:rPr>
              <a:t>		~Stack();</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t>
            </a:r>
            <a:r>
              <a:rPr lang="en-US" sz="2400" b="0" smtClean="0">
                <a:solidFill>
                  <a:srgbClr val="000000"/>
                </a:solidFill>
              </a:rPr>
              <a:t>push ( </a:t>
            </a:r>
            <a:r>
              <a:rPr lang="en-US" sz="2400" b="0" smtClean="0">
                <a:solidFill>
                  <a:srgbClr val="0000FF"/>
                </a:solidFill>
              </a:rPr>
              <a:t>const</a:t>
            </a:r>
            <a:r>
              <a:rPr lang="en-US" sz="2400" b="0" smtClean="0">
                <a:solidFill>
                  <a:srgbClr val="000000"/>
                </a:solidFill>
              </a:rPr>
              <a:t> </a:t>
            </a:r>
            <a:r>
              <a:rPr lang="en-US" sz="2400">
                <a:solidFill>
                  <a:srgbClr val="FF0000"/>
                </a:solidFill>
              </a:rPr>
              <a:t>int&amp;</a:t>
            </a:r>
            <a:r>
              <a:rPr lang="en-US" sz="2400" b="0">
                <a:solidFill>
                  <a:srgbClr val="000000"/>
                </a:solidFill>
              </a:rPr>
              <a:t> i);</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t>
            </a:r>
            <a:r>
              <a:rPr lang="en-US" sz="2400" b="0" smtClean="0">
                <a:solidFill>
                  <a:srgbClr val="000000"/>
                </a:solidFill>
              </a:rPr>
              <a:t>pop ( </a:t>
            </a:r>
            <a:r>
              <a:rPr lang="en-US" sz="2400" smtClean="0">
                <a:solidFill>
                  <a:srgbClr val="FF0000"/>
                </a:solidFill>
              </a:rPr>
              <a:t>int</a:t>
            </a:r>
            <a:r>
              <a:rPr lang="en-US" sz="2400">
                <a:solidFill>
                  <a:srgbClr val="FF0000"/>
                </a:solidFill>
              </a:rPr>
              <a:t>&amp;</a:t>
            </a:r>
            <a:r>
              <a:rPr lang="en-US" sz="2400" b="0">
                <a:solidFill>
                  <a:srgbClr val="000000"/>
                </a:solidFill>
              </a:rPr>
              <a:t> i);</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isEmpty() </a:t>
            </a:r>
            <a:r>
              <a:rPr lang="en-US" sz="2400" b="0">
                <a:solidFill>
                  <a:srgbClr val="0000FF"/>
                </a:solidFill>
              </a:rPr>
              <a:t>const</a:t>
            </a:r>
            <a:r>
              <a:rPr lang="en-US" sz="2400" b="0">
                <a:solidFill>
                  <a:srgbClr val="000000"/>
                </a:solidFill>
              </a:rPr>
              <a:t>;</a:t>
            </a:r>
          </a:p>
          <a:p>
            <a:pPr marL="342900" indent="-342900">
              <a:spcBef>
                <a:spcPts val="3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3974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Khó kiểm soát được hết các trường hợp</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số học</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bộ nhớ</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Lập trình viên thường quên không xử lý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Bản chất con người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Thiếu kinh nghiệm, cố tình bỏ qua</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Exception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Exception – </a:t>
            </a:r>
            <a:r>
              <a:rPr lang="en-US" sz="2800" smtClean="0">
                <a:solidFill>
                  <a:schemeClr val="tx1">
                    <a:lumMod val="95000"/>
                    <a:lumOff val="5000"/>
                  </a:schemeClr>
                </a:solidFill>
                <a:latin typeface="Arial" pitchFamily="34" charset="0"/>
                <a:cs typeface="Arial" pitchFamily="34" charset="0"/>
              </a:rPr>
              <a:t>N</a:t>
            </a:r>
            <a:r>
              <a:rPr lang="vi-VN" sz="2800" smtClean="0">
                <a:solidFill>
                  <a:schemeClr val="tx1">
                    <a:lumMod val="95000"/>
                    <a:lumOff val="5000"/>
                  </a:schemeClr>
                </a:solidFill>
                <a:latin typeface="Arial" pitchFamily="34" charset="0"/>
                <a:cs typeface="Arial" pitchFamily="34" charset="0"/>
              </a:rPr>
              <a:t>goại </a:t>
            </a:r>
            <a:r>
              <a:rPr lang="vi-VN" sz="2800">
                <a:solidFill>
                  <a:schemeClr val="tx1">
                    <a:lumMod val="95000"/>
                    <a:lumOff val="5000"/>
                  </a:schemeClr>
                </a:solidFill>
                <a:latin typeface="Arial" pitchFamily="34" charset="0"/>
                <a:cs typeface="Arial" pitchFamily="34" charset="0"/>
              </a:rPr>
              <a:t>lệ là cơ chế thông báo và xử lý lỗi giải quyết được các vấn đề </a:t>
            </a:r>
            <a:r>
              <a:rPr lang="en-US" sz="2800" smtClean="0">
                <a:solidFill>
                  <a:schemeClr val="tx1">
                    <a:lumMod val="95000"/>
                    <a:lumOff val="5000"/>
                  </a:schemeClr>
                </a:solidFill>
                <a:latin typeface="Arial" pitchFamily="34" charset="0"/>
                <a:cs typeface="Arial" pitchFamily="34" charset="0"/>
              </a:rPr>
              <a:t>gặp phải ở trên.</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Tách được phần xử lý lỗi ra khỏi phần thuật toán </a:t>
            </a:r>
            <a:r>
              <a:rPr lang="vi-VN" sz="2800" smtClean="0">
                <a:solidFill>
                  <a:schemeClr val="tx1">
                    <a:lumMod val="95000"/>
                    <a:lumOff val="5000"/>
                  </a:schemeClr>
                </a:solidFill>
                <a:latin typeface="Arial" pitchFamily="34" charset="0"/>
                <a:cs typeface="Arial" pitchFamily="34" charset="0"/>
              </a:rPr>
              <a:t>chính</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ho </a:t>
            </a:r>
            <a:r>
              <a:rPr lang="vi-VN" sz="2800">
                <a:solidFill>
                  <a:schemeClr val="tx1">
                    <a:lumMod val="95000"/>
                    <a:lumOff val="5000"/>
                  </a:schemeClr>
                </a:solidFill>
                <a:latin typeface="Arial" pitchFamily="34" charset="0"/>
                <a:cs typeface="Arial" pitchFamily="34" charset="0"/>
              </a:rPr>
              <a:t>phép </a:t>
            </a:r>
            <a:r>
              <a:rPr lang="en-US" sz="2800" smtClean="0">
                <a:solidFill>
                  <a:schemeClr val="tx1">
                    <a:lumMod val="95000"/>
                    <a:lumOff val="5000"/>
                  </a:schemeClr>
                </a:solidFill>
                <a:latin typeface="Arial" pitchFamily="34" charset="0"/>
                <a:cs typeface="Arial" pitchFamily="34" charset="0"/>
              </a:rPr>
              <a:t>một</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hàm </a:t>
            </a:r>
            <a:r>
              <a:rPr lang="en-US" sz="2800" smtClean="0">
                <a:solidFill>
                  <a:schemeClr val="tx1">
                    <a:lumMod val="95000"/>
                    <a:lumOff val="5000"/>
                  </a:schemeClr>
                </a:solidFill>
                <a:latin typeface="Arial" pitchFamily="34" charset="0"/>
                <a:cs typeface="Arial" pitchFamily="34" charset="0"/>
              </a:rPr>
              <a:t>có thể </a:t>
            </a:r>
            <a:r>
              <a:rPr lang="vi-VN" sz="2800" smtClean="0">
                <a:solidFill>
                  <a:schemeClr val="tx1">
                    <a:lumMod val="95000"/>
                    <a:lumOff val="5000"/>
                  </a:schemeClr>
                </a:solidFill>
                <a:latin typeface="Arial" pitchFamily="34" charset="0"/>
                <a:cs typeface="Arial" pitchFamily="34" charset="0"/>
              </a:rPr>
              <a:t>thông </a:t>
            </a:r>
            <a:r>
              <a:rPr lang="vi-VN" sz="2800">
                <a:solidFill>
                  <a:schemeClr val="tx1">
                    <a:lumMod val="95000"/>
                    <a:lumOff val="5000"/>
                  </a:schemeClr>
                </a:solidFill>
                <a:latin typeface="Arial" pitchFamily="34" charset="0"/>
                <a:cs typeface="Arial" pitchFamily="34" charset="0"/>
              </a:rPr>
              <a:t>báo về nhiều loại ngoại lệ</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ơ </a:t>
            </a:r>
            <a:r>
              <a:rPr lang="vi-VN" sz="2800">
                <a:solidFill>
                  <a:schemeClr val="tx1">
                    <a:lumMod val="95000"/>
                    <a:lumOff val="5000"/>
                  </a:schemeClr>
                </a:solidFill>
                <a:latin typeface="Arial" pitchFamily="34" charset="0"/>
                <a:cs typeface="Arial" pitchFamily="34" charset="0"/>
              </a:rPr>
              <a:t>chế ngoại lệ mềm dẻo hơn kiểu xử lý lỗi truyền thống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865267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kiểu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a:t>
            </a:r>
            <a:r>
              <a:rPr lang="vi-VN" sz="2800">
                <a:solidFill>
                  <a:srgbClr val="FF3300"/>
                </a:solidFill>
                <a:latin typeface="Arial" pitchFamily="34" charset="0"/>
                <a:cs typeface="Arial" pitchFamily="34" charset="0"/>
              </a:rPr>
              <a:t>ngoại lệ </a:t>
            </a:r>
            <a:r>
              <a:rPr lang="vi-VN" sz="2800">
                <a:solidFill>
                  <a:schemeClr val="tx1">
                    <a:lumMod val="95000"/>
                    <a:lumOff val="5000"/>
                  </a:schemeClr>
                </a:solidFill>
                <a:latin typeface="Arial" pitchFamily="34" charset="0"/>
                <a:cs typeface="Arial" pitchFamily="34" charset="0"/>
              </a:rPr>
              <a:t>là một </a:t>
            </a:r>
            <a:r>
              <a:rPr lang="vi-VN" sz="2800">
                <a:solidFill>
                  <a:srgbClr val="0066FF"/>
                </a:solidFill>
                <a:latin typeface="Arial" pitchFamily="34" charset="0"/>
                <a:cs typeface="Arial" pitchFamily="34" charset="0"/>
              </a:rPr>
              <a:t>đối tượng chứa thông tin về một lỗi</a:t>
            </a:r>
            <a:r>
              <a:rPr lang="vi-VN" sz="2800">
                <a:solidFill>
                  <a:schemeClr val="tx1">
                    <a:lumMod val="95000"/>
                    <a:lumOff val="5000"/>
                  </a:schemeClr>
                </a:solidFill>
                <a:latin typeface="Arial" pitchFamily="34" charset="0"/>
                <a:cs typeface="Arial" pitchFamily="34" charset="0"/>
              </a:rPr>
              <a:t> và được dùng để truyền thông tin đó tới cấp thực thi cao </a:t>
            </a:r>
            <a:r>
              <a:rPr lang="vi-VN" sz="2800" smtClean="0">
                <a:solidFill>
                  <a:schemeClr val="tx1">
                    <a:lumMod val="95000"/>
                    <a:lumOff val="5000"/>
                  </a:schemeClr>
                </a:solidFill>
                <a:latin typeface="Arial" pitchFamily="34" charset="0"/>
                <a:cs typeface="Arial" pitchFamily="34" charset="0"/>
              </a:rPr>
              <a:t>hơn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Ngoại lệ có thể thuộc kiểu dữ liệu bất kỳ của C++</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ó </a:t>
            </a:r>
            <a:r>
              <a:rPr lang="vi-VN" sz="2400">
                <a:solidFill>
                  <a:schemeClr val="tx1">
                    <a:lumMod val="95000"/>
                    <a:lumOff val="5000"/>
                  </a:schemeClr>
                </a:solidFill>
                <a:latin typeface="Arial" pitchFamily="34" charset="0"/>
                <a:cs typeface="Arial" pitchFamily="34" charset="0"/>
              </a:rPr>
              <a:t>sẵn, chẳng hạn int, char*, …</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H</a:t>
            </a:r>
            <a:r>
              <a:rPr lang="vi-VN" sz="2400" smtClean="0">
                <a:solidFill>
                  <a:schemeClr val="tx1">
                    <a:lumMod val="95000"/>
                    <a:lumOff val="5000"/>
                  </a:schemeClr>
                </a:solidFill>
                <a:latin typeface="Arial" pitchFamily="34" charset="0"/>
                <a:cs typeface="Arial" pitchFamily="34" charset="0"/>
              </a:rPr>
              <a:t>oặc </a:t>
            </a:r>
            <a:r>
              <a:rPr lang="vi-VN" sz="2400">
                <a:solidFill>
                  <a:schemeClr val="tx1">
                    <a:lumMod val="95000"/>
                    <a:lumOff val="5000"/>
                  </a:schemeClr>
                </a:solidFill>
                <a:latin typeface="Arial" pitchFamily="34" charset="0"/>
                <a:cs typeface="Arial" pitchFamily="34" charset="0"/>
              </a:rPr>
              <a:t>kiểu người dùng tự định nghĩa (thường dùng)</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ác </a:t>
            </a:r>
            <a:r>
              <a:rPr lang="vi-VN" sz="2400">
                <a:solidFill>
                  <a:schemeClr val="tx1">
                    <a:lumMod val="95000"/>
                    <a:lumOff val="5000"/>
                  </a:schemeClr>
                </a:solidFill>
                <a:latin typeface="Arial" pitchFamily="34" charset="0"/>
                <a:cs typeface="Arial" pitchFamily="34" charset="0"/>
              </a:rPr>
              <a:t>lớp ngoại lệ trong thư viện &lt;exception&gt;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865267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Quá trình </a:t>
            </a:r>
            <a:r>
              <a:rPr lang="vi-VN" sz="2800">
                <a:solidFill>
                  <a:srgbClr val="0066FF"/>
                </a:solidFill>
                <a:latin typeface="Arial" pitchFamily="34" charset="0"/>
                <a:cs typeface="Arial" pitchFamily="34" charset="0"/>
              </a:rPr>
              <a:t>truyền ngoại lệ từ ngữ cảnh thực thi hiện hành tới mức thực thi cao hơn</a:t>
            </a:r>
            <a:r>
              <a:rPr lang="vi-VN" sz="2800">
                <a:solidFill>
                  <a:schemeClr val="tx1">
                    <a:lumMod val="95000"/>
                    <a:lumOff val="5000"/>
                  </a:schemeClr>
                </a:solidFill>
                <a:latin typeface="Arial" pitchFamily="34" charset="0"/>
                <a:cs typeface="Arial" pitchFamily="34" charset="0"/>
              </a:rPr>
              <a:t> gọi là </a:t>
            </a:r>
            <a:r>
              <a:rPr lang="vi-VN" sz="2800">
                <a:solidFill>
                  <a:srgbClr val="FF3300"/>
                </a:solidFill>
                <a:latin typeface="Arial" pitchFamily="34" charset="0"/>
                <a:cs typeface="Arial" pitchFamily="34" charset="0"/>
              </a:rPr>
              <a:t>ném một ngoại lệ </a:t>
            </a:r>
            <a:r>
              <a:rPr lang="vi-VN" sz="2800">
                <a:solidFill>
                  <a:schemeClr val="tx1">
                    <a:lumMod val="95000"/>
                    <a:lumOff val="5000"/>
                  </a:schemeClr>
                </a:solidFill>
                <a:latin typeface="Arial" pitchFamily="34" charset="0"/>
                <a:cs typeface="Arial" pitchFamily="34" charset="0"/>
              </a:rPr>
              <a:t>(throw an exception</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V</a:t>
            </a:r>
            <a:r>
              <a:rPr lang="vi-VN" sz="2400" smtClean="0">
                <a:solidFill>
                  <a:schemeClr val="tx1">
                    <a:lumMod val="95000"/>
                    <a:lumOff val="5000"/>
                  </a:schemeClr>
                </a:solidFill>
                <a:latin typeface="Arial" pitchFamily="34" charset="0"/>
                <a:cs typeface="Arial" pitchFamily="34" charset="0"/>
              </a:rPr>
              <a:t>ị </a:t>
            </a:r>
            <a:r>
              <a:rPr lang="vi-VN" sz="2400">
                <a:solidFill>
                  <a:schemeClr val="tx1">
                    <a:lumMod val="95000"/>
                    <a:lumOff val="5000"/>
                  </a:schemeClr>
                </a:solidFill>
                <a:latin typeface="Arial" pitchFamily="34" charset="0"/>
                <a:cs typeface="Arial" pitchFamily="34" charset="0"/>
              </a:rPr>
              <a:t>trí trong mã của hàm nơi ngoại lệ được ném được gọi là điểm ném (throw point)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một ngữ cảnh thực thi tiếp nhận và truy nhập một ngoại lệ, nó được coi là </a:t>
            </a:r>
            <a:r>
              <a:rPr lang="vi-VN" sz="2800">
                <a:solidFill>
                  <a:srgbClr val="FF3300"/>
                </a:solidFill>
                <a:latin typeface="Arial" pitchFamily="34" charset="0"/>
                <a:cs typeface="Arial" pitchFamily="34" charset="0"/>
              </a:rPr>
              <a:t>bắt ngoại lệ </a:t>
            </a:r>
            <a:r>
              <a:rPr lang="vi-VN" sz="2800">
                <a:solidFill>
                  <a:schemeClr val="tx1">
                    <a:lumMod val="95000"/>
                    <a:lumOff val="5000"/>
                  </a:schemeClr>
                </a:solidFill>
                <a:latin typeface="Arial" pitchFamily="34" charset="0"/>
                <a:cs typeface="Arial" pitchFamily="34" charset="0"/>
              </a:rPr>
              <a:t>(catch the exception)</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33196953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Quy trình gọi hàm và trả về trong trường hợp bình </a:t>
            </a:r>
            <a:r>
              <a:rPr lang="vi-VN" sz="2800" smtClean="0">
                <a:solidFill>
                  <a:schemeClr val="tx1">
                    <a:lumMod val="95000"/>
                    <a:lumOff val="5000"/>
                  </a:schemeClr>
                </a:solidFill>
                <a:latin typeface="Arial" pitchFamily="34" charset="0"/>
                <a:cs typeface="Arial" pitchFamily="34" charset="0"/>
              </a:rPr>
              <a:t>thường</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67000"/>
            <a:ext cx="27574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838200" y="2667000"/>
            <a:ext cx="5029200" cy="36576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v</a:t>
            </a:r>
            <a:r>
              <a:rPr lang="en-US" sz="2600" b="0" smtClean="0">
                <a:solidFill>
                  <a:srgbClr val="0000FF"/>
                </a:solidFill>
              </a:rPr>
              <a:t>oid</a:t>
            </a:r>
            <a:r>
              <a:rPr lang="en-US" sz="2600" b="0" smtClean="0">
                <a:solidFill>
                  <a:schemeClr val="tx1">
                    <a:lumMod val="95000"/>
                    <a:lumOff val="5000"/>
                  </a:schemeClr>
                </a:solidFill>
              </a:rPr>
              <a:t> main</a:t>
            </a:r>
            <a:r>
              <a:rPr lang="en-US" sz="2600" b="0">
                <a:solidFill>
                  <a:schemeClr val="tx1">
                    <a:lumMod val="95000"/>
                    <a:lumOff val="5000"/>
                  </a:schemeClr>
                </a:solidFill>
              </a:rPr>
              <a:t>() {</a:t>
            </a:r>
          </a:p>
          <a:p>
            <a:pPr marL="342900" indent="-342900">
              <a:lnSpc>
                <a:spcPct val="120000"/>
              </a:lnSpc>
              <a:spcBef>
                <a:spcPts val="300"/>
              </a:spcBef>
              <a:buFont typeface="Wingdings" pitchFamily="2" charset="2"/>
              <a:buNone/>
            </a:pPr>
            <a:r>
              <a:rPr lang="en-US" sz="2600" b="0">
                <a:solidFill>
                  <a:srgbClr val="0000FF"/>
                </a:solidFill>
              </a:rPr>
              <a:t>int</a:t>
            </a:r>
            <a:r>
              <a:rPr lang="en-US" sz="2600" b="0">
                <a:solidFill>
                  <a:schemeClr val="tx1">
                    <a:lumMod val="95000"/>
                    <a:lumOff val="5000"/>
                  </a:schemeClr>
                </a:solidFill>
              </a:rPr>
              <a:t> x, 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 &lt;&lt; “Nhập 2 số: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cin &gt;&gt; x &gt;&gt; 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 &lt;&lt; “Kết quả </a:t>
            </a:r>
            <a:r>
              <a:rPr lang="en-US" sz="2600" b="0" smtClean="0">
                <a:solidFill>
                  <a:schemeClr val="tx1">
                    <a:lumMod val="95000"/>
                    <a:lumOff val="5000"/>
                  </a:schemeClr>
                </a:solidFill>
              </a:rPr>
              <a:t>x/y=”;</a:t>
            </a:r>
            <a:endParaRPr lang="en-US" sz="2600" b="0">
              <a:solidFill>
                <a:schemeClr val="tx1">
                  <a:lumMod val="95000"/>
                  <a:lumOff val="5000"/>
                </a:schemeClr>
              </a:solidFill>
            </a:endParaRP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cout&lt;&lt; </a:t>
            </a:r>
            <a:r>
              <a:rPr lang="en-US" sz="2600">
                <a:solidFill>
                  <a:schemeClr val="tx1">
                    <a:lumMod val="95000"/>
                    <a:lumOff val="5000"/>
                  </a:schemeClr>
                </a:solidFill>
              </a:rPr>
              <a:t>MyDivide(x, y) </a:t>
            </a:r>
            <a:r>
              <a:rPr lang="en-US" sz="2600" b="0">
                <a:solidFill>
                  <a:schemeClr val="tx1">
                    <a:lumMod val="95000"/>
                    <a:lumOff val="5000"/>
                  </a:schemeClr>
                </a:solidFill>
              </a:rPr>
              <a:t>&lt;&lt; “\n”;</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2163503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Quy trình ném và bắt ngoại lệ</a:t>
            </a:r>
            <a:r>
              <a:rPr lang="vi-VN" sz="2800" smtClean="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2128337"/>
            <a:ext cx="2447925" cy="358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814887" y="5443538"/>
            <a:ext cx="1738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a:t>throws</a:t>
            </a:r>
          </a:p>
          <a:p>
            <a:r>
              <a:rPr lang="en-US" sz="2400"/>
              <a:t>exception</a:t>
            </a:r>
          </a:p>
        </p:txBody>
      </p:sp>
      <p:cxnSp>
        <p:nvCxnSpPr>
          <p:cNvPr id="9" name="Elbow Connector 8"/>
          <p:cNvCxnSpPr/>
          <p:nvPr/>
        </p:nvCxnSpPr>
        <p:spPr>
          <a:xfrm rot="16200000" flipH="1">
            <a:off x="4098925" y="5156200"/>
            <a:ext cx="288925" cy="1285875"/>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12"/>
          <p:cNvSpPr txBox="1">
            <a:spLocks noChangeArrowheads="1"/>
          </p:cNvSpPr>
          <p:nvPr/>
        </p:nvSpPr>
        <p:spPr bwMode="auto">
          <a:xfrm>
            <a:off x="4839027" y="3581400"/>
            <a:ext cx="1666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z="2400"/>
              <a:t>catches </a:t>
            </a:r>
            <a:br>
              <a:rPr lang="vi-VN" sz="2400"/>
            </a:br>
            <a:r>
              <a:rPr lang="vi-VN" sz="2400"/>
              <a:t>exeption</a:t>
            </a:r>
            <a:endParaRPr lang="en-US" sz="2400"/>
          </a:p>
        </p:txBody>
      </p:sp>
      <p:cxnSp>
        <p:nvCxnSpPr>
          <p:cNvPr id="11" name="Straight Arrow Connector 10"/>
          <p:cNvCxnSpPr>
            <a:stCxn id="8" idx="0"/>
            <a:endCxn id="10" idx="2"/>
          </p:cNvCxnSpPr>
          <p:nvPr/>
        </p:nvCxnSpPr>
        <p:spPr>
          <a:xfrm flipH="1" flipV="1">
            <a:off x="5672465" y="4412397"/>
            <a:ext cx="11579" cy="10311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19695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xử lý ngoại lệ</a:t>
            </a:r>
          </a:p>
        </p:txBody>
      </p:sp>
      <p:sp>
        <p:nvSpPr>
          <p:cNvPr id="3" name="Content Placeholder 2"/>
          <p:cNvSpPr>
            <a:spLocks noGrp="1"/>
          </p:cNvSpPr>
          <p:nvPr>
            <p:ph idx="1"/>
          </p:nvPr>
        </p:nvSpPr>
        <p:spPr>
          <a:xfrm>
            <a:off x="457200" y="1447800"/>
            <a:ext cx="8382000" cy="4800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Cơ chế xử lý ngoại lệ của C++ có 3 tính năng </a:t>
            </a:r>
            <a:r>
              <a:rPr lang="vi-VN" sz="2800" smtClean="0">
                <a:solidFill>
                  <a:schemeClr val="tx1">
                    <a:lumMod val="95000"/>
                    <a:lumOff val="5000"/>
                  </a:schemeClr>
                </a:solidFill>
                <a:latin typeface="Arial" pitchFamily="34" charset="0"/>
                <a:cs typeface="Arial" pitchFamily="34" charset="0"/>
              </a:rPr>
              <a:t>chính</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tạo và ném ngoại lệ (sử dụng từ khoá </a:t>
            </a:r>
            <a:r>
              <a:rPr lang="vi-VN" sz="2600">
                <a:solidFill>
                  <a:srgbClr val="0000FF"/>
                </a:solidFill>
                <a:latin typeface="Arial" pitchFamily="34" charset="0"/>
                <a:cs typeface="Arial" pitchFamily="34" charset="0"/>
              </a:rPr>
              <a:t>throw</a:t>
            </a:r>
            <a:r>
              <a:rPr lang="vi-VN"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bắt và giải quyết ngoại lệ (sử dụng từ khoá </a:t>
            </a:r>
            <a:r>
              <a:rPr lang="vi-VN" sz="2600">
                <a:solidFill>
                  <a:srgbClr val="0000FF"/>
                </a:solidFill>
                <a:latin typeface="Arial" pitchFamily="34" charset="0"/>
                <a:cs typeface="Arial" pitchFamily="34" charset="0"/>
              </a:rPr>
              <a:t>catch</a:t>
            </a:r>
            <a:r>
              <a:rPr lang="vi-VN"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tách lôgic xử lý ngoại lệ trong một hàm ra khỏi phần còn lại của hàm (sử dụng từ khoá </a:t>
            </a:r>
            <a:r>
              <a:rPr lang="vi-VN" sz="2600">
                <a:solidFill>
                  <a:srgbClr val="0000FF"/>
                </a:solidFill>
                <a:latin typeface="Arial" pitchFamily="34" charset="0"/>
                <a:cs typeface="Arial" pitchFamily="34" charset="0"/>
              </a:rPr>
              <a:t>try</a:t>
            </a:r>
            <a:r>
              <a:rPr lang="vi-VN" sz="2600">
                <a:solidFill>
                  <a:schemeClr val="tx1">
                    <a:lumMod val="95000"/>
                    <a:lumOff val="5000"/>
                  </a:schemeClr>
                </a:solidFill>
                <a:latin typeface="Arial" pitchFamily="34" charset="0"/>
                <a:cs typeface="Arial" pitchFamily="34" charset="0"/>
              </a:rPr>
              <a:t>)</a:t>
            </a:r>
            <a:endParaRPr lang="vi-VN" sz="2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1642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Ném </a:t>
            </a:r>
            <a:r>
              <a:rPr lang="en-US" b="1">
                <a:effectLst>
                  <a:outerShdw blurRad="38100" dist="38100" dir="2700000" algn="tl">
                    <a:srgbClr val="000000">
                      <a:alpha val="43137"/>
                    </a:srgbClr>
                  </a:outerShdw>
                </a:effectLst>
                <a:latin typeface="Arial" pitchFamily="34" charset="0"/>
                <a:cs typeface="Arial" pitchFamily="34" charset="0"/>
              </a:rPr>
              <a:t>ngoại lệ – throw</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a:t>
            </a:r>
            <a:r>
              <a:rPr lang="vi-VN" sz="2800">
                <a:solidFill>
                  <a:srgbClr val="0000FF"/>
                </a:solidFill>
                <a:latin typeface="Arial" pitchFamily="34" charset="0"/>
                <a:cs typeface="Arial" pitchFamily="34" charset="0"/>
              </a:rPr>
              <a:t>ném một ngoại lệ</a:t>
            </a:r>
            <a:r>
              <a:rPr lang="vi-VN" sz="2800">
                <a:solidFill>
                  <a:schemeClr val="tx1">
                    <a:lumMod val="95000"/>
                    <a:lumOff val="5000"/>
                  </a:schemeClr>
                </a:solidFill>
                <a:latin typeface="Arial" pitchFamily="34" charset="0"/>
                <a:cs typeface="Arial" pitchFamily="34" charset="0"/>
              </a:rPr>
              <a:t>, ta dùng </a:t>
            </a:r>
            <a:r>
              <a:rPr lang="vi-VN" sz="2800">
                <a:solidFill>
                  <a:srgbClr val="0000FF"/>
                </a:solidFill>
                <a:latin typeface="Arial" pitchFamily="34" charset="0"/>
                <a:cs typeface="Arial" pitchFamily="34" charset="0"/>
              </a:rPr>
              <a:t>từ </a:t>
            </a:r>
            <a:r>
              <a:rPr lang="vi-VN" sz="2800" smtClean="0">
                <a:solidFill>
                  <a:srgbClr val="0000FF"/>
                </a:solidFill>
                <a:latin typeface="Arial" pitchFamily="34" charset="0"/>
                <a:cs typeface="Arial" pitchFamily="34" charset="0"/>
              </a:rPr>
              <a:t>kh</a:t>
            </a:r>
            <a:r>
              <a:rPr lang="en-US" sz="2800" smtClean="0">
                <a:solidFill>
                  <a:srgbClr val="0000FF"/>
                </a:solidFill>
                <a:latin typeface="Arial" pitchFamily="34" charset="0"/>
                <a:cs typeface="Arial" pitchFamily="34" charset="0"/>
              </a:rPr>
              <a:t>óa</a:t>
            </a:r>
            <a:r>
              <a:rPr lang="vi-VN" sz="2800" smtClean="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throw</a:t>
            </a:r>
            <a:r>
              <a:rPr lang="vi-VN" sz="2800">
                <a:solidFill>
                  <a:schemeClr val="tx1">
                    <a:lumMod val="95000"/>
                    <a:lumOff val="5000"/>
                  </a:schemeClr>
                </a:solidFill>
                <a:latin typeface="Arial" pitchFamily="34" charset="0"/>
                <a:cs typeface="Arial" pitchFamily="34" charset="0"/>
              </a:rPr>
              <a:t>, kèm theo đối tượng mà ta định </a:t>
            </a:r>
            <a:r>
              <a:rPr lang="vi-VN" sz="2800" smtClean="0">
                <a:solidFill>
                  <a:schemeClr val="tx1">
                    <a:lumMod val="95000"/>
                    <a:lumOff val="5000"/>
                  </a:schemeClr>
                </a:solidFill>
                <a:latin typeface="Arial" pitchFamily="34" charset="0"/>
                <a:cs typeface="Arial" pitchFamily="34" charset="0"/>
              </a:rPr>
              <a:t>ném</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dùng mọi thứ làm ngoại lệ, kể cả giá trị thuộc kiểu có </a:t>
            </a:r>
            <a:r>
              <a:rPr lang="vi-VN" sz="2800" smtClean="0">
                <a:solidFill>
                  <a:schemeClr val="tx1">
                    <a:lumMod val="95000"/>
                    <a:lumOff val="5000"/>
                  </a:schemeClr>
                </a:solidFill>
                <a:latin typeface="Arial" pitchFamily="34" charset="0"/>
                <a:cs typeface="Arial" pitchFamily="34" charset="0"/>
              </a:rPr>
              <a:t>sẵn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7" name="Rectangle 3"/>
          <p:cNvSpPr>
            <a:spLocks noChangeArrowheads="1"/>
          </p:cNvSpPr>
          <p:nvPr/>
        </p:nvSpPr>
        <p:spPr bwMode="auto">
          <a:xfrm>
            <a:off x="762000" y="3612932"/>
            <a:ext cx="8077200" cy="28956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double</a:t>
            </a:r>
            <a:r>
              <a:rPr lang="en-US" sz="2400" b="0">
                <a:solidFill>
                  <a:schemeClr val="tx1">
                    <a:lumMod val="95000"/>
                    <a:lumOff val="5000"/>
                  </a:schemeClr>
                </a:solidFill>
              </a:rPr>
              <a:t> MyDivide(</a:t>
            </a:r>
            <a:r>
              <a:rPr lang="en-US" sz="2400" b="0">
                <a:solidFill>
                  <a:srgbClr val="0000FF"/>
                </a:solidFill>
              </a:rPr>
              <a:t>double</a:t>
            </a:r>
            <a:r>
              <a:rPr lang="en-US" sz="2400" b="0">
                <a:solidFill>
                  <a:schemeClr val="tx1">
                    <a:lumMod val="95000"/>
                    <a:lumOff val="5000"/>
                  </a:schemeClr>
                </a:solidFill>
              </a:rPr>
              <a:t> numerator, </a:t>
            </a:r>
            <a:r>
              <a:rPr lang="en-US" sz="2400" b="0">
                <a:solidFill>
                  <a:srgbClr val="0000FF"/>
                </a:solidFill>
              </a:rPr>
              <a:t>double</a:t>
            </a:r>
            <a:r>
              <a:rPr lang="en-US" sz="2400" b="0">
                <a:solidFill>
                  <a:schemeClr val="tx1">
                    <a:lumMod val="95000"/>
                    <a:lumOff val="5000"/>
                  </a:schemeClr>
                </a:solidFill>
              </a:rPr>
              <a:t> denominator</a:t>
            </a: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if</a:t>
            </a:r>
            <a:r>
              <a:rPr lang="en-US" sz="2400" b="0">
                <a:solidFill>
                  <a:schemeClr val="tx1">
                    <a:lumMod val="95000"/>
                    <a:lumOff val="5000"/>
                  </a:schemeClr>
                </a:solidFill>
              </a:rPr>
              <a:t> (denominator == 0.0)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FF0000"/>
                </a:solidFill>
              </a:rPr>
              <a:t>throw</a:t>
            </a:r>
            <a:r>
              <a:rPr lang="en-US" sz="2400" b="0">
                <a:solidFill>
                  <a:schemeClr val="tx1">
                    <a:lumMod val="95000"/>
                    <a:lumOff val="5000"/>
                  </a:schemeClr>
                </a:solidFill>
              </a:rPr>
              <a:t> string(“The denominator cannot be 0.”);</a:t>
            </a:r>
          </a:p>
          <a:p>
            <a:pPr marL="342900" indent="-342900">
              <a:spcBef>
                <a:spcPts val="300"/>
              </a:spcBef>
              <a:buFont typeface="Wingdings" pitchFamily="2" charset="2"/>
              <a:buNone/>
            </a:pPr>
            <a:r>
              <a:rPr lang="en-US" sz="2400" b="0">
                <a:solidFill>
                  <a:schemeClr val="tx1">
                    <a:lumMod val="95000"/>
                    <a:lumOff val="5000"/>
                  </a:schemeClr>
                </a:solidFill>
              </a:rPr>
              <a:t>	} </a:t>
            </a:r>
            <a:r>
              <a:rPr lang="en-US" sz="2400" b="0">
                <a:solidFill>
                  <a:srgbClr val="0000FF"/>
                </a:solidFill>
              </a:rPr>
              <a:t>else</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return</a:t>
            </a:r>
            <a:r>
              <a:rPr lang="en-US" sz="2400" b="0">
                <a:solidFill>
                  <a:schemeClr val="tx1">
                    <a:lumMod val="95000"/>
                    <a:lumOff val="5000"/>
                  </a:schemeClr>
                </a:solidFill>
              </a:rPr>
              <a:t> numerator / denominator;</a:t>
            </a:r>
          </a:p>
          <a:p>
            <a:pPr marL="342900" indent="-342900">
              <a:spcBef>
                <a:spcPts val="300"/>
              </a:spcBef>
              <a:buFont typeface="Wingdings" pitchFamily="2" charset="2"/>
              <a:buNone/>
            </a:pP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642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Khối </a:t>
            </a:r>
            <a:r>
              <a:rPr lang="vi-VN" sz="2800">
                <a:solidFill>
                  <a:srgbClr val="0000FF"/>
                </a:solidFill>
                <a:latin typeface="Arial" pitchFamily="34" charset="0"/>
                <a:cs typeface="Arial" pitchFamily="34" charset="0"/>
              </a:rPr>
              <a:t>try – catch </a:t>
            </a:r>
            <a:r>
              <a:rPr lang="vi-VN" sz="2800">
                <a:solidFill>
                  <a:schemeClr val="tx1">
                    <a:lumMod val="95000"/>
                    <a:lumOff val="5000"/>
                  </a:schemeClr>
                </a:solidFill>
                <a:latin typeface="Arial" pitchFamily="34" charset="0"/>
                <a:cs typeface="Arial" pitchFamily="34" charset="0"/>
              </a:rPr>
              <a:t>dùng để:</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Tách phần giải quyết lỗi ra khỏi phần có thể sinh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Quy định các loại ngoại lệ được bắt tại mức thực thi hiện hành</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7" name="Rectangle 3"/>
          <p:cNvSpPr>
            <a:spLocks noChangeArrowheads="1"/>
          </p:cNvSpPr>
          <p:nvPr/>
        </p:nvSpPr>
        <p:spPr bwMode="auto">
          <a:xfrm>
            <a:off x="990600" y="3810000"/>
            <a:ext cx="7772400" cy="2483068"/>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try</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could generate an exception</a:t>
            </a:r>
          </a:p>
          <a:p>
            <a:pPr marL="342900" indent="-342900">
              <a:spcBef>
                <a:spcPts val="300"/>
              </a:spcBef>
              <a:buFont typeface="Wingdings" pitchFamily="2" charset="2"/>
              <a:buNone/>
            </a:pPr>
            <a:r>
              <a:rPr lang="en-US" sz="2400" b="0">
                <a:solidFill>
                  <a:schemeClr val="tx1">
                    <a:lumMod val="95000"/>
                    <a:lumOff val="5000"/>
                  </a:schemeClr>
                </a:solidFill>
              </a:rPr>
              <a:t>}</a:t>
            </a:r>
          </a:p>
          <a:p>
            <a:pPr marL="342900" indent="-342900">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(&lt;Type of exception&gt;) {</a:t>
            </a:r>
          </a:p>
          <a:p>
            <a:pPr marL="342900" indent="-342900">
              <a:spcBef>
                <a:spcPts val="30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an exception of that type</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Có thể có nhiều khối catch</a:t>
            </a:r>
            <a:r>
              <a:rPr lang="vi-VN" sz="2800">
                <a:solidFill>
                  <a:schemeClr val="tx1">
                    <a:lumMod val="95000"/>
                    <a:lumOff val="5000"/>
                  </a:schemeClr>
                </a:solidFill>
                <a:latin typeface="Arial" pitchFamily="34" charset="0"/>
                <a:cs typeface="Arial" pitchFamily="34" charset="0"/>
              </a:rPr>
              <a:t>, mỗi khối chứa mã để giải quyết một loại ngoại lệ cụ </a:t>
            </a:r>
            <a:r>
              <a:rPr lang="vi-VN" sz="2800" smtClean="0">
                <a:solidFill>
                  <a:schemeClr val="tx1">
                    <a:lumMod val="95000"/>
                    <a:lumOff val="5000"/>
                  </a:schemeClr>
                </a:solidFill>
                <a:latin typeface="Arial" pitchFamily="34" charset="0"/>
                <a:cs typeface="Arial" pitchFamily="34" charset="0"/>
              </a:rPr>
              <a:t>thể</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7" name="Rectangle 3"/>
          <p:cNvSpPr>
            <a:spLocks noChangeArrowheads="1"/>
          </p:cNvSpPr>
          <p:nvPr/>
        </p:nvSpPr>
        <p:spPr bwMode="auto">
          <a:xfrm>
            <a:off x="914400" y="2635468"/>
            <a:ext cx="7772400" cy="3886200"/>
          </a:xfrm>
          <a:prstGeom prst="rect">
            <a:avLst/>
          </a:prstGeom>
          <a:solidFill>
            <a:srgbClr val="CCFFFF"/>
          </a:solidFill>
          <a:ln w="9525">
            <a:noFill/>
            <a:miter lim="800000"/>
            <a:headEnd/>
            <a:tailEnd/>
          </a:ln>
        </p:spPr>
        <p:txBody>
          <a:bodyPr/>
          <a:lstStyle/>
          <a:p>
            <a:pPr marL="342900" indent="-342900">
              <a:lnSpc>
                <a:spcPct val="85000"/>
              </a:lnSpc>
              <a:spcBef>
                <a:spcPts val="0"/>
              </a:spcBef>
              <a:buFont typeface="Wingdings" pitchFamily="2" charset="2"/>
              <a:buNone/>
            </a:pPr>
            <a:r>
              <a:rPr lang="en-US" sz="2400" b="0">
                <a:solidFill>
                  <a:srgbClr val="0000FF"/>
                </a:solidFill>
              </a:rPr>
              <a:t>try</a:t>
            </a:r>
            <a:r>
              <a:rPr lang="en-US" sz="2400" b="0">
                <a:solidFill>
                  <a:schemeClr val="tx1">
                    <a:lumMod val="95000"/>
                    <a:lumOff val="5000"/>
                  </a:schemeClr>
                </a:solidFill>
              </a:rPr>
              <a: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could generate an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type1&gt;)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type1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type2&gt;)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type2 exception</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typeN&gt;)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typeN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r>
              <a:rPr lang="en-US" sz="2400" b="0">
                <a:solidFill>
                  <a:srgbClr val="FF0000"/>
                </a:solidFill>
              </a:rPr>
              <a:t>;</a:t>
            </a:r>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thấy khai báo và định nghĩa của Stack </a:t>
            </a:r>
            <a:r>
              <a:rPr lang="vi-VN" sz="2800">
                <a:solidFill>
                  <a:srgbClr val="0000FF"/>
                </a:solidFill>
                <a:latin typeface="Arial" pitchFamily="34" charset="0"/>
                <a:cs typeface="Arial" pitchFamily="34" charset="0"/>
              </a:rPr>
              <a:t>phụ thuộc </a:t>
            </a:r>
            <a:r>
              <a:rPr lang="vi-VN" sz="2800">
                <a:solidFill>
                  <a:schemeClr val="tx1">
                    <a:lumMod val="95000"/>
                    <a:lumOff val="5000"/>
                  </a:schemeClr>
                </a:solidFill>
                <a:latin typeface="Arial" pitchFamily="34" charset="0"/>
                <a:cs typeface="Arial" pitchFamily="34" charset="0"/>
              </a:rPr>
              <a:t>tại một mức độ nào đó vào </a:t>
            </a:r>
            <a:r>
              <a:rPr lang="vi-VN" sz="2800">
                <a:solidFill>
                  <a:srgbClr val="0066FF"/>
                </a:solidFill>
                <a:latin typeface="Arial" pitchFamily="34" charset="0"/>
                <a:cs typeface="Arial" pitchFamily="34" charset="0"/>
              </a:rPr>
              <a:t>kiểu dữ liệu </a:t>
            </a:r>
            <a:r>
              <a:rPr lang="vi-VN" sz="2800" smtClean="0">
                <a:solidFill>
                  <a:srgbClr val="0066FF"/>
                </a:solidFill>
                <a:latin typeface="Arial" pitchFamily="34" charset="0"/>
                <a:cs typeface="Arial" pitchFamily="34" charset="0"/>
              </a:rPr>
              <a:t>int</a:t>
            </a:r>
            <a:r>
              <a:rPr lang="en-US" sz="2800" smtClean="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Một số phương thức lấy tham số và trả về kiểu </a:t>
            </a:r>
            <a:r>
              <a:rPr lang="vi-VN" sz="2400">
                <a:solidFill>
                  <a:srgbClr val="0066FF"/>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ta muốn tạo ngăn xếp cho một kiểu dữ liệu khác thì sao?</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Ta có nên định nghĩa lại hoàn toàn lớp Stack (kết quả sẽ tạo ra nhiều lớp chẳng hạn </a:t>
            </a:r>
            <a:r>
              <a:rPr lang="vi-VN" sz="2400">
                <a:solidFill>
                  <a:srgbClr val="FF0000"/>
                </a:solidFill>
                <a:latin typeface="Arial" pitchFamily="34" charset="0"/>
                <a:cs typeface="Arial" pitchFamily="34" charset="0"/>
              </a:rPr>
              <a:t>IntStack</a:t>
            </a:r>
            <a:r>
              <a:rPr lang="vi-VN" sz="2400">
                <a:solidFill>
                  <a:schemeClr val="tx1">
                    <a:lumMod val="95000"/>
                    <a:lumOff val="5000"/>
                  </a:schemeClr>
                </a:solidFill>
                <a:latin typeface="Arial" pitchFamily="34" charset="0"/>
                <a:cs typeface="Arial" pitchFamily="34" charset="0"/>
              </a:rPr>
              <a:t>, </a:t>
            </a:r>
            <a:r>
              <a:rPr lang="vi-VN" sz="2400">
                <a:solidFill>
                  <a:srgbClr val="FF0000"/>
                </a:solidFill>
                <a:latin typeface="Arial" pitchFamily="34" charset="0"/>
                <a:cs typeface="Arial" pitchFamily="34" charset="0"/>
              </a:rPr>
              <a:t>FloatStack</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hay không?</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a:t>
            </a:r>
            <a:r>
              <a:rPr lang="en-US" b="1" smtClean="0">
                <a:effectLst>
                  <a:outerShdw blurRad="38100" dist="38100" dir="2700000" algn="tl">
                    <a:srgbClr val="000000">
                      <a:alpha val="43137"/>
                    </a:srgbClr>
                  </a:outerShdw>
                </a:effectLst>
                <a:latin typeface="Arial" pitchFamily="34" charset="0"/>
                <a:cs typeface="Arial" pitchFamily="34" charset="0"/>
              </a:rPr>
              <a:t>lệ </a:t>
            </a:r>
            <a:r>
              <a:rPr lang="en-US" b="1">
                <a:effectLst>
                  <a:outerShdw blurRad="38100" dist="38100" dir="2700000" algn="tl">
                    <a:srgbClr val="000000">
                      <a:alpha val="43137"/>
                    </a:srgbClr>
                  </a:outerShdw>
                </a:effectLst>
                <a:latin typeface="Arial" pitchFamily="34" charset="0"/>
                <a:cs typeface="Arial" pitchFamily="34" charset="0"/>
              </a:rPr>
              <a:t>–</a:t>
            </a:r>
            <a:r>
              <a:rPr lang="en-US" b="1" smtClean="0">
                <a:effectLst>
                  <a:outerShdw blurRad="38100" dist="38100" dir="2700000" algn="tl">
                    <a:srgbClr val="000000">
                      <a:alpha val="43137"/>
                    </a:srgbClr>
                  </a:outerShdw>
                </a:effectLst>
                <a:latin typeface="Arial" pitchFamily="34" charset="0"/>
                <a:cs typeface="Arial" pitchFamily="34" charset="0"/>
              </a:rPr>
              <a:t>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smtClean="0">
                <a:solidFill>
                  <a:srgbClr val="0000FF"/>
                </a:solidFill>
              </a:rPr>
              <a:t>void</a:t>
            </a:r>
            <a:r>
              <a:rPr lang="en-US" sz="2400" b="0" smtClean="0"/>
              <a:t> main() {</a:t>
            </a:r>
          </a:p>
          <a:p>
            <a:pPr fontAlgn="auto">
              <a:spcBef>
                <a:spcPts val="0"/>
              </a:spcBef>
              <a:spcAft>
                <a:spcPts val="0"/>
              </a:spcAft>
              <a:defRPr/>
            </a:pPr>
            <a:r>
              <a:rPr lang="en-US" sz="2400" b="0" smtClean="0"/>
              <a:t>	</a:t>
            </a:r>
            <a:r>
              <a:rPr lang="en-US" sz="2400" b="0" smtClean="0">
                <a:solidFill>
                  <a:srgbClr val="0000FF"/>
                </a:solidFill>
              </a:rPr>
              <a:t>int</a:t>
            </a:r>
            <a:r>
              <a:rPr lang="en-US" sz="2400" b="0" smtClean="0"/>
              <a:t> x, y;</a:t>
            </a:r>
          </a:p>
          <a:p>
            <a:pPr fontAlgn="auto">
              <a:spcBef>
                <a:spcPts val="0"/>
              </a:spcBef>
              <a:spcAft>
                <a:spcPts val="0"/>
              </a:spcAft>
              <a:defRPr/>
            </a:pPr>
            <a:r>
              <a:rPr lang="en-US" sz="2400" b="0" smtClean="0"/>
              <a:t>	</a:t>
            </a:r>
            <a:r>
              <a:rPr lang="en-US" sz="2400" b="0" smtClean="0">
                <a:solidFill>
                  <a:srgbClr val="0000FF"/>
                </a:solidFill>
              </a:rPr>
              <a:t>double</a:t>
            </a:r>
            <a:r>
              <a:rPr lang="en-US" sz="2400" b="0" smtClean="0"/>
              <a:t> result;</a:t>
            </a:r>
          </a:p>
          <a:p>
            <a:pPr fontAlgn="auto">
              <a:spcBef>
                <a:spcPts val="0"/>
              </a:spcBef>
              <a:spcAft>
                <a:spcPts val="0"/>
              </a:spcAft>
              <a:defRPr/>
            </a:pPr>
            <a:r>
              <a:rPr lang="en-US" sz="2400" b="0" smtClean="0"/>
              <a:t>	cout &lt;&lt; “Nhập 2 số: ”;</a:t>
            </a:r>
          </a:p>
          <a:p>
            <a:pPr fontAlgn="auto">
              <a:spcBef>
                <a:spcPts val="0"/>
              </a:spcBef>
              <a:spcAft>
                <a:spcPts val="0"/>
              </a:spcAft>
              <a:defRPr/>
            </a:pPr>
            <a:r>
              <a:rPr lang="en-US" sz="2400" b="0" smtClean="0"/>
              <a:t>	cin &gt;&gt; x &gt;&gt; y;</a:t>
            </a:r>
          </a:p>
          <a:p>
            <a:pPr fontAlgn="auto">
              <a:spcBef>
                <a:spcPts val="0"/>
              </a:spcBef>
              <a:spcAft>
                <a:spcPts val="0"/>
              </a:spcAft>
              <a:defRPr/>
            </a:pPr>
            <a:r>
              <a:rPr lang="en-US" sz="2400" b="0" smtClean="0"/>
              <a:t>	</a:t>
            </a:r>
            <a:r>
              <a:rPr lang="en-US" sz="2400" b="0" smtClean="0">
                <a:solidFill>
                  <a:srgbClr val="0000FF"/>
                </a:solidFill>
              </a:rPr>
              <a:t>try</a:t>
            </a:r>
            <a:r>
              <a:rPr lang="en-US" sz="2400" b="0" smtClean="0"/>
              <a:t> {</a:t>
            </a:r>
          </a:p>
          <a:p>
            <a:pPr fontAlgn="auto">
              <a:spcBef>
                <a:spcPts val="0"/>
              </a:spcBef>
              <a:spcAft>
                <a:spcPts val="0"/>
              </a:spcAft>
              <a:defRPr/>
            </a:pPr>
            <a:r>
              <a:rPr lang="en-US" sz="2400" b="0" smtClean="0"/>
              <a:t>		result = MyDivide(x, y);</a:t>
            </a:r>
          </a:p>
          <a:p>
            <a:pPr fontAlgn="auto">
              <a:spcBef>
                <a:spcPts val="0"/>
              </a:spcBef>
              <a:spcAft>
                <a:spcPts val="0"/>
              </a:spcAft>
              <a:defRPr/>
            </a:pPr>
            <a:r>
              <a:rPr lang="en-US" sz="2400" b="0" smtClean="0"/>
              <a:t>		cout &lt;&lt; “Kết quả x/y = ”&lt;&lt; result &lt;&lt; “\n”;</a:t>
            </a:r>
          </a:p>
          <a:p>
            <a:pPr fontAlgn="auto">
              <a:spcBef>
                <a:spcPts val="0"/>
              </a:spcBef>
              <a:spcAft>
                <a:spcPts val="0"/>
              </a:spcAft>
              <a:defRPr/>
            </a:pPr>
            <a:r>
              <a:rPr lang="en-US" sz="2400" b="0" smtClean="0"/>
              <a:t>	}</a:t>
            </a:r>
          </a:p>
          <a:p>
            <a:pPr fontAlgn="auto">
              <a:spcBef>
                <a:spcPts val="0"/>
              </a:spcBef>
              <a:spcAft>
                <a:spcPts val="0"/>
              </a:spcAft>
              <a:defRPr/>
            </a:pPr>
            <a:r>
              <a:rPr lang="en-US" sz="2400" b="0" smtClean="0"/>
              <a:t>	</a:t>
            </a:r>
            <a:r>
              <a:rPr lang="en-US" sz="2400" b="0" smtClean="0">
                <a:solidFill>
                  <a:srgbClr val="0000FF"/>
                </a:solidFill>
              </a:rPr>
              <a:t>catch</a:t>
            </a:r>
            <a:r>
              <a:rPr lang="en-US" sz="2400" b="0" smtClean="0"/>
              <a:t> (string &amp;s) {</a:t>
            </a:r>
          </a:p>
          <a:p>
            <a:pPr fontAlgn="auto">
              <a:spcBef>
                <a:spcPts val="0"/>
              </a:spcBef>
              <a:spcAft>
                <a:spcPts val="0"/>
              </a:spcAft>
              <a:defRPr/>
            </a:pPr>
            <a:r>
              <a:rPr lang="en-US" sz="2400" b="0" smtClean="0"/>
              <a:t>		 cout&lt;&lt;s&lt;&lt;endl;  </a:t>
            </a:r>
            <a:r>
              <a:rPr lang="en-US" sz="2400" b="0" smtClean="0">
                <a:solidFill>
                  <a:srgbClr val="009900"/>
                </a:solidFill>
              </a:rPr>
              <a:t>//resolve error</a:t>
            </a:r>
          </a:p>
          <a:p>
            <a:pPr fontAlgn="auto">
              <a:spcBef>
                <a:spcPts val="0"/>
              </a:spcBef>
              <a:spcAft>
                <a:spcPts val="0"/>
              </a:spcAft>
              <a:defRPr/>
            </a:pPr>
            <a:r>
              <a:rPr lang="en-US" sz="2400" b="0" smtClean="0"/>
              <a:t>	};</a:t>
            </a:r>
          </a:p>
          <a:p>
            <a:pPr fontAlgn="auto">
              <a:spcBef>
                <a:spcPts val="0"/>
              </a:spcBef>
              <a:spcAft>
                <a:spcPts val="0"/>
              </a:spcAft>
              <a:defRPr/>
            </a:pPr>
            <a:r>
              <a:rPr lang="en-US" sz="2400" b="0" smtClean="0"/>
              <a:t>}</a:t>
            </a:r>
            <a:endParaRPr lang="en-US" sz="2400" b="0" dirty="0"/>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lnSpc>
                <a:spcPct val="80000"/>
              </a:lnSpc>
              <a:spcBef>
                <a:spcPts val="0"/>
              </a:spcBef>
              <a:spcAft>
                <a:spcPts val="0"/>
              </a:spcAft>
              <a:defRPr/>
            </a:pPr>
            <a:r>
              <a:rPr lang="en-US" sz="2200" b="0">
                <a:solidFill>
                  <a:srgbClr val="0000FF"/>
                </a:solidFill>
              </a:rPr>
              <a:t>void</a:t>
            </a:r>
            <a:r>
              <a:rPr lang="en-US" sz="2200" b="0"/>
              <a:t> main(){</a:t>
            </a:r>
          </a:p>
          <a:p>
            <a:pPr fontAlgn="auto">
              <a:lnSpc>
                <a:spcPct val="80000"/>
              </a:lnSpc>
              <a:spcBef>
                <a:spcPts val="0"/>
              </a:spcBef>
              <a:spcAft>
                <a:spcPts val="0"/>
              </a:spcAft>
              <a:defRPr/>
            </a:pPr>
            <a:r>
              <a:rPr lang="en-US" sz="2200" b="0"/>
              <a:t>	</a:t>
            </a:r>
            <a:r>
              <a:rPr lang="en-US" sz="2200" b="0">
                <a:solidFill>
                  <a:srgbClr val="0000FF"/>
                </a:solidFill>
              </a:rPr>
              <a:t>int</a:t>
            </a:r>
            <a:r>
              <a:rPr lang="en-US" sz="2200" b="0"/>
              <a:t> x, y;</a:t>
            </a:r>
          </a:p>
          <a:p>
            <a:pPr fontAlgn="auto">
              <a:lnSpc>
                <a:spcPct val="80000"/>
              </a:lnSpc>
              <a:spcBef>
                <a:spcPts val="0"/>
              </a:spcBef>
              <a:spcAft>
                <a:spcPts val="0"/>
              </a:spcAft>
              <a:defRPr/>
            </a:pPr>
            <a:r>
              <a:rPr lang="en-US" sz="2200" b="0"/>
              <a:t>	</a:t>
            </a:r>
            <a:r>
              <a:rPr lang="en-US" sz="2200" b="0">
                <a:solidFill>
                  <a:srgbClr val="0000FF"/>
                </a:solidFill>
              </a:rPr>
              <a:t>double</a:t>
            </a:r>
            <a:r>
              <a:rPr lang="en-US" sz="2200" b="0"/>
              <a:t> result;</a:t>
            </a:r>
          </a:p>
          <a:p>
            <a:pPr fontAlgn="auto">
              <a:lnSpc>
                <a:spcPct val="80000"/>
              </a:lnSpc>
              <a:spcBef>
                <a:spcPts val="0"/>
              </a:spcBef>
              <a:spcAft>
                <a:spcPts val="0"/>
              </a:spcAft>
              <a:defRPr/>
            </a:pPr>
            <a:r>
              <a:rPr lang="en-US" sz="2200" b="0"/>
              <a:t>	</a:t>
            </a:r>
            <a:r>
              <a:rPr lang="en-US" sz="2200">
                <a:solidFill>
                  <a:srgbClr val="0000FF"/>
                </a:solidFill>
              </a:rPr>
              <a:t>bool</a:t>
            </a:r>
            <a:r>
              <a:rPr lang="en-US" sz="2200"/>
              <a:t> success;</a:t>
            </a:r>
          </a:p>
          <a:p>
            <a:pPr fontAlgn="auto">
              <a:lnSpc>
                <a:spcPct val="80000"/>
              </a:lnSpc>
              <a:spcBef>
                <a:spcPts val="0"/>
              </a:spcBef>
              <a:spcAft>
                <a:spcPts val="0"/>
              </a:spcAft>
              <a:defRPr/>
            </a:pPr>
            <a:r>
              <a:rPr lang="en-US" sz="2200"/>
              <a:t>	</a:t>
            </a:r>
            <a:r>
              <a:rPr lang="en-US" sz="2200">
                <a:solidFill>
                  <a:srgbClr val="0000FF"/>
                </a:solidFill>
              </a:rPr>
              <a:t>do</a:t>
            </a:r>
            <a:r>
              <a:rPr lang="en-US" sz="2200"/>
              <a:t> {</a:t>
            </a:r>
          </a:p>
          <a:p>
            <a:pPr fontAlgn="auto">
              <a:lnSpc>
                <a:spcPct val="80000"/>
              </a:lnSpc>
              <a:spcBef>
                <a:spcPts val="0"/>
              </a:spcBef>
              <a:spcAft>
                <a:spcPts val="0"/>
              </a:spcAft>
              <a:defRPr/>
            </a:pPr>
            <a:r>
              <a:rPr lang="en-US" sz="2200"/>
              <a:t>		success = </a:t>
            </a:r>
            <a:r>
              <a:rPr lang="en-US" sz="2200">
                <a:solidFill>
                  <a:srgbClr val="0000FF"/>
                </a:solidFill>
              </a:rPr>
              <a:t>true</a:t>
            </a:r>
            <a:r>
              <a:rPr lang="en-US" sz="2200"/>
              <a:t>; </a:t>
            </a:r>
          </a:p>
          <a:p>
            <a:pPr fontAlgn="auto">
              <a:lnSpc>
                <a:spcPct val="80000"/>
              </a:lnSpc>
              <a:spcBef>
                <a:spcPts val="0"/>
              </a:spcBef>
              <a:spcAft>
                <a:spcPts val="0"/>
              </a:spcAft>
              <a:defRPr/>
            </a:pPr>
            <a:r>
              <a:rPr lang="en-US" sz="2200" b="0"/>
              <a:t>		cout &lt;&lt; "Nhập 2 số: ";</a:t>
            </a:r>
          </a:p>
          <a:p>
            <a:pPr fontAlgn="auto">
              <a:lnSpc>
                <a:spcPct val="80000"/>
              </a:lnSpc>
              <a:spcBef>
                <a:spcPts val="0"/>
              </a:spcBef>
              <a:spcAft>
                <a:spcPts val="0"/>
              </a:spcAft>
              <a:defRPr/>
            </a:pPr>
            <a:r>
              <a:rPr lang="en-US" sz="2200" b="0"/>
              <a:t>		cin &gt;&gt; x &gt;&gt; y;</a:t>
            </a:r>
          </a:p>
          <a:p>
            <a:pPr fontAlgn="auto">
              <a:lnSpc>
                <a:spcPct val="80000"/>
              </a:lnSpc>
              <a:spcBef>
                <a:spcPts val="0"/>
              </a:spcBef>
              <a:spcAft>
                <a:spcPts val="0"/>
              </a:spcAft>
              <a:defRPr/>
            </a:pPr>
            <a:r>
              <a:rPr lang="en-US" sz="2200" b="0"/>
              <a:t>		</a:t>
            </a:r>
            <a:r>
              <a:rPr lang="en-US" sz="2200" b="0">
                <a:solidFill>
                  <a:srgbClr val="0000FF"/>
                </a:solidFill>
              </a:rPr>
              <a:t>try</a:t>
            </a:r>
            <a:r>
              <a:rPr lang="en-US" sz="2200" b="0"/>
              <a:t> {</a:t>
            </a:r>
          </a:p>
          <a:p>
            <a:pPr fontAlgn="auto">
              <a:lnSpc>
                <a:spcPct val="80000"/>
              </a:lnSpc>
              <a:spcBef>
                <a:spcPts val="0"/>
              </a:spcBef>
              <a:spcAft>
                <a:spcPts val="0"/>
              </a:spcAft>
              <a:defRPr/>
            </a:pPr>
            <a:r>
              <a:rPr lang="en-US" sz="2200" b="0"/>
              <a:t>			</a:t>
            </a:r>
            <a:r>
              <a:rPr lang="en-US" sz="2200" b="0" smtClean="0"/>
              <a:t>result </a:t>
            </a:r>
            <a:r>
              <a:rPr lang="en-US" sz="2200" b="0"/>
              <a:t>= Divide(x, y);</a:t>
            </a:r>
          </a:p>
          <a:p>
            <a:pPr fontAlgn="auto">
              <a:lnSpc>
                <a:spcPct val="80000"/>
              </a:lnSpc>
              <a:spcBef>
                <a:spcPts val="0"/>
              </a:spcBef>
              <a:spcAft>
                <a:spcPts val="0"/>
              </a:spcAft>
              <a:defRPr/>
            </a:pPr>
            <a:r>
              <a:rPr lang="en-US" sz="2200" b="0"/>
              <a:t>			</a:t>
            </a:r>
            <a:r>
              <a:rPr lang="en-US" sz="2200" b="0" smtClean="0"/>
              <a:t>cout </a:t>
            </a:r>
            <a:r>
              <a:rPr lang="en-US" sz="2200" b="0"/>
              <a:t>&lt;&lt; "Kết quả x/y = "&lt;&lt; result &lt;&lt; "\n";</a:t>
            </a:r>
          </a:p>
          <a:p>
            <a:pPr fontAlgn="auto">
              <a:lnSpc>
                <a:spcPct val="80000"/>
              </a:lnSpc>
              <a:spcBef>
                <a:spcPts val="0"/>
              </a:spcBef>
              <a:spcAft>
                <a:spcPts val="0"/>
              </a:spcAft>
              <a:defRPr/>
            </a:pPr>
            <a:r>
              <a:rPr lang="en-US" sz="2200" b="0"/>
              <a:t>		}</a:t>
            </a:r>
          </a:p>
          <a:p>
            <a:pPr fontAlgn="auto">
              <a:lnSpc>
                <a:spcPct val="80000"/>
              </a:lnSpc>
              <a:spcBef>
                <a:spcPts val="0"/>
              </a:spcBef>
              <a:spcAft>
                <a:spcPts val="0"/>
              </a:spcAft>
              <a:defRPr/>
            </a:pPr>
            <a:r>
              <a:rPr lang="en-US" sz="2200" b="0"/>
              <a:t>		</a:t>
            </a:r>
            <a:r>
              <a:rPr lang="en-US" sz="2200" b="0">
                <a:solidFill>
                  <a:srgbClr val="0000FF"/>
                </a:solidFill>
              </a:rPr>
              <a:t>catch</a:t>
            </a:r>
            <a:r>
              <a:rPr lang="en-US" sz="2200" b="0"/>
              <a:t> (string&amp; s) {</a:t>
            </a:r>
          </a:p>
          <a:p>
            <a:pPr fontAlgn="auto">
              <a:lnSpc>
                <a:spcPct val="80000"/>
              </a:lnSpc>
              <a:spcBef>
                <a:spcPts val="0"/>
              </a:spcBef>
              <a:spcAft>
                <a:spcPts val="0"/>
              </a:spcAft>
              <a:defRPr/>
            </a:pPr>
            <a:r>
              <a:rPr lang="en-US" sz="2200" b="0"/>
              <a:t>			cout &lt;&lt; s &lt;&lt; endl;</a:t>
            </a:r>
          </a:p>
          <a:p>
            <a:pPr fontAlgn="auto">
              <a:lnSpc>
                <a:spcPct val="80000"/>
              </a:lnSpc>
              <a:spcBef>
                <a:spcPts val="0"/>
              </a:spcBef>
              <a:spcAft>
                <a:spcPts val="0"/>
              </a:spcAft>
              <a:defRPr/>
            </a:pPr>
            <a:r>
              <a:rPr lang="en-US" sz="2200" b="0"/>
              <a:t>			</a:t>
            </a:r>
            <a:r>
              <a:rPr lang="en-US" sz="2200"/>
              <a:t>success = </a:t>
            </a:r>
            <a:r>
              <a:rPr lang="en-US" sz="2200">
                <a:solidFill>
                  <a:srgbClr val="0000FF"/>
                </a:solidFill>
              </a:rPr>
              <a:t>false</a:t>
            </a:r>
            <a:r>
              <a:rPr lang="en-US" sz="2200"/>
              <a:t>; </a:t>
            </a:r>
          </a:p>
          <a:p>
            <a:pPr fontAlgn="auto">
              <a:lnSpc>
                <a:spcPct val="80000"/>
              </a:lnSpc>
              <a:spcBef>
                <a:spcPts val="0"/>
              </a:spcBef>
              <a:spcAft>
                <a:spcPts val="0"/>
              </a:spcAft>
              <a:defRPr/>
            </a:pPr>
            <a:r>
              <a:rPr lang="en-US" sz="2200" b="0"/>
              <a:t>		};</a:t>
            </a:r>
          </a:p>
          <a:p>
            <a:pPr fontAlgn="auto">
              <a:lnSpc>
                <a:spcPct val="80000"/>
              </a:lnSpc>
              <a:spcBef>
                <a:spcPts val="0"/>
              </a:spcBef>
              <a:spcAft>
                <a:spcPts val="0"/>
              </a:spcAft>
              <a:defRPr/>
            </a:pPr>
            <a:r>
              <a:rPr lang="en-US" sz="2200" b="0"/>
              <a:t>	} </a:t>
            </a:r>
            <a:r>
              <a:rPr lang="en-US" sz="2200">
                <a:solidFill>
                  <a:srgbClr val="0000FF"/>
                </a:solidFill>
              </a:rPr>
              <a:t>while</a:t>
            </a:r>
            <a:r>
              <a:rPr lang="en-US" sz="2200"/>
              <a:t> (success == </a:t>
            </a:r>
            <a:r>
              <a:rPr lang="en-US" sz="2200">
                <a:solidFill>
                  <a:srgbClr val="0000FF"/>
                </a:solidFill>
              </a:rPr>
              <a:t>false</a:t>
            </a:r>
            <a:r>
              <a:rPr lang="en-US" sz="2200"/>
              <a:t>);</a:t>
            </a:r>
          </a:p>
          <a:p>
            <a:pPr fontAlgn="auto">
              <a:lnSpc>
                <a:spcPct val="80000"/>
              </a:lnSpc>
              <a:spcBef>
                <a:spcPts val="0"/>
              </a:spcBef>
              <a:spcAft>
                <a:spcPts val="0"/>
              </a:spcAft>
              <a:defRPr/>
            </a:pPr>
            <a:r>
              <a:rPr lang="en-US" sz="2200" b="0"/>
              <a:t>}</a:t>
            </a:r>
            <a:endParaRPr lang="en-US" sz="2200" b="0" dirty="0"/>
          </a:p>
        </p:txBody>
      </p:sp>
    </p:spTree>
    <p:extLst>
      <p:ext uri="{BB962C8B-B14F-4D97-AF65-F5344CB8AC3E}">
        <p14:creationId xmlns:p14="http://schemas.microsoft.com/office/powerpoint/2010/main" val="2091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a:t>
            </a:r>
            <a:r>
              <a:rPr lang="en-US" b="1" smtClean="0">
                <a:effectLst>
                  <a:outerShdw blurRad="38100" dist="38100" dir="2700000" algn="tl">
                    <a:srgbClr val="000000">
                      <a:alpha val="43137"/>
                    </a:srgbClr>
                  </a:outerShdw>
                </a:effectLst>
                <a:latin typeface="Arial" pitchFamily="34" charset="0"/>
                <a:cs typeface="Arial" pitchFamily="34" charset="0"/>
              </a:rPr>
              <a:t>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một </a:t>
            </a:r>
            <a:r>
              <a:rPr lang="vi-VN" sz="2800">
                <a:solidFill>
                  <a:srgbClr val="0066FF"/>
                </a:solidFill>
                <a:latin typeface="Arial" pitchFamily="34" charset="0"/>
                <a:cs typeface="Arial" pitchFamily="34" charset="0"/>
              </a:rPr>
              <a:t>ngoại lệ được ném </a:t>
            </a:r>
            <a:r>
              <a:rPr lang="vi-VN" sz="2800">
                <a:solidFill>
                  <a:schemeClr val="tx1">
                    <a:lumMod val="95000"/>
                    <a:lumOff val="5000"/>
                  </a:schemeClr>
                </a:solidFill>
                <a:latin typeface="Arial" pitchFamily="34" charset="0"/>
                <a:cs typeface="Arial" pitchFamily="34" charset="0"/>
              </a:rPr>
              <a:t>từ trong một khối try, hệ thống xử lý ngoại lệ sẽ </a:t>
            </a:r>
            <a:r>
              <a:rPr lang="vi-VN" sz="2800">
                <a:solidFill>
                  <a:srgbClr val="0066FF"/>
                </a:solidFill>
                <a:latin typeface="Arial" pitchFamily="34" charset="0"/>
                <a:cs typeface="Arial" pitchFamily="34" charset="0"/>
              </a:rPr>
              <a:t>kiểm tra các kiểu được liệt kê trong khối catch </a:t>
            </a:r>
            <a:r>
              <a:rPr lang="vi-VN" sz="2800">
                <a:solidFill>
                  <a:schemeClr val="tx1">
                    <a:lumMod val="95000"/>
                    <a:lumOff val="5000"/>
                  </a:schemeClr>
                </a:solidFill>
                <a:latin typeface="Arial" pitchFamily="34" charset="0"/>
                <a:cs typeface="Arial" pitchFamily="34" charset="0"/>
              </a:rPr>
              <a:t>theo thứ tự liệt kê:</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Khi tìm thấy kiểu đã khớp, ngoại lệ được coi là được giải quyết, không cần tiếp tục tìm </a:t>
            </a:r>
            <a:r>
              <a:rPr lang="vi-VN" smtClean="0">
                <a:solidFill>
                  <a:schemeClr val="tx1">
                    <a:lumMod val="95000"/>
                    <a:lumOff val="5000"/>
                  </a:schemeClr>
                </a:solidFill>
                <a:latin typeface="Arial" pitchFamily="34" charset="0"/>
                <a:cs typeface="Arial" pitchFamily="34" charset="0"/>
              </a:rPr>
              <a:t>kiếm</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Nếu không tìm thấy, mức thực thi hiện hành bị kết thúc, ngoại lệ được chuyển lên mức cao </a:t>
            </a:r>
            <a:r>
              <a:rPr lang="vi-VN" smtClean="0">
                <a:solidFill>
                  <a:schemeClr val="tx1">
                    <a:lumMod val="95000"/>
                    <a:lumOff val="5000"/>
                  </a:schemeClr>
                </a:solidFill>
                <a:latin typeface="Arial" pitchFamily="34" charset="0"/>
                <a:cs typeface="Arial" pitchFamily="34" charset="0"/>
              </a:rPr>
              <a:t>hơn</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2497446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tìm </a:t>
            </a:r>
            <a:r>
              <a:rPr lang="vi-VN" sz="2800" smtClean="0">
                <a:solidFill>
                  <a:schemeClr val="tx1">
                    <a:lumMod val="95000"/>
                    <a:lumOff val="5000"/>
                  </a:schemeClr>
                </a:solidFill>
                <a:latin typeface="Arial" pitchFamily="34" charset="0"/>
                <a:cs typeface="Arial" pitchFamily="34" charset="0"/>
              </a:rPr>
              <a:t>các </a:t>
            </a:r>
            <a:r>
              <a:rPr lang="vi-VN" sz="2800">
                <a:solidFill>
                  <a:schemeClr val="tx1">
                    <a:lumMod val="95000"/>
                    <a:lumOff val="5000"/>
                  </a:schemeClr>
                </a:solidFill>
                <a:latin typeface="Arial" pitchFamily="34" charset="0"/>
                <a:cs typeface="Arial" pitchFamily="34" charset="0"/>
              </a:rPr>
              <a:t>kiểu dữ liệu khớp với ngoại lệ, </a:t>
            </a:r>
            <a:r>
              <a:rPr lang="vi-VN" sz="2800">
                <a:solidFill>
                  <a:srgbClr val="0066FF"/>
                </a:solidFill>
                <a:latin typeface="Arial" pitchFamily="34" charset="0"/>
                <a:cs typeface="Arial" pitchFamily="34" charset="0"/>
              </a:rPr>
              <a:t>trình biên dịch nói chung sẽ không thực hiện đổi kiểu tự </a:t>
            </a:r>
            <a:r>
              <a:rPr lang="vi-VN" sz="2800" smtClean="0">
                <a:solidFill>
                  <a:srgbClr val="0066FF"/>
                </a:solidFill>
                <a:latin typeface="Arial" pitchFamily="34" charset="0"/>
                <a:cs typeface="Arial" pitchFamily="34" charset="0"/>
              </a:rPr>
              <a:t>động</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một ngoại lệ kiểu float được ném, nó sẽ không khớp với một khối catch cho ngoại lệ kiểu int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đối tượng hoặc tham chiếu </a:t>
            </a:r>
            <a:r>
              <a:rPr lang="vi-VN" sz="2800">
                <a:solidFill>
                  <a:srgbClr val="0000FF"/>
                </a:solidFill>
                <a:latin typeface="Arial" pitchFamily="34" charset="0"/>
                <a:cs typeface="Arial" pitchFamily="34" charset="0"/>
              </a:rPr>
              <a:t>kiểu dẫn xuất </a:t>
            </a:r>
            <a:r>
              <a:rPr lang="vi-VN" sz="2800">
                <a:solidFill>
                  <a:schemeClr val="tx1">
                    <a:lumMod val="95000"/>
                    <a:lumOff val="5000"/>
                  </a:schemeClr>
                </a:solidFill>
                <a:latin typeface="Arial" pitchFamily="34" charset="0"/>
                <a:cs typeface="Arial" pitchFamily="34" charset="0"/>
              </a:rPr>
              <a:t>sẽ khớp với một lệnh catch dành cho </a:t>
            </a:r>
            <a:r>
              <a:rPr lang="vi-VN" sz="2800">
                <a:solidFill>
                  <a:srgbClr val="0000FF"/>
                </a:solidFill>
                <a:latin typeface="Arial" pitchFamily="34" charset="0"/>
                <a:cs typeface="Arial" pitchFamily="34" charset="0"/>
              </a:rPr>
              <a:t>kiểu cơ sở</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một ngoại lệ kiểu </a:t>
            </a:r>
            <a:r>
              <a:rPr lang="vi-VN" sz="2400">
                <a:solidFill>
                  <a:srgbClr val="FF3300"/>
                </a:solidFill>
                <a:latin typeface="Arial" pitchFamily="34" charset="0"/>
                <a:cs typeface="Arial" pitchFamily="34" charset="0"/>
              </a:rPr>
              <a:t>Car</a:t>
            </a:r>
            <a:r>
              <a:rPr lang="vi-VN" sz="2400">
                <a:solidFill>
                  <a:schemeClr val="tx1">
                    <a:lumMod val="95000"/>
                    <a:lumOff val="5000"/>
                  </a:schemeClr>
                </a:solidFill>
                <a:latin typeface="Arial" pitchFamily="34" charset="0"/>
                <a:cs typeface="Arial" pitchFamily="34" charset="0"/>
              </a:rPr>
              <a:t> được ném, nó sẽ khớp với một khối catch cho ngoại lệ kiểu </a:t>
            </a:r>
            <a:r>
              <a:rPr lang="vi-VN" sz="2400">
                <a:solidFill>
                  <a:srgbClr val="FF3300"/>
                </a:solidFill>
                <a:latin typeface="Arial" pitchFamily="34" charset="0"/>
                <a:cs typeface="Arial" pitchFamily="34" charset="0"/>
              </a:rPr>
              <a:t>MotorVehicle</a:t>
            </a:r>
            <a:endParaRPr lang="vi-VN" sz="24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3990812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4114800"/>
            <a:ext cx="8382000" cy="24384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FF3300"/>
                </a:solidFill>
                <a:latin typeface="Arial" pitchFamily="34" charset="0"/>
                <a:cs typeface="Arial" pitchFamily="34" charset="0"/>
              </a:rPr>
              <a:t>Vấn đề gặp phải?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Mọi </a:t>
            </a:r>
            <a:r>
              <a:rPr lang="vi-VN" sz="2800">
                <a:solidFill>
                  <a:schemeClr val="tx1">
                    <a:lumMod val="95000"/>
                    <a:lumOff val="5000"/>
                  </a:schemeClr>
                </a:solidFill>
                <a:latin typeface="Arial" pitchFamily="34" charset="0"/>
                <a:cs typeface="Arial" pitchFamily="34" charset="0"/>
              </a:rPr>
              <a:t>ngoại lệ là đối tượng được sinh từ cây </a:t>
            </a:r>
            <a:r>
              <a:rPr lang="vi-VN" sz="2800">
                <a:solidFill>
                  <a:srgbClr val="0066FF"/>
                </a:solidFill>
                <a:latin typeface="Arial" pitchFamily="34" charset="0"/>
                <a:cs typeface="Arial" pitchFamily="34" charset="0"/>
              </a:rPr>
              <a:t>MotorVehicle sẽ khớp lệnh catch đầu tiên </a:t>
            </a:r>
            <a:r>
              <a:rPr lang="vi-VN" sz="2800">
                <a:solidFill>
                  <a:srgbClr val="FF3300"/>
                </a:solidFill>
                <a:latin typeface="Arial" pitchFamily="34" charset="0"/>
                <a:cs typeface="Arial" pitchFamily="34" charset="0"/>
              </a:rPr>
              <a:t>(các lệnh còn lại sẽ không bao giờ chạy)</a:t>
            </a:r>
            <a:endParaRPr lang="vi-VN" sz="28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3"/>
          <p:cNvSpPr>
            <a:spLocks noChangeArrowheads="1"/>
          </p:cNvSpPr>
          <p:nvPr/>
        </p:nvSpPr>
        <p:spPr bwMode="auto">
          <a:xfrm>
            <a:off x="685800" y="1403132"/>
            <a:ext cx="8077200" cy="278786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400" b="0">
                <a:solidFill>
                  <a:srgbClr val="0000FF"/>
                </a:solidFill>
              </a:rPr>
              <a:t>try</a:t>
            </a:r>
            <a:r>
              <a:rPr lang="en-US" sz="2400" b="0">
                <a:solidFill>
                  <a:schemeClr val="tx1">
                    <a:lumMod val="95000"/>
                    <a:lumOff val="5000"/>
                  </a:schemeClr>
                </a:solidFill>
              </a:rPr>
              <a:t> { </a:t>
            </a:r>
            <a:endParaRPr lang="en-US" sz="2400" b="0" smtClean="0">
              <a:solidFill>
                <a:schemeClr val="tx1">
                  <a:lumMod val="95000"/>
                  <a:lumOff val="5000"/>
                </a:schemeClr>
              </a:solidFill>
            </a:endParaRPr>
          </a:p>
          <a:p>
            <a:pPr marL="342900" indent="-342900">
              <a:lnSpc>
                <a:spcPct val="110000"/>
              </a:lnSpc>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(MotorVehicle&amp; mv) {…} </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(Car&amp; c) {…}</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(Truck&amp; t) {…};</a:t>
            </a:r>
          </a:p>
        </p:txBody>
      </p:sp>
    </p:spTree>
    <p:extLst>
      <p:ext uri="{BB962C8B-B14F-4D97-AF65-F5344CB8AC3E}">
        <p14:creationId xmlns:p14="http://schemas.microsoft.com/office/powerpoint/2010/main" val="204598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a:t>
            </a:r>
            <a:r>
              <a:rPr lang="vi-VN" sz="2800">
                <a:solidFill>
                  <a:srgbClr val="FF3300"/>
                </a:solidFill>
                <a:latin typeface="Arial" pitchFamily="34" charset="0"/>
                <a:cs typeface="Arial" pitchFamily="34" charset="0"/>
              </a:rPr>
              <a:t>muốn bắt các ngoại lệ dẫn xuất tách khỏi ngoại lệ cơ sở</a:t>
            </a:r>
            <a:r>
              <a:rPr lang="vi-VN" sz="2800">
                <a:solidFill>
                  <a:schemeClr val="tx1">
                    <a:lumMod val="95000"/>
                    <a:lumOff val="5000"/>
                  </a:schemeClr>
                </a:solidFill>
                <a:latin typeface="Arial" pitchFamily="34" charset="0"/>
                <a:cs typeface="Arial" pitchFamily="34" charset="0"/>
              </a:rPr>
              <a:t>, ta phải xếp lệnh catch cho lớp dẫn xuất lên trước:</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Rectangle 3"/>
          <p:cNvSpPr>
            <a:spLocks noChangeArrowheads="1"/>
          </p:cNvSpPr>
          <p:nvPr/>
        </p:nvSpPr>
        <p:spPr bwMode="auto">
          <a:xfrm>
            <a:off x="914399" y="3231932"/>
            <a:ext cx="7866993" cy="316886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800" b="0">
                <a:solidFill>
                  <a:srgbClr val="0000FF"/>
                </a:solidFill>
              </a:rPr>
              <a:t>try</a:t>
            </a:r>
            <a:r>
              <a:rPr lang="en-US" sz="2800" b="0">
                <a:solidFill>
                  <a:schemeClr val="tx1">
                    <a:lumMod val="95000"/>
                    <a:lumOff val="5000"/>
                  </a:schemeClr>
                </a:solidFill>
              </a:rPr>
              <a:t> { </a:t>
            </a:r>
            <a:endParaRPr lang="en-US" sz="2800" b="0" smtClean="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chemeClr val="tx1">
                    <a:lumMod val="95000"/>
                    <a:lumOff val="5000"/>
                  </a:schemeClr>
                </a:solidFill>
              </a:rPr>
              <a:t>	</a:t>
            </a:r>
            <a:r>
              <a:rPr lang="en-US" sz="28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800" b="0" smtClean="0">
                <a:solidFill>
                  <a:schemeClr val="tx1">
                    <a:lumMod val="95000"/>
                    <a:lumOff val="5000"/>
                  </a:schemeClr>
                </a:solidFill>
              </a:rPr>
              <a:t>}</a:t>
            </a:r>
            <a:endParaRPr lang="en-US" sz="28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(Car&amp; c) </a:t>
            </a:r>
            <a:r>
              <a:rPr lang="en-US" sz="2800" b="0" smtClean="0">
                <a:solidFill>
                  <a:schemeClr val="tx1">
                    <a:lumMod val="95000"/>
                    <a:lumOff val="5000"/>
                  </a:schemeClr>
                </a:solidFill>
              </a:rPr>
              <a:t>{…}</a:t>
            </a:r>
            <a:endParaRPr lang="en-US" sz="28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(Truck&amp; t) </a:t>
            </a:r>
            <a:r>
              <a:rPr lang="en-US" sz="2800" b="0" smtClean="0">
                <a:solidFill>
                  <a:schemeClr val="tx1">
                    <a:lumMod val="95000"/>
                    <a:lumOff val="5000"/>
                  </a:schemeClr>
                </a:solidFill>
              </a:rPr>
              <a:t>{…}</a:t>
            </a: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(MotorVehicle&amp; mv) {…}</a:t>
            </a:r>
            <a:r>
              <a:rPr lang="en-US" sz="2800" b="0" smtClean="0">
                <a:solidFill>
                  <a:schemeClr val="tx1">
                    <a:lumMod val="95000"/>
                    <a:lumOff val="5000"/>
                  </a:schemeClr>
                </a:solidFill>
              </a:rPr>
              <a:t>;</a:t>
            </a:r>
            <a:endParaRPr lang="en-US" sz="2800" b="0">
              <a:solidFill>
                <a:schemeClr val="tx1">
                  <a:lumMod val="95000"/>
                  <a:lumOff val="5000"/>
                </a:schemeClr>
              </a:solidFill>
            </a:endParaRPr>
          </a:p>
        </p:txBody>
      </p:sp>
    </p:spTree>
    <p:extLst>
      <p:ext uri="{BB962C8B-B14F-4D97-AF65-F5344CB8AC3E}">
        <p14:creationId xmlns:p14="http://schemas.microsoft.com/office/powerpoint/2010/main" val="282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a:t>
            </a:r>
            <a:r>
              <a:rPr lang="vi-VN" sz="2800" smtClean="0">
                <a:solidFill>
                  <a:schemeClr val="tx1">
                    <a:lumMod val="95000"/>
                    <a:lumOff val="5000"/>
                  </a:schemeClr>
                </a:solidFill>
                <a:latin typeface="Arial" pitchFamily="34" charset="0"/>
                <a:cs typeface="Arial" pitchFamily="34" charset="0"/>
              </a:rPr>
              <a:t>ta </a:t>
            </a:r>
            <a:r>
              <a:rPr lang="vi-VN" sz="2800">
                <a:solidFill>
                  <a:schemeClr val="tx1">
                    <a:lumMod val="95000"/>
                    <a:lumOff val="5000"/>
                  </a:schemeClr>
                </a:solidFill>
                <a:latin typeface="Arial" pitchFamily="34" charset="0"/>
                <a:cs typeface="Arial" pitchFamily="34" charset="0"/>
              </a:rPr>
              <a:t>muốn </a:t>
            </a:r>
            <a:r>
              <a:rPr lang="vi-VN" sz="2800">
                <a:solidFill>
                  <a:srgbClr val="0066FF"/>
                </a:solidFill>
                <a:latin typeface="Arial" pitchFamily="34" charset="0"/>
                <a:cs typeface="Arial" pitchFamily="34" charset="0"/>
              </a:rPr>
              <a:t>bắt tất cả các ngoại lệ được ném </a:t>
            </a:r>
            <a:r>
              <a:rPr lang="vi-VN" sz="2800">
                <a:solidFill>
                  <a:schemeClr val="tx1">
                    <a:lumMod val="95000"/>
                    <a:lumOff val="5000"/>
                  </a:schemeClr>
                </a:solidFill>
                <a:latin typeface="Arial" pitchFamily="34" charset="0"/>
                <a:cs typeface="Arial" pitchFamily="34" charset="0"/>
              </a:rPr>
              <a:t>(kể cả các ngoại lệ ta không thể giải quyết</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có một lệnh catch bắt được mọi ngoại lệ, ta </a:t>
            </a:r>
            <a:r>
              <a:rPr lang="vi-VN" sz="2800">
                <a:solidFill>
                  <a:srgbClr val="FF3300"/>
                </a:solidFill>
                <a:latin typeface="Arial" pitchFamily="34" charset="0"/>
                <a:cs typeface="Arial" pitchFamily="34" charset="0"/>
              </a:rPr>
              <a:t>đặt dấu ba chấm bên trong lệnh </a:t>
            </a:r>
            <a:r>
              <a:rPr lang="vi-VN" sz="2800" smtClean="0">
                <a:solidFill>
                  <a:srgbClr val="FF3300"/>
                </a:solidFill>
                <a:latin typeface="Arial" pitchFamily="34" charset="0"/>
                <a:cs typeface="Arial" pitchFamily="34" charset="0"/>
              </a:rPr>
              <a:t>catch</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sz="36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t>C</a:t>
            </a:r>
            <a:r>
              <a:rPr lang="vi-VN" sz="2800" smtClean="0"/>
              <a:t>hỉ </a:t>
            </a:r>
            <a:r>
              <a:rPr lang="vi-VN" sz="2800"/>
              <a:t>nên sử dụng nó cho lệnh catch cuối cùng trong một khối </a:t>
            </a:r>
            <a:r>
              <a:rPr lang="vi-VN" sz="2800" smtClean="0"/>
              <a:t>try-catch</a:t>
            </a:r>
            <a:r>
              <a:rPr lang="en-US" sz="2800" smtClean="0"/>
              <a: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3"/>
          <p:cNvSpPr>
            <a:spLocks noChangeArrowheads="1"/>
          </p:cNvSpPr>
          <p:nvPr/>
        </p:nvSpPr>
        <p:spPr bwMode="auto">
          <a:xfrm>
            <a:off x="914400" y="3886200"/>
            <a:ext cx="7851228" cy="135057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400" b="0">
                <a:solidFill>
                  <a:srgbClr val="0000FF"/>
                </a:solidFill>
              </a:rPr>
              <a:t>c</a:t>
            </a:r>
            <a:r>
              <a:rPr lang="en-US" sz="2400" b="0" smtClean="0">
                <a:solidFill>
                  <a:srgbClr val="0000FF"/>
                </a:solidFill>
              </a:rPr>
              <a:t>atch(…)</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7638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tích hợp hơn nữa các ngoại lệ vào ngôn ngữ C++, </a:t>
            </a:r>
            <a:r>
              <a:rPr lang="vi-VN" sz="2800">
                <a:solidFill>
                  <a:srgbClr val="0000FF"/>
                </a:solidFill>
                <a:latin typeface="Arial" pitchFamily="34" charset="0"/>
                <a:cs typeface="Arial" pitchFamily="34" charset="0"/>
              </a:rPr>
              <a:t>lớp exception </a:t>
            </a:r>
            <a:r>
              <a:rPr lang="vi-VN" sz="2800">
                <a:solidFill>
                  <a:schemeClr val="tx1">
                    <a:lumMod val="95000"/>
                    <a:lumOff val="5000"/>
                  </a:schemeClr>
                </a:solidFill>
                <a:latin typeface="Arial" pitchFamily="34" charset="0"/>
                <a:cs typeface="Arial" pitchFamily="34" charset="0"/>
              </a:rPr>
              <a:t>đã được đưa vào thư viện </a:t>
            </a:r>
            <a:r>
              <a:rPr lang="vi-VN" sz="2800" smtClean="0">
                <a:solidFill>
                  <a:schemeClr val="tx1">
                    <a:lumMod val="95000"/>
                    <a:lumOff val="5000"/>
                  </a:schemeClr>
                </a:solidFill>
                <a:latin typeface="Arial" pitchFamily="34" charset="0"/>
                <a:cs typeface="Arial" pitchFamily="34" charset="0"/>
              </a:rPr>
              <a:t>chuẩn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S</a:t>
            </a:r>
            <a:r>
              <a:rPr lang="vi-VN" sz="2400" smtClean="0">
                <a:solidFill>
                  <a:schemeClr val="tx1">
                    <a:lumMod val="95000"/>
                    <a:lumOff val="5000"/>
                  </a:schemeClr>
                </a:solidFill>
                <a:latin typeface="Arial" pitchFamily="34" charset="0"/>
                <a:cs typeface="Arial" pitchFamily="34" charset="0"/>
              </a:rPr>
              <a:t>ử </a:t>
            </a:r>
            <a:r>
              <a:rPr lang="vi-VN" sz="2400">
                <a:solidFill>
                  <a:schemeClr val="tx1">
                    <a:lumMod val="95000"/>
                    <a:lumOff val="5000"/>
                  </a:schemeClr>
                </a:solidFill>
                <a:latin typeface="Arial" pitchFamily="34" charset="0"/>
                <a:cs typeface="Arial" pitchFamily="34" charset="0"/>
              </a:rPr>
              <a:t>dụng </a:t>
            </a:r>
            <a:r>
              <a:rPr lang="vi-VN" sz="2400">
                <a:solidFill>
                  <a:srgbClr val="0066FF"/>
                </a:solidFill>
                <a:latin typeface="Arial" pitchFamily="34" charset="0"/>
                <a:cs typeface="Arial" pitchFamily="34" charset="0"/>
              </a:rPr>
              <a:t>#include &lt;exception&gt; </a:t>
            </a:r>
            <a:r>
              <a:rPr lang="vi-VN" sz="2400">
                <a:solidFill>
                  <a:schemeClr val="tx1">
                    <a:lumMod val="95000"/>
                    <a:lumOff val="5000"/>
                  </a:schemeClr>
                </a:solidFill>
                <a:latin typeface="Arial" pitchFamily="34" charset="0"/>
                <a:cs typeface="Arial" pitchFamily="34" charset="0"/>
              </a:rPr>
              <a:t>và </a:t>
            </a:r>
            <a:r>
              <a:rPr lang="vi-VN" sz="2400">
                <a:solidFill>
                  <a:srgbClr val="0066FF"/>
                </a:solidFill>
                <a:latin typeface="Arial" pitchFamily="34" charset="0"/>
                <a:cs typeface="Arial" pitchFamily="34" charset="0"/>
              </a:rPr>
              <a:t>namespace std</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thư viện này, ta có thể ném các thể hiện của exception hoặc tạo các lớp dẫn xuất từ </a:t>
            </a:r>
            <a:r>
              <a:rPr lang="vi-VN" sz="2800" smtClean="0">
                <a:solidFill>
                  <a:schemeClr val="tx1">
                    <a:lumMod val="95000"/>
                    <a:lumOff val="5000"/>
                  </a:schemeClr>
                </a:solidFill>
                <a:latin typeface="Arial" pitchFamily="34" charset="0"/>
                <a:cs typeface="Arial" pitchFamily="34" charset="0"/>
              </a:rPr>
              <a:t>đó</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Lớp exception có một hàm ảo </a:t>
            </a:r>
            <a:r>
              <a:rPr lang="vi-VN" sz="2800">
                <a:solidFill>
                  <a:srgbClr val="FF3300"/>
                </a:solidFill>
                <a:latin typeface="Arial" pitchFamily="34" charset="0"/>
                <a:cs typeface="Arial" pitchFamily="34" charset="0"/>
              </a:rPr>
              <a:t>what()</a:t>
            </a:r>
            <a:r>
              <a:rPr lang="vi-VN" sz="280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có thể định nghĩa lại what() </a:t>
            </a:r>
            <a:r>
              <a:rPr lang="vi-VN" sz="2800">
                <a:solidFill>
                  <a:schemeClr val="tx1">
                    <a:lumMod val="95000"/>
                    <a:lumOff val="5000"/>
                  </a:schemeClr>
                </a:solidFill>
                <a:latin typeface="Arial" pitchFamily="34" charset="0"/>
                <a:cs typeface="Arial" pitchFamily="34" charset="0"/>
              </a:rPr>
              <a:t>để trả về một xâu ký </a:t>
            </a:r>
            <a:r>
              <a:rPr lang="vi-VN" sz="2800" smtClean="0">
                <a:solidFill>
                  <a:schemeClr val="tx1">
                    <a:lumMod val="95000"/>
                    <a:lumOff val="5000"/>
                  </a:schemeClr>
                </a:solidFill>
                <a:latin typeface="Arial" pitchFamily="34" charset="0"/>
                <a:cs typeface="Arial" pitchFamily="34" charset="0"/>
              </a:rPr>
              <a:t>tự</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39908126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số lớp ngoại lệ chuẩn khác được dẫn xuất từ lớp cơ sở </a:t>
            </a:r>
            <a:r>
              <a:rPr lang="vi-VN" sz="2800" smtClean="0">
                <a:solidFill>
                  <a:schemeClr val="tx1">
                    <a:lumMod val="95000"/>
                    <a:lumOff val="5000"/>
                  </a:schemeClr>
                </a:solidFill>
                <a:latin typeface="Arial" pitchFamily="34" charset="0"/>
                <a:cs typeface="Arial" pitchFamily="34" charset="0"/>
              </a:rPr>
              <a:t>exception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File header &lt;stdexcept&gt; (cũng thuộc thư viện chuẩn C++) chứa một số lớp ngoại lệ dẫn xuất từ </a:t>
            </a:r>
            <a:r>
              <a:rPr lang="vi-VN" sz="2800" smtClean="0">
                <a:solidFill>
                  <a:schemeClr val="tx1">
                    <a:lumMod val="95000"/>
                    <a:lumOff val="5000"/>
                  </a:schemeClr>
                </a:solidFill>
                <a:latin typeface="Arial" pitchFamily="34" charset="0"/>
                <a:cs typeface="Arial" pitchFamily="34" charset="0"/>
              </a:rPr>
              <a:t>exception</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Trong </a:t>
            </a:r>
            <a:r>
              <a:rPr lang="vi-VN" sz="2800">
                <a:solidFill>
                  <a:schemeClr val="tx1">
                    <a:lumMod val="95000"/>
                    <a:lumOff val="5000"/>
                  </a:schemeClr>
                </a:solidFill>
                <a:latin typeface="Arial" pitchFamily="34" charset="0"/>
                <a:cs typeface="Arial" pitchFamily="34" charset="0"/>
              </a:rPr>
              <a:t>đó có hai lớp quan trọng được dẫn xuất trực tiếp từ exception:</a:t>
            </a:r>
          </a:p>
          <a:p>
            <a:pPr lvl="1"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runtime_error</a:t>
            </a:r>
          </a:p>
          <a:p>
            <a:pPr lvl="1"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logic_error</a:t>
            </a:r>
            <a:endParaRPr lang="vi-VN"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35219722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runtime_error</a:t>
            </a:r>
            <a:r>
              <a:rPr lang="en-US" sz="2800" smtClean="0">
                <a:solidFill>
                  <a:schemeClr val="tx1">
                    <a:lumMod val="95000"/>
                    <a:lumOff val="5000"/>
                  </a:schemeClr>
                </a:solidFill>
                <a:latin typeface="Arial" pitchFamily="34" charset="0"/>
                <a:cs typeface="Arial" pitchFamily="34" charset="0"/>
              </a:rPr>
              <a:t>: C</a:t>
            </a:r>
            <a:r>
              <a:rPr lang="vi-VN" sz="2800" smtClean="0">
                <a:solidFill>
                  <a:schemeClr val="tx1">
                    <a:lumMod val="95000"/>
                    <a:lumOff val="5000"/>
                  </a:schemeClr>
                </a:solidFill>
                <a:latin typeface="Arial" pitchFamily="34" charset="0"/>
                <a:cs typeface="Arial" pitchFamily="34" charset="0"/>
              </a:rPr>
              <a:t>ác </a:t>
            </a:r>
            <a:r>
              <a:rPr lang="vi-VN" sz="2800">
                <a:solidFill>
                  <a:schemeClr val="tx1">
                    <a:lumMod val="95000"/>
                    <a:lumOff val="5000"/>
                  </a:schemeClr>
                </a:solidFill>
                <a:latin typeface="Arial" pitchFamily="34" charset="0"/>
                <a:cs typeface="Arial" pitchFamily="34" charset="0"/>
              </a:rPr>
              <a:t>lỗi trong thời gian chạy (các lỗi là kết quả của các tình huống không mong đợi, chẳng hạn: hết bộ nhớ)</a:t>
            </a: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logic_error</a:t>
            </a:r>
            <a:r>
              <a:rPr lang="en-US" sz="2800" smtClean="0">
                <a:solidFill>
                  <a:schemeClr val="tx1">
                    <a:lumMod val="95000"/>
                    <a:lumOff val="5000"/>
                  </a:schemeClr>
                </a:solidFill>
                <a:latin typeface="Arial" pitchFamily="34" charset="0"/>
                <a:cs typeface="Arial" pitchFamily="34" charset="0"/>
              </a:rPr>
              <a:t>: C</a:t>
            </a:r>
            <a:r>
              <a:rPr lang="vi-VN" sz="2800" smtClean="0">
                <a:solidFill>
                  <a:schemeClr val="tx1">
                    <a:lumMod val="95000"/>
                    <a:lumOff val="5000"/>
                  </a:schemeClr>
                </a:solidFill>
                <a:latin typeface="Arial" pitchFamily="34" charset="0"/>
                <a:cs typeface="Arial" pitchFamily="34" charset="0"/>
              </a:rPr>
              <a:t>ác </a:t>
            </a:r>
            <a:r>
              <a:rPr lang="vi-VN" sz="2800">
                <a:solidFill>
                  <a:schemeClr val="tx1">
                    <a:lumMod val="95000"/>
                    <a:lumOff val="5000"/>
                  </a:schemeClr>
                </a:solidFill>
                <a:latin typeface="Arial" pitchFamily="34" charset="0"/>
                <a:cs typeface="Arial" pitchFamily="34" charset="0"/>
              </a:rPr>
              <a:t>lỗi trong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o</a:t>
            </a:r>
            <a:r>
              <a:rPr lang="vi-VN" sz="2800" smtClean="0">
                <a:solidFill>
                  <a:schemeClr val="tx1">
                    <a:lumMod val="95000"/>
                    <a:lumOff val="5000"/>
                  </a:schemeClr>
                </a:solidFill>
                <a:latin typeface="Arial" pitchFamily="34" charset="0"/>
                <a:cs typeface="Arial" pitchFamily="34" charset="0"/>
              </a:rPr>
              <a:t>gic </a:t>
            </a:r>
            <a:r>
              <a:rPr lang="vi-VN" sz="2800">
                <a:solidFill>
                  <a:schemeClr val="tx1">
                    <a:lumMod val="95000"/>
                    <a:lumOff val="5000"/>
                  </a:schemeClr>
                </a:solidFill>
                <a:latin typeface="Arial" pitchFamily="34" charset="0"/>
                <a:cs typeface="Arial" pitchFamily="34" charset="0"/>
              </a:rPr>
              <a:t>chương trình (chẳng hạn truyền tham số không hợp lệ)</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Thông thường, ta sẽ dùng các lớp này (hoặc các lớp dẫn xuất của chúng) thay vì dùng trực tiếp </a:t>
            </a:r>
            <a:r>
              <a:rPr lang="vi-VN" sz="2800" smtClean="0">
                <a:solidFill>
                  <a:schemeClr val="tx1">
                    <a:lumMod val="95000"/>
                    <a:lumOff val="5000"/>
                  </a:schemeClr>
                </a:solidFill>
                <a:latin typeface="Arial" pitchFamily="34" charset="0"/>
                <a:cs typeface="Arial" pitchFamily="34" charset="0"/>
              </a:rPr>
              <a:t>exception</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32593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Lập trình tổng quát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Lập trình tổng quát </a:t>
            </a:r>
            <a:r>
              <a:rPr lang="vi-VN" sz="2800">
                <a:solidFill>
                  <a:schemeClr val="tx1">
                    <a:lumMod val="95000"/>
                    <a:lumOff val="5000"/>
                  </a:schemeClr>
                </a:solidFill>
                <a:latin typeface="Arial" pitchFamily="34" charset="0"/>
                <a:cs typeface="Arial" pitchFamily="34" charset="0"/>
              </a:rPr>
              <a:t>là phương pháp lập trình </a:t>
            </a:r>
            <a:r>
              <a:rPr lang="vi-VN" sz="2800">
                <a:solidFill>
                  <a:srgbClr val="FF0000"/>
                </a:solidFill>
                <a:latin typeface="Arial" pitchFamily="34" charset="0"/>
                <a:cs typeface="Arial" pitchFamily="34" charset="0"/>
              </a:rPr>
              <a:t>độc lập </a:t>
            </a:r>
            <a:r>
              <a:rPr lang="vi-VN" sz="2800">
                <a:solidFill>
                  <a:schemeClr val="tx1">
                    <a:lumMod val="95000"/>
                    <a:lumOff val="5000"/>
                  </a:schemeClr>
                </a:solidFill>
                <a:latin typeface="Arial" pitchFamily="34" charset="0"/>
                <a:cs typeface="Arial" pitchFamily="34" charset="0"/>
              </a:rPr>
              <a:t>với chi tiết biểu diễn dữ </a:t>
            </a:r>
            <a:r>
              <a:rPr lang="vi-VN" sz="2800" smtClean="0">
                <a:solidFill>
                  <a:schemeClr val="tx1">
                    <a:lumMod val="95000"/>
                    <a:lumOff val="5000"/>
                  </a:schemeClr>
                </a:solidFill>
                <a:latin typeface="Arial" pitchFamily="34" charset="0"/>
                <a:cs typeface="Arial" pitchFamily="34" charset="0"/>
              </a:rPr>
              <a:t>liệu</a:t>
            </a:r>
            <a:r>
              <a:rPr lang="en-US"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Tư tưởng là ta định nghĩa một khái niệm không phụ thuộc một biểu diễn cụ thể nào, và sau đó mới chỉ ra kiểu dữ liệu thích hợp làm tham số</a:t>
            </a:r>
            <a:r>
              <a:rPr lang="en-US" sz="24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Như vậy trong một số trường hợp, đưa chi tiết về kiểu dữ liệu vào trong định nghĩa hàm hoặc lớp là điều không có </a:t>
            </a:r>
            <a:r>
              <a:rPr lang="vi-VN" sz="2800" smtClean="0">
                <a:solidFill>
                  <a:schemeClr val="tx1">
                    <a:lumMod val="95000"/>
                    <a:lumOff val="5000"/>
                  </a:schemeClr>
                </a:solidFill>
                <a:latin typeface="Arial" pitchFamily="34" charset="0"/>
                <a:cs typeface="Arial" pitchFamily="34" charset="0"/>
              </a:rPr>
              <a:t>lợi</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391423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runtime_error</a:t>
            </a:r>
            <a:r>
              <a:rPr lang="vi-VN" sz="2800">
                <a:solidFill>
                  <a:schemeClr val="tx1">
                    <a:lumMod val="95000"/>
                    <a:lumOff val="5000"/>
                  </a:schemeClr>
                </a:solidFill>
                <a:latin typeface="Arial" pitchFamily="34" charset="0"/>
                <a:cs typeface="Arial" pitchFamily="34" charset="0"/>
              </a:rPr>
              <a:t> có các lớp dẫn xuất sau:</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range_error </a:t>
            </a:r>
            <a:r>
              <a:rPr lang="vi-VN" sz="2400">
                <a:solidFill>
                  <a:schemeClr val="tx1">
                    <a:lumMod val="95000"/>
                    <a:lumOff val="5000"/>
                  </a:schemeClr>
                </a:solidFill>
                <a:latin typeface="Arial" pitchFamily="34" charset="0"/>
                <a:cs typeface="Arial" pitchFamily="34" charset="0"/>
              </a:rPr>
              <a:t>điều kiện sau (post-condition) bị vi phạm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overflow_error </a:t>
            </a:r>
            <a:r>
              <a:rPr lang="vi-VN" sz="2400">
                <a:solidFill>
                  <a:schemeClr val="tx1">
                    <a:lumMod val="95000"/>
                    <a:lumOff val="5000"/>
                  </a:schemeClr>
                </a:solidFill>
                <a:latin typeface="Arial" pitchFamily="34" charset="0"/>
                <a:cs typeface="Arial" pitchFamily="34" charset="0"/>
              </a:rPr>
              <a:t>xảy ra tràn số học</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bad_alloc </a:t>
            </a:r>
            <a:r>
              <a:rPr lang="vi-VN" sz="2400">
                <a:solidFill>
                  <a:schemeClr val="tx1">
                    <a:lumMod val="95000"/>
                    <a:lumOff val="5000"/>
                  </a:schemeClr>
                </a:solidFill>
                <a:latin typeface="Arial" pitchFamily="34" charset="0"/>
                <a:cs typeface="Arial" pitchFamily="34" charset="0"/>
              </a:rPr>
              <a:t>không thể cấp phát bộ nhớ</a:t>
            </a: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logic_error</a:t>
            </a:r>
            <a:r>
              <a:rPr lang="vi-VN" sz="2800">
                <a:solidFill>
                  <a:schemeClr val="tx1">
                    <a:lumMod val="95000"/>
                    <a:lumOff val="5000"/>
                  </a:schemeClr>
                </a:solidFill>
                <a:latin typeface="Arial" pitchFamily="34" charset="0"/>
                <a:cs typeface="Arial" pitchFamily="34" charset="0"/>
              </a:rPr>
              <a:t> có các lớp dẫn xuất sau:</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domain_error</a:t>
            </a:r>
            <a:r>
              <a:rPr lang="vi-VN" sz="2400">
                <a:solidFill>
                  <a:schemeClr val="tx1">
                    <a:lumMod val="95000"/>
                    <a:lumOff val="5000"/>
                  </a:schemeClr>
                </a:solidFill>
                <a:latin typeface="Arial" pitchFamily="34" charset="0"/>
                <a:cs typeface="Arial" pitchFamily="34" charset="0"/>
              </a:rPr>
              <a:t> điều kiện trước (pre-condition) bị vi phạm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invalid_argument</a:t>
            </a:r>
            <a:r>
              <a:rPr lang="vi-VN" sz="2400">
                <a:solidFill>
                  <a:schemeClr val="tx1">
                    <a:lumMod val="95000"/>
                    <a:lumOff val="5000"/>
                  </a:schemeClr>
                </a:solidFill>
                <a:latin typeface="Arial" pitchFamily="34" charset="0"/>
                <a:cs typeface="Arial" pitchFamily="34" charset="0"/>
              </a:rPr>
              <a:t> tham số không hợp lệ được truyền cho hàm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length_error</a:t>
            </a:r>
            <a:r>
              <a:rPr lang="vi-VN" sz="2400">
                <a:solidFill>
                  <a:schemeClr val="tx1">
                    <a:lumMod val="95000"/>
                    <a:lumOff val="5000"/>
                  </a:schemeClr>
                </a:solidFill>
                <a:latin typeface="Arial" pitchFamily="34" charset="0"/>
                <a:cs typeface="Arial" pitchFamily="34" charset="0"/>
              </a:rPr>
              <a:t> tạo đối tượng lớn hơn độ dài cho phép</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out_of_range</a:t>
            </a:r>
            <a:r>
              <a:rPr lang="vi-VN" sz="2400">
                <a:solidFill>
                  <a:schemeClr val="tx1">
                    <a:lumMod val="95000"/>
                    <a:lumOff val="5000"/>
                  </a:schemeClr>
                </a:solidFill>
                <a:latin typeface="Arial" pitchFamily="34" charset="0"/>
                <a:cs typeface="Arial" pitchFamily="34" charset="0"/>
              </a:rPr>
              <a:t> tham số ngoài </a:t>
            </a:r>
            <a:r>
              <a:rPr lang="vi-VN" sz="2400" smtClean="0">
                <a:solidFill>
                  <a:schemeClr val="tx1">
                    <a:lumMod val="95000"/>
                    <a:lumOff val="5000"/>
                  </a:schemeClr>
                </a:solidFill>
                <a:latin typeface="Arial" pitchFamily="34" charset="0"/>
                <a:cs typeface="Arial" pitchFamily="34" charset="0"/>
              </a:rPr>
              <a:t>khoảng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32349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viết lại hàm </a:t>
            </a:r>
            <a:r>
              <a:rPr lang="en-US" sz="2800" smtClean="0">
                <a:solidFill>
                  <a:schemeClr val="tx1">
                    <a:lumMod val="95000"/>
                    <a:lumOff val="5000"/>
                  </a:schemeClr>
                </a:solidFill>
                <a:latin typeface="Arial" pitchFamily="34" charset="0"/>
                <a:cs typeface="Arial" pitchFamily="34" charset="0"/>
              </a:rPr>
              <a:t>My</a:t>
            </a:r>
            <a:r>
              <a:rPr lang="vi-VN" sz="2800" smtClean="0">
                <a:solidFill>
                  <a:schemeClr val="tx1">
                    <a:lumMod val="95000"/>
                    <a:lumOff val="5000"/>
                  </a:schemeClr>
                </a:solidFill>
                <a:latin typeface="Arial" pitchFamily="34" charset="0"/>
                <a:cs typeface="Arial" pitchFamily="34" charset="0"/>
              </a:rPr>
              <a:t>Divide</a:t>
            </a:r>
            <a:r>
              <a:rPr lang="vi-VN" sz="2800">
                <a:solidFill>
                  <a:schemeClr val="tx1">
                    <a:lumMod val="95000"/>
                    <a:lumOff val="5000"/>
                  </a:schemeClr>
                </a:solidFill>
                <a:latin typeface="Arial" pitchFamily="34" charset="0"/>
                <a:cs typeface="Arial" pitchFamily="34" charset="0"/>
              </a:rPr>
              <a:t>() để sử dụng các ngoại lệ chuẩn tương ứng như sau: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7" name="Rectangle 3"/>
          <p:cNvSpPr>
            <a:spLocks noChangeArrowheads="1"/>
          </p:cNvSpPr>
          <p:nvPr/>
        </p:nvSpPr>
        <p:spPr bwMode="auto">
          <a:xfrm>
            <a:off x="762000" y="2743200"/>
            <a:ext cx="8077200" cy="37338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double</a:t>
            </a:r>
            <a:r>
              <a:rPr lang="en-US" sz="2400" b="0">
                <a:solidFill>
                  <a:schemeClr val="tx1">
                    <a:lumMod val="95000"/>
                    <a:lumOff val="5000"/>
                  </a:schemeClr>
                </a:solidFill>
              </a:rPr>
              <a:t> MyDivide(</a:t>
            </a:r>
            <a:r>
              <a:rPr lang="en-US" sz="2400" b="0">
                <a:solidFill>
                  <a:srgbClr val="0000FF"/>
                </a:solidFill>
              </a:rPr>
              <a:t>double</a:t>
            </a:r>
            <a:r>
              <a:rPr lang="en-US" sz="2400" b="0">
                <a:solidFill>
                  <a:schemeClr val="tx1">
                    <a:lumMod val="95000"/>
                    <a:lumOff val="5000"/>
                  </a:schemeClr>
                </a:solidFill>
              </a:rPr>
              <a:t> numerator, </a:t>
            </a:r>
            <a:r>
              <a:rPr lang="en-US" sz="2400" b="0">
                <a:solidFill>
                  <a:srgbClr val="0000FF"/>
                </a:solidFill>
              </a:rPr>
              <a:t>double</a:t>
            </a:r>
            <a:r>
              <a:rPr lang="en-US" sz="2400" b="0">
                <a:solidFill>
                  <a:schemeClr val="tx1">
                    <a:lumMod val="95000"/>
                    <a:lumOff val="5000"/>
                  </a:schemeClr>
                </a:solidFill>
              </a:rPr>
              <a:t> denominator</a:t>
            </a:r>
            <a:r>
              <a:rPr lang="en-US" sz="2400" b="0" smtClean="0">
                <a:solidFill>
                  <a:schemeClr val="tx1">
                    <a:lumMod val="95000"/>
                    <a:lumOff val="5000"/>
                  </a:schemeClr>
                </a:solidFill>
              </a:rPr>
              <a:t>)</a:t>
            </a:r>
          </a:p>
          <a:p>
            <a:pPr marL="342900" indent="-342900">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if</a:t>
            </a:r>
            <a:r>
              <a:rPr lang="en-US" sz="2400" b="0">
                <a:solidFill>
                  <a:schemeClr val="tx1">
                    <a:lumMod val="95000"/>
                    <a:lumOff val="5000"/>
                  </a:schemeClr>
                </a:solidFill>
              </a:rPr>
              <a:t> (denominator == 0.0)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r>
              <a:rPr lang="en-US" sz="2400" b="0" smtClean="0">
                <a:solidFill>
                  <a:srgbClr val="FF0000"/>
                </a:solidFill>
              </a:rPr>
              <a:t>throw</a:t>
            </a:r>
            <a:r>
              <a:rPr lang="en-US" sz="2400" b="0" smtClean="0">
                <a:solidFill>
                  <a:schemeClr val="tx1">
                    <a:lumMod val="95000"/>
                    <a:lumOff val="5000"/>
                  </a:schemeClr>
                </a:solidFill>
              </a:rPr>
              <a:t> invalid_argument</a:t>
            </a:r>
            <a:r>
              <a:rPr lang="en-US" sz="2400" b="0">
                <a:solidFill>
                  <a:schemeClr val="tx1">
                    <a:lumMod val="95000"/>
                    <a:lumOff val="5000"/>
                  </a:schemeClr>
                </a:solidFill>
              </a:rPr>
              <a:t>(“The denominator cannot be 0.”);</a:t>
            </a:r>
          </a:p>
          <a:p>
            <a:pPr marL="342900" indent="-342900">
              <a:spcBef>
                <a:spcPts val="300"/>
              </a:spcBef>
              <a:buFont typeface="Wingdings" pitchFamily="2" charset="2"/>
              <a:buNone/>
            </a:pPr>
            <a:r>
              <a:rPr lang="en-US" sz="2400" b="0">
                <a:solidFill>
                  <a:schemeClr val="tx1">
                    <a:lumMod val="95000"/>
                    <a:lumOff val="5000"/>
                  </a:schemeClr>
                </a:solidFill>
              </a:rPr>
              <a:t>	} </a:t>
            </a:r>
            <a:r>
              <a:rPr lang="en-US" sz="2400" b="0">
                <a:solidFill>
                  <a:srgbClr val="0000FF"/>
                </a:solidFill>
              </a:rPr>
              <a:t>else</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return</a:t>
            </a:r>
            <a:r>
              <a:rPr lang="en-US" sz="2400" b="0">
                <a:solidFill>
                  <a:schemeClr val="tx1">
                    <a:lumMod val="95000"/>
                    <a:lumOff val="5000"/>
                  </a:schemeClr>
                </a:solidFill>
              </a:rPr>
              <a:t> numerator / denominator;</a:t>
            </a:r>
          </a:p>
          <a:p>
            <a:pPr marL="342900" indent="-342900">
              <a:spcBef>
                <a:spcPts val="300"/>
              </a:spcBef>
              <a:buFont typeface="Wingdings" pitchFamily="2" charset="2"/>
              <a:buNone/>
            </a:pP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32349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void</a:t>
            </a:r>
            <a:r>
              <a:rPr lang="en-US" sz="2400" b="0"/>
              <a:t> main() {</a:t>
            </a:r>
          </a:p>
          <a:p>
            <a:pPr fontAlgn="auto">
              <a:lnSpc>
                <a:spcPct val="80000"/>
              </a:lnSpc>
              <a:spcBef>
                <a:spcPts val="0"/>
              </a:spcBef>
              <a:spcAft>
                <a:spcPts val="0"/>
              </a:spcAft>
              <a:defRPr/>
            </a:pPr>
            <a:r>
              <a:rPr lang="en-US" sz="2400" b="0"/>
              <a:t>	</a:t>
            </a:r>
            <a:r>
              <a:rPr lang="en-US" sz="2400" b="0">
                <a:solidFill>
                  <a:srgbClr val="0000FF"/>
                </a:solidFill>
              </a:rPr>
              <a:t>int</a:t>
            </a:r>
            <a:r>
              <a:rPr lang="en-US" sz="2400" b="0"/>
              <a:t> x, y;</a:t>
            </a:r>
          </a:p>
          <a:p>
            <a:pPr fontAlgn="auto">
              <a:lnSpc>
                <a:spcPct val="80000"/>
              </a:lnSpc>
              <a:spcBef>
                <a:spcPts val="0"/>
              </a:spcBef>
              <a:spcAft>
                <a:spcPts val="0"/>
              </a:spcAft>
              <a:defRPr/>
            </a:pPr>
            <a:r>
              <a:rPr lang="en-US" sz="2400" b="0"/>
              <a:t>	</a:t>
            </a:r>
            <a:r>
              <a:rPr lang="en-US" sz="2400" b="0">
                <a:solidFill>
                  <a:srgbClr val="0000FF"/>
                </a:solidFill>
              </a:rPr>
              <a:t>double</a:t>
            </a:r>
            <a:r>
              <a:rPr lang="en-US" sz="2400" b="0"/>
              <a:t> result;</a:t>
            </a:r>
          </a:p>
          <a:p>
            <a:pPr fontAlgn="auto">
              <a:spcBef>
                <a:spcPts val="0"/>
              </a:spcBef>
              <a:spcAft>
                <a:spcPts val="0"/>
              </a:spcAft>
              <a:defRPr/>
            </a:pPr>
            <a:r>
              <a:rPr lang="en-US" sz="2400" b="0"/>
              <a:t>	</a:t>
            </a:r>
            <a:r>
              <a:rPr lang="en-US" sz="2400" b="0">
                <a:solidFill>
                  <a:srgbClr val="0000FF"/>
                </a:solidFill>
              </a:rPr>
              <a:t>do</a:t>
            </a:r>
            <a:r>
              <a:rPr lang="en-US" sz="2400" b="0"/>
              <a:t> {</a:t>
            </a:r>
          </a:p>
          <a:p>
            <a:pPr fontAlgn="auto">
              <a:spcBef>
                <a:spcPts val="0"/>
              </a:spcBef>
              <a:spcAft>
                <a:spcPts val="0"/>
              </a:spcAft>
              <a:defRPr/>
            </a:pPr>
            <a:r>
              <a:rPr lang="en-US" sz="2400" b="0"/>
              <a:t>		cout &lt;&lt; “Nhập 2 số:  </a:t>
            </a:r>
            <a:r>
              <a:rPr lang="en-US" sz="2400" b="0" smtClean="0"/>
              <a:t>”; cin </a:t>
            </a:r>
            <a:r>
              <a:rPr lang="en-US" sz="2400" b="0"/>
              <a:t>&gt;&gt; x &gt;&gt; y; </a:t>
            </a:r>
          </a:p>
          <a:p>
            <a:pPr fontAlgn="auto">
              <a:spcBef>
                <a:spcPts val="0"/>
              </a:spcBef>
              <a:spcAft>
                <a:spcPts val="0"/>
              </a:spcAft>
              <a:defRPr/>
            </a:pPr>
            <a:r>
              <a:rPr lang="en-US" sz="2400" b="0"/>
              <a:t>		</a:t>
            </a:r>
            <a:r>
              <a:rPr lang="en-US" sz="2400" b="0">
                <a:solidFill>
                  <a:srgbClr val="0000FF"/>
                </a:solidFill>
              </a:rPr>
              <a:t>try</a:t>
            </a:r>
            <a:r>
              <a:rPr lang="en-US" sz="2400" b="0"/>
              <a:t> {</a:t>
            </a:r>
          </a:p>
          <a:p>
            <a:pPr fontAlgn="auto">
              <a:spcBef>
                <a:spcPts val="0"/>
              </a:spcBef>
              <a:spcAft>
                <a:spcPts val="0"/>
              </a:spcAft>
              <a:defRPr/>
            </a:pPr>
            <a:r>
              <a:rPr lang="en-US" sz="2400" b="0"/>
              <a:t>			result = MyDivide(x, y</a:t>
            </a:r>
            <a:r>
              <a:rPr lang="en-US" sz="2400" b="0" smtClean="0"/>
              <a:t>);</a:t>
            </a:r>
          </a:p>
          <a:p>
            <a:pPr fontAlgn="auto">
              <a:spcBef>
                <a:spcPts val="0"/>
              </a:spcBef>
              <a:spcAft>
                <a:spcPts val="0"/>
              </a:spcAft>
              <a:defRPr/>
            </a:pPr>
            <a:r>
              <a:rPr lang="en-US" sz="2400" b="0" smtClean="0"/>
              <a:t>		</a:t>
            </a:r>
            <a:r>
              <a:rPr lang="en-US" sz="2400" b="0"/>
              <a:t>	cout &lt;&lt; </a:t>
            </a:r>
            <a:r>
              <a:rPr lang="en-US" sz="2400" b="0" smtClean="0"/>
              <a:t>“x/y = ” &lt;&lt; </a:t>
            </a:r>
            <a:r>
              <a:rPr lang="en-US" sz="2400" b="0"/>
              <a:t>result &lt;&lt; “\n</a:t>
            </a:r>
            <a:r>
              <a:rPr lang="en-US" sz="2400" b="0" smtClean="0"/>
              <a:t>”;</a:t>
            </a:r>
            <a:endParaRPr lang="en-US" sz="2400" b="0"/>
          </a:p>
          <a:p>
            <a:pPr fontAlgn="auto">
              <a:spcBef>
                <a:spcPts val="0"/>
              </a:spcBef>
              <a:spcAft>
                <a:spcPts val="0"/>
              </a:spcAft>
              <a:defRPr/>
            </a:pPr>
            <a:r>
              <a:rPr lang="en-US" sz="2400" b="0"/>
              <a:t>		}</a:t>
            </a:r>
          </a:p>
          <a:p>
            <a:pPr fontAlgn="auto">
              <a:spcBef>
                <a:spcPts val="0"/>
              </a:spcBef>
              <a:spcAft>
                <a:spcPts val="0"/>
              </a:spcAft>
              <a:defRPr/>
            </a:pPr>
            <a:r>
              <a:rPr lang="en-US" sz="2400" b="0"/>
              <a:t>		</a:t>
            </a:r>
            <a:r>
              <a:rPr lang="en-US" sz="2400" b="0">
                <a:solidFill>
                  <a:srgbClr val="0000FF"/>
                </a:solidFill>
              </a:rPr>
              <a:t>catch</a:t>
            </a:r>
            <a:r>
              <a:rPr lang="en-US" sz="2400" b="0"/>
              <a:t> (</a:t>
            </a:r>
            <a:r>
              <a:rPr lang="en-US" sz="2400" b="0">
                <a:solidFill>
                  <a:srgbClr val="FF3300"/>
                </a:solidFill>
              </a:rPr>
              <a:t>invalid_argument&amp; e</a:t>
            </a:r>
            <a:r>
              <a:rPr lang="en-US" sz="2400" b="0"/>
              <a:t>) {</a:t>
            </a:r>
          </a:p>
          <a:p>
            <a:pPr fontAlgn="auto">
              <a:spcBef>
                <a:spcPts val="0"/>
              </a:spcBef>
              <a:spcAft>
                <a:spcPts val="0"/>
              </a:spcAft>
              <a:defRPr/>
            </a:pPr>
            <a:r>
              <a:rPr lang="en-US" sz="2400" b="0"/>
              <a:t>			cout &lt;&lt; </a:t>
            </a:r>
            <a:r>
              <a:rPr lang="en-US" sz="2400" b="0">
                <a:solidFill>
                  <a:srgbClr val="FF3300"/>
                </a:solidFill>
              </a:rPr>
              <a:t>e.what()</a:t>
            </a:r>
            <a:r>
              <a:rPr lang="en-US" sz="2400" b="0"/>
              <a:t> &lt;&lt; endl;</a:t>
            </a:r>
          </a:p>
          <a:p>
            <a:pPr fontAlgn="auto">
              <a:spcBef>
                <a:spcPts val="0"/>
              </a:spcBef>
              <a:spcAft>
                <a:spcPts val="0"/>
              </a:spcAft>
              <a:defRPr/>
            </a:pPr>
            <a:r>
              <a:rPr lang="en-US" sz="2400" b="0"/>
              <a:t>		};</a:t>
            </a:r>
          </a:p>
          <a:p>
            <a:pPr fontAlgn="auto">
              <a:spcBef>
                <a:spcPts val="0"/>
              </a:spcBef>
              <a:spcAft>
                <a:spcPts val="0"/>
              </a:spcAft>
              <a:defRPr/>
            </a:pPr>
            <a:r>
              <a:rPr lang="en-US" sz="2400" b="0"/>
              <a:t>	} </a:t>
            </a:r>
            <a:r>
              <a:rPr lang="en-US" sz="2400" b="0">
                <a:solidFill>
                  <a:srgbClr val="0000FF"/>
                </a:solidFill>
              </a:rPr>
              <a:t>while</a:t>
            </a:r>
            <a:r>
              <a:rPr lang="en-US" sz="2400" b="0"/>
              <a:t> </a:t>
            </a:r>
            <a:r>
              <a:rPr lang="en-US" sz="2400" b="0" smtClean="0"/>
              <a:t>(1); </a:t>
            </a:r>
            <a:endParaRPr lang="en-US" sz="2400" b="0"/>
          </a:p>
          <a:p>
            <a:pPr fontAlgn="auto">
              <a:spcBef>
                <a:spcPts val="0"/>
              </a:spcBef>
              <a:spcAft>
                <a:spcPts val="0"/>
              </a:spcAft>
              <a:defRPr/>
            </a:pPr>
            <a:r>
              <a:rPr lang="en-US" sz="2400" b="0" smtClean="0"/>
              <a:t>}</a:t>
            </a:r>
            <a:endParaRPr lang="en-US" sz="2400" b="0" dirty="0"/>
          </a:p>
        </p:txBody>
      </p:sp>
    </p:spTree>
    <p:extLst>
      <p:ext uri="{BB962C8B-B14F-4D97-AF65-F5344CB8AC3E}">
        <p14:creationId xmlns:p14="http://schemas.microsoft.com/office/powerpoint/2010/main" val="3396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Ưu điểm </a:t>
            </a:r>
            <a:r>
              <a:rPr lang="en-US" b="1" smtClean="0">
                <a:effectLst>
                  <a:outerShdw blurRad="38100" dist="38100" dir="2700000" algn="tl">
                    <a:srgbClr val="000000">
                      <a:alpha val="43137"/>
                    </a:srgbClr>
                  </a:outerShdw>
                </a:effectLst>
                <a:latin typeface="Arial" pitchFamily="34" charset="0"/>
                <a:cs typeface="Arial" pitchFamily="34" charset="0"/>
              </a:rPr>
              <a:t>exception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a:t>
            </a:r>
            <a:endParaRPr lang="vi-VN" sz="28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3396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a:t>
            </a:r>
            <a:r>
              <a:rPr lang="en-US" b="1" smtClean="0">
                <a:effectLst>
                  <a:outerShdw blurRad="38100" dist="38100" dir="2700000" algn="tl">
                    <a:srgbClr val="000000">
                      <a:alpha val="43137"/>
                    </a:srgbClr>
                  </a:outerShdw>
                </a:effectLst>
                <a:latin typeface="Arial" pitchFamily="34" charset="0"/>
                <a:cs typeface="Arial" pitchFamily="34" charset="0"/>
              </a:rPr>
              <a:t>quát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a:t>
            </a:r>
            <a:r>
              <a:rPr lang="vi-VN" sz="2800">
                <a:solidFill>
                  <a:srgbClr val="0066FF"/>
                </a:solidFill>
                <a:latin typeface="Arial" pitchFamily="34" charset="0"/>
                <a:cs typeface="Arial" pitchFamily="34" charset="0"/>
              </a:rPr>
              <a:t>trình tiền xử lý của C</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Trình tiền xử lý thực hiện thay thế text trước khi dịch</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Do đó, ta có thể dùng </a:t>
            </a:r>
            <a:r>
              <a:rPr lang="vi-VN" sz="2400">
                <a:solidFill>
                  <a:srgbClr val="0000FF"/>
                </a:solidFill>
                <a:latin typeface="Arial" pitchFamily="34" charset="0"/>
                <a:cs typeface="Arial" pitchFamily="34" charset="0"/>
              </a:rPr>
              <a:t>#define </a:t>
            </a:r>
            <a:r>
              <a:rPr lang="vi-VN" sz="2400">
                <a:solidFill>
                  <a:schemeClr val="tx1">
                    <a:lumMod val="95000"/>
                    <a:lumOff val="5000"/>
                  </a:schemeClr>
                </a:solidFill>
                <a:latin typeface="Arial" pitchFamily="34" charset="0"/>
                <a:cs typeface="Arial" pitchFamily="34" charset="0"/>
              </a:rPr>
              <a:t>để chỉ ra kiểu dữ liệu và thay đổi tại chỗ khi </a:t>
            </a:r>
            <a:r>
              <a:rPr lang="vi-VN" sz="2400" smtClean="0">
                <a:solidFill>
                  <a:schemeClr val="tx1">
                    <a:lumMod val="95000"/>
                    <a:lumOff val="5000"/>
                  </a:schemeClr>
                </a:solidFill>
                <a:latin typeface="Arial" pitchFamily="34" charset="0"/>
                <a:cs typeface="Arial" pitchFamily="34" charset="0"/>
              </a:rPr>
              <a:t>cần</a:t>
            </a: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1295400" y="3733800"/>
            <a:ext cx="7467600" cy="2590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400" b="0">
                <a:solidFill>
                  <a:srgbClr val="0000FF"/>
                </a:solidFill>
              </a:rPr>
              <a:t>#define </a:t>
            </a:r>
            <a:r>
              <a:rPr lang="en-US" sz="2400">
                <a:solidFill>
                  <a:srgbClr val="FF3300"/>
                </a:solidFill>
              </a:rPr>
              <a:t>TYPE </a:t>
            </a:r>
            <a:r>
              <a:rPr lang="en-US" sz="2400" smtClean="0">
                <a:solidFill>
                  <a:srgbClr val="FF3300"/>
                </a:solidFill>
              </a:rPr>
              <a:t> int</a:t>
            </a:r>
            <a:endParaRPr lang="en-US" sz="2400">
              <a:solidFill>
                <a:srgbClr val="FF3300"/>
              </a:solidFill>
            </a:endParaRPr>
          </a:p>
          <a:p>
            <a:pPr marL="342900" indent="-342900">
              <a:lnSpc>
                <a:spcPct val="120000"/>
              </a:lnSpc>
              <a:spcBef>
                <a:spcPts val="300"/>
              </a:spcBef>
              <a:buFont typeface="Wingdings" pitchFamily="2" charset="2"/>
              <a:buNone/>
            </a:pPr>
            <a:r>
              <a:rPr lang="en-US" sz="2400" b="0">
                <a:solidFill>
                  <a:srgbClr val="0000FF"/>
                </a:solidFill>
              </a:rPr>
              <a:t>void</a:t>
            </a:r>
            <a:r>
              <a:rPr lang="en-US" sz="2400" b="0">
                <a:solidFill>
                  <a:srgbClr val="000000"/>
                </a:solidFill>
              </a:rPr>
              <a:t> swap(</a:t>
            </a:r>
            <a:r>
              <a:rPr lang="en-US" sz="2400">
                <a:solidFill>
                  <a:srgbClr val="FF3300"/>
                </a:solidFill>
              </a:rPr>
              <a:t>TYPE</a:t>
            </a:r>
            <a:r>
              <a:rPr lang="en-US" sz="2400" b="0">
                <a:solidFill>
                  <a:srgbClr val="000000"/>
                </a:solidFill>
              </a:rPr>
              <a:t> &amp; a, </a:t>
            </a:r>
            <a:r>
              <a:rPr lang="en-US" sz="2400">
                <a:solidFill>
                  <a:srgbClr val="FF3300"/>
                </a:solidFill>
              </a:rPr>
              <a:t>TYPE</a:t>
            </a:r>
            <a:r>
              <a:rPr lang="en-US" sz="2400" b="0">
                <a:solidFill>
                  <a:srgbClr val="000000"/>
                </a:solidFill>
              </a:rPr>
              <a:t> &amp; b) {</a:t>
            </a:r>
          </a:p>
          <a:p>
            <a:pPr marL="342900" indent="-342900">
              <a:lnSpc>
                <a:spcPct val="120000"/>
              </a:lnSpc>
              <a:spcBef>
                <a:spcPts val="300"/>
              </a:spcBef>
              <a:buFont typeface="Wingdings" pitchFamily="2" charset="2"/>
              <a:buNone/>
            </a:pPr>
            <a:r>
              <a:rPr lang="en-US" sz="2400" b="0">
                <a:solidFill>
                  <a:srgbClr val="000000"/>
                </a:solidFill>
              </a:rPr>
              <a:t>		</a:t>
            </a:r>
            <a:r>
              <a:rPr lang="en-US" sz="2400">
                <a:solidFill>
                  <a:srgbClr val="FF3300"/>
                </a:solidFill>
              </a:rPr>
              <a:t>TYPE</a:t>
            </a:r>
            <a:r>
              <a:rPr lang="en-US" sz="2400" b="0">
                <a:solidFill>
                  <a:srgbClr val="000000"/>
                </a:solidFill>
              </a:rPr>
              <a:t> temp;</a:t>
            </a:r>
          </a:p>
          <a:p>
            <a:pPr marL="342900" indent="-342900">
              <a:lnSpc>
                <a:spcPct val="120000"/>
              </a:lnSpc>
              <a:spcBef>
                <a:spcPts val="300"/>
              </a:spcBef>
              <a:buFont typeface="Wingdings" pitchFamily="2" charset="2"/>
              <a:buNone/>
            </a:pPr>
            <a:r>
              <a:rPr lang="en-US" sz="2400" b="0">
                <a:solidFill>
                  <a:srgbClr val="000000"/>
                </a:solidFill>
              </a:rPr>
              <a:t>		temp = a; a = b; b = temp;</a:t>
            </a:r>
          </a:p>
          <a:p>
            <a:pPr marL="342900" indent="-342900">
              <a:lnSpc>
                <a:spcPct val="120000"/>
              </a:lnSpc>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303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a:t>
            </a:r>
            <a:r>
              <a:rPr lang="en-US" b="1" smtClean="0">
                <a:effectLst>
                  <a:outerShdw blurRad="38100" dist="38100" dir="2700000" algn="tl">
                    <a:srgbClr val="000000">
                      <a:alpha val="43137"/>
                    </a:srgbClr>
                  </a:outerShdw>
                </a:effectLst>
                <a:latin typeface="Arial" pitchFamily="34" charset="0"/>
                <a:cs typeface="Arial" pitchFamily="34" charset="0"/>
              </a:rPr>
              <a:t>quát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Khuyết điểm khi s</a:t>
            </a:r>
            <a:r>
              <a:rPr lang="vi-VN" sz="2800" smtClean="0">
                <a:solidFill>
                  <a:schemeClr val="tx1">
                    <a:lumMod val="95000"/>
                    <a:lumOff val="5000"/>
                  </a:schemeClr>
                </a:solidFill>
                <a:latin typeface="Arial" pitchFamily="34" charset="0"/>
                <a:cs typeface="Arial" pitchFamily="34" charset="0"/>
              </a:rPr>
              <a:t>ử </a:t>
            </a:r>
            <a:r>
              <a:rPr lang="vi-VN" sz="2800">
                <a:solidFill>
                  <a:schemeClr val="tx1">
                    <a:lumMod val="95000"/>
                    <a:lumOff val="5000"/>
                  </a:schemeClr>
                </a:solidFill>
                <a:latin typeface="Arial" pitchFamily="34" charset="0"/>
                <a:cs typeface="Arial" pitchFamily="34" charset="0"/>
              </a:rPr>
              <a:t>dụng </a:t>
            </a:r>
            <a:r>
              <a:rPr lang="vi-VN" sz="2800">
                <a:solidFill>
                  <a:srgbClr val="0066FF"/>
                </a:solidFill>
                <a:latin typeface="Arial" pitchFamily="34" charset="0"/>
                <a:cs typeface="Arial" pitchFamily="34" charset="0"/>
              </a:rPr>
              <a:t>trình tiền xử lý của </a:t>
            </a:r>
            <a:r>
              <a:rPr lang="vi-VN" sz="2800" smtClean="0">
                <a:solidFill>
                  <a:srgbClr val="0066FF"/>
                </a:solidFill>
                <a:latin typeface="Arial" pitchFamily="34" charset="0"/>
                <a:cs typeface="Arial" pitchFamily="34" charset="0"/>
              </a:rPr>
              <a:t>C</a:t>
            </a:r>
            <a:r>
              <a:rPr lang="en-US" sz="2800" smtClean="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7" name="Rectangle 3"/>
          <p:cNvSpPr>
            <a:spLocks noChangeArrowheads="1"/>
          </p:cNvSpPr>
          <p:nvPr/>
        </p:nvSpPr>
        <p:spPr bwMode="auto">
          <a:xfrm>
            <a:off x="762000" y="1752600"/>
            <a:ext cx="7924800" cy="2590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400" b="0">
                <a:solidFill>
                  <a:srgbClr val="0000FF"/>
                </a:solidFill>
              </a:rPr>
              <a:t>#define </a:t>
            </a:r>
            <a:r>
              <a:rPr lang="en-US" sz="2400">
                <a:solidFill>
                  <a:srgbClr val="FF3300"/>
                </a:solidFill>
              </a:rPr>
              <a:t>TYPE </a:t>
            </a:r>
            <a:r>
              <a:rPr lang="en-US" sz="2400" smtClean="0">
                <a:solidFill>
                  <a:srgbClr val="FF3300"/>
                </a:solidFill>
              </a:rPr>
              <a:t> int</a:t>
            </a:r>
            <a:endParaRPr lang="en-US" sz="2400">
              <a:solidFill>
                <a:srgbClr val="FF3300"/>
              </a:solidFill>
            </a:endParaRPr>
          </a:p>
          <a:p>
            <a:pPr marL="342900" indent="-342900">
              <a:lnSpc>
                <a:spcPct val="120000"/>
              </a:lnSpc>
              <a:spcBef>
                <a:spcPts val="300"/>
              </a:spcBef>
              <a:buFont typeface="Wingdings" pitchFamily="2" charset="2"/>
              <a:buNone/>
            </a:pPr>
            <a:r>
              <a:rPr lang="en-US" sz="2400" b="0">
                <a:solidFill>
                  <a:srgbClr val="0000FF"/>
                </a:solidFill>
              </a:rPr>
              <a:t>void</a:t>
            </a:r>
            <a:r>
              <a:rPr lang="en-US" sz="2400" b="0">
                <a:solidFill>
                  <a:srgbClr val="000000"/>
                </a:solidFill>
              </a:rPr>
              <a:t> swap(</a:t>
            </a:r>
            <a:r>
              <a:rPr lang="en-US" sz="2400">
                <a:solidFill>
                  <a:srgbClr val="FF3300"/>
                </a:solidFill>
              </a:rPr>
              <a:t>TYPE</a:t>
            </a:r>
            <a:r>
              <a:rPr lang="en-US" sz="2400" b="0">
                <a:solidFill>
                  <a:srgbClr val="000000"/>
                </a:solidFill>
              </a:rPr>
              <a:t> &amp; a, </a:t>
            </a:r>
            <a:r>
              <a:rPr lang="en-US" sz="2400">
                <a:solidFill>
                  <a:srgbClr val="FF3300"/>
                </a:solidFill>
              </a:rPr>
              <a:t>TYPE</a:t>
            </a:r>
            <a:r>
              <a:rPr lang="en-US" sz="2400" b="0">
                <a:solidFill>
                  <a:srgbClr val="000000"/>
                </a:solidFill>
              </a:rPr>
              <a:t> &amp; b) {</a:t>
            </a:r>
          </a:p>
          <a:p>
            <a:pPr marL="342900" indent="-342900">
              <a:lnSpc>
                <a:spcPct val="120000"/>
              </a:lnSpc>
              <a:spcBef>
                <a:spcPts val="300"/>
              </a:spcBef>
              <a:buFont typeface="Wingdings" pitchFamily="2" charset="2"/>
              <a:buNone/>
            </a:pPr>
            <a:r>
              <a:rPr lang="en-US" sz="2400" b="0">
                <a:solidFill>
                  <a:srgbClr val="000000"/>
                </a:solidFill>
              </a:rPr>
              <a:t>		</a:t>
            </a:r>
            <a:r>
              <a:rPr lang="en-US" sz="2400">
                <a:solidFill>
                  <a:srgbClr val="FF3300"/>
                </a:solidFill>
              </a:rPr>
              <a:t>TYPE</a:t>
            </a:r>
            <a:r>
              <a:rPr lang="en-US" sz="2400" b="0">
                <a:solidFill>
                  <a:srgbClr val="000000"/>
                </a:solidFill>
              </a:rPr>
              <a:t> temp;</a:t>
            </a:r>
          </a:p>
          <a:p>
            <a:pPr marL="342900" indent="-342900">
              <a:lnSpc>
                <a:spcPct val="120000"/>
              </a:lnSpc>
              <a:spcBef>
                <a:spcPts val="300"/>
              </a:spcBef>
              <a:buFont typeface="Wingdings" pitchFamily="2" charset="2"/>
              <a:buNone/>
            </a:pPr>
            <a:r>
              <a:rPr lang="en-US" sz="2400" b="0">
                <a:solidFill>
                  <a:srgbClr val="000000"/>
                </a:solidFill>
              </a:rPr>
              <a:t>		temp = a; a = b; b = temp;</a:t>
            </a:r>
          </a:p>
          <a:p>
            <a:pPr marL="342900" indent="-342900">
              <a:lnSpc>
                <a:spcPct val="120000"/>
              </a:lnSpc>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75600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Template (khuôn mẫu)</a:t>
            </a:r>
            <a:r>
              <a:rPr lang="vi-VN" sz="2800">
                <a:solidFill>
                  <a:schemeClr val="tx1">
                    <a:lumMod val="95000"/>
                    <a:lumOff val="5000"/>
                  </a:schemeClr>
                </a:solidFill>
                <a:latin typeface="Arial" pitchFamily="34" charset="0"/>
                <a:cs typeface="Arial" pitchFamily="34" charset="0"/>
              </a:rPr>
              <a:t> là một cơ chế thay thế </a:t>
            </a:r>
            <a:r>
              <a:rPr lang="vi-VN" sz="2800" smtClean="0">
                <a:solidFill>
                  <a:schemeClr val="tx1">
                    <a:lumMod val="95000"/>
                    <a:lumOff val="5000"/>
                  </a:schemeClr>
                </a:solidFill>
                <a:latin typeface="Arial" pitchFamily="34" charset="0"/>
                <a:cs typeface="Arial" pitchFamily="34" charset="0"/>
              </a:rPr>
              <a:t>cho </a:t>
            </a:r>
            <a:r>
              <a:rPr lang="vi-VN" sz="2800">
                <a:solidFill>
                  <a:schemeClr val="tx1">
                    <a:lumMod val="95000"/>
                    <a:lumOff val="5000"/>
                  </a:schemeClr>
                </a:solidFill>
                <a:latin typeface="Arial" pitchFamily="34" charset="0"/>
                <a:cs typeface="Arial" pitchFamily="34" charset="0"/>
              </a:rPr>
              <a:t>phép tạo các cấu trúc mà không phải chỉ rõ kiểu dữ </a:t>
            </a:r>
            <a:r>
              <a:rPr lang="vi-VN" sz="2800" smtClean="0">
                <a:solidFill>
                  <a:schemeClr val="tx1">
                    <a:lumMod val="95000"/>
                    <a:lumOff val="5000"/>
                  </a:schemeClr>
                </a:solidFill>
                <a:latin typeface="Arial" pitchFamily="34" charset="0"/>
                <a:cs typeface="Arial" pitchFamily="34" charset="0"/>
              </a:rPr>
              <a:t>liệu</a:t>
            </a:r>
            <a:r>
              <a:rPr lang="en-US" sz="2800" smtClean="0">
                <a:solidFill>
                  <a:schemeClr val="tx1">
                    <a:lumMod val="95000"/>
                    <a:lumOff val="5000"/>
                  </a:schemeClr>
                </a:solidFill>
                <a:latin typeface="Arial" pitchFamily="34" charset="0"/>
                <a:cs typeface="Arial" pitchFamily="34" charset="0"/>
              </a:rPr>
              <a:t> ngay từ đầu.</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Từ khoá template </a:t>
            </a:r>
            <a:r>
              <a:rPr lang="vi-VN" sz="2800">
                <a:solidFill>
                  <a:schemeClr val="tx1">
                    <a:lumMod val="95000"/>
                    <a:lumOff val="5000"/>
                  </a:schemeClr>
                </a:solidFill>
                <a:latin typeface="Arial" pitchFamily="34" charset="0"/>
                <a:cs typeface="Arial" pitchFamily="34" charset="0"/>
              </a:rPr>
              <a:t>được dùng trong C++ để báo cho trình biên dịch rằng đoạn mã theo sau sẽ thao tác một hoặc nhiều kiểu dữ liệu chưa xác </a:t>
            </a:r>
            <a:r>
              <a:rPr lang="vi-VN" sz="2800" smtClean="0">
                <a:solidFill>
                  <a:schemeClr val="tx1">
                    <a:lumMod val="95000"/>
                    <a:lumOff val="5000"/>
                  </a:schemeClr>
                </a:solidFill>
                <a:latin typeface="Arial" pitchFamily="34" charset="0"/>
                <a:cs typeface="Arial" pitchFamily="34" charset="0"/>
              </a:rPr>
              <a:t>định</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08/12/2013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756004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13160</TotalTime>
  <Words>3666</Words>
  <Application>Microsoft Office PowerPoint</Application>
  <PresentationFormat>On-screen Show (4:3)</PresentationFormat>
  <Paragraphs>750</Paragraphs>
  <Slides>64</Slides>
  <Notes>60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Template</vt:lpstr>
      <vt:lpstr>CHƯƠNG 7. TEMPLATE, EXCEPTION</vt:lpstr>
      <vt:lpstr>Template</vt:lpstr>
      <vt:lpstr>Giới thiệu</vt:lpstr>
      <vt:lpstr>Giới thiệu</vt:lpstr>
      <vt:lpstr>Giới thiệu</vt:lpstr>
      <vt:lpstr>Lập trình tổng quát</vt:lpstr>
      <vt:lpstr>Lập trình tổng quát trong C</vt:lpstr>
      <vt:lpstr>Lập trình tổng quát trong C</vt:lpstr>
      <vt:lpstr>C++ Template</vt:lpstr>
      <vt:lpstr>C++ Template</vt:lpstr>
      <vt:lpstr>C++ Template</vt:lpstr>
      <vt:lpstr>Khuôn mẫu hàm</vt:lpstr>
      <vt:lpstr>Khuôn mẫu hàm</vt:lpstr>
      <vt:lpstr>Khuôn mẫu hàm</vt:lpstr>
      <vt:lpstr>Khuôn mẫu hàm</vt:lpstr>
      <vt:lpstr>Khuôn mẫu hàm</vt:lpstr>
      <vt:lpstr>Khuôn mẫu hàm</vt:lpstr>
      <vt:lpstr>Khuôn mẫu hàm</vt:lpstr>
      <vt:lpstr>Khuôn mẫu lớp</vt:lpstr>
      <vt:lpstr>Khuôn mẫu lớp</vt:lpstr>
      <vt:lpstr>Khuôn mẫu lớp</vt:lpstr>
      <vt:lpstr>Khuôn mẫu lớp</vt:lpstr>
      <vt:lpstr>Khuôn mẫu lớp</vt:lpstr>
      <vt:lpstr>Khuôn mẫu lớp</vt:lpstr>
      <vt:lpstr>Khuôn mẫu lớp – Ví dụ</vt:lpstr>
      <vt:lpstr>Khuôn mẫu lớp – Ví dụ</vt:lpstr>
      <vt:lpstr>Khuôn mẫu lớp – Ví dụ</vt:lpstr>
      <vt:lpstr>Khuôn mẫu lớp – Ví dụ</vt:lpstr>
      <vt:lpstr>Khuôn mẫu lớp – Ví dụ</vt:lpstr>
      <vt:lpstr>Khuôn mẫu lớp – Ví dụ</vt:lpstr>
      <vt:lpstr>Các tham số khuôn mẫu khác</vt:lpstr>
      <vt:lpstr>Các tham số khuôn mẫu khác</vt:lpstr>
      <vt:lpstr>Các tham số khuôn mẫu khác</vt:lpstr>
      <vt:lpstr>Các tham số khuôn mẫu khác</vt:lpstr>
      <vt:lpstr>Các tham số khuôn mẫu khác</vt:lpstr>
      <vt:lpstr>Ngoại lệ (Exception)</vt:lpstr>
      <vt:lpstr>Giới thiệu</vt:lpstr>
      <vt:lpstr>Cách xử lý lỗi truyền thống</vt:lpstr>
      <vt:lpstr>Cách xử lý lỗi truyền thống</vt:lpstr>
      <vt:lpstr>Cách xử lý lỗi truyền thống</vt:lpstr>
      <vt:lpstr>C++ Exception</vt:lpstr>
      <vt:lpstr>Các kiểu ngoại lệ</vt:lpstr>
      <vt:lpstr>Cơ chế ngoại lệ</vt:lpstr>
      <vt:lpstr>Cơ chế ngoại lệ</vt:lpstr>
      <vt:lpstr>Cơ chế ngoại lệ</vt:lpstr>
      <vt:lpstr>Cú pháp xử lý ngoại lệ</vt:lpstr>
      <vt:lpstr>Ném ngoại lệ – throw</vt:lpstr>
      <vt:lpstr>Kiểm soát ngoại lệ</vt:lpstr>
      <vt:lpstr>Kiểm soát ngoại lệ</vt:lpstr>
      <vt:lpstr>Kiểm soát ngoại lệ – Ví dụ</vt:lpstr>
      <vt:lpstr>Kiểm soát ngoại lệ – Ví dụ</vt:lpstr>
      <vt:lpstr>So khớp ngoại lệ</vt:lpstr>
      <vt:lpstr>So khớp ngoại lệ</vt:lpstr>
      <vt:lpstr>So khớp ngoại lệ</vt:lpstr>
      <vt:lpstr>So khớp ngoại lệ</vt:lpstr>
      <vt:lpstr>So khớp ngoại lệ</vt:lpstr>
      <vt:lpstr>Lớp exception</vt:lpstr>
      <vt:lpstr>Lớp exception</vt:lpstr>
      <vt:lpstr>Lớp exception</vt:lpstr>
      <vt:lpstr>Lớp exception</vt:lpstr>
      <vt:lpstr>Lớp exception</vt:lpstr>
      <vt:lpstr>Lớp exception</vt:lpstr>
      <vt:lpstr>Ưu điểm exception trong C++</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DungTA</cp:lastModifiedBy>
  <cp:revision>805</cp:revision>
  <cp:lastPrinted>1601-01-01T00:00:00Z</cp:lastPrinted>
  <dcterms:created xsi:type="dcterms:W3CDTF">1601-01-01T00:00:00Z</dcterms:created>
  <dcterms:modified xsi:type="dcterms:W3CDTF">2013-12-08T06:37:03Z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