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32"/>
  </p:notesMasterIdLst>
  <p:sldIdLst>
    <p:sldId id="256" r:id="rId2"/>
    <p:sldId id="257" r:id="rId3"/>
    <p:sldId id="281" r:id="rId4"/>
    <p:sldId id="258" r:id="rId5"/>
    <p:sldId id="282" r:id="rId6"/>
    <p:sldId id="259" r:id="rId7"/>
    <p:sldId id="260" r:id="rId8"/>
    <p:sldId id="261" r:id="rId9"/>
    <p:sldId id="262" r:id="rId10"/>
    <p:sldId id="263" r:id="rId11"/>
    <p:sldId id="290" r:id="rId12"/>
    <p:sldId id="265" r:id="rId13"/>
    <p:sldId id="267" r:id="rId14"/>
    <p:sldId id="266" r:id="rId15"/>
    <p:sldId id="279" r:id="rId16"/>
    <p:sldId id="268" r:id="rId17"/>
    <p:sldId id="284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87" r:id="rId26"/>
    <p:sldId id="278" r:id="rId27"/>
    <p:sldId id="288" r:id="rId28"/>
    <p:sldId id="289" r:id="rId29"/>
    <p:sldId id="286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9CC1921-DF74-4DB5-8516-FEE78A013266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D24B878-6DFB-4618-B68C-9AE072238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24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Microsoft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EB92-F772-4663-8537-1301BB50BFAC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200" y="1316037"/>
            <a:ext cx="42703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F948-767F-407F-A020-A5EC9CBC2988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1B7D-C0F1-466D-856C-C3614969F05D}" type="datetime2">
              <a:rPr lang="en-US" smtClean="0"/>
              <a:pPr/>
              <a:t>Wednesday, November 13,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Wednesday, November 13, 2013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285852" y="2143116"/>
            <a:ext cx="6672282" cy="1222375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 BÁO CÁO 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</a:t>
            </a:r>
            <a:endParaRPr lang="en-US" sz="4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4414" y="350043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Xậy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games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XNA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Lập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môi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windows</a:t>
            </a:r>
            <a:endParaRPr kumimoji="0" lang="vi-V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4348" y="285728"/>
            <a:ext cx="7772400" cy="147002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ĐẠI HỌC QUỐC GIA TP.HỒ CHÍ MINH</a:t>
            </a:r>
            <a:b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TRƯỜNG ĐẠI HỌC CÔNG NGHỆ THÔNG TIN</a:t>
            </a:r>
            <a:endParaRPr kumimoji="0" lang="vi-VN" sz="28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II,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Class game1.cs: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Draw.</a:t>
            </a:r>
            <a:endParaRPr lang="vi-V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protected override void </a:t>
            </a:r>
            <a:r>
              <a:rPr lang="en-US" sz="2400" dirty="0"/>
              <a:t>Draw(</a:t>
            </a:r>
            <a:r>
              <a:rPr lang="en-US" sz="2400" dirty="0" err="1">
                <a:solidFill>
                  <a:srgbClr val="0070C0"/>
                </a:solidFill>
              </a:rPr>
              <a:t>GameTime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gameTime</a:t>
            </a:r>
            <a:r>
              <a:rPr lang="en-US" sz="2400" dirty="0"/>
              <a:t>)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{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GraphicsDevice.Clear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70C0"/>
                </a:solidFill>
              </a:rPr>
              <a:t>Color</a:t>
            </a:r>
            <a:r>
              <a:rPr lang="en-US" sz="2400" dirty="0" err="1"/>
              <a:t>.CornflowerBlue</a:t>
            </a:r>
            <a:r>
              <a:rPr lang="en-US" sz="2400" dirty="0"/>
              <a:t>);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>
                <a:solidFill>
                  <a:srgbClr val="0070C0"/>
                </a:solidFill>
              </a:rPr>
              <a:t>base</a:t>
            </a:r>
            <a:r>
              <a:rPr lang="en-US" sz="2400" dirty="0" err="1"/>
              <a:t>.Draw</a:t>
            </a:r>
            <a:r>
              <a:rPr lang="en-US" sz="2400" dirty="0"/>
              <a:t>(</a:t>
            </a:r>
            <a:r>
              <a:rPr lang="en-US" sz="2400" dirty="0" err="1"/>
              <a:t>gameTime</a:t>
            </a:r>
            <a:r>
              <a:rPr lang="en-US" sz="2400" dirty="0"/>
              <a:t>);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}</a:t>
            </a:r>
            <a:endParaRPr lang="vi-VN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5967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Game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III.XÂY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7894837" cy="1512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1,Khung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games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Toàn bộ môi trường trong game có thể rất rộng nhưng thao tác với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người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chơi chỉ thông qua màn hình hiển thị nhỏ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787" y="2629272"/>
            <a:ext cx="5853213" cy="372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2629272"/>
            <a:ext cx="2771800" cy="353603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Người lập trình xử lý hiển thị, tương tác một phần của toàn bộ môi trường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Các thiết bị hiển thị khác nhau cho kích thước khung nhìn khác nhau</a:t>
            </a:r>
          </a:p>
        </p:txBody>
      </p:sp>
    </p:spTree>
    <p:extLst>
      <p:ext uri="{BB962C8B-B14F-4D97-AF65-F5344CB8AC3E}">
        <p14:creationId xmlns:p14="http://schemas.microsoft.com/office/powerpoint/2010/main" xmlns="" val="557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37" y="1328782"/>
            <a:ext cx="8731696" cy="23068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3,Xây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dựng nền và các đối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tượng 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Nền game có thể là một hoặc nhiều ảnh.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Game 2D cần chuẩn bị những góc nhìn khác nhau cho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đối tượng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Nguyên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ắ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hiển thị là đối tượng sau sẽ hiển thị đè lên đối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tượng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trước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38791"/>
            <a:ext cx="3959408" cy="30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35668"/>
            <a:ext cx="3888432" cy="30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58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91" y="1340768"/>
            <a:ext cx="8686800" cy="58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2.Hệ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games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5822" y="1766491"/>
            <a:ext cx="2982636" cy="20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95913"/>
            <a:ext cx="2808312" cy="196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26737" y="2934099"/>
            <a:ext cx="648072" cy="26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307240" y="41397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XNA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684862" y="4509120"/>
            <a:ext cx="6479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Theo đó tọa độ zero (0,0) sẽ ở góc trái-trên của màn hình.</a:t>
            </a:r>
          </a:p>
          <a:p>
            <a:r>
              <a:rPr lang="vi-VN" sz="2000" dirty="0"/>
              <a:t>- Càng qua phải X càng tăng và </a:t>
            </a:r>
          </a:p>
          <a:p>
            <a:r>
              <a:rPr lang="vi-VN" sz="2000" dirty="0"/>
              <a:t>ngược lại.</a:t>
            </a:r>
          </a:p>
          <a:p>
            <a:r>
              <a:rPr lang="vi-VN" sz="2000" dirty="0"/>
              <a:t>- Càng xuống dưới Y càng tăng và </a:t>
            </a:r>
          </a:p>
          <a:p>
            <a:r>
              <a:rPr lang="vi-VN" sz="2000" dirty="0"/>
              <a:t>ngược lại.</a:t>
            </a:r>
          </a:p>
        </p:txBody>
      </p:sp>
    </p:spTree>
    <p:extLst>
      <p:ext uri="{BB962C8B-B14F-4D97-AF65-F5344CB8AC3E}">
        <p14:creationId xmlns:p14="http://schemas.microsoft.com/office/powerpoint/2010/main" xmlns="" val="1996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IV.XÂY DỰNG GAMES 2D</a:t>
            </a:r>
            <a:endParaRPr lang="vi-VN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37" y="1268760"/>
            <a:ext cx="8158011" cy="23762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Với những game tương tác có lên quan đến nền cần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mã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hóa tương ứng ảnh nền với ma trận địa hình  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Khi đó mỗi mã hóa tương ứng với ảnh nền khác nhau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196" y="3189802"/>
            <a:ext cx="7921236" cy="354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0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1" y="1306089"/>
            <a:ext cx="8117209" cy="277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4, Xây dựng đối tượng hình ảnh</a:t>
            </a:r>
          </a:p>
          <a:p>
            <a:pPr marL="0" indent="0">
              <a:buNone/>
            </a:pPr>
            <a:r>
              <a:rPr lang="en-US" dirty="0" smtClean="0"/>
              <a:t>B1: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Content &gt;&gt; Add &gt;&gt; Existing Item.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B2: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OK.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068960"/>
            <a:ext cx="473283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338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Texture2D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000" dirty="0" smtClean="0"/>
              <a:t>Texture2D </a:t>
            </a:r>
            <a:r>
              <a:rPr lang="en-US" sz="2000" dirty="0" err="1"/>
              <a:t>backGround</a:t>
            </a:r>
            <a:r>
              <a:rPr lang="en-US" sz="2000" dirty="0"/>
              <a:t>;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i="1" dirty="0" smtClean="0"/>
              <a:t>//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Trong phương thức </a:t>
            </a:r>
            <a:r>
              <a:rPr lang="vi-VN" sz="20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LoadContent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, chỉ ra đường dẫn đến hình của nó trong Content</a:t>
            </a:r>
            <a:r>
              <a:rPr lang="vi-VN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/>
          </a:p>
          <a:p>
            <a:pPr marL="400050" lvl="1" indent="0">
              <a:buNone/>
            </a:pPr>
            <a:r>
              <a:rPr lang="en-US" sz="2000" dirty="0"/>
              <a:t>protected override void </a:t>
            </a:r>
            <a:r>
              <a:rPr lang="en-US" sz="2000" dirty="0" err="1"/>
              <a:t>LoadContent</a:t>
            </a:r>
            <a:r>
              <a:rPr lang="en-US" sz="2000" dirty="0"/>
              <a:t>()</a:t>
            </a:r>
            <a:endParaRPr lang="vi-VN" sz="2000" dirty="0"/>
          </a:p>
          <a:p>
            <a:pPr marL="400050" lvl="1" indent="0">
              <a:buNone/>
            </a:pPr>
            <a:r>
              <a:rPr lang="en-US" sz="2000" dirty="0"/>
              <a:t>{ </a:t>
            </a:r>
            <a:endParaRPr lang="vi-VN" sz="2000" dirty="0"/>
          </a:p>
          <a:p>
            <a:pPr marL="400050" lvl="1" indent="0">
              <a:buNone/>
            </a:pPr>
            <a:r>
              <a:rPr lang="en-US" sz="2000" dirty="0" err="1"/>
              <a:t>backGround</a:t>
            </a:r>
            <a:r>
              <a:rPr lang="en-US" sz="2000" dirty="0"/>
              <a:t> = </a:t>
            </a:r>
            <a:r>
              <a:rPr lang="en-US" sz="2000" dirty="0" err="1"/>
              <a:t>content.Load</a:t>
            </a:r>
            <a:r>
              <a:rPr lang="en-US" sz="2000" dirty="0"/>
              <a:t>&lt;Texture2D&gt;(“</a:t>
            </a:r>
            <a:r>
              <a:rPr lang="en-US" sz="2000" dirty="0" err="1"/>
              <a:t>imageBackGround</a:t>
            </a:r>
            <a:r>
              <a:rPr lang="en-US" sz="2000" dirty="0"/>
              <a:t> ");</a:t>
            </a:r>
            <a:endParaRPr lang="vi-VN" sz="2000" dirty="0"/>
          </a:p>
          <a:p>
            <a:pPr marL="400050" lvl="1" indent="0">
              <a:buNone/>
            </a:pPr>
            <a:r>
              <a:rPr lang="en-US" sz="2000" dirty="0" smtClean="0"/>
              <a:t>}</a:t>
            </a:r>
            <a:endParaRPr lang="vi-V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Kế đến là xuống phương thức </a:t>
            </a:r>
            <a:r>
              <a:rPr lang="vi-V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</a:p>
          <a:p>
            <a:pPr marL="800100" lvl="2" indent="0">
              <a:buNone/>
            </a:pP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spriteBatch.Begin(); </a:t>
            </a:r>
          </a:p>
          <a:p>
            <a:pPr marL="800100" lvl="2" indent="0">
              <a:buNone/>
            </a:pP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spriteBatch.Draw(Hinh,</a:t>
            </a:r>
            <a:r>
              <a:rPr lang="vi-V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Vector2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.Zero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Color.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White);</a:t>
            </a:r>
          </a:p>
          <a:p>
            <a:pPr marL="800100" lvl="2" indent="0">
              <a:buNone/>
            </a:pP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spriteBatch.End();.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23928" y="41850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11860" y="49438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Tọa độ của Hình</a:t>
            </a:r>
            <a:endParaRPr lang="vi-V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65104"/>
            <a:ext cx="3169071" cy="231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6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36" y="1412776"/>
            <a:ext cx="8587680" cy="1440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4.1, vẽ đối tượng hình ảnh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spriteBath.Draw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anhPhiThuyen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Rectangle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(400,300,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width, height),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Color.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56312"/>
            <a:ext cx="6898385" cy="351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9822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2520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5, Xây dựng chuyển động trong games</a:t>
            </a:r>
          </a:p>
          <a:p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Một đối tượng chuyển động là việc vẽ lại đối tượng đó tại những vị </a:t>
            </a:r>
          </a:p>
          <a:p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trí khác nhau.</a:t>
            </a:r>
          </a:p>
          <a:p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Quá trình vẽ lại được xác định sau 1 khoảng thời gian nhất định </a:t>
            </a:r>
          </a:p>
          <a:p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dựa trên giá trị gameTime trong hàm </a:t>
            </a:r>
            <a:r>
              <a:rPr lang="vi-VN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</a:p>
          <a:p>
            <a:r>
              <a:rPr lang="vi-VN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protected override void </a:t>
            </a:r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Draw(</a:t>
            </a:r>
            <a:r>
              <a:rPr lang="vi-VN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GameTime  </a:t>
            </a:r>
            <a:r>
              <a:rPr lang="vi-VN" sz="3000" dirty="0">
                <a:latin typeface="Times New Roman" pitchFamily="18" charset="0"/>
                <a:cs typeface="Times New Roman" pitchFamily="18" charset="0"/>
              </a:rPr>
              <a:t>gameTime)</a:t>
            </a:r>
          </a:p>
        </p:txBody>
      </p:sp>
      <p:pic>
        <p:nvPicPr>
          <p:cNvPr id="6146" name="Picture 2" descr="C:\Users\MrDat\Desktop\RockRainEnhanc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754" y="3861048"/>
            <a:ext cx="481653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41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7839100" cy="4724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MSSV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11520552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Kim Long	 MSSV 11520594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	 MSSV: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11520601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1"/>
            <a:ext cx="7272808" cy="26642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5, Xây dựng chuyển động trong games</a:t>
            </a:r>
          </a:p>
          <a:p>
            <a:pPr marL="0" indent="0">
              <a:buNone/>
            </a:pPr>
            <a:r>
              <a:rPr lang="vi-VN" sz="3600" b="1" dirty="0">
                <a:latin typeface="Times New Roman" pitchFamily="18" charset="0"/>
                <a:cs typeface="Times New Roman" pitchFamily="18" charset="0"/>
              </a:rPr>
              <a:t>Di chuyển nhân vật trong games</a:t>
            </a: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+ Khai báo một trạng tháibàn phím:</a:t>
            </a: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KeyboardState trangThaiBanPhim;</a:t>
            </a: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 +Trong phương thức Update viết thêm dòng lệnh sau:</a:t>
            </a: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trangThaiBanPhim = Keyboard.GetState(); </a:t>
            </a: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if (trangThaiBanPhim.IsKeyDown(Keys.Up))</a:t>
            </a:r>
          </a:p>
          <a:p>
            <a:pPr marL="0" indent="0">
              <a:buNone/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toaDoPhiThuyen.Y--;</a:t>
            </a: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36181"/>
            <a:ext cx="4104445" cy="279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2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280920" cy="2304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5.1 </a:t>
            </a:r>
            <a:r>
              <a:rPr lang="vi-VN" sz="2400" dirty="0" smtClean="0"/>
              <a:t>Sprite </a:t>
            </a:r>
            <a:r>
              <a:rPr lang="vi-VN" sz="2400" dirty="0"/>
              <a:t>image 2D </a:t>
            </a:r>
            <a:endParaRPr lang="vi-VN" sz="2400" dirty="0" smtClean="0"/>
          </a:p>
          <a:p>
            <a:pPr marL="0" indent="0">
              <a:buNone/>
            </a:pPr>
            <a:r>
              <a:rPr lang="vi-VN" sz="2400" dirty="0"/>
              <a:t>Sprite image 2D thực chất là 1 image tập hợp tất cả các tư thế cơ bản của nhân vật theo một qui luật nào đó</a:t>
            </a:r>
            <a:br>
              <a:rPr lang="vi-VN" sz="2400" dirty="0"/>
            </a:br>
            <a:r>
              <a:rPr lang="vi-VN" sz="2400" dirty="0"/>
              <a:t>ví dụ về Sprite image</a:t>
            </a:r>
            <a:endParaRPr lang="vi-V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rDat\Desktop\sprite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3247700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271765"/>
            <a:ext cx="44999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Hàng 1 </a:t>
            </a:r>
            <a:r>
              <a:rPr lang="vi-VN" sz="1600" dirty="0" smtClean="0"/>
              <a:t>:các </a:t>
            </a:r>
            <a:r>
              <a:rPr lang="vi-VN" sz="1600" dirty="0"/>
              <a:t>tư thế cơ bản của </a:t>
            </a:r>
            <a:r>
              <a:rPr lang="vi-VN" sz="1600" dirty="0" smtClean="0"/>
              <a:t>NV khi NV chuyển </a:t>
            </a:r>
            <a:r>
              <a:rPr lang="vi-VN" sz="1600" dirty="0"/>
              <a:t>động từ dưới lên trên</a:t>
            </a:r>
            <a:br>
              <a:rPr lang="vi-VN" sz="1600" dirty="0"/>
            </a:br>
            <a:r>
              <a:rPr lang="vi-VN" sz="1600" dirty="0"/>
              <a:t>- Hàng </a:t>
            </a:r>
            <a:r>
              <a:rPr lang="vi-VN" sz="1600" dirty="0" smtClean="0"/>
              <a:t>2:các </a:t>
            </a:r>
            <a:r>
              <a:rPr lang="vi-VN" sz="1600" dirty="0"/>
              <a:t>tư thế cơ bản </a:t>
            </a:r>
            <a:r>
              <a:rPr lang="vi-VN" sz="1600" dirty="0" smtClean="0"/>
              <a:t>củaNV khi </a:t>
            </a:r>
            <a:r>
              <a:rPr lang="vi-VN" sz="1600" dirty="0"/>
              <a:t>nhân vật chuyển động từ </a:t>
            </a:r>
            <a:r>
              <a:rPr lang="vi-VN" sz="1600" dirty="0" smtClean="0"/>
              <a:t>trái -&gt;phải</a:t>
            </a:r>
            <a:r>
              <a:rPr lang="vi-VN" sz="1600" dirty="0"/>
              <a:t/>
            </a:r>
            <a:br>
              <a:rPr lang="vi-VN" sz="1600" dirty="0"/>
            </a:br>
            <a:r>
              <a:rPr lang="vi-VN" sz="1600" dirty="0"/>
              <a:t>- Hàng 3 </a:t>
            </a:r>
            <a:r>
              <a:rPr lang="vi-VN" sz="1600" dirty="0" smtClean="0"/>
              <a:t>các </a:t>
            </a:r>
            <a:r>
              <a:rPr lang="vi-VN" sz="1600" dirty="0"/>
              <a:t>tư thế cơ bản của </a:t>
            </a:r>
            <a:r>
              <a:rPr lang="vi-VN" sz="1600" dirty="0" smtClean="0"/>
              <a:t>NV khi chuyển </a:t>
            </a:r>
            <a:r>
              <a:rPr lang="vi-VN" sz="1600" dirty="0"/>
              <a:t>động từ trên xuống dưới</a:t>
            </a:r>
            <a:br>
              <a:rPr lang="vi-VN" sz="1600" dirty="0"/>
            </a:br>
            <a:r>
              <a:rPr lang="vi-VN" sz="1600" dirty="0"/>
              <a:t>- Hàng 4 </a:t>
            </a:r>
            <a:r>
              <a:rPr lang="vi-VN" sz="1600" dirty="0" smtClean="0"/>
              <a:t>các </a:t>
            </a:r>
            <a:r>
              <a:rPr lang="vi-VN" sz="1600" dirty="0"/>
              <a:t>tư thế cơ bản của </a:t>
            </a:r>
            <a:r>
              <a:rPr lang="vi-VN" sz="1600" dirty="0" smtClean="0"/>
              <a:t>NV khi chuyển </a:t>
            </a:r>
            <a:r>
              <a:rPr lang="vi-VN" sz="1600" dirty="0"/>
              <a:t>động từ phải qua trái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08139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43577"/>
            <a:ext cx="8640960" cy="2401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5.2 Tương tác đối tượng</a:t>
            </a: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Tương tác 2 đối tượng xảy ra khi 2 khối bao của 2 đối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tượng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giao nhau</a:t>
            </a: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Về mặt đồ họa khi xảy ra tương tác đối tượng nào vẽ trước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sẽ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bị đè bởi đối tượng sau</a:t>
            </a:r>
          </a:p>
          <a:p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Xây dựng phương pháp xác định, xử lý va chạm</a:t>
            </a:r>
            <a:endParaRPr lang="vi-V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4013" y="3789040"/>
            <a:ext cx="4426117" cy="27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6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48916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5.3 Xác định va chạm</a:t>
            </a:r>
          </a:p>
          <a:p>
            <a:pPr marL="0" indent="0" algn="just">
              <a:buNone/>
            </a:pPr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Nếu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1 phần của hình chữ </a:t>
            </a:r>
          </a:p>
          <a:p>
            <a:pPr marL="0" indent="0" algn="just"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nhật này nằm trong hình </a:t>
            </a:r>
          </a:p>
          <a:p>
            <a:pPr marL="0" indent="0" algn="just"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4337"/>
            <a:ext cx="4169041" cy="418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81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5.4 Phân vùng va chạm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Khi sử dụng khối hình chữ nhật bao quanh đối tượng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để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xác định các tương tác làm giảm tính chính xác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các game đối kháng.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Sử dụng một phân vùng cho vũ khí và một phân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vùng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cho những điểm khi va chạm sẽ gây thiệt hại.</a:t>
            </a:r>
            <a:endParaRPr lang="vi-V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5740" y="3717032"/>
            <a:ext cx="4176464" cy="26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30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5328592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5.4 Phân vùng va chạm</a:t>
            </a:r>
          </a:p>
          <a:p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Va chạm có nhiều loại và cách xây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dựng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khác nhau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Minh họa một rectangle (3,2,5,3) trên màn hình:</a:t>
            </a:r>
          </a:p>
          <a:p>
            <a:pPr marL="0" indent="0"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Khung màu tên to chính ta cửa số màn hình.</a:t>
            </a:r>
          </a:p>
          <a:p>
            <a:pPr marL="0" indent="0"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Khung màu đen nhỏ hơn là hình chữ nhật của chúng ta.</a:t>
            </a:r>
          </a:p>
          <a:p>
            <a:pPr marL="0" indent="0"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Các số màuđỏ là tọa độ trên màn hình</a:t>
            </a:r>
          </a:p>
          <a:p>
            <a:pPr marL="0" indent="0"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Số màu xanh dương là tọa độ của hình chữ nhật</a:t>
            </a:r>
          </a:p>
          <a:p>
            <a:pPr marL="0" indent="0"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 Số màu xanh lá là chiều rộng và cao của hình chữ nhật</a:t>
            </a:r>
            <a:endParaRPr lang="vi-V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8674" y="1544572"/>
            <a:ext cx="29432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5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3675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6.Âm thanh</a:t>
            </a:r>
          </a:p>
          <a:p>
            <a:pPr marL="0" indent="0">
              <a:buNone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Phần Sound chia ra 2 loại: Bài hát như ở trên, thường để làm nhạc nền (theme song) và Sound Effect – các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âm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thanh hiệu ứng.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(ví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dụ như tiếng nổ, tiếng bắn của phi thuyền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...)</a:t>
            </a: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1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 </a:t>
            </a: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IV.XÂY DỰNG GAMES 2D</a:t>
            </a:r>
            <a:endParaRPr lang="vi-VN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36750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vi-VN" sz="6700" b="1" dirty="0" smtClean="0">
                <a:latin typeface="Times New Roman" pitchFamily="18" charset="0"/>
                <a:cs typeface="Times New Roman" pitchFamily="18" charset="0"/>
              </a:rPr>
              <a:t>6.Âm thanh</a:t>
            </a:r>
          </a:p>
          <a:p>
            <a:pPr marL="0" indent="0">
              <a:buNone/>
            </a:pPr>
            <a:r>
              <a:rPr lang="vi-VN" sz="5000" i="1" dirty="0" smtClean="0">
                <a:latin typeface="Times New Roman" pitchFamily="18" charset="0"/>
                <a:cs typeface="Times New Roman" pitchFamily="18" charset="0"/>
              </a:rPr>
              <a:t>Chèn âm thanh vào games</a:t>
            </a:r>
          </a:p>
          <a:p>
            <a:pPr marL="0" indent="0">
              <a:buNone/>
            </a:pPr>
            <a:r>
              <a:rPr lang="vi-VN" sz="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 nhacNen;</a:t>
            </a:r>
          </a:p>
          <a:p>
            <a:pPr marL="0" indent="0">
              <a:buNone/>
            </a:pPr>
            <a:r>
              <a:rPr lang="vi-VN" sz="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SoundEffect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 nhacHieu;</a:t>
            </a:r>
          </a:p>
          <a:p>
            <a:pPr marL="0" indent="0">
              <a:buNone/>
            </a:pPr>
            <a:r>
              <a:rPr lang="vi-VN" sz="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protected override void 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LoadContent()</a:t>
            </a:r>
          </a:p>
          <a:p>
            <a:pPr marL="0" indent="0">
              <a:buNone/>
            </a:pP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nhacNen = Content.Load&lt;</a:t>
            </a:r>
            <a:r>
              <a:rPr lang="vi-VN" sz="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&gt;("</a:t>
            </a:r>
            <a:r>
              <a:rPr lang="vi-VN" sz="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nhacnen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MediaPlayer.Play(nhacNen);</a:t>
            </a:r>
          </a:p>
          <a:p>
            <a:pPr marL="0" indent="0">
              <a:buNone/>
            </a:pP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nhacHieu = Content.Load&lt;</a:t>
            </a:r>
            <a:r>
              <a:rPr lang="vi-VN" sz="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SoundEffect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&gt;("</a:t>
            </a:r>
            <a:r>
              <a:rPr lang="vi-VN" sz="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nhachieuung</a:t>
            </a: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nhacHieu.Play(); </a:t>
            </a:r>
          </a:p>
          <a:p>
            <a:pPr marL="0" indent="0">
              <a:buNone/>
            </a:pPr>
            <a:r>
              <a:rPr lang="vi-VN" sz="5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vi-VN" sz="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5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Xây dựng hình nền games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000" dirty="0"/>
              <a:t>Xây dựng hình nền games</a:t>
            </a:r>
          </a:p>
          <a:p>
            <a:r>
              <a:rPr lang="vi-VN" sz="2000" dirty="0"/>
              <a:t>Tạo một class mới đặt tên HinhNen.cs using các </a:t>
            </a:r>
            <a:r>
              <a:rPr lang="vi-VN" sz="2000" dirty="0" smtClean="0"/>
              <a:t>namespace</a:t>
            </a:r>
          </a:p>
          <a:p>
            <a:pPr marL="0" indent="0">
              <a:buNone/>
            </a:pPr>
            <a:r>
              <a:rPr lang="vi-VN" sz="2000" dirty="0" smtClean="0"/>
              <a:t>//Khai báo</a:t>
            </a:r>
          </a:p>
          <a:p>
            <a:pPr marL="0" indent="0">
              <a:buNone/>
            </a:pPr>
            <a:r>
              <a:rPr lang="vi-VN" sz="2000" dirty="0"/>
              <a:t>Texture2D hinhNen1, hinhNen2;</a:t>
            </a:r>
          </a:p>
          <a:p>
            <a:pPr marL="0" indent="0">
              <a:buNone/>
            </a:pPr>
            <a:r>
              <a:rPr lang="vi-VN" sz="2000" dirty="0"/>
              <a:t>Vector2 toaDo1, toaDo2</a:t>
            </a:r>
            <a:r>
              <a:rPr lang="vi-VN" sz="2000" dirty="0" smtClean="0"/>
              <a:t>;</a:t>
            </a:r>
          </a:p>
          <a:p>
            <a:pPr marL="0" indent="0">
              <a:buNone/>
            </a:pPr>
            <a:r>
              <a:rPr lang="vi-VN" sz="2000" dirty="0" smtClean="0"/>
              <a:t>// trong phương thức LoadConten</a:t>
            </a:r>
          </a:p>
          <a:p>
            <a:pPr marL="0" indent="0">
              <a:buNone/>
            </a:pPr>
            <a:r>
              <a:rPr lang="vi-VN" sz="2000" dirty="0"/>
              <a:t>public void LoadContent(ContentManager Content)</a:t>
            </a:r>
          </a:p>
          <a:p>
            <a:pPr marL="0" indent="0">
              <a:buNone/>
            </a:pPr>
            <a:r>
              <a:rPr lang="vi-VN" sz="2000" dirty="0"/>
              <a:t>{</a:t>
            </a:r>
          </a:p>
          <a:p>
            <a:pPr marL="0" indent="0">
              <a:buNone/>
            </a:pPr>
            <a:r>
              <a:rPr lang="vi-VN" sz="2000" dirty="0"/>
              <a:t>hinhNen1 = Content.Load&lt;Texture2D&gt;("HinhNen");</a:t>
            </a:r>
          </a:p>
          <a:p>
            <a:pPr marL="0" indent="0">
              <a:buNone/>
            </a:pPr>
            <a:r>
              <a:rPr lang="vi-VN" sz="2000" dirty="0"/>
              <a:t>toaDo1 = Vector2.Zero;</a:t>
            </a:r>
          </a:p>
          <a:p>
            <a:pPr marL="0" indent="0">
              <a:buNone/>
            </a:pPr>
            <a:r>
              <a:rPr lang="vi-VN" sz="2000" dirty="0"/>
              <a:t>hinhNen2 = Content.Load&lt;Texture2D&gt;("HinhNen");</a:t>
            </a:r>
          </a:p>
          <a:p>
            <a:pPr marL="0" indent="0">
              <a:buNone/>
            </a:pPr>
            <a:r>
              <a:rPr lang="vi-VN" sz="2000" dirty="0"/>
              <a:t>toaDo2 = new Vector2(0, -600);</a:t>
            </a:r>
          </a:p>
          <a:p>
            <a:pPr marL="0" indent="0">
              <a:buNone/>
            </a:pPr>
            <a:r>
              <a:rPr lang="vi-VN" sz="2000" dirty="0"/>
              <a:t>}</a:t>
            </a:r>
          </a:p>
          <a:p>
            <a:pPr marL="0" indent="0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xmlns="" val="16510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dirty="0" smtClean="0"/>
              <a:t>//trong phương thức UpDate</a:t>
            </a:r>
          </a:p>
          <a:p>
            <a:pPr marL="0" indent="0">
              <a:buNone/>
            </a:pPr>
            <a:r>
              <a:rPr lang="vi-VN" sz="2000" dirty="0" smtClean="0"/>
              <a:t>public </a:t>
            </a:r>
            <a:r>
              <a:rPr lang="vi-VN" sz="2000" dirty="0"/>
              <a:t>void Update(GameTime gameTime)</a:t>
            </a:r>
          </a:p>
          <a:p>
            <a:pPr marL="0" indent="0">
              <a:buNone/>
            </a:pPr>
            <a:r>
              <a:rPr lang="vi-VN" sz="2000" dirty="0"/>
              <a:t>{</a:t>
            </a:r>
          </a:p>
          <a:p>
            <a:pPr marL="0" indent="0">
              <a:buNone/>
            </a:pPr>
            <a:r>
              <a:rPr lang="vi-VN" sz="2000" dirty="0"/>
              <a:t>toaDo1.Y ++;</a:t>
            </a:r>
          </a:p>
          <a:p>
            <a:pPr marL="0" indent="0">
              <a:buNone/>
            </a:pPr>
            <a:r>
              <a:rPr lang="vi-VN" sz="2000" dirty="0"/>
              <a:t>if (toaDo1.Y &gt;= 600)</a:t>
            </a:r>
          </a:p>
          <a:p>
            <a:pPr marL="0" indent="0">
              <a:buNone/>
            </a:pPr>
            <a:r>
              <a:rPr lang="vi-VN" sz="2000" dirty="0"/>
              <a:t>toaDo1.Y = -600;</a:t>
            </a:r>
          </a:p>
          <a:p>
            <a:pPr marL="0" indent="0">
              <a:buNone/>
            </a:pPr>
            <a:r>
              <a:rPr lang="vi-VN" sz="2000" dirty="0"/>
              <a:t>toaDo2.Y ++;</a:t>
            </a:r>
          </a:p>
          <a:p>
            <a:pPr marL="0" indent="0">
              <a:buNone/>
            </a:pPr>
            <a:r>
              <a:rPr lang="vi-VN" sz="2000" dirty="0"/>
              <a:t>if (toaDo2.Y &gt;= 600)</a:t>
            </a:r>
          </a:p>
          <a:p>
            <a:pPr marL="0" indent="0">
              <a:buNone/>
            </a:pPr>
            <a:r>
              <a:rPr lang="vi-VN" sz="2000" dirty="0"/>
              <a:t>toaDo2.Y = -600;</a:t>
            </a:r>
          </a:p>
          <a:p>
            <a:pPr marL="0" indent="0">
              <a:buNone/>
            </a:pPr>
            <a:r>
              <a:rPr lang="vi-VN" sz="2000" dirty="0" smtClean="0"/>
              <a:t>}</a:t>
            </a:r>
          </a:p>
          <a:p>
            <a:pPr marL="0" indent="0">
              <a:buNone/>
            </a:pPr>
            <a:r>
              <a:rPr lang="vi-VN" sz="2000" dirty="0" smtClean="0"/>
              <a:t>//trong phương thức Draw</a:t>
            </a:r>
            <a:endParaRPr lang="vi-VN" sz="2000" dirty="0"/>
          </a:p>
          <a:p>
            <a:pPr marL="0" indent="0">
              <a:buNone/>
            </a:pPr>
            <a:r>
              <a:rPr lang="vi-VN" sz="2000" dirty="0"/>
              <a:t>public void Draw(SpriteBatch sp)</a:t>
            </a:r>
          </a:p>
          <a:p>
            <a:pPr marL="0" indent="0">
              <a:buNone/>
            </a:pPr>
            <a:r>
              <a:rPr lang="vi-VN" sz="2000" dirty="0"/>
              <a:t>{</a:t>
            </a:r>
          </a:p>
          <a:p>
            <a:pPr marL="0" indent="0">
              <a:buNone/>
            </a:pPr>
            <a:r>
              <a:rPr lang="vi-VN" sz="2000" dirty="0"/>
              <a:t>sp.Draw(hinhNen1, toaDo1, Color.White);</a:t>
            </a:r>
          </a:p>
          <a:p>
            <a:pPr marL="0" indent="0">
              <a:buNone/>
            </a:pPr>
            <a:r>
              <a:rPr lang="vi-VN" sz="2000" dirty="0"/>
              <a:t>sp.Draw(hinhNen2, toaDo2, Color.White);</a:t>
            </a:r>
          </a:p>
          <a:p>
            <a:pPr marL="0" indent="0">
              <a:buNone/>
            </a:pPr>
            <a:r>
              <a:rPr lang="vi-VN" sz="2000" dirty="0"/>
              <a:t>}</a:t>
            </a:r>
          </a:p>
          <a:p>
            <a:pPr marL="0" indent="0">
              <a:buNone/>
            </a:pP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xmlns="" val="33959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78391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I, GIỚI THIỆU TỔNG QUAN VỀ XNA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II, PHƯƠNG PHÁP LẬP TRÌNH TRÊN XNA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DEMO GAME</a:t>
            </a:r>
          </a:p>
        </p:txBody>
      </p:sp>
    </p:spTree>
    <p:extLst>
      <p:ext uri="{BB962C8B-B14F-4D97-AF65-F5344CB8AC3E}">
        <p14:creationId xmlns:p14="http://schemas.microsoft.com/office/powerpoint/2010/main" xmlns="" val="1300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Demo Game Phi Thuyền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9001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             TỔNG QUAN VỀ XNA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54163"/>
            <a:ext cx="5707360" cy="4179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XNA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Runtime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XNA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game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MrDat\Desktop\x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0864" y="1844823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2834" y="287969"/>
            <a:ext cx="6623221" cy="445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4756" y="5169966"/>
            <a:ext cx="7027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Sau khi cài tải bản XNA </a:t>
            </a:r>
            <a:r>
              <a:rPr lang="vi-VN" sz="2400" dirty="0" smtClean="0"/>
              <a:t> </a:t>
            </a:r>
            <a:r>
              <a:rPr lang="vi-VN" sz="2400" dirty="0"/>
              <a:t>về cài đặt, nó sẽ tự tìm đến C# và add vào. </a:t>
            </a:r>
          </a:p>
        </p:txBody>
      </p:sp>
    </p:spTree>
    <p:extLst>
      <p:ext uri="{BB962C8B-B14F-4D97-AF65-F5344CB8AC3E}">
        <p14:creationId xmlns:p14="http://schemas.microsoft.com/office/powerpoint/2010/main" xmlns="" val="25687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II,</a:t>
            </a:r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Class game1.cs:</a:t>
            </a:r>
            <a:r>
              <a:rPr lang="vi-VN" dirty="0">
                <a:effectLst/>
              </a:rPr>
              <a:t/>
            </a:r>
            <a:br>
              <a:rPr lang="vi-VN" dirty="0">
                <a:effectLst/>
              </a:rPr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7507560" cy="2162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Game1()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{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graphics 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GraphicsDeviceManager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(this);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Content.RootDirectory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"Content";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}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0861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II,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Class game1.cs: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+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vi-VN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protected override void </a:t>
            </a:r>
            <a:r>
              <a:rPr lang="en-US" sz="2400" dirty="0"/>
              <a:t>Initialize()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{            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>
                <a:solidFill>
                  <a:srgbClr val="00B0F0"/>
                </a:solidFill>
              </a:rPr>
              <a:t>base</a:t>
            </a:r>
            <a:r>
              <a:rPr lang="en-US" sz="2400" dirty="0" err="1"/>
              <a:t>.Initialize</a:t>
            </a:r>
            <a:r>
              <a:rPr lang="en-US" sz="2400" dirty="0"/>
              <a:t>();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}</a:t>
            </a:r>
            <a:endParaRPr lang="vi-VN" sz="2400" dirty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xmlns="" val="3408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II,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Class game1.cs: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170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+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load content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smtClean="0"/>
              <a:t>game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protected </a:t>
            </a:r>
            <a:r>
              <a:rPr lang="en-US" sz="2400" dirty="0">
                <a:solidFill>
                  <a:srgbClr val="00B0F0"/>
                </a:solidFill>
              </a:rPr>
              <a:t>override void </a:t>
            </a:r>
            <a:r>
              <a:rPr lang="en-US" sz="2400" dirty="0" err="1"/>
              <a:t>LoadContent</a:t>
            </a:r>
            <a:r>
              <a:rPr lang="en-US" sz="2400" dirty="0"/>
              <a:t>()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 {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 smtClean="0"/>
              <a:t>spriteBatch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new </a:t>
            </a:r>
            <a:r>
              <a:rPr lang="en-US" sz="2400" dirty="0" err="1" smtClean="0">
                <a:solidFill>
                  <a:srgbClr val="0070C0"/>
                </a:solidFill>
              </a:rPr>
              <a:t>SpriteBatch</a:t>
            </a:r>
            <a:r>
              <a:rPr lang="en-US" sz="2400" dirty="0" smtClean="0"/>
              <a:t>(</a:t>
            </a:r>
            <a:r>
              <a:rPr lang="en-US" sz="2400" dirty="0" err="1" smtClean="0"/>
              <a:t>GraphicsDevice</a:t>
            </a:r>
            <a:r>
              <a:rPr lang="en-US" sz="2400" dirty="0"/>
              <a:t>);</a:t>
            </a:r>
            <a:endParaRPr lang="vi-VN" sz="2400" dirty="0"/>
          </a:p>
          <a:p>
            <a:pPr marL="0" indent="0">
              <a:buNone/>
            </a:pPr>
            <a:r>
              <a:rPr lang="en-US" sz="2400" dirty="0"/>
              <a:t>     }</a:t>
            </a:r>
            <a:endParaRPr lang="vi-VN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5277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II,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effectLst/>
                <a:latin typeface="Times New Roman" pitchFamily="18" charset="0"/>
                <a:cs typeface="Times New Roman" pitchFamily="18" charset="0"/>
              </a:rPr>
              <a:t> Class game1.cs: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Update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protected override void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Update(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GameTime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gameTime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         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GamePad.GetState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PlayerIndex.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Buttons.Back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ButtonState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.Pressed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.Exit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          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gameTime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4908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nancial performanc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performance</Template>
  <TotalTime>0</TotalTime>
  <Words>1089</Words>
  <Application>Microsoft Office PowerPoint</Application>
  <PresentationFormat>On-screen Show (4:3)</PresentationFormat>
  <Paragraphs>190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Financial performance</vt:lpstr>
      <vt:lpstr>BÀI BÁO CÁO seminar</vt:lpstr>
      <vt:lpstr>Các thành viên nhóm</vt:lpstr>
      <vt:lpstr>Slide 3</vt:lpstr>
      <vt:lpstr>I             TỔNG QUAN VỀ XNA</vt:lpstr>
      <vt:lpstr>Slide 5</vt:lpstr>
      <vt:lpstr>II, Các hàm trong Class game1.cs: </vt:lpstr>
      <vt:lpstr>II, Các hàm trong Class game1.cs:</vt:lpstr>
      <vt:lpstr>II, Các hàm trong Class game1.cs:</vt:lpstr>
      <vt:lpstr>II, Các hàm trong Class game1.cs:</vt:lpstr>
      <vt:lpstr>II, Các hàm trong Class game1.cs:</vt:lpstr>
      <vt:lpstr>Demo Game</vt:lpstr>
      <vt:lpstr> III.XÂY DỰNG GAMES 2D</vt:lpstr>
      <vt:lpstr> IV.XÂY DỰNG GAMES 2D</vt:lpstr>
      <vt:lpstr> IV.XÂY DỰNG GAMES 2D</vt:lpstr>
      <vt:lpstr>  IV.XÂY DỰNG GAMES 2D</vt:lpstr>
      <vt:lpstr> IV.XÂY DỰNG GAMES 2D</vt:lpstr>
      <vt:lpstr>Slide 17</vt:lpstr>
      <vt:lpstr> IV.XÂY DỰNG GAMES 2D</vt:lpstr>
      <vt:lpstr> IV.XÂY DỰNG GAMES 2D</vt:lpstr>
      <vt:lpstr> IV.XÂY DỰNG GAMES 2D</vt:lpstr>
      <vt:lpstr> IV.XÂY DỰNG GAMES 2D</vt:lpstr>
      <vt:lpstr> IV.XÂY DỰNG GAMES 2D</vt:lpstr>
      <vt:lpstr> IV.XÂY DỰNG GAMES 2D</vt:lpstr>
      <vt:lpstr> IV.XÂY DỰNG GAMES 2D</vt:lpstr>
      <vt:lpstr> IV.XÂY DỰNG GAMES 2D</vt:lpstr>
      <vt:lpstr> IV.XÂY DỰNG GAMES 2D</vt:lpstr>
      <vt:lpstr> IV.XÂY DỰNG GAMES 2D</vt:lpstr>
      <vt:lpstr>Xây dựng hình nền games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2013-05-09T07:49:41Z</dcterms:created>
  <dcterms:modified xsi:type="dcterms:W3CDTF">2013-11-13T15:49:31Z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TC101671171033</vt:lpwstr>
  </property>
</Properties>
</file>