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1" r:id="rId14"/>
    <p:sldId id="270" r:id="rId15"/>
    <p:sldId id="269" r:id="rId16"/>
    <p:sldId id="273"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5910A5-EA57-4175-9AF1-CBC7711C2B1B}"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236055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5910A5-EA57-4175-9AF1-CBC7711C2B1B}"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133107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5910A5-EA57-4175-9AF1-CBC7711C2B1B}"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67060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5910A5-EA57-4175-9AF1-CBC7711C2B1B}"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103420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5910A5-EA57-4175-9AF1-CBC7711C2B1B}"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70885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5910A5-EA57-4175-9AF1-CBC7711C2B1B}" type="datetimeFigureOut">
              <a:rPr lang="en-US" smtClean="0"/>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193513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5910A5-EA57-4175-9AF1-CBC7711C2B1B}" type="datetimeFigureOut">
              <a:rPr lang="en-US" smtClean="0"/>
              <a:t>5/11/2015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71166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5910A5-EA57-4175-9AF1-CBC7711C2B1B}" type="datetimeFigureOut">
              <a:rPr lang="en-US" smtClean="0"/>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385075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910A5-EA57-4175-9AF1-CBC7711C2B1B}" type="datetimeFigureOut">
              <a:rPr lang="en-US" smtClean="0"/>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260772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910A5-EA57-4175-9AF1-CBC7711C2B1B}" type="datetimeFigureOut">
              <a:rPr lang="en-US" smtClean="0"/>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177258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910A5-EA57-4175-9AF1-CBC7711C2B1B}" type="datetimeFigureOut">
              <a:rPr lang="en-US" smtClean="0"/>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CB280-8A44-48C9-AA5E-B1443DC61689}" type="slidenum">
              <a:rPr lang="en-US" smtClean="0"/>
              <a:t>‹#›</a:t>
            </a:fld>
            <a:endParaRPr lang="en-US"/>
          </a:p>
        </p:txBody>
      </p:sp>
    </p:spTree>
    <p:extLst>
      <p:ext uri="{BB962C8B-B14F-4D97-AF65-F5344CB8AC3E}">
        <p14:creationId xmlns:p14="http://schemas.microsoft.com/office/powerpoint/2010/main" val="160771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910A5-EA57-4175-9AF1-CBC7711C2B1B}" type="datetimeFigureOut">
              <a:rPr lang="en-US" smtClean="0"/>
              <a:t>5/11/2015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CB280-8A44-48C9-AA5E-B1443DC61689}" type="slidenum">
              <a:rPr lang="en-US" smtClean="0"/>
              <a:t>‹#›</a:t>
            </a:fld>
            <a:endParaRPr lang="en-US"/>
          </a:p>
        </p:txBody>
      </p:sp>
    </p:spTree>
    <p:extLst>
      <p:ext uri="{BB962C8B-B14F-4D97-AF65-F5344CB8AC3E}">
        <p14:creationId xmlns:p14="http://schemas.microsoft.com/office/powerpoint/2010/main" val="215929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488" y="2266682"/>
            <a:ext cx="9144000" cy="1140250"/>
          </a:xfrm>
        </p:spPr>
        <p:txBody>
          <a:bodyPr>
            <a:noAutofit/>
          </a:bodyPr>
          <a:lstStyle/>
          <a:p>
            <a:r>
              <a:rPr lang="en-US" sz="8800" dirty="0" smtClean="0">
                <a:solidFill>
                  <a:srgbClr val="FF0000"/>
                </a:solidFill>
                <a:latin typeface="Times New Roman" panose="02020603050405020304" pitchFamily="18" charset="0"/>
                <a:cs typeface="Times New Roman" panose="02020603050405020304" pitchFamily="18" charset="0"/>
              </a:rPr>
              <a:t>Java Collections</a:t>
            </a:r>
            <a:endParaRPr lang="en-US" sz="88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871730" y="4559120"/>
            <a:ext cx="4597758"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Tăng Bá Tuấn	                 12520485</a:t>
            </a:r>
          </a:p>
          <a:p>
            <a:r>
              <a:rPr lang="en-US" sz="2400" dirty="0" smtClean="0">
                <a:latin typeface="Times New Roman" panose="02020603050405020304" pitchFamily="18" charset="0"/>
                <a:cs typeface="Times New Roman" panose="02020603050405020304" pitchFamily="18" charset="0"/>
              </a:rPr>
              <a:t>Tăng Hoàng Phong	     12520316</a:t>
            </a:r>
          </a:p>
          <a:p>
            <a:r>
              <a:rPr lang="en-US" sz="2400" dirty="0" smtClean="0">
                <a:latin typeface="Times New Roman" panose="02020603050405020304" pitchFamily="18" charset="0"/>
                <a:cs typeface="Times New Roman" panose="02020603050405020304" pitchFamily="18" charset="0"/>
              </a:rPr>
              <a:t>Võ Kỳ Thoại	                 12520420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059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Giao tiếp SortedSet</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2009171" y="1474631"/>
            <a:ext cx="9040901" cy="464820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latin typeface="Times New Roman" panose="02020603050405020304" pitchFamily="18" charset="0"/>
                <a:cs typeface="Times New Roman" panose="02020603050405020304" pitchFamily="18" charset="0"/>
              </a:rPr>
              <a:t>SortedSet kế thừa từ Set, nó hỗ trợ thao tác trên tập hợp các phần tử có thể so sánh được. Các đối tượng đưa vào trong một SortedSet phải cài đặt giao tiếp Comparable hoặc lớp cài đặt SortedSet phải nhận một Comparator trên kiểu của đối tượng đó.</a:t>
            </a:r>
          </a:p>
          <a:p>
            <a:pPr marL="342900" indent="-342900"/>
            <a:r>
              <a:rPr lang="en-US" dirty="0" smtClean="0">
                <a:latin typeface="Times New Roman" panose="02020603050405020304" pitchFamily="18" charset="0"/>
                <a:cs typeface="Times New Roman" panose="02020603050405020304" pitchFamily="18" charset="0"/>
              </a:rPr>
              <a:t>Một số phương thức của SortedSet:</a:t>
            </a:r>
          </a:p>
          <a:p>
            <a:pPr marL="742950" lvl="1" indent="-285750"/>
            <a:r>
              <a:rPr lang="en-US" sz="2800" dirty="0" smtClean="0">
                <a:latin typeface="Times New Roman" panose="02020603050405020304" pitchFamily="18" charset="0"/>
                <a:cs typeface="Times New Roman" panose="02020603050405020304" pitchFamily="18" charset="0"/>
              </a:rPr>
              <a:t>Object first(); // lấy phần tử đầu tiên (nhỏ nhất)</a:t>
            </a:r>
          </a:p>
          <a:p>
            <a:pPr marL="742950" lvl="1" indent="-285750"/>
            <a:r>
              <a:rPr lang="en-US" sz="2800" dirty="0" smtClean="0">
                <a:latin typeface="Times New Roman" panose="02020603050405020304" pitchFamily="18" charset="0"/>
                <a:cs typeface="Times New Roman" panose="02020603050405020304" pitchFamily="18" charset="0"/>
              </a:rPr>
              <a:t>Object last(); // lấy phần tử cuối cùng (lớn nhất)</a:t>
            </a:r>
          </a:p>
          <a:p>
            <a:pPr marL="742950" lvl="1" indent="-285750"/>
            <a:r>
              <a:rPr lang="en-US" sz="2800" dirty="0" smtClean="0">
                <a:latin typeface="Times New Roman" panose="02020603050405020304" pitchFamily="18" charset="0"/>
                <a:cs typeface="Times New Roman" panose="02020603050405020304" pitchFamily="18" charset="0"/>
              </a:rPr>
              <a:t>SortedSet subSet(Object e1, Object e2); // lấy một tập các phần tử nằm trong khoảng từ e1 tới e2.</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61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00"/>
                                        <p:tgtEl>
                                          <p:spTgt spid="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Giao </a:t>
            </a:r>
            <a:r>
              <a:rPr lang="en-US" sz="6000" dirty="0" smtClean="0">
                <a:solidFill>
                  <a:srgbClr val="FF0000"/>
                </a:solidFill>
                <a:latin typeface="Times New Roman" panose="02020603050405020304" pitchFamily="18" charset="0"/>
                <a:cs typeface="Times New Roman" panose="02020603050405020304" pitchFamily="18" charset="0"/>
              </a:rPr>
              <a:t>tiếp Map</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1957657" y="1461752"/>
            <a:ext cx="9118174" cy="464820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latin typeface="Times New Roman" panose="02020603050405020304" pitchFamily="18" charset="0"/>
                <a:cs typeface="Times New Roman" panose="02020603050405020304" pitchFamily="18" charset="0"/>
              </a:rPr>
              <a:t>Giao tiếp Map cung cấp các thao tác xử lý trên các bảng ánh xạ (Bảng ánh xạ lưu các phần tử theo khoá và không được có 2 khoá trùng nhau).</a:t>
            </a:r>
          </a:p>
          <a:p>
            <a:pPr marL="342900" indent="-342900"/>
            <a:r>
              <a:rPr lang="en-US" dirty="0" smtClean="0">
                <a:latin typeface="Times New Roman" panose="02020603050405020304" pitchFamily="18" charset="0"/>
                <a:cs typeface="Times New Roman" panose="02020603050405020304" pitchFamily="18" charset="0"/>
              </a:rPr>
              <a:t>Một số phương thức của Map</a:t>
            </a:r>
          </a:p>
          <a:p>
            <a:pPr marL="742950" lvl="1" indent="-285750"/>
            <a:r>
              <a:rPr lang="en-US" sz="2800" dirty="0" smtClean="0">
                <a:latin typeface="Times New Roman" panose="02020603050405020304" pitchFamily="18" charset="0"/>
                <a:cs typeface="Times New Roman" panose="02020603050405020304" pitchFamily="18" charset="0"/>
              </a:rPr>
              <a:t>Object put(Object key, Object value);</a:t>
            </a:r>
          </a:p>
          <a:p>
            <a:pPr marL="742950" lvl="1" indent="-285750"/>
            <a:r>
              <a:rPr lang="en-US" sz="2800" dirty="0" smtClean="0">
                <a:latin typeface="Times New Roman" panose="02020603050405020304" pitchFamily="18" charset="0"/>
                <a:cs typeface="Times New Roman" panose="02020603050405020304" pitchFamily="18" charset="0"/>
              </a:rPr>
              <a:t>Object get(Object key);</a:t>
            </a:r>
          </a:p>
          <a:p>
            <a:pPr marL="742950" lvl="1" indent="-285750"/>
            <a:r>
              <a:rPr lang="en-US" sz="2800" dirty="0" smtClean="0">
                <a:latin typeface="Times New Roman" panose="02020603050405020304" pitchFamily="18" charset="0"/>
                <a:cs typeface="Times New Roman" panose="02020603050405020304" pitchFamily="18" charset="0"/>
              </a:rPr>
              <a:t>Object remove(Object key);</a:t>
            </a:r>
          </a:p>
          <a:p>
            <a:pPr marL="742950" lvl="1" indent="-285750"/>
            <a:r>
              <a:rPr lang="en-US" sz="2800" dirty="0" smtClean="0">
                <a:latin typeface="Times New Roman" panose="02020603050405020304" pitchFamily="18" charset="0"/>
                <a:cs typeface="Times New Roman" panose="02020603050405020304" pitchFamily="18" charset="0"/>
              </a:rPr>
              <a:t>boolean containsKey(Object key);</a:t>
            </a:r>
          </a:p>
          <a:p>
            <a:pPr marL="742950" lvl="1" indent="-285750"/>
            <a:r>
              <a:rPr lang="en-US" sz="2800" dirty="0" smtClean="0">
                <a:latin typeface="Times New Roman" panose="02020603050405020304" pitchFamily="18" charset="0"/>
                <a:cs typeface="Times New Roman" panose="02020603050405020304" pitchFamily="18" charset="0"/>
              </a:rPr>
              <a:t>boolean containsValue(Object value);</a:t>
            </a:r>
          </a:p>
          <a:p>
            <a:pPr marL="742950" lvl="1" indent="-285750"/>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6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arn(inVertical)">
                                      <p:cBhvr>
                                        <p:cTn id="14" dur="500"/>
                                        <p:tgtEl>
                                          <p:spTgt spid="4">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arn(inVertical)">
                                      <p:cBhvr>
                                        <p:cTn id="20" dur="500"/>
                                        <p:tgtEl>
                                          <p:spTgt spid="4">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arn(inVertical)">
                                      <p:cBhvr>
                                        <p:cTn id="26" dur="500"/>
                                        <p:tgtEl>
                                          <p:spTgt spid="4">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Vertical)">
                                      <p:cBhvr>
                                        <p:cTn id="29" dur="500"/>
                                        <p:tgtEl>
                                          <p:spTgt spid="4">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Giao </a:t>
            </a:r>
            <a:r>
              <a:rPr lang="en-US" sz="6000" dirty="0" smtClean="0">
                <a:solidFill>
                  <a:srgbClr val="FF0000"/>
                </a:solidFill>
                <a:latin typeface="Times New Roman" panose="02020603050405020304" pitchFamily="18" charset="0"/>
                <a:cs typeface="Times New Roman" panose="02020603050405020304" pitchFamily="18" charset="0"/>
              </a:rPr>
              <a:t>tiếp Map</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txBox="1">
            <a:spLocks noChangeArrowheads="1"/>
          </p:cNvSpPr>
          <p:nvPr/>
        </p:nvSpPr>
        <p:spPr>
          <a:xfrm>
            <a:off x="1957589" y="1493949"/>
            <a:ext cx="8950816" cy="459132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latin typeface="Times New Roman" panose="02020603050405020304" pitchFamily="18" charset="0"/>
                <a:cs typeface="Times New Roman" panose="02020603050405020304" pitchFamily="18" charset="0"/>
              </a:rPr>
              <a:t>Map cung cấp 3 cách view dữ liệu:</a:t>
            </a:r>
          </a:p>
          <a:p>
            <a:pPr marL="742950" lvl="1" indent="-285750"/>
            <a:r>
              <a:rPr lang="en-US" sz="2800" dirty="0" smtClean="0">
                <a:latin typeface="Times New Roman" panose="02020603050405020304" pitchFamily="18" charset="0"/>
                <a:cs typeface="Times New Roman" panose="02020603050405020304" pitchFamily="18" charset="0"/>
              </a:rPr>
              <a:t>View các khoá: </a:t>
            </a:r>
          </a:p>
          <a:p>
            <a:pPr marL="742950" lvl="1" indent="-285750">
              <a:buFontTx/>
              <a:buNone/>
            </a:pPr>
            <a:r>
              <a:rPr lang="en-US" sz="2800" dirty="0" smtClean="0">
                <a:latin typeface="Times New Roman" panose="02020603050405020304" pitchFamily="18" charset="0"/>
                <a:cs typeface="Times New Roman" panose="02020603050405020304" pitchFamily="18" charset="0"/>
              </a:rPr>
              <a:t>	Set keySet(); // Trả về các khoá</a:t>
            </a:r>
          </a:p>
          <a:p>
            <a:pPr marL="742950" lvl="1" indent="-285750"/>
            <a:r>
              <a:rPr lang="en-US" sz="2800" dirty="0" smtClean="0">
                <a:latin typeface="Times New Roman" panose="02020603050405020304" pitchFamily="18" charset="0"/>
                <a:cs typeface="Times New Roman" panose="02020603050405020304" pitchFamily="18" charset="0"/>
              </a:rPr>
              <a:t>View các giá trị: </a:t>
            </a:r>
          </a:p>
          <a:p>
            <a:pPr marL="742950" lvl="1" indent="-285750">
              <a:buFontTx/>
              <a:buNone/>
            </a:pPr>
            <a:r>
              <a:rPr lang="en-US" sz="2800" dirty="0" smtClean="0">
                <a:latin typeface="Times New Roman" panose="02020603050405020304" pitchFamily="18" charset="0"/>
                <a:cs typeface="Times New Roman" panose="02020603050405020304" pitchFamily="18" charset="0"/>
              </a:rPr>
              <a:t>	Collection values(); // Trả về các giá trị</a:t>
            </a:r>
          </a:p>
          <a:p>
            <a:pPr marL="742950" lvl="1" indent="-285750"/>
            <a:r>
              <a:rPr lang="en-US" sz="2800" dirty="0" smtClean="0">
                <a:latin typeface="Times New Roman" panose="02020603050405020304" pitchFamily="18" charset="0"/>
                <a:cs typeface="Times New Roman" panose="02020603050405020304" pitchFamily="18" charset="0"/>
              </a:rPr>
              <a:t>View các cặp khoá-giá trị</a:t>
            </a:r>
          </a:p>
          <a:p>
            <a:pPr marL="742950" lvl="1" indent="-285750">
              <a:buFontTx/>
              <a:buNone/>
            </a:pPr>
            <a:r>
              <a:rPr lang="en-US" sz="2800" dirty="0" smtClean="0">
                <a:latin typeface="Times New Roman" panose="02020603050405020304" pitchFamily="18" charset="0"/>
                <a:cs typeface="Times New Roman" panose="02020603050405020304" pitchFamily="18" charset="0"/>
              </a:rPr>
              <a:t>	Set entrySet(); // Trả về các cặp khoá-giá trị</a:t>
            </a:r>
          </a:p>
          <a:p>
            <a:pPr marL="342900" indent="-342900"/>
            <a:r>
              <a:rPr lang="en-US" dirty="0" smtClean="0">
                <a:latin typeface="Times New Roman" panose="02020603050405020304" pitchFamily="18" charset="0"/>
                <a:cs typeface="Times New Roman" panose="02020603050405020304" pitchFamily="18" charset="0"/>
              </a:rPr>
              <a:t>Sau khi nhận được kết quả là một collection, ta có thể dùng iterator để duyệt các phần tử của nó.</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44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2" dur="500"/>
                                        <p:tgtEl>
                                          <p:spTgt spid="5">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 calcmode="lin" valueType="num">
                                      <p:cBhvr>
                                        <p:cTn id="30" dur="1000" fill="hold"/>
                                        <p:tgtEl>
                                          <p:spTgt spid="5">
                                            <p:txEl>
                                              <p:pRg st="7" end="7"/>
                                            </p:txEl>
                                          </p:spTgt>
                                        </p:tgtEl>
                                        <p:attrNameLst>
                                          <p:attrName>ppt_w</p:attrName>
                                        </p:attrNameLst>
                                      </p:cBhvr>
                                      <p:tavLst>
                                        <p:tav tm="0">
                                          <p:val>
                                            <p:fltVal val="0"/>
                                          </p:val>
                                        </p:tav>
                                        <p:tav tm="100000">
                                          <p:val>
                                            <p:strVal val="#ppt_w"/>
                                          </p:val>
                                        </p:tav>
                                      </p:tavLst>
                                    </p:anim>
                                    <p:anim calcmode="lin" valueType="num">
                                      <p:cBhvr>
                                        <p:cTn id="31" dur="1000" fill="hold"/>
                                        <p:tgtEl>
                                          <p:spTgt spid="5">
                                            <p:txEl>
                                              <p:pRg st="7" end="7"/>
                                            </p:txEl>
                                          </p:spTgt>
                                        </p:tgtEl>
                                        <p:attrNameLst>
                                          <p:attrName>ppt_h</p:attrName>
                                        </p:attrNameLst>
                                      </p:cBhvr>
                                      <p:tavLst>
                                        <p:tav tm="0">
                                          <p:val>
                                            <p:fltVal val="0"/>
                                          </p:val>
                                        </p:tav>
                                        <p:tav tm="100000">
                                          <p:val>
                                            <p:strVal val="#ppt_h"/>
                                          </p:val>
                                        </p:tav>
                                      </p:tavLst>
                                    </p:anim>
                                    <p:anim calcmode="lin" valueType="num">
                                      <p:cBhvr>
                                        <p:cTn id="32" dur="1000" fill="hold"/>
                                        <p:tgtEl>
                                          <p:spTgt spid="5">
                                            <p:txEl>
                                              <p:pRg st="7" end="7"/>
                                            </p:txEl>
                                          </p:spTgt>
                                        </p:tgtEl>
                                        <p:attrNameLst>
                                          <p:attrName>style.rotation</p:attrName>
                                        </p:attrNameLst>
                                      </p:cBhvr>
                                      <p:tavLst>
                                        <p:tav tm="0">
                                          <p:val>
                                            <p:fltVal val="90"/>
                                          </p:val>
                                        </p:tav>
                                        <p:tav tm="100000">
                                          <p:val>
                                            <p:fltVal val="0"/>
                                          </p:val>
                                        </p:tav>
                                      </p:tavLst>
                                    </p:anim>
                                    <p:animEffect transition="in" filter="fade">
                                      <p:cBhvr>
                                        <p:cTn id="33" dur="1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Giao tiếp SortedMap</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4" name="Rectangle 4"/>
          <p:cNvSpPr txBox="1">
            <a:spLocks noChangeArrowheads="1"/>
          </p:cNvSpPr>
          <p:nvPr/>
        </p:nvSpPr>
        <p:spPr>
          <a:xfrm>
            <a:off x="1944776" y="1475703"/>
            <a:ext cx="9028024" cy="2671294"/>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latin typeface="Times New Roman" panose="02020603050405020304" pitchFamily="18" charset="0"/>
                <a:cs typeface="Times New Roman" panose="02020603050405020304" pitchFamily="18" charset="0"/>
              </a:rPr>
              <a:t>Giao tiếp SortedMap kế thừa từ Map, nó cung cấp thao tác trên các bảng ánh xạ với khoá có thể so sánh được.</a:t>
            </a:r>
          </a:p>
          <a:p>
            <a:pPr marL="342900" indent="-342900"/>
            <a:r>
              <a:rPr lang="en-US" dirty="0" smtClean="0">
                <a:latin typeface="Times New Roman" panose="02020603050405020304" pitchFamily="18" charset="0"/>
                <a:cs typeface="Times New Roman" panose="02020603050405020304" pitchFamily="18" charset="0"/>
              </a:rPr>
              <a:t>Giống như SortedSet, các đối tượng khoá đưa vào trong SortedMap phải cài đặt giao tiếp Comparable hoặc lớp cài đặt SortedMap phải nhận một Comparator trên đối tượng khoá.</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8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Implementations</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970534" y="1192371"/>
            <a:ext cx="9002266" cy="1731135"/>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latin typeface="Times New Roman" panose="02020603050405020304" pitchFamily="18" charset="0"/>
                <a:cs typeface="Times New Roman" panose="02020603050405020304" pitchFamily="18" charset="0"/>
              </a:rPr>
              <a:t>Các cài đặt trong Collections Framework chính là các lớp collection có sẵn trong Java. Chúng cài đặt các collection interface ở trên để thể hiện các cấu trúc dữ liệu cụ thể. Ví dụ: mảng động, danh sách liên kết, cây đỏ đen, bảng băm...</a:t>
            </a:r>
            <a:endParaRPr lang="en-US" dirty="0">
              <a:latin typeface="Times New Roman" panose="02020603050405020304" pitchFamily="18" charset="0"/>
              <a:cs typeface="Times New Roman" panose="02020603050405020304" pitchFamily="18" charset="0"/>
            </a:endParaRPr>
          </a:p>
        </p:txBody>
      </p:sp>
      <p:sp>
        <p:nvSpPr>
          <p:cNvPr id="6" name="Text Box 8"/>
          <p:cNvSpPr txBox="1">
            <a:spLocks noChangeArrowheads="1"/>
          </p:cNvSpPr>
          <p:nvPr/>
        </p:nvSpPr>
        <p:spPr bwMode="auto">
          <a:xfrm>
            <a:off x="2704563" y="3271233"/>
            <a:ext cx="1894268" cy="338554"/>
          </a:xfrm>
          <a:prstGeom prst="rect">
            <a:avLst/>
          </a:prstGeom>
          <a:solidFill>
            <a:srgbClr val="CC99FF"/>
          </a:solidFill>
          <a:ln w="9525" algn="ctr">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List</a:t>
            </a:r>
          </a:p>
        </p:txBody>
      </p:sp>
      <p:sp>
        <p:nvSpPr>
          <p:cNvPr id="7" name="Text Box 9"/>
          <p:cNvSpPr txBox="1">
            <a:spLocks noChangeArrowheads="1"/>
          </p:cNvSpPr>
          <p:nvPr/>
        </p:nvSpPr>
        <p:spPr bwMode="auto">
          <a:xfrm>
            <a:off x="5676363" y="3042633"/>
            <a:ext cx="1894268" cy="338554"/>
          </a:xfrm>
          <a:prstGeom prst="rect">
            <a:avLst/>
          </a:prstGeom>
          <a:solidFill>
            <a:srgbClr val="FFFF99"/>
          </a:solidFill>
          <a:ln w="9525">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LinkedList</a:t>
            </a:r>
          </a:p>
        </p:txBody>
      </p:sp>
      <p:sp>
        <p:nvSpPr>
          <p:cNvPr id="8" name="Text Box 11"/>
          <p:cNvSpPr txBox="1">
            <a:spLocks noChangeArrowheads="1"/>
          </p:cNvSpPr>
          <p:nvPr/>
        </p:nvSpPr>
        <p:spPr bwMode="auto">
          <a:xfrm>
            <a:off x="5676363" y="3434006"/>
            <a:ext cx="1894268" cy="338554"/>
          </a:xfrm>
          <a:prstGeom prst="rect">
            <a:avLst/>
          </a:prstGeom>
          <a:solidFill>
            <a:srgbClr val="FFFF99"/>
          </a:solidFill>
          <a:ln w="9525">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ArrayList</a:t>
            </a:r>
          </a:p>
        </p:txBody>
      </p:sp>
      <p:sp>
        <p:nvSpPr>
          <p:cNvPr id="9" name="Text Box 12"/>
          <p:cNvSpPr txBox="1">
            <a:spLocks noChangeArrowheads="1"/>
          </p:cNvSpPr>
          <p:nvPr/>
        </p:nvSpPr>
        <p:spPr bwMode="auto">
          <a:xfrm>
            <a:off x="2704563" y="5902462"/>
            <a:ext cx="1894268" cy="338554"/>
          </a:xfrm>
          <a:prstGeom prst="rect">
            <a:avLst/>
          </a:prstGeom>
          <a:solidFill>
            <a:srgbClr val="CC99FF"/>
          </a:solidFill>
          <a:ln w="9525" algn="ctr">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Map</a:t>
            </a:r>
          </a:p>
        </p:txBody>
      </p:sp>
      <p:sp>
        <p:nvSpPr>
          <p:cNvPr id="10" name="Text Box 14"/>
          <p:cNvSpPr txBox="1">
            <a:spLocks noChangeArrowheads="1"/>
          </p:cNvSpPr>
          <p:nvPr/>
        </p:nvSpPr>
        <p:spPr bwMode="auto">
          <a:xfrm>
            <a:off x="5676363" y="5849514"/>
            <a:ext cx="1894268" cy="338554"/>
          </a:xfrm>
          <a:prstGeom prst="rect">
            <a:avLst/>
          </a:prstGeom>
          <a:solidFill>
            <a:srgbClr val="FFFF99"/>
          </a:solidFill>
          <a:ln w="9525">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dirty="0">
                <a:latin typeface="Times New Roman" panose="02020603050405020304" pitchFamily="18" charset="0"/>
                <a:cs typeface="Times New Roman" panose="02020603050405020304" pitchFamily="18" charset="0"/>
              </a:rPr>
              <a:t>LinkedHashMap</a:t>
            </a:r>
          </a:p>
        </p:txBody>
      </p:sp>
      <p:sp>
        <p:nvSpPr>
          <p:cNvPr id="11" name="Text Box 15"/>
          <p:cNvSpPr txBox="1">
            <a:spLocks noChangeArrowheads="1"/>
          </p:cNvSpPr>
          <p:nvPr/>
        </p:nvSpPr>
        <p:spPr bwMode="auto">
          <a:xfrm>
            <a:off x="5676363" y="6240529"/>
            <a:ext cx="1894268" cy="338554"/>
          </a:xfrm>
          <a:prstGeom prst="rect">
            <a:avLst/>
          </a:prstGeom>
          <a:solidFill>
            <a:srgbClr val="CC99FF"/>
          </a:solidFill>
          <a:ln w="9525" algn="ctr">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SortedMap</a:t>
            </a:r>
          </a:p>
        </p:txBody>
      </p:sp>
      <p:sp>
        <p:nvSpPr>
          <p:cNvPr id="12" name="Text Box 16"/>
          <p:cNvSpPr txBox="1">
            <a:spLocks noChangeArrowheads="1"/>
          </p:cNvSpPr>
          <p:nvPr/>
        </p:nvSpPr>
        <p:spPr bwMode="auto">
          <a:xfrm>
            <a:off x="5676363" y="5445262"/>
            <a:ext cx="1894268" cy="338554"/>
          </a:xfrm>
          <a:prstGeom prst="rect">
            <a:avLst/>
          </a:prstGeom>
          <a:solidFill>
            <a:srgbClr val="FFFF99"/>
          </a:solidFill>
          <a:ln w="9525">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dirty="0">
                <a:latin typeface="Times New Roman" panose="02020603050405020304" pitchFamily="18" charset="0"/>
                <a:cs typeface="Times New Roman" panose="02020603050405020304" pitchFamily="18" charset="0"/>
              </a:rPr>
              <a:t>HashMap</a:t>
            </a:r>
          </a:p>
        </p:txBody>
      </p:sp>
      <p:sp>
        <p:nvSpPr>
          <p:cNvPr id="13" name="Text Box 17"/>
          <p:cNvSpPr txBox="1">
            <a:spLocks noChangeArrowheads="1"/>
          </p:cNvSpPr>
          <p:nvPr/>
        </p:nvSpPr>
        <p:spPr bwMode="auto">
          <a:xfrm>
            <a:off x="8648163" y="6253403"/>
            <a:ext cx="1894268" cy="338554"/>
          </a:xfrm>
          <a:prstGeom prst="rect">
            <a:avLst/>
          </a:prstGeom>
          <a:solidFill>
            <a:srgbClr val="FFFF99"/>
          </a:solidFill>
          <a:ln w="9525">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TreeMap</a:t>
            </a:r>
          </a:p>
        </p:txBody>
      </p:sp>
      <p:sp>
        <p:nvSpPr>
          <p:cNvPr id="14" name="Line 22"/>
          <p:cNvSpPr>
            <a:spLocks noChangeShapeType="1"/>
          </p:cNvSpPr>
          <p:nvPr/>
        </p:nvSpPr>
        <p:spPr bwMode="auto">
          <a:xfrm flipH="1">
            <a:off x="4735449" y="3279064"/>
            <a:ext cx="701581" cy="1095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5" name="Line 24"/>
          <p:cNvSpPr>
            <a:spLocks noChangeShapeType="1"/>
          </p:cNvSpPr>
          <p:nvPr/>
        </p:nvSpPr>
        <p:spPr bwMode="auto">
          <a:xfrm flipH="1" flipV="1">
            <a:off x="4735449" y="3456133"/>
            <a:ext cx="701581" cy="1460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6" name="Line 26"/>
          <p:cNvSpPr>
            <a:spLocks noChangeShapeType="1"/>
          </p:cNvSpPr>
          <p:nvPr/>
        </p:nvSpPr>
        <p:spPr bwMode="auto">
          <a:xfrm flipH="1">
            <a:off x="4735449" y="5760374"/>
            <a:ext cx="701581" cy="1703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7" name="Line 27"/>
          <p:cNvSpPr>
            <a:spLocks noChangeShapeType="1"/>
          </p:cNvSpPr>
          <p:nvPr/>
        </p:nvSpPr>
        <p:spPr bwMode="auto">
          <a:xfrm flipH="1" flipV="1">
            <a:off x="4735449" y="6070600"/>
            <a:ext cx="701581" cy="12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8" name="Line 28"/>
          <p:cNvSpPr>
            <a:spLocks noChangeShapeType="1"/>
          </p:cNvSpPr>
          <p:nvPr/>
        </p:nvSpPr>
        <p:spPr bwMode="auto">
          <a:xfrm flipH="1" flipV="1">
            <a:off x="4735449" y="6167094"/>
            <a:ext cx="701581" cy="2676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9" name="Line 29"/>
          <p:cNvSpPr>
            <a:spLocks noChangeShapeType="1"/>
          </p:cNvSpPr>
          <p:nvPr/>
        </p:nvSpPr>
        <p:spPr bwMode="auto">
          <a:xfrm flipH="1">
            <a:off x="7707249" y="6422267"/>
            <a:ext cx="7015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0" name="Text Box 30"/>
          <p:cNvSpPr txBox="1">
            <a:spLocks noChangeArrowheads="1"/>
          </p:cNvSpPr>
          <p:nvPr/>
        </p:nvSpPr>
        <p:spPr bwMode="auto">
          <a:xfrm>
            <a:off x="2704563" y="4625305"/>
            <a:ext cx="1894268" cy="338554"/>
          </a:xfrm>
          <a:prstGeom prst="rect">
            <a:avLst/>
          </a:prstGeom>
          <a:solidFill>
            <a:srgbClr val="CC99FF"/>
          </a:solidFill>
          <a:ln w="9525">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Set</a:t>
            </a:r>
          </a:p>
        </p:txBody>
      </p:sp>
      <p:sp>
        <p:nvSpPr>
          <p:cNvPr id="21" name="Text Box 31"/>
          <p:cNvSpPr txBox="1">
            <a:spLocks noChangeArrowheads="1"/>
          </p:cNvSpPr>
          <p:nvPr/>
        </p:nvSpPr>
        <p:spPr bwMode="auto">
          <a:xfrm>
            <a:off x="5676363" y="4183132"/>
            <a:ext cx="1894268" cy="338554"/>
          </a:xfrm>
          <a:prstGeom prst="rect">
            <a:avLst/>
          </a:prstGeom>
          <a:solidFill>
            <a:srgbClr val="FFFF99"/>
          </a:solidFill>
          <a:ln w="9525">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HashSet</a:t>
            </a:r>
          </a:p>
        </p:txBody>
      </p:sp>
      <p:sp>
        <p:nvSpPr>
          <p:cNvPr id="22" name="Text Box 32"/>
          <p:cNvSpPr txBox="1">
            <a:spLocks noChangeArrowheads="1"/>
          </p:cNvSpPr>
          <p:nvPr/>
        </p:nvSpPr>
        <p:spPr bwMode="auto">
          <a:xfrm>
            <a:off x="5676363" y="4574505"/>
            <a:ext cx="1894268" cy="338554"/>
          </a:xfrm>
          <a:prstGeom prst="rect">
            <a:avLst/>
          </a:prstGeom>
          <a:solidFill>
            <a:srgbClr val="FFFF99"/>
          </a:solidFill>
          <a:ln w="9525">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LinkedHashSet</a:t>
            </a:r>
          </a:p>
        </p:txBody>
      </p:sp>
      <p:sp>
        <p:nvSpPr>
          <p:cNvPr id="23" name="Text Box 33"/>
          <p:cNvSpPr txBox="1">
            <a:spLocks noChangeArrowheads="1"/>
          </p:cNvSpPr>
          <p:nvPr/>
        </p:nvSpPr>
        <p:spPr bwMode="auto">
          <a:xfrm>
            <a:off x="5676363" y="4965520"/>
            <a:ext cx="1894268" cy="338554"/>
          </a:xfrm>
          <a:prstGeom prst="rect">
            <a:avLst/>
          </a:prstGeom>
          <a:solidFill>
            <a:srgbClr val="CC99FF"/>
          </a:solidFill>
          <a:ln w="9525" algn="ctr">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SortedSet</a:t>
            </a:r>
          </a:p>
        </p:txBody>
      </p:sp>
      <p:sp>
        <p:nvSpPr>
          <p:cNvPr id="24" name="Text Box 34"/>
          <p:cNvSpPr txBox="1">
            <a:spLocks noChangeArrowheads="1"/>
          </p:cNvSpPr>
          <p:nvPr/>
        </p:nvSpPr>
        <p:spPr bwMode="auto">
          <a:xfrm>
            <a:off x="8648163" y="4993860"/>
            <a:ext cx="1894268" cy="338554"/>
          </a:xfrm>
          <a:prstGeom prst="rect">
            <a:avLst/>
          </a:prstGeom>
          <a:solidFill>
            <a:srgbClr val="FFFF99"/>
          </a:solidFill>
          <a:ln w="9525">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600" b="0">
                <a:latin typeface="Times New Roman" panose="02020603050405020304" pitchFamily="18" charset="0"/>
                <a:cs typeface="Times New Roman" panose="02020603050405020304" pitchFamily="18" charset="0"/>
              </a:rPr>
              <a:t>TreeSet</a:t>
            </a:r>
          </a:p>
        </p:txBody>
      </p:sp>
      <p:sp>
        <p:nvSpPr>
          <p:cNvPr id="25" name="Line 35"/>
          <p:cNvSpPr>
            <a:spLocks noChangeShapeType="1"/>
          </p:cNvSpPr>
          <p:nvPr/>
        </p:nvSpPr>
        <p:spPr bwMode="auto">
          <a:xfrm flipH="1">
            <a:off x="4735449" y="4459587"/>
            <a:ext cx="701581" cy="2190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6" name="Line 36"/>
          <p:cNvSpPr>
            <a:spLocks noChangeShapeType="1"/>
          </p:cNvSpPr>
          <p:nvPr/>
        </p:nvSpPr>
        <p:spPr bwMode="auto">
          <a:xfrm flipH="1">
            <a:off x="4729407" y="4780569"/>
            <a:ext cx="6314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7" name="Line 37"/>
          <p:cNvSpPr>
            <a:spLocks noChangeShapeType="1"/>
          </p:cNvSpPr>
          <p:nvPr/>
        </p:nvSpPr>
        <p:spPr bwMode="auto">
          <a:xfrm flipH="1" flipV="1">
            <a:off x="4763352" y="4897441"/>
            <a:ext cx="701581" cy="2190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8" name="Line 38"/>
          <p:cNvSpPr>
            <a:spLocks noChangeShapeType="1"/>
          </p:cNvSpPr>
          <p:nvPr/>
        </p:nvSpPr>
        <p:spPr bwMode="auto">
          <a:xfrm flipH="1">
            <a:off x="7637091" y="5155546"/>
            <a:ext cx="77173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58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arn(inVertical)">
                                      <p:cBhvr>
                                        <p:cTn id="41" dur="500"/>
                                        <p:tgtEl>
                                          <p:spTgt spid="17"/>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arn(inVertical)">
                                      <p:cBhvr>
                                        <p:cTn id="44" dur="500"/>
                                        <p:tgtEl>
                                          <p:spTgt spid="18"/>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arn(inVertical)">
                                      <p:cBhvr>
                                        <p:cTn id="50" dur="500"/>
                                        <p:tgtEl>
                                          <p:spTgt spid="20"/>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arn(inVertical)">
                                      <p:cBhvr>
                                        <p:cTn id="53" dur="500"/>
                                        <p:tgtEl>
                                          <p:spTgt spid="21"/>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arn(inVertical)">
                                      <p:cBhvr>
                                        <p:cTn id="56" dur="500"/>
                                        <p:tgtEl>
                                          <p:spTgt spid="22"/>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arn(inVertical)">
                                      <p:cBhvr>
                                        <p:cTn id="59" dur="500"/>
                                        <p:tgtEl>
                                          <p:spTgt spid="23"/>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arn(inVertical)">
                                      <p:cBhvr>
                                        <p:cTn id="62" dur="500"/>
                                        <p:tgtEl>
                                          <p:spTgt spid="25"/>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arn(inVertical)">
                                      <p:cBhvr>
                                        <p:cTn id="65" dur="500"/>
                                        <p:tgtEl>
                                          <p:spTgt spid="26"/>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arn(inVertical)">
                                      <p:cBhvr>
                                        <p:cTn id="68" dur="500"/>
                                        <p:tgtEl>
                                          <p:spTgt spid="27"/>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barn(inVertical)">
                                      <p:cBhvr>
                                        <p:cTn id="71" dur="500"/>
                                        <p:tgtEl>
                                          <p:spTgt spid="28"/>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barn(inVertical)">
                                      <p:cBhvr>
                                        <p:cTn id="74" dur="500"/>
                                        <p:tgtEl>
                                          <p:spTgt spid="7"/>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arn(inVertical)">
                                      <p:cBhvr>
                                        <p:cTn id="77" dur="500"/>
                                        <p:tgtEl>
                                          <p:spTgt spid="24"/>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barn(inVertical)">
                                      <p:cBhvr>
                                        <p:cTn id="8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1"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Mô tả các cài đặt</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1777351" y="1300766"/>
            <a:ext cx="9414389" cy="53576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600" dirty="0" smtClean="0">
                <a:latin typeface="Times New Roman" panose="02020603050405020304" pitchFamily="18" charset="0"/>
                <a:cs typeface="Times New Roman" panose="02020603050405020304" pitchFamily="18" charset="0"/>
              </a:rPr>
              <a:t>ArrayList: Mảng động, nếu các phần tử thêm vào vượt quá kích cỡ mảng, mảng sẽ tự động tăng kích cỡ.</a:t>
            </a:r>
          </a:p>
          <a:p>
            <a:pPr marL="342900" indent="-342900"/>
            <a:r>
              <a:rPr lang="en-US" sz="2600" dirty="0" smtClean="0">
                <a:latin typeface="Times New Roman" panose="02020603050405020304" pitchFamily="18" charset="0"/>
                <a:cs typeface="Times New Roman" panose="02020603050405020304" pitchFamily="18" charset="0"/>
              </a:rPr>
              <a:t>LinkedList: Danh sách liên kết 2 chiều. Hỗ trợ thao tác trên đầu và cuối danh sách. </a:t>
            </a:r>
          </a:p>
          <a:p>
            <a:pPr marL="342900" indent="-342900"/>
            <a:r>
              <a:rPr lang="en-US" sz="2600" dirty="0" smtClean="0">
                <a:latin typeface="Times New Roman" panose="02020603050405020304" pitchFamily="18" charset="0"/>
                <a:cs typeface="Times New Roman" panose="02020603050405020304" pitchFamily="18" charset="0"/>
              </a:rPr>
              <a:t>HashSet: Bảng băm.</a:t>
            </a:r>
          </a:p>
          <a:p>
            <a:pPr marL="342900" indent="-342900"/>
            <a:r>
              <a:rPr lang="en-US" sz="2600" dirty="0" smtClean="0">
                <a:latin typeface="Times New Roman" panose="02020603050405020304" pitchFamily="18" charset="0"/>
                <a:cs typeface="Times New Roman" panose="02020603050405020304" pitchFamily="18" charset="0"/>
              </a:rPr>
              <a:t>LinkedHashSet: Bảng băm kết hợp với linked list nhằm đảm bảo thứ tự các phần tử.</a:t>
            </a:r>
          </a:p>
          <a:p>
            <a:pPr marL="342900" indent="-342900"/>
            <a:r>
              <a:rPr lang="en-US" sz="2600" dirty="0" smtClean="0">
                <a:latin typeface="Times New Roman" panose="02020603050405020304" pitchFamily="18" charset="0"/>
                <a:cs typeface="Times New Roman" panose="02020603050405020304" pitchFamily="18" charset="0"/>
              </a:rPr>
              <a:t>TreeSet: Cây đỏ đen (red-black tree).</a:t>
            </a:r>
          </a:p>
          <a:p>
            <a:pPr marL="342900" indent="-342900"/>
            <a:r>
              <a:rPr lang="en-US" sz="2600" dirty="0">
                <a:latin typeface="Times New Roman" panose="02020603050405020304" pitchFamily="18" charset="0"/>
                <a:cs typeface="Times New Roman" panose="02020603050405020304" pitchFamily="18" charset="0"/>
              </a:rPr>
              <a:t>HashMap: Bảng băm (cài đặt của Map).</a:t>
            </a:r>
          </a:p>
          <a:p>
            <a:pPr marL="342900" indent="-342900"/>
            <a:r>
              <a:rPr lang="en-US" sz="2600" dirty="0">
                <a:latin typeface="Times New Roman" panose="02020603050405020304" pitchFamily="18" charset="0"/>
                <a:cs typeface="Times New Roman" panose="02020603050405020304" pitchFamily="18" charset="0"/>
              </a:rPr>
              <a:t>LinkedHashMap: Bảng băm kết hợp với linked list nhằm đảm bảo thứ tự các phần tử (cài đặt của Map).</a:t>
            </a:r>
          </a:p>
          <a:p>
            <a:pPr marL="342900" indent="-342900"/>
            <a:r>
              <a:rPr lang="en-US" sz="2600" dirty="0">
                <a:latin typeface="Times New Roman" panose="02020603050405020304" pitchFamily="18" charset="0"/>
                <a:cs typeface="Times New Roman" panose="02020603050405020304" pitchFamily="18" charset="0"/>
              </a:rPr>
              <a:t>TreeMap: Cây đỏ đen (cài đặt của Map).</a:t>
            </a:r>
          </a:p>
          <a:p>
            <a:pPr marL="342900" indent="-342900"/>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76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4" dur="5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p:cTn id="29"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30"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31"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32" dur="1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p:cTn id="37"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4" dur="500"/>
                                        <p:tgtEl>
                                          <p:spTgt spid="6">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wipe(down)">
                                      <p:cBhvr>
                                        <p:cTn id="49"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1"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Các lớp bao</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1777351" y="1300766"/>
            <a:ext cx="9414389" cy="53576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latin typeface="Times New Roman" panose="02020603050405020304" pitchFamily="18" charset="0"/>
                <a:cs typeface="Times New Roman" panose="02020603050405020304" pitchFamily="18" charset="0"/>
              </a:rPr>
              <a:t>Collection chỉ làm việc trên các Object. Những kiểu dữ liệu cơ bản như: byte, short, int, long, double, float, char, boolean không thể đưa được trực tiếp vào Collection mà phải thông qua các lớp bao.</a:t>
            </a:r>
          </a:p>
          <a:p>
            <a:pPr marL="342900" indent="-342900"/>
            <a:r>
              <a:rPr lang="en-US" dirty="0">
                <a:latin typeface="Times New Roman" panose="02020603050405020304" pitchFamily="18" charset="0"/>
                <a:cs typeface="Times New Roman" panose="02020603050405020304" pitchFamily="18" charset="0"/>
              </a:rPr>
              <a:t>Các lớp bao: Byte, Short, Int, Long, Double, Float, Char, Boolean.</a:t>
            </a:r>
          </a:p>
          <a:p>
            <a:pPr marL="342900" indent="-342900"/>
            <a:r>
              <a:rPr lang="en-US" dirty="0">
                <a:latin typeface="Times New Roman" panose="02020603050405020304" pitchFamily="18" charset="0"/>
                <a:cs typeface="Times New Roman" panose="02020603050405020304" pitchFamily="18" charset="0"/>
              </a:rPr>
              <a:t>Ví dụ:</a:t>
            </a:r>
          </a:p>
          <a:p>
            <a:pPr marL="742950" lvl="1" indent="-285750"/>
            <a:r>
              <a:rPr lang="en-US" sz="2800" dirty="0">
                <a:latin typeface="Times New Roman" panose="02020603050405020304" pitchFamily="18" charset="0"/>
                <a:cs typeface="Times New Roman" panose="02020603050405020304" pitchFamily="18" charset="0"/>
              </a:rPr>
              <a:t>Integer intObject = new Integer(9);</a:t>
            </a:r>
          </a:p>
          <a:p>
            <a:pPr marL="742950" lvl="1" indent="-285750"/>
            <a:r>
              <a:rPr lang="en-US" sz="2800" dirty="0">
                <a:latin typeface="Times New Roman" panose="02020603050405020304" pitchFamily="18" charset="0"/>
                <a:cs typeface="Times New Roman" panose="02020603050405020304" pitchFamily="18" charset="0"/>
              </a:rPr>
              <a:t>int value = intObject.intValue();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6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7" dur="500"/>
                                        <p:tgtEl>
                                          <p:spTgt spid="6">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0" dur="500"/>
                                        <p:tgtEl>
                                          <p:spTgt spid="6">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1"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Algorithms</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1777351" y="1300766"/>
            <a:ext cx="9414389" cy="53576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solidFill>
                  <a:srgbClr val="0070C0"/>
                </a:solidFill>
                <a:latin typeface="Times New Roman" panose="02020603050405020304" pitchFamily="18" charset="0"/>
                <a:cs typeface="Times New Roman" panose="02020603050405020304" pitchFamily="18" charset="0"/>
              </a:rPr>
              <a:t>Các thuật toán được cài đặt như những phương thức tĩnh của lớp Collection</a:t>
            </a:r>
            <a:r>
              <a:rPr lang="en-US" b="1" dirty="0">
                <a:solidFill>
                  <a:srgbClr val="0070C0"/>
                </a:solidFill>
                <a:latin typeface="Times New Roman" panose="02020603050405020304" pitchFamily="18" charset="0"/>
                <a:cs typeface="Times New Roman" panose="02020603050405020304" pitchFamily="18" charset="0"/>
              </a:rPr>
              <a:t>s</a:t>
            </a:r>
          </a:p>
          <a:p>
            <a:pPr marL="342900" indent="-342900"/>
            <a:r>
              <a:rPr lang="en-US" dirty="0">
                <a:solidFill>
                  <a:srgbClr val="0070C0"/>
                </a:solidFill>
                <a:latin typeface="Times New Roman" panose="02020603050405020304" pitchFamily="18" charset="0"/>
                <a:cs typeface="Times New Roman" panose="02020603050405020304" pitchFamily="18" charset="0"/>
              </a:rPr>
              <a:t>Một số phương thức của Collections:</a:t>
            </a:r>
          </a:p>
          <a:p>
            <a:pPr marL="742950" lvl="1" indent="-285750"/>
            <a:r>
              <a:rPr lang="en-US" sz="2800" dirty="0">
                <a:latin typeface="Times New Roman" panose="02020603050405020304" pitchFamily="18" charset="0"/>
                <a:cs typeface="Times New Roman" panose="02020603050405020304" pitchFamily="18" charset="0"/>
              </a:rPr>
              <a:t>static Object max(Collection c)</a:t>
            </a:r>
          </a:p>
          <a:p>
            <a:pPr marL="742950" lvl="1" indent="-285750"/>
            <a:r>
              <a:rPr lang="en-US" sz="2800" dirty="0">
                <a:latin typeface="Times New Roman" panose="02020603050405020304" pitchFamily="18" charset="0"/>
                <a:cs typeface="Times New Roman" panose="02020603050405020304" pitchFamily="18" charset="0"/>
              </a:rPr>
              <a:t>static Object min(Collection c)</a:t>
            </a:r>
          </a:p>
          <a:p>
            <a:pPr marL="742950" lvl="1" indent="-285750"/>
            <a:r>
              <a:rPr lang="en-US" sz="2800" dirty="0">
                <a:latin typeface="Times New Roman" panose="02020603050405020304" pitchFamily="18" charset="0"/>
                <a:cs typeface="Times New Roman" panose="02020603050405020304" pitchFamily="18" charset="0"/>
              </a:rPr>
              <a:t>static int binarySearch(List list, Object key)</a:t>
            </a:r>
          </a:p>
          <a:p>
            <a:pPr marL="742950" lvl="1" indent="-285750"/>
            <a:r>
              <a:rPr lang="en-US" sz="2800" dirty="0">
                <a:latin typeface="Times New Roman" panose="02020603050405020304" pitchFamily="18" charset="0"/>
                <a:cs typeface="Times New Roman" panose="02020603050405020304" pitchFamily="18" charset="0"/>
              </a:rPr>
              <a:t>static void sort(List list)</a:t>
            </a:r>
          </a:p>
          <a:p>
            <a:pPr marL="742950" lvl="1" indent="-285750"/>
            <a:r>
              <a:rPr lang="en-US" sz="2800" dirty="0">
                <a:latin typeface="Times New Roman" panose="02020603050405020304" pitchFamily="18" charset="0"/>
                <a:cs typeface="Times New Roman" panose="02020603050405020304" pitchFamily="18" charset="0"/>
              </a:rPr>
              <a:t>static void shuffle(List list)</a:t>
            </a:r>
          </a:p>
          <a:p>
            <a:pPr marL="742950" lvl="1" indent="-285750"/>
            <a:r>
              <a:rPr lang="en-US" sz="2800" dirty="0">
                <a:latin typeface="Times New Roman" panose="02020603050405020304" pitchFamily="18" charset="0"/>
                <a:cs typeface="Times New Roman" panose="02020603050405020304" pitchFamily="18" charset="0"/>
              </a:rPr>
              <a:t>các phương thức tạo synchronized collection</a:t>
            </a:r>
          </a:p>
          <a:p>
            <a:pPr marL="742950" lvl="1" indent="-285750"/>
            <a:r>
              <a:rPr lang="en-US" sz="2800" dirty="0">
                <a:latin typeface="Times New Roman" panose="02020603050405020304" pitchFamily="18" charset="0"/>
                <a:cs typeface="Times New Roman" panose="02020603050405020304" pitchFamily="18" charset="0"/>
              </a:rPr>
              <a:t>các phương thức tạo read-only collection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41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wipe(down)">
                                      <p:cBhvr>
                                        <p:cTn id="14" dur="500"/>
                                        <p:tgtEl>
                                          <p:spTgt spid="6">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down)">
                                      <p:cBhvr>
                                        <p:cTn id="20" dur="500"/>
                                        <p:tgtEl>
                                          <p:spTgt spid="6">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down)">
                                      <p:cBhvr>
                                        <p:cTn id="23" dur="500"/>
                                        <p:tgtEl>
                                          <p:spTgt spid="6">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wipe(down)">
                                      <p:cBhvr>
                                        <p:cTn id="29" dur="500"/>
                                        <p:tgtEl>
                                          <p:spTgt spid="6">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down)">
                                      <p:cBhvr>
                                        <p:cTn id="32" dur="500"/>
                                        <p:tgtEl>
                                          <p:spTgt spid="6">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wipe(down)">
                                      <p:cBhvr>
                                        <p:cTn id="35"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1"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Collections Framework</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1777351" y="1300766"/>
            <a:ext cx="9414389" cy="53576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solidFill>
                  <a:srgbClr val="0070C0"/>
                </a:solidFill>
                <a:latin typeface="Times New Roman" panose="02020603050405020304" pitchFamily="18" charset="0"/>
                <a:cs typeface="Times New Roman" panose="02020603050405020304" pitchFamily="18" charset="0"/>
              </a:rPr>
              <a:t>Legacy Implementations</a:t>
            </a:r>
          </a:p>
          <a:p>
            <a:pPr marL="742950" lvl="1" indent="-285750"/>
            <a:r>
              <a:rPr lang="en-US" sz="2800" dirty="0">
                <a:latin typeface="Times New Roman" panose="02020603050405020304" pitchFamily="18" charset="0"/>
                <a:cs typeface="Times New Roman" panose="02020603050405020304" pitchFamily="18" charset="0"/>
              </a:rPr>
              <a:t>Là các lớp cũ được cài đặt bổ sung thêm các collection interface.</a:t>
            </a:r>
          </a:p>
          <a:p>
            <a:pPr marL="742950" lvl="1" indent="-285750"/>
            <a:r>
              <a:rPr lang="en-US" sz="2800" dirty="0">
                <a:latin typeface="Times New Roman" panose="02020603050405020304" pitchFamily="18" charset="0"/>
                <a:cs typeface="Times New Roman" panose="02020603050405020304" pitchFamily="18" charset="0"/>
              </a:rPr>
              <a:t>Vector: Có thể thay bằng ArrayList</a:t>
            </a:r>
          </a:p>
          <a:p>
            <a:pPr marL="742950" lvl="1" indent="-285750"/>
            <a:r>
              <a:rPr lang="en-US" sz="2800" dirty="0">
                <a:latin typeface="Times New Roman" panose="02020603050405020304" pitchFamily="18" charset="0"/>
                <a:cs typeface="Times New Roman" panose="02020603050405020304" pitchFamily="18" charset="0"/>
              </a:rPr>
              <a:t>Hastable: Có thể thay bằng HashMap</a:t>
            </a:r>
          </a:p>
          <a:p>
            <a:pPr marL="342900" indent="-342900"/>
            <a:r>
              <a:rPr lang="en-US" dirty="0">
                <a:solidFill>
                  <a:srgbClr val="0070C0"/>
                </a:solidFill>
                <a:latin typeface="Times New Roman" panose="02020603050405020304" pitchFamily="18" charset="0"/>
                <a:cs typeface="Times New Roman" panose="02020603050405020304" pitchFamily="18" charset="0"/>
              </a:rPr>
              <a:t>Abstract Implementations</a:t>
            </a:r>
          </a:p>
          <a:p>
            <a:pPr marL="742950" lvl="1" indent="-285750"/>
            <a:r>
              <a:rPr lang="en-US" sz="2800" dirty="0">
                <a:latin typeface="Times New Roman" panose="02020603050405020304" pitchFamily="18" charset="0"/>
                <a:cs typeface="Times New Roman" panose="02020603050405020304" pitchFamily="18" charset="0"/>
              </a:rPr>
              <a:t>Là các lớp trừu tượng đã cài đặt các collection interface mà ta có thể kế thừa để tạo ra các collection mới. </a:t>
            </a:r>
          </a:p>
          <a:p>
            <a:pPr marL="742950" lvl="1" indent="-285750"/>
            <a:r>
              <a:rPr lang="en-US" sz="2800" dirty="0">
                <a:latin typeface="Times New Roman" panose="02020603050405020304" pitchFamily="18" charset="0"/>
                <a:cs typeface="Times New Roman" panose="02020603050405020304" pitchFamily="18" charset="0"/>
              </a:rPr>
              <a:t>AbstractCollection, AbstractSet, AbstractList...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0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arn(inVertical)">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down)">
                                      <p:cBhvr>
                                        <p:cTn id="21" dur="500"/>
                                        <p:tgtEl>
                                          <p:spTgt spid="6">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wipe(down)">
                                      <p:cBhvr>
                                        <p:cTn id="24" dur="500"/>
                                        <p:tgtEl>
                                          <p:spTgt spid="6">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wipe(down)">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0339" y="0"/>
            <a:ext cx="5535769" cy="1080864"/>
          </a:xfrm>
        </p:spPr>
        <p:txBody>
          <a:bodyPr>
            <a:normAutofit/>
          </a:bodyPr>
          <a:lstStyle/>
          <a:p>
            <a:r>
              <a:rPr lang="en-US" sz="6000" dirty="0" smtClean="0">
                <a:solidFill>
                  <a:srgbClr val="FF0000"/>
                </a:solidFill>
                <a:latin typeface="Times New Roman" panose="02020603050405020304" pitchFamily="18" charset="0"/>
                <a:cs typeface="Times New Roman" panose="02020603050405020304" pitchFamily="18" charset="0"/>
              </a:rPr>
              <a:t>Java Collections</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25768" y="1107581"/>
            <a:ext cx="5125791" cy="584775"/>
          </a:xfrm>
          <a:prstGeom prst="rect">
            <a:avLst/>
          </a:prstGeom>
          <a:noFill/>
        </p:spPr>
        <p:txBody>
          <a:bodyPr wrap="square" rtlCol="0">
            <a:spAutoFit/>
          </a:bodyPr>
          <a:lstStyle/>
          <a:p>
            <a:r>
              <a:rPr lang="en-US" sz="3200" b="1" dirty="0" smtClean="0">
                <a:solidFill>
                  <a:srgbClr val="0070C0"/>
                </a:solidFill>
                <a:latin typeface="Times New Roman" panose="02020603050405020304" pitchFamily="18" charset="0"/>
                <a:cs typeface="Times New Roman" panose="02020603050405020304" pitchFamily="18" charset="0"/>
              </a:rPr>
              <a:t>Giới </a:t>
            </a:r>
            <a:r>
              <a:rPr lang="en-US" sz="3200" b="1" dirty="0">
                <a:solidFill>
                  <a:srgbClr val="0070C0"/>
                </a:solidFill>
                <a:latin typeface="Times New Roman" panose="02020603050405020304" pitchFamily="18" charset="0"/>
                <a:cs typeface="Times New Roman" panose="02020603050405020304" pitchFamily="18" charset="0"/>
              </a:rPr>
              <a:t>thiệu </a:t>
            </a:r>
            <a:r>
              <a:rPr lang="en-US" sz="3200" b="1" dirty="0" smtClean="0">
                <a:solidFill>
                  <a:srgbClr val="0070C0"/>
                </a:solidFill>
                <a:latin typeface="Times New Roman" panose="02020603050405020304" pitchFamily="18" charset="0"/>
                <a:cs typeface="Times New Roman" panose="02020603050405020304" pitchFamily="18" charset="0"/>
              </a:rPr>
              <a:t>về </a:t>
            </a:r>
            <a:r>
              <a:rPr lang="en-US" sz="3200" b="1" dirty="0" smtClean="0">
                <a:solidFill>
                  <a:srgbClr val="0070C0"/>
                </a:solidFill>
                <a:latin typeface="Times New Roman" panose="02020603050405020304" pitchFamily="18" charset="0"/>
                <a:cs typeface="Times New Roman" panose="02020603050405020304" pitchFamily="18" charset="0"/>
              </a:rPr>
              <a:t>collection</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803042" y="2045969"/>
            <a:ext cx="9504608" cy="523220"/>
          </a:xfrm>
          <a:prstGeom prst="rect">
            <a:avLst/>
          </a:prstGeom>
          <a:noFill/>
        </p:spPr>
        <p:txBody>
          <a:bodyPr wrap="square" rtlCol="0">
            <a:spAutoFit/>
          </a:bodyPr>
          <a:lstStyle/>
          <a:p>
            <a:pPr marL="342900" indent="-342900"/>
            <a:r>
              <a:rPr lang="en-US" sz="2800" dirty="0" smtClean="0">
                <a:latin typeface="Times New Roman" panose="02020603050405020304" pitchFamily="18" charset="0"/>
                <a:cs typeface="Times New Roman" panose="02020603050405020304" pitchFamily="18" charset="0"/>
              </a:rPr>
              <a:t>- Collection </a:t>
            </a:r>
            <a:r>
              <a:rPr lang="en-US" sz="2800" dirty="0">
                <a:latin typeface="Times New Roman" panose="02020603050405020304" pitchFamily="18" charset="0"/>
                <a:cs typeface="Times New Roman" panose="02020603050405020304" pitchFamily="18" charset="0"/>
              </a:rPr>
              <a:t>là đối tượng có khả năng chứa các đối tượng khác.</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803042" y="2935510"/>
            <a:ext cx="8989454"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 Các </a:t>
            </a:r>
            <a:r>
              <a:rPr lang="en-US" sz="2800" dirty="0">
                <a:latin typeface="Times New Roman" panose="02020603050405020304" pitchFamily="18" charset="0"/>
                <a:cs typeface="Times New Roman" panose="02020603050405020304" pitchFamily="18" charset="0"/>
              </a:rPr>
              <a:t>thao tác thông thường trên collection</a:t>
            </a:r>
          </a:p>
          <a:p>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25768" y="3650403"/>
            <a:ext cx="7985977" cy="2308324"/>
          </a:xfrm>
          <a:prstGeom prst="rect">
            <a:avLst/>
          </a:prstGeom>
          <a:noFill/>
        </p:spPr>
        <p:txBody>
          <a:bodyPr wrap="square" rtlCol="0">
            <a:spAutoFit/>
          </a:bodyPr>
          <a:lstStyle/>
          <a:p>
            <a:pPr marL="742950" lvl="1" indent="-285750"/>
            <a:r>
              <a:rPr lang="en-US" sz="2400" dirty="0" smtClean="0">
                <a:solidFill>
                  <a:srgbClr val="FF0000"/>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Thêm/Xoá </a:t>
            </a:r>
            <a:r>
              <a:rPr lang="en-US" sz="2400" dirty="0">
                <a:latin typeface="Times New Roman" panose="02020603050405020304" pitchFamily="18" charset="0"/>
                <a:cs typeface="Times New Roman" panose="02020603050405020304" pitchFamily="18" charset="0"/>
              </a:rPr>
              <a:t>đối tượng vào/khỏi collection</a:t>
            </a:r>
          </a:p>
          <a:p>
            <a:pPr marL="742950" lvl="1" indent="-285750"/>
            <a:r>
              <a:rPr lang="en-US" sz="2400" dirty="0" smtClean="0">
                <a:solidFill>
                  <a:srgbClr val="FF0000"/>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Kiểm </a:t>
            </a:r>
            <a:r>
              <a:rPr lang="en-US" sz="2400" dirty="0">
                <a:latin typeface="Times New Roman" panose="02020603050405020304" pitchFamily="18" charset="0"/>
                <a:cs typeface="Times New Roman" panose="02020603050405020304" pitchFamily="18" charset="0"/>
              </a:rPr>
              <a:t>tra một đối tượng có ở trong collection không</a:t>
            </a:r>
          </a:p>
          <a:p>
            <a:pPr marL="742950" lvl="1" indent="-285750"/>
            <a:r>
              <a:rPr lang="en-US" sz="2400" dirty="0" smtClean="0">
                <a:solidFill>
                  <a:srgbClr val="FF0000"/>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Lấy </a:t>
            </a:r>
            <a:r>
              <a:rPr lang="en-US" sz="2400" dirty="0">
                <a:latin typeface="Times New Roman" panose="02020603050405020304" pitchFamily="18" charset="0"/>
                <a:cs typeface="Times New Roman" panose="02020603050405020304" pitchFamily="18" charset="0"/>
              </a:rPr>
              <a:t>một đối tượng từ collection</a:t>
            </a:r>
          </a:p>
          <a:p>
            <a:pPr marL="742950" lvl="1" indent="-285750"/>
            <a:r>
              <a:rPr lang="en-US" sz="2400" dirty="0" smtClean="0">
                <a:solidFill>
                  <a:srgbClr val="FF0000"/>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Duyệt </a:t>
            </a:r>
            <a:r>
              <a:rPr lang="en-US" sz="2400" dirty="0">
                <a:latin typeface="Times New Roman" panose="02020603050405020304" pitchFamily="18" charset="0"/>
                <a:cs typeface="Times New Roman" panose="02020603050405020304" pitchFamily="18" charset="0"/>
              </a:rPr>
              <a:t>các đối tượng trong collection</a:t>
            </a:r>
          </a:p>
          <a:p>
            <a:pPr marL="742950" lvl="1" indent="-285750"/>
            <a:r>
              <a:rPr lang="en-US" sz="2400" dirty="0" smtClean="0">
                <a:solidFill>
                  <a:srgbClr val="FF0000"/>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Xoá </a:t>
            </a:r>
            <a:r>
              <a:rPr lang="en-US" sz="2400" dirty="0">
                <a:latin typeface="Times New Roman" panose="02020603050405020304" pitchFamily="18" charset="0"/>
                <a:cs typeface="Times New Roman" panose="02020603050405020304" pitchFamily="18" charset="0"/>
              </a:rPr>
              <a:t>toàn bộ collection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23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smtClean="0">
                <a:solidFill>
                  <a:srgbClr val="FF0000"/>
                </a:solidFill>
                <a:latin typeface="Times New Roman" panose="02020603050405020304" pitchFamily="18" charset="0"/>
                <a:cs typeface="Times New Roman" panose="02020603050405020304" pitchFamily="18" charset="0"/>
              </a:rPr>
              <a:t>Java </a:t>
            </a:r>
            <a:r>
              <a:rPr lang="en-US" sz="6000" dirty="0" smtClean="0">
                <a:solidFill>
                  <a:srgbClr val="FF0000"/>
                </a:solidFill>
                <a:latin typeface="Times New Roman" panose="02020603050405020304" pitchFamily="18" charset="0"/>
                <a:cs typeface="Times New Roman" panose="02020603050405020304" pitchFamily="18" charset="0"/>
              </a:rPr>
              <a:t>Collections </a:t>
            </a:r>
            <a:r>
              <a:rPr lang="en-US" sz="6000" dirty="0" smtClean="0">
                <a:solidFill>
                  <a:srgbClr val="FF0000"/>
                </a:solidFill>
                <a:latin typeface="Times New Roman" panose="02020603050405020304" pitchFamily="18" charset="0"/>
                <a:cs typeface="Times New Roman" panose="02020603050405020304" pitchFamily="18" charset="0"/>
              </a:rPr>
              <a:t>Framework</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a:xfrm>
            <a:off x="1944776" y="1435513"/>
            <a:ext cx="8001000" cy="17193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solidFill>
                  <a:srgbClr val="0070C0"/>
                </a:solidFill>
                <a:latin typeface="Times New Roman" panose="02020603050405020304" pitchFamily="18" charset="0"/>
                <a:cs typeface="Times New Roman" panose="02020603050405020304" pitchFamily="18" charset="0"/>
              </a:rPr>
              <a:t>Các collection đầu tiên của Java:</a:t>
            </a:r>
          </a:p>
          <a:p>
            <a:pPr marL="742950" lvl="1" indent="-285750"/>
            <a:r>
              <a:rPr lang="en-US" sz="2800" dirty="0" smtClean="0">
                <a:latin typeface="Times New Roman" panose="02020603050405020304" pitchFamily="18" charset="0"/>
                <a:cs typeface="Times New Roman" panose="02020603050405020304" pitchFamily="18" charset="0"/>
              </a:rPr>
              <a:t>Mảng</a:t>
            </a:r>
          </a:p>
          <a:p>
            <a:pPr marL="742950" lvl="1" indent="-285750"/>
            <a:r>
              <a:rPr lang="en-US" sz="2800" dirty="0" smtClean="0">
                <a:latin typeface="Times New Roman" panose="02020603050405020304" pitchFamily="18" charset="0"/>
                <a:cs typeface="Times New Roman" panose="02020603050405020304" pitchFamily="18" charset="0"/>
              </a:rPr>
              <a:t>Vector: Mảng động</a:t>
            </a:r>
          </a:p>
          <a:p>
            <a:pPr marL="742950" lvl="1" indent="-285750"/>
            <a:r>
              <a:rPr lang="en-US" sz="2800" dirty="0" smtClean="0">
                <a:latin typeface="Times New Roman" panose="02020603050405020304" pitchFamily="18" charset="0"/>
                <a:cs typeface="Times New Roman" panose="02020603050405020304" pitchFamily="18" charset="0"/>
              </a:rPr>
              <a:t>Hastable: Bảng băm</a:t>
            </a:r>
          </a:p>
        </p:txBody>
      </p:sp>
      <p:sp>
        <p:nvSpPr>
          <p:cNvPr id="5" name="Rectangle 3"/>
          <p:cNvSpPr txBox="1">
            <a:spLocks noChangeArrowheads="1"/>
          </p:cNvSpPr>
          <p:nvPr/>
        </p:nvSpPr>
        <p:spPr>
          <a:xfrm>
            <a:off x="1944776" y="3509492"/>
            <a:ext cx="8001000"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solidFill>
                  <a:srgbClr val="0070C0"/>
                </a:solidFill>
                <a:latin typeface="Times New Roman" panose="02020603050405020304" pitchFamily="18" charset="0"/>
                <a:cs typeface="Times New Roman" panose="02020603050405020304" pitchFamily="18" charset="0"/>
              </a:rPr>
              <a:t>Collections Framework (từ Java 1.2) </a:t>
            </a:r>
          </a:p>
          <a:p>
            <a:pPr marL="742950" lvl="1" indent="-285750"/>
            <a:r>
              <a:rPr lang="en-US" sz="2800" dirty="0" smtClean="0">
                <a:latin typeface="Times New Roman" panose="02020603050405020304" pitchFamily="18" charset="0"/>
                <a:cs typeface="Times New Roman" panose="02020603050405020304" pitchFamily="18" charset="0"/>
              </a:rPr>
              <a:t>Là một kiến trúc hợp nhất để biểu diễn và thao tác trên các collection.</a:t>
            </a:r>
          </a:p>
          <a:p>
            <a:pPr marL="742950" lvl="1" indent="-285750"/>
            <a:r>
              <a:rPr lang="en-US" sz="2800" dirty="0" smtClean="0">
                <a:latin typeface="Times New Roman" panose="02020603050405020304" pitchFamily="18" charset="0"/>
                <a:cs typeface="Times New Roman" panose="02020603050405020304" pitchFamily="18" charset="0"/>
              </a:rPr>
              <a:t>Giúp cho việc xử lý các collection độc lập với biểu diễn chi tiết bên trong của chúng.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2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smtClean="0">
                <a:solidFill>
                  <a:srgbClr val="FF0000"/>
                </a:solidFill>
                <a:latin typeface="Times New Roman" panose="02020603050405020304" pitchFamily="18" charset="0"/>
                <a:cs typeface="Times New Roman" panose="02020603050405020304" pitchFamily="18" charset="0"/>
              </a:rPr>
              <a:t>Java </a:t>
            </a:r>
            <a:r>
              <a:rPr lang="en-US" sz="6000" dirty="0" smtClean="0">
                <a:solidFill>
                  <a:srgbClr val="FF0000"/>
                </a:solidFill>
                <a:latin typeface="Times New Roman" panose="02020603050405020304" pitchFamily="18" charset="0"/>
                <a:cs typeface="Times New Roman" panose="02020603050405020304" pitchFamily="18" charset="0"/>
              </a:rPr>
              <a:t>Collections </a:t>
            </a:r>
            <a:r>
              <a:rPr lang="en-US" sz="6000" dirty="0" smtClean="0">
                <a:solidFill>
                  <a:srgbClr val="FF0000"/>
                </a:solidFill>
                <a:latin typeface="Times New Roman" panose="02020603050405020304" pitchFamily="18" charset="0"/>
                <a:cs typeface="Times New Roman" panose="02020603050405020304" pitchFamily="18" charset="0"/>
              </a:rPr>
              <a:t>Framework</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1931898" y="1384480"/>
            <a:ext cx="8001000" cy="3110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3200" dirty="0" smtClean="0">
                <a:solidFill>
                  <a:srgbClr val="0070C0"/>
                </a:solidFill>
                <a:latin typeface="Times New Roman" panose="02020603050405020304" pitchFamily="18" charset="0"/>
                <a:cs typeface="Times New Roman" panose="02020603050405020304" pitchFamily="18" charset="0"/>
              </a:rPr>
              <a:t>Một số lợi ích của Collections Framework</a:t>
            </a:r>
          </a:p>
          <a:p>
            <a:pPr marL="742950" lvl="1" indent="-285750"/>
            <a:r>
              <a:rPr lang="en-US" sz="3200" dirty="0" smtClean="0">
                <a:latin typeface="Times New Roman" panose="02020603050405020304" pitchFamily="18" charset="0"/>
                <a:cs typeface="Times New Roman" panose="02020603050405020304" pitchFamily="18" charset="0"/>
              </a:rPr>
              <a:t>Giảm thời gian lập trình</a:t>
            </a:r>
          </a:p>
          <a:p>
            <a:pPr marL="742950" lvl="1" indent="-285750"/>
            <a:r>
              <a:rPr lang="en-US" sz="3200" dirty="0" smtClean="0">
                <a:latin typeface="Times New Roman" panose="02020603050405020304" pitchFamily="18" charset="0"/>
                <a:cs typeface="Times New Roman" panose="02020603050405020304" pitchFamily="18" charset="0"/>
              </a:rPr>
              <a:t>Tăng cường hiệu năng chương trình</a:t>
            </a:r>
          </a:p>
          <a:p>
            <a:pPr marL="742950" lvl="1" indent="-285750"/>
            <a:r>
              <a:rPr lang="en-US" sz="3200" dirty="0" smtClean="0">
                <a:latin typeface="Times New Roman" panose="02020603050405020304" pitchFamily="18" charset="0"/>
                <a:cs typeface="Times New Roman" panose="02020603050405020304" pitchFamily="18" charset="0"/>
              </a:rPr>
              <a:t>Dễ mở rộng các collection mới</a:t>
            </a:r>
          </a:p>
          <a:p>
            <a:pPr marL="742950" lvl="1" indent="-285750"/>
            <a:r>
              <a:rPr lang="en-US" sz="3200" dirty="0" smtClean="0">
                <a:latin typeface="Times New Roman" panose="02020603050405020304" pitchFamily="18" charset="0"/>
                <a:cs typeface="Times New Roman" panose="02020603050405020304" pitchFamily="18" charset="0"/>
              </a:rPr>
              <a:t>Khuyến khích việc sử dụng lại mã chương trình</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49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smtClean="0">
                <a:solidFill>
                  <a:srgbClr val="FF0000"/>
                </a:solidFill>
                <a:latin typeface="Times New Roman" panose="02020603050405020304" pitchFamily="18" charset="0"/>
                <a:cs typeface="Times New Roman" panose="02020603050405020304" pitchFamily="18" charset="0"/>
              </a:rPr>
              <a:t>Java </a:t>
            </a:r>
            <a:r>
              <a:rPr lang="en-US" sz="6000" dirty="0" smtClean="0">
                <a:solidFill>
                  <a:srgbClr val="FF0000"/>
                </a:solidFill>
                <a:latin typeface="Times New Roman" panose="02020603050405020304" pitchFamily="18" charset="0"/>
                <a:cs typeface="Times New Roman" panose="02020603050405020304" pitchFamily="18" charset="0"/>
              </a:rPr>
              <a:t>Collections </a:t>
            </a:r>
            <a:r>
              <a:rPr lang="en-US" sz="6000" dirty="0" smtClean="0">
                <a:solidFill>
                  <a:srgbClr val="FF0000"/>
                </a:solidFill>
                <a:latin typeface="Times New Roman" panose="02020603050405020304" pitchFamily="18" charset="0"/>
                <a:cs typeface="Times New Roman" panose="02020603050405020304" pitchFamily="18" charset="0"/>
              </a:rPr>
              <a:t>Framework</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a:xfrm>
            <a:off x="1944710" y="1435994"/>
            <a:ext cx="9517488"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solidFill>
                  <a:srgbClr val="0070C0"/>
                </a:solidFill>
                <a:latin typeface="Times New Roman" panose="02020603050405020304" pitchFamily="18" charset="0"/>
                <a:cs typeface="Times New Roman" panose="02020603050405020304" pitchFamily="18" charset="0"/>
              </a:rPr>
              <a:t>Collections Framework bao gồm</a:t>
            </a:r>
          </a:p>
          <a:p>
            <a:pPr marL="742950" lvl="1" indent="-285750"/>
            <a:r>
              <a:rPr lang="en-US" sz="2800" dirty="0" smtClean="0">
                <a:latin typeface="Times New Roman" panose="02020603050405020304" pitchFamily="18" charset="0"/>
                <a:cs typeface="Times New Roman" panose="02020603050405020304" pitchFamily="18" charset="0"/>
              </a:rPr>
              <a:t>Interfaces: Là các giao tiếp thể hiện tính chất của các kiểu collection khác nhau như List, Set, Map.</a:t>
            </a:r>
          </a:p>
          <a:p>
            <a:pPr marL="742950" lvl="1" indent="-285750"/>
            <a:r>
              <a:rPr lang="en-US" sz="2800" dirty="0" smtClean="0">
                <a:latin typeface="Times New Roman" panose="02020603050405020304" pitchFamily="18" charset="0"/>
                <a:cs typeface="Times New Roman" panose="02020603050405020304" pitchFamily="18" charset="0"/>
              </a:rPr>
              <a:t>Implementations: Là các lớp collection có sẵn được cài đặt các collection interfaces.</a:t>
            </a:r>
          </a:p>
          <a:p>
            <a:pPr marL="742950" lvl="1" indent="-285750"/>
            <a:r>
              <a:rPr lang="en-US" sz="2800" dirty="0" smtClean="0">
                <a:latin typeface="Times New Roman" panose="02020603050405020304" pitchFamily="18" charset="0"/>
                <a:cs typeface="Times New Roman" panose="02020603050405020304" pitchFamily="18" charset="0"/>
              </a:rPr>
              <a:t>Algorithms: Là các phương thức tĩnh để xử lý trên collection, ví dụ: sắp xếp danh sách, tìm phần tử lớn nhất...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97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Interfaces</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3" name="AutoShape 3" descr="graphics/11fig01.gif"/>
          <p:cNvSpPr>
            <a:spLocks noChangeAspect="1" noChangeArrowheads="1"/>
          </p:cNvSpPr>
          <p:nvPr/>
        </p:nvSpPr>
        <p:spPr bwMode="auto">
          <a:xfrm>
            <a:off x="3751084" y="2609738"/>
            <a:ext cx="4762500" cy="24765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 name="Text Box 4"/>
          <p:cNvSpPr txBox="1">
            <a:spLocks noChangeArrowheads="1"/>
          </p:cNvSpPr>
          <p:nvPr/>
        </p:nvSpPr>
        <p:spPr bwMode="auto">
          <a:xfrm>
            <a:off x="4101921" y="2011250"/>
            <a:ext cx="1905000" cy="711200"/>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000" b="0" dirty="0">
                <a:latin typeface="Arial" panose="020B0604020202020204" pitchFamily="34" charset="0"/>
              </a:rPr>
              <a:t>&lt;&lt;interface&gt;&gt;</a:t>
            </a:r>
          </a:p>
          <a:p>
            <a:pPr algn="ctr" eaLnBrk="1" hangingPunct="1"/>
            <a:r>
              <a:rPr lang="en-US" sz="2000" b="0" dirty="0">
                <a:latin typeface="Arial" panose="020B0604020202020204" pitchFamily="34" charset="0"/>
              </a:rPr>
              <a:t>Collection</a:t>
            </a:r>
          </a:p>
        </p:txBody>
      </p:sp>
      <p:sp>
        <p:nvSpPr>
          <p:cNvPr id="5" name="Text Box 5"/>
          <p:cNvSpPr txBox="1">
            <a:spLocks noChangeArrowheads="1"/>
          </p:cNvSpPr>
          <p:nvPr/>
        </p:nvSpPr>
        <p:spPr bwMode="auto">
          <a:xfrm>
            <a:off x="2654121" y="3535250"/>
            <a:ext cx="1905000" cy="711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000" b="0">
                <a:latin typeface="Arial" panose="020B0604020202020204" pitchFamily="34" charset="0"/>
              </a:rPr>
              <a:t>&lt;&lt;interface&gt;&gt;</a:t>
            </a:r>
          </a:p>
          <a:p>
            <a:pPr algn="ctr" eaLnBrk="1" hangingPunct="1"/>
            <a:r>
              <a:rPr lang="en-US" sz="2000" b="0">
                <a:latin typeface="Arial" panose="020B0604020202020204" pitchFamily="34" charset="0"/>
              </a:rPr>
              <a:t>Set</a:t>
            </a:r>
          </a:p>
        </p:txBody>
      </p:sp>
      <p:sp>
        <p:nvSpPr>
          <p:cNvPr id="6" name="Text Box 6"/>
          <p:cNvSpPr txBox="1">
            <a:spLocks noChangeArrowheads="1"/>
          </p:cNvSpPr>
          <p:nvPr/>
        </p:nvSpPr>
        <p:spPr bwMode="auto">
          <a:xfrm>
            <a:off x="5321121" y="3535250"/>
            <a:ext cx="1905000" cy="711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000" b="0">
                <a:latin typeface="Arial" panose="020B0604020202020204" pitchFamily="34" charset="0"/>
              </a:rPr>
              <a:t>&lt;&lt;interface&gt;&gt;</a:t>
            </a:r>
          </a:p>
          <a:p>
            <a:pPr algn="ctr" eaLnBrk="1" hangingPunct="1"/>
            <a:r>
              <a:rPr lang="en-US" sz="2000" b="0">
                <a:latin typeface="Arial" panose="020B0604020202020204" pitchFamily="34" charset="0"/>
              </a:rPr>
              <a:t>List</a:t>
            </a:r>
          </a:p>
        </p:txBody>
      </p:sp>
      <p:sp>
        <p:nvSpPr>
          <p:cNvPr id="7" name="Text Box 7"/>
          <p:cNvSpPr txBox="1">
            <a:spLocks noChangeArrowheads="1"/>
          </p:cNvSpPr>
          <p:nvPr/>
        </p:nvSpPr>
        <p:spPr bwMode="auto">
          <a:xfrm>
            <a:off x="7988121" y="2011250"/>
            <a:ext cx="1905000" cy="711200"/>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000" b="0" dirty="0">
                <a:latin typeface="Arial" panose="020B0604020202020204" pitchFamily="34" charset="0"/>
              </a:rPr>
              <a:t>&lt;&lt;interface&gt;&gt;</a:t>
            </a:r>
          </a:p>
          <a:p>
            <a:pPr algn="ctr" eaLnBrk="1" hangingPunct="1"/>
            <a:r>
              <a:rPr lang="en-US" sz="2000" b="0" dirty="0">
                <a:latin typeface="Arial" panose="020B0604020202020204" pitchFamily="34" charset="0"/>
              </a:rPr>
              <a:t>Map</a:t>
            </a:r>
          </a:p>
        </p:txBody>
      </p:sp>
      <p:sp>
        <p:nvSpPr>
          <p:cNvPr id="8" name="Text Box 8"/>
          <p:cNvSpPr txBox="1">
            <a:spLocks noChangeArrowheads="1"/>
          </p:cNvSpPr>
          <p:nvPr/>
        </p:nvSpPr>
        <p:spPr bwMode="auto">
          <a:xfrm>
            <a:off x="7988121" y="3535250"/>
            <a:ext cx="1905000" cy="711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000" b="0">
                <a:latin typeface="Arial" panose="020B0604020202020204" pitchFamily="34" charset="0"/>
              </a:rPr>
              <a:t>&lt;&lt;interface&gt;&gt;</a:t>
            </a:r>
          </a:p>
          <a:p>
            <a:pPr algn="ctr" eaLnBrk="1" hangingPunct="1"/>
            <a:r>
              <a:rPr lang="en-US" sz="2000" b="0">
                <a:latin typeface="Arial" panose="020B0604020202020204" pitchFamily="34" charset="0"/>
              </a:rPr>
              <a:t>SortedMap</a:t>
            </a:r>
          </a:p>
        </p:txBody>
      </p:sp>
      <p:sp>
        <p:nvSpPr>
          <p:cNvPr id="9" name="Text Box 9"/>
          <p:cNvSpPr txBox="1">
            <a:spLocks noChangeArrowheads="1"/>
          </p:cNvSpPr>
          <p:nvPr/>
        </p:nvSpPr>
        <p:spPr bwMode="auto">
          <a:xfrm>
            <a:off x="2654121" y="5135450"/>
            <a:ext cx="1905000" cy="711200"/>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000" b="0">
                <a:latin typeface="Arial" panose="020B0604020202020204" pitchFamily="34" charset="0"/>
              </a:rPr>
              <a:t>&lt;&lt;interface&gt;&gt;</a:t>
            </a:r>
          </a:p>
          <a:p>
            <a:pPr algn="ctr" eaLnBrk="1" hangingPunct="1"/>
            <a:r>
              <a:rPr lang="en-US" sz="2000" b="0">
                <a:latin typeface="Arial" panose="020B0604020202020204" pitchFamily="34" charset="0"/>
              </a:rPr>
              <a:t>SortedSet</a:t>
            </a:r>
          </a:p>
        </p:txBody>
      </p:sp>
      <p:sp>
        <p:nvSpPr>
          <p:cNvPr id="10" name="Line 10"/>
          <p:cNvSpPr>
            <a:spLocks noChangeShapeType="1"/>
          </p:cNvSpPr>
          <p:nvPr/>
        </p:nvSpPr>
        <p:spPr bwMode="auto">
          <a:xfrm flipV="1">
            <a:off x="3568521" y="2773250"/>
            <a:ext cx="1371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flipH="1" flipV="1">
            <a:off x="5168721" y="2773250"/>
            <a:ext cx="1143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flipV="1">
            <a:off x="3568521" y="43734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3"/>
          <p:cNvSpPr>
            <a:spLocks noChangeShapeType="1"/>
          </p:cNvSpPr>
          <p:nvPr/>
        </p:nvSpPr>
        <p:spPr bwMode="auto">
          <a:xfrm flipV="1">
            <a:off x="8978721" y="284945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922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Giao tiếp Collection</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14" name="Rectangle 6"/>
          <p:cNvSpPr txBox="1">
            <a:spLocks noChangeArrowheads="1"/>
          </p:cNvSpPr>
          <p:nvPr/>
        </p:nvSpPr>
        <p:spPr>
          <a:xfrm>
            <a:off x="1906073" y="1371600"/>
            <a:ext cx="9040969" cy="4648200"/>
          </a:xfrm>
          <a:prstGeom prst="rect">
            <a:avLst/>
          </a:prstGeom>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latin typeface="Times New Roman" panose="02020603050405020304" pitchFamily="18" charset="0"/>
                <a:cs typeface="Times New Roman" panose="02020603050405020304" pitchFamily="18" charset="0"/>
              </a:rPr>
              <a:t>Cung cấp các thao tác chính trên collection như thêm/xoá/tìm phần tử... Ví dụ:</a:t>
            </a:r>
          </a:p>
          <a:p>
            <a:pPr marL="742950" lvl="1" indent="-285750"/>
            <a:r>
              <a:rPr lang="en-US" sz="2800" dirty="0" smtClean="0">
                <a:latin typeface="Times New Roman" panose="02020603050405020304" pitchFamily="18" charset="0"/>
                <a:cs typeface="Times New Roman" panose="02020603050405020304" pitchFamily="18" charset="0"/>
              </a:rPr>
              <a:t>boolean add(Object element);</a:t>
            </a:r>
          </a:p>
          <a:p>
            <a:pPr marL="742950" lvl="1" indent="-285750"/>
            <a:r>
              <a:rPr lang="en-US" sz="2800" dirty="0" smtClean="0">
                <a:latin typeface="Times New Roman" panose="02020603050405020304" pitchFamily="18" charset="0"/>
                <a:cs typeface="Times New Roman" panose="02020603050405020304" pitchFamily="18" charset="0"/>
              </a:rPr>
              <a:t>boolean remove(Object element);</a:t>
            </a:r>
          </a:p>
          <a:p>
            <a:pPr marL="742950" lvl="1" indent="-285750"/>
            <a:r>
              <a:rPr lang="en-US" sz="2800" dirty="0" smtClean="0">
                <a:latin typeface="Times New Roman" panose="02020603050405020304" pitchFamily="18" charset="0"/>
                <a:cs typeface="Times New Roman" panose="02020603050405020304" pitchFamily="18" charset="0"/>
              </a:rPr>
              <a:t>boolean contains(Object element);</a:t>
            </a:r>
          </a:p>
          <a:p>
            <a:pPr marL="742950" lvl="1" indent="-285750"/>
            <a:r>
              <a:rPr lang="en-US" sz="2800" dirty="0" smtClean="0">
                <a:latin typeface="Times New Roman" panose="02020603050405020304" pitchFamily="18" charset="0"/>
                <a:cs typeface="Times New Roman" panose="02020603050405020304" pitchFamily="18" charset="0"/>
              </a:rPr>
              <a:t>int size();</a:t>
            </a:r>
          </a:p>
          <a:p>
            <a:pPr marL="742950" lvl="1" indent="-285750"/>
            <a:r>
              <a:rPr lang="en-US" sz="2800" dirty="0" smtClean="0">
                <a:latin typeface="Times New Roman" panose="02020603050405020304" pitchFamily="18" charset="0"/>
                <a:cs typeface="Times New Roman" panose="02020603050405020304" pitchFamily="18" charset="0"/>
              </a:rPr>
              <a:t>boolean isEmpty();</a:t>
            </a:r>
          </a:p>
          <a:p>
            <a:pPr marL="342900" indent="-342900"/>
            <a:r>
              <a:rPr lang="en-US" dirty="0" smtClean="0">
                <a:latin typeface="Times New Roman" panose="02020603050405020304" pitchFamily="18" charset="0"/>
                <a:cs typeface="Times New Roman" panose="02020603050405020304" pitchFamily="18" charset="0"/>
              </a:rPr>
              <a:t>Nếu lớp cài đặt Collection không muốn hỗ trợ các thao tác làm thay đổi collection như add, remove, clear... nó có thể tung ra ngoại lệ UnsupportedOperationException.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26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arn(inVertic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circle(in)">
                                      <p:cBhvr>
                                        <p:cTn id="12" dur="2000"/>
                                        <p:tgtEl>
                                          <p:spTgt spid="14">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circle(in)">
                                      <p:cBhvr>
                                        <p:cTn id="15" dur="2000"/>
                                        <p:tgtEl>
                                          <p:spTgt spid="14">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circle(in)">
                                      <p:cBhvr>
                                        <p:cTn id="18" dur="2000"/>
                                        <p:tgtEl>
                                          <p:spTgt spid="14">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circle(in)">
                                      <p:cBhvr>
                                        <p:cTn id="21" dur="2000"/>
                                        <p:tgtEl>
                                          <p:spTgt spid="14">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circle(in)">
                                      <p:cBhvr>
                                        <p:cTn id="24" dur="2000"/>
                                        <p:tgtEl>
                                          <p:spTgt spid="1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animEffect transition="in" filter="randombar(horizontal)">
                                      <p:cBhvr>
                                        <p:cTn id="29"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Giao tiếp List</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14" name="Rectangle 3"/>
          <p:cNvSpPr txBox="1">
            <a:spLocks noChangeArrowheads="1"/>
          </p:cNvSpPr>
          <p:nvPr/>
        </p:nvSpPr>
        <p:spPr>
          <a:xfrm>
            <a:off x="1919018" y="1384479"/>
            <a:ext cx="9015145" cy="4648200"/>
          </a:xfrm>
          <a:prstGeom prst="rect">
            <a:avLst/>
          </a:prstGeom>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latin typeface="Times New Roman" panose="02020603050405020304" pitchFamily="18" charset="0"/>
                <a:cs typeface="Times New Roman" panose="02020603050405020304" pitchFamily="18" charset="0"/>
              </a:rPr>
              <a:t>List kế thừa từ Collection, nó cung cấp thêm các phương thức để xử lý collection kiểu danh sách (Danh sách là một collection với các phần tử được xếp theo chỉ số).</a:t>
            </a:r>
          </a:p>
          <a:p>
            <a:pPr marL="342900" indent="-342900"/>
            <a:r>
              <a:rPr lang="en-US" dirty="0" smtClean="0">
                <a:latin typeface="Times New Roman" panose="02020603050405020304" pitchFamily="18" charset="0"/>
                <a:cs typeface="Times New Roman" panose="02020603050405020304" pitchFamily="18" charset="0"/>
              </a:rPr>
              <a:t>Một số phương thức của List</a:t>
            </a:r>
          </a:p>
          <a:p>
            <a:pPr marL="742950" lvl="1" indent="-285750"/>
            <a:r>
              <a:rPr lang="en-US" sz="2800" dirty="0" smtClean="0">
                <a:latin typeface="Times New Roman" panose="02020603050405020304" pitchFamily="18" charset="0"/>
                <a:cs typeface="Times New Roman" panose="02020603050405020304" pitchFamily="18" charset="0"/>
              </a:rPr>
              <a:t>Object get(int index);</a:t>
            </a:r>
          </a:p>
          <a:p>
            <a:pPr marL="742950" lvl="1" indent="-285750"/>
            <a:r>
              <a:rPr lang="en-US" sz="2800" dirty="0" smtClean="0">
                <a:latin typeface="Times New Roman" panose="02020603050405020304" pitchFamily="18" charset="0"/>
                <a:cs typeface="Times New Roman" panose="02020603050405020304" pitchFamily="18" charset="0"/>
              </a:rPr>
              <a:t>Object set(int index, Object o);</a:t>
            </a:r>
          </a:p>
          <a:p>
            <a:pPr marL="742950" lvl="1" indent="-285750"/>
            <a:r>
              <a:rPr lang="en-US" sz="2800" dirty="0" smtClean="0">
                <a:latin typeface="Times New Roman" panose="02020603050405020304" pitchFamily="18" charset="0"/>
                <a:cs typeface="Times New Roman" panose="02020603050405020304" pitchFamily="18" charset="0"/>
              </a:rPr>
              <a:t>void add(int index, Object o);</a:t>
            </a:r>
          </a:p>
          <a:p>
            <a:pPr marL="742950" lvl="1" indent="-285750"/>
            <a:r>
              <a:rPr lang="en-US" sz="2800" dirty="0" smtClean="0">
                <a:latin typeface="Times New Roman" panose="02020603050405020304" pitchFamily="18" charset="0"/>
                <a:cs typeface="Times New Roman" panose="02020603050405020304" pitchFamily="18" charset="0"/>
              </a:rPr>
              <a:t>Object remove(int index);</a:t>
            </a:r>
          </a:p>
          <a:p>
            <a:pPr marL="742950" lvl="1" indent="-285750"/>
            <a:r>
              <a:rPr lang="en-US" sz="2800" dirty="0" smtClean="0">
                <a:latin typeface="Times New Roman" panose="02020603050405020304" pitchFamily="18" charset="0"/>
                <a:cs typeface="Times New Roman" panose="02020603050405020304" pitchFamily="18" charset="0"/>
              </a:rPr>
              <a:t>int indexOf(Object o);</a:t>
            </a:r>
          </a:p>
          <a:p>
            <a:pPr marL="742950" lvl="1" indent="-285750"/>
            <a:r>
              <a:rPr lang="en-US" sz="2800" dirty="0" smtClean="0">
                <a:latin typeface="Times New Roman" panose="02020603050405020304" pitchFamily="18" charset="0"/>
                <a:cs typeface="Times New Roman" panose="02020603050405020304" pitchFamily="18" charset="0"/>
              </a:rPr>
              <a:t>int lastIndexOf(Object o);</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0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arn(inVertical)">
                                      <p:cBhvr>
                                        <p:cTn id="12" dur="500"/>
                                        <p:tgtEl>
                                          <p:spTgt spid="14">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barn(inVertical)">
                                      <p:cBhvr>
                                        <p:cTn id="15" dur="500"/>
                                        <p:tgtEl>
                                          <p:spTgt spid="1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barn(inVertical)">
                                      <p:cBhvr>
                                        <p:cTn id="18" dur="500"/>
                                        <p:tgtEl>
                                          <p:spTgt spid="14">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barn(inVertical)">
                                      <p:cBhvr>
                                        <p:cTn id="21" dur="500"/>
                                        <p:tgtEl>
                                          <p:spTgt spid="14">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barn(inVertical)">
                                      <p:cBhvr>
                                        <p:cTn id="24" dur="500"/>
                                        <p:tgtEl>
                                          <p:spTgt spid="14">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barn(inVertical)">
                                      <p:cBhvr>
                                        <p:cTn id="27" dur="500"/>
                                        <p:tgtEl>
                                          <p:spTgt spid="14">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barn(inVertical)">
                                      <p:cBhvr>
                                        <p:cTn id="30"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2" y="0"/>
            <a:ext cx="10238703" cy="1080864"/>
          </a:xfrm>
        </p:spPr>
        <p:txBody>
          <a:bodyPr>
            <a:norm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Giao tiếp </a:t>
            </a:r>
            <a:r>
              <a:rPr lang="en-US" sz="6000" dirty="0" smtClean="0">
                <a:solidFill>
                  <a:srgbClr val="FF0000"/>
                </a:solidFill>
                <a:latin typeface="Times New Roman" panose="02020603050405020304" pitchFamily="18" charset="0"/>
                <a:cs typeface="Times New Roman" panose="02020603050405020304" pitchFamily="18" charset="0"/>
              </a:rPr>
              <a:t>Set</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1996293" y="1423116"/>
            <a:ext cx="8989386" cy="2569335"/>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smtClean="0">
                <a:latin typeface="Times New Roman" panose="02020603050405020304" pitchFamily="18" charset="0"/>
                <a:cs typeface="Times New Roman" panose="02020603050405020304" pitchFamily="18" charset="0"/>
              </a:rPr>
              <a:t>Set kế thừa từ Collection, hỗ trợ các thao tác xử lý trên collection kiểu tập hợp (Một tập hợp yêu cầu các phần tử phải không được trùng lặp).</a:t>
            </a:r>
          </a:p>
          <a:p>
            <a:pPr marL="342900" indent="-342900"/>
            <a:r>
              <a:rPr lang="en-US" dirty="0" smtClean="0">
                <a:latin typeface="Times New Roman" panose="02020603050405020304" pitchFamily="18" charset="0"/>
                <a:cs typeface="Times New Roman" panose="02020603050405020304" pitchFamily="18" charset="0"/>
              </a:rPr>
              <a:t>Set không có thêm phương thức riêng ngoài các phương thức kế thừa từ Collection.</a:t>
            </a:r>
          </a:p>
          <a:p>
            <a:pPr marL="742950" lvl="1" indent="-285750"/>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40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1117</Words>
  <Application>Microsoft Office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Java Collections</vt:lpstr>
      <vt:lpstr>Java Collections</vt:lpstr>
      <vt:lpstr>Java Collections Framework</vt:lpstr>
      <vt:lpstr>Java Collections Framework</vt:lpstr>
      <vt:lpstr>Java Collections Framework</vt:lpstr>
      <vt:lpstr>Interfaces</vt:lpstr>
      <vt:lpstr>Giao tiếp Collection</vt:lpstr>
      <vt:lpstr>Giao tiếp List</vt:lpstr>
      <vt:lpstr>Giao tiếp Set</vt:lpstr>
      <vt:lpstr>Giao tiếp SortedSet</vt:lpstr>
      <vt:lpstr>Giao tiếp Map</vt:lpstr>
      <vt:lpstr>Giao tiếp Map</vt:lpstr>
      <vt:lpstr>Giao tiếp SortedMap</vt:lpstr>
      <vt:lpstr>Implementations</vt:lpstr>
      <vt:lpstr>Mô tả các cài đặt</vt:lpstr>
      <vt:lpstr>Các lớp bao</vt:lpstr>
      <vt:lpstr>Algorithms</vt:lpstr>
      <vt:lpstr>Collections Framework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Tăng Tuấn</dc:creator>
  <cp:lastModifiedBy>Tăng Tuấn</cp:lastModifiedBy>
  <cp:revision>11</cp:revision>
  <dcterms:created xsi:type="dcterms:W3CDTF">2015-05-10T07:30:51Z</dcterms:created>
  <dcterms:modified xsi:type="dcterms:W3CDTF">2015-05-11T06:23:48Z</dcterms:modified>
</cp:coreProperties>
</file>