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56" r:id="rId2"/>
    <p:sldId id="259" r:id="rId3"/>
    <p:sldId id="257" r:id="rId4"/>
    <p:sldId id="258" r:id="rId5"/>
    <p:sldId id="283" r:id="rId6"/>
    <p:sldId id="276" r:id="rId7"/>
    <p:sldId id="271" r:id="rId8"/>
    <p:sldId id="281" r:id="rId9"/>
    <p:sldId id="282" r:id="rId10"/>
    <p:sldId id="278" r:id="rId11"/>
    <p:sldId id="261" r:id="rId12"/>
    <p:sldId id="277" r:id="rId13"/>
    <p:sldId id="279" r:id="rId14"/>
    <p:sldId id="280" r:id="rId15"/>
    <p:sldId id="262" r:id="rId16"/>
    <p:sldId id="263" r:id="rId17"/>
    <p:sldId id="265" r:id="rId18"/>
    <p:sldId id="266" r:id="rId19"/>
    <p:sldId id="267" r:id="rId20"/>
    <p:sldId id="268" r:id="rId21"/>
    <p:sldId id="269" r:id="rId22"/>
    <p:sldId id="270" r:id="rId23"/>
    <p:sldId id="272" r:id="rId24"/>
    <p:sldId id="273" r:id="rId25"/>
    <p:sldId id="274" r:id="rId26"/>
    <p:sldId id="275" r:id="rId27"/>
    <p:sldId id="284" r:id="rId28"/>
    <p:sldId id="285" r:id="rId29"/>
    <p:sldId id="287" r:id="rId30"/>
    <p:sldId id="288" r:id="rId31"/>
    <p:sldId id="289" r:id="rId32"/>
    <p:sldId id="290" r:id="rId33"/>
    <p:sldId id="291" r:id="rId34"/>
    <p:sldId id="292" r:id="rId35"/>
    <p:sldId id="293"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46AA3-80C3-44FE-BB5E-A77E52643A0A}"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B53E5ABF-E776-49F7-9C5F-513BBAFCDEDE}">
      <dgm:prSet phldrT="[Text]"/>
      <dgm:spPr/>
      <dgm:t>
        <a:bodyPr/>
        <a:lstStyle/>
        <a:p>
          <a:r>
            <a:rPr lang="vi-VN" b="1" dirty="0" smtClean="0">
              <a:solidFill>
                <a:schemeClr val="tx1">
                  <a:lumMod val="95000"/>
                  <a:lumOff val="5000"/>
                </a:schemeClr>
              </a:solidFill>
              <a:cs typeface="Courier New" pitchFamily="49" charset="0"/>
            </a:rPr>
            <a:t>Vũ Văn</a:t>
          </a:r>
          <a:r>
            <a:rPr lang="en-US" b="1" dirty="0" smtClean="0">
              <a:solidFill>
                <a:schemeClr val="tx1">
                  <a:lumMod val="95000"/>
                  <a:lumOff val="5000"/>
                </a:schemeClr>
              </a:solidFill>
              <a:cs typeface="Courier New" pitchFamily="49" charset="0"/>
            </a:rPr>
            <a:t> </a:t>
          </a:r>
          <a:r>
            <a:rPr lang="vi-VN" b="1" dirty="0" smtClean="0">
              <a:solidFill>
                <a:schemeClr val="tx1">
                  <a:lumMod val="95000"/>
                  <a:lumOff val="5000"/>
                </a:schemeClr>
              </a:solidFill>
              <a:cs typeface="Courier New" pitchFamily="49" charset="0"/>
            </a:rPr>
            <a:t>Mạnh 13520495 </a:t>
          </a:r>
          <a:endParaRPr lang="en-US" b="1" dirty="0" smtClean="0">
            <a:solidFill>
              <a:schemeClr val="tx1">
                <a:lumMod val="95000"/>
                <a:lumOff val="5000"/>
              </a:schemeClr>
            </a:solidFill>
            <a:cs typeface="Courier New" pitchFamily="49" charset="0"/>
          </a:endParaRPr>
        </a:p>
      </dgm:t>
    </dgm:pt>
    <dgm:pt modelId="{68CB19EB-706A-4680-89DC-45E937FB4E43}" type="parTrans" cxnId="{06A35D32-9394-4C1F-B7C9-B6C56AF9F108}">
      <dgm:prSet/>
      <dgm:spPr/>
      <dgm:t>
        <a:bodyPr/>
        <a:lstStyle/>
        <a:p>
          <a:endParaRPr lang="en-US"/>
        </a:p>
      </dgm:t>
    </dgm:pt>
    <dgm:pt modelId="{1A87A7C7-2BD3-47F3-9A8D-D39C9B0573DB}" type="sibTrans" cxnId="{06A35D32-9394-4C1F-B7C9-B6C56AF9F108}">
      <dgm:prSet/>
      <dgm:spPr/>
      <dgm:t>
        <a:bodyPr/>
        <a:lstStyle/>
        <a:p>
          <a:endParaRPr lang="en-US"/>
        </a:p>
      </dgm:t>
    </dgm:pt>
    <dgm:pt modelId="{931D9512-06CD-42E1-89DA-5BE00508C49F}">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vi-VN" b="1" dirty="0" smtClean="0">
              <a:solidFill>
                <a:schemeClr val="tx1">
                  <a:lumMod val="95000"/>
                  <a:lumOff val="5000"/>
                </a:schemeClr>
              </a:solidFill>
              <a:cs typeface="Courier New" pitchFamily="49" charset="0"/>
            </a:rPr>
            <a:t>Lê Khánh Linh 13520449</a:t>
          </a:r>
          <a:endParaRPr lang="en-US" b="1" dirty="0" smtClean="0">
            <a:solidFill>
              <a:schemeClr val="tx1">
                <a:lumMod val="95000"/>
                <a:lumOff val="5000"/>
              </a:schemeClr>
            </a:solidFill>
            <a:cs typeface="Courier New" pitchFamily="49" charset="0"/>
          </a:endParaRPr>
        </a:p>
      </dgm:t>
    </dgm:pt>
    <dgm:pt modelId="{D8EE538F-AA4D-4798-8995-23131EFEE919}" type="sibTrans" cxnId="{055C38ED-B6A1-46E8-BAC1-DF5AE8F1C660}">
      <dgm:prSet/>
      <dgm:spPr/>
      <dgm:t>
        <a:bodyPr/>
        <a:lstStyle/>
        <a:p>
          <a:endParaRPr lang="en-US"/>
        </a:p>
      </dgm:t>
    </dgm:pt>
    <dgm:pt modelId="{83450D81-1E7F-4CC5-AFAB-567F343BF242}" type="parTrans" cxnId="{055C38ED-B6A1-46E8-BAC1-DF5AE8F1C660}">
      <dgm:prSet/>
      <dgm:spPr/>
      <dgm:t>
        <a:bodyPr/>
        <a:lstStyle/>
        <a:p>
          <a:endParaRPr lang="en-US"/>
        </a:p>
      </dgm:t>
    </dgm:pt>
    <dgm:pt modelId="{B40F33B1-29A9-48B6-9603-C304D653E085}">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vi-VN" b="1" dirty="0" smtClean="0">
              <a:solidFill>
                <a:schemeClr val="tx1">
                  <a:lumMod val="95000"/>
                  <a:lumOff val="5000"/>
                </a:schemeClr>
              </a:solidFill>
              <a:cs typeface="Courier New" pitchFamily="49" charset="0"/>
            </a:rPr>
            <a:t>Đỗ Đức Khôi 13520408 </a:t>
          </a:r>
          <a:endParaRPr lang="en-US" b="1" dirty="0" smtClean="0"/>
        </a:p>
        <a:p>
          <a:pPr marL="0" marR="0" indent="0" defTabSz="914400" eaLnBrk="1" fontAlgn="auto" latinLnBrk="0" hangingPunct="1">
            <a:lnSpc>
              <a:spcPct val="100000"/>
            </a:lnSpc>
            <a:spcBef>
              <a:spcPts val="0"/>
            </a:spcBef>
            <a:spcAft>
              <a:spcPts val="0"/>
            </a:spcAft>
            <a:buClrTx/>
            <a:buSzTx/>
            <a:buFontTx/>
            <a:buNone/>
            <a:tabLst/>
            <a:defRPr/>
          </a:pPr>
          <a:endParaRPr lang="en-US" b="1" dirty="0" smtClean="0">
            <a:solidFill>
              <a:schemeClr val="tx1">
                <a:lumMod val="95000"/>
                <a:lumOff val="5000"/>
              </a:schemeClr>
            </a:solidFill>
            <a:cs typeface="Courier New" pitchFamily="49" charset="0"/>
          </a:endParaRPr>
        </a:p>
      </dgm:t>
    </dgm:pt>
    <dgm:pt modelId="{B9438415-BDFC-42C9-97E1-62A1DDA45966}" type="parTrans" cxnId="{FD8C15F0-C4B1-498C-8B55-3DE0C532889B}">
      <dgm:prSet/>
      <dgm:spPr/>
      <dgm:t>
        <a:bodyPr/>
        <a:lstStyle/>
        <a:p>
          <a:endParaRPr lang="en-US"/>
        </a:p>
      </dgm:t>
    </dgm:pt>
    <dgm:pt modelId="{7148BC9D-5DB3-4CD4-847E-6C458F2DB5AE}" type="sibTrans" cxnId="{FD8C15F0-C4B1-498C-8B55-3DE0C532889B}">
      <dgm:prSet/>
      <dgm:spPr/>
      <dgm:t>
        <a:bodyPr/>
        <a:lstStyle/>
        <a:p>
          <a:endParaRPr lang="en-US"/>
        </a:p>
      </dgm:t>
    </dgm:pt>
    <dgm:pt modelId="{0600A199-9782-4004-9E2C-B0FC4C21AF7B}" type="pres">
      <dgm:prSet presAssocID="{B4246AA3-80C3-44FE-BB5E-A77E52643A0A}" presName="Name0" presStyleCnt="0">
        <dgm:presLayoutVars>
          <dgm:dir/>
          <dgm:resizeHandles val="exact"/>
        </dgm:presLayoutVars>
      </dgm:prSet>
      <dgm:spPr/>
      <dgm:t>
        <a:bodyPr/>
        <a:lstStyle/>
        <a:p>
          <a:endParaRPr lang="en-US"/>
        </a:p>
      </dgm:t>
    </dgm:pt>
    <dgm:pt modelId="{9F41B557-080D-4EC3-ADCF-D0A6AE12AE8B}" type="pres">
      <dgm:prSet presAssocID="{B53E5ABF-E776-49F7-9C5F-513BBAFCDEDE}" presName="node" presStyleLbl="node1" presStyleIdx="0" presStyleCnt="3" custScaleX="89580">
        <dgm:presLayoutVars>
          <dgm:bulletEnabled val="1"/>
        </dgm:presLayoutVars>
      </dgm:prSet>
      <dgm:spPr/>
      <dgm:t>
        <a:bodyPr/>
        <a:lstStyle/>
        <a:p>
          <a:endParaRPr lang="en-US"/>
        </a:p>
      </dgm:t>
    </dgm:pt>
    <dgm:pt modelId="{A59A7E09-C24A-42B0-BEDC-3AEAF34ED7E4}" type="pres">
      <dgm:prSet presAssocID="{1A87A7C7-2BD3-47F3-9A8D-D39C9B0573DB}" presName="sibTrans" presStyleCnt="0"/>
      <dgm:spPr/>
    </dgm:pt>
    <dgm:pt modelId="{DA48BBB9-D91C-43A1-BAC8-DB832CA0C86E}" type="pres">
      <dgm:prSet presAssocID="{931D9512-06CD-42E1-89DA-5BE00508C49F}" presName="node" presStyleLbl="node1" presStyleIdx="1" presStyleCnt="3" custLinFactNeighborX="-12429" custLinFactNeighborY="0">
        <dgm:presLayoutVars>
          <dgm:bulletEnabled val="1"/>
        </dgm:presLayoutVars>
      </dgm:prSet>
      <dgm:spPr/>
      <dgm:t>
        <a:bodyPr/>
        <a:lstStyle/>
        <a:p>
          <a:endParaRPr lang="en-US"/>
        </a:p>
      </dgm:t>
    </dgm:pt>
    <dgm:pt modelId="{5E4386B4-8B2D-4CB9-B713-7286CFD721D4}" type="pres">
      <dgm:prSet presAssocID="{D8EE538F-AA4D-4798-8995-23131EFEE919}" presName="sibTrans" presStyleCnt="0"/>
      <dgm:spPr/>
    </dgm:pt>
    <dgm:pt modelId="{97ACA2CE-2AFA-4749-9DF3-30231D6A4175}" type="pres">
      <dgm:prSet presAssocID="{B40F33B1-29A9-48B6-9603-C304D653E085}" presName="node" presStyleLbl="node1" presStyleIdx="2" presStyleCnt="3" custScaleX="80984">
        <dgm:presLayoutVars>
          <dgm:bulletEnabled val="1"/>
        </dgm:presLayoutVars>
      </dgm:prSet>
      <dgm:spPr/>
      <dgm:t>
        <a:bodyPr/>
        <a:lstStyle/>
        <a:p>
          <a:endParaRPr lang="en-US"/>
        </a:p>
      </dgm:t>
    </dgm:pt>
  </dgm:ptLst>
  <dgm:cxnLst>
    <dgm:cxn modelId="{E603D997-43A1-485A-AA04-9D39894F750B}" type="presOf" srcId="{B40F33B1-29A9-48B6-9603-C304D653E085}" destId="{97ACA2CE-2AFA-4749-9DF3-30231D6A4175}" srcOrd="0" destOrd="0" presId="urn:microsoft.com/office/officeart/2005/8/layout/hList6"/>
    <dgm:cxn modelId="{63AC42E9-8031-4513-8B4D-2A2FD68740F4}" type="presOf" srcId="{B4246AA3-80C3-44FE-BB5E-A77E52643A0A}" destId="{0600A199-9782-4004-9E2C-B0FC4C21AF7B}" srcOrd="0" destOrd="0" presId="urn:microsoft.com/office/officeart/2005/8/layout/hList6"/>
    <dgm:cxn modelId="{D1C00011-A409-4278-B949-8C55688707CC}" type="presOf" srcId="{B53E5ABF-E776-49F7-9C5F-513BBAFCDEDE}" destId="{9F41B557-080D-4EC3-ADCF-D0A6AE12AE8B}" srcOrd="0" destOrd="0" presId="urn:microsoft.com/office/officeart/2005/8/layout/hList6"/>
    <dgm:cxn modelId="{055C38ED-B6A1-46E8-BAC1-DF5AE8F1C660}" srcId="{B4246AA3-80C3-44FE-BB5E-A77E52643A0A}" destId="{931D9512-06CD-42E1-89DA-5BE00508C49F}" srcOrd="1" destOrd="0" parTransId="{83450D81-1E7F-4CC5-AFAB-567F343BF242}" sibTransId="{D8EE538F-AA4D-4798-8995-23131EFEE919}"/>
    <dgm:cxn modelId="{06A35D32-9394-4C1F-B7C9-B6C56AF9F108}" srcId="{B4246AA3-80C3-44FE-BB5E-A77E52643A0A}" destId="{B53E5ABF-E776-49F7-9C5F-513BBAFCDEDE}" srcOrd="0" destOrd="0" parTransId="{68CB19EB-706A-4680-89DC-45E937FB4E43}" sibTransId="{1A87A7C7-2BD3-47F3-9A8D-D39C9B0573DB}"/>
    <dgm:cxn modelId="{496980DD-F867-4C0D-AE72-EA6C6EC47524}" type="presOf" srcId="{931D9512-06CD-42E1-89DA-5BE00508C49F}" destId="{DA48BBB9-D91C-43A1-BAC8-DB832CA0C86E}" srcOrd="0" destOrd="0" presId="urn:microsoft.com/office/officeart/2005/8/layout/hList6"/>
    <dgm:cxn modelId="{FD8C15F0-C4B1-498C-8B55-3DE0C532889B}" srcId="{B4246AA3-80C3-44FE-BB5E-A77E52643A0A}" destId="{B40F33B1-29A9-48B6-9603-C304D653E085}" srcOrd="2" destOrd="0" parTransId="{B9438415-BDFC-42C9-97E1-62A1DDA45966}" sibTransId="{7148BC9D-5DB3-4CD4-847E-6C458F2DB5AE}"/>
    <dgm:cxn modelId="{ABD99D9E-8D0E-482F-9CD5-191499C137EA}" type="presParOf" srcId="{0600A199-9782-4004-9E2C-B0FC4C21AF7B}" destId="{9F41B557-080D-4EC3-ADCF-D0A6AE12AE8B}" srcOrd="0" destOrd="0" presId="urn:microsoft.com/office/officeart/2005/8/layout/hList6"/>
    <dgm:cxn modelId="{709698FA-1A36-4847-ACAE-6E0B8A374DD0}" type="presParOf" srcId="{0600A199-9782-4004-9E2C-B0FC4C21AF7B}" destId="{A59A7E09-C24A-42B0-BEDC-3AEAF34ED7E4}" srcOrd="1" destOrd="0" presId="urn:microsoft.com/office/officeart/2005/8/layout/hList6"/>
    <dgm:cxn modelId="{3C8169BB-1BA3-4127-86F8-C49CCA991468}" type="presParOf" srcId="{0600A199-9782-4004-9E2C-B0FC4C21AF7B}" destId="{DA48BBB9-D91C-43A1-BAC8-DB832CA0C86E}" srcOrd="2" destOrd="0" presId="urn:microsoft.com/office/officeart/2005/8/layout/hList6"/>
    <dgm:cxn modelId="{1825FB0B-1416-4874-829B-9B2ECEE332C7}" type="presParOf" srcId="{0600A199-9782-4004-9E2C-B0FC4C21AF7B}" destId="{5E4386B4-8B2D-4CB9-B713-7286CFD721D4}" srcOrd="3" destOrd="0" presId="urn:microsoft.com/office/officeart/2005/8/layout/hList6"/>
    <dgm:cxn modelId="{F5CB4C83-3E16-4307-A26C-1C1CF7072B7A}" type="presParOf" srcId="{0600A199-9782-4004-9E2C-B0FC4C21AF7B}" destId="{97ACA2CE-2AFA-4749-9DF3-30231D6A417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6B5D0-B108-4229-AD41-9ECB3160735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5ECC195-E0E9-4E0D-9EF1-DEC4AA0DADAA}">
      <dgm:prSet phldrT="[Text]"/>
      <dgm:spPr>
        <a:solidFill>
          <a:schemeClr val="accent4">
            <a:lumMod val="75000"/>
          </a:schemeClr>
        </a:solidFill>
      </dgm:spPr>
      <dgm:t>
        <a:bodyPr/>
        <a:lstStyle/>
        <a:p>
          <a:r>
            <a:rPr lang="en-US" dirty="0" smtClean="0"/>
            <a:t>Assert</a:t>
          </a:r>
          <a:endParaRPr lang="en-US" dirty="0"/>
        </a:p>
      </dgm:t>
    </dgm:pt>
    <dgm:pt modelId="{FF3DDE3B-FAFF-4D7C-9562-E0F170A6528F}" type="parTrans" cxnId="{DC8EE759-CC87-47F1-82B0-5CD8DBB4A85D}">
      <dgm:prSet/>
      <dgm:spPr/>
      <dgm:t>
        <a:bodyPr/>
        <a:lstStyle/>
        <a:p>
          <a:endParaRPr lang="en-US"/>
        </a:p>
      </dgm:t>
    </dgm:pt>
    <dgm:pt modelId="{492FC8C4-F14A-4CB5-BD7E-6624AD0D6DCD}" type="sibTrans" cxnId="{DC8EE759-CC87-47F1-82B0-5CD8DBB4A85D}">
      <dgm:prSet/>
      <dgm:spPr/>
      <dgm:t>
        <a:bodyPr/>
        <a:lstStyle/>
        <a:p>
          <a:endParaRPr lang="en-US"/>
        </a:p>
      </dgm:t>
    </dgm:pt>
    <dgm:pt modelId="{0589E194-60F8-4ACF-8AA6-E1DA0D386411}">
      <dgm:prSet phldrT="[Text]"/>
      <dgm:spPr>
        <a:solidFill>
          <a:schemeClr val="tx1"/>
        </a:solidFill>
      </dgm:spPr>
      <dgm:t>
        <a:bodyPr/>
        <a:lstStyle/>
        <a:p>
          <a:r>
            <a:rPr lang="en-US" dirty="0" smtClean="0"/>
            <a:t>Test Case</a:t>
          </a:r>
          <a:endParaRPr lang="en-US" dirty="0"/>
        </a:p>
      </dgm:t>
    </dgm:pt>
    <dgm:pt modelId="{3EB3DAD0-4D4D-46F1-AEC5-650F3CEE5204}" type="parTrans" cxnId="{D302E465-F74E-48FD-ABC2-893C26F83101}">
      <dgm:prSet/>
      <dgm:spPr/>
      <dgm:t>
        <a:bodyPr/>
        <a:lstStyle/>
        <a:p>
          <a:endParaRPr lang="en-US"/>
        </a:p>
      </dgm:t>
    </dgm:pt>
    <dgm:pt modelId="{C2D0FCA5-79E6-404E-A069-67B23B423649}" type="sibTrans" cxnId="{D302E465-F74E-48FD-ABC2-893C26F83101}">
      <dgm:prSet/>
      <dgm:spPr/>
      <dgm:t>
        <a:bodyPr/>
        <a:lstStyle/>
        <a:p>
          <a:endParaRPr lang="en-US"/>
        </a:p>
      </dgm:t>
    </dgm:pt>
    <dgm:pt modelId="{BDA27C6D-74E2-431D-BF4B-DCE3DC936002}">
      <dgm:prSet phldrT="[Text]"/>
      <dgm:spPr>
        <a:solidFill>
          <a:schemeClr val="accent6">
            <a:lumMod val="75000"/>
          </a:schemeClr>
        </a:solidFill>
      </dgm:spPr>
      <dgm:t>
        <a:bodyPr/>
        <a:lstStyle/>
        <a:p>
          <a:r>
            <a:rPr lang="en-US" dirty="0" err="1" smtClean="0"/>
            <a:t>TestResult</a:t>
          </a:r>
          <a:endParaRPr lang="en-US" dirty="0"/>
        </a:p>
      </dgm:t>
    </dgm:pt>
    <dgm:pt modelId="{1C9C8767-AB41-4F09-9BEC-B1CB49FC5C06}" type="parTrans" cxnId="{F9183A03-DDA9-4E4E-A381-821E66C3AEA4}">
      <dgm:prSet/>
      <dgm:spPr/>
      <dgm:t>
        <a:bodyPr/>
        <a:lstStyle/>
        <a:p>
          <a:endParaRPr lang="en-US"/>
        </a:p>
      </dgm:t>
    </dgm:pt>
    <dgm:pt modelId="{F3A3EAB0-D70B-4FE8-8140-0EBA58074751}" type="sibTrans" cxnId="{F9183A03-DDA9-4E4E-A381-821E66C3AEA4}">
      <dgm:prSet/>
      <dgm:spPr/>
      <dgm:t>
        <a:bodyPr/>
        <a:lstStyle/>
        <a:p>
          <a:endParaRPr lang="en-US"/>
        </a:p>
      </dgm:t>
    </dgm:pt>
    <dgm:pt modelId="{A8D7AF19-883F-4A50-B2FE-C744B2577D68}">
      <dgm:prSet phldrT="[Text]"/>
      <dgm:spPr>
        <a:solidFill>
          <a:srgbClr val="C00000"/>
        </a:solidFill>
      </dgm:spPr>
      <dgm:t>
        <a:bodyPr/>
        <a:lstStyle/>
        <a:p>
          <a:r>
            <a:rPr lang="en-US" dirty="0" err="1" smtClean="0"/>
            <a:t>TestSuite</a:t>
          </a:r>
          <a:endParaRPr lang="en-US" dirty="0"/>
        </a:p>
      </dgm:t>
    </dgm:pt>
    <dgm:pt modelId="{284ACB5C-09F0-42D7-B167-5B4AEBF1E6D8}" type="parTrans" cxnId="{D888E964-B896-43B9-A079-5A63A0AB75D8}">
      <dgm:prSet/>
      <dgm:spPr/>
      <dgm:t>
        <a:bodyPr/>
        <a:lstStyle/>
        <a:p>
          <a:endParaRPr lang="en-US"/>
        </a:p>
      </dgm:t>
    </dgm:pt>
    <dgm:pt modelId="{5FA1D093-AF7A-479E-88D0-52BD5A8BDCBD}" type="sibTrans" cxnId="{D888E964-B896-43B9-A079-5A63A0AB75D8}">
      <dgm:prSet/>
      <dgm:spPr/>
      <dgm:t>
        <a:bodyPr/>
        <a:lstStyle/>
        <a:p>
          <a:endParaRPr lang="en-US"/>
        </a:p>
      </dgm:t>
    </dgm:pt>
    <dgm:pt modelId="{09B03656-0148-4E2C-ACFD-B9910D9A4DF1}">
      <dgm:prSet/>
      <dgm:spPr/>
      <dgm:t>
        <a:bodyPr/>
        <a:lstStyle/>
        <a:p>
          <a:r>
            <a:rPr lang="en-US" dirty="0" smtClean="0"/>
            <a:t>1 </a:t>
          </a:r>
          <a:r>
            <a:rPr lang="en-US" dirty="0" err="1" smtClean="0"/>
            <a:t>bộ</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xác</a:t>
          </a:r>
          <a:r>
            <a:rPr lang="en-US" dirty="0" smtClean="0"/>
            <a:t> </a:t>
          </a:r>
          <a:r>
            <a:rPr lang="en-US" dirty="0" err="1" smtClean="0"/>
            <a:t>thực</a:t>
          </a:r>
          <a:r>
            <a:rPr lang="en-US" dirty="0" smtClean="0"/>
            <a:t> ( assert ) </a:t>
          </a:r>
          <a:endParaRPr lang="en-US" dirty="0"/>
        </a:p>
      </dgm:t>
    </dgm:pt>
    <dgm:pt modelId="{922F46C2-921D-4459-A155-536614F35998}" type="parTrans" cxnId="{C74EB107-A0CE-4117-B8D2-190626796B34}">
      <dgm:prSet/>
      <dgm:spPr/>
      <dgm:t>
        <a:bodyPr/>
        <a:lstStyle/>
        <a:p>
          <a:endParaRPr lang="en-US"/>
        </a:p>
      </dgm:t>
    </dgm:pt>
    <dgm:pt modelId="{F16735E6-609D-4352-ACDB-BB820FB10050}" type="sibTrans" cxnId="{C74EB107-A0CE-4117-B8D2-190626796B34}">
      <dgm:prSet/>
      <dgm:spPr/>
      <dgm:t>
        <a:bodyPr/>
        <a:lstStyle/>
        <a:p>
          <a:endParaRPr lang="en-US"/>
        </a:p>
      </dgm:t>
    </dgm:pt>
    <dgm:pt modelId="{49E8A376-3D85-440B-B986-3CB211D1B3D6}">
      <dgm:prSet/>
      <dgm:spPr/>
      <dgm:t>
        <a:bodyPr/>
        <a:lstStyle/>
        <a:p>
          <a:r>
            <a:rPr lang="en-US" dirty="0" err="1" smtClean="0"/>
            <a:t>Phép</a:t>
          </a:r>
          <a:r>
            <a:rPr lang="en-US" dirty="0" smtClean="0"/>
            <a:t> </a:t>
          </a:r>
          <a:r>
            <a:rPr lang="en-US" dirty="0" err="1" smtClean="0"/>
            <a:t>thử</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bộ</a:t>
          </a:r>
          <a:r>
            <a:rPr lang="en-US" dirty="0" smtClean="0"/>
            <a:t> </a:t>
          </a:r>
          <a:r>
            <a:rPr lang="en-US" dirty="0" err="1" smtClean="0"/>
            <a:t>khung</a:t>
          </a:r>
          <a:r>
            <a:rPr lang="en-US" dirty="0" smtClean="0"/>
            <a:t> </a:t>
          </a:r>
          <a:r>
            <a:rPr lang="en-US" dirty="0" err="1" smtClean="0"/>
            <a:t>chuẩn</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nhiều</a:t>
          </a:r>
          <a:r>
            <a:rPr lang="en-US" dirty="0" smtClean="0"/>
            <a:t> </a:t>
          </a:r>
          <a:r>
            <a:rPr lang="en-US" dirty="0" err="1" smtClean="0"/>
            <a:t>bộ</a:t>
          </a:r>
          <a:r>
            <a:rPr lang="en-US" dirty="0" smtClean="0"/>
            <a:t> test </a:t>
          </a:r>
          <a:endParaRPr lang="en-US" dirty="0"/>
        </a:p>
      </dgm:t>
    </dgm:pt>
    <dgm:pt modelId="{B4A085BD-306F-44BB-8247-A955DD48760A}" type="parTrans" cxnId="{F3E95EE9-9CBC-4708-B512-29A3B49BBFB2}">
      <dgm:prSet/>
      <dgm:spPr/>
      <dgm:t>
        <a:bodyPr/>
        <a:lstStyle/>
        <a:p>
          <a:endParaRPr lang="en-US"/>
        </a:p>
      </dgm:t>
    </dgm:pt>
    <dgm:pt modelId="{781FE8F9-FD23-4AB0-94B9-73E81C1CEF33}" type="sibTrans" cxnId="{F3E95EE9-9CBC-4708-B512-29A3B49BBFB2}">
      <dgm:prSet/>
      <dgm:spPr/>
      <dgm:t>
        <a:bodyPr/>
        <a:lstStyle/>
        <a:p>
          <a:endParaRPr lang="en-US"/>
        </a:p>
      </dgm:t>
    </dgm:pt>
    <dgm:pt modelId="{DB5F8B36-6308-499A-A40D-B4386B406843}">
      <dgm:prSet/>
      <dgm:spPr/>
      <dgm:t>
        <a:bodyPr/>
        <a:lstStyle/>
        <a:p>
          <a:r>
            <a:rPr lang="en-US" dirty="0" err="1" smtClean="0"/>
            <a:t>TestResult</a:t>
          </a:r>
          <a:r>
            <a:rPr lang="en-US" dirty="0" smtClean="0"/>
            <a:t> </a:t>
          </a:r>
          <a:r>
            <a:rPr lang="en-US" dirty="0" err="1" smtClean="0"/>
            <a:t>thu</a:t>
          </a:r>
          <a:r>
            <a:rPr lang="en-US" dirty="0" smtClean="0"/>
            <a:t> </a:t>
          </a:r>
          <a:r>
            <a:rPr lang="en-US" dirty="0" err="1" smtClean="0"/>
            <a:t>thập</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 1 test case</a:t>
          </a:r>
          <a:endParaRPr lang="en-US" dirty="0"/>
        </a:p>
      </dgm:t>
    </dgm:pt>
    <dgm:pt modelId="{F7D888F2-EE45-4D93-A782-E12A607694CC}" type="parTrans" cxnId="{7DC42201-44B8-40E5-A74C-77D797998A06}">
      <dgm:prSet/>
      <dgm:spPr/>
      <dgm:t>
        <a:bodyPr/>
        <a:lstStyle/>
        <a:p>
          <a:endParaRPr lang="en-US"/>
        </a:p>
      </dgm:t>
    </dgm:pt>
    <dgm:pt modelId="{3F64223B-24FF-45DA-A683-AF86B12C6576}" type="sibTrans" cxnId="{7DC42201-44B8-40E5-A74C-77D797998A06}">
      <dgm:prSet/>
      <dgm:spPr/>
      <dgm:t>
        <a:bodyPr/>
        <a:lstStyle/>
        <a:p>
          <a:endParaRPr lang="en-US"/>
        </a:p>
      </dgm:t>
    </dgm:pt>
    <dgm:pt modelId="{27CDFF85-219D-48FA-A584-3B5C3F6F99CD}">
      <dgm:prSet/>
      <dgm:spPr/>
      <dgm:t>
        <a:bodyPr/>
        <a:lstStyle/>
        <a:p>
          <a:r>
            <a:rPr lang="en-US" dirty="0" err="1" smtClean="0"/>
            <a:t>TestSuite</a:t>
          </a:r>
          <a:r>
            <a:rPr lang="en-US" dirty="0" smtClean="0"/>
            <a:t> </a:t>
          </a:r>
          <a:r>
            <a:rPr lang="en-US" dirty="0" err="1" smtClean="0"/>
            <a:t>chứa</a:t>
          </a:r>
          <a:r>
            <a:rPr lang="en-US" dirty="0" smtClean="0"/>
            <a:t> </a:t>
          </a:r>
          <a:r>
            <a:rPr lang="en-US" dirty="0" err="1" smtClean="0"/>
            <a:t>phức</a:t>
          </a:r>
          <a:r>
            <a:rPr lang="en-US" dirty="0" smtClean="0"/>
            <a:t> </a:t>
          </a:r>
          <a:r>
            <a:rPr lang="en-US" smtClean="0"/>
            <a:t>hợp </a:t>
          </a:r>
          <a:r>
            <a:rPr lang="en-US" dirty="0" err="1" smtClean="0"/>
            <a:t>nhiều</a:t>
          </a:r>
          <a:r>
            <a:rPr lang="en-US" dirty="0" smtClean="0"/>
            <a:t> </a:t>
          </a:r>
          <a:r>
            <a:rPr lang="en-US" dirty="0" err="1" smtClean="0"/>
            <a:t>bộ</a:t>
          </a:r>
          <a:r>
            <a:rPr lang="en-US" dirty="0" smtClean="0"/>
            <a:t> test </a:t>
          </a:r>
          <a:endParaRPr lang="en-US" dirty="0"/>
        </a:p>
      </dgm:t>
    </dgm:pt>
    <dgm:pt modelId="{999406FC-25C3-42BA-B0EE-3DEE946217AC}" type="parTrans" cxnId="{EFA2C684-F7D8-42BB-B960-AC225999F5B9}">
      <dgm:prSet/>
      <dgm:spPr/>
      <dgm:t>
        <a:bodyPr/>
        <a:lstStyle/>
        <a:p>
          <a:endParaRPr lang="en-US"/>
        </a:p>
      </dgm:t>
    </dgm:pt>
    <dgm:pt modelId="{404E2E6D-EEEF-4703-8A34-C46AE5018B8F}" type="sibTrans" cxnId="{EFA2C684-F7D8-42BB-B960-AC225999F5B9}">
      <dgm:prSet/>
      <dgm:spPr/>
      <dgm:t>
        <a:bodyPr/>
        <a:lstStyle/>
        <a:p>
          <a:endParaRPr lang="en-US"/>
        </a:p>
      </dgm:t>
    </dgm:pt>
    <dgm:pt modelId="{333446AF-5BD5-4943-B4B4-7E1D6058E9BB}" type="pres">
      <dgm:prSet presAssocID="{41F6B5D0-B108-4229-AD41-9ECB31607354}" presName="linear" presStyleCnt="0">
        <dgm:presLayoutVars>
          <dgm:dir/>
          <dgm:animLvl val="lvl"/>
          <dgm:resizeHandles val="exact"/>
        </dgm:presLayoutVars>
      </dgm:prSet>
      <dgm:spPr/>
      <dgm:t>
        <a:bodyPr/>
        <a:lstStyle/>
        <a:p>
          <a:endParaRPr lang="en-US"/>
        </a:p>
      </dgm:t>
    </dgm:pt>
    <dgm:pt modelId="{FF2D925E-DB98-48CB-9DBC-1BB0E59ADE7B}" type="pres">
      <dgm:prSet presAssocID="{65ECC195-E0E9-4E0D-9EF1-DEC4AA0DADAA}" presName="parentLin" presStyleCnt="0"/>
      <dgm:spPr/>
    </dgm:pt>
    <dgm:pt modelId="{9457A362-04E4-40A5-923A-3CC4940DB5CD}" type="pres">
      <dgm:prSet presAssocID="{65ECC195-E0E9-4E0D-9EF1-DEC4AA0DADAA}" presName="parentLeftMargin" presStyleLbl="node1" presStyleIdx="0" presStyleCnt="4"/>
      <dgm:spPr/>
      <dgm:t>
        <a:bodyPr/>
        <a:lstStyle/>
        <a:p>
          <a:endParaRPr lang="en-US"/>
        </a:p>
      </dgm:t>
    </dgm:pt>
    <dgm:pt modelId="{78D4E321-5FC1-4049-809B-E901B820C68A}" type="pres">
      <dgm:prSet presAssocID="{65ECC195-E0E9-4E0D-9EF1-DEC4AA0DADAA}" presName="parentText" presStyleLbl="node1" presStyleIdx="0" presStyleCnt="4">
        <dgm:presLayoutVars>
          <dgm:chMax val="0"/>
          <dgm:bulletEnabled val="1"/>
        </dgm:presLayoutVars>
      </dgm:prSet>
      <dgm:spPr/>
      <dgm:t>
        <a:bodyPr/>
        <a:lstStyle/>
        <a:p>
          <a:endParaRPr lang="en-US"/>
        </a:p>
      </dgm:t>
    </dgm:pt>
    <dgm:pt modelId="{57452186-B212-4BF8-BD0A-1B8EC00D88D8}" type="pres">
      <dgm:prSet presAssocID="{65ECC195-E0E9-4E0D-9EF1-DEC4AA0DADAA}" presName="negativeSpace" presStyleCnt="0"/>
      <dgm:spPr/>
    </dgm:pt>
    <dgm:pt modelId="{FC742A14-5641-4B49-82B2-27CD04786876}" type="pres">
      <dgm:prSet presAssocID="{65ECC195-E0E9-4E0D-9EF1-DEC4AA0DADAA}" presName="childText" presStyleLbl="conFgAcc1" presStyleIdx="0" presStyleCnt="4">
        <dgm:presLayoutVars>
          <dgm:bulletEnabled val="1"/>
        </dgm:presLayoutVars>
      </dgm:prSet>
      <dgm:spPr/>
      <dgm:t>
        <a:bodyPr/>
        <a:lstStyle/>
        <a:p>
          <a:endParaRPr lang="en-US"/>
        </a:p>
      </dgm:t>
    </dgm:pt>
    <dgm:pt modelId="{58E9F54D-AF1E-47BA-921C-733422283209}" type="pres">
      <dgm:prSet presAssocID="{492FC8C4-F14A-4CB5-BD7E-6624AD0D6DCD}" presName="spaceBetweenRectangles" presStyleCnt="0"/>
      <dgm:spPr/>
    </dgm:pt>
    <dgm:pt modelId="{2A0076FB-2669-40EB-8C16-C4C6B238D745}" type="pres">
      <dgm:prSet presAssocID="{0589E194-60F8-4ACF-8AA6-E1DA0D386411}" presName="parentLin" presStyleCnt="0"/>
      <dgm:spPr/>
    </dgm:pt>
    <dgm:pt modelId="{5EAC1EBF-4969-4904-9C43-EA057634E974}" type="pres">
      <dgm:prSet presAssocID="{0589E194-60F8-4ACF-8AA6-E1DA0D386411}" presName="parentLeftMargin" presStyleLbl="node1" presStyleIdx="0" presStyleCnt="4"/>
      <dgm:spPr/>
      <dgm:t>
        <a:bodyPr/>
        <a:lstStyle/>
        <a:p>
          <a:endParaRPr lang="en-US"/>
        </a:p>
      </dgm:t>
    </dgm:pt>
    <dgm:pt modelId="{27684AA7-E851-43FB-BECF-BD8ED7897D52}" type="pres">
      <dgm:prSet presAssocID="{0589E194-60F8-4ACF-8AA6-E1DA0D386411}" presName="parentText" presStyleLbl="node1" presStyleIdx="1" presStyleCnt="4">
        <dgm:presLayoutVars>
          <dgm:chMax val="0"/>
          <dgm:bulletEnabled val="1"/>
        </dgm:presLayoutVars>
      </dgm:prSet>
      <dgm:spPr/>
      <dgm:t>
        <a:bodyPr/>
        <a:lstStyle/>
        <a:p>
          <a:endParaRPr lang="en-US"/>
        </a:p>
      </dgm:t>
    </dgm:pt>
    <dgm:pt modelId="{14E99BE8-64ED-4879-A906-BBA302BE716C}" type="pres">
      <dgm:prSet presAssocID="{0589E194-60F8-4ACF-8AA6-E1DA0D386411}" presName="negativeSpace" presStyleCnt="0"/>
      <dgm:spPr/>
    </dgm:pt>
    <dgm:pt modelId="{C6B6C97C-1E92-45CE-A7CE-736FA9AA8C7F}" type="pres">
      <dgm:prSet presAssocID="{0589E194-60F8-4ACF-8AA6-E1DA0D386411}" presName="childText" presStyleLbl="conFgAcc1" presStyleIdx="1" presStyleCnt="4">
        <dgm:presLayoutVars>
          <dgm:bulletEnabled val="1"/>
        </dgm:presLayoutVars>
      </dgm:prSet>
      <dgm:spPr/>
      <dgm:t>
        <a:bodyPr/>
        <a:lstStyle/>
        <a:p>
          <a:endParaRPr lang="en-US"/>
        </a:p>
      </dgm:t>
    </dgm:pt>
    <dgm:pt modelId="{5A9C181A-C708-4F02-8707-DE2320DB7955}" type="pres">
      <dgm:prSet presAssocID="{C2D0FCA5-79E6-404E-A069-67B23B423649}" presName="spaceBetweenRectangles" presStyleCnt="0"/>
      <dgm:spPr/>
    </dgm:pt>
    <dgm:pt modelId="{7229E9C4-B706-4933-A37B-AF779CC23F3C}" type="pres">
      <dgm:prSet presAssocID="{BDA27C6D-74E2-431D-BF4B-DCE3DC936002}" presName="parentLin" presStyleCnt="0"/>
      <dgm:spPr/>
    </dgm:pt>
    <dgm:pt modelId="{5C5FD9BD-10ED-4427-805A-19BE8CD9B5B8}" type="pres">
      <dgm:prSet presAssocID="{BDA27C6D-74E2-431D-BF4B-DCE3DC936002}" presName="parentLeftMargin" presStyleLbl="node1" presStyleIdx="1" presStyleCnt="4"/>
      <dgm:spPr/>
      <dgm:t>
        <a:bodyPr/>
        <a:lstStyle/>
        <a:p>
          <a:endParaRPr lang="en-US"/>
        </a:p>
      </dgm:t>
    </dgm:pt>
    <dgm:pt modelId="{85E627FC-A44B-4665-AEA9-1DFC1F1C7C98}" type="pres">
      <dgm:prSet presAssocID="{BDA27C6D-74E2-431D-BF4B-DCE3DC936002}" presName="parentText" presStyleLbl="node1" presStyleIdx="2" presStyleCnt="4">
        <dgm:presLayoutVars>
          <dgm:chMax val="0"/>
          <dgm:bulletEnabled val="1"/>
        </dgm:presLayoutVars>
      </dgm:prSet>
      <dgm:spPr/>
      <dgm:t>
        <a:bodyPr/>
        <a:lstStyle/>
        <a:p>
          <a:endParaRPr lang="en-US"/>
        </a:p>
      </dgm:t>
    </dgm:pt>
    <dgm:pt modelId="{1C9AAB2B-5295-47AC-9E80-988A84B81765}" type="pres">
      <dgm:prSet presAssocID="{BDA27C6D-74E2-431D-BF4B-DCE3DC936002}" presName="negativeSpace" presStyleCnt="0"/>
      <dgm:spPr/>
    </dgm:pt>
    <dgm:pt modelId="{9442DF70-1ABA-4B65-98B4-02798505334E}" type="pres">
      <dgm:prSet presAssocID="{BDA27C6D-74E2-431D-BF4B-DCE3DC936002}" presName="childText" presStyleLbl="conFgAcc1" presStyleIdx="2" presStyleCnt="4">
        <dgm:presLayoutVars>
          <dgm:bulletEnabled val="1"/>
        </dgm:presLayoutVars>
      </dgm:prSet>
      <dgm:spPr/>
      <dgm:t>
        <a:bodyPr/>
        <a:lstStyle/>
        <a:p>
          <a:endParaRPr lang="en-US"/>
        </a:p>
      </dgm:t>
    </dgm:pt>
    <dgm:pt modelId="{4A3185E2-B5D2-4331-83A2-7D1CC3534B52}" type="pres">
      <dgm:prSet presAssocID="{F3A3EAB0-D70B-4FE8-8140-0EBA58074751}" presName="spaceBetweenRectangles" presStyleCnt="0"/>
      <dgm:spPr/>
    </dgm:pt>
    <dgm:pt modelId="{727A12BB-95B8-4E5C-AEBD-BB36EB6542BD}" type="pres">
      <dgm:prSet presAssocID="{A8D7AF19-883F-4A50-B2FE-C744B2577D68}" presName="parentLin" presStyleCnt="0"/>
      <dgm:spPr/>
    </dgm:pt>
    <dgm:pt modelId="{D8501337-2D79-480C-AECC-87FE4DF75F19}" type="pres">
      <dgm:prSet presAssocID="{A8D7AF19-883F-4A50-B2FE-C744B2577D68}" presName="parentLeftMargin" presStyleLbl="node1" presStyleIdx="2" presStyleCnt="4"/>
      <dgm:spPr/>
      <dgm:t>
        <a:bodyPr/>
        <a:lstStyle/>
        <a:p>
          <a:endParaRPr lang="en-US"/>
        </a:p>
      </dgm:t>
    </dgm:pt>
    <dgm:pt modelId="{5FACF47E-5CB2-4617-93A1-FFA491567554}" type="pres">
      <dgm:prSet presAssocID="{A8D7AF19-883F-4A50-B2FE-C744B2577D68}" presName="parentText" presStyleLbl="node1" presStyleIdx="3" presStyleCnt="4">
        <dgm:presLayoutVars>
          <dgm:chMax val="0"/>
          <dgm:bulletEnabled val="1"/>
        </dgm:presLayoutVars>
      </dgm:prSet>
      <dgm:spPr/>
      <dgm:t>
        <a:bodyPr/>
        <a:lstStyle/>
        <a:p>
          <a:endParaRPr lang="en-US"/>
        </a:p>
      </dgm:t>
    </dgm:pt>
    <dgm:pt modelId="{ECEC7B2B-6060-4EBB-AE44-2DFEF6400262}" type="pres">
      <dgm:prSet presAssocID="{A8D7AF19-883F-4A50-B2FE-C744B2577D68}" presName="negativeSpace" presStyleCnt="0"/>
      <dgm:spPr/>
    </dgm:pt>
    <dgm:pt modelId="{D1C3E3A5-6C2A-481F-9D68-EDFB4F67C3E3}" type="pres">
      <dgm:prSet presAssocID="{A8D7AF19-883F-4A50-B2FE-C744B2577D68}" presName="childText" presStyleLbl="conFgAcc1" presStyleIdx="3" presStyleCnt="4" custLinFactNeighborX="1020">
        <dgm:presLayoutVars>
          <dgm:bulletEnabled val="1"/>
        </dgm:presLayoutVars>
      </dgm:prSet>
      <dgm:spPr/>
      <dgm:t>
        <a:bodyPr/>
        <a:lstStyle/>
        <a:p>
          <a:endParaRPr lang="en-US"/>
        </a:p>
      </dgm:t>
    </dgm:pt>
  </dgm:ptLst>
  <dgm:cxnLst>
    <dgm:cxn modelId="{C74EB107-A0CE-4117-B8D2-190626796B34}" srcId="{65ECC195-E0E9-4E0D-9EF1-DEC4AA0DADAA}" destId="{09B03656-0148-4E2C-ACFD-B9910D9A4DF1}" srcOrd="0" destOrd="0" parTransId="{922F46C2-921D-4459-A155-536614F35998}" sibTransId="{F16735E6-609D-4352-ACDB-BB820FB10050}"/>
    <dgm:cxn modelId="{F9183A03-DDA9-4E4E-A381-821E66C3AEA4}" srcId="{41F6B5D0-B108-4229-AD41-9ECB31607354}" destId="{BDA27C6D-74E2-431D-BF4B-DCE3DC936002}" srcOrd="2" destOrd="0" parTransId="{1C9C8767-AB41-4F09-9BEC-B1CB49FC5C06}" sibTransId="{F3A3EAB0-D70B-4FE8-8140-0EBA58074751}"/>
    <dgm:cxn modelId="{8F9831AF-A062-4AF8-8243-F03EF3A947E8}" type="presOf" srcId="{0589E194-60F8-4ACF-8AA6-E1DA0D386411}" destId="{5EAC1EBF-4969-4904-9C43-EA057634E974}" srcOrd="0" destOrd="0" presId="urn:microsoft.com/office/officeart/2005/8/layout/list1"/>
    <dgm:cxn modelId="{00DA6CDB-662C-4DB0-9D3F-D71186A8B7EA}" type="presOf" srcId="{65ECC195-E0E9-4E0D-9EF1-DEC4AA0DADAA}" destId="{9457A362-04E4-40A5-923A-3CC4940DB5CD}" srcOrd="0" destOrd="0" presId="urn:microsoft.com/office/officeart/2005/8/layout/list1"/>
    <dgm:cxn modelId="{FDB9A47D-BF33-4577-BBC6-CCDEA18F5870}" type="presOf" srcId="{DB5F8B36-6308-499A-A40D-B4386B406843}" destId="{9442DF70-1ABA-4B65-98B4-02798505334E}" srcOrd="0" destOrd="0" presId="urn:microsoft.com/office/officeart/2005/8/layout/list1"/>
    <dgm:cxn modelId="{7DC42201-44B8-40E5-A74C-77D797998A06}" srcId="{BDA27C6D-74E2-431D-BF4B-DCE3DC936002}" destId="{DB5F8B36-6308-499A-A40D-B4386B406843}" srcOrd="0" destOrd="0" parTransId="{F7D888F2-EE45-4D93-A782-E12A607694CC}" sibTransId="{3F64223B-24FF-45DA-A683-AF86B12C6576}"/>
    <dgm:cxn modelId="{EFA2C684-F7D8-42BB-B960-AC225999F5B9}" srcId="{A8D7AF19-883F-4A50-B2FE-C744B2577D68}" destId="{27CDFF85-219D-48FA-A584-3B5C3F6F99CD}" srcOrd="0" destOrd="0" parTransId="{999406FC-25C3-42BA-B0EE-3DEE946217AC}" sibTransId="{404E2E6D-EEEF-4703-8A34-C46AE5018B8F}"/>
    <dgm:cxn modelId="{7CD473B4-ACFB-4D89-B226-02EBB859AFAD}" type="presOf" srcId="{BDA27C6D-74E2-431D-BF4B-DCE3DC936002}" destId="{85E627FC-A44B-4665-AEA9-1DFC1F1C7C98}" srcOrd="1" destOrd="0" presId="urn:microsoft.com/office/officeart/2005/8/layout/list1"/>
    <dgm:cxn modelId="{F3E95EE9-9CBC-4708-B512-29A3B49BBFB2}" srcId="{0589E194-60F8-4ACF-8AA6-E1DA0D386411}" destId="{49E8A376-3D85-440B-B986-3CB211D1B3D6}" srcOrd="0" destOrd="0" parTransId="{B4A085BD-306F-44BB-8247-A955DD48760A}" sibTransId="{781FE8F9-FD23-4AB0-94B9-73E81C1CEF33}"/>
    <dgm:cxn modelId="{DC8EE759-CC87-47F1-82B0-5CD8DBB4A85D}" srcId="{41F6B5D0-B108-4229-AD41-9ECB31607354}" destId="{65ECC195-E0E9-4E0D-9EF1-DEC4AA0DADAA}" srcOrd="0" destOrd="0" parTransId="{FF3DDE3B-FAFF-4D7C-9562-E0F170A6528F}" sibTransId="{492FC8C4-F14A-4CB5-BD7E-6624AD0D6DCD}"/>
    <dgm:cxn modelId="{B0E71B86-8F96-4930-8B16-6BFDA37F0B90}" type="presOf" srcId="{0589E194-60F8-4ACF-8AA6-E1DA0D386411}" destId="{27684AA7-E851-43FB-BECF-BD8ED7897D52}" srcOrd="1" destOrd="0" presId="urn:microsoft.com/office/officeart/2005/8/layout/list1"/>
    <dgm:cxn modelId="{D302E465-F74E-48FD-ABC2-893C26F83101}" srcId="{41F6B5D0-B108-4229-AD41-9ECB31607354}" destId="{0589E194-60F8-4ACF-8AA6-E1DA0D386411}" srcOrd="1" destOrd="0" parTransId="{3EB3DAD0-4D4D-46F1-AEC5-650F3CEE5204}" sibTransId="{C2D0FCA5-79E6-404E-A069-67B23B423649}"/>
    <dgm:cxn modelId="{887598B4-2943-4C10-A698-81AD8C05C79B}" type="presOf" srcId="{41F6B5D0-B108-4229-AD41-9ECB31607354}" destId="{333446AF-5BD5-4943-B4B4-7E1D6058E9BB}" srcOrd="0" destOrd="0" presId="urn:microsoft.com/office/officeart/2005/8/layout/list1"/>
    <dgm:cxn modelId="{CD8A83B1-5BA5-468A-96A5-829245A83E13}" type="presOf" srcId="{A8D7AF19-883F-4A50-B2FE-C744B2577D68}" destId="{D8501337-2D79-480C-AECC-87FE4DF75F19}" srcOrd="0" destOrd="0" presId="urn:microsoft.com/office/officeart/2005/8/layout/list1"/>
    <dgm:cxn modelId="{766709C6-FC2D-468B-BF89-4CE7E4F2856D}" type="presOf" srcId="{49E8A376-3D85-440B-B986-3CB211D1B3D6}" destId="{C6B6C97C-1E92-45CE-A7CE-736FA9AA8C7F}" srcOrd="0" destOrd="0" presId="urn:microsoft.com/office/officeart/2005/8/layout/list1"/>
    <dgm:cxn modelId="{AB70C05E-BEC2-4CDB-B6D2-4E7847BD45A2}" type="presOf" srcId="{BDA27C6D-74E2-431D-BF4B-DCE3DC936002}" destId="{5C5FD9BD-10ED-4427-805A-19BE8CD9B5B8}" srcOrd="0" destOrd="0" presId="urn:microsoft.com/office/officeart/2005/8/layout/list1"/>
    <dgm:cxn modelId="{DACE102D-6C8F-4EDC-851B-A3EFE9FC7F14}" type="presOf" srcId="{27CDFF85-219D-48FA-A584-3B5C3F6F99CD}" destId="{D1C3E3A5-6C2A-481F-9D68-EDFB4F67C3E3}" srcOrd="0" destOrd="0" presId="urn:microsoft.com/office/officeart/2005/8/layout/list1"/>
    <dgm:cxn modelId="{15C600BE-680A-4EE6-939D-D9026B1CE303}" type="presOf" srcId="{09B03656-0148-4E2C-ACFD-B9910D9A4DF1}" destId="{FC742A14-5641-4B49-82B2-27CD04786876}" srcOrd="0" destOrd="0" presId="urn:microsoft.com/office/officeart/2005/8/layout/list1"/>
    <dgm:cxn modelId="{FD747878-E7F9-4939-A051-A68390AC103A}" type="presOf" srcId="{65ECC195-E0E9-4E0D-9EF1-DEC4AA0DADAA}" destId="{78D4E321-5FC1-4049-809B-E901B820C68A}" srcOrd="1" destOrd="0" presId="urn:microsoft.com/office/officeart/2005/8/layout/list1"/>
    <dgm:cxn modelId="{D888E964-B896-43B9-A079-5A63A0AB75D8}" srcId="{41F6B5D0-B108-4229-AD41-9ECB31607354}" destId="{A8D7AF19-883F-4A50-B2FE-C744B2577D68}" srcOrd="3" destOrd="0" parTransId="{284ACB5C-09F0-42D7-B167-5B4AEBF1E6D8}" sibTransId="{5FA1D093-AF7A-479E-88D0-52BD5A8BDCBD}"/>
    <dgm:cxn modelId="{F43E03CB-E713-4CAF-A36E-216932FF2559}" type="presOf" srcId="{A8D7AF19-883F-4A50-B2FE-C744B2577D68}" destId="{5FACF47E-5CB2-4617-93A1-FFA491567554}" srcOrd="1" destOrd="0" presId="urn:microsoft.com/office/officeart/2005/8/layout/list1"/>
    <dgm:cxn modelId="{B9067A8F-84BD-4015-BBA1-3B94037965C2}" type="presParOf" srcId="{333446AF-5BD5-4943-B4B4-7E1D6058E9BB}" destId="{FF2D925E-DB98-48CB-9DBC-1BB0E59ADE7B}" srcOrd="0" destOrd="0" presId="urn:microsoft.com/office/officeart/2005/8/layout/list1"/>
    <dgm:cxn modelId="{47E7C24A-C5CA-474A-A3A1-B121604236D0}" type="presParOf" srcId="{FF2D925E-DB98-48CB-9DBC-1BB0E59ADE7B}" destId="{9457A362-04E4-40A5-923A-3CC4940DB5CD}" srcOrd="0" destOrd="0" presId="urn:microsoft.com/office/officeart/2005/8/layout/list1"/>
    <dgm:cxn modelId="{6C565D5A-6D9A-4070-AC6A-F3DF3A86D780}" type="presParOf" srcId="{FF2D925E-DB98-48CB-9DBC-1BB0E59ADE7B}" destId="{78D4E321-5FC1-4049-809B-E901B820C68A}" srcOrd="1" destOrd="0" presId="urn:microsoft.com/office/officeart/2005/8/layout/list1"/>
    <dgm:cxn modelId="{06F4CC08-4584-424A-8342-E8B28AE6A3B6}" type="presParOf" srcId="{333446AF-5BD5-4943-B4B4-7E1D6058E9BB}" destId="{57452186-B212-4BF8-BD0A-1B8EC00D88D8}" srcOrd="1" destOrd="0" presId="urn:microsoft.com/office/officeart/2005/8/layout/list1"/>
    <dgm:cxn modelId="{239A27CC-99B5-42DF-992B-18246FAEBE41}" type="presParOf" srcId="{333446AF-5BD5-4943-B4B4-7E1D6058E9BB}" destId="{FC742A14-5641-4B49-82B2-27CD04786876}" srcOrd="2" destOrd="0" presId="urn:microsoft.com/office/officeart/2005/8/layout/list1"/>
    <dgm:cxn modelId="{34711D08-0567-403D-BBD0-853F84D46DDE}" type="presParOf" srcId="{333446AF-5BD5-4943-B4B4-7E1D6058E9BB}" destId="{58E9F54D-AF1E-47BA-921C-733422283209}" srcOrd="3" destOrd="0" presId="urn:microsoft.com/office/officeart/2005/8/layout/list1"/>
    <dgm:cxn modelId="{AEFBCADB-39AA-4589-BCAA-A2E857D7E2F1}" type="presParOf" srcId="{333446AF-5BD5-4943-B4B4-7E1D6058E9BB}" destId="{2A0076FB-2669-40EB-8C16-C4C6B238D745}" srcOrd="4" destOrd="0" presId="urn:microsoft.com/office/officeart/2005/8/layout/list1"/>
    <dgm:cxn modelId="{8B0A1BBB-C68F-4FD8-A4E1-5CB9ED81BC2C}" type="presParOf" srcId="{2A0076FB-2669-40EB-8C16-C4C6B238D745}" destId="{5EAC1EBF-4969-4904-9C43-EA057634E974}" srcOrd="0" destOrd="0" presId="urn:microsoft.com/office/officeart/2005/8/layout/list1"/>
    <dgm:cxn modelId="{11D62D80-2998-4024-B24B-9C1E951BDC09}" type="presParOf" srcId="{2A0076FB-2669-40EB-8C16-C4C6B238D745}" destId="{27684AA7-E851-43FB-BECF-BD8ED7897D52}" srcOrd="1" destOrd="0" presId="urn:microsoft.com/office/officeart/2005/8/layout/list1"/>
    <dgm:cxn modelId="{C310028D-3F2B-41BF-8D04-06BCD6CD0E87}" type="presParOf" srcId="{333446AF-5BD5-4943-B4B4-7E1D6058E9BB}" destId="{14E99BE8-64ED-4879-A906-BBA302BE716C}" srcOrd="5" destOrd="0" presId="urn:microsoft.com/office/officeart/2005/8/layout/list1"/>
    <dgm:cxn modelId="{54309C7B-532B-4BC0-A978-113F499C78BD}" type="presParOf" srcId="{333446AF-5BD5-4943-B4B4-7E1D6058E9BB}" destId="{C6B6C97C-1E92-45CE-A7CE-736FA9AA8C7F}" srcOrd="6" destOrd="0" presId="urn:microsoft.com/office/officeart/2005/8/layout/list1"/>
    <dgm:cxn modelId="{20EDF86A-9667-4E1A-89A7-15AD1B813AA5}" type="presParOf" srcId="{333446AF-5BD5-4943-B4B4-7E1D6058E9BB}" destId="{5A9C181A-C708-4F02-8707-DE2320DB7955}" srcOrd="7" destOrd="0" presId="urn:microsoft.com/office/officeart/2005/8/layout/list1"/>
    <dgm:cxn modelId="{61BF68E0-0BA1-4BAF-A0DC-A311542F4BF1}" type="presParOf" srcId="{333446AF-5BD5-4943-B4B4-7E1D6058E9BB}" destId="{7229E9C4-B706-4933-A37B-AF779CC23F3C}" srcOrd="8" destOrd="0" presId="urn:microsoft.com/office/officeart/2005/8/layout/list1"/>
    <dgm:cxn modelId="{0A8AA555-BFC5-4362-8894-9A3A5DBEF9DD}" type="presParOf" srcId="{7229E9C4-B706-4933-A37B-AF779CC23F3C}" destId="{5C5FD9BD-10ED-4427-805A-19BE8CD9B5B8}" srcOrd="0" destOrd="0" presId="urn:microsoft.com/office/officeart/2005/8/layout/list1"/>
    <dgm:cxn modelId="{A8E3EDE9-CD50-4E29-8CDA-1E72F5B5AFD1}" type="presParOf" srcId="{7229E9C4-B706-4933-A37B-AF779CC23F3C}" destId="{85E627FC-A44B-4665-AEA9-1DFC1F1C7C98}" srcOrd="1" destOrd="0" presId="urn:microsoft.com/office/officeart/2005/8/layout/list1"/>
    <dgm:cxn modelId="{817C1617-5813-4BBF-B201-539F98F0529E}" type="presParOf" srcId="{333446AF-5BD5-4943-B4B4-7E1D6058E9BB}" destId="{1C9AAB2B-5295-47AC-9E80-988A84B81765}" srcOrd="9" destOrd="0" presId="urn:microsoft.com/office/officeart/2005/8/layout/list1"/>
    <dgm:cxn modelId="{3F8FC9C8-2EB6-41DA-99AD-B08DB500044E}" type="presParOf" srcId="{333446AF-5BD5-4943-B4B4-7E1D6058E9BB}" destId="{9442DF70-1ABA-4B65-98B4-02798505334E}" srcOrd="10" destOrd="0" presId="urn:microsoft.com/office/officeart/2005/8/layout/list1"/>
    <dgm:cxn modelId="{794989A2-0011-4A08-8D90-4096D1D3D757}" type="presParOf" srcId="{333446AF-5BD5-4943-B4B4-7E1D6058E9BB}" destId="{4A3185E2-B5D2-4331-83A2-7D1CC3534B52}" srcOrd="11" destOrd="0" presId="urn:microsoft.com/office/officeart/2005/8/layout/list1"/>
    <dgm:cxn modelId="{0EABC3AD-D281-4901-A47A-96FB4B25E58C}" type="presParOf" srcId="{333446AF-5BD5-4943-B4B4-7E1D6058E9BB}" destId="{727A12BB-95B8-4E5C-AEBD-BB36EB6542BD}" srcOrd="12" destOrd="0" presId="urn:microsoft.com/office/officeart/2005/8/layout/list1"/>
    <dgm:cxn modelId="{136F1395-403A-4E8F-9E11-636632639903}" type="presParOf" srcId="{727A12BB-95B8-4E5C-AEBD-BB36EB6542BD}" destId="{D8501337-2D79-480C-AECC-87FE4DF75F19}" srcOrd="0" destOrd="0" presId="urn:microsoft.com/office/officeart/2005/8/layout/list1"/>
    <dgm:cxn modelId="{B4092D55-8CA1-4E4A-A507-887B98D70CED}" type="presParOf" srcId="{727A12BB-95B8-4E5C-AEBD-BB36EB6542BD}" destId="{5FACF47E-5CB2-4617-93A1-FFA491567554}" srcOrd="1" destOrd="0" presId="urn:microsoft.com/office/officeart/2005/8/layout/list1"/>
    <dgm:cxn modelId="{0F98EAA9-C8CA-403D-B103-529708DD5313}" type="presParOf" srcId="{333446AF-5BD5-4943-B4B4-7E1D6058E9BB}" destId="{ECEC7B2B-6060-4EBB-AE44-2DFEF6400262}" srcOrd="13" destOrd="0" presId="urn:microsoft.com/office/officeart/2005/8/layout/list1"/>
    <dgm:cxn modelId="{06462DFB-9578-4EDC-BD6A-C3CEDA4EF0E7}" type="presParOf" srcId="{333446AF-5BD5-4943-B4B4-7E1D6058E9BB}" destId="{D1C3E3A5-6C2A-481F-9D68-EDFB4F67C3E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1B557-080D-4EC3-ADCF-D0A6AE12AE8B}">
      <dsp:nvSpPr>
        <dsp:cNvPr id="0" name=""/>
        <dsp:cNvSpPr/>
      </dsp:nvSpPr>
      <dsp:spPr>
        <a:xfrm rot="16200000">
          <a:off x="344182" y="-343231"/>
          <a:ext cx="1727200" cy="2413662"/>
        </a:xfrm>
        <a:prstGeom prst="flowChartManualOperati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2319" bIns="0" numCol="1" spcCol="1270" anchor="ctr" anchorCtr="0">
          <a:noAutofit/>
        </a:bodyPr>
        <a:lstStyle/>
        <a:p>
          <a:pPr lvl="0" algn="ctr" defTabSz="977900">
            <a:lnSpc>
              <a:spcPct val="90000"/>
            </a:lnSpc>
            <a:spcBef>
              <a:spcPct val="0"/>
            </a:spcBef>
            <a:spcAft>
              <a:spcPct val="35000"/>
            </a:spcAft>
          </a:pPr>
          <a:r>
            <a:rPr lang="vi-VN" sz="2200" b="1" kern="1200" dirty="0" smtClean="0">
              <a:solidFill>
                <a:schemeClr val="tx1">
                  <a:lumMod val="95000"/>
                  <a:lumOff val="5000"/>
                </a:schemeClr>
              </a:solidFill>
              <a:cs typeface="Courier New" pitchFamily="49" charset="0"/>
            </a:rPr>
            <a:t>Vũ Văn</a:t>
          </a:r>
          <a:r>
            <a:rPr lang="en-US" sz="2200" b="1" kern="1200" dirty="0" smtClean="0">
              <a:solidFill>
                <a:schemeClr val="tx1">
                  <a:lumMod val="95000"/>
                  <a:lumOff val="5000"/>
                </a:schemeClr>
              </a:solidFill>
              <a:cs typeface="Courier New" pitchFamily="49" charset="0"/>
            </a:rPr>
            <a:t> </a:t>
          </a:r>
          <a:r>
            <a:rPr lang="vi-VN" sz="2200" b="1" kern="1200" dirty="0" smtClean="0">
              <a:solidFill>
                <a:schemeClr val="tx1">
                  <a:lumMod val="95000"/>
                  <a:lumOff val="5000"/>
                </a:schemeClr>
              </a:solidFill>
              <a:cs typeface="Courier New" pitchFamily="49" charset="0"/>
            </a:rPr>
            <a:t>Mạnh 13520495 </a:t>
          </a:r>
          <a:endParaRPr lang="en-US" sz="2200" b="1" kern="1200" dirty="0" smtClean="0">
            <a:solidFill>
              <a:schemeClr val="tx1">
                <a:lumMod val="95000"/>
                <a:lumOff val="5000"/>
              </a:schemeClr>
            </a:solidFill>
            <a:cs typeface="Courier New" pitchFamily="49" charset="0"/>
          </a:endParaRPr>
        </a:p>
      </dsp:txBody>
      <dsp:txXfrm rot="5400000">
        <a:off x="951" y="345440"/>
        <a:ext cx="2413662" cy="1036320"/>
      </dsp:txXfrm>
    </dsp:sp>
    <dsp:sp modelId="{DA48BBB9-D91C-43A1-BAC8-DB832CA0C86E}">
      <dsp:nvSpPr>
        <dsp:cNvPr id="0" name=""/>
        <dsp:cNvSpPr/>
      </dsp:nvSpPr>
      <dsp:spPr>
        <a:xfrm rot="16200000">
          <a:off x="3075189" y="-483610"/>
          <a:ext cx="1727200" cy="2694421"/>
        </a:xfrm>
        <a:prstGeom prst="flowChartManualOperati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2319" bIns="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vi-VN" sz="2200" b="1" kern="1200" dirty="0" smtClean="0">
              <a:solidFill>
                <a:schemeClr val="tx1">
                  <a:lumMod val="95000"/>
                  <a:lumOff val="5000"/>
                </a:schemeClr>
              </a:solidFill>
              <a:cs typeface="Courier New" pitchFamily="49" charset="0"/>
            </a:rPr>
            <a:t>Lê Khánh Linh 13520449</a:t>
          </a:r>
          <a:endParaRPr lang="en-US" sz="2200" b="1" kern="1200" dirty="0" smtClean="0">
            <a:solidFill>
              <a:schemeClr val="tx1">
                <a:lumMod val="95000"/>
                <a:lumOff val="5000"/>
              </a:schemeClr>
            </a:solidFill>
            <a:cs typeface="Courier New" pitchFamily="49" charset="0"/>
          </a:endParaRPr>
        </a:p>
      </dsp:txBody>
      <dsp:txXfrm rot="5400000">
        <a:off x="2591579" y="345440"/>
        <a:ext cx="2694421" cy="1036320"/>
      </dsp:txXfrm>
    </dsp:sp>
    <dsp:sp modelId="{97ACA2CE-2AFA-4749-9DF3-30231D6A4175}">
      <dsp:nvSpPr>
        <dsp:cNvPr id="0" name=""/>
        <dsp:cNvSpPr/>
      </dsp:nvSpPr>
      <dsp:spPr>
        <a:xfrm rot="16200000">
          <a:off x="5740623" y="-227425"/>
          <a:ext cx="1727200" cy="2182050"/>
        </a:xfrm>
        <a:prstGeom prst="flowChartManualOperati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2319" bIns="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vi-VN" sz="2200" b="1" kern="1200" dirty="0" smtClean="0">
              <a:solidFill>
                <a:schemeClr val="tx1">
                  <a:lumMod val="95000"/>
                  <a:lumOff val="5000"/>
                </a:schemeClr>
              </a:solidFill>
              <a:cs typeface="Courier New" pitchFamily="49" charset="0"/>
            </a:rPr>
            <a:t>Đỗ Đức Khôi 13520408 </a:t>
          </a:r>
          <a:endParaRPr lang="en-US" sz="2200" b="1" kern="1200" dirty="0" smtClean="0"/>
        </a:p>
        <a:p>
          <a:pPr marL="0" marR="0" lvl="0" indent="0" algn="ctr" defTabSz="914400" eaLnBrk="1" fontAlgn="auto" latinLnBrk="0" hangingPunct="1">
            <a:lnSpc>
              <a:spcPct val="100000"/>
            </a:lnSpc>
            <a:spcBef>
              <a:spcPct val="0"/>
            </a:spcBef>
            <a:spcAft>
              <a:spcPts val="0"/>
            </a:spcAft>
            <a:buClrTx/>
            <a:buSzTx/>
            <a:buFontTx/>
            <a:buNone/>
            <a:tabLst/>
            <a:defRPr/>
          </a:pPr>
          <a:endParaRPr lang="en-US" sz="2200" b="1" kern="1200" dirty="0" smtClean="0">
            <a:solidFill>
              <a:schemeClr val="tx1">
                <a:lumMod val="95000"/>
                <a:lumOff val="5000"/>
              </a:schemeClr>
            </a:solidFill>
            <a:cs typeface="Courier New" pitchFamily="49" charset="0"/>
          </a:endParaRPr>
        </a:p>
      </dsp:txBody>
      <dsp:txXfrm rot="5400000">
        <a:off x="5513198" y="345440"/>
        <a:ext cx="2182050" cy="103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42A14-5641-4B49-82B2-27CD04786876}">
      <dsp:nvSpPr>
        <dsp:cNvPr id="0" name=""/>
        <dsp:cNvSpPr/>
      </dsp:nvSpPr>
      <dsp:spPr>
        <a:xfrm>
          <a:off x="0" y="448169"/>
          <a:ext cx="7467600" cy="7512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1 </a:t>
          </a:r>
          <a:r>
            <a:rPr lang="en-US" sz="1800" kern="1200" dirty="0" err="1" smtClean="0"/>
            <a:t>bộ</a:t>
          </a:r>
          <a:r>
            <a:rPr lang="en-US" sz="1800" kern="1200" dirty="0" smtClean="0"/>
            <a:t> </a:t>
          </a:r>
          <a:r>
            <a:rPr lang="en-US" sz="1800" kern="1200" dirty="0" err="1" smtClean="0"/>
            <a:t>các</a:t>
          </a:r>
          <a:r>
            <a:rPr lang="en-US" sz="1800" kern="1200" dirty="0" smtClean="0"/>
            <a:t> </a:t>
          </a:r>
          <a:r>
            <a:rPr lang="en-US" sz="1800" kern="1200" dirty="0" err="1" smtClean="0"/>
            <a:t>phương</a:t>
          </a:r>
          <a:r>
            <a:rPr lang="en-US" sz="1800" kern="1200" dirty="0" smtClean="0"/>
            <a:t> </a:t>
          </a:r>
          <a:r>
            <a:rPr lang="en-US" sz="1800" kern="1200" dirty="0" err="1" smtClean="0"/>
            <a:t>thức</a:t>
          </a:r>
          <a:r>
            <a:rPr lang="en-US" sz="1800" kern="1200" dirty="0" smtClean="0"/>
            <a:t> </a:t>
          </a:r>
          <a:r>
            <a:rPr lang="en-US" sz="1800" kern="1200" dirty="0" err="1" smtClean="0"/>
            <a:t>xác</a:t>
          </a:r>
          <a:r>
            <a:rPr lang="en-US" sz="1800" kern="1200" dirty="0" smtClean="0"/>
            <a:t> </a:t>
          </a:r>
          <a:r>
            <a:rPr lang="en-US" sz="1800" kern="1200" dirty="0" err="1" smtClean="0"/>
            <a:t>thực</a:t>
          </a:r>
          <a:r>
            <a:rPr lang="en-US" sz="1800" kern="1200" dirty="0" smtClean="0"/>
            <a:t> ( assert ) </a:t>
          </a:r>
          <a:endParaRPr lang="en-US" sz="1800" kern="1200" dirty="0"/>
        </a:p>
      </dsp:txBody>
      <dsp:txXfrm>
        <a:off x="0" y="448169"/>
        <a:ext cx="7467600" cy="751275"/>
      </dsp:txXfrm>
    </dsp:sp>
    <dsp:sp modelId="{78D4E321-5FC1-4049-809B-E901B820C68A}">
      <dsp:nvSpPr>
        <dsp:cNvPr id="0" name=""/>
        <dsp:cNvSpPr/>
      </dsp:nvSpPr>
      <dsp:spPr>
        <a:xfrm>
          <a:off x="373380" y="182489"/>
          <a:ext cx="5227320" cy="53136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kern="1200" dirty="0" smtClean="0"/>
            <a:t>Assert</a:t>
          </a:r>
          <a:endParaRPr lang="en-US" sz="1800" kern="1200" dirty="0"/>
        </a:p>
      </dsp:txBody>
      <dsp:txXfrm>
        <a:off x="399319" y="208428"/>
        <a:ext cx="5175442" cy="479482"/>
      </dsp:txXfrm>
    </dsp:sp>
    <dsp:sp modelId="{C6B6C97C-1E92-45CE-A7CE-736FA9AA8C7F}">
      <dsp:nvSpPr>
        <dsp:cNvPr id="0" name=""/>
        <dsp:cNvSpPr/>
      </dsp:nvSpPr>
      <dsp:spPr>
        <a:xfrm>
          <a:off x="0" y="1562324"/>
          <a:ext cx="7467600" cy="7512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Phép</a:t>
          </a:r>
          <a:r>
            <a:rPr lang="en-US" sz="1800" kern="1200" dirty="0" smtClean="0"/>
            <a:t> </a:t>
          </a:r>
          <a:r>
            <a:rPr lang="en-US" sz="1800" kern="1200" dirty="0" err="1" smtClean="0"/>
            <a:t>thử</a:t>
          </a:r>
          <a:r>
            <a:rPr lang="en-US" sz="1800" kern="1200" dirty="0" smtClean="0"/>
            <a:t> </a:t>
          </a:r>
          <a:r>
            <a:rPr lang="en-US" sz="1800" kern="1200" dirty="0" err="1" smtClean="0"/>
            <a:t>định</a:t>
          </a:r>
          <a:r>
            <a:rPr lang="en-US" sz="1800" kern="1200" dirty="0" smtClean="0"/>
            <a:t> </a:t>
          </a:r>
          <a:r>
            <a:rPr lang="en-US" sz="1800" kern="1200" dirty="0" err="1" smtClean="0"/>
            <a:t>nghĩa</a:t>
          </a:r>
          <a:r>
            <a:rPr lang="en-US" sz="1800" kern="1200" dirty="0" smtClean="0"/>
            <a:t> </a:t>
          </a:r>
          <a:r>
            <a:rPr lang="en-US" sz="1800" kern="1200" dirty="0" err="1" smtClean="0"/>
            <a:t>bộ</a:t>
          </a:r>
          <a:r>
            <a:rPr lang="en-US" sz="1800" kern="1200" dirty="0" smtClean="0"/>
            <a:t> </a:t>
          </a:r>
          <a:r>
            <a:rPr lang="en-US" sz="1800" kern="1200" dirty="0" err="1" smtClean="0"/>
            <a:t>khung</a:t>
          </a:r>
          <a:r>
            <a:rPr lang="en-US" sz="1800" kern="1200" dirty="0" smtClean="0"/>
            <a:t> </a:t>
          </a:r>
          <a:r>
            <a:rPr lang="en-US" sz="1800" kern="1200" dirty="0" err="1" smtClean="0"/>
            <a:t>chuẩn</a:t>
          </a:r>
          <a:r>
            <a:rPr lang="en-US" sz="1800" kern="1200" dirty="0" smtClean="0"/>
            <a:t> </a:t>
          </a:r>
          <a:r>
            <a:rPr lang="en-US" sz="1800" kern="1200" dirty="0" err="1" smtClean="0"/>
            <a:t>để</a:t>
          </a:r>
          <a:r>
            <a:rPr lang="en-US" sz="1800" kern="1200" dirty="0" smtClean="0"/>
            <a:t> </a:t>
          </a:r>
          <a:r>
            <a:rPr lang="en-US" sz="1800" kern="1200" dirty="0" err="1" smtClean="0"/>
            <a:t>chạy</a:t>
          </a:r>
          <a:r>
            <a:rPr lang="en-US" sz="1800" kern="1200" dirty="0" smtClean="0"/>
            <a:t> </a:t>
          </a:r>
          <a:r>
            <a:rPr lang="en-US" sz="1800" kern="1200" dirty="0" err="1" smtClean="0"/>
            <a:t>nhiều</a:t>
          </a:r>
          <a:r>
            <a:rPr lang="en-US" sz="1800" kern="1200" dirty="0" smtClean="0"/>
            <a:t> </a:t>
          </a:r>
          <a:r>
            <a:rPr lang="en-US" sz="1800" kern="1200" dirty="0" err="1" smtClean="0"/>
            <a:t>bộ</a:t>
          </a:r>
          <a:r>
            <a:rPr lang="en-US" sz="1800" kern="1200" dirty="0" smtClean="0"/>
            <a:t> test </a:t>
          </a:r>
          <a:endParaRPr lang="en-US" sz="1800" kern="1200" dirty="0"/>
        </a:p>
      </dsp:txBody>
      <dsp:txXfrm>
        <a:off x="0" y="1562324"/>
        <a:ext cx="7467600" cy="751275"/>
      </dsp:txXfrm>
    </dsp:sp>
    <dsp:sp modelId="{27684AA7-E851-43FB-BECF-BD8ED7897D52}">
      <dsp:nvSpPr>
        <dsp:cNvPr id="0" name=""/>
        <dsp:cNvSpPr/>
      </dsp:nvSpPr>
      <dsp:spPr>
        <a:xfrm>
          <a:off x="373380" y="1296644"/>
          <a:ext cx="5227320" cy="5313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kern="1200" dirty="0" smtClean="0"/>
            <a:t>Test Case</a:t>
          </a:r>
          <a:endParaRPr lang="en-US" sz="1800" kern="1200" dirty="0"/>
        </a:p>
      </dsp:txBody>
      <dsp:txXfrm>
        <a:off x="399319" y="1322583"/>
        <a:ext cx="5175442" cy="479482"/>
      </dsp:txXfrm>
    </dsp:sp>
    <dsp:sp modelId="{9442DF70-1ABA-4B65-98B4-02798505334E}">
      <dsp:nvSpPr>
        <dsp:cNvPr id="0" name=""/>
        <dsp:cNvSpPr/>
      </dsp:nvSpPr>
      <dsp:spPr>
        <a:xfrm>
          <a:off x="0" y="2676480"/>
          <a:ext cx="7467600" cy="7512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TestResult</a:t>
          </a:r>
          <a:r>
            <a:rPr lang="en-US" sz="1800" kern="1200" dirty="0" smtClean="0"/>
            <a:t> </a:t>
          </a:r>
          <a:r>
            <a:rPr lang="en-US" sz="1800" kern="1200" dirty="0" err="1" smtClean="0"/>
            <a:t>thu</a:t>
          </a:r>
          <a:r>
            <a:rPr lang="en-US" sz="1800" kern="1200" dirty="0" smtClean="0"/>
            <a:t> </a:t>
          </a:r>
          <a:r>
            <a:rPr lang="en-US" sz="1800" kern="1200" dirty="0" err="1" smtClean="0"/>
            <a:t>thập</a:t>
          </a:r>
          <a:r>
            <a:rPr lang="en-US" sz="1800" kern="1200" dirty="0" smtClean="0"/>
            <a:t> </a:t>
          </a:r>
          <a:r>
            <a:rPr lang="en-US" sz="1800" kern="1200" dirty="0" err="1" smtClean="0"/>
            <a:t>các</a:t>
          </a:r>
          <a:r>
            <a:rPr lang="en-US" sz="1800" kern="1200" dirty="0" smtClean="0"/>
            <a:t> </a:t>
          </a:r>
          <a:r>
            <a:rPr lang="en-US" sz="1800" kern="1200" dirty="0" err="1" smtClean="0"/>
            <a:t>kết</a:t>
          </a:r>
          <a:r>
            <a:rPr lang="en-US" sz="1800" kern="1200" dirty="0" smtClean="0"/>
            <a:t> </a:t>
          </a:r>
          <a:r>
            <a:rPr lang="en-US" sz="1800" kern="1200" dirty="0" err="1" smtClean="0"/>
            <a:t>quả</a:t>
          </a:r>
          <a:r>
            <a:rPr lang="en-US" sz="1800" kern="1200" dirty="0" smtClean="0"/>
            <a:t> </a:t>
          </a:r>
          <a:r>
            <a:rPr lang="en-US" sz="1800" kern="1200" dirty="0" err="1" smtClean="0"/>
            <a:t>trả</a:t>
          </a:r>
          <a:r>
            <a:rPr lang="en-US" sz="1800" kern="1200" dirty="0" smtClean="0"/>
            <a:t> </a:t>
          </a:r>
          <a:r>
            <a:rPr lang="en-US" sz="1800" kern="1200" dirty="0" err="1" smtClean="0"/>
            <a:t>về</a:t>
          </a:r>
          <a:r>
            <a:rPr lang="en-US" sz="1800" kern="1200" dirty="0" smtClean="0"/>
            <a:t> </a:t>
          </a:r>
          <a:r>
            <a:rPr lang="en-US" sz="1800" kern="1200" dirty="0" err="1" smtClean="0"/>
            <a:t>khi</a:t>
          </a:r>
          <a:r>
            <a:rPr lang="en-US" sz="1800" kern="1200" dirty="0" smtClean="0"/>
            <a:t> </a:t>
          </a:r>
          <a:r>
            <a:rPr lang="en-US" sz="1800" kern="1200" dirty="0" err="1" smtClean="0"/>
            <a:t>thực</a:t>
          </a:r>
          <a:r>
            <a:rPr lang="en-US" sz="1800" kern="1200" dirty="0" smtClean="0"/>
            <a:t> </a:t>
          </a:r>
          <a:r>
            <a:rPr lang="en-US" sz="1800" kern="1200" dirty="0" err="1" smtClean="0"/>
            <a:t>thi</a:t>
          </a:r>
          <a:r>
            <a:rPr lang="en-US" sz="1800" kern="1200" dirty="0" smtClean="0"/>
            <a:t> 1 test case</a:t>
          </a:r>
          <a:endParaRPr lang="en-US" sz="1800" kern="1200" dirty="0"/>
        </a:p>
      </dsp:txBody>
      <dsp:txXfrm>
        <a:off x="0" y="2676480"/>
        <a:ext cx="7467600" cy="751275"/>
      </dsp:txXfrm>
    </dsp:sp>
    <dsp:sp modelId="{85E627FC-A44B-4665-AEA9-1DFC1F1C7C98}">
      <dsp:nvSpPr>
        <dsp:cNvPr id="0" name=""/>
        <dsp:cNvSpPr/>
      </dsp:nvSpPr>
      <dsp:spPr>
        <a:xfrm>
          <a:off x="373380" y="2410799"/>
          <a:ext cx="5227320" cy="531360"/>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kern="1200" dirty="0" err="1" smtClean="0"/>
            <a:t>TestResult</a:t>
          </a:r>
          <a:endParaRPr lang="en-US" sz="1800" kern="1200" dirty="0"/>
        </a:p>
      </dsp:txBody>
      <dsp:txXfrm>
        <a:off x="399319" y="2436738"/>
        <a:ext cx="5175442" cy="479482"/>
      </dsp:txXfrm>
    </dsp:sp>
    <dsp:sp modelId="{D1C3E3A5-6C2A-481F-9D68-EDFB4F67C3E3}">
      <dsp:nvSpPr>
        <dsp:cNvPr id="0" name=""/>
        <dsp:cNvSpPr/>
      </dsp:nvSpPr>
      <dsp:spPr>
        <a:xfrm>
          <a:off x="0" y="3790635"/>
          <a:ext cx="7467600" cy="7512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74904" rIns="57956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TestSuite</a:t>
          </a:r>
          <a:r>
            <a:rPr lang="en-US" sz="1800" kern="1200" dirty="0" smtClean="0"/>
            <a:t> </a:t>
          </a:r>
          <a:r>
            <a:rPr lang="en-US" sz="1800" kern="1200" dirty="0" err="1" smtClean="0"/>
            <a:t>chứa</a:t>
          </a:r>
          <a:r>
            <a:rPr lang="en-US" sz="1800" kern="1200" dirty="0" smtClean="0"/>
            <a:t> </a:t>
          </a:r>
          <a:r>
            <a:rPr lang="en-US" sz="1800" kern="1200" dirty="0" err="1" smtClean="0"/>
            <a:t>phức</a:t>
          </a:r>
          <a:r>
            <a:rPr lang="en-US" sz="1800" kern="1200" dirty="0" smtClean="0"/>
            <a:t> </a:t>
          </a:r>
          <a:r>
            <a:rPr lang="en-US" sz="1800" kern="1200" smtClean="0"/>
            <a:t>hợp </a:t>
          </a:r>
          <a:r>
            <a:rPr lang="en-US" sz="1800" kern="1200" dirty="0" err="1" smtClean="0"/>
            <a:t>nhiều</a:t>
          </a:r>
          <a:r>
            <a:rPr lang="en-US" sz="1800" kern="1200" dirty="0" smtClean="0"/>
            <a:t> </a:t>
          </a:r>
          <a:r>
            <a:rPr lang="en-US" sz="1800" kern="1200" dirty="0" err="1" smtClean="0"/>
            <a:t>bộ</a:t>
          </a:r>
          <a:r>
            <a:rPr lang="en-US" sz="1800" kern="1200" dirty="0" smtClean="0"/>
            <a:t> test </a:t>
          </a:r>
          <a:endParaRPr lang="en-US" sz="1800" kern="1200" dirty="0"/>
        </a:p>
      </dsp:txBody>
      <dsp:txXfrm>
        <a:off x="0" y="3790635"/>
        <a:ext cx="7467600" cy="751275"/>
      </dsp:txXfrm>
    </dsp:sp>
    <dsp:sp modelId="{5FACF47E-5CB2-4617-93A1-FFA491567554}">
      <dsp:nvSpPr>
        <dsp:cNvPr id="0" name=""/>
        <dsp:cNvSpPr/>
      </dsp:nvSpPr>
      <dsp:spPr>
        <a:xfrm>
          <a:off x="373380" y="3524955"/>
          <a:ext cx="5227320" cy="53136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00100">
            <a:lnSpc>
              <a:spcPct val="90000"/>
            </a:lnSpc>
            <a:spcBef>
              <a:spcPct val="0"/>
            </a:spcBef>
            <a:spcAft>
              <a:spcPct val="35000"/>
            </a:spcAft>
          </a:pPr>
          <a:r>
            <a:rPr lang="en-US" sz="1800" kern="1200" dirty="0" err="1" smtClean="0"/>
            <a:t>TestSuite</a:t>
          </a:r>
          <a:endParaRPr lang="en-US" sz="1800" kern="1200" dirty="0"/>
        </a:p>
      </dsp:txBody>
      <dsp:txXfrm>
        <a:off x="399319" y="3550894"/>
        <a:ext cx="517544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E221A-5C8C-48F2-A090-E19C048D4B7A}" type="datetimeFigureOut">
              <a:rPr lang="en-US" smtClean="0"/>
              <a:t>26/05/2015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57EF7E-B96C-460B-971D-712D38C44ED8}" type="slidenum">
              <a:rPr lang="en-US" smtClean="0"/>
              <a:t>‹#›</a:t>
            </a:fld>
            <a:endParaRPr lang="en-US"/>
          </a:p>
        </p:txBody>
      </p:sp>
    </p:spTree>
    <p:extLst>
      <p:ext uri="{BB962C8B-B14F-4D97-AF65-F5344CB8AC3E}">
        <p14:creationId xmlns:p14="http://schemas.microsoft.com/office/powerpoint/2010/main" val="47017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t>
            </a:r>
            <a:r>
              <a:rPr lang="en-US" dirty="0" err="1" smtClean="0"/>
              <a:t>setName</a:t>
            </a:r>
            <a:r>
              <a:rPr lang="en-US" dirty="0" smtClean="0"/>
              <a:t> </a:t>
            </a:r>
          </a:p>
        </p:txBody>
      </p:sp>
      <p:sp>
        <p:nvSpPr>
          <p:cNvPr id="4" name="Slide Number Placeholder 3"/>
          <p:cNvSpPr>
            <a:spLocks noGrp="1"/>
          </p:cNvSpPr>
          <p:nvPr>
            <p:ph type="sldNum" sz="quarter" idx="10"/>
          </p:nvPr>
        </p:nvSpPr>
        <p:spPr/>
        <p:txBody>
          <a:bodyPr/>
          <a:lstStyle/>
          <a:p>
            <a:fld id="{5E57EF7E-B96C-460B-971D-712D38C44ED8}" type="slidenum">
              <a:rPr lang="en-US" smtClean="0"/>
              <a:t>12</a:t>
            </a:fld>
            <a:endParaRPr lang="en-US"/>
          </a:p>
        </p:txBody>
      </p:sp>
    </p:spTree>
    <p:extLst>
      <p:ext uri="{BB962C8B-B14F-4D97-AF65-F5344CB8AC3E}">
        <p14:creationId xmlns:p14="http://schemas.microsoft.com/office/powerpoint/2010/main" val="159031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0584F49-15EE-4CEC-95C3-7AE89279027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584F49-15EE-4CEC-95C3-7AE89279027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0584F49-15EE-4CEC-95C3-7AE89279027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584F49-15EE-4CEC-95C3-7AE89279027C}" type="slidenum">
              <a:rPr lang="en-US" smtClean="0"/>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6600A6A-EED7-4DDB-A327-C727A55407A9}" type="datetimeFigureOut">
              <a:rPr lang="en-US" smtClean="0"/>
              <a:t>26/05/2015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584F49-15EE-4CEC-95C3-7AE89279027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6600A6A-EED7-4DDB-A327-C727A55407A9}" type="datetimeFigureOut">
              <a:rPr lang="en-US" smtClean="0"/>
              <a:t>26/05/2015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0584F49-15EE-4CEC-95C3-7AE89279027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382000" cy="457200"/>
          </a:xfrm>
        </p:spPr>
        <p:txBody>
          <a:bodyPr>
            <a:normAutofit fontScale="90000"/>
          </a:bodyPr>
          <a:lstStyle/>
          <a:p>
            <a:r>
              <a:rPr lang="en-US" b="1" dirty="0" smtClean="0"/>
              <a:t>	SEMINAR JAVA – JUNIT</a:t>
            </a:r>
            <a:endParaRPr lang="en-US" b="1" dirty="0"/>
          </a:p>
        </p:txBody>
      </p:sp>
      <p:graphicFrame>
        <p:nvGraphicFramePr>
          <p:cNvPr id="4" name="Diagram 3"/>
          <p:cNvGraphicFramePr/>
          <p:nvPr>
            <p:extLst>
              <p:ext uri="{D42A27DB-BD31-4B8C-83A1-F6EECF244321}">
                <p14:modId xmlns:p14="http://schemas.microsoft.com/office/powerpoint/2010/main" val="831392342"/>
              </p:ext>
            </p:extLst>
          </p:nvPr>
        </p:nvGraphicFramePr>
        <p:xfrm>
          <a:off x="457200" y="4800600"/>
          <a:ext cx="7696200" cy="172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Users\Miracle\Desktop\Pic JUNIT\12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096939"/>
            <a:ext cx="5257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Vertical Scroll 2"/>
          <p:cNvSpPr/>
          <p:nvPr/>
        </p:nvSpPr>
        <p:spPr>
          <a:xfrm>
            <a:off x="5570561" y="609600"/>
            <a:ext cx="2971800" cy="3688592"/>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2060"/>
                </a:solidFill>
                <a:latin typeface="Arial Rounded MT Bold" pitchFamily="34" charset="0"/>
              </a:rPr>
              <a:t>GVBM :  </a:t>
            </a:r>
          </a:p>
          <a:p>
            <a:pPr algn="ctr"/>
            <a:r>
              <a:rPr lang="en-US" sz="3200" b="1" dirty="0" err="1" smtClean="0">
                <a:solidFill>
                  <a:srgbClr val="002060"/>
                </a:solidFill>
                <a:latin typeface="Arial Rounded MT Bold" pitchFamily="34" charset="0"/>
              </a:rPr>
              <a:t>Thầy</a:t>
            </a:r>
            <a:r>
              <a:rPr lang="en-US" sz="3200" b="1" dirty="0" smtClean="0">
                <a:solidFill>
                  <a:srgbClr val="002060"/>
                </a:solidFill>
                <a:latin typeface="Arial Rounded MT Bold" pitchFamily="34" charset="0"/>
              </a:rPr>
              <a:t> NGUYỄN TRÁC THỨC </a:t>
            </a:r>
            <a:endParaRPr lang="en-US" sz="3200" b="1" dirty="0">
              <a:solidFill>
                <a:srgbClr val="002060"/>
              </a:solidFill>
              <a:latin typeface="Arial Rounded MT Bold" pitchFamily="34" charset="0"/>
            </a:endParaRPr>
          </a:p>
        </p:txBody>
      </p:sp>
    </p:spTree>
    <p:extLst>
      <p:ext uri="{BB962C8B-B14F-4D97-AF65-F5344CB8AC3E}">
        <p14:creationId xmlns:p14="http://schemas.microsoft.com/office/powerpoint/2010/main" val="196231322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38288" cy="609600"/>
          </a:xfrm>
        </p:spPr>
        <p:txBody>
          <a:bodyPr>
            <a:normAutofit fontScale="90000"/>
          </a:bodyPr>
          <a:lstStyle/>
          <a:p>
            <a:r>
              <a:rPr lang="en-US" b="1" dirty="0" err="1" smtClean="0">
                <a:effectLst/>
              </a:rPr>
              <a:t>Lớp</a:t>
            </a:r>
            <a:r>
              <a:rPr lang="en-US" b="1" dirty="0" smtClean="0">
                <a:effectLst/>
              </a:rPr>
              <a:t> Test Case</a:t>
            </a:r>
            <a:endParaRPr lang="en-US" dirty="0"/>
          </a:p>
        </p:txBody>
      </p:sp>
      <p:sp>
        <p:nvSpPr>
          <p:cNvPr id="3" name="Content Placeholder 2"/>
          <p:cNvSpPr>
            <a:spLocks noGrp="1"/>
          </p:cNvSpPr>
          <p:nvPr>
            <p:ph idx="1"/>
          </p:nvPr>
        </p:nvSpPr>
        <p:spPr>
          <a:xfrm>
            <a:off x="914400" y="762000"/>
            <a:ext cx="8077200" cy="4800600"/>
          </a:xfrm>
        </p:spPr>
        <p:txBody>
          <a:bodyPr>
            <a:noAutofit/>
          </a:bodyPr>
          <a:lstStyle/>
          <a:p>
            <a:pPr marL="82296" indent="0">
              <a:buNone/>
            </a:pPr>
            <a:r>
              <a:rPr lang="en-US" sz="1700" b="1" dirty="0" smtClean="0">
                <a:latin typeface="Courier New" pitchFamily="49" charset="0"/>
                <a:ea typeface="Tahoma" pitchFamily="34" charset="0"/>
                <a:cs typeface="Courier New" pitchFamily="49" charset="0"/>
              </a:rPr>
              <a:t>PUBLIC ABSTRACT CLASS </a:t>
            </a:r>
            <a:r>
              <a:rPr lang="en-US" sz="1700" b="1" dirty="0" err="1" smtClean="0">
                <a:latin typeface="Courier New" pitchFamily="49" charset="0"/>
                <a:ea typeface="Tahoma" pitchFamily="34" charset="0"/>
                <a:cs typeface="Courier New" pitchFamily="49" charset="0"/>
              </a:rPr>
              <a:t>TestCase</a:t>
            </a:r>
            <a:r>
              <a:rPr lang="en-US" sz="1700" b="1" dirty="0" smtClean="0">
                <a:latin typeface="Courier New" pitchFamily="49" charset="0"/>
                <a:ea typeface="Tahoma" pitchFamily="34" charset="0"/>
                <a:cs typeface="Courier New" pitchFamily="49" charset="0"/>
              </a:rPr>
              <a:t> extends Assert implement Test</a:t>
            </a:r>
          </a:p>
          <a:p>
            <a:pPr marL="82296" indent="0">
              <a:buNone/>
            </a:pPr>
            <a:r>
              <a:rPr lang="en-US" sz="1800" dirty="0" smtClean="0"/>
              <a:t> </a:t>
            </a:r>
            <a:r>
              <a:rPr lang="en-US" sz="1800" b="1" dirty="0" err="1"/>
              <a:t>int</a:t>
            </a:r>
            <a:r>
              <a:rPr lang="en-US" sz="1800" b="1" dirty="0"/>
              <a:t> </a:t>
            </a:r>
            <a:r>
              <a:rPr lang="en-US" sz="1800" b="1" dirty="0" err="1"/>
              <a:t>countTestCases</a:t>
            </a:r>
            <a:r>
              <a:rPr lang="en-US" sz="1800" b="1" dirty="0"/>
              <a:t>()</a:t>
            </a:r>
            <a:r>
              <a:rPr lang="en-US" sz="1800" dirty="0"/>
              <a:t/>
            </a:r>
            <a:br>
              <a:rPr lang="en-US" sz="1800" dirty="0"/>
            </a:br>
            <a:r>
              <a:rPr lang="en-US" sz="1800" dirty="0" smtClean="0"/>
              <a:t>&gt;&gt; </a:t>
            </a:r>
            <a:r>
              <a:rPr lang="en-US" sz="1800" dirty="0" err="1" smtClean="0"/>
              <a:t>đếm</a:t>
            </a:r>
            <a:r>
              <a:rPr lang="en-US" sz="1800" dirty="0" smtClean="0"/>
              <a:t> </a:t>
            </a:r>
            <a:r>
              <a:rPr lang="en-US" sz="1800" dirty="0" err="1" smtClean="0"/>
              <a:t>số</a:t>
            </a:r>
            <a:r>
              <a:rPr lang="en-US" sz="1800" dirty="0" smtClean="0"/>
              <a:t> </a:t>
            </a:r>
            <a:r>
              <a:rPr lang="en-US" sz="1800" dirty="0" err="1" smtClean="0"/>
              <a:t>phép</a:t>
            </a:r>
            <a:r>
              <a:rPr lang="en-US" sz="1800" dirty="0" smtClean="0"/>
              <a:t> </a:t>
            </a:r>
            <a:r>
              <a:rPr lang="en-US" sz="1800" dirty="0" err="1" smtClean="0"/>
              <a:t>thử</a:t>
            </a:r>
            <a:r>
              <a:rPr lang="en-US" sz="1800" dirty="0" smtClean="0"/>
              <a:t> </a:t>
            </a:r>
            <a:r>
              <a:rPr lang="en-US" sz="1800" dirty="0" err="1" smtClean="0"/>
              <a:t>được</a:t>
            </a:r>
            <a:r>
              <a:rPr lang="en-US" sz="1800" dirty="0" smtClean="0"/>
              <a:t> </a:t>
            </a:r>
            <a:r>
              <a:rPr lang="en-US" sz="1800" dirty="0" err="1" smtClean="0"/>
              <a:t>gọi</a:t>
            </a:r>
            <a:r>
              <a:rPr lang="en-US" sz="1800" dirty="0" smtClean="0"/>
              <a:t> </a:t>
            </a:r>
            <a:r>
              <a:rPr lang="en-US" sz="1800" dirty="0" err="1" smtClean="0"/>
              <a:t>bởi</a:t>
            </a:r>
            <a:r>
              <a:rPr lang="en-US" sz="1800" dirty="0" smtClean="0"/>
              <a:t> run(</a:t>
            </a:r>
            <a:r>
              <a:rPr lang="en-US" sz="1800" dirty="0" err="1" smtClean="0"/>
              <a:t>TestResult</a:t>
            </a:r>
            <a:r>
              <a:rPr lang="en-US" sz="1800" dirty="0"/>
              <a:t> </a:t>
            </a:r>
            <a:r>
              <a:rPr lang="en-US" sz="1800" dirty="0" smtClean="0"/>
              <a:t>result)</a:t>
            </a:r>
            <a:r>
              <a:rPr lang="en-US" sz="1800" dirty="0"/>
              <a:t/>
            </a:r>
            <a:br>
              <a:rPr lang="en-US" sz="1800" dirty="0"/>
            </a:br>
            <a:r>
              <a:rPr lang="en-US" sz="1800" b="1" dirty="0" err="1" smtClean="0"/>
              <a:t>TestResult</a:t>
            </a:r>
            <a:r>
              <a:rPr lang="en-US" sz="1800" b="1" dirty="0" smtClean="0"/>
              <a:t> </a:t>
            </a:r>
            <a:r>
              <a:rPr lang="en-US" sz="1800" b="1" dirty="0" err="1"/>
              <a:t>createResult</a:t>
            </a:r>
            <a:r>
              <a:rPr lang="en-US" sz="1800" b="1" dirty="0"/>
              <a:t>()</a:t>
            </a:r>
            <a:r>
              <a:rPr lang="en-US" sz="1800" dirty="0"/>
              <a:t/>
            </a:r>
            <a:br>
              <a:rPr lang="en-US" sz="1800" dirty="0"/>
            </a:br>
            <a:r>
              <a:rPr lang="en-US" sz="1800" dirty="0" smtClean="0"/>
              <a:t>&gt;&gt; </a:t>
            </a:r>
            <a:r>
              <a:rPr lang="en-US" sz="1800" dirty="0" err="1" smtClean="0"/>
              <a:t>Tạo</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TestResult</a:t>
            </a:r>
            <a:r>
              <a:rPr lang="en-US" sz="1800" dirty="0" smtClean="0"/>
              <a:t> </a:t>
            </a:r>
            <a:r>
              <a:rPr lang="en-US" sz="1800" dirty="0" err="1" smtClean="0"/>
              <a:t>mặc</a:t>
            </a:r>
            <a:r>
              <a:rPr lang="en-US" sz="1800" dirty="0" smtClean="0"/>
              <a:t> </a:t>
            </a:r>
            <a:r>
              <a:rPr lang="en-US" sz="1800" dirty="0" err="1" smtClean="0"/>
              <a:t>định</a:t>
            </a:r>
            <a:r>
              <a:rPr lang="en-US" sz="1800" dirty="0"/>
              <a:t/>
            </a:r>
            <a:br>
              <a:rPr lang="en-US" sz="1800" dirty="0"/>
            </a:br>
            <a:r>
              <a:rPr lang="en-US" sz="1800" dirty="0" smtClean="0"/>
              <a:t> </a:t>
            </a:r>
            <a:r>
              <a:rPr lang="en-US" sz="1800" b="1" dirty="0"/>
              <a:t>String </a:t>
            </a:r>
            <a:r>
              <a:rPr lang="en-US" sz="1800" b="1" dirty="0" err="1"/>
              <a:t>getName</a:t>
            </a:r>
            <a:r>
              <a:rPr lang="en-US" sz="1800" b="1" dirty="0"/>
              <a:t>()</a:t>
            </a:r>
            <a:r>
              <a:rPr lang="en-US" sz="1800" dirty="0"/>
              <a:t/>
            </a:r>
            <a:br>
              <a:rPr lang="en-US" sz="1800" dirty="0"/>
            </a:br>
            <a:r>
              <a:rPr lang="en-US" sz="1800" dirty="0" smtClean="0"/>
              <a:t>&gt;&gt; Gets </a:t>
            </a:r>
            <a:r>
              <a:rPr lang="en-US" sz="1800" dirty="0"/>
              <a:t>the name of a </a:t>
            </a:r>
            <a:r>
              <a:rPr lang="en-US" sz="1800" dirty="0" err="1"/>
              <a:t>TestCase</a:t>
            </a:r>
            <a:r>
              <a:rPr lang="en-US" sz="1800" dirty="0"/>
              <a:t>.</a:t>
            </a:r>
            <a:br>
              <a:rPr lang="en-US" sz="1800" dirty="0"/>
            </a:br>
            <a:r>
              <a:rPr lang="en-US" sz="1800" dirty="0" smtClean="0"/>
              <a:t> </a:t>
            </a:r>
            <a:r>
              <a:rPr lang="en-US" sz="1800" b="1" dirty="0" err="1"/>
              <a:t>TestResult</a:t>
            </a:r>
            <a:r>
              <a:rPr lang="en-US" sz="1800" b="1" dirty="0"/>
              <a:t> run()</a:t>
            </a:r>
            <a:r>
              <a:rPr lang="en-US" sz="1800" dirty="0"/>
              <a:t/>
            </a:r>
            <a:br>
              <a:rPr lang="en-US" sz="1800" dirty="0"/>
            </a:br>
            <a:r>
              <a:rPr lang="en-US" sz="1800" dirty="0" err="1" smtClean="0"/>
              <a:t>Phương</a:t>
            </a:r>
            <a:r>
              <a:rPr lang="en-US" sz="1800" dirty="0" smtClean="0"/>
              <a:t> </a:t>
            </a:r>
            <a:r>
              <a:rPr lang="en-US" sz="1800" dirty="0" err="1" smtClean="0"/>
              <a:t>thức</a:t>
            </a:r>
            <a:r>
              <a:rPr lang="en-US" sz="1800" dirty="0" smtClean="0"/>
              <a:t> </a:t>
            </a:r>
            <a:r>
              <a:rPr lang="en-US" sz="1800" dirty="0" err="1" smtClean="0"/>
              <a:t>chạy</a:t>
            </a:r>
            <a:r>
              <a:rPr lang="en-US" sz="1800" dirty="0" smtClean="0"/>
              <a:t> test </a:t>
            </a:r>
            <a:r>
              <a:rPr lang="en-US" sz="1800" dirty="0" err="1" smtClean="0"/>
              <a:t>và</a:t>
            </a:r>
            <a:r>
              <a:rPr lang="en-US" sz="1800" dirty="0" smtClean="0"/>
              <a:t> </a:t>
            </a:r>
            <a:r>
              <a:rPr lang="en-US" sz="1800" dirty="0" err="1" smtClean="0"/>
              <a:t>thu</a:t>
            </a:r>
            <a:r>
              <a:rPr lang="en-US" sz="1800" dirty="0" smtClean="0"/>
              <a:t> </a:t>
            </a:r>
            <a:r>
              <a:rPr lang="en-US" sz="1800" dirty="0" err="1" smtClean="0"/>
              <a:t>thập</a:t>
            </a:r>
            <a:r>
              <a:rPr lang="en-US" sz="1800" dirty="0" smtClean="0"/>
              <a:t> </a:t>
            </a:r>
            <a:r>
              <a:rPr lang="en-US" sz="1800" dirty="0" err="1" smtClean="0"/>
              <a:t>kết</a:t>
            </a:r>
            <a:r>
              <a:rPr lang="en-US" sz="1800" dirty="0" smtClean="0"/>
              <a:t> </a:t>
            </a:r>
            <a:r>
              <a:rPr lang="en-US" sz="1800" dirty="0" err="1" smtClean="0"/>
              <a:t>quả</a:t>
            </a:r>
            <a:r>
              <a:rPr lang="en-US" sz="1800" dirty="0" smtClean="0"/>
              <a:t> </a:t>
            </a:r>
            <a:r>
              <a:rPr lang="en-US" sz="1800" dirty="0" err="1" smtClean="0"/>
              <a:t>với</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TestResult</a:t>
            </a:r>
            <a:r>
              <a:rPr lang="en-US" sz="1800" dirty="0"/>
              <a:t/>
            </a:r>
            <a:br>
              <a:rPr lang="en-US" sz="1800" dirty="0"/>
            </a:br>
            <a:r>
              <a:rPr lang="en-US" sz="1800" b="1" dirty="0" smtClean="0"/>
              <a:t>void </a:t>
            </a:r>
            <a:r>
              <a:rPr lang="en-US" sz="1800" b="1" dirty="0"/>
              <a:t>run(</a:t>
            </a:r>
            <a:r>
              <a:rPr lang="en-US" sz="1800" b="1" dirty="0" err="1"/>
              <a:t>TestResult</a:t>
            </a:r>
            <a:r>
              <a:rPr lang="en-US" sz="1800" b="1" dirty="0"/>
              <a:t> result)</a:t>
            </a:r>
            <a:r>
              <a:rPr lang="en-US" sz="1800" dirty="0"/>
              <a:t/>
            </a:r>
            <a:br>
              <a:rPr lang="en-US" sz="1800" dirty="0"/>
            </a:br>
            <a:r>
              <a:rPr lang="en-US" sz="1800" dirty="0" err="1" smtClean="0"/>
              <a:t>Chạy</a:t>
            </a:r>
            <a:r>
              <a:rPr lang="en-US" sz="1800" dirty="0" smtClean="0"/>
              <a:t> test case </a:t>
            </a:r>
            <a:r>
              <a:rPr lang="en-US" sz="1800" dirty="0" err="1" smtClean="0"/>
              <a:t>và</a:t>
            </a:r>
            <a:r>
              <a:rPr lang="en-US" sz="1800" dirty="0" smtClean="0"/>
              <a:t> </a:t>
            </a:r>
            <a:r>
              <a:rPr lang="en-US" sz="1800" dirty="0" err="1" smtClean="0"/>
              <a:t>xuất</a:t>
            </a:r>
            <a:r>
              <a:rPr lang="en-US" sz="1800" dirty="0" smtClean="0"/>
              <a:t> </a:t>
            </a:r>
            <a:r>
              <a:rPr lang="en-US" sz="1800" dirty="0" err="1" smtClean="0"/>
              <a:t>kết</a:t>
            </a:r>
            <a:r>
              <a:rPr lang="en-US" sz="1800" dirty="0" smtClean="0"/>
              <a:t> </a:t>
            </a:r>
            <a:r>
              <a:rPr lang="en-US" sz="1800" dirty="0" err="1" smtClean="0"/>
              <a:t>quả</a:t>
            </a:r>
            <a:r>
              <a:rPr lang="en-US" sz="1800" dirty="0" smtClean="0"/>
              <a:t> </a:t>
            </a:r>
            <a:r>
              <a:rPr lang="en-US" sz="1800" dirty="0" err="1" smtClean="0"/>
              <a:t>trong</a:t>
            </a:r>
            <a:r>
              <a:rPr lang="en-US" sz="1800" dirty="0" smtClean="0"/>
              <a:t> </a:t>
            </a:r>
            <a:r>
              <a:rPr lang="en-US" sz="1800" dirty="0" err="1" smtClean="0"/>
              <a:t>TestResult</a:t>
            </a:r>
            <a:endParaRPr lang="en-US" sz="1800" dirty="0" smtClean="0"/>
          </a:p>
          <a:p>
            <a:pPr marL="82296" indent="0">
              <a:buNone/>
            </a:pPr>
            <a:r>
              <a:rPr lang="en-US" sz="1800" dirty="0" smtClean="0"/>
              <a:t> </a:t>
            </a:r>
            <a:r>
              <a:rPr lang="en-US" sz="1800" b="1" dirty="0"/>
              <a:t>void </a:t>
            </a:r>
            <a:r>
              <a:rPr lang="en-US" sz="1800" b="1" dirty="0" err="1"/>
              <a:t>setName</a:t>
            </a:r>
            <a:r>
              <a:rPr lang="en-US" sz="1800" b="1" dirty="0"/>
              <a:t>(String name)</a:t>
            </a:r>
            <a:r>
              <a:rPr lang="en-US" sz="1800" dirty="0"/>
              <a:t/>
            </a:r>
            <a:br>
              <a:rPr lang="en-US" sz="1800" dirty="0"/>
            </a:br>
            <a:r>
              <a:rPr lang="en-US" sz="1800" dirty="0"/>
              <a:t>Sets the name of a </a:t>
            </a:r>
            <a:r>
              <a:rPr lang="en-US" sz="1800" dirty="0" err="1"/>
              <a:t>TestCase</a:t>
            </a:r>
            <a:r>
              <a:rPr lang="en-US" sz="1800" dirty="0"/>
              <a:t>.</a:t>
            </a:r>
            <a:br>
              <a:rPr lang="en-US" sz="1800" dirty="0"/>
            </a:br>
            <a:r>
              <a:rPr lang="en-US" sz="1800" dirty="0" smtClean="0"/>
              <a:t> </a:t>
            </a:r>
            <a:r>
              <a:rPr lang="en-US" sz="1800" b="1" dirty="0"/>
              <a:t>void </a:t>
            </a:r>
            <a:r>
              <a:rPr lang="en-US" sz="1800" b="1" dirty="0" err="1"/>
              <a:t>setUp</a:t>
            </a:r>
            <a:r>
              <a:rPr lang="en-US" sz="1800" b="1" dirty="0"/>
              <a:t>()</a:t>
            </a:r>
            <a:r>
              <a:rPr lang="en-US" sz="1800" dirty="0"/>
              <a:t/>
            </a:r>
            <a:br>
              <a:rPr lang="en-US" sz="1800" dirty="0"/>
            </a:br>
            <a:r>
              <a:rPr lang="en-US" sz="1800" dirty="0" smtClean="0"/>
              <a:t>VD </a:t>
            </a:r>
            <a:r>
              <a:rPr lang="en-US" sz="1800" dirty="0" err="1" smtClean="0"/>
              <a:t>như</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mở</a:t>
            </a:r>
            <a:r>
              <a:rPr lang="en-US" sz="1800" dirty="0" smtClean="0"/>
              <a:t> </a:t>
            </a:r>
            <a:r>
              <a:rPr lang="en-US" sz="1800" dirty="0" err="1" smtClean="0"/>
              <a:t>kết</a:t>
            </a:r>
            <a:r>
              <a:rPr lang="en-US" sz="1800" dirty="0" smtClean="0"/>
              <a:t> </a:t>
            </a:r>
            <a:r>
              <a:rPr lang="en-US" sz="1800" dirty="0" err="1" smtClean="0"/>
              <a:t>nối</a:t>
            </a:r>
            <a:r>
              <a:rPr lang="en-US" sz="1800" dirty="0"/>
              <a:t/>
            </a:r>
            <a:br>
              <a:rPr lang="en-US" sz="1800" dirty="0"/>
            </a:br>
            <a:r>
              <a:rPr lang="en-US" sz="1800" dirty="0" smtClean="0"/>
              <a:t> </a:t>
            </a:r>
            <a:r>
              <a:rPr lang="en-US" sz="1800" b="1" dirty="0"/>
              <a:t>void </a:t>
            </a:r>
            <a:r>
              <a:rPr lang="en-US" sz="1800" b="1" dirty="0" err="1"/>
              <a:t>tearDown</a:t>
            </a:r>
            <a:r>
              <a:rPr lang="en-US" sz="1800" b="1" dirty="0"/>
              <a:t>()</a:t>
            </a:r>
            <a:r>
              <a:rPr lang="en-US" sz="1800" dirty="0"/>
              <a:t/>
            </a:r>
            <a:br>
              <a:rPr lang="en-US" sz="1800" dirty="0"/>
            </a:br>
            <a:r>
              <a:rPr lang="en-US" sz="1800" dirty="0" smtClean="0"/>
              <a:t>VD </a:t>
            </a:r>
            <a:r>
              <a:rPr lang="en-US" sz="1800" dirty="0" err="1" smtClean="0"/>
              <a:t>như</a:t>
            </a:r>
            <a:r>
              <a:rPr lang="en-US" sz="1800" dirty="0" smtClean="0"/>
              <a:t> </a:t>
            </a:r>
            <a:r>
              <a:rPr lang="en-US" sz="1800" dirty="0" err="1" smtClean="0"/>
              <a:t>hủy</a:t>
            </a:r>
            <a:r>
              <a:rPr lang="en-US" sz="1800" dirty="0" smtClean="0"/>
              <a:t> </a:t>
            </a:r>
            <a:r>
              <a:rPr lang="en-US" sz="1800" dirty="0" err="1" smtClean="0"/>
              <a:t>kết</a:t>
            </a:r>
            <a:r>
              <a:rPr lang="en-US" sz="1800" dirty="0" smtClean="0"/>
              <a:t> </a:t>
            </a:r>
            <a:r>
              <a:rPr lang="en-US" sz="1800" dirty="0" err="1" smtClean="0"/>
              <a:t>nối</a:t>
            </a:r>
            <a:r>
              <a:rPr lang="en-US" sz="1800" dirty="0" smtClean="0"/>
              <a:t> </a:t>
            </a:r>
            <a:r>
              <a:rPr lang="en-US" sz="1800" dirty="0"/>
              <a:t/>
            </a:r>
            <a:br>
              <a:rPr lang="en-US" sz="1800" dirty="0"/>
            </a:br>
            <a:r>
              <a:rPr lang="en-US" sz="1800" dirty="0" smtClean="0"/>
              <a:t> </a:t>
            </a:r>
            <a:r>
              <a:rPr lang="en-US" sz="1800" b="1" dirty="0"/>
              <a:t>String </a:t>
            </a:r>
            <a:r>
              <a:rPr lang="en-US" sz="1800" b="1" dirty="0" err="1"/>
              <a:t>toString</a:t>
            </a:r>
            <a:r>
              <a:rPr lang="en-US" sz="1800" b="1" dirty="0"/>
              <a:t>()</a:t>
            </a:r>
            <a:r>
              <a:rPr lang="en-US" sz="1800" dirty="0"/>
              <a:t/>
            </a:r>
            <a:br>
              <a:rPr lang="en-US" sz="1800" dirty="0"/>
            </a:br>
            <a:r>
              <a:rPr lang="en-US" sz="1800" dirty="0" err="1" smtClean="0"/>
              <a:t>Trả</a:t>
            </a:r>
            <a:r>
              <a:rPr lang="en-US" sz="1800" dirty="0" smtClean="0"/>
              <a:t> </a:t>
            </a:r>
            <a:r>
              <a:rPr lang="en-US" sz="1800" dirty="0" err="1" smtClean="0"/>
              <a:t>về</a:t>
            </a:r>
            <a:r>
              <a:rPr lang="en-US" sz="1800" dirty="0" smtClean="0"/>
              <a:t> </a:t>
            </a:r>
            <a:r>
              <a:rPr lang="en-US" sz="1800" dirty="0" err="1" smtClean="0"/>
              <a:t>chuỗi</a:t>
            </a:r>
            <a:r>
              <a:rPr lang="en-US" sz="1800" dirty="0" smtClean="0"/>
              <a:t> </a:t>
            </a:r>
            <a:r>
              <a:rPr lang="en-US" sz="1800" dirty="0" err="1" smtClean="0"/>
              <a:t>đại</a:t>
            </a:r>
            <a:r>
              <a:rPr lang="en-US" sz="1800" dirty="0" smtClean="0"/>
              <a:t> </a:t>
            </a:r>
            <a:r>
              <a:rPr lang="en-US" sz="1800" dirty="0" err="1" smtClean="0"/>
              <a:t>diện</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thử</a:t>
            </a:r>
            <a:r>
              <a:rPr lang="en-US" sz="1800" dirty="0" smtClean="0"/>
              <a:t> </a:t>
            </a:r>
            <a:r>
              <a:rPr lang="en-US" sz="1800" dirty="0" err="1" smtClean="0"/>
              <a:t>đó</a:t>
            </a:r>
            <a:r>
              <a:rPr lang="en-US" sz="1800" dirty="0" smtClean="0"/>
              <a:t> .</a:t>
            </a:r>
            <a:r>
              <a:rPr lang="en-US" sz="1800" dirty="0"/>
              <a:t/>
            </a:r>
            <a:br>
              <a:rPr lang="en-US" sz="1800" dirty="0"/>
            </a:br>
            <a:r>
              <a:rPr lang="en-US" sz="1800" dirty="0"/>
              <a:t/>
            </a:r>
            <a:br>
              <a:rPr lang="en-US" sz="1800" dirty="0"/>
            </a:br>
            <a:endParaRPr lang="en-US" sz="1700" b="1" dirty="0" smtClean="0">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242103184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75"/>
            <a:ext cx="7498080" cy="533400"/>
          </a:xfrm>
        </p:spPr>
        <p:txBody>
          <a:bodyPr>
            <a:normAutofit fontScale="90000"/>
          </a:bodyPr>
          <a:lstStyle/>
          <a:p>
            <a:r>
              <a:rPr lang="en-US" b="1" dirty="0" err="1">
                <a:effectLst/>
              </a:rPr>
              <a:t>setUp</a:t>
            </a:r>
            <a:r>
              <a:rPr lang="en-US" b="1" dirty="0">
                <a:effectLst/>
              </a:rPr>
              <a:t>() </a:t>
            </a:r>
            <a:r>
              <a:rPr lang="en-US" b="1" dirty="0" err="1">
                <a:effectLst/>
              </a:rPr>
              <a:t>và</a:t>
            </a:r>
            <a:r>
              <a:rPr lang="en-US" b="1" dirty="0">
                <a:effectLst/>
              </a:rPr>
              <a:t> </a:t>
            </a:r>
            <a:r>
              <a:rPr lang="en-US" b="1" dirty="0" err="1">
                <a:effectLst/>
              </a:rPr>
              <a:t>tearDown</a:t>
            </a:r>
            <a:r>
              <a:rPr lang="en-US" b="1" dirty="0">
                <a:effectLst/>
              </a:rPr>
              <a:t>()</a:t>
            </a:r>
            <a:endParaRPr lang="en-US" dirty="0"/>
          </a:p>
        </p:txBody>
      </p:sp>
      <p:sp>
        <p:nvSpPr>
          <p:cNvPr id="3" name="Content Placeholder 2"/>
          <p:cNvSpPr>
            <a:spLocks noGrp="1"/>
          </p:cNvSpPr>
          <p:nvPr>
            <p:ph idx="1"/>
          </p:nvPr>
        </p:nvSpPr>
        <p:spPr>
          <a:xfrm>
            <a:off x="914400" y="685800"/>
            <a:ext cx="7498080" cy="4800600"/>
          </a:xfrm>
        </p:spPr>
        <p:txBody>
          <a:bodyPr>
            <a:noAutofit/>
          </a:bodyPr>
          <a:lstStyle/>
          <a:p>
            <a:r>
              <a:rPr lang="vi-VN" sz="1600" dirty="0"/>
              <a:t>Hai phương thức này là một phần của lớp </a:t>
            </a:r>
            <a:r>
              <a:rPr lang="vi-VN" sz="1600" b="1" dirty="0"/>
              <a:t>junit.framework.TestCase</a:t>
            </a:r>
            <a:r>
              <a:rPr lang="vi-VN" sz="1600" dirty="0" smtClean="0"/>
              <a:t>.</a:t>
            </a:r>
            <a:endParaRPr lang="en-US" sz="1600" dirty="0" smtClean="0"/>
          </a:p>
          <a:p>
            <a:r>
              <a:rPr lang="vi-VN" sz="1600" dirty="0" smtClean="0"/>
              <a:t> </a:t>
            </a:r>
            <a:r>
              <a:rPr lang="vi-VN" sz="1600" dirty="0"/>
              <a:t>Khi sử dụng hai phương thức này sẽ giúp chúng ta tránh được việc trùng mã khi nhiều test cùng chia sẻ nhau ở phần khởi tạo và dọn dẹp các biến.</a:t>
            </a:r>
            <a:br>
              <a:rPr lang="vi-VN" sz="1600" dirty="0"/>
            </a:br>
            <a:endParaRPr lang="en-US" sz="1600" dirty="0" smtClean="0"/>
          </a:p>
          <a:p>
            <a:r>
              <a:rPr lang="vi-VN" sz="1600" dirty="0" smtClean="0"/>
              <a:t>Sau </a:t>
            </a:r>
            <a:r>
              <a:rPr lang="vi-VN" sz="1600" dirty="0"/>
              <a:t>khi tạo xong tất cả các đối tượng test case, JUnit tuân theo các bước sau cho mỗi phương thức test:</a:t>
            </a:r>
            <a:br>
              <a:rPr lang="vi-VN" sz="1600" dirty="0"/>
            </a:br>
            <a:r>
              <a:rPr lang="vi-VN" sz="1600" dirty="0"/>
              <a:t/>
            </a:r>
            <a:br>
              <a:rPr lang="vi-VN" sz="1600" dirty="0"/>
            </a:br>
            <a:r>
              <a:rPr lang="vi-VN" sz="1600" dirty="0"/>
              <a:t>• Gọi phương thức setUp() của test case</a:t>
            </a:r>
            <a:br>
              <a:rPr lang="vi-VN" sz="1600" dirty="0"/>
            </a:br>
            <a:r>
              <a:rPr lang="vi-VN" sz="1600" dirty="0"/>
              <a:t>• Gọi phương thức thử</a:t>
            </a:r>
            <a:br>
              <a:rPr lang="vi-VN" sz="1600" dirty="0"/>
            </a:br>
            <a:r>
              <a:rPr lang="vi-VN" sz="1600" dirty="0"/>
              <a:t>• Gọi phương thức tearDown() của test case</a:t>
            </a:r>
            <a:br>
              <a:rPr lang="vi-VN" sz="1600" dirty="0"/>
            </a:br>
            <a:r>
              <a:rPr lang="vi-VN" sz="1600" dirty="0"/>
              <a:t/>
            </a:r>
            <a:br>
              <a:rPr lang="vi-VN" sz="1600" dirty="0"/>
            </a:br>
            <a:r>
              <a:rPr lang="vi-VN" sz="1600" dirty="0"/>
              <a:t>Quá trình này được lặp lại đối với mỗi phương thức thử trong Test Case.</a:t>
            </a:r>
            <a:br>
              <a:rPr lang="vi-VN" sz="1600" dirty="0"/>
            </a:br>
            <a:r>
              <a:rPr lang="vi-VN" sz="1600" dirty="0"/>
              <a:t>Thông thường chúng ta có thể bỏ qua phương thức tearDown() vì mỗi phương thức thử riêng không phải là những tiến trình chạy tốn nhiều thời gian và các đối tượng được thu dọn khi máy áo Java (JVM) thoát. </a:t>
            </a:r>
            <a:endParaRPr lang="en-US" sz="1600" dirty="0" smtClean="0"/>
          </a:p>
          <a:p>
            <a:endParaRPr lang="en-US" sz="1600" dirty="0"/>
          </a:p>
          <a:p>
            <a:r>
              <a:rPr lang="vi-VN" sz="1600" b="1" dirty="0" smtClean="0"/>
              <a:t>Phương </a:t>
            </a:r>
            <a:r>
              <a:rPr lang="vi-VN" sz="1600" b="1" dirty="0"/>
              <a:t>thức tearDown() </a:t>
            </a:r>
            <a:r>
              <a:rPr lang="vi-VN" sz="1600" dirty="0"/>
              <a:t>có thể được sử dụng khi test của bạn thực hiện những thao tác như mở kết nối đến cơ sở dữ liệu hay sử dụng các loại tài nguyên khác của hệ thống và bạn cần phải dọn dẹp ngay lập tức. </a:t>
            </a:r>
            <a:br>
              <a:rPr lang="vi-VN" sz="1600" dirty="0"/>
            </a:br>
            <a:endParaRPr lang="en-US" sz="15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06109440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565" y="533400"/>
            <a:ext cx="8906435" cy="4800600"/>
          </a:xfrm>
        </p:spPr>
        <p:txBody>
          <a:bodyPr>
            <a:noAutofit/>
          </a:bodyPr>
          <a:lstStyle/>
          <a:p>
            <a:r>
              <a:rPr lang="en-US" sz="1600" b="1" dirty="0">
                <a:latin typeface="Courier New" pitchFamily="49" charset="0"/>
                <a:cs typeface="Courier New" pitchFamily="49" charset="0"/>
              </a:rPr>
              <a:t>import </a:t>
            </a:r>
            <a:r>
              <a:rPr lang="en-US" sz="1600" b="1" dirty="0" err="1">
                <a:latin typeface="Courier New" pitchFamily="49" charset="0"/>
                <a:cs typeface="Courier New" pitchFamily="49" charset="0"/>
              </a:rPr>
              <a:t>junit.framework.TestCase</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import </a:t>
            </a:r>
            <a:r>
              <a:rPr lang="en-US" sz="1600" b="1" dirty="0" err="1">
                <a:latin typeface="Courier New" pitchFamily="49" charset="0"/>
                <a:cs typeface="Courier New" pitchFamily="49" charset="0"/>
              </a:rPr>
              <a:t>org.junit.Before</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import </a:t>
            </a:r>
            <a:r>
              <a:rPr lang="en-US" sz="1600" b="1" dirty="0" err="1">
                <a:latin typeface="Courier New" pitchFamily="49" charset="0"/>
                <a:cs typeface="Courier New" pitchFamily="49" charset="0"/>
              </a:rPr>
              <a:t>org.junit.Test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public class </a:t>
            </a:r>
            <a:r>
              <a:rPr lang="en-US" sz="1600" b="1" dirty="0" smtClean="0">
                <a:latin typeface="Courier New" pitchFamily="49" charset="0"/>
                <a:cs typeface="Courier New" pitchFamily="49" charset="0"/>
              </a:rPr>
              <a:t>TestJunit2 </a:t>
            </a:r>
            <a:r>
              <a:rPr lang="en-US" sz="1600" b="1" dirty="0">
                <a:latin typeface="Courier New" pitchFamily="49" charset="0"/>
                <a:cs typeface="Courier New" pitchFamily="49" charset="0"/>
              </a:rPr>
              <a:t>extends </a:t>
            </a:r>
            <a:r>
              <a:rPr lang="en-US" sz="1600" b="1" dirty="0" err="1">
                <a:latin typeface="Courier New" pitchFamily="49" charset="0"/>
                <a:cs typeface="Courier New" pitchFamily="49" charset="0"/>
              </a:rPr>
              <a:t>TestCase</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protected double fValue1;</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protected double </a:t>
            </a:r>
            <a:r>
              <a:rPr lang="en-US" sz="1600" b="1" dirty="0" smtClean="0">
                <a:latin typeface="Courier New" pitchFamily="49" charset="0"/>
                <a:cs typeface="Courier New" pitchFamily="49" charset="0"/>
              </a:rPr>
              <a:t>fValue2;</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@Before</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public void </a:t>
            </a:r>
            <a:r>
              <a:rPr lang="en-US" sz="1600" b="1" dirty="0" err="1">
                <a:latin typeface="Courier New" pitchFamily="49" charset="0"/>
                <a:cs typeface="Courier New" pitchFamily="49" charset="0"/>
              </a:rPr>
              <a:t>setUp</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fValue1= </a:t>
            </a:r>
            <a:r>
              <a:rPr lang="en-US" sz="1600" b="1" dirty="0" smtClean="0">
                <a:latin typeface="Courier New" pitchFamily="49" charset="0"/>
                <a:cs typeface="Courier New" pitchFamily="49" charset="0"/>
              </a:rPr>
              <a:t>2.0</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smtClean="0">
                <a:latin typeface="Courier New" pitchFamily="49" charset="0"/>
                <a:cs typeface="Courier New" pitchFamily="49" charset="0"/>
              </a:rPr>
              <a:t>fValue2= </a:t>
            </a:r>
            <a:r>
              <a:rPr lang="en-US" sz="1600" b="1" dirty="0">
                <a:latin typeface="Courier New" pitchFamily="49" charset="0"/>
                <a:cs typeface="Courier New" pitchFamily="49" charset="0"/>
              </a:rPr>
              <a:t>3.0;</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@Test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public void </a:t>
            </a:r>
            <a:r>
              <a:rPr lang="en-US" sz="1600" b="1" dirty="0" err="1">
                <a:latin typeface="Courier New" pitchFamily="49" charset="0"/>
                <a:cs typeface="Courier New" pitchFamily="49" charset="0"/>
              </a:rPr>
              <a:t>testAdd</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smtClean="0">
                <a:latin typeface="Courier New" pitchFamily="49" charset="0"/>
                <a:cs typeface="Courier New" pitchFamily="49" charset="0"/>
              </a:rPr>
              <a:t>//Dem so </a:t>
            </a:r>
            <a:r>
              <a:rPr lang="en-US" sz="1600" b="1" dirty="0" err="1" smtClean="0">
                <a:latin typeface="Courier New" pitchFamily="49" charset="0"/>
                <a:cs typeface="Courier New" pitchFamily="49" charset="0"/>
              </a:rPr>
              <a:t>phep</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thu</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err="1">
                <a:latin typeface="Courier New" pitchFamily="49" charset="0"/>
                <a:cs typeface="Courier New" pitchFamily="49" charset="0"/>
              </a:rPr>
              <a:t>System.out.println</a:t>
            </a:r>
            <a:r>
              <a:rPr lang="en-US" sz="1600" b="1" dirty="0" smtClean="0">
                <a:latin typeface="Courier New" pitchFamily="49" charset="0"/>
                <a:cs typeface="Courier New" pitchFamily="49" charset="0"/>
              </a:rPr>
              <a:t>(“So </a:t>
            </a:r>
            <a:r>
              <a:rPr lang="en-US" sz="1600" b="1" dirty="0" err="1" smtClean="0">
                <a:latin typeface="Courier New" pitchFamily="49" charset="0"/>
                <a:cs typeface="Courier New" pitchFamily="49" charset="0"/>
              </a:rPr>
              <a:t>luong</a:t>
            </a:r>
            <a:r>
              <a:rPr lang="en-US" sz="1600" b="1" dirty="0" smtClean="0">
                <a:latin typeface="Courier New" pitchFamily="49" charset="0"/>
                <a:cs typeface="Courier New" pitchFamily="49" charset="0"/>
              </a:rPr>
              <a:t> Test </a:t>
            </a:r>
            <a:r>
              <a:rPr lang="en-US" sz="1600" b="1" dirty="0">
                <a:latin typeface="Courier New" pitchFamily="49" charset="0"/>
                <a:cs typeface="Courier New" pitchFamily="49" charset="0"/>
              </a:rPr>
              <a:t>Case = </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this.countTestCases</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test </a:t>
            </a:r>
            <a:r>
              <a:rPr lang="en-US" sz="1600" b="1" dirty="0" err="1">
                <a:latin typeface="Courier New" pitchFamily="49" charset="0"/>
                <a:cs typeface="Courier New" pitchFamily="49" charset="0"/>
              </a:rPr>
              <a:t>getName</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String name= </a:t>
            </a:r>
            <a:r>
              <a:rPr lang="en-US" sz="1600" b="1" dirty="0" err="1">
                <a:latin typeface="Courier New" pitchFamily="49" charset="0"/>
                <a:cs typeface="Courier New" pitchFamily="49" charset="0"/>
              </a:rPr>
              <a:t>this.getName</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err="1">
                <a:latin typeface="Courier New" pitchFamily="49" charset="0"/>
                <a:cs typeface="Courier New" pitchFamily="49" charset="0"/>
              </a:rPr>
              <a:t>System.out.println</a:t>
            </a:r>
            <a:r>
              <a:rPr lang="en-US" sz="1600" b="1" dirty="0">
                <a:latin typeface="Courier New" pitchFamily="49" charset="0"/>
                <a:cs typeface="Courier New" pitchFamily="49" charset="0"/>
              </a:rPr>
              <a:t>("Test Case Name = "+ name);</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108040003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533400"/>
          </a:xfrm>
        </p:spPr>
        <p:txBody>
          <a:bodyPr>
            <a:noAutofit/>
          </a:bodyPr>
          <a:lstStyle/>
          <a:p>
            <a:r>
              <a:rPr lang="en-US" sz="3200" dirty="0" err="1" smtClean="0"/>
              <a:t>Lớp</a:t>
            </a:r>
            <a:r>
              <a:rPr lang="en-US" sz="3200" dirty="0" smtClean="0"/>
              <a:t> </a:t>
            </a:r>
            <a:r>
              <a:rPr lang="en-US" sz="3200" dirty="0" err="1" smtClean="0"/>
              <a:t>TestResult</a:t>
            </a:r>
            <a:endParaRPr lang="en-US" sz="3200" dirty="0"/>
          </a:p>
        </p:txBody>
      </p:sp>
      <p:sp>
        <p:nvSpPr>
          <p:cNvPr id="3" name="Content Placeholder 2"/>
          <p:cNvSpPr>
            <a:spLocks noGrp="1"/>
          </p:cNvSpPr>
          <p:nvPr>
            <p:ph idx="1"/>
          </p:nvPr>
        </p:nvSpPr>
        <p:spPr>
          <a:xfrm>
            <a:off x="990600" y="609600"/>
            <a:ext cx="7924800" cy="4724400"/>
          </a:xfrm>
        </p:spPr>
        <p:txBody>
          <a:bodyPr>
            <a:noAutofit/>
          </a:bodyPr>
          <a:lstStyle/>
          <a:p>
            <a:pPr marL="82296" indent="0">
              <a:buNone/>
            </a:pPr>
            <a:r>
              <a:rPr lang="en-US" sz="2200" b="1" dirty="0" smtClean="0">
                <a:latin typeface="Tahoma" pitchFamily="34" charset="0"/>
                <a:ea typeface="Tahoma" pitchFamily="34" charset="0"/>
                <a:cs typeface="Tahoma" pitchFamily="34" charset="0"/>
              </a:rPr>
              <a:t>Public  class  </a:t>
            </a:r>
            <a:r>
              <a:rPr lang="en-US" sz="2200" b="1" dirty="0" err="1" smtClean="0">
                <a:latin typeface="Tahoma" pitchFamily="34" charset="0"/>
                <a:ea typeface="Tahoma" pitchFamily="34" charset="0"/>
                <a:cs typeface="Tahoma" pitchFamily="34" charset="0"/>
              </a:rPr>
              <a:t>TestResult</a:t>
            </a:r>
            <a:r>
              <a:rPr lang="en-US" sz="2200" b="1" dirty="0" smtClean="0">
                <a:latin typeface="Tahoma" pitchFamily="34" charset="0"/>
                <a:ea typeface="Tahoma" pitchFamily="34" charset="0"/>
                <a:cs typeface="Tahoma" pitchFamily="34" charset="0"/>
              </a:rPr>
              <a:t>  extends &lt;Object&gt;</a:t>
            </a:r>
          </a:p>
          <a:p>
            <a:pPr marL="82296" indent="0">
              <a:buNone/>
            </a:pPr>
            <a:r>
              <a:rPr lang="en-US" sz="1800" b="1" dirty="0"/>
              <a:t>void </a:t>
            </a:r>
            <a:r>
              <a:rPr lang="en-US" sz="1800" b="1" dirty="0" err="1"/>
              <a:t>addError</a:t>
            </a:r>
            <a:r>
              <a:rPr lang="en-US" sz="1800" b="1" dirty="0"/>
              <a:t>(Test </a:t>
            </a:r>
            <a:r>
              <a:rPr lang="en-US" sz="1800" b="1" dirty="0" err="1"/>
              <a:t>test</a:t>
            </a:r>
            <a:r>
              <a:rPr lang="en-US" sz="1800" b="1" dirty="0"/>
              <a:t>, </a:t>
            </a:r>
            <a:r>
              <a:rPr lang="en-US" sz="1800" b="1" dirty="0" err="1"/>
              <a:t>Throwable</a:t>
            </a:r>
            <a:r>
              <a:rPr lang="en-US" sz="1800" b="1" dirty="0"/>
              <a:t> t)</a:t>
            </a:r>
            <a:r>
              <a:rPr lang="en-US" sz="1800" dirty="0"/>
              <a:t/>
            </a:r>
            <a:br>
              <a:rPr lang="en-US" sz="1800" dirty="0"/>
            </a:br>
            <a:r>
              <a:rPr lang="en-US" sz="1800" dirty="0" err="1" smtClean="0"/>
              <a:t>Thêm</a:t>
            </a:r>
            <a:r>
              <a:rPr lang="en-US" sz="1800" dirty="0" smtClean="0"/>
              <a:t> </a:t>
            </a:r>
            <a:r>
              <a:rPr lang="en-US" sz="1800" dirty="0" err="1" smtClean="0"/>
              <a:t>báo</a:t>
            </a:r>
            <a:r>
              <a:rPr lang="en-US" sz="1800" dirty="0" smtClean="0"/>
              <a:t> </a:t>
            </a:r>
            <a:r>
              <a:rPr lang="en-US" sz="1800" dirty="0" err="1" smtClean="0"/>
              <a:t>lỗi</a:t>
            </a:r>
            <a:r>
              <a:rPr lang="en-US" sz="1800" dirty="0" smtClean="0"/>
              <a:t> </a:t>
            </a:r>
            <a:r>
              <a:rPr lang="en-US" sz="1800" dirty="0" err="1" smtClean="0"/>
              <a:t>trong</a:t>
            </a:r>
            <a:r>
              <a:rPr lang="en-US" sz="1800" dirty="0" smtClean="0"/>
              <a:t> </a:t>
            </a:r>
            <a:r>
              <a:rPr lang="en-US" sz="1800" dirty="0" err="1" smtClean="0"/>
              <a:t>danh</a:t>
            </a:r>
            <a:r>
              <a:rPr lang="en-US" sz="1800" dirty="0" smtClean="0"/>
              <a:t> </a:t>
            </a:r>
            <a:r>
              <a:rPr lang="en-US" sz="1800" dirty="0" err="1" smtClean="0"/>
              <a:t>sách</a:t>
            </a:r>
            <a:r>
              <a:rPr lang="en-US" sz="1800" dirty="0" smtClean="0"/>
              <a:t> </a:t>
            </a:r>
            <a:r>
              <a:rPr lang="en-US" sz="1800" dirty="0" err="1" smtClean="0"/>
              <a:t>lỗi</a:t>
            </a:r>
            <a:r>
              <a:rPr lang="en-US" sz="1800" dirty="0" smtClean="0"/>
              <a:t> </a:t>
            </a:r>
            <a:r>
              <a:rPr lang="en-US" sz="1800" dirty="0"/>
              <a:t/>
            </a:r>
            <a:br>
              <a:rPr lang="en-US" sz="1800" dirty="0"/>
            </a:br>
            <a:r>
              <a:rPr lang="en-US" sz="1800" dirty="0" smtClean="0"/>
              <a:t> </a:t>
            </a:r>
            <a:r>
              <a:rPr lang="en-US" sz="1800" b="1" dirty="0"/>
              <a:t>void </a:t>
            </a:r>
            <a:r>
              <a:rPr lang="en-US" sz="1800" b="1" dirty="0" err="1"/>
              <a:t>endTest</a:t>
            </a:r>
            <a:r>
              <a:rPr lang="en-US" sz="1800" b="1" dirty="0"/>
              <a:t>(Test test)</a:t>
            </a:r>
            <a:r>
              <a:rPr lang="en-US" sz="1800" dirty="0"/>
              <a:t/>
            </a:r>
            <a:br>
              <a:rPr lang="en-US" sz="1800" dirty="0"/>
            </a:br>
            <a:r>
              <a:rPr lang="en-US" sz="1800" dirty="0" err="1" smtClean="0"/>
              <a:t>Thông</a:t>
            </a:r>
            <a:r>
              <a:rPr lang="en-US" sz="1800" dirty="0" smtClean="0"/>
              <a:t> </a:t>
            </a:r>
            <a:r>
              <a:rPr lang="en-US" sz="1800" dirty="0" err="1" smtClean="0"/>
              <a:t>báo</a:t>
            </a:r>
            <a:r>
              <a:rPr lang="en-US" sz="1800" dirty="0" smtClean="0"/>
              <a:t> test </a:t>
            </a:r>
            <a:r>
              <a:rPr lang="en-US" sz="1800" dirty="0" err="1" smtClean="0"/>
              <a:t>đã</a:t>
            </a:r>
            <a:r>
              <a:rPr lang="en-US" sz="1800" dirty="0" smtClean="0"/>
              <a:t> </a:t>
            </a:r>
            <a:r>
              <a:rPr lang="en-US" sz="1800" dirty="0" err="1" smtClean="0"/>
              <a:t>hoàn</a:t>
            </a:r>
            <a:r>
              <a:rPr lang="en-US" sz="1800" dirty="0" smtClean="0"/>
              <a:t> </a:t>
            </a:r>
            <a:r>
              <a:rPr lang="en-US" sz="1800" dirty="0" err="1" smtClean="0"/>
              <a:t>tất</a:t>
            </a:r>
            <a:r>
              <a:rPr lang="en-US" sz="1800" dirty="0" smtClean="0"/>
              <a:t> </a:t>
            </a:r>
            <a:r>
              <a:rPr lang="en-US" sz="1800" dirty="0"/>
              <a:t/>
            </a:r>
            <a:br>
              <a:rPr lang="en-US" sz="1800" dirty="0"/>
            </a:br>
            <a:r>
              <a:rPr lang="en-US" sz="1800" dirty="0" smtClean="0"/>
              <a:t> </a:t>
            </a:r>
            <a:r>
              <a:rPr lang="en-US" sz="1800" b="1" dirty="0" err="1"/>
              <a:t>int</a:t>
            </a:r>
            <a:r>
              <a:rPr lang="en-US" sz="1800" b="1" dirty="0"/>
              <a:t> </a:t>
            </a:r>
            <a:r>
              <a:rPr lang="en-US" sz="1800" b="1" dirty="0" err="1"/>
              <a:t>errorCount</a:t>
            </a:r>
            <a:r>
              <a:rPr lang="en-US" sz="1800" b="1" dirty="0"/>
              <a:t>()</a:t>
            </a:r>
            <a:r>
              <a:rPr lang="en-US" sz="1800" dirty="0"/>
              <a:t/>
            </a:r>
            <a:br>
              <a:rPr lang="en-US" sz="1800" dirty="0"/>
            </a:br>
            <a:r>
              <a:rPr lang="en-US" sz="1800" dirty="0" err="1" smtClean="0"/>
              <a:t>Trả</a:t>
            </a:r>
            <a:r>
              <a:rPr lang="en-US" sz="1800" dirty="0" smtClean="0"/>
              <a:t> </a:t>
            </a:r>
            <a:r>
              <a:rPr lang="en-US" sz="1800" dirty="0" err="1" smtClean="0"/>
              <a:t>về</a:t>
            </a:r>
            <a:r>
              <a:rPr lang="en-US" sz="1800" dirty="0" smtClean="0"/>
              <a:t> </a:t>
            </a:r>
            <a:r>
              <a:rPr lang="en-US" sz="1800" dirty="0" err="1" smtClean="0"/>
              <a:t>số</a:t>
            </a:r>
            <a:r>
              <a:rPr lang="en-US" sz="1800" dirty="0" smtClean="0"/>
              <a:t> </a:t>
            </a:r>
            <a:r>
              <a:rPr lang="en-US" sz="1800" dirty="0" err="1" smtClean="0"/>
              <a:t>lỗi</a:t>
            </a:r>
            <a:r>
              <a:rPr lang="en-US" sz="1800" dirty="0" smtClean="0"/>
              <a:t> </a:t>
            </a:r>
            <a:r>
              <a:rPr lang="en-US" sz="1800" dirty="0" err="1" smtClean="0"/>
              <a:t>phát</a:t>
            </a:r>
            <a:r>
              <a:rPr lang="en-US" sz="1800" dirty="0" smtClean="0"/>
              <a:t> </a:t>
            </a:r>
            <a:r>
              <a:rPr lang="en-US" sz="1800" dirty="0" err="1" smtClean="0"/>
              <a:t>hiện</a:t>
            </a:r>
            <a:r>
              <a:rPr lang="en-US" sz="1800" dirty="0" smtClean="0"/>
              <a:t> </a:t>
            </a:r>
            <a:r>
              <a:rPr lang="en-US" sz="1800" dirty="0" err="1" smtClean="0"/>
              <a:t>được</a:t>
            </a:r>
            <a:r>
              <a:rPr lang="en-US" sz="1800" dirty="0" smtClean="0"/>
              <a:t> </a:t>
            </a:r>
            <a:r>
              <a:rPr lang="en-US" sz="1800" dirty="0"/>
              <a:t/>
            </a:r>
            <a:br>
              <a:rPr lang="en-US" sz="1800" dirty="0"/>
            </a:br>
            <a:r>
              <a:rPr lang="en-US" sz="1800" dirty="0"/>
              <a:t/>
            </a:r>
            <a:br>
              <a:rPr lang="en-US" sz="1800" dirty="0"/>
            </a:br>
            <a:r>
              <a:rPr lang="en-US" sz="1800" dirty="0" smtClean="0"/>
              <a:t> </a:t>
            </a:r>
            <a:r>
              <a:rPr lang="en-US" sz="1800" b="1" dirty="0" err="1"/>
              <a:t>int</a:t>
            </a:r>
            <a:r>
              <a:rPr lang="en-US" sz="1800" b="1" dirty="0"/>
              <a:t> </a:t>
            </a:r>
            <a:r>
              <a:rPr lang="en-US" sz="1800" b="1" dirty="0" err="1"/>
              <a:t>failureCount</a:t>
            </a:r>
            <a:r>
              <a:rPr lang="en-US" sz="1800" b="1" dirty="0"/>
              <a:t>()</a:t>
            </a:r>
            <a:r>
              <a:rPr lang="en-US" sz="1800" dirty="0"/>
              <a:t/>
            </a:r>
            <a:br>
              <a:rPr lang="en-US" sz="1800" dirty="0"/>
            </a:br>
            <a:r>
              <a:rPr lang="en-US" sz="1800" dirty="0" err="1" smtClean="0"/>
              <a:t>Trả</a:t>
            </a:r>
            <a:r>
              <a:rPr lang="en-US" sz="1800" dirty="0" smtClean="0"/>
              <a:t> </a:t>
            </a:r>
            <a:r>
              <a:rPr lang="en-US" sz="1800" dirty="0" err="1" smtClean="0"/>
              <a:t>về</a:t>
            </a:r>
            <a:r>
              <a:rPr lang="en-US" sz="1800" dirty="0" smtClean="0"/>
              <a:t> </a:t>
            </a:r>
            <a:r>
              <a:rPr lang="en-US" sz="1800" dirty="0" err="1" smtClean="0"/>
              <a:t>số</a:t>
            </a:r>
            <a:r>
              <a:rPr lang="en-US" sz="1800" dirty="0" smtClean="0"/>
              <a:t> </a:t>
            </a:r>
            <a:r>
              <a:rPr lang="en-US" sz="1800" dirty="0" err="1" smtClean="0"/>
              <a:t>kết</a:t>
            </a:r>
            <a:r>
              <a:rPr lang="en-US" sz="1800" dirty="0" smtClean="0"/>
              <a:t> </a:t>
            </a:r>
            <a:r>
              <a:rPr lang="en-US" sz="1800" dirty="0" err="1" smtClean="0"/>
              <a:t>quả</a:t>
            </a:r>
            <a:r>
              <a:rPr lang="en-US" sz="1800" dirty="0" smtClean="0"/>
              <a:t> </a:t>
            </a:r>
            <a:r>
              <a:rPr lang="en-US" sz="1800" dirty="0" err="1" smtClean="0"/>
              <a:t>sai</a:t>
            </a:r>
            <a:r>
              <a:rPr lang="en-US" sz="1800" dirty="0" smtClean="0"/>
              <a:t> </a:t>
            </a:r>
            <a:r>
              <a:rPr lang="en-US" sz="1800" dirty="0" err="1" smtClean="0"/>
              <a:t>phát</a:t>
            </a:r>
            <a:r>
              <a:rPr lang="en-US" sz="1800" dirty="0" smtClean="0"/>
              <a:t> </a:t>
            </a:r>
            <a:r>
              <a:rPr lang="en-US" sz="1800" dirty="0" err="1" smtClean="0"/>
              <a:t>hiện</a:t>
            </a:r>
            <a:r>
              <a:rPr lang="en-US" sz="1800" dirty="0" smtClean="0"/>
              <a:t> </a:t>
            </a:r>
            <a:r>
              <a:rPr lang="en-US" sz="1800" dirty="0" err="1" smtClean="0"/>
              <a:t>được</a:t>
            </a:r>
            <a:r>
              <a:rPr lang="en-US" sz="1800" dirty="0" smtClean="0"/>
              <a:t> </a:t>
            </a:r>
            <a:r>
              <a:rPr lang="en-US" sz="1800" dirty="0"/>
              <a:t/>
            </a:r>
            <a:br>
              <a:rPr lang="en-US" sz="1800" dirty="0"/>
            </a:br>
            <a:r>
              <a:rPr lang="en-US" sz="1800" dirty="0" smtClean="0"/>
              <a:t> </a:t>
            </a:r>
            <a:r>
              <a:rPr lang="en-US" sz="1800" b="1" dirty="0"/>
              <a:t>void run(</a:t>
            </a:r>
            <a:r>
              <a:rPr lang="en-US" sz="1800" b="1" dirty="0" err="1"/>
              <a:t>TestCase</a:t>
            </a:r>
            <a:r>
              <a:rPr lang="en-US" sz="1800" b="1" dirty="0"/>
              <a:t> test)</a:t>
            </a:r>
            <a:r>
              <a:rPr lang="en-US" sz="1800" dirty="0"/>
              <a:t/>
            </a:r>
            <a:br>
              <a:rPr lang="en-US" sz="1800" dirty="0"/>
            </a:br>
            <a:r>
              <a:rPr lang="en-US" sz="1800" dirty="0" err="1" smtClean="0"/>
              <a:t>Chạy</a:t>
            </a:r>
            <a:r>
              <a:rPr lang="en-US" sz="1800" dirty="0" smtClean="0"/>
              <a:t> </a:t>
            </a:r>
            <a:r>
              <a:rPr lang="en-US" sz="1800" dirty="0" err="1" smtClean="0"/>
              <a:t>TestCase</a:t>
            </a:r>
            <a:r>
              <a:rPr lang="en-US" sz="1800" dirty="0"/>
              <a:t>.</a:t>
            </a:r>
            <a:br>
              <a:rPr lang="en-US" sz="1800" dirty="0"/>
            </a:br>
            <a:r>
              <a:rPr lang="en-US" sz="1800" dirty="0" smtClean="0"/>
              <a:t> </a:t>
            </a:r>
            <a:r>
              <a:rPr lang="en-US" sz="1800" b="1" dirty="0" err="1"/>
              <a:t>int</a:t>
            </a:r>
            <a:r>
              <a:rPr lang="en-US" sz="1800" b="1" dirty="0"/>
              <a:t> </a:t>
            </a:r>
            <a:r>
              <a:rPr lang="en-US" sz="1800" b="1" dirty="0" err="1"/>
              <a:t>int</a:t>
            </a:r>
            <a:r>
              <a:rPr lang="en-US" sz="1800" b="1" dirty="0"/>
              <a:t> </a:t>
            </a:r>
            <a:r>
              <a:rPr lang="en-US" sz="1800" b="1" dirty="0" err="1"/>
              <a:t>runCount</a:t>
            </a:r>
            <a:r>
              <a:rPr lang="en-US" sz="1800" b="1" dirty="0"/>
              <a:t>()</a:t>
            </a:r>
            <a:r>
              <a:rPr lang="en-US" sz="1800" dirty="0"/>
              <a:t/>
            </a:r>
            <a:br>
              <a:rPr lang="en-US" sz="1800" dirty="0"/>
            </a:br>
            <a:r>
              <a:rPr lang="en-US" sz="1800" dirty="0" err="1" smtClean="0"/>
              <a:t>Trả</a:t>
            </a:r>
            <a:r>
              <a:rPr lang="en-US" sz="1800" dirty="0" smtClean="0"/>
              <a:t> </a:t>
            </a:r>
            <a:r>
              <a:rPr lang="en-US" sz="1800" dirty="0" err="1" smtClean="0"/>
              <a:t>về</a:t>
            </a:r>
            <a:r>
              <a:rPr lang="en-US" sz="1800" dirty="0" smtClean="0"/>
              <a:t> </a:t>
            </a:r>
            <a:r>
              <a:rPr lang="en-US" sz="1800" dirty="0" err="1" smtClean="0"/>
              <a:t>số</a:t>
            </a:r>
            <a:r>
              <a:rPr lang="en-US" sz="1800" dirty="0" smtClean="0"/>
              <a:t> </a:t>
            </a:r>
            <a:r>
              <a:rPr lang="en-US" sz="1800" dirty="0" err="1" smtClean="0"/>
              <a:t>lượng</a:t>
            </a:r>
            <a:r>
              <a:rPr lang="en-US" sz="1800" dirty="0" smtClean="0"/>
              <a:t> test </a:t>
            </a:r>
            <a:r>
              <a:rPr lang="en-US" sz="1800" dirty="0" err="1" smtClean="0"/>
              <a:t>đang</a:t>
            </a:r>
            <a:r>
              <a:rPr lang="en-US" sz="1800" dirty="0" smtClean="0"/>
              <a:t> </a:t>
            </a:r>
            <a:r>
              <a:rPr lang="en-US" sz="1800" dirty="0" err="1" smtClean="0"/>
              <a:t>chạy</a:t>
            </a:r>
            <a:r>
              <a:rPr lang="en-US" sz="1800" dirty="0"/>
              <a:t/>
            </a:r>
            <a:br>
              <a:rPr lang="en-US" sz="1800" dirty="0"/>
            </a:br>
            <a:r>
              <a:rPr lang="en-US" sz="1800" b="1" dirty="0" smtClean="0"/>
              <a:t>void </a:t>
            </a:r>
            <a:r>
              <a:rPr lang="en-US" sz="1800" b="1" dirty="0" err="1"/>
              <a:t>startTest</a:t>
            </a:r>
            <a:r>
              <a:rPr lang="en-US" sz="1800" b="1" dirty="0"/>
              <a:t>(Test test)</a:t>
            </a:r>
            <a:r>
              <a:rPr lang="en-US" sz="1800" dirty="0"/>
              <a:t/>
            </a:r>
            <a:br>
              <a:rPr lang="en-US" sz="1800" dirty="0"/>
            </a:br>
            <a:r>
              <a:rPr lang="en-US" sz="1800" dirty="0" err="1" smtClean="0"/>
              <a:t>Thông</a:t>
            </a:r>
            <a:r>
              <a:rPr lang="en-US" sz="1800" dirty="0" smtClean="0"/>
              <a:t> </a:t>
            </a:r>
            <a:r>
              <a:rPr lang="en-US" sz="1800" dirty="0" err="1" smtClean="0"/>
              <a:t>báo</a:t>
            </a:r>
            <a:r>
              <a:rPr lang="en-US" sz="1800" dirty="0" smtClean="0"/>
              <a:t> test </a:t>
            </a:r>
            <a:r>
              <a:rPr lang="en-US" sz="1800" dirty="0" err="1" smtClean="0"/>
              <a:t>chuẩn</a:t>
            </a:r>
            <a:r>
              <a:rPr lang="en-US" sz="1800" dirty="0" smtClean="0"/>
              <a:t> </a:t>
            </a:r>
            <a:r>
              <a:rPr lang="en-US" sz="1800" dirty="0" err="1" smtClean="0"/>
              <a:t>bị</a:t>
            </a:r>
            <a:r>
              <a:rPr lang="en-US" sz="1800" dirty="0" smtClean="0"/>
              <a:t> </a:t>
            </a:r>
            <a:r>
              <a:rPr lang="en-US" sz="1800" dirty="0" err="1" smtClean="0"/>
              <a:t>chạy</a:t>
            </a:r>
            <a:r>
              <a:rPr lang="en-US" sz="1800" dirty="0" smtClean="0"/>
              <a:t> </a:t>
            </a:r>
          </a:p>
          <a:p>
            <a:pPr marL="82296" indent="0">
              <a:buNone/>
            </a:pPr>
            <a:r>
              <a:rPr lang="en-US" sz="1800" b="1" dirty="0" smtClean="0"/>
              <a:t>void </a:t>
            </a:r>
            <a:r>
              <a:rPr lang="en-US" sz="1800" b="1" dirty="0"/>
              <a:t>stop()</a:t>
            </a:r>
            <a:r>
              <a:rPr lang="en-US" sz="1800" dirty="0"/>
              <a:t/>
            </a:r>
            <a:br>
              <a:rPr lang="en-US" sz="1800" dirty="0"/>
            </a:br>
            <a:r>
              <a:rPr lang="en-US" sz="1800" dirty="0" err="1" smtClean="0"/>
              <a:t>Đánh</a:t>
            </a:r>
            <a:r>
              <a:rPr lang="en-US" sz="1800" dirty="0" smtClean="0"/>
              <a:t> </a:t>
            </a:r>
            <a:r>
              <a:rPr lang="en-US" sz="1800" dirty="0" err="1" smtClean="0"/>
              <a:t>dấu</a:t>
            </a:r>
            <a:r>
              <a:rPr lang="en-US" sz="1800" dirty="0" smtClean="0"/>
              <a:t> </a:t>
            </a:r>
            <a:r>
              <a:rPr lang="en-US" sz="1800" dirty="0" err="1" smtClean="0"/>
              <a:t>việc</a:t>
            </a:r>
            <a:r>
              <a:rPr lang="en-US" sz="1800" dirty="0" smtClean="0"/>
              <a:t> </a:t>
            </a:r>
            <a:r>
              <a:rPr lang="en-US" sz="1800" dirty="0" err="1" smtClean="0"/>
              <a:t>chạy</a:t>
            </a:r>
            <a:r>
              <a:rPr lang="en-US" sz="1800" dirty="0" smtClean="0"/>
              <a:t> test </a:t>
            </a:r>
            <a:r>
              <a:rPr lang="en-US" sz="1800" dirty="0" err="1" smtClean="0"/>
              <a:t>nên</a:t>
            </a:r>
            <a:r>
              <a:rPr lang="en-US" sz="1800" dirty="0" smtClean="0"/>
              <a:t> </a:t>
            </a:r>
            <a:r>
              <a:rPr lang="en-US" sz="1800" dirty="0" err="1" smtClean="0"/>
              <a:t>ngừng</a:t>
            </a:r>
            <a:r>
              <a:rPr lang="en-US" sz="1800" dirty="0" smtClean="0"/>
              <a:t> .</a:t>
            </a:r>
            <a:r>
              <a:rPr lang="en-US" sz="1800" dirty="0"/>
              <a:t/>
            </a:r>
            <a:br>
              <a:rPr lang="en-US" sz="1800" dirty="0"/>
            </a:br>
            <a:r>
              <a:rPr lang="en-US" sz="1800" dirty="0"/>
              <a:t/>
            </a:r>
            <a:br>
              <a:rPr lang="en-US" sz="1800" dirty="0"/>
            </a:br>
            <a:endParaRPr lang="en-US" sz="1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9071092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7498080" cy="4800600"/>
          </a:xfrm>
        </p:spPr>
        <p:txBody>
          <a:bodyPr>
            <a:noAutofit/>
          </a:bodyPr>
          <a:lstStyle/>
          <a:p>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org.junit.Test</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junit.framework.AssertionFailedError</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junit.framework.TestResult</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class TestJunit3 extends </a:t>
            </a:r>
            <a:r>
              <a:rPr lang="en-US" sz="1200" dirty="0" err="1">
                <a:latin typeface="Tahoma" pitchFamily="34" charset="0"/>
                <a:ea typeface="Tahoma" pitchFamily="34" charset="0"/>
                <a:cs typeface="Tahoma" pitchFamily="34" charset="0"/>
              </a:rPr>
              <a:t>TestResult</a:t>
            </a:r>
            <a:r>
              <a:rPr lang="en-US" sz="1200" dirty="0">
                <a:latin typeface="Tahoma" pitchFamily="34" charset="0"/>
                <a:ea typeface="Tahoma" pitchFamily="34" charset="0"/>
                <a:cs typeface="Tahoma" pitchFamily="34" charset="0"/>
              </a:rPr>
              <a:t>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add the error</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synchronized void </a:t>
            </a:r>
            <a:r>
              <a:rPr lang="en-US" sz="1200" dirty="0" err="1">
                <a:latin typeface="Tahoma" pitchFamily="34" charset="0"/>
                <a:ea typeface="Tahoma" pitchFamily="34" charset="0"/>
                <a:cs typeface="Tahoma" pitchFamily="34" charset="0"/>
              </a:rPr>
              <a:t>addError</a:t>
            </a:r>
            <a:r>
              <a:rPr lang="en-US" sz="1200" dirty="0">
                <a:latin typeface="Tahoma" pitchFamily="34" charset="0"/>
                <a:ea typeface="Tahoma" pitchFamily="34" charset="0"/>
                <a:cs typeface="Tahoma" pitchFamily="34" charset="0"/>
              </a:rPr>
              <a:t>(Test </a:t>
            </a:r>
            <a:r>
              <a:rPr lang="en-US" sz="1200" dirty="0" err="1">
                <a:latin typeface="Tahoma" pitchFamily="34" charset="0"/>
                <a:ea typeface="Tahoma" pitchFamily="34" charset="0"/>
                <a:cs typeface="Tahoma" pitchFamily="34" charset="0"/>
              </a:rPr>
              <a:t>test</a:t>
            </a:r>
            <a:r>
              <a:rPr lang="en-US" sz="1200" dirty="0">
                <a:latin typeface="Tahoma" pitchFamily="34" charset="0"/>
                <a:ea typeface="Tahoma" pitchFamily="34" charset="0"/>
                <a:cs typeface="Tahoma" pitchFamily="34" charset="0"/>
              </a:rPr>
              <a:t>, </a:t>
            </a:r>
            <a:r>
              <a:rPr lang="en-US" sz="1200" dirty="0" err="1">
                <a:latin typeface="Tahoma" pitchFamily="34" charset="0"/>
                <a:ea typeface="Tahoma" pitchFamily="34" charset="0"/>
                <a:cs typeface="Tahoma" pitchFamily="34" charset="0"/>
              </a:rPr>
              <a:t>Throwable</a:t>
            </a:r>
            <a:r>
              <a:rPr lang="en-US" sz="1200" dirty="0">
                <a:latin typeface="Tahoma" pitchFamily="34" charset="0"/>
                <a:ea typeface="Tahoma" pitchFamily="34" charset="0"/>
                <a:cs typeface="Tahoma" pitchFamily="34" charset="0"/>
              </a:rPr>
              <a:t> t) {</a:t>
            </a:r>
            <a:br>
              <a:rPr lang="en-US" sz="1200" dirty="0">
                <a:latin typeface="Tahoma" pitchFamily="34" charset="0"/>
                <a:ea typeface="Tahoma" pitchFamily="34" charset="0"/>
                <a:cs typeface="Tahoma" pitchFamily="34" charset="0"/>
              </a:rPr>
            </a:br>
            <a:r>
              <a:rPr lang="en-US" sz="1200" dirty="0" err="1">
                <a:latin typeface="Tahoma" pitchFamily="34" charset="0"/>
                <a:ea typeface="Tahoma" pitchFamily="34" charset="0"/>
                <a:cs typeface="Tahoma" pitchFamily="34" charset="0"/>
              </a:rPr>
              <a:t>super.addError</a:t>
            </a:r>
            <a:r>
              <a:rPr lang="en-US" sz="1200" dirty="0">
                <a:latin typeface="Tahoma" pitchFamily="34" charset="0"/>
                <a:ea typeface="Tahoma" pitchFamily="34" charset="0"/>
                <a:cs typeface="Tahoma" pitchFamily="34" charset="0"/>
              </a:rPr>
              <a:t>((</a:t>
            </a:r>
            <a:r>
              <a:rPr lang="en-US" sz="1200" dirty="0" err="1">
                <a:latin typeface="Tahoma" pitchFamily="34" charset="0"/>
                <a:ea typeface="Tahoma" pitchFamily="34" charset="0"/>
                <a:cs typeface="Tahoma" pitchFamily="34" charset="0"/>
              </a:rPr>
              <a:t>junit.framework.Test</a:t>
            </a:r>
            <a:r>
              <a:rPr lang="en-US" sz="1200" dirty="0">
                <a:latin typeface="Tahoma" pitchFamily="34" charset="0"/>
                <a:ea typeface="Tahoma" pitchFamily="34" charset="0"/>
                <a:cs typeface="Tahoma" pitchFamily="34" charset="0"/>
              </a:rPr>
              <a:t>) test, 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add the failure</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synchronized void </a:t>
            </a:r>
            <a:r>
              <a:rPr lang="en-US" sz="1200" dirty="0" err="1">
                <a:latin typeface="Tahoma" pitchFamily="34" charset="0"/>
                <a:ea typeface="Tahoma" pitchFamily="34" charset="0"/>
                <a:cs typeface="Tahoma" pitchFamily="34" charset="0"/>
              </a:rPr>
              <a:t>addFailure</a:t>
            </a:r>
            <a:r>
              <a:rPr lang="en-US" sz="1200" dirty="0">
                <a:latin typeface="Tahoma" pitchFamily="34" charset="0"/>
                <a:ea typeface="Tahoma" pitchFamily="34" charset="0"/>
                <a:cs typeface="Tahoma" pitchFamily="34" charset="0"/>
              </a:rPr>
              <a:t>(Test </a:t>
            </a:r>
            <a:r>
              <a:rPr lang="en-US" sz="1200" dirty="0" err="1">
                <a:latin typeface="Tahoma" pitchFamily="34" charset="0"/>
                <a:ea typeface="Tahoma" pitchFamily="34" charset="0"/>
                <a:cs typeface="Tahoma" pitchFamily="34" charset="0"/>
              </a:rPr>
              <a:t>test</a:t>
            </a:r>
            <a:r>
              <a:rPr lang="en-US" sz="1200" dirty="0">
                <a:latin typeface="Tahoma" pitchFamily="34" charset="0"/>
                <a:ea typeface="Tahoma" pitchFamily="34" charset="0"/>
                <a:cs typeface="Tahoma" pitchFamily="34" charset="0"/>
              </a:rPr>
              <a:t>, </a:t>
            </a:r>
            <a:r>
              <a:rPr lang="en-US" sz="1200" dirty="0" err="1">
                <a:latin typeface="Tahoma" pitchFamily="34" charset="0"/>
                <a:ea typeface="Tahoma" pitchFamily="34" charset="0"/>
                <a:cs typeface="Tahoma" pitchFamily="34" charset="0"/>
              </a:rPr>
              <a:t>AssertionFailedError</a:t>
            </a:r>
            <a:r>
              <a:rPr lang="en-US" sz="1200" dirty="0">
                <a:latin typeface="Tahoma" pitchFamily="34" charset="0"/>
                <a:ea typeface="Tahoma" pitchFamily="34" charset="0"/>
                <a:cs typeface="Tahoma" pitchFamily="34" charset="0"/>
              </a:rPr>
              <a:t> t) {</a:t>
            </a:r>
            <a:br>
              <a:rPr lang="en-US" sz="1200" dirty="0">
                <a:latin typeface="Tahoma" pitchFamily="34" charset="0"/>
                <a:ea typeface="Tahoma" pitchFamily="34" charset="0"/>
                <a:cs typeface="Tahoma" pitchFamily="34" charset="0"/>
              </a:rPr>
            </a:br>
            <a:r>
              <a:rPr lang="en-US" sz="1200" dirty="0" err="1">
                <a:latin typeface="Tahoma" pitchFamily="34" charset="0"/>
                <a:ea typeface="Tahoma" pitchFamily="34" charset="0"/>
                <a:cs typeface="Tahoma" pitchFamily="34" charset="0"/>
              </a:rPr>
              <a:t>super.addFailure</a:t>
            </a:r>
            <a:r>
              <a:rPr lang="en-US" sz="1200" dirty="0">
                <a:latin typeface="Tahoma" pitchFamily="34" charset="0"/>
                <a:ea typeface="Tahoma" pitchFamily="34" charset="0"/>
                <a:cs typeface="Tahoma" pitchFamily="34" charset="0"/>
              </a:rPr>
              <a:t>((</a:t>
            </a:r>
            <a:r>
              <a:rPr lang="en-US" sz="1200" dirty="0" err="1">
                <a:latin typeface="Tahoma" pitchFamily="34" charset="0"/>
                <a:ea typeface="Tahoma" pitchFamily="34" charset="0"/>
                <a:cs typeface="Tahoma" pitchFamily="34" charset="0"/>
              </a:rPr>
              <a:t>junit.framework.Test</a:t>
            </a:r>
            <a:r>
              <a:rPr lang="en-US" sz="1200" dirty="0">
                <a:latin typeface="Tahoma" pitchFamily="34" charset="0"/>
                <a:ea typeface="Tahoma" pitchFamily="34" charset="0"/>
                <a:cs typeface="Tahoma" pitchFamily="34" charset="0"/>
              </a:rPr>
              <a:t>) test, 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@Test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void </a:t>
            </a:r>
            <a:r>
              <a:rPr lang="en-US" sz="1200" dirty="0" err="1">
                <a:latin typeface="Tahoma" pitchFamily="34" charset="0"/>
                <a:ea typeface="Tahoma" pitchFamily="34" charset="0"/>
                <a:cs typeface="Tahoma" pitchFamily="34" charset="0"/>
              </a:rPr>
              <a:t>testAdd</a:t>
            </a:r>
            <a:r>
              <a:rPr lang="en-US" sz="1200" dirty="0">
                <a:latin typeface="Tahoma" pitchFamily="34" charset="0"/>
                <a:ea typeface="Tahoma" pitchFamily="34" charset="0"/>
                <a:cs typeface="Tahoma" pitchFamily="34" charset="0"/>
              </a:rPr>
              <a:t>()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add any test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Marks that the test run should stop.</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synchronized void stop()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//stop the test here</a:t>
            </a:r>
            <a:br>
              <a:rPr lang="en-US" sz="1200" dirty="0">
                <a:latin typeface="Tahoma" pitchFamily="34" charset="0"/>
                <a:ea typeface="Tahoma" pitchFamily="34" charset="0"/>
                <a:cs typeface="Tahoma" pitchFamily="34" charset="0"/>
              </a:rPr>
            </a:br>
            <a:r>
              <a:rPr lang="en-US" sz="1200" dirty="0" smtClean="0">
                <a:latin typeface="Tahoma" pitchFamily="34" charset="0"/>
                <a:ea typeface="Tahoma" pitchFamily="34" charset="0"/>
                <a:cs typeface="Tahoma" pitchFamily="34" charset="0"/>
              </a:rPr>
              <a:t>	}</a:t>
            </a:r>
            <a:r>
              <a:rPr lang="en-US" sz="1200" dirty="0">
                <a:latin typeface="Tahoma" pitchFamily="34" charset="0"/>
                <a:ea typeface="Tahoma" pitchFamily="34" charset="0"/>
                <a:cs typeface="Tahoma" pitchFamily="34" charset="0"/>
              </a:rPr>
              <a:t/>
            </a:r>
            <a:br>
              <a:rPr lang="en-US" sz="1200" dirty="0">
                <a:latin typeface="Tahoma" pitchFamily="34" charset="0"/>
                <a:ea typeface="Tahoma" pitchFamily="34" charset="0"/>
                <a:cs typeface="Tahoma" pitchFamily="34" charset="0"/>
              </a:rPr>
            </a:br>
            <a:r>
              <a:rPr lang="en-US" sz="1200" dirty="0" smtClean="0">
                <a:latin typeface="Tahoma" pitchFamily="34" charset="0"/>
                <a:ea typeface="Tahoma" pitchFamily="34" charset="0"/>
                <a:cs typeface="Tahoma" pitchFamily="34" charset="0"/>
              </a:rPr>
              <a:t>}</a:t>
            </a:r>
            <a:r>
              <a:rPr lang="en-US" sz="1200" dirty="0">
                <a:latin typeface="Tahoma" pitchFamily="34" charset="0"/>
                <a:ea typeface="Tahoma" pitchFamily="34" charset="0"/>
                <a:cs typeface="Tahoma" pitchFamily="34" charset="0"/>
              </a:rPr>
              <a:t/>
            </a:r>
            <a:br>
              <a:rPr lang="en-US" sz="1200" dirty="0">
                <a:latin typeface="Tahoma" pitchFamily="34" charset="0"/>
                <a:ea typeface="Tahoma" pitchFamily="34" charset="0"/>
                <a:cs typeface="Tahoma" pitchFamily="34" charset="0"/>
              </a:rPr>
            </a:br>
            <a:r>
              <a:rPr lang="en-US" sz="1200" b="1" dirty="0" err="1" smtClean="0">
                <a:latin typeface="Tahoma" pitchFamily="34" charset="0"/>
                <a:ea typeface="Tahoma" pitchFamily="34" charset="0"/>
                <a:cs typeface="Tahoma" pitchFamily="34" charset="0"/>
              </a:rPr>
              <a:t>Tạo</a:t>
            </a:r>
            <a:r>
              <a:rPr lang="en-US" sz="1200" b="1" dirty="0" smtClean="0">
                <a:latin typeface="Tahoma" pitchFamily="34" charset="0"/>
                <a:ea typeface="Tahoma" pitchFamily="34" charset="0"/>
                <a:cs typeface="Tahoma" pitchFamily="34" charset="0"/>
              </a:rPr>
              <a:t> </a:t>
            </a:r>
            <a:r>
              <a:rPr lang="en-US" sz="1200" b="1" dirty="0" err="1" smtClean="0">
                <a:latin typeface="Tahoma" pitchFamily="34" charset="0"/>
                <a:ea typeface="Tahoma" pitchFamily="34" charset="0"/>
                <a:cs typeface="Tahoma" pitchFamily="34" charset="0"/>
              </a:rPr>
              <a:t>TestRunner</a:t>
            </a:r>
            <a:r>
              <a:rPr lang="en-US" sz="1200" b="1" dirty="0" smtClean="0">
                <a:latin typeface="Tahoma" pitchFamily="34" charset="0"/>
                <a:ea typeface="Tahoma" pitchFamily="34" charset="0"/>
                <a:cs typeface="Tahoma" pitchFamily="34" charset="0"/>
              </a:rPr>
              <a:t>  </a:t>
            </a:r>
            <a:r>
              <a:rPr lang="en-US" sz="1200" b="1" dirty="0" err="1" smtClean="0">
                <a:latin typeface="Tahoma" pitchFamily="34" charset="0"/>
                <a:ea typeface="Tahoma" pitchFamily="34" charset="0"/>
                <a:cs typeface="Tahoma" pitchFamily="34" charset="0"/>
              </a:rPr>
              <a:t>để</a:t>
            </a:r>
            <a:r>
              <a:rPr lang="en-US" sz="1200" b="1" dirty="0" smtClean="0">
                <a:latin typeface="Tahoma" pitchFamily="34" charset="0"/>
                <a:ea typeface="Tahoma" pitchFamily="34" charset="0"/>
                <a:cs typeface="Tahoma" pitchFamily="34" charset="0"/>
              </a:rPr>
              <a:t> </a:t>
            </a:r>
            <a:r>
              <a:rPr lang="en-US" sz="1200" b="1" dirty="0" err="1" smtClean="0">
                <a:latin typeface="Tahoma" pitchFamily="34" charset="0"/>
                <a:ea typeface="Tahoma" pitchFamily="34" charset="0"/>
                <a:cs typeface="Tahoma" pitchFamily="34" charset="0"/>
              </a:rPr>
              <a:t>chạy</a:t>
            </a:r>
            <a:r>
              <a:rPr lang="en-US" sz="1200" b="1" dirty="0" smtClean="0">
                <a:latin typeface="Tahoma" pitchFamily="34" charset="0"/>
                <a:ea typeface="Tahoma" pitchFamily="34" charset="0"/>
                <a:cs typeface="Tahoma" pitchFamily="34" charset="0"/>
              </a:rPr>
              <a:t> Test case  (  </a:t>
            </a:r>
            <a:r>
              <a:rPr lang="en-US" sz="1200" b="1" dirty="0" err="1" smtClean="0">
                <a:latin typeface="Tahoma" pitchFamily="34" charset="0"/>
                <a:ea typeface="Tahoma" pitchFamily="34" charset="0"/>
                <a:cs typeface="Tahoma" pitchFamily="34" charset="0"/>
              </a:rPr>
              <a:t>vd</a:t>
            </a:r>
            <a:r>
              <a:rPr lang="en-US" sz="1200" b="1" dirty="0" smtClean="0">
                <a:latin typeface="Tahoma" pitchFamily="34" charset="0"/>
                <a:ea typeface="Tahoma" pitchFamily="34" charset="0"/>
                <a:cs typeface="Tahoma" pitchFamily="34" charset="0"/>
              </a:rPr>
              <a:t>  : TestRunner3 ) </a:t>
            </a:r>
          </a:p>
          <a:p>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org.junit.runner.JUnitCore</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org.junit.runner.Result</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import </a:t>
            </a:r>
            <a:r>
              <a:rPr lang="en-US" sz="1200" dirty="0" err="1">
                <a:latin typeface="Tahoma" pitchFamily="34" charset="0"/>
                <a:ea typeface="Tahoma" pitchFamily="34" charset="0"/>
                <a:cs typeface="Tahoma" pitchFamily="34" charset="0"/>
              </a:rPr>
              <a:t>org.junit.runner.notification.Failure</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class </a:t>
            </a:r>
            <a:r>
              <a:rPr lang="en-US" sz="1200" b="1" dirty="0">
                <a:latin typeface="Tahoma" pitchFamily="34" charset="0"/>
                <a:ea typeface="Tahoma" pitchFamily="34" charset="0"/>
                <a:cs typeface="Tahoma" pitchFamily="34" charset="0"/>
              </a:rPr>
              <a:t>TestRunner3</a:t>
            </a:r>
            <a:r>
              <a:rPr lang="en-US" sz="1200" dirty="0">
                <a:latin typeface="Tahoma" pitchFamily="34" charset="0"/>
                <a:ea typeface="Tahoma" pitchFamily="34" charset="0"/>
                <a:cs typeface="Tahoma" pitchFamily="34" charset="0"/>
              </a:rPr>
              <a:t>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public static void main(String[] </a:t>
            </a:r>
            <a:r>
              <a:rPr lang="en-US" sz="1200" dirty="0" err="1">
                <a:latin typeface="Tahoma" pitchFamily="34" charset="0"/>
                <a:ea typeface="Tahoma" pitchFamily="34" charset="0"/>
                <a:cs typeface="Tahoma" pitchFamily="34" charset="0"/>
              </a:rPr>
              <a:t>args</a:t>
            </a:r>
            <a:r>
              <a:rPr lang="en-US" sz="1200" dirty="0">
                <a:latin typeface="Tahoma" pitchFamily="34" charset="0"/>
                <a:ea typeface="Tahoma" pitchFamily="34" charset="0"/>
                <a:cs typeface="Tahoma" pitchFamily="34" charset="0"/>
              </a:rPr>
              <a:t>)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Result </a:t>
            </a:r>
            <a:r>
              <a:rPr lang="en-US" sz="1200" dirty="0" err="1">
                <a:latin typeface="Tahoma" pitchFamily="34" charset="0"/>
                <a:ea typeface="Tahoma" pitchFamily="34" charset="0"/>
                <a:cs typeface="Tahoma" pitchFamily="34" charset="0"/>
              </a:rPr>
              <a:t>result</a:t>
            </a:r>
            <a:r>
              <a:rPr lang="en-US" sz="1200" dirty="0">
                <a:latin typeface="Tahoma" pitchFamily="34" charset="0"/>
                <a:ea typeface="Tahoma" pitchFamily="34" charset="0"/>
                <a:cs typeface="Tahoma" pitchFamily="34" charset="0"/>
              </a:rPr>
              <a:t> = </a:t>
            </a:r>
            <a:r>
              <a:rPr lang="en-US" sz="1200" dirty="0" err="1">
                <a:latin typeface="Tahoma" pitchFamily="34" charset="0"/>
                <a:ea typeface="Tahoma" pitchFamily="34" charset="0"/>
                <a:cs typeface="Tahoma" pitchFamily="34" charset="0"/>
              </a:rPr>
              <a:t>JUnitCore.runClasses</a:t>
            </a:r>
            <a:r>
              <a:rPr lang="en-US" sz="1200" dirty="0">
                <a:latin typeface="Tahoma" pitchFamily="34" charset="0"/>
                <a:ea typeface="Tahoma" pitchFamily="34" charset="0"/>
                <a:cs typeface="Tahoma" pitchFamily="34" charset="0"/>
              </a:rPr>
              <a:t>(TestJunit3.class);</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for (Failure </a:t>
            </a:r>
            <a:r>
              <a:rPr lang="en-US" sz="1200" dirty="0" err="1">
                <a:latin typeface="Tahoma" pitchFamily="34" charset="0"/>
                <a:ea typeface="Tahoma" pitchFamily="34" charset="0"/>
                <a:cs typeface="Tahoma" pitchFamily="34" charset="0"/>
              </a:rPr>
              <a:t>failure</a:t>
            </a:r>
            <a:r>
              <a:rPr lang="en-US" sz="1200" dirty="0">
                <a:latin typeface="Tahoma" pitchFamily="34" charset="0"/>
                <a:ea typeface="Tahoma" pitchFamily="34" charset="0"/>
                <a:cs typeface="Tahoma" pitchFamily="34" charset="0"/>
              </a:rPr>
              <a:t> : </a:t>
            </a:r>
            <a:r>
              <a:rPr lang="en-US" sz="1200" dirty="0" err="1">
                <a:latin typeface="Tahoma" pitchFamily="34" charset="0"/>
                <a:ea typeface="Tahoma" pitchFamily="34" charset="0"/>
                <a:cs typeface="Tahoma" pitchFamily="34" charset="0"/>
              </a:rPr>
              <a:t>result.getFailures</a:t>
            </a:r>
            <a:r>
              <a:rPr lang="en-US" sz="1200" dirty="0">
                <a:latin typeface="Tahoma" pitchFamily="34" charset="0"/>
                <a:ea typeface="Tahoma" pitchFamily="34" charset="0"/>
                <a:cs typeface="Tahoma" pitchFamily="34" charset="0"/>
              </a:rPr>
              <a:t>()) {</a:t>
            </a:r>
            <a:br>
              <a:rPr lang="en-US" sz="1200" dirty="0">
                <a:latin typeface="Tahoma" pitchFamily="34" charset="0"/>
                <a:ea typeface="Tahoma" pitchFamily="34" charset="0"/>
                <a:cs typeface="Tahoma" pitchFamily="34" charset="0"/>
              </a:rPr>
            </a:br>
            <a:r>
              <a:rPr lang="en-US" sz="1200" dirty="0" err="1">
                <a:latin typeface="Tahoma" pitchFamily="34" charset="0"/>
                <a:ea typeface="Tahoma" pitchFamily="34" charset="0"/>
                <a:cs typeface="Tahoma" pitchFamily="34" charset="0"/>
              </a:rPr>
              <a:t>System.out.println</a:t>
            </a:r>
            <a:r>
              <a:rPr lang="en-US" sz="1200" dirty="0">
                <a:latin typeface="Tahoma" pitchFamily="34" charset="0"/>
                <a:ea typeface="Tahoma" pitchFamily="34" charset="0"/>
                <a:cs typeface="Tahoma" pitchFamily="34" charset="0"/>
              </a:rPr>
              <a:t>(</a:t>
            </a:r>
            <a:r>
              <a:rPr lang="en-US" sz="1200" dirty="0" err="1">
                <a:latin typeface="Tahoma" pitchFamily="34" charset="0"/>
                <a:ea typeface="Tahoma" pitchFamily="34" charset="0"/>
                <a:cs typeface="Tahoma" pitchFamily="34" charset="0"/>
              </a:rPr>
              <a:t>failure.toString</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err="1">
                <a:latin typeface="Tahoma" pitchFamily="34" charset="0"/>
                <a:ea typeface="Tahoma" pitchFamily="34" charset="0"/>
                <a:cs typeface="Tahoma" pitchFamily="34" charset="0"/>
              </a:rPr>
              <a:t>System.out.println</a:t>
            </a:r>
            <a:r>
              <a:rPr lang="en-US" sz="1200" dirty="0">
                <a:latin typeface="Tahoma" pitchFamily="34" charset="0"/>
                <a:ea typeface="Tahoma" pitchFamily="34" charset="0"/>
                <a:cs typeface="Tahoma" pitchFamily="34" charset="0"/>
              </a:rPr>
              <a:t>(</a:t>
            </a:r>
            <a:r>
              <a:rPr lang="en-US" sz="1200" dirty="0" err="1">
                <a:latin typeface="Tahoma" pitchFamily="34" charset="0"/>
                <a:ea typeface="Tahoma" pitchFamily="34" charset="0"/>
                <a:cs typeface="Tahoma" pitchFamily="34" charset="0"/>
              </a:rPr>
              <a:t>result.wasSuccessful</a:t>
            </a: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smtClean="0">
                <a:latin typeface="Tahoma" pitchFamily="34" charset="0"/>
                <a:ea typeface="Tahoma" pitchFamily="34" charset="0"/>
                <a:cs typeface="Tahoma" pitchFamily="34" charset="0"/>
              </a:rPr>
              <a:t>	}</a:t>
            </a:r>
            <a:r>
              <a:rPr lang="en-US" sz="1200" dirty="0">
                <a:latin typeface="Tahoma" pitchFamily="34" charset="0"/>
                <a:ea typeface="Tahoma" pitchFamily="34" charset="0"/>
                <a:cs typeface="Tahoma" pitchFamily="34" charset="0"/>
              </a:rPr>
              <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a:t>
            </a:r>
            <a:br>
              <a:rPr lang="en-US" sz="1200" dirty="0">
                <a:latin typeface="Tahoma" pitchFamily="34" charset="0"/>
                <a:ea typeface="Tahoma" pitchFamily="34" charset="0"/>
                <a:cs typeface="Tahoma" pitchFamily="34" charset="0"/>
              </a:rPr>
            </a:br>
            <a:r>
              <a:rPr lang="en-US" sz="1200" dirty="0">
                <a:latin typeface="Tahoma" pitchFamily="34" charset="0"/>
                <a:ea typeface="Tahoma" pitchFamily="34" charset="0"/>
                <a:cs typeface="Tahoma" pitchFamily="34" charset="0"/>
              </a:rPr>
              <a:t/>
            </a:r>
            <a:br>
              <a:rPr lang="en-US" sz="1200" dirty="0">
                <a:latin typeface="Tahoma" pitchFamily="34" charset="0"/>
                <a:ea typeface="Tahoma" pitchFamily="34" charset="0"/>
                <a:cs typeface="Tahoma" pitchFamily="34" charset="0"/>
              </a:rPr>
            </a:br>
            <a:endParaRPr lang="en-US" sz="12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6919268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8080" cy="649941"/>
          </a:xfrm>
        </p:spPr>
        <p:txBody>
          <a:bodyPr>
            <a:normAutofit/>
          </a:bodyPr>
          <a:lstStyle/>
          <a:p>
            <a:r>
              <a:rPr lang="en-US" sz="3500" dirty="0" smtClean="0">
                <a:latin typeface="Tahoma" pitchFamily="34" charset="0"/>
                <a:ea typeface="Tahoma" pitchFamily="34" charset="0"/>
                <a:cs typeface="Tahoma" pitchFamily="34" charset="0"/>
              </a:rPr>
              <a:t>Test Suite </a:t>
            </a:r>
            <a:endParaRPr lang="en-US" sz="3500"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066800" y="838200"/>
            <a:ext cx="7498080" cy="4800600"/>
          </a:xfrm>
        </p:spPr>
        <p:txBody>
          <a:bodyPr>
            <a:normAutofit/>
          </a:bodyPr>
          <a:lstStyle/>
          <a:p>
            <a:r>
              <a:rPr lang="vi-VN" sz="1800" dirty="0">
                <a:latin typeface="+mj-lt"/>
              </a:rPr>
              <a:t> Chúng ta không nên kết hợp nhiều phép thử không liên quan đến nhau vào trong cùng một phương thức testXXX(). Một phương thức thử có thể chứa nhiều hơn một phương thức assertXXX(). Khi chúng ta cần kiểm tra một dãy các điều kiện và một phép thử thất bại sẽ khiến các test theo sau thất bại , khi đó chúng ta có thể kết hợp nhiều phương thức assertXXX() vào trong một phương thức thử.</a:t>
            </a:r>
            <a:br>
              <a:rPr lang="vi-VN" sz="1800" dirty="0">
                <a:latin typeface="+mj-lt"/>
              </a:rPr>
            </a:br>
            <a:r>
              <a:rPr lang="vi-VN" sz="1800" dirty="0">
                <a:latin typeface="+mj-lt"/>
              </a:rPr>
              <a:t/>
            </a:r>
            <a:br>
              <a:rPr lang="vi-VN" sz="1800" dirty="0">
                <a:latin typeface="+mj-lt"/>
              </a:rPr>
            </a:br>
            <a:r>
              <a:rPr lang="vi-VN" sz="1800" dirty="0">
                <a:latin typeface="+mj-lt"/>
              </a:rPr>
              <a:t>Thông thường thì JUnit sẽ tự động tạo ra các Test Suite ứng với mỗi Test Case. Tuy nhiên, chúng ta cũng có thể tự tạo ra các Test Suite riêng của mình bằng cách tổ chức các Test Case vào Test Suite, được hỗ trợ bởi lớp </a:t>
            </a:r>
            <a:r>
              <a:rPr lang="vi-VN" sz="1800" b="1" dirty="0">
                <a:latin typeface="+mj-lt"/>
              </a:rPr>
              <a:t>junit.framework.TestSuite. </a:t>
            </a:r>
            <a:r>
              <a:rPr lang="vi-VN" sz="1800" dirty="0">
                <a:latin typeface="+mj-lt"/>
              </a:rPr>
              <a:t>Test Suite cho phép kết hợp các Test Case để tạo ra một phép thử tổng quát.</a:t>
            </a:r>
            <a:endParaRPr lang="en-US" sz="1800" dirty="0">
              <a:latin typeface="+mj-lt"/>
            </a:endParaRPr>
          </a:p>
        </p:txBody>
      </p:sp>
    </p:spTree>
    <p:extLst>
      <p:ext uri="{BB962C8B-B14F-4D97-AF65-F5344CB8AC3E}">
        <p14:creationId xmlns:p14="http://schemas.microsoft.com/office/powerpoint/2010/main" val="21662491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8153400" cy="4800600"/>
          </a:xfrm>
        </p:spPr>
        <p:txBody>
          <a:bodyPr>
            <a:noAutofit/>
          </a:bodyPr>
          <a:lstStyle/>
          <a:p>
            <a:r>
              <a:rPr lang="vi-VN" sz="2100" dirty="0">
                <a:latin typeface="Courier New" pitchFamily="49" charset="0"/>
                <a:cs typeface="Courier New" pitchFamily="49" charset="0"/>
              </a:rPr>
              <a:t>public class TestXXX extends TestCase{</a:t>
            </a:r>
            <a:br>
              <a:rPr lang="vi-VN" sz="2100" dirty="0">
                <a:latin typeface="Courier New" pitchFamily="49" charset="0"/>
                <a:cs typeface="Courier New" pitchFamily="49" charset="0"/>
              </a:rPr>
            </a:br>
            <a:r>
              <a:rPr lang="vi-VN" sz="2100" dirty="0">
                <a:latin typeface="Courier New" pitchFamily="49" charset="0"/>
                <a:cs typeface="Courier New" pitchFamily="49" charset="0"/>
              </a:rPr>
              <a:t>…</a:t>
            </a:r>
            <a:br>
              <a:rPr lang="vi-VN" sz="2100" dirty="0">
                <a:latin typeface="Courier New" pitchFamily="49" charset="0"/>
                <a:cs typeface="Courier New" pitchFamily="49" charset="0"/>
              </a:rPr>
            </a:br>
            <a:r>
              <a:rPr lang="vi-VN" sz="2100" dirty="0">
                <a:latin typeface="Courier New" pitchFamily="49" charset="0"/>
                <a:cs typeface="Courier New" pitchFamily="49" charset="0"/>
              </a:rPr>
              <a:t>public static Test suite() {</a:t>
            </a:r>
            <a:br>
              <a:rPr lang="vi-VN" sz="2100" dirty="0">
                <a:latin typeface="Courier New" pitchFamily="49" charset="0"/>
                <a:cs typeface="Courier New" pitchFamily="49" charset="0"/>
              </a:rPr>
            </a:br>
            <a:r>
              <a:rPr lang="vi-VN" sz="2100" dirty="0">
                <a:latin typeface="Courier New" pitchFamily="49" charset="0"/>
                <a:cs typeface="Courier New" pitchFamily="49" charset="0"/>
              </a:rPr>
              <a:t>return new TestSuite(TestXXX.class);</a:t>
            </a:r>
            <a:br>
              <a:rPr lang="vi-VN" sz="2100" dirty="0">
                <a:latin typeface="Courier New" pitchFamily="49" charset="0"/>
                <a:cs typeface="Courier New" pitchFamily="49" charset="0"/>
              </a:rPr>
            </a:br>
            <a:r>
              <a:rPr lang="en-US" sz="2100" dirty="0" smtClean="0">
                <a:latin typeface="Courier New" pitchFamily="49" charset="0"/>
                <a:cs typeface="Courier New" pitchFamily="49" charset="0"/>
              </a:rPr>
              <a:t>	</a:t>
            </a:r>
            <a:r>
              <a:rPr lang="vi-VN" sz="2100" dirty="0" smtClean="0">
                <a:latin typeface="Courier New" pitchFamily="49" charset="0"/>
                <a:cs typeface="Courier New" pitchFamily="49" charset="0"/>
              </a:rPr>
              <a:t>}</a:t>
            </a:r>
            <a:r>
              <a:rPr lang="vi-VN" sz="2100" dirty="0">
                <a:latin typeface="Courier New" pitchFamily="49" charset="0"/>
                <a:cs typeface="Courier New" pitchFamily="49" charset="0"/>
              </a:rPr>
              <a:t/>
            </a:r>
            <a:br>
              <a:rPr lang="vi-VN" sz="2100" dirty="0">
                <a:latin typeface="Courier New" pitchFamily="49" charset="0"/>
                <a:cs typeface="Courier New" pitchFamily="49" charset="0"/>
              </a:rPr>
            </a:br>
            <a:r>
              <a:rPr lang="vi-VN" sz="2100" dirty="0">
                <a:latin typeface="Courier New" pitchFamily="49" charset="0"/>
                <a:cs typeface="Courier New" pitchFamily="49" charset="0"/>
              </a:rPr>
              <a:t>}</a:t>
            </a:r>
            <a:r>
              <a:rPr lang="vi-VN" sz="2100" dirty="0"/>
              <a:t/>
            </a:r>
            <a:br>
              <a:rPr lang="vi-VN" sz="2100" dirty="0"/>
            </a:br>
            <a:r>
              <a:rPr lang="vi-VN" sz="2100" dirty="0"/>
              <a:t/>
            </a:r>
            <a:br>
              <a:rPr lang="vi-VN" sz="2100" dirty="0"/>
            </a:br>
            <a:r>
              <a:rPr lang="vi-VN" sz="2100" dirty="0"/>
              <a:t>Bằng cách truyền đối tượng TestXXX.class vào hàm khởi tạo TestSuite, chúng ta đang thông báo cho JUnit biết để xác định tất cả các phương thức TestXXX () của lớp TestXXX và thêm chúng vào suite. Chúng ta có thể kết hợp nhiều suite vào các suite khác. Ví dụ như sau:</a:t>
            </a:r>
            <a:br>
              <a:rPr lang="vi-VN" sz="2100" dirty="0"/>
            </a:br>
            <a:r>
              <a:rPr lang="vi-VN" sz="2100" dirty="0"/>
              <a:t/>
            </a:r>
            <a:br>
              <a:rPr lang="vi-VN" sz="2100" dirty="0"/>
            </a:br>
            <a:r>
              <a:rPr lang="vi-VN" sz="2100" dirty="0">
                <a:latin typeface="Courier New" pitchFamily="49" charset="0"/>
                <a:cs typeface="Courier New" pitchFamily="49" charset="0"/>
              </a:rPr>
              <a:t>public static Test suite() {</a:t>
            </a:r>
            <a:br>
              <a:rPr lang="vi-VN" sz="2100" dirty="0">
                <a:latin typeface="Courier New" pitchFamily="49" charset="0"/>
                <a:cs typeface="Courier New" pitchFamily="49" charset="0"/>
              </a:rPr>
            </a:br>
            <a:r>
              <a:rPr lang="vi-VN" sz="2100" dirty="0">
                <a:latin typeface="Courier New" pitchFamily="49" charset="0"/>
                <a:cs typeface="Courier New" pitchFamily="49" charset="0"/>
              </a:rPr>
              <a:t>TestSuite suite = new TestSuite(TestXXX.class);</a:t>
            </a:r>
            <a:br>
              <a:rPr lang="vi-VN" sz="2100" dirty="0">
                <a:latin typeface="Courier New" pitchFamily="49" charset="0"/>
                <a:cs typeface="Courier New" pitchFamily="49" charset="0"/>
              </a:rPr>
            </a:br>
            <a:r>
              <a:rPr lang="vi-VN" sz="2100" dirty="0">
                <a:latin typeface="Courier New" pitchFamily="49" charset="0"/>
                <a:cs typeface="Courier New" pitchFamily="49" charset="0"/>
              </a:rPr>
              <a:t>suite.addTest(new TestSuite(TestYYY.class));</a:t>
            </a:r>
            <a:br>
              <a:rPr lang="vi-VN" sz="2100" dirty="0">
                <a:latin typeface="Courier New" pitchFamily="49" charset="0"/>
                <a:cs typeface="Courier New" pitchFamily="49" charset="0"/>
              </a:rPr>
            </a:br>
            <a:r>
              <a:rPr lang="vi-VN" sz="2100" dirty="0">
                <a:latin typeface="Courier New" pitchFamily="49" charset="0"/>
                <a:cs typeface="Courier New" pitchFamily="49" charset="0"/>
              </a:rPr>
              <a:t>return suite;</a:t>
            </a:r>
            <a:br>
              <a:rPr lang="vi-VN" sz="2100" dirty="0">
                <a:latin typeface="Courier New" pitchFamily="49" charset="0"/>
                <a:cs typeface="Courier New" pitchFamily="49" charset="0"/>
              </a:rPr>
            </a:br>
            <a:r>
              <a:rPr lang="vi-VN" sz="2100" dirty="0">
                <a:latin typeface="Courier New" pitchFamily="49" charset="0"/>
                <a:cs typeface="Courier New" pitchFamily="49" charset="0"/>
              </a:rPr>
              <a:t>}</a:t>
            </a:r>
            <a:endParaRPr lang="en-US" sz="2100" dirty="0">
              <a:latin typeface="Courier New" pitchFamily="49" charset="0"/>
              <a:cs typeface="Courier New" pitchFamily="49" charset="0"/>
            </a:endParaRPr>
          </a:p>
        </p:txBody>
      </p:sp>
    </p:spTree>
    <p:extLst>
      <p:ext uri="{BB962C8B-B14F-4D97-AF65-F5344CB8AC3E}">
        <p14:creationId xmlns:p14="http://schemas.microsoft.com/office/powerpoint/2010/main" val="397487657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498080" cy="4800600"/>
          </a:xfrm>
        </p:spPr>
        <p:txBody>
          <a:bodyPr>
            <a:noAutofit/>
          </a:bodyPr>
          <a:lstStyle/>
          <a:p>
            <a:r>
              <a:rPr lang="vi-VN" sz="1600" dirty="0"/>
              <a:t>Để sử dụng Junit </a:t>
            </a:r>
            <a:r>
              <a:rPr lang="vi-VN" sz="1600" dirty="0" smtClean="0"/>
              <a:t>Test</a:t>
            </a:r>
            <a:r>
              <a:rPr lang="en-US" sz="1600" dirty="0" smtClean="0"/>
              <a:t> ,</a:t>
            </a:r>
            <a:r>
              <a:rPr lang="vi-VN" sz="1600" dirty="0" smtClean="0"/>
              <a:t> </a:t>
            </a:r>
            <a:r>
              <a:rPr lang="vi-VN" sz="1600" dirty="0"/>
              <a:t>ta click chuột phải vào Java Project đã tạo chọn Properties –&gt; Java Build Path –&gt; Library–&gt; Add Library –&gt; Junit–&gt; Tùy chọn Junit 3 hoạc 4–&gt; Finish</a:t>
            </a:r>
            <a:br>
              <a:rPr lang="vi-VN" sz="1600" dirty="0"/>
            </a:br>
            <a:r>
              <a:rPr lang="vi-VN" sz="1600" dirty="0"/>
              <a:t>Ta tạo một class như sau: Money.java</a:t>
            </a:r>
            <a:br>
              <a:rPr lang="vi-VN" sz="1600" dirty="0"/>
            </a:br>
            <a:r>
              <a:rPr lang="vi-VN" sz="1600" dirty="0"/>
              <a:t/>
            </a:r>
            <a:br>
              <a:rPr lang="vi-VN" sz="1600" dirty="0"/>
            </a:br>
            <a:r>
              <a:rPr lang="vi-VN" sz="1600" dirty="0">
                <a:latin typeface="Courier New" pitchFamily="49" charset="0"/>
                <a:cs typeface="Courier New" pitchFamily="49" charset="0"/>
              </a:rPr>
              <a:t>package Money;</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public class Money {</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private double amount;</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private String currency;</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public Money(double amount, String currency) {</a:t>
            </a:r>
            <a:br>
              <a:rPr lang="vi-VN" sz="1600" dirty="0">
                <a:latin typeface="Courier New" pitchFamily="49" charset="0"/>
                <a:cs typeface="Courier New" pitchFamily="49" charset="0"/>
              </a:rPr>
            </a:br>
            <a:r>
              <a:rPr lang="vi-VN" sz="1600" dirty="0">
                <a:latin typeface="Courier New" pitchFamily="49" charset="0"/>
                <a:cs typeface="Courier New" pitchFamily="49" charset="0"/>
              </a:rPr>
              <a:t>this.amount = amount;</a:t>
            </a:r>
            <a:br>
              <a:rPr lang="vi-VN" sz="1600" dirty="0">
                <a:latin typeface="Courier New" pitchFamily="49" charset="0"/>
                <a:cs typeface="Courier New" pitchFamily="49" charset="0"/>
              </a:rPr>
            </a:br>
            <a:r>
              <a:rPr lang="vi-VN" sz="1600" dirty="0">
                <a:latin typeface="Courier New" pitchFamily="49" charset="0"/>
                <a:cs typeface="Courier New" pitchFamily="49" charset="0"/>
              </a:rPr>
              <a:t>this.currency = currency;</a:t>
            </a:r>
            <a:br>
              <a:rPr lang="vi-VN" sz="1600" dirty="0">
                <a:latin typeface="Courier New" pitchFamily="49" charset="0"/>
                <a:cs typeface="Courier New" pitchFamily="49" charset="0"/>
              </a:rPr>
            </a:br>
            <a:r>
              <a:rPr lang="vi-VN" sz="1600" dirty="0">
                <a:latin typeface="Courier New" pitchFamily="49" charset="0"/>
                <a:cs typeface="Courier New" pitchFamily="49" charset="0"/>
              </a:rPr>
              <a:t>}</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public boolean equals (Money a){</a:t>
            </a:r>
            <a:br>
              <a:rPr lang="vi-VN" sz="1600" dirty="0">
                <a:latin typeface="Courier New" pitchFamily="49" charset="0"/>
                <a:cs typeface="Courier New" pitchFamily="49" charset="0"/>
              </a:rPr>
            </a:br>
            <a:r>
              <a:rPr lang="vi-VN" sz="1600" dirty="0">
                <a:latin typeface="Courier New" pitchFamily="49" charset="0"/>
                <a:cs typeface="Courier New" pitchFamily="49" charset="0"/>
              </a:rPr>
              <a:t>if (this.amount==a.amount&amp;&amp; this.currency.equals(a.currency))</a:t>
            </a:r>
            <a:br>
              <a:rPr lang="vi-VN" sz="1600" dirty="0">
                <a:latin typeface="Courier New" pitchFamily="49" charset="0"/>
                <a:cs typeface="Courier New" pitchFamily="49" charset="0"/>
              </a:rPr>
            </a:br>
            <a:r>
              <a:rPr lang="vi-VN" sz="1600" dirty="0">
                <a:latin typeface="Courier New" pitchFamily="49" charset="0"/>
                <a:cs typeface="Courier New" pitchFamily="49" charset="0"/>
              </a:rPr>
              <a:t>return true;</a:t>
            </a:r>
            <a:br>
              <a:rPr lang="vi-VN" sz="1600" dirty="0">
                <a:latin typeface="Courier New" pitchFamily="49" charset="0"/>
                <a:cs typeface="Courier New" pitchFamily="49" charset="0"/>
              </a:rPr>
            </a:br>
            <a:r>
              <a:rPr lang="vi-VN" sz="1600" dirty="0">
                <a:latin typeface="Courier New" pitchFamily="49" charset="0"/>
                <a:cs typeface="Courier New" pitchFamily="49" charset="0"/>
              </a:rPr>
              <a:t>else return false; }</a:t>
            </a:r>
            <a:br>
              <a:rPr lang="vi-VN" sz="1600" dirty="0">
                <a:latin typeface="Courier New" pitchFamily="49" charset="0"/>
                <a:cs typeface="Courier New" pitchFamily="49" charset="0"/>
              </a:rPr>
            </a:br>
            <a:r>
              <a:rPr lang="vi-VN" sz="1600" dirty="0">
                <a:latin typeface="Courier New" pitchFamily="49" charset="0"/>
                <a:cs typeface="Courier New" pitchFamily="49" charset="0"/>
              </a:rPr>
              <a:t>public Money AddMoney (Money a, Money b){</a:t>
            </a:r>
            <a:br>
              <a:rPr lang="vi-VN" sz="1600" dirty="0">
                <a:latin typeface="Courier New" pitchFamily="49" charset="0"/>
                <a:cs typeface="Courier New" pitchFamily="49" charset="0"/>
              </a:rPr>
            </a:br>
            <a:r>
              <a:rPr lang="vi-VN" sz="1600" dirty="0">
                <a:latin typeface="Courier New" pitchFamily="49" charset="0"/>
                <a:cs typeface="Courier New" pitchFamily="49" charset="0"/>
              </a:rPr>
              <a:t>if (a.equals(b))</a:t>
            </a:r>
            <a:br>
              <a:rPr lang="vi-VN" sz="1600" dirty="0">
                <a:latin typeface="Courier New" pitchFamily="49" charset="0"/>
                <a:cs typeface="Courier New" pitchFamily="49" charset="0"/>
              </a:rPr>
            </a:br>
            <a:r>
              <a:rPr lang="vi-VN" sz="1600" dirty="0">
                <a:latin typeface="Courier New" pitchFamily="49" charset="0"/>
                <a:cs typeface="Courier New" pitchFamily="49" charset="0"/>
              </a:rPr>
              <a:t>{Money c= new Money(0,a.currency);</a:t>
            </a:r>
            <a:br>
              <a:rPr lang="vi-VN" sz="1600" dirty="0">
                <a:latin typeface="Courier New" pitchFamily="49" charset="0"/>
                <a:cs typeface="Courier New" pitchFamily="49" charset="0"/>
              </a:rPr>
            </a:br>
            <a:r>
              <a:rPr lang="vi-VN" sz="1600" dirty="0">
                <a:latin typeface="Courier New" pitchFamily="49" charset="0"/>
                <a:cs typeface="Courier New" pitchFamily="49" charset="0"/>
              </a:rPr>
              <a:t>c.amount=a.amount+b.amount;</a:t>
            </a:r>
            <a:br>
              <a:rPr lang="vi-VN" sz="1600" dirty="0">
                <a:latin typeface="Courier New" pitchFamily="49" charset="0"/>
                <a:cs typeface="Courier New" pitchFamily="49" charset="0"/>
              </a:rPr>
            </a:br>
            <a:r>
              <a:rPr lang="vi-VN" sz="1600" dirty="0">
                <a:latin typeface="Courier New" pitchFamily="49" charset="0"/>
                <a:cs typeface="Courier New" pitchFamily="49" charset="0"/>
              </a:rPr>
              <a:t>return c; }</a:t>
            </a:r>
            <a:br>
              <a:rPr lang="vi-VN" sz="1600" dirty="0">
                <a:latin typeface="Courier New" pitchFamily="49" charset="0"/>
                <a:cs typeface="Courier New" pitchFamily="49" charset="0"/>
              </a:rPr>
            </a:br>
            <a:r>
              <a:rPr lang="vi-VN" sz="1600" dirty="0">
                <a:latin typeface="Courier New" pitchFamily="49" charset="0"/>
                <a:cs typeface="Courier New" pitchFamily="49" charset="0"/>
              </a:rPr>
              <a:t>else return null;</a:t>
            </a:r>
            <a:br>
              <a:rPr lang="vi-VN" sz="1600" dirty="0">
                <a:latin typeface="Courier New" pitchFamily="49" charset="0"/>
                <a:cs typeface="Courier New" pitchFamily="49" charset="0"/>
              </a:rPr>
            </a:br>
            <a:r>
              <a:rPr lang="vi-VN" sz="1600" dirty="0">
                <a:latin typeface="Courier New" pitchFamily="49" charset="0"/>
                <a:cs typeface="Courier New" pitchFamily="49" charset="0"/>
              </a:rPr>
              <a:t>}</a:t>
            </a:r>
            <a:r>
              <a:rPr lang="vi-VN" sz="1600" dirty="0"/>
              <a:t/>
            </a:r>
            <a:br>
              <a:rPr lang="vi-VN" sz="1600" dirty="0"/>
            </a:br>
            <a:r>
              <a:rPr lang="vi-VN" sz="1600" dirty="0"/>
              <a:t/>
            </a:r>
            <a:br>
              <a:rPr lang="vi-VN" sz="1600" dirty="0"/>
            </a:br>
            <a:endParaRPr lang="en-US" sz="1600" dirty="0"/>
          </a:p>
        </p:txBody>
      </p:sp>
    </p:spTree>
    <p:extLst>
      <p:ext uri="{BB962C8B-B14F-4D97-AF65-F5344CB8AC3E}">
        <p14:creationId xmlns:p14="http://schemas.microsoft.com/office/powerpoint/2010/main" val="383731575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498080" cy="4800600"/>
          </a:xfrm>
        </p:spPr>
        <p:txBody>
          <a:bodyPr>
            <a:normAutofit/>
          </a:bodyPr>
          <a:lstStyle/>
          <a:p>
            <a:r>
              <a:rPr lang="vi-VN" sz="2000" dirty="0"/>
              <a:t>Sau đó click chuột phải vào class chọn New –&gt; Junit Test Case –&gt; chương trình sẽ tự đặt tên theo quy ước chuẩn như sau:</a:t>
            </a:r>
            <a:br>
              <a:rPr lang="vi-VN" sz="2000" dirty="0"/>
            </a:br>
            <a:r>
              <a:rPr lang="vi-VN" sz="2000" dirty="0"/>
              <a:t/>
            </a:r>
            <a:br>
              <a:rPr lang="vi-VN" sz="2000" dirty="0"/>
            </a:br>
            <a:r>
              <a:rPr lang="vi-VN" sz="2000" dirty="0"/>
              <a:t>• Test Case Class: Được đặt tên [classname]Test.java, với classname là tên của lớp được test.</a:t>
            </a:r>
            <a:br>
              <a:rPr lang="vi-VN" sz="2000" dirty="0"/>
            </a:br>
            <a:r>
              <a:rPr lang="vi-VN" sz="2000" dirty="0"/>
              <a:t>• Test Case Method: Được đặt tên test[methodname], với methodname là tên của phương thức được test.</a:t>
            </a:r>
            <a:br>
              <a:rPr lang="vi-VN" sz="2000" dirty="0"/>
            </a:br>
            <a:r>
              <a:rPr lang="vi-VN" sz="2000" dirty="0"/>
              <a:t>• Test Suite: mặc định tên cho Eclipse là AllTests.java</a:t>
            </a:r>
            <a:br>
              <a:rPr lang="vi-VN" sz="2000" dirty="0"/>
            </a:br>
            <a:endParaRPr lang="en-US" sz="2000" dirty="0" smtClean="0"/>
          </a:p>
          <a:p>
            <a:r>
              <a:rPr lang="vi-VN" sz="2000" dirty="0" smtClean="0"/>
              <a:t>Ta </a:t>
            </a:r>
            <a:r>
              <a:rPr lang="vi-VN" sz="2000" dirty="0"/>
              <a:t>chỉ cần tiếp tục chọn Next –&gt; chọn phương thức cần test –&gt; Finish.</a:t>
            </a:r>
            <a:endParaRPr lang="en-US" sz="2000" dirty="0"/>
          </a:p>
          <a:p>
            <a:endParaRPr lang="en-US" sz="2000" dirty="0"/>
          </a:p>
        </p:txBody>
      </p:sp>
    </p:spTree>
    <p:extLst>
      <p:ext uri="{BB962C8B-B14F-4D97-AF65-F5344CB8AC3E}">
        <p14:creationId xmlns:p14="http://schemas.microsoft.com/office/powerpoint/2010/main" val="46631163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498080" cy="4800600"/>
          </a:xfrm>
        </p:spPr>
        <p:txBody>
          <a:bodyPr>
            <a:noAutofit/>
          </a:bodyPr>
          <a:lstStyle/>
          <a:p>
            <a:r>
              <a:rPr lang="en-US" sz="2000" dirty="0">
                <a:latin typeface="Courier New" pitchFamily="49" charset="0"/>
                <a:cs typeface="Courier New" pitchFamily="49" charset="0"/>
              </a:rPr>
              <a:t>package Money;</a:t>
            </a:r>
            <a:br>
              <a:rPr lang="en-US" sz="2000" dirty="0">
                <a:latin typeface="Courier New" pitchFamily="49" charset="0"/>
                <a:cs typeface="Courier New" pitchFamily="49" charset="0"/>
              </a:rPr>
            </a:br>
            <a:r>
              <a:rPr lang="en-US" sz="2000" dirty="0">
                <a:latin typeface="Courier New" pitchFamily="49" charset="0"/>
                <a:cs typeface="Courier New" pitchFamily="49" charset="0"/>
              </a:rPr>
              <a:t>import static </a:t>
            </a:r>
            <a:r>
              <a:rPr lang="en-US" sz="2000" dirty="0" err="1">
                <a:latin typeface="Courier New" pitchFamily="49" charset="0"/>
                <a:cs typeface="Courier New" pitchFamily="49" charset="0"/>
              </a:rPr>
              <a:t>org.junit.Assert</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import </a:t>
            </a:r>
            <a:r>
              <a:rPr lang="en-US" sz="2000" dirty="0" err="1">
                <a:latin typeface="Courier New" pitchFamily="49" charset="0"/>
                <a:cs typeface="Courier New" pitchFamily="49" charset="0"/>
              </a:rPr>
              <a:t>org.junit.Test</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public class </a:t>
            </a:r>
            <a:r>
              <a:rPr lang="en-US" sz="2000" dirty="0" err="1">
                <a:latin typeface="Courier New" pitchFamily="49" charset="0"/>
                <a:cs typeface="Courier New" pitchFamily="49" charset="0"/>
              </a:rPr>
              <a:t>MoneyTest</a:t>
            </a: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@Test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testEqualsMoney</a:t>
            </a: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m1 = new </a:t>
            </a:r>
            <a:r>
              <a:rPr lang="en-US" sz="2000" dirty="0" smtClean="0">
                <a:latin typeface="Courier New" pitchFamily="49" charset="0"/>
                <a:cs typeface="Courier New" pitchFamily="49" charset="0"/>
              </a:rPr>
              <a:t>Money(200</a:t>
            </a:r>
            <a:r>
              <a:rPr lang="en-US" sz="2000" dirty="0">
                <a:latin typeface="Courier New" pitchFamily="49" charset="0"/>
                <a:cs typeface="Courier New" pitchFamily="49" charset="0"/>
              </a:rPr>
              <a:t>, “VND”);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a:t>
            </a:r>
            <a:r>
              <a:rPr lang="en-US" sz="2000" dirty="0" smtClean="0">
                <a:latin typeface="Courier New" pitchFamily="49" charset="0"/>
                <a:cs typeface="Courier New" pitchFamily="49" charset="0"/>
              </a:rPr>
              <a:t>m2 </a:t>
            </a:r>
            <a:r>
              <a:rPr lang="en-US" sz="2000" dirty="0">
                <a:latin typeface="Courier New" pitchFamily="49" charset="0"/>
                <a:cs typeface="Courier New" pitchFamily="49" charset="0"/>
              </a:rPr>
              <a:t>= new Money(1000, “VND”);</a:t>
            </a:r>
            <a:br>
              <a:rPr lang="en-US" sz="2000" dirty="0">
                <a:latin typeface="Courier New" pitchFamily="49" charset="0"/>
                <a:cs typeface="Courier New" pitchFamily="49" charset="0"/>
              </a:rPr>
            </a:br>
            <a:r>
              <a:rPr lang="en-US" sz="2000" dirty="0" err="1">
                <a:latin typeface="Courier New" pitchFamily="49" charset="0"/>
                <a:cs typeface="Courier New" pitchFamily="49" charset="0"/>
              </a:rPr>
              <a:t>assertTrue</a:t>
            </a:r>
            <a:r>
              <a:rPr lang="en-US" sz="2000" dirty="0">
                <a:latin typeface="Courier New" pitchFamily="49" charset="0"/>
                <a:cs typeface="Courier New" pitchFamily="49" charset="0"/>
              </a:rPr>
              <a:t>(m1.equals(new </a:t>
            </a:r>
            <a:r>
              <a:rPr lang="en-US" sz="2000" dirty="0" smtClean="0">
                <a:latin typeface="Courier New" pitchFamily="49" charset="0"/>
                <a:cs typeface="Courier New" pitchFamily="49" charset="0"/>
              </a:rPr>
              <a:t>Money(200</a:t>
            </a:r>
            <a:r>
              <a:rPr lang="en-US" sz="2000" dirty="0">
                <a:latin typeface="Courier New" pitchFamily="49" charset="0"/>
                <a:cs typeface="Courier New" pitchFamily="49" charset="0"/>
              </a:rPr>
              <a:t>, “VND”)));</a:t>
            </a:r>
            <a:br>
              <a:rPr lang="en-US" sz="2000" dirty="0">
                <a:latin typeface="Courier New" pitchFamily="49" charset="0"/>
                <a:cs typeface="Courier New" pitchFamily="49" charset="0"/>
              </a:rPr>
            </a:br>
            <a:r>
              <a:rPr lang="en-US" sz="2000" dirty="0" err="1" smtClean="0">
                <a:latin typeface="Courier New" pitchFamily="49" charset="0"/>
                <a:cs typeface="Courier New" pitchFamily="49" charset="0"/>
              </a:rPr>
              <a:t>assertFalse</a:t>
            </a:r>
            <a:r>
              <a:rPr lang="en-US" sz="2000" dirty="0" smtClean="0">
                <a:latin typeface="Courier New" pitchFamily="49" charset="0"/>
                <a:cs typeface="Courier New" pitchFamily="49" charset="0"/>
              </a:rPr>
              <a:t>(m1.equals(m2));</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@Test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testAddMoney</a:t>
            </a: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m1 = new </a:t>
            </a:r>
            <a:r>
              <a:rPr lang="en-US" sz="2000" dirty="0" smtClean="0">
                <a:latin typeface="Courier New" pitchFamily="49" charset="0"/>
                <a:cs typeface="Courier New" pitchFamily="49" charset="0"/>
              </a:rPr>
              <a:t>Money(200</a:t>
            </a:r>
            <a:r>
              <a:rPr lang="en-US" sz="2000" dirty="0">
                <a:latin typeface="Courier New" pitchFamily="49" charset="0"/>
                <a:cs typeface="Courier New" pitchFamily="49" charset="0"/>
              </a:rPr>
              <a:t>, “VND”);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a:t>
            </a:r>
            <a:r>
              <a:rPr lang="en-US" sz="2000" dirty="0" smtClean="0">
                <a:latin typeface="Courier New" pitchFamily="49" charset="0"/>
                <a:cs typeface="Courier New" pitchFamily="49" charset="0"/>
              </a:rPr>
              <a:t>m2 </a:t>
            </a:r>
            <a:r>
              <a:rPr lang="en-US" sz="2000" dirty="0">
                <a:latin typeface="Courier New" pitchFamily="49" charset="0"/>
                <a:cs typeface="Courier New" pitchFamily="49" charset="0"/>
              </a:rPr>
              <a:t>= new Money(1000, “VND”);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result = </a:t>
            </a:r>
            <a:r>
              <a:rPr lang="en-US" sz="2000" dirty="0" smtClean="0">
                <a:latin typeface="Courier New" pitchFamily="49" charset="0"/>
                <a:cs typeface="Courier New" pitchFamily="49" charset="0"/>
              </a:rPr>
              <a:t>m1.AddMoney(m1,m2);</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Money expected = new </a:t>
            </a:r>
            <a:r>
              <a:rPr lang="en-US" sz="2000" dirty="0" smtClean="0">
                <a:latin typeface="Courier New" pitchFamily="49" charset="0"/>
                <a:cs typeface="Courier New" pitchFamily="49" charset="0"/>
              </a:rPr>
              <a:t>Money(1200</a:t>
            </a:r>
            <a:r>
              <a:rPr lang="en-US" sz="2000" dirty="0">
                <a:latin typeface="Courier New" pitchFamily="49" charset="0"/>
                <a:cs typeface="Courier New" pitchFamily="49" charset="0"/>
              </a:rPr>
              <a:t>, “VND”);</a:t>
            </a:r>
            <a:br>
              <a:rPr lang="en-US" sz="2000" dirty="0">
                <a:latin typeface="Courier New" pitchFamily="49" charset="0"/>
                <a:cs typeface="Courier New" pitchFamily="49" charset="0"/>
              </a:rPr>
            </a:br>
            <a:r>
              <a:rPr lang="en-US" sz="2000" dirty="0" err="1">
                <a:latin typeface="Courier New" pitchFamily="49" charset="0"/>
                <a:cs typeface="Courier New" pitchFamily="49" charset="0"/>
              </a:rPr>
              <a:t>assertTrue</a:t>
            </a:r>
            <a:r>
              <a:rPr lang="en-US" sz="2000" dirty="0">
                <a:latin typeface="Courier New" pitchFamily="49" charset="0"/>
                <a:cs typeface="Courier New" pitchFamily="49" charset="0"/>
              </a:rPr>
              <a:t>(“Result”,</a:t>
            </a:r>
            <a:r>
              <a:rPr lang="en-US" sz="2000" dirty="0" err="1">
                <a:latin typeface="Courier New" pitchFamily="49" charset="0"/>
                <a:cs typeface="Courier New" pitchFamily="49" charset="0"/>
              </a:rPr>
              <a:t>expected.equals</a:t>
            </a:r>
            <a:r>
              <a:rPr lang="en-US" sz="2000" dirty="0">
                <a:latin typeface="Courier New" pitchFamily="49" charset="0"/>
                <a:cs typeface="Courier New" pitchFamily="49" charset="0"/>
              </a:rPr>
              <a:t>(result));</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145624789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7531"/>
            <a:ext cx="7498080" cy="800669"/>
          </a:xfrm>
        </p:spPr>
        <p:txBody>
          <a:bodyPr/>
          <a:lstStyle/>
          <a:p>
            <a:r>
              <a:rPr lang="en-US" dirty="0" err="1" smtClean="0"/>
              <a:t>JUnit</a:t>
            </a:r>
            <a:r>
              <a:rPr lang="en-US" dirty="0" smtClean="0"/>
              <a:t> ??? </a:t>
            </a:r>
            <a:endParaRPr lang="en-US" dirty="0"/>
          </a:p>
        </p:txBody>
      </p:sp>
      <p:sp>
        <p:nvSpPr>
          <p:cNvPr id="3" name="Content Placeholder 2"/>
          <p:cNvSpPr>
            <a:spLocks noGrp="1"/>
          </p:cNvSpPr>
          <p:nvPr>
            <p:ph idx="1"/>
          </p:nvPr>
        </p:nvSpPr>
        <p:spPr>
          <a:xfrm>
            <a:off x="1066800" y="1066800"/>
            <a:ext cx="7498080" cy="4800600"/>
          </a:xfrm>
        </p:spPr>
        <p:txBody>
          <a:bodyPr>
            <a:normAutofit/>
          </a:bodyPr>
          <a:lstStyle/>
          <a:p>
            <a:r>
              <a:rPr lang="vi-VN" sz="1700" dirty="0"/>
              <a:t>Các ngôn ngữ lập trình như như ASP, C++, C, Delphi, Perl, PHP, REBOL, Python,… đều có bộ hỗ trợ Unit Test riêng của nó. JUnit là một framework được dùng cho Unit Test trong Java</a:t>
            </a:r>
            <a:r>
              <a:rPr lang="vi-VN" sz="1700" dirty="0" smtClean="0"/>
              <a:t>.</a:t>
            </a:r>
            <a:r>
              <a:rPr lang="vi-VN" sz="1700" dirty="0"/>
              <a:t/>
            </a:r>
            <a:br>
              <a:rPr lang="vi-VN" sz="1700" dirty="0"/>
            </a:br>
            <a:endParaRPr lang="en-US" sz="1700" dirty="0" smtClean="0"/>
          </a:p>
          <a:p>
            <a:r>
              <a:rPr lang="vi-VN" sz="1700" dirty="0" smtClean="0"/>
              <a:t>Đây </a:t>
            </a:r>
            <a:r>
              <a:rPr lang="vi-VN" sz="1700" dirty="0"/>
              <a:t>cũng là một trong những test framework phổ biến nhất cho Java ( bên cạnh TestNG ). Việc thực hiện Unit Test trong Java là bắt buộc ở hầu hết các dự án phát triển phần mềm để đảm bảo chất lượng sản phẩm</a:t>
            </a:r>
            <a:r>
              <a:rPr lang="vi-VN" sz="1700" dirty="0" smtClean="0"/>
              <a:t>.</a:t>
            </a:r>
            <a:r>
              <a:rPr lang="vi-VN" sz="1700" dirty="0"/>
              <a:t/>
            </a:r>
            <a:br>
              <a:rPr lang="vi-VN" sz="1700" dirty="0"/>
            </a:br>
            <a:endParaRPr lang="en-US" sz="1700" dirty="0" smtClean="0"/>
          </a:p>
          <a:p>
            <a:r>
              <a:rPr lang="vi-VN" sz="1700" dirty="0" smtClean="0"/>
              <a:t>lập </a:t>
            </a:r>
            <a:r>
              <a:rPr lang="vi-VN" sz="1700" dirty="0"/>
              <a:t>trình viên sử dụng công cụ Unit Testing song hành với quá trình phát triển ứng dụng nhằm nhanh chóng phát hiện những lỗi logic khi viết mã. </a:t>
            </a:r>
            <a:endParaRPr lang="en-US" sz="1700" dirty="0" smtClean="0"/>
          </a:p>
          <a:p>
            <a:endParaRPr lang="en-US" sz="1700" dirty="0"/>
          </a:p>
          <a:p>
            <a:r>
              <a:rPr lang="vi-VN" sz="1700" dirty="0" smtClean="0"/>
              <a:t>Nếu </a:t>
            </a:r>
            <a:r>
              <a:rPr lang="vi-VN" sz="1700" dirty="0"/>
              <a:t>không có các công cụ Unit Testing, khi bạn viết dù chỉ một hàm trong chương trình thôi, thì bạn sẽ làm một việc lặp đi lặp lại một cách nhàm chán đó là: </a:t>
            </a:r>
            <a:r>
              <a:rPr lang="vi-VN" sz="1700" dirty="0">
                <a:solidFill>
                  <a:srgbClr val="FF0000"/>
                </a:solidFill>
              </a:rPr>
              <a:t>mỗi lần chỉnh sửa mã lệnh đều phải cho giá trị đầu vào rồi chạy đoạn code mình vừa viết xong và nhìn xem kết quả đầu ra có đúng hay không.</a:t>
            </a:r>
            <a:endParaRPr lang="en-US" sz="1700" dirty="0">
              <a:solidFill>
                <a:srgbClr val="FF0000"/>
              </a:solidFill>
            </a:endParaRPr>
          </a:p>
        </p:txBody>
      </p:sp>
    </p:spTree>
    <p:extLst>
      <p:ext uri="{BB962C8B-B14F-4D97-AF65-F5344CB8AC3E}">
        <p14:creationId xmlns:p14="http://schemas.microsoft.com/office/powerpoint/2010/main" val="213068811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376"/>
            <a:ext cx="7498080" cy="457200"/>
          </a:xfrm>
        </p:spPr>
        <p:txBody>
          <a:bodyPr>
            <a:noAutofit/>
          </a:bodyPr>
          <a:lstStyle/>
          <a:p>
            <a:r>
              <a:rPr lang="en-US" sz="3200" dirty="0" smtClean="0">
                <a:latin typeface="Tahoma" pitchFamily="34" charset="0"/>
                <a:ea typeface="Tahoma" pitchFamily="34" charset="0"/>
                <a:cs typeface="Tahoma" pitchFamily="34" charset="0"/>
              </a:rPr>
              <a:t>Test </a:t>
            </a:r>
            <a:r>
              <a:rPr lang="en-US" sz="3200" dirty="0" err="1" smtClean="0">
                <a:latin typeface="Tahoma" pitchFamily="34" charset="0"/>
                <a:ea typeface="Tahoma" pitchFamily="34" charset="0"/>
                <a:cs typeface="Tahoma" pitchFamily="34" charset="0"/>
              </a:rPr>
              <a:t>lớp</a:t>
            </a:r>
            <a:r>
              <a:rPr lang="en-US" sz="3200" dirty="0" smtClean="0">
                <a:latin typeface="Tahoma" pitchFamily="34" charset="0"/>
                <a:ea typeface="Tahoma" pitchFamily="34" charset="0"/>
                <a:cs typeface="Tahoma" pitchFamily="34" charset="0"/>
              </a:rPr>
              <a:t> </a:t>
            </a:r>
            <a:endParaRPr lang="en-US" sz="3200"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143000" y="685800"/>
            <a:ext cx="7498080" cy="4800600"/>
          </a:xfrm>
        </p:spPr>
        <p:txBody>
          <a:bodyPr>
            <a:noAutofit/>
          </a:bodyPr>
          <a:lstStyle/>
          <a:p>
            <a:r>
              <a:rPr lang="vi-VN" sz="1200" dirty="0"/>
              <a:t>phải tạo một lớp con thừa kế từ lớp junit.framework.TestCase. Mỗi unit test được đại diện bởi một phương thức testXXX() bên trong lớp con của lớp TestCase</a:t>
            </a:r>
            <a:br>
              <a:rPr lang="vi-VN" sz="1200" dirty="0"/>
            </a:br>
            <a:r>
              <a:rPr lang="vi-VN" sz="1200" dirty="0"/>
              <a:t/>
            </a:r>
            <a:br>
              <a:rPr lang="vi-VN" sz="1200" dirty="0"/>
            </a:br>
            <a:r>
              <a:rPr lang="vi-VN" sz="1200" dirty="0"/>
              <a:t>Ta có một lớp Person như sau:</a:t>
            </a:r>
            <a:br>
              <a:rPr lang="vi-VN" sz="1200" dirty="0"/>
            </a:br>
            <a:r>
              <a:rPr lang="vi-VN" sz="1200" dirty="0"/>
              <a:t/>
            </a:r>
            <a:br>
              <a:rPr lang="vi-VN" sz="1200" dirty="0"/>
            </a:br>
            <a:r>
              <a:rPr lang="vi-VN" sz="1200" b="1" dirty="0"/>
              <a:t>public class Person {</a:t>
            </a:r>
            <a:br>
              <a:rPr lang="vi-VN" sz="1200" b="1" dirty="0"/>
            </a:br>
            <a:r>
              <a:rPr lang="vi-VN" sz="1200" b="1" dirty="0"/>
              <a:t>private String firstName;</a:t>
            </a:r>
            <a:br>
              <a:rPr lang="vi-VN" sz="1200" b="1" dirty="0"/>
            </a:br>
            <a:r>
              <a:rPr lang="vi-VN" sz="1200" b="1" dirty="0"/>
              <a:t>private String lastName;</a:t>
            </a:r>
            <a:br>
              <a:rPr lang="vi-VN" sz="1200" b="1" dirty="0"/>
            </a:br>
            <a:r>
              <a:rPr lang="vi-VN" sz="1200" b="1" dirty="0"/>
              <a:t/>
            </a:r>
            <a:br>
              <a:rPr lang="vi-VN" sz="1200" b="1" dirty="0"/>
            </a:br>
            <a:r>
              <a:rPr lang="vi-VN" sz="1200" b="1" dirty="0"/>
              <a:t>public Person(String firstName, String lastName) {</a:t>
            </a:r>
            <a:br>
              <a:rPr lang="vi-VN" sz="1200" b="1" dirty="0"/>
            </a:br>
            <a:r>
              <a:rPr lang="vi-VN" sz="1200" b="1" dirty="0"/>
              <a:t>if (firstName == null &amp;&amp; lastName == null) {</a:t>
            </a:r>
            <a:br>
              <a:rPr lang="vi-VN" sz="1200" b="1" dirty="0"/>
            </a:br>
            <a:r>
              <a:rPr lang="vi-VN" sz="1200" b="1" dirty="0"/>
              <a:t>throw new IllegalArgumentException(“Both names cannot be null”);</a:t>
            </a:r>
            <a:br>
              <a:rPr lang="vi-VN" sz="1200" b="1" dirty="0"/>
            </a:br>
            <a:r>
              <a:rPr lang="vi-VN" sz="1200" b="1" dirty="0"/>
              <a:t>}</a:t>
            </a:r>
            <a:br>
              <a:rPr lang="vi-VN" sz="1200" b="1" dirty="0"/>
            </a:br>
            <a:r>
              <a:rPr lang="vi-VN" sz="1200" b="1" dirty="0"/>
              <a:t>this.firstName = firstName;</a:t>
            </a:r>
            <a:br>
              <a:rPr lang="vi-VN" sz="1200" b="1" dirty="0"/>
            </a:br>
            <a:r>
              <a:rPr lang="vi-VN" sz="1200" b="1" dirty="0"/>
              <a:t>this.lastName = lastName;</a:t>
            </a:r>
            <a:br>
              <a:rPr lang="vi-VN" sz="1200" b="1" dirty="0"/>
            </a:br>
            <a:r>
              <a:rPr lang="vi-VN" sz="1200" b="1" dirty="0"/>
              <a:t>}</a:t>
            </a:r>
            <a:br>
              <a:rPr lang="vi-VN" sz="1200" b="1" dirty="0"/>
            </a:br>
            <a:r>
              <a:rPr lang="vi-VN" sz="1200" b="1" dirty="0"/>
              <a:t/>
            </a:r>
            <a:br>
              <a:rPr lang="vi-VN" sz="1200" b="1" dirty="0"/>
            </a:br>
            <a:r>
              <a:rPr lang="vi-VN" sz="1200" b="1" dirty="0"/>
              <a:t>public String getFullName() {</a:t>
            </a:r>
            <a:br>
              <a:rPr lang="vi-VN" sz="1200" b="1" dirty="0"/>
            </a:br>
            <a:r>
              <a:rPr lang="vi-VN" sz="1200" b="1" dirty="0"/>
              <a:t>String first = (this.firstName != null) ? this.firstName : “?”;</a:t>
            </a:r>
            <a:br>
              <a:rPr lang="vi-VN" sz="1200" b="1" dirty="0"/>
            </a:br>
            <a:r>
              <a:rPr lang="vi-VN" sz="1200" b="1" dirty="0"/>
              <a:t>String last = (this.lastName != null) ? this.lastName : “?”;</a:t>
            </a:r>
            <a:br>
              <a:rPr lang="vi-VN" sz="1200" b="1" dirty="0"/>
            </a:br>
            <a:r>
              <a:rPr lang="vi-VN" sz="1200" b="1" dirty="0"/>
              <a:t/>
            </a:r>
            <a:br>
              <a:rPr lang="vi-VN" sz="1200" b="1" dirty="0"/>
            </a:br>
            <a:r>
              <a:rPr lang="vi-VN" sz="1200" b="1" dirty="0"/>
              <a:t>return first + last;</a:t>
            </a:r>
            <a:br>
              <a:rPr lang="vi-VN" sz="1200" b="1" dirty="0"/>
            </a:br>
            <a:r>
              <a:rPr lang="vi-VN" sz="1200" b="1" dirty="0"/>
              <a:t>}</a:t>
            </a:r>
            <a:br>
              <a:rPr lang="vi-VN" sz="1200" b="1" dirty="0"/>
            </a:br>
            <a:r>
              <a:rPr lang="vi-VN" sz="1200" b="1" dirty="0"/>
              <a:t/>
            </a:r>
            <a:br>
              <a:rPr lang="vi-VN" sz="1200" b="1" dirty="0"/>
            </a:br>
            <a:r>
              <a:rPr lang="vi-VN" sz="1200" b="1" dirty="0"/>
              <a:t>public String getFirstName() {</a:t>
            </a:r>
            <a:br>
              <a:rPr lang="vi-VN" sz="1200" b="1" dirty="0"/>
            </a:br>
            <a:r>
              <a:rPr lang="vi-VN" sz="1200" b="1" dirty="0"/>
              <a:t>return this.firstName;</a:t>
            </a:r>
            <a:br>
              <a:rPr lang="vi-VN" sz="1200" b="1" dirty="0"/>
            </a:br>
            <a:r>
              <a:rPr lang="vi-VN" sz="1200" b="1" dirty="0"/>
              <a:t>}</a:t>
            </a:r>
            <a:br>
              <a:rPr lang="vi-VN" sz="1200" b="1" dirty="0"/>
            </a:br>
            <a:r>
              <a:rPr lang="vi-VN" sz="1200" b="1" dirty="0"/>
              <a:t/>
            </a:r>
            <a:br>
              <a:rPr lang="vi-VN" sz="1200" b="1" dirty="0"/>
            </a:br>
            <a:r>
              <a:rPr lang="vi-VN" sz="1200" b="1" dirty="0"/>
              <a:t>public String getLastName() {</a:t>
            </a:r>
            <a:br>
              <a:rPr lang="vi-VN" sz="1200" b="1" dirty="0"/>
            </a:br>
            <a:r>
              <a:rPr lang="vi-VN" sz="1200" b="1" dirty="0"/>
              <a:t>return this.lastName;</a:t>
            </a:r>
            <a:br>
              <a:rPr lang="vi-VN" sz="1200" b="1" dirty="0"/>
            </a:br>
            <a:r>
              <a:rPr lang="vi-VN" sz="1200" b="1" dirty="0"/>
              <a:t>}</a:t>
            </a:r>
            <a:br>
              <a:rPr lang="vi-VN" sz="1200" b="1" dirty="0"/>
            </a:br>
            <a:r>
              <a:rPr lang="vi-VN" sz="1200" b="1" dirty="0"/>
              <a:t>}</a:t>
            </a:r>
            <a:endParaRPr lang="en-US" sz="1200" b="1" dirty="0"/>
          </a:p>
        </p:txBody>
      </p:sp>
    </p:spTree>
    <p:extLst>
      <p:ext uri="{BB962C8B-B14F-4D97-AF65-F5344CB8AC3E}">
        <p14:creationId xmlns:p14="http://schemas.microsoft.com/office/powerpoint/2010/main" val="1456247890"/>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498080" cy="4800600"/>
          </a:xfrm>
        </p:spPr>
        <p:txBody>
          <a:bodyPr>
            <a:noAutofit/>
          </a:bodyPr>
          <a:lstStyle/>
          <a:p>
            <a:r>
              <a:rPr lang="vi-VN" sz="1500" dirty="0">
                <a:latin typeface="+mj-lt"/>
              </a:rPr>
              <a:t>viết một test case đơn giản để test một số phương thức của lớp trên</a:t>
            </a:r>
            <a:br>
              <a:rPr lang="vi-VN" sz="1500" dirty="0">
                <a:latin typeface="+mj-lt"/>
              </a:rPr>
            </a:br>
            <a:r>
              <a:rPr lang="vi-VN" sz="1500" dirty="0">
                <a:latin typeface="+mj-lt"/>
              </a:rPr>
              <a:t>import junit.framework.TestCase;</a:t>
            </a:r>
            <a:br>
              <a:rPr lang="vi-VN" sz="1500" dirty="0">
                <a:latin typeface="+mj-lt"/>
              </a:rPr>
            </a:br>
            <a:r>
              <a:rPr lang="vi-VN" sz="1500" dirty="0">
                <a:latin typeface="+mj-lt"/>
              </a:rPr>
              <a:t/>
            </a:r>
            <a:br>
              <a:rPr lang="vi-VN" sz="1500" dirty="0">
                <a:latin typeface="+mj-lt"/>
              </a:rPr>
            </a:br>
            <a:r>
              <a:rPr lang="vi-VN" sz="1500" b="1" dirty="0">
                <a:latin typeface="+mj-lt"/>
              </a:rPr>
              <a:t>public class TestPerson extends TestCase {</a:t>
            </a:r>
            <a:br>
              <a:rPr lang="vi-VN" sz="1500" b="1" dirty="0">
                <a:latin typeface="+mj-lt"/>
              </a:rPr>
            </a:br>
            <a:r>
              <a:rPr lang="vi-VN" sz="1500" b="1" dirty="0">
                <a:latin typeface="+mj-lt"/>
              </a:rPr>
              <a:t>public TestPerson(String name) {</a:t>
            </a:r>
            <a:br>
              <a:rPr lang="vi-VN" sz="1500" b="1" dirty="0">
                <a:latin typeface="+mj-lt"/>
              </a:rPr>
            </a:br>
            <a:r>
              <a:rPr lang="vi-VN" sz="1500" b="1" dirty="0">
                <a:latin typeface="+mj-lt"/>
              </a:rPr>
              <a:t>super(name);</a:t>
            </a:r>
            <a:br>
              <a:rPr lang="vi-VN" sz="1500" b="1" dirty="0">
                <a:latin typeface="+mj-lt"/>
              </a:rPr>
            </a:br>
            <a:r>
              <a:rPr lang="vi-VN" sz="1500" b="1" dirty="0">
                <a:latin typeface="+mj-lt"/>
              </a:rPr>
              <a:t>}</a:t>
            </a:r>
            <a:br>
              <a:rPr lang="vi-VN" sz="1500" b="1" dirty="0">
                <a:latin typeface="+mj-lt"/>
              </a:rPr>
            </a:br>
            <a:r>
              <a:rPr lang="vi-VN" sz="1500" dirty="0">
                <a:latin typeface="+mj-lt"/>
              </a:rPr>
              <a:t/>
            </a:r>
            <a:br>
              <a:rPr lang="vi-VN" sz="1500" dirty="0">
                <a:latin typeface="+mj-lt"/>
              </a:rPr>
            </a:br>
            <a:r>
              <a:rPr lang="vi-VN" sz="1500" dirty="0">
                <a:latin typeface="+mj-lt"/>
              </a:rPr>
              <a:t>/**</a:t>
            </a:r>
            <a:br>
              <a:rPr lang="vi-VN" sz="1500" dirty="0">
                <a:latin typeface="+mj-lt"/>
              </a:rPr>
            </a:br>
            <a:r>
              <a:rPr lang="vi-VN" sz="1500" dirty="0">
                <a:latin typeface="+mj-lt"/>
              </a:rPr>
              <a:t>* Xac nhan rang name duoc the hien dung dinh dang</a:t>
            </a:r>
            <a:br>
              <a:rPr lang="vi-VN" sz="1500" dirty="0">
                <a:latin typeface="+mj-lt"/>
              </a:rPr>
            </a:br>
            <a:r>
              <a:rPr lang="vi-VN" sz="1500" dirty="0">
                <a:latin typeface="+mj-lt"/>
              </a:rPr>
              <a:t>*/</a:t>
            </a:r>
            <a:br>
              <a:rPr lang="vi-VN" sz="1500" dirty="0">
                <a:latin typeface="+mj-lt"/>
              </a:rPr>
            </a:br>
            <a:r>
              <a:rPr lang="vi-VN" sz="1500" b="1" dirty="0">
                <a:latin typeface="+mj-lt"/>
              </a:rPr>
              <a:t>public void testGetFullName() {</a:t>
            </a:r>
            <a:br>
              <a:rPr lang="vi-VN" sz="1500" b="1" dirty="0">
                <a:latin typeface="+mj-lt"/>
              </a:rPr>
            </a:br>
            <a:r>
              <a:rPr lang="vi-VN" sz="1500" b="1" dirty="0">
                <a:latin typeface="+mj-lt"/>
              </a:rPr>
              <a:t>Person p = new Person(“Aidan”, “Burke”);</a:t>
            </a:r>
            <a:br>
              <a:rPr lang="vi-VN" sz="1500" b="1" dirty="0">
                <a:latin typeface="+mj-lt"/>
              </a:rPr>
            </a:br>
            <a:r>
              <a:rPr lang="vi-VN" sz="1500" b="1" dirty="0">
                <a:latin typeface="+mj-lt"/>
              </a:rPr>
              <a:t>assertEquals(“Aidan Burke”, p.getFullName());</a:t>
            </a:r>
            <a:br>
              <a:rPr lang="vi-VN" sz="1500" b="1" dirty="0">
                <a:latin typeface="+mj-lt"/>
              </a:rPr>
            </a:br>
            <a:r>
              <a:rPr lang="vi-VN" sz="1500" b="1" dirty="0">
                <a:latin typeface="+mj-lt"/>
              </a:rPr>
              <a:t>}</a:t>
            </a:r>
            <a:br>
              <a:rPr lang="vi-VN" sz="1500" b="1" dirty="0">
                <a:latin typeface="+mj-lt"/>
              </a:rPr>
            </a:br>
            <a:r>
              <a:rPr lang="vi-VN" sz="1500" dirty="0">
                <a:latin typeface="+mj-lt"/>
              </a:rPr>
              <a:t/>
            </a:r>
            <a:br>
              <a:rPr lang="vi-VN" sz="1500" dirty="0">
                <a:latin typeface="+mj-lt"/>
              </a:rPr>
            </a:br>
            <a:r>
              <a:rPr lang="vi-VN" sz="1500" dirty="0">
                <a:latin typeface="+mj-lt"/>
              </a:rPr>
              <a:t>/**</a:t>
            </a:r>
            <a:br>
              <a:rPr lang="vi-VN" sz="1500" dirty="0">
                <a:latin typeface="+mj-lt"/>
              </a:rPr>
            </a:br>
            <a:r>
              <a:rPr lang="vi-VN" sz="1500" dirty="0">
                <a:latin typeface="+mj-lt"/>
              </a:rPr>
              <a:t>* Xac nhan rang nulls da duoc xu ly chinh xac</a:t>
            </a:r>
            <a:br>
              <a:rPr lang="vi-VN" sz="1500" dirty="0">
                <a:latin typeface="+mj-lt"/>
              </a:rPr>
            </a:br>
            <a:r>
              <a:rPr lang="vi-VN" sz="1500" dirty="0">
                <a:latin typeface="+mj-lt"/>
              </a:rPr>
              <a:t>*/</a:t>
            </a:r>
            <a:br>
              <a:rPr lang="vi-VN" sz="1500" dirty="0">
                <a:latin typeface="+mj-lt"/>
              </a:rPr>
            </a:br>
            <a:r>
              <a:rPr lang="vi-VN" sz="1500" b="1" dirty="0">
                <a:latin typeface="+mj-lt"/>
              </a:rPr>
              <a:t>public void testNullsInName() {</a:t>
            </a:r>
            <a:br>
              <a:rPr lang="vi-VN" sz="1500" b="1" dirty="0">
                <a:latin typeface="+mj-lt"/>
              </a:rPr>
            </a:br>
            <a:r>
              <a:rPr lang="vi-VN" sz="1500" b="1" dirty="0">
                <a:latin typeface="+mj-lt"/>
              </a:rPr>
              <a:t>Person p = new Person(null, “Burke”);</a:t>
            </a:r>
            <a:br>
              <a:rPr lang="vi-VN" sz="1500" b="1" dirty="0">
                <a:latin typeface="+mj-lt"/>
              </a:rPr>
            </a:br>
            <a:r>
              <a:rPr lang="vi-VN" sz="1500" b="1" dirty="0">
                <a:latin typeface="+mj-lt"/>
              </a:rPr>
              <a:t>assertEquals(“? Burke”, p.getFullName());</a:t>
            </a:r>
            <a:br>
              <a:rPr lang="vi-VN" sz="1500" b="1" dirty="0">
                <a:latin typeface="+mj-lt"/>
              </a:rPr>
            </a:br>
            <a:r>
              <a:rPr lang="vi-VN" sz="1500" b="1" dirty="0">
                <a:latin typeface="+mj-lt"/>
              </a:rPr>
              <a:t/>
            </a:r>
            <a:br>
              <a:rPr lang="vi-VN" sz="1500" b="1" dirty="0">
                <a:latin typeface="+mj-lt"/>
              </a:rPr>
            </a:br>
            <a:r>
              <a:rPr lang="vi-VN" sz="1500" b="1" dirty="0">
                <a:latin typeface="+mj-lt"/>
              </a:rPr>
              <a:t>p = new Person(“Tanner”, null);</a:t>
            </a:r>
            <a:br>
              <a:rPr lang="vi-VN" sz="1500" b="1" dirty="0">
                <a:latin typeface="+mj-lt"/>
              </a:rPr>
            </a:br>
            <a:r>
              <a:rPr lang="vi-VN" sz="1500" b="1" dirty="0">
                <a:latin typeface="+mj-lt"/>
              </a:rPr>
              <a:t>assertEquals(“Tanner ?”, p.getFullName());</a:t>
            </a:r>
            <a:br>
              <a:rPr lang="vi-VN" sz="1500" b="1" dirty="0">
                <a:latin typeface="+mj-lt"/>
              </a:rPr>
            </a:br>
            <a:r>
              <a:rPr lang="en-US" sz="1500" b="1" dirty="0" smtClean="0">
                <a:latin typeface="+mj-lt"/>
              </a:rPr>
              <a:t>	</a:t>
            </a:r>
            <a:r>
              <a:rPr lang="vi-VN" sz="1500" b="1" dirty="0" smtClean="0">
                <a:latin typeface="+mj-lt"/>
              </a:rPr>
              <a:t>}</a:t>
            </a:r>
            <a:r>
              <a:rPr lang="vi-VN" sz="1500" b="1" dirty="0">
                <a:latin typeface="+mj-lt"/>
              </a:rPr>
              <a:t/>
            </a:r>
            <a:br>
              <a:rPr lang="vi-VN" sz="1500" b="1" dirty="0">
                <a:latin typeface="+mj-lt"/>
              </a:rPr>
            </a:br>
            <a:r>
              <a:rPr lang="vi-VN" sz="1500" b="1" dirty="0">
                <a:latin typeface="+mj-lt"/>
              </a:rPr>
              <a:t>}</a:t>
            </a:r>
            <a:br>
              <a:rPr lang="vi-VN" sz="1500" b="1" dirty="0">
                <a:latin typeface="+mj-lt"/>
              </a:rPr>
            </a:br>
            <a:endParaRPr lang="en-US" sz="1500" b="1" dirty="0">
              <a:latin typeface="+mj-lt"/>
            </a:endParaRPr>
          </a:p>
        </p:txBody>
      </p:sp>
    </p:spTree>
    <p:extLst>
      <p:ext uri="{BB962C8B-B14F-4D97-AF65-F5344CB8AC3E}">
        <p14:creationId xmlns:p14="http://schemas.microsoft.com/office/powerpoint/2010/main" val="145624789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498080" cy="4800600"/>
          </a:xfrm>
        </p:spPr>
        <p:txBody>
          <a:bodyPr>
            <a:noAutofit/>
          </a:bodyPr>
          <a:lstStyle/>
          <a:p>
            <a:pPr marL="82296" indent="0">
              <a:buNone/>
            </a:pPr>
            <a:r>
              <a:rPr lang="vi-VN" sz="1800" dirty="0" smtClean="0"/>
              <a:t>Để </a:t>
            </a:r>
            <a:r>
              <a:rPr lang="vi-VN" sz="1800" dirty="0"/>
              <a:t>biên dịch TestPerson, chúng ta phải khai báo gói thư viện junit trong biến đường môi trường classpath </a:t>
            </a:r>
            <a:br>
              <a:rPr lang="vi-VN" sz="1800" dirty="0"/>
            </a:br>
            <a:r>
              <a:rPr lang="vi-VN" sz="1800" dirty="0"/>
              <a:t>set classpath=%classpath%;.;junit.jar</a:t>
            </a:r>
            <a:br>
              <a:rPr lang="vi-VN" sz="1800" dirty="0"/>
            </a:br>
            <a:r>
              <a:rPr lang="vi-VN" sz="1800" dirty="0"/>
              <a:t>javac TestPerson</a:t>
            </a:r>
            <a:br>
              <a:rPr lang="vi-VN" sz="1800" dirty="0"/>
            </a:br>
            <a:r>
              <a:rPr lang="vi-VN" sz="1800" dirty="0"/>
              <a:t>Để chạy một JUnit TestCase, ta </a:t>
            </a:r>
            <a:r>
              <a:rPr lang="vi-VN" sz="1800"/>
              <a:t>có </a:t>
            </a:r>
            <a:r>
              <a:rPr lang="vi-VN" sz="1800" smtClean="0"/>
              <a:t>2 </a:t>
            </a:r>
            <a:r>
              <a:rPr lang="vi-VN" sz="1800" dirty="0"/>
              <a:t>cách </a:t>
            </a:r>
            <a:br>
              <a:rPr lang="vi-VN" sz="1800" dirty="0"/>
            </a:br>
            <a:r>
              <a:rPr lang="vi-VN" sz="1800" dirty="0"/>
              <a:t/>
            </a:r>
            <a:br>
              <a:rPr lang="vi-VN" sz="1800" dirty="0"/>
            </a:br>
            <a:r>
              <a:rPr lang="vi-VN" sz="1800" dirty="0"/>
              <a:t>• Chạy với môi trường text, các bạn gõ lệnh</a:t>
            </a:r>
            <a:br>
              <a:rPr lang="vi-VN" sz="1800" dirty="0"/>
            </a:br>
            <a:r>
              <a:rPr lang="vi-VN" sz="1800" b="1" dirty="0"/>
              <a:t>java junit.textui.TestRunner TestPerson</a:t>
            </a:r>
            <a:br>
              <a:rPr lang="vi-VN" sz="1800" b="1" dirty="0"/>
            </a:br>
            <a:r>
              <a:rPr lang="vi-VN" sz="1800" dirty="0"/>
              <a:t/>
            </a:r>
            <a:br>
              <a:rPr lang="vi-VN" sz="1800" dirty="0"/>
            </a:br>
            <a:r>
              <a:rPr lang="vi-VN" sz="1800" dirty="0"/>
              <a:t>Sau khi chạy sẽ có kết </a:t>
            </a:r>
            <a:r>
              <a:rPr lang="vi-VN" sz="1800" dirty="0" smtClean="0"/>
              <a:t>quả</a:t>
            </a:r>
            <a:r>
              <a:rPr lang="vi-VN" sz="1800" dirty="0"/>
              <a:t/>
            </a:r>
            <a:br>
              <a:rPr lang="vi-VN" sz="1800" dirty="0"/>
            </a:br>
            <a:r>
              <a:rPr lang="vi-VN" sz="1800" dirty="0"/>
              <a:t/>
            </a:r>
            <a:br>
              <a:rPr lang="vi-VN" sz="1800" dirty="0"/>
            </a:br>
            <a:r>
              <a:rPr lang="vi-VN" sz="1800" dirty="0"/>
              <a:t>• Chạy với môi trường đồ họa</a:t>
            </a:r>
            <a:br>
              <a:rPr lang="vi-VN" sz="1800" dirty="0"/>
            </a:br>
            <a:r>
              <a:rPr lang="vi-VN" sz="1800" b="1" dirty="0"/>
              <a:t>java junit.swingui.TestRunner TestPerson</a:t>
            </a:r>
            <a:br>
              <a:rPr lang="vi-VN" sz="1800" b="1" dirty="0"/>
            </a:br>
            <a:r>
              <a:rPr lang="vi-VN" sz="1800" dirty="0"/>
              <a:t/>
            </a:r>
            <a:br>
              <a:rPr lang="vi-VN" sz="1800" dirty="0"/>
            </a:br>
            <a:r>
              <a:rPr lang="vi-VN" sz="1800" dirty="0"/>
              <a:t>Chúng ta có thể chạy trực tiếp các TestCase mà không muốn kích hoạt một trong các test runner của JUnit. Chúng ta sẽ thêm phương thức main() vào test case. </a:t>
            </a:r>
            <a:r>
              <a:rPr lang="vi-VN" sz="1800" dirty="0" smtClean="0"/>
              <a:t>V</a:t>
            </a:r>
            <a:r>
              <a:rPr lang="en-US" sz="1800" dirty="0" smtClean="0"/>
              <a:t>D : </a:t>
            </a:r>
            <a:r>
              <a:rPr lang="vi-VN" sz="1800" dirty="0"/>
              <a:t/>
            </a:r>
            <a:br>
              <a:rPr lang="vi-VN" sz="1800" dirty="0"/>
            </a:br>
            <a:r>
              <a:rPr lang="vi-VN" sz="1800" b="1" dirty="0"/>
              <a:t>public class TestGame extends TestCase {</a:t>
            </a:r>
            <a:br>
              <a:rPr lang="vi-VN" sz="1800" b="1" dirty="0"/>
            </a:br>
            <a:r>
              <a:rPr lang="vi-VN" sz="1800" b="1" dirty="0"/>
              <a:t>…</a:t>
            </a:r>
            <a:br>
              <a:rPr lang="vi-VN" sz="1800" b="1" dirty="0"/>
            </a:br>
            <a:r>
              <a:rPr lang="vi-VN" sz="1800" b="1" dirty="0"/>
              <a:t>public static void main(String []args) {</a:t>
            </a:r>
            <a:br>
              <a:rPr lang="vi-VN" sz="1800" b="1" dirty="0"/>
            </a:br>
            <a:r>
              <a:rPr lang="vi-VN" sz="1800" b="1" dirty="0"/>
              <a:t>junit.textui.TestRunner.run(new TestSuite(TestGame.class))</a:t>
            </a:r>
            <a:br>
              <a:rPr lang="vi-VN" sz="1800" b="1" dirty="0"/>
            </a:br>
            <a:r>
              <a:rPr lang="vi-VN" sz="1800" b="1" dirty="0"/>
              <a:t>}</a:t>
            </a:r>
            <a:br>
              <a:rPr lang="vi-VN" sz="1800" b="1" dirty="0"/>
            </a:br>
            <a:r>
              <a:rPr lang="vi-VN" sz="1800" b="1" dirty="0"/>
              <a:t>}</a:t>
            </a:r>
            <a:br>
              <a:rPr lang="vi-VN" sz="1800" b="1" dirty="0"/>
            </a:br>
            <a:endParaRPr lang="en-US" sz="1800" b="1" dirty="0"/>
          </a:p>
        </p:txBody>
      </p:sp>
    </p:spTree>
    <p:extLst>
      <p:ext uri="{BB962C8B-B14F-4D97-AF65-F5344CB8AC3E}">
        <p14:creationId xmlns:p14="http://schemas.microsoft.com/office/powerpoint/2010/main" val="145624789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98080" cy="4800600"/>
          </a:xfrm>
        </p:spPr>
        <p:txBody>
          <a:bodyPr>
            <a:noAutofit/>
          </a:bodyPr>
          <a:lstStyle/>
          <a:p>
            <a:r>
              <a:rPr lang="vi-VN" sz="1900" dirty="0"/>
              <a:t>viết một đoạn test sau đây:</a:t>
            </a:r>
            <a:br>
              <a:rPr lang="vi-VN" sz="1900" dirty="0"/>
            </a:br>
            <a:r>
              <a:rPr lang="vi-VN" sz="1900" dirty="0" smtClean="0">
                <a:latin typeface="Courier New" pitchFamily="49" charset="0"/>
                <a:cs typeface="Courier New" pitchFamily="49" charset="0"/>
              </a:rPr>
              <a:t>public </a:t>
            </a:r>
            <a:r>
              <a:rPr lang="vi-VN" sz="1900" dirty="0">
                <a:latin typeface="Courier New" pitchFamily="49" charset="0"/>
                <a:cs typeface="Courier New" pitchFamily="49" charset="0"/>
              </a:rPr>
              <a:t>void testGame() throws BadGameException{</a:t>
            </a:r>
            <a:br>
              <a:rPr lang="vi-VN" sz="1900" dirty="0">
                <a:latin typeface="Courier New" pitchFamily="49" charset="0"/>
                <a:cs typeface="Courier New" pitchFamily="49" charset="0"/>
              </a:rPr>
            </a:br>
            <a:r>
              <a:rPr lang="vi-VN" sz="1900" dirty="0">
                <a:latin typeface="Courier New" pitchFamily="49" charset="0"/>
                <a:cs typeface="Courier New" pitchFamily="49" charset="0"/>
              </a:rPr>
              <a:t>Game game = new Game();</a:t>
            </a:r>
            <a:br>
              <a:rPr lang="vi-VN" sz="1900" dirty="0">
                <a:latin typeface="Courier New" pitchFamily="49" charset="0"/>
                <a:cs typeface="Courier New" pitchFamily="49" charset="0"/>
              </a:rPr>
            </a:br>
            <a:r>
              <a:rPr lang="vi-VN" sz="1900" dirty="0">
                <a:latin typeface="Courier New" pitchFamily="49" charset="0"/>
                <a:cs typeface="Courier New" pitchFamily="49" charset="0"/>
              </a:rPr>
              <a:t>Ship fighter = game.createFighter(“001”);</a:t>
            </a:r>
            <a:br>
              <a:rPr lang="vi-VN" sz="1900" dirty="0">
                <a:latin typeface="Courier New" pitchFamily="49" charset="0"/>
                <a:cs typeface="Courier New" pitchFamily="49" charset="0"/>
              </a:rPr>
            </a:br>
            <a:r>
              <a:rPr lang="vi-VN" sz="1900" dirty="0">
                <a:latin typeface="Courier New" pitchFamily="49" charset="0"/>
                <a:cs typeface="Courier New" pitchFamily="49" charset="0"/>
              </a:rPr>
              <a:t>assertEquals(“Fighter did not have the correct identifier”, “001″, this.fighter.getId</a:t>
            </a:r>
            <a:r>
              <a:rPr lang="vi-VN" sz="1900" dirty="0" smtClean="0">
                <a:latin typeface="Courier New" pitchFamily="49" charset="0"/>
                <a:cs typeface="Courier New" pitchFamily="49" charset="0"/>
              </a:rPr>
              <a:t>());</a:t>
            </a:r>
            <a:endParaRPr lang="en-US" sz="1900" dirty="0" smtClean="0">
              <a:latin typeface="Courier New" pitchFamily="49" charset="0"/>
              <a:cs typeface="Courier New" pitchFamily="49" charset="0"/>
            </a:endParaRPr>
          </a:p>
          <a:p>
            <a:endParaRPr lang="en-US" sz="1900" dirty="0" smtClean="0">
              <a:latin typeface="Courier New" pitchFamily="49" charset="0"/>
              <a:cs typeface="Courier New" pitchFamily="49" charset="0"/>
            </a:endParaRPr>
          </a:p>
          <a:p>
            <a:r>
              <a:rPr lang="vi-VN" sz="1900" dirty="0" smtClean="0">
                <a:latin typeface="Courier New" pitchFamily="49" charset="0"/>
                <a:cs typeface="Courier New" pitchFamily="49" charset="0"/>
              </a:rPr>
              <a:t>Ship fighter2 </a:t>
            </a:r>
            <a:r>
              <a:rPr lang="vi-VN" sz="1900" dirty="0">
                <a:latin typeface="Courier New" pitchFamily="49" charset="0"/>
                <a:cs typeface="Courier New" pitchFamily="49" charset="0"/>
              </a:rPr>
              <a:t>= this.game.createFighter(“001″);</a:t>
            </a:r>
            <a:br>
              <a:rPr lang="vi-VN" sz="1900" dirty="0">
                <a:latin typeface="Courier New" pitchFamily="49" charset="0"/>
                <a:cs typeface="Courier New" pitchFamily="49" charset="0"/>
              </a:rPr>
            </a:br>
            <a:r>
              <a:rPr lang="vi-VN" sz="1900" dirty="0">
                <a:latin typeface="Courier New" pitchFamily="49" charset="0"/>
                <a:cs typeface="Courier New" pitchFamily="49" charset="0"/>
              </a:rPr>
              <a:t>assertSame(“createFighter with same id should return same object”, fighter, </a:t>
            </a:r>
            <a:r>
              <a:rPr lang="vi-VN" sz="1900" dirty="0" smtClean="0">
                <a:latin typeface="Courier New" pitchFamily="49" charset="0"/>
                <a:cs typeface="Courier New" pitchFamily="49" charset="0"/>
              </a:rPr>
              <a:t>fighter2);</a:t>
            </a:r>
            <a:endParaRPr lang="en-US" sz="1900" dirty="0" smtClean="0">
              <a:latin typeface="Courier New" pitchFamily="49" charset="0"/>
              <a:cs typeface="Courier New" pitchFamily="49" charset="0"/>
            </a:endParaRPr>
          </a:p>
          <a:p>
            <a:endParaRPr lang="en-US" sz="1900" dirty="0" smtClean="0">
              <a:latin typeface="Courier New" pitchFamily="49" charset="0"/>
              <a:cs typeface="Courier New" pitchFamily="49" charset="0"/>
            </a:endParaRPr>
          </a:p>
          <a:p>
            <a:r>
              <a:rPr lang="vi-VN" sz="1900" dirty="0" smtClean="0">
                <a:latin typeface="Courier New" pitchFamily="49" charset="0"/>
                <a:cs typeface="Courier New" pitchFamily="49" charset="0"/>
              </a:rPr>
              <a:t>assertTrue</a:t>
            </a:r>
            <a:r>
              <a:rPr lang="vi-VN" sz="1900" dirty="0">
                <a:latin typeface="Courier New" pitchFamily="49" charset="0"/>
                <a:cs typeface="Courier New" pitchFamily="49" charset="0"/>
              </a:rPr>
              <a:t>(“A new game should not be started yet”, !this.game.isPlaying());</a:t>
            </a:r>
            <a:br>
              <a:rPr lang="vi-VN" sz="1900" dirty="0">
                <a:latin typeface="Courier New" pitchFamily="49" charset="0"/>
                <a:cs typeface="Courier New" pitchFamily="49" charset="0"/>
              </a:rPr>
            </a:br>
            <a:r>
              <a:rPr lang="vi-VN" sz="1900" dirty="0">
                <a:latin typeface="Courier New" pitchFamily="49" charset="0"/>
                <a:cs typeface="Courier New" pitchFamily="49" charset="0"/>
              </a:rPr>
              <a:t>}</a:t>
            </a:r>
            <a:br>
              <a:rPr lang="vi-VN" sz="1900" dirty="0">
                <a:latin typeface="Courier New" pitchFamily="49" charset="0"/>
                <a:cs typeface="Courier New" pitchFamily="49" charset="0"/>
              </a:rPr>
            </a:br>
            <a:r>
              <a:rPr lang="vi-VN" sz="1900" dirty="0"/>
              <a:t/>
            </a:r>
            <a:br>
              <a:rPr lang="vi-VN" sz="1900" dirty="0"/>
            </a:br>
            <a:r>
              <a:rPr lang="vi-VN" sz="1900" dirty="0"/>
              <a:t>Đây là một thiết kế không tốt vì mỗi phương thức assertXXX() đang kiểm tra phần không liên quan của chức năng. Nếu phương thức assertEquals thất bại, phần còn lại của test sẽ không được thi hành. Khi xảy ra điều này thì chúng ta sẽ không biết các test khác có đúng chức năng hay không</a:t>
            </a:r>
            <a:endParaRPr lang="en-US" sz="1900" dirty="0"/>
          </a:p>
        </p:txBody>
      </p:sp>
    </p:spTree>
    <p:extLst>
      <p:ext uri="{BB962C8B-B14F-4D97-AF65-F5344CB8AC3E}">
        <p14:creationId xmlns:p14="http://schemas.microsoft.com/office/powerpoint/2010/main" val="429445932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14488" cy="685800"/>
          </a:xfrm>
        </p:spPr>
        <p:txBody>
          <a:bodyPr>
            <a:normAutofit/>
          </a:bodyPr>
          <a:lstStyle/>
          <a:p>
            <a:r>
              <a:rPr lang="en-US" sz="3200" b="1" dirty="0" err="1">
                <a:effectLst/>
                <a:latin typeface="Tahoma" pitchFamily="34" charset="0"/>
                <a:ea typeface="Tahoma" pitchFamily="34" charset="0"/>
                <a:cs typeface="Tahoma" pitchFamily="34" charset="0"/>
              </a:rPr>
              <a:t>Tổ</a:t>
            </a:r>
            <a:r>
              <a:rPr lang="en-US" sz="3200" b="1" dirty="0">
                <a:effectLst/>
                <a:latin typeface="Tahoma" pitchFamily="34" charset="0"/>
                <a:ea typeface="Tahoma" pitchFamily="34" charset="0"/>
                <a:cs typeface="Tahoma" pitchFamily="34" charset="0"/>
              </a:rPr>
              <a:t> </a:t>
            </a:r>
            <a:r>
              <a:rPr lang="en-US" sz="3200" b="1" dirty="0" err="1">
                <a:effectLst/>
                <a:latin typeface="Tahoma" pitchFamily="34" charset="0"/>
                <a:ea typeface="Tahoma" pitchFamily="34" charset="0"/>
                <a:cs typeface="Tahoma" pitchFamily="34" charset="0"/>
              </a:rPr>
              <a:t>chức</a:t>
            </a:r>
            <a:r>
              <a:rPr lang="en-US" sz="3200" b="1" dirty="0">
                <a:effectLst/>
                <a:latin typeface="Tahoma" pitchFamily="34" charset="0"/>
                <a:ea typeface="Tahoma" pitchFamily="34" charset="0"/>
                <a:cs typeface="Tahoma" pitchFamily="34" charset="0"/>
              </a:rPr>
              <a:t> </a:t>
            </a:r>
            <a:r>
              <a:rPr lang="en-US" sz="3200" b="1" dirty="0" err="1">
                <a:effectLst/>
                <a:latin typeface="Tahoma" pitchFamily="34" charset="0"/>
                <a:ea typeface="Tahoma" pitchFamily="34" charset="0"/>
                <a:cs typeface="Tahoma" pitchFamily="34" charset="0"/>
              </a:rPr>
              <a:t>các</a:t>
            </a:r>
            <a:r>
              <a:rPr lang="en-US" sz="3200" b="1" dirty="0">
                <a:effectLst/>
                <a:latin typeface="Tahoma" pitchFamily="34" charset="0"/>
                <a:ea typeface="Tahoma" pitchFamily="34" charset="0"/>
                <a:cs typeface="Tahoma" pitchFamily="34" charset="0"/>
              </a:rPr>
              <a:t> test </a:t>
            </a:r>
            <a:r>
              <a:rPr lang="en-US" sz="3200" b="1" dirty="0" err="1">
                <a:effectLst/>
                <a:latin typeface="Tahoma" pitchFamily="34" charset="0"/>
                <a:ea typeface="Tahoma" pitchFamily="34" charset="0"/>
                <a:cs typeface="Tahoma" pitchFamily="34" charset="0"/>
              </a:rPr>
              <a:t>vào</a:t>
            </a:r>
            <a:r>
              <a:rPr lang="en-US" sz="3200" b="1" dirty="0">
                <a:effectLst/>
                <a:latin typeface="Tahoma" pitchFamily="34" charset="0"/>
                <a:ea typeface="Tahoma" pitchFamily="34" charset="0"/>
                <a:cs typeface="Tahoma" pitchFamily="34" charset="0"/>
              </a:rPr>
              <a:t> </a:t>
            </a:r>
            <a:r>
              <a:rPr lang="en-US" sz="3200" b="1" dirty="0" err="1">
                <a:effectLst/>
                <a:latin typeface="Tahoma" pitchFamily="34" charset="0"/>
                <a:ea typeface="Tahoma" pitchFamily="34" charset="0"/>
                <a:cs typeface="Tahoma" pitchFamily="34" charset="0"/>
              </a:rPr>
              <a:t>các</a:t>
            </a:r>
            <a:r>
              <a:rPr lang="en-US" sz="3200" b="1" dirty="0">
                <a:effectLst/>
                <a:latin typeface="Tahoma" pitchFamily="34" charset="0"/>
                <a:ea typeface="Tahoma" pitchFamily="34" charset="0"/>
                <a:cs typeface="Tahoma" pitchFamily="34" charset="0"/>
              </a:rPr>
              <a:t> test suite</a:t>
            </a:r>
            <a:endParaRPr lang="en-US" sz="3200"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066800" y="838200"/>
            <a:ext cx="7498080" cy="4800600"/>
          </a:xfrm>
        </p:spPr>
        <p:txBody>
          <a:bodyPr>
            <a:noAutofit/>
          </a:bodyPr>
          <a:lstStyle/>
          <a:p>
            <a:r>
              <a:rPr lang="vi-VN" sz="1800" dirty="0"/>
              <a:t>Nếu không thấy phương thức trên, JUnit sẽ sử dụng kỹ thuật reflection để tự động xác định tất cả các phương thức testXXX() trong test case của bạn, rồi thêm chúng vào một test suite. Sau đó nó sẽ chạy tất cả các test trong suite này. Bạn có thể tạo ra bản sao hành vi của phương thức suite() mặc định như sau</a:t>
            </a:r>
            <a:br>
              <a:rPr lang="vi-VN" sz="1800" dirty="0"/>
            </a:br>
            <a:r>
              <a:rPr lang="vi-VN" sz="1800" dirty="0"/>
              <a:t/>
            </a:r>
            <a:br>
              <a:rPr lang="vi-VN" sz="1800" dirty="0"/>
            </a:br>
            <a:r>
              <a:rPr lang="vi-VN" sz="1800" dirty="0">
                <a:latin typeface="Courier New" pitchFamily="49" charset="0"/>
                <a:cs typeface="Courier New" pitchFamily="49" charset="0"/>
              </a:rPr>
              <a:t>public class TestGame extends TestCase{</a:t>
            </a:r>
            <a:br>
              <a:rPr lang="vi-VN" sz="1800" dirty="0">
                <a:latin typeface="Courier New" pitchFamily="49" charset="0"/>
                <a:cs typeface="Courier New" pitchFamily="49" charset="0"/>
              </a:rPr>
            </a:br>
            <a:r>
              <a:rPr lang="vi-VN" sz="1800" dirty="0">
                <a:latin typeface="Courier New" pitchFamily="49" charset="0"/>
                <a:cs typeface="Courier New" pitchFamily="49" charset="0"/>
              </a:rPr>
              <a:t>…</a:t>
            </a:r>
            <a:br>
              <a:rPr lang="vi-VN" sz="1800" dirty="0">
                <a:latin typeface="Courier New" pitchFamily="49" charset="0"/>
                <a:cs typeface="Courier New" pitchFamily="49" charset="0"/>
              </a:rPr>
            </a:br>
            <a:r>
              <a:rPr lang="vi-VN" sz="1800" dirty="0">
                <a:latin typeface="Courier New" pitchFamily="49" charset="0"/>
                <a:cs typeface="Courier New" pitchFamily="49" charset="0"/>
              </a:rPr>
              <a:t>public static Test suite() {</a:t>
            </a:r>
            <a:br>
              <a:rPr lang="vi-VN" sz="1800" dirty="0">
                <a:latin typeface="Courier New" pitchFamily="49" charset="0"/>
                <a:cs typeface="Courier New" pitchFamily="49" charset="0"/>
              </a:rPr>
            </a:br>
            <a:r>
              <a:rPr lang="vi-VN" sz="1800" dirty="0">
                <a:latin typeface="Courier New" pitchFamily="49" charset="0"/>
                <a:cs typeface="Courier New" pitchFamily="49" charset="0"/>
              </a:rPr>
              <a:t>return new TestSuite(TestGame.class);</a:t>
            </a:r>
            <a:br>
              <a:rPr lang="vi-VN" sz="1800" dirty="0">
                <a:latin typeface="Courier New" pitchFamily="49" charset="0"/>
                <a:cs typeface="Courier New" pitchFamily="49" charset="0"/>
              </a:rPr>
            </a:br>
            <a:r>
              <a:rPr lang="vi-VN" sz="1800" dirty="0">
                <a:latin typeface="Courier New" pitchFamily="49" charset="0"/>
                <a:cs typeface="Courier New" pitchFamily="49" charset="0"/>
              </a:rPr>
              <a:t>}</a:t>
            </a:r>
            <a:br>
              <a:rPr lang="vi-VN" sz="1800" dirty="0">
                <a:latin typeface="Courier New" pitchFamily="49" charset="0"/>
                <a:cs typeface="Courier New" pitchFamily="49" charset="0"/>
              </a:rPr>
            </a:br>
            <a:r>
              <a:rPr lang="vi-VN" sz="1800" dirty="0">
                <a:latin typeface="Courier New" pitchFamily="49" charset="0"/>
                <a:cs typeface="Courier New" pitchFamily="49" charset="0"/>
              </a:rPr>
              <a:t>}</a:t>
            </a:r>
            <a:r>
              <a:rPr lang="vi-VN" sz="1800" dirty="0"/>
              <a:t/>
            </a:r>
            <a:br>
              <a:rPr lang="vi-VN" sz="1800" dirty="0"/>
            </a:br>
            <a:r>
              <a:rPr lang="vi-VN" sz="1800" dirty="0"/>
              <a:t/>
            </a:r>
            <a:br>
              <a:rPr lang="vi-VN" sz="1800" dirty="0"/>
            </a:br>
            <a:r>
              <a:rPr lang="vi-VN" sz="1800" dirty="0"/>
              <a:t>Bằng cách truyền đối tượng TestGame.class vào construtor TestSuite, bạn đang thông báo cho JUnit biết để xác định tất cả các phương thức testXXX() trong lớp đó và thêm chúng vào suite. Đoạn mã trên không làm khác gì so với việc JUnit tự động làm, tuy nhiên bạn có thể thêm các test cá nhân để chỉ chạy các test nhất định nào đó hay là điều khiển thứ tự thực thi</a:t>
            </a:r>
            <a:br>
              <a:rPr lang="vi-VN" sz="1800" dirty="0"/>
            </a:br>
            <a:endParaRPr lang="en-US" sz="1800" dirty="0"/>
          </a:p>
        </p:txBody>
      </p:sp>
    </p:spTree>
    <p:extLst>
      <p:ext uri="{BB962C8B-B14F-4D97-AF65-F5344CB8AC3E}">
        <p14:creationId xmlns:p14="http://schemas.microsoft.com/office/powerpoint/2010/main" val="197764312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498080" cy="4572000"/>
          </a:xfrm>
        </p:spPr>
        <p:txBody>
          <a:bodyPr>
            <a:noAutofit/>
          </a:bodyPr>
          <a:lstStyle/>
          <a:p>
            <a:r>
              <a:rPr lang="vi-VN" sz="1700" dirty="0">
                <a:latin typeface="Courier New" pitchFamily="49" charset="0"/>
                <a:cs typeface="Courier New" pitchFamily="49" charset="0"/>
              </a:rPr>
              <a:t>import junit.framework.*;</a:t>
            </a:r>
            <a:br>
              <a:rPr lang="vi-VN" sz="1700" dirty="0">
                <a:latin typeface="Courier New" pitchFamily="49" charset="0"/>
                <a:cs typeface="Courier New" pitchFamily="49" charset="0"/>
              </a:rPr>
            </a:br>
            <a:r>
              <a:rPr lang="vi-VN" sz="1700" dirty="0">
                <a:latin typeface="Courier New" pitchFamily="49" charset="0"/>
                <a:cs typeface="Courier New" pitchFamily="49" charset="0"/>
              </a:rPr>
              <a:t/>
            </a:r>
            <a:br>
              <a:rPr lang="vi-VN" sz="1700" dirty="0">
                <a:latin typeface="Courier New" pitchFamily="49" charset="0"/>
                <a:cs typeface="Courier New" pitchFamily="49" charset="0"/>
              </a:rPr>
            </a:br>
            <a:r>
              <a:rPr lang="vi-VN" sz="1700" dirty="0">
                <a:latin typeface="Courier New" pitchFamily="49" charset="0"/>
                <a:cs typeface="Courier New" pitchFamily="49" charset="0"/>
              </a:rPr>
              <a:t>public class TestGame extends TestCase {</a:t>
            </a:r>
            <a:br>
              <a:rPr lang="vi-VN" sz="1700" dirty="0">
                <a:latin typeface="Courier New" pitchFamily="49" charset="0"/>
                <a:cs typeface="Courier New" pitchFamily="49" charset="0"/>
              </a:rPr>
            </a:br>
            <a:r>
              <a:rPr lang="vi-VN" sz="1700" dirty="0">
                <a:latin typeface="Courier New" pitchFamily="49" charset="0"/>
                <a:cs typeface="Courier New" pitchFamily="49" charset="0"/>
              </a:rPr>
              <a:t>private Game game;</a:t>
            </a:r>
            <a:br>
              <a:rPr lang="vi-VN" sz="1700" dirty="0">
                <a:latin typeface="Courier New" pitchFamily="49" charset="0"/>
                <a:cs typeface="Courier New" pitchFamily="49" charset="0"/>
              </a:rPr>
            </a:br>
            <a:r>
              <a:rPr lang="vi-VN" sz="1700" dirty="0">
                <a:latin typeface="Courier New" pitchFamily="49" charset="0"/>
                <a:cs typeface="Courier New" pitchFamily="49" charset="0"/>
              </a:rPr>
              <a:t>private Ship fighter;</a:t>
            </a:r>
            <a:br>
              <a:rPr lang="vi-VN" sz="1700" dirty="0">
                <a:latin typeface="Courier New" pitchFamily="49" charset="0"/>
                <a:cs typeface="Courier New" pitchFamily="49" charset="0"/>
              </a:rPr>
            </a:br>
            <a:r>
              <a:rPr lang="vi-VN" sz="1700" dirty="0">
                <a:latin typeface="Courier New" pitchFamily="49" charset="0"/>
                <a:cs typeface="Courier New" pitchFamily="49" charset="0"/>
              </a:rPr>
              <a:t/>
            </a:r>
            <a:br>
              <a:rPr lang="vi-VN" sz="1700" dirty="0">
                <a:latin typeface="Courier New" pitchFamily="49" charset="0"/>
                <a:cs typeface="Courier New" pitchFamily="49" charset="0"/>
              </a:rPr>
            </a:br>
            <a:r>
              <a:rPr lang="vi-VN" sz="1700" dirty="0">
                <a:latin typeface="Courier New" pitchFamily="49" charset="0"/>
                <a:cs typeface="Courier New" pitchFamily="49" charset="0"/>
              </a:rPr>
              <a:t>public TestGame(String name) {</a:t>
            </a:r>
            <a:br>
              <a:rPr lang="vi-VN" sz="1700" dirty="0">
                <a:latin typeface="Courier New" pitchFamily="49" charset="0"/>
                <a:cs typeface="Courier New" pitchFamily="49" charset="0"/>
              </a:rPr>
            </a:br>
            <a:r>
              <a:rPr lang="vi-VN" sz="1700" dirty="0">
                <a:latin typeface="Courier New" pitchFamily="49" charset="0"/>
                <a:cs typeface="Courier New" pitchFamily="49" charset="0"/>
              </a:rPr>
              <a:t>super(name);</a:t>
            </a:r>
            <a:br>
              <a:rPr lang="vi-VN" sz="1700" dirty="0">
                <a:latin typeface="Courier New" pitchFamily="49" charset="0"/>
                <a:cs typeface="Courier New" pitchFamily="49" charset="0"/>
              </a:rPr>
            </a:br>
            <a:r>
              <a:rPr lang="vi-VN" sz="1700" dirty="0">
                <a:latin typeface="Courier New" pitchFamily="49" charset="0"/>
                <a:cs typeface="Courier New" pitchFamily="49" charset="0"/>
              </a:rPr>
              <a:t>}</a:t>
            </a:r>
            <a:br>
              <a:rPr lang="vi-VN" sz="1700" dirty="0">
                <a:latin typeface="Courier New" pitchFamily="49" charset="0"/>
                <a:cs typeface="Courier New" pitchFamily="49" charset="0"/>
              </a:rPr>
            </a:br>
            <a:r>
              <a:rPr lang="vi-VN" sz="1700" dirty="0">
                <a:latin typeface="Courier New" pitchFamily="49" charset="0"/>
                <a:cs typeface="Courier New" pitchFamily="49" charset="0"/>
              </a:rPr>
              <a:t>…</a:t>
            </a:r>
            <a:br>
              <a:rPr lang="vi-VN" sz="1700" dirty="0">
                <a:latin typeface="Courier New" pitchFamily="49" charset="0"/>
                <a:cs typeface="Courier New" pitchFamily="49" charset="0"/>
              </a:rPr>
            </a:br>
            <a:r>
              <a:rPr lang="vi-VN" sz="1700" dirty="0">
                <a:latin typeface="Courier New" pitchFamily="49" charset="0"/>
                <a:cs typeface="Courier New" pitchFamily="49" charset="0"/>
              </a:rPr>
              <a:t>public static Test suite() {</a:t>
            </a:r>
            <a:br>
              <a:rPr lang="vi-VN" sz="1700" dirty="0">
                <a:latin typeface="Courier New" pitchFamily="49" charset="0"/>
                <a:cs typeface="Courier New" pitchFamily="49" charset="0"/>
              </a:rPr>
            </a:br>
            <a:r>
              <a:rPr lang="vi-VN" sz="1700" dirty="0">
                <a:latin typeface="Courier New" pitchFamily="49" charset="0"/>
                <a:cs typeface="Courier New" pitchFamily="49" charset="0"/>
              </a:rPr>
              <a:t>TestSuite suite = new TestSuite();</a:t>
            </a:r>
            <a:br>
              <a:rPr lang="vi-VN" sz="1700" dirty="0">
                <a:latin typeface="Courier New" pitchFamily="49" charset="0"/>
                <a:cs typeface="Courier New" pitchFamily="49" charset="0"/>
              </a:rPr>
            </a:br>
            <a:r>
              <a:rPr lang="vi-VN" sz="1700" dirty="0">
                <a:latin typeface="Courier New" pitchFamily="49" charset="0"/>
                <a:cs typeface="Courier New" pitchFamily="49" charset="0"/>
              </a:rPr>
              <a:t>suite.addTest(new TestGame(“testCreateFighter”));</a:t>
            </a:r>
            <a:br>
              <a:rPr lang="vi-VN" sz="1700" dirty="0">
                <a:latin typeface="Courier New" pitchFamily="49" charset="0"/>
                <a:cs typeface="Courier New" pitchFamily="49" charset="0"/>
              </a:rPr>
            </a:br>
            <a:r>
              <a:rPr lang="vi-VN" sz="1700" dirty="0">
                <a:latin typeface="Courier New" pitchFamily="49" charset="0"/>
                <a:cs typeface="Courier New" pitchFamily="49" charset="0"/>
              </a:rPr>
              <a:t>suite.addTest(new TestGame(“testSameFighters”));</a:t>
            </a:r>
            <a:br>
              <a:rPr lang="vi-VN" sz="1700" dirty="0">
                <a:latin typeface="Courier New" pitchFamily="49" charset="0"/>
                <a:cs typeface="Courier New" pitchFamily="49" charset="0"/>
              </a:rPr>
            </a:br>
            <a:r>
              <a:rPr lang="vi-VN" sz="1700" dirty="0">
                <a:latin typeface="Courier New" pitchFamily="49" charset="0"/>
                <a:cs typeface="Courier New" pitchFamily="49" charset="0"/>
              </a:rPr>
              <a:t>return suite;</a:t>
            </a:r>
            <a:br>
              <a:rPr lang="vi-VN" sz="1700" dirty="0">
                <a:latin typeface="Courier New" pitchFamily="49" charset="0"/>
                <a:cs typeface="Courier New" pitchFamily="49" charset="0"/>
              </a:rPr>
            </a:br>
            <a:r>
              <a:rPr lang="vi-VN" sz="1700" dirty="0">
                <a:latin typeface="Courier New" pitchFamily="49" charset="0"/>
                <a:cs typeface="Courier New" pitchFamily="49" charset="0"/>
              </a:rPr>
              <a:t>}</a:t>
            </a:r>
            <a:br>
              <a:rPr lang="vi-VN" sz="1700" dirty="0">
                <a:latin typeface="Courier New" pitchFamily="49" charset="0"/>
                <a:cs typeface="Courier New" pitchFamily="49" charset="0"/>
              </a:rPr>
            </a:br>
            <a:r>
              <a:rPr lang="vi-VN" sz="1700" dirty="0">
                <a:latin typeface="Courier New" pitchFamily="49" charset="0"/>
                <a:cs typeface="Courier New" pitchFamily="49" charset="0"/>
              </a:rPr>
              <a:t>}</a:t>
            </a:r>
            <a:br>
              <a:rPr lang="vi-VN" sz="1700" dirty="0">
                <a:latin typeface="Courier New" pitchFamily="49" charset="0"/>
                <a:cs typeface="Courier New" pitchFamily="49" charset="0"/>
              </a:rPr>
            </a:br>
            <a:r>
              <a:rPr lang="vi-VN" sz="1700" dirty="0"/>
              <a:t/>
            </a:r>
            <a:br>
              <a:rPr lang="vi-VN" sz="1700" dirty="0"/>
            </a:br>
            <a:r>
              <a:rPr lang="vi-VN" sz="1700" dirty="0" smtClean="0"/>
              <a:t> </a:t>
            </a:r>
            <a:r>
              <a:rPr lang="vi-VN" sz="1700" dirty="0"/>
              <a:t>có thể kết hợp nhiều suite vào các suite </a:t>
            </a:r>
            <a:r>
              <a:rPr lang="vi-VN" sz="1700" dirty="0" smtClean="0"/>
              <a:t>khác</a:t>
            </a:r>
            <a:r>
              <a:rPr lang="vi-VN" sz="1700" dirty="0"/>
              <a:t/>
            </a:r>
            <a:br>
              <a:rPr lang="vi-VN" sz="1700" dirty="0"/>
            </a:br>
            <a:r>
              <a:rPr lang="vi-VN" sz="1700" b="1" dirty="0">
                <a:latin typeface="Courier New" pitchFamily="49" charset="0"/>
                <a:cs typeface="Courier New" pitchFamily="49" charset="0"/>
              </a:rPr>
              <a:t>public static Test suite() {</a:t>
            </a:r>
            <a:br>
              <a:rPr lang="vi-VN" sz="1700" b="1" dirty="0">
                <a:latin typeface="Courier New" pitchFamily="49" charset="0"/>
                <a:cs typeface="Courier New" pitchFamily="49" charset="0"/>
              </a:rPr>
            </a:br>
            <a:r>
              <a:rPr lang="vi-VN" sz="1700" b="1" dirty="0">
                <a:latin typeface="Courier New" pitchFamily="49" charset="0"/>
                <a:cs typeface="Courier New" pitchFamily="49" charset="0"/>
              </a:rPr>
              <a:t>TestSuite suite = new TestSuite(TestGame.class);</a:t>
            </a:r>
            <a:br>
              <a:rPr lang="vi-VN" sz="1700" b="1" dirty="0">
                <a:latin typeface="Courier New" pitchFamily="49" charset="0"/>
                <a:cs typeface="Courier New" pitchFamily="49" charset="0"/>
              </a:rPr>
            </a:br>
            <a:r>
              <a:rPr lang="vi-VN" sz="1700" b="1" dirty="0">
                <a:latin typeface="Courier New" pitchFamily="49" charset="0"/>
                <a:cs typeface="Courier New" pitchFamily="49" charset="0"/>
              </a:rPr>
              <a:t>suite.addTest(new TestSuite(TestPerson.class));</a:t>
            </a:r>
            <a:br>
              <a:rPr lang="vi-VN" sz="1700" b="1" dirty="0">
                <a:latin typeface="Courier New" pitchFamily="49" charset="0"/>
                <a:cs typeface="Courier New" pitchFamily="49" charset="0"/>
              </a:rPr>
            </a:br>
            <a:r>
              <a:rPr lang="vi-VN" sz="1700" b="1" dirty="0">
                <a:latin typeface="Courier New" pitchFamily="49" charset="0"/>
                <a:cs typeface="Courier New" pitchFamily="49" charset="0"/>
              </a:rPr>
              <a:t>return suite;</a:t>
            </a:r>
            <a:r>
              <a:rPr lang="vi-VN" sz="1700" b="1" dirty="0"/>
              <a:t/>
            </a:r>
            <a:br>
              <a:rPr lang="vi-VN" sz="1700" b="1" dirty="0"/>
            </a:br>
            <a:r>
              <a:rPr lang="vi-VN" sz="1700" b="1" dirty="0">
                <a:latin typeface="Courier New" pitchFamily="49" charset="0"/>
                <a:cs typeface="Courier New" pitchFamily="49" charset="0"/>
              </a:rPr>
              <a:t>}</a:t>
            </a:r>
            <a:r>
              <a:rPr lang="vi-VN" sz="1700" dirty="0"/>
              <a:t/>
            </a:r>
            <a:br>
              <a:rPr lang="vi-VN" sz="1700" dirty="0"/>
            </a:br>
            <a:endParaRPr lang="en-US" sz="1700" dirty="0"/>
          </a:p>
        </p:txBody>
      </p:sp>
    </p:spTree>
    <p:extLst>
      <p:ext uri="{BB962C8B-B14F-4D97-AF65-F5344CB8AC3E}">
        <p14:creationId xmlns:p14="http://schemas.microsoft.com/office/powerpoint/2010/main" val="315836346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579438"/>
          </a:xfrm>
        </p:spPr>
        <p:txBody>
          <a:bodyPr>
            <a:normAutofit fontScale="90000"/>
          </a:bodyPr>
          <a:lstStyle/>
          <a:p>
            <a:r>
              <a:rPr lang="en-US" dirty="0" err="1" smtClean="0"/>
              <a:t>Lặp</a:t>
            </a:r>
            <a:r>
              <a:rPr lang="en-US" dirty="0" smtClean="0"/>
              <a:t> </a:t>
            </a:r>
            <a:r>
              <a:rPr lang="en-US" dirty="0" err="1" smtClean="0"/>
              <a:t>lại</a:t>
            </a:r>
            <a:r>
              <a:rPr lang="en-US" dirty="0" smtClean="0"/>
              <a:t> test </a:t>
            </a:r>
            <a:endParaRPr lang="en-US" dirty="0"/>
          </a:p>
        </p:txBody>
      </p:sp>
      <p:sp>
        <p:nvSpPr>
          <p:cNvPr id="3" name="Content Placeholder 2"/>
          <p:cNvSpPr>
            <a:spLocks noGrp="1"/>
          </p:cNvSpPr>
          <p:nvPr>
            <p:ph idx="1"/>
          </p:nvPr>
        </p:nvSpPr>
        <p:spPr>
          <a:xfrm>
            <a:off x="914400" y="609600"/>
            <a:ext cx="7772400" cy="4800600"/>
          </a:xfrm>
        </p:spPr>
        <p:txBody>
          <a:bodyPr>
            <a:noAutofit/>
          </a:bodyPr>
          <a:lstStyle/>
          <a:p>
            <a:r>
              <a:rPr lang="vi-VN" sz="1600" dirty="0" smtClean="0"/>
              <a:t>ta </a:t>
            </a:r>
            <a:r>
              <a:rPr lang="vi-VN" sz="1600" dirty="0"/>
              <a:t>muốn chạy một test nào đó lặp đi lặp lại nhiều lần để đo hiệu suất hay phân tích các vấn đề trục trặc. JUnit cung cấp cho chúng ta lớp junit.extension.RepeatedTest để làm được điều này. </a:t>
            </a:r>
            <a:br>
              <a:rPr lang="vi-VN" sz="1600" dirty="0"/>
            </a:br>
            <a:r>
              <a:rPr lang="vi-VN" sz="1600" dirty="0"/>
              <a:t/>
            </a:r>
            <a:br>
              <a:rPr lang="vi-VN" sz="1600" dirty="0"/>
            </a:br>
            <a:r>
              <a:rPr lang="vi-VN" sz="1600" dirty="0">
                <a:latin typeface="Courier New" pitchFamily="49" charset="0"/>
                <a:cs typeface="Courier New" pitchFamily="49" charset="0"/>
              </a:rPr>
              <a:t>public static Test suite() {</a:t>
            </a:r>
            <a:br>
              <a:rPr lang="vi-VN" sz="1600" dirty="0">
                <a:latin typeface="Courier New" pitchFamily="49" charset="0"/>
                <a:cs typeface="Courier New" pitchFamily="49" charset="0"/>
              </a:rPr>
            </a:br>
            <a:r>
              <a:rPr lang="vi-VN" sz="1600" dirty="0">
                <a:latin typeface="Courier New" pitchFamily="49" charset="0"/>
                <a:cs typeface="Courier New" pitchFamily="49" charset="0"/>
              </a:rPr>
              <a:t>//Chạy toàn bộ test suite 10 lần</a:t>
            </a:r>
            <a:br>
              <a:rPr lang="vi-VN" sz="1600" dirty="0">
                <a:latin typeface="Courier New" pitchFamily="49" charset="0"/>
                <a:cs typeface="Courier New" pitchFamily="49" charset="0"/>
              </a:rPr>
            </a:br>
            <a:r>
              <a:rPr lang="vi-VN" sz="1600" dirty="0">
                <a:latin typeface="Courier New" pitchFamily="49" charset="0"/>
                <a:cs typeface="Courier New" pitchFamily="49" charset="0"/>
              </a:rPr>
              <a:t>return new </a:t>
            </a:r>
            <a:r>
              <a:rPr lang="vi-VN" sz="1600" b="1" dirty="0">
                <a:latin typeface="Courier New" pitchFamily="49" charset="0"/>
                <a:cs typeface="Courier New" pitchFamily="49" charset="0"/>
              </a:rPr>
              <a:t>RepeatedTest(new TestSuite(TestGame.class), 10);</a:t>
            </a:r>
            <a:br>
              <a:rPr lang="vi-VN" sz="1600" b="1" dirty="0">
                <a:latin typeface="Courier New" pitchFamily="49" charset="0"/>
                <a:cs typeface="Courier New" pitchFamily="49" charset="0"/>
              </a:rPr>
            </a:br>
            <a:r>
              <a:rPr lang="vi-VN" sz="1600" dirty="0">
                <a:latin typeface="Courier New" pitchFamily="49" charset="0"/>
                <a:cs typeface="Courier New" pitchFamily="49" charset="0"/>
              </a:rPr>
              <a:t>}</a:t>
            </a:r>
            <a:r>
              <a:rPr lang="vi-VN" sz="1600" dirty="0"/>
              <a:t/>
            </a:r>
            <a:br>
              <a:rPr lang="vi-VN" sz="1600" dirty="0"/>
            </a:br>
            <a:r>
              <a:rPr lang="vi-VN" sz="1600" dirty="0"/>
              <a:t/>
            </a:r>
            <a:br>
              <a:rPr lang="vi-VN" sz="1600" dirty="0"/>
            </a:br>
            <a:r>
              <a:rPr lang="vi-VN" sz="1600" dirty="0"/>
              <a:t>Tham số đầu tiên của RepeatedTest là một Test cần chạy, tham số thứ </a:t>
            </a:r>
            <a:r>
              <a:rPr lang="vi-VN" sz="1600" dirty="0" smtClean="0"/>
              <a:t>2 </a:t>
            </a:r>
            <a:r>
              <a:rPr lang="vi-VN" sz="1600" dirty="0"/>
              <a:t>là số lần lặp lại. Vì TestSuite cài đặt interface Test nên chúng ta có thể lặp lại toàn bộ test như trên. Tiếp theo là ví dụ mô tả cách xây dựng một test suite mà trong đó các test khác nhau được lặp đi lặp lại khác nhau:</a:t>
            </a:r>
            <a:br>
              <a:rPr lang="vi-VN" sz="1600" dirty="0"/>
            </a:br>
            <a:r>
              <a:rPr lang="vi-VN" sz="1600" dirty="0"/>
              <a:t/>
            </a:r>
            <a:br>
              <a:rPr lang="vi-VN" sz="1600" dirty="0"/>
            </a:br>
            <a:r>
              <a:rPr lang="vi-VN" sz="1600" dirty="0"/>
              <a:t>public static Test suite() { </a:t>
            </a:r>
            <a:br>
              <a:rPr lang="vi-VN" sz="1600" dirty="0"/>
            </a:br>
            <a:r>
              <a:rPr lang="vi-VN" sz="1600" dirty="0"/>
              <a:t>TestSuite suite = new TestSuite();</a:t>
            </a:r>
            <a:br>
              <a:rPr lang="vi-VN" sz="1600" dirty="0"/>
            </a:br>
            <a:r>
              <a:rPr lang="vi-VN" sz="1600" dirty="0"/>
              <a:t>//Lặp lại testCreateFighter 100 lần</a:t>
            </a:r>
            <a:br>
              <a:rPr lang="vi-VN" sz="1600" dirty="0"/>
            </a:br>
            <a:r>
              <a:rPr lang="vi-VN" sz="1600" dirty="0"/>
              <a:t>suite.addTest(new RepeatedTest(new TestGame(“testCreateFighter”), 100));</a:t>
            </a:r>
            <a:br>
              <a:rPr lang="vi-VN" sz="1600" dirty="0"/>
            </a:br>
            <a:r>
              <a:rPr lang="vi-VN" sz="1600" dirty="0"/>
              <a:t>//Chạy testSameFighters 1 lần</a:t>
            </a:r>
            <a:br>
              <a:rPr lang="vi-VN" sz="1600" dirty="0"/>
            </a:br>
            <a:r>
              <a:rPr lang="vi-VN" sz="1600" dirty="0"/>
              <a:t>suite.addTest(new TestGame(“testSameFighters”));</a:t>
            </a:r>
            <a:br>
              <a:rPr lang="vi-VN" sz="1600" dirty="0"/>
            </a:br>
            <a:r>
              <a:rPr lang="vi-VN" sz="1600" dirty="0"/>
              <a:t>//Lặp lại testGameInitialState </a:t>
            </a:r>
            <a:r>
              <a:rPr lang="vi-VN" sz="1600" dirty="0" smtClean="0"/>
              <a:t>20 </a:t>
            </a:r>
            <a:r>
              <a:rPr lang="vi-VN" sz="1600" dirty="0"/>
              <a:t>lần</a:t>
            </a:r>
            <a:br>
              <a:rPr lang="vi-VN" sz="1600" dirty="0"/>
            </a:br>
            <a:r>
              <a:rPr lang="vi-VN" sz="1600" dirty="0"/>
              <a:t>suite.addTest(new RepeatedTest(new TestGame(“testGameInitialState”), </a:t>
            </a:r>
            <a:r>
              <a:rPr lang="vi-VN" sz="1600" dirty="0" smtClean="0"/>
              <a:t>20</a:t>
            </a:r>
            <a:r>
              <a:rPr lang="vi-VN" sz="1600" dirty="0"/>
              <a:t>);</a:t>
            </a:r>
            <a:br>
              <a:rPr lang="vi-VN" sz="1600" dirty="0"/>
            </a:br>
            <a:r>
              <a:rPr lang="vi-VN" sz="1600" dirty="0"/>
              <a:t>return suite;</a:t>
            </a:r>
            <a:br>
              <a:rPr lang="vi-VN" sz="1600" dirty="0"/>
            </a:br>
            <a:r>
              <a:rPr lang="vi-VN" sz="1600" dirty="0"/>
              <a:t>}</a:t>
            </a:r>
            <a:br>
              <a:rPr lang="vi-VN" sz="1600" dirty="0"/>
            </a:br>
            <a:endParaRPr lang="en-US" sz="1600" dirty="0"/>
          </a:p>
        </p:txBody>
      </p:sp>
    </p:spTree>
    <p:extLst>
      <p:ext uri="{BB962C8B-B14F-4D97-AF65-F5344CB8AC3E}">
        <p14:creationId xmlns:p14="http://schemas.microsoft.com/office/powerpoint/2010/main" val="39137305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894"/>
            <a:ext cx="7498080" cy="655638"/>
          </a:xfrm>
        </p:spPr>
        <p:txBody>
          <a:bodyPr>
            <a:normAutofit/>
          </a:bodyPr>
          <a:lstStyle/>
          <a:p>
            <a:r>
              <a:rPr lang="en-US" sz="3200" dirty="0" err="1" smtClean="0"/>
              <a:t>JUnit</a:t>
            </a:r>
            <a:r>
              <a:rPr lang="en-US" sz="3200" dirty="0" smtClean="0"/>
              <a:t> – </a:t>
            </a:r>
            <a:r>
              <a:rPr lang="en-US" sz="3200" dirty="0" err="1" smtClean="0"/>
              <a:t>tiện</a:t>
            </a:r>
            <a:r>
              <a:rPr lang="en-US" sz="3200" dirty="0" smtClean="0"/>
              <a:t> </a:t>
            </a:r>
            <a:r>
              <a:rPr lang="en-US" sz="3200" dirty="0" err="1" smtClean="0"/>
              <a:t>ích</a:t>
            </a:r>
            <a:r>
              <a:rPr lang="en-US" sz="3200" dirty="0" smtClean="0"/>
              <a:t> </a:t>
            </a:r>
            <a:r>
              <a:rPr lang="en-US" sz="3200" dirty="0" err="1" smtClean="0"/>
              <a:t>mở</a:t>
            </a:r>
            <a:r>
              <a:rPr lang="en-US" sz="3200" dirty="0" smtClean="0"/>
              <a:t> </a:t>
            </a:r>
            <a:r>
              <a:rPr lang="en-US" sz="3200" dirty="0" err="1" smtClean="0"/>
              <a:t>rộng</a:t>
            </a:r>
            <a:endParaRPr lang="en-US" sz="3200" dirty="0"/>
          </a:p>
        </p:txBody>
      </p:sp>
      <p:sp>
        <p:nvSpPr>
          <p:cNvPr id="3" name="Content Placeholder 2"/>
          <p:cNvSpPr>
            <a:spLocks noGrp="1"/>
          </p:cNvSpPr>
          <p:nvPr>
            <p:ph idx="1"/>
          </p:nvPr>
        </p:nvSpPr>
        <p:spPr>
          <a:xfrm>
            <a:off x="914400" y="685800"/>
            <a:ext cx="7498080" cy="4800600"/>
          </a:xfrm>
        </p:spPr>
        <p:txBody>
          <a:bodyPr>
            <a:noAutofit/>
          </a:bodyPr>
          <a:lstStyle/>
          <a:p>
            <a:r>
              <a:rPr lang="vi-VN" sz="2000" b="1" dirty="0"/>
              <a:t>a) Cactus</a:t>
            </a:r>
            <a:br>
              <a:rPr lang="vi-VN" sz="2000" b="1" dirty="0"/>
            </a:br>
            <a:r>
              <a:rPr lang="vi-VN" sz="1700" dirty="0"/>
              <a:t/>
            </a:r>
            <a:br>
              <a:rPr lang="vi-VN" sz="1700" dirty="0"/>
            </a:br>
            <a:r>
              <a:rPr lang="vi-VN" sz="1700" dirty="0"/>
              <a:t>Cactus là một framework unit testing nguồn mở dùng để test cho các đoạn mã phía bên server của Java. Đặc biệt là Cactus cho phép bạn test Servlet, JSP, và Servlet filter. Cactus thừa kế từ JUnit để cung cấp 3 lớp con của lớp junit.framework.TestCase là các lớp:</a:t>
            </a:r>
            <a:br>
              <a:rPr lang="vi-VN" sz="1700" dirty="0"/>
            </a:br>
            <a:r>
              <a:rPr lang="vi-VN" sz="1700" dirty="0"/>
              <a:t/>
            </a:r>
            <a:br>
              <a:rPr lang="vi-VN" sz="1700" dirty="0"/>
            </a:br>
            <a:r>
              <a:rPr lang="vi-VN" sz="1700" dirty="0"/>
              <a:t>• org.apache.cactus.ServletTestCase</a:t>
            </a:r>
            <a:br>
              <a:rPr lang="vi-VN" sz="1700" dirty="0"/>
            </a:br>
            <a:r>
              <a:rPr lang="vi-VN" sz="1700" dirty="0"/>
              <a:t>• org.apache.cactus.JspTestCase</a:t>
            </a:r>
            <a:br>
              <a:rPr lang="vi-VN" sz="1700" dirty="0"/>
            </a:br>
            <a:r>
              <a:rPr lang="vi-VN" sz="1700" dirty="0"/>
              <a:t>• org.apache.cactus.FilterTestCase</a:t>
            </a:r>
            <a:br>
              <a:rPr lang="vi-VN" sz="1700" dirty="0"/>
            </a:br>
            <a:r>
              <a:rPr lang="vi-VN" sz="1700" dirty="0"/>
              <a:t/>
            </a:r>
            <a:br>
              <a:rPr lang="vi-VN" sz="1700" dirty="0"/>
            </a:br>
            <a:r>
              <a:rPr lang="vi-VN" sz="1700" dirty="0"/>
              <a:t>Mỗi test case của Cactus cung cấp 1 chức năng đặc biệt. Cactus test thực thi trên cả client và server. Khi sử dụng Cactus bạn chỉ cần tạo một lớp thừa kế từ 1 trong 3 lớp trên. Sau đó Cactus sẽ tạo ra và chạy 2 thể hiện của test case</a:t>
            </a:r>
            <a:r>
              <a:rPr lang="vi-VN" sz="1700" dirty="0" smtClean="0"/>
              <a:t>. Một chạy trên JVM ở phía client, cái còn lại chạy bên trong JVM của môi trường chạy servlet (servlet container) phía server. Bên client phía client cho phép HTTP headers và các tham số HTTP được thêm vào các yêu cầu đi ra. Bên phía server gọi thực thi các phương thức bên trong servlet của bạn để thực hiện bất kỳ xác nhận nào, và sau đó sẽ gởi phản hồi ngược trở lại cho phía client. Tíếp đến bên phía client xác nhận phản hồi từ bên server gởi về có chứa thông tin mong muốn hay không.</a:t>
            </a:r>
            <a:br>
              <a:rPr lang="vi-VN" sz="1700" dirty="0" smtClean="0"/>
            </a:br>
            <a:r>
              <a:rPr lang="vi-VN" sz="1700" dirty="0" smtClean="0"/>
              <a:t/>
            </a:r>
            <a:br>
              <a:rPr lang="vi-VN" sz="1700" dirty="0" smtClean="0"/>
            </a:br>
            <a:r>
              <a:rPr lang="vi-VN" sz="1700" dirty="0"/>
              <a:t/>
            </a:r>
            <a:br>
              <a:rPr lang="vi-VN" sz="1700" dirty="0"/>
            </a:br>
            <a:endParaRPr lang="en-US" sz="1700" dirty="0"/>
          </a:p>
        </p:txBody>
      </p:sp>
    </p:spTree>
    <p:extLst>
      <p:ext uri="{BB962C8B-B14F-4D97-AF65-F5344CB8AC3E}">
        <p14:creationId xmlns:p14="http://schemas.microsoft.com/office/powerpoint/2010/main" val="100586813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7498080" cy="4800600"/>
          </a:xfrm>
        </p:spPr>
        <p:txBody>
          <a:bodyPr>
            <a:noAutofit/>
          </a:bodyPr>
          <a:lstStyle/>
          <a:p>
            <a:r>
              <a:rPr lang="vi-VN" sz="2000" b="1" dirty="0">
                <a:solidFill>
                  <a:prstClr val="black"/>
                </a:solidFill>
              </a:rPr>
              <a:t>b) HttpUnit</a:t>
            </a:r>
            <a:r>
              <a:rPr lang="vi-VN" sz="1800" dirty="0">
                <a:solidFill>
                  <a:prstClr val="black"/>
                </a:solidFill>
              </a:rPr>
              <a:t/>
            </a:r>
            <a:br>
              <a:rPr lang="vi-VN" sz="1800" dirty="0">
                <a:solidFill>
                  <a:prstClr val="black"/>
                </a:solidFill>
              </a:rPr>
            </a:br>
            <a:r>
              <a:rPr lang="vi-VN" sz="1800" dirty="0">
                <a:solidFill>
                  <a:prstClr val="black"/>
                </a:solidFill>
              </a:rPr>
              <a:t/>
            </a:r>
            <a:br>
              <a:rPr lang="vi-VN" sz="1800" dirty="0">
                <a:solidFill>
                  <a:prstClr val="black"/>
                </a:solidFill>
              </a:rPr>
            </a:br>
            <a:r>
              <a:rPr lang="vi-VN" sz="1800" dirty="0">
                <a:solidFill>
                  <a:prstClr val="black"/>
                </a:solidFill>
              </a:rPr>
              <a:t>HttpUnit là một thư viện nguồn mở của Java được dùng để tương tác với các server HTTP. Với HttpUnit, chương trình Java của bạn có thể truy xuất trực tiếp đến server mà không cần thiết phải sử dụng đến trình duyệt. </a:t>
            </a:r>
            <a:br>
              <a:rPr lang="vi-VN" sz="1800" dirty="0">
                <a:solidFill>
                  <a:prstClr val="black"/>
                </a:solidFill>
              </a:rPr>
            </a:br>
            <a:r>
              <a:rPr lang="vi-VN" sz="1800" dirty="0">
                <a:solidFill>
                  <a:prstClr val="black"/>
                </a:solidFill>
              </a:rPr>
              <a:t>HttpUnit cung cấp các API để phân tích HTML, nhận thông tin của biểu mẫu trang web, theo dõi các siêu liên kết, thiết lập cookie và thực hiện các tác vụ khác có liên quan đến trình duyệt web.</a:t>
            </a:r>
            <a:br>
              <a:rPr lang="vi-VN" sz="1800" dirty="0">
                <a:solidFill>
                  <a:prstClr val="black"/>
                </a:solidFill>
              </a:rPr>
            </a:br>
            <a:r>
              <a:rPr lang="vi-VN" sz="1800" dirty="0">
                <a:solidFill>
                  <a:prstClr val="black"/>
                </a:solidFill>
              </a:rPr>
              <a:t>Ngoài ra nó cũng gồm cả một thư viện để thao tác trực tiếp đến servlet, đôi khi không cần thiết phải khởi động web server</a:t>
            </a:r>
            <a:br>
              <a:rPr lang="vi-VN" sz="1800" dirty="0">
                <a:solidFill>
                  <a:prstClr val="black"/>
                </a:solidFill>
              </a:rPr>
            </a:br>
            <a:r>
              <a:rPr lang="vi-VN" sz="1800" dirty="0">
                <a:solidFill>
                  <a:prstClr val="black"/>
                </a:solidFill>
              </a:rPr>
              <a:t>Thông thường chúng ta sử dụng kết hợp HttpUnit và JUnit để viết các tét. JUnit định nghĩa các framework dùng để kiểm tra, và các phương thức testXXX() của bạn sẽ sử dụng các hàm API của thư viện HttpUnit để truy cập và kiểm tra trang web</a:t>
            </a:r>
            <a:br>
              <a:rPr lang="vi-VN" sz="1800" dirty="0">
                <a:solidFill>
                  <a:prstClr val="black"/>
                </a:solidFill>
              </a:rPr>
            </a:br>
            <a:r>
              <a:rPr lang="vi-VN" sz="1800" dirty="0">
                <a:solidFill>
                  <a:prstClr val="black"/>
                </a:solidFill>
              </a:rPr>
              <a:t/>
            </a:r>
            <a:br>
              <a:rPr lang="vi-VN" sz="1800" dirty="0">
                <a:solidFill>
                  <a:prstClr val="black"/>
                </a:solidFill>
              </a:rPr>
            </a:br>
            <a:r>
              <a:rPr lang="vi-VN" sz="2000" b="1" dirty="0">
                <a:solidFill>
                  <a:prstClr val="black"/>
                </a:solidFill>
              </a:rPr>
              <a:t/>
            </a:r>
            <a:br>
              <a:rPr lang="vi-VN" sz="2000" b="1" dirty="0">
                <a:solidFill>
                  <a:prstClr val="black"/>
                </a:solidFill>
              </a:rPr>
            </a:br>
            <a:r>
              <a:rPr lang="vi-VN" sz="2000" b="1" dirty="0">
                <a:solidFill>
                  <a:prstClr val="black"/>
                </a:solidFill>
              </a:rPr>
              <a:t>c) NUnit</a:t>
            </a:r>
            <a:r>
              <a:rPr lang="vi-VN" sz="1800" dirty="0">
                <a:solidFill>
                  <a:prstClr val="black"/>
                </a:solidFill>
              </a:rPr>
              <a:t/>
            </a:r>
            <a:br>
              <a:rPr lang="vi-VN" sz="1800" dirty="0">
                <a:solidFill>
                  <a:prstClr val="black"/>
                </a:solidFill>
              </a:rPr>
            </a:br>
            <a:r>
              <a:rPr lang="vi-VN" sz="1800" dirty="0">
                <a:solidFill>
                  <a:prstClr val="black"/>
                </a:solidFill>
              </a:rPr>
              <a:t/>
            </a:r>
            <a:br>
              <a:rPr lang="vi-VN" sz="1800" dirty="0">
                <a:solidFill>
                  <a:prstClr val="black"/>
                </a:solidFill>
              </a:rPr>
            </a:br>
            <a:r>
              <a:rPr lang="vi-VN" sz="1800" dirty="0">
                <a:solidFill>
                  <a:prstClr val="black"/>
                </a:solidFill>
              </a:rPr>
              <a:t>NUnit là một framework dành cho việc testing unit trong tất cả các ngôn ngữ .NET. Khởi đầu nó cũng được bắt đầu từ JUnit, nó là một công cụ hỗ trợ việc unit testing cho Microsoft.NET. Nó được viết hoàn toàn bằng C# </a:t>
            </a:r>
            <a:r>
              <a:rPr lang="vi-VN" sz="1800" dirty="0"/>
              <a:t/>
            </a:r>
            <a:br>
              <a:rPr lang="vi-VN" sz="1800" dirty="0"/>
            </a:br>
            <a:endParaRPr lang="en-US" sz="1800" dirty="0"/>
          </a:p>
        </p:txBody>
      </p:sp>
    </p:spTree>
    <p:extLst>
      <p:ext uri="{BB962C8B-B14F-4D97-AF65-F5344CB8AC3E}">
        <p14:creationId xmlns:p14="http://schemas.microsoft.com/office/powerpoint/2010/main" val="199694743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687762"/>
          </a:xfrm>
        </p:spPr>
        <p:txBody>
          <a:bodyPr>
            <a:normAutofit/>
          </a:bodyPr>
          <a:lstStyle/>
          <a:p>
            <a:r>
              <a:rPr lang="en-US" sz="10000" dirty="0" smtClean="0">
                <a:latin typeface="Cooper Black" pitchFamily="18" charset="0"/>
              </a:rPr>
              <a:t>DEMO</a:t>
            </a:r>
            <a:endParaRPr lang="en-US" sz="10000" dirty="0">
              <a:latin typeface="Cooper Black" pitchFamily="18" charset="0"/>
            </a:endParaRPr>
          </a:p>
        </p:txBody>
      </p:sp>
    </p:spTree>
    <p:extLst>
      <p:ext uri="{BB962C8B-B14F-4D97-AF65-F5344CB8AC3E}">
        <p14:creationId xmlns:p14="http://schemas.microsoft.com/office/powerpoint/2010/main" val="416158937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447"/>
            <a:ext cx="7498080" cy="685800"/>
          </a:xfrm>
        </p:spPr>
        <p:txBody>
          <a:bodyPr>
            <a:normAutofit fontScale="90000"/>
          </a:bodyPr>
          <a:lstStyle/>
          <a:p>
            <a:r>
              <a:rPr lang="en-US" dirty="0" err="1" smtClean="0"/>
              <a:t>Khái</a:t>
            </a:r>
            <a:r>
              <a:rPr lang="en-US" dirty="0" smtClean="0"/>
              <a:t> </a:t>
            </a:r>
            <a:r>
              <a:rPr lang="en-US" dirty="0" err="1" smtClean="0"/>
              <a:t>quát</a:t>
            </a:r>
            <a:r>
              <a:rPr lang="en-US" dirty="0" smtClean="0"/>
              <a:t> </a:t>
            </a:r>
            <a:r>
              <a:rPr lang="en-US" dirty="0" err="1" smtClean="0"/>
              <a:t>JUnit</a:t>
            </a:r>
            <a:r>
              <a:rPr lang="en-US" dirty="0" smtClean="0"/>
              <a:t> </a:t>
            </a:r>
            <a:endParaRPr lang="en-US" dirty="0"/>
          </a:p>
        </p:txBody>
      </p:sp>
      <p:sp>
        <p:nvSpPr>
          <p:cNvPr id="3" name="Content Placeholder 2"/>
          <p:cNvSpPr>
            <a:spLocks noGrp="1"/>
          </p:cNvSpPr>
          <p:nvPr>
            <p:ph idx="1"/>
          </p:nvPr>
        </p:nvSpPr>
        <p:spPr>
          <a:xfrm>
            <a:off x="838200" y="762000"/>
            <a:ext cx="7848600" cy="5791200"/>
          </a:xfrm>
        </p:spPr>
        <p:txBody>
          <a:bodyPr numCol="2">
            <a:noAutofit/>
          </a:bodyPr>
          <a:lstStyle/>
          <a:p>
            <a:r>
              <a:rPr lang="en-US" sz="1500" dirty="0" smtClean="0">
                <a:latin typeface="Tahoma" pitchFamily="34" charset="0"/>
                <a:ea typeface="Tahoma" pitchFamily="34" charset="0"/>
                <a:cs typeface="Tahoma" pitchFamily="34" charset="0"/>
              </a:rPr>
              <a:t>Unit testing </a:t>
            </a:r>
            <a:r>
              <a:rPr lang="en-US" sz="1500" dirty="0" err="1" smtClean="0">
                <a:latin typeface="Tahoma" pitchFamily="34" charset="0"/>
                <a:ea typeface="Tahoma" pitchFamily="34" charset="0"/>
                <a:cs typeface="Tahoma" pitchFamily="34" charset="0"/>
              </a:rPr>
              <a:t>là</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cụ</a:t>
            </a:r>
            <a:r>
              <a:rPr lang="en-US" sz="1500" dirty="0" smtClean="0">
                <a:latin typeface="Tahoma" pitchFamily="34" charset="0"/>
                <a:ea typeface="Tahoma" pitchFamily="34" charset="0"/>
                <a:cs typeface="Tahoma" pitchFamily="34" charset="0"/>
              </a:rPr>
              <a:t> test </a:t>
            </a:r>
            <a:r>
              <a:rPr lang="en-US" sz="1500" dirty="0" err="1" smtClean="0">
                <a:latin typeface="Tahoma" pitchFamily="34" charset="0"/>
                <a:ea typeface="Tahoma" pitchFamily="34" charset="0"/>
                <a:cs typeface="Tahoma" pitchFamily="34" charset="0"/>
              </a:rPr>
              <a:t>đơn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thể</a:t>
            </a:r>
            <a:r>
              <a:rPr lang="en-US" sz="1500" dirty="0" smtClean="0">
                <a:latin typeface="Tahoma" pitchFamily="34" charset="0"/>
                <a:ea typeface="Tahoma" pitchFamily="34" charset="0"/>
                <a:cs typeface="Tahoma" pitchFamily="34" charset="0"/>
              </a:rPr>
              <a:t> ( class </a:t>
            </a:r>
            <a:r>
              <a:rPr lang="en-US" sz="1500" dirty="0" err="1" smtClean="0">
                <a:latin typeface="Tahoma" pitchFamily="34" charset="0"/>
                <a:ea typeface="Tahoma" pitchFamily="34" charset="0"/>
                <a:cs typeface="Tahoma" pitchFamily="34" charset="0"/>
              </a:rPr>
              <a:t>hoặc</a:t>
            </a:r>
            <a:r>
              <a:rPr lang="en-US" sz="1500" dirty="0" smtClean="0">
                <a:latin typeface="Tahoma" pitchFamily="34" charset="0"/>
                <a:ea typeface="Tahoma" pitchFamily="34" charset="0"/>
                <a:cs typeface="Tahoma" pitchFamily="34" charset="0"/>
              </a:rPr>
              <a:t> method )</a:t>
            </a:r>
          </a:p>
          <a:p>
            <a:r>
              <a:rPr lang="en-US" sz="1500" dirty="0" smtClean="0">
                <a:latin typeface="Tahoma" pitchFamily="34" charset="0"/>
                <a:ea typeface="Tahoma" pitchFamily="34" charset="0"/>
                <a:cs typeface="Tahoma" pitchFamily="34" charset="0"/>
              </a:rPr>
              <a:t>Unit testing </a:t>
            </a:r>
            <a:r>
              <a:rPr lang="en-US" sz="1500" dirty="0" err="1" smtClean="0">
                <a:latin typeface="Tahoma" pitchFamily="34" charset="0"/>
                <a:ea typeface="Tahoma" pitchFamily="34" charset="0"/>
                <a:cs typeface="Tahoma" pitchFamily="34" charset="0"/>
              </a:rPr>
              <a:t>vô</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cùng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cần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thiết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đối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với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hầu</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hết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các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ty</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phần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mềm</a:t>
            </a:r>
            <a:r>
              <a:rPr lang="en-US" sz="1500" dirty="0" smtClean="0">
                <a:latin typeface="Tahoma" pitchFamily="34" charset="0"/>
                <a:ea typeface="Tahoma" pitchFamily="34" charset="0"/>
                <a:cs typeface="Tahoma" pitchFamily="34" charset="0"/>
              </a:rPr>
              <a:t> – </a:t>
            </a:r>
            <a:r>
              <a:rPr lang="en-US" sz="1500" dirty="0" err="1" smtClean="0">
                <a:latin typeface="Tahoma" pitchFamily="34" charset="0"/>
                <a:ea typeface="Tahoma" pitchFamily="34" charset="0"/>
                <a:cs typeface="Tahoma" pitchFamily="34" charset="0"/>
              </a:rPr>
              <a:t>là</a:t>
            </a:r>
            <a:r>
              <a:rPr lang="en-US" sz="1500" dirty="0" smtClean="0">
                <a:latin typeface="Tahoma" pitchFamily="34" charset="0"/>
                <a:ea typeface="Tahoma" pitchFamily="34" charset="0"/>
                <a:cs typeface="Tahoma" pitchFamily="34" charset="0"/>
              </a:rPr>
              <a:t> minh </a:t>
            </a:r>
            <a:r>
              <a:rPr lang="en-US" sz="1500" dirty="0" err="1" smtClean="0">
                <a:latin typeface="Tahoma" pitchFamily="34" charset="0"/>
                <a:ea typeface="Tahoma" pitchFamily="34" charset="0"/>
                <a:cs typeface="Tahoma" pitchFamily="34" charset="0"/>
              </a:rPr>
              <a:t>chứng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chất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lượng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sản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phẩm</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cho</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đối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tác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của</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họ</a:t>
            </a:r>
            <a:endParaRPr lang="en-US" sz="1500" dirty="0" smtClean="0">
              <a:latin typeface="Tahoma" pitchFamily="34" charset="0"/>
              <a:ea typeface="Tahoma" pitchFamily="34" charset="0"/>
              <a:cs typeface="Tahoma" pitchFamily="34" charset="0"/>
            </a:endParaRPr>
          </a:p>
          <a:p>
            <a:r>
              <a:rPr lang="en-US" sz="1500" dirty="0" smtClean="0">
                <a:latin typeface="Tahoma" pitchFamily="34" charset="0"/>
                <a:ea typeface="Tahoma" pitchFamily="34" charset="0"/>
                <a:cs typeface="Tahoma" pitchFamily="34" charset="0"/>
              </a:rPr>
              <a:t>Unit testing chia </a:t>
            </a:r>
            <a:r>
              <a:rPr lang="en-US" sz="1500" err="1" smtClean="0">
                <a:latin typeface="Tahoma" pitchFamily="34" charset="0"/>
                <a:ea typeface="Tahoma" pitchFamily="34" charset="0"/>
                <a:cs typeface="Tahoma" pitchFamily="34" charset="0"/>
              </a:rPr>
              <a:t>làm</a:t>
            </a:r>
            <a:r>
              <a:rPr lang="en-US" sz="1500" smtClean="0">
                <a:latin typeface="Tahoma" pitchFamily="34" charset="0"/>
                <a:ea typeface="Tahoma" pitchFamily="34" charset="0"/>
                <a:cs typeface="Tahoma" pitchFamily="34" charset="0"/>
              </a:rPr>
              <a:t> 2 </a:t>
            </a:r>
            <a:r>
              <a:rPr lang="en-US" sz="1500" dirty="0" err="1" smtClean="0">
                <a:latin typeface="Tahoma" pitchFamily="34" charset="0"/>
                <a:ea typeface="Tahoma" pitchFamily="34" charset="0"/>
                <a:cs typeface="Tahoma" pitchFamily="34" charset="0"/>
              </a:rPr>
              <a:t>hướng</a:t>
            </a:r>
            <a:r>
              <a:rPr lang="en-US" sz="1500" dirty="0" smtClean="0">
                <a:latin typeface="Tahoma" pitchFamily="34" charset="0"/>
                <a:ea typeface="Tahoma" pitchFamily="34" charset="0"/>
                <a:cs typeface="Tahoma" pitchFamily="34" charset="0"/>
              </a:rPr>
              <a:t> </a:t>
            </a:r>
          </a:p>
          <a:p>
            <a:endParaRPr lang="en-US" sz="1500" b="1" dirty="0" smtClean="0">
              <a:latin typeface="Tahoma" pitchFamily="34" charset="0"/>
              <a:ea typeface="Tahoma" pitchFamily="34" charset="0"/>
              <a:cs typeface="Tahoma" pitchFamily="34" charset="0"/>
            </a:endParaRPr>
          </a:p>
          <a:p>
            <a:r>
              <a:rPr lang="en-US" sz="1500" b="1" dirty="0" smtClean="0">
                <a:latin typeface="Tahoma" pitchFamily="34" charset="0"/>
                <a:ea typeface="Tahoma" pitchFamily="34" charset="0"/>
                <a:cs typeface="Tahoma" pitchFamily="34" charset="0"/>
              </a:rPr>
              <a:t>Manual testing ( </a:t>
            </a:r>
            <a:r>
              <a:rPr lang="en-US" sz="1500" b="1" dirty="0" err="1" smtClean="0">
                <a:latin typeface="Tahoma" pitchFamily="34" charset="0"/>
                <a:ea typeface="Tahoma" pitchFamily="34" charset="0"/>
                <a:cs typeface="Tahoma" pitchFamily="34" charset="0"/>
              </a:rPr>
              <a:t>thủ</a:t>
            </a:r>
            <a:r>
              <a:rPr lang="en-US" sz="1500" b="1" dirty="0" smtClean="0">
                <a:latin typeface="Tahoma" pitchFamily="34" charset="0"/>
                <a:ea typeface="Tahoma" pitchFamily="34" charset="0"/>
                <a:cs typeface="Tahoma" pitchFamily="34" charset="0"/>
              </a:rPr>
              <a:t> </a:t>
            </a:r>
            <a:r>
              <a:rPr lang="en-US" sz="1500" b="1" dirty="0" err="1" smtClean="0">
                <a:latin typeface="Tahoma" pitchFamily="34" charset="0"/>
                <a:ea typeface="Tahoma" pitchFamily="34" charset="0"/>
                <a:cs typeface="Tahoma" pitchFamily="34" charset="0"/>
              </a:rPr>
              <a:t>công</a:t>
            </a:r>
            <a:r>
              <a:rPr lang="en-US" sz="1500" b="1" dirty="0" smtClean="0">
                <a:latin typeface="Tahoma" pitchFamily="34" charset="0"/>
                <a:ea typeface="Tahoma" pitchFamily="34" charset="0"/>
                <a:cs typeface="Tahoma" pitchFamily="34" charset="0"/>
              </a:rPr>
              <a:t> ) </a:t>
            </a:r>
            <a:r>
              <a:rPr lang="en-US" sz="1500" dirty="0" smtClean="0">
                <a:latin typeface="Tahoma" pitchFamily="34" charset="0"/>
                <a:ea typeface="Tahoma" pitchFamily="34" charset="0"/>
                <a:cs typeface="Tahoma" pitchFamily="34" charset="0"/>
              </a:rPr>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&gt;&gt;</a:t>
            </a:r>
            <a:r>
              <a:rPr lang="en-US" sz="1500" dirty="0" err="1" smtClean="0">
                <a:latin typeface="Tahoma" pitchFamily="34" charset="0"/>
                <a:ea typeface="Tahoma" pitchFamily="34" charset="0"/>
                <a:cs typeface="Tahoma" pitchFamily="34" charset="0"/>
              </a:rPr>
              <a:t>Thực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hiện</a:t>
            </a:r>
            <a:r>
              <a:rPr lang="en-US" sz="1500" dirty="0" smtClean="0">
                <a:latin typeface="Tahoma" pitchFamily="34" charset="0"/>
                <a:ea typeface="Tahoma" pitchFamily="34" charset="0"/>
                <a:cs typeface="Tahoma" pitchFamily="34" charset="0"/>
              </a:rPr>
              <a:t> test case </a:t>
            </a:r>
            <a:r>
              <a:rPr lang="en-US" sz="1500" dirty="0" err="1" smtClean="0">
                <a:latin typeface="Tahoma" pitchFamily="34" charset="0"/>
                <a:ea typeface="Tahoma" pitchFamily="34" charset="0"/>
                <a:cs typeface="Tahoma" pitchFamily="34" charset="0"/>
              </a:rPr>
              <a:t>bằng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cách</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thủ</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mà</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không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nhờ</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sự</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hỗ</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trợ</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từ</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cụ</a:t>
            </a:r>
            <a:r>
              <a:rPr lang="en-US" sz="1500" dirty="0" smtClean="0">
                <a:latin typeface="Tahoma" pitchFamily="34" charset="0"/>
                <a:ea typeface="Tahoma" pitchFamily="34" charset="0"/>
                <a:cs typeface="Tahoma" pitchFamily="34" charset="0"/>
              </a:rPr>
              <a:t> test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Tốn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nhân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Nhiều</a:t>
            </a:r>
            <a:r>
              <a:rPr lang="en-US" sz="1500" dirty="0" smtClean="0">
                <a:latin typeface="Tahoma" pitchFamily="34" charset="0"/>
                <a:ea typeface="Tahoma" pitchFamily="34" charset="0"/>
                <a:cs typeface="Tahoma" pitchFamily="34" charset="0"/>
              </a:rPr>
              <a:t> test case </a:t>
            </a:r>
            <a:r>
              <a:rPr lang="en-US" sz="1500" dirty="0" err="1" smtClean="0">
                <a:latin typeface="Tahoma" pitchFamily="34" charset="0"/>
                <a:ea typeface="Tahoma" pitchFamily="34" charset="0"/>
                <a:cs typeface="Tahoma" pitchFamily="34" charset="0"/>
              </a:rPr>
              <a:t>cần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được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hiện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thì</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càng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cần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nhiều</a:t>
            </a:r>
            <a:r>
              <a:rPr lang="en-US" sz="1500" dirty="0" smtClean="0">
                <a:latin typeface="Tahoma" pitchFamily="34" charset="0"/>
                <a:ea typeface="Tahoma" pitchFamily="34" charset="0"/>
                <a:cs typeface="Tahoma" pitchFamily="34" charset="0"/>
              </a:rPr>
              <a:t> tester </a:t>
            </a:r>
            <a:br>
              <a:rPr lang="en-US" sz="1500" dirty="0" smtClean="0">
                <a:latin typeface="Tahoma" pitchFamily="34" charset="0"/>
                <a:ea typeface="Tahoma" pitchFamily="34" charset="0"/>
                <a:cs typeface="Tahoma" pitchFamily="34" charset="0"/>
              </a:rPr>
            </a:br>
            <a:endParaRPr lang="en-US" sz="1500" dirty="0" smtClean="0">
              <a:latin typeface="Tahoma" pitchFamily="34" charset="0"/>
              <a:ea typeface="Tahoma" pitchFamily="34" charset="0"/>
              <a:cs typeface="Tahoma" pitchFamily="34" charset="0"/>
            </a:endParaRPr>
          </a:p>
          <a:p>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Độ</a:t>
            </a:r>
            <a:r>
              <a:rPr lang="en-US" sz="1500" dirty="0" smtClean="0">
                <a:latin typeface="Tahoma" pitchFamily="34" charset="0"/>
                <a:ea typeface="Tahoma" pitchFamily="34" charset="0"/>
                <a:cs typeface="Tahoma" pitchFamily="34" charset="0"/>
              </a:rPr>
              <a:t> tin </a:t>
            </a:r>
            <a:r>
              <a:rPr lang="en-US" sz="1500" dirty="0" err="1" smtClean="0">
                <a:latin typeface="Tahoma" pitchFamily="34" charset="0"/>
                <a:ea typeface="Tahoma" pitchFamily="34" charset="0"/>
                <a:cs typeface="Tahoma" pitchFamily="34" charset="0"/>
              </a:rPr>
              <a:t>cậy</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thấp</a:t>
            </a:r>
            <a:r>
              <a:rPr lang="en-US" sz="1500" dirty="0" smtClean="0">
                <a:latin typeface="Tahoma" pitchFamily="34" charset="0"/>
                <a:ea typeface="Tahoma" pitchFamily="34" charset="0"/>
                <a:cs typeface="Tahoma" pitchFamily="34" charset="0"/>
              </a:rPr>
              <a:t> : do </a:t>
            </a:r>
            <a:r>
              <a:rPr lang="en-US" sz="1500" dirty="0" err="1" smtClean="0">
                <a:latin typeface="Tahoma" pitchFamily="34" charset="0"/>
                <a:ea typeface="Tahoma" pitchFamily="34" charset="0"/>
                <a:cs typeface="Tahoma" pitchFamily="34" charset="0"/>
              </a:rPr>
              <a:t>sự</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nhầm</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lẫn</a:t>
            </a:r>
            <a:r>
              <a:rPr lang="en-US" sz="1500" dirty="0" smtClean="0">
                <a:latin typeface="Tahoma" pitchFamily="34" charset="0"/>
                <a:ea typeface="Tahoma" pitchFamily="34" charset="0"/>
                <a:cs typeface="Tahoma" pitchFamily="34" charset="0"/>
              </a:rPr>
              <a:t> , </a:t>
            </a:r>
            <a:r>
              <a:rPr lang="en-US" sz="1500" dirty="0" err="1" smtClean="0">
                <a:latin typeface="Tahoma" pitchFamily="34" charset="0"/>
                <a:ea typeface="Tahoma" pitchFamily="34" charset="0"/>
                <a:cs typeface="Tahoma" pitchFamily="34" charset="0"/>
              </a:rPr>
              <a:t>sai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sót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của</a:t>
            </a:r>
            <a:r>
              <a:rPr lang="en-US" sz="1500" dirty="0" smtClean="0">
                <a:latin typeface="Tahoma" pitchFamily="34" charset="0"/>
                <a:ea typeface="Tahoma" pitchFamily="34" charset="0"/>
                <a:cs typeface="Tahoma" pitchFamily="34" charset="0"/>
              </a:rPr>
              <a:t> con </a:t>
            </a:r>
            <a:r>
              <a:rPr lang="en-US" sz="1500" dirty="0" err="1" smtClean="0">
                <a:latin typeface="Tahoma" pitchFamily="34" charset="0"/>
                <a:ea typeface="Tahoma" pitchFamily="34" charset="0"/>
                <a:cs typeface="Tahoma" pitchFamily="34" charset="0"/>
              </a:rPr>
              <a:t>người</a:t>
            </a:r>
            <a:r>
              <a:rPr lang="en-US" sz="1500" dirty="0" smtClean="0">
                <a:latin typeface="Tahoma" pitchFamily="34" charset="0"/>
                <a:ea typeface="Tahoma" pitchFamily="34" charset="0"/>
                <a:cs typeface="Tahoma" pitchFamily="34" charset="0"/>
              </a:rPr>
              <a:t> </a:t>
            </a:r>
            <a:br>
              <a:rPr lang="en-US" sz="1500" dirty="0" smtClean="0">
                <a:latin typeface="Tahoma" pitchFamily="34" charset="0"/>
                <a:ea typeface="Tahoma" pitchFamily="34" charset="0"/>
                <a:cs typeface="Tahoma" pitchFamily="34" charset="0"/>
              </a:rPr>
            </a:br>
            <a:endParaRPr lang="en-US" sz="1500" dirty="0" smtClean="0">
              <a:latin typeface="Tahoma" pitchFamily="34" charset="0"/>
              <a:ea typeface="Tahoma" pitchFamily="34" charset="0"/>
              <a:cs typeface="Tahoma" pitchFamily="34" charset="0"/>
            </a:endParaRPr>
          </a:p>
          <a:p>
            <a:r>
              <a:rPr lang="en-US" sz="1500" dirty="0" smtClean="0">
                <a:latin typeface="Tahoma" pitchFamily="34" charset="0"/>
                <a:ea typeface="Tahoma" pitchFamily="34" charset="0"/>
                <a:cs typeface="Tahoma" pitchFamily="34" charset="0"/>
              </a:rPr>
              <a:t> </a:t>
            </a:r>
            <a:r>
              <a:rPr lang="en-US" sz="1500" dirty="0">
                <a:latin typeface="Tahoma" pitchFamily="34" charset="0"/>
                <a:ea typeface="Tahoma" pitchFamily="34" charset="0"/>
                <a:cs typeface="Tahoma" pitchFamily="34" charset="0"/>
              </a:rPr>
              <a:t>Non-programmable: </a:t>
            </a:r>
            <a:r>
              <a:rPr lang="en-US" sz="1500" dirty="0" err="1" smtClean="0">
                <a:latin typeface="Tahoma" pitchFamily="34" charset="0"/>
                <a:ea typeface="Tahoma" pitchFamily="34" charset="0"/>
                <a:cs typeface="Tahoma" pitchFamily="34" charset="0"/>
              </a:rPr>
              <a:t>Các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dạng</a:t>
            </a:r>
            <a:r>
              <a:rPr lang="en-US" sz="1500" dirty="0" smtClean="0">
                <a:latin typeface="Tahoma" pitchFamily="34" charset="0"/>
                <a:ea typeface="Tahoma" pitchFamily="34" charset="0"/>
                <a:cs typeface="Tahoma" pitchFamily="34" charset="0"/>
              </a:rPr>
              <a:t> test </a:t>
            </a:r>
            <a:r>
              <a:rPr lang="en-US" sz="1500" dirty="0" err="1" smtClean="0">
                <a:latin typeface="Tahoma" pitchFamily="34" charset="0"/>
                <a:ea typeface="Tahoma" pitchFamily="34" charset="0"/>
                <a:cs typeface="Tahoma" pitchFamily="34" charset="0"/>
              </a:rPr>
              <a:t>không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quá</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phức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tạp</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nên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ít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khi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dò</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được</a:t>
            </a:r>
            <a:r>
              <a:rPr lang="en-US" sz="1500" dirty="0" smtClean="0">
                <a:latin typeface="Tahoma" pitchFamily="34" charset="0"/>
                <a:ea typeface="Tahoma" pitchFamily="34" charset="0"/>
                <a:cs typeface="Tahoma" pitchFamily="34" charset="0"/>
              </a:rPr>
              <a:t> bug </a:t>
            </a:r>
            <a:r>
              <a:rPr lang="en-US" sz="1500" dirty="0" err="1" smtClean="0">
                <a:latin typeface="Tahoma" pitchFamily="34" charset="0"/>
                <a:ea typeface="Tahoma" pitchFamily="34" charset="0"/>
                <a:cs typeface="Tahoma" pitchFamily="34" charset="0"/>
              </a:rPr>
              <a:t>ẩn</a:t>
            </a:r>
            <a:r>
              <a:rPr lang="en-US" sz="1500" dirty="0" smtClean="0">
                <a:latin typeface="Tahoma" pitchFamily="34" charset="0"/>
                <a:ea typeface="Tahoma" pitchFamily="34" charset="0"/>
                <a:cs typeface="Tahoma" pitchFamily="34" charset="0"/>
              </a:rPr>
              <a:t> </a:t>
            </a:r>
          </a:p>
          <a:p>
            <a:endParaRPr lang="en-US" sz="1500" dirty="0">
              <a:latin typeface="Tahoma" pitchFamily="34" charset="0"/>
              <a:ea typeface="Tahoma" pitchFamily="34" charset="0"/>
              <a:cs typeface="Tahoma" pitchFamily="34" charset="0"/>
            </a:endParaRPr>
          </a:p>
          <a:p>
            <a:pPr marL="82296" indent="0">
              <a:buNone/>
            </a:pPr>
            <a:endParaRPr lang="en-US" sz="1500" b="1" dirty="0" smtClean="0">
              <a:latin typeface="Tahoma" pitchFamily="34" charset="0"/>
              <a:ea typeface="Tahoma" pitchFamily="34" charset="0"/>
              <a:cs typeface="Tahoma" pitchFamily="34" charset="0"/>
            </a:endParaRPr>
          </a:p>
          <a:p>
            <a:endParaRPr lang="en-US" sz="1500" b="1" dirty="0">
              <a:latin typeface="Tahoma" pitchFamily="34" charset="0"/>
              <a:ea typeface="Tahoma" pitchFamily="34" charset="0"/>
              <a:cs typeface="Tahoma" pitchFamily="34" charset="0"/>
            </a:endParaRPr>
          </a:p>
          <a:p>
            <a:endParaRPr lang="en-US" sz="1500" b="1" dirty="0" smtClean="0">
              <a:latin typeface="Tahoma" pitchFamily="34" charset="0"/>
              <a:ea typeface="Tahoma" pitchFamily="34" charset="0"/>
              <a:cs typeface="Tahoma" pitchFamily="34" charset="0"/>
            </a:endParaRPr>
          </a:p>
          <a:p>
            <a:endParaRPr lang="en-US" sz="1500" b="1" dirty="0">
              <a:latin typeface="Tahoma" pitchFamily="34" charset="0"/>
              <a:ea typeface="Tahoma" pitchFamily="34" charset="0"/>
              <a:cs typeface="Tahoma" pitchFamily="34" charset="0"/>
            </a:endParaRPr>
          </a:p>
          <a:p>
            <a:endParaRPr lang="en-US" sz="1500" b="1" dirty="0" smtClean="0">
              <a:latin typeface="Tahoma" pitchFamily="34" charset="0"/>
              <a:ea typeface="Tahoma" pitchFamily="34" charset="0"/>
              <a:cs typeface="Tahoma" pitchFamily="34" charset="0"/>
            </a:endParaRPr>
          </a:p>
          <a:p>
            <a:endParaRPr lang="en-US" sz="1500" b="1" dirty="0" smtClean="0">
              <a:latin typeface="Tahoma" pitchFamily="34" charset="0"/>
              <a:ea typeface="Tahoma" pitchFamily="34" charset="0"/>
              <a:cs typeface="Tahoma" pitchFamily="34" charset="0"/>
            </a:endParaRPr>
          </a:p>
          <a:p>
            <a:r>
              <a:rPr lang="en-US" sz="1500" b="1" dirty="0" smtClean="0">
                <a:latin typeface="Tahoma" pitchFamily="34" charset="0"/>
                <a:ea typeface="Tahoma" pitchFamily="34" charset="0"/>
                <a:cs typeface="Tahoma" pitchFamily="34" charset="0"/>
              </a:rPr>
              <a:t>Automated testing ( </a:t>
            </a:r>
            <a:r>
              <a:rPr lang="en-US" sz="1500" b="1" dirty="0" err="1" smtClean="0">
                <a:latin typeface="Tahoma" pitchFamily="34" charset="0"/>
                <a:ea typeface="Tahoma" pitchFamily="34" charset="0"/>
                <a:cs typeface="Tahoma" pitchFamily="34" charset="0"/>
              </a:rPr>
              <a:t>tự</a:t>
            </a:r>
            <a:r>
              <a:rPr lang="en-US" sz="1500" b="1" dirty="0" smtClean="0">
                <a:latin typeface="Tahoma" pitchFamily="34" charset="0"/>
                <a:ea typeface="Tahoma" pitchFamily="34" charset="0"/>
                <a:cs typeface="Tahoma" pitchFamily="34" charset="0"/>
              </a:rPr>
              <a:t> </a:t>
            </a:r>
            <a:r>
              <a:rPr lang="en-US" sz="1500" b="1" dirty="0" err="1" smtClean="0">
                <a:latin typeface="Tahoma" pitchFamily="34" charset="0"/>
                <a:ea typeface="Tahoma" pitchFamily="34" charset="0"/>
                <a:cs typeface="Tahoma" pitchFamily="34" charset="0"/>
              </a:rPr>
              <a:t>động</a:t>
            </a:r>
            <a:r>
              <a:rPr lang="en-US" sz="1500" b="1" dirty="0" smtClean="0">
                <a:latin typeface="Tahoma" pitchFamily="34" charset="0"/>
                <a:ea typeface="Tahoma" pitchFamily="34" charset="0"/>
                <a:cs typeface="Tahoma" pitchFamily="34" charset="0"/>
              </a:rPr>
              <a:t> )</a:t>
            </a:r>
            <a:r>
              <a:rPr lang="en-US" sz="1500" dirty="0" smtClean="0">
                <a:latin typeface="Tahoma" pitchFamily="34" charset="0"/>
                <a:ea typeface="Tahoma" pitchFamily="34" charset="0"/>
                <a:cs typeface="Tahoma" pitchFamily="34" charset="0"/>
              </a:rPr>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cụ</a:t>
            </a:r>
            <a:r>
              <a:rPr lang="en-US" sz="1500" dirty="0" smtClean="0">
                <a:latin typeface="Tahoma" pitchFamily="34" charset="0"/>
                <a:ea typeface="Tahoma" pitchFamily="34" charset="0"/>
                <a:cs typeface="Tahoma" pitchFamily="34" charset="0"/>
              </a:rPr>
              <a:t> test </a:t>
            </a:r>
            <a:r>
              <a:rPr lang="en-US" sz="1500" dirty="0" err="1" smtClean="0">
                <a:latin typeface="Tahoma" pitchFamily="34" charset="0"/>
                <a:ea typeface="Tahoma" pitchFamily="34" charset="0"/>
                <a:cs typeface="Tahoma" pitchFamily="34" charset="0"/>
              </a:rPr>
              <a:t>tự</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động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hiện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rất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nhanh</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chóng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gấp</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nhiều</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lần</a:t>
            </a:r>
            <a:r>
              <a:rPr lang="en-US" sz="1500" dirty="0" smtClean="0">
                <a:latin typeface="Tahoma" pitchFamily="34" charset="0"/>
                <a:ea typeface="Tahoma" pitchFamily="34" charset="0"/>
                <a:cs typeface="Tahoma" pitchFamily="34" charset="0"/>
              </a:rPr>
              <a:t>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Tốn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ít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nhân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vì</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mỗi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cụ</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có</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hiệu</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suất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bằng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nhiều</a:t>
            </a:r>
            <a:r>
              <a:rPr lang="en-US" sz="1500" dirty="0" smtClean="0">
                <a:latin typeface="Tahoma" pitchFamily="34" charset="0"/>
                <a:ea typeface="Tahoma" pitchFamily="34" charset="0"/>
                <a:cs typeface="Tahoma" pitchFamily="34" charset="0"/>
              </a:rPr>
              <a:t> tester .</a:t>
            </a:r>
            <a:br>
              <a:rPr lang="en-US" sz="1500" dirty="0" smtClean="0">
                <a:latin typeface="Tahoma" pitchFamily="34" charset="0"/>
                <a:ea typeface="Tahoma" pitchFamily="34" charset="0"/>
                <a:cs typeface="Tahoma" pitchFamily="34" charset="0"/>
              </a:rPr>
            </a:b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Độ</a:t>
            </a:r>
            <a:r>
              <a:rPr lang="en-US" sz="1500" dirty="0" smtClean="0">
                <a:latin typeface="Tahoma" pitchFamily="34" charset="0"/>
                <a:ea typeface="Tahoma" pitchFamily="34" charset="0"/>
                <a:cs typeface="Tahoma" pitchFamily="34" charset="0"/>
              </a:rPr>
              <a:t> tin </a:t>
            </a:r>
            <a:r>
              <a:rPr lang="en-US" sz="1500" dirty="0" err="1" smtClean="0">
                <a:latin typeface="Tahoma" pitchFamily="34" charset="0"/>
                <a:ea typeface="Tahoma" pitchFamily="34" charset="0"/>
                <a:cs typeface="Tahoma" pitchFamily="34" charset="0"/>
              </a:rPr>
              <a:t>cậy</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cao</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vì</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công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cụ</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tự</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động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thực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hiện</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rất</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chính</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xác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mỗi</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lần</a:t>
            </a:r>
            <a:r>
              <a:rPr lang="en-US" sz="1500" dirty="0" smtClean="0">
                <a:latin typeface="Tahoma" pitchFamily="34" charset="0"/>
                <a:ea typeface="Tahoma" pitchFamily="34" charset="0"/>
                <a:cs typeface="Tahoma" pitchFamily="34" charset="0"/>
              </a:rPr>
              <a:t> test</a:t>
            </a:r>
          </a:p>
          <a:p>
            <a:r>
              <a:rPr lang="en-US" sz="1500" dirty="0" smtClean="0">
                <a:latin typeface="Tahoma" pitchFamily="34" charset="0"/>
                <a:ea typeface="Tahoma" pitchFamily="34" charset="0"/>
                <a:cs typeface="Tahoma" pitchFamily="34" charset="0"/>
              </a:rPr>
              <a:t> </a:t>
            </a:r>
            <a:r>
              <a:rPr lang="en-US" sz="1500" dirty="0">
                <a:latin typeface="Tahoma" pitchFamily="34" charset="0"/>
                <a:ea typeface="Tahoma" pitchFamily="34" charset="0"/>
                <a:cs typeface="Tahoma" pitchFamily="34" charset="0"/>
              </a:rPr>
              <a:t>Programmable: </a:t>
            </a:r>
            <a:r>
              <a:rPr lang="en-US" sz="1500" dirty="0" err="1" smtClean="0">
                <a:latin typeface="Tahoma" pitchFamily="34" charset="0"/>
                <a:ea typeface="Tahoma" pitchFamily="34" charset="0"/>
                <a:cs typeface="Tahoma" pitchFamily="34" charset="0"/>
              </a:rPr>
              <a:t>Các</a:t>
            </a:r>
            <a:r>
              <a:rPr lang="en-US" sz="1500" dirty="0" smtClean="0">
                <a:latin typeface="Tahoma" pitchFamily="34" charset="0"/>
                <a:ea typeface="Tahoma" pitchFamily="34" charset="0"/>
                <a:cs typeface="Tahoma" pitchFamily="34" charset="0"/>
              </a:rPr>
              <a:t> tester </a:t>
            </a:r>
            <a:r>
              <a:rPr lang="en-US" sz="1500" dirty="0" err="1" smtClean="0">
                <a:latin typeface="Tahoma" pitchFamily="34" charset="0"/>
                <a:ea typeface="Tahoma" pitchFamily="34" charset="0"/>
                <a:cs typeface="Tahoma" pitchFamily="34" charset="0"/>
              </a:rPr>
              <a:t>có</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thể</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lập</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trình</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các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dạng</a:t>
            </a:r>
            <a:r>
              <a:rPr lang="en-US" sz="1500" dirty="0" smtClean="0">
                <a:latin typeface="Tahoma" pitchFamily="34" charset="0"/>
                <a:ea typeface="Tahoma" pitchFamily="34" charset="0"/>
                <a:cs typeface="Tahoma" pitchFamily="34" charset="0"/>
              </a:rPr>
              <a:t> test </a:t>
            </a:r>
            <a:r>
              <a:rPr lang="en-US" sz="1500" dirty="0" err="1" smtClean="0">
                <a:latin typeface="Tahoma" pitchFamily="34" charset="0"/>
                <a:ea typeface="Tahoma" pitchFamily="34" charset="0"/>
                <a:cs typeface="Tahoma" pitchFamily="34" charset="0"/>
              </a:rPr>
              <a:t>phức</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tạp</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và</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chúng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có</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thể</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tìm</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ra</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những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lỗ</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hổng</a:t>
            </a:r>
            <a:r>
              <a:rPr lang="en-US" sz="1500" dirty="0" smtClean="0">
                <a:latin typeface="Tahoma" pitchFamily="34" charset="0"/>
                <a:ea typeface="Tahoma" pitchFamily="34" charset="0"/>
                <a:cs typeface="Tahoma" pitchFamily="34" charset="0"/>
              </a:rPr>
              <a:t> </a:t>
            </a:r>
            <a:r>
              <a:rPr lang="en-US" sz="1500" dirty="0" err="1" smtClean="0">
                <a:latin typeface="Tahoma" pitchFamily="34" charset="0"/>
                <a:ea typeface="Tahoma" pitchFamily="34" charset="0"/>
                <a:cs typeface="Tahoma" pitchFamily="34" charset="0"/>
              </a:rPr>
              <a:t>ẩn</a:t>
            </a:r>
            <a:r>
              <a:rPr lang="en-US" sz="1500" dirty="0" smtClean="0">
                <a:latin typeface="Tahoma" pitchFamily="34" charset="0"/>
                <a:ea typeface="Tahoma" pitchFamily="34" charset="0"/>
                <a:cs typeface="Tahoma" pitchFamily="34" charset="0"/>
              </a:rPr>
              <a:t> / bug </a:t>
            </a:r>
            <a:r>
              <a:rPr lang="en-US" sz="1500" dirty="0" err="1" smtClean="0">
                <a:latin typeface="Tahoma" pitchFamily="34" charset="0"/>
                <a:ea typeface="Tahoma" pitchFamily="34" charset="0"/>
                <a:cs typeface="Tahoma" pitchFamily="34" charset="0"/>
              </a:rPr>
              <a:t>ẩn</a:t>
            </a:r>
            <a:r>
              <a:rPr lang="en-US" sz="1500" dirty="0">
                <a:latin typeface="Tahoma" pitchFamily="34" charset="0"/>
                <a:ea typeface="Tahoma" pitchFamily="34" charset="0"/>
                <a:cs typeface="Tahoma" pitchFamily="34" charset="0"/>
              </a:rPr>
              <a:t/>
            </a:r>
            <a:br>
              <a:rPr lang="en-US" sz="1500" dirty="0">
                <a:latin typeface="Tahoma" pitchFamily="34" charset="0"/>
                <a:ea typeface="Tahoma" pitchFamily="34" charset="0"/>
                <a:cs typeface="Tahoma" pitchFamily="34" charset="0"/>
              </a:rPr>
            </a:br>
            <a:endParaRPr lang="en-US" sz="15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52971129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28600"/>
            <a:ext cx="7696200" cy="6019800"/>
          </a:xfrm>
        </p:spPr>
      </p:pic>
    </p:spTree>
    <p:extLst>
      <p:ext uri="{BB962C8B-B14F-4D97-AF65-F5344CB8AC3E}">
        <p14:creationId xmlns:p14="http://schemas.microsoft.com/office/powerpoint/2010/main" val="410036174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381000"/>
            <a:ext cx="7741360" cy="5868762"/>
          </a:xfrm>
        </p:spPr>
      </p:pic>
    </p:spTree>
    <p:extLst>
      <p:ext uri="{BB962C8B-B14F-4D97-AF65-F5344CB8AC3E}">
        <p14:creationId xmlns:p14="http://schemas.microsoft.com/office/powerpoint/2010/main" val="357935609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04800"/>
            <a:ext cx="7696200" cy="6096000"/>
          </a:xfrm>
        </p:spPr>
      </p:pic>
    </p:spTree>
    <p:extLst>
      <p:ext uri="{BB962C8B-B14F-4D97-AF65-F5344CB8AC3E}">
        <p14:creationId xmlns:p14="http://schemas.microsoft.com/office/powerpoint/2010/main" val="39381500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28600"/>
            <a:ext cx="7620000" cy="6096000"/>
          </a:xfrm>
        </p:spPr>
      </p:pic>
    </p:spTree>
    <p:extLst>
      <p:ext uri="{BB962C8B-B14F-4D97-AF65-F5344CB8AC3E}">
        <p14:creationId xmlns:p14="http://schemas.microsoft.com/office/powerpoint/2010/main" val="393815002"/>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304800"/>
            <a:ext cx="7467600" cy="5943600"/>
          </a:xfrm>
        </p:spPr>
      </p:pic>
    </p:spTree>
    <p:extLst>
      <p:ext uri="{BB962C8B-B14F-4D97-AF65-F5344CB8AC3E}">
        <p14:creationId xmlns:p14="http://schemas.microsoft.com/office/powerpoint/2010/main" val="39381500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28600"/>
            <a:ext cx="7529668" cy="6096000"/>
          </a:xfrm>
        </p:spPr>
      </p:pic>
    </p:spTree>
    <p:extLst>
      <p:ext uri="{BB962C8B-B14F-4D97-AF65-F5344CB8AC3E}">
        <p14:creationId xmlns:p14="http://schemas.microsoft.com/office/powerpoint/2010/main" val="393815002"/>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6705600" cy="1143000"/>
          </a:xfrm>
        </p:spPr>
        <p:txBody>
          <a:bodyPr>
            <a:noAutofit/>
          </a:bodyPr>
          <a:lstStyle/>
          <a:p>
            <a:pPr algn="ctr"/>
            <a:r>
              <a:rPr lang="en-US" sz="7000" b="1" dirty="0" smtClean="0">
                <a:latin typeface="Showcard Gothic" pitchFamily="82" charset="0"/>
              </a:rPr>
              <a:t>CẢM ƠN THẦY VÀ CÁC BẠN ĐÃ THEO DÕI  !!</a:t>
            </a:r>
            <a:endParaRPr lang="en-US" sz="7000" b="1" dirty="0">
              <a:latin typeface="Showcard Gothic" pitchFamily="82" charset="0"/>
            </a:endParaRPr>
          </a:p>
        </p:txBody>
      </p:sp>
    </p:spTree>
    <p:extLst>
      <p:ext uri="{BB962C8B-B14F-4D97-AF65-F5344CB8AC3E}">
        <p14:creationId xmlns:p14="http://schemas.microsoft.com/office/powerpoint/2010/main" val="100034169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439003"/>
          </a:xfrm>
        </p:spPr>
        <p:txBody>
          <a:bodyPr>
            <a:normAutofit fontScale="90000"/>
          </a:bodyPr>
          <a:lstStyle/>
          <a:p>
            <a:r>
              <a:rPr lang="en-US" sz="3500" dirty="0" smtClean="0"/>
              <a:t>Features ( </a:t>
            </a:r>
            <a:r>
              <a:rPr lang="en-US" sz="3500" dirty="0" err="1" smtClean="0"/>
              <a:t>tính</a:t>
            </a:r>
            <a:r>
              <a:rPr lang="en-US" sz="3500" dirty="0" smtClean="0"/>
              <a:t> </a:t>
            </a:r>
            <a:r>
              <a:rPr lang="en-US" sz="3500" dirty="0" err="1" smtClean="0"/>
              <a:t>năng</a:t>
            </a:r>
            <a:r>
              <a:rPr lang="en-US" sz="3500" dirty="0" smtClean="0"/>
              <a:t> ) </a:t>
            </a:r>
            <a:endParaRPr lang="en-US" sz="3500" dirty="0"/>
          </a:p>
        </p:txBody>
      </p:sp>
      <p:pic>
        <p:nvPicPr>
          <p:cNvPr id="1026" name="Picture 2" descr="C:\Users\Miracle\Desktop\Pic JUNIT\green_b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75" y="3938952"/>
            <a:ext cx="6077926" cy="10283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racle\Desktop\Pic JUNIT\red_b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534891"/>
            <a:ext cx="5943600" cy="10056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14400" y="838200"/>
            <a:ext cx="7924800" cy="4800600"/>
          </a:xfrm>
        </p:spPr>
        <p:txBody>
          <a:bodyPr>
            <a:normAutofit lnSpcReduction="10000"/>
          </a:bodyPr>
          <a:lstStyle/>
          <a:p>
            <a:r>
              <a:rPr lang="en-US" sz="1800" dirty="0" smtClean="0">
                <a:solidFill>
                  <a:srgbClr val="FF0000"/>
                </a:solidFill>
                <a:latin typeface="Tahoma" pitchFamily="34" charset="0"/>
                <a:ea typeface="Tahoma" pitchFamily="34" charset="0"/>
                <a:cs typeface="Tahoma" pitchFamily="34" charset="0"/>
              </a:rPr>
              <a:t> </a:t>
            </a:r>
            <a:r>
              <a:rPr lang="vi-VN" sz="1800" dirty="0" smtClean="0">
                <a:latin typeface="Tahoma" pitchFamily="34" charset="0"/>
                <a:ea typeface="Tahoma" pitchFamily="34" charset="0"/>
                <a:cs typeface="Tahoma" pitchFamily="34" charset="0"/>
              </a:rPr>
              <a:t>JUnit </a:t>
            </a:r>
            <a:r>
              <a:rPr lang="vi-VN" sz="1800" dirty="0">
                <a:latin typeface="Tahoma" pitchFamily="34" charset="0"/>
                <a:ea typeface="Tahoma" pitchFamily="34" charset="0"/>
                <a:cs typeface="Tahoma" pitchFamily="34" charset="0"/>
              </a:rPr>
              <a:t>là một mã nguồn mở Java thử nghiệm khung được sử dụng để viết và chạy thử nghiệm lặp lại. </a:t>
            </a:r>
            <a:endParaRPr lang="en-US" sz="1800" dirty="0" smtClean="0">
              <a:latin typeface="Tahoma" pitchFamily="34" charset="0"/>
              <a:ea typeface="Tahoma" pitchFamily="34" charset="0"/>
              <a:cs typeface="Tahoma" pitchFamily="34" charset="0"/>
            </a:endParaRPr>
          </a:p>
          <a:p>
            <a:r>
              <a:rPr lang="en-US" sz="1800" dirty="0" err="1" smtClean="0">
                <a:latin typeface="Tahoma" pitchFamily="34" charset="0"/>
                <a:ea typeface="Tahoma" pitchFamily="34" charset="0"/>
                <a:cs typeface="Tahoma" pitchFamily="34" charset="0"/>
              </a:rPr>
              <a:t>Cung</a:t>
            </a:r>
            <a:r>
              <a:rPr lang="en-US" sz="1800" dirty="0" smtClean="0">
                <a:latin typeface="Tahoma" pitchFamily="34" charset="0"/>
                <a:ea typeface="Tahoma" pitchFamily="34" charset="0"/>
                <a:cs typeface="Tahoma" pitchFamily="34" charset="0"/>
              </a:rPr>
              <a:t> </a:t>
            </a:r>
            <a:r>
              <a:rPr lang="en-US" sz="1800" dirty="0" err="1">
                <a:latin typeface="Tahoma" pitchFamily="34" charset="0"/>
                <a:ea typeface="Tahoma" pitchFamily="34" charset="0"/>
                <a:cs typeface="Tahoma" pitchFamily="34" charset="0"/>
              </a:rPr>
              <a:t>cấp</a:t>
            </a:r>
            <a:r>
              <a:rPr lang="en-US" sz="1800" dirty="0">
                <a:latin typeface="Tahoma" pitchFamily="34" charset="0"/>
                <a:ea typeface="Tahoma" pitchFamily="34" charset="0"/>
                <a:cs typeface="Tahoma" pitchFamily="34" charset="0"/>
              </a:rPr>
              <a:t> </a:t>
            </a:r>
            <a:r>
              <a:rPr lang="en-US" sz="1800" dirty="0" smtClean="0">
                <a:latin typeface="Tahoma" pitchFamily="34" charset="0"/>
                <a:ea typeface="Tahoma" pitchFamily="34" charset="0"/>
                <a:cs typeface="Tahoma" pitchFamily="34" charset="0"/>
              </a:rPr>
              <a:t>Assertion ( </a:t>
            </a:r>
            <a:r>
              <a:rPr lang="en-US" sz="1800" dirty="0" err="1" smtClean="0">
                <a:latin typeface="Tahoma" pitchFamily="34" charset="0"/>
                <a:ea typeface="Tahoma" pitchFamily="34" charset="0"/>
                <a:cs typeface="Tahoma" pitchFamily="34" charset="0"/>
              </a:rPr>
              <a:t>xác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thực</a:t>
            </a:r>
            <a:r>
              <a:rPr lang="en-US" sz="1800" dirty="0" smtClean="0">
                <a:latin typeface="Tahoma" pitchFamily="34" charset="0"/>
                <a:ea typeface="Tahoma" pitchFamily="34" charset="0"/>
                <a:cs typeface="Tahoma" pitchFamily="34" charset="0"/>
              </a:rPr>
              <a:t> ) </a:t>
            </a:r>
            <a:r>
              <a:rPr lang="vi-VN" sz="1800" dirty="0" smtClean="0">
                <a:latin typeface="Tahoma" pitchFamily="34" charset="0"/>
                <a:ea typeface="Tahoma" pitchFamily="34" charset="0"/>
                <a:cs typeface="Tahoma" pitchFamily="34" charset="0"/>
              </a:rPr>
              <a:t>để </a:t>
            </a:r>
            <a:r>
              <a:rPr lang="vi-VN" sz="1800" dirty="0">
                <a:latin typeface="Tahoma" pitchFamily="34" charset="0"/>
                <a:ea typeface="Tahoma" pitchFamily="34" charset="0"/>
                <a:cs typeface="Tahoma" pitchFamily="34" charset="0"/>
              </a:rPr>
              <a:t>kiểm tra kết quả mong đợi </a:t>
            </a:r>
            <a:endParaRPr lang="en-US" sz="1800" dirty="0" smtClean="0">
              <a:latin typeface="Tahoma" pitchFamily="34" charset="0"/>
              <a:ea typeface="Tahoma" pitchFamily="34" charset="0"/>
              <a:cs typeface="Tahoma" pitchFamily="34" charset="0"/>
            </a:endParaRPr>
          </a:p>
          <a:p>
            <a:r>
              <a:rPr lang="en-US" sz="1800" dirty="0" err="1" smtClean="0">
                <a:latin typeface="Tahoma" pitchFamily="34" charset="0"/>
                <a:ea typeface="Tahoma" pitchFamily="34" charset="0"/>
                <a:cs typeface="Tahoma" pitchFamily="34" charset="0"/>
              </a:rPr>
              <a:t>Cung</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cấp</a:t>
            </a:r>
            <a:r>
              <a:rPr lang="en-US" sz="1800" dirty="0" smtClean="0">
                <a:latin typeface="Tahoma" pitchFamily="34" charset="0"/>
                <a:ea typeface="Tahoma" pitchFamily="34" charset="0"/>
                <a:cs typeface="Tahoma" pitchFamily="34" charset="0"/>
              </a:rPr>
              <a:t> Annotation ( </a:t>
            </a:r>
            <a:r>
              <a:rPr lang="en-US" sz="1800" dirty="0" err="1" smtClean="0">
                <a:latin typeface="Tahoma" pitchFamily="34" charset="0"/>
                <a:ea typeface="Tahoma" pitchFamily="34" charset="0"/>
                <a:cs typeface="Tahoma" pitchFamily="34" charset="0"/>
              </a:rPr>
              <a:t>chú</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giải</a:t>
            </a:r>
            <a:r>
              <a:rPr lang="en-US" sz="1800" dirty="0" smtClean="0">
                <a:latin typeface="Tahoma" pitchFamily="34" charset="0"/>
                <a:ea typeface="Tahoma" pitchFamily="34" charset="0"/>
                <a:cs typeface="Tahoma" pitchFamily="34" charset="0"/>
              </a:rPr>
              <a:t> ) </a:t>
            </a:r>
            <a:r>
              <a:rPr lang="en-US" sz="1800" dirty="0" err="1" smtClean="0">
                <a:latin typeface="Tahoma" pitchFamily="34" charset="0"/>
                <a:ea typeface="Tahoma" pitchFamily="34" charset="0"/>
                <a:cs typeface="Tahoma" pitchFamily="34" charset="0"/>
              </a:rPr>
              <a:t>để</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xác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định</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các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phương</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thức</a:t>
            </a:r>
            <a:r>
              <a:rPr lang="en-US" sz="1800" dirty="0" smtClean="0">
                <a:latin typeface="Tahoma" pitchFamily="34" charset="0"/>
                <a:ea typeface="Tahoma" pitchFamily="34" charset="0"/>
                <a:cs typeface="Tahoma" pitchFamily="34" charset="0"/>
              </a:rPr>
              <a:t> test </a:t>
            </a:r>
          </a:p>
          <a:p>
            <a:r>
              <a:rPr lang="en-US" sz="1800" dirty="0" err="1" smtClean="0">
                <a:latin typeface="Tahoma" pitchFamily="34" charset="0"/>
                <a:ea typeface="Tahoma" pitchFamily="34" charset="0"/>
                <a:cs typeface="Tahoma" pitchFamily="34" charset="0"/>
              </a:rPr>
              <a:t>Cung</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cấp</a:t>
            </a:r>
            <a:r>
              <a:rPr lang="en-US" sz="1800" dirty="0" smtClean="0">
                <a:latin typeface="Tahoma" pitchFamily="34" charset="0"/>
                <a:ea typeface="Tahoma" pitchFamily="34" charset="0"/>
                <a:cs typeface="Tahoma" pitchFamily="34" charset="0"/>
              </a:rPr>
              <a:t> Test runner </a:t>
            </a:r>
            <a:r>
              <a:rPr lang="en-US" sz="1800" dirty="0" err="1" smtClean="0">
                <a:latin typeface="Tahoma" pitchFamily="34" charset="0"/>
                <a:ea typeface="Tahoma" pitchFamily="34" charset="0"/>
                <a:cs typeface="Tahoma" pitchFamily="34" charset="0"/>
              </a:rPr>
              <a:t>để</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thực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hiện</a:t>
            </a:r>
            <a:r>
              <a:rPr lang="en-US" sz="1800" dirty="0" smtClean="0">
                <a:latin typeface="Tahoma" pitchFamily="34" charset="0"/>
                <a:ea typeface="Tahoma" pitchFamily="34" charset="0"/>
                <a:cs typeface="Tahoma" pitchFamily="34" charset="0"/>
              </a:rPr>
              <a:t> test </a:t>
            </a:r>
          </a:p>
          <a:p>
            <a:r>
              <a:rPr lang="en-US" sz="1800" dirty="0" err="1" smtClean="0">
                <a:latin typeface="Tahoma" pitchFamily="34" charset="0"/>
                <a:ea typeface="Tahoma" pitchFamily="34" charset="0"/>
                <a:cs typeface="Tahoma" pitchFamily="34" charset="0"/>
              </a:rPr>
              <a:t>JUnit</a:t>
            </a:r>
            <a:r>
              <a:rPr lang="en-US" sz="1800" dirty="0" smtClean="0">
                <a:latin typeface="Tahoma" pitchFamily="34" charset="0"/>
                <a:ea typeface="Tahoma" pitchFamily="34" charset="0"/>
                <a:cs typeface="Tahoma" pitchFamily="34" charset="0"/>
              </a:rPr>
              <a:t> test </a:t>
            </a:r>
            <a:r>
              <a:rPr lang="en-US" sz="1800" dirty="0" err="1" smtClean="0">
                <a:latin typeface="Tahoma" pitchFamily="34" charset="0"/>
                <a:ea typeface="Tahoma" pitchFamily="34" charset="0"/>
                <a:cs typeface="Tahoma" pitchFamily="34" charset="0"/>
              </a:rPr>
              <a:t>có</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thể</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tổ</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chức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thành</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bộ</a:t>
            </a:r>
            <a:r>
              <a:rPr lang="en-US" sz="1800" dirty="0" smtClean="0">
                <a:latin typeface="Tahoma" pitchFamily="34" charset="0"/>
                <a:ea typeface="Tahoma" pitchFamily="34" charset="0"/>
                <a:cs typeface="Tahoma" pitchFamily="34" charset="0"/>
              </a:rPr>
              <a:t> test ( test suite ) </a:t>
            </a:r>
            <a:r>
              <a:rPr lang="en-US" sz="1800" dirty="0" err="1" smtClean="0">
                <a:latin typeface="Tahoma" pitchFamily="34" charset="0"/>
                <a:ea typeface="Tahoma" pitchFamily="34" charset="0"/>
                <a:cs typeface="Tahoma" pitchFamily="34" charset="0"/>
              </a:rPr>
              <a:t>chứa</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nhiều</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phép</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thử</a:t>
            </a:r>
            <a:r>
              <a:rPr lang="en-US" sz="1800" dirty="0" smtClean="0">
                <a:latin typeface="Tahoma" pitchFamily="34" charset="0"/>
                <a:ea typeface="Tahoma" pitchFamily="34" charset="0"/>
                <a:cs typeface="Tahoma" pitchFamily="34" charset="0"/>
              </a:rPr>
              <a:t> ( test case ) </a:t>
            </a:r>
            <a:r>
              <a:rPr lang="en-US" sz="1800" dirty="0" err="1" smtClean="0">
                <a:latin typeface="Tahoma" pitchFamily="34" charset="0"/>
                <a:ea typeface="Tahoma" pitchFamily="34" charset="0"/>
                <a:cs typeface="Tahoma" pitchFamily="34" charset="0"/>
              </a:rPr>
              <a:t>hoặc</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có</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thể</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chứa</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các</a:t>
            </a:r>
            <a:r>
              <a:rPr lang="en-US" sz="1800" dirty="0" smtClean="0">
                <a:latin typeface="Tahoma" pitchFamily="34" charset="0"/>
                <a:ea typeface="Tahoma" pitchFamily="34" charset="0"/>
                <a:cs typeface="Tahoma" pitchFamily="34" charset="0"/>
              </a:rPr>
              <a:t> test suite </a:t>
            </a:r>
            <a:r>
              <a:rPr lang="en-US" sz="1800" dirty="0" err="1" smtClean="0">
                <a:latin typeface="Tahoma" pitchFamily="34" charset="0"/>
                <a:ea typeface="Tahoma" pitchFamily="34" charset="0"/>
                <a:cs typeface="Tahoma" pitchFamily="34" charset="0"/>
              </a:rPr>
              <a:t>khác</a:t>
            </a:r>
            <a:r>
              <a:rPr lang="en-US" sz="1800" dirty="0" smtClean="0">
                <a:latin typeface="Tahoma" pitchFamily="34" charset="0"/>
                <a:ea typeface="Tahoma" pitchFamily="34" charset="0"/>
                <a:cs typeface="Tahoma" pitchFamily="34" charset="0"/>
              </a:rPr>
              <a:t> </a:t>
            </a:r>
          </a:p>
          <a:p>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JUnit</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xuất</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quá</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trình</a:t>
            </a:r>
            <a:r>
              <a:rPr lang="en-US" sz="1800" dirty="0" smtClean="0">
                <a:latin typeface="Tahoma" pitchFamily="34" charset="0"/>
                <a:ea typeface="Tahoma" pitchFamily="34" charset="0"/>
                <a:cs typeface="Tahoma" pitchFamily="34" charset="0"/>
              </a:rPr>
              <a:t> test qua </a:t>
            </a:r>
            <a:r>
              <a:rPr lang="en-US" sz="1800" dirty="0" err="1" smtClean="0">
                <a:latin typeface="Tahoma" pitchFamily="34" charset="0"/>
                <a:ea typeface="Tahoma" pitchFamily="34" charset="0"/>
                <a:cs typeface="Tahoma" pitchFamily="34" charset="0"/>
              </a:rPr>
              <a:t>thanh</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trạng</a:t>
            </a:r>
            <a:r>
              <a:rPr lang="en-US" sz="1800" dirty="0" smtClean="0">
                <a:latin typeface="Tahoma" pitchFamily="34" charset="0"/>
                <a:ea typeface="Tahoma" pitchFamily="34" charset="0"/>
                <a:cs typeface="Tahoma" pitchFamily="34" charset="0"/>
              </a:rPr>
              <a:t> </a:t>
            </a:r>
            <a:r>
              <a:rPr lang="en-US" sz="1800" dirty="0" err="1" smtClean="0">
                <a:latin typeface="Tahoma" pitchFamily="34" charset="0"/>
                <a:ea typeface="Tahoma" pitchFamily="34" charset="0"/>
                <a:cs typeface="Tahoma" pitchFamily="34" charset="0"/>
              </a:rPr>
              <a:t>thái</a:t>
            </a:r>
            <a:r>
              <a:rPr lang="en-US" sz="1800" dirty="0" smtClean="0">
                <a:latin typeface="Tahoma" pitchFamily="34" charset="0"/>
                <a:ea typeface="Tahoma" pitchFamily="34" charset="0"/>
                <a:cs typeface="Tahoma" pitchFamily="34" charset="0"/>
              </a:rPr>
              <a:t> : </a:t>
            </a:r>
          </a:p>
          <a:p>
            <a:pPr marL="82296" indent="0">
              <a:buNone/>
            </a:pPr>
            <a:endParaRPr lang="en-US" sz="1800" dirty="0" smtClean="0">
              <a:solidFill>
                <a:srgbClr val="00B050"/>
              </a:solidFill>
              <a:latin typeface="Tahoma" pitchFamily="34" charset="0"/>
              <a:ea typeface="Tahoma" pitchFamily="34" charset="0"/>
              <a:cs typeface="Tahoma" pitchFamily="34" charset="0"/>
            </a:endParaRPr>
          </a:p>
          <a:p>
            <a:pPr marL="82296" indent="0">
              <a:buNone/>
            </a:pPr>
            <a:r>
              <a:rPr lang="en-US" sz="1800" dirty="0" smtClean="0">
                <a:solidFill>
                  <a:srgbClr val="00B050"/>
                </a:solidFill>
                <a:latin typeface="Tahoma" pitchFamily="34" charset="0"/>
                <a:ea typeface="Tahoma" pitchFamily="34" charset="0"/>
                <a:cs typeface="Tahoma" pitchFamily="34" charset="0"/>
              </a:rPr>
              <a:t>Pass</a:t>
            </a:r>
          </a:p>
          <a:p>
            <a:pPr marL="82296" indent="0">
              <a:buNone/>
            </a:pPr>
            <a:endParaRPr lang="en-US" sz="1800" dirty="0">
              <a:solidFill>
                <a:srgbClr val="00B050"/>
              </a:solidFill>
              <a:latin typeface="Tahoma" pitchFamily="34" charset="0"/>
              <a:ea typeface="Tahoma" pitchFamily="34" charset="0"/>
              <a:cs typeface="Tahoma" pitchFamily="34" charset="0"/>
            </a:endParaRPr>
          </a:p>
          <a:p>
            <a:pPr marL="82296" indent="0">
              <a:buNone/>
            </a:pPr>
            <a:endParaRPr lang="en-US" sz="1800" dirty="0" smtClean="0">
              <a:solidFill>
                <a:srgbClr val="00B050"/>
              </a:solidFill>
              <a:latin typeface="Tahoma" pitchFamily="34" charset="0"/>
              <a:ea typeface="Tahoma" pitchFamily="34" charset="0"/>
              <a:cs typeface="Tahoma" pitchFamily="34" charset="0"/>
            </a:endParaRPr>
          </a:p>
          <a:p>
            <a:pPr marL="82296" indent="0">
              <a:buNone/>
            </a:pPr>
            <a:endParaRPr lang="en-US" sz="1800" dirty="0">
              <a:solidFill>
                <a:srgbClr val="00B050"/>
              </a:solidFill>
              <a:latin typeface="Tahoma" pitchFamily="34" charset="0"/>
              <a:ea typeface="Tahoma" pitchFamily="34" charset="0"/>
              <a:cs typeface="Tahoma" pitchFamily="34" charset="0"/>
            </a:endParaRPr>
          </a:p>
          <a:p>
            <a:pPr marL="82296" indent="0">
              <a:buNone/>
            </a:pPr>
            <a:r>
              <a:rPr lang="en-US" sz="1800" dirty="0">
                <a:solidFill>
                  <a:srgbClr val="00B050"/>
                </a:solidFill>
                <a:latin typeface="Tahoma" pitchFamily="34" charset="0"/>
                <a:ea typeface="Tahoma" pitchFamily="34" charset="0"/>
                <a:cs typeface="Tahoma" pitchFamily="34" charset="0"/>
              </a:rPr>
              <a:t> </a:t>
            </a:r>
            <a:endParaRPr lang="en-US" sz="1800" dirty="0">
              <a:solidFill>
                <a:srgbClr val="FF0000"/>
              </a:solidFill>
              <a:latin typeface="Tahoma" pitchFamily="34" charset="0"/>
              <a:ea typeface="Tahoma" pitchFamily="34" charset="0"/>
              <a:cs typeface="Tahoma" pitchFamily="34" charset="0"/>
            </a:endParaRPr>
          </a:p>
          <a:p>
            <a:pPr marL="82296" indent="0">
              <a:buNone/>
            </a:pPr>
            <a:r>
              <a:rPr lang="en-US" sz="1800" dirty="0" smtClean="0">
                <a:solidFill>
                  <a:srgbClr val="FF0000"/>
                </a:solidFill>
                <a:latin typeface="Tahoma" pitchFamily="34" charset="0"/>
                <a:ea typeface="Tahoma" pitchFamily="34" charset="0"/>
                <a:cs typeface="Tahoma" pitchFamily="34" charset="0"/>
              </a:rPr>
              <a:t>Fail</a:t>
            </a:r>
          </a:p>
        </p:txBody>
      </p:sp>
    </p:spTree>
    <p:extLst>
      <p:ext uri="{BB962C8B-B14F-4D97-AF65-F5344CB8AC3E}">
        <p14:creationId xmlns:p14="http://schemas.microsoft.com/office/powerpoint/2010/main" val="36599414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731838"/>
          </a:xfrm>
        </p:spPr>
        <p:txBody>
          <a:bodyPr>
            <a:normAutofit fontScale="90000"/>
          </a:bodyPr>
          <a:lstStyle/>
          <a:p>
            <a:r>
              <a:rPr lang="en-US" dirty="0" err="1" smtClean="0"/>
              <a:t>Chú</a:t>
            </a:r>
            <a:r>
              <a:rPr lang="en-US" dirty="0" smtClean="0"/>
              <a:t> </a:t>
            </a:r>
            <a:r>
              <a:rPr lang="en-US" dirty="0" err="1" smtClean="0"/>
              <a:t>giải</a:t>
            </a:r>
            <a:r>
              <a:rPr lang="en-US" dirty="0" smtClean="0"/>
              <a:t> </a:t>
            </a:r>
            <a:endParaRPr lang="en-US" dirty="0"/>
          </a:p>
        </p:txBody>
      </p:sp>
      <p:sp>
        <p:nvSpPr>
          <p:cNvPr id="3" name="Content Placeholder 2"/>
          <p:cNvSpPr>
            <a:spLocks noGrp="1"/>
          </p:cNvSpPr>
          <p:nvPr>
            <p:ph idx="1"/>
          </p:nvPr>
        </p:nvSpPr>
        <p:spPr>
          <a:xfrm>
            <a:off x="914400" y="685800"/>
            <a:ext cx="8077200" cy="4800600"/>
          </a:xfrm>
        </p:spPr>
        <p:txBody>
          <a:bodyPr>
            <a:noAutofit/>
          </a:bodyPr>
          <a:lstStyle/>
          <a:p>
            <a:pPr marL="82296" indent="0">
              <a:buNone/>
            </a:pPr>
            <a:r>
              <a:rPr lang="en-US" sz="1700" dirty="0" err="1" smtClean="0">
                <a:latin typeface="Tahoma" pitchFamily="34" charset="0"/>
                <a:ea typeface="Tahoma" pitchFamily="34" charset="0"/>
                <a:cs typeface="Tahoma" pitchFamily="34" charset="0"/>
              </a:rPr>
              <a:t>Chú</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giải</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trong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JUnit</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cung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cấp</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cho</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chúng</a:t>
            </a:r>
            <a:r>
              <a:rPr lang="en-US" sz="1700" dirty="0" smtClean="0">
                <a:latin typeface="Tahoma" pitchFamily="34" charset="0"/>
                <a:ea typeface="Tahoma" pitchFamily="34" charset="0"/>
                <a:cs typeface="Tahoma" pitchFamily="34" charset="0"/>
              </a:rPr>
              <a:t> ta </a:t>
            </a:r>
            <a:r>
              <a:rPr lang="en-US" sz="1700" dirty="0" err="1" smtClean="0">
                <a:latin typeface="Tahoma" pitchFamily="34" charset="0"/>
                <a:ea typeface="Tahoma" pitchFamily="34" charset="0"/>
                <a:cs typeface="Tahoma" pitchFamily="34" charset="0"/>
              </a:rPr>
              <a:t>thông</a:t>
            </a:r>
            <a:r>
              <a:rPr lang="en-US" sz="1700" dirty="0" smtClean="0">
                <a:latin typeface="Tahoma" pitchFamily="34" charset="0"/>
                <a:ea typeface="Tahoma" pitchFamily="34" charset="0"/>
                <a:cs typeface="Tahoma" pitchFamily="34" charset="0"/>
              </a:rPr>
              <a:t> tin </a:t>
            </a:r>
            <a:r>
              <a:rPr lang="en-US" sz="1700" dirty="0" err="1" smtClean="0">
                <a:latin typeface="Tahoma" pitchFamily="34" charset="0"/>
                <a:ea typeface="Tahoma" pitchFamily="34" charset="0"/>
                <a:cs typeface="Tahoma" pitchFamily="34" charset="0"/>
              </a:rPr>
              <a:t>về</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các</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phương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thức</a:t>
            </a:r>
            <a:r>
              <a:rPr lang="en-US" sz="1700" dirty="0" smtClean="0">
                <a:latin typeface="Tahoma" pitchFamily="34" charset="0"/>
                <a:ea typeface="Tahoma" pitchFamily="34" charset="0"/>
                <a:cs typeface="Tahoma" pitchFamily="34" charset="0"/>
              </a:rPr>
              <a:t> test , </a:t>
            </a:r>
            <a:r>
              <a:rPr lang="en-US" sz="1700" dirty="0" err="1" smtClean="0">
                <a:latin typeface="Tahoma" pitchFamily="34" charset="0"/>
                <a:ea typeface="Tahoma" pitchFamily="34" charset="0"/>
                <a:cs typeface="Tahoma" pitchFamily="34" charset="0"/>
              </a:rPr>
              <a:t>như</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phương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thức</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nào</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sẽ</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chạy</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trước</a:t>
            </a:r>
            <a:r>
              <a:rPr lang="en-US" sz="1700" dirty="0" smtClean="0">
                <a:latin typeface="Tahoma" pitchFamily="34" charset="0"/>
                <a:ea typeface="Tahoma" pitchFamily="34" charset="0"/>
                <a:cs typeface="Tahoma" pitchFamily="34" charset="0"/>
              </a:rPr>
              <a:t> &amp; </a:t>
            </a:r>
            <a:r>
              <a:rPr lang="en-US" sz="1700" dirty="0" err="1" smtClean="0">
                <a:latin typeface="Tahoma" pitchFamily="34" charset="0"/>
                <a:ea typeface="Tahoma" pitchFamily="34" charset="0"/>
                <a:cs typeface="Tahoma" pitchFamily="34" charset="0"/>
              </a:rPr>
              <a:t>sau</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các</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phương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thức</a:t>
            </a:r>
            <a:r>
              <a:rPr lang="en-US" sz="1700" dirty="0" smtClean="0">
                <a:latin typeface="Tahoma" pitchFamily="34" charset="0"/>
                <a:ea typeface="Tahoma" pitchFamily="34" charset="0"/>
                <a:cs typeface="Tahoma" pitchFamily="34" charset="0"/>
              </a:rPr>
              <a:t> test , </a:t>
            </a:r>
            <a:r>
              <a:rPr lang="en-US" sz="1700" dirty="0" err="1" smtClean="0">
                <a:latin typeface="Tahoma" pitchFamily="34" charset="0"/>
                <a:ea typeface="Tahoma" pitchFamily="34" charset="0"/>
                <a:cs typeface="Tahoma" pitchFamily="34" charset="0"/>
              </a:rPr>
              <a:t>phương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thức</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nào</a:t>
            </a:r>
            <a:r>
              <a:rPr lang="en-US" sz="1700" dirty="0" smtClean="0">
                <a:latin typeface="Tahoma" pitchFamily="34" charset="0"/>
                <a:ea typeface="Tahoma" pitchFamily="34" charset="0"/>
                <a:cs typeface="Tahoma" pitchFamily="34" charset="0"/>
              </a:rPr>
              <a:t> hay </a:t>
            </a:r>
            <a:r>
              <a:rPr lang="en-US" sz="1700" dirty="0" err="1" smtClean="0">
                <a:latin typeface="Tahoma" pitchFamily="34" charset="0"/>
                <a:ea typeface="Tahoma" pitchFamily="34" charset="0"/>
                <a:cs typeface="Tahoma" pitchFamily="34" charset="0"/>
              </a:rPr>
              <a:t>lớp</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nào</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sẽ</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bị</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bỏ</a:t>
            </a:r>
            <a:r>
              <a:rPr lang="en-US" sz="1700" dirty="0" smtClean="0">
                <a:latin typeface="Tahoma" pitchFamily="34" charset="0"/>
                <a:ea typeface="Tahoma" pitchFamily="34" charset="0"/>
                <a:cs typeface="Tahoma" pitchFamily="34" charset="0"/>
              </a:rPr>
              <a:t> qua </a:t>
            </a:r>
            <a:r>
              <a:rPr lang="en-US" sz="1700" dirty="0" err="1" smtClean="0">
                <a:latin typeface="Tahoma" pitchFamily="34" charset="0"/>
                <a:ea typeface="Tahoma" pitchFamily="34" charset="0"/>
                <a:cs typeface="Tahoma" pitchFamily="34" charset="0"/>
              </a:rPr>
              <a:t>trong</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quá</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trình</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thực</a:t>
            </a:r>
            <a:r>
              <a:rPr lang="en-US" sz="1700" dirty="0" smtClean="0">
                <a:latin typeface="Tahoma" pitchFamily="34" charset="0"/>
                <a:ea typeface="Tahoma" pitchFamily="34" charset="0"/>
                <a:cs typeface="Tahoma" pitchFamily="34" charset="0"/>
              </a:rPr>
              <a:t> </a:t>
            </a:r>
            <a:r>
              <a:rPr lang="en-US" sz="1700" dirty="0" err="1" smtClean="0">
                <a:latin typeface="Tahoma" pitchFamily="34" charset="0"/>
                <a:ea typeface="Tahoma" pitchFamily="34" charset="0"/>
                <a:cs typeface="Tahoma" pitchFamily="34" charset="0"/>
              </a:rPr>
              <a:t>thi</a:t>
            </a:r>
            <a:r>
              <a:rPr lang="en-US" sz="1700" dirty="0" smtClean="0">
                <a:latin typeface="Tahoma" pitchFamily="34" charset="0"/>
                <a:ea typeface="Tahoma" pitchFamily="34" charset="0"/>
                <a:cs typeface="Tahoma" pitchFamily="34" charset="0"/>
              </a:rPr>
              <a:t> . </a:t>
            </a:r>
          </a:p>
          <a:p>
            <a:pPr marL="82296" indent="0">
              <a:buNone/>
            </a:pPr>
            <a:r>
              <a:rPr lang="en-US" sz="1700" b="1" dirty="0"/>
              <a:t>@Test</a:t>
            </a:r>
            <a:r>
              <a:rPr lang="en-US" sz="1700" dirty="0"/>
              <a:t/>
            </a:r>
            <a:br>
              <a:rPr lang="en-US" sz="1700" dirty="0"/>
            </a:br>
            <a:r>
              <a:rPr lang="en-US" sz="1700" dirty="0" err="1" smtClean="0"/>
              <a:t>Thông</a:t>
            </a:r>
            <a:r>
              <a:rPr lang="en-US" sz="1700" dirty="0" smtClean="0"/>
              <a:t> </a:t>
            </a:r>
            <a:r>
              <a:rPr lang="en-US" sz="1700" dirty="0" err="1" smtClean="0"/>
              <a:t>báo</a:t>
            </a:r>
            <a:r>
              <a:rPr lang="en-US" sz="1700" dirty="0" smtClean="0"/>
              <a:t> </a:t>
            </a:r>
            <a:r>
              <a:rPr lang="en-US" sz="1700" dirty="0" err="1" smtClean="0"/>
              <a:t>JUnit</a:t>
            </a:r>
            <a:r>
              <a:rPr lang="en-US" sz="1700" dirty="0" smtClean="0"/>
              <a:t> </a:t>
            </a:r>
            <a:r>
              <a:rPr lang="en-US" sz="1700" dirty="0" err="1" smtClean="0"/>
              <a:t>rằng</a:t>
            </a:r>
            <a:r>
              <a:rPr lang="en-US" sz="1700" dirty="0" smtClean="0"/>
              <a:t> </a:t>
            </a:r>
            <a:r>
              <a:rPr lang="en-US" sz="1700" dirty="0" err="1"/>
              <a:t>p</a:t>
            </a:r>
            <a:r>
              <a:rPr lang="en-US" sz="1700" dirty="0" err="1" smtClean="0"/>
              <a:t>hương</a:t>
            </a:r>
            <a:r>
              <a:rPr lang="en-US" sz="1700" dirty="0" smtClean="0"/>
              <a:t> </a:t>
            </a:r>
            <a:r>
              <a:rPr lang="en-US" sz="1700" dirty="0" err="1" smtClean="0"/>
              <a:t>thức</a:t>
            </a:r>
            <a:r>
              <a:rPr lang="en-US" sz="1700" dirty="0" smtClean="0"/>
              <a:t> public void </a:t>
            </a:r>
            <a:r>
              <a:rPr lang="en-US" sz="1700" dirty="0" err="1" smtClean="0"/>
              <a:t>dưới</a:t>
            </a:r>
            <a:r>
              <a:rPr lang="en-US" sz="1700" dirty="0" smtClean="0"/>
              <a:t> </a:t>
            </a:r>
            <a:r>
              <a:rPr lang="en-US" sz="1700" dirty="0" err="1" smtClean="0"/>
              <a:t>đây</a:t>
            </a:r>
            <a:r>
              <a:rPr lang="en-US" sz="1700" dirty="0" smtClean="0"/>
              <a:t> </a:t>
            </a:r>
            <a:r>
              <a:rPr lang="en-US" sz="1700" dirty="0" err="1" smtClean="0"/>
              <a:t>hoạt</a:t>
            </a:r>
            <a:r>
              <a:rPr lang="en-US" sz="1700" dirty="0" smtClean="0"/>
              <a:t> </a:t>
            </a:r>
            <a:r>
              <a:rPr lang="en-US" sz="1700" dirty="0" err="1" smtClean="0"/>
              <a:t>động</a:t>
            </a:r>
            <a:r>
              <a:rPr lang="en-US" sz="1700" dirty="0" smtClean="0"/>
              <a:t> </a:t>
            </a:r>
            <a:r>
              <a:rPr lang="en-US" sz="1700" dirty="0" err="1" smtClean="0"/>
              <a:t>như</a:t>
            </a:r>
            <a:r>
              <a:rPr lang="en-US" sz="1700" dirty="0" smtClean="0"/>
              <a:t> test case </a:t>
            </a:r>
            <a:r>
              <a:rPr lang="en-US" sz="1700" dirty="0"/>
              <a:t/>
            </a:r>
            <a:br>
              <a:rPr lang="en-US" sz="1700" dirty="0"/>
            </a:br>
            <a:r>
              <a:rPr lang="en-US" sz="1700" dirty="0"/>
              <a:t/>
            </a:r>
            <a:br>
              <a:rPr lang="en-US" sz="1700" dirty="0"/>
            </a:br>
            <a:r>
              <a:rPr lang="en-US" sz="1700" b="1" dirty="0"/>
              <a:t>@Before</a:t>
            </a:r>
            <a:r>
              <a:rPr lang="en-US" sz="1700" dirty="0"/>
              <a:t/>
            </a:r>
            <a:br>
              <a:rPr lang="en-US" sz="1700" dirty="0"/>
            </a:br>
            <a:r>
              <a:rPr lang="en-US" sz="1700" dirty="0" err="1" smtClean="0"/>
              <a:t>Các</a:t>
            </a:r>
            <a:r>
              <a:rPr lang="en-US" sz="1700" dirty="0" smtClean="0"/>
              <a:t> </a:t>
            </a:r>
            <a:r>
              <a:rPr lang="en-US" sz="1700" dirty="0" err="1" smtClean="0"/>
              <a:t>phương</a:t>
            </a:r>
            <a:r>
              <a:rPr lang="en-US" sz="1700" dirty="0" smtClean="0"/>
              <a:t> </a:t>
            </a:r>
            <a:r>
              <a:rPr lang="en-US" sz="1700" dirty="0" err="1" smtClean="0"/>
              <a:t>thức</a:t>
            </a:r>
            <a:r>
              <a:rPr lang="en-US" sz="1700" dirty="0" smtClean="0"/>
              <a:t> </a:t>
            </a:r>
            <a:r>
              <a:rPr lang="en-US" sz="1700" dirty="0" err="1" smtClean="0"/>
              <a:t>kèm</a:t>
            </a:r>
            <a:r>
              <a:rPr lang="en-US" sz="1700" dirty="0" smtClean="0"/>
              <a:t> </a:t>
            </a:r>
            <a:r>
              <a:rPr lang="en-US" sz="1700" dirty="0" err="1" smtClean="0"/>
              <a:t>chú</a:t>
            </a:r>
            <a:r>
              <a:rPr lang="en-US" sz="1700" dirty="0" smtClean="0"/>
              <a:t> </a:t>
            </a:r>
            <a:r>
              <a:rPr lang="en-US" sz="1700" dirty="0" err="1" smtClean="0"/>
              <a:t>giải</a:t>
            </a:r>
            <a:r>
              <a:rPr lang="en-US" sz="1700" dirty="0" smtClean="0"/>
              <a:t> </a:t>
            </a:r>
            <a:r>
              <a:rPr lang="en-US" sz="1700" dirty="0" err="1" smtClean="0"/>
              <a:t>này</a:t>
            </a:r>
            <a:r>
              <a:rPr lang="en-US" sz="1700" dirty="0" smtClean="0"/>
              <a:t> </a:t>
            </a:r>
            <a:r>
              <a:rPr lang="en-US" sz="1700" dirty="0" err="1" smtClean="0"/>
              <a:t>sẽ</a:t>
            </a:r>
            <a:r>
              <a:rPr lang="en-US" sz="1700" dirty="0" smtClean="0"/>
              <a:t> </a:t>
            </a:r>
            <a:r>
              <a:rPr lang="en-US" sz="1700" dirty="0" err="1" smtClean="0"/>
              <a:t>được</a:t>
            </a:r>
            <a:r>
              <a:rPr lang="en-US" sz="1700" dirty="0" smtClean="0"/>
              <a:t> </a:t>
            </a:r>
            <a:r>
              <a:rPr lang="en-US" sz="1700" dirty="0" err="1" smtClean="0"/>
              <a:t>thực</a:t>
            </a:r>
            <a:r>
              <a:rPr lang="en-US" sz="1700" dirty="0" smtClean="0"/>
              <a:t> </a:t>
            </a:r>
            <a:r>
              <a:rPr lang="en-US" sz="1700" dirty="0" err="1" smtClean="0"/>
              <a:t>thi</a:t>
            </a:r>
            <a:r>
              <a:rPr lang="en-US" sz="1700" dirty="0" smtClean="0"/>
              <a:t> </a:t>
            </a:r>
            <a:r>
              <a:rPr lang="en-US" sz="1700" dirty="0" err="1" smtClean="0"/>
              <a:t>trước</a:t>
            </a:r>
            <a:r>
              <a:rPr lang="en-US" sz="1700" dirty="0" smtClean="0"/>
              <a:t> </a:t>
            </a:r>
            <a:r>
              <a:rPr lang="en-US" sz="1700" dirty="0" err="1" smtClean="0"/>
              <a:t>mỗi</a:t>
            </a:r>
            <a:r>
              <a:rPr lang="en-US" sz="1700" dirty="0" smtClean="0"/>
              <a:t> </a:t>
            </a:r>
            <a:r>
              <a:rPr lang="en-US" sz="1700" dirty="0" err="1" smtClean="0"/>
              <a:t>phương</a:t>
            </a:r>
            <a:r>
              <a:rPr lang="en-US" sz="1700" dirty="0" smtClean="0"/>
              <a:t> </a:t>
            </a:r>
            <a:r>
              <a:rPr lang="en-US" sz="1700" dirty="0" err="1" smtClean="0"/>
              <a:t>thức</a:t>
            </a:r>
            <a:r>
              <a:rPr lang="en-US" sz="1700" dirty="0" smtClean="0"/>
              <a:t> test </a:t>
            </a:r>
            <a:r>
              <a:rPr lang="en-US" sz="1700" dirty="0"/>
              <a:t/>
            </a:r>
            <a:br>
              <a:rPr lang="en-US" sz="1700" dirty="0"/>
            </a:br>
            <a:r>
              <a:rPr lang="en-US" sz="1700" dirty="0"/>
              <a:t/>
            </a:r>
            <a:br>
              <a:rPr lang="en-US" sz="1700" dirty="0"/>
            </a:br>
            <a:r>
              <a:rPr lang="en-US" sz="1700" b="1" dirty="0"/>
              <a:t>@After</a:t>
            </a:r>
            <a:r>
              <a:rPr lang="en-US" sz="1700" dirty="0"/>
              <a:t/>
            </a:r>
            <a:br>
              <a:rPr lang="en-US" sz="1700" dirty="0"/>
            </a:br>
            <a:r>
              <a:rPr lang="en-US" sz="1700" dirty="0" err="1" smtClean="0"/>
              <a:t>Chú</a:t>
            </a:r>
            <a:r>
              <a:rPr lang="en-US" sz="1700" dirty="0" smtClean="0"/>
              <a:t> </a:t>
            </a:r>
            <a:r>
              <a:rPr lang="en-US" sz="1700" dirty="0" err="1" smtClean="0"/>
              <a:t>thích</a:t>
            </a:r>
            <a:r>
              <a:rPr lang="en-US" sz="1700" dirty="0" smtClean="0"/>
              <a:t> </a:t>
            </a:r>
            <a:r>
              <a:rPr lang="en-US" sz="1700" dirty="0" err="1" smtClean="0"/>
              <a:t>rằng</a:t>
            </a:r>
            <a:r>
              <a:rPr lang="en-US" sz="1700" dirty="0" smtClean="0"/>
              <a:t> </a:t>
            </a:r>
            <a:r>
              <a:rPr lang="en-US" sz="1700" dirty="0" err="1" smtClean="0"/>
              <a:t>phương</a:t>
            </a:r>
            <a:r>
              <a:rPr lang="en-US" sz="1700" dirty="0" smtClean="0"/>
              <a:t> </a:t>
            </a:r>
            <a:r>
              <a:rPr lang="en-US" sz="1700" dirty="0" err="1" smtClean="0"/>
              <a:t>thức</a:t>
            </a:r>
            <a:r>
              <a:rPr lang="en-US" sz="1700" dirty="0" smtClean="0"/>
              <a:t> public void </a:t>
            </a:r>
            <a:r>
              <a:rPr lang="en-US" sz="1700" dirty="0" err="1" smtClean="0"/>
              <a:t>kèm</a:t>
            </a:r>
            <a:r>
              <a:rPr lang="en-US" sz="1700" dirty="0" smtClean="0"/>
              <a:t> @After </a:t>
            </a:r>
            <a:r>
              <a:rPr lang="en-US" sz="1700" dirty="0" err="1" smtClean="0"/>
              <a:t>sẽ</a:t>
            </a:r>
            <a:r>
              <a:rPr lang="en-US" sz="1700" dirty="0" smtClean="0"/>
              <a:t> </a:t>
            </a:r>
            <a:r>
              <a:rPr lang="en-US" sz="1700" dirty="0" err="1" smtClean="0"/>
              <a:t>khiến</a:t>
            </a:r>
            <a:r>
              <a:rPr lang="en-US" sz="1700" dirty="0" smtClean="0"/>
              <a:t> </a:t>
            </a:r>
            <a:r>
              <a:rPr lang="en-US" sz="1700" dirty="0" err="1" smtClean="0"/>
              <a:t>các</a:t>
            </a:r>
            <a:r>
              <a:rPr lang="en-US" sz="1700" dirty="0" smtClean="0"/>
              <a:t> </a:t>
            </a:r>
            <a:r>
              <a:rPr lang="en-US" sz="1700" dirty="0" err="1" smtClean="0"/>
              <a:t>phương</a:t>
            </a:r>
            <a:r>
              <a:rPr lang="en-US" sz="1700" dirty="0" smtClean="0"/>
              <a:t> </a:t>
            </a:r>
            <a:r>
              <a:rPr lang="en-US" sz="1700" dirty="0" err="1" smtClean="0"/>
              <a:t>thức</a:t>
            </a:r>
            <a:r>
              <a:rPr lang="en-US" sz="1700" dirty="0" smtClean="0"/>
              <a:t> </a:t>
            </a:r>
            <a:r>
              <a:rPr lang="en-US" sz="1700" dirty="0" err="1" smtClean="0"/>
              <a:t>được</a:t>
            </a:r>
            <a:r>
              <a:rPr lang="en-US" sz="1700" dirty="0" smtClean="0"/>
              <a:t> </a:t>
            </a:r>
            <a:r>
              <a:rPr lang="en-US" sz="1700" dirty="0" err="1" smtClean="0"/>
              <a:t>thực</a:t>
            </a:r>
            <a:r>
              <a:rPr lang="en-US" sz="1700" dirty="0" smtClean="0"/>
              <a:t> </a:t>
            </a:r>
            <a:r>
              <a:rPr lang="en-US" sz="1700" dirty="0" err="1" smtClean="0"/>
              <a:t>thi</a:t>
            </a:r>
            <a:r>
              <a:rPr lang="en-US" sz="1700" dirty="0" smtClean="0"/>
              <a:t> </a:t>
            </a:r>
            <a:r>
              <a:rPr lang="en-US" sz="1700" dirty="0" err="1" smtClean="0"/>
              <a:t>sau</a:t>
            </a:r>
            <a:r>
              <a:rPr lang="en-US" sz="1700" dirty="0" smtClean="0"/>
              <a:t> </a:t>
            </a:r>
            <a:r>
              <a:rPr lang="en-US" sz="1700" dirty="0" err="1" smtClean="0"/>
              <a:t>phương</a:t>
            </a:r>
            <a:r>
              <a:rPr lang="en-US" sz="1700" dirty="0" smtClean="0"/>
              <a:t> </a:t>
            </a:r>
            <a:r>
              <a:rPr lang="en-US" sz="1700" dirty="0" err="1" smtClean="0"/>
              <a:t>thức</a:t>
            </a:r>
            <a:r>
              <a:rPr lang="en-US" sz="1700" dirty="0" smtClean="0"/>
              <a:t> Test </a:t>
            </a:r>
            <a:r>
              <a:rPr lang="en-US" sz="1700" dirty="0"/>
              <a:t/>
            </a:r>
            <a:br>
              <a:rPr lang="en-US" sz="1700" dirty="0"/>
            </a:br>
            <a:r>
              <a:rPr lang="en-US" sz="1700" b="1" dirty="0"/>
              <a:t>@</a:t>
            </a:r>
            <a:r>
              <a:rPr lang="en-US" sz="1700" b="1" dirty="0" err="1"/>
              <a:t>BeforeClass</a:t>
            </a:r>
            <a:r>
              <a:rPr lang="en-US" sz="1700" dirty="0"/>
              <a:t/>
            </a:r>
            <a:br>
              <a:rPr lang="en-US" sz="1700" dirty="0"/>
            </a:br>
            <a:r>
              <a:rPr lang="en-US" sz="1700" dirty="0" err="1" smtClean="0"/>
              <a:t>Chú</a:t>
            </a:r>
            <a:r>
              <a:rPr lang="en-US" sz="1700" dirty="0" smtClean="0"/>
              <a:t> </a:t>
            </a:r>
            <a:r>
              <a:rPr lang="en-US" sz="1700" dirty="0" err="1" smtClean="0"/>
              <a:t>thích</a:t>
            </a:r>
            <a:r>
              <a:rPr lang="en-US" sz="1700" dirty="0" smtClean="0"/>
              <a:t> </a:t>
            </a:r>
            <a:r>
              <a:rPr lang="en-US" sz="1700" dirty="0" err="1" smtClean="0"/>
              <a:t>phương</a:t>
            </a:r>
            <a:r>
              <a:rPr lang="en-US" sz="1700" dirty="0" smtClean="0"/>
              <a:t> </a:t>
            </a:r>
            <a:r>
              <a:rPr lang="en-US" sz="1700" dirty="0" err="1" smtClean="0"/>
              <a:t>thức</a:t>
            </a:r>
            <a:r>
              <a:rPr lang="en-US" sz="1700" dirty="0" smtClean="0"/>
              <a:t>  public static void </a:t>
            </a:r>
            <a:r>
              <a:rPr lang="en-US" sz="1700" dirty="0" err="1" smtClean="0"/>
              <a:t>được</a:t>
            </a:r>
            <a:r>
              <a:rPr lang="en-US" sz="1700" dirty="0" smtClean="0"/>
              <a:t> </a:t>
            </a:r>
            <a:r>
              <a:rPr lang="en-US" sz="1700" dirty="0" err="1" smtClean="0"/>
              <a:t>thực</a:t>
            </a:r>
            <a:r>
              <a:rPr lang="en-US" sz="1700" dirty="0" smtClean="0"/>
              <a:t> </a:t>
            </a:r>
            <a:r>
              <a:rPr lang="en-US" sz="1700" dirty="0" err="1" smtClean="0"/>
              <a:t>thi</a:t>
            </a:r>
            <a:r>
              <a:rPr lang="en-US" sz="1700" dirty="0" smtClean="0"/>
              <a:t> </a:t>
            </a:r>
            <a:r>
              <a:rPr lang="en-US" sz="1700" dirty="0" err="1" smtClean="0"/>
              <a:t>trước</a:t>
            </a:r>
            <a:r>
              <a:rPr lang="en-US" sz="1700" dirty="0" smtClean="0"/>
              <a:t> </a:t>
            </a:r>
            <a:r>
              <a:rPr lang="en-US" sz="1700" dirty="0" err="1" smtClean="0"/>
              <a:t>hết</a:t>
            </a:r>
            <a:r>
              <a:rPr lang="en-US" sz="1700" dirty="0"/>
              <a:t> </a:t>
            </a:r>
            <a:r>
              <a:rPr lang="en-US" sz="1700" dirty="0" err="1" smtClean="0"/>
              <a:t>bất</a:t>
            </a:r>
            <a:r>
              <a:rPr lang="en-US" sz="1700" dirty="0" smtClean="0"/>
              <a:t> </a:t>
            </a:r>
            <a:r>
              <a:rPr lang="en-US" sz="1700" dirty="0" err="1" smtClean="0"/>
              <a:t>kỳ</a:t>
            </a:r>
            <a:r>
              <a:rPr lang="en-US" sz="1700" dirty="0" smtClean="0"/>
              <a:t> </a:t>
            </a:r>
            <a:r>
              <a:rPr lang="en-US" sz="1700" dirty="0" err="1" smtClean="0"/>
              <a:t>phương</a:t>
            </a:r>
            <a:r>
              <a:rPr lang="en-US" sz="1700" dirty="0" smtClean="0"/>
              <a:t> </a:t>
            </a:r>
            <a:r>
              <a:rPr lang="en-US" sz="1700" dirty="0" err="1" smtClean="0"/>
              <a:t>thức</a:t>
            </a:r>
            <a:r>
              <a:rPr lang="en-US" sz="1700" dirty="0" smtClean="0"/>
              <a:t> test </a:t>
            </a:r>
            <a:r>
              <a:rPr lang="en-US" sz="1700" dirty="0" err="1" smtClean="0"/>
              <a:t>nào</a:t>
            </a:r>
            <a:r>
              <a:rPr lang="en-US" sz="1700" dirty="0" smtClean="0"/>
              <a:t> </a:t>
            </a:r>
            <a:r>
              <a:rPr lang="en-US" sz="1700" dirty="0" err="1" smtClean="0"/>
              <a:t>trong</a:t>
            </a:r>
            <a:r>
              <a:rPr lang="en-US" sz="1700" dirty="0" smtClean="0"/>
              <a:t> class </a:t>
            </a:r>
            <a:r>
              <a:rPr lang="en-US" sz="1700" dirty="0"/>
              <a:t/>
            </a:r>
            <a:br>
              <a:rPr lang="en-US" sz="1700" dirty="0"/>
            </a:br>
            <a:r>
              <a:rPr lang="en-US" sz="1700" dirty="0"/>
              <a:t/>
            </a:r>
            <a:br>
              <a:rPr lang="en-US" sz="1700" dirty="0"/>
            </a:br>
            <a:r>
              <a:rPr lang="en-US" sz="1700" b="1" dirty="0"/>
              <a:t>@</a:t>
            </a:r>
            <a:r>
              <a:rPr lang="en-US" sz="1700" b="1" dirty="0" err="1"/>
              <a:t>AfterClass</a:t>
            </a:r>
            <a:r>
              <a:rPr lang="en-US" sz="1700" dirty="0"/>
              <a:t/>
            </a:r>
            <a:br>
              <a:rPr lang="en-US" sz="1700" dirty="0"/>
            </a:br>
            <a:r>
              <a:rPr lang="en-US" sz="1700" dirty="0" err="1" smtClean="0"/>
              <a:t>Thường</a:t>
            </a:r>
            <a:r>
              <a:rPr lang="en-US" sz="1700" dirty="0" smtClean="0"/>
              <a:t> </a:t>
            </a:r>
            <a:r>
              <a:rPr lang="en-US" sz="1700" dirty="0" err="1" smtClean="0"/>
              <a:t>dùng</a:t>
            </a:r>
            <a:r>
              <a:rPr lang="en-US" sz="1700" dirty="0" smtClean="0"/>
              <a:t> </a:t>
            </a:r>
            <a:r>
              <a:rPr lang="en-US" sz="1700" dirty="0" err="1" smtClean="0"/>
              <a:t>khi</a:t>
            </a:r>
            <a:r>
              <a:rPr lang="en-US" sz="1700" dirty="0" smtClean="0"/>
              <a:t> </a:t>
            </a:r>
            <a:r>
              <a:rPr lang="en-US" sz="1700" dirty="0" err="1" smtClean="0"/>
              <a:t>thực</a:t>
            </a:r>
            <a:r>
              <a:rPr lang="en-US" sz="1700" dirty="0" smtClean="0"/>
              <a:t> </a:t>
            </a:r>
            <a:r>
              <a:rPr lang="en-US" sz="1700" dirty="0" err="1" smtClean="0"/>
              <a:t>hiện</a:t>
            </a:r>
            <a:r>
              <a:rPr lang="en-US" sz="1700" dirty="0" smtClean="0"/>
              <a:t> </a:t>
            </a:r>
            <a:r>
              <a:rPr lang="en-US" sz="1700" dirty="0" err="1" smtClean="0"/>
              <a:t>hoạt</a:t>
            </a:r>
            <a:r>
              <a:rPr lang="en-US" sz="1700" dirty="0" smtClean="0"/>
              <a:t> </a:t>
            </a:r>
            <a:r>
              <a:rPr lang="en-US" sz="1700" dirty="0" err="1" smtClean="0"/>
              <a:t>động</a:t>
            </a:r>
            <a:r>
              <a:rPr lang="en-US" sz="1700" dirty="0" smtClean="0"/>
              <a:t> </a:t>
            </a:r>
            <a:r>
              <a:rPr lang="en-US" sz="1700" dirty="0" err="1" smtClean="0"/>
              <a:t>dọn</a:t>
            </a:r>
            <a:r>
              <a:rPr lang="en-US" sz="1700" dirty="0" smtClean="0"/>
              <a:t> </a:t>
            </a:r>
            <a:r>
              <a:rPr lang="en-US" sz="1700" dirty="0" err="1" smtClean="0"/>
              <a:t>dẹp</a:t>
            </a:r>
            <a:r>
              <a:rPr lang="en-US" sz="1700" dirty="0" smtClean="0"/>
              <a:t> , </a:t>
            </a:r>
            <a:r>
              <a:rPr lang="en-US" sz="1700" dirty="0" err="1" smtClean="0"/>
              <a:t>tẩy</a:t>
            </a:r>
            <a:r>
              <a:rPr lang="en-US" sz="1700" dirty="0" smtClean="0"/>
              <a:t> </a:t>
            </a:r>
            <a:r>
              <a:rPr lang="en-US" sz="1700" dirty="0" err="1" smtClean="0"/>
              <a:t>xóa</a:t>
            </a:r>
            <a:r>
              <a:rPr lang="en-US" sz="1700" dirty="0" smtClean="0"/>
              <a:t> ( </a:t>
            </a:r>
            <a:r>
              <a:rPr lang="en-US" sz="1700" dirty="0" err="1" smtClean="0"/>
              <a:t>sau</a:t>
            </a:r>
            <a:r>
              <a:rPr lang="en-US" sz="1700" dirty="0" smtClean="0"/>
              <a:t> </a:t>
            </a:r>
            <a:r>
              <a:rPr lang="en-US" sz="1700" dirty="0" err="1" smtClean="0"/>
              <a:t>khi</a:t>
            </a:r>
            <a:r>
              <a:rPr lang="en-US" sz="1700" dirty="0" smtClean="0"/>
              <a:t> </a:t>
            </a:r>
            <a:r>
              <a:rPr lang="en-US" sz="1700" dirty="0" err="1" smtClean="0"/>
              <a:t>chạy</a:t>
            </a:r>
            <a:r>
              <a:rPr lang="en-US" sz="1700" dirty="0" smtClean="0"/>
              <a:t> </a:t>
            </a:r>
            <a:r>
              <a:rPr lang="en-US" sz="1700" dirty="0" err="1" smtClean="0"/>
              <a:t>xong</a:t>
            </a:r>
            <a:r>
              <a:rPr lang="en-US" sz="1700" dirty="0"/>
              <a:t> </a:t>
            </a:r>
            <a:r>
              <a:rPr lang="en-US" sz="1700" dirty="0" err="1" smtClean="0"/>
              <a:t>tất</a:t>
            </a:r>
            <a:r>
              <a:rPr lang="en-US" sz="1700" dirty="0" smtClean="0"/>
              <a:t> </a:t>
            </a:r>
            <a:r>
              <a:rPr lang="en-US" sz="1700" dirty="0" err="1" smtClean="0"/>
              <a:t>cả</a:t>
            </a:r>
            <a:r>
              <a:rPr lang="en-US" sz="1700" dirty="0" smtClean="0"/>
              <a:t> test  </a:t>
            </a:r>
            <a:r>
              <a:rPr lang="en-US" sz="1700" dirty="0"/>
              <a:t/>
            </a:r>
            <a:br>
              <a:rPr lang="en-US" sz="1700" dirty="0"/>
            </a:br>
            <a:r>
              <a:rPr lang="en-US" sz="1700" b="1" dirty="0" smtClean="0"/>
              <a:t>@Ignore</a:t>
            </a:r>
            <a:r>
              <a:rPr lang="en-US" sz="1700" dirty="0"/>
              <a:t/>
            </a:r>
            <a:br>
              <a:rPr lang="en-US" sz="1700" dirty="0"/>
            </a:br>
            <a:r>
              <a:rPr lang="en-US" sz="1700" dirty="0" err="1" smtClean="0"/>
              <a:t>Chú</a:t>
            </a:r>
            <a:r>
              <a:rPr lang="en-US" sz="1700" dirty="0" smtClean="0"/>
              <a:t> </a:t>
            </a:r>
            <a:r>
              <a:rPr lang="en-US" sz="1700" dirty="0" err="1" smtClean="0"/>
              <a:t>thích</a:t>
            </a:r>
            <a:r>
              <a:rPr lang="en-US" sz="1700" dirty="0" smtClean="0"/>
              <a:t> </a:t>
            </a:r>
            <a:r>
              <a:rPr lang="en-US" sz="1700" dirty="0" err="1" smtClean="0"/>
              <a:t>rằng</a:t>
            </a:r>
            <a:r>
              <a:rPr lang="en-US" sz="1700" dirty="0" smtClean="0"/>
              <a:t> test </a:t>
            </a:r>
            <a:r>
              <a:rPr lang="en-US" sz="1700" dirty="0" err="1" smtClean="0"/>
              <a:t>đó</a:t>
            </a:r>
            <a:r>
              <a:rPr lang="en-US" sz="1700" dirty="0" smtClean="0"/>
              <a:t> </a:t>
            </a:r>
            <a:r>
              <a:rPr lang="en-US" sz="1700" dirty="0" err="1" smtClean="0"/>
              <a:t>sẽ</a:t>
            </a:r>
            <a:r>
              <a:rPr lang="en-US" sz="1700" dirty="0" smtClean="0"/>
              <a:t> </a:t>
            </a:r>
            <a:r>
              <a:rPr lang="en-US" sz="1700" dirty="0" err="1" smtClean="0"/>
              <a:t>được</a:t>
            </a:r>
            <a:r>
              <a:rPr lang="en-US" sz="1700" dirty="0" smtClean="0"/>
              <a:t> </a:t>
            </a:r>
            <a:r>
              <a:rPr lang="en-US" sz="1700" dirty="0" err="1" smtClean="0"/>
              <a:t>bỏ</a:t>
            </a:r>
            <a:r>
              <a:rPr lang="en-US" sz="1700" dirty="0" smtClean="0"/>
              <a:t> qua </a:t>
            </a:r>
            <a:r>
              <a:rPr lang="en-US" sz="1700" dirty="0"/>
              <a:t/>
            </a:r>
            <a:br>
              <a:rPr lang="en-US" sz="1700" dirty="0"/>
            </a:br>
            <a:r>
              <a:rPr lang="en-US" sz="1700" dirty="0"/>
              <a:t/>
            </a:r>
            <a:br>
              <a:rPr lang="en-US" sz="1700" dirty="0"/>
            </a:br>
            <a:endParaRPr lang="en-US" sz="17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0610778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579438"/>
          </a:xfrm>
        </p:spPr>
        <p:txBody>
          <a:bodyPr>
            <a:normAutofit fontScale="90000"/>
          </a:bodyPr>
          <a:lstStyle/>
          <a:p>
            <a:r>
              <a:rPr lang="en-US" dirty="0" err="1" smtClean="0"/>
              <a:t>JUnit</a:t>
            </a:r>
            <a:r>
              <a:rPr lang="en-US" dirty="0" smtClean="0"/>
              <a:t> API</a:t>
            </a:r>
            <a:endParaRPr lang="en-US" dirty="0"/>
          </a:p>
        </p:txBody>
      </p:sp>
      <p:sp>
        <p:nvSpPr>
          <p:cNvPr id="3" name="Content Placeholder 2"/>
          <p:cNvSpPr>
            <a:spLocks noGrp="1"/>
          </p:cNvSpPr>
          <p:nvPr>
            <p:ph idx="1"/>
          </p:nvPr>
        </p:nvSpPr>
        <p:spPr>
          <a:xfrm>
            <a:off x="914400" y="685800"/>
            <a:ext cx="8229600" cy="4800600"/>
          </a:xfrm>
        </p:spPr>
        <p:txBody>
          <a:bodyPr>
            <a:noAutofit/>
          </a:bodyPr>
          <a:lstStyle/>
          <a:p>
            <a:pPr marL="82296" indent="0">
              <a:buNone/>
            </a:pPr>
            <a:r>
              <a:rPr lang="en-US" sz="1600" dirty="0" err="1" smtClean="0">
                <a:latin typeface="Trebuchet MS" pitchFamily="34" charset="0"/>
              </a:rPr>
              <a:t>Gói</a:t>
            </a:r>
            <a:r>
              <a:rPr lang="en-US" sz="1600" dirty="0" smtClean="0">
                <a:latin typeface="Trebuchet MS" pitchFamily="34" charset="0"/>
              </a:rPr>
              <a:t> </a:t>
            </a:r>
            <a:r>
              <a:rPr lang="en-US" sz="1600" dirty="0" err="1" smtClean="0">
                <a:latin typeface="Trebuchet MS" pitchFamily="34" charset="0"/>
              </a:rPr>
              <a:t>quan</a:t>
            </a:r>
            <a:r>
              <a:rPr lang="en-US" sz="1600" dirty="0" smtClean="0">
                <a:latin typeface="Trebuchet MS" pitchFamily="34" charset="0"/>
              </a:rPr>
              <a:t> </a:t>
            </a:r>
            <a:r>
              <a:rPr lang="en-US" sz="1600" dirty="0" err="1" smtClean="0">
                <a:latin typeface="Trebuchet MS" pitchFamily="34" charset="0"/>
              </a:rPr>
              <a:t>trọng</a:t>
            </a:r>
            <a:r>
              <a:rPr lang="en-US" sz="1600" dirty="0" smtClean="0">
                <a:latin typeface="Trebuchet MS" pitchFamily="34" charset="0"/>
              </a:rPr>
              <a:t> </a:t>
            </a:r>
            <a:r>
              <a:rPr lang="en-US" sz="1600" dirty="0" err="1" smtClean="0">
                <a:latin typeface="Trebuchet MS" pitchFamily="34" charset="0"/>
              </a:rPr>
              <a:t>nhất</a:t>
            </a:r>
            <a:r>
              <a:rPr lang="en-US" sz="1600" dirty="0" smtClean="0">
                <a:latin typeface="Trebuchet MS" pitchFamily="34" charset="0"/>
              </a:rPr>
              <a:t> </a:t>
            </a:r>
            <a:r>
              <a:rPr lang="en-US" sz="1600" dirty="0" err="1" smtClean="0">
                <a:latin typeface="Trebuchet MS" pitchFamily="34" charset="0"/>
              </a:rPr>
              <a:t>trong</a:t>
            </a:r>
            <a:r>
              <a:rPr lang="en-US" sz="1600" dirty="0" smtClean="0">
                <a:latin typeface="Trebuchet MS" pitchFamily="34" charset="0"/>
              </a:rPr>
              <a:t> </a:t>
            </a:r>
            <a:r>
              <a:rPr lang="en-US" sz="1600" dirty="0" err="1" smtClean="0">
                <a:latin typeface="Trebuchet MS" pitchFamily="34" charset="0"/>
              </a:rPr>
              <a:t>JUnit</a:t>
            </a:r>
            <a:r>
              <a:rPr lang="en-US" sz="1600" dirty="0" smtClean="0">
                <a:latin typeface="Trebuchet MS" pitchFamily="34" charset="0"/>
              </a:rPr>
              <a:t> </a:t>
            </a:r>
            <a:r>
              <a:rPr lang="en-US" sz="1600" dirty="0" err="1" smtClean="0">
                <a:latin typeface="Trebuchet MS" pitchFamily="34" charset="0"/>
              </a:rPr>
              <a:t>là</a:t>
            </a:r>
            <a:r>
              <a:rPr lang="en-US" sz="1600" dirty="0" smtClean="0">
                <a:latin typeface="Trebuchet MS" pitchFamily="34" charset="0"/>
              </a:rPr>
              <a:t> </a:t>
            </a:r>
            <a:r>
              <a:rPr lang="en-US" sz="1800" b="1" dirty="0" err="1" smtClean="0">
                <a:latin typeface="Trebuchet MS" pitchFamily="34" charset="0"/>
              </a:rPr>
              <a:t>junit.framework</a:t>
            </a:r>
            <a:r>
              <a:rPr lang="en-US" sz="1600" dirty="0" smtClean="0">
                <a:latin typeface="Trebuchet MS" pitchFamily="34" charset="0"/>
              </a:rPr>
              <a:t> </a:t>
            </a:r>
            <a:r>
              <a:rPr lang="en-US" sz="1600" dirty="0" err="1" smtClean="0">
                <a:latin typeface="Trebuchet MS" pitchFamily="34" charset="0"/>
              </a:rPr>
              <a:t>bao</a:t>
            </a:r>
            <a:r>
              <a:rPr lang="en-US" sz="1600" dirty="0" smtClean="0">
                <a:latin typeface="Trebuchet MS" pitchFamily="34" charset="0"/>
              </a:rPr>
              <a:t> </a:t>
            </a:r>
            <a:r>
              <a:rPr lang="en-US" sz="1600" dirty="0" err="1" smtClean="0">
                <a:latin typeface="Trebuchet MS" pitchFamily="34" charset="0"/>
              </a:rPr>
              <a:t>hàm</a:t>
            </a:r>
            <a:r>
              <a:rPr lang="en-US" sz="1600" dirty="0">
                <a:latin typeface="Trebuchet MS" pitchFamily="34" charset="0"/>
              </a:rPr>
              <a:t> </a:t>
            </a:r>
            <a:r>
              <a:rPr lang="en-US" sz="1600" dirty="0" err="1" smtClean="0">
                <a:latin typeface="Trebuchet MS" pitchFamily="34" charset="0"/>
              </a:rPr>
              <a:t>tất</a:t>
            </a:r>
            <a:r>
              <a:rPr lang="en-US" sz="1600" dirty="0" smtClean="0">
                <a:latin typeface="Trebuchet MS" pitchFamily="34" charset="0"/>
              </a:rPr>
              <a:t> </a:t>
            </a:r>
            <a:r>
              <a:rPr lang="en-US" sz="1600" dirty="0" err="1" smtClean="0">
                <a:latin typeface="Trebuchet MS" pitchFamily="34" charset="0"/>
              </a:rPr>
              <a:t>cả</a:t>
            </a:r>
            <a:r>
              <a:rPr lang="en-US" sz="1600" dirty="0" smtClean="0">
                <a:latin typeface="Trebuchet MS" pitchFamily="34" charset="0"/>
              </a:rPr>
              <a:t> </a:t>
            </a:r>
            <a:r>
              <a:rPr lang="en-US" sz="1600" dirty="0" err="1" smtClean="0">
                <a:latin typeface="Trebuchet MS" pitchFamily="34" charset="0"/>
              </a:rPr>
              <a:t>các</a:t>
            </a:r>
            <a:r>
              <a:rPr lang="en-US" sz="1600" dirty="0" smtClean="0">
                <a:latin typeface="Trebuchet MS" pitchFamily="34" charset="0"/>
              </a:rPr>
              <a:t> </a:t>
            </a:r>
            <a:r>
              <a:rPr lang="en-US" sz="1600" dirty="0" err="1" smtClean="0">
                <a:latin typeface="Trebuchet MS" pitchFamily="34" charset="0"/>
              </a:rPr>
              <a:t>lớp</a:t>
            </a:r>
            <a:r>
              <a:rPr lang="en-US" sz="1600" dirty="0" smtClean="0">
                <a:latin typeface="Trebuchet MS" pitchFamily="34" charset="0"/>
              </a:rPr>
              <a:t> </a:t>
            </a:r>
            <a:r>
              <a:rPr lang="en-US" sz="1600" dirty="0" err="1" smtClean="0">
                <a:latin typeface="Trebuchet MS" pitchFamily="34" charset="0"/>
              </a:rPr>
              <a:t>cơ</a:t>
            </a:r>
            <a:r>
              <a:rPr lang="en-US" sz="1600" dirty="0" smtClean="0">
                <a:latin typeface="Trebuchet MS" pitchFamily="34" charset="0"/>
              </a:rPr>
              <a:t> </a:t>
            </a:r>
            <a:r>
              <a:rPr lang="en-US" sz="1600" dirty="0" err="1" smtClean="0">
                <a:latin typeface="Trebuchet MS" pitchFamily="34" charset="0"/>
              </a:rPr>
              <a:t>bản</a:t>
            </a:r>
            <a:endParaRPr lang="en-US" sz="1600" dirty="0" smtClean="0">
              <a:latin typeface="Trebuchet MS" pitchFamily="34" charset="0"/>
            </a:endParaRPr>
          </a:p>
          <a:p>
            <a:pPr marL="82296" indent="0">
              <a:buNone/>
            </a:pPr>
            <a:endParaRPr lang="en-US" sz="1600" dirty="0" smtClean="0">
              <a:latin typeface="Trebuchet MS" pitchFamily="34" charset="0"/>
            </a:endParaRPr>
          </a:p>
          <a:p>
            <a:pPr marL="82296" indent="0">
              <a:buNone/>
            </a:pPr>
            <a:endParaRPr lang="en-US" sz="1600" dirty="0">
              <a:latin typeface="Trebuchet MS" pitchFamily="34" charset="0"/>
            </a:endParaRPr>
          </a:p>
          <a:p>
            <a:endParaRPr lang="en-US" sz="1600" dirty="0" smtClean="0">
              <a:latin typeface="Trebuchet MS" pitchFamily="34" charset="0"/>
            </a:endParaRPr>
          </a:p>
          <a:p>
            <a:pPr marL="82296" indent="0">
              <a:buNone/>
            </a:pPr>
            <a:r>
              <a:rPr lang="en-US" sz="1600" dirty="0" smtClean="0">
                <a:latin typeface="Trebuchet MS" pitchFamily="34" charset="0"/>
              </a:rPr>
              <a:t> </a:t>
            </a:r>
            <a:endParaRPr lang="en-US" sz="1600" dirty="0">
              <a:latin typeface="Trebuchet MS" pitchFamily="34" charset="0"/>
            </a:endParaRPr>
          </a:p>
        </p:txBody>
      </p:sp>
      <p:graphicFrame>
        <p:nvGraphicFramePr>
          <p:cNvPr id="5" name="Diagram 4"/>
          <p:cNvGraphicFramePr/>
          <p:nvPr>
            <p:extLst>
              <p:ext uri="{D42A27DB-BD31-4B8C-83A1-F6EECF244321}">
                <p14:modId xmlns:p14="http://schemas.microsoft.com/office/powerpoint/2010/main" val="1706374822"/>
              </p:ext>
            </p:extLst>
          </p:nvPr>
        </p:nvGraphicFramePr>
        <p:xfrm>
          <a:off x="1371600" y="1600200"/>
          <a:ext cx="7467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04666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38288" cy="609600"/>
          </a:xfrm>
        </p:spPr>
        <p:txBody>
          <a:bodyPr>
            <a:normAutofit fontScale="90000"/>
          </a:bodyPr>
          <a:lstStyle/>
          <a:p>
            <a:r>
              <a:rPr lang="en-US" b="1" dirty="0" err="1" smtClean="0">
                <a:effectLst/>
              </a:rPr>
              <a:t>Lớp</a:t>
            </a:r>
            <a:r>
              <a:rPr lang="en-US" b="1" dirty="0" smtClean="0">
                <a:effectLst/>
              </a:rPr>
              <a:t> Assert</a:t>
            </a:r>
            <a:endParaRPr lang="en-US" dirty="0"/>
          </a:p>
        </p:txBody>
      </p:sp>
      <p:sp>
        <p:nvSpPr>
          <p:cNvPr id="3" name="Content Placeholder 2"/>
          <p:cNvSpPr>
            <a:spLocks noGrp="1"/>
          </p:cNvSpPr>
          <p:nvPr>
            <p:ph idx="1"/>
          </p:nvPr>
        </p:nvSpPr>
        <p:spPr>
          <a:xfrm>
            <a:off x="1066800" y="762000"/>
            <a:ext cx="7498080" cy="4800600"/>
          </a:xfrm>
        </p:spPr>
        <p:txBody>
          <a:bodyPr>
            <a:noAutofit/>
          </a:bodyPr>
          <a:lstStyle/>
          <a:p>
            <a:pPr marL="82296" indent="0">
              <a:buNone/>
            </a:pPr>
            <a:r>
              <a:rPr lang="en-US" sz="1700" b="1" dirty="0" smtClean="0"/>
              <a:t>PUBLIC CLASS ASSERT  EXTENDS   JAVA.LANG.OBJECT</a:t>
            </a:r>
          </a:p>
          <a:p>
            <a:pPr marL="82296" indent="0">
              <a:buNone/>
            </a:pPr>
            <a:r>
              <a:rPr lang="en-US" sz="1700" dirty="0" err="1" smtClean="0"/>
              <a:t>Bao</a:t>
            </a:r>
            <a:r>
              <a:rPr lang="en-US" sz="1700" dirty="0" smtClean="0"/>
              <a:t> </a:t>
            </a:r>
            <a:r>
              <a:rPr lang="en-US" sz="1700" dirty="0" err="1" smtClean="0"/>
              <a:t>gồm</a:t>
            </a:r>
            <a:r>
              <a:rPr lang="en-US" sz="1700" dirty="0" smtClean="0"/>
              <a:t> </a:t>
            </a:r>
            <a:r>
              <a:rPr lang="en-US" sz="1700" dirty="0" err="1" smtClean="0"/>
              <a:t>các</a:t>
            </a:r>
            <a:r>
              <a:rPr lang="en-US" sz="1700" dirty="0" smtClean="0"/>
              <a:t> </a:t>
            </a:r>
            <a:r>
              <a:rPr lang="en-US" sz="1700" dirty="0" err="1" smtClean="0"/>
              <a:t>phương</a:t>
            </a:r>
            <a:r>
              <a:rPr lang="en-US" sz="1700" dirty="0" smtClean="0"/>
              <a:t> </a:t>
            </a:r>
            <a:r>
              <a:rPr lang="en-US" sz="1700" dirty="0" err="1" smtClean="0"/>
              <a:t>thức</a:t>
            </a:r>
            <a:r>
              <a:rPr lang="en-US" sz="1700" dirty="0" smtClean="0"/>
              <a:t> </a:t>
            </a:r>
            <a:r>
              <a:rPr lang="en-US" sz="1700" dirty="0" err="1" smtClean="0"/>
              <a:t>assertXXX</a:t>
            </a:r>
            <a:r>
              <a:rPr lang="en-US" sz="1700" dirty="0" smtClean="0"/>
              <a:t>()  : </a:t>
            </a:r>
          </a:p>
          <a:p>
            <a:pPr marL="82296" indent="0">
              <a:buNone/>
            </a:pPr>
            <a:endParaRPr lang="en-US" sz="1700" b="1" dirty="0"/>
          </a:p>
          <a:p>
            <a:r>
              <a:rPr lang="en-US" sz="1700" b="1" dirty="0" smtClean="0"/>
              <a:t>Void </a:t>
            </a:r>
            <a:r>
              <a:rPr lang="vi-VN" sz="1700" b="1" dirty="0" smtClean="0"/>
              <a:t>assertEquals(</a:t>
            </a:r>
            <a:r>
              <a:rPr lang="en-US" sz="1700" b="1" dirty="0" err="1" smtClean="0"/>
              <a:t>boolean</a:t>
            </a:r>
            <a:r>
              <a:rPr lang="en-US" sz="1700" b="1" dirty="0" smtClean="0"/>
              <a:t> expected , </a:t>
            </a:r>
            <a:r>
              <a:rPr lang="en-US" sz="1700" b="1" dirty="0" err="1" smtClean="0"/>
              <a:t>boolean</a:t>
            </a:r>
            <a:r>
              <a:rPr lang="en-US" sz="1700" b="1" dirty="0" smtClean="0"/>
              <a:t> actual</a:t>
            </a:r>
            <a:r>
              <a:rPr lang="vi-VN" sz="1700" b="1" dirty="0" smtClean="0"/>
              <a:t>) </a:t>
            </a:r>
            <a:r>
              <a:rPr lang="en-US" sz="1700" b="1" dirty="0" smtClean="0"/>
              <a:t>: </a:t>
            </a:r>
          </a:p>
          <a:p>
            <a:pPr marL="82296" indent="0">
              <a:buNone/>
            </a:pPr>
            <a:r>
              <a:rPr lang="vi-VN" sz="1700" dirty="0" smtClean="0"/>
              <a:t>So </a:t>
            </a:r>
            <a:r>
              <a:rPr lang="vi-VN" sz="1700" dirty="0"/>
              <a:t>sánh </a:t>
            </a:r>
            <a:r>
              <a:rPr lang="vi-VN" sz="1700" dirty="0" smtClean="0"/>
              <a:t>2 </a:t>
            </a:r>
            <a:r>
              <a:rPr lang="vi-VN" sz="1700" dirty="0"/>
              <a:t>giá trị để kiểm tra bằng nhau. Test sẽ được chấp nhận nếu các giá trị bằng </a:t>
            </a:r>
            <a:r>
              <a:rPr lang="vi-VN" sz="1700" dirty="0" smtClean="0"/>
              <a:t>nhau</a:t>
            </a:r>
            <a:endParaRPr lang="en-US" sz="1700" dirty="0" smtClean="0"/>
          </a:p>
          <a:p>
            <a:r>
              <a:rPr lang="en-US" sz="1700" b="1" dirty="0" smtClean="0"/>
              <a:t>Void </a:t>
            </a:r>
            <a:r>
              <a:rPr lang="vi-VN" sz="1700" b="1" dirty="0" smtClean="0"/>
              <a:t>assertFalse(</a:t>
            </a:r>
            <a:r>
              <a:rPr lang="en-US" sz="1700" b="1" dirty="0" err="1" smtClean="0"/>
              <a:t>boolean</a:t>
            </a:r>
            <a:r>
              <a:rPr lang="en-US" sz="1700" b="1" dirty="0" smtClean="0"/>
              <a:t> condition</a:t>
            </a:r>
            <a:r>
              <a:rPr lang="vi-VN" sz="1700" b="1" dirty="0" smtClean="0"/>
              <a:t>) </a:t>
            </a:r>
            <a:r>
              <a:rPr lang="en-US" sz="1700" b="1" dirty="0" smtClean="0"/>
              <a:t>: </a:t>
            </a:r>
            <a:r>
              <a:rPr lang="vi-VN" sz="1700" dirty="0" smtClean="0"/>
              <a:t>Đánh </a:t>
            </a:r>
            <a:r>
              <a:rPr lang="vi-VN" sz="1700" dirty="0"/>
              <a:t>giá biểu thức luận lý. Test sẽ được chấp nhận nếu biểu thức </a:t>
            </a:r>
            <a:r>
              <a:rPr lang="vi-VN" sz="1700" dirty="0" smtClean="0"/>
              <a:t>sai</a:t>
            </a:r>
            <a:endParaRPr lang="en-US" sz="1700" dirty="0" smtClean="0"/>
          </a:p>
          <a:p>
            <a:r>
              <a:rPr lang="en-US" sz="1700" b="1" dirty="0" smtClean="0"/>
              <a:t>Void </a:t>
            </a:r>
            <a:r>
              <a:rPr lang="vi-VN" sz="1700" b="1" dirty="0" smtClean="0"/>
              <a:t>assertNotNull(</a:t>
            </a:r>
            <a:r>
              <a:rPr lang="en-US" sz="1700" b="1" dirty="0" smtClean="0"/>
              <a:t>Object </a:t>
            </a:r>
            <a:r>
              <a:rPr lang="en-US" sz="1700" b="1" dirty="0" err="1" smtClean="0"/>
              <a:t>object</a:t>
            </a:r>
            <a:r>
              <a:rPr lang="vi-VN" sz="1700" b="1" dirty="0" smtClean="0"/>
              <a:t>) </a:t>
            </a:r>
            <a:r>
              <a:rPr lang="en-US" sz="1700" b="1" dirty="0" smtClean="0"/>
              <a:t>: </a:t>
            </a:r>
          </a:p>
          <a:p>
            <a:pPr marL="82296" indent="0">
              <a:buNone/>
            </a:pPr>
            <a:r>
              <a:rPr lang="vi-VN" sz="1700" dirty="0" smtClean="0"/>
              <a:t>So </a:t>
            </a:r>
            <a:r>
              <a:rPr lang="vi-VN" sz="1700" dirty="0"/>
              <a:t>sánh tham chiếu của một đối tượng với null. Test sẽ được chấp nhận nếu tham chiếu đối tượng khác </a:t>
            </a:r>
            <a:r>
              <a:rPr lang="vi-VN" sz="1700" dirty="0" smtClean="0"/>
              <a:t>null</a:t>
            </a:r>
            <a:endParaRPr lang="en-US" sz="1700" dirty="0" smtClean="0"/>
          </a:p>
          <a:p>
            <a:r>
              <a:rPr lang="en-US" sz="1700" b="1" dirty="0" smtClean="0"/>
              <a:t>Void </a:t>
            </a:r>
            <a:r>
              <a:rPr lang="vi-VN" sz="1700" b="1" dirty="0" smtClean="0"/>
              <a:t>assertNull(</a:t>
            </a:r>
            <a:r>
              <a:rPr lang="en-US" sz="1700" b="1" dirty="0" smtClean="0"/>
              <a:t>Object </a:t>
            </a:r>
            <a:r>
              <a:rPr lang="en-US" sz="1700" b="1" dirty="0" err="1" smtClean="0"/>
              <a:t>object</a:t>
            </a:r>
            <a:r>
              <a:rPr lang="vi-VN" sz="1700" b="1" dirty="0" smtClean="0"/>
              <a:t>) </a:t>
            </a:r>
            <a:r>
              <a:rPr lang="vi-VN" sz="1700" dirty="0"/>
              <a:t>So sánh tham chiếu của một đối tượng với giá trị null. Test sẽ được chấp nhận nếu tham chiếu là </a:t>
            </a:r>
            <a:r>
              <a:rPr lang="vi-VN" sz="1700" dirty="0" smtClean="0"/>
              <a:t>null</a:t>
            </a:r>
            <a:endParaRPr lang="en-US" sz="1700" dirty="0" smtClean="0"/>
          </a:p>
          <a:p>
            <a:r>
              <a:rPr lang="en-US" sz="1700" b="1" dirty="0" smtClean="0"/>
              <a:t>Void </a:t>
            </a:r>
            <a:r>
              <a:rPr lang="vi-VN" sz="1700" b="1" dirty="0" smtClean="0"/>
              <a:t>assertTrue(</a:t>
            </a:r>
            <a:r>
              <a:rPr lang="en-US" sz="1700" b="1" dirty="0" err="1" smtClean="0"/>
              <a:t>boolean</a:t>
            </a:r>
            <a:r>
              <a:rPr lang="en-US" sz="1700" b="1" dirty="0" smtClean="0"/>
              <a:t> condition</a:t>
            </a:r>
            <a:r>
              <a:rPr lang="vi-VN" sz="1700" b="1" dirty="0" smtClean="0"/>
              <a:t>) </a:t>
            </a:r>
            <a:r>
              <a:rPr lang="vi-VN" sz="1700" dirty="0"/>
              <a:t>Đánh giá một biểu thức luận lý. Test sẽ được chấp nhận nếu biểu thức </a:t>
            </a:r>
            <a:r>
              <a:rPr lang="vi-VN" sz="1700" dirty="0" smtClean="0"/>
              <a:t>đúng</a:t>
            </a:r>
            <a:endParaRPr lang="en-US" sz="1700" dirty="0" smtClean="0"/>
          </a:p>
          <a:p>
            <a:r>
              <a:rPr lang="en-US" sz="1700" b="1" dirty="0" smtClean="0"/>
              <a:t>Void </a:t>
            </a:r>
            <a:r>
              <a:rPr lang="vi-VN" sz="1700" b="1" dirty="0" smtClean="0"/>
              <a:t>fail()</a:t>
            </a:r>
            <a:r>
              <a:rPr lang="en-US" sz="1700" b="1" dirty="0" smtClean="0"/>
              <a:t> :</a:t>
            </a:r>
            <a:r>
              <a:rPr lang="vi-VN" sz="1700" b="1" dirty="0" smtClean="0"/>
              <a:t> </a:t>
            </a:r>
            <a:r>
              <a:rPr lang="vi-VN" sz="1700" dirty="0"/>
              <a:t>Phương thức này làm cho test hiện hành thất bại, phương thức này thường được sử dụng khi xử lý các biệt lệ</a:t>
            </a:r>
            <a:endParaRPr lang="en-US" sz="1700" dirty="0"/>
          </a:p>
        </p:txBody>
      </p:sp>
    </p:spTree>
    <p:extLst>
      <p:ext uri="{BB962C8B-B14F-4D97-AF65-F5344CB8AC3E}">
        <p14:creationId xmlns:p14="http://schemas.microsoft.com/office/powerpoint/2010/main" val="264081301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7498080" cy="4800600"/>
          </a:xfrm>
        </p:spPr>
        <p:txBody>
          <a:bodyPr>
            <a:noAutofit/>
          </a:bodyPr>
          <a:lstStyle/>
          <a:p>
            <a:r>
              <a:rPr lang="en-US" sz="1500" dirty="0"/>
              <a:t>@Test</a:t>
            </a:r>
            <a:br>
              <a:rPr lang="en-US" sz="1500" dirty="0"/>
            </a:br>
            <a:r>
              <a:rPr lang="en-US" sz="1500" dirty="0"/>
              <a:t>public void </a:t>
            </a:r>
            <a:r>
              <a:rPr lang="en-US" sz="1500" dirty="0" err="1"/>
              <a:t>testAssertions</a:t>
            </a:r>
            <a:r>
              <a:rPr lang="en-US" sz="1500" dirty="0"/>
              <a:t>() {</a:t>
            </a:r>
            <a:br>
              <a:rPr lang="en-US" sz="1500" dirty="0"/>
            </a:br>
            <a:r>
              <a:rPr lang="en-US" sz="1500" dirty="0"/>
              <a:t>//test data</a:t>
            </a:r>
            <a:br>
              <a:rPr lang="en-US" sz="1500" dirty="0"/>
            </a:br>
            <a:r>
              <a:rPr lang="en-US" sz="1500" dirty="0"/>
              <a:t>String str1 = new String ("</a:t>
            </a:r>
            <a:r>
              <a:rPr lang="en-US" sz="1500" dirty="0" err="1"/>
              <a:t>abc</a:t>
            </a:r>
            <a:r>
              <a:rPr lang="en-US" sz="1500" dirty="0"/>
              <a:t>");</a:t>
            </a:r>
            <a:br>
              <a:rPr lang="en-US" sz="1500" dirty="0"/>
            </a:br>
            <a:r>
              <a:rPr lang="en-US" sz="1500" dirty="0"/>
              <a:t>String str2 = new String ("</a:t>
            </a:r>
            <a:r>
              <a:rPr lang="en-US" sz="1500" dirty="0" err="1"/>
              <a:t>abc</a:t>
            </a:r>
            <a:r>
              <a:rPr lang="en-US" sz="1500" dirty="0"/>
              <a:t>");</a:t>
            </a:r>
            <a:br>
              <a:rPr lang="en-US" sz="1500" dirty="0"/>
            </a:br>
            <a:r>
              <a:rPr lang="en-US" sz="1500" dirty="0"/>
              <a:t>String str3 = null;</a:t>
            </a:r>
            <a:br>
              <a:rPr lang="en-US" sz="1500" dirty="0"/>
            </a:br>
            <a:r>
              <a:rPr lang="en-US" sz="1500" dirty="0"/>
              <a:t>String str4 = "</a:t>
            </a:r>
            <a:r>
              <a:rPr lang="en-US" sz="1500" dirty="0" err="1"/>
              <a:t>abc</a:t>
            </a:r>
            <a:r>
              <a:rPr lang="en-US" sz="1500" dirty="0"/>
              <a:t>";</a:t>
            </a:r>
            <a:br>
              <a:rPr lang="en-US" sz="1500" dirty="0"/>
            </a:br>
            <a:r>
              <a:rPr lang="en-US" sz="1500" dirty="0"/>
              <a:t>String str5 = "</a:t>
            </a:r>
            <a:r>
              <a:rPr lang="en-US" sz="1500" dirty="0" err="1"/>
              <a:t>abc</a:t>
            </a:r>
            <a:r>
              <a:rPr lang="en-US" sz="1500" dirty="0"/>
              <a:t>";</a:t>
            </a:r>
            <a:br>
              <a:rPr lang="en-US" sz="1500" dirty="0"/>
            </a:br>
            <a:r>
              <a:rPr lang="en-US" sz="1500" dirty="0" err="1"/>
              <a:t>int</a:t>
            </a:r>
            <a:r>
              <a:rPr lang="en-US" sz="1500" dirty="0"/>
              <a:t> val1 = 5;</a:t>
            </a:r>
            <a:br>
              <a:rPr lang="en-US" sz="1500" dirty="0"/>
            </a:br>
            <a:r>
              <a:rPr lang="en-US" sz="1500" dirty="0" err="1"/>
              <a:t>int</a:t>
            </a:r>
            <a:r>
              <a:rPr lang="en-US" sz="1500" dirty="0"/>
              <a:t> val2 = 6;</a:t>
            </a:r>
            <a:br>
              <a:rPr lang="en-US" sz="1500" dirty="0"/>
            </a:br>
            <a:r>
              <a:rPr lang="en-US" sz="1500" dirty="0"/>
              <a:t>String[] </a:t>
            </a:r>
            <a:r>
              <a:rPr lang="en-US" sz="1500" dirty="0" err="1"/>
              <a:t>expectedArray</a:t>
            </a:r>
            <a:r>
              <a:rPr lang="en-US" sz="1500" dirty="0"/>
              <a:t> = </a:t>
            </a:r>
            <a:r>
              <a:rPr lang="en-US" sz="1500" dirty="0" smtClean="0"/>
              <a:t>{“</a:t>
            </a:r>
            <a:r>
              <a:rPr lang="en-US" sz="1500" dirty="0" err="1" smtClean="0"/>
              <a:t>abc</a:t>
            </a:r>
            <a:r>
              <a:rPr lang="en-US" sz="1500" dirty="0" smtClean="0"/>
              <a:t>", “</a:t>
            </a:r>
            <a:r>
              <a:rPr lang="en-US" sz="1500" dirty="0" err="1" smtClean="0"/>
              <a:t>def</a:t>
            </a:r>
            <a:r>
              <a:rPr lang="en-US" sz="1500" dirty="0" smtClean="0"/>
              <a:t>", “</a:t>
            </a:r>
            <a:r>
              <a:rPr lang="en-US" sz="1500" dirty="0" err="1" smtClean="0"/>
              <a:t>bbb</a:t>
            </a:r>
            <a:r>
              <a:rPr lang="en-US" sz="1500" dirty="0" smtClean="0"/>
              <a:t>"};</a:t>
            </a:r>
            <a:r>
              <a:rPr lang="en-US" sz="1500" dirty="0"/>
              <a:t/>
            </a:r>
            <a:br>
              <a:rPr lang="en-US" sz="1500" dirty="0"/>
            </a:br>
            <a:r>
              <a:rPr lang="en-US" sz="1500" dirty="0"/>
              <a:t>String[] </a:t>
            </a:r>
            <a:r>
              <a:rPr lang="en-US" sz="1500" dirty="0" err="1"/>
              <a:t>resultArray</a:t>
            </a:r>
            <a:r>
              <a:rPr lang="en-US" sz="1500" dirty="0"/>
              <a:t> = </a:t>
            </a:r>
            <a:r>
              <a:rPr lang="en-US" sz="1500" dirty="0" smtClean="0"/>
              <a:t>{“</a:t>
            </a:r>
            <a:r>
              <a:rPr lang="en-US" sz="1500" dirty="0" err="1" smtClean="0"/>
              <a:t>abc</a:t>
            </a:r>
            <a:r>
              <a:rPr lang="en-US" sz="1500" dirty="0" smtClean="0"/>
              <a:t>, “</a:t>
            </a:r>
            <a:r>
              <a:rPr lang="en-US" sz="1500" dirty="0" err="1" smtClean="0"/>
              <a:t>def</a:t>
            </a:r>
            <a:r>
              <a:rPr lang="en-US" sz="1500" dirty="0" smtClean="0"/>
              <a:t>", “</a:t>
            </a:r>
            <a:r>
              <a:rPr lang="en-US" sz="1500" dirty="0" err="1" smtClean="0"/>
              <a:t>bbb</a:t>
            </a:r>
            <a:r>
              <a:rPr lang="en-US" sz="1500" dirty="0" smtClean="0"/>
              <a:t>"};</a:t>
            </a:r>
            <a:r>
              <a:rPr lang="en-US" sz="1500" dirty="0"/>
              <a:t/>
            </a:r>
            <a:br>
              <a:rPr lang="en-US" sz="1500" dirty="0"/>
            </a:br>
            <a:r>
              <a:rPr lang="en-US" sz="1500" dirty="0"/>
              <a:t>//Check that two objects are equal</a:t>
            </a:r>
            <a:br>
              <a:rPr lang="en-US" sz="1500" dirty="0"/>
            </a:br>
            <a:r>
              <a:rPr lang="en-US" sz="1500" dirty="0" err="1"/>
              <a:t>assertEquals</a:t>
            </a:r>
            <a:r>
              <a:rPr lang="en-US" sz="1500" dirty="0"/>
              <a:t>(str1, str2);</a:t>
            </a:r>
            <a:br>
              <a:rPr lang="en-US" sz="1500" dirty="0"/>
            </a:br>
            <a:r>
              <a:rPr lang="en-US" sz="1500" dirty="0"/>
              <a:t>//Check that a condition is true</a:t>
            </a:r>
            <a:br>
              <a:rPr lang="en-US" sz="1500" dirty="0"/>
            </a:br>
            <a:r>
              <a:rPr lang="en-US" sz="1500" dirty="0" err="1"/>
              <a:t>assertTrue</a:t>
            </a:r>
            <a:r>
              <a:rPr lang="en-US" sz="1500" dirty="0"/>
              <a:t> (val1 &lt; val2);</a:t>
            </a:r>
            <a:br>
              <a:rPr lang="en-US" sz="1500" dirty="0"/>
            </a:br>
            <a:r>
              <a:rPr lang="en-US" sz="1500" dirty="0"/>
              <a:t>//Check that a condition is false</a:t>
            </a:r>
            <a:br>
              <a:rPr lang="en-US" sz="1500" dirty="0"/>
            </a:br>
            <a:r>
              <a:rPr lang="en-US" sz="1500" dirty="0" err="1"/>
              <a:t>assertFalse</a:t>
            </a:r>
            <a:r>
              <a:rPr lang="en-US" sz="1500" dirty="0"/>
              <a:t>(val1 &gt; val2);</a:t>
            </a:r>
            <a:br>
              <a:rPr lang="en-US" sz="1500" dirty="0"/>
            </a:br>
            <a:r>
              <a:rPr lang="en-US" sz="1500" dirty="0"/>
              <a:t>//Check that an object isn't null</a:t>
            </a:r>
            <a:br>
              <a:rPr lang="en-US" sz="1500" dirty="0"/>
            </a:br>
            <a:r>
              <a:rPr lang="en-US" sz="1500" dirty="0" err="1"/>
              <a:t>assertNotNull</a:t>
            </a:r>
            <a:r>
              <a:rPr lang="en-US" sz="1500" dirty="0"/>
              <a:t>(str1);</a:t>
            </a:r>
            <a:br>
              <a:rPr lang="en-US" sz="1500" dirty="0"/>
            </a:br>
            <a:r>
              <a:rPr lang="en-US" sz="1500" dirty="0"/>
              <a:t>//Check that an object is null</a:t>
            </a:r>
            <a:br>
              <a:rPr lang="en-US" sz="1500" dirty="0"/>
            </a:br>
            <a:r>
              <a:rPr lang="en-US" sz="1500" dirty="0" err="1"/>
              <a:t>assertNull</a:t>
            </a:r>
            <a:r>
              <a:rPr lang="en-US" sz="1500" dirty="0"/>
              <a:t>(str3);</a:t>
            </a:r>
            <a:br>
              <a:rPr lang="en-US" sz="1500" dirty="0"/>
            </a:br>
            <a:r>
              <a:rPr lang="en-US" sz="1500" dirty="0"/>
              <a:t>//Check if two object references point to the same object</a:t>
            </a:r>
            <a:br>
              <a:rPr lang="en-US" sz="1500" dirty="0"/>
            </a:br>
            <a:r>
              <a:rPr lang="en-US" sz="1500" dirty="0" err="1"/>
              <a:t>assertSame</a:t>
            </a:r>
            <a:r>
              <a:rPr lang="en-US" sz="1500" dirty="0"/>
              <a:t>(str4,str5);</a:t>
            </a:r>
            <a:br>
              <a:rPr lang="en-US" sz="1500" dirty="0"/>
            </a:br>
            <a:r>
              <a:rPr lang="en-US" sz="1500" dirty="0"/>
              <a:t>//Check if two object references not point to the same object</a:t>
            </a:r>
            <a:br>
              <a:rPr lang="en-US" sz="1500" dirty="0"/>
            </a:br>
            <a:r>
              <a:rPr lang="en-US" sz="1500" dirty="0" err="1"/>
              <a:t>assertNotSame</a:t>
            </a:r>
            <a:r>
              <a:rPr lang="en-US" sz="1500" dirty="0"/>
              <a:t>(str1,str3);</a:t>
            </a:r>
            <a:br>
              <a:rPr lang="en-US" sz="1500" dirty="0"/>
            </a:br>
            <a:r>
              <a:rPr lang="en-US" sz="1500" dirty="0"/>
              <a:t>//Check whether two arrays are equal to each other.</a:t>
            </a:r>
            <a:br>
              <a:rPr lang="en-US" sz="1500" dirty="0"/>
            </a:br>
            <a:r>
              <a:rPr lang="en-US" sz="1500" dirty="0" err="1"/>
              <a:t>assertArrayEquals</a:t>
            </a:r>
            <a:r>
              <a:rPr lang="en-US" sz="1500" dirty="0"/>
              <a:t>(</a:t>
            </a:r>
            <a:r>
              <a:rPr lang="en-US" sz="1500" dirty="0" err="1"/>
              <a:t>expectedArray</a:t>
            </a:r>
            <a:r>
              <a:rPr lang="en-US" sz="1500" dirty="0"/>
              <a:t>, </a:t>
            </a:r>
            <a:r>
              <a:rPr lang="en-US" sz="1500" dirty="0" err="1"/>
              <a:t>resultArray</a:t>
            </a:r>
            <a:r>
              <a:rPr lang="en-US" sz="1500" dirty="0"/>
              <a:t>);</a:t>
            </a:r>
            <a:br>
              <a:rPr lang="en-US" sz="1500" dirty="0"/>
            </a:br>
            <a:r>
              <a:rPr lang="en-US" sz="1500" dirty="0"/>
              <a:t>}</a:t>
            </a:r>
            <a:br>
              <a:rPr lang="en-US" sz="1500" dirty="0"/>
            </a:br>
            <a:r>
              <a:rPr lang="en-US" sz="1500" dirty="0"/>
              <a:t/>
            </a:r>
            <a:br>
              <a:rPr lang="en-US" sz="1500" dirty="0"/>
            </a:br>
            <a:endParaRPr lang="en-US" sz="1500" dirty="0"/>
          </a:p>
        </p:txBody>
      </p:sp>
    </p:spTree>
    <p:extLst>
      <p:ext uri="{BB962C8B-B14F-4D97-AF65-F5344CB8AC3E}">
        <p14:creationId xmlns:p14="http://schemas.microsoft.com/office/powerpoint/2010/main" val="90676838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705088" cy="578224"/>
          </a:xfrm>
        </p:spPr>
        <p:txBody>
          <a:bodyPr>
            <a:normAutofit fontScale="90000"/>
          </a:bodyPr>
          <a:lstStyle/>
          <a:p>
            <a:r>
              <a:rPr lang="en-US" sz="3000" b="1" dirty="0" err="1" smtClean="0"/>
              <a:t>Tạo</a:t>
            </a:r>
            <a:r>
              <a:rPr lang="en-US" sz="3000" b="1" dirty="0" smtClean="0"/>
              <a:t> </a:t>
            </a:r>
            <a:r>
              <a:rPr lang="en-US" sz="3000" b="1" dirty="0" err="1" smtClean="0"/>
              <a:t>TestRunner</a:t>
            </a:r>
            <a:r>
              <a:rPr lang="en-US" sz="3000" b="1" dirty="0" smtClean="0"/>
              <a:t> </a:t>
            </a:r>
            <a:r>
              <a:rPr lang="en-US" sz="3000" b="1" dirty="0" err="1" smtClean="0"/>
              <a:t>để</a:t>
            </a:r>
            <a:r>
              <a:rPr lang="en-US" sz="3000" b="1" dirty="0" smtClean="0"/>
              <a:t> </a:t>
            </a:r>
            <a:r>
              <a:rPr lang="en-US" sz="3000" b="1" dirty="0" err="1" smtClean="0"/>
              <a:t>chạy</a:t>
            </a:r>
            <a:r>
              <a:rPr lang="en-US" sz="3000" b="1" dirty="0" smtClean="0"/>
              <a:t> test case ( test assertion ) </a:t>
            </a:r>
            <a:endParaRPr lang="en-US" sz="3000" b="1" dirty="0"/>
          </a:p>
        </p:txBody>
      </p:sp>
      <p:sp>
        <p:nvSpPr>
          <p:cNvPr id="3" name="Content Placeholder 2"/>
          <p:cNvSpPr>
            <a:spLocks noGrp="1"/>
          </p:cNvSpPr>
          <p:nvPr>
            <p:ph idx="1"/>
          </p:nvPr>
        </p:nvSpPr>
        <p:spPr>
          <a:xfrm>
            <a:off x="990600" y="838200"/>
            <a:ext cx="7498080" cy="4800600"/>
          </a:xfrm>
        </p:spPr>
        <p:txBody>
          <a:bodyPr>
            <a:noAutofit/>
          </a:bodyPr>
          <a:lstStyle/>
          <a:p>
            <a:r>
              <a:rPr lang="en-US" sz="2100" dirty="0">
                <a:latin typeface="Courier New" pitchFamily="49" charset="0"/>
                <a:cs typeface="Courier New" pitchFamily="49" charset="0"/>
              </a:rPr>
              <a:t>import </a:t>
            </a:r>
            <a:r>
              <a:rPr lang="en-US" sz="2100" dirty="0" err="1">
                <a:latin typeface="Courier New" pitchFamily="49" charset="0"/>
                <a:cs typeface="Courier New" pitchFamily="49" charset="0"/>
              </a:rPr>
              <a:t>org.junit.runner.JUnitCore</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a:latin typeface="Courier New" pitchFamily="49" charset="0"/>
                <a:cs typeface="Courier New" pitchFamily="49" charset="0"/>
              </a:rPr>
              <a:t>import </a:t>
            </a:r>
            <a:r>
              <a:rPr lang="en-US" sz="2100" dirty="0" err="1">
                <a:latin typeface="Courier New" pitchFamily="49" charset="0"/>
                <a:cs typeface="Courier New" pitchFamily="49" charset="0"/>
              </a:rPr>
              <a:t>org.junit.runner.Result</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a:latin typeface="Courier New" pitchFamily="49" charset="0"/>
                <a:cs typeface="Courier New" pitchFamily="49" charset="0"/>
              </a:rPr>
              <a:t>import </a:t>
            </a:r>
            <a:r>
              <a:rPr lang="en-US" sz="2100" dirty="0" err="1">
                <a:latin typeface="Courier New" pitchFamily="49" charset="0"/>
                <a:cs typeface="Courier New" pitchFamily="49" charset="0"/>
              </a:rPr>
              <a:t>org.junit.runner.notification.Failure</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a:latin typeface="Courier New" pitchFamily="49" charset="0"/>
                <a:cs typeface="Courier New" pitchFamily="49" charset="0"/>
              </a:rPr>
              <a:t>public class </a:t>
            </a:r>
            <a:r>
              <a:rPr lang="en-US" sz="2100" b="1" dirty="0">
                <a:latin typeface="Courier New" pitchFamily="49" charset="0"/>
                <a:cs typeface="Courier New" pitchFamily="49" charset="0"/>
              </a:rPr>
              <a:t>TestRunner2</a:t>
            </a:r>
            <a:r>
              <a:rPr lang="en-US" sz="2100" dirty="0">
                <a:latin typeface="Courier New" pitchFamily="49" charset="0"/>
                <a:cs typeface="Courier New" pitchFamily="49" charset="0"/>
              </a:rPr>
              <a:t> {</a:t>
            </a:r>
            <a:br>
              <a:rPr lang="en-US" sz="2100" dirty="0">
                <a:latin typeface="Courier New" pitchFamily="49" charset="0"/>
                <a:cs typeface="Courier New" pitchFamily="49" charset="0"/>
              </a:rPr>
            </a:br>
            <a:r>
              <a:rPr lang="en-US" sz="2100" dirty="0">
                <a:latin typeface="Courier New" pitchFamily="49" charset="0"/>
                <a:cs typeface="Courier New" pitchFamily="49" charset="0"/>
              </a:rPr>
              <a:t>public static void main(String[] </a:t>
            </a:r>
            <a:r>
              <a:rPr lang="en-US" sz="2100" dirty="0" err="1">
                <a:latin typeface="Courier New" pitchFamily="49" charset="0"/>
                <a:cs typeface="Courier New" pitchFamily="49" charset="0"/>
              </a:rPr>
              <a:t>args</a:t>
            </a:r>
            <a:r>
              <a:rPr lang="en-US" sz="2100" dirty="0">
                <a:latin typeface="Courier New" pitchFamily="49" charset="0"/>
                <a:cs typeface="Courier New" pitchFamily="49" charset="0"/>
              </a:rPr>
              <a:t>) </a:t>
            </a:r>
            <a:endParaRPr lang="en-US" sz="2100" dirty="0" smtClean="0">
              <a:latin typeface="Courier New" pitchFamily="49" charset="0"/>
              <a:cs typeface="Courier New" pitchFamily="49" charset="0"/>
            </a:endParaRPr>
          </a:p>
          <a:p>
            <a:pPr marL="82296" indent="0">
              <a:buNone/>
            </a:pPr>
            <a:r>
              <a:rPr lang="en-US" sz="2100" dirty="0" smtClean="0">
                <a:latin typeface="Courier New" pitchFamily="49" charset="0"/>
                <a:cs typeface="Courier New" pitchFamily="49" charset="0"/>
              </a:rPr>
              <a:t>{</a:t>
            </a:r>
            <a:r>
              <a:rPr lang="en-US" sz="2100" dirty="0">
                <a:latin typeface="Courier New" pitchFamily="49" charset="0"/>
                <a:cs typeface="Courier New" pitchFamily="49" charset="0"/>
              </a:rPr>
              <a:t/>
            </a:r>
            <a:br>
              <a:rPr lang="en-US" sz="2100" dirty="0">
                <a:latin typeface="Courier New" pitchFamily="49" charset="0"/>
                <a:cs typeface="Courier New" pitchFamily="49" charset="0"/>
              </a:rPr>
            </a:br>
            <a:r>
              <a:rPr lang="en-US" sz="2100" dirty="0">
                <a:latin typeface="Courier New" pitchFamily="49" charset="0"/>
                <a:cs typeface="Courier New" pitchFamily="49" charset="0"/>
              </a:rPr>
              <a:t>Result </a:t>
            </a:r>
            <a:r>
              <a:rPr lang="en-US" sz="2100" dirty="0" err="1">
                <a:latin typeface="Courier New" pitchFamily="49" charset="0"/>
                <a:cs typeface="Courier New" pitchFamily="49" charset="0"/>
              </a:rPr>
              <a:t>result</a:t>
            </a: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pPr marL="82296" indent="0">
              <a:buNone/>
            </a:pPr>
            <a:r>
              <a:rPr lang="en-US" sz="2100" dirty="0" err="1" smtClean="0">
                <a:latin typeface="Courier New" pitchFamily="49" charset="0"/>
                <a:cs typeface="Courier New" pitchFamily="49" charset="0"/>
              </a:rPr>
              <a:t>JUnitCore.runClasses</a:t>
            </a:r>
            <a:r>
              <a:rPr lang="en-US" sz="2100" dirty="0" smtClean="0">
                <a:latin typeface="Courier New" pitchFamily="49" charset="0"/>
                <a:cs typeface="Courier New" pitchFamily="49" charset="0"/>
              </a:rPr>
              <a:t>(</a:t>
            </a:r>
            <a:r>
              <a:rPr lang="en-US" sz="2100" dirty="0" err="1" smtClean="0">
                <a:latin typeface="Courier New" pitchFamily="49" charset="0"/>
                <a:cs typeface="Courier New" pitchFamily="49" charset="0"/>
              </a:rPr>
              <a:t>TestAssertions.class</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a:latin typeface="Courier New" pitchFamily="49" charset="0"/>
                <a:cs typeface="Courier New" pitchFamily="49" charset="0"/>
              </a:rPr>
              <a:t>for (Failure </a:t>
            </a:r>
            <a:r>
              <a:rPr lang="en-US" sz="2100" dirty="0" err="1">
                <a:latin typeface="Courier New" pitchFamily="49" charset="0"/>
                <a:cs typeface="Courier New" pitchFamily="49" charset="0"/>
              </a:rPr>
              <a:t>failure</a:t>
            </a:r>
            <a:r>
              <a:rPr lang="en-US" sz="2100" dirty="0">
                <a:latin typeface="Courier New" pitchFamily="49" charset="0"/>
                <a:cs typeface="Courier New" pitchFamily="49" charset="0"/>
              </a:rPr>
              <a:t> : </a:t>
            </a:r>
            <a:r>
              <a:rPr lang="en-US" sz="2100" dirty="0" err="1">
                <a:latin typeface="Courier New" pitchFamily="49" charset="0"/>
                <a:cs typeface="Courier New" pitchFamily="49" charset="0"/>
              </a:rPr>
              <a:t>result.getFailures</a:t>
            </a:r>
            <a:r>
              <a:rPr lang="en-US" sz="2100" dirty="0">
                <a:latin typeface="Courier New" pitchFamily="49" charset="0"/>
                <a:cs typeface="Courier New" pitchFamily="49" charset="0"/>
              </a:rPr>
              <a:t>()) {</a:t>
            </a:r>
            <a:br>
              <a:rPr lang="en-US" sz="2100" dirty="0">
                <a:latin typeface="Courier New" pitchFamily="49" charset="0"/>
                <a:cs typeface="Courier New" pitchFamily="49" charset="0"/>
              </a:rPr>
            </a:br>
            <a:r>
              <a:rPr lang="en-US" sz="2100" dirty="0" err="1">
                <a:latin typeface="Courier New" pitchFamily="49" charset="0"/>
                <a:cs typeface="Courier New" pitchFamily="49" charset="0"/>
              </a:rPr>
              <a:t>System.out.println</a:t>
            </a:r>
            <a:r>
              <a:rPr lang="en-US" sz="2100" dirty="0">
                <a:latin typeface="Courier New" pitchFamily="49" charset="0"/>
                <a:cs typeface="Courier New" pitchFamily="49" charset="0"/>
              </a:rPr>
              <a:t>(</a:t>
            </a:r>
            <a:r>
              <a:rPr lang="en-US" sz="2100" dirty="0" err="1">
                <a:latin typeface="Courier New" pitchFamily="49" charset="0"/>
                <a:cs typeface="Courier New" pitchFamily="49" charset="0"/>
              </a:rPr>
              <a:t>failure.toString</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
            </a:r>
            <a:br>
              <a:rPr lang="en-US" sz="2100" dirty="0">
                <a:latin typeface="Courier New" pitchFamily="49" charset="0"/>
                <a:cs typeface="Courier New" pitchFamily="49" charset="0"/>
              </a:rPr>
            </a:br>
            <a:r>
              <a:rPr lang="en-US" sz="2100" dirty="0" err="1">
                <a:latin typeface="Courier New" pitchFamily="49" charset="0"/>
                <a:cs typeface="Courier New" pitchFamily="49" charset="0"/>
              </a:rPr>
              <a:t>System.out.println</a:t>
            </a:r>
            <a:r>
              <a:rPr lang="en-US" sz="2100" dirty="0">
                <a:latin typeface="Courier New" pitchFamily="49" charset="0"/>
                <a:cs typeface="Courier New" pitchFamily="49" charset="0"/>
              </a:rPr>
              <a:t>(</a:t>
            </a:r>
            <a:r>
              <a:rPr lang="en-US" sz="2100" dirty="0" err="1">
                <a:latin typeface="Courier New" pitchFamily="49" charset="0"/>
                <a:cs typeface="Courier New" pitchFamily="49" charset="0"/>
              </a:rPr>
              <a:t>result.wasSuccessful</a:t>
            </a: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
            </a:r>
            <a:br>
              <a:rPr lang="en-US" sz="2100" dirty="0">
                <a:latin typeface="Courier New" pitchFamily="49" charset="0"/>
                <a:cs typeface="Courier New" pitchFamily="49" charset="0"/>
              </a:rPr>
            </a:br>
            <a:r>
              <a:rPr lang="en-US" sz="2100" dirty="0">
                <a:latin typeface="Courier New" pitchFamily="49" charset="0"/>
                <a:cs typeface="Courier New" pitchFamily="49" charset="0"/>
              </a:rPr>
              <a:t>}</a:t>
            </a:r>
            <a:br>
              <a:rPr lang="en-US" sz="2100" dirty="0">
                <a:latin typeface="Courier New" pitchFamily="49" charset="0"/>
                <a:cs typeface="Courier New" pitchFamily="49" charset="0"/>
              </a:rPr>
            </a:br>
            <a:r>
              <a:rPr lang="en-US" sz="2100" dirty="0">
                <a:latin typeface="Courier New" pitchFamily="49" charset="0"/>
                <a:cs typeface="Courier New" pitchFamily="49" charset="0"/>
              </a:rPr>
              <a:t/>
            </a:r>
            <a:br>
              <a:rPr lang="en-US" sz="2100" dirty="0">
                <a:latin typeface="Courier New" pitchFamily="49" charset="0"/>
                <a:cs typeface="Courier New" pitchFamily="49" charset="0"/>
              </a:rPr>
            </a:br>
            <a:endParaRPr lang="en-US" sz="2100" dirty="0">
              <a:latin typeface="Courier New" pitchFamily="49" charset="0"/>
              <a:cs typeface="Courier New" pitchFamily="49" charset="0"/>
            </a:endParaRPr>
          </a:p>
        </p:txBody>
      </p:sp>
    </p:spTree>
    <p:extLst>
      <p:ext uri="{BB962C8B-B14F-4D97-AF65-F5344CB8AC3E}">
        <p14:creationId xmlns:p14="http://schemas.microsoft.com/office/powerpoint/2010/main" val="71334434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1920</TotalTime>
  <Words>926</Words>
  <Application>Microsoft Office PowerPoint</Application>
  <PresentationFormat>On-screen Show (4:3)</PresentationFormat>
  <Paragraphs>123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 SEMINAR JAVA – JUNIT</vt:lpstr>
      <vt:lpstr>JUnit ??? </vt:lpstr>
      <vt:lpstr>Khái quát JUnit </vt:lpstr>
      <vt:lpstr>Features ( tính năng ) </vt:lpstr>
      <vt:lpstr>Chú giải </vt:lpstr>
      <vt:lpstr>JUnit API</vt:lpstr>
      <vt:lpstr>Lớp Assert</vt:lpstr>
      <vt:lpstr>PowerPoint Presentation</vt:lpstr>
      <vt:lpstr>Tạo TestRunner để chạy test case ( test assertion ) </vt:lpstr>
      <vt:lpstr>Lớp Test Case</vt:lpstr>
      <vt:lpstr>setUp() và tearDown()</vt:lpstr>
      <vt:lpstr>PowerPoint Presentation</vt:lpstr>
      <vt:lpstr>Lớp TestResult</vt:lpstr>
      <vt:lpstr>PowerPoint Presentation</vt:lpstr>
      <vt:lpstr>Test Suite </vt:lpstr>
      <vt:lpstr>PowerPoint Presentation</vt:lpstr>
      <vt:lpstr>PowerPoint Presentation</vt:lpstr>
      <vt:lpstr>PowerPoint Presentation</vt:lpstr>
      <vt:lpstr>PowerPoint Presentation</vt:lpstr>
      <vt:lpstr>Test lớp </vt:lpstr>
      <vt:lpstr>PowerPoint Presentation</vt:lpstr>
      <vt:lpstr>PowerPoint Presentation</vt:lpstr>
      <vt:lpstr>PowerPoint Presentation</vt:lpstr>
      <vt:lpstr>Tổ chức các test vào các test suite</vt:lpstr>
      <vt:lpstr>PowerPoint Presentation</vt:lpstr>
      <vt:lpstr>Lặp lại test </vt:lpstr>
      <vt:lpstr>JUnit – tiện ích mở rộng</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THEO DÕI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Miracle</dc:creator>
  <cp:lastModifiedBy>Miracle</cp:lastModifiedBy>
  <cp:revision>90</cp:revision>
  <dcterms:created xsi:type="dcterms:W3CDTF">2015-05-21T10:55:44Z</dcterms:created>
  <dcterms:modified xsi:type="dcterms:W3CDTF">2015-05-26T07:06:58Z</dcterms:modified>
</cp:coreProperties>
</file>