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sldIdLst>
    <p:sldId id="296" r:id="rId2"/>
    <p:sldId id="300" r:id="rId3"/>
    <p:sldId id="301" r:id="rId4"/>
    <p:sldId id="273" r:id="rId5"/>
    <p:sldId id="269" r:id="rId6"/>
    <p:sldId id="270" r:id="rId7"/>
    <p:sldId id="297" r:id="rId8"/>
    <p:sldId id="298" r:id="rId9"/>
    <p:sldId id="302" r:id="rId10"/>
    <p:sldId id="271" r:id="rId11"/>
    <p:sldId id="272" r:id="rId12"/>
    <p:sldId id="262" r:id="rId13"/>
    <p:sldId id="263" r:id="rId14"/>
    <p:sldId id="264" r:id="rId15"/>
    <p:sldId id="266" r:id="rId16"/>
    <p:sldId id="290" r:id="rId17"/>
    <p:sldId id="291" r:id="rId18"/>
    <p:sldId id="267" r:id="rId19"/>
    <p:sldId id="268" r:id="rId20"/>
    <p:sldId id="293" r:id="rId21"/>
    <p:sldId id="295" r:id="rId22"/>
    <p:sldId id="299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5" r:id="rId33"/>
    <p:sldId id="289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ường Nguyễn Sỹ Mạnh" initials="CNSM" lastIdx="2" clrIdx="0">
    <p:extLst>
      <p:ext uri="{19B8F6BF-5375-455C-9EA6-DF929625EA0E}">
        <p15:presenceInfo xmlns:p15="http://schemas.microsoft.com/office/powerpoint/2012/main" userId="a97d8cb062cd2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A611-3F23-42AD-95E7-84B99C40A3E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40A17-DBEF-4167-B46C-0A2C5B7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JXTable tự động gọi TableColumn trong thể hiện của TableColumnExt bằng việc sử dụng phương thức 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getColumnExt(Object)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getColumnExt(int columnNumber)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Phương thức 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setSortable(Boolean)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:dung để disable việc sắp xếp trên cột.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TableColumnExt hỗ trợ visibility,sortability và các giá trị về kích thước của cột.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Việc</a:t>
            </a:r>
            <a:r>
              <a:rPr lang="en-US" sz="1200" baseline="0" smtClean="0">
                <a:latin typeface="Consolas" panose="020B0609020204030204" pitchFamily="49" charset="0"/>
                <a:cs typeface="Consolas" panose="020B0609020204030204" pitchFamily="49" charset="0"/>
              </a:rPr>
              <a:t> sắp xếp các thành phần của cột được thực hiện nhờ vào thuộc tính Comparable của TableColumnExt</a:t>
            </a:r>
            <a:endParaRPr 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40A17-DBEF-4167-B46C-0A2C5B7D0B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425CF-71D5-40F8-9D2F-C64463FB8B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425CF-71D5-40F8-9D2F-C64463FB8B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425CF-71D5-40F8-9D2F-C64463FB8B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628A5-9956-4041-80E7-CF41F5B9E1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3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EB5CE7-C741-49E3-A9E1-11A93EF80D9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666699"/>
                </a:solidFill>
              </a:endParaRPr>
            </a:p>
          </p:txBody>
        </p:sp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9999CC"/>
                </a:solidFill>
              </a:endParaRPr>
            </a:p>
          </p:txBody>
        </p:sp>
      </p:grpSp>
      <p:sp>
        <p:nvSpPr>
          <p:cNvPr id="132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2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2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5.0/docs/api/java/util/EventListener.html" TargetMode="External"/><Relationship Id="rId13" Type="http://schemas.openxmlformats.org/officeDocument/2006/relationships/hyperlink" Target="http://java.sun.com/j2se/1.5.0/docs/api/javax/swing/event/TableModelListener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java.sun.com/j2se/1.5.0/docs/api/java/io/Serializable.html" TargetMode="External"/><Relationship Id="rId12" Type="http://schemas.openxmlformats.org/officeDocument/2006/relationships/hyperlink" Target="http://java.sun.com/j2se/1.5.0/docs/api/javax/swing/event/TableColumnModelListen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va.sun.com/j2se/1.5.0/docs/api/java/awt/MenuContainer.html" TargetMode="External"/><Relationship Id="rId11" Type="http://schemas.openxmlformats.org/officeDocument/2006/relationships/hyperlink" Target="http://java.sun.com/j2se/1.5.0/docs/api/javax/swing/event/ListSelectionListener.html" TargetMode="External"/><Relationship Id="rId5" Type="http://schemas.openxmlformats.org/officeDocument/2006/relationships/hyperlink" Target="http://java.sun.com/j2se/1.5.0/docs/api/java/awt/image/ImageObserver.html" TargetMode="External"/><Relationship Id="rId10" Type="http://schemas.openxmlformats.org/officeDocument/2006/relationships/hyperlink" Target="http://java.sun.com/j2se/1.5.0/docs/api/javax/swing/event/CellEditorListener.html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java.sun.com/j2se/1.5.0/docs/api/javax/accessibility/Accessible.html" TargetMode="External"/><Relationship Id="rId14" Type="http://schemas.openxmlformats.org/officeDocument/2006/relationships/hyperlink" Target="http://java.sun.com/j2se/1.5.0/docs/api/javax/swing/Scrollabl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avase/6/docs/api/javax/accessibility/Accessible.html?is-external=true" TargetMode="External"/><Relationship Id="rId13" Type="http://schemas.openxmlformats.org/officeDocument/2006/relationships/hyperlink" Target="http://java.sun.com/javase/6/docs/api/javax/swing/event/TableModelListener.html?is-external=true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://java.sun.com/javase/6/docs/api/java/util/EventListener.html?is-external=true" TargetMode="External"/><Relationship Id="rId12" Type="http://schemas.openxmlformats.org/officeDocument/2006/relationships/hyperlink" Target="http://java.sun.com/javase/6/docs/api/javax/swing/event/TableColumnModelListener.html?is-external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va.sun.com/javase/6/docs/api/java/io/Serializable.html?is-external=true" TargetMode="External"/><Relationship Id="rId11" Type="http://schemas.openxmlformats.org/officeDocument/2006/relationships/hyperlink" Target="http://java.sun.com/javase/6/docs/api/javax/swing/event/RowSorterListener.html?is-external=true" TargetMode="External"/><Relationship Id="rId5" Type="http://schemas.openxmlformats.org/officeDocument/2006/relationships/hyperlink" Target="http://java.sun.com/javase/6/docs/api/java/awt/MenuContainer.html?is-external=true" TargetMode="External"/><Relationship Id="rId15" Type="http://schemas.openxmlformats.org/officeDocument/2006/relationships/hyperlink" Target="http://javadoc.geotoolkit.org/external/swingx/org/jdesktop/swingx/event/TableColumnModelExtListener.html" TargetMode="External"/><Relationship Id="rId10" Type="http://schemas.openxmlformats.org/officeDocument/2006/relationships/hyperlink" Target="http://java.sun.com/javase/6/docs/api/javax/swing/event/ListSelectionListener.html?is-external=true" TargetMode="External"/><Relationship Id="rId4" Type="http://schemas.openxmlformats.org/officeDocument/2006/relationships/hyperlink" Target="http://java.sun.com/javase/6/docs/api/java/awt/image/ImageObserver.html?is-external=true" TargetMode="External"/><Relationship Id="rId9" Type="http://schemas.openxmlformats.org/officeDocument/2006/relationships/hyperlink" Target="http://java.sun.com/javase/6/docs/api/javax/swing/event/CellEditorListener.html?is-external=true" TargetMode="External"/><Relationship Id="rId14" Type="http://schemas.openxmlformats.org/officeDocument/2006/relationships/hyperlink" Target="http://java.sun.com/javase/6/docs/api/javax/swing/Scrollable.html?is-external=tru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D:\Study\Java\JavaSwingX\JXList%20(SwingLabs%20JavaDoc)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emplate\JAVA%20document\JOptionPane%20(Java%20Platform%20SE%207%20).html" TargetMode="External"/><Relationship Id="rId7" Type="http://schemas.openxmlformats.org/officeDocument/2006/relationships/hyperlink" Target="http://pyskys.blogspot.com/2013/02/huong-dan-cai-at-va-su-dung-swing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wingx.java.net/documentation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://javadoc.geotoolkit.org/external/swingx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3985" y="540912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onsolas" panose="020B0609020204030204" pitchFamily="49" charset="0"/>
                <a:cs typeface="Consolas" panose="020B0609020204030204" pitchFamily="49" charset="0"/>
              </a:rPr>
              <a:t>ĐẠI HỌC CÔNG NGHỆ THÔNG TIN TPHCM</a:t>
            </a:r>
            <a:endParaRPr lang="en-US" sz="28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3189" y="1072892"/>
            <a:ext cx="4052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</a:rPr>
              <a:t>KHOA CÔNG NGHỆ PHẦN MỀM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829" y="29713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NGÔN NGỮ LẬP TRÌNH JAVA</a:t>
            </a:r>
            <a:endParaRPr lang="en-US" sz="28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926" y="3467657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Seminar : GIỚI THIỆU VỀ SWINGX</a:t>
            </a:r>
            <a:endParaRPr lang="en-US" sz="3200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92" y="1570559"/>
            <a:ext cx="1534833" cy="1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449" y="4548411"/>
            <a:ext cx="64043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Giảng viên : Ths. Nguyễn Trác Thức    </a:t>
            </a:r>
          </a:p>
          <a:p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Nhóm 8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	12520026 – Phan Y Biển</a:t>
            </a:r>
          </a:p>
          <a:p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	12520034 – Nguyễn Văn Cảnh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	12520042 – Nguyễn Sỹ Mạnh Cường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12520365 – Bùi Ngọc Tài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368" y="777926"/>
            <a:ext cx="27815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JXComboBox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0742" y="1857675"/>
            <a:ext cx="7599010" cy="4105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Thêm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vài hiệu ứng đẹp mắt cho JComboBox. Cụ thể, bổ sung thêm một số khung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Là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sự kết hợp giữa TextField và Listbox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Cấu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trúc gần giống như JList, các </a:t>
            </a: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hàm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khởi tạo: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JXComboBox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JXComboBox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(javax.swing.ComboBoxModel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aModel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JXComboBox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(javax.swing.Object[] items)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JXComboBox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(javax.swing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Vector&lt;?&gt;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items)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javax.swing.ComboBoxModel aModel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Vector&lt;?&gt;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16530"/>
      </p:ext>
    </p:extLst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899" y="777926"/>
            <a:ext cx="2002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JXPanel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0158" y="1424257"/>
            <a:ext cx="7521262" cy="410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Là mở rộng của JPanel hỗ trợ thêm tính mờ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JPanel là container trung gian dùng để chứa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</a:t>
            </a: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 khác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Thường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dùng để phân chia các component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trong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ứng dụng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Layout mặc định là FlowLayout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dirty="0">
                <a:latin typeface="Consolas" panose="020B0609020204030204" pitchFamily="49" charset="0"/>
                <a:cs typeface="Consolas" panose="020B0609020204030204" pitchFamily="49" charset="0"/>
              </a:rPr>
              <a:t>Các hàm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khởi tạo: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JXPanel()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JXPanel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(boolean isDoubleBuffered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JXPanel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(java.awt.LayoutManager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JXPanel(java.awt.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LayoutManager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boolean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isDoubleBuffered)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65305"/>
      </p:ext>
    </p:extLst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275" y="470208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JXTable</a:t>
            </a:r>
            <a:endParaRPr lang="en-US" sz="3600" b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" name="Picture 24" descr="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676275" y="2217829"/>
            <a:ext cx="766316" cy="780959"/>
          </a:xfrm>
          <a:prstGeom prst="rect">
            <a:avLst/>
          </a:prstGeom>
          <a:noFill/>
        </p:spPr>
      </p:pic>
      <p:pic>
        <p:nvPicPr>
          <p:cNvPr id="24" name="Picture 25" descr="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676275" y="3003641"/>
            <a:ext cx="766316" cy="780959"/>
          </a:xfrm>
          <a:prstGeom prst="rect">
            <a:avLst/>
          </a:prstGeom>
          <a:noFill/>
        </p:spPr>
      </p:pic>
      <p:pic>
        <p:nvPicPr>
          <p:cNvPr id="25" name="Picture 26" descr="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676275" y="3791041"/>
            <a:ext cx="766316" cy="780959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7" y="1212043"/>
            <a:ext cx="8807296" cy="247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87" y="4314960"/>
            <a:ext cx="88072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Được implement từ các interface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  <a:hlinkClick r:id="rId5" tooltip="class or interface in java.awt.image"/>
              </a:rPr>
              <a:t>ImageObserver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6" tooltip="class or interface in java.awt"/>
              </a:rPr>
              <a:t> MenuContainer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7" tooltip="class or interface in java.io"/>
              </a:rPr>
              <a:t>Serializable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8" tooltip="class or interface in java.util"/>
              </a:rPr>
              <a:t>EventListener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9" tooltip="class or interface in javax.accessibility"/>
              </a:rPr>
              <a:t>Accessible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10" tooltip="class or interface in javax.swing.event"/>
              </a:rPr>
              <a:t>CellEditorListener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11" tooltip="class or interface in javax.swing.event"/>
              </a:rPr>
              <a:t>ListSelectionListener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12" tooltip="class or interface in javax.swing.event"/>
              </a:rPr>
              <a:t>TableColumnModelListener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13" tooltip="class or interface in javax.swing.event"/>
              </a:rPr>
              <a:t>TableModelListener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  <a:hlinkClick r:id="rId14" tooltip="class or interface in javax.swing"/>
              </a:rPr>
              <a:t>Scrollable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187" y="3884073"/>
            <a:ext cx="4884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Subclasses là </a:t>
            </a: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JXTreeTable</a:t>
            </a: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3350"/>
      </p:ext>
    </p:extLst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42" y="611876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JXTable</a:t>
            </a:r>
            <a:endParaRPr lang="en-US" sz="3600" b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42" y="1258207"/>
            <a:ext cx="8425705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JXTable là một JTable được hỗ trợ thêm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đối với cột : 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Sorting </a:t>
            </a: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and Filtering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Rendering and Highlighting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Rollover</a:t>
            </a: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>
                <a:latin typeface="Consolas" panose="020B0609020204030204" pitchFamily="49" charset="0"/>
                <a:cs typeface="Consolas" panose="020B0609020204030204" pitchFamily="49" charset="0"/>
              </a:rPr>
              <a:t>Column Configuration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508790"/>
            <a:ext cx="1766830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Sorting</a:t>
            </a:r>
            <a:endParaRPr lang="en-US" sz="3200" b="1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42" y="1565076"/>
            <a:ext cx="81394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Khác với Jtable,thuộc tính </a:t>
            </a:r>
            <a:r>
              <a:rPr lang="en-US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autoCreateRowSorter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được kích hoạt mặc định trên JXTable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Việc sắp xếp chỉ thực hiện khi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RowSorter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thuộc kiểu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SortController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thể can thiệp vào quá trình này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để chỉ ra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so sánh giá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trị để sắp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xếp theo ý mình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thể vô hiệu hóa sorting tất cả các cột bằng phương thức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setSortingEnabled(Boolean allowSort)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thể vô hiệu hóa sorting của một cột bằng phương thức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setSorterClass(null)</a:t>
            </a:r>
          </a:p>
        </p:txBody>
      </p:sp>
    </p:spTree>
    <p:extLst>
      <p:ext uri="{BB962C8B-B14F-4D97-AF65-F5344CB8AC3E}">
        <p14:creationId xmlns:p14="http://schemas.microsoft.com/office/powerpoint/2010/main" val="21297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3309" y="1133641"/>
            <a:ext cx="99816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JXTable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sử dụng class Filter và FilterPipeline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Gán một FilterPipeline vào bảng sử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dụng</a:t>
            </a:r>
            <a:endParaRPr lang="en-US" sz="220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setFiters(FilterPipeline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Khi ẩn Filtering thì nó vẫn không bị xóa vĩnh viễn.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309" y="489404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85" y="2664578"/>
            <a:ext cx="3962401" cy="341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9" y="2664579"/>
            <a:ext cx="3962400" cy="3419475"/>
          </a:xfrm>
          <a:prstGeom prst="rect">
            <a:avLst/>
          </a:prstGeom>
          <a:ln>
            <a:solidFill>
              <a:srgbClr val="F0C869"/>
            </a:solidFill>
          </a:ln>
        </p:spPr>
      </p:pic>
      <p:sp>
        <p:nvSpPr>
          <p:cNvPr id="10" name="Oval 9"/>
          <p:cNvSpPr/>
          <p:nvPr/>
        </p:nvSpPr>
        <p:spPr bwMode="auto">
          <a:xfrm>
            <a:off x="4881094" y="2833352"/>
            <a:ext cx="540913" cy="3477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514013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790" y="1162873"/>
            <a:ext cx="678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Là kỹ thuật làm thay đổi màu nền của dòng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53" y="1657845"/>
            <a:ext cx="5355464" cy="46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290217"/>
            <a:ext cx="1992853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Rollover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7" y="2326734"/>
            <a:ext cx="3962400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637" y="2326734"/>
            <a:ext cx="3962400" cy="3419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107" y="1123913"/>
            <a:ext cx="782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Là kỹ thuật khi di chuyển chuột qua thì làm nổi bật dòng được rê chuột qua.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9807" y="3598481"/>
            <a:ext cx="2382828" cy="2724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485017" y="3462269"/>
            <a:ext cx="2382828" cy="2724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528429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Rendering</a:t>
            </a:r>
            <a:endParaRPr lang="en-US" sz="3200" b="1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54" y="1931341"/>
            <a:ext cx="4758075" cy="4106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1161900"/>
            <a:ext cx="704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Là kỹ thuật khi chọn vào một dòng thì làm nổi bật dòng đó lên :)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949930"/>
            <a:ext cx="79209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JXTable của mình có một nút nhỏ</a:t>
            </a:r>
            <a:r>
              <a:rPr lang="en-US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Control</a:t>
            </a:r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ở góc trên bên phải.</a:t>
            </a:r>
            <a:endParaRPr lang="en-US" sz="220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Control c</a:t>
            </a:r>
            <a:r>
              <a:rPr lang="en-US" sz="22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ó</a:t>
            </a:r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tác dụng giúp cho người dùng ẩn đi các cột không</a:t>
            </a:r>
            <a:r>
              <a:rPr lang="en-US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cần thiết, để có tầm nhìn tốt hơn các cột muốn tập trung.</a:t>
            </a:r>
            <a:endParaRPr lang="en-US" sz="220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Mặc định, Column Control được ẩn đi. Bạn làm nó xuất hiện bằng</a:t>
            </a:r>
            <a:r>
              <a:rPr lang="en-US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cách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setColumnControlVisible(true)</a:t>
            </a:r>
            <a:endParaRPr lang="vi-VN" sz="22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742" y="212490"/>
            <a:ext cx="4705134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Column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93" y="3412143"/>
            <a:ext cx="3962400" cy="34194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581104" y="3773510"/>
            <a:ext cx="281189" cy="36060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9855188" flipV="1">
            <a:off x="6911457" y="3656814"/>
            <a:ext cx="804603" cy="3114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42" y="65682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Nội dung</a:t>
            </a:r>
            <a:endParaRPr lang="en-US" sz="3600" b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47625" y="1480736"/>
            <a:ext cx="4041596" cy="1059176"/>
            <a:chOff x="720" y="1392"/>
            <a:chExt cx="4058" cy="48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303382" y="4690073"/>
            <a:ext cx="4041596" cy="1059176"/>
            <a:chOff x="720" y="1392"/>
            <a:chExt cx="4058" cy="480"/>
          </a:xfrm>
        </p:grpSpPr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Tổng kết</a:t>
              </a:r>
            </a:p>
            <a:p>
              <a:r>
                <a:rPr lang="en-US" sz="2800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Trả lời câu hỏi</a:t>
              </a:r>
              <a:endParaRPr lang="en-US" sz="28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" name="Text Box 18"/>
          <p:cNvSpPr txBox="1">
            <a:spLocks noChangeArrowheads="1"/>
          </p:cNvSpPr>
          <p:nvPr/>
        </p:nvSpPr>
        <p:spPr bwMode="white">
          <a:xfrm>
            <a:off x="1692602" y="1692602"/>
            <a:ext cx="41516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Tổng quan SwingX</a:t>
            </a: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3188193" y="3062235"/>
            <a:ext cx="3843672" cy="1059176"/>
            <a:chOff x="720" y="1392"/>
            <a:chExt cx="4058" cy="480"/>
          </a:xfrm>
        </p:grpSpPr>
        <p:sp>
          <p:nvSpPr>
            <p:cNvPr id="24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Một số Componets</a:t>
              </a:r>
              <a:endParaRPr lang="en-US" sz="32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918149"/>
      </p:ext>
    </p:extLst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861" y="428033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smtClean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JXTreeTable</a:t>
            </a:r>
            <a:endParaRPr lang="en-US" sz="3600" b="1">
              <a:solidFill>
                <a:schemeClr val="accent1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4" y="1205993"/>
            <a:ext cx="8732113" cy="2528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517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792" y="3962370"/>
            <a:ext cx="90412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Được kế thừa từ JXTable</a:t>
            </a: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Được Implement từ các interface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4" tooltip="class or interface in java.awt.image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4" tooltip="class or interface in java.awt.image"/>
              </a:rPr>
              <a:t>ImageObserver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5" tooltip="class or interface in java.awt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5" tooltip="class or interface in java.awt"/>
              </a:rPr>
              <a:t>MenuContainer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6" tooltip="class or interface in java.io"/>
              </a:rPr>
              <a:t> Serializable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7" tooltip="class or interface in java.util"/>
              </a:rPr>
              <a:t>EventListener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8" tooltip="class or interface in javax.accessibility"/>
              </a:rPr>
              <a:t>Accessible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9" tooltip="class or interface in javax.swing.event"/>
              </a:rPr>
              <a:t> CellEditorListener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0" tooltip="class or interface in javax.swing.event"/>
              </a:rPr>
              <a:t> ListSelectionListener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1" tooltip="class or interface in javax.swing.event"/>
              </a:rPr>
              <a:t> RowSorterListener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2" tooltip="class or interface in javax.swing.event"/>
              </a:rPr>
              <a:t> TableColumnModelListener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3" tooltip="class or interface in javax.swing.event"/>
              </a:rPr>
              <a:t> TableModelListener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4" tooltip="class or interface in javax.swing"/>
              </a:rPr>
              <a:t> Scrollable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15" tooltip="interface in org.jdesktop.swingx.event"/>
              </a:rPr>
              <a:t>TableColumnModelExtListener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742" y="428033"/>
            <a:ext cx="4705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Đặc điểm JXTreeTable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742" y="1296146"/>
            <a:ext cx="7225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Do kế thừa từ JXTable nên có những điểm mới của JXTable so với JTreeTable như Highlight, rendering, rollover, sorting, filter...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742" y="2446497"/>
            <a:ext cx="8101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JXTreeTable();</a:t>
            </a:r>
          </a:p>
          <a:p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JXTreeTable(TreeTableModel TreeModel);</a:t>
            </a:r>
          </a:p>
          <a:p>
            <a:endParaRPr lang="en-US" sz="2200" smtClean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  <a:p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Có rất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nhiều ph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ương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thức </a:t>
            </a: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Tham khảo: http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javadoc.geotoolkit.org/external/swingx/org/jdesktop/swingx/treetable/package-summary.html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360624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78991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861" y="428033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smtClean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JXTreeTable</a:t>
            </a:r>
            <a:endParaRPr lang="en-US" sz="3600" b="1">
              <a:solidFill>
                <a:schemeClr val="accent1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19" y="1250203"/>
            <a:ext cx="3048000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95" y="1250203"/>
            <a:ext cx="3048000" cy="42862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97226" y="1700012"/>
            <a:ext cx="3436893" cy="152559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62932" y="1506829"/>
            <a:ext cx="579549" cy="3863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33495" y="1803042"/>
            <a:ext cx="1998372" cy="3863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60655" y="1996224"/>
            <a:ext cx="695460" cy="35402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80172"/>
      </p:ext>
    </p:extLst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421171"/>
            <a:ext cx="914399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mtClean="0">
                <a:latin typeface="Consolas" panose="020B0609020204030204" pitchFamily="49" charset="0"/>
                <a:cs typeface="Consolas" panose="020B0609020204030204" pitchFamily="49" charset="0"/>
              </a:rPr>
              <a:t>	JXDatePicker</a:t>
            </a:r>
          </a:p>
          <a:p>
            <a:pPr>
              <a:lnSpc>
                <a:spcPct val="15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4" y="1181794"/>
            <a:ext cx="8431512" cy="2147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410" y="3626522"/>
            <a:ext cx="8105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Tương tác người dùng tương tự như ComboBox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Có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thể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nhập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ngày tháng giống như TextFeild hoặc chọn từ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JXMonthView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mở ra trong Popup. </a:t>
            </a: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Khi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đó, có thể dùng 	tất cả các chức năng của JXMonthView.</a:t>
            </a:r>
          </a:p>
          <a:p>
            <a:endParaRPr lang="en-US" sz="2200"/>
          </a:p>
        </p:txBody>
      </p:sp>
    </p:spTree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371" y="1070535"/>
            <a:ext cx="878362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Các Contructor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 Khởi tạo một DatePicker với hàm khởi tạo mặc định của DatePickerFomartter là MM/dd/yyyy.</a:t>
            </a:r>
          </a:p>
          <a:p>
            <a:pPr lvl="1">
              <a:spcAft>
                <a:spcPts val="12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selected):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Khởi tạo một DatePicker với cách sử dụng thời gian quy định và mặc định là DatePickerFormartter.</a:t>
            </a:r>
          </a:p>
          <a:p>
            <a:pPr lvl="1">
              <a:spcAft>
                <a:spcPts val="12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selection,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locale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): Khởi tạo một DatePicker với cách sử dụng thời gian quy định và mặc định là DatePickerFormartter.</a:t>
            </a:r>
          </a:p>
          <a:p>
            <a:pPr lvl="1">
              <a:spcAft>
                <a:spcPts val="12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locale)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: Khởi tạo một DatePicker không sử dụng thời gian quy định và mặc định là DatePickerFormartter.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641" y="297299"/>
            <a:ext cx="2896947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JXDatePicker</a:t>
            </a:r>
          </a:p>
        </p:txBody>
      </p:sp>
    </p:spTree>
    <p:extLst>
      <p:ext uri="{BB962C8B-B14F-4D97-AF65-F5344CB8AC3E}">
        <p14:creationId xmlns:p14="http://schemas.microsoft.com/office/powerpoint/2010/main" val="39177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6" y="717857"/>
            <a:ext cx="897657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phương thức cơ bản: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getDate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Trả về ngày tháng hiện tại.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getFont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Trả về font.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setDate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Thiết lập thuộc tính.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setFormats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DateFormats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formats):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Định dạng lại 	kiểu ngày tháng.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getFormats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</a:p>
          <a:p>
            <a:pPr>
              <a:spcBef>
                <a:spcPts val="600"/>
              </a:spcBef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Trả về kiểu formats JXDatePickerFormatter.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setMonthView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JXMonthView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monthView):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Thiết lập 	các thành phần của JXMonthView.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addActionListener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l):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Thêm ActionListener.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addPopupMenuListener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PopupMenuListener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l):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Thêm PopupMenuListener.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86728"/>
            <a:ext cx="8906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</a:p>
          <a:p>
            <a:pPr>
              <a:lnSpc>
                <a:spcPct val="150000"/>
              </a:lnSpc>
            </a:pP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5" y="1067621"/>
            <a:ext cx="8605829" cy="26969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0174" y="3913624"/>
            <a:ext cx="86058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Có nguồn gốc từ JComponent, được dùng để tạo một nhãn văn bản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Cung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cấp text chỉ dẫn hoặc thông tin trên giao diện người dùng : hiển thị một dòng đơn text chỉ đọc , một hình ảnh hoặc cả text và hình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ảnh.</a:t>
            </a:r>
            <a:endParaRPr lang="en-US" sz="2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Kế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thừa từ lớp JLabel, được hỗ trợ Painter với foregroundPainter. 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470"/>
            <a:ext cx="9002332" cy="642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Các Contructor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Tạo Label mới.</a:t>
            </a: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Tạo Label mới chỉ 	định một 	hình ảnh.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image,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horizontalAlignment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Tạo 	Label mới chỉ định một hình ảnh và được sắp xếp 	theo chiều ngang.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text):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Tạo Label mới chỉ định text.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text,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image, </a:t>
            </a:r>
          </a:p>
          <a:p>
            <a:pPr>
              <a:spcAft>
                <a:spcPts val="600"/>
              </a:spcAft>
            </a:pP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horizontalAlignment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Tạo Label mới chỉ định 	text, hình ảnh và được sắp xếp theo chiều ngang.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JXLabel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text,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horizontalAlignment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Tạo 	Label mới chỉ định text và được sắp xếp theo chiều 	ngang.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3591"/>
            <a:ext cx="91440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phương thức cơ bản:</a:t>
            </a: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vi-VN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giá trị text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cho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getText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 Lấy giá trị text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setToolTipText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Tooltip cho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Label(Khi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di chuột trên Label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ẽ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hiển thị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tip)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setForeground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fg):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màu cho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chữ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vi-VN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màu cho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nền.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	+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setIcon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vi-VN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icon</a:t>
            </a:r>
            <a:r>
              <a:rPr lang="vi-VN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vi-VN" sz="2200">
                <a:latin typeface="Consolas" panose="020B0609020204030204" pitchFamily="49" charset="0"/>
                <a:cs typeface="Consolas" panose="020B0609020204030204" pitchFamily="49" charset="0"/>
              </a:rPr>
              <a:t>Đặt icon cho </a:t>
            </a:r>
            <a:r>
              <a:rPr lang="vi-VN" sz="220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+ 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setForegroundPainter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Painter</a:t>
            </a: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painter):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Đặt 	foregroundPainter mới với painter được chỉ định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vi-VN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getForegroundPainter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Trả về foregroundPainter 	hiện tại.</a:t>
            </a:r>
          </a:p>
          <a:p>
            <a:pPr>
              <a:spcAft>
                <a:spcPts val="600"/>
              </a:spcAft>
            </a:pP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567" y="63384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42" y="1552256"/>
            <a:ext cx="758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Consolas" panose="020B0609020204030204" pitchFamily="49" charset="0"/>
              </a:rPr>
              <a:t>JXList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là</a:t>
            </a:r>
            <a:r>
              <a:rPr lang="en-US" sz="2200" dirty="0" smtClean="0">
                <a:latin typeface="Consolas" panose="020B0609020204030204" pitchFamily="49" charset="0"/>
              </a:rPr>
              <a:t> component </a:t>
            </a:r>
            <a:r>
              <a:rPr lang="en-US" sz="2200" dirty="0" err="1" smtClean="0">
                <a:latin typeface="Consolas" panose="020B0609020204030204" pitchFamily="49" charset="0"/>
              </a:rPr>
              <a:t>hiển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thị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một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danh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sách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các</a:t>
            </a:r>
            <a:r>
              <a:rPr lang="en-US" sz="2200" dirty="0" smtClean="0">
                <a:latin typeface="Consolas" panose="020B0609020204030204" pitchFamily="49" charset="0"/>
              </a:rPr>
              <a:t> object </a:t>
            </a:r>
            <a:r>
              <a:rPr lang="en-US" sz="2200" dirty="0" err="1" smtClean="0">
                <a:latin typeface="Consolas" panose="020B0609020204030204" pitchFamily="49" charset="0"/>
              </a:rPr>
              <a:t>và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cho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phép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người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dùng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chọn</a:t>
            </a:r>
            <a:r>
              <a:rPr lang="en-US" sz="2200" dirty="0" smtClean="0">
                <a:latin typeface="Consolas" panose="020B0609020204030204" pitchFamily="49" charset="0"/>
              </a:rPr>
              <a:t> 1 </a:t>
            </a:r>
            <a:r>
              <a:rPr lang="en-US" sz="2200" dirty="0" err="1" smtClean="0">
                <a:latin typeface="Consolas" panose="020B0609020204030204" pitchFamily="49" charset="0"/>
              </a:rPr>
              <a:t>hoặc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nhiều</a:t>
            </a:r>
            <a:r>
              <a:rPr lang="en-US" sz="2200" dirty="0" smtClean="0">
                <a:latin typeface="Consolas" panose="020B0609020204030204" pitchFamily="49" charset="0"/>
              </a:rPr>
              <a:t> item. Cho </a:t>
            </a:r>
            <a:r>
              <a:rPr lang="en-US" sz="2200" dirty="0" err="1" smtClean="0">
                <a:latin typeface="Consolas" panose="020B0609020204030204" pitchFamily="49" charset="0"/>
              </a:rPr>
              <a:t>phép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tô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màu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chữ</a:t>
            </a:r>
            <a:r>
              <a:rPr lang="en-US" sz="2200" dirty="0" smtClean="0"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</a:rPr>
              <a:t>sắp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xếp</a:t>
            </a:r>
            <a:r>
              <a:rPr lang="en-US" sz="2200" dirty="0" smtClean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java.lang.Object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extended by </a:t>
            </a: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java.awt.Component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extended by </a:t>
            </a: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java.awt.Container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extended by </a:t>
            </a: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javax.swing.JComponent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extended by </a:t>
            </a: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javax.swing.JList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extended by </a:t>
            </a:r>
            <a:r>
              <a:rPr lang="en-US" sz="2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org.jdesktop.swingx.JXList</a:t>
            </a:r>
            <a:endParaRPr lang="en-US" sz="2200" b="1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42" y="65682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Nội dung</a:t>
            </a:r>
            <a:endParaRPr lang="en-US" sz="3600" b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47625" y="1480736"/>
            <a:ext cx="4041596" cy="1059176"/>
            <a:chOff x="720" y="1392"/>
            <a:chExt cx="4058" cy="48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303382" y="4690073"/>
            <a:ext cx="4041596" cy="1059176"/>
            <a:chOff x="720" y="1392"/>
            <a:chExt cx="4058" cy="480"/>
          </a:xfrm>
          <a:solidFill>
            <a:schemeClr val="bg1">
              <a:lumMod val="95000"/>
            </a:schemeClr>
          </a:solidFill>
        </p:grpSpPr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Tổng kết</a:t>
              </a:r>
            </a:p>
            <a:p>
              <a:r>
                <a:rPr lang="en-US" sz="2800" b="1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Trả lời câu hỏi</a:t>
              </a:r>
              <a:endParaRPr lang="en-US" sz="28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20" name="Text Box 18"/>
          <p:cNvSpPr txBox="1">
            <a:spLocks noChangeArrowheads="1"/>
          </p:cNvSpPr>
          <p:nvPr/>
        </p:nvSpPr>
        <p:spPr bwMode="white">
          <a:xfrm>
            <a:off x="1692602" y="1692602"/>
            <a:ext cx="41516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Tổng quan SwingX</a:t>
            </a: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3188193" y="3062235"/>
            <a:ext cx="3843672" cy="1059176"/>
            <a:chOff x="720" y="1392"/>
            <a:chExt cx="4058" cy="480"/>
          </a:xfrm>
          <a:solidFill>
            <a:schemeClr val="bg1">
              <a:lumMod val="95000"/>
            </a:schemeClr>
          </a:solidFill>
        </p:grpSpPr>
        <p:sp>
          <p:nvSpPr>
            <p:cNvPr id="24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Một số Componets</a:t>
              </a:r>
              <a:endParaRPr lang="en-US" sz="32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748102"/>
      </p:ext>
    </p:extLst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845" y="306051"/>
            <a:ext cx="589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45" y="887135"/>
            <a:ext cx="83040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with an empty model and filters disabled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with an empty model and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ListModel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dataModel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that displays the elements in the specified, non-null model and filters disabled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ListModel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dataModel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with the specified model and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property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(Object[]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that displays the elements in the specified array and filters disabled.</a:t>
            </a:r>
          </a:p>
        </p:txBody>
      </p:sp>
    </p:spTree>
    <p:extLst>
      <p:ext uri="{BB962C8B-B14F-4D97-AF65-F5344CB8AC3E}">
        <p14:creationId xmlns:p14="http://schemas.microsoft.com/office/powerpoint/2010/main" val="41727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845" y="426028"/>
            <a:ext cx="589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45" y="1298864"/>
            <a:ext cx="86003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(Object[]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that displays the elements in the specified array and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(Vector&lt;?&gt;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that displays the elements in the specified Vector and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disabled.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(Vector&lt;?&gt;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filterEnabled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Constructs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JXList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that displays the elements in the specified Vector and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filtersEnabled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21115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845" y="426028"/>
            <a:ext cx="589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endParaRPr lang="en-US" sz="3600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45" y="1298864"/>
            <a:ext cx="78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 action="ppaction://program"/>
              </a:rPr>
              <a:t>Click to continue.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SwingX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01" y="615583"/>
            <a:ext cx="796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Consolas" panose="020B0609020204030204" pitchFamily="49" charset="0"/>
                <a:cs typeface="Consolas" panose="020B0609020204030204" pitchFamily="49" charset="0"/>
              </a:rPr>
              <a:t>Tài liệu tham khảo:</a:t>
            </a:r>
          </a:p>
          <a:p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hlinkClick r:id="rId3" action="ppaction://program" highlightClick="1"/>
          </p:cNvPr>
          <p:cNvSpPr/>
          <p:nvPr/>
        </p:nvSpPr>
        <p:spPr>
          <a:xfrm>
            <a:off x="802005" y="1446580"/>
            <a:ext cx="7627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http://javadoc.geotoolkit.org/external/swingx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https://www.youtube.com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https://swingx.java.net/documentation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http://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pyskys.blogspot.com/2013/02/huong-dan-cai-at-va-su-dung-swingx.html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0" y="592830"/>
            <a:ext cx="7314262" cy="57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0586" y="494592"/>
            <a:ext cx="5118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Tổng quan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về SwingX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36" y="1163525"/>
            <a:ext cx="6995912" cy="5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71559"/>
      </p:ext>
    </p:extLst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88" y="752169"/>
            <a:ext cx="5118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Tổng quan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về SwingX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9398" y="1831917"/>
            <a:ext cx="8345509" cy="39635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SwingX là thành phần mở rộng của Swing GUI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Cung cấp nhiều component mới và tính năng cao cấp: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Sorting, filtering, highlighting for tables, trees, and lists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Find/search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Auto-completion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Login/authentication framework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TreeTable component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Collapsible panel component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picker component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Tip-of-the-Day component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788" y="752169"/>
            <a:ext cx="5118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Tổng quan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về SwingX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792" y="1831917"/>
            <a:ext cx="7933386" cy="15423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Các thông tin về SwingX có thể tìm thấy tại trang 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SwingLabs.org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Phiên bản mới nhất hiện nay SwingX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SwingX yêu cầu JDK 5 trở lên.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3677"/>
      </p:ext>
    </p:extLst>
  </p:cSld>
  <p:clrMapOvr>
    <a:masterClrMapping/>
  </p:clrMapOvr>
  <p:transition advTm="28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988" y="410010"/>
            <a:ext cx="3801041" cy="604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6785"/>
              </a:spcAft>
            </a:pPr>
            <a:r>
              <a:rPr lang="en-US" sz="3200" b="1" kern="0">
                <a:solidFill>
                  <a:srgbClr val="00206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Kiến trúc SwingX</a:t>
            </a:r>
            <a:endParaRPr lang="en-US" sz="3200" b="1" kern="0">
              <a:solidFill>
                <a:srgbClr val="002060"/>
              </a:solidFill>
              <a:effectLst/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988" y="1014150"/>
            <a:ext cx="7574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Kiến trúc của SwingX thì không khác gì so với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Sử dụng kiểu đơn giản của model MVC gọi là Model-Delegate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Mỗi component của SwingX thì chứa một Model và một UI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031" y="2987899"/>
            <a:ext cx="9015211" cy="2975019"/>
            <a:chOff x="0" y="0"/>
            <a:chExt cx="6574536" cy="1780032"/>
          </a:xfrm>
        </p:grpSpPr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727704" y="0"/>
              <a:ext cx="2846832" cy="1780032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52984"/>
              <a:ext cx="2532888" cy="1438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9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42" y="1535367"/>
            <a:ext cx="816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Sử dụng SwingX trong Netbean</a:t>
            </a:r>
          </a:p>
          <a:p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220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pyskys.blogspot.com/2013/02/huong-dan-cai-at-va-su-dung-swingx.html</a:t>
            </a:r>
            <a:endParaRPr lang="en-US" sz="220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42" y="3068554"/>
            <a:ext cx="6529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Các Framework nên sử dụng với SwingX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Binding Jgoodies cho việc binding dữ liệu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Validation Jgoodies cho việc Validation dữ liệu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http://www.jgoodies.com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744" y="757311"/>
            <a:ext cx="53783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Lời khuyên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về SwingX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10817"/>
          <a:stretch/>
        </p:blipFill>
        <p:spPr>
          <a:xfrm>
            <a:off x="0" y="5962918"/>
            <a:ext cx="720742" cy="89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742" y="63963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SwingX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42" y="65682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Nội dung</a:t>
            </a:r>
            <a:endParaRPr lang="en-US" sz="3600" b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47625" y="1480736"/>
            <a:ext cx="4041596" cy="1059176"/>
            <a:chOff x="720" y="1392"/>
            <a:chExt cx="4058" cy="480"/>
          </a:xfrm>
          <a:solidFill>
            <a:schemeClr val="bg1">
              <a:lumMod val="95000"/>
            </a:schemeClr>
          </a:solidFill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303382" y="4690073"/>
            <a:ext cx="4041596" cy="1059176"/>
            <a:chOff x="720" y="1392"/>
            <a:chExt cx="4058" cy="480"/>
          </a:xfrm>
          <a:solidFill>
            <a:schemeClr val="bg1">
              <a:lumMod val="95000"/>
            </a:schemeClr>
          </a:solidFill>
        </p:grpSpPr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Tổng kết</a:t>
              </a:r>
            </a:p>
            <a:p>
              <a:r>
                <a:rPr lang="en-US" sz="280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Trả lời câu hỏi</a:t>
              </a:r>
              <a:endParaRPr lang="en-US" sz="28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20" name="Text Box 18"/>
          <p:cNvSpPr txBox="1">
            <a:spLocks noChangeArrowheads="1"/>
          </p:cNvSpPr>
          <p:nvPr/>
        </p:nvSpPr>
        <p:spPr bwMode="white">
          <a:xfrm>
            <a:off x="1692602" y="1692602"/>
            <a:ext cx="41516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Tổng quan SwingX</a:t>
            </a:r>
            <a:endParaRPr lang="en-US" sz="32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3188193" y="3062235"/>
            <a:ext cx="3843672" cy="1059176"/>
            <a:chOff x="720" y="1392"/>
            <a:chExt cx="4058" cy="480"/>
          </a:xfrm>
        </p:grpSpPr>
        <p:sp>
          <p:nvSpPr>
            <p:cNvPr id="24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Một số Componets</a:t>
              </a:r>
              <a:endParaRPr lang="en-US" sz="32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929457"/>
      </p:ext>
    </p:extLst>
  </p:cSld>
  <p:clrMapOvr>
    <a:masterClrMapping/>
  </p:clrMapOvr>
  <p:transition advTm="284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1110</Words>
  <Application>Microsoft Office PowerPoint</Application>
  <PresentationFormat>On-screen Show (4:3)</PresentationFormat>
  <Paragraphs>246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Unicode MS</vt:lpstr>
      <vt:lpstr>Arial</vt:lpstr>
      <vt:lpstr>Arial Black</vt:lpstr>
      <vt:lpstr>Calibri</vt:lpstr>
      <vt:lpstr>Consolas</vt:lpstr>
      <vt:lpstr>Times New Roman</vt:lpstr>
      <vt:lpstr>Wingdings</vt:lpstr>
      <vt:lpstr>1_Pixel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Nguyen Van</dc:creator>
  <cp:lastModifiedBy>Canh Nguyen Van</cp:lastModifiedBy>
  <cp:revision>51</cp:revision>
  <dcterms:created xsi:type="dcterms:W3CDTF">2015-04-10T06:28:33Z</dcterms:created>
  <dcterms:modified xsi:type="dcterms:W3CDTF">2015-04-19T16:35:59Z</dcterms:modified>
</cp:coreProperties>
</file>