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29"/>
  </p:notesMasterIdLst>
  <p:sldIdLst>
    <p:sldId id="256" r:id="rId5"/>
    <p:sldId id="294" r:id="rId6"/>
    <p:sldId id="295" r:id="rId7"/>
    <p:sldId id="298" r:id="rId8"/>
    <p:sldId id="272" r:id="rId9"/>
    <p:sldId id="281" r:id="rId10"/>
    <p:sldId id="259" r:id="rId11"/>
    <p:sldId id="260" r:id="rId12"/>
    <p:sldId id="277" r:id="rId13"/>
    <p:sldId id="263" r:id="rId14"/>
    <p:sldId id="264" r:id="rId15"/>
    <p:sldId id="266" r:id="rId16"/>
    <p:sldId id="282" r:id="rId17"/>
    <p:sldId id="297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Local\Microsoft\Windows\Temporary%20Internet%20Files\Content.Outlook\EXXKPGGQ\T&#7893;ng%20quan%20th&#7883;%20tr&#432;&#7901;ng%202009%20-%202010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Local\Microsoft\Windows\Temporary%20Internet%20Files\Content.Outlook\EXXKPGGQ\T&#7893;ng%20quan%20th&#7883;%20tr&#432;&#7901;ng%202009%20-%202010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anhpt\AppData\Roaming\Microsoft\Excel\Copy%20of%20T&#7893;ng%20quan%20th&#7883;%20tr&#432;&#7901;ng%202009%20-%202010%20(version%201).xlsb" TargetMode="External"/><Relationship Id="rId1" Type="http://schemas.openxmlformats.org/officeDocument/2006/relationships/image" Target="../media/image4.jpeg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Roaming\Microsoft\Excel\Copy%20of%20T&#7893;ng%20quan%20th&#7883;%20tr&#432;&#7901;ng%202009%20-%202010%20(version%201).xlsb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Local\Microsoft\Windows\Temporary%20Internet%20Files\Content.Outlook\EXXKPGGQ\Copy%20of%20T&#7893;ng%20quan%20th&#7883;%20tr&#432;&#7901;ng%202009%20-%202010%20(3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Local%20Settings\Temporary%20Internet%20Files\Content.Outlook\BE9R1SIP\B&#7843;ng%20Kh&#7843;o%20S&#225;t%20&#221;%20Ki&#7871;n%20Kh&#225;ch%20H&#224;ng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Local%20Settings\Temporary%20Internet%20Files\Content.Outlook\BE9R1SIP\B&#7843;ng%20Kh&#7843;o%20S&#225;t%20&#221;%20Ki&#7871;n%20Kh&#225;ch%20H&#224;ng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Local%20Settings\Temporary%20Internet%20Files\Content.Outlook\BE9R1SIP\B&#7843;ng%20Kh&#7843;o%20S&#225;t%20&#221;%20Ki&#7871;n%20Kh&#225;ch%20H&#224;ng.xls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baolh2\Local%20Settings\Temporary%20Internet%20Files\Content.Outlook\BE9R1SIP\B&#7843;ng%20Kh&#7843;o%20S&#225;t%20&#221;%20Ki&#7871;n%20Kh&#225;ch%20H&#224;ng.xls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baolh2\Local%20Settings\Temporary%20Internet%20Files\Content.Outlook\BE9R1SIP\B&#7843;ng%20Kh&#7843;o%20S&#225;t%20&#221;%20Ki&#7871;n%20Kh&#225;ch%20H&#224;ng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Desktop\B&#225;o%20c&#225;o\C&#244;ng%20th&#7913;c%20th&#225;ng%209\Copy%20of%20T&#7893;ng%20quan%20th&#7883;%20tr&#432;&#7901;ng%202009%20-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Desktop\B&#225;o%20c&#225;o\C&#244;ng%20th&#7913;c%20th&#225;ng%209\Copy%20of%20T&#7893;ng%20quan%20th&#7883;%20tr&#432;&#7901;ng%202009%20-%20201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Desktop\B&#225;o%20c&#225;o\C&#244;ng%20th&#7913;c%20th&#225;ng%209\Copy%20of%20T&#7893;ng%20quan%20th&#7883;%20tr&#432;&#7901;ng%202009%20-%20201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aolh2\Desktop\B&#225;o%20c&#225;o\C&#244;ng%20th&#7913;c%20th&#225;ng%209\Copy%20of%20T&#7893;ng%20quan%20th&#7883;%20tr&#432;&#7901;ng%202009%20-%20201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Local\Microsoft\Windows\Temporary%20Internet%20Files\Content.Outlook\EXXKPGGQ\T&#7893;ng%20quan%20th&#7883;%20tr&#432;&#7901;ng%202009%20-%20201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nhpt\AppData\Local\Microsoft\Windows\Temporary%20Internet%20Files\Content.Outlook\EXXKPGGQ\T&#7893;ng%20quan%20th&#7883;%20tr&#432;&#7901;ng%202009%20-%20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rPr lang="en-US" sz="1800" smtClean="0">
                <a:solidFill>
                  <a:srgbClr val="FF0000"/>
                </a:solidFill>
              </a:rPr>
              <a:t>1. </a:t>
            </a:r>
            <a:r>
              <a:rPr lang="vi-VN" sz="1800" smtClean="0">
                <a:solidFill>
                  <a:srgbClr val="FF0000"/>
                </a:solidFill>
              </a:rPr>
              <a:t>Số </a:t>
            </a:r>
            <a:r>
              <a:rPr lang="vi-VN" sz="1800">
                <a:solidFill>
                  <a:srgbClr val="FF0000"/>
                </a:solidFill>
              </a:rPr>
              <a:t>liệu người sử dụng Internet từ 2005 đến nay</a:t>
            </a:r>
          </a:p>
        </c:rich>
      </c:tx>
      <c:layout>
        <c:manualLayout>
          <c:xMode val="edge"/>
          <c:yMode val="edge"/>
          <c:x val="7.3526485325697929E-2"/>
          <c:y val="1.4833127317676149E-2"/>
        </c:manualLayout>
      </c:layout>
    </c:title>
    <c:plotArea>
      <c:layout>
        <c:manualLayout>
          <c:layoutTarget val="inner"/>
          <c:xMode val="edge"/>
          <c:yMode val="edge"/>
          <c:x val="0.3237438616283278"/>
          <c:y val="0.1242970292430261"/>
          <c:w val="0.57976380812366479"/>
          <c:h val="0.5362441641697443"/>
        </c:manualLayout>
      </c:layout>
      <c:barChart>
        <c:barDir val="col"/>
        <c:grouping val="clustered"/>
        <c:ser>
          <c:idx val="0"/>
          <c:order val="0"/>
          <c:tx>
            <c:strRef>
              <c:f>Sheet1!$B$6</c:f>
              <c:strCache>
                <c:ptCount val="1"/>
                <c:pt idx="0">
                  <c:v>Dân số </c:v>
                </c:pt>
              </c:strCache>
            </c:strRef>
          </c:tx>
          <c:cat>
            <c:numRef>
              <c:f>Sheet1!$C$5:$H$5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Sheet1!$C$6:$H$6</c:f>
              <c:numCache>
                <c:formatCode>#,##0</c:formatCode>
                <c:ptCount val="6"/>
                <c:pt idx="0">
                  <c:v>83030853</c:v>
                </c:pt>
                <c:pt idx="1">
                  <c:v>83100074</c:v>
                </c:pt>
                <c:pt idx="2">
                  <c:v>84171553</c:v>
                </c:pt>
                <c:pt idx="3">
                  <c:v>85386889</c:v>
                </c:pt>
                <c:pt idx="4">
                  <c:v>86166601</c:v>
                </c:pt>
                <c:pt idx="5">
                  <c:v>89000000</c:v>
                </c:pt>
              </c:numCache>
            </c:numRef>
          </c:val>
        </c:ser>
        <c:ser>
          <c:idx val="1"/>
          <c:order val="1"/>
          <c:tx>
            <c:strRef>
              <c:f>Sheet1!$B$7</c:f>
              <c:strCache>
                <c:ptCount val="1"/>
                <c:pt idx="0">
                  <c:v>Số người dùng internet</c:v>
                </c:pt>
              </c:strCache>
            </c:strRef>
          </c:tx>
          <c:cat>
            <c:numRef>
              <c:f>Sheet1!$C$5:$H$5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Sheet1!$C$7:$H$7</c:f>
              <c:numCache>
                <c:formatCode>#,##0</c:formatCode>
                <c:ptCount val="6"/>
                <c:pt idx="0">
                  <c:v>10710980</c:v>
                </c:pt>
                <c:pt idx="1">
                  <c:v>14683783</c:v>
                </c:pt>
                <c:pt idx="2">
                  <c:v>17718112</c:v>
                </c:pt>
                <c:pt idx="3">
                  <c:v>20834401</c:v>
                </c:pt>
                <c:pt idx="4">
                  <c:v>22403316</c:v>
                </c:pt>
                <c:pt idx="5">
                  <c:v>25781898</c:v>
                </c:pt>
              </c:numCache>
            </c:numRef>
          </c:val>
        </c:ser>
        <c:axId val="54268288"/>
        <c:axId val="54270208"/>
      </c:barChart>
      <c:lineChart>
        <c:grouping val="standard"/>
        <c:ser>
          <c:idx val="2"/>
          <c:order val="2"/>
          <c:tx>
            <c:strRef>
              <c:f>Sheet1!$B$8</c:f>
              <c:strCache>
                <c:ptCount val="1"/>
                <c:pt idx="0">
                  <c:v>Tỷ lệ người dùng Internet trên tổng số dân</c:v>
                </c:pt>
              </c:strCache>
            </c:strRef>
          </c:tx>
          <c:marker>
            <c:spPr>
              <a:solidFill>
                <a:srgbClr val="FFFF00"/>
              </a:solidFill>
            </c:spPr>
          </c:marker>
          <c:cat>
            <c:numRef>
              <c:f>Sheet1!$C$5:$H$5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Sheet1!$C$8:$H$8</c:f>
              <c:numCache>
                <c:formatCode>0.00%</c:formatCode>
                <c:ptCount val="6"/>
                <c:pt idx="0">
                  <c:v>0.129</c:v>
                </c:pt>
                <c:pt idx="1">
                  <c:v>0.17670000000000005</c:v>
                </c:pt>
                <c:pt idx="2">
                  <c:v>0.21050000000000005</c:v>
                </c:pt>
                <c:pt idx="3">
                  <c:v>0.24400000000000005</c:v>
                </c:pt>
                <c:pt idx="4">
                  <c:v>0.26</c:v>
                </c:pt>
                <c:pt idx="5">
                  <c:v>0.28968424719101132</c:v>
                </c:pt>
              </c:numCache>
            </c:numRef>
          </c:val>
        </c:ser>
        <c:marker val="1"/>
        <c:axId val="54281728"/>
        <c:axId val="54280192"/>
      </c:lineChart>
      <c:catAx>
        <c:axId val="54268288"/>
        <c:scaling>
          <c:orientation val="minMax"/>
        </c:scaling>
        <c:axPos val="b"/>
        <c:numFmt formatCode="General" sourceLinked="1"/>
        <c:majorTickMark val="none"/>
        <c:tickLblPos val="nextTo"/>
        <c:crossAx val="54270208"/>
        <c:crosses val="autoZero"/>
        <c:auto val="1"/>
        <c:lblAlgn val="ctr"/>
        <c:lblOffset val="100"/>
      </c:catAx>
      <c:valAx>
        <c:axId val="54270208"/>
        <c:scaling>
          <c:orientation val="minMax"/>
        </c:scaling>
        <c:axPos val="l"/>
        <c:majorGridlines/>
        <c:numFmt formatCode="#,##0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54268288"/>
        <c:crosses val="autoZero"/>
        <c:crossBetween val="between"/>
      </c:valAx>
      <c:valAx>
        <c:axId val="54280192"/>
        <c:scaling>
          <c:orientation val="minMax"/>
        </c:scaling>
        <c:axPos val="r"/>
        <c:numFmt formatCode="0.00%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54281728"/>
        <c:crosses val="max"/>
        <c:crossBetween val="between"/>
      </c:valAx>
      <c:catAx>
        <c:axId val="54281728"/>
        <c:scaling>
          <c:orientation val="minMax"/>
        </c:scaling>
        <c:delete val="1"/>
        <c:axPos val="b"/>
        <c:numFmt formatCode="General" sourceLinked="1"/>
        <c:tickLblPos val="nextTo"/>
        <c:crossAx val="5428019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b="1"/>
            </a:pPr>
            <a:endParaRPr lang="en-US"/>
          </a:p>
        </c:txPr>
      </c:dTable>
    </c:plotArea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r>
              <a:rPr lang="vi-VN" sz="1200">
                <a:solidFill>
                  <a:srgbClr val="FF0000"/>
                </a:solidFill>
              </a:rPr>
              <a:t>Thị phần doanh thu của các NPH năm 2009</a:t>
            </a: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3.7330333708286492E-2"/>
          <c:y val="0.16552192246460987"/>
          <c:w val="0.90750704773014457"/>
          <c:h val="0.77693042468052265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21108405927786641"/>
                  <c:y val="-9.0940305059732746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0.1438831083614549"/>
                  <c:y val="-9.3542876812529596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0.10332142509964032"/>
                  <c:y val="4.8666580611849794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0.2203271118887917"/>
                  <c:y val="-3.4293346783609575E-2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1.61742976572373E-2"/>
                  <c:y val="4.2805503404601134E-3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0.16777000097210071"/>
                  <c:y val="-3.4746546361420267E-5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Sheet1!$B$209:$B$214</c:f>
              <c:strCache>
                <c:ptCount val="6"/>
                <c:pt idx="0">
                  <c:v>VNG</c:v>
                </c:pt>
                <c:pt idx="1">
                  <c:v>VTC</c:v>
                </c:pt>
                <c:pt idx="2">
                  <c:v>FPT</c:v>
                </c:pt>
                <c:pt idx="3">
                  <c:v>VDC</c:v>
                </c:pt>
                <c:pt idx="4">
                  <c:v>Asiasoft</c:v>
                </c:pt>
                <c:pt idx="5">
                  <c:v>Saigontel</c:v>
                </c:pt>
              </c:strCache>
            </c:strRef>
          </c:cat>
          <c:val>
            <c:numRef>
              <c:f>Sheet1!$F$209:$F$214</c:f>
              <c:numCache>
                <c:formatCode>0.00%</c:formatCode>
                <c:ptCount val="6"/>
                <c:pt idx="0">
                  <c:v>0.58898694523389516</c:v>
                </c:pt>
                <c:pt idx="1">
                  <c:v>0.25570225076551223</c:v>
                </c:pt>
                <c:pt idx="2">
                  <c:v>9.2055327324367747E-2</c:v>
                </c:pt>
                <c:pt idx="3">
                  <c:v>2.0315241277092878E-2</c:v>
                </c:pt>
                <c:pt idx="4">
                  <c:v>2.6104265654386689E-2</c:v>
                </c:pt>
                <c:pt idx="5">
                  <c:v>1.6835969744744991E-2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solidFill>
      <a:schemeClr val="bg1">
        <a:lumMod val="85000"/>
      </a:schemeClr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r>
              <a:rPr lang="vi-VN" sz="1200">
                <a:solidFill>
                  <a:srgbClr val="FF0000"/>
                </a:solidFill>
              </a:rPr>
              <a:t>Thị phần doanh thu của các NPH năm 20</a:t>
            </a:r>
            <a:r>
              <a:rPr lang="en-US" sz="1200">
                <a:solidFill>
                  <a:srgbClr val="FF0000"/>
                </a:solidFill>
              </a:rPr>
              <a:t>10</a:t>
            </a:r>
            <a:endParaRPr lang="vi-VN" sz="1200">
              <a:solidFill>
                <a:srgbClr val="FF0000"/>
              </a:solidFill>
            </a:endParaRP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5.1946709786276725E-2"/>
          <c:y val="0.16480228905813016"/>
          <c:w val="0.90431355433919491"/>
          <c:h val="0.746875779871779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19013112624725587"/>
                  <c:y val="-7.0981589934710113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0.1675449922108467"/>
                  <c:y val="-8.7225162428467062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0.12650778027746548"/>
                  <c:y val="6.306183038595585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0.23218660023155235"/>
                  <c:y val="-3.3679117512446399E-2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0.22615531026289151"/>
                  <c:y val="-4.7797050279747375E-3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Sheet1!$B$209:$B$214</c:f>
              <c:strCache>
                <c:ptCount val="6"/>
                <c:pt idx="0">
                  <c:v>VNG</c:v>
                </c:pt>
                <c:pt idx="1">
                  <c:v>VTC</c:v>
                </c:pt>
                <c:pt idx="2">
                  <c:v>FPT</c:v>
                </c:pt>
                <c:pt idx="3">
                  <c:v>VDC</c:v>
                </c:pt>
                <c:pt idx="4">
                  <c:v>Asiasoft</c:v>
                </c:pt>
                <c:pt idx="5">
                  <c:v>Saigontel</c:v>
                </c:pt>
              </c:strCache>
            </c:strRef>
          </c:cat>
          <c:val>
            <c:numRef>
              <c:f>Sheet1!$D$209:$D$214</c:f>
              <c:numCache>
                <c:formatCode>0.00%</c:formatCode>
                <c:ptCount val="6"/>
                <c:pt idx="0">
                  <c:v>0.55063454820197377</c:v>
                </c:pt>
                <c:pt idx="1">
                  <c:v>0.29559821365064898</c:v>
                </c:pt>
                <c:pt idx="2">
                  <c:v>0.11793277288480852</c:v>
                </c:pt>
                <c:pt idx="3">
                  <c:v>1.6941204578965901E-2</c:v>
                </c:pt>
                <c:pt idx="4">
                  <c:v>1.0947850825344222E-2</c:v>
                </c:pt>
                <c:pt idx="5">
                  <c:v>7.9454098582602516E-3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solidFill>
      <a:schemeClr val="accent3">
        <a:lumMod val="60000"/>
        <a:lumOff val="40000"/>
      </a:schemeClr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r>
              <a:rPr lang="vi-VN" sz="1200" b="1" i="0" baseline="0" dirty="0"/>
              <a:t>Top </a:t>
            </a:r>
            <a:r>
              <a:rPr lang="vi-VN" sz="1200" b="1" i="0" baseline="0" dirty="0" smtClean="0"/>
              <a:t>1</a:t>
            </a:r>
            <a:r>
              <a:rPr lang="en-US" sz="1200" b="1" i="0" baseline="0" dirty="0" smtClean="0"/>
              <a:t>0</a:t>
            </a:r>
            <a:r>
              <a:rPr lang="vi-VN" sz="1200" b="1" i="0" baseline="0" dirty="0" smtClean="0"/>
              <a:t> </a:t>
            </a:r>
            <a:r>
              <a:rPr lang="vi-VN" sz="1200" b="1" i="0" baseline="0" dirty="0"/>
              <a:t>game có lượng trung bình ACCU cao nhất trong năm 20</a:t>
            </a:r>
            <a:r>
              <a:rPr lang="en-US" sz="1200" b="1" i="0" baseline="0" dirty="0"/>
              <a:t>10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Sheet1!$E$355</c:f>
              <c:strCache>
                <c:ptCount val="1"/>
                <c:pt idx="0">
                  <c:v>ACCU</c:v>
                </c:pt>
              </c:strCache>
            </c:strRef>
          </c:tx>
          <c:cat>
            <c:strRef>
              <c:f>Sheet1!$D$356:$D$365</c:f>
              <c:strCache>
                <c:ptCount val="10"/>
                <c:pt idx="0">
                  <c:v>WJX</c:v>
                </c:pt>
                <c:pt idx="1">
                  <c:v>JX free</c:v>
                </c:pt>
                <c:pt idx="2">
                  <c:v>CF</c:v>
                </c:pt>
                <c:pt idx="3">
                  <c:v>JX1</c:v>
                </c:pt>
                <c:pt idx="4">
                  <c:v>JX2</c:v>
                </c:pt>
                <c:pt idx="5">
                  <c:v>AU</c:v>
                </c:pt>
                <c:pt idx="6">
                  <c:v>TLBB</c:v>
                </c:pt>
                <c:pt idx="7">
                  <c:v>ZT</c:v>
                </c:pt>
                <c:pt idx="8">
                  <c:v>Kiếm Tiên</c:v>
                </c:pt>
                <c:pt idx="9">
                  <c:v>Zing Play</c:v>
                </c:pt>
              </c:strCache>
            </c:strRef>
          </c:cat>
          <c:val>
            <c:numRef>
              <c:f>Sheet1!$E$356:$E$365</c:f>
              <c:numCache>
                <c:formatCode>_(* #,##0_);_(* \(#,##0\);_(* "-"??_);_(@_)</c:formatCode>
                <c:ptCount val="10"/>
                <c:pt idx="0">
                  <c:v>85303.25</c:v>
                </c:pt>
                <c:pt idx="1">
                  <c:v>79121.875000000087</c:v>
                </c:pt>
                <c:pt idx="2">
                  <c:v>61625</c:v>
                </c:pt>
                <c:pt idx="3">
                  <c:v>46258.124999999993</c:v>
                </c:pt>
                <c:pt idx="4">
                  <c:v>37709.25</c:v>
                </c:pt>
                <c:pt idx="5">
                  <c:v>35062.5</c:v>
                </c:pt>
                <c:pt idx="6">
                  <c:v>30087.5</c:v>
                </c:pt>
                <c:pt idx="7">
                  <c:v>29833.625</c:v>
                </c:pt>
                <c:pt idx="8">
                  <c:v>20087</c:v>
                </c:pt>
                <c:pt idx="9">
                  <c:v>19772.617266704972</c:v>
                </c:pt>
              </c:numCache>
            </c:numRef>
          </c:val>
        </c:ser>
        <c:shape val="box"/>
        <c:axId val="68740608"/>
        <c:axId val="57753984"/>
        <c:axId val="0"/>
      </c:bar3DChart>
      <c:catAx>
        <c:axId val="6874060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600">
                <a:solidFill>
                  <a:schemeClr val="accent6">
                    <a:lumMod val="75000"/>
                  </a:schemeClr>
                </a:solidFill>
              </a:defRPr>
            </a:pPr>
            <a:endParaRPr lang="en-US"/>
          </a:p>
        </c:txPr>
        <c:crossAx val="57753984"/>
        <c:crosses val="autoZero"/>
        <c:auto val="1"/>
        <c:lblAlgn val="ctr"/>
        <c:lblOffset val="100"/>
      </c:catAx>
      <c:valAx>
        <c:axId val="57753984"/>
        <c:scaling>
          <c:orientation val="minMax"/>
        </c:scaling>
        <c:axPos val="l"/>
        <c:majorGridlines/>
        <c:numFmt formatCode="_(* #,##0_);_(* \(#,##0\);_(* &quot;-&quot;??_);_(@_)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8740608"/>
        <c:crosses val="autoZero"/>
        <c:crossBetween val="between"/>
      </c:valAx>
    </c:plotArea>
    <c:plotVisOnly val="1"/>
  </c:chart>
  <c:spPr>
    <a:blipFill>
      <a:blip xmlns:r="http://schemas.openxmlformats.org/officeDocument/2006/relationships" r:embed="rId1"/>
      <a:tile tx="0" ty="0" sx="100000" sy="100000" flip="none" algn="tl"/>
    </a:blipFill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1"/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en-US">
                <a:solidFill>
                  <a:srgbClr val="FF0000"/>
                </a:solidFill>
              </a:rPr>
              <a:t>Top 10 game có tổng doanh thu cao nhất hiện nay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cat>
            <c:strRef>
              <c:f>Sheet1!$C$408:$C$417</c:f>
              <c:strCache>
                <c:ptCount val="10"/>
                <c:pt idx="0">
                  <c:v>WJX</c:v>
                </c:pt>
                <c:pt idx="1">
                  <c:v>JX2</c:v>
                </c:pt>
                <c:pt idx="2">
                  <c:v>AU</c:v>
                </c:pt>
                <c:pt idx="3">
                  <c:v>CF</c:v>
                </c:pt>
                <c:pt idx="4">
                  <c:v>JX1</c:v>
                </c:pt>
                <c:pt idx="5">
                  <c:v>FF2</c:v>
                </c:pt>
                <c:pt idx="6">
                  <c:v>TLBB</c:v>
                </c:pt>
                <c:pt idx="7">
                  <c:v>Tây Du Ký</c:v>
                </c:pt>
                <c:pt idx="8">
                  <c:v>JX free</c:v>
                </c:pt>
                <c:pt idx="9">
                  <c:v>Boom</c:v>
                </c:pt>
              </c:strCache>
            </c:strRef>
          </c:cat>
          <c:val>
            <c:numRef>
              <c:f>Sheet1!$D$408:$D$417</c:f>
              <c:numCache>
                <c:formatCode>_(* #,##0_);_(* \(#,##0\);_(* "-"??_);_(@_)</c:formatCode>
                <c:ptCount val="10"/>
                <c:pt idx="0">
                  <c:v>370849675</c:v>
                </c:pt>
                <c:pt idx="1">
                  <c:v>185120501</c:v>
                </c:pt>
                <c:pt idx="2">
                  <c:v>182072902.00021031</c:v>
                </c:pt>
                <c:pt idx="3">
                  <c:v>146160081.15786931</c:v>
                </c:pt>
                <c:pt idx="4">
                  <c:v>137512232</c:v>
                </c:pt>
                <c:pt idx="5">
                  <c:v>136186375.43344057</c:v>
                </c:pt>
                <c:pt idx="6">
                  <c:v>123081442.83920234</c:v>
                </c:pt>
                <c:pt idx="7">
                  <c:v>48020405.650784694</c:v>
                </c:pt>
                <c:pt idx="8">
                  <c:v>43693489</c:v>
                </c:pt>
                <c:pt idx="9">
                  <c:v>35111033.300000004</c:v>
                </c:pt>
              </c:numCache>
            </c:numRef>
          </c:val>
        </c:ser>
        <c:shape val="box"/>
        <c:axId val="57778176"/>
        <c:axId val="57779712"/>
        <c:axId val="0"/>
      </c:bar3DChart>
      <c:catAx>
        <c:axId val="5777817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57779712"/>
        <c:crosses val="autoZero"/>
        <c:auto val="1"/>
        <c:lblAlgn val="ctr"/>
        <c:lblOffset val="100"/>
      </c:catAx>
      <c:valAx>
        <c:axId val="57779712"/>
        <c:scaling>
          <c:orientation val="minMax"/>
        </c:scaling>
        <c:axPos val="l"/>
        <c:majorGridlines/>
        <c:numFmt formatCode="_(* #,##0_);_(* \(#,##0\);_(* &quot;-&quot;??_);_(@_)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7778176"/>
        <c:crosses val="autoZero"/>
        <c:crossBetween val="between"/>
      </c:valAx>
    </c:plotArea>
    <c:plotVisOnly val="1"/>
  </c:chart>
  <c:txPr>
    <a:bodyPr/>
    <a:lstStyle/>
    <a:p>
      <a:pPr>
        <a:defRPr sz="1000"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000">
                <a:solidFill>
                  <a:srgbClr val="0000FF"/>
                </a:solidFill>
              </a:defRPr>
            </a:pPr>
            <a:r>
              <a:rPr lang="vi-VN" sz="1000">
                <a:solidFill>
                  <a:srgbClr val="0000FF"/>
                </a:solidFill>
              </a:rPr>
              <a:t>Thị phần 15 game online chiếm thị phần cao nhất tới thời điểm hiện nay năm 2010
</a:t>
            </a:r>
          </a:p>
        </c:rich>
      </c:tx>
      <c:layout>
        <c:manualLayout>
          <c:xMode val="edge"/>
          <c:yMode val="edge"/>
          <c:x val="0.12891158302181924"/>
          <c:y val="2.5000000000000001E-2"/>
        </c:manualLayout>
      </c:layout>
    </c:title>
    <c:plotArea>
      <c:layout>
        <c:manualLayout>
          <c:layoutTarget val="inner"/>
          <c:xMode val="edge"/>
          <c:yMode val="edge"/>
          <c:x val="0.31695466394346378"/>
          <c:y val="0.22932939632545934"/>
          <c:w val="0.40477116981537731"/>
          <c:h val="0.74123720472440968"/>
        </c:manualLayout>
      </c:layout>
      <c:pie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5.6445186775895356E-2"/>
                  <c:y val="0.15646456692913391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1"/>
              <c:layout>
                <c:manualLayout>
                  <c:x val="-0.10409417004692614"/>
                  <c:y val="5.7049868766404076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2"/>
              <c:layout>
                <c:manualLayout>
                  <c:x val="-8.1491874121795385E-2"/>
                  <c:y val="-5.1064718883823822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3"/>
              <c:layout>
                <c:manualLayout>
                  <c:x val="-4.4740104456639902E-2"/>
                  <c:y val="-0.10785087719298245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4"/>
              <c:layout>
                <c:manualLayout>
                  <c:x val="-1.6607015032211973E-4"/>
                  <c:y val="-2.1929824561403542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5"/>
              <c:layout>
                <c:manualLayout>
                  <c:x val="-4.216817607696649E-2"/>
                  <c:y val="0.10323851706036745"/>
                </c:manualLayout>
              </c:layout>
              <c:showCatName val="1"/>
              <c:showPercent val="1"/>
            </c:dLbl>
            <c:dLbl>
              <c:idx val="6"/>
              <c:layout>
                <c:manualLayout>
                  <c:x val="-9.0643268567538293E-2"/>
                  <c:y val="0.11599442257217862"/>
                </c:manualLayout>
              </c:layout>
              <c:showCatName val="1"/>
              <c:showPercent val="1"/>
            </c:dLbl>
            <c:dLbl>
              <c:idx val="7"/>
              <c:layout>
                <c:manualLayout>
                  <c:x val="-6.7465176068008559E-2"/>
                  <c:y val="0.10375131233595801"/>
                </c:manualLayout>
              </c:layout>
              <c:showCatName val="1"/>
              <c:showPercent val="1"/>
            </c:dLbl>
            <c:dLbl>
              <c:idx val="8"/>
              <c:layout>
                <c:manualLayout>
                  <c:x val="-0.23214981233147924"/>
                  <c:y val="0.15789566929133891"/>
                </c:manualLayout>
              </c:layout>
              <c:showCatName val="1"/>
              <c:showPercent val="1"/>
            </c:dLbl>
            <c:dLbl>
              <c:idx val="9"/>
              <c:layout>
                <c:manualLayout>
                  <c:x val="-0.24439493698100159"/>
                  <c:y val="8.5628280839895016E-2"/>
                </c:manualLayout>
              </c:layout>
              <c:showCatName val="1"/>
              <c:showPercent val="1"/>
            </c:dLbl>
            <c:dLbl>
              <c:idx val="10"/>
              <c:layout>
                <c:manualLayout>
                  <c:x val="-0.19040588356489738"/>
                  <c:y val="3.744127296587986E-2"/>
                </c:manualLayout>
              </c:layout>
              <c:showCatName val="1"/>
              <c:showPercent val="1"/>
            </c:dLbl>
            <c:dLbl>
              <c:idx val="11"/>
              <c:layout>
                <c:manualLayout>
                  <c:x val="-0.13593700787401591"/>
                  <c:y val="-3.2038264953723034E-3"/>
                </c:manualLayout>
              </c:layout>
              <c:showCatName val="1"/>
              <c:showPercent val="1"/>
            </c:dLbl>
            <c:dLbl>
              <c:idx val="15"/>
              <c:layout>
                <c:manualLayout>
                  <c:x val="0.36160916249105235"/>
                  <c:y val="8.5546681664791902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b="1">
                    <a:solidFill>
                      <a:srgbClr val="FF0000"/>
                    </a:solidFill>
                  </a:defRPr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Sheet1!$G$286:$G$301</c:f>
              <c:strCache>
                <c:ptCount val="16"/>
                <c:pt idx="0">
                  <c:v>WJX</c:v>
                </c:pt>
                <c:pt idx="1">
                  <c:v>CF</c:v>
                </c:pt>
                <c:pt idx="2">
                  <c:v>AU</c:v>
                </c:pt>
                <c:pt idx="3">
                  <c:v>FF2</c:v>
                </c:pt>
                <c:pt idx="4">
                  <c:v>Garena</c:v>
                </c:pt>
                <c:pt idx="5">
                  <c:v>War III</c:v>
                </c:pt>
                <c:pt idx="6">
                  <c:v>JX2</c:v>
                </c:pt>
                <c:pt idx="7">
                  <c:v>JX free</c:v>
                </c:pt>
                <c:pt idx="8">
                  <c:v>TLBB</c:v>
                </c:pt>
                <c:pt idx="9">
                  <c:v>Boom</c:v>
                </c:pt>
                <c:pt idx="10">
                  <c:v>Gunny</c:v>
                </c:pt>
                <c:pt idx="11">
                  <c:v>SA</c:v>
                </c:pt>
                <c:pt idx="12">
                  <c:v>JX1</c:v>
                </c:pt>
                <c:pt idx="13">
                  <c:v>ZT</c:v>
                </c:pt>
                <c:pt idx="14">
                  <c:v>MU</c:v>
                </c:pt>
                <c:pt idx="15">
                  <c:v>Các game còn lại</c:v>
                </c:pt>
              </c:strCache>
            </c:strRef>
          </c:cat>
          <c:val>
            <c:numRef>
              <c:f>Sheet1!$H$286:$H$301</c:f>
              <c:numCache>
                <c:formatCode>General</c:formatCode>
                <c:ptCount val="16"/>
                <c:pt idx="0">
                  <c:v>13.73</c:v>
                </c:pt>
                <c:pt idx="1">
                  <c:v>12.65</c:v>
                </c:pt>
                <c:pt idx="2">
                  <c:v>10.4</c:v>
                </c:pt>
                <c:pt idx="3">
                  <c:v>9.06</c:v>
                </c:pt>
                <c:pt idx="4">
                  <c:v>9.02</c:v>
                </c:pt>
                <c:pt idx="5">
                  <c:v>8.6300000000000008</c:v>
                </c:pt>
                <c:pt idx="6">
                  <c:v>7.46</c:v>
                </c:pt>
                <c:pt idx="7">
                  <c:v>4.3899999999999997</c:v>
                </c:pt>
                <c:pt idx="8">
                  <c:v>3.94</c:v>
                </c:pt>
                <c:pt idx="9">
                  <c:v>3.17</c:v>
                </c:pt>
                <c:pt idx="10">
                  <c:v>2.19</c:v>
                </c:pt>
                <c:pt idx="11">
                  <c:v>1.9800000000000044</c:v>
                </c:pt>
                <c:pt idx="12">
                  <c:v>1.87</c:v>
                </c:pt>
                <c:pt idx="13">
                  <c:v>1.2</c:v>
                </c:pt>
                <c:pt idx="14">
                  <c:v>1.1800000000000039</c:v>
                </c:pt>
                <c:pt idx="15">
                  <c:v>9.1299999999999848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spPr>
    <a:solidFill>
      <a:schemeClr val="accent6">
        <a:lumMod val="20000"/>
        <a:lumOff val="80000"/>
      </a:schemeClr>
    </a:solidFill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rPr lang="en-US" sz="1800">
                <a:solidFill>
                  <a:srgbClr val="FF0000"/>
                </a:solidFill>
              </a:rPr>
              <a:t>Độ tuổi gamer</a:t>
            </a: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1203599550056271E-3"/>
          <c:y val="0.18403344930720897"/>
          <c:w val="0.74418805603845073"/>
          <c:h val="0.79099737532808478"/>
        </c:manualLayout>
      </c:layout>
      <c:pie3DChart>
        <c:varyColors val="1"/>
        <c:ser>
          <c:idx val="0"/>
          <c:order val="0"/>
          <c:explosion val="25"/>
          <c:dLbls>
            <c:dLbl>
              <c:idx val="2"/>
              <c:layout>
                <c:manualLayout>
                  <c:x val="-6.5812164104486981E-2"/>
                  <c:y val="-0.27291994750656168"/>
                </c:manualLayout>
              </c:layout>
              <c:showPercent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Percent val="1"/>
          </c:dLbls>
          <c:cat>
            <c:strRef>
              <c:f>'Bieu đồ'!$D$10:$D$13</c:f>
              <c:strCache>
                <c:ptCount val="4"/>
                <c:pt idx="0">
                  <c:v> 10 - 15 tuổi</c:v>
                </c:pt>
                <c:pt idx="1">
                  <c:v>15 - 18 tuổi</c:v>
                </c:pt>
                <c:pt idx="2">
                  <c:v>18 - 25 tuổi</c:v>
                </c:pt>
                <c:pt idx="3">
                  <c:v>Trên 25 tuổi</c:v>
                </c:pt>
              </c:strCache>
            </c:strRef>
          </c:cat>
          <c:val>
            <c:numRef>
              <c:f>'Bieu đồ'!$E$10:$E$13</c:f>
              <c:numCache>
                <c:formatCode>General</c:formatCode>
                <c:ptCount val="4"/>
                <c:pt idx="0">
                  <c:v>142</c:v>
                </c:pt>
                <c:pt idx="1">
                  <c:v>764</c:v>
                </c:pt>
                <c:pt idx="2">
                  <c:v>2858</c:v>
                </c:pt>
                <c:pt idx="3">
                  <c:v>1118</c:v>
                </c:pt>
              </c:numCache>
            </c:numRef>
          </c:val>
        </c:ser>
        <c:ser>
          <c:idx val="1"/>
          <c:order val="1"/>
          <c:explosion val="25"/>
          <c:dLbls>
            <c:showPercent val="1"/>
          </c:dLbls>
          <c:cat>
            <c:strRef>
              <c:f>'Bieu đồ'!$D$10:$D$13</c:f>
              <c:strCache>
                <c:ptCount val="4"/>
                <c:pt idx="0">
                  <c:v> 10 - 15 tuổi</c:v>
                </c:pt>
                <c:pt idx="1">
                  <c:v>15 - 18 tuổi</c:v>
                </c:pt>
                <c:pt idx="2">
                  <c:v>18 - 25 tuổi</c:v>
                </c:pt>
                <c:pt idx="3">
                  <c:v>Trên 25 tuổi</c:v>
                </c:pt>
              </c:strCache>
            </c:strRef>
          </c:cat>
          <c:val>
            <c:numRef>
              <c:f>'Bieu đồ'!$F$10:$F$13</c:f>
              <c:numCache>
                <c:formatCode>0%</c:formatCode>
                <c:ptCount val="4"/>
                <c:pt idx="0">
                  <c:v>3.0000000000000002E-2</c:v>
                </c:pt>
                <c:pt idx="1">
                  <c:v>0.16</c:v>
                </c:pt>
                <c:pt idx="2">
                  <c:v>0.59</c:v>
                </c:pt>
                <c:pt idx="3">
                  <c:v>0.23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75037682789651294"/>
          <c:y val="0.37554355124214162"/>
          <c:w val="0.21693919510061277"/>
          <c:h val="0.33239574219889234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rPr lang="en-US" sz="1800" dirty="0" err="1" smtClean="0">
                <a:solidFill>
                  <a:srgbClr val="FF0000"/>
                </a:solidFill>
              </a:rPr>
              <a:t>Mức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phí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chơi</a:t>
            </a:r>
            <a:r>
              <a:rPr lang="en-US" sz="1800" baseline="0" dirty="0" smtClean="0">
                <a:solidFill>
                  <a:srgbClr val="FF0000"/>
                </a:solidFill>
              </a:rPr>
              <a:t> game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trong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một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tháng</a:t>
            </a:r>
            <a:endParaRPr lang="vi-VN" sz="1800" dirty="0">
              <a:solidFill>
                <a:srgbClr val="FF0000"/>
              </a:solidFill>
            </a:endParaRP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1203599550056289E-3"/>
          <c:y val="0.18403344930720919"/>
          <c:w val="0.74418805603845128"/>
          <c:h val="0.79099737532808523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12170013123359591"/>
                  <c:y val="4.2854549431321103E-2"/>
                </c:manualLayout>
              </c:layout>
              <c:showPercent val="1"/>
            </c:dLbl>
            <c:dLbl>
              <c:idx val="1"/>
              <c:layout>
                <c:manualLayout>
                  <c:x val="-2.9445013123359613E-2"/>
                  <c:y val="-0.26888473315835554"/>
                </c:manualLayout>
              </c:layout>
              <c:showPercent val="1"/>
            </c:dLbl>
            <c:dLbl>
              <c:idx val="2"/>
              <c:layout>
                <c:manualLayout>
                  <c:x val="9.635826771653544E-2"/>
                  <c:y val="-0.11636971250686687"/>
                </c:manualLayout>
              </c:layout>
              <c:showPercent val="1"/>
            </c:dLbl>
            <c:dLbl>
              <c:idx val="3"/>
              <c:layout>
                <c:manualLayout>
                  <c:x val="8.7909711286089209E-2"/>
                  <c:y val="7.0032808398950125E-2"/>
                </c:manualLayout>
              </c:layout>
              <c:showPercent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Percent val="1"/>
          </c:dLbls>
          <c:cat>
            <c:strRef>
              <c:f>'Bieu đồ'!$D$28:$D$31</c:f>
              <c:strCache>
                <c:ptCount val="4"/>
                <c:pt idx="0">
                  <c:v>Dưới 100.000 VND</c:v>
                </c:pt>
                <c:pt idx="1">
                  <c:v>Từ 100.000 VND đến 200.000 VND</c:v>
                </c:pt>
                <c:pt idx="2">
                  <c:v>Từ 200.000 VND đến 300.000 VND</c:v>
                </c:pt>
                <c:pt idx="3">
                  <c:v>Hơn 300.000VND</c:v>
                </c:pt>
              </c:strCache>
            </c:strRef>
          </c:cat>
          <c:val>
            <c:numRef>
              <c:f>'Bieu đồ'!$F$28:$F$31</c:f>
              <c:numCache>
                <c:formatCode>0%</c:formatCode>
                <c:ptCount val="4"/>
                <c:pt idx="0">
                  <c:v>0.33000000000000046</c:v>
                </c:pt>
                <c:pt idx="1">
                  <c:v>0.29000000000000031</c:v>
                </c:pt>
                <c:pt idx="2">
                  <c:v>0.2</c:v>
                </c:pt>
                <c:pt idx="3">
                  <c:v>0.17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171881923850624"/>
          <c:y val="0.2437606055057073"/>
          <c:w val="0.23425520673552191"/>
          <c:h val="0.62696941952023499"/>
        </c:manualLayout>
      </c:layout>
      <c:txPr>
        <a:bodyPr/>
        <a:lstStyle/>
        <a:p>
          <a:pPr rtl="0">
            <a:defRPr sz="1200"/>
          </a:pPr>
          <a:endParaRPr lang="en-US"/>
        </a:p>
      </c:txPr>
    </c:legend>
    <c:plotVisOnly val="1"/>
  </c:chart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rPr lang="en-US" sz="1800" dirty="0" err="1" smtClean="0">
                <a:solidFill>
                  <a:srgbClr val="FF0000"/>
                </a:solidFill>
              </a:rPr>
              <a:t>Thời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gian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chơi</a:t>
            </a:r>
            <a:r>
              <a:rPr lang="en-US" sz="1800" baseline="0" dirty="0" smtClean="0">
                <a:solidFill>
                  <a:srgbClr val="FF0000"/>
                </a:solidFill>
              </a:rPr>
              <a:t> game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trong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một</a:t>
            </a:r>
            <a:r>
              <a:rPr lang="en-US" sz="1800" baseline="0" dirty="0" smtClean="0">
                <a:solidFill>
                  <a:srgbClr val="FF0000"/>
                </a:solidFill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</a:rPr>
              <a:t>ngày</a:t>
            </a:r>
            <a:endParaRPr lang="vi-VN" sz="1800" dirty="0">
              <a:solidFill>
                <a:srgbClr val="FF0000"/>
              </a:solidFill>
            </a:endParaRP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1203599550056289E-3"/>
          <c:y val="0.18403344930720919"/>
          <c:w val="0.74418805603845128"/>
          <c:h val="0.79099737532808523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19009135221733664"/>
                  <c:y val="1.4414331929439052E-3"/>
                </c:manualLayout>
              </c:layout>
              <c:showPercent val="1"/>
            </c:dLbl>
            <c:dLbl>
              <c:idx val="1"/>
              <c:layout>
                <c:manualLayout>
                  <c:x val="0.15463809291879754"/>
                  <c:y val="-0.17326905111437352"/>
                </c:manualLayout>
              </c:layout>
              <c:showPercent val="1"/>
            </c:dLbl>
            <c:dLbl>
              <c:idx val="2"/>
              <c:layout>
                <c:manualLayout>
                  <c:x val="7.3565630327137005E-2"/>
                  <c:y val="6.6655545175497058E-2"/>
                </c:manualLayout>
              </c:layout>
              <c:showPercent val="1"/>
            </c:dLbl>
            <c:dLbl>
              <c:idx val="3"/>
              <c:layout>
                <c:manualLayout>
                  <c:x val="3.4164569634981164E-2"/>
                  <c:y val="8.5193958805996714E-2"/>
                </c:manualLayout>
              </c:layout>
              <c:showPercent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Percent val="1"/>
          </c:dLbls>
          <c:cat>
            <c:strRef>
              <c:f>'Bieu đồ'!$D$37:$D$40</c:f>
              <c:strCache>
                <c:ptCount val="4"/>
                <c:pt idx="0">
                  <c:v>Dưới 5h</c:v>
                </c:pt>
                <c:pt idx="1">
                  <c:v>5h đến 10h</c:v>
                </c:pt>
                <c:pt idx="2">
                  <c:v>10h đến 15h</c:v>
                </c:pt>
                <c:pt idx="3">
                  <c:v>Trên 15h</c:v>
                </c:pt>
              </c:strCache>
            </c:strRef>
          </c:cat>
          <c:val>
            <c:numRef>
              <c:f>'Bieu đồ'!$F$37:$F$40</c:f>
              <c:numCache>
                <c:formatCode>0%</c:formatCode>
                <c:ptCount val="4"/>
                <c:pt idx="0">
                  <c:v>0.48000000000000032</c:v>
                </c:pt>
                <c:pt idx="1">
                  <c:v>0.3900000000000004</c:v>
                </c:pt>
                <c:pt idx="2">
                  <c:v>8.0000000000000043E-2</c:v>
                </c:pt>
                <c:pt idx="3">
                  <c:v>0.05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171881923850624"/>
          <c:y val="0.37554355124214173"/>
          <c:w val="0.23425520673552191"/>
          <c:h val="0.33239574219889256"/>
        </c:manualLayout>
      </c:layout>
      <c:txPr>
        <a:bodyPr/>
        <a:lstStyle/>
        <a:p>
          <a:pPr rtl="0">
            <a:defRPr sz="1400"/>
          </a:pPr>
          <a:endParaRPr lang="en-US"/>
        </a:p>
      </c:txPr>
    </c:legend>
    <c:plotVisOnly val="1"/>
  </c:chart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5"/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vi-VN">
                <a:solidFill>
                  <a:srgbClr val="FF0000"/>
                </a:solidFill>
              </a:rPr>
              <a:t>Các thể loại MMORPG được ưa chuộng </a:t>
            </a:r>
          </a:p>
        </c:rich>
      </c:tx>
      <c:layout/>
    </c:title>
    <c:view3D>
      <c:depthPercent val="100"/>
      <c:rAngAx val="1"/>
    </c:view3D>
    <c:plotArea>
      <c:layout>
        <c:manualLayout>
          <c:layoutTarget val="inner"/>
          <c:xMode val="edge"/>
          <c:yMode val="edge"/>
          <c:x val="0.49404139827840682"/>
          <c:y val="0.16034582132564837"/>
          <c:w val="0.44728385133223386"/>
          <c:h val="0.79738712776176612"/>
        </c:manualLayout>
      </c:layout>
      <c:bar3DChart>
        <c:barDir val="bar"/>
        <c:grouping val="clustered"/>
        <c:ser>
          <c:idx val="0"/>
          <c:order val="0"/>
          <c:dLbls>
            <c:dLbl>
              <c:idx val="0"/>
              <c:layout>
                <c:manualLayout>
                  <c:x val="2.5995001414694028E-3"/>
                  <c:y val="-3.8424591738712775E-3"/>
                </c:manualLayout>
              </c:layout>
              <c:showVal val="1"/>
            </c:dLbl>
            <c:dLbl>
              <c:idx val="5"/>
              <c:layout>
                <c:manualLayout>
                  <c:x val="-6.0698017644164994E-3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Val val="1"/>
          </c:dLbls>
          <c:cat>
            <c:strRef>
              <c:f>'Bieu đồ'!$D$113:$D$116</c:f>
              <c:strCache>
                <c:ptCount val="4"/>
                <c:pt idx="0">
                  <c:v>Thể loại kiếm hiệp MMORPG 2D như VLTK, Kiếm Thế…</c:v>
                </c:pt>
                <c:pt idx="1">
                  <c:v>Thể loại tiên hiệp MMORPG 3D như Tru Tiên, Thế Giới Hoàn Mỹ …</c:v>
                </c:pt>
                <c:pt idx="2">
                  <c:v>Thể loại giả tưởng như Cabal, Cao Bồi Không Gian …</c:v>
                </c:pt>
                <c:pt idx="3">
                  <c:v>Thể loại hoàn toàn mới, chưa có ở Việt Nam</c:v>
                </c:pt>
              </c:strCache>
            </c:strRef>
          </c:cat>
          <c:val>
            <c:numRef>
              <c:f>'Bieu đồ'!$E$113:$E$116</c:f>
              <c:numCache>
                <c:formatCode>General</c:formatCode>
                <c:ptCount val="4"/>
                <c:pt idx="0">
                  <c:v>3220</c:v>
                </c:pt>
                <c:pt idx="1">
                  <c:v>810</c:v>
                </c:pt>
                <c:pt idx="2">
                  <c:v>200</c:v>
                </c:pt>
                <c:pt idx="3">
                  <c:v>652</c:v>
                </c:pt>
              </c:numCache>
            </c:numRef>
          </c:val>
        </c:ser>
        <c:dLbls>
          <c:showVal val="1"/>
        </c:dLbls>
        <c:shape val="box"/>
        <c:axId val="69089152"/>
        <c:axId val="69090688"/>
        <c:axId val="0"/>
      </c:bar3DChart>
      <c:catAx>
        <c:axId val="69089152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090688"/>
        <c:crosses val="autoZero"/>
        <c:auto val="1"/>
        <c:lblAlgn val="ctr"/>
        <c:lblOffset val="100"/>
      </c:catAx>
      <c:valAx>
        <c:axId val="69090688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69089152"/>
        <c:crosses val="autoZero"/>
        <c:crossBetween val="between"/>
      </c:valAx>
    </c:plotArea>
    <c:plotVisOnly val="1"/>
  </c:chart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5"/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vi-VN">
                <a:solidFill>
                  <a:srgbClr val="FF0000"/>
                </a:solidFill>
              </a:rPr>
              <a:t>Các thể loại </a:t>
            </a:r>
            <a:r>
              <a:rPr lang="en-US">
                <a:solidFill>
                  <a:srgbClr val="FF0000"/>
                </a:solidFill>
              </a:rPr>
              <a:t>Casual</a:t>
            </a:r>
            <a:r>
              <a:rPr lang="vi-VN">
                <a:solidFill>
                  <a:srgbClr val="FF0000"/>
                </a:solidFill>
              </a:rPr>
              <a:t> được ưa chuộng </a:t>
            </a:r>
          </a:p>
        </c:rich>
      </c:tx>
      <c:layout/>
    </c:title>
    <c:view3D>
      <c:depthPercent val="100"/>
      <c:rAngAx val="1"/>
    </c:view3D>
    <c:plotArea>
      <c:layout>
        <c:manualLayout>
          <c:layoutTarget val="inner"/>
          <c:xMode val="edge"/>
          <c:yMode val="edge"/>
          <c:x val="0.49404139827840682"/>
          <c:y val="0.16034582132564837"/>
          <c:w val="0.44728385133223386"/>
          <c:h val="0.79738712776176612"/>
        </c:manualLayout>
      </c:layout>
      <c:bar3DChart>
        <c:barDir val="bar"/>
        <c:grouping val="clustered"/>
        <c:ser>
          <c:idx val="0"/>
          <c:order val="0"/>
          <c:dLbls>
            <c:dLbl>
              <c:idx val="0"/>
              <c:layout>
                <c:manualLayout>
                  <c:x val="2.5995001414694028E-3"/>
                  <c:y val="-3.8424591738712775E-3"/>
                </c:manualLayout>
              </c:layout>
              <c:showVal val="1"/>
            </c:dLbl>
            <c:dLbl>
              <c:idx val="5"/>
              <c:layout>
                <c:manualLayout>
                  <c:x val="-6.0698017644164994E-3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Val val="1"/>
          </c:dLbls>
          <c:cat>
            <c:strRef>
              <c:f>'Bieu đồ'!$D$122:$D$126</c:f>
              <c:strCache>
                <c:ptCount val="5"/>
                <c:pt idx="0">
                  <c:v>Thể loại nhạc nhảy và thời trang đẹp như HotStep, ZingDance</c:v>
                </c:pt>
                <c:pt idx="1">
                  <c:v>Thể loại thể thao (Bóng đá, bóng rổ…)</c:v>
                </c:pt>
                <c:pt idx="2">
                  <c:v>Hình ảnh dễ thương vui nhộn như Boom</c:v>
                </c:pt>
                <c:pt idx="3">
                  <c:v>Thể loại đua xe</c:v>
                </c:pt>
                <c:pt idx="4">
                  <c:v>Thể loại hoàn toàn mới, chưa có ở Việt Nam</c:v>
                </c:pt>
              </c:strCache>
            </c:strRef>
          </c:cat>
          <c:val>
            <c:numRef>
              <c:f>'Bieu đồ'!$E$122:$E$126</c:f>
              <c:numCache>
                <c:formatCode>General</c:formatCode>
                <c:ptCount val="5"/>
                <c:pt idx="0">
                  <c:v>547</c:v>
                </c:pt>
                <c:pt idx="1">
                  <c:v>669</c:v>
                </c:pt>
                <c:pt idx="2">
                  <c:v>692</c:v>
                </c:pt>
                <c:pt idx="3">
                  <c:v>601</c:v>
                </c:pt>
                <c:pt idx="4">
                  <c:v>2373</c:v>
                </c:pt>
              </c:numCache>
            </c:numRef>
          </c:val>
        </c:ser>
        <c:dLbls>
          <c:showVal val="1"/>
        </c:dLbls>
        <c:shape val="box"/>
        <c:axId val="69125632"/>
        <c:axId val="69350912"/>
        <c:axId val="0"/>
      </c:bar3DChart>
      <c:catAx>
        <c:axId val="69125632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350912"/>
        <c:crosses val="autoZero"/>
        <c:auto val="1"/>
        <c:lblAlgn val="ctr"/>
        <c:lblOffset val="100"/>
      </c:catAx>
      <c:valAx>
        <c:axId val="6935091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69125632"/>
        <c:crosses val="autoZero"/>
        <c:crossBetween val="between"/>
      </c:valAx>
    </c:plotArea>
    <c:plotVisOnly val="1"/>
  </c:chart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Sheet1!$B$33</c:f>
              <c:strCache>
                <c:ptCount val="1"/>
                <c:pt idx="0">
                  <c:v>Số người chơi game</c:v>
                </c:pt>
              </c:strCache>
            </c:strRef>
          </c:tx>
          <c:cat>
            <c:numRef>
              <c:f>Sheet1!$C$32:$H$32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Sheet1!$C$33:$H$33</c:f>
              <c:numCache>
                <c:formatCode>#,##0</c:formatCode>
                <c:ptCount val="6"/>
                <c:pt idx="1">
                  <c:v>2936757</c:v>
                </c:pt>
                <c:pt idx="2">
                  <c:v>4961071</c:v>
                </c:pt>
                <c:pt idx="3">
                  <c:v>7083696</c:v>
                </c:pt>
                <c:pt idx="4">
                  <c:v>10081492</c:v>
                </c:pt>
                <c:pt idx="5">
                  <c:v>12000000</c:v>
                </c:pt>
              </c:numCache>
            </c:numRef>
          </c:val>
        </c:ser>
        <c:axId val="54309632"/>
        <c:axId val="54311168"/>
      </c:barChart>
      <c:lineChart>
        <c:grouping val="standard"/>
        <c:ser>
          <c:idx val="1"/>
          <c:order val="1"/>
          <c:tx>
            <c:strRef>
              <c:f>Sheet1!$B$34</c:f>
              <c:strCache>
                <c:ptCount val="1"/>
                <c:pt idx="0">
                  <c:v>Tốc độ tăng trưởng gamer</c:v>
                </c:pt>
              </c:strCache>
            </c:strRef>
          </c:tx>
          <c:cat>
            <c:numRef>
              <c:f>Sheet1!$C$32:$H$32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Sheet1!$C$34:$H$34</c:f>
              <c:numCache>
                <c:formatCode>General</c:formatCode>
                <c:ptCount val="6"/>
                <c:pt idx="2" formatCode="0%">
                  <c:v>0.69000000000000017</c:v>
                </c:pt>
                <c:pt idx="3" formatCode="0%">
                  <c:v>0.4300000000000001</c:v>
                </c:pt>
                <c:pt idx="4" formatCode="0%">
                  <c:v>0.4200000000000001</c:v>
                </c:pt>
                <c:pt idx="5" formatCode="0%">
                  <c:v>0.19</c:v>
                </c:pt>
              </c:numCache>
            </c:numRef>
          </c:val>
        </c:ser>
        <c:marker val="1"/>
        <c:axId val="54314496"/>
        <c:axId val="54312960"/>
      </c:lineChart>
      <c:catAx>
        <c:axId val="54309632"/>
        <c:scaling>
          <c:orientation val="minMax"/>
        </c:scaling>
        <c:axPos val="b"/>
        <c:numFmt formatCode="General" sourceLinked="1"/>
        <c:majorTickMark val="none"/>
        <c:tickLblPos val="nextTo"/>
        <c:crossAx val="54311168"/>
        <c:crosses val="autoZero"/>
        <c:auto val="1"/>
        <c:lblAlgn val="ctr"/>
        <c:lblOffset val="100"/>
      </c:catAx>
      <c:valAx>
        <c:axId val="543111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54309632"/>
        <c:crosses val="autoZero"/>
        <c:crossBetween val="between"/>
      </c:valAx>
      <c:valAx>
        <c:axId val="54312960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54314496"/>
        <c:crosses val="max"/>
        <c:crossBetween val="between"/>
      </c:valAx>
      <c:catAx>
        <c:axId val="54314496"/>
        <c:scaling>
          <c:orientation val="minMax"/>
        </c:scaling>
        <c:delete val="1"/>
        <c:axPos val="b"/>
        <c:numFmt formatCode="General" sourceLinked="1"/>
        <c:tickLblPos val="nextTo"/>
        <c:crossAx val="5431296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 b="1"/>
            </a:pPr>
            <a:endParaRPr lang="en-US"/>
          </a:p>
        </c:txPr>
      </c:dTable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9484951881014881"/>
          <c:y val="0.21454944229838271"/>
          <c:w val="0.46431357538641005"/>
          <c:h val="0.75501931455556759"/>
        </c:manualLayout>
      </c:layout>
      <c:pie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7.4655329542140561E-2"/>
                  <c:y val="9.1920686827571901E-2"/>
                </c:manualLayout>
              </c:layout>
              <c:showPercent val="1"/>
            </c:dLbl>
            <c:dLbl>
              <c:idx val="1"/>
              <c:layout>
                <c:manualLayout>
                  <c:x val="-8.326109409934869E-2"/>
                  <c:y val="-0.14644463984034617"/>
                </c:manualLayout>
              </c:layout>
              <c:showPercent val="1"/>
            </c:dLbl>
            <c:dLbl>
              <c:idx val="2"/>
              <c:layout>
                <c:manualLayout>
                  <c:x val="0.12148919753086419"/>
                  <c:y val="2.6392278129600175E-3"/>
                </c:manualLayout>
              </c:layout>
              <c:showPercent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Sheet1!$B$56:$B$58</c:f>
              <c:strCache>
                <c:ptCount val="3"/>
                <c:pt idx="0">
                  <c:v>Miền Bắc</c:v>
                </c:pt>
                <c:pt idx="1">
                  <c:v>Miền Trung</c:v>
                </c:pt>
                <c:pt idx="2">
                  <c:v>Miền Nam</c:v>
                </c:pt>
              </c:strCache>
            </c:strRef>
          </c:cat>
          <c:val>
            <c:numRef>
              <c:f>Sheet1!$C$56:$C$58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0.23</c:v>
                </c:pt>
                <c:pt idx="2">
                  <c:v>0.49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29566090696996211"/>
          <c:y val="9.03387703889586E-2"/>
          <c:w val="0.42102386507242151"/>
          <c:h val="5.7513115126606666E-2"/>
        </c:manualLayout>
      </c:layout>
      <c:txPr>
        <a:bodyPr/>
        <a:lstStyle/>
        <a:p>
          <a:pPr>
            <a:defRPr sz="1400" b="1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000">
                <a:solidFill>
                  <a:srgbClr val="FF0000"/>
                </a:solidFill>
              </a:defRPr>
            </a:pPr>
            <a:r>
              <a:rPr lang="vi-VN" sz="1000">
                <a:solidFill>
                  <a:srgbClr val="FF0000"/>
                </a:solidFill>
              </a:rPr>
              <a:t>Thị phần số lượng game theo thể loại 
 năm 2009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1"/>
          <c:order val="1"/>
          <c:tx>
            <c:strRef>
              <c:f>Sheet1!$D$7</c:f>
              <c:strCache>
                <c:ptCount val="1"/>
                <c:pt idx="0">
                  <c:v>%</c:v>
                </c:pt>
              </c:strCache>
            </c:strRef>
          </c:tx>
          <c:explosion val="25"/>
          <c:dLbls>
            <c:dLbl>
              <c:idx val="4"/>
              <c:layout>
                <c:manualLayout>
                  <c:x val="0.17475978567529446"/>
                  <c:y val="-8.2924048556430735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CatName val="1"/>
            <c:showPercent val="1"/>
          </c:dLbls>
          <c:cat>
            <c:strRef>
              <c:f>Sheet1!$B$8:$B$13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FPS</c:v>
                </c:pt>
                <c:pt idx="4">
                  <c:v>WebGame</c:v>
                </c:pt>
                <c:pt idx="5">
                  <c:v>Casual</c:v>
                </c:pt>
              </c:strCache>
            </c:strRef>
          </c:cat>
          <c:val>
            <c:numRef>
              <c:f>Sheet1!$D$8:$D$13</c:f>
              <c:numCache>
                <c:formatCode>0%</c:formatCode>
                <c:ptCount val="6"/>
                <c:pt idx="0">
                  <c:v>0.21428571428571427</c:v>
                </c:pt>
                <c:pt idx="1">
                  <c:v>3.5714285714285712E-2</c:v>
                </c:pt>
                <c:pt idx="2">
                  <c:v>0.32142857142857217</c:v>
                </c:pt>
                <c:pt idx="3">
                  <c:v>5.3571428571428555E-2</c:v>
                </c:pt>
                <c:pt idx="4">
                  <c:v>0.19642857142857137</c:v>
                </c:pt>
                <c:pt idx="5">
                  <c:v>0.17857142857142888</c:v>
                </c:pt>
              </c:numCache>
            </c:numRef>
          </c:val>
        </c:ser>
        <c:ser>
          <c:idx val="0"/>
          <c:order val="0"/>
          <c:tx>
            <c:strRef>
              <c:f>Sheet1!$D$7</c:f>
              <c:strCache>
                <c:ptCount val="1"/>
                <c:pt idx="0">
                  <c:v>%</c:v>
                </c:pt>
              </c:strCache>
            </c:strRef>
          </c:tx>
          <c:explosion val="25"/>
          <c:dLbls>
            <c:showCatName val="1"/>
            <c:showPercent val="1"/>
          </c:dLbls>
          <c:cat>
            <c:strRef>
              <c:f>Sheet1!$B$8:$B$13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FPS</c:v>
                </c:pt>
                <c:pt idx="4">
                  <c:v>WebGame</c:v>
                </c:pt>
                <c:pt idx="5">
                  <c:v>Casual</c:v>
                </c:pt>
              </c:strCache>
            </c:strRef>
          </c:cat>
          <c:val>
            <c:numRef>
              <c:f>Sheet1!$D$8:$D$13</c:f>
              <c:numCache>
                <c:formatCode>0%</c:formatCode>
                <c:ptCount val="6"/>
                <c:pt idx="0">
                  <c:v>0.21428571428571427</c:v>
                </c:pt>
                <c:pt idx="1">
                  <c:v>3.5714285714285712E-2</c:v>
                </c:pt>
                <c:pt idx="2">
                  <c:v>0.32142857142857217</c:v>
                </c:pt>
                <c:pt idx="3">
                  <c:v>5.3571428571428555E-2</c:v>
                </c:pt>
                <c:pt idx="4">
                  <c:v>0.19642857142857137</c:v>
                </c:pt>
                <c:pt idx="5">
                  <c:v>0.17857142857142888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solidFill>
      <a:schemeClr val="bg1">
        <a:lumMod val="85000"/>
      </a:schemeClr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000">
                <a:solidFill>
                  <a:srgbClr val="FF0000"/>
                </a:solidFill>
              </a:defRPr>
            </a:pPr>
            <a:r>
              <a:rPr lang="vi-VN" sz="1000">
                <a:solidFill>
                  <a:srgbClr val="FF0000"/>
                </a:solidFill>
              </a:rPr>
              <a:t>Thị phần số lượng game theo thể loại 
 năm 20</a:t>
            </a:r>
            <a:r>
              <a:rPr lang="en-US" sz="1000">
                <a:solidFill>
                  <a:srgbClr val="FF0000"/>
                </a:solidFill>
              </a:rPr>
              <a:t>10</a:t>
            </a:r>
            <a:endParaRPr lang="vi-VN" sz="1000">
              <a:solidFill>
                <a:srgbClr val="FF0000"/>
              </a:solidFill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CatName val="1"/>
            <c:showPercent val="1"/>
          </c:dLbls>
          <c:cat>
            <c:strRef>
              <c:f>Sheet1!$B$8:$B$13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FPS</c:v>
                </c:pt>
                <c:pt idx="4">
                  <c:v>WebGame</c:v>
                </c:pt>
                <c:pt idx="5">
                  <c:v>Casual</c:v>
                </c:pt>
              </c:strCache>
            </c:strRef>
          </c:cat>
          <c:val>
            <c:numRef>
              <c:f>Sheet1!$F$8:$F$13</c:f>
              <c:numCache>
                <c:formatCode>0%</c:formatCode>
                <c:ptCount val="6"/>
                <c:pt idx="0">
                  <c:v>0.21538461538461537</c:v>
                </c:pt>
                <c:pt idx="1">
                  <c:v>6.1538461538461584E-2</c:v>
                </c:pt>
                <c:pt idx="2">
                  <c:v>0.23076923076923112</c:v>
                </c:pt>
                <c:pt idx="3">
                  <c:v>6.1538461538461584E-2</c:v>
                </c:pt>
                <c:pt idx="4">
                  <c:v>0.2461538461538462</c:v>
                </c:pt>
                <c:pt idx="5">
                  <c:v>0.18461538461538488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solidFill>
      <a:srgbClr val="92D050"/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000">
                <a:solidFill>
                  <a:srgbClr val="FF0000"/>
                </a:solidFill>
              </a:defRPr>
            </a:pPr>
            <a:r>
              <a:rPr lang="vi-VN" sz="1000">
                <a:solidFill>
                  <a:srgbClr val="FF0000"/>
                </a:solidFill>
              </a:rPr>
              <a:t>Thị phần số lượng </a:t>
            </a:r>
            <a:r>
              <a:rPr lang="en-US" sz="1000">
                <a:solidFill>
                  <a:srgbClr val="FF0000"/>
                </a:solidFill>
              </a:rPr>
              <a:t>A30</a:t>
            </a:r>
            <a:r>
              <a:rPr lang="vi-VN" sz="1000">
                <a:solidFill>
                  <a:srgbClr val="FF0000"/>
                </a:solidFill>
              </a:rPr>
              <a:t> năm 2009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dLbl>
              <c:idx val="3"/>
              <c:layout>
                <c:manualLayout>
                  <c:x val="0.15102372939578868"/>
                  <c:y val="-0.16254994816039525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3.4800251195594413E-2"/>
                  <c:y val="1.419975527970036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Sheet1!$B$34:$B$39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Casual</c:v>
                </c:pt>
                <c:pt idx="4">
                  <c:v>FPS</c:v>
                </c:pt>
                <c:pt idx="5">
                  <c:v>WebGame</c:v>
                </c:pt>
              </c:strCache>
            </c:strRef>
          </c:cat>
          <c:val>
            <c:numRef>
              <c:f>Sheet1!$C$34:$C$39</c:f>
              <c:numCache>
                <c:formatCode>0%</c:formatCode>
                <c:ptCount val="6"/>
                <c:pt idx="0">
                  <c:v>0.38641153515728188</c:v>
                </c:pt>
                <c:pt idx="1">
                  <c:v>6.5072757073080592E-2</c:v>
                </c:pt>
                <c:pt idx="2">
                  <c:v>8.1306360604446903E-2</c:v>
                </c:pt>
                <c:pt idx="3">
                  <c:v>0.24909239378276482</c:v>
                </c:pt>
                <c:pt idx="4">
                  <c:v>0.1928528306800957</c:v>
                </c:pt>
                <c:pt idx="5">
                  <c:v>2.526412270233137E-2</c:v>
                </c:pt>
              </c:numCache>
            </c:numRef>
          </c:val>
        </c:ser>
        <c:dLbls>
          <c:showCatName val="1"/>
          <c:showPercent val="1"/>
        </c:dLbls>
      </c:pie3DChart>
      <c:spPr>
        <a:solidFill>
          <a:schemeClr val="bg1">
            <a:lumMod val="85000"/>
          </a:schemeClr>
        </a:solidFill>
      </c:spPr>
    </c:plotArea>
    <c:plotVisOnly val="1"/>
  </c:chart>
  <c:spPr>
    <a:solidFill>
      <a:schemeClr val="bg1">
        <a:lumMod val="75000"/>
      </a:schemeClr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000">
                <a:solidFill>
                  <a:srgbClr val="FF0000"/>
                </a:solidFill>
              </a:defRPr>
            </a:pPr>
            <a:r>
              <a:rPr lang="vi-VN" sz="1000">
                <a:solidFill>
                  <a:srgbClr val="FF0000"/>
                </a:solidFill>
              </a:rPr>
              <a:t>Thị phần số lượng </a:t>
            </a:r>
            <a:r>
              <a:rPr lang="en-US" sz="1000">
                <a:solidFill>
                  <a:srgbClr val="FF0000"/>
                </a:solidFill>
              </a:rPr>
              <a:t>A30 </a:t>
            </a:r>
            <a:r>
              <a:rPr lang="vi-VN" sz="1000">
                <a:solidFill>
                  <a:srgbClr val="FF0000"/>
                </a:solidFill>
              </a:rPr>
              <a:t>năm 20</a:t>
            </a:r>
            <a:r>
              <a:rPr lang="en-US" sz="1000">
                <a:solidFill>
                  <a:srgbClr val="FF0000"/>
                </a:solidFill>
              </a:rPr>
              <a:t>10</a:t>
            </a:r>
            <a:endParaRPr lang="vi-VN" sz="1000">
              <a:solidFill>
                <a:srgbClr val="FF0000"/>
              </a:solidFill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dLbl>
              <c:idx val="5"/>
              <c:layout>
                <c:manualLayout>
                  <c:x val="6.5859727656742334E-2"/>
                  <c:y val="1.7758474140910321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Sheet1!$B$34:$B$39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Casual</c:v>
                </c:pt>
                <c:pt idx="4">
                  <c:v>FPS</c:v>
                </c:pt>
                <c:pt idx="5">
                  <c:v>WebGame</c:v>
                </c:pt>
              </c:strCache>
            </c:strRef>
          </c:cat>
          <c:val>
            <c:numRef>
              <c:f>Sheet1!$D$34:$D$39</c:f>
              <c:numCache>
                <c:formatCode>0%</c:formatCode>
                <c:ptCount val="6"/>
                <c:pt idx="0">
                  <c:v>0.32147570320030638</c:v>
                </c:pt>
                <c:pt idx="1">
                  <c:v>5.72580849908138E-2</c:v>
                </c:pt>
                <c:pt idx="2">
                  <c:v>6.9743923830686491E-2</c:v>
                </c:pt>
                <c:pt idx="3">
                  <c:v>0.29755345348419077</c:v>
                </c:pt>
                <c:pt idx="4">
                  <c:v>0.21789281711080349</c:v>
                </c:pt>
                <c:pt idx="5">
                  <c:v>3.6076017383199876E-2</c:v>
                </c:pt>
              </c:numCache>
            </c:numRef>
          </c:val>
        </c:ser>
        <c:dLbls>
          <c:showCatName val="1"/>
          <c:showPercent val="1"/>
        </c:dLbls>
      </c:pie3DChart>
      <c:spPr>
        <a:solidFill>
          <a:schemeClr val="accent3">
            <a:lumMod val="60000"/>
            <a:lumOff val="40000"/>
          </a:schemeClr>
        </a:solidFill>
      </c:spPr>
    </c:plotArea>
    <c:plotVisOnly val="1"/>
  </c:chart>
  <c:spPr>
    <a:solidFill>
      <a:srgbClr val="92D050"/>
    </a:solidFill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vi-VN"/>
              <a:t>Doanh thu ước tính tổng trung bình tháng các thể loại</a:t>
            </a:r>
          </a:p>
        </c:rich>
      </c:tx>
      <c:layout/>
    </c:title>
    <c:view3D>
      <c:rAngAx val="1"/>
    </c:view3D>
    <c:plotArea>
      <c:layout>
        <c:manualLayout>
          <c:layoutTarget val="inner"/>
          <c:xMode val="edge"/>
          <c:yMode val="edge"/>
          <c:x val="0.19372726103761551"/>
          <c:y val="0.14205761316872428"/>
          <c:w val="0.69229950002647711"/>
          <c:h val="0.69171446161822481"/>
        </c:manualLayout>
      </c:layout>
      <c:bar3DChart>
        <c:barDir val="col"/>
        <c:grouping val="clustered"/>
        <c:ser>
          <c:idx val="0"/>
          <c:order val="0"/>
          <c:tx>
            <c:strRef>
              <c:f>Sheet1!$C$60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Sheet1!$B$61:$B$66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Casual</c:v>
                </c:pt>
                <c:pt idx="4">
                  <c:v>FPS</c:v>
                </c:pt>
                <c:pt idx="5">
                  <c:v>WebGame</c:v>
                </c:pt>
              </c:strCache>
            </c:strRef>
          </c:cat>
          <c:val>
            <c:numRef>
              <c:f>Sheet1!$C$61:$C$66</c:f>
              <c:numCache>
                <c:formatCode>_(* #,##0_);_(* \(#,##0\);_(* "-"??_);_(@_)</c:formatCode>
                <c:ptCount val="6"/>
                <c:pt idx="0">
                  <c:v>95195743.772013173</c:v>
                </c:pt>
                <c:pt idx="1">
                  <c:v>12144359.306472875</c:v>
                </c:pt>
                <c:pt idx="2">
                  <c:v>9849608.8231579047</c:v>
                </c:pt>
                <c:pt idx="3">
                  <c:v>36292301.627105162</c:v>
                </c:pt>
                <c:pt idx="4">
                  <c:v>7552053.2903300002</c:v>
                </c:pt>
                <c:pt idx="5">
                  <c:v>4899762.4984028544</c:v>
                </c:pt>
              </c:numCache>
            </c:numRef>
          </c:val>
        </c:ser>
        <c:ser>
          <c:idx val="1"/>
          <c:order val="1"/>
          <c:tx>
            <c:strRef>
              <c:f>Sheet1!$D$60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cat>
            <c:strRef>
              <c:f>Sheet1!$B$61:$B$66</c:f>
              <c:strCache>
                <c:ptCount val="6"/>
                <c:pt idx="0">
                  <c:v>MMO 2D</c:v>
                </c:pt>
                <c:pt idx="1">
                  <c:v>MMO 2.5D</c:v>
                </c:pt>
                <c:pt idx="2">
                  <c:v>MMO 3D</c:v>
                </c:pt>
                <c:pt idx="3">
                  <c:v>Casual</c:v>
                </c:pt>
                <c:pt idx="4">
                  <c:v>FPS</c:v>
                </c:pt>
                <c:pt idx="5">
                  <c:v>WebGame</c:v>
                </c:pt>
              </c:strCache>
            </c:strRef>
          </c:cat>
          <c:val>
            <c:numRef>
              <c:f>Sheet1!$D$61:$D$66</c:f>
              <c:numCache>
                <c:formatCode>_(* #,##0_);_(* \(#,##0\);_(* "-"??_);_(@_)</c:formatCode>
                <c:ptCount val="6"/>
                <c:pt idx="0">
                  <c:v>111806663.13422306</c:v>
                </c:pt>
                <c:pt idx="1">
                  <c:v>16331670.730449501</c:v>
                </c:pt>
                <c:pt idx="2">
                  <c:v>10314678.246446596</c:v>
                </c:pt>
                <c:pt idx="3">
                  <c:v>50473417.295717813</c:v>
                </c:pt>
                <c:pt idx="4">
                  <c:v>19418687.919488762</c:v>
                </c:pt>
                <c:pt idx="5">
                  <c:v>4872932.518047573</c:v>
                </c:pt>
              </c:numCache>
            </c:numRef>
          </c:val>
        </c:ser>
        <c:shape val="box"/>
        <c:axId val="55723520"/>
        <c:axId val="55725056"/>
        <c:axId val="0"/>
      </c:bar3DChart>
      <c:catAx>
        <c:axId val="55723520"/>
        <c:scaling>
          <c:orientation val="minMax"/>
        </c:scaling>
        <c:axPos val="b"/>
        <c:majorTickMark val="none"/>
        <c:tickLblPos val="nextTo"/>
        <c:crossAx val="55725056"/>
        <c:crosses val="autoZero"/>
        <c:auto val="1"/>
        <c:lblAlgn val="ctr"/>
        <c:lblOffset val="100"/>
      </c:catAx>
      <c:valAx>
        <c:axId val="557250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vi-VN"/>
                  <a:t>Đơn vị = 1000 VND</a:t>
                </a:r>
              </a:p>
            </c:rich>
          </c:tx>
          <c:layout>
            <c:manualLayout>
              <c:xMode val="edge"/>
              <c:yMode val="edge"/>
              <c:x val="1.9209421588872091E-2"/>
              <c:y val="0.27828553838177633"/>
            </c:manualLayout>
          </c:layout>
        </c:title>
        <c:numFmt formatCode="_(* #,##0_);_(* \(#,##0\);_(* &quot;-&quot;??_);_(@_)" sourceLinked="1"/>
        <c:tickLblPos val="nextTo"/>
        <c:crossAx val="55723520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bg1"/>
    </a:solidFill>
  </c:spPr>
  <c:txPr>
    <a:bodyPr/>
    <a:lstStyle/>
    <a:p>
      <a:pPr>
        <a:defRPr sz="1100" b="1">
          <a:latin typeface="Tahoma" pitchFamily="34" charset="0"/>
          <a:cs typeface="Tahoma" pitchFamily="34" charset="0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r>
              <a:rPr lang="vi-VN" sz="1600">
                <a:solidFill>
                  <a:srgbClr val="FF0000"/>
                </a:solidFill>
              </a:rPr>
              <a:t>Top 6 NPH chiếm thị phần phòng máy cao nhất trong </a:t>
            </a:r>
            <a:r>
              <a:rPr lang="en-US" sz="1600" smtClean="0">
                <a:solidFill>
                  <a:srgbClr val="FF0000"/>
                </a:solidFill>
              </a:rPr>
              <a:t>tính</a:t>
            </a:r>
            <a:r>
              <a:rPr lang="en-US" sz="1600" baseline="0" smtClean="0">
                <a:solidFill>
                  <a:srgbClr val="FF0000"/>
                </a:solidFill>
              </a:rPr>
              <a:t> đến Quý III/</a:t>
            </a:r>
            <a:r>
              <a:rPr lang="vi-VN" sz="1600" smtClean="0">
                <a:solidFill>
                  <a:srgbClr val="FF0000"/>
                </a:solidFill>
              </a:rPr>
              <a:t> </a:t>
            </a:r>
            <a:r>
              <a:rPr lang="vi-VN" sz="1600">
                <a:solidFill>
                  <a:srgbClr val="FF0000"/>
                </a:solidFill>
              </a:rPr>
              <a:t>2010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1690100396643275"/>
          <c:y val="0.31369687341713881"/>
          <c:w val="0.64987159116321302"/>
          <c:h val="0.63562002118156335"/>
        </c:manualLayout>
      </c:layout>
      <c:pie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0.12736854522398167"/>
                  <c:y val="1.7050196850393697E-2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1"/>
              <c:layout>
                <c:manualLayout>
                  <c:x val="0.10857206051490756"/>
                  <c:y val="-5.9067913385827335E-2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rgbClr val="FFFF00"/>
                      </a:solidFill>
                    </a:defRPr>
                  </a:pPr>
                  <a:endParaRPr lang="en-US"/>
                </a:p>
              </c:txPr>
              <c:showCatName val="1"/>
              <c:showPercent val="1"/>
            </c:dLbl>
            <c:dLbl>
              <c:idx val="2"/>
              <c:layout>
                <c:manualLayout>
                  <c:x val="-9.8459170407437444E-2"/>
                  <c:y val="7.6671108419139877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0.10293484926533716"/>
                  <c:y val="6.4679991924086475E-3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-2.9889984546324251E-2"/>
                  <c:y val="-1.9989299414496241E-2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7.4107209813059113E-2"/>
                  <c:y val="-6.1250105833545003E-3"/>
                </c:manualLayout>
              </c:layout>
              <c:showCatName val="1"/>
              <c:showPercent val="1"/>
            </c:dLbl>
            <c:dLbl>
              <c:idx val="6"/>
              <c:layout>
                <c:manualLayout>
                  <c:x val="0.19076201339318566"/>
                  <c:y val="5.417565112053304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2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CatName val="1"/>
            <c:showPercent val="1"/>
          </c:dLbls>
          <c:cat>
            <c:strRef>
              <c:f>Sheet1!$C$239:$C$245</c:f>
              <c:strCache>
                <c:ptCount val="7"/>
                <c:pt idx="0">
                  <c:v>VNG</c:v>
                </c:pt>
                <c:pt idx="1">
                  <c:v>VTC</c:v>
                </c:pt>
                <c:pt idx="2">
                  <c:v>FPT</c:v>
                </c:pt>
                <c:pt idx="3">
                  <c:v>VDC</c:v>
                </c:pt>
                <c:pt idx="4">
                  <c:v>Asiasoft</c:v>
                </c:pt>
                <c:pt idx="5">
                  <c:v>Saigontel</c:v>
                </c:pt>
                <c:pt idx="6">
                  <c:v>Các NPH còn lại</c:v>
                </c:pt>
              </c:strCache>
            </c:strRef>
          </c:cat>
          <c:val>
            <c:numRef>
              <c:f>Sheet1!$G$239:$G$245</c:f>
              <c:numCache>
                <c:formatCode>0.00%</c:formatCode>
                <c:ptCount val="7"/>
                <c:pt idx="0">
                  <c:v>0.46076293562223131</c:v>
                </c:pt>
                <c:pt idx="1">
                  <c:v>0.44082886236151825</c:v>
                </c:pt>
                <c:pt idx="2">
                  <c:v>6.7250729599902193E-2</c:v>
                </c:pt>
                <c:pt idx="3">
                  <c:v>1.9324600575947797E-2</c:v>
                </c:pt>
                <c:pt idx="4">
                  <c:v>4.7308225539289591E-3</c:v>
                </c:pt>
                <c:pt idx="5">
                  <c:v>3.0675619189416861E-3</c:v>
                </c:pt>
                <c:pt idx="6">
                  <c:v>4.0344873675314755E-3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spPr>
    <a:solidFill>
      <a:schemeClr val="accent2">
        <a:lumMod val="20000"/>
        <a:lumOff val="80000"/>
      </a:schemeClr>
    </a:solidFill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0.88556</cdr:x>
      <cdr:y>0.8047</cdr:y>
    </cdr:from>
    <cdr:to>
      <cdr:x>0.99482</cdr:x>
      <cdr:y>0.88883</cdr:y>
    </cdr:to>
    <cdr:sp macro="" textlink="">
      <cdr:nvSpPr>
        <cdr:cNvPr id="2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747955" y="3495127"/>
          <a:ext cx="832561" cy="3654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66%</a:t>
          </a:r>
        </a:p>
      </cdr:txBody>
    </cdr:sp>
  </cdr:relSizeAnchor>
  <cdr:relSizeAnchor xmlns:cdr="http://schemas.openxmlformats.org/drawingml/2006/chartDrawing">
    <cdr:from>
      <cdr:x>0.63278</cdr:x>
      <cdr:y>0.62846</cdr:y>
    </cdr:from>
    <cdr:to>
      <cdr:x>0.74203</cdr:x>
      <cdr:y>0.71259</cdr:y>
    </cdr:to>
    <cdr:sp macro="" textlink="">
      <cdr:nvSpPr>
        <cdr:cNvPr id="3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21784" y="2729672"/>
          <a:ext cx="832485" cy="3654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17%</a:t>
          </a:r>
        </a:p>
      </cdr:txBody>
    </cdr:sp>
  </cdr:relSizeAnchor>
  <cdr:relSizeAnchor xmlns:cdr="http://schemas.openxmlformats.org/drawingml/2006/chartDrawing">
    <cdr:from>
      <cdr:x>0.56819</cdr:x>
      <cdr:y>0.44653</cdr:y>
    </cdr:from>
    <cdr:to>
      <cdr:x>0.67745</cdr:x>
      <cdr:y>0.53068</cdr:y>
    </cdr:to>
    <cdr:sp macro="" textlink="">
      <cdr:nvSpPr>
        <cdr:cNvPr id="4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29572" y="1939480"/>
          <a:ext cx="832561" cy="3654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4%</a:t>
          </a:r>
        </a:p>
      </cdr:txBody>
    </cdr:sp>
  </cdr:relSizeAnchor>
  <cdr:relSizeAnchor xmlns:cdr="http://schemas.openxmlformats.org/drawingml/2006/chartDrawing">
    <cdr:from>
      <cdr:x>0.61124</cdr:x>
      <cdr:y>0.2689</cdr:y>
    </cdr:from>
    <cdr:to>
      <cdr:x>0.7205</cdr:x>
      <cdr:y>0.35304</cdr:y>
    </cdr:to>
    <cdr:sp macro="" textlink="">
      <cdr:nvSpPr>
        <cdr:cNvPr id="5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57633" y="1167932"/>
          <a:ext cx="832561" cy="36545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13%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0.63283</cdr:x>
      <cdr:y>0.8225</cdr:y>
    </cdr:from>
    <cdr:to>
      <cdr:x>0.74209</cdr:x>
      <cdr:y>0.90664</cdr:y>
    </cdr:to>
    <cdr:sp macro="" textlink="">
      <cdr:nvSpPr>
        <cdr:cNvPr id="2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70384" y="3635141"/>
          <a:ext cx="840887" cy="3718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11%</a:t>
          </a:r>
        </a:p>
      </cdr:txBody>
    </cdr:sp>
  </cdr:relSizeAnchor>
  <cdr:relSizeAnchor xmlns:cdr="http://schemas.openxmlformats.org/drawingml/2006/chartDrawing">
    <cdr:from>
      <cdr:x>0.65284</cdr:x>
      <cdr:y>0.68312</cdr:y>
    </cdr:from>
    <cdr:to>
      <cdr:x>0.7621</cdr:x>
      <cdr:y>0.7458</cdr:y>
    </cdr:to>
    <cdr:sp macro="" textlink="">
      <cdr:nvSpPr>
        <cdr:cNvPr id="3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24387" y="3019124"/>
          <a:ext cx="840887" cy="2769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14%</a:t>
          </a:r>
        </a:p>
      </cdr:txBody>
    </cdr:sp>
  </cdr:relSizeAnchor>
  <cdr:relSizeAnchor xmlns:cdr="http://schemas.openxmlformats.org/drawingml/2006/chartDrawing">
    <cdr:from>
      <cdr:x>0.65347</cdr:x>
      <cdr:y>0.53448</cdr:y>
    </cdr:from>
    <cdr:to>
      <cdr:x>0.76273</cdr:x>
      <cdr:y>0.61861</cdr:y>
    </cdr:to>
    <cdr:sp macro="" textlink="">
      <cdr:nvSpPr>
        <cdr:cNvPr id="4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29200" y="2362200"/>
          <a:ext cx="840887" cy="37182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14%</a:t>
          </a:r>
        </a:p>
      </cdr:txBody>
    </cdr:sp>
  </cdr:relSizeAnchor>
  <cdr:relSizeAnchor xmlns:cdr="http://schemas.openxmlformats.org/drawingml/2006/chartDrawing">
    <cdr:from>
      <cdr:x>0.63554</cdr:x>
      <cdr:y>0.39129</cdr:y>
    </cdr:from>
    <cdr:to>
      <cdr:x>0.70485</cdr:x>
      <cdr:y>0.45396</cdr:y>
    </cdr:to>
    <cdr:sp macro="" textlink="">
      <cdr:nvSpPr>
        <cdr:cNvPr id="5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91238" y="1729339"/>
          <a:ext cx="533400" cy="2769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 smtClean="0">
              <a:solidFill>
                <a:srgbClr val="FFFF00"/>
              </a:solidFill>
            </a:rPr>
            <a:t>12</a:t>
          </a:r>
          <a:r>
            <a:rPr lang="en-US" sz="1200" b="1" dirty="0">
              <a:solidFill>
                <a:srgbClr val="FFFF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0.93069</cdr:x>
      <cdr:y>0.24537</cdr:y>
    </cdr:from>
    <cdr:to>
      <cdr:x>1</cdr:x>
      <cdr:y>0.30805</cdr:y>
    </cdr:to>
    <cdr:sp macro="" textlink="">
      <cdr:nvSpPr>
        <cdr:cNvPr id="6" name="Text Box 4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82051" y="1084446"/>
          <a:ext cx="533400" cy="2769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rgbClr val="FFFF00"/>
              </a:solidFill>
            </a:rPr>
            <a:t>49%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B38BC-E12E-4968-9FA1-631BBD0828F6}" type="datetimeFigureOut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C917-C5A6-4E6F-95E5-FA07C95C41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C917-C5A6-4E6F-95E5-FA07C95C41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 background 5.jpg"/>
          <p:cNvPicPr>
            <a:picLocks noChangeAspect="1"/>
          </p:cNvPicPr>
          <p:nvPr/>
        </p:nvPicPr>
        <p:blipFill>
          <a:blip r:embed="rId2"/>
          <a:srcRect t="28395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926115E-E4A6-4CE6-B276-0360FE8E8D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3"/>
          <a:srcRect l="11183" r="11585"/>
          <a:stretch>
            <a:fillRect/>
          </a:stretch>
        </p:blipFill>
        <p:spPr bwMode="auto">
          <a:xfrm>
            <a:off x="7815942" y="0"/>
            <a:ext cx="1305760" cy="169068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ackground 2.jpg"/>
          <p:cNvPicPr>
            <a:picLocks noChangeAspect="1"/>
          </p:cNvPicPr>
          <p:nvPr/>
        </p:nvPicPr>
        <p:blipFill>
          <a:blip r:embed="rId2">
            <a:lum bright="10000" contrast="4000"/>
          </a:blip>
          <a:srcRect t="32394" b="14085"/>
          <a:stretch>
            <a:fillRect/>
          </a:stretch>
        </p:blipFill>
        <p:spPr>
          <a:xfrm>
            <a:off x="2028" y="3048000"/>
            <a:ext cx="9139943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 background 5.jpg"/>
          <p:cNvPicPr>
            <a:picLocks noChangeAspect="1"/>
          </p:cNvPicPr>
          <p:nvPr userDrawn="1"/>
        </p:nvPicPr>
        <p:blipFill>
          <a:blip r:embed="rId2"/>
          <a:srcRect t="28395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D:\Active\Sr. Mngt Team\VNG Branding\Egregius\FINAL FILES\Logo\VNG_Logo\VNG_logo-01.jpg"/>
          <p:cNvPicPr>
            <a:picLocks noChangeAspect="1" noChangeArrowheads="1"/>
          </p:cNvPicPr>
          <p:nvPr userDrawn="1"/>
        </p:nvPicPr>
        <p:blipFill>
          <a:blip r:embed="rId3"/>
          <a:srcRect l="11183" r="11585"/>
          <a:stretch>
            <a:fillRect/>
          </a:stretch>
        </p:blipFill>
        <p:spPr bwMode="auto">
          <a:xfrm>
            <a:off x="7815942" y="0"/>
            <a:ext cx="1305760" cy="169068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ackground 2.jpg"/>
          <p:cNvPicPr>
            <a:picLocks noChangeAspect="1"/>
          </p:cNvPicPr>
          <p:nvPr userDrawn="1"/>
        </p:nvPicPr>
        <p:blipFill>
          <a:blip r:embed="rId2">
            <a:lum bright="10000" contrast="4000"/>
          </a:blip>
          <a:srcRect t="32394" b="14085"/>
          <a:stretch>
            <a:fillRect/>
          </a:stretch>
        </p:blipFill>
        <p:spPr>
          <a:xfrm>
            <a:off x="2028" y="3048000"/>
            <a:ext cx="9139943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 background 5.jpg"/>
          <p:cNvPicPr>
            <a:picLocks noChangeAspect="1"/>
          </p:cNvPicPr>
          <p:nvPr/>
        </p:nvPicPr>
        <p:blipFill>
          <a:blip r:embed="rId2"/>
          <a:srcRect t="28395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C38354-AF74-4AC9-8955-3865E82D35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3"/>
          <a:srcRect l="11183" r="11585"/>
          <a:stretch>
            <a:fillRect/>
          </a:stretch>
        </p:blipFill>
        <p:spPr bwMode="auto">
          <a:xfrm>
            <a:off x="7815942" y="0"/>
            <a:ext cx="1305760" cy="169068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ackground 2.jpg"/>
          <p:cNvPicPr>
            <a:picLocks noChangeAspect="1"/>
          </p:cNvPicPr>
          <p:nvPr/>
        </p:nvPicPr>
        <p:blipFill>
          <a:blip r:embed="rId2">
            <a:lum bright="10000" contrast="4000"/>
          </a:blip>
          <a:srcRect t="32394" b="14085"/>
          <a:stretch>
            <a:fillRect/>
          </a:stretch>
        </p:blipFill>
        <p:spPr>
          <a:xfrm>
            <a:off x="2028" y="3048000"/>
            <a:ext cx="9139943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354-AF74-4AC9-8955-3865E82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 background 5.jpg"/>
          <p:cNvPicPr>
            <a:picLocks noChangeAspect="1"/>
          </p:cNvPicPr>
          <p:nvPr userDrawn="1"/>
        </p:nvPicPr>
        <p:blipFill>
          <a:blip r:embed="rId2"/>
          <a:srcRect t="28395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D:\Active\Sr. Mngt Team\VNG Branding\Egregius\FINAL FILES\Logo\VNG_Logo\VNG_logo-01.jpg"/>
          <p:cNvPicPr>
            <a:picLocks noChangeAspect="1" noChangeArrowheads="1"/>
          </p:cNvPicPr>
          <p:nvPr userDrawn="1"/>
        </p:nvPicPr>
        <p:blipFill>
          <a:blip r:embed="rId3"/>
          <a:srcRect l="11183" r="11585"/>
          <a:stretch>
            <a:fillRect/>
          </a:stretch>
        </p:blipFill>
        <p:spPr bwMode="auto">
          <a:xfrm>
            <a:off x="7815942" y="0"/>
            <a:ext cx="1305760" cy="169068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background 2.jpg"/>
          <p:cNvPicPr>
            <a:picLocks noChangeAspect="1"/>
          </p:cNvPicPr>
          <p:nvPr userDrawn="1"/>
        </p:nvPicPr>
        <p:blipFill>
          <a:blip r:embed="rId2">
            <a:lum bright="10000" contrast="4000"/>
          </a:blip>
          <a:srcRect t="32394" b="14085"/>
          <a:stretch>
            <a:fillRect/>
          </a:stretch>
        </p:blipFill>
        <p:spPr>
          <a:xfrm>
            <a:off x="2028" y="3048000"/>
            <a:ext cx="9139943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926115E-E4A6-4CE6-B276-0360FE8E8D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4"/>
          <a:srcRect l="12727" r="12468"/>
          <a:stretch>
            <a:fillRect/>
          </a:stretch>
        </p:blipFill>
        <p:spPr bwMode="auto">
          <a:xfrm>
            <a:off x="8210550" y="0"/>
            <a:ext cx="914400" cy="1222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4"/>
          <a:srcRect l="12727" r="12468"/>
          <a:stretch>
            <a:fillRect/>
          </a:stretch>
        </p:blipFill>
        <p:spPr bwMode="auto">
          <a:xfrm>
            <a:off x="8210550" y="0"/>
            <a:ext cx="914400" cy="1222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C38354-AF74-4AC9-8955-3865E82D35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4"/>
          <a:srcRect l="12727" r="12468"/>
          <a:stretch>
            <a:fillRect/>
          </a:stretch>
        </p:blipFill>
        <p:spPr bwMode="auto">
          <a:xfrm>
            <a:off x="8210550" y="0"/>
            <a:ext cx="914400" cy="1222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ctive\Sr. Mngt Team\VNG Branding\Egregius\FINAL FILES\Logo\VNG_Logo\VNG_logo-01.jpg"/>
          <p:cNvPicPr>
            <a:picLocks noChangeAspect="1" noChangeArrowheads="1"/>
          </p:cNvPicPr>
          <p:nvPr/>
        </p:nvPicPr>
        <p:blipFill>
          <a:blip r:embed="rId4"/>
          <a:srcRect l="12727" r="12468"/>
          <a:stretch>
            <a:fillRect/>
          </a:stretch>
        </p:blipFill>
        <p:spPr bwMode="auto">
          <a:xfrm>
            <a:off x="8210550" y="0"/>
            <a:ext cx="914400" cy="1222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37021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7251700" cy="108902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 QUAN THỊ TRƯỜNG GAME ONLINE VN</a:t>
            </a:r>
            <a:b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HÀNH VI GAMER 2010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7251700" cy="68580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3700" b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37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Research </a:t>
            </a:r>
            <a:r>
              <a:rPr lang="en-US" sz="3700" b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GO</a:t>
            </a:r>
          </a:p>
          <a:p>
            <a:pPr algn="ctr"/>
            <a:r>
              <a:rPr lang="en-US" sz="3700" b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 by: Tôn Minh Quang</a:t>
            </a:r>
          </a:p>
          <a:p>
            <a:endParaRPr lang="en-US" sz="2400" b="1" dirty="0" smtClean="0">
              <a:solidFill>
                <a:srgbClr val="3333FF"/>
              </a:solidFill>
            </a:endParaRPr>
          </a:p>
          <a:p>
            <a:r>
              <a:rPr lang="en-US" sz="1600" b="1" dirty="0" smtClean="0">
                <a:solidFill>
                  <a:srgbClr val="3333FF"/>
                </a:solidFill>
              </a:rPr>
              <a:t>     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 phần các NPH tại thị trường VN</a:t>
            </a:r>
            <a:b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C. Về lượng phòng máy (tính theo CSM)</a:t>
            </a:r>
            <a:endParaRPr lang="en-US" sz="2000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447800"/>
          <a:ext cx="7467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 phần các NPH tại thị trường VN</a:t>
            </a:r>
            <a:b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D. Về lượng Doanh thu</a:t>
            </a:r>
            <a:endParaRPr lang="en-US" sz="200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371600"/>
          <a:ext cx="426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48200" y="1371600"/>
          <a:ext cx="426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các game chiếm lĩnh thị trường VN trong năm 2010</a:t>
            </a:r>
            <a:endParaRPr lang="en-US" sz="2000"/>
          </a:p>
        </p:txBody>
      </p:sp>
      <p:graphicFrame>
        <p:nvGraphicFramePr>
          <p:cNvPr id="6" name="Chart 5"/>
          <p:cNvGraphicFramePr/>
          <p:nvPr/>
        </p:nvGraphicFramePr>
        <p:xfrm>
          <a:off x="228601" y="1219200"/>
          <a:ext cx="4267199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48200" y="1219200"/>
          <a:ext cx="4267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362200" y="3962400"/>
          <a:ext cx="4714875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II. </a:t>
            </a:r>
            <a:r>
              <a:rPr lang="en-US" sz="36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sz="3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vi Gamer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1.</a:t>
            </a:r>
            <a:r>
              <a:rPr lang="en-US" sz="2700" b="1" dirty="0" smtClean="0"/>
              <a:t> </a:t>
            </a:r>
            <a:r>
              <a:rPr lang="en-US" sz="2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Đối</a:t>
            </a:r>
            <a:r>
              <a:rPr lang="en-US" sz="2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tượng</a:t>
            </a:r>
            <a:r>
              <a:rPr lang="en-US" sz="2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gamer </a:t>
            </a:r>
            <a:r>
              <a:rPr lang="en-US" sz="2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khách</a:t>
            </a:r>
            <a:r>
              <a:rPr lang="en-US" sz="2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hàng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</a:b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</a:t>
            </a:r>
            <a:endParaRPr lang="en-US" sz="2400" b="1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Đối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tượng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khách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hàng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gamer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chủ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yếu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tập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trung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khoảng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độ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tuổi</a:t>
            </a:r>
            <a:r>
              <a:rPr lang="en-US" sz="17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17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15 - 25t </a:t>
            </a:r>
            <a:r>
              <a:rPr lang="en-US" sz="1700" b="1" dirty="0" err="1" smtClean="0">
                <a:latin typeface="Tahoma" pitchFamily="34" charset="0"/>
                <a:cs typeface="Tahoma" pitchFamily="34" charset="0"/>
              </a:rPr>
              <a:t>chiếm</a:t>
            </a:r>
            <a:r>
              <a:rPr lang="en-US" sz="17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hơn</a:t>
            </a:r>
            <a:r>
              <a:rPr lang="en-US" sz="17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1219200" y="1524000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2. Tỷ lệ gamer chơi ở nhà và phòng máy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600200"/>
            <a:ext cx="3962399" cy="3563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810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3. Chi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phí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dành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chơi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tháng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4478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4.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Thời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gian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chơi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online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ngày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524000"/>
          <a:ext cx="7391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5.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nguồn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quảng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cáo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hiệu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online 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94379" cy="42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6.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yếu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tố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thu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hút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gamer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524000"/>
            <a:ext cx="764066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7.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MMORPG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ưa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thích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600200"/>
          <a:ext cx="7620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I. Tổng quan thị trường VN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382000" cy="513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8.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game Casual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ưa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thích</a:t>
            </a:r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524000"/>
          <a:ext cx="769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Tổng</a:t>
            </a:r>
            <a:r>
              <a:rPr lang="en-US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hành vi gamer VN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609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Thông</a:t>
            </a:r>
            <a:r>
              <a:rPr lang="en-US" sz="2000" b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tin về đối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tượng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gamer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khách</a:t>
            </a:r>
            <a:r>
              <a:rPr lang="en-US" sz="2000" b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hàng</a:t>
            </a:r>
            <a:endParaRPr lang="en-US" sz="2000" b="1" dirty="0" smtClean="0">
              <a:solidFill>
                <a:srgbClr val="3333FF"/>
              </a:solidFill>
              <a:latin typeface="Tahoma" pitchFamily="34" charset="0"/>
              <a:cs typeface="Tahoma" pitchFamily="34" charset="0"/>
            </a:endParaRPr>
          </a:p>
          <a:p>
            <a:pPr lvl="1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Tỷ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lệ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 online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nhóm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tuổi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lớn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hơn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15 </a:t>
            </a:r>
            <a:r>
              <a:rPr lang="en-US" sz="2000" b="1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tuổi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(chiếm hơn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90%)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. Trong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đó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nhóm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tuổi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18 – 25t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phần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(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gần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80%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).</a:t>
            </a: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 algn="just"/>
            <a:r>
              <a:rPr lang="en-US" sz="2000" b="1" smtClean="0">
                <a:latin typeface="Tahoma" pitchFamily="34" charset="0"/>
                <a:cs typeface="Tahoma" pitchFamily="34" charset="0"/>
              </a:rPr>
              <a:t>Địa điểm chơi game của gamer</a:t>
            </a:r>
          </a:p>
          <a:p>
            <a:pPr lvl="1"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lvl="1"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lvl="1"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lvl="1"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lvl="1" algn="just"/>
            <a:r>
              <a:rPr lang="en-US" sz="2000" b="1" smtClean="0">
                <a:latin typeface="Tahoma" pitchFamily="34" charset="0"/>
                <a:cs typeface="Tahoma" pitchFamily="34" charset="0"/>
              </a:rPr>
              <a:t>Thời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gian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2000" b="1" err="1" smtClean="0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 ngày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đa số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dưới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10h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. Trong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đó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dưới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5h/1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ngày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(50%)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5h-10h/1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ngày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40%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lvl="1" algn="just"/>
            <a:r>
              <a:rPr lang="en-US" sz="2000" b="1" smtClean="0">
                <a:latin typeface="Tahoma" pitchFamily="34" charset="0"/>
                <a:cs typeface="Tahoma" pitchFamily="34" charset="0"/>
              </a:rPr>
              <a:t>Chi phí hợp lý mà gamer chịu bỏ ra trong một tháng đối với game mình yêu thích là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khoảng dưới 200K/1 tháng (hơn 60%)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=&gt; Đánh giá mức phí hợp lý trong 1 tháng chơi game tầm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100 – 200K</a:t>
            </a:r>
          </a:p>
          <a:p>
            <a:pPr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itchFamily="34" charset="0"/>
                          <a:cs typeface="Tahoma" pitchFamily="34" charset="0"/>
                        </a:rPr>
                        <a:t>MMOPRG</a:t>
                      </a:r>
                      <a:endParaRPr lang="en-US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itchFamily="34" charset="0"/>
                          <a:cs typeface="Tahoma" pitchFamily="34" charset="0"/>
                        </a:rPr>
                        <a:t>Casual</a:t>
                      </a:r>
                      <a:endParaRPr lang="en-US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Ở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nhà</a:t>
                      </a:r>
                      <a:endParaRPr lang="en-US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33FF"/>
                          </a:solidFill>
                          <a:latin typeface="Tahoma" pitchFamily="34" charset="0"/>
                          <a:cs typeface="Tahoma" pitchFamily="34" charset="0"/>
                        </a:rPr>
                        <a:t>70%</a:t>
                      </a:r>
                      <a:endParaRPr lang="en-US" b="1" dirty="0">
                        <a:solidFill>
                          <a:srgbClr val="3333FF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33FF"/>
                          </a:solidFill>
                          <a:latin typeface="Tahoma" pitchFamily="34" charset="0"/>
                          <a:cs typeface="Tahoma" pitchFamily="34" charset="0"/>
                        </a:rPr>
                        <a:t>35%</a:t>
                      </a:r>
                      <a:endParaRPr lang="en-US" b="1" dirty="0">
                        <a:solidFill>
                          <a:srgbClr val="3333FF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Phòng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máy</a:t>
                      </a:r>
                      <a:endParaRPr lang="en-US" b="1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33FF"/>
                          </a:solidFill>
                          <a:latin typeface="Tahoma" pitchFamily="34" charset="0"/>
                          <a:cs typeface="Tahoma" pitchFamily="34" charset="0"/>
                        </a:rPr>
                        <a:t>30%</a:t>
                      </a:r>
                      <a:endParaRPr lang="en-US" b="1" dirty="0">
                        <a:solidFill>
                          <a:srgbClr val="3333FF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33FF"/>
                          </a:solidFill>
                          <a:latin typeface="Tahoma" pitchFamily="34" charset="0"/>
                          <a:cs typeface="Tahoma" pitchFamily="34" charset="0"/>
                        </a:rPr>
                        <a:t>65%</a:t>
                      </a:r>
                      <a:endParaRPr lang="en-US" b="1" dirty="0">
                        <a:solidFill>
                          <a:srgbClr val="3333FF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419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Xu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hướng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hiếu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gamer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nay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đối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 online</a:t>
            </a:r>
          </a:p>
          <a:p>
            <a:pPr algn="just"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 algn="just"/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yếu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tố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thu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hút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hấp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dẫn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gamer</a:t>
            </a:r>
          </a:p>
          <a:p>
            <a:pPr lvl="2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Hàng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đầu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quan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trọng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nhất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nội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dung game: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đồ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họa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gameplay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, update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event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thường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xuyên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…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hơn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50%</a:t>
            </a:r>
          </a:p>
          <a:p>
            <a:pPr lvl="2" algn="just"/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Cộng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đồng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đông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đơn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giản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xếp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thứ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2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gần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40%</a:t>
            </a:r>
          </a:p>
          <a:p>
            <a:pPr lvl="2" algn="just"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 algn="just"/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 MMORPG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ưa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thích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nay</a:t>
            </a:r>
          </a:p>
          <a:p>
            <a:pPr lvl="2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Lựa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chọn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số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1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vẫn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MMORPG 2D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kiếm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hiệp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66%</a:t>
            </a:r>
          </a:p>
          <a:p>
            <a:pPr lvl="2" algn="just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Trong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khi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đó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MMORPG 3D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thần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thoại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phương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tây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vẫn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đánh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giá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cao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chỉ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17%</a:t>
            </a:r>
          </a:p>
          <a:p>
            <a:pPr lvl="2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Tỷ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lệ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gamer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muốn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phong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hoàn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toàn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so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đã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phát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hành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trên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chiếm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13%</a:t>
            </a:r>
          </a:p>
          <a:p>
            <a:pPr lvl="1" algn="just"/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game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Casual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ưa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thích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 nay</a:t>
            </a:r>
          </a:p>
          <a:p>
            <a:pPr lvl="1" algn="just"/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2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tình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trạng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bão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hòa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của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Casual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trên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hiện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nay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nên với các cuộc khảo sát chỉ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10% gamer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 chọn chơi các thể loại cũ đã phát hành tại thị trường VN.</a:t>
            </a: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2" algn="just"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2" algn="just"/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số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gamer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đều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mỏi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luồng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gió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cho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loại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Casual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50%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gamer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đều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mong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muốn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loại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hoàn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toàn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mới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phát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hành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ở VN.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b="1" smtClean="0">
              <a:solidFill>
                <a:srgbClr val="FF0000"/>
              </a:solidFill>
              <a:latin typeface=".VnShelley Allegro" pitchFamily="82" charset="0"/>
            </a:endParaRPr>
          </a:p>
          <a:p>
            <a:pPr algn="ctr">
              <a:buNone/>
            </a:pPr>
            <a:r>
              <a:rPr lang="en-US" sz="6000" b="1" smtClean="0">
                <a:solidFill>
                  <a:srgbClr val="FF0000"/>
                </a:solidFill>
                <a:latin typeface=".VnShelley Allegro" pitchFamily="82" charset="0"/>
              </a:rPr>
              <a:t>Thank you</a:t>
            </a:r>
            <a:endParaRPr lang="en-US" sz="6000" b="1">
              <a:solidFill>
                <a:srgbClr val="FF0000"/>
              </a:solidFill>
              <a:latin typeface=".VnShelley Allegro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Số liệu người chơi từ năm 2005 đến 2010</a:t>
            </a:r>
            <a:endParaRPr lang="en-US" sz="2400" b="1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Phân bố gamer theo vị trí địa lý</a:t>
            </a:r>
            <a:endParaRPr lang="en-US" sz="2400" b="1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 phần số lượng Game Online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43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1600" b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loạt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MMORPG 3D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2010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này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sụt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nghiêm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trọng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chủ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yếu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vẫn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do: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chưa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phù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hợp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hiếu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gamer VN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phòng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máy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Casual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chủ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yếu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nhạc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dance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50%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16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), các </a:t>
            </a:r>
            <a:r>
              <a:rPr lang="en-US" sz="1600" b="1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loại còn lại như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đấu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chiếm</a:t>
            </a:r>
            <a:r>
              <a:rPr lang="en-US" sz="16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hơn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3926115E-E4A6-4CE6-B276-0360FE8E8D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457200" y="1295400"/>
          <a:ext cx="3962399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724400" y="1295400"/>
          <a:ext cx="395763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lượng gamer tính theo lượng A30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0386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1600" b="1" dirty="0" smtClean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ct val="0"/>
              </a:spcBef>
            </a:pPr>
            <a:endParaRPr lang="en-US" sz="1600" b="1" dirty="0" smtClean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gamer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chọn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lựa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game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gian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cao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Casual 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FPS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đều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tăng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trưởng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gamer so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2009).</a:t>
            </a:r>
          </a:p>
          <a:p>
            <a:pPr>
              <a:spcBef>
                <a:spcPct val="0"/>
              </a:spcBef>
            </a:pP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Casual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chủ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yếu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trưng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Nhạc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Dance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gần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40%), 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Kháng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hơn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30%)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sz="16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hơn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20%).</a:t>
            </a:r>
          </a:p>
          <a:p>
            <a:pPr lvl="0">
              <a:spcBef>
                <a:spcPct val="0"/>
              </a:spcBef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457201" y="1295400"/>
          <a:ext cx="3962400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724400" y="1295400"/>
          <a:ext cx="3962400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Doanh thu các thể loại Game Online</a:t>
            </a:r>
            <a:endParaRPr lang="en-US" sz="2000" b="1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33400" y="1295400"/>
          <a:ext cx="8001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18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8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 phần các NPH tại thị trường VN</a:t>
            </a:r>
            <a:br>
              <a:rPr lang="en-US" sz="18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A. Về số lượng Game Online đang phát hành</a:t>
            </a:r>
            <a:endParaRPr lang="en-US" sz="1800" b="1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696200" cy="5132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1600200"/>
                <a:gridCol w="1143000"/>
                <a:gridCol w="1600200"/>
                <a:gridCol w="1524000"/>
                <a:gridCol w="1219200"/>
              </a:tblGrid>
              <a:tr h="3143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vi-VN" sz="14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Số lượng game của các NPH</a:t>
                      </a:r>
                      <a:endParaRPr lang="vi-VN" sz="14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STT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NPH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Năm</a:t>
                      </a:r>
                      <a:r>
                        <a:rPr lang="en-US" sz="1200" b="1" u="none" strike="noStrike" baseline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200" b="1" u="none" strike="noStrike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2009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Thị phần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Quý</a:t>
                      </a:r>
                      <a:r>
                        <a:rPr lang="en-US" sz="1200" b="1" u="none" strike="noStrike" baseline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III/</a:t>
                      </a:r>
                      <a:r>
                        <a:rPr lang="en-US" sz="1200" b="1" u="none" strike="noStrike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2010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Thị phần</a:t>
                      </a:r>
                      <a:endParaRPr lang="en-US" sz="1200" b="1" i="0" u="none" strike="noStrike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VNG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26.79%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26.15%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VTC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19.64%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20.00%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FPT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10.71%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9.23%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VDC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3.57%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3.08%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Asiasoft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14.29%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13.85%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NetGame 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5.36%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4.62%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SaiGonTel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5.36%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6.15%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Trò</a:t>
                      </a:r>
                      <a:r>
                        <a:rPr lang="en-US" sz="1200" b="1" u="none" strike="noStrike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chơi Việt (</a:t>
                      </a:r>
                      <a:r>
                        <a:rPr lang="en-US" sz="1200" b="1" u="none" strike="noStrike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Vgame)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5.36%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6.15%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Sgame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1.79%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3.08%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QuangMinh DEC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1.79%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DeCo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1.79%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OneWorld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1.79%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NCS Media</a:t>
                      </a:r>
                      <a:endParaRPr lang="en-US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1.79%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Trò Chơi </a:t>
                      </a:r>
                      <a:r>
                        <a:rPr lang="vi-VN" sz="1200" b="1" u="none" strike="noStrike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Việt</a:t>
                      </a:r>
                      <a:r>
                        <a:rPr lang="en-US" sz="1200" b="1" u="none" strike="noStrike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(Playing Game)</a:t>
                      </a:r>
                      <a:endParaRPr lang="vi-VN" sz="1200" b="1" i="0" u="none" strike="noStrike">
                        <a:solidFill>
                          <a:srgbClr val="0000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0.00%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NPH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VN</a:t>
            </a:r>
            <a:b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B.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ACCU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4724402"/>
        </p:xfrm>
        <a:graphic>
          <a:graphicData uri="http://schemas.openxmlformats.org/drawingml/2006/table">
            <a:tbl>
              <a:tblPr/>
              <a:tblGrid>
                <a:gridCol w="1016000"/>
                <a:gridCol w="790520"/>
                <a:gridCol w="903260"/>
                <a:gridCol w="903260"/>
                <a:gridCol w="843042"/>
                <a:gridCol w="843042"/>
                <a:gridCol w="843042"/>
                <a:gridCol w="715834"/>
                <a:gridCol w="762000"/>
                <a:gridCol w="762000"/>
                <a:gridCol w="762000"/>
              </a:tblGrid>
              <a:tr h="903903"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vi-VN" sz="1600" b="1" i="0" u="none" strike="noStrike" dirty="0">
                          <a:solidFill>
                            <a:srgbClr val="FFFFFF"/>
                          </a:solidFill>
                          <a:latin typeface="Tahoma"/>
                        </a:rPr>
                        <a:t>Số lượng gamer của các NPH trong từng thể loại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15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Thể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loại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/ NPH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Tahoma"/>
                        </a:rPr>
                        <a:t>VNG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VTC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C00000"/>
                          </a:solidFill>
                          <a:latin typeface="Tahoma"/>
                        </a:rPr>
                        <a:t>FPT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604A7B"/>
                          </a:solidFill>
                          <a:latin typeface="Tahoma"/>
                        </a:rPr>
                        <a:t>Asiasoft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Tahoma"/>
                        </a:rPr>
                        <a:t>NPH </a:t>
                      </a:r>
                      <a:r>
                        <a:rPr lang="en-US" sz="1400" b="1" i="0" u="none" strike="noStrike" dirty="0" err="1">
                          <a:solidFill>
                            <a:srgbClr val="FF0000"/>
                          </a:solidFill>
                          <a:latin typeface="Tahoma"/>
                        </a:rPr>
                        <a:t>khác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Tahoma"/>
                      </a:endParaRP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9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Tahoma"/>
                        </a:rPr>
                        <a:t>2009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Tahoma"/>
                        </a:rPr>
                        <a:t>2010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2009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2010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C00000"/>
                          </a:solidFill>
                          <a:latin typeface="Tahoma"/>
                        </a:rPr>
                        <a:t>2009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C00000"/>
                          </a:solidFill>
                          <a:latin typeface="Tahoma"/>
                        </a:rPr>
                        <a:t>2010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604A7B"/>
                          </a:solidFill>
                          <a:latin typeface="Tahoma"/>
                        </a:rPr>
                        <a:t>2009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604A7B"/>
                          </a:solidFill>
                          <a:latin typeface="Tahoma"/>
                        </a:rPr>
                        <a:t>2010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Tahoma"/>
                        </a:rPr>
                        <a:t>2009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Tahoma"/>
                        </a:rPr>
                        <a:t>2010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759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MMORPG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Tahoma"/>
                        </a:rPr>
                        <a:t>76.56%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Tahoma"/>
                        </a:rPr>
                        <a:t>74.84%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1.92%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1.77%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Tahoma"/>
                        </a:rPr>
                        <a:t>9.03%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C00000"/>
                          </a:solidFill>
                          <a:latin typeface="Tahoma"/>
                        </a:rPr>
                        <a:t>12.72%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604A7B"/>
                          </a:solidFill>
                          <a:latin typeface="Tahoma"/>
                        </a:rPr>
                        <a:t>3.16%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604A7B"/>
                          </a:solidFill>
                          <a:latin typeface="Tahoma"/>
                        </a:rPr>
                        <a:t>1.67%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Tahoma"/>
                        </a:rPr>
                        <a:t>9.33%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Tahoma"/>
                        </a:rPr>
                        <a:t>9.00%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110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Casual/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FPS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Tahoma"/>
                        </a:rPr>
                        <a:t>23.28%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Tahoma"/>
                        </a:rPr>
                        <a:t>29.26%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latin typeface="Tahoma"/>
                        </a:rPr>
                        <a:t>73.91%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latin typeface="Tahoma"/>
                        </a:rPr>
                        <a:t>65.27%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Tahoma"/>
                        </a:rPr>
                        <a:t>0.70%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Tahoma"/>
                        </a:rPr>
                        <a:t>0.15%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604A7B"/>
                          </a:solidFill>
                          <a:latin typeface="Tahoma"/>
                        </a:rPr>
                        <a:t>0.59%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604A7B"/>
                          </a:solidFill>
                          <a:latin typeface="Tahoma"/>
                        </a:rPr>
                        <a:t>0.35%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Tahoma"/>
                        </a:rPr>
                        <a:t>1.52%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Tahoma"/>
                        </a:rPr>
                        <a:t>4.97%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759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Webgame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Tahoma"/>
                        </a:rPr>
                        <a:t>16.50%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Tahoma"/>
                        </a:rPr>
                        <a:t>16.01%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latin typeface="Tahoma"/>
                        </a:rPr>
                        <a:t>50.36%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latin typeface="Tahoma"/>
                        </a:rPr>
                        <a:t>31.16%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C00000"/>
                          </a:solidFill>
                          <a:latin typeface="Tahoma"/>
                        </a:rPr>
                        <a:t> - 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Tahoma"/>
                        </a:rPr>
                        <a:t>0.00%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604A7B"/>
                          </a:solidFill>
                          <a:latin typeface="Tahoma"/>
                        </a:rPr>
                        <a:t> - 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604A7B"/>
                          </a:solidFill>
                          <a:latin typeface="Tahoma"/>
                        </a:rPr>
                        <a:t>2.50%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Tahoma"/>
                        </a:rPr>
                        <a:t>33.14%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Tahoma"/>
                        </a:rPr>
                        <a:t>50.33%</a:t>
                      </a:r>
                    </a:p>
                  </a:txBody>
                  <a:tcPr marL="8274" marR="8274" marT="82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115E-E4A6-4CE6-B276-0360FE8E8D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2266</TotalTime>
  <Words>1289</Words>
  <Application>Microsoft Office PowerPoint</Application>
  <PresentationFormat>On-screen Show (4:3)</PresentationFormat>
  <Paragraphs>327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Theme1</vt:lpstr>
      <vt:lpstr>1_Office Theme</vt:lpstr>
      <vt:lpstr>1_Theme1</vt:lpstr>
      <vt:lpstr>2_Office Theme</vt:lpstr>
      <vt:lpstr>TỔNG QUAN THỊ TRƯỜNG GAME ONLINE VN - HÀNH VI GAMER 2010</vt:lpstr>
      <vt:lpstr>I. Tổng quan thị trường VN 2010</vt:lpstr>
      <vt:lpstr>2. Số liệu người chơi từ năm 2005 đến 2010</vt:lpstr>
      <vt:lpstr>3. Phân bố gamer theo vị trí địa lý</vt:lpstr>
      <vt:lpstr> 4. Thị phần số lượng Game Online  </vt:lpstr>
      <vt:lpstr>5. Thị phần số lượng gamer tính theo lượng A30</vt:lpstr>
      <vt:lpstr>6. Doanh thu các thể loại Game Online</vt:lpstr>
      <vt:lpstr>7. Thị phần các NPH tại thị trường VN          A. Về số lượng Game Online đang phát hành</vt:lpstr>
      <vt:lpstr>7. Thị phần các NPH tại thị trường VN       B. Về số lượng ACCU từng thể loại</vt:lpstr>
      <vt:lpstr>7. Thị phần các NPH tại thị trường VN       C. Về lượng phòng máy (tính theo CSM)</vt:lpstr>
      <vt:lpstr>7. Thị phần các NPH tại thị trường VN       D. Về lượng Doanh thu</vt:lpstr>
      <vt:lpstr>8. Top các game chiếm lĩnh thị trường VN trong năm 2010</vt:lpstr>
      <vt:lpstr> II. Hành vi Gamer  1. Đối tượng gamer và khách hàng </vt:lpstr>
      <vt:lpstr>2. Tỷ lệ gamer chơi ở nhà và phòng máy</vt:lpstr>
      <vt:lpstr>3. Chi phí dành cho chơi game trong 1 tháng</vt:lpstr>
      <vt:lpstr>4. Thời gian chơi game online trong một ngày</vt:lpstr>
      <vt:lpstr>5. Các nguồn thông tin quảng cáo hiệu quả cho game online </vt:lpstr>
      <vt:lpstr>6. Các yếu tố của game thu hút gamer</vt:lpstr>
      <vt:lpstr>7. Các thể loại game MMORPG được ưa thích</vt:lpstr>
      <vt:lpstr>8. Các thể loại game Casual được ưa thích</vt:lpstr>
      <vt:lpstr>Tổng kết hành vi gamer VN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THỊ TRƯỜNG GAME ONLINE VN 2009 - 2010</dc:title>
  <dc:creator>canhpt</dc:creator>
  <cp:lastModifiedBy>canhpt</cp:lastModifiedBy>
  <cp:revision>200</cp:revision>
  <dcterms:created xsi:type="dcterms:W3CDTF">2010-10-02T02:36:41Z</dcterms:created>
  <dcterms:modified xsi:type="dcterms:W3CDTF">2010-11-24T08:42:42Z</dcterms:modified>
</cp:coreProperties>
</file>