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5" r:id="rId3"/>
    <p:sldId id="277" r:id="rId4"/>
    <p:sldId id="278" r:id="rId5"/>
    <p:sldId id="276" r:id="rId6"/>
    <p:sldId id="279" r:id="rId7"/>
    <p:sldId id="282" r:id="rId8"/>
    <p:sldId id="280" r:id="rId9"/>
    <p:sldId id="283" r:id="rId10"/>
    <p:sldId id="284" r:id="rId11"/>
    <p:sldId id="285" r:id="rId12"/>
    <p:sldId id="286" r:id="rId13"/>
    <p:sldId id="287" r:id="rId14"/>
    <p:sldId id="288" r:id="rId15"/>
    <p:sldId id="291" r:id="rId16"/>
    <p:sldId id="289" r:id="rId17"/>
    <p:sldId id="290" r:id="rId18"/>
    <p:sldId id="292" r:id="rId19"/>
    <p:sldId id="263" r:id="rId20"/>
    <p:sldId id="259" r:id="rId21"/>
    <p:sldId id="260" r:id="rId22"/>
    <p:sldId id="261" r:id="rId23"/>
    <p:sldId id="293" r:id="rId24"/>
    <p:sldId id="265" r:id="rId25"/>
    <p:sldId id="266" r:id="rId26"/>
    <p:sldId id="267" r:id="rId27"/>
    <p:sldId id="294" r:id="rId28"/>
    <p:sldId id="295" r:id="rId29"/>
    <p:sldId id="273" r:id="rId30"/>
    <p:sldId id="27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3" autoAdjust="0"/>
    <p:restoredTop sz="94660"/>
  </p:normalViewPr>
  <p:slideViewPr>
    <p:cSldViewPr>
      <p:cViewPr varScale="1">
        <p:scale>
          <a:sx n="72" d="100"/>
          <a:sy n="72" d="100"/>
        </p:scale>
        <p:origin x="-12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06010-48BE-4F33-BF22-DEFC13047AC7}" type="datetimeFigureOut">
              <a:rPr lang="en-US" smtClean="0"/>
              <a:pPr/>
              <a:t>25-Feb-13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Nguyen Dang Nhan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415A1-4BC0-43E9-A510-981A0649E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3FBE3-0F35-48FF-AEB6-1590DF2B53B8}" type="datetimeFigureOut">
              <a:rPr lang="en-US" smtClean="0"/>
              <a:pPr/>
              <a:t>25-Feb-13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Nguyen Dang Nhan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9C2E8-3C04-4FCC-ADCB-D817C291D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C2E8-3C04-4FCC-ADCB-D817C291D11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Dang Nhan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AE4-812E-49F7-A3DA-9BBB8E339B79}" type="datetime1">
              <a:rPr lang="en-US" smtClean="0"/>
              <a:pPr/>
              <a:t>25-Feb-13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Nguyen Dang </a:t>
            </a:r>
            <a:r>
              <a:rPr kumimoji="0" lang="en-US" dirty="0" err="1" smtClean="0"/>
              <a:t>Nhan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2025-5123-43F7-9A67-063C86503C19}" type="datetime1">
              <a:rPr lang="en-US" smtClean="0"/>
              <a:pPr/>
              <a:t>25-Feb-13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Nguyen Dang Nhan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A449-963C-4C5B-9F73-D6ADF0EC4B63}" type="datetime1">
              <a:rPr lang="en-US" smtClean="0"/>
              <a:pPr/>
              <a:t>25-Feb-13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Nguyen Dang Nhan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4124-73F1-455B-B443-3C28E55329AC}" type="datetime1">
              <a:rPr lang="en-US" smtClean="0"/>
              <a:pPr/>
              <a:t>25-Feb-13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Nguyen Dang Nhan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3B0B-0D9B-451D-95A8-CDECA59252AB}" type="datetime1">
              <a:rPr lang="en-US" smtClean="0"/>
              <a:pPr/>
              <a:t>25-Feb-13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Nguyen Dang Nhan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BECF-E170-44B8-9A8E-2D8CB420ECE5}" type="datetime1">
              <a:rPr lang="en-US" smtClean="0"/>
              <a:pPr/>
              <a:t>25-Feb-13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Nguyen Dang Nhan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31AE-E004-47D7-8D88-A69C436D4AF9}" type="datetime1">
              <a:rPr lang="en-US" smtClean="0"/>
              <a:pPr/>
              <a:t>25-Feb-13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Nguyen Dang Nhan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37BC-7FCE-4FC4-9891-D26D8AE4B66A}" type="datetime1">
              <a:rPr lang="en-US" smtClean="0"/>
              <a:pPr/>
              <a:t>25-Feb-13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Phan </a:t>
            </a:r>
            <a:r>
              <a:rPr lang="en-US" dirty="0" err="1" smtClean="0"/>
              <a:t>Quoc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BD93-30C9-4495-B996-29B915B3A5D6}" type="datetime1">
              <a:rPr lang="en-US" smtClean="0"/>
              <a:pPr/>
              <a:t>25-Feb-13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Nguyen Dang Nhan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FB27-1BB6-4A0A-8900-B0D4D998D702}" type="datetime1">
              <a:rPr lang="en-US" smtClean="0"/>
              <a:pPr/>
              <a:t>25-Feb-13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Nguyen Dang Nhan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7268-DE1D-4A00-B12D-E403D6F03A40}" type="datetime1">
              <a:rPr lang="en-US" smtClean="0"/>
              <a:pPr/>
              <a:t>25-Feb-13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Nguyen Dang Nhan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27C620FA-32DD-4A3B-884A-279A81D99035}" type="datetime1">
              <a:rPr lang="en-US" smtClean="0"/>
              <a:pPr algn="r" eaLnBrk="1" latinLnBrk="0" hangingPunct="1"/>
              <a:t>25-Feb-13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Nguyen Dang Nhan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209800"/>
            <a:ext cx="3429000" cy="1066800"/>
          </a:xfrm>
        </p:spPr>
        <p:txBody>
          <a:bodyPr anchor="t">
            <a:normAutofit fontScale="90000"/>
          </a:bodyPr>
          <a:lstStyle/>
          <a:p>
            <a:r>
              <a:rPr lang="en-GB" sz="3600" b="1" dirty="0" smtClean="0"/>
              <a:t>               </a:t>
            </a:r>
            <a:br>
              <a:rPr lang="en-GB" sz="3600" b="1" dirty="0" smtClean="0"/>
            </a:br>
            <a:r>
              <a:rPr lang="en-GB" sz="2800" b="1" dirty="0" smtClean="0"/>
              <a:t>Lecture 1 – Introduction</a:t>
            </a:r>
            <a:br>
              <a:rPr lang="en-GB" sz="2800" b="1" dirty="0" smtClean="0"/>
            </a:br>
            <a:r>
              <a:rPr lang="en-GB" sz="2800" b="1" dirty="0"/>
              <a:t/>
            </a:r>
            <a:br>
              <a:rPr lang="en-GB" sz="2800" b="1" dirty="0"/>
            </a:br>
            <a:r>
              <a:rPr lang="en-GB" sz="1800" dirty="0" smtClean="0"/>
              <a:t>Phan </a:t>
            </a:r>
            <a:r>
              <a:rPr lang="en-GB" sz="1800" dirty="0" err="1" smtClean="0"/>
              <a:t>Quoc</a:t>
            </a:r>
            <a:r>
              <a:rPr lang="en-GB" sz="1800" dirty="0" smtClean="0"/>
              <a:t> </a:t>
            </a:r>
            <a:r>
              <a:rPr lang="en-GB" sz="1800" dirty="0" err="1" smtClean="0"/>
              <a:t>Huy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u="sng" dirty="0" smtClean="0"/>
              <a:t>huypq@uit.edu.vn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02096"/>
            <a:ext cx="4038600" cy="685800"/>
          </a:xfrm>
        </p:spPr>
        <p:txBody>
          <a:bodyPr>
            <a:noAutofit/>
          </a:bodyPr>
          <a:lstStyle/>
          <a:p>
            <a:r>
              <a:rPr lang="en-GB" sz="1800" b="1" dirty="0" smtClean="0">
                <a:solidFill>
                  <a:schemeClr val="accent1">
                    <a:lumMod val="50000"/>
                  </a:schemeClr>
                </a:solidFill>
              </a:rPr>
              <a:t>University of Information Technology</a:t>
            </a:r>
          </a:p>
          <a:p>
            <a:r>
              <a:rPr lang="en-GB" sz="1800" b="1" dirty="0" smtClean="0">
                <a:solidFill>
                  <a:schemeClr val="accent1">
                    <a:lumMod val="50000"/>
                  </a:schemeClr>
                </a:solidFill>
              </a:rPr>
              <a:t>Department </a:t>
            </a:r>
            <a:r>
              <a:rPr lang="en-GB" sz="1800" b="1" dirty="0">
                <a:solidFill>
                  <a:schemeClr val="accent1">
                    <a:lumMod val="50000"/>
                  </a:schemeClr>
                </a:solidFill>
              </a:rPr>
              <a:t>of Computer Engineering</a:t>
            </a:r>
          </a:p>
          <a:p>
            <a:pPr algn="ctr"/>
            <a:endParaRPr lang="en-GB" sz="1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170" name="AutoShape 2" descr="logo-ui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logo-ui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3" name="Picture 5" descr="C:\Users\PHAN\Downloads\logo-ui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8600"/>
            <a:ext cx="838199" cy="69359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6200" y="64770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PH002 - Digital Logic Design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6477000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Phan </a:t>
            </a:r>
            <a:r>
              <a:rPr lang="en-US" sz="1600" dirty="0" err="1" smtClean="0"/>
              <a:t>Quốc</a:t>
            </a:r>
            <a:r>
              <a:rPr lang="en-US" sz="1600" dirty="0" smtClean="0"/>
              <a:t> </a:t>
            </a:r>
            <a:r>
              <a:rPr lang="en-US" sz="1600" dirty="0" err="1" smtClean="0"/>
              <a:t>Huy</a:t>
            </a:r>
            <a:r>
              <a:rPr lang="en-US" sz="1600" dirty="0" smtClean="0"/>
              <a:t> (</a:t>
            </a:r>
            <a:r>
              <a:rPr lang="en-GB" sz="1600" i="1" dirty="0" smtClean="0"/>
              <a:t>huypq@uit.edu.vn)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09600" y="1981200"/>
            <a:ext cx="784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u="sng" dirty="0" smtClean="0">
                <a:solidFill>
                  <a:schemeClr val="accent1">
                    <a:lumMod val="50000"/>
                  </a:schemeClr>
                </a:solidFill>
              </a:rPr>
              <a:t>PH002 - INTRODUCTION  TO DIGITAL SYSTEMS</a:t>
            </a:r>
            <a:endParaRPr lang="en-US" sz="28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Analog to Digital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10</a:t>
            </a:fld>
            <a:endParaRPr kumimoji="0" lang="en-US"/>
          </a:p>
        </p:txBody>
      </p:sp>
      <p:grpSp>
        <p:nvGrpSpPr>
          <p:cNvPr id="3" name="Group 6"/>
          <p:cNvGrpSpPr/>
          <p:nvPr/>
        </p:nvGrpSpPr>
        <p:grpSpPr>
          <a:xfrm>
            <a:off x="76200" y="228600"/>
            <a:ext cx="6781800" cy="6586954"/>
            <a:chOff x="76200" y="228600"/>
            <a:chExt cx="6781800" cy="6586954"/>
          </a:xfrm>
        </p:grpSpPr>
        <p:pic>
          <p:nvPicPr>
            <p:cNvPr id="8" name="Picture 7" descr="C:\Users\PHAN\Downloads\logo-uit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228600"/>
              <a:ext cx="838199" cy="69359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76200" y="6477000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PH002 - Digital Logic Design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6477000"/>
              <a:ext cx="358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Phan </a:t>
              </a:r>
              <a:r>
                <a:rPr lang="en-US" sz="1600" dirty="0" err="1" smtClean="0"/>
                <a:t>Quốc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Huy</a:t>
              </a:r>
              <a:r>
                <a:rPr lang="en-US" sz="1600" dirty="0" smtClean="0"/>
                <a:t> (</a:t>
              </a:r>
              <a:r>
                <a:rPr lang="en-GB" sz="1600" i="1" dirty="0" smtClean="0"/>
                <a:t>huypq@uit.edu.vn)</a:t>
              </a:r>
              <a:endParaRPr lang="en-US" sz="1600" dirty="0"/>
            </a:p>
          </p:txBody>
        </p:sp>
      </p:grp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113" y="1666875"/>
            <a:ext cx="81057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Digital to Analog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11</a:t>
            </a:fld>
            <a:endParaRPr kumimoji="0" lang="en-US"/>
          </a:p>
        </p:txBody>
      </p:sp>
      <p:grpSp>
        <p:nvGrpSpPr>
          <p:cNvPr id="3" name="Group 6"/>
          <p:cNvGrpSpPr/>
          <p:nvPr/>
        </p:nvGrpSpPr>
        <p:grpSpPr>
          <a:xfrm>
            <a:off x="76200" y="228600"/>
            <a:ext cx="6781800" cy="6586954"/>
            <a:chOff x="76200" y="228600"/>
            <a:chExt cx="6781800" cy="6586954"/>
          </a:xfrm>
        </p:grpSpPr>
        <p:pic>
          <p:nvPicPr>
            <p:cNvPr id="8" name="Picture 7" descr="C:\Users\PHAN\Downloads\logo-uit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228600"/>
              <a:ext cx="838199" cy="69359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76200" y="6477000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PH002 - Digital Logic Design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6477000"/>
              <a:ext cx="358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Phan </a:t>
              </a:r>
              <a:r>
                <a:rPr lang="en-US" sz="1600" dirty="0" err="1" smtClean="0"/>
                <a:t>Quốc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Huy</a:t>
              </a:r>
              <a:r>
                <a:rPr lang="en-US" sz="1600" dirty="0" smtClean="0"/>
                <a:t> (</a:t>
              </a:r>
              <a:r>
                <a:rPr lang="en-GB" sz="1600" i="1" dirty="0" smtClean="0"/>
                <a:t>huypq@uit.edu.vn)</a:t>
              </a:r>
              <a:endParaRPr lang="en-US" sz="1600" dirty="0"/>
            </a:p>
          </p:txBody>
        </p:sp>
      </p:grp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" y="1173907"/>
            <a:ext cx="7977187" cy="4998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Analog vs. Digital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12</a:t>
            </a:fld>
            <a:endParaRPr kumimoji="0" lang="en-US"/>
          </a:p>
        </p:txBody>
      </p:sp>
      <p:grpSp>
        <p:nvGrpSpPr>
          <p:cNvPr id="3" name="Group 6"/>
          <p:cNvGrpSpPr/>
          <p:nvPr/>
        </p:nvGrpSpPr>
        <p:grpSpPr>
          <a:xfrm>
            <a:off x="76200" y="228600"/>
            <a:ext cx="6781800" cy="6586954"/>
            <a:chOff x="76200" y="228600"/>
            <a:chExt cx="6781800" cy="6586954"/>
          </a:xfrm>
        </p:grpSpPr>
        <p:pic>
          <p:nvPicPr>
            <p:cNvPr id="8" name="Picture 7" descr="C:\Users\PHAN\Downloads\logo-uit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228600"/>
              <a:ext cx="838199" cy="69359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76200" y="6477000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PH002 - Digital Logic Design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6477000"/>
              <a:ext cx="358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Phan </a:t>
              </a:r>
              <a:r>
                <a:rPr lang="en-US" sz="1600" dirty="0" err="1" smtClean="0"/>
                <a:t>Quốc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Huy</a:t>
              </a:r>
              <a:r>
                <a:rPr lang="en-US" sz="1600" dirty="0" smtClean="0"/>
                <a:t> (</a:t>
              </a:r>
              <a:r>
                <a:rPr lang="en-GB" sz="1600" i="1" dirty="0" smtClean="0"/>
                <a:t>huypq@uit.edu.vn)</a:t>
              </a:r>
              <a:endParaRPr lang="en-US" sz="1600" dirty="0"/>
            </a:p>
          </p:txBody>
        </p:sp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43712" y="1828800"/>
            <a:ext cx="7790688" cy="3200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Analog systems can generally handle higher power than digital systems.</a:t>
            </a:r>
            <a:endParaRPr lang="en-GB" sz="2800" dirty="0" smtClean="0"/>
          </a:p>
          <a:p>
            <a:pPr algn="just"/>
            <a:r>
              <a:rPr lang="en-US" sz="2800" dirty="0" smtClean="0"/>
              <a:t>Digital systems can process, store, and transmit data more efficiently but can only assign discrete values to each point.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Example: Digitization Benefit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13</a:t>
            </a:fld>
            <a:endParaRPr kumimoji="0" lang="en-US"/>
          </a:p>
        </p:txBody>
      </p:sp>
      <p:grpSp>
        <p:nvGrpSpPr>
          <p:cNvPr id="3" name="Group 6"/>
          <p:cNvGrpSpPr/>
          <p:nvPr/>
        </p:nvGrpSpPr>
        <p:grpSpPr>
          <a:xfrm>
            <a:off x="76200" y="228600"/>
            <a:ext cx="6781800" cy="6586954"/>
            <a:chOff x="76200" y="228600"/>
            <a:chExt cx="6781800" cy="6586954"/>
          </a:xfrm>
        </p:grpSpPr>
        <p:pic>
          <p:nvPicPr>
            <p:cNvPr id="8" name="Picture 7" descr="C:\Users\PHAN\Downloads\logo-uit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228600"/>
              <a:ext cx="838199" cy="69359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76200" y="6477000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PH002 - Digital Logic Design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6477000"/>
              <a:ext cx="358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Phan </a:t>
              </a:r>
              <a:r>
                <a:rPr lang="en-US" sz="1600" dirty="0" err="1" smtClean="0"/>
                <a:t>Quốc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Huy</a:t>
              </a:r>
              <a:r>
                <a:rPr lang="en-US" sz="1600" dirty="0" smtClean="0"/>
                <a:t> (</a:t>
              </a:r>
              <a:r>
                <a:rPr lang="en-GB" sz="1600" i="1" dirty="0" smtClean="0"/>
                <a:t>huypq@uit.edu.vn)</a:t>
              </a:r>
              <a:endParaRPr lang="en-US" sz="1600" dirty="0"/>
            </a:p>
          </p:txBody>
        </p:sp>
      </p:grp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823228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Example: Compression Benefit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14</a:t>
            </a:fld>
            <a:endParaRPr kumimoji="0" lang="en-US"/>
          </a:p>
        </p:txBody>
      </p:sp>
      <p:grpSp>
        <p:nvGrpSpPr>
          <p:cNvPr id="3" name="Group 6"/>
          <p:cNvGrpSpPr/>
          <p:nvPr/>
        </p:nvGrpSpPr>
        <p:grpSpPr>
          <a:xfrm>
            <a:off x="76200" y="228600"/>
            <a:ext cx="6781800" cy="6586954"/>
            <a:chOff x="76200" y="228600"/>
            <a:chExt cx="6781800" cy="6586954"/>
          </a:xfrm>
        </p:grpSpPr>
        <p:pic>
          <p:nvPicPr>
            <p:cNvPr id="8" name="Picture 7" descr="C:\Users\PHAN\Downloads\logo-uit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228600"/>
              <a:ext cx="838199" cy="69359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76200" y="6477000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PH002 - Digital Logic Design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6477000"/>
              <a:ext cx="358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Phan </a:t>
              </a:r>
              <a:r>
                <a:rPr lang="en-US" sz="1600" dirty="0" err="1" smtClean="0"/>
                <a:t>Quốc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Huy</a:t>
              </a:r>
              <a:r>
                <a:rPr lang="en-US" sz="1600" dirty="0" smtClean="0"/>
                <a:t> (</a:t>
              </a:r>
              <a:r>
                <a:rPr lang="en-GB" sz="1600" i="1" dirty="0" smtClean="0"/>
                <a:t>huypq@uit.edu.vn)</a:t>
              </a:r>
              <a:endParaRPr lang="en-US" sz="1600" dirty="0"/>
            </a:p>
          </p:txBody>
        </p:sp>
      </p:grp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65" y="1143000"/>
            <a:ext cx="8196235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chemeClr val="accent1">
                    <a:lumMod val="50000"/>
                  </a:schemeClr>
                </a:solidFill>
              </a:rPr>
              <a:t>Digital Hardware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56388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GB" sz="2400" dirty="0" smtClean="0"/>
              <a:t>Logic circuits are used to build digital hardware e.g. </a:t>
            </a:r>
            <a:r>
              <a:rPr lang="en-US" sz="2400" dirty="0" smtClean="0"/>
              <a:t>digital computers, voice synthesizers, pocket calculators etc.</a:t>
            </a:r>
          </a:p>
          <a:p>
            <a:pPr algn="just">
              <a:lnSpc>
                <a:spcPct val="120000"/>
              </a:lnSpc>
              <a:buNone/>
            </a:pPr>
            <a:endParaRPr lang="en-US" sz="800" dirty="0" smtClean="0"/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1960’s to 1970’s saw a revolution of digital hardware with capabilities:  </a:t>
            </a:r>
          </a:p>
          <a:p>
            <a:pPr lvl="1" algn="just">
              <a:lnSpc>
                <a:spcPct val="120000"/>
              </a:lnSpc>
            </a:pPr>
            <a:r>
              <a:rPr lang="en-US" sz="2400" dirty="0" smtClean="0"/>
              <a:t>smaller transistors </a:t>
            </a:r>
          </a:p>
          <a:p>
            <a:pPr lvl="1" algn="just">
              <a:lnSpc>
                <a:spcPct val="120000"/>
              </a:lnSpc>
            </a:pPr>
            <a:r>
              <a:rPr lang="en-US" sz="2400" dirty="0" smtClean="0"/>
              <a:t>larger chip’s sizes.</a:t>
            </a:r>
          </a:p>
          <a:p>
            <a:pPr algn="just">
              <a:lnSpc>
                <a:spcPct val="120000"/>
              </a:lnSpc>
            </a:pPr>
            <a:endParaRPr lang="en-US" sz="800" dirty="0" smtClean="0"/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More transistors/chip gives greater functionality, but requires more complexity in the design process.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15</a:t>
            </a:fld>
            <a:endParaRPr kumimoji="0" lang="en-US"/>
          </a:p>
        </p:txBody>
      </p:sp>
      <p:grpSp>
        <p:nvGrpSpPr>
          <p:cNvPr id="4" name="Group 6"/>
          <p:cNvGrpSpPr/>
          <p:nvPr/>
        </p:nvGrpSpPr>
        <p:grpSpPr>
          <a:xfrm>
            <a:off x="76200" y="228600"/>
            <a:ext cx="6781800" cy="6586954"/>
            <a:chOff x="76200" y="228600"/>
            <a:chExt cx="6781800" cy="6586954"/>
          </a:xfrm>
        </p:grpSpPr>
        <p:pic>
          <p:nvPicPr>
            <p:cNvPr id="6" name="Picture 5" descr="C:\Users\PHAN\Downloads\logo-uit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228600"/>
              <a:ext cx="838199" cy="69359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76200" y="6477000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PH002 - Digital Logic Design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76600" y="6477000"/>
              <a:ext cx="358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Phan </a:t>
              </a:r>
              <a:r>
                <a:rPr lang="en-US" sz="1600" dirty="0" err="1" smtClean="0"/>
                <a:t>Quốc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Huy</a:t>
              </a:r>
              <a:r>
                <a:rPr lang="en-US" sz="1600" dirty="0" smtClean="0"/>
                <a:t> (</a:t>
              </a:r>
              <a:r>
                <a:rPr lang="en-GB" sz="1600" i="1" dirty="0" smtClean="0"/>
                <a:t>huypq@uit.edu.vn)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chemeClr val="accent1">
                    <a:lumMod val="50000"/>
                  </a:schemeClr>
                </a:solidFill>
              </a:rPr>
              <a:t>Digital Hardware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16</a:t>
            </a:fld>
            <a:endParaRPr kumimoji="0" lang="en-US"/>
          </a:p>
        </p:txBody>
      </p:sp>
      <p:grpSp>
        <p:nvGrpSpPr>
          <p:cNvPr id="4" name="Group 6"/>
          <p:cNvGrpSpPr/>
          <p:nvPr/>
        </p:nvGrpSpPr>
        <p:grpSpPr>
          <a:xfrm>
            <a:off x="76200" y="228600"/>
            <a:ext cx="6781800" cy="6586954"/>
            <a:chOff x="76200" y="228600"/>
            <a:chExt cx="6781800" cy="6586954"/>
          </a:xfrm>
        </p:grpSpPr>
        <p:pic>
          <p:nvPicPr>
            <p:cNvPr id="6" name="Picture 5" descr="C:\Users\PHAN\Downloads\logo-uit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228600"/>
              <a:ext cx="838199" cy="69359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76200" y="6477000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PH002 - Digital Logic Design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76600" y="6477000"/>
              <a:ext cx="358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Phan </a:t>
              </a:r>
              <a:r>
                <a:rPr lang="en-US" sz="1600" dirty="0" err="1" smtClean="0"/>
                <a:t>Quốc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Huy</a:t>
              </a:r>
              <a:r>
                <a:rPr lang="en-US" sz="1600" dirty="0" smtClean="0"/>
                <a:t> (</a:t>
              </a:r>
              <a:r>
                <a:rPr lang="en-GB" sz="1600" i="1" dirty="0" smtClean="0"/>
                <a:t>huypq@uit.edu.vn)</a:t>
              </a:r>
              <a:endParaRPr lang="en-US" sz="1600" dirty="0"/>
            </a:p>
          </p:txBody>
        </p:sp>
      </p:grp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0"/>
            <a:ext cx="7990041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1600200"/>
            <a:ext cx="5029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495800" y="45720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Silicon Wafer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chemeClr val="accent1">
                    <a:lumMod val="50000"/>
                  </a:schemeClr>
                </a:solidFill>
              </a:rPr>
              <a:t>Digital Hardware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17</a:t>
            </a:fld>
            <a:endParaRPr kumimoji="0" lang="en-US"/>
          </a:p>
        </p:txBody>
      </p:sp>
      <p:grpSp>
        <p:nvGrpSpPr>
          <p:cNvPr id="3" name="Group 6"/>
          <p:cNvGrpSpPr/>
          <p:nvPr/>
        </p:nvGrpSpPr>
        <p:grpSpPr>
          <a:xfrm>
            <a:off x="76200" y="228600"/>
            <a:ext cx="6781800" cy="6586954"/>
            <a:chOff x="76200" y="228600"/>
            <a:chExt cx="6781800" cy="6586954"/>
          </a:xfrm>
        </p:grpSpPr>
        <p:pic>
          <p:nvPicPr>
            <p:cNvPr id="6" name="Picture 5" descr="C:\Users\PHAN\Downloads\logo-uit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228600"/>
              <a:ext cx="838199" cy="69359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76200" y="6477000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PH002 - Digital Logic Design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76600" y="6477000"/>
              <a:ext cx="358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Phan </a:t>
              </a:r>
              <a:r>
                <a:rPr lang="en-US" sz="1600" dirty="0" err="1" smtClean="0"/>
                <a:t>Quốc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Huy</a:t>
              </a:r>
              <a:r>
                <a:rPr lang="en-US" sz="1600" dirty="0" smtClean="0"/>
                <a:t> (</a:t>
              </a:r>
              <a:r>
                <a:rPr lang="en-GB" sz="1600" i="1" dirty="0" smtClean="0"/>
                <a:t>huypq@uit.edu.vn)</a:t>
              </a:r>
              <a:endParaRPr lang="en-US" sz="1600" dirty="0"/>
            </a:p>
          </p:txBody>
        </p:sp>
      </p:grpSp>
      <p:pic>
        <p:nvPicPr>
          <p:cNvPr id="61442" name="Picture 2" descr="http://www.codeine.org/Archive/Babasses/Processors/pentium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143000"/>
            <a:ext cx="4606636" cy="49530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52400" y="373380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from www.codeine.org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52400" y="28956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Pentium Processor </a:t>
            </a:r>
          </a:p>
          <a:p>
            <a:pPr algn="ctr"/>
            <a:r>
              <a:rPr lang="en-US" sz="2400" dirty="0" smtClean="0"/>
              <a:t>(Die Photo)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chemeClr val="accent1">
                    <a:lumMod val="50000"/>
                  </a:schemeClr>
                </a:solidFill>
              </a:rPr>
              <a:t>How complex is a digital design?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153400" cy="5638800"/>
          </a:xfrm>
        </p:spPr>
        <p:txBody>
          <a:bodyPr>
            <a:normAutofit/>
          </a:bodyPr>
          <a:lstStyle/>
          <a:p>
            <a:r>
              <a:rPr lang="en-US" sz="2800" dirty="0"/>
              <a:t>Complexity can, and generally does, </a:t>
            </a:r>
            <a:r>
              <a:rPr lang="en-US" sz="2800" dirty="0" smtClean="0"/>
              <a:t>surpass human capability</a:t>
            </a:r>
          </a:p>
          <a:p>
            <a:pPr lvl="1">
              <a:buNone/>
            </a:pPr>
            <a:r>
              <a:rPr lang="en-US" sz="2000" dirty="0" smtClean="0"/>
              <a:t>– </a:t>
            </a:r>
            <a:r>
              <a:rPr lang="en-US" sz="2000" dirty="0"/>
              <a:t>16 million </a:t>
            </a:r>
            <a:r>
              <a:rPr lang="en-US" sz="2000" dirty="0" smtClean="0"/>
              <a:t>transistors/cm</a:t>
            </a:r>
            <a:r>
              <a:rPr lang="en-US" sz="2000" baseline="30000" dirty="0" smtClean="0"/>
              <a:t>2 </a:t>
            </a:r>
            <a:r>
              <a:rPr lang="en-US" sz="2000" dirty="0"/>
              <a:t>now</a:t>
            </a:r>
          </a:p>
          <a:p>
            <a:pPr lvl="1">
              <a:buNone/>
            </a:pPr>
            <a:r>
              <a:rPr lang="en-US" sz="2000" dirty="0"/>
              <a:t>– 100 million </a:t>
            </a:r>
            <a:r>
              <a:rPr lang="en-US" sz="2000" dirty="0" smtClean="0"/>
              <a:t>transistors/cm</a:t>
            </a:r>
            <a:r>
              <a:rPr lang="en-US" sz="2000" baseline="30000" dirty="0"/>
              <a:t>2</a:t>
            </a:r>
            <a:r>
              <a:rPr lang="en-US" dirty="0" smtClean="0"/>
              <a:t> </a:t>
            </a:r>
            <a:r>
              <a:rPr lang="en-US" sz="2000" dirty="0"/>
              <a:t>in 10 years (?)</a:t>
            </a:r>
          </a:p>
          <a:p>
            <a:pPr>
              <a:buNone/>
            </a:pPr>
            <a:r>
              <a:rPr lang="en-US" sz="2800" dirty="0"/>
              <a:t>• Provides motivation for </a:t>
            </a:r>
            <a:r>
              <a:rPr lang="en-US" sz="2800" dirty="0" smtClean="0"/>
              <a:t>computer-based design </a:t>
            </a:r>
            <a:r>
              <a:rPr lang="en-US" sz="2800" dirty="0"/>
              <a:t>techniques</a:t>
            </a:r>
          </a:p>
          <a:p>
            <a:pPr>
              <a:buNone/>
            </a:pPr>
            <a:r>
              <a:rPr lang="en-US" sz="2800" dirty="0"/>
              <a:t>• Most engineering work is done with </a:t>
            </a:r>
            <a:r>
              <a:rPr lang="en-US" sz="2800" dirty="0" smtClean="0"/>
              <a:t>Computer-Aided Design (CAD) packages</a:t>
            </a:r>
            <a:endParaRPr lang="en-US" sz="4400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18</a:t>
            </a:fld>
            <a:endParaRPr kumimoji="0" lang="en-US"/>
          </a:p>
        </p:txBody>
      </p:sp>
      <p:grpSp>
        <p:nvGrpSpPr>
          <p:cNvPr id="4" name="Group 6"/>
          <p:cNvGrpSpPr/>
          <p:nvPr/>
        </p:nvGrpSpPr>
        <p:grpSpPr>
          <a:xfrm>
            <a:off x="76200" y="228600"/>
            <a:ext cx="6781800" cy="6586954"/>
            <a:chOff x="76200" y="228600"/>
            <a:chExt cx="6781800" cy="6586954"/>
          </a:xfrm>
        </p:grpSpPr>
        <p:pic>
          <p:nvPicPr>
            <p:cNvPr id="6" name="Picture 5" descr="C:\Users\PHAN\Downloads\logo-uit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228600"/>
              <a:ext cx="838199" cy="69359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76200" y="6477000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PH002 - Digital Logic Design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76600" y="6477000"/>
              <a:ext cx="358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Phan </a:t>
              </a:r>
              <a:r>
                <a:rPr lang="en-US" sz="1600" dirty="0" err="1" smtClean="0"/>
                <a:t>Quốc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Huy</a:t>
              </a:r>
              <a:r>
                <a:rPr lang="en-US" sz="1600" dirty="0" smtClean="0"/>
                <a:t> (</a:t>
              </a:r>
              <a:r>
                <a:rPr lang="en-GB" sz="1600" i="1" dirty="0" smtClean="0"/>
                <a:t>huypq@uit.edu.vn)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Two design approaches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19</a:t>
            </a:fld>
            <a:endParaRPr kumimoji="0"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>
            <a:lum bright="-5000" contrast="10000"/>
          </a:blip>
          <a:srcRect/>
          <a:stretch>
            <a:fillRect/>
          </a:stretch>
        </p:blipFill>
        <p:spPr bwMode="auto">
          <a:xfrm>
            <a:off x="533400" y="1676400"/>
            <a:ext cx="8117654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6"/>
          <p:cNvGrpSpPr/>
          <p:nvPr/>
        </p:nvGrpSpPr>
        <p:grpSpPr>
          <a:xfrm>
            <a:off x="76200" y="228600"/>
            <a:ext cx="6781800" cy="6586954"/>
            <a:chOff x="76200" y="228600"/>
            <a:chExt cx="6781800" cy="6586954"/>
          </a:xfrm>
        </p:grpSpPr>
        <p:pic>
          <p:nvPicPr>
            <p:cNvPr id="6" name="Picture 5" descr="C:\Users\PHAN\Downloads\logo-uit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000" y="228600"/>
              <a:ext cx="838199" cy="69359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76200" y="6477000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PH002 - Digital Logic Design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76600" y="6477000"/>
              <a:ext cx="358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Phan </a:t>
              </a:r>
              <a:r>
                <a:rPr lang="en-US" sz="1600" dirty="0" err="1" smtClean="0"/>
                <a:t>Quốc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Huy</a:t>
              </a:r>
              <a:r>
                <a:rPr lang="en-US" sz="1600" dirty="0" smtClean="0"/>
                <a:t> (</a:t>
              </a:r>
              <a:r>
                <a:rPr lang="en-GB" sz="1600" i="1" dirty="0" smtClean="0"/>
                <a:t>huypq@uit.edu.vn)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Agenda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Digital vs. Analog</a:t>
            </a:r>
            <a:endParaRPr lang="en-US" dirty="0" smtClean="0"/>
          </a:p>
          <a:p>
            <a:r>
              <a:rPr lang="en-US" dirty="0" smtClean="0"/>
              <a:t>Digital hardware</a:t>
            </a:r>
            <a:endParaRPr lang="en-US" dirty="0" smtClean="0"/>
          </a:p>
          <a:p>
            <a:r>
              <a:rPr lang="en-US" dirty="0" smtClean="0"/>
              <a:t>Fundamental concepts</a:t>
            </a:r>
            <a:endParaRPr lang="en-US" dirty="0" smtClean="0"/>
          </a:p>
          <a:p>
            <a:r>
              <a:rPr lang="en-US" dirty="0" smtClean="0"/>
              <a:t>Types of chips</a:t>
            </a:r>
          </a:p>
          <a:p>
            <a:r>
              <a:rPr lang="en-US" dirty="0" smtClean="0"/>
              <a:t>Development process</a:t>
            </a:r>
            <a:endParaRPr lang="en-US" dirty="0" smtClean="0"/>
          </a:p>
          <a:p>
            <a:r>
              <a:rPr lang="en-US" dirty="0" smtClean="0"/>
              <a:t>Achievements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</a:t>
            </a:fld>
            <a:endParaRPr kumimoji="0" lang="en-US"/>
          </a:p>
        </p:txBody>
      </p:sp>
      <p:pic>
        <p:nvPicPr>
          <p:cNvPr id="5" name="Picture 5" descr="C:\Users\PHAN\Downloads\logo-ui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838199" cy="69359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" y="64770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PH002 - Digital Logic Design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6477000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Phan </a:t>
            </a:r>
            <a:r>
              <a:rPr lang="en-US" sz="1600" dirty="0" err="1" smtClean="0"/>
              <a:t>Quốc</a:t>
            </a:r>
            <a:r>
              <a:rPr lang="en-US" sz="1600" dirty="0" smtClean="0"/>
              <a:t> </a:t>
            </a:r>
            <a:r>
              <a:rPr lang="en-US" sz="1600" dirty="0" err="1" smtClean="0"/>
              <a:t>Huy</a:t>
            </a:r>
            <a:r>
              <a:rPr lang="en-US" sz="1600" dirty="0" smtClean="0"/>
              <a:t> (</a:t>
            </a:r>
            <a:r>
              <a:rPr lang="en-GB" sz="1600" i="1" dirty="0" smtClean="0"/>
              <a:t>huypq@uit.edu.vn)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" y="152400"/>
            <a:ext cx="7498080" cy="7620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Features of Digital</a:t>
            </a:r>
            <a:b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7696200" cy="4138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10668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u="sng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States</a:t>
            </a:r>
            <a:endParaRPr lang="en-US" sz="3200" u="sng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76200" y="228600"/>
            <a:ext cx="6781800" cy="6586954"/>
            <a:chOff x="76200" y="228600"/>
            <a:chExt cx="6781800" cy="6586954"/>
          </a:xfrm>
        </p:grpSpPr>
        <p:pic>
          <p:nvPicPr>
            <p:cNvPr id="7" name="Picture 6" descr="C:\Users\PHAN\Downloads\logo-uit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000" y="228600"/>
              <a:ext cx="838199" cy="69359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76200" y="6477000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PH002 - Digital Logic Design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76600" y="6477000"/>
              <a:ext cx="358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Phan </a:t>
              </a:r>
              <a:r>
                <a:rPr lang="en-US" sz="1600" dirty="0" err="1" smtClean="0"/>
                <a:t>Quốc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Huy</a:t>
              </a:r>
              <a:r>
                <a:rPr lang="en-US" sz="1600" dirty="0" smtClean="0"/>
                <a:t> (</a:t>
              </a:r>
              <a:r>
                <a:rPr lang="en-GB" sz="1600" i="1" dirty="0" smtClean="0"/>
                <a:t>huypq@uit.edu.vn)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7498080" cy="11430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Pulses change between the LOW and HIGH levels. A positive going pulse is one that goes from a normally LOW logic level to a HIGH level and then back again. Digital waveforms are made up of a series of pulses.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  <a:effectLst/>
              </a:rPr>
            </a:br>
            <a:endParaRPr lang="en-US" sz="240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ph idx="1"/>
          </p:nvPr>
        </p:nvGraphicFramePr>
        <p:xfrm>
          <a:off x="733425" y="3530600"/>
          <a:ext cx="8029575" cy="2184400"/>
        </p:xfrm>
        <a:graphic>
          <a:graphicData uri="http://schemas.openxmlformats.org/presentationml/2006/ole">
            <p:oleObj spid="_x0000_s4098" name="CorelDRAW" r:id="rId3" imgW="3993120" imgH="1085400" progId="">
              <p:embed/>
            </p:oleObj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21</a:t>
            </a:fld>
            <a:endParaRPr kumimoji="0" lang="en-US"/>
          </a:p>
        </p:txBody>
      </p:sp>
      <p:grpSp>
        <p:nvGrpSpPr>
          <p:cNvPr id="5" name="Group 6"/>
          <p:cNvGrpSpPr/>
          <p:nvPr/>
        </p:nvGrpSpPr>
        <p:grpSpPr>
          <a:xfrm>
            <a:off x="76200" y="228600"/>
            <a:ext cx="6781800" cy="6586954"/>
            <a:chOff x="76200" y="228600"/>
            <a:chExt cx="6781800" cy="6586954"/>
          </a:xfrm>
        </p:grpSpPr>
        <p:pic>
          <p:nvPicPr>
            <p:cNvPr id="6" name="Picture 5" descr="C:\Users\PHAN\Downloads\logo-uit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1000" y="228600"/>
              <a:ext cx="838199" cy="69359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76200" y="6477000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PH002 - Digital Logic Design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76600" y="6477000"/>
              <a:ext cx="358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Phan </a:t>
              </a:r>
              <a:r>
                <a:rPr lang="en-US" sz="1600" dirty="0" err="1" smtClean="0"/>
                <a:t>Quốc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Huy</a:t>
              </a:r>
              <a:r>
                <a:rPr lang="en-US" sz="1600" dirty="0" smtClean="0"/>
                <a:t> (</a:t>
              </a:r>
              <a:r>
                <a:rPr lang="en-GB" sz="1600" i="1" dirty="0" smtClean="0"/>
                <a:t>huypq@uit.edu.vn)</a:t>
              </a:r>
              <a:endParaRPr lang="en-US" sz="1600" dirty="0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838200" y="76200"/>
            <a:ext cx="749808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Pulse</a:t>
            </a:r>
            <a:r>
              <a:rPr kumimoji="0" lang="en-GB" sz="44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</a:t>
            </a: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Waveform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498080" cy="1143000"/>
          </a:xfrm>
        </p:spPr>
        <p:txBody>
          <a:bodyPr/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Timing Diagrams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498080" cy="1295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sz="2800" dirty="0" smtClean="0"/>
              <a:t>A timing diagram is used to show the relationship between two or more digital waveforms </a:t>
            </a:r>
            <a:endParaRPr lang="en-US" sz="28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22</a:t>
            </a:fld>
            <a:endParaRPr kumimoji="0"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lum contrast="11000"/>
          </a:blip>
          <a:srcRect/>
          <a:stretch>
            <a:fillRect/>
          </a:stretch>
        </p:blipFill>
        <p:spPr bwMode="auto">
          <a:xfrm>
            <a:off x="1146920" y="2667000"/>
            <a:ext cx="7692280" cy="38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6"/>
          <p:cNvGrpSpPr/>
          <p:nvPr/>
        </p:nvGrpSpPr>
        <p:grpSpPr>
          <a:xfrm>
            <a:off x="76200" y="228600"/>
            <a:ext cx="6781800" cy="6586954"/>
            <a:chOff x="76200" y="228600"/>
            <a:chExt cx="6781800" cy="6586954"/>
          </a:xfrm>
        </p:grpSpPr>
        <p:pic>
          <p:nvPicPr>
            <p:cNvPr id="7" name="Picture 6" descr="C:\Users\PHAN\Downloads\logo-uit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000" y="228600"/>
              <a:ext cx="838199" cy="69359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76200" y="6477000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PH002 - Digital Logic Design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76600" y="6477000"/>
              <a:ext cx="358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Phan </a:t>
              </a:r>
              <a:r>
                <a:rPr lang="en-US" sz="1600" dirty="0" err="1" smtClean="0"/>
                <a:t>Quốc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Huy</a:t>
              </a:r>
              <a:r>
                <a:rPr lang="en-US" sz="1600" dirty="0" smtClean="0"/>
                <a:t> (</a:t>
              </a:r>
              <a:r>
                <a:rPr lang="en-GB" sz="1600" i="1" dirty="0" smtClean="0"/>
                <a:t>huypq@uit.edu.vn)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98080" cy="11430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chemeClr val="accent1">
                    <a:lumMod val="50000"/>
                  </a:schemeClr>
                </a:solidFill>
              </a:rPr>
              <a:t>Test and Measurement Instruments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0"/>
            <a:ext cx="7543800" cy="1371600"/>
          </a:xfrm>
        </p:spPr>
        <p:txBody>
          <a:bodyPr>
            <a:normAutofit/>
          </a:bodyPr>
          <a:lstStyle/>
          <a:p>
            <a:pPr algn="just"/>
            <a:r>
              <a:rPr lang="en-GB" sz="2800" dirty="0" smtClean="0"/>
              <a:t>The logic analyzer can display multiple channels of digital information and show data waveforms in tabular form screen.</a:t>
            </a:r>
            <a:endParaRPr lang="en-US" sz="28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23</a:t>
            </a:fld>
            <a:endParaRPr kumimoji="0"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667000"/>
            <a:ext cx="5715000" cy="324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6"/>
          <p:cNvGrpSpPr/>
          <p:nvPr/>
        </p:nvGrpSpPr>
        <p:grpSpPr>
          <a:xfrm>
            <a:off x="76200" y="228600"/>
            <a:ext cx="6781800" cy="6586954"/>
            <a:chOff x="76200" y="228600"/>
            <a:chExt cx="6781800" cy="6586954"/>
          </a:xfrm>
        </p:grpSpPr>
        <p:pic>
          <p:nvPicPr>
            <p:cNvPr id="7" name="Picture 6" descr="C:\Users\PHAN\Downloads\logo-uit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000" y="228600"/>
              <a:ext cx="838199" cy="69359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76200" y="6477000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PH002 - Digital Logic Design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76600" y="6477000"/>
              <a:ext cx="358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Phan </a:t>
              </a:r>
              <a:r>
                <a:rPr lang="en-US" sz="1600" dirty="0" err="1" smtClean="0"/>
                <a:t>Quốc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Huy</a:t>
              </a:r>
              <a:r>
                <a:rPr lang="en-US" sz="1600" dirty="0" smtClean="0"/>
                <a:t> (</a:t>
              </a:r>
              <a:r>
                <a:rPr lang="en-GB" sz="1600" i="1" dirty="0" smtClean="0"/>
                <a:t>huypq@uit.edu.vn)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chemeClr val="accent1">
                    <a:lumMod val="50000"/>
                  </a:schemeClr>
                </a:solidFill>
              </a:rPr>
              <a:t>Types of chips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12" y="1143000"/>
            <a:ext cx="7790688" cy="2057400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GB" dirty="0" smtClean="0"/>
              <a:t>Standard chip</a:t>
            </a:r>
          </a:p>
          <a:p>
            <a:pPr marL="596646" indent="-514350"/>
            <a:r>
              <a:rPr lang="en-GB" sz="2600" dirty="0" smtClean="0"/>
              <a:t>Contain a small amount of logic circuits</a:t>
            </a:r>
          </a:p>
          <a:p>
            <a:pPr marL="596646" indent="-514350"/>
            <a:r>
              <a:rPr lang="en-GB" sz="2600" dirty="0" smtClean="0"/>
              <a:t>Perform simple functions</a:t>
            </a:r>
          </a:p>
          <a:p>
            <a:pPr marL="596646" indent="-514350"/>
            <a:r>
              <a:rPr lang="en-GB" sz="2600" dirty="0" smtClean="0"/>
              <a:t>E.g. 7400 series devices, Integrated circuits (IC)</a:t>
            </a:r>
          </a:p>
          <a:p>
            <a:pPr marL="596646" indent="-51435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24</a:t>
            </a:fld>
            <a:endParaRPr kumimoji="0" 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581400"/>
            <a:ext cx="2819400" cy="2089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505200"/>
            <a:ext cx="5029200" cy="194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76200" y="228600"/>
            <a:ext cx="6781800" cy="6586954"/>
            <a:chOff x="76200" y="228600"/>
            <a:chExt cx="6781800" cy="6586954"/>
          </a:xfrm>
        </p:grpSpPr>
        <p:pic>
          <p:nvPicPr>
            <p:cNvPr id="8" name="Picture 7" descr="C:\Users\PHAN\Downloads\logo-uit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1000" y="228600"/>
              <a:ext cx="838199" cy="69359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76200" y="6477000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PH002 - Digital Logic Design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6477000"/>
              <a:ext cx="358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Phan </a:t>
              </a:r>
              <a:r>
                <a:rPr lang="en-US" sz="1600" dirty="0" err="1" smtClean="0"/>
                <a:t>Quốc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Huy</a:t>
              </a:r>
              <a:r>
                <a:rPr lang="en-US" sz="1600" dirty="0" smtClean="0"/>
                <a:t> (</a:t>
              </a:r>
              <a:r>
                <a:rPr lang="en-GB" sz="1600" i="1" dirty="0" smtClean="0"/>
                <a:t>huypq@uit.edu.vn)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chemeClr val="accent1">
                    <a:lumMod val="50000"/>
                  </a:schemeClr>
                </a:solidFill>
              </a:rPr>
              <a:t>Types of chips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8001000" cy="2362200"/>
          </a:xfrm>
        </p:spPr>
        <p:txBody>
          <a:bodyPr>
            <a:normAutofit/>
          </a:bodyPr>
          <a:lstStyle/>
          <a:p>
            <a:pPr marL="596646" indent="-514350">
              <a:buAutoNum type="arabicPeriod" startAt="2"/>
            </a:pPr>
            <a:r>
              <a:rPr lang="en-GB" dirty="0" smtClean="0"/>
              <a:t>Programmable Logic Devices (PLDs)</a:t>
            </a:r>
          </a:p>
          <a:p>
            <a:pPr marL="596646" indent="-514350"/>
            <a:r>
              <a:rPr lang="en-GB" sz="2400" dirty="0" smtClean="0"/>
              <a:t>A collection of gates with programmable interconnections</a:t>
            </a:r>
          </a:p>
          <a:p>
            <a:pPr marL="596646" indent="-514350"/>
            <a:r>
              <a:rPr lang="en-GB" sz="2400" dirty="0" smtClean="0"/>
              <a:t>Specific function is configurable by designer/user</a:t>
            </a:r>
          </a:p>
          <a:p>
            <a:pPr marL="596646" indent="-514350"/>
            <a:r>
              <a:rPr lang="en-GB" sz="2400" dirty="0" smtClean="0"/>
              <a:t>PLD is designed based on CAD Tools</a:t>
            </a:r>
          </a:p>
          <a:p>
            <a:pPr marL="596646" indent="-514350">
              <a:buFont typeface="+mj-lt"/>
              <a:buAutoNum type="arabicPeriod"/>
            </a:pPr>
            <a:endParaRPr lang="en-GB" sz="24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25</a:t>
            </a:fld>
            <a:endParaRPr kumimoji="0" lang="en-US"/>
          </a:p>
        </p:txBody>
      </p:sp>
      <p:grpSp>
        <p:nvGrpSpPr>
          <p:cNvPr id="7" name="Group 6"/>
          <p:cNvGrpSpPr/>
          <p:nvPr/>
        </p:nvGrpSpPr>
        <p:grpSpPr>
          <a:xfrm>
            <a:off x="76200" y="228600"/>
            <a:ext cx="6781800" cy="6586954"/>
            <a:chOff x="76200" y="228600"/>
            <a:chExt cx="6781800" cy="6586954"/>
          </a:xfrm>
        </p:grpSpPr>
        <p:pic>
          <p:nvPicPr>
            <p:cNvPr id="8" name="Picture 7" descr="C:\Users\PHAN\Downloads\logo-uit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228600"/>
              <a:ext cx="838199" cy="69359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76200" y="6477000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PH002 - Digital Logic Design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6477000"/>
              <a:ext cx="358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Phan </a:t>
              </a:r>
              <a:r>
                <a:rPr lang="en-US" sz="1600" dirty="0" err="1" smtClean="0"/>
                <a:t>Quốc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Huy</a:t>
              </a:r>
              <a:r>
                <a:rPr lang="en-US" sz="1600" dirty="0" smtClean="0"/>
                <a:t> (</a:t>
              </a:r>
              <a:r>
                <a:rPr lang="en-GB" sz="1600" i="1" dirty="0" smtClean="0"/>
                <a:t>huypq@uit.edu.vn)</a:t>
              </a:r>
              <a:endParaRPr lang="en-US" sz="1600" dirty="0"/>
            </a:p>
          </p:txBody>
        </p:sp>
      </p:grp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429000"/>
            <a:ext cx="27527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429000"/>
            <a:ext cx="2819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600200" y="58674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Complex PLD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029200" y="58674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FPGA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98080" cy="1143000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Types of chips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600"/>
          </a:xfrm>
        </p:spPr>
        <p:txBody>
          <a:bodyPr/>
          <a:lstStyle/>
          <a:p>
            <a:pPr marL="596646" indent="-514350">
              <a:buAutoNum type="arabicPeriod" startAt="3"/>
            </a:pPr>
            <a:r>
              <a:rPr lang="en-GB" dirty="0" smtClean="0"/>
              <a:t>Custom-designed chips</a:t>
            </a:r>
          </a:p>
          <a:p>
            <a:pPr marL="596646" indent="-514350"/>
            <a:r>
              <a:rPr lang="en-GB" sz="2400" dirty="0"/>
              <a:t>optimized for some particular tasks </a:t>
            </a:r>
          </a:p>
          <a:p>
            <a:pPr marL="596646" indent="-514350"/>
            <a:r>
              <a:rPr lang="en-GB" sz="2400" dirty="0"/>
              <a:t>better performance</a:t>
            </a:r>
          </a:p>
          <a:p>
            <a:pPr marL="596646" indent="-514350"/>
            <a:r>
              <a:rPr lang="en-GB" sz="2400" dirty="0"/>
              <a:t>large volume, lots of logic circuits required </a:t>
            </a:r>
          </a:p>
          <a:p>
            <a:pPr marL="596646" indent="-514350"/>
            <a:r>
              <a:rPr lang="en-GB" sz="2400" dirty="0"/>
              <a:t>cost of products high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26</a:t>
            </a:fld>
            <a:endParaRPr kumimoji="0"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200" y="228600"/>
            <a:ext cx="6781800" cy="6586954"/>
            <a:chOff x="76200" y="228600"/>
            <a:chExt cx="6781800" cy="6586954"/>
          </a:xfrm>
        </p:grpSpPr>
        <p:pic>
          <p:nvPicPr>
            <p:cNvPr id="6" name="Picture 5" descr="C:\Users\PHAN\Downloads\logo-uit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228600"/>
              <a:ext cx="838199" cy="69359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76200" y="6477000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PH002 - Digital Logic Design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76600" y="6477000"/>
              <a:ext cx="358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Phan </a:t>
              </a:r>
              <a:r>
                <a:rPr lang="en-US" sz="1600" dirty="0" err="1" smtClean="0"/>
                <a:t>Quốc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Huy</a:t>
              </a:r>
              <a:r>
                <a:rPr lang="en-US" sz="1600" dirty="0" smtClean="0"/>
                <a:t> (</a:t>
              </a:r>
              <a:r>
                <a:rPr lang="en-GB" sz="1600" i="1" dirty="0" smtClean="0"/>
                <a:t>huypq@uit.edu.vn)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chemeClr val="accent1">
                    <a:lumMod val="50000"/>
                  </a:schemeClr>
                </a:solidFill>
              </a:rPr>
              <a:t>Development process (1)</a:t>
            </a:r>
            <a:endParaRPr lang="en-US" sz="4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27</a:t>
            </a:fld>
            <a:endParaRPr kumimoji="0" lang="en-US"/>
          </a:p>
        </p:txBody>
      </p:sp>
      <p:grpSp>
        <p:nvGrpSpPr>
          <p:cNvPr id="4" name="Group 4"/>
          <p:cNvGrpSpPr/>
          <p:nvPr/>
        </p:nvGrpSpPr>
        <p:grpSpPr>
          <a:xfrm>
            <a:off x="76200" y="228600"/>
            <a:ext cx="6781800" cy="6586954"/>
            <a:chOff x="76200" y="228600"/>
            <a:chExt cx="6781800" cy="6586954"/>
          </a:xfrm>
        </p:grpSpPr>
        <p:pic>
          <p:nvPicPr>
            <p:cNvPr id="6" name="Picture 5" descr="C:\Users\PHAN\Downloads\logo-uit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228600"/>
              <a:ext cx="838199" cy="69359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76200" y="6477000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PH002 - Digital Logic Design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76600" y="6477000"/>
              <a:ext cx="358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Phan </a:t>
              </a:r>
              <a:r>
                <a:rPr lang="en-US" sz="1600" dirty="0" err="1" smtClean="0"/>
                <a:t>Quốc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Huy</a:t>
              </a:r>
              <a:r>
                <a:rPr lang="en-US" sz="1600" dirty="0" smtClean="0"/>
                <a:t> (</a:t>
              </a:r>
              <a:r>
                <a:rPr lang="en-GB" sz="1600" i="1" dirty="0" smtClean="0"/>
                <a:t>huypq@uit.edu.vn)</a:t>
              </a:r>
              <a:endParaRPr lang="en-US" sz="1600" dirty="0"/>
            </a:p>
          </p:txBody>
        </p:sp>
      </p:grp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371600"/>
            <a:ext cx="7647295" cy="434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GB" sz="4000" smtClean="0">
                <a:solidFill>
                  <a:schemeClr val="accent1">
                    <a:lumMod val="50000"/>
                  </a:schemeClr>
                </a:solidFill>
              </a:rPr>
              <a:t>Development process (2)</a:t>
            </a:r>
            <a:endParaRPr lang="en-US" sz="4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28</a:t>
            </a:fld>
            <a:endParaRPr kumimoji="0" lang="en-US"/>
          </a:p>
        </p:txBody>
      </p:sp>
      <p:grpSp>
        <p:nvGrpSpPr>
          <p:cNvPr id="3" name="Group 4"/>
          <p:cNvGrpSpPr/>
          <p:nvPr/>
        </p:nvGrpSpPr>
        <p:grpSpPr>
          <a:xfrm>
            <a:off x="76200" y="228600"/>
            <a:ext cx="6781800" cy="6586954"/>
            <a:chOff x="76200" y="228600"/>
            <a:chExt cx="6781800" cy="6586954"/>
          </a:xfrm>
        </p:grpSpPr>
        <p:pic>
          <p:nvPicPr>
            <p:cNvPr id="6" name="Picture 5" descr="C:\Users\PHAN\Downloads\logo-uit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228600"/>
              <a:ext cx="838199" cy="69359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76200" y="6477000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PH002 - Digital Logic Design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76600" y="6477000"/>
              <a:ext cx="358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Phan </a:t>
              </a:r>
              <a:r>
                <a:rPr lang="en-US" sz="1600" dirty="0" err="1" smtClean="0"/>
                <a:t>Quốc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Huy</a:t>
              </a:r>
              <a:r>
                <a:rPr lang="en-US" sz="1600" dirty="0" smtClean="0"/>
                <a:t> (</a:t>
              </a:r>
              <a:r>
                <a:rPr lang="en-GB" sz="1600" i="1" dirty="0" smtClean="0"/>
                <a:t>huypq@uit.edu.vn)</a:t>
              </a:r>
              <a:endParaRPr lang="en-US" sz="1600" dirty="0"/>
            </a:p>
          </p:txBody>
        </p:sp>
      </p:grp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351607"/>
            <a:ext cx="7362382" cy="4363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498080" cy="1143000"/>
          </a:xfrm>
        </p:spPr>
        <p:txBody>
          <a:bodyPr>
            <a:noAutofit/>
          </a:bodyPr>
          <a:lstStyle/>
          <a:p>
            <a:r>
              <a:rPr lang="en-GB" sz="4000" dirty="0" smtClean="0">
                <a:solidFill>
                  <a:schemeClr val="accent1">
                    <a:lumMod val="50000"/>
                  </a:schemeClr>
                </a:solidFill>
              </a:rPr>
              <a:t>Achievements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638288" cy="5486400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/>
              <a:t>Understanding of concepts, models, algorithms and processes in digital logic design</a:t>
            </a:r>
          </a:p>
          <a:p>
            <a:pPr algn="just">
              <a:buNone/>
            </a:pPr>
            <a:endParaRPr lang="en-GB" sz="800" dirty="0" smtClean="0"/>
          </a:p>
          <a:p>
            <a:pPr algn="just"/>
            <a:r>
              <a:rPr lang="en-GB" sz="2400" dirty="0" smtClean="0"/>
              <a:t>The ultimate goal is to build digital systems that solve problems for people</a:t>
            </a:r>
          </a:p>
          <a:p>
            <a:pPr algn="just">
              <a:buNone/>
            </a:pPr>
            <a:endParaRPr lang="en-GB" sz="800" dirty="0" smtClean="0"/>
          </a:p>
          <a:p>
            <a:pPr algn="just"/>
            <a:r>
              <a:rPr lang="en-GB" sz="2400" dirty="0" smtClean="0"/>
              <a:t>Logically,  solving design problems skill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29</a:t>
            </a:fld>
            <a:endParaRPr kumimoji="0"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200" y="228600"/>
            <a:ext cx="6781800" cy="6586954"/>
            <a:chOff x="76200" y="228600"/>
            <a:chExt cx="6781800" cy="6586954"/>
          </a:xfrm>
        </p:grpSpPr>
        <p:pic>
          <p:nvPicPr>
            <p:cNvPr id="6" name="Picture 5" descr="C:\Users\PHAN\Downloads\logo-uit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228600"/>
              <a:ext cx="838199" cy="69359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76200" y="6477000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PH002 - Digital Logic Design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76600" y="6477000"/>
              <a:ext cx="358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Phan </a:t>
              </a:r>
              <a:r>
                <a:rPr lang="en-US" sz="1600" dirty="0" err="1" smtClean="0"/>
                <a:t>Quốc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Huy</a:t>
              </a:r>
              <a:r>
                <a:rPr lang="en-US" sz="1600" dirty="0" smtClean="0"/>
                <a:t> (</a:t>
              </a:r>
              <a:r>
                <a:rPr lang="en-GB" sz="1600" i="1" dirty="0" smtClean="0"/>
                <a:t>huypq@uit.edu.vn)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First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</a:t>
            </a:fld>
            <a:endParaRPr kumimoji="0"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200" y="228600"/>
            <a:ext cx="6781800" cy="6586954"/>
            <a:chOff x="76200" y="228600"/>
            <a:chExt cx="6781800" cy="6586954"/>
          </a:xfrm>
        </p:grpSpPr>
        <p:pic>
          <p:nvPicPr>
            <p:cNvPr id="6" name="Picture 5" descr="C:\Users\PHAN\Downloads\logo-uit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228600"/>
              <a:ext cx="838199" cy="69359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76200" y="6477000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PH002 - Digital Logic Design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76600" y="6477000"/>
              <a:ext cx="358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Phan </a:t>
              </a:r>
              <a:r>
                <a:rPr lang="en-US" sz="1600" dirty="0" err="1" smtClean="0"/>
                <a:t>Quốc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Huy</a:t>
              </a:r>
              <a:r>
                <a:rPr lang="en-US" sz="1600" dirty="0" smtClean="0"/>
                <a:t> (</a:t>
              </a:r>
              <a:r>
                <a:rPr lang="en-GB" sz="1600" i="1" dirty="0" smtClean="0"/>
                <a:t>huypq@uit.edu.vn)</a:t>
              </a:r>
              <a:endParaRPr lang="en-US" sz="1600" dirty="0"/>
            </a:p>
          </p:txBody>
        </p:sp>
      </p:grp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009" y="1524000"/>
            <a:ext cx="855239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498080" cy="3763962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 smtClean="0">
                <a:solidFill>
                  <a:schemeClr val="accent1">
                    <a:lumMod val="50000"/>
                  </a:schemeClr>
                </a:solidFill>
              </a:rPr>
              <a:t>ANY QUESTIONS</a:t>
            </a:r>
            <a:br>
              <a:rPr lang="en-GB" sz="48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sz="48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GB" sz="48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sz="4800" b="1" dirty="0" smtClean="0">
                <a:solidFill>
                  <a:schemeClr val="accent1">
                    <a:lumMod val="50000"/>
                  </a:schemeClr>
                </a:solidFill>
              </a:rPr>
              <a:t>???</a:t>
            </a:r>
            <a:endParaRPr lang="en-US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30</a:t>
            </a:fld>
            <a:endParaRPr kumimoji="0" lang="en-US"/>
          </a:p>
        </p:txBody>
      </p:sp>
      <p:grpSp>
        <p:nvGrpSpPr>
          <p:cNvPr id="4" name="Group 4"/>
          <p:cNvGrpSpPr/>
          <p:nvPr/>
        </p:nvGrpSpPr>
        <p:grpSpPr>
          <a:xfrm>
            <a:off x="76200" y="228600"/>
            <a:ext cx="6781800" cy="6586954"/>
            <a:chOff x="76200" y="228600"/>
            <a:chExt cx="6781800" cy="6586954"/>
          </a:xfrm>
        </p:grpSpPr>
        <p:pic>
          <p:nvPicPr>
            <p:cNvPr id="5" name="Picture 4" descr="C:\Users\PHAN\Downloads\logo-uit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228600"/>
              <a:ext cx="838199" cy="693590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76200" y="6477000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PH002 - Digital Logic Design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6600" y="6477000"/>
              <a:ext cx="358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Phan </a:t>
              </a:r>
              <a:r>
                <a:rPr lang="en-US" sz="1600" dirty="0" err="1" smtClean="0"/>
                <a:t>Quốc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Huy</a:t>
              </a:r>
              <a:r>
                <a:rPr lang="en-US" sz="1600" dirty="0" smtClean="0"/>
                <a:t> (</a:t>
              </a:r>
              <a:r>
                <a:rPr lang="en-GB" sz="1600" i="1" dirty="0" smtClean="0"/>
                <a:t>huypq@uit.edu.vn)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Where we are today?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</a:t>
            </a:fld>
            <a:endParaRPr kumimoji="0" lang="en-US"/>
          </a:p>
        </p:txBody>
      </p:sp>
      <p:pic>
        <p:nvPicPr>
          <p:cNvPr id="52228" name="Picture 4" descr="http://eetimes.com/ContentEETimes/Images/Design/Embedded/2012/0612/Atego%20Java%20Figure%2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00149"/>
            <a:ext cx="7419975" cy="5200651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76200" y="228600"/>
            <a:ext cx="6781800" cy="6586954"/>
            <a:chOff x="76200" y="228600"/>
            <a:chExt cx="6781800" cy="6586954"/>
          </a:xfrm>
        </p:grpSpPr>
        <p:pic>
          <p:nvPicPr>
            <p:cNvPr id="8" name="Picture 7" descr="C:\Users\PHAN\Downloads\logo-uit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000" y="228600"/>
              <a:ext cx="838199" cy="69359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76200" y="6477000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PH002 - Digital Logic Design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6477000"/>
              <a:ext cx="358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Phan </a:t>
              </a:r>
              <a:r>
                <a:rPr lang="en-US" sz="1600" dirty="0" err="1" smtClean="0"/>
                <a:t>Quốc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Huy</a:t>
              </a:r>
              <a:r>
                <a:rPr lang="en-US" sz="1600" dirty="0" smtClean="0"/>
                <a:t> (</a:t>
              </a:r>
              <a:r>
                <a:rPr lang="en-GB" sz="1600" i="1" dirty="0" smtClean="0"/>
                <a:t>huypq@uit.edu.vn)</a:t>
              </a:r>
              <a:endParaRPr lang="en-US" sz="16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09800" y="1109246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CPU Transistor Counts 1971-2008 &amp; Moore’s Law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5486400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from www.embedded.com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study digital design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</a:t>
            </a:fld>
            <a:endParaRPr kumimoji="0" lang="en-US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8305800" cy="5163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76200" y="228600"/>
            <a:ext cx="6781800" cy="6586954"/>
            <a:chOff x="76200" y="228600"/>
            <a:chExt cx="6781800" cy="6586954"/>
          </a:xfrm>
        </p:grpSpPr>
        <p:pic>
          <p:nvPicPr>
            <p:cNvPr id="6" name="Picture 5" descr="C:\Users\PHAN\Downloads\logo-uit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000" y="228600"/>
              <a:ext cx="838199" cy="69359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76200" y="6477000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PH002 - Digital Logic Design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76600" y="6477000"/>
              <a:ext cx="358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Phan </a:t>
              </a:r>
              <a:r>
                <a:rPr lang="en-US" sz="1600" dirty="0" err="1" smtClean="0"/>
                <a:t>Quốc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Huy</a:t>
              </a:r>
              <a:r>
                <a:rPr lang="en-US" sz="1600" dirty="0" smtClean="0"/>
                <a:t> (</a:t>
              </a:r>
              <a:r>
                <a:rPr lang="en-GB" sz="1600" i="1" dirty="0" smtClean="0"/>
                <a:t>huypq@uit.edu.vn)</a:t>
              </a:r>
              <a:endParaRPr lang="en-US" sz="16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Analog vs.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Digtial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</a:t>
            </a:fld>
            <a:endParaRPr kumimoji="0" lang="en-US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816" y="1371600"/>
            <a:ext cx="8102184" cy="500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76200" y="228600"/>
            <a:ext cx="6781800" cy="6586954"/>
            <a:chOff x="76200" y="228600"/>
            <a:chExt cx="6781800" cy="6586954"/>
          </a:xfrm>
        </p:grpSpPr>
        <p:pic>
          <p:nvPicPr>
            <p:cNvPr id="8" name="Picture 7" descr="C:\Users\PHAN\Downloads\logo-uit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000" y="228600"/>
              <a:ext cx="838199" cy="69359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76200" y="6477000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PH002 - Digital Logic Design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6477000"/>
              <a:ext cx="358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Phan </a:t>
              </a:r>
              <a:r>
                <a:rPr lang="en-US" sz="1600" dirty="0" err="1" smtClean="0"/>
                <a:t>Quốc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Huy</a:t>
              </a:r>
              <a:r>
                <a:rPr lang="en-US" sz="1600" dirty="0" smtClean="0"/>
                <a:t> (</a:t>
              </a:r>
              <a:r>
                <a:rPr lang="en-GB" sz="1600" i="1" dirty="0" smtClean="0"/>
                <a:t>huypq@uit.edu.vn)</a:t>
              </a:r>
              <a:endParaRPr lang="en-US" sz="1600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Analog vs. Digital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7</a:t>
            </a:fld>
            <a:endParaRPr kumimoji="0" lang="en-US"/>
          </a:p>
        </p:txBody>
      </p:sp>
      <p:grpSp>
        <p:nvGrpSpPr>
          <p:cNvPr id="3" name="Group 6"/>
          <p:cNvGrpSpPr/>
          <p:nvPr/>
        </p:nvGrpSpPr>
        <p:grpSpPr>
          <a:xfrm>
            <a:off x="76200" y="228600"/>
            <a:ext cx="6781800" cy="6586954"/>
            <a:chOff x="76200" y="228600"/>
            <a:chExt cx="6781800" cy="6586954"/>
          </a:xfrm>
        </p:grpSpPr>
        <p:pic>
          <p:nvPicPr>
            <p:cNvPr id="8" name="Picture 7" descr="C:\Users\PHAN\Downloads\logo-uit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228600"/>
              <a:ext cx="838199" cy="69359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76200" y="6477000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PH002 - Digital Logic Design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6477000"/>
              <a:ext cx="358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Phan </a:t>
              </a:r>
              <a:r>
                <a:rPr lang="en-US" sz="1600" dirty="0" err="1" smtClean="0"/>
                <a:t>Quốc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Huy</a:t>
              </a:r>
              <a:r>
                <a:rPr lang="en-US" sz="1600" dirty="0" smtClean="0"/>
                <a:t> (</a:t>
              </a:r>
              <a:r>
                <a:rPr lang="en-GB" sz="1600" i="1" dirty="0" smtClean="0"/>
                <a:t>huypq@uit.edu.vn)</a:t>
              </a:r>
              <a:endParaRPr lang="en-US" sz="1600" dirty="0"/>
            </a:p>
          </p:txBody>
        </p:sp>
      </p:grp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975" y="1600200"/>
            <a:ext cx="80486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What does “Digital”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8</a:t>
            </a:fld>
            <a:endParaRPr kumimoji="0" lang="en-US"/>
          </a:p>
        </p:txBody>
      </p:sp>
      <p:grpSp>
        <p:nvGrpSpPr>
          <p:cNvPr id="3" name="Group 6"/>
          <p:cNvGrpSpPr/>
          <p:nvPr/>
        </p:nvGrpSpPr>
        <p:grpSpPr>
          <a:xfrm>
            <a:off x="76200" y="228600"/>
            <a:ext cx="6781800" cy="6586954"/>
            <a:chOff x="76200" y="228600"/>
            <a:chExt cx="6781800" cy="6586954"/>
          </a:xfrm>
        </p:grpSpPr>
        <p:pic>
          <p:nvPicPr>
            <p:cNvPr id="8" name="Picture 7" descr="C:\Users\PHAN\Downloads\logo-uit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228600"/>
              <a:ext cx="838199" cy="69359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76200" y="6477000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PH002 - Digital Logic Design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6477000"/>
              <a:ext cx="358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Phan </a:t>
              </a:r>
              <a:r>
                <a:rPr lang="en-US" sz="1600" dirty="0" err="1" smtClean="0"/>
                <a:t>Quốc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Huy</a:t>
              </a:r>
              <a:r>
                <a:rPr lang="en-US" sz="1600" dirty="0" smtClean="0"/>
                <a:t> (</a:t>
              </a:r>
              <a:r>
                <a:rPr lang="en-GB" sz="1600" i="1" dirty="0" smtClean="0"/>
                <a:t>huypq@uit.edu.vn)</a:t>
              </a:r>
              <a:endParaRPr lang="en-US" sz="1600" dirty="0"/>
            </a:p>
          </p:txBody>
        </p:sp>
      </p:grp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199"/>
            <a:ext cx="8534400" cy="523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Analog to Digital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9</a:t>
            </a:fld>
            <a:endParaRPr kumimoji="0" lang="en-US"/>
          </a:p>
        </p:txBody>
      </p:sp>
      <p:grpSp>
        <p:nvGrpSpPr>
          <p:cNvPr id="3" name="Group 6"/>
          <p:cNvGrpSpPr/>
          <p:nvPr/>
        </p:nvGrpSpPr>
        <p:grpSpPr>
          <a:xfrm>
            <a:off x="76200" y="228600"/>
            <a:ext cx="6781800" cy="6586954"/>
            <a:chOff x="76200" y="228600"/>
            <a:chExt cx="6781800" cy="6586954"/>
          </a:xfrm>
        </p:grpSpPr>
        <p:pic>
          <p:nvPicPr>
            <p:cNvPr id="8" name="Picture 7" descr="C:\Users\PHAN\Downloads\logo-uit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228600"/>
              <a:ext cx="838199" cy="69359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76200" y="6477000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PH002 - Digital Logic Design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6477000"/>
              <a:ext cx="3581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Phan </a:t>
              </a:r>
              <a:r>
                <a:rPr lang="en-US" sz="1600" dirty="0" err="1" smtClean="0"/>
                <a:t>Quốc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Huy</a:t>
              </a:r>
              <a:r>
                <a:rPr lang="en-US" sz="1600" dirty="0" smtClean="0"/>
                <a:t> (</a:t>
              </a:r>
              <a:r>
                <a:rPr lang="en-GB" sz="1600" i="1" dirty="0" smtClean="0"/>
                <a:t>huypq@uit.edu.vn)</a:t>
              </a:r>
              <a:endParaRPr lang="en-US" sz="1600" dirty="0"/>
            </a:p>
          </p:txBody>
        </p:sp>
      </p:grp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839543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823</Words>
  <Application>Microsoft Office PowerPoint</Application>
  <PresentationFormat>On-screen Show (4:3)</PresentationFormat>
  <Paragraphs>175</Paragraphs>
  <Slides>30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CorelDRAW</vt:lpstr>
      <vt:lpstr>                Lecture 1 – Introduction  Phan Quoc Huy huypq@uit.edu.vn </vt:lpstr>
      <vt:lpstr>Agenda</vt:lpstr>
      <vt:lpstr>First machine</vt:lpstr>
      <vt:lpstr>Where we are today?</vt:lpstr>
      <vt:lpstr>Why study digital design?</vt:lpstr>
      <vt:lpstr>Analog vs. Digtial</vt:lpstr>
      <vt:lpstr>Analog vs. Digital</vt:lpstr>
      <vt:lpstr>What does “Digital” mean?</vt:lpstr>
      <vt:lpstr>Analog to Digital</vt:lpstr>
      <vt:lpstr>Analog to Digital</vt:lpstr>
      <vt:lpstr>Digital to Analog</vt:lpstr>
      <vt:lpstr>Analog vs. Digital</vt:lpstr>
      <vt:lpstr>Example: Digitization Benefit</vt:lpstr>
      <vt:lpstr>Example: Compression Benefit</vt:lpstr>
      <vt:lpstr>Digital Hardware</vt:lpstr>
      <vt:lpstr>Digital Hardware</vt:lpstr>
      <vt:lpstr>Digital Hardware</vt:lpstr>
      <vt:lpstr>How complex is a digital design?</vt:lpstr>
      <vt:lpstr>Two design approaches</vt:lpstr>
      <vt:lpstr>Features of Digital </vt:lpstr>
      <vt:lpstr>Pulses change between the LOW and HIGH levels. A positive going pulse is one that goes from a normally LOW logic level to a HIGH level and then back again. Digital waveforms are made up of a series of pulses. </vt:lpstr>
      <vt:lpstr>Timing Diagrams</vt:lpstr>
      <vt:lpstr>Test and Measurement Instruments</vt:lpstr>
      <vt:lpstr>Types of chips</vt:lpstr>
      <vt:lpstr>Types of chips</vt:lpstr>
      <vt:lpstr>Types of chips</vt:lpstr>
      <vt:lpstr>Development process (1)</vt:lpstr>
      <vt:lpstr>Development process (2)</vt:lpstr>
      <vt:lpstr>Achievements</vt:lpstr>
      <vt:lpstr>ANY QUESTIONS  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Jerry</dc:creator>
  <cp:lastModifiedBy>PHAN</cp:lastModifiedBy>
  <cp:revision>66</cp:revision>
  <dcterms:created xsi:type="dcterms:W3CDTF">2013-01-19T15:20:52Z</dcterms:created>
  <dcterms:modified xsi:type="dcterms:W3CDTF">2013-02-24T18:34:38Z</dcterms:modified>
</cp:coreProperties>
</file>