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03" r:id="rId2"/>
    <p:sldId id="304" r:id="rId3"/>
    <p:sldId id="292" r:id="rId4"/>
    <p:sldId id="259" r:id="rId5"/>
    <p:sldId id="260" r:id="rId6"/>
    <p:sldId id="261" r:id="rId7"/>
    <p:sldId id="305" r:id="rId8"/>
    <p:sldId id="262" r:id="rId9"/>
    <p:sldId id="263" r:id="rId10"/>
    <p:sldId id="264" r:id="rId11"/>
    <p:sldId id="265" r:id="rId12"/>
    <p:sldId id="294" r:id="rId13"/>
    <p:sldId id="266" r:id="rId14"/>
    <p:sldId id="267" r:id="rId15"/>
    <p:sldId id="268" r:id="rId16"/>
    <p:sldId id="269" r:id="rId17"/>
    <p:sldId id="270" r:id="rId18"/>
    <p:sldId id="295" r:id="rId19"/>
    <p:sldId id="271" r:id="rId20"/>
    <p:sldId id="272" r:id="rId21"/>
    <p:sldId id="296" r:id="rId22"/>
    <p:sldId id="298" r:id="rId23"/>
    <p:sldId id="273" r:id="rId24"/>
    <p:sldId id="29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301" r:id="rId33"/>
    <p:sldId id="302" r:id="rId34"/>
    <p:sldId id="281" r:id="rId35"/>
    <p:sldId id="282" r:id="rId36"/>
    <p:sldId id="283" r:id="rId37"/>
    <p:sldId id="284" r:id="rId38"/>
    <p:sldId id="297" r:id="rId39"/>
    <p:sldId id="287" r:id="rId40"/>
    <p:sldId id="28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8826-14E8-490C-8616-2670D5AEEEBE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8A56E-07B7-4408-98ED-72E265724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 Dang Nhan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02E7C8D-80C5-4689-A37C-D87B4C5DEB69}" type="datetimeFigureOut">
              <a:rPr lang="en-US" smtClean="0"/>
              <a:pPr/>
              <a:t>10-Mar-13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9B349AC-3FB8-4810-A1E4-C2164CF836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7406640" cy="3352800"/>
          </a:xfrm>
        </p:spPr>
        <p:txBody>
          <a:bodyPr anchor="t">
            <a:normAutofit fontScale="90000"/>
          </a:bodyPr>
          <a:lstStyle/>
          <a:p>
            <a:r>
              <a:rPr lang="en-GB" sz="4500" b="1" dirty="0" smtClean="0"/>
              <a:t>                </a:t>
            </a:r>
            <a:r>
              <a:rPr lang="en-GB" sz="5000" b="1" dirty="0" smtClean="0"/>
              <a:t> </a:t>
            </a:r>
            <a:br>
              <a:rPr lang="en-GB" sz="5000" b="1" dirty="0" smtClean="0"/>
            </a:br>
            <a:r>
              <a:rPr lang="en-GB" sz="5000" b="1" dirty="0" smtClean="0"/>
              <a:t>		  Lecture </a:t>
            </a:r>
            <a:r>
              <a:rPr lang="en-GB" sz="5000" b="1" dirty="0" smtClean="0">
                <a:latin typeface="Arial Rounded MT Bold" pitchFamily="34" charset="0"/>
              </a:rPr>
              <a:t>2</a:t>
            </a:r>
            <a:br>
              <a:rPr lang="en-GB" sz="5000" b="1" dirty="0" smtClean="0">
                <a:latin typeface="Arial Rounded MT Bold" pitchFamily="34" charset="0"/>
              </a:rPr>
            </a:br>
            <a:r>
              <a:rPr lang="en-GB" sz="5000" b="1" dirty="0" smtClean="0">
                <a:latin typeface="Arial Rounded MT Bold" pitchFamily="34" charset="0"/>
              </a:rPr>
              <a:t>   </a:t>
            </a:r>
            <a:r>
              <a:rPr lang="en-GB" sz="2700" dirty="0" smtClean="0">
                <a:effectLst/>
                <a:latin typeface="Arial Rounded MT Bold" pitchFamily="34" charset="0"/>
              </a:rPr>
              <a:t>Number Representation in Digital Systems</a:t>
            </a:r>
            <a:r>
              <a:rPr lang="en-GB" sz="4500" b="1" dirty="0" smtClean="0"/>
              <a:t/>
            </a:r>
            <a:br>
              <a:rPr lang="en-GB" sz="4500" b="1" dirty="0" smtClean="0"/>
            </a:br>
            <a:r>
              <a:rPr lang="en-GB" sz="4500" b="1" dirty="0" smtClean="0"/>
              <a:t>                 </a:t>
            </a:r>
            <a:r>
              <a:rPr lang="en-GB" sz="4800" b="1" dirty="0" smtClean="0">
                <a:effectLst/>
              </a:rPr>
              <a:t>  </a:t>
            </a:r>
            <a:r>
              <a:rPr lang="en-GB" sz="2200" b="1" dirty="0" smtClean="0">
                <a:effectLst/>
              </a:rPr>
              <a:t>04/03/2013</a:t>
            </a:r>
            <a:r>
              <a:rPr lang="en-GB" sz="4500" b="1" dirty="0" smtClean="0"/>
              <a:t/>
            </a:r>
            <a:br>
              <a:rPr lang="en-GB" sz="4500" b="1" dirty="0" smtClean="0"/>
            </a:br>
            <a:r>
              <a:rPr lang="en-GB" sz="4500" b="1" dirty="0" smtClean="0"/>
              <a:t/>
            </a:r>
            <a:br>
              <a:rPr lang="en-GB" sz="4500" b="1" dirty="0" smtClean="0"/>
            </a:br>
            <a:r>
              <a:rPr lang="en-GB" b="1" dirty="0" smtClean="0"/>
              <a:t> </a:t>
            </a:r>
            <a:r>
              <a:rPr lang="en-GB" sz="2800" i="1" dirty="0" smtClean="0">
                <a:solidFill>
                  <a:srgbClr val="002060"/>
                </a:solidFill>
                <a:effectLst/>
              </a:rPr>
              <a:t>Lecturer:  Phan </a:t>
            </a:r>
            <a:r>
              <a:rPr lang="en-GB" sz="2800" i="1" dirty="0" err="1" smtClean="0">
                <a:solidFill>
                  <a:srgbClr val="002060"/>
                </a:solidFill>
                <a:effectLst/>
              </a:rPr>
              <a:t>Quốc</a:t>
            </a:r>
            <a:r>
              <a:rPr lang="en-GB" sz="2800" i="1" dirty="0" smtClean="0">
                <a:solidFill>
                  <a:srgbClr val="002060"/>
                </a:solidFill>
                <a:effectLst/>
              </a:rPr>
              <a:t> </a:t>
            </a:r>
            <a:r>
              <a:rPr lang="en-GB" sz="2800" i="1" dirty="0" err="1" smtClean="0">
                <a:solidFill>
                  <a:srgbClr val="002060"/>
                </a:solidFill>
                <a:effectLst/>
              </a:rPr>
              <a:t>Huy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524000"/>
            <a:ext cx="7696200" cy="17526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Faculty of Computer Engineering</a:t>
            </a:r>
          </a:p>
          <a:p>
            <a:pPr algn="ctr"/>
            <a:endParaRPr lang="en-GB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GB" sz="2800" b="1" u="sng" dirty="0" smtClean="0">
                <a:solidFill>
                  <a:schemeClr val="accent1">
                    <a:lumMod val="50000"/>
                  </a:schemeClr>
                </a:solidFill>
              </a:rPr>
              <a:t>INTRODUCTION  TO DIGITAL SYSTEMS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0"/>
            <a:ext cx="6858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43000" y="1752600"/>
            <a:ext cx="762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You can convert a decimal fraction to binary by repeatedly multiplying the fractional results of successive multiplications by 2. The carries form the binary number.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3000" y="2895600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Convert the decimal fraction 0.188 to binary by repeatedly multiplying the fractional results by 2. </a:t>
            </a: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2209800" y="4038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0.188 </a:t>
            </a:r>
            <a:r>
              <a:rPr lang="en-US">
                <a:latin typeface="Arial" charset="0"/>
              </a:rPr>
              <a:t>x</a:t>
            </a:r>
            <a:r>
              <a:rPr lang="en-US"/>
              <a:t> 2 =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.</a:t>
            </a:r>
            <a:r>
              <a:rPr lang="en-US">
                <a:solidFill>
                  <a:srgbClr val="008000"/>
                </a:solidFill>
              </a:rPr>
              <a:t>376</a:t>
            </a:r>
            <a:r>
              <a:rPr lang="en-US"/>
              <a:t> 	carry = </a:t>
            </a: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2209800" y="43434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0.</a:t>
            </a:r>
            <a:r>
              <a:rPr lang="en-US" dirty="0">
                <a:solidFill>
                  <a:srgbClr val="008000"/>
                </a:solidFill>
              </a:rPr>
              <a:t>376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x</a:t>
            </a:r>
            <a:r>
              <a:rPr lang="en-US" dirty="0"/>
              <a:t> 2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  <a:r>
              <a:rPr lang="en-US" dirty="0">
                <a:solidFill>
                  <a:srgbClr val="008000"/>
                </a:solidFill>
              </a:rPr>
              <a:t>752</a:t>
            </a:r>
            <a:r>
              <a:rPr lang="en-US" dirty="0"/>
              <a:t> 	carry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2209800" y="46482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</a:t>
            </a:r>
            <a:r>
              <a:rPr lang="en-US">
                <a:solidFill>
                  <a:srgbClr val="008000"/>
                </a:solidFill>
              </a:rPr>
              <a:t>752</a:t>
            </a:r>
            <a:r>
              <a:rPr lang="en-US"/>
              <a:t> </a:t>
            </a:r>
            <a:r>
              <a:rPr lang="en-US">
                <a:latin typeface="Arial" charset="0"/>
              </a:rPr>
              <a:t>x</a:t>
            </a:r>
            <a:r>
              <a:rPr lang="en-US"/>
              <a:t> 2 =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.</a:t>
            </a:r>
            <a:r>
              <a:rPr lang="en-US">
                <a:solidFill>
                  <a:srgbClr val="008000"/>
                </a:solidFill>
              </a:rPr>
              <a:t>504</a:t>
            </a:r>
            <a:r>
              <a:rPr lang="en-US"/>
              <a:t> 	carry = </a:t>
            </a: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2209800" y="4953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</a:t>
            </a:r>
            <a:r>
              <a:rPr lang="en-US">
                <a:solidFill>
                  <a:srgbClr val="008000"/>
                </a:solidFill>
              </a:rPr>
              <a:t>504</a:t>
            </a:r>
            <a:r>
              <a:rPr lang="en-US"/>
              <a:t> </a:t>
            </a:r>
            <a:r>
              <a:rPr lang="en-US">
                <a:latin typeface="Arial" charset="0"/>
              </a:rPr>
              <a:t>x</a:t>
            </a:r>
            <a:r>
              <a:rPr lang="en-US"/>
              <a:t> 2 =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.</a:t>
            </a:r>
            <a:r>
              <a:rPr lang="en-US">
                <a:solidFill>
                  <a:srgbClr val="008000"/>
                </a:solidFill>
              </a:rPr>
              <a:t>008</a:t>
            </a:r>
            <a:r>
              <a:rPr lang="en-US"/>
              <a:t> 	carry = </a:t>
            </a: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2209800" y="52578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</a:t>
            </a:r>
            <a:r>
              <a:rPr lang="en-US">
                <a:solidFill>
                  <a:srgbClr val="008000"/>
                </a:solidFill>
              </a:rPr>
              <a:t>008</a:t>
            </a:r>
            <a:r>
              <a:rPr lang="en-US"/>
              <a:t> </a:t>
            </a:r>
            <a:r>
              <a:rPr lang="en-US">
                <a:latin typeface="Arial" charset="0"/>
              </a:rPr>
              <a:t>x</a:t>
            </a:r>
            <a:r>
              <a:rPr lang="en-US"/>
              <a:t> 2 =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.</a:t>
            </a:r>
            <a:r>
              <a:rPr lang="en-US">
                <a:solidFill>
                  <a:srgbClr val="008000"/>
                </a:solidFill>
              </a:rPr>
              <a:t>016</a:t>
            </a:r>
            <a:r>
              <a:rPr lang="en-US"/>
              <a:t> 	carry = </a:t>
            </a: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3505200" y="56388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Answer = </a:t>
            </a:r>
            <a:r>
              <a:rPr lang="en-US">
                <a:solidFill>
                  <a:srgbClr val="FF0000"/>
                </a:solidFill>
              </a:rPr>
              <a:t>.00110 </a:t>
            </a:r>
            <a:r>
              <a:rPr lang="en-US" sz="1400">
                <a:solidFill>
                  <a:srgbClr val="FF0000"/>
                </a:solidFill>
              </a:rPr>
              <a:t>(for five significant digits) </a:t>
            </a:r>
          </a:p>
        </p:txBody>
      </p:sp>
      <p:sp>
        <p:nvSpPr>
          <p:cNvPr id="15" name="Line 55"/>
          <p:cNvSpPr>
            <a:spLocks noChangeShapeType="1"/>
          </p:cNvSpPr>
          <p:nvPr/>
        </p:nvSpPr>
        <p:spPr bwMode="auto">
          <a:xfrm>
            <a:off x="6629400" y="4114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56"/>
          <p:cNvSpPr txBox="1">
            <a:spLocks noChangeArrowheads="1"/>
          </p:cNvSpPr>
          <p:nvPr/>
        </p:nvSpPr>
        <p:spPr bwMode="auto">
          <a:xfrm>
            <a:off x="6705600" y="40386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MSB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Conversion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 Box 56"/>
          <p:cNvSpPr txBox="1">
            <a:spLocks noChangeArrowheads="1"/>
          </p:cNvSpPr>
          <p:nvPr/>
        </p:nvSpPr>
        <p:spPr bwMode="auto">
          <a:xfrm>
            <a:off x="6705600" y="53340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 smtClean="0"/>
              <a:t>LSB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24200" y="4953000"/>
            <a:ext cx="2362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181600" y="4876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244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672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052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24200" y="4876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100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219200" y="1752600"/>
            <a:ext cx="762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You can convert decimal to any other base by repeatedly dividing by the base. For binary, repeatedly divide by 2: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219200" y="2667000"/>
            <a:ext cx="662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Convert the decimal number 49 to binary by repeatedly dividing by 2. 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219200" y="3429000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You can do this by “reverse division” and the answer will read from left to right. Put quotients to the left and remainders on top.</a:t>
            </a: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2819400" y="5181600"/>
            <a:ext cx="3581400" cy="457200"/>
            <a:chOff x="1776" y="3264"/>
            <a:chExt cx="2256" cy="288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192" y="3264"/>
              <a:ext cx="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49   2</a:t>
              </a: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776" y="3312"/>
              <a:ext cx="2035" cy="212"/>
            </a:xfrm>
            <a:custGeom>
              <a:avLst/>
              <a:gdLst/>
              <a:ahLst/>
              <a:cxnLst>
                <a:cxn ang="0">
                  <a:pos x="2005" y="212"/>
                </a:cxn>
                <a:cxn ang="0">
                  <a:pos x="1966" y="157"/>
                </a:cxn>
                <a:cxn ang="0">
                  <a:pos x="1954" y="101"/>
                </a:cxn>
                <a:cxn ang="0">
                  <a:pos x="1892" y="15"/>
                </a:cxn>
                <a:cxn ang="0">
                  <a:pos x="1096" y="8"/>
                </a:cxn>
                <a:cxn ang="0">
                  <a:pos x="0" y="19"/>
                </a:cxn>
              </a:cxnLst>
              <a:rect l="0" t="0" r="r" b="b"/>
              <a:pathLst>
                <a:path w="2035" h="212">
                  <a:moveTo>
                    <a:pt x="2005" y="212"/>
                  </a:moveTo>
                  <a:cubicBezTo>
                    <a:pt x="1998" y="203"/>
                    <a:pt x="1974" y="175"/>
                    <a:pt x="1966" y="157"/>
                  </a:cubicBezTo>
                  <a:cubicBezTo>
                    <a:pt x="1958" y="139"/>
                    <a:pt x="1966" y="125"/>
                    <a:pt x="1954" y="101"/>
                  </a:cubicBezTo>
                  <a:cubicBezTo>
                    <a:pt x="1942" y="77"/>
                    <a:pt x="2035" y="30"/>
                    <a:pt x="1892" y="15"/>
                  </a:cubicBezTo>
                  <a:cubicBezTo>
                    <a:pt x="1749" y="0"/>
                    <a:pt x="1411" y="7"/>
                    <a:pt x="1096" y="8"/>
                  </a:cubicBezTo>
                  <a:cubicBezTo>
                    <a:pt x="781" y="9"/>
                    <a:pt x="228" y="17"/>
                    <a:pt x="0" y="19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953000" y="5562600"/>
            <a:ext cx="2057400" cy="669925"/>
            <a:chOff x="3216" y="3504"/>
            <a:chExt cx="1296" cy="422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16" y="3600"/>
              <a:ext cx="8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Decimal number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4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888" y="3610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base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 flipV="1">
              <a:off x="3792" y="351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648200" y="518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24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962400" y="4876800"/>
            <a:ext cx="2819400" cy="1219200"/>
            <a:chOff x="2496" y="3072"/>
            <a:chExt cx="1776" cy="768"/>
          </a:xfrm>
        </p:grpSpPr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3456" y="3072"/>
              <a:ext cx="816" cy="192"/>
              <a:chOff x="3456" y="3072"/>
              <a:chExt cx="816" cy="192"/>
            </a:xfrm>
          </p:grpSpPr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3648" y="3072"/>
                <a:ext cx="6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remainder</a:t>
                </a: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3456" y="31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2496" y="3504"/>
              <a:ext cx="672" cy="336"/>
              <a:chOff x="2496" y="3504"/>
              <a:chExt cx="672" cy="336"/>
            </a:xfrm>
          </p:grpSpPr>
          <p:sp>
            <p:nvSpPr>
              <p:cNvPr id="29" name="Text Box 31"/>
              <p:cNvSpPr txBox="1">
                <a:spLocks noChangeArrowheads="1"/>
              </p:cNvSpPr>
              <p:nvPr/>
            </p:nvSpPr>
            <p:spPr bwMode="auto">
              <a:xfrm>
                <a:off x="2496" y="3648"/>
                <a:ext cx="6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Quotient</a:t>
                </a:r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 flipV="1">
                <a:off x="2880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114800" y="518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8100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505200" y="5181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124200" y="5181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743200" y="5181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295400" y="5638800"/>
            <a:ext cx="1676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Continue until the last quotient is 0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24384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1981200" y="4876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Answer: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Conversion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3" grpId="0"/>
      <p:bldP spid="16" grpId="0"/>
      <p:bldP spid="25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Binary Addition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617144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0" y="1752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rules for binary addition are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667000" y="2133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 + 0 = 0 	Sum = 0, carry = 0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667000" y="243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 + 1 = 0 	Sum = 1, carry = 0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667000" y="2743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+ 0 = 0 	Sum = 1, carry = 0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667000" y="30480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+ 1 = 10 	Sum = 0, carry = 1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524000" y="358140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When an input carry = 1 due to a previous result, the rules are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667000" y="4114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+ 0 + 0 = 01 		Sum = 1, carry = 0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667000" y="4419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+ 0 + 1 = 10 		Sum = 0, carry = 1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2667000" y="4724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+ 1 + 0 = 10 		Sum = 0, carry = 1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667000" y="5029200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+ 1 + 1 = </a:t>
            </a:r>
            <a:r>
              <a:rPr lang="en-US" dirty="0" smtClean="0"/>
              <a:t>11 </a:t>
            </a:r>
            <a:r>
              <a:rPr lang="en-US" dirty="0"/>
              <a:t>		Sum = 1, carry = 1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Addition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524000" y="1676400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/>
              <a:t>Add the binary numbers 00111 and 10101 and show the equivalent decimal addition.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0" y="28956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 0 0111          7</a:t>
            </a:r>
            <a:endParaRPr lang="en-US" dirty="0"/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86200" y="32766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1 0101         21</a:t>
            </a:r>
            <a:endParaRPr lang="en-US" dirty="0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38100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19600" y="3733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334000" y="266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4267200" y="3733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181600" y="266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4114800" y="3733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5029200" y="266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3962400" y="3733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3810000" y="3733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5029200" y="3733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3000" y="37338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  28</a:t>
            </a:r>
            <a:endParaRPr lang="en-US" dirty="0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4724400" y="3733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Addition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0" y="1676400"/>
            <a:ext cx="76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The rules for binary subtraction are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67000" y="2133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 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 0 = 0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67000" y="243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 1 = 0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7000" y="2743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 0 = 1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14600" y="30480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 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 1 = 1  with a borrow of 1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600200" y="3581400"/>
            <a:ext cx="662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Subtract the binary number 00111 from 10101 and show the equivalent decimal subtraction.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505200" y="49530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0 01 11        7</a:t>
            </a:r>
            <a:endParaRPr lang="en-US" dirty="0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05200" y="4648200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1 01 01        21</a:t>
            </a:r>
            <a:endParaRPr lang="en-US" dirty="0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3505200" y="533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114800" y="533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962400" y="533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810000" y="533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3657600" y="533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3505200" y="5334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47244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648200" y="5334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14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4419600" y="5334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Subtraction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 animBg="1"/>
      <p:bldP spid="17" grpId="0"/>
      <p:bldP spid="19" grpId="0"/>
      <p:bldP spid="20" grpId="0"/>
      <p:bldP spid="21" grpId="0"/>
      <p:bldP spid="22" grpId="0"/>
      <p:bldP spid="23" grpId="0" animBg="1"/>
      <p:bldP spid="24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1752600"/>
            <a:ext cx="7391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The 1’s complement of a binary number is just the inverse of the digits. </a:t>
            </a: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To </a:t>
            </a:r>
            <a:r>
              <a:rPr lang="en-US" dirty="0"/>
              <a:t>form the 1’s complement, change all 0’s to 1’s and all 1’s to 0’s. 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1219200" y="2895600"/>
            <a:ext cx="632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For example, the 1’s complement of </a:t>
            </a:r>
            <a:r>
              <a:rPr lang="en-US" dirty="0" smtClean="0">
                <a:solidFill>
                  <a:srgbClr val="008000"/>
                </a:solidFill>
              </a:rPr>
              <a:t>11001010 </a:t>
            </a:r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63246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00110101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219200" y="3505200"/>
            <a:ext cx="754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In digital circuits, </a:t>
            </a:r>
            <a:r>
              <a:rPr lang="en-US" dirty="0" smtClean="0"/>
              <a:t> the </a:t>
            </a:r>
            <a:r>
              <a:rPr lang="en-US" dirty="0"/>
              <a:t>1’s complement is formed by using inverters: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  <a:latin typeface=".VnLucida sans" pitchFamily="34" charset="0"/>
                <a:cs typeface="Times" pitchFamily="18" charset="0"/>
              </a:rPr>
              <a:t>I</a:t>
            </a:r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’s Complement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419600"/>
            <a:ext cx="5019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3000" y="17526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2’s complement of a binary number is found by adding 1 to the LSB of the 1’s complement.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43000" y="25908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Recall that the 1’s complement of </a:t>
            </a:r>
            <a:r>
              <a:rPr lang="en-US" dirty="0">
                <a:solidFill>
                  <a:srgbClr val="008000"/>
                </a:solidFill>
              </a:rPr>
              <a:t>11001010 </a:t>
            </a:r>
            <a:r>
              <a:rPr lang="en-US" dirty="0"/>
              <a:t>is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3600" y="259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00110101 </a:t>
            </a:r>
            <a:r>
              <a:rPr lang="en-US" sz="1400" dirty="0">
                <a:solidFill>
                  <a:srgbClr val="FF0000"/>
                </a:solidFill>
              </a:rPr>
              <a:t>(1’s complement)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143000" y="3505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 form the 2’s complement, add 1: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629400" y="2819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+1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715000" y="3124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943600" y="3124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00110110 </a:t>
            </a:r>
            <a:r>
              <a:rPr lang="en-US" sz="1400" dirty="0">
                <a:solidFill>
                  <a:srgbClr val="FF0000"/>
                </a:solidFill>
              </a:rPr>
              <a:t>(2’s complement)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1219200" y="4114800"/>
          <a:ext cx="4876800" cy="2455863"/>
        </p:xfrm>
        <a:graphic>
          <a:graphicData uri="http://schemas.openxmlformats.org/presentationml/2006/ole">
            <p:oleObj spid="_x0000_s3074" name="CorelDRAW" r:id="rId3" imgW="2822400" imgH="1402560" progId="">
              <p:embed/>
            </p:oleObj>
          </a:graphicData>
        </a:graphic>
      </p:graphicFrame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90600" y="4208463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8000"/>
                </a:solidFill>
              </a:rPr>
              <a:t>1       1       0       0       1       0       1       0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990600" y="4894263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0       0       1       1       0       1       0       1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867400" y="4360863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914400" y="6203950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0       0       1       1       0       1       1       0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2’s Complement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Performance of Signed Numbers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629400" cy="410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7543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There are several ways to represent signed binary numbers. In all cases, the MSB in a signed number is the sign bit, that tells you if the number is positive or negative. 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066800" y="2895600"/>
            <a:ext cx="7543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/>
              <a:t>Computers </a:t>
            </a:r>
            <a:r>
              <a:rPr lang="en-US" dirty="0"/>
              <a:t>use a modified 2’s complement for signed numbers. </a:t>
            </a: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Positive </a:t>
            </a:r>
            <a:r>
              <a:rPr lang="en-US" dirty="0"/>
              <a:t>numbers are stored in </a:t>
            </a:r>
            <a:r>
              <a:rPr lang="en-US" i="1" dirty="0"/>
              <a:t>true</a:t>
            </a:r>
            <a:r>
              <a:rPr lang="en-US" dirty="0"/>
              <a:t> form (with a 0 for the sign bit) and negative numbers are stored in </a:t>
            </a:r>
            <a:r>
              <a:rPr lang="en-US" i="1" dirty="0"/>
              <a:t>complement</a:t>
            </a:r>
            <a:r>
              <a:rPr lang="en-US" dirty="0"/>
              <a:t> form (with a 1 for the sign bit). 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1905000" y="42672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For example, the positive number 58 is written using 8-bits as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>
                <a:solidFill>
                  <a:srgbClr val="008000"/>
                </a:solidFill>
              </a:rPr>
              <a:t>0111010</a:t>
            </a:r>
            <a:r>
              <a:rPr lang="en-US" sz="2000" dirty="0"/>
              <a:t> (true form).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295400" y="51816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Sign bit</a:t>
            </a: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V="1">
            <a:off x="1828800" y="49530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29718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</a:rPr>
              <a:t>Magnitude bits</a:t>
            </a: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H="1" flipV="1">
            <a:off x="2819400" y="4953000"/>
            <a:ext cx="304800" cy="304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Signed Binary Number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Number</a:t>
            </a:r>
          </a:p>
          <a:p>
            <a:r>
              <a:rPr lang="en-US" dirty="0" smtClean="0"/>
              <a:t>Binary Number</a:t>
            </a:r>
          </a:p>
          <a:p>
            <a:r>
              <a:rPr lang="en-US" dirty="0" smtClean="0"/>
              <a:t>Floating Point Number</a:t>
            </a:r>
          </a:p>
          <a:p>
            <a:r>
              <a:rPr lang="en-US" dirty="0" smtClean="0"/>
              <a:t>Hexadecimal Number</a:t>
            </a:r>
          </a:p>
          <a:p>
            <a:r>
              <a:rPr lang="en-US" dirty="0" smtClean="0"/>
              <a:t>Octal Number</a:t>
            </a:r>
          </a:p>
          <a:p>
            <a:r>
              <a:rPr lang="en-US" dirty="0" smtClean="0"/>
              <a:t>BCD</a:t>
            </a:r>
          </a:p>
          <a:p>
            <a:r>
              <a:rPr lang="en-US" dirty="0" smtClean="0"/>
              <a:t>ASCII</a:t>
            </a:r>
          </a:p>
          <a:p>
            <a:r>
              <a:rPr lang="en-US" dirty="0" smtClean="0"/>
              <a:t>Digital Key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66800" y="44958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Assuming that the sign bit = </a:t>
            </a:r>
            <a:r>
              <a:rPr lang="en-US" sz="2000" dirty="0">
                <a:latin typeface="Symbol" pitchFamily="18" charset="2"/>
              </a:rPr>
              <a:t>-</a:t>
            </a:r>
            <a:r>
              <a:rPr lang="en-US" sz="2000" dirty="0"/>
              <a:t>128, show that 11000110 = </a:t>
            </a:r>
            <a:r>
              <a:rPr lang="en-US" sz="2000" dirty="0">
                <a:latin typeface="Symbol" pitchFamily="18" charset="2"/>
              </a:rPr>
              <a:t>-</a:t>
            </a:r>
            <a:r>
              <a:rPr lang="en-US" sz="2000" dirty="0"/>
              <a:t>58 as a 2’s complement signed number: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38600" y="5470525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1   1   0   0   0   1   1   0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752600" y="5165725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Column weights: </a:t>
            </a:r>
            <a:r>
              <a:rPr lang="en-US" sz="2000" dirty="0">
                <a:solidFill>
                  <a:srgbClr val="FF0000"/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rgbClr val="FF0000"/>
                </a:solidFill>
              </a:rPr>
              <a:t>128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000"/>
                </a:solidFill>
              </a:rPr>
              <a:t>64 32 16 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8   </a:t>
            </a:r>
            <a:r>
              <a:rPr lang="en-US" sz="2000" dirty="0">
                <a:solidFill>
                  <a:srgbClr val="008000"/>
                </a:solidFill>
              </a:rPr>
              <a:t>4   2   </a:t>
            </a:r>
            <a:r>
              <a:rPr lang="en-US" sz="2000" dirty="0" smtClean="0">
                <a:solidFill>
                  <a:srgbClr val="008000"/>
                </a:solidFill>
              </a:rPr>
              <a:t>1</a:t>
            </a:r>
            <a:endParaRPr lang="en-US" sz="2000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81400" y="5715000"/>
            <a:ext cx="434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rgbClr val="FF0000"/>
                </a:solidFill>
              </a:rPr>
              <a:t>128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+</a:t>
            </a:r>
            <a:r>
              <a:rPr lang="en-US" sz="2000" dirty="0">
                <a:solidFill>
                  <a:srgbClr val="008000"/>
                </a:solidFill>
              </a:rPr>
              <a:t>64             </a:t>
            </a:r>
            <a:r>
              <a:rPr lang="en-US" sz="2000" dirty="0" smtClean="0">
                <a:solidFill>
                  <a:srgbClr val="008000"/>
                </a:solidFill>
              </a:rPr>
              <a:t> +</a:t>
            </a:r>
            <a:r>
              <a:rPr lang="en-US" sz="2000" dirty="0">
                <a:solidFill>
                  <a:srgbClr val="008000"/>
                </a:solidFill>
              </a:rPr>
              <a:t>4 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+</a:t>
            </a:r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/>
              <a:t>     </a:t>
            </a:r>
            <a:r>
              <a:rPr lang="en-US" sz="2000" dirty="0" smtClean="0"/>
              <a:t>=  </a:t>
            </a:r>
            <a:r>
              <a:rPr lang="en-US" sz="2000" dirty="0" smtClean="0">
                <a:solidFill>
                  <a:srgbClr val="FF0000"/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66800" y="15240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Negative numbers are written as the 2’s complement of the corresponding positive number. 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905000" y="274320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Symbol" pitchFamily="18" charset="2"/>
              </a:rPr>
              <a:t>-</a:t>
            </a:r>
            <a:r>
              <a:rPr lang="en-US" sz="2000" dirty="0"/>
              <a:t>58 =</a:t>
            </a:r>
            <a:r>
              <a:rPr lang="en-US" sz="2000" dirty="0">
                <a:solidFill>
                  <a:srgbClr val="FF0000"/>
                </a:solidFill>
              </a:rPr>
              <a:t> 1</a:t>
            </a:r>
            <a:r>
              <a:rPr lang="en-US" sz="2000" dirty="0">
                <a:solidFill>
                  <a:srgbClr val="008000"/>
                </a:solidFill>
              </a:rPr>
              <a:t>1000110</a:t>
            </a:r>
            <a:r>
              <a:rPr lang="en-US" sz="2000" dirty="0"/>
              <a:t> (complement form) </a:t>
            </a:r>
          </a:p>
        </p:txBody>
      </p: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1524000" y="3063875"/>
            <a:ext cx="3810000" cy="442913"/>
            <a:chOff x="960" y="1930"/>
            <a:chExt cx="2400" cy="279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960" y="1978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</a:rPr>
                <a:t>Sign bit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488" y="1930"/>
              <a:ext cx="192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208" y="1978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008000"/>
                  </a:solidFill>
                </a:rPr>
                <a:t>Magnitude bits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2160" y="1930"/>
              <a:ext cx="96" cy="9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066800" y="3489325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An easy way to read a signed number that uses this notation is to assign the sign bit a column weight of </a:t>
            </a:r>
            <a:r>
              <a:rPr lang="en-US" sz="2000" dirty="0">
                <a:latin typeface="Symbol" pitchFamily="18" charset="2"/>
              </a:rPr>
              <a:t>-</a:t>
            </a:r>
            <a:r>
              <a:rPr lang="en-US" sz="2000" dirty="0"/>
              <a:t>128 (for an 8-bit number). Then add the column weights for the 1’s. </a:t>
            </a:r>
            <a:endParaRPr lang="en-US" sz="2000" dirty="0" smtClean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066800" y="2362200"/>
            <a:ext cx="723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 negative number </a:t>
            </a:r>
            <a:r>
              <a:rPr lang="en-US" sz="2000" dirty="0">
                <a:latin typeface="Symbol" pitchFamily="18" charset="2"/>
              </a:rPr>
              <a:t>-</a:t>
            </a:r>
            <a:r>
              <a:rPr lang="en-US" sz="2000" dirty="0"/>
              <a:t>58 is written as: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Signed Binary Number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Binary Multiplication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75" y="1371600"/>
            <a:ext cx="7781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Binary Division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76104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371600" y="1371600"/>
            <a:ext cx="708660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Floating point notation is capable of representing very large or small numbers by using a form of scientific notation. A 32-bit single precision number is illustrated. </a:t>
            </a:r>
          </a:p>
          <a:p>
            <a:pPr algn="just">
              <a:spcBef>
                <a:spcPct val="50000"/>
              </a:spcBef>
            </a:pPr>
            <a:endParaRPr lang="en-US" b="1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14600" y="2667000"/>
            <a:ext cx="4495800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</a:rPr>
              <a:t>S  </a:t>
            </a:r>
            <a:r>
              <a:rPr lang="en-US" sz="1800" b="1" dirty="0">
                <a:solidFill>
                  <a:schemeClr val="tx2"/>
                </a:solidFill>
              </a:rPr>
              <a:t>E (8 bits)</a:t>
            </a:r>
            <a:r>
              <a:rPr lang="en-US" sz="1800" b="1" dirty="0"/>
              <a:t> 	      </a:t>
            </a:r>
            <a:r>
              <a:rPr lang="en-US" sz="1800" b="1" dirty="0">
                <a:solidFill>
                  <a:srgbClr val="008000"/>
                </a:solidFill>
              </a:rPr>
              <a:t>F (23 bits)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447800" y="3200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Sign bit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2209800" y="3124200"/>
            <a:ext cx="304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181600" y="3200400"/>
            <a:ext cx="327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8000"/>
                </a:solidFill>
              </a:rPr>
              <a:t>Magnitude with MSB dropped </a:t>
            </a:r>
            <a:endParaRPr lang="en-US" sz="1600" b="1">
              <a:solidFill>
                <a:srgbClr val="008000"/>
              </a:solidFill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5410200" y="3124200"/>
            <a:ext cx="762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38100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514600" y="3200400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2"/>
                </a:solidFill>
              </a:rPr>
              <a:t>Biased exponent (+127) 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971800" y="3124200"/>
            <a:ext cx="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2819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3810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Floating Point Number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Floating Point Number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71600" y="16764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Express the speed of light, </a:t>
            </a:r>
            <a:r>
              <a:rPr lang="en-US" sz="2000" b="1" i="1" dirty="0"/>
              <a:t>c</a:t>
            </a:r>
            <a:r>
              <a:rPr lang="en-US" sz="2000" b="1" dirty="0"/>
              <a:t>, in single precision floating point notation. (</a:t>
            </a:r>
            <a:r>
              <a:rPr lang="en-US" sz="2000" b="1" i="1" dirty="0"/>
              <a:t>c</a:t>
            </a:r>
            <a:r>
              <a:rPr lang="en-US" sz="2000" b="1" dirty="0"/>
              <a:t> = 0.2998 x 10</a:t>
            </a:r>
            <a:r>
              <a:rPr lang="en-US" sz="2000" b="1" baseline="30000" dirty="0"/>
              <a:t>9</a:t>
            </a:r>
            <a:r>
              <a:rPr lang="en-US" sz="2000" b="1" dirty="0"/>
              <a:t>)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371600" y="35052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b="1" dirty="0"/>
              <a:t>In scientific notation,  </a:t>
            </a:r>
            <a:r>
              <a:rPr lang="en-US" sz="2000" b="1" i="1" dirty="0"/>
              <a:t>c</a:t>
            </a:r>
            <a:r>
              <a:rPr lang="en-US" sz="2000" b="1" dirty="0"/>
              <a:t> = 1</a:t>
            </a:r>
            <a:r>
              <a:rPr lang="en-US" sz="2000" b="1" dirty="0">
                <a:solidFill>
                  <a:srgbClr val="008000"/>
                </a:solidFill>
              </a:rPr>
              <a:t>.001 1101 1110 1001 0101 1100 0000</a:t>
            </a:r>
            <a:r>
              <a:rPr lang="en-US" sz="2000" b="1" dirty="0"/>
              <a:t> </a:t>
            </a:r>
            <a:r>
              <a:rPr lang="en-US" sz="2000" b="1" dirty="0">
                <a:latin typeface="Arial" charset="0"/>
              </a:rPr>
              <a:t>x</a:t>
            </a:r>
            <a:r>
              <a:rPr lang="en-US" sz="2000" b="1" dirty="0"/>
              <a:t> 2</a:t>
            </a:r>
            <a:r>
              <a:rPr lang="en-US" sz="2000" b="1" baseline="30000" dirty="0">
                <a:solidFill>
                  <a:schemeClr val="tx2"/>
                </a:solidFill>
              </a:rPr>
              <a:t>28</a:t>
            </a:r>
            <a:r>
              <a:rPr lang="en-US" sz="2000" b="1" dirty="0"/>
              <a:t>. </a:t>
            </a: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2667000" y="5715000"/>
            <a:ext cx="4876800" cy="533399"/>
            <a:chOff x="2496" y="3600"/>
            <a:chExt cx="2832" cy="407"/>
          </a:xfrm>
        </p:grpSpPr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2496" y="3600"/>
              <a:ext cx="2832" cy="40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FF0000"/>
                  </a:solidFill>
                </a:rPr>
                <a:t>0  </a:t>
              </a:r>
              <a:r>
                <a:rPr lang="en-US" sz="1800" b="1" dirty="0">
                  <a:solidFill>
                    <a:schemeClr val="tx2"/>
                  </a:solidFill>
                </a:rPr>
                <a:t>10011011   </a:t>
              </a:r>
              <a:r>
                <a:rPr lang="en-US" sz="1800" b="1" dirty="0">
                  <a:solidFill>
                    <a:srgbClr val="008000"/>
                  </a:solidFill>
                </a:rPr>
                <a:t>001 1101 1110 1001 0101 1100  </a:t>
              </a: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268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36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1371600" y="2590800"/>
            <a:ext cx="6477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b="1" dirty="0"/>
              <a:t>In binary, </a:t>
            </a:r>
            <a:r>
              <a:rPr lang="en-US" sz="2000" b="1" i="1" dirty="0"/>
              <a:t>c</a:t>
            </a:r>
            <a:r>
              <a:rPr lang="en-US" sz="2000" b="1" dirty="0"/>
              <a:t> = 0001 0001 1101 1110 1001 0101 1100 0000</a:t>
            </a:r>
            <a:r>
              <a:rPr lang="en-US" sz="2000" b="1" baseline="-25000" dirty="0"/>
              <a:t>2</a:t>
            </a:r>
            <a:r>
              <a:rPr lang="en-US" sz="2000" b="1" dirty="0"/>
              <a:t>. 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1371600" y="4419600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S = 0 because the number is positive.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E = 28 + 127 = 155</a:t>
            </a:r>
            <a:r>
              <a:rPr lang="en-US" sz="2000" b="1" baseline="-25000" dirty="0">
                <a:solidFill>
                  <a:schemeClr val="tx2"/>
                </a:solidFill>
              </a:rPr>
              <a:t>10</a:t>
            </a:r>
            <a:r>
              <a:rPr lang="en-US" sz="2000" b="1" dirty="0">
                <a:solidFill>
                  <a:schemeClr val="tx2"/>
                </a:solidFill>
              </a:rPr>
              <a:t> = 1001 1011</a:t>
            </a:r>
            <a:r>
              <a:rPr lang="en-US" sz="2000" b="1" baseline="-25000" dirty="0">
                <a:solidFill>
                  <a:schemeClr val="tx2"/>
                </a:solidFill>
              </a:rPr>
              <a:t>2</a:t>
            </a:r>
            <a:r>
              <a:rPr lang="en-US" sz="2000" b="1" dirty="0"/>
              <a:t>.  </a:t>
            </a:r>
            <a:r>
              <a:rPr lang="en-US" sz="2000" b="1" dirty="0">
                <a:solidFill>
                  <a:srgbClr val="008000"/>
                </a:solidFill>
              </a:rPr>
              <a:t>F is the next 23 bits after the first 1 is dropped.</a:t>
            </a:r>
            <a:r>
              <a:rPr lang="en-US" sz="2000" b="1" dirty="0"/>
              <a:t> 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1371600" y="5181600"/>
            <a:ext cx="365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In floating point notation,</a:t>
            </a:r>
            <a:r>
              <a:rPr lang="en-US" b="1" i="1" dirty="0"/>
              <a:t> c</a:t>
            </a:r>
            <a:r>
              <a:rPr lang="en-US" b="1" dirty="0"/>
              <a:t>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19200" y="1752600"/>
            <a:ext cx="70866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Using the signed number notation with negative numbers in 2’s complement form simplifies addition and subtraction of signed numbers.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143000" y="2743200"/>
            <a:ext cx="762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Rules for </a:t>
            </a:r>
            <a:r>
              <a:rPr lang="en-US" b="1" dirty="0"/>
              <a:t>addition</a:t>
            </a:r>
            <a:r>
              <a:rPr lang="en-US" dirty="0"/>
              <a:t>: Add the two signed numbers. Discard any final carries. The result is in signed form.  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1295400" y="39624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00011110 </a:t>
            </a:r>
            <a:r>
              <a:rPr lang="en-US" sz="2000">
                <a:solidFill>
                  <a:srgbClr val="008000"/>
                </a:solidFill>
              </a:rPr>
              <a:t>= +30</a:t>
            </a:r>
            <a:r>
              <a:rPr lang="en-US" sz="2000"/>
              <a:t>   </a:t>
            </a:r>
          </a:p>
          <a:p>
            <a:r>
              <a:rPr lang="en-US" sz="2000"/>
              <a:t>00001111 </a:t>
            </a:r>
            <a:r>
              <a:rPr lang="en-US" sz="2000">
                <a:solidFill>
                  <a:srgbClr val="008000"/>
                </a:solidFill>
              </a:rPr>
              <a:t>= +15</a:t>
            </a: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1371600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295400" y="4648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00101101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2362200" y="4648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 = </a:t>
            </a:r>
            <a:r>
              <a:rPr lang="en-US" sz="2000" dirty="0">
                <a:solidFill>
                  <a:srgbClr val="008000"/>
                </a:solidFill>
              </a:rPr>
              <a:t>+45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3581400" y="39624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00001110 </a:t>
            </a:r>
            <a:r>
              <a:rPr lang="en-US" sz="2000" dirty="0">
                <a:solidFill>
                  <a:srgbClr val="008000"/>
                </a:solidFill>
              </a:rPr>
              <a:t>= +14</a:t>
            </a:r>
            <a:r>
              <a:rPr lang="en-US" sz="2000" dirty="0"/>
              <a:t>   </a:t>
            </a:r>
          </a:p>
          <a:p>
            <a:r>
              <a:rPr lang="en-US" sz="2000" dirty="0"/>
              <a:t>11101111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= </a:t>
            </a:r>
            <a:r>
              <a:rPr lang="en-US" sz="2000" dirty="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rgbClr val="008000"/>
                </a:solidFill>
              </a:rPr>
              <a:t>17</a:t>
            </a: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>
            <a:off x="3657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3581400" y="4648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11111101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4648200" y="4648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  =   </a:t>
            </a:r>
            <a:r>
              <a:rPr lang="en-US" sz="2000" dirty="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5867400" y="39624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11111111 </a:t>
            </a:r>
            <a:r>
              <a:rPr lang="en-US" sz="2000">
                <a:solidFill>
                  <a:srgbClr val="008000"/>
                </a:solidFill>
              </a:rPr>
              <a:t>=  </a:t>
            </a:r>
            <a:r>
              <a:rPr lang="en-US" sz="200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>
                <a:solidFill>
                  <a:srgbClr val="008000"/>
                </a:solidFill>
              </a:rPr>
              <a:t>1</a:t>
            </a:r>
            <a:r>
              <a:rPr lang="en-US" sz="2000"/>
              <a:t>   </a:t>
            </a:r>
          </a:p>
          <a:p>
            <a:r>
              <a:rPr lang="en-US" sz="2000"/>
              <a:t>11111000 </a:t>
            </a:r>
            <a:r>
              <a:rPr lang="en-US" sz="2000">
                <a:solidFill>
                  <a:srgbClr val="008000"/>
                </a:solidFill>
              </a:rPr>
              <a:t>=  </a:t>
            </a:r>
            <a:r>
              <a:rPr lang="en-US" sz="200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>
                <a:solidFill>
                  <a:srgbClr val="008000"/>
                </a:solidFill>
              </a:rPr>
              <a:t>8</a:t>
            </a:r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>
            <a:off x="5943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5867400" y="4648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11110111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6934200" y="4648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  =  </a:t>
            </a:r>
            <a:r>
              <a:rPr lang="en-US" sz="2000" dirty="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rgbClr val="008000"/>
                </a:solidFill>
              </a:rPr>
              <a:t>9</a:t>
            </a:r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5708650" y="4648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1" name="Line 49"/>
          <p:cNvSpPr>
            <a:spLocks noChangeShapeType="1"/>
          </p:cNvSpPr>
          <p:nvPr/>
        </p:nvSpPr>
        <p:spPr bwMode="auto">
          <a:xfrm flipV="1">
            <a:off x="5791200" y="4756150"/>
            <a:ext cx="152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648200" y="4953000"/>
            <a:ext cx="1524000" cy="565150"/>
            <a:chOff x="2928" y="3532"/>
            <a:chExt cx="960" cy="356"/>
          </a:xfrm>
        </p:grpSpPr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2928" y="3676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Discard carry</a:t>
              </a:r>
            </a:p>
          </p:txBody>
        </p:sp>
        <p:sp>
          <p:nvSpPr>
            <p:cNvPr id="24" name="Line 51"/>
            <p:cNvSpPr>
              <a:spLocks noChangeShapeType="1"/>
            </p:cNvSpPr>
            <p:nvPr/>
          </p:nvSpPr>
          <p:spPr bwMode="auto">
            <a:xfrm flipV="1">
              <a:off x="3504" y="3532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itle 3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Arithmetic Operations with Signed Numbers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/>
      <p:bldP spid="12" grpId="0"/>
      <p:bldP spid="13" grpId="0" animBg="1"/>
      <p:bldP spid="15" grpId="0"/>
      <p:bldP spid="16" grpId="0"/>
      <p:bldP spid="17" grpId="0" animBg="1"/>
      <p:bldP spid="19" grpId="0"/>
      <p:bldP spid="20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5791200" y="4038600"/>
            <a:ext cx="168275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1336675" y="4038600"/>
            <a:ext cx="168275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95400" y="39624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01000000 </a:t>
            </a:r>
            <a:r>
              <a:rPr lang="en-US" sz="2000">
                <a:solidFill>
                  <a:srgbClr val="008000"/>
                </a:solidFill>
              </a:rPr>
              <a:t>= +128</a:t>
            </a:r>
            <a:r>
              <a:rPr lang="en-US" sz="2000"/>
              <a:t>   </a:t>
            </a:r>
          </a:p>
          <a:p>
            <a:r>
              <a:rPr lang="en-US" sz="2000"/>
              <a:t>01000001 </a:t>
            </a:r>
            <a:r>
              <a:rPr lang="en-US" sz="2000">
                <a:solidFill>
                  <a:srgbClr val="008000"/>
                </a:solidFill>
              </a:rPr>
              <a:t>= +129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371600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95400" y="4648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10000001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62200" y="46482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  = </a:t>
            </a:r>
            <a:r>
              <a:rPr lang="en-US" sz="2000" dirty="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rgbClr val="008000"/>
                </a:solidFill>
              </a:rPr>
              <a:t>126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15000" y="39624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10000001 </a:t>
            </a:r>
            <a:r>
              <a:rPr lang="en-US" sz="2000">
                <a:solidFill>
                  <a:srgbClr val="008000"/>
                </a:solidFill>
              </a:rPr>
              <a:t>= </a:t>
            </a:r>
            <a:r>
              <a:rPr lang="en-US" sz="200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>
                <a:solidFill>
                  <a:srgbClr val="008000"/>
                </a:solidFill>
              </a:rPr>
              <a:t>127</a:t>
            </a:r>
            <a:r>
              <a:rPr lang="en-US" sz="2000"/>
              <a:t>   </a:t>
            </a:r>
          </a:p>
          <a:p>
            <a:r>
              <a:rPr lang="en-US" sz="2000"/>
              <a:t>10000001 </a:t>
            </a:r>
            <a:r>
              <a:rPr lang="en-US" sz="2000">
                <a:solidFill>
                  <a:srgbClr val="008000"/>
                </a:solidFill>
              </a:rPr>
              <a:t>= </a:t>
            </a:r>
            <a:r>
              <a:rPr lang="en-US" sz="200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>
                <a:solidFill>
                  <a:srgbClr val="008000"/>
                </a:solidFill>
              </a:rPr>
              <a:t>127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7912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589588" y="4648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100000010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781800" y="4648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  =   </a:t>
            </a:r>
            <a:r>
              <a:rPr lang="en-US" sz="2000" dirty="0">
                <a:solidFill>
                  <a:srgbClr val="008000"/>
                </a:solidFill>
              </a:rPr>
              <a:t>+2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219200" y="1752600"/>
            <a:ext cx="7162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Note that if the number of bits required for the answer is exceeded, overflow will occur. </a:t>
            </a:r>
            <a:r>
              <a:rPr lang="en-US" dirty="0" smtClean="0"/>
              <a:t> This </a:t>
            </a:r>
            <a:r>
              <a:rPr lang="en-US" dirty="0"/>
              <a:t>occurs only if both numbers have the same sign</a:t>
            </a:r>
            <a:r>
              <a:rPr lang="en-US" dirty="0" smtClean="0"/>
              <a:t>.</a:t>
            </a:r>
          </a:p>
          <a:p>
            <a:pPr algn="just"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/>
              <a:t>The overflow will be indicated by an incorrect sign bit.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295400" y="33528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examples are: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743200" y="5334000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Wrong!</a:t>
            </a:r>
            <a:r>
              <a:rPr lang="en-US" sz="2000" dirty="0"/>
              <a:t> The answer is incorrect and the sign bit has changed.</a:t>
            </a:r>
          </a:p>
        </p:txBody>
      </p: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4038600" y="4648200"/>
            <a:ext cx="1600200" cy="336550"/>
            <a:chOff x="2544" y="2928"/>
            <a:chExt cx="1008" cy="212"/>
          </a:xfrm>
        </p:grpSpPr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2544" y="2928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Discard carry</a:t>
              </a:r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3312" y="3072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33"/>
          <p:cNvSpPr>
            <a:spLocks noChangeShapeType="1"/>
          </p:cNvSpPr>
          <p:nvPr/>
        </p:nvSpPr>
        <p:spPr bwMode="auto">
          <a:xfrm flipV="1">
            <a:off x="5668963" y="4800600"/>
            <a:ext cx="152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V="1">
            <a:off x="2743200" y="4800600"/>
            <a:ext cx="533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 flipV="1">
            <a:off x="7086600" y="4800600"/>
            <a:ext cx="533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1524000" y="5029200"/>
            <a:ext cx="1371600" cy="304800"/>
            <a:chOff x="960" y="3168"/>
            <a:chExt cx="864" cy="192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 flipV="1">
              <a:off x="1776" y="321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 flipH="1" flipV="1">
              <a:off x="960" y="3168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5562600" y="5029200"/>
            <a:ext cx="1371600" cy="381000"/>
            <a:chOff x="3504" y="3168"/>
            <a:chExt cx="864" cy="240"/>
          </a:xfrm>
        </p:grpSpPr>
        <p:sp>
          <p:nvSpPr>
            <p:cNvPr id="29" name="Line 38"/>
            <p:cNvSpPr>
              <a:spLocks noChangeShapeType="1"/>
            </p:cNvSpPr>
            <p:nvPr/>
          </p:nvSpPr>
          <p:spPr bwMode="auto">
            <a:xfrm flipV="1">
              <a:off x="3504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V="1">
              <a:off x="3552" y="3168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Arithmetic Operations with Signed Numbers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/>
      <p:bldP spid="9" grpId="0" animBg="1"/>
      <p:bldP spid="11" grpId="0"/>
      <p:bldP spid="12" grpId="0"/>
      <p:bldP spid="13" grpId="0" animBg="1"/>
      <p:bldP spid="15" grpId="0"/>
      <p:bldP spid="17" grpId="0"/>
      <p:bldP spid="18" grpId="0"/>
      <p:bldP spid="2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5400" y="1600200"/>
            <a:ext cx="762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Rules for </a:t>
            </a:r>
            <a:r>
              <a:rPr lang="en-US" b="1" dirty="0"/>
              <a:t>subtraction</a:t>
            </a:r>
            <a:r>
              <a:rPr lang="en-US" dirty="0"/>
              <a:t>: 2’s complement the </a:t>
            </a:r>
            <a:r>
              <a:rPr lang="en-US" dirty="0" smtClean="0"/>
              <a:t>subtracted </a:t>
            </a:r>
            <a:r>
              <a:rPr lang="en-US" dirty="0"/>
              <a:t>and add the numbers. Discard any final carries. The result is in signed form. 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76400" y="5149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00001111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43200" y="514985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= +15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524000" y="5149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1600200" y="5257800"/>
            <a:ext cx="152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990600" y="5562600"/>
            <a:ext cx="1524000" cy="565150"/>
            <a:chOff x="336" y="3436"/>
            <a:chExt cx="960" cy="356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36" y="3580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0000"/>
                  </a:solidFill>
                </a:rPr>
                <a:t>Discard carry</a:t>
              </a: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H="1" flipV="1">
              <a:off x="864" y="3436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295400" y="4038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2’s complement subtrahend and add: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1676400" y="446405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00011110 </a:t>
            </a:r>
            <a:r>
              <a:rPr lang="en-US" sz="2000" dirty="0">
                <a:solidFill>
                  <a:srgbClr val="008000"/>
                </a:solidFill>
              </a:rPr>
              <a:t>= +30</a:t>
            </a:r>
          </a:p>
          <a:p>
            <a:r>
              <a:rPr lang="en-US" sz="2000" dirty="0"/>
              <a:t>11110001 </a:t>
            </a:r>
            <a:r>
              <a:rPr lang="en-US" sz="2000" dirty="0">
                <a:solidFill>
                  <a:srgbClr val="008000"/>
                </a:solidFill>
              </a:rPr>
              <a:t>= </a:t>
            </a:r>
            <a:r>
              <a:rPr lang="en-US" sz="2000" dirty="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 dirty="0">
                <a:solidFill>
                  <a:srgbClr val="008000"/>
                </a:solidFill>
              </a:rPr>
              <a:t>15</a:t>
            </a: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1752600" y="5165725"/>
            <a:ext cx="1676400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1295400" y="24384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Repeat the examples done previously, but subtract:</a:t>
            </a: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1447800" y="3124200"/>
            <a:ext cx="7239000" cy="706437"/>
            <a:chOff x="672" y="2005"/>
            <a:chExt cx="4560" cy="445"/>
          </a:xfrm>
        </p:grpSpPr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864" y="2447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816" y="2005"/>
              <a:ext cx="91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/>
                <a:t>00011110</a:t>
              </a:r>
            </a:p>
            <a:p>
              <a:r>
                <a:rPr lang="en-US" sz="2000" dirty="0"/>
                <a:t>00001111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672" y="216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2256" y="2006"/>
              <a:ext cx="15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00001110</a:t>
              </a:r>
            </a:p>
            <a:p>
              <a:r>
                <a:rPr lang="en-US" sz="2000"/>
                <a:t>11101111</a:t>
              </a:r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3696" y="2006"/>
              <a:ext cx="15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11111111  </a:t>
              </a:r>
            </a:p>
            <a:p>
              <a:r>
                <a:rPr lang="en-US" sz="2000"/>
                <a:t>11111000</a:t>
              </a:r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2112" y="21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3552" y="21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256" y="2448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3648" y="2449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3962400" y="51816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00011111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029200" y="51816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</a:rPr>
              <a:t> = +31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3962400" y="44958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00001110 </a:t>
            </a:r>
            <a:r>
              <a:rPr lang="en-US" sz="2000">
                <a:solidFill>
                  <a:srgbClr val="008000"/>
                </a:solidFill>
              </a:rPr>
              <a:t>= +14</a:t>
            </a:r>
          </a:p>
          <a:p>
            <a:r>
              <a:rPr lang="en-US" sz="2000"/>
              <a:t>00010001 </a:t>
            </a:r>
            <a:r>
              <a:rPr lang="en-US" sz="2000">
                <a:solidFill>
                  <a:srgbClr val="008000"/>
                </a:solidFill>
              </a:rPr>
              <a:t>= +17</a:t>
            </a:r>
          </a:p>
        </p:txBody>
      </p:sp>
      <p:sp>
        <p:nvSpPr>
          <p:cNvPr id="31" name="Line 49"/>
          <p:cNvSpPr>
            <a:spLocks noChangeShapeType="1"/>
          </p:cNvSpPr>
          <p:nvPr/>
        </p:nvSpPr>
        <p:spPr bwMode="auto">
          <a:xfrm>
            <a:off x="4038600" y="5197475"/>
            <a:ext cx="1676400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6248400" y="52133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00000111</a:t>
            </a: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7315200" y="521335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= +7</a:t>
            </a:r>
          </a:p>
        </p:txBody>
      </p:sp>
      <p:sp>
        <p:nvSpPr>
          <p:cNvPr id="34" name="Text Box 52"/>
          <p:cNvSpPr txBox="1">
            <a:spLocks noChangeArrowheads="1"/>
          </p:cNvSpPr>
          <p:nvPr/>
        </p:nvSpPr>
        <p:spPr bwMode="auto">
          <a:xfrm>
            <a:off x="6096000" y="52133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5" name="Line 53"/>
          <p:cNvSpPr>
            <a:spLocks noChangeShapeType="1"/>
          </p:cNvSpPr>
          <p:nvPr/>
        </p:nvSpPr>
        <p:spPr bwMode="auto">
          <a:xfrm flipV="1">
            <a:off x="6172200" y="5321300"/>
            <a:ext cx="152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6" name="Group 54"/>
          <p:cNvGrpSpPr>
            <a:grpSpLocks/>
          </p:cNvGrpSpPr>
          <p:nvPr/>
        </p:nvGrpSpPr>
        <p:grpSpPr bwMode="auto">
          <a:xfrm>
            <a:off x="5486400" y="5594350"/>
            <a:ext cx="1524000" cy="565150"/>
            <a:chOff x="336" y="3436"/>
            <a:chExt cx="960" cy="356"/>
          </a:xfrm>
        </p:grpSpPr>
        <p:sp>
          <p:nvSpPr>
            <p:cNvPr id="37" name="Text Box 55"/>
            <p:cNvSpPr txBox="1">
              <a:spLocks noChangeArrowheads="1"/>
            </p:cNvSpPr>
            <p:nvPr/>
          </p:nvSpPr>
          <p:spPr bwMode="auto">
            <a:xfrm>
              <a:off x="336" y="3580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Discard carry</a:t>
              </a:r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H="1" flipV="1">
              <a:off x="864" y="3436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6248400" y="452755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11111111 </a:t>
            </a:r>
            <a:r>
              <a:rPr lang="en-US" sz="2000">
                <a:solidFill>
                  <a:srgbClr val="008000"/>
                </a:solidFill>
              </a:rPr>
              <a:t>= </a:t>
            </a:r>
            <a:r>
              <a:rPr lang="en-US" sz="2000">
                <a:solidFill>
                  <a:srgbClr val="008000"/>
                </a:solidFill>
                <a:latin typeface="Symbol" pitchFamily="18" charset="2"/>
              </a:rPr>
              <a:t>-</a:t>
            </a:r>
            <a:r>
              <a:rPr lang="en-US" sz="2000">
                <a:solidFill>
                  <a:srgbClr val="008000"/>
                </a:solidFill>
              </a:rPr>
              <a:t>1</a:t>
            </a:r>
          </a:p>
          <a:p>
            <a:r>
              <a:rPr lang="en-US" sz="2000"/>
              <a:t>00001000 </a:t>
            </a:r>
            <a:r>
              <a:rPr lang="en-US" sz="2000">
                <a:solidFill>
                  <a:srgbClr val="008000"/>
                </a:solidFill>
              </a:rPr>
              <a:t>= </a:t>
            </a:r>
            <a:r>
              <a:rPr lang="en-US" sz="2000">
                <a:solidFill>
                  <a:srgbClr val="008000"/>
                </a:solidFill>
                <a:latin typeface="Symbol" pitchFamily="18" charset="2"/>
              </a:rPr>
              <a:t>+</a:t>
            </a:r>
            <a:r>
              <a:rPr lang="en-US" sz="2000">
                <a:solidFill>
                  <a:srgbClr val="008000"/>
                </a:solidFill>
              </a:rPr>
              <a:t>8</a:t>
            </a:r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>
            <a:off x="6324600" y="5229225"/>
            <a:ext cx="1676400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63"/>
          <p:cNvGrpSpPr>
            <a:grpSpLocks/>
          </p:cNvGrpSpPr>
          <p:nvPr/>
        </p:nvGrpSpPr>
        <p:grpSpPr bwMode="auto">
          <a:xfrm>
            <a:off x="2667000" y="3124200"/>
            <a:ext cx="5715000" cy="701675"/>
            <a:chOff x="1680" y="1968"/>
            <a:chExt cx="3600" cy="442"/>
          </a:xfrm>
        </p:grpSpPr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1680" y="1968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/>
                <a:t>   </a:t>
              </a:r>
              <a:r>
                <a:rPr lang="en-US" sz="2000" dirty="0">
                  <a:solidFill>
                    <a:srgbClr val="008000"/>
                  </a:solidFill>
                </a:rPr>
                <a:t>(+30)</a:t>
              </a:r>
            </a:p>
            <a:p>
              <a:r>
                <a:rPr lang="en-US" sz="2000" dirty="0">
                  <a:solidFill>
                    <a:srgbClr val="008000"/>
                  </a:solidFill>
                </a:rPr>
                <a:t> –(+15)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3120" y="1968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/>
                <a:t>   </a:t>
              </a:r>
              <a:r>
                <a:rPr lang="en-US" sz="2000" dirty="0">
                  <a:solidFill>
                    <a:srgbClr val="008000"/>
                  </a:solidFill>
                </a:rPr>
                <a:t>(+14)</a:t>
              </a:r>
            </a:p>
            <a:p>
              <a:r>
                <a:rPr lang="en-US" sz="2000" dirty="0">
                  <a:solidFill>
                    <a:srgbClr val="008000"/>
                  </a:solidFill>
                </a:rPr>
                <a:t> –(</a:t>
              </a:r>
              <a:r>
                <a:rPr lang="en-US" sz="2000" dirty="0">
                  <a:solidFill>
                    <a:srgbClr val="008000"/>
                  </a:solidFill>
                  <a:latin typeface="Symbol" pitchFamily="18" charset="2"/>
                </a:rPr>
                <a:t>-</a:t>
              </a:r>
              <a:r>
                <a:rPr lang="en-US" sz="2000" dirty="0">
                  <a:solidFill>
                    <a:srgbClr val="008000"/>
                  </a:solidFill>
                </a:rPr>
                <a:t>17)</a:t>
              </a:r>
            </a:p>
          </p:txBody>
        </p:sp>
        <p:sp>
          <p:nvSpPr>
            <p:cNvPr id="44" name="Text Box 62"/>
            <p:cNvSpPr txBox="1">
              <a:spLocks noChangeArrowheads="1"/>
            </p:cNvSpPr>
            <p:nvPr/>
          </p:nvSpPr>
          <p:spPr bwMode="auto">
            <a:xfrm>
              <a:off x="4608" y="1968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/>
                <a:t>   </a:t>
              </a:r>
              <a:r>
                <a:rPr lang="en-US" sz="2000" dirty="0">
                  <a:solidFill>
                    <a:srgbClr val="008000"/>
                  </a:solidFill>
                </a:rPr>
                <a:t>(</a:t>
              </a:r>
              <a:r>
                <a:rPr lang="en-US" sz="2000" dirty="0">
                  <a:solidFill>
                    <a:srgbClr val="008000"/>
                  </a:solidFill>
                  <a:latin typeface="Symbol" pitchFamily="18" charset="2"/>
                </a:rPr>
                <a:t>-</a:t>
              </a:r>
              <a:r>
                <a:rPr lang="en-US" sz="2000" dirty="0">
                  <a:solidFill>
                    <a:srgbClr val="008000"/>
                  </a:solidFill>
                </a:rPr>
                <a:t>1)</a:t>
              </a:r>
            </a:p>
            <a:p>
              <a:r>
                <a:rPr lang="en-US" sz="2000" dirty="0">
                  <a:solidFill>
                    <a:srgbClr val="008000"/>
                  </a:solidFill>
                </a:rPr>
                <a:t> –(</a:t>
              </a:r>
              <a:r>
                <a:rPr lang="en-US" sz="2000" dirty="0">
                  <a:solidFill>
                    <a:srgbClr val="008000"/>
                  </a:solidFill>
                  <a:latin typeface="Symbol" pitchFamily="18" charset="2"/>
                </a:rPr>
                <a:t>-</a:t>
              </a:r>
              <a:r>
                <a:rPr lang="en-US" sz="2000" dirty="0">
                  <a:solidFill>
                    <a:srgbClr val="008000"/>
                  </a:solidFill>
                </a:rPr>
                <a:t>8)</a:t>
              </a:r>
            </a:p>
          </p:txBody>
        </p:sp>
      </p:grpSp>
      <p:sp>
        <p:nvSpPr>
          <p:cNvPr id="45" name="Title 3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Arithmetic Operations with Signed Numbers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4" grpId="0"/>
      <p:bldP spid="15" grpId="0"/>
      <p:bldP spid="16" grpId="0" animBg="1"/>
      <p:bldP spid="17" grpId="0"/>
      <p:bldP spid="29" grpId="0"/>
      <p:bldP spid="30" grpId="0"/>
      <p:bldP spid="31" grpId="0" animBg="1"/>
      <p:bldP spid="33" grpId="0"/>
      <p:bldP spid="34" grpId="0"/>
      <p:bldP spid="35" grpId="0" animBg="1"/>
      <p:bldP spid="39" grpId="0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3"/>
          <p:cNvSpPr>
            <a:spLocks noChangeArrowheads="1"/>
          </p:cNvSpPr>
          <p:nvPr/>
        </p:nvSpPr>
        <p:spPr bwMode="auto">
          <a:xfrm>
            <a:off x="5943600" y="914400"/>
            <a:ext cx="28194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6800" y="1676400"/>
            <a:ext cx="472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Hexadecimal uses sixteen characters to represent numbers: the numbers 0 through 9 and the alphabetic characters A through F. </a:t>
            </a: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248400" y="1203325"/>
            <a:ext cx="533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7239000" y="1203325"/>
            <a:ext cx="457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0 1 2 3 4 5 6 7 8 9 A B C D E F</a:t>
            </a: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8001000" y="1203325"/>
            <a:ext cx="838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5943600" y="91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6781800" y="91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8000"/>
                </a:solidFill>
              </a:rPr>
              <a:t>Hexadecimal</a:t>
            </a: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8001000" y="914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>
            <a:off x="5943600" y="1219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55"/>
          <p:cNvSpPr>
            <a:spLocks noChangeShapeType="1"/>
          </p:cNvSpPr>
          <p:nvPr/>
        </p:nvSpPr>
        <p:spPr bwMode="auto">
          <a:xfrm>
            <a:off x="67818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80010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066800" y="3124200"/>
            <a:ext cx="464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/>
              <a:t>Large </a:t>
            </a:r>
            <a:r>
              <a:rPr lang="en-US" dirty="0"/>
              <a:t>binary number can easily be converted to hexadecimal by grouping bits 4 at a time and writing the equivalent hexadecimal character.  </a:t>
            </a: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1066800" y="4495800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Express 1001 0110 0000 1110</a:t>
            </a:r>
            <a:r>
              <a:rPr lang="en-US" sz="2000" baseline="-25000" dirty="0"/>
              <a:t>2</a:t>
            </a:r>
            <a:r>
              <a:rPr lang="en-US" sz="2000" dirty="0"/>
              <a:t> in hexadecimal:</a:t>
            </a:r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1066800" y="5257800"/>
            <a:ext cx="396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/>
              <a:t>Group the binary number by 4-bits starting from the right. Thus, </a:t>
            </a:r>
            <a:r>
              <a:rPr lang="en-US" sz="2000" dirty="0">
                <a:solidFill>
                  <a:srgbClr val="FF0000"/>
                </a:solidFill>
              </a:rPr>
              <a:t>960E</a:t>
            </a:r>
          </a:p>
        </p:txBody>
      </p:sp>
      <p:sp>
        <p:nvSpPr>
          <p:cNvPr id="22" name="Title 3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Hexadecimal Number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4400" y="3276600"/>
            <a:ext cx="710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990600" y="1752600"/>
            <a:ext cx="4953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Hexadecimal is a weighted number system.  </a:t>
            </a: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The </a:t>
            </a:r>
            <a:r>
              <a:rPr lang="en-US" dirty="0"/>
              <a:t>column weights are powers of 16, which increase from right to left.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066800" y="2895600"/>
            <a:ext cx="4724400" cy="669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219200" y="50292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1       A      2    F</a:t>
            </a:r>
            <a:r>
              <a:rPr lang="en-US" sz="2000" baseline="-25000"/>
              <a:t>16</a:t>
            </a:r>
            <a:r>
              <a:rPr lang="en-US" sz="2000"/>
              <a:t>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876800" y="5410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6703</a:t>
            </a:r>
            <a:r>
              <a:rPr lang="en-US" sz="2000" baseline="-25000" dirty="0">
                <a:solidFill>
                  <a:srgbClr val="FF0000"/>
                </a:solidFill>
              </a:rPr>
              <a:t>10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219200" y="2971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Column weights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505200" y="28956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/>
              <a:t>16</a:t>
            </a:r>
            <a:r>
              <a:rPr lang="en-US" sz="1800" baseline="30000" dirty="0"/>
              <a:t>3</a:t>
            </a:r>
            <a:r>
              <a:rPr lang="en-US" sz="1800" dirty="0"/>
              <a:t>  </a:t>
            </a:r>
            <a:r>
              <a:rPr lang="en-US" sz="1800" dirty="0" smtClean="0"/>
              <a:t>   16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 </a:t>
            </a:r>
            <a:r>
              <a:rPr lang="en-US" sz="1800" dirty="0"/>
              <a:t>16</a:t>
            </a:r>
            <a:r>
              <a:rPr lang="en-US" sz="1800" baseline="30000" dirty="0"/>
              <a:t>1</a:t>
            </a:r>
            <a:r>
              <a:rPr lang="en-US" sz="1800" dirty="0"/>
              <a:t>  16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505200" y="32004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/>
              <a:t>4096  256   16   1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3276600" y="2819400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600" dirty="0"/>
              <a:t>{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066800" y="3886200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Express 1A2F</a:t>
            </a:r>
            <a:r>
              <a:rPr lang="en-US" sz="2000" baseline="-25000" dirty="0"/>
              <a:t>16</a:t>
            </a:r>
            <a:r>
              <a:rPr lang="en-US" sz="2000" dirty="0"/>
              <a:t> in decimal.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1066800" y="4419600"/>
            <a:ext cx="419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/>
              <a:t>Start by writing the column weights: </a:t>
            </a:r>
          </a:p>
          <a:p>
            <a:pPr eaLnBrk="1" hangingPunct="1"/>
            <a:r>
              <a:rPr lang="en-US" sz="2000" dirty="0"/>
              <a:t>4096  256   16   1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914400" y="5410200"/>
            <a:ext cx="480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1(4096) + 10(256) +2(16) +15(1) </a:t>
            </a:r>
            <a:r>
              <a:rPr lang="en-US" sz="2000" dirty="0" smtClean="0"/>
              <a:t>=          </a:t>
            </a:r>
            <a:endParaRPr lang="en-US" sz="2000" dirty="0"/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5943600" y="914400"/>
            <a:ext cx="28194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6248400" y="1203325"/>
            <a:ext cx="533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7239000" y="1203325"/>
            <a:ext cx="457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0 1 2 3 4 5 6 7 8 9 A B C D E F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8001000" y="1203325"/>
            <a:ext cx="838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943600" y="91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6781800" y="91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8000"/>
                </a:solidFill>
              </a:rPr>
              <a:t>Hexadecimal</a:t>
            </a: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8001000" y="914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5943600" y="1219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67818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80010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Hexadecimal Number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14" grpId="0"/>
      <p:bldP spid="16" grpId="0"/>
      <p:bldP spid="17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Decimal Number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295400" y="1828800"/>
            <a:ext cx="7696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dirty="0"/>
              <a:t>The position of each digit in a weighted number system is assigned a weight based on the </a:t>
            </a:r>
            <a:r>
              <a:rPr lang="en-US" b="1" dirty="0"/>
              <a:t>base</a:t>
            </a:r>
            <a:r>
              <a:rPr lang="en-US" dirty="0"/>
              <a:t> or </a:t>
            </a:r>
            <a:r>
              <a:rPr lang="en-US" b="1" dirty="0"/>
              <a:t>radix</a:t>
            </a:r>
            <a:r>
              <a:rPr lang="en-US" dirty="0"/>
              <a:t> of the system. The radix of decimal numbers is ten, because only ten symbols (0 through 9) are used to represent any number.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1295400" y="2971800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/>
              <a:t>The </a:t>
            </a:r>
            <a:r>
              <a:rPr lang="en-US" dirty="0"/>
              <a:t>column weights of decimal numbers are powers of ten that increase from right to left beginning with 10</a:t>
            </a:r>
            <a:r>
              <a:rPr lang="en-US" baseline="30000" dirty="0"/>
              <a:t>0</a:t>
            </a:r>
            <a:r>
              <a:rPr lang="en-US" dirty="0"/>
              <a:t> =1: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3124200" y="3886200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…10</a:t>
            </a:r>
            <a:r>
              <a:rPr lang="en-US" baseline="30000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aseline="30000" dirty="0" smtClean="0">
                <a:solidFill>
                  <a:srgbClr val="FF0000"/>
                </a:solidFill>
              </a:rPr>
              <a:t>0</a:t>
            </a:r>
            <a:endParaRPr lang="en-US" b="1" dirty="0"/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371600" y="4572000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/>
              <a:t>For </a:t>
            </a:r>
            <a:r>
              <a:rPr lang="en-US" dirty="0"/>
              <a:t>fractional decimal numbers, the column weights are negative powers of ten that decrease from left to right: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3048000" y="5562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10</a:t>
            </a:r>
            <a:r>
              <a:rPr lang="en-US" baseline="30000" dirty="0"/>
              <a:t>2</a:t>
            </a:r>
            <a:r>
              <a:rPr lang="en-US" dirty="0"/>
              <a:t> 10</a:t>
            </a:r>
            <a:r>
              <a:rPr lang="en-US" baseline="30000" dirty="0"/>
              <a:t>1</a:t>
            </a:r>
            <a:r>
              <a:rPr lang="en-US" dirty="0"/>
              <a:t> 10</a:t>
            </a:r>
            <a:r>
              <a:rPr lang="en-US" baseline="30000" dirty="0"/>
              <a:t>0</a:t>
            </a:r>
            <a:r>
              <a:rPr lang="en-US" b="1" dirty="0"/>
              <a:t>.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-2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-3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-4</a:t>
            </a:r>
            <a:r>
              <a:rPr lang="en-US" dirty="0">
                <a:solidFill>
                  <a:srgbClr val="FF0000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5" grpId="1"/>
      <p:bldP spid="6" grpId="0" build="allAtOnce"/>
      <p:bldP spid="7" grpId="0"/>
      <p:bldP spid="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3600" y="914400"/>
            <a:ext cx="25908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66800" y="1676400"/>
            <a:ext cx="472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Octal uses eight characters the numbers 0 through 7 to represent numbers. There is no 8 or 9 character in octal.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48400" y="1203325"/>
            <a:ext cx="533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010400" y="1203325"/>
            <a:ext cx="533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0 1 2 3 4 5 6 7 10 1112 13 14 15 16 17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72400" y="1203325"/>
            <a:ext cx="838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943600" y="91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858000" y="91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Octal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772400" y="914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943600" y="1219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7818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6962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066800" y="2819400"/>
            <a:ext cx="480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/>
              <a:t>Binary </a:t>
            </a:r>
            <a:r>
              <a:rPr lang="en-US" dirty="0"/>
              <a:t>number can easily be converted to octal by grouping bits 3 at a time and writing the equivalent octal character for each group.  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143000" y="4191000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Express 1 001 011 000 001 110</a:t>
            </a:r>
            <a:r>
              <a:rPr lang="en-US" sz="2000" baseline="-25000" dirty="0"/>
              <a:t>2</a:t>
            </a:r>
            <a:r>
              <a:rPr lang="en-US" sz="2000" dirty="0"/>
              <a:t> in octal: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143000" y="48006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/>
              <a:t>Group the binary number by 3-bits starting from the right. Thus, </a:t>
            </a:r>
            <a:r>
              <a:rPr lang="en-US" sz="2000" dirty="0">
                <a:solidFill>
                  <a:srgbClr val="FF0000"/>
                </a:solidFill>
              </a:rPr>
              <a:t>113016</a:t>
            </a:r>
            <a:r>
              <a:rPr lang="en-US" sz="2000" baseline="-25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Title 3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Octal Number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3276600"/>
            <a:ext cx="710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66800" y="1676400"/>
            <a:ext cx="4648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Octal is also a weighted number system. </a:t>
            </a:r>
            <a:r>
              <a:rPr lang="en-US" dirty="0" smtClean="0"/>
              <a:t>        </a:t>
            </a:r>
            <a:r>
              <a:rPr lang="en-US" dirty="0"/>
              <a:t>The column weights are powers of 8, which increase from right to left.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3352800"/>
            <a:ext cx="4114800" cy="669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05400" y="34131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/>
              <a:t>.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47800" y="52578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3     7    0   2</a:t>
            </a:r>
            <a:r>
              <a:rPr lang="en-US" sz="2000" baseline="-25000" dirty="0"/>
              <a:t>8</a:t>
            </a:r>
            <a:r>
              <a:rPr lang="en-US" sz="2000" dirty="0"/>
              <a:t>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495800" y="57150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1986</a:t>
            </a:r>
            <a:r>
              <a:rPr lang="en-US" sz="2000" baseline="-25000" dirty="0">
                <a:solidFill>
                  <a:srgbClr val="FF0000"/>
                </a:solidFill>
              </a:rPr>
              <a:t>10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71600" y="34893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Column weights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581400" y="3413125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/>
              <a:t>8</a:t>
            </a:r>
            <a:r>
              <a:rPr lang="en-US" sz="1800" baseline="30000" dirty="0"/>
              <a:t>3</a:t>
            </a:r>
            <a:r>
              <a:rPr lang="en-US" sz="1800" dirty="0"/>
              <a:t>    8</a:t>
            </a:r>
            <a:r>
              <a:rPr lang="en-US" sz="1800" baseline="30000" dirty="0"/>
              <a:t>2</a:t>
            </a:r>
            <a:r>
              <a:rPr lang="en-US" sz="1800" dirty="0"/>
              <a:t>    8</a:t>
            </a:r>
            <a:r>
              <a:rPr lang="en-US" sz="1800" baseline="30000" dirty="0"/>
              <a:t>1</a:t>
            </a:r>
            <a:r>
              <a:rPr lang="en-US" sz="1800" dirty="0"/>
              <a:t>    8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429000" y="3641725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/>
              <a:t>512   64     8     1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05400" y="3641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/>
              <a:t>.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00400" y="3305175"/>
            <a:ext cx="30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600"/>
              <a:t>{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371600" y="4191000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Express 3702</a:t>
            </a:r>
            <a:r>
              <a:rPr lang="en-US" sz="2000" baseline="-25000" dirty="0"/>
              <a:t>8</a:t>
            </a:r>
            <a:r>
              <a:rPr lang="en-US" sz="2000" dirty="0"/>
              <a:t> in decimal.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371600" y="4572000"/>
            <a:ext cx="426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/>
              <a:t>Start by writing the column weights: </a:t>
            </a:r>
          </a:p>
          <a:p>
            <a:pPr eaLnBrk="1" hangingPunct="1"/>
            <a:r>
              <a:rPr lang="en-US" sz="2000" dirty="0"/>
              <a:t>512  64   8   1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295400" y="5715000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3(512) + 7(64) +0(8) +2(1) =</a:t>
            </a: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5943600" y="914400"/>
            <a:ext cx="25908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248400" y="1203325"/>
            <a:ext cx="533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7010400" y="1203325"/>
            <a:ext cx="533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0 1 2 3 4 5 6 7 10 1112 13 14 15 16 17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7772400" y="1203325"/>
            <a:ext cx="838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5943600" y="91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6858000" y="91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Octal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7772400" y="914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5943600" y="1219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67818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76962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Octal Number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Binary/Hexadecimal/Octal 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Conversion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7381874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Binary/Hexadecimal/Octal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8" y="1719263"/>
            <a:ext cx="6911846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3276600"/>
            <a:ext cx="710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66800" y="1752600"/>
            <a:ext cx="426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Binary coded decimal (BCD) is a weighted code that is commonly used in digital systems when it is necessary to show decimal numbers such as in clock displays. 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5486400" y="914400"/>
            <a:ext cx="3048000" cy="525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791200" y="1203325"/>
            <a:ext cx="533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400800" y="1203325"/>
            <a:ext cx="838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5486400" y="91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6400800" y="914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>
            <a:off x="5486400" y="1219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467600" y="914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8000"/>
                </a:solidFill>
              </a:rPr>
              <a:t>BCD</a:t>
            </a: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239000" y="4267200"/>
            <a:ext cx="838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0001 0001 0001 0001 0001 0001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7772400" y="1219200"/>
            <a:ext cx="838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</a:rPr>
              <a:t>0000 0001 0010 0011 0100 0101 0110 0111 1000 1001 0000 0001 0010 0011 0100 0101</a:t>
            </a:r>
            <a:r>
              <a:rPr lang="en-US" sz="2000"/>
              <a:t> </a:t>
            </a:r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63246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7162800" y="9144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1066800" y="3581400"/>
            <a:ext cx="43434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table illustrates the difference between straight binary and BCD. BCD represents each decimal digit with a 4-bit code. Notice that the codes 1010 through 1111 are not used in BCD. </a:t>
            </a:r>
          </a:p>
          <a:p>
            <a:pPr algn="just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20" name="Title 3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BCD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5400" y="1447800"/>
            <a:ext cx="7391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You can think of BCD in terms of column weights in groups of four bits. </a:t>
            </a: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For </a:t>
            </a:r>
            <a:r>
              <a:rPr lang="en-US" dirty="0"/>
              <a:t>an 8-bit BCD number, the column weights are: </a:t>
            </a:r>
            <a:endParaRPr lang="en-US" dirty="0" smtClean="0"/>
          </a:p>
          <a:p>
            <a:pPr algn="just">
              <a:spcBef>
                <a:spcPct val="50000"/>
              </a:spcBef>
            </a:pPr>
            <a:r>
              <a:rPr lang="en-US" dirty="0" smtClean="0"/>
              <a:t>                            80  </a:t>
            </a:r>
            <a:r>
              <a:rPr lang="en-US" dirty="0"/>
              <a:t>40  20  10   8   4   2   </a:t>
            </a:r>
            <a:r>
              <a:rPr lang="en-US" dirty="0" smtClean="0"/>
              <a:t>1</a:t>
            </a:r>
            <a:endParaRPr lang="en-US" dirty="0"/>
          </a:p>
          <a:p>
            <a:pPr algn="just"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1371600" y="2971800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What are the column weights for the BCD number </a:t>
            </a:r>
            <a:r>
              <a:rPr lang="en-US" sz="2000" dirty="0" smtClean="0"/>
              <a:t>: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663300"/>
                </a:solidFill>
              </a:rPr>
              <a:t>		1000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0011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0101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9900"/>
                </a:solidFill>
              </a:rPr>
              <a:t>1001</a:t>
            </a:r>
            <a:r>
              <a:rPr lang="en-US" sz="2000" dirty="0"/>
              <a:t>?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066800" y="3962400"/>
            <a:ext cx="807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663300"/>
                </a:solidFill>
              </a:rPr>
              <a:t>8000 4000 2000 1000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800 400 200 100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000FF"/>
                </a:solidFill>
              </a:rPr>
              <a:t>80  40  20  10</a:t>
            </a:r>
            <a:r>
              <a:rPr lang="en-US" sz="2000" dirty="0"/>
              <a:t>    </a:t>
            </a:r>
            <a:r>
              <a:rPr lang="en-US" sz="2000" dirty="0">
                <a:solidFill>
                  <a:srgbClr val="009900"/>
                </a:solidFill>
              </a:rPr>
              <a:t>8   4   2   1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447800" y="4572000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Note that you could add the column weights where there is a 1 to obtain the decimal number. For this case: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2209800" y="5410200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663300"/>
                </a:solidFill>
              </a:rPr>
              <a:t>8000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FF0000"/>
                </a:solidFill>
              </a:rPr>
              <a:t>200</a:t>
            </a:r>
            <a:r>
              <a:rPr lang="en-US" sz="2000" dirty="0"/>
              <a:t> +</a:t>
            </a:r>
            <a:r>
              <a:rPr lang="en-US" sz="2000" dirty="0">
                <a:solidFill>
                  <a:srgbClr val="FF0000"/>
                </a:solidFill>
              </a:rPr>
              <a:t>100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00FF"/>
                </a:solidFill>
              </a:rPr>
              <a:t>40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9900"/>
                </a:solidFill>
              </a:rPr>
              <a:t>8</a:t>
            </a:r>
            <a:r>
              <a:rPr lang="en-US" sz="2000" dirty="0"/>
              <a:t> +</a:t>
            </a:r>
            <a:r>
              <a:rPr lang="en-US" sz="2000" dirty="0">
                <a:solidFill>
                  <a:srgbClr val="009900"/>
                </a:solidFill>
              </a:rPr>
              <a:t>1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tx2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>
                <a:solidFill>
                  <a:srgbClr val="009900"/>
                </a:solidFill>
              </a:rPr>
              <a:t>9</a:t>
            </a:r>
            <a:r>
              <a:rPr lang="en-US" sz="2000" baseline="-25000" dirty="0"/>
              <a:t>10</a:t>
            </a:r>
          </a:p>
        </p:txBody>
      </p:sp>
      <p:sp>
        <p:nvSpPr>
          <p:cNvPr id="13" name="Title 3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BCD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71600" y="1066800"/>
            <a:ext cx="4114800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A lab experiment in which BCD is converted to decimal is shown. </a:t>
            </a:r>
          </a:p>
          <a:p>
            <a:pPr algn="just">
              <a:spcBef>
                <a:spcPct val="50000"/>
              </a:spcBef>
            </a:pPr>
            <a:endParaRPr lang="en-US" dirty="0"/>
          </a:p>
        </p:txBody>
      </p:sp>
      <p:pic>
        <p:nvPicPr>
          <p:cNvPr id="7" name="Picture 12" descr="IMG_21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4495800" cy="3764264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5181600" y="1066800"/>
            <a:ext cx="3962400" cy="5029200"/>
            <a:chOff x="2544" y="624"/>
            <a:chExt cx="2599" cy="3168"/>
          </a:xfrm>
        </p:grpSpPr>
        <p:pic>
          <p:nvPicPr>
            <p:cNvPr id="9" name="Picture 13" descr="IMG_21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624"/>
              <a:ext cx="2263" cy="316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2544" y="1824"/>
              <a:ext cx="33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itle 3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 anchor="t"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BCD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3276600"/>
            <a:ext cx="710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19200" y="1828800"/>
            <a:ext cx="7543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ASCII is a code for alphanumeric characters and control characters. In its original form, ASCII encoded 128 characters and symbols using 7-bits. The first 32 characters are control characters, that are based on obsolete teletype requirements, so these characters are generally assigned to other functions in modern usage.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19200" y="3886200"/>
            <a:ext cx="7391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dirty="0"/>
              <a:t>In 1981, IBM introduced extended ASCII, which is an 8-bit code and increased the character set to 256. Other extended sets (such as Unicode) have been introduced to handle characters in languages other than English.</a:t>
            </a:r>
          </a:p>
        </p:txBody>
      </p:sp>
      <p:sp>
        <p:nvSpPr>
          <p:cNvPr id="10" name="Title 3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 anchor="t"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ASCII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ASCII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772777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381000" y="1600200"/>
            <a:ext cx="2209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Byte</a:t>
            </a: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 smtClean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   Floating-point </a:t>
            </a:r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number</a:t>
            </a:r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Hexadecimal</a:t>
            </a: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Octal</a:t>
            </a: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BCD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673350" y="1600200"/>
            <a:ext cx="647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" pitchFamily="18" charset="0"/>
                <a:cs typeface="Times New Roman" pitchFamily="18" charset="0"/>
              </a:rPr>
              <a:t>A group of eight bits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667000" y="2057400"/>
            <a:ext cx="624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/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number representation based on scientific notation in which the number consists of an exponent and a mantissa.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667000" y="2819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 number system with a base of 16.</a:t>
            </a:r>
            <a:endParaRPr lang="en-US" b="1" i="1" dirty="0">
              <a:solidFill>
                <a:srgbClr val="000000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667000" y="3276600"/>
            <a:ext cx="647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A number system with a base of 8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667000" y="3733800"/>
            <a:ext cx="6172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Binary coded decimal; a digital code in which each of the decimal digits, 0 through 9, is represented by a group of four bits.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4648200"/>
            <a:ext cx="22098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Alphanumeric</a:t>
            </a: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ASCII</a:t>
            </a:r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673350" y="4648200"/>
            <a:ext cx="647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latin typeface="Times" pitchFamily="18" charset="0"/>
                <a:cs typeface="Times New Roman" pitchFamily="18" charset="0"/>
              </a:rPr>
              <a:t> Consisting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of numerals, letters, and other characters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743200" y="5334000"/>
            <a:ext cx="624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/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American Standard Code for Information Interchange; the most widely used alphanumeric code.</a:t>
            </a:r>
          </a:p>
        </p:txBody>
      </p:sp>
      <p:sp>
        <p:nvSpPr>
          <p:cNvPr id="13" name="Title 3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 anchor="t"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Digital Key Terms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20" grpId="0" autoUpdateAnimBg="0"/>
      <p:bldP spid="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447800" y="4267200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Express the number 480.52 as the sum of values of each digit.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33600" y="2895600"/>
            <a:ext cx="6019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/>
              <a:t>     (9 </a:t>
            </a:r>
            <a:r>
              <a:rPr lang="en-US" dirty="0">
                <a:latin typeface="Microsoft Sans Serif" pitchFamily="34" charset="0"/>
              </a:rPr>
              <a:t>x</a:t>
            </a:r>
            <a:r>
              <a:rPr lang="en-US" dirty="0"/>
              <a:t> 10</a:t>
            </a:r>
            <a:r>
              <a:rPr lang="en-US" baseline="30000" dirty="0"/>
              <a:t>3</a:t>
            </a:r>
            <a:r>
              <a:rPr lang="en-US" dirty="0"/>
              <a:t>) + (2 </a:t>
            </a:r>
            <a:r>
              <a:rPr lang="en-US" dirty="0">
                <a:latin typeface="Microsoft Sans Serif" pitchFamily="34" charset="0"/>
              </a:rPr>
              <a:t>x</a:t>
            </a:r>
            <a:r>
              <a:rPr lang="en-US" dirty="0"/>
              <a:t> 10</a:t>
            </a:r>
            <a:r>
              <a:rPr lang="en-US" baseline="30000" dirty="0"/>
              <a:t>2</a:t>
            </a:r>
            <a:r>
              <a:rPr lang="en-US" dirty="0"/>
              <a:t>) + (4 </a:t>
            </a:r>
            <a:r>
              <a:rPr lang="en-US" dirty="0">
                <a:latin typeface="Microsoft Sans Serif" pitchFamily="34" charset="0"/>
              </a:rPr>
              <a:t>x</a:t>
            </a:r>
            <a:r>
              <a:rPr lang="en-US" dirty="0"/>
              <a:t> 10</a:t>
            </a:r>
            <a:r>
              <a:rPr lang="en-US" baseline="30000" dirty="0"/>
              <a:t>1</a:t>
            </a:r>
            <a:r>
              <a:rPr lang="en-US" dirty="0"/>
              <a:t>) + (0 </a:t>
            </a:r>
            <a:r>
              <a:rPr lang="en-US" dirty="0">
                <a:latin typeface="Microsoft Sans Serif" pitchFamily="34" charset="0"/>
              </a:rPr>
              <a:t>x</a:t>
            </a:r>
            <a:r>
              <a:rPr lang="en-US" dirty="0"/>
              <a:t> 10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or</a:t>
            </a:r>
          </a:p>
          <a:p>
            <a:pPr eaLnBrk="1" hangingPunct="1"/>
            <a:r>
              <a:rPr lang="en-US" dirty="0"/>
              <a:t>     9 x 1,000 + 2  x 100 + 4 x 10 + 0 x 1 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447800" y="1752600"/>
            <a:ext cx="7391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Decimal numbers can be expressed as the sum of the products of each digit times the column value for that digit. Thus, the number 9240 can be expressed as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524000" y="5257800"/>
            <a:ext cx="716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480.52 =</a:t>
            </a:r>
            <a:r>
              <a:rPr lang="en-US" dirty="0">
                <a:solidFill>
                  <a:srgbClr val="FF0000"/>
                </a:solidFill>
              </a:rPr>
              <a:t> (4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+ (8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 + (0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) + (5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) +(2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>
            <a:normAutofit/>
          </a:bodyPr>
          <a:lstStyle/>
          <a:p>
            <a:pPr algn="just"/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Decimal Number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38" y="0"/>
            <a:ext cx="9155112" cy="688975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22098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Alphanumeric</a:t>
            </a: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r>
              <a:rPr lang="en-US" b="1" i="1" dirty="0">
                <a:solidFill>
                  <a:schemeClr val="tx2"/>
                </a:solidFill>
                <a:latin typeface="Times" pitchFamily="18" charset="0"/>
                <a:cs typeface="Times New Roman" pitchFamily="18" charset="0"/>
              </a:rPr>
              <a:t>ASCII</a:t>
            </a:r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  <a:p>
            <a:pPr algn="r" eaLnBrk="1" hangingPunct="1"/>
            <a:endParaRPr lang="en-US" sz="1200" b="1" i="1" dirty="0">
              <a:solidFill>
                <a:schemeClr val="tx2"/>
              </a:solidFill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14600" y="1447800"/>
            <a:ext cx="647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" pitchFamily="18" charset="0"/>
                <a:cs typeface="Times New Roman" pitchFamily="18" charset="0"/>
              </a:rPr>
              <a:t>Consisting of numerals, letters, and other characters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14600" y="2133600"/>
            <a:ext cx="6477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American Standard Code for Information Interchange; the most widely used alphanumeric code.</a:t>
            </a:r>
          </a:p>
        </p:txBody>
      </p:sp>
      <p:sp>
        <p:nvSpPr>
          <p:cNvPr id="10" name="Title 3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498080" cy="1143000"/>
          </a:xfrm>
        </p:spPr>
        <p:txBody>
          <a:bodyPr anchor="t">
            <a:normAutofit fontScale="90000"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Digital Key Terms</a:t>
            </a:r>
            <a:r>
              <a:rPr lang="en-US" dirty="0" smtClean="0">
                <a:solidFill>
                  <a:srgbClr val="FFFF99"/>
                </a:solidFill>
              </a:rPr>
              <a:t/>
            </a:r>
            <a:br>
              <a:rPr lang="en-US" dirty="0" smtClean="0">
                <a:solidFill>
                  <a:srgbClr val="FFFF99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295400" y="1676400"/>
            <a:ext cx="762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For digital systems, the binary number system is used. Binary has a radix of two and uses the digits 0 and 1 to represent quantities.  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295400" y="2743200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/>
              <a:t>The </a:t>
            </a:r>
            <a:r>
              <a:rPr lang="en-US" dirty="0"/>
              <a:t>column weights of binary numbers are powers of two that increase from right to left beginning with 2</a:t>
            </a:r>
            <a:r>
              <a:rPr lang="en-US" baseline="30000" dirty="0"/>
              <a:t>0</a:t>
            </a:r>
            <a:r>
              <a:rPr lang="en-US" dirty="0"/>
              <a:t> =1: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0" y="37338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…2</a:t>
            </a:r>
            <a:r>
              <a:rPr lang="en-US" baseline="30000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b="1" dirty="0"/>
              <a:t>.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95400" y="4267200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/>
              <a:t>For </a:t>
            </a:r>
            <a:r>
              <a:rPr lang="en-US" dirty="0"/>
              <a:t>fractional binary numbers, the column weights are negative powers of two that decrease from left to right: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048000" y="5181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  <a:r>
              <a:rPr lang="en-US" baseline="30000"/>
              <a:t>2</a:t>
            </a:r>
            <a:r>
              <a:rPr lang="en-US"/>
              <a:t> 2</a:t>
            </a:r>
            <a:r>
              <a:rPr lang="en-US" baseline="30000"/>
              <a:t>1</a:t>
            </a:r>
            <a:r>
              <a:rPr lang="en-US"/>
              <a:t> 2</a:t>
            </a:r>
            <a:r>
              <a:rPr lang="en-US" baseline="30000"/>
              <a:t>0</a:t>
            </a:r>
            <a:r>
              <a:rPr lang="en-US" b="1"/>
              <a:t>.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 baseline="30000">
                <a:solidFill>
                  <a:srgbClr val="FF0000"/>
                </a:solidFill>
              </a:rPr>
              <a:t>-1</a:t>
            </a:r>
            <a:r>
              <a:rPr lang="en-US">
                <a:solidFill>
                  <a:srgbClr val="FF0000"/>
                </a:solidFill>
              </a:rPr>
              <a:t> 2</a:t>
            </a:r>
            <a:r>
              <a:rPr lang="en-US" baseline="30000">
                <a:solidFill>
                  <a:srgbClr val="FF0000"/>
                </a:solidFill>
              </a:rPr>
              <a:t>-2</a:t>
            </a:r>
            <a:r>
              <a:rPr lang="en-US">
                <a:solidFill>
                  <a:srgbClr val="FF0000"/>
                </a:solidFill>
              </a:rPr>
              <a:t> 2</a:t>
            </a:r>
            <a:r>
              <a:rPr lang="en-US" baseline="30000">
                <a:solidFill>
                  <a:srgbClr val="FF0000"/>
                </a:solidFill>
              </a:rPr>
              <a:t>-3</a:t>
            </a:r>
            <a:r>
              <a:rPr lang="en-US">
                <a:solidFill>
                  <a:srgbClr val="FF0000"/>
                </a:solidFill>
              </a:rPr>
              <a:t> 2</a:t>
            </a:r>
            <a:r>
              <a:rPr lang="en-US" baseline="30000">
                <a:solidFill>
                  <a:srgbClr val="FF0000"/>
                </a:solidFill>
              </a:rPr>
              <a:t>-4</a:t>
            </a:r>
            <a:r>
              <a:rPr lang="en-US">
                <a:solidFill>
                  <a:srgbClr val="FF0000"/>
                </a:solidFill>
              </a:rPr>
              <a:t> …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Number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371600" y="1752600"/>
            <a:ext cx="533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A binary counting sequence for numbers from zero to fifteen is shown.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1371600" y="2514600"/>
            <a:ext cx="487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Notice the pattern of zeros and ones in each column. </a:t>
            </a:r>
          </a:p>
        </p:txBody>
      </p:sp>
      <p:graphicFrame>
        <p:nvGraphicFramePr>
          <p:cNvPr id="29" name="Object 33"/>
          <p:cNvGraphicFramePr>
            <a:graphicFrameLocks noChangeAspect="1"/>
          </p:cNvGraphicFramePr>
          <p:nvPr/>
        </p:nvGraphicFramePr>
        <p:xfrm>
          <a:off x="1524000" y="4267200"/>
          <a:ext cx="4953000" cy="1873250"/>
        </p:xfrm>
        <a:graphic>
          <a:graphicData uri="http://schemas.openxmlformats.org/presentationml/2006/ole">
            <p:oleObj spid="_x0000_s1026" name="CorelDRAW" r:id="rId3" imgW="4073760" imgH="1519920" progId="">
              <p:embed/>
            </p:oleObj>
          </a:graphicData>
        </a:graphic>
      </p:graphicFrame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1371600" y="3352800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Digital counters frequently have this same pattern of digits: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286000" y="4267200"/>
            <a:ext cx="2624137" cy="152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295400"/>
            <a:ext cx="19621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Number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371600" y="1752600"/>
            <a:ext cx="533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A binary counting sequence for numbers from zero to fifteen is shown.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1371600" y="2514600"/>
            <a:ext cx="487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Notice the pattern of zeros and ones in each column. </a:t>
            </a:r>
          </a:p>
        </p:txBody>
      </p:sp>
      <p:graphicFrame>
        <p:nvGraphicFramePr>
          <p:cNvPr id="29" name="Object 33"/>
          <p:cNvGraphicFramePr>
            <a:graphicFrameLocks noChangeAspect="1"/>
          </p:cNvGraphicFramePr>
          <p:nvPr/>
        </p:nvGraphicFramePr>
        <p:xfrm>
          <a:off x="1524000" y="4267200"/>
          <a:ext cx="4953000" cy="1873250"/>
        </p:xfrm>
        <a:graphic>
          <a:graphicData uri="http://schemas.openxmlformats.org/presentationml/2006/ole">
            <p:oleObj spid="_x0000_s31746" name="CorelDRAW" r:id="rId3" imgW="4073760" imgH="1519920" progId="">
              <p:embed/>
            </p:oleObj>
          </a:graphicData>
        </a:graphic>
      </p:graphicFrame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1371600" y="3352800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Digital counters frequently have this same pattern of digits: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295400"/>
            <a:ext cx="19621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Number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219200" y="1752600"/>
            <a:ext cx="762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The decimal equivalent of a binary number can be determined by adding the column values of all of the bits that are 1 and discarding all of the bits that are 0.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1219200" y="26670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Convert the binary number 100101.01 to decimal.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219200" y="3200400"/>
            <a:ext cx="662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Start by writing the column weights; then add the weights that correspond to each 1 in the number. </a:t>
            </a:r>
          </a:p>
        </p:txBody>
      </p: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3124200" y="4267200"/>
            <a:ext cx="335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. 2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3124200" y="4572000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32 16  8   4   2   1 .  ½  ¼ 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3200400" y="4953000"/>
            <a:ext cx="327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1   0   0   1   0   1.   0   1</a:t>
            </a: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3124200" y="5334000"/>
            <a:ext cx="358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32           +4     +1       +¼ =</a:t>
            </a: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6096000" y="5334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37¼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Conversion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16764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You can convert a decimal whole number to binary by reversing the procedure. Write the decimal weight of each column and place 1’s in the columns that sum to the decimal number.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19200" y="28956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Convert the decimal number 49 to binary.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19200" y="3581400"/>
            <a:ext cx="662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column weights double in each position to the right. Write down column weights until the last number is larger than the one you want to convert.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895600" y="5165725"/>
            <a:ext cx="335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895600" y="5470525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64 32 16  8   4   2   1.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971800" y="5775325"/>
            <a:ext cx="327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0   1   1   0   0   0   1.  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</a:rPr>
              <a:t>Binary Conversion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417</TotalTime>
  <Words>2697</Words>
  <Application>Microsoft Office PowerPoint</Application>
  <PresentationFormat>On-screen Show (4:3)</PresentationFormat>
  <Paragraphs>383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Solstice</vt:lpstr>
      <vt:lpstr>CorelDRAW</vt:lpstr>
      <vt:lpstr>                      Lecture 2    Number Representation in Digital Systems                    04/03/2013   Lecturer:  Phan Quốc Huy  </vt:lpstr>
      <vt:lpstr>OUTLINE</vt:lpstr>
      <vt:lpstr>Decimal Number</vt:lpstr>
      <vt:lpstr>Decimal Number</vt:lpstr>
      <vt:lpstr>Binary Number</vt:lpstr>
      <vt:lpstr>Binary Number</vt:lpstr>
      <vt:lpstr>Binary Number</vt:lpstr>
      <vt:lpstr>Binary Conversion</vt:lpstr>
      <vt:lpstr>Binary Conversion</vt:lpstr>
      <vt:lpstr>Binary Conversion</vt:lpstr>
      <vt:lpstr>Binary Conversion</vt:lpstr>
      <vt:lpstr>Binary Addition</vt:lpstr>
      <vt:lpstr>Binary Addition</vt:lpstr>
      <vt:lpstr>Binary Addition</vt:lpstr>
      <vt:lpstr>Binary Subtraction</vt:lpstr>
      <vt:lpstr>I’s Complement</vt:lpstr>
      <vt:lpstr>2’s Complement</vt:lpstr>
      <vt:lpstr>Performance of Signed Numbers</vt:lpstr>
      <vt:lpstr>Signed Binary Number</vt:lpstr>
      <vt:lpstr>Signed Binary Number</vt:lpstr>
      <vt:lpstr>Binary Multiplication</vt:lpstr>
      <vt:lpstr>Binary Division</vt:lpstr>
      <vt:lpstr>Floating Point Number</vt:lpstr>
      <vt:lpstr>Floating Point Number</vt:lpstr>
      <vt:lpstr>Arithmetic Operations with Signed Numbers </vt:lpstr>
      <vt:lpstr>Arithmetic Operations with Signed Numbers </vt:lpstr>
      <vt:lpstr>Arithmetic Operations with Signed Numbers </vt:lpstr>
      <vt:lpstr>Hexadecimal Number </vt:lpstr>
      <vt:lpstr>Hexadecimal Number </vt:lpstr>
      <vt:lpstr>Octal Number </vt:lpstr>
      <vt:lpstr>Octal Number </vt:lpstr>
      <vt:lpstr>Binary/Hexadecimal/Octal  Conversion</vt:lpstr>
      <vt:lpstr>Binary/Hexadecimal/Octal Tables</vt:lpstr>
      <vt:lpstr>BCD </vt:lpstr>
      <vt:lpstr>BCD </vt:lpstr>
      <vt:lpstr>BCD </vt:lpstr>
      <vt:lpstr>ASCII </vt:lpstr>
      <vt:lpstr>ASCII</vt:lpstr>
      <vt:lpstr>Digital Key Terms </vt:lpstr>
      <vt:lpstr>Digital Key Terms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HW</dc:creator>
  <cp:lastModifiedBy>PHAN</cp:lastModifiedBy>
  <cp:revision>41</cp:revision>
  <dcterms:created xsi:type="dcterms:W3CDTF">2013-01-21T07:55:05Z</dcterms:created>
  <dcterms:modified xsi:type="dcterms:W3CDTF">2013-03-10T17:07:23Z</dcterms:modified>
</cp:coreProperties>
</file>