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2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9" r:id="rId12"/>
    <p:sldId id="265" r:id="rId13"/>
    <p:sldId id="266" r:id="rId14"/>
    <p:sldId id="31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291" r:id="rId39"/>
    <p:sldId id="292" r:id="rId40"/>
    <p:sldId id="293" r:id="rId41"/>
    <p:sldId id="294" r:id="rId42"/>
    <p:sldId id="295" r:id="rId43"/>
    <p:sldId id="29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8" r:id="rId52"/>
    <p:sldId id="324" r:id="rId53"/>
    <p:sldId id="325" r:id="rId54"/>
    <p:sldId id="312" r:id="rId55"/>
    <p:sldId id="297" r:id="rId56"/>
    <p:sldId id="298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4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05-Mar-13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Dang Nhan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15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05-Mar-13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"/>
            <a:ext cx="8229600" cy="9624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068"/>
            <a:ext cx="8229600" cy="9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3352800"/>
          </a:xfrm>
        </p:spPr>
        <p:txBody>
          <a:bodyPr anchor="t">
            <a:normAutofit/>
          </a:bodyPr>
          <a:lstStyle/>
          <a:p>
            <a:r>
              <a:rPr lang="en-GB" sz="4000" dirty="0" smtClean="0">
                <a:effectLst/>
                <a:latin typeface="Arial Rounded MT Bold" pitchFamily="34" charset="0"/>
              </a:rPr>
              <a:t>Number Representation in </a:t>
            </a:r>
            <a:br>
              <a:rPr lang="en-GB" sz="4000" dirty="0" smtClean="0">
                <a:effectLst/>
                <a:latin typeface="Arial Rounded MT Bold" pitchFamily="34" charset="0"/>
              </a:rPr>
            </a:br>
            <a:r>
              <a:rPr lang="en-GB" sz="4000" dirty="0" smtClean="0">
                <a:effectLst/>
                <a:latin typeface="Arial Rounded MT Bold" pitchFamily="34" charset="0"/>
              </a:rPr>
              <a:t>Digital Systems</a:t>
            </a:r>
            <a:r>
              <a:rPr lang="en-GB" sz="4900" b="1" dirty="0" smtClean="0"/>
              <a:t/>
            </a:r>
            <a:br>
              <a:rPr lang="en-GB" sz="4900" b="1" dirty="0" smtClean="0"/>
            </a:br>
            <a:r>
              <a:rPr lang="en-GB" sz="4500" b="1" dirty="0" smtClean="0"/>
              <a:t>                 </a:t>
            </a:r>
            <a:r>
              <a:rPr lang="en-GB" sz="4800" b="1" dirty="0" smtClean="0">
                <a:effectLst/>
              </a:rPr>
              <a:t>  </a:t>
            </a:r>
            <a:br>
              <a:rPr lang="en-GB" sz="4800" b="1" dirty="0" smtClean="0">
                <a:effectLst/>
              </a:rPr>
            </a:br>
            <a:r>
              <a:rPr lang="en-GB" sz="2200" b="0" dirty="0" smtClean="0">
                <a:effectLst/>
              </a:rPr>
              <a:t>05/03/2013</a:t>
            </a:r>
            <a:r>
              <a:rPr lang="en-GB" sz="4500" b="1" dirty="0" smtClean="0"/>
              <a:t/>
            </a:r>
            <a:br>
              <a:rPr lang="en-GB" sz="4500" b="1" dirty="0" smtClean="0"/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GB" sz="2800" b="1" u="sng" dirty="0" smtClean="0">
                <a:solidFill>
                  <a:schemeClr val="accent1">
                    <a:lumMod val="50000"/>
                  </a:schemeClr>
                </a:solidFill>
              </a:rPr>
              <a:t>INTRODUCTION  TO DIGITAL SYSTEMS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Ex</a:t>
            </a:r>
            <a:r>
              <a:rPr lang="en-US" sz="3200" dirty="0"/>
              <a:t>: Analyze </a:t>
            </a:r>
            <a:r>
              <a:rPr lang="en-US" sz="3200" dirty="0" smtClean="0"/>
              <a:t>hex </a:t>
            </a:r>
            <a:r>
              <a:rPr lang="en-US" sz="3200" dirty="0"/>
              <a:t>number 3BA</a:t>
            </a:r>
            <a:r>
              <a:rPr lang="en-US" sz="3200" baseline="-25000" dirty="0" smtClean="0">
                <a:solidFill>
                  <a:srgbClr val="FF0000"/>
                </a:solidFill>
              </a:rPr>
              <a:t>16</a:t>
            </a:r>
            <a:endParaRPr lang="en-US" sz="3200" dirty="0" smtClean="0"/>
          </a:p>
          <a:p>
            <a:r>
              <a:rPr lang="en-US" sz="3200" dirty="0" smtClean="0"/>
              <a:t>3BA</a:t>
            </a:r>
            <a:r>
              <a:rPr lang="en-US" sz="3200" baseline="-25000" dirty="0" smtClean="0">
                <a:solidFill>
                  <a:srgbClr val="FF0000"/>
                </a:solidFill>
              </a:rPr>
              <a:t>16</a:t>
            </a:r>
            <a:r>
              <a:rPr lang="en-US" sz="3200" dirty="0" smtClean="0"/>
              <a:t> = </a:t>
            </a:r>
          </a:p>
          <a:p>
            <a:pPr>
              <a:buNone/>
            </a:pPr>
            <a:r>
              <a:rPr lang="en-US" sz="3200" dirty="0" smtClean="0"/>
              <a:t>		3 * 16</a:t>
            </a:r>
            <a:r>
              <a:rPr lang="en-US" sz="3200" baseline="30000" dirty="0" smtClean="0">
                <a:solidFill>
                  <a:srgbClr val="0000CC"/>
                </a:solidFill>
              </a:rPr>
              <a:t>2</a:t>
            </a:r>
            <a:r>
              <a:rPr lang="en-US" sz="3200" dirty="0" smtClean="0"/>
              <a:t> + 11 * 16</a:t>
            </a:r>
            <a:r>
              <a:rPr lang="en-US" sz="3200" baseline="30000" dirty="0" smtClean="0">
                <a:solidFill>
                  <a:srgbClr val="0000CC"/>
                </a:solidFill>
              </a:rPr>
              <a:t>1</a:t>
            </a:r>
            <a:r>
              <a:rPr lang="en-US" sz="3200" dirty="0" smtClean="0"/>
              <a:t> + 10 * 16</a:t>
            </a:r>
            <a:r>
              <a:rPr lang="en-US" sz="3200" baseline="30000" dirty="0" smtClean="0">
                <a:solidFill>
                  <a:srgbClr val="0000CC"/>
                </a:solidFill>
              </a:rPr>
              <a:t>0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smtClean="0"/>
              <a:t>954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4572000"/>
            <a:ext cx="1371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7543800" cy="92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87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con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10 </a:t>
            </a:r>
            <a:r>
              <a:rPr lang="en-US" dirty="0" err="1"/>
              <a:t>ngón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thuận</a:t>
            </a:r>
            <a:r>
              <a:rPr lang="en-US" i="1" dirty="0"/>
              <a:t> </a:t>
            </a:r>
            <a:r>
              <a:rPr lang="en-US" i="1" dirty="0" err="1"/>
              <a:t>tiện</a:t>
            </a:r>
            <a:r>
              <a:rPr lang="en-US" dirty="0"/>
              <a:t>?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27849"/>
            <a:ext cx="7094025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system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2928" y="3601729"/>
            <a:ext cx="72" cy="212424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4648200"/>
            <a:ext cx="2494608" cy="147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Convert to decimal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Multiply each digit with its weight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429794" y="4251760"/>
            <a:ext cx="2285206" cy="79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3" y="1874913"/>
            <a:ext cx="7631562" cy="47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3702</a:t>
            </a:r>
            <a:r>
              <a:rPr lang="en-US" baseline="-25000" dirty="0"/>
              <a:t>8</a:t>
            </a:r>
            <a:r>
              <a:rPr lang="en-US" dirty="0"/>
              <a:t> in </a:t>
            </a:r>
            <a:r>
              <a:rPr lang="en-US" dirty="0" smtClean="0"/>
              <a:t>decimal</a:t>
            </a:r>
          </a:p>
          <a:p>
            <a:pPr lvl="1"/>
            <a:r>
              <a:rPr lang="en-US" dirty="0" smtClean="0"/>
              <a:t>3702</a:t>
            </a:r>
            <a:r>
              <a:rPr lang="en-US" baseline="-25000" dirty="0" smtClean="0"/>
              <a:t>8</a:t>
            </a:r>
            <a:r>
              <a:rPr lang="en-US" dirty="0" smtClean="0"/>
              <a:t> = 2 * 8</a:t>
            </a:r>
            <a:r>
              <a:rPr lang="en-US" baseline="30000" dirty="0" smtClean="0"/>
              <a:t>0 </a:t>
            </a:r>
            <a:r>
              <a:rPr lang="en-US" dirty="0" smtClean="0"/>
              <a:t>+ 0 * 8</a:t>
            </a:r>
            <a:r>
              <a:rPr lang="en-US" baseline="30000" dirty="0" smtClean="0"/>
              <a:t>1</a:t>
            </a:r>
            <a:r>
              <a:rPr lang="en-US" dirty="0" smtClean="0"/>
              <a:t> + 7 * 8</a:t>
            </a:r>
            <a:r>
              <a:rPr lang="en-US" baseline="30000" dirty="0" smtClean="0"/>
              <a:t>2</a:t>
            </a:r>
            <a:r>
              <a:rPr lang="en-US" dirty="0" smtClean="0"/>
              <a:t> + 3 * 8</a:t>
            </a:r>
            <a:r>
              <a:rPr lang="en-US" baseline="30000" dirty="0" smtClean="0"/>
              <a:t>3</a:t>
            </a:r>
            <a:r>
              <a:rPr lang="en-US" dirty="0" smtClean="0"/>
              <a:t> = </a:t>
            </a:r>
            <a:r>
              <a:rPr lang="en-US" dirty="0">
                <a:solidFill>
                  <a:srgbClr val="FF0000"/>
                </a:solidFill>
              </a:rPr>
              <a:t>1986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/>
              <a:t>Express 1A2F</a:t>
            </a:r>
            <a:r>
              <a:rPr lang="en-US" baseline="-25000" dirty="0"/>
              <a:t>16</a:t>
            </a:r>
            <a:r>
              <a:rPr lang="en-US" dirty="0"/>
              <a:t> in </a:t>
            </a:r>
            <a:r>
              <a:rPr lang="en-US" dirty="0" smtClean="0"/>
              <a:t>decimal</a:t>
            </a:r>
            <a:endParaRPr lang="en-US" dirty="0"/>
          </a:p>
          <a:p>
            <a:pPr lvl="1"/>
            <a:r>
              <a:rPr lang="en-US" dirty="0" smtClean="0"/>
              <a:t>1A2F</a:t>
            </a:r>
            <a:r>
              <a:rPr lang="en-US" baseline="-25000" dirty="0" smtClean="0"/>
              <a:t>16</a:t>
            </a:r>
            <a:r>
              <a:rPr lang="en-US" dirty="0" smtClean="0"/>
              <a:t> = 15 * 16</a:t>
            </a:r>
            <a:r>
              <a:rPr lang="en-US" baseline="30000" dirty="0" smtClean="0"/>
              <a:t>0</a:t>
            </a:r>
            <a:r>
              <a:rPr lang="en-US" dirty="0" smtClean="0"/>
              <a:t> + 2 * 16</a:t>
            </a:r>
            <a:r>
              <a:rPr lang="en-US" baseline="30000" dirty="0" smtClean="0"/>
              <a:t>1</a:t>
            </a:r>
            <a:r>
              <a:rPr lang="en-US" dirty="0" smtClean="0"/>
              <a:t> + 10 * 16</a:t>
            </a:r>
            <a:r>
              <a:rPr lang="en-US" baseline="30000" dirty="0" smtClean="0"/>
              <a:t>2</a:t>
            </a:r>
            <a:r>
              <a:rPr lang="en-US" dirty="0" smtClean="0"/>
              <a:t> + 1*16</a:t>
            </a:r>
            <a:r>
              <a:rPr lang="en-US" baseline="30000" dirty="0" smtClean="0"/>
              <a:t>3</a:t>
            </a:r>
            <a:r>
              <a:rPr lang="en-US" dirty="0" smtClean="0"/>
              <a:t> =</a:t>
            </a:r>
            <a:r>
              <a:rPr lang="en-US" dirty="0">
                <a:solidFill>
                  <a:srgbClr val="FF0000"/>
                </a:solidFill>
              </a:rPr>
              <a:t>6703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 =&gt; 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971801"/>
          </a:xfrm>
        </p:spPr>
        <p:txBody>
          <a:bodyPr/>
          <a:lstStyle/>
          <a:p>
            <a:r>
              <a:rPr lang="en-US" dirty="0" smtClean="0"/>
              <a:t>Divide by 2 and write down the remainder</a:t>
            </a:r>
          </a:p>
          <a:p>
            <a:pPr lvl="1"/>
            <a:r>
              <a:rPr lang="en-US" dirty="0" smtClean="0"/>
              <a:t>Until a quotient of 0 is 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remainder as LSB (Least significant bit)</a:t>
            </a:r>
          </a:p>
          <a:p>
            <a:r>
              <a:rPr lang="en-US" dirty="0" smtClean="0"/>
              <a:t>Last remainder as MSB (Most significant bit)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7800" y="1524000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Decimal</a:t>
              </a:r>
              <a:endParaRPr lang="en-US" sz="2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Binary</a:t>
              </a:r>
              <a:endParaRPr lang="en-US" sz="2800" kern="12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8100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25</a:t>
            </a:r>
            <a:r>
              <a:rPr lang="en-US" sz="3600" baseline="-25000" dirty="0" smtClean="0">
                <a:solidFill>
                  <a:srgbClr val="FF0000"/>
                </a:solidFill>
              </a:rPr>
              <a:t>10</a:t>
            </a:r>
            <a:r>
              <a:rPr lang="en-US" sz="3600" dirty="0" smtClean="0"/>
              <a:t> =&gt; binary</a:t>
            </a:r>
            <a:endParaRPr lang="en-US" sz="3600" dirty="0"/>
          </a:p>
        </p:txBody>
      </p:sp>
      <p:pic>
        <p:nvPicPr>
          <p:cNvPr id="4" name="Picture 6" descr="fg02_00000_eq00200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447800"/>
            <a:ext cx="5486400" cy="496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2113670"/>
            <a:ext cx="5105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971800"/>
            <a:ext cx="4724400" cy="3561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267200" cy="287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4724400"/>
            <a:ext cx="3810000" cy="166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 =&gt; Hexadecimal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509015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Decimal</a:t>
              </a:r>
              <a:endParaRPr lang="en-US" sz="28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0" y="1509015"/>
            <a:ext cx="2230526" cy="1096770"/>
            <a:chOff x="2667605" y="3627629"/>
            <a:chExt cx="2230526" cy="1096770"/>
          </a:xfrm>
        </p:grpSpPr>
        <p:sp>
          <p:nvSpPr>
            <p:cNvPr id="16" name="Rounded Rectangle 15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Hexadecimal</a:t>
              </a:r>
              <a:endParaRPr lang="en-US" sz="2800" kern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886200" y="2042415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3276599"/>
            <a:ext cx="8229600" cy="297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by 16 and write down the remainder</a:t>
            </a:r>
          </a:p>
          <a:p>
            <a:pPr lvl="1"/>
            <a:r>
              <a:rPr lang="en-US" dirty="0" smtClean="0"/>
              <a:t>Until a quotient of 0 is 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remainder as LSD (Least significant digit)</a:t>
            </a:r>
          </a:p>
          <a:p>
            <a:r>
              <a:rPr lang="en-US" dirty="0" smtClean="0"/>
              <a:t>Last remainder as MSB (Most significant digit)</a:t>
            </a:r>
          </a:p>
        </p:txBody>
      </p:sp>
    </p:spTree>
    <p:extLst>
      <p:ext uri="{BB962C8B-B14F-4D97-AF65-F5344CB8AC3E}">
        <p14:creationId xmlns:p14="http://schemas.microsoft.com/office/powerpoint/2010/main" val="36214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423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=&gt; hexadecimal</a:t>
            </a:r>
            <a:endParaRPr lang="en-US" dirty="0"/>
          </a:p>
        </p:txBody>
      </p:sp>
      <p:pic>
        <p:nvPicPr>
          <p:cNvPr id="5" name="Picture 7" descr="fg02_00000_eq00201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057400"/>
            <a:ext cx="5465312" cy="329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2799472"/>
            <a:ext cx="4958860" cy="2553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776005"/>
            <a:ext cx="4758396" cy="1577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 =&gt; Octal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524000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Decimal</a:t>
              </a:r>
              <a:endParaRPr lang="en-US" sz="2800" kern="1200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5486400" y="1524000"/>
            <a:ext cx="2262485" cy="1096770"/>
            <a:chOff x="5256784" y="1829082"/>
            <a:chExt cx="2262485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Octal</a:t>
              </a:r>
              <a:endParaRPr lang="en-US" sz="2800" kern="12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8862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3276599"/>
            <a:ext cx="8229600" cy="297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by 8 and write down the remainder</a:t>
            </a:r>
          </a:p>
          <a:p>
            <a:pPr lvl="1"/>
            <a:r>
              <a:rPr lang="en-US" dirty="0" smtClean="0"/>
              <a:t>Until a quotient of 0 is 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remainder as LSD (Least significant digit)</a:t>
            </a:r>
          </a:p>
          <a:p>
            <a:r>
              <a:rPr lang="en-US" dirty="0" smtClean="0"/>
              <a:t>Last remainder as MSB (Most significant digit)</a:t>
            </a:r>
          </a:p>
        </p:txBody>
      </p:sp>
    </p:spTree>
    <p:extLst>
      <p:ext uri="{BB962C8B-B14F-4D97-AF65-F5344CB8AC3E}">
        <p14:creationId xmlns:p14="http://schemas.microsoft.com/office/powerpoint/2010/main" val="6426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Number systems</a:t>
            </a:r>
          </a:p>
          <a:p>
            <a:pPr lvl="1"/>
            <a:r>
              <a:rPr lang="en-US" dirty="0" smtClean="0"/>
              <a:t>Decimal Number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Binary Number</a:t>
            </a:r>
          </a:p>
          <a:p>
            <a:pPr lvl="1"/>
            <a:r>
              <a:rPr lang="en-US" dirty="0"/>
              <a:t>Hexadecimal Number</a:t>
            </a:r>
          </a:p>
          <a:p>
            <a:pPr lvl="1"/>
            <a:r>
              <a:rPr lang="en-US" dirty="0"/>
              <a:t>Octal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dirty="0" smtClean="0"/>
              <a:t>2. Number systems conversion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Binary Operations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4. Signed numbers Representation</a:t>
            </a:r>
          </a:p>
          <a:p>
            <a:pPr marL="0" indent="0">
              <a:buNone/>
            </a:pPr>
            <a:r>
              <a:rPr lang="en-US" dirty="0" smtClean="0"/>
              <a:t>5. Other representations</a:t>
            </a:r>
            <a:endParaRPr lang="en-US" dirty="0"/>
          </a:p>
          <a:p>
            <a:pPr lvl="1"/>
            <a:r>
              <a:rPr lang="en-US" dirty="0" smtClean="0"/>
              <a:t>Floating Point Number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BCD</a:t>
            </a:r>
          </a:p>
          <a:p>
            <a:pPr lvl="1"/>
            <a:r>
              <a:rPr lang="en-US" dirty="0" smtClean="0"/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25819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 =&gt; 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Individually </a:t>
            </a:r>
            <a:r>
              <a:rPr lang="en-US" dirty="0"/>
              <a:t>c</a:t>
            </a:r>
            <a:r>
              <a:rPr lang="en-US" dirty="0" smtClean="0"/>
              <a:t>onvert each digit to its 3 bit binary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dirty="0" smtClean="0"/>
              <a:t>Ex: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62885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Binary</a:t>
              </a:r>
              <a:endParaRPr lang="en-US" sz="2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7800" y="1524000"/>
            <a:ext cx="2262485" cy="1096770"/>
            <a:chOff x="5256784" y="1829082"/>
            <a:chExt cx="2262485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Octal</a:t>
              </a:r>
              <a:endParaRPr lang="en-US" sz="2800" kern="12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64148"/>
              </p:ext>
            </p:extLst>
          </p:nvPr>
        </p:nvGraphicFramePr>
        <p:xfrm>
          <a:off x="1524000" y="3886200"/>
          <a:ext cx="6553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6200000" flipH="1">
            <a:off x="2812008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49098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17678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87054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549520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228496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914296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7606920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100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/>
          <a:srcRect l="11087" t="4273" r="20729" b="57778"/>
          <a:stretch/>
        </p:blipFill>
        <p:spPr bwMode="auto">
          <a:xfrm>
            <a:off x="1483810" y="5444196"/>
            <a:ext cx="2774395" cy="95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66080" y="5819336"/>
            <a:ext cx="2692125" cy="725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  =&gt; 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6575860" cy="2971801"/>
          </a:xfrm>
        </p:spPr>
        <p:txBody>
          <a:bodyPr>
            <a:normAutofit/>
          </a:bodyPr>
          <a:lstStyle/>
          <a:p>
            <a:r>
              <a:rPr lang="en-US" dirty="0"/>
              <a:t>Individually convert each </a:t>
            </a:r>
            <a:r>
              <a:rPr lang="en-US" dirty="0" smtClean="0"/>
              <a:t>digit </a:t>
            </a:r>
            <a:r>
              <a:rPr lang="en-US" dirty="0"/>
              <a:t>to </a:t>
            </a:r>
            <a:r>
              <a:rPr lang="en-US" dirty="0" smtClean="0"/>
              <a:t>its 4 bit binary</a:t>
            </a:r>
          </a:p>
          <a:p>
            <a:endParaRPr lang="en-US" dirty="0"/>
          </a:p>
          <a:p>
            <a:r>
              <a:rPr lang="en-US" dirty="0" smtClean="0"/>
              <a:t>Ex: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4833784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Binary</a:t>
              </a:r>
              <a:endParaRPr lang="en-US" sz="2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1384" y="1524000"/>
            <a:ext cx="2230526" cy="1096770"/>
            <a:chOff x="2667605" y="3627629"/>
            <a:chExt cx="2230526" cy="1096770"/>
          </a:xfrm>
        </p:grpSpPr>
        <p:sp>
          <p:nvSpPr>
            <p:cNvPr id="21" name="Rounded Rectangle 20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Hexadecimal</a:t>
              </a:r>
              <a:endParaRPr lang="en-US" sz="2800" kern="1200" dirty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1142"/>
              </p:ext>
            </p:extLst>
          </p:nvPr>
        </p:nvGraphicFramePr>
        <p:xfrm>
          <a:off x="7239000" y="1371600"/>
          <a:ext cx="14478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858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2004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/>
          <a:srcRect l="8674" r="12506" b="50000"/>
          <a:stretch/>
        </p:blipFill>
        <p:spPr bwMode="auto">
          <a:xfrm>
            <a:off x="1511149" y="4648200"/>
            <a:ext cx="4385745" cy="10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11149" y="5029200"/>
            <a:ext cx="43857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91000"/>
            <a:ext cx="430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=&gt; Octal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743201"/>
          </a:xfrm>
        </p:spPr>
        <p:txBody>
          <a:bodyPr>
            <a:normAutofit/>
          </a:bodyPr>
          <a:lstStyle/>
          <a:p>
            <a:r>
              <a:rPr lang="en-US" dirty="0" smtClean="0"/>
              <a:t>Group 3 bits starting at LSB</a:t>
            </a:r>
          </a:p>
          <a:p>
            <a:r>
              <a:rPr lang="en-US" dirty="0" smtClean="0"/>
              <a:t>Convert each group to 1 octal digit </a:t>
            </a:r>
          </a:p>
          <a:p>
            <a:endParaRPr lang="en-US" sz="2400" dirty="0"/>
          </a:p>
          <a:p>
            <a:r>
              <a:rPr lang="en-US" dirty="0" smtClean="0"/>
              <a:t>Ex: </a:t>
            </a:r>
            <a:r>
              <a:rPr lang="en-US" dirty="0"/>
              <a:t>1011010111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=&gt; octal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71315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Binary</a:t>
              </a:r>
              <a:endParaRPr lang="en-US" sz="2800" kern="1200" dirty="0"/>
            </a:p>
          </p:txBody>
        </p:sp>
      </p:grpSp>
      <p:grpSp>
        <p:nvGrpSpPr>
          <p:cNvPr id="20" name="Group 11"/>
          <p:cNvGrpSpPr/>
          <p:nvPr/>
        </p:nvGrpSpPr>
        <p:grpSpPr>
          <a:xfrm>
            <a:off x="5433715" y="1524000"/>
            <a:ext cx="2262485" cy="1096770"/>
            <a:chOff x="5256784" y="1829082"/>
            <a:chExt cx="2262485" cy="1096770"/>
          </a:xfrm>
        </p:grpSpPr>
        <p:sp>
          <p:nvSpPr>
            <p:cNvPr id="21" name="Rounded Rectangle 20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Octal</a:t>
              </a:r>
              <a:endParaRPr lang="en-US" sz="2800" kern="12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833515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43400" y="5524500"/>
            <a:ext cx="422880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=&gt; Hexadecimal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971801"/>
          </a:xfrm>
        </p:spPr>
        <p:txBody>
          <a:bodyPr>
            <a:normAutofit/>
          </a:bodyPr>
          <a:lstStyle/>
          <a:p>
            <a:r>
              <a:rPr lang="en-US" dirty="0"/>
              <a:t>Group 4 bits starting at LSB</a:t>
            </a:r>
          </a:p>
          <a:p>
            <a:r>
              <a:rPr lang="en-US" dirty="0"/>
              <a:t>Convert each group to 1 hexadecimal </a:t>
            </a:r>
            <a:r>
              <a:rPr lang="en-US" dirty="0" smtClean="0"/>
              <a:t>digit</a:t>
            </a:r>
          </a:p>
          <a:p>
            <a:r>
              <a:rPr lang="en-US" dirty="0" smtClean="0"/>
              <a:t>Ex: </a:t>
            </a:r>
            <a:r>
              <a:rPr lang="en-US" dirty="0"/>
              <a:t>10101101010111001101010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=&gt; </a:t>
            </a:r>
            <a:r>
              <a:rPr lang="en-US" dirty="0" err="1"/>
              <a:t>hexa</a:t>
            </a:r>
            <a:endParaRPr lang="en-US" sz="3000" dirty="0"/>
          </a:p>
        </p:txBody>
      </p:sp>
      <p:grpSp>
        <p:nvGrpSpPr>
          <p:cNvPr id="4" name="Group 4"/>
          <p:cNvGrpSpPr/>
          <p:nvPr/>
        </p:nvGrpSpPr>
        <p:grpSpPr>
          <a:xfrm>
            <a:off x="1427074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Binary</a:t>
              </a:r>
              <a:endParaRPr lang="en-US" sz="2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65674" y="1524000"/>
            <a:ext cx="2230526" cy="1096770"/>
            <a:chOff x="2667605" y="3627629"/>
            <a:chExt cx="2230526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Hexadecimal</a:t>
              </a:r>
              <a:endParaRPr lang="en-US" sz="2800" kern="12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789274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648200"/>
            <a:ext cx="551089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17674" y="5915465"/>
            <a:ext cx="5638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&lt;=&gt; Hexadecimal</a:t>
            </a:r>
            <a:endParaRPr lang="en-US" sz="3600" dirty="0"/>
          </a:p>
        </p:txBody>
      </p:sp>
      <p:grpSp>
        <p:nvGrpSpPr>
          <p:cNvPr id="5" name="Group 11"/>
          <p:cNvGrpSpPr/>
          <p:nvPr/>
        </p:nvGrpSpPr>
        <p:grpSpPr>
          <a:xfrm>
            <a:off x="5410200" y="3810000"/>
            <a:ext cx="2230526" cy="1096770"/>
            <a:chOff x="2667605" y="3627629"/>
            <a:chExt cx="2230526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Hexadecimal</a:t>
              </a:r>
              <a:endParaRPr lang="en-US" sz="2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810000"/>
            <a:ext cx="2262485" cy="1096770"/>
            <a:chOff x="5256784" y="1829082"/>
            <a:chExt cx="2262485" cy="1096770"/>
          </a:xfrm>
        </p:grpSpPr>
        <p:sp>
          <p:nvSpPr>
            <p:cNvPr id="15" name="Rounded Rectangle 14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Octal</a:t>
              </a:r>
              <a:endParaRPr lang="en-US" sz="2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02845" y="1600200"/>
            <a:ext cx="4022617" cy="2209800"/>
            <a:chOff x="2502845" y="1951230"/>
            <a:chExt cx="4022617" cy="2209800"/>
          </a:xfrm>
        </p:grpSpPr>
        <p:grpSp>
          <p:nvGrpSpPr>
            <p:cNvPr id="18" name="Group 4"/>
            <p:cNvGrpSpPr/>
            <p:nvPr/>
          </p:nvGrpSpPr>
          <p:grpSpPr>
            <a:xfrm>
              <a:off x="3406710" y="1951230"/>
              <a:ext cx="2252816" cy="1096770"/>
              <a:chOff x="76198" y="1828804"/>
              <a:chExt cx="2252816" cy="109677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6198" y="1828804"/>
                <a:ext cx="2252816" cy="109677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6"/>
              <p:cNvSpPr/>
              <p:nvPr/>
            </p:nvSpPr>
            <p:spPr>
              <a:xfrm>
                <a:off x="129738" y="1882344"/>
                <a:ext cx="2145736" cy="989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Binary</a:t>
                </a:r>
                <a:endParaRPr lang="en-US" sz="2800" kern="1200" dirty="0"/>
              </a:p>
            </p:txBody>
          </p:sp>
        </p:grpSp>
        <p:cxnSp>
          <p:nvCxnSpPr>
            <p:cNvPr id="11" name="Straight Arrow Connector 10"/>
            <p:cNvCxnSpPr>
              <a:stCxn id="19" idx="2"/>
            </p:cNvCxnSpPr>
            <p:nvPr/>
          </p:nvCxnSpPr>
          <p:spPr>
            <a:xfrm rot="16200000" flipH="1">
              <a:off x="4972775" y="2608343"/>
              <a:ext cx="1113030" cy="19923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2"/>
            </p:cNvCxnSpPr>
            <p:nvPr/>
          </p:nvCxnSpPr>
          <p:spPr>
            <a:xfrm rot="5400000">
              <a:off x="2961466" y="2589378"/>
              <a:ext cx="1113031" cy="20302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Convert via binary</a:t>
            </a:r>
          </a:p>
        </p:txBody>
      </p:sp>
    </p:spTree>
    <p:extLst>
      <p:ext uri="{BB962C8B-B14F-4D97-AF65-F5344CB8AC3E}">
        <p14:creationId xmlns:p14="http://schemas.microsoft.com/office/powerpoint/2010/main" val="42100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1F0C</a:t>
            </a:r>
            <a:r>
              <a:rPr lang="en-US" sz="3600" baseline="-25000" dirty="0" smtClean="0">
                <a:solidFill>
                  <a:srgbClr val="FF0000"/>
                </a:solidFill>
              </a:rPr>
              <a:t>16</a:t>
            </a:r>
            <a:r>
              <a:rPr lang="en-US" sz="3600" dirty="0" smtClean="0"/>
              <a:t> =&gt; octal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267200" cy="331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3332872"/>
            <a:ext cx="4267200" cy="1944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4671" y="3657600"/>
            <a:ext cx="4267200" cy="1563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038600"/>
            <a:ext cx="4267200" cy="118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1076</a:t>
            </a:r>
            <a:r>
              <a:rPr lang="en-US" sz="3600" baseline="-25000" dirty="0" smtClean="0">
                <a:solidFill>
                  <a:srgbClr val="FF0000"/>
                </a:solidFill>
              </a:rPr>
              <a:t>8</a:t>
            </a:r>
            <a:r>
              <a:rPr lang="en-US" sz="3600" dirty="0" smtClean="0"/>
              <a:t> =&gt; </a:t>
            </a:r>
            <a:r>
              <a:rPr lang="en-US" sz="3600" dirty="0" err="1" smtClean="0"/>
              <a:t>hexa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40579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4600" y="3366868"/>
            <a:ext cx="4267200" cy="1944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4671" y="3677528"/>
            <a:ext cx="4267200" cy="1563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072596"/>
            <a:ext cx="4267200" cy="118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system conversion practice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88569"/>
              </p:ext>
            </p:extLst>
          </p:nvPr>
        </p:nvGraphicFramePr>
        <p:xfrm>
          <a:off x="457200" y="2103120"/>
          <a:ext cx="8153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895600"/>
                <a:gridCol w="1219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1101101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712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1AF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=&gt; Binary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65938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64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189.023</a:t>
            </a:r>
            <a:r>
              <a:rPr lang="en-US" sz="3600" baseline="-25000" dirty="0" smtClean="0">
                <a:solidFill>
                  <a:srgbClr val="FF0000"/>
                </a:solidFill>
              </a:rPr>
              <a:t>10</a:t>
            </a:r>
            <a:r>
              <a:rPr lang="en-US" sz="3600" dirty="0" smtClean="0"/>
              <a:t> =&gt; 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2773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6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Number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Decimal Number</a:t>
            </a:r>
          </a:p>
          <a:p>
            <a:r>
              <a:rPr lang="en-US" b="1" dirty="0">
                <a:solidFill>
                  <a:srgbClr val="0000CC"/>
                </a:solidFill>
              </a:rPr>
              <a:t>Binary Number</a:t>
            </a:r>
          </a:p>
          <a:p>
            <a:r>
              <a:rPr lang="en-US" dirty="0">
                <a:solidFill>
                  <a:schemeClr val="tx1"/>
                </a:solidFill>
              </a:rPr>
              <a:t>Hexadecimal Number</a:t>
            </a:r>
          </a:p>
          <a:p>
            <a:r>
              <a:rPr lang="en-US" dirty="0">
                <a:solidFill>
                  <a:schemeClr val="tx1"/>
                </a:solidFill>
              </a:rPr>
              <a:t>Octal </a:t>
            </a:r>
            <a:r>
              <a:rPr lang="en-US" dirty="0" smtClean="0">
                <a:solidFill>
                  <a:schemeClr val="tx1"/>
                </a:solidFill>
              </a:rPr>
              <a:t>Number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number </a:t>
            </a:r>
            <a:r>
              <a:rPr lang="en-US" dirty="0"/>
              <a:t>system conversion practice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75759"/>
              </p:ext>
            </p:extLst>
          </p:nvPr>
        </p:nvGraphicFramePr>
        <p:xfrm>
          <a:off x="457200" y="2103120"/>
          <a:ext cx="8153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895600"/>
                <a:gridCol w="1219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29.8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110.1101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3.07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C.82</a:t>
                      </a:r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Multiplication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31126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Addition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 1-bit binary numbers addition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48910"/>
              </p:ext>
            </p:extLst>
          </p:nvPr>
        </p:nvGraphicFramePr>
        <p:xfrm>
          <a:off x="2819400" y="2209800"/>
          <a:ext cx="36576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912"/>
                <a:gridCol w="837350"/>
                <a:gridCol w="1843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+ B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	0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	10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5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unsigned binary numbers addition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36059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9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multiplication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 </a:t>
            </a:r>
            <a:r>
              <a:rPr lang="en-US" sz="3200" dirty="0"/>
              <a:t>1-bit </a:t>
            </a:r>
            <a:r>
              <a:rPr lang="en-US" sz="3200" dirty="0" smtClean="0"/>
              <a:t>binary numbers multiplication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36756"/>
              </p:ext>
            </p:extLst>
          </p:nvPr>
        </p:nvGraphicFramePr>
        <p:xfrm>
          <a:off x="2819400" y="2209800"/>
          <a:ext cx="36576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912"/>
                <a:gridCol w="837350"/>
                <a:gridCol w="1843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* B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smtClean="0"/>
              <a:t>unsigned </a:t>
            </a:r>
            <a:r>
              <a:rPr lang="en-US" dirty="0"/>
              <a:t>binary numbers </a:t>
            </a:r>
            <a:r>
              <a:rPr lang="en-US" dirty="0" smtClean="0"/>
              <a:t>multiplication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36950"/>
            <a:ext cx="2971800" cy="42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81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5300" y="13716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rules for binary subtraction 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33600" y="19767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0 - 0 = 0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33600" y="22815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1 - 1 = 0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25863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1 - 0 = 1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81200" y="28911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10 - 1 = 1  with a borrow of 1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71500" y="3571018"/>
            <a:ext cx="796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Subtract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binary number 00111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10101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133600" y="4942618"/>
            <a:ext cx="2095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00111          7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133600" y="4637818"/>
            <a:ext cx="2247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10101        21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2247900" y="536582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432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5908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384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2860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21336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3543300" y="53517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467100" y="5323618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238500" y="5323618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Binary Subtraction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7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1" grpId="0"/>
      <p:bldP spid="22" grpId="0"/>
      <p:bldP spid="23" grpId="0" animBg="1"/>
      <p:bldP spid="2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number representation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934200" cy="3429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Times New Roman" charset="0"/>
              </a:rPr>
              <a:t>Signed Number Representation </a:t>
            </a:r>
            <a:endParaRPr lang="en-US" dirty="0" smtClean="0">
              <a:solidFill>
                <a:schemeClr val="tx1"/>
              </a:solidFill>
              <a:sym typeface="Times New Roman" charset="0"/>
            </a:endParaRPr>
          </a:p>
          <a:p>
            <a:r>
              <a:rPr lang="en-US" dirty="0" smtClean="0">
                <a:solidFill>
                  <a:schemeClr val="tx1"/>
                </a:solidFill>
                <a:sym typeface="Times New Roman" charset="0"/>
              </a:rPr>
              <a:t>1’s complement form</a:t>
            </a:r>
          </a:p>
          <a:p>
            <a:r>
              <a:rPr lang="en-US" b="1" dirty="0" smtClean="0">
                <a:solidFill>
                  <a:srgbClr val="0000CC"/>
                </a:solidFill>
                <a:sym typeface="Times New Roman" charset="0"/>
              </a:rPr>
              <a:t>2’s complement form</a:t>
            </a:r>
          </a:p>
          <a:p>
            <a:r>
              <a:rPr lang="en-US" dirty="0">
                <a:solidFill>
                  <a:schemeClr val="tx1"/>
                </a:solidFill>
                <a:sym typeface="Times New Roman" charset="0"/>
              </a:rPr>
              <a:t>2’s complement </a:t>
            </a:r>
            <a:r>
              <a:rPr lang="en-US" dirty="0" smtClean="0">
                <a:solidFill>
                  <a:schemeClr val="tx1"/>
                </a:solidFill>
                <a:sym typeface="Times New Roman" charset="0"/>
              </a:rPr>
              <a:t>to binary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Operations </a:t>
            </a:r>
            <a:r>
              <a:rPr lang="en-US" dirty="0">
                <a:solidFill>
                  <a:schemeClr val="tx1"/>
                </a:solidFill>
              </a:rPr>
              <a:t>in the 2’s complement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b="1" dirty="0" smtClean="0">
                <a:solidFill>
                  <a:srgbClr val="0000CC"/>
                </a:solidFill>
                <a:sym typeface="Times New Roman" charset="0"/>
              </a:rPr>
              <a:t>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Signed Number Representation </a:t>
            </a:r>
          </a:p>
        </p:txBody>
      </p:sp>
      <p:sp>
        <p:nvSpPr>
          <p:cNvPr id="820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Signed numbers are positive (+) or negative (-)</a:t>
            </a:r>
          </a:p>
          <a:p>
            <a:pPr eaLnBrk="1" hangingPunct="1">
              <a:spcBef>
                <a:spcPct val="0"/>
              </a:spcBef>
              <a:buFont typeface="Symbol"/>
              <a:buChar char="Þ"/>
            </a:pPr>
            <a:r>
              <a:rPr lang="en-US" dirty="0" smtClean="0"/>
              <a:t>Some means to represent the sign</a:t>
            </a:r>
          </a:p>
          <a:p>
            <a:pPr marL="704850" lvl="1" indent="-304800">
              <a:spcBef>
                <a:spcPct val="0"/>
              </a:spcBef>
            </a:pPr>
            <a:endParaRPr lang="en-US" dirty="0"/>
          </a:p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Use 1 additional bit to represent the sign (</a:t>
            </a:r>
            <a:r>
              <a:rPr lang="en-US" b="1" dirty="0" smtClean="0"/>
              <a:t>sign bit)</a:t>
            </a:r>
            <a:endParaRPr lang="en-US" sz="2400" b="1" dirty="0" smtClean="0"/>
          </a:p>
          <a:p>
            <a:pPr lvl="1" eaLnBrk="1" hangingPunct="1">
              <a:spcBef>
                <a:spcPts val="800"/>
              </a:spcBef>
            </a:pPr>
            <a:r>
              <a:rPr lang="en-US" dirty="0" smtClean="0"/>
              <a:t>0: positive</a:t>
            </a:r>
          </a:p>
          <a:p>
            <a:pPr lvl="1" eaLnBrk="1" hangingPunct="1">
              <a:spcBef>
                <a:spcPts val="800"/>
              </a:spcBef>
            </a:pPr>
            <a:r>
              <a:rPr lang="en-US" dirty="0" smtClean="0"/>
              <a:t>1: negative</a:t>
            </a:r>
          </a:p>
          <a:p>
            <a:pPr lvl="2">
              <a:spcBef>
                <a:spcPts val="800"/>
              </a:spcBef>
            </a:pPr>
            <a:endParaRPr lang="en-US" sz="2000" dirty="0" smtClean="0"/>
          </a:p>
          <a:p>
            <a:pPr marL="304800" indent="-304800" eaLnBrk="1" hangingPunct="1">
              <a:spcBef>
                <a:spcPts val="800"/>
              </a:spcBef>
              <a:buFont typeface="Times New Roman" charset="0"/>
              <a:buChar char="•"/>
            </a:pPr>
            <a:r>
              <a:rPr lang="en-US" dirty="0" smtClean="0"/>
              <a:t>Sign bit is often the leftmost bit</a:t>
            </a:r>
          </a:p>
        </p:txBody>
      </p:sp>
    </p:spTree>
    <p:extLst>
      <p:ext uri="{BB962C8B-B14F-4D97-AF65-F5344CB8AC3E}">
        <p14:creationId xmlns:p14="http://schemas.microsoft.com/office/powerpoint/2010/main" val="7119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 charset="0"/>
              </a:rPr>
              <a:t>Signed </a:t>
            </a:r>
            <a:r>
              <a:rPr lang="en-US" sz="3600" dirty="0" smtClean="0">
                <a:sym typeface="Times New Roman" charset="0"/>
              </a:rPr>
              <a:t>Number </a:t>
            </a:r>
            <a:r>
              <a:rPr lang="en-US" sz="3600" dirty="0">
                <a:sym typeface="Times New Roman" charset="0"/>
              </a:rPr>
              <a:t>Representation </a:t>
            </a:r>
            <a:endParaRPr lang="en-US" sz="3600" dirty="0" smtClean="0">
              <a:sym typeface="Times New Roman" charset="0"/>
            </a:endParaRPr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200" dirty="0" smtClean="0"/>
              <a:t>Example: a 6 bit signed number</a:t>
            </a: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1863"/>
            <a:ext cx="541020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6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61831"/>
              </p:ext>
            </p:extLst>
          </p:nvPr>
        </p:nvGraphicFramePr>
        <p:xfrm>
          <a:off x="457200" y="1066800"/>
          <a:ext cx="8229600" cy="3444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9800"/>
                <a:gridCol w="16002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Number</a:t>
                      </a:r>
                      <a:r>
                        <a:rPr lang="en-US" sz="2800" baseline="0" dirty="0" smtClean="0"/>
                        <a:t> systems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Radix or base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Digits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Decimal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0, 1, 2, 3, 4, 5, 6, 7, 8, 9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Binary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0, 1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Octal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0, 1, 2,</a:t>
                      </a:r>
                      <a:r>
                        <a:rPr lang="en-US" sz="2800" baseline="0" dirty="0" smtClean="0"/>
                        <a:t> 3, 4, 5, 6, 7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Hexa</a:t>
                      </a:r>
                      <a:r>
                        <a:rPr lang="en-US" sz="2800" dirty="0" smtClean="0"/>
                        <a:t>-decimal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0, 1, 2, 3, 4, 5, 6, 7, 8, 9</a:t>
                      </a:r>
                    </a:p>
                    <a:p>
                      <a:pPr algn="ctr"/>
                      <a:r>
                        <a:rPr lang="en-US" sz="2800" dirty="0" smtClean="0"/>
                        <a:t>A, B, C, D, E, F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2’s complement</a:t>
            </a:r>
          </a:p>
        </p:txBody>
      </p:sp>
      <p:sp>
        <p:nvSpPr>
          <p:cNvPr id="102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2’s complement is the most commonly way used to represent signed numbers</a:t>
            </a:r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3048000" y="2514600"/>
            <a:ext cx="2252663" cy="1095375"/>
            <a:chOff x="0" y="0"/>
            <a:chExt cx="1419" cy="690"/>
          </a:xfrm>
        </p:grpSpPr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>
              <a:solidFill>
                <a:srgbClr val="4BACC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72" name="Rectangle 9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4BACC6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Binary</a:t>
              </a:r>
            </a:p>
          </p:txBody>
        </p:sp>
      </p:grpSp>
      <p:grpSp>
        <p:nvGrpSpPr>
          <p:cNvPr id="10250" name="Group 13"/>
          <p:cNvGrpSpPr>
            <a:grpSpLocks/>
          </p:cNvGrpSpPr>
          <p:nvPr/>
        </p:nvGrpSpPr>
        <p:grpSpPr bwMode="auto">
          <a:xfrm>
            <a:off x="3048000" y="3733800"/>
            <a:ext cx="2252663" cy="1095375"/>
            <a:chOff x="0" y="0"/>
            <a:chExt cx="1419" cy="690"/>
          </a:xfrm>
        </p:grpSpPr>
        <p:sp>
          <p:nvSpPr>
            <p:cNvPr id="10269" name="AutoShape 11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366092"/>
            </a:solidFill>
            <a:ln w="25400">
              <a:solidFill>
                <a:srgbClr val="36609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70" name="Rectangle 12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366092"/>
            </a:solidFill>
            <a:ln w="9525">
              <a:solidFill>
                <a:srgbClr val="366092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1’s complement</a:t>
              </a:r>
            </a:p>
          </p:txBody>
        </p:sp>
      </p:grpSp>
      <p:grpSp>
        <p:nvGrpSpPr>
          <p:cNvPr id="10251" name="Group 16"/>
          <p:cNvGrpSpPr>
            <a:grpSpLocks/>
          </p:cNvGrpSpPr>
          <p:nvPr/>
        </p:nvGrpSpPr>
        <p:grpSpPr bwMode="auto">
          <a:xfrm>
            <a:off x="3048000" y="4953000"/>
            <a:ext cx="2252663" cy="1095375"/>
            <a:chOff x="0" y="0"/>
            <a:chExt cx="1419" cy="690"/>
          </a:xfrm>
        </p:grpSpPr>
        <p:sp>
          <p:nvSpPr>
            <p:cNvPr id="10267" name="AutoShape 14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0F243E"/>
            </a:solidFill>
            <a:ln w="25400">
              <a:solidFill>
                <a:srgbClr val="0F243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8" name="Rectangle 15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0F243E"/>
            </a:solidFill>
            <a:ln w="9525">
              <a:solidFill>
                <a:srgbClr val="0F243E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2’s complement</a:t>
              </a:r>
            </a:p>
          </p:txBody>
        </p:sp>
      </p:grpSp>
      <p:sp>
        <p:nvSpPr>
          <p:cNvPr id="10252" name="Rectangle 17"/>
          <p:cNvSpPr>
            <a:spLocks/>
          </p:cNvSpPr>
          <p:nvPr/>
        </p:nvSpPr>
        <p:spPr bwMode="auto">
          <a:xfrm>
            <a:off x="5486400" y="2590800"/>
            <a:ext cx="36703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Ex:</a:t>
            </a:r>
            <a:endParaRPr lang="en-US" sz="1800" dirty="0">
              <a:solidFill>
                <a:schemeClr val="tx1"/>
              </a:solidFill>
              <a:latin typeface="Times New Roman" charset="0"/>
              <a:cs typeface="Times New Roman" charset="0"/>
              <a:sym typeface="Times New Roman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0 1 0 0 1 0 0 1 0 0   (292</a:t>
            </a:r>
            <a:r>
              <a:rPr lang="en-US" sz="2400" baseline="-25000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10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228600" y="3062288"/>
            <a:ext cx="8928100" cy="1446212"/>
            <a:chOff x="0" y="0"/>
            <a:chExt cx="5624" cy="910"/>
          </a:xfrm>
        </p:grpSpPr>
        <p:sp>
          <p:nvSpPr>
            <p:cNvPr id="10263" name="AutoShape 18"/>
            <p:cNvSpPr>
              <a:spLocks/>
            </p:cNvSpPr>
            <p:nvPr/>
          </p:nvSpPr>
          <p:spPr bwMode="auto">
            <a:xfrm flipH="1">
              <a:off x="1305" y="0"/>
              <a:ext cx="472" cy="768"/>
            </a:xfrm>
            <a:custGeom>
              <a:avLst/>
              <a:gdLst>
                <a:gd name="T0" fmla="*/ 0 w 21600"/>
                <a:gd name="T1" fmla="*/ 0 h 21600"/>
                <a:gd name="T2" fmla="*/ 472 w 21600"/>
                <a:gd name="T3" fmla="*/ 384 h 21600"/>
                <a:gd name="T4" fmla="*/ 1 w 21600"/>
                <a:gd name="T5" fmla="*/ 76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0823" y="21600"/>
                    <a:pt x="46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4" name="Rectangle 19"/>
            <p:cNvSpPr>
              <a:spLocks/>
            </p:cNvSpPr>
            <p:nvPr/>
          </p:nvSpPr>
          <p:spPr bwMode="auto">
            <a:xfrm>
              <a:off x="0" y="118"/>
              <a:ext cx="119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r"/>
              <a:r>
                <a:rPr lang="en-US" sz="2800" dirty="0" smtClean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Negate each bit</a:t>
              </a:r>
              <a:endPara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endParaRPr>
            </a:p>
          </p:txBody>
        </p:sp>
        <p:sp>
          <p:nvSpPr>
            <p:cNvPr id="10265" name="AutoShape 20"/>
            <p:cNvSpPr>
              <a:spLocks/>
            </p:cNvSpPr>
            <p:nvPr/>
          </p:nvSpPr>
          <p:spPr bwMode="auto">
            <a:xfrm>
              <a:off x="3840" y="204"/>
              <a:ext cx="192" cy="432"/>
            </a:xfrm>
            <a:custGeom>
              <a:avLst/>
              <a:gdLst>
                <a:gd name="T0" fmla="*/ 0 w 21600"/>
                <a:gd name="T1" fmla="*/ 336 h 21600"/>
                <a:gd name="T2" fmla="*/ 48 w 21600"/>
                <a:gd name="T3" fmla="*/ 336 h 21600"/>
                <a:gd name="T4" fmla="*/ 48 w 21600"/>
                <a:gd name="T5" fmla="*/ 0 h 21600"/>
                <a:gd name="T6" fmla="*/ 144 w 21600"/>
                <a:gd name="T7" fmla="*/ 0 h 21600"/>
                <a:gd name="T8" fmla="*/ 144 w 21600"/>
                <a:gd name="T9" fmla="*/ 336 h 21600"/>
                <a:gd name="T10" fmla="*/ 192 w 21600"/>
                <a:gd name="T11" fmla="*/ 336 h 21600"/>
                <a:gd name="T12" fmla="*/ 96 w 21600"/>
                <a:gd name="T13" fmla="*/ 432 h 21600"/>
                <a:gd name="T14" fmla="*/ 0 w 21600"/>
                <a:gd name="T15" fmla="*/ 336 h 21600"/>
                <a:gd name="T16" fmla="*/ 0 w 21600"/>
                <a:gd name="T17" fmla="*/ 3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16800"/>
                  </a:moveTo>
                  <a:lnTo>
                    <a:pt x="5400" y="16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800"/>
                  </a:lnTo>
                  <a:lnTo>
                    <a:pt x="21600" y="16800"/>
                  </a:lnTo>
                  <a:lnTo>
                    <a:pt x="10800" y="21600"/>
                  </a:lnTo>
                  <a:lnTo>
                    <a:pt x="0" y="16800"/>
                  </a:lnTo>
                  <a:close/>
                  <a:moveTo>
                    <a:pt x="0" y="1680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6" name="Rectangle 21"/>
            <p:cNvSpPr>
              <a:spLocks/>
            </p:cNvSpPr>
            <p:nvPr/>
          </p:nvSpPr>
          <p:spPr bwMode="auto">
            <a:xfrm>
              <a:off x="3312" y="614"/>
              <a:ext cx="23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 0 1 1 0 1 1 0 1 1   (-292</a:t>
              </a:r>
              <a:r>
                <a:rPr lang="en-US" sz="2400" baseline="-25000">
                  <a:solidFill>
                    <a:srgbClr val="FF0000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10</a:t>
              </a:r>
              <a:r>
                <a:rPr lang="en-US" sz="240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190500" y="4343400"/>
            <a:ext cx="8966200" cy="1384300"/>
            <a:chOff x="0" y="0"/>
            <a:chExt cx="5648" cy="872"/>
          </a:xfrm>
        </p:grpSpPr>
        <p:grpSp>
          <p:nvGrpSpPr>
            <p:cNvPr id="10256" name="Group 28"/>
            <p:cNvGrpSpPr>
              <a:grpSpLocks/>
            </p:cNvGrpSpPr>
            <p:nvPr/>
          </p:nvGrpSpPr>
          <p:grpSpPr bwMode="auto">
            <a:xfrm>
              <a:off x="0" y="0"/>
              <a:ext cx="5648" cy="872"/>
              <a:chOff x="0" y="0"/>
              <a:chExt cx="5648" cy="872"/>
            </a:xfrm>
          </p:grpSpPr>
          <p:sp>
            <p:nvSpPr>
              <p:cNvPr id="10259" name="AutoShape 24"/>
              <p:cNvSpPr>
                <a:spLocks/>
              </p:cNvSpPr>
              <p:nvPr/>
            </p:nvSpPr>
            <p:spPr bwMode="auto">
              <a:xfrm flipH="1">
                <a:off x="1347" y="0"/>
                <a:ext cx="454" cy="768"/>
              </a:xfrm>
              <a:custGeom>
                <a:avLst/>
                <a:gdLst>
                  <a:gd name="T0" fmla="*/ 0 w 21600"/>
                  <a:gd name="T1" fmla="*/ 0 h 21600"/>
                  <a:gd name="T2" fmla="*/ 454 w 21600"/>
                  <a:gd name="T3" fmla="*/ 384 h 21600"/>
                  <a:gd name="T4" fmla="*/ 1 w 21600"/>
                  <a:gd name="T5" fmla="*/ 76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0800" y="0"/>
                      <a:pt x="21600" y="5400"/>
                      <a:pt x="21600" y="10800"/>
                    </a:cubicBezTo>
                    <a:cubicBezTo>
                      <a:pt x="21600" y="16200"/>
                      <a:pt x="10824" y="21600"/>
                      <a:pt x="48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60" name="Rectangle 25"/>
              <p:cNvSpPr>
                <a:spLocks/>
              </p:cNvSpPr>
              <p:nvPr/>
            </p:nvSpPr>
            <p:spPr bwMode="auto">
              <a:xfrm>
                <a:off x="0" y="285"/>
                <a:ext cx="123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r"/>
                <a:r>
                  <a:rPr lang="en-US" sz="2800" dirty="0" smtClean="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Add 1</a:t>
                </a:r>
                <a:endParaRPr lang="en-US" sz="2800" dirty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endParaRPr>
              </a:p>
            </p:txBody>
          </p:sp>
          <p:sp>
            <p:nvSpPr>
              <p:cNvPr id="10261" name="AutoShape 26"/>
              <p:cNvSpPr>
                <a:spLocks/>
              </p:cNvSpPr>
              <p:nvPr/>
            </p:nvSpPr>
            <p:spPr bwMode="auto">
              <a:xfrm>
                <a:off x="3864" y="144"/>
                <a:ext cx="192" cy="432"/>
              </a:xfrm>
              <a:custGeom>
                <a:avLst/>
                <a:gdLst>
                  <a:gd name="T0" fmla="*/ 0 w 21600"/>
                  <a:gd name="T1" fmla="*/ 336 h 21600"/>
                  <a:gd name="T2" fmla="*/ 48 w 21600"/>
                  <a:gd name="T3" fmla="*/ 336 h 21600"/>
                  <a:gd name="T4" fmla="*/ 48 w 21600"/>
                  <a:gd name="T5" fmla="*/ 0 h 21600"/>
                  <a:gd name="T6" fmla="*/ 144 w 21600"/>
                  <a:gd name="T7" fmla="*/ 0 h 21600"/>
                  <a:gd name="T8" fmla="*/ 144 w 21600"/>
                  <a:gd name="T9" fmla="*/ 336 h 21600"/>
                  <a:gd name="T10" fmla="*/ 192 w 21600"/>
                  <a:gd name="T11" fmla="*/ 336 h 21600"/>
                  <a:gd name="T12" fmla="*/ 96 w 21600"/>
                  <a:gd name="T13" fmla="*/ 432 h 21600"/>
                  <a:gd name="T14" fmla="*/ 0 w 21600"/>
                  <a:gd name="T15" fmla="*/ 336 h 21600"/>
                  <a:gd name="T16" fmla="*/ 0 w 21600"/>
                  <a:gd name="T17" fmla="*/ 336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16800"/>
                    </a:moveTo>
                    <a:lnTo>
                      <a:pt x="5400" y="16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6800"/>
                    </a:lnTo>
                    <a:lnTo>
                      <a:pt x="21600" y="16800"/>
                    </a:lnTo>
                    <a:lnTo>
                      <a:pt x="10800" y="21600"/>
                    </a:lnTo>
                    <a:lnTo>
                      <a:pt x="0" y="16800"/>
                    </a:lnTo>
                    <a:close/>
                    <a:moveTo>
                      <a:pt x="0" y="168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" name="Rectangle 27"/>
              <p:cNvSpPr>
                <a:spLocks/>
              </p:cNvSpPr>
              <p:nvPr/>
            </p:nvSpPr>
            <p:spPr bwMode="auto">
              <a:xfrm>
                <a:off x="3336" y="576"/>
                <a:ext cx="231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l"/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1 0 1 1 0 1 1 1 0 0   (-292</a:t>
                </a:r>
                <a:r>
                  <a:rPr lang="en-US" sz="2400" baseline="-25000">
                    <a:solidFill>
                      <a:srgbClr val="FF0000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10</a:t>
                </a:r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) </a:t>
                </a:r>
              </a:p>
            </p:txBody>
          </p:sp>
        </p:grpSp>
        <p:sp>
          <p:nvSpPr>
            <p:cNvPr id="10257" name="Rectangle 29"/>
            <p:cNvSpPr>
              <a:spLocks/>
            </p:cNvSpPr>
            <p:nvPr/>
          </p:nvSpPr>
          <p:spPr bwMode="auto">
            <a:xfrm>
              <a:off x="4518" y="144"/>
              <a:ext cx="53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+1</a:t>
              </a:r>
            </a:p>
          </p:txBody>
        </p:sp>
        <p:sp>
          <p:nvSpPr>
            <p:cNvPr id="10258" name="Line 30"/>
            <p:cNvSpPr>
              <a:spLocks noChangeShapeType="1"/>
            </p:cNvSpPr>
            <p:nvPr/>
          </p:nvSpPr>
          <p:spPr bwMode="auto">
            <a:xfrm>
              <a:off x="4104" y="479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8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Representing signed numbers using 2’s complement</a:t>
            </a:r>
          </a:p>
        </p:txBody>
      </p:sp>
      <p:sp>
        <p:nvSpPr>
          <p:cNvPr id="112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endParaRPr lang="en-US" smtClean="0"/>
          </a:p>
        </p:txBody>
      </p:sp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76400"/>
            <a:ext cx="7000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3695700"/>
            <a:ext cx="7467600" cy="2247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Example</a:t>
            </a:r>
          </a:p>
        </p:txBody>
      </p:sp>
      <p:sp>
        <p:nvSpPr>
          <p:cNvPr id="122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04800" indent="-304800">
              <a:spcBef>
                <a:spcPct val="0"/>
              </a:spcBef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Representing signed numbers using 2’s complement</a:t>
            </a:r>
            <a:endParaRPr lang="en-US" sz="2400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r>
              <a:rPr lang="en-US" dirty="0" smtClean="0"/>
              <a:t>+13</a:t>
            </a:r>
            <a:endParaRPr lang="en-US" sz="2000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endParaRPr lang="en-US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endParaRPr lang="en-US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2"/>
            </a:pPr>
            <a:r>
              <a:rPr lang="en-US" dirty="0" smtClean="0"/>
              <a:t>-9</a:t>
            </a:r>
            <a:endParaRPr lang="en-US" sz="2000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2"/>
            </a:pPr>
            <a:endParaRPr lang="en-US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r>
              <a:rPr lang="en-US" dirty="0" smtClean="0"/>
              <a:t>-2</a:t>
            </a:r>
            <a:endParaRPr lang="en-US" sz="2000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 smtClean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4"/>
            </a:pPr>
            <a:r>
              <a:rPr lang="en-US" dirty="0" smtClean="0"/>
              <a:t>-8</a:t>
            </a: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5394325"/>
            <a:ext cx="56403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4098925"/>
            <a:ext cx="56721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727325"/>
            <a:ext cx="64325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9050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22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ym typeface="Times New Roman" charset="0"/>
              </a:rPr>
              <a:t>Converting 2’s complement to binary</a:t>
            </a:r>
          </a:p>
        </p:txBody>
      </p:sp>
      <p:sp>
        <p:nvSpPr>
          <p:cNvPr id="1332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endParaRPr lang="en-US" dirty="0" smtClean="0"/>
          </a:p>
        </p:txBody>
      </p:sp>
      <p:grpSp>
        <p:nvGrpSpPr>
          <p:cNvPr id="13321" name="Group 10"/>
          <p:cNvGrpSpPr>
            <a:grpSpLocks/>
          </p:cNvGrpSpPr>
          <p:nvPr/>
        </p:nvGrpSpPr>
        <p:grpSpPr bwMode="auto">
          <a:xfrm>
            <a:off x="3949700" y="1752600"/>
            <a:ext cx="2252663" cy="1095375"/>
            <a:chOff x="0" y="0"/>
            <a:chExt cx="1419" cy="690"/>
          </a:xfrm>
        </p:grpSpPr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>
              <a:solidFill>
                <a:srgbClr val="4BACC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8" name="Rectangle 9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4BACC6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Binary</a:t>
              </a:r>
            </a:p>
          </p:txBody>
        </p:sp>
      </p:grpSp>
      <p:grpSp>
        <p:nvGrpSpPr>
          <p:cNvPr id="13322" name="Group 13"/>
          <p:cNvGrpSpPr>
            <a:grpSpLocks/>
          </p:cNvGrpSpPr>
          <p:nvPr/>
        </p:nvGrpSpPr>
        <p:grpSpPr bwMode="auto">
          <a:xfrm>
            <a:off x="3949700" y="3124200"/>
            <a:ext cx="2252663" cy="1095375"/>
            <a:chOff x="0" y="0"/>
            <a:chExt cx="1419" cy="690"/>
          </a:xfrm>
        </p:grpSpPr>
        <p:sp>
          <p:nvSpPr>
            <p:cNvPr id="13335" name="AutoShape 11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0F243E"/>
            </a:solidFill>
            <a:ln w="25400">
              <a:solidFill>
                <a:srgbClr val="0F243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6" name="Rectangle 12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0F243E"/>
            </a:solidFill>
            <a:ln w="9525">
              <a:solidFill>
                <a:srgbClr val="0F243E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2’s complement</a:t>
              </a:r>
            </a:p>
          </p:txBody>
        </p:sp>
      </p:grpSp>
      <p:grpSp>
        <p:nvGrpSpPr>
          <p:cNvPr id="13323" name="Group 16"/>
          <p:cNvGrpSpPr>
            <a:grpSpLocks/>
          </p:cNvGrpSpPr>
          <p:nvPr/>
        </p:nvGrpSpPr>
        <p:grpSpPr bwMode="auto">
          <a:xfrm>
            <a:off x="3949700" y="4465638"/>
            <a:ext cx="2252663" cy="1096962"/>
            <a:chOff x="0" y="0"/>
            <a:chExt cx="1419" cy="690"/>
          </a:xfrm>
        </p:grpSpPr>
        <p:sp>
          <p:nvSpPr>
            <p:cNvPr id="3" name="AutoShape 14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>
              <a:solidFill>
                <a:srgbClr val="4BACC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4" name="Rectangle 15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4BACC6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Binary</a:t>
              </a:r>
            </a:p>
          </p:txBody>
        </p:sp>
      </p:grpSp>
      <p:sp>
        <p:nvSpPr>
          <p:cNvPr id="13324" name="Rectangle 17"/>
          <p:cNvSpPr>
            <a:spLocks/>
          </p:cNvSpPr>
          <p:nvPr/>
        </p:nvSpPr>
        <p:spPr bwMode="auto">
          <a:xfrm>
            <a:off x="6692900" y="1981200"/>
            <a:ext cx="1460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Ví dụ:</a:t>
            </a:r>
            <a:endParaRPr lang="en-US" sz="1800">
              <a:solidFill>
                <a:schemeClr val="tx1"/>
              </a:solidFill>
              <a:latin typeface="Times New Roman" charset="0"/>
              <a:cs typeface="Times New Roman" charset="0"/>
              <a:sym typeface="Times New Roman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1 0 1 1 0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8500" y="2286000"/>
            <a:ext cx="7378700" cy="1533525"/>
            <a:chOff x="698500" y="2286000"/>
            <a:chExt cx="7378700" cy="1533525"/>
          </a:xfrm>
        </p:grpSpPr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3162300" y="2300288"/>
              <a:ext cx="4914900" cy="1519237"/>
              <a:chOff x="0" y="0"/>
              <a:chExt cx="3095" cy="957"/>
            </a:xfrm>
          </p:grpSpPr>
          <p:sp>
            <p:nvSpPr>
              <p:cNvPr id="13330" name="AutoShape 18"/>
              <p:cNvSpPr>
                <a:spLocks/>
              </p:cNvSpPr>
              <p:nvPr/>
            </p:nvSpPr>
            <p:spPr bwMode="auto">
              <a:xfrm flipH="1">
                <a:off x="0" y="0"/>
                <a:ext cx="496" cy="864"/>
              </a:xfrm>
              <a:custGeom>
                <a:avLst/>
                <a:gdLst>
                  <a:gd name="T0" fmla="*/ 0 w 21600"/>
                  <a:gd name="T1" fmla="*/ 0 h 21600"/>
                  <a:gd name="T2" fmla="*/ 496 w 21600"/>
                  <a:gd name="T3" fmla="*/ 432 h 21600"/>
                  <a:gd name="T4" fmla="*/ 1 w 21600"/>
                  <a:gd name="T5" fmla="*/ 86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0800" y="0"/>
                      <a:pt x="21600" y="5400"/>
                      <a:pt x="21600" y="10800"/>
                    </a:cubicBezTo>
                    <a:cubicBezTo>
                      <a:pt x="21600" y="16200"/>
                      <a:pt x="10822" y="21600"/>
                      <a:pt x="44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31" name="AutoShape 19"/>
              <p:cNvSpPr>
                <a:spLocks/>
              </p:cNvSpPr>
              <p:nvPr/>
            </p:nvSpPr>
            <p:spPr bwMode="auto">
              <a:xfrm>
                <a:off x="2559" y="291"/>
                <a:ext cx="192" cy="432"/>
              </a:xfrm>
              <a:custGeom>
                <a:avLst/>
                <a:gdLst>
                  <a:gd name="T0" fmla="*/ 0 w 21600"/>
                  <a:gd name="T1" fmla="*/ 336 h 21600"/>
                  <a:gd name="T2" fmla="*/ 48 w 21600"/>
                  <a:gd name="T3" fmla="*/ 336 h 21600"/>
                  <a:gd name="T4" fmla="*/ 48 w 21600"/>
                  <a:gd name="T5" fmla="*/ 0 h 21600"/>
                  <a:gd name="T6" fmla="*/ 144 w 21600"/>
                  <a:gd name="T7" fmla="*/ 0 h 21600"/>
                  <a:gd name="T8" fmla="*/ 144 w 21600"/>
                  <a:gd name="T9" fmla="*/ 336 h 21600"/>
                  <a:gd name="T10" fmla="*/ 192 w 21600"/>
                  <a:gd name="T11" fmla="*/ 336 h 21600"/>
                  <a:gd name="T12" fmla="*/ 96 w 21600"/>
                  <a:gd name="T13" fmla="*/ 432 h 21600"/>
                  <a:gd name="T14" fmla="*/ 0 w 21600"/>
                  <a:gd name="T15" fmla="*/ 336 h 21600"/>
                  <a:gd name="T16" fmla="*/ 0 w 21600"/>
                  <a:gd name="T17" fmla="*/ 336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16800"/>
                    </a:moveTo>
                    <a:lnTo>
                      <a:pt x="5400" y="16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6800"/>
                    </a:lnTo>
                    <a:lnTo>
                      <a:pt x="21600" y="16800"/>
                    </a:lnTo>
                    <a:lnTo>
                      <a:pt x="10800" y="21600"/>
                    </a:lnTo>
                    <a:lnTo>
                      <a:pt x="0" y="16800"/>
                    </a:lnTo>
                    <a:close/>
                    <a:moveTo>
                      <a:pt x="0" y="168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32" name="Rectangle 20"/>
              <p:cNvSpPr>
                <a:spLocks/>
              </p:cNvSpPr>
              <p:nvPr/>
            </p:nvSpPr>
            <p:spPr bwMode="auto">
              <a:xfrm>
                <a:off x="2223" y="701"/>
                <a:ext cx="87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l"/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0 1 0 1 0</a:t>
                </a:r>
              </a:p>
            </p:txBody>
          </p:sp>
        </p:grpSp>
        <p:sp>
          <p:nvSpPr>
            <p:cNvPr id="27" name="Rectangle 19"/>
            <p:cNvSpPr>
              <a:spLocks/>
            </p:cNvSpPr>
            <p:nvPr/>
          </p:nvSpPr>
          <p:spPr bwMode="auto">
            <a:xfrm>
              <a:off x="698500" y="2286000"/>
              <a:ext cx="1892300" cy="141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r"/>
              <a:r>
                <a:rPr lang="en-US" sz="2800" dirty="0" smtClean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Negate each bit</a:t>
              </a:r>
            </a:p>
            <a:p>
              <a:pPr algn="r"/>
              <a:r>
                <a:rPr lang="en-US" sz="2800" dirty="0" smtClean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Add 1</a:t>
              </a:r>
              <a:endPara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8500" y="3706126"/>
            <a:ext cx="7378700" cy="1414256"/>
            <a:chOff x="698500" y="3706126"/>
            <a:chExt cx="7378700" cy="1414256"/>
          </a:xfrm>
        </p:grpSpPr>
        <p:grpSp>
          <p:nvGrpSpPr>
            <p:cNvPr id="13337" name="Group 25"/>
            <p:cNvGrpSpPr>
              <a:grpSpLocks/>
            </p:cNvGrpSpPr>
            <p:nvPr/>
          </p:nvGrpSpPr>
          <p:grpSpPr bwMode="auto">
            <a:xfrm>
              <a:off x="3230563" y="3733800"/>
              <a:ext cx="4846637" cy="1320800"/>
              <a:chOff x="0" y="0"/>
              <a:chExt cx="3052" cy="832"/>
            </a:xfrm>
          </p:grpSpPr>
          <p:sp>
            <p:nvSpPr>
              <p:cNvPr id="13327" name="AutoShape 22"/>
              <p:cNvSpPr>
                <a:spLocks/>
              </p:cNvSpPr>
              <p:nvPr/>
            </p:nvSpPr>
            <p:spPr bwMode="auto">
              <a:xfrm flipH="1">
                <a:off x="0" y="0"/>
                <a:ext cx="453" cy="768"/>
              </a:xfrm>
              <a:custGeom>
                <a:avLst/>
                <a:gdLst>
                  <a:gd name="T0" fmla="*/ 0 w 21600"/>
                  <a:gd name="T1" fmla="*/ 0 h 21600"/>
                  <a:gd name="T2" fmla="*/ 453 w 21600"/>
                  <a:gd name="T3" fmla="*/ 384 h 21600"/>
                  <a:gd name="T4" fmla="*/ 1 w 21600"/>
                  <a:gd name="T5" fmla="*/ 76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0800" y="0"/>
                      <a:pt x="21600" y="5400"/>
                      <a:pt x="21600" y="10800"/>
                    </a:cubicBezTo>
                    <a:cubicBezTo>
                      <a:pt x="21600" y="16200"/>
                      <a:pt x="10824" y="21600"/>
                      <a:pt x="48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28" name="AutoShape 23"/>
              <p:cNvSpPr>
                <a:spLocks/>
              </p:cNvSpPr>
              <p:nvPr/>
            </p:nvSpPr>
            <p:spPr bwMode="auto">
              <a:xfrm>
                <a:off x="2516" y="144"/>
                <a:ext cx="192" cy="432"/>
              </a:xfrm>
              <a:custGeom>
                <a:avLst/>
                <a:gdLst>
                  <a:gd name="T0" fmla="*/ 0 w 21600"/>
                  <a:gd name="T1" fmla="*/ 336 h 21600"/>
                  <a:gd name="T2" fmla="*/ 48 w 21600"/>
                  <a:gd name="T3" fmla="*/ 336 h 21600"/>
                  <a:gd name="T4" fmla="*/ 48 w 21600"/>
                  <a:gd name="T5" fmla="*/ 0 h 21600"/>
                  <a:gd name="T6" fmla="*/ 144 w 21600"/>
                  <a:gd name="T7" fmla="*/ 0 h 21600"/>
                  <a:gd name="T8" fmla="*/ 144 w 21600"/>
                  <a:gd name="T9" fmla="*/ 336 h 21600"/>
                  <a:gd name="T10" fmla="*/ 192 w 21600"/>
                  <a:gd name="T11" fmla="*/ 336 h 21600"/>
                  <a:gd name="T12" fmla="*/ 96 w 21600"/>
                  <a:gd name="T13" fmla="*/ 432 h 21600"/>
                  <a:gd name="T14" fmla="*/ 0 w 21600"/>
                  <a:gd name="T15" fmla="*/ 336 h 21600"/>
                  <a:gd name="T16" fmla="*/ 0 w 21600"/>
                  <a:gd name="T17" fmla="*/ 336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16800"/>
                    </a:moveTo>
                    <a:lnTo>
                      <a:pt x="5400" y="16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6800"/>
                    </a:lnTo>
                    <a:lnTo>
                      <a:pt x="21600" y="16800"/>
                    </a:lnTo>
                    <a:lnTo>
                      <a:pt x="10800" y="21600"/>
                    </a:lnTo>
                    <a:lnTo>
                      <a:pt x="0" y="16800"/>
                    </a:lnTo>
                    <a:close/>
                    <a:moveTo>
                      <a:pt x="0" y="168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29" name="Rectangle 24"/>
              <p:cNvSpPr>
                <a:spLocks/>
              </p:cNvSpPr>
              <p:nvPr/>
            </p:nvSpPr>
            <p:spPr bwMode="auto">
              <a:xfrm>
                <a:off x="2180" y="576"/>
                <a:ext cx="87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l"/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1 0 1 1 0</a:t>
                </a:r>
              </a:p>
            </p:txBody>
          </p:sp>
        </p:grpSp>
        <p:sp>
          <p:nvSpPr>
            <p:cNvPr id="28" name="Rectangle 19"/>
            <p:cNvSpPr>
              <a:spLocks/>
            </p:cNvSpPr>
            <p:nvPr/>
          </p:nvSpPr>
          <p:spPr bwMode="auto">
            <a:xfrm>
              <a:off x="698500" y="3706126"/>
              <a:ext cx="1892300" cy="141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r"/>
              <a:r>
                <a:rPr lang="en-US" sz="2800" dirty="0" smtClean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Negate each bit</a:t>
              </a:r>
            </a:p>
            <a:p>
              <a:pPr algn="r"/>
              <a:r>
                <a:rPr lang="en-US" sz="2800" dirty="0" smtClean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Add 1</a:t>
              </a:r>
              <a:endPara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8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Addition in the 2’s complement system</a:t>
            </a:r>
            <a:endParaRPr lang="en-US" sz="3600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43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Just like </a:t>
            </a:r>
            <a:r>
              <a:rPr lang="en-US" b="1" dirty="0" smtClean="0">
                <a:solidFill>
                  <a:srgbClr val="0000CC"/>
                </a:solidFill>
              </a:rPr>
              <a:t>binary addition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1" algn="just" eaLnBrk="1" hangingPunct="1">
              <a:spcBef>
                <a:spcPts val="700"/>
              </a:spcBef>
            </a:pPr>
            <a:r>
              <a:rPr lang="en-US" dirty="0" smtClean="0"/>
              <a:t>Sign bit is operated on in the same manner as the magnitude bits</a:t>
            </a:r>
            <a:endParaRPr lang="en-US" sz="2000" dirty="0" smtClean="0"/>
          </a:p>
          <a:p>
            <a:pPr lvl="1" algn="just" eaLnBrk="1" hangingPunct="1"/>
            <a:endParaRPr lang="en-US" sz="2000" dirty="0" smtClean="0"/>
          </a:p>
          <a:p>
            <a:pPr lvl="1" algn="just" eaLnBrk="1" hangingPunct="1">
              <a:lnSpc>
                <a:spcPct val="110000"/>
              </a:lnSpc>
              <a:spcBef>
                <a:spcPts val="800"/>
              </a:spcBef>
            </a:pPr>
            <a:r>
              <a:rPr lang="en-US" dirty="0" smtClean="0"/>
              <a:t>If a carry is generated in the last position, this carry is always disregarded</a:t>
            </a:r>
          </a:p>
          <a:p>
            <a:pPr lvl="1" algn="just" eaLnBrk="1" hangingPunct="1">
              <a:lnSpc>
                <a:spcPct val="110000"/>
              </a:lnSpc>
              <a:spcBef>
                <a:spcPts val="800"/>
              </a:spcBef>
            </a:pPr>
            <a:endParaRPr lang="en-US" dirty="0" smtClean="0"/>
          </a:p>
          <a:p>
            <a:pPr lvl="1" algn="just" eaLnBrk="1" hangingPunct="1">
              <a:lnSpc>
                <a:spcPct val="110000"/>
              </a:lnSpc>
              <a:spcBef>
                <a:spcPts val="800"/>
              </a:spcBef>
            </a:pPr>
            <a:r>
              <a:rPr lang="en-US" dirty="0" smtClean="0"/>
              <a:t>If the final result is negative, it is in 2’s complement form</a:t>
            </a:r>
          </a:p>
        </p:txBody>
      </p:sp>
    </p:spTree>
    <p:extLst>
      <p:ext uri="{BB962C8B-B14F-4D97-AF65-F5344CB8AC3E}">
        <p14:creationId xmlns:p14="http://schemas.microsoft.com/office/powerpoint/2010/main" val="1039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ym typeface="Times New Roman" charset="0"/>
              </a:rPr>
              <a:t>Example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endParaRPr lang="en-US" smtClean="0"/>
          </a:p>
        </p:txBody>
      </p:sp>
      <p:pic>
        <p:nvPicPr>
          <p:cNvPr id="153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4667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530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4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 charset="0"/>
              </a:rPr>
              <a:t>Example</a:t>
            </a:r>
            <a:endParaRPr lang="en-US" sz="3600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685800"/>
          </a:xfrm>
        </p:spPr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+9 and -9 addition?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7688"/>
            <a:ext cx="74676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0963"/>
            <a:ext cx="83820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Subtraction </a:t>
            </a:r>
            <a:r>
              <a:rPr lang="en-US" sz="3600" dirty="0"/>
              <a:t>in the 2’s complement system</a:t>
            </a:r>
            <a:endParaRPr lang="en-US" sz="3600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74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30300"/>
          </a:xfrm>
        </p:spPr>
        <p:txBody>
          <a:bodyPr>
            <a:normAutofit/>
          </a:bodyPr>
          <a:lstStyle/>
          <a:p>
            <a:pPr marL="304800" indent="-304800" algn="just" eaLnBrk="1" hangingPunct="1">
              <a:spcBef>
                <a:spcPct val="0"/>
              </a:spcBef>
            </a:pPr>
            <a:r>
              <a:rPr lang="en-US" dirty="0" smtClean="0"/>
              <a:t>In an example 4 + (–9), addition in the 2’s complement system is actually subtraction</a:t>
            </a:r>
          </a:p>
        </p:txBody>
      </p:sp>
      <p:sp>
        <p:nvSpPr>
          <p:cNvPr id="17417" name="Rectangle 8"/>
          <p:cNvSpPr>
            <a:spLocks/>
          </p:cNvSpPr>
          <p:nvPr/>
        </p:nvSpPr>
        <p:spPr bwMode="auto">
          <a:xfrm>
            <a:off x="457200" y="4254500"/>
            <a:ext cx="8229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ts val="763"/>
              </a:spcBef>
              <a:buSzPct val="100000"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Subtraction in the 2’s complement system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charset="0"/>
            </a:endParaRPr>
          </a:p>
          <a:p>
            <a:pPr marL="742950" lvl="1" indent="-285750" algn="l">
              <a:spcBef>
                <a:spcPts val="66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charset="0"/>
              </a:rPr>
              <a:t>Take the 2’s complement of the subtrahend (including sign bit)</a:t>
            </a:r>
          </a:p>
          <a:p>
            <a:pPr marL="742950" lvl="1" indent="-285750" algn="l">
              <a:spcBef>
                <a:spcPts val="66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charset="0"/>
              </a:rPr>
              <a:t>It is added to the minuend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charset="0"/>
            </a:endParaRPr>
          </a:p>
          <a:p>
            <a:pPr marL="742950" lvl="1" indent="-285750" algn="l">
              <a:spcBef>
                <a:spcPts val="66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charset="0"/>
              </a:rPr>
              <a:t>The result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charset="0"/>
              </a:rPr>
              <a:t>of this addition represents the required difference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667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Example</a:t>
            </a:r>
          </a:p>
        </p:txBody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2057400" cy="533400"/>
          </a:xfrm>
        </p:spPr>
        <p:txBody>
          <a:bodyPr>
            <a:normAutofit lnSpcReduction="10000"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200" smtClean="0"/>
              <a:t>9 – 4   =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191000" y="2609850"/>
            <a:ext cx="381000" cy="901700"/>
            <a:chOff x="0" y="0"/>
            <a:chExt cx="240" cy="568"/>
          </a:xfrm>
        </p:grpSpPr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0" y="0"/>
              <a:ext cx="240" cy="568"/>
            </a:xfrm>
            <a:custGeom>
              <a:avLst/>
              <a:gdLst>
                <a:gd name="T0" fmla="*/ 0 w 20487"/>
                <a:gd name="T1" fmla="*/ 516 h 21600"/>
                <a:gd name="T2" fmla="*/ 60 w 20487"/>
                <a:gd name="T3" fmla="*/ 448 h 21600"/>
                <a:gd name="T4" fmla="*/ 60 w 20487"/>
                <a:gd name="T5" fmla="*/ 478 h 21600"/>
                <a:gd name="T6" fmla="*/ 238 w 20487"/>
                <a:gd name="T7" fmla="*/ 273 h 21600"/>
                <a:gd name="T8" fmla="*/ 60 w 20487"/>
                <a:gd name="T9" fmla="*/ 538 h 21600"/>
                <a:gd name="T10" fmla="*/ 60 w 20487"/>
                <a:gd name="T11" fmla="*/ 568 h 21600"/>
                <a:gd name="T12" fmla="*/ 0 w 20487"/>
                <a:gd name="T13" fmla="*/ 516 h 21600"/>
                <a:gd name="T14" fmla="*/ 240 w 20487"/>
                <a:gd name="T15" fmla="*/ 303 h 21600"/>
                <a:gd name="T16" fmla="*/ 0 w 20487"/>
                <a:gd name="T17" fmla="*/ 60 h 21600"/>
                <a:gd name="T18" fmla="*/ 0 w 20487"/>
                <a:gd name="T19" fmla="*/ 0 h 21600"/>
                <a:gd name="T20" fmla="*/ 240 w 20487"/>
                <a:gd name="T21" fmla="*/ 243 h 21600"/>
                <a:gd name="T22" fmla="*/ 240 w 20487"/>
                <a:gd name="T23" fmla="*/ 303 h 21600"/>
                <a:gd name="T24" fmla="*/ 240 w 20487"/>
                <a:gd name="T25" fmla="*/ 303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487" h="21600">
                  <a:moveTo>
                    <a:pt x="0" y="19613"/>
                  </a:moveTo>
                  <a:lnTo>
                    <a:pt x="5121" y="17039"/>
                  </a:lnTo>
                  <a:lnTo>
                    <a:pt x="5121" y="18179"/>
                  </a:lnTo>
                  <a:cubicBezTo>
                    <a:pt x="13261" y="17232"/>
                    <a:pt x="19291" y="14138"/>
                    <a:pt x="20329" y="10376"/>
                  </a:cubicBezTo>
                  <a:cubicBezTo>
                    <a:pt x="21600" y="14983"/>
                    <a:pt x="15090" y="19299"/>
                    <a:pt x="5121" y="20460"/>
                  </a:cubicBezTo>
                  <a:lnTo>
                    <a:pt x="5121" y="21600"/>
                  </a:lnTo>
                  <a:lnTo>
                    <a:pt x="0" y="19613"/>
                  </a:lnTo>
                  <a:close/>
                  <a:moveTo>
                    <a:pt x="20486" y="11517"/>
                  </a:moveTo>
                  <a:cubicBezTo>
                    <a:pt x="20486" y="6416"/>
                    <a:pt x="11314" y="2281"/>
                    <a:pt x="0" y="2281"/>
                  </a:cubicBezTo>
                  <a:lnTo>
                    <a:pt x="0" y="0"/>
                  </a:lnTo>
                  <a:cubicBezTo>
                    <a:pt x="11314" y="0"/>
                    <a:pt x="20486" y="4135"/>
                    <a:pt x="20486" y="9236"/>
                  </a:cubicBezTo>
                  <a:lnTo>
                    <a:pt x="20486" y="11517"/>
                  </a:lnTo>
                  <a:close/>
                  <a:moveTo>
                    <a:pt x="20486" y="11517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" name="AutoShape 9"/>
            <p:cNvSpPr>
              <a:spLocks/>
            </p:cNvSpPr>
            <p:nvPr/>
          </p:nvSpPr>
          <p:spPr bwMode="auto">
            <a:xfrm>
              <a:off x="0" y="0"/>
              <a:ext cx="240" cy="303"/>
            </a:xfrm>
            <a:custGeom>
              <a:avLst/>
              <a:gdLst>
                <a:gd name="T0" fmla="*/ 240 w 21600"/>
                <a:gd name="T1" fmla="*/ 303 h 21600"/>
                <a:gd name="T2" fmla="*/ 0 w 21600"/>
                <a:gd name="T3" fmla="*/ 60 h 21600"/>
                <a:gd name="T4" fmla="*/ 0 w 21600"/>
                <a:gd name="T5" fmla="*/ 0 h 21600"/>
                <a:gd name="T6" fmla="*/ 240 w 21600"/>
                <a:gd name="T7" fmla="*/ 243 h 21600"/>
                <a:gd name="T8" fmla="*/ 240 w 21600"/>
                <a:gd name="T9" fmla="*/ 303 h 21600"/>
                <a:gd name="T10" fmla="*/ 240 w 21600"/>
                <a:gd name="T11" fmla="*/ 3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2033"/>
                    <a:pt x="11929" y="4277"/>
                    <a:pt x="0" y="4277"/>
                  </a:cubicBezTo>
                  <a:lnTo>
                    <a:pt x="0" y="0"/>
                  </a:lnTo>
                  <a:cubicBezTo>
                    <a:pt x="11929" y="0"/>
                    <a:pt x="21600" y="7756"/>
                    <a:pt x="21600" y="17323"/>
                  </a:cubicBez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0" name="AutoShape 10"/>
            <p:cNvSpPr>
              <a:spLocks/>
            </p:cNvSpPr>
            <p:nvPr/>
          </p:nvSpPr>
          <p:spPr bwMode="auto">
            <a:xfrm>
              <a:off x="0" y="0"/>
              <a:ext cx="240" cy="568"/>
            </a:xfrm>
            <a:custGeom>
              <a:avLst/>
              <a:gdLst>
                <a:gd name="T0" fmla="*/ 240 w 21600"/>
                <a:gd name="T1" fmla="*/ 303 h 21600"/>
                <a:gd name="T2" fmla="*/ 0 w 21600"/>
                <a:gd name="T3" fmla="*/ 60 h 21600"/>
                <a:gd name="T4" fmla="*/ 0 w 21600"/>
                <a:gd name="T5" fmla="*/ 0 h 21600"/>
                <a:gd name="T6" fmla="*/ 240 w 21600"/>
                <a:gd name="T7" fmla="*/ 243 h 21600"/>
                <a:gd name="T8" fmla="*/ 240 w 21600"/>
                <a:gd name="T9" fmla="*/ 303 h 21600"/>
                <a:gd name="T10" fmla="*/ 60 w 21600"/>
                <a:gd name="T11" fmla="*/ 538 h 21600"/>
                <a:gd name="T12" fmla="*/ 60 w 21600"/>
                <a:gd name="T13" fmla="*/ 568 h 21600"/>
                <a:gd name="T14" fmla="*/ 0 w 21600"/>
                <a:gd name="T15" fmla="*/ 516 h 21600"/>
                <a:gd name="T16" fmla="*/ 60 w 21600"/>
                <a:gd name="T17" fmla="*/ 448 h 21600"/>
                <a:gd name="T18" fmla="*/ 60 w 21600"/>
                <a:gd name="T19" fmla="*/ 478 h 21600"/>
                <a:gd name="T20" fmla="*/ 238 w 21600"/>
                <a:gd name="T21" fmla="*/ 273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21600" y="11517"/>
                  </a:moveTo>
                  <a:cubicBezTo>
                    <a:pt x="21600" y="6416"/>
                    <a:pt x="11929" y="2281"/>
                    <a:pt x="0" y="2281"/>
                  </a:cubicBezTo>
                  <a:lnTo>
                    <a:pt x="0" y="0"/>
                  </a:lnTo>
                  <a:cubicBezTo>
                    <a:pt x="11929" y="0"/>
                    <a:pt x="21600" y="4135"/>
                    <a:pt x="21600" y="9236"/>
                  </a:cubicBezTo>
                  <a:lnTo>
                    <a:pt x="21600" y="11517"/>
                  </a:lnTo>
                  <a:cubicBezTo>
                    <a:pt x="21600" y="15729"/>
                    <a:pt x="14937" y="19407"/>
                    <a:pt x="5400" y="20460"/>
                  </a:cubicBezTo>
                  <a:lnTo>
                    <a:pt x="5400" y="21600"/>
                  </a:lnTo>
                  <a:lnTo>
                    <a:pt x="0" y="19613"/>
                  </a:lnTo>
                  <a:lnTo>
                    <a:pt x="5400" y="17039"/>
                  </a:lnTo>
                  <a:lnTo>
                    <a:pt x="5400" y="18179"/>
                  </a:lnTo>
                  <a:cubicBezTo>
                    <a:pt x="13983" y="17232"/>
                    <a:pt x="20340" y="14138"/>
                    <a:pt x="21435" y="10376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8444" name="Rectangle 12"/>
          <p:cNvSpPr>
            <a:spLocks/>
          </p:cNvSpPr>
          <p:nvPr/>
        </p:nvSpPr>
        <p:spPr bwMode="auto">
          <a:xfrm>
            <a:off x="4724400" y="2762250"/>
            <a:ext cx="3733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charset="0"/>
              </a:rPr>
              <a:t>Take the 2’s complement</a:t>
            </a:r>
            <a:endParaRPr lang="en-US" sz="2400" dirty="0">
              <a:solidFill>
                <a:schemeClr val="tx1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8445" name="Rectangle 13"/>
          <p:cNvSpPr>
            <a:spLocks/>
          </p:cNvSpPr>
          <p:nvPr/>
        </p:nvSpPr>
        <p:spPr bwMode="auto">
          <a:xfrm>
            <a:off x="2590800" y="1219200"/>
            <a:ext cx="2298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9 + (– 4)</a:t>
            </a:r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76450"/>
            <a:ext cx="2305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95650"/>
            <a:ext cx="819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5876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/>
          </p:cNvSpPr>
          <p:nvPr/>
        </p:nvSpPr>
        <p:spPr bwMode="auto">
          <a:xfrm>
            <a:off x="4724400" y="4191000"/>
            <a:ext cx="3213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charset="0"/>
              </a:rPr>
              <a:t>Add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charset="0"/>
              </a:rPr>
              <a:t>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charset="0"/>
              </a:rPr>
              <a:t>minuend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  <p:bldP spid="18445" grpId="0" autoUpdateAnimBg="0"/>
      <p:bldP spid="184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3352800"/>
            <a:ext cx="5494338" cy="16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charset="0"/>
                <a:cs typeface="Times New Roman" charset="0"/>
                <a:sym typeface="Times New Roman" charset="0"/>
              </a:rPr>
              <a:t>Arithmetic Overflow</a:t>
            </a:r>
            <a:endParaRPr lang="en-US" sz="3600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94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lnSpcReduction="10000"/>
          </a:bodyPr>
          <a:lstStyle/>
          <a:p>
            <a:pPr marL="304800" indent="-30480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ym typeface="Times New Roman Bold" charset="0"/>
              </a:rPr>
              <a:t>Overflow</a:t>
            </a:r>
            <a:r>
              <a:rPr lang="en-US" dirty="0" smtClean="0">
                <a:sym typeface="Times New Roman Bold" charset="0"/>
              </a:rPr>
              <a:t> occurs when </a:t>
            </a:r>
            <a:r>
              <a:rPr lang="en-US" dirty="0" smtClean="0"/>
              <a:t>the </a:t>
            </a:r>
            <a:r>
              <a:rPr lang="en-US" dirty="0"/>
              <a:t>number of bits required for the answer is </a:t>
            </a:r>
            <a:r>
              <a:rPr lang="en-US" dirty="0" smtClean="0"/>
              <a:t>exceeded</a:t>
            </a:r>
          </a:p>
          <a:p>
            <a:pPr marL="704850" lvl="1" indent="-304800"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n bit represents a number from -2</a:t>
            </a:r>
            <a:r>
              <a:rPr lang="en-US" baseline="30000" dirty="0" smtClean="0"/>
              <a:t>n-1</a:t>
            </a:r>
            <a:r>
              <a:rPr lang="en-US" dirty="0" smtClean="0"/>
              <a:t> to +2</a:t>
            </a:r>
            <a:r>
              <a:rPr lang="en-US" baseline="30000" dirty="0" smtClean="0"/>
              <a:t>n-1</a:t>
            </a:r>
            <a:r>
              <a:rPr lang="en-US" dirty="0" smtClean="0"/>
              <a:t>-1 </a:t>
            </a:r>
          </a:p>
          <a:p>
            <a:pPr marL="704850" lvl="1" indent="-304800"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Overflow always produces an incorrect result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marL="666750" lvl="1" indent="-304800" eaLnBrk="1" hangingPunct="1">
              <a:lnSpc>
                <a:spcPct val="90000"/>
              </a:lnSpc>
              <a:spcBef>
                <a:spcPts val="800"/>
              </a:spcBef>
            </a:pPr>
            <a:endParaRPr lang="en-US" dirty="0" smtClean="0"/>
          </a:p>
          <a:p>
            <a:pPr marL="666750" lvl="1" indent="-304800" eaLnBrk="1" hangingPunct="1">
              <a:lnSpc>
                <a:spcPct val="90000"/>
              </a:lnSpc>
              <a:spcBef>
                <a:spcPts val="800"/>
              </a:spcBef>
            </a:pPr>
            <a:endParaRPr lang="en-US" dirty="0" smtClean="0"/>
          </a:p>
          <a:p>
            <a:pPr marL="304800" indent="-304800" eaLnBrk="1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</a:pPr>
            <a:r>
              <a:rPr lang="en-US" sz="3200" dirty="0" smtClean="0"/>
              <a:t>=&gt;</a:t>
            </a:r>
            <a:r>
              <a:rPr lang="en-US" dirty="0" smtClean="0"/>
              <a:t> A special circuit is used to detect any overflow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660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94362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81003" y="3929464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538822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4081622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464" y="4357468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648200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1905000"/>
            <a:ext cx="18288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Decimal point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charset="0"/>
                <a:cs typeface="Times New Roman" charset="0"/>
                <a:sym typeface="Times New Roman" charset="0"/>
              </a:rPr>
              <a:t>Overflow examples</a:t>
            </a:r>
            <a:endParaRPr lang="en-US" sz="3600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94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cs typeface="Times New Roman Bold" charset="0"/>
                <a:sym typeface="Times New Roman Bold" charset="0"/>
              </a:rPr>
              <a:t>4 bit numbers, 3 magnitude bit and 1 sign bit</a:t>
            </a:r>
            <a:endParaRPr lang="en-US" sz="2400" dirty="0" smtClean="0"/>
          </a:p>
        </p:txBody>
      </p:sp>
      <p:pic>
        <p:nvPicPr>
          <p:cNvPr id="942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9750"/>
            <a:ext cx="31432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819275"/>
            <a:ext cx="30384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3114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68943"/>
            <a:ext cx="3048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7199" y="5754414"/>
            <a:ext cx="8405019" cy="4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Overflow never occurs if numbers have different signs</a:t>
            </a:r>
            <a:endParaRPr lang="en-US" sz="24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5-Point Star 2"/>
          <p:cNvSpPr/>
          <p:nvPr/>
        </p:nvSpPr>
        <p:spPr bwMode="auto">
          <a:xfrm>
            <a:off x="2309320" y="1795790"/>
            <a:ext cx="1657350" cy="13479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17" name="5-Point Star 16"/>
          <p:cNvSpPr/>
          <p:nvPr/>
        </p:nvSpPr>
        <p:spPr bwMode="auto">
          <a:xfrm>
            <a:off x="6419850" y="3581400"/>
            <a:ext cx="1657350" cy="13479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682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Codes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BCD</a:t>
            </a:r>
          </a:p>
          <a:p>
            <a:r>
              <a:rPr lang="en-US" dirty="0">
                <a:solidFill>
                  <a:schemeClr val="tx1"/>
                </a:solidFill>
              </a:rPr>
              <a:t>Floating point number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ASCII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(Binary coded decimal)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digit of a decimal number is represented by its binary equivalent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dirty="0" smtClean="0"/>
              <a:t>Ex: </a:t>
            </a:r>
            <a:r>
              <a:rPr lang="en-US" sz="3200" dirty="0" smtClean="0"/>
              <a:t>			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98965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1494" y="4848860"/>
            <a:ext cx="2667000" cy="129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599" y="4038600"/>
            <a:ext cx="251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847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040143"/>
            <a:ext cx="251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16800" y="4784774"/>
            <a:ext cx="1862399" cy="1371600"/>
            <a:chOff x="2057400" y="4800600"/>
            <a:chExt cx="1862399" cy="1371600"/>
          </a:xfrm>
        </p:grpSpPr>
        <p:sp>
          <p:nvSpPr>
            <p:cNvPr id="6" name="TextBox 5"/>
            <p:cNvSpPr txBox="1"/>
            <p:nvPr/>
          </p:nvSpPr>
          <p:spPr>
            <a:xfrm>
              <a:off x="2057400" y="57105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0001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569470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0000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4816426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4800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3"/>
            <a:srcRect t="23549" r="31854" b="38226"/>
            <a:stretch/>
          </p:blipFill>
          <p:spPr bwMode="auto">
            <a:xfrm>
              <a:off x="2102344" y="5181600"/>
              <a:ext cx="1817455" cy="49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874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vs.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BCD uses more bit, yet the conversion is simpler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02140"/>
            <a:ext cx="8077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137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10001001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		(Binary)</a:t>
            </a:r>
          </a:p>
          <a:p>
            <a:pPr>
              <a:buFont typeface="Symbol"/>
              <a:buChar char="Þ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Decimal: 1 *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+ 1 *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+ 1 *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Symbol"/>
              <a:buChar char="Þ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137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0001   0011   0111 		(BCD)</a:t>
            </a:r>
          </a:p>
          <a:p>
            <a:pPr>
              <a:buFont typeface="Symbol"/>
              <a:buChar char="Þ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Decimal:       1          3        7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819400" y="3886202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3810000" y="3886201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724400" y="3886201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981200"/>
            <a:ext cx="853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182794"/>
            <a:ext cx="853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IMG_21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12736"/>
            <a:ext cx="4495800" cy="3764264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724400" y="1417336"/>
            <a:ext cx="3962400" cy="5029200"/>
            <a:chOff x="2544" y="624"/>
            <a:chExt cx="2599" cy="3168"/>
          </a:xfrm>
        </p:grpSpPr>
        <p:pic>
          <p:nvPicPr>
            <p:cNvPr id="9" name="Picture 13" descr="IMG_21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624"/>
              <a:ext cx="2263" cy="31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2544" y="1824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itle 3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BCD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79461" cy="4830763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/>
              <a:t>A lab experiment in which BCD is converted to decimal is shown.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Floating point notation is capable of representing very large or small numbers by using a form of scientific notation.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32-bit single precision number is illustrated. </a:t>
            </a:r>
          </a:p>
          <a:p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209800" y="4001869"/>
            <a:ext cx="44958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</a:rPr>
              <a:t>S  </a:t>
            </a:r>
            <a:r>
              <a:rPr lang="en-US" sz="1800" b="1" dirty="0">
                <a:solidFill>
                  <a:schemeClr val="tx2"/>
                </a:solidFill>
              </a:rPr>
              <a:t>E (8 bits)</a:t>
            </a:r>
            <a:r>
              <a:rPr lang="en-US" sz="1800" b="1" dirty="0"/>
              <a:t> 	      </a:t>
            </a:r>
            <a:r>
              <a:rPr lang="en-US" sz="1800" b="1" dirty="0">
                <a:solidFill>
                  <a:srgbClr val="008000"/>
                </a:solidFill>
              </a:rPr>
              <a:t>F (23 bits)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43000" y="4535269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Sign bit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905000" y="4459069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876800" y="4535269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8000"/>
                </a:solidFill>
              </a:rPr>
              <a:t>Magnitude with MSB dropped </a:t>
            </a:r>
            <a:endParaRPr lang="en-US" sz="1600" b="1">
              <a:solidFill>
                <a:srgbClr val="008000"/>
              </a:solidFill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105400" y="4459069"/>
            <a:ext cx="762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05200" y="4154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209800" y="4535269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2"/>
                </a:solidFill>
              </a:rPr>
              <a:t>Biased exponent (+127)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667000" y="4459069"/>
            <a:ext cx="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2514600" y="40018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3505200" y="40018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Floating Point Number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Floating Point Number</a:t>
            </a:r>
            <a:endParaRPr lang="en-US" sz="36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314308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 the speed of light,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in single precision floating point notation.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0.2998 x 10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457199" y="3041404"/>
            <a:ext cx="8229601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scientific notation,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.001 1101 1110 1001 0101 1100 0000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2</a:t>
            </a:r>
            <a:r>
              <a:rPr lang="en-US" sz="28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3581400" y="6248401"/>
            <a:ext cx="4876800" cy="533399"/>
            <a:chOff x="2496" y="3600"/>
            <a:chExt cx="2832" cy="407"/>
          </a:xfrm>
        </p:grpSpPr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496" y="3600"/>
              <a:ext cx="2832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FF0000"/>
                  </a:solidFill>
                </a:rPr>
                <a:t>0  </a:t>
              </a:r>
              <a:r>
                <a:rPr lang="en-US" sz="1800" b="1" dirty="0">
                  <a:solidFill>
                    <a:schemeClr val="tx2"/>
                  </a:solidFill>
                </a:rPr>
                <a:t>10011011   </a:t>
              </a:r>
              <a:r>
                <a:rPr lang="en-US" sz="1800" b="1" dirty="0">
                  <a:solidFill>
                    <a:srgbClr val="008000"/>
                  </a:solidFill>
                </a:rPr>
                <a:t>001 1101 1110 1001 0101 1100  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268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36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57200" y="2423076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binary,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0001 0001 1101 1110 1001 0101 1100 0000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1981200" y="4062046"/>
            <a:ext cx="6858000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= 0 because the number is positive.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28 + 127 = 155</a:t>
            </a:r>
            <a:r>
              <a:rPr lang="en-US" sz="2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1001 1011</a:t>
            </a:r>
            <a:r>
              <a:rPr lang="en-US" sz="2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is the next 23 bits after the first 1 is dropped.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57199" y="5725181"/>
            <a:ext cx="4540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floating point notation,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27076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8" grpId="0"/>
      <p:bldP spid="19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ASCII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19" y="1447800"/>
            <a:ext cx="827198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2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81000" y="1600200"/>
            <a:ext cx="2209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Byte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 smtClean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   Floating-point </a:t>
            </a:r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number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Hexadecimal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Octal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BCD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673350" y="1600200"/>
            <a:ext cx="647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A group of eight bits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667000" y="20574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number representation based on scientific notation in which the number consists of an exponent and a mantissa.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667000" y="2819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number system with a base of 16.</a:t>
            </a:r>
            <a:endParaRPr lang="en-US" b="1" i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667000" y="32766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A number system with a base of 8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617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Binary coded decimal; a digital code in which each of the decimal digits, 0 through 9, is represented by a group of four bits.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4648200"/>
            <a:ext cx="22098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Alphanumeric</a:t>
            </a: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ASCII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73350" y="4648200"/>
            <a:ext cx="647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" pitchFamily="18" charset="0"/>
                <a:cs typeface="Times New Roman" pitchFamily="18" charset="0"/>
              </a:rPr>
              <a:t> Consisting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of numerals, letters, and other characters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43200" y="53340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American Standard Code for Information Interchange; the most widely used alphanumeric code.</a:t>
            </a:r>
          </a:p>
        </p:txBody>
      </p:sp>
      <p:sp>
        <p:nvSpPr>
          <p:cNvPr id="13" name="Title 3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Digital Key Terms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0" grpId="0" autoUpdateAnimBg="0"/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Ex: analyze decimal number 2745.214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2745.214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r>
              <a:rPr lang="en-US" sz="3200" dirty="0" smtClean="0"/>
              <a:t> = </a:t>
            </a:r>
          </a:p>
          <a:p>
            <a:pPr>
              <a:buNone/>
            </a:pPr>
            <a:r>
              <a:rPr lang="en-US" sz="3200" dirty="0" smtClean="0"/>
              <a:t>		2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3</a:t>
            </a:r>
            <a:r>
              <a:rPr lang="en-US" sz="3200" dirty="0" smtClean="0"/>
              <a:t> + 7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2</a:t>
            </a:r>
            <a:r>
              <a:rPr lang="en-US" sz="3200" dirty="0" smtClean="0"/>
              <a:t> + 4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1</a:t>
            </a:r>
            <a:r>
              <a:rPr lang="en-US" sz="3200" dirty="0" smtClean="0"/>
              <a:t> + 5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0</a:t>
            </a:r>
            <a:r>
              <a:rPr lang="en-US" sz="3200" dirty="0" smtClean="0"/>
              <a:t> +</a:t>
            </a:r>
          </a:p>
          <a:p>
            <a:pPr>
              <a:buNone/>
            </a:pPr>
            <a:r>
              <a:rPr lang="en-US" sz="3200" dirty="0" smtClean="0"/>
              <a:t>		2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-1</a:t>
            </a:r>
            <a:r>
              <a:rPr lang="en-US" sz="3200" dirty="0" smtClean="0"/>
              <a:t> + 1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-2</a:t>
            </a:r>
            <a:r>
              <a:rPr lang="en-US" sz="3200" dirty="0" smtClean="0"/>
              <a:t> + 4 * 10</a:t>
            </a:r>
            <a:r>
              <a:rPr lang="en-US" sz="3200" baseline="30000" dirty="0" smtClean="0">
                <a:solidFill>
                  <a:srgbClr val="0000CC"/>
                </a:solidFill>
              </a:rPr>
              <a:t>-3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2133600"/>
            <a:ext cx="7944253" cy="1600200"/>
            <a:chOff x="838200" y="2133600"/>
            <a:chExt cx="7944253" cy="1600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2133600"/>
              <a:ext cx="7944253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4162864" y="333369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Decimal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796912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43136" y="3887260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208" y="4496618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7272" y="4039418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0668" y="4329332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472" y="4605996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18288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Binary point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Ex: Analyze binary number 1011.101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1011.101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 = </a:t>
            </a:r>
          </a:p>
          <a:p>
            <a:pPr>
              <a:buNone/>
            </a:pPr>
            <a:r>
              <a:rPr lang="en-US" sz="3200" dirty="0" smtClean="0"/>
              <a:t>		1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3</a:t>
            </a:r>
            <a:r>
              <a:rPr lang="en-US" sz="3200" dirty="0" smtClean="0"/>
              <a:t> + 0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2</a:t>
            </a:r>
            <a:r>
              <a:rPr lang="en-US" sz="3200" dirty="0" smtClean="0"/>
              <a:t> + 1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1</a:t>
            </a:r>
            <a:r>
              <a:rPr lang="en-US" sz="3200" dirty="0" smtClean="0"/>
              <a:t> + 1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0</a:t>
            </a:r>
            <a:r>
              <a:rPr lang="en-US" sz="3200" dirty="0" smtClean="0"/>
              <a:t> +</a:t>
            </a:r>
          </a:p>
          <a:p>
            <a:pPr>
              <a:buNone/>
            </a:pPr>
            <a:r>
              <a:rPr lang="en-US" sz="3200" dirty="0" smtClean="0"/>
              <a:t>		1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-1</a:t>
            </a:r>
            <a:r>
              <a:rPr lang="en-US" sz="3200" dirty="0" smtClean="0"/>
              <a:t> + 0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-2</a:t>
            </a:r>
            <a:r>
              <a:rPr lang="en-US" sz="3200" dirty="0" smtClean="0"/>
              <a:t> + 1 * 2</a:t>
            </a:r>
            <a:r>
              <a:rPr lang="en-US" sz="3200" baseline="30000" dirty="0" smtClean="0">
                <a:solidFill>
                  <a:srgbClr val="0000CC"/>
                </a:solidFill>
              </a:rPr>
              <a:t>-3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smtClean="0"/>
              <a:t>11.625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5410200"/>
            <a:ext cx="18288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2057400"/>
            <a:ext cx="8088924" cy="1676400"/>
            <a:chOff x="762000" y="2057400"/>
            <a:chExt cx="8088924" cy="16764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2057400"/>
              <a:ext cx="8088924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210928" y="333369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Binary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Ex: </a:t>
            </a:r>
            <a:r>
              <a:rPr lang="en-US" sz="3200" dirty="0"/>
              <a:t>Analyze </a:t>
            </a:r>
            <a:r>
              <a:rPr lang="en-US" sz="3200" dirty="0" smtClean="0"/>
              <a:t>octal </a:t>
            </a:r>
            <a:r>
              <a:rPr lang="en-US" sz="3200" dirty="0"/>
              <a:t>number 372</a:t>
            </a:r>
            <a:r>
              <a:rPr lang="en-US" sz="3200" baseline="-25000" dirty="0" smtClean="0">
                <a:solidFill>
                  <a:srgbClr val="FF0000"/>
                </a:solidFill>
              </a:rPr>
              <a:t>8</a:t>
            </a:r>
            <a:endParaRPr lang="en-US" sz="3200" dirty="0" smtClean="0"/>
          </a:p>
          <a:p>
            <a:r>
              <a:rPr lang="en-US" sz="3200" dirty="0" smtClean="0"/>
              <a:t>372</a:t>
            </a:r>
            <a:r>
              <a:rPr lang="en-US" sz="3200" baseline="-25000" dirty="0" smtClean="0">
                <a:solidFill>
                  <a:srgbClr val="FF0000"/>
                </a:solidFill>
              </a:rPr>
              <a:t>8</a:t>
            </a:r>
            <a:r>
              <a:rPr lang="en-US" sz="3200" dirty="0" smtClean="0"/>
              <a:t> = </a:t>
            </a:r>
          </a:p>
          <a:p>
            <a:pPr>
              <a:buNone/>
            </a:pPr>
            <a:r>
              <a:rPr lang="en-US" sz="3200" dirty="0" smtClean="0"/>
              <a:t>		3 * 8</a:t>
            </a:r>
            <a:r>
              <a:rPr lang="en-US" sz="3200" baseline="30000" dirty="0" smtClean="0">
                <a:solidFill>
                  <a:srgbClr val="0000CC"/>
                </a:solidFill>
              </a:rPr>
              <a:t>2</a:t>
            </a:r>
            <a:r>
              <a:rPr lang="en-US" sz="3200" dirty="0" smtClean="0"/>
              <a:t> + 7 * 8</a:t>
            </a:r>
            <a:r>
              <a:rPr lang="en-US" sz="3200" baseline="30000" dirty="0" smtClean="0">
                <a:solidFill>
                  <a:srgbClr val="0000CC"/>
                </a:solidFill>
              </a:rPr>
              <a:t>1</a:t>
            </a:r>
            <a:r>
              <a:rPr lang="en-US" sz="3200" dirty="0" smtClean="0"/>
              <a:t> + 2 * 8</a:t>
            </a:r>
            <a:r>
              <a:rPr lang="en-US" sz="3200" baseline="30000" dirty="0" smtClean="0">
                <a:solidFill>
                  <a:srgbClr val="0000CC"/>
                </a:solidFill>
              </a:rPr>
              <a:t>0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smtClean="0"/>
              <a:t>250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7543800" cy="99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181600" y="4572000"/>
            <a:ext cx="14478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1459</Words>
  <Application>Microsoft Office PowerPoint</Application>
  <PresentationFormat>On-screen Show (4:3)</PresentationFormat>
  <Paragraphs>477</Paragraphs>
  <Slides>58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Number Representation in  Digital Systems                     05/03/2013 </vt:lpstr>
      <vt:lpstr>OUTLINE</vt:lpstr>
      <vt:lpstr>1. Number systems</vt:lpstr>
      <vt:lpstr>PowerPoint Presentation</vt:lpstr>
      <vt:lpstr>Decimal</vt:lpstr>
      <vt:lpstr>Decimal</vt:lpstr>
      <vt:lpstr>Binary</vt:lpstr>
      <vt:lpstr>Binary</vt:lpstr>
      <vt:lpstr>Octal</vt:lpstr>
      <vt:lpstr>Hexadecimal</vt:lpstr>
      <vt:lpstr>Example</vt:lpstr>
      <vt:lpstr>Number system conversion</vt:lpstr>
      <vt:lpstr>Convert to decimal</vt:lpstr>
      <vt:lpstr>Example</vt:lpstr>
      <vt:lpstr>Decimal  =&gt; Binary</vt:lpstr>
      <vt:lpstr>Example: 2510 =&gt; binary</vt:lpstr>
      <vt:lpstr>Decimal  =&gt; Hexadecimal</vt:lpstr>
      <vt:lpstr>Example: 42310 =&gt; hexadecimal</vt:lpstr>
      <vt:lpstr>Decimal  =&gt; Octal</vt:lpstr>
      <vt:lpstr>Octal  =&gt; Binary</vt:lpstr>
      <vt:lpstr>Hexadecimal  =&gt; Binary</vt:lpstr>
      <vt:lpstr>Binary =&gt; Octal</vt:lpstr>
      <vt:lpstr>Binary =&gt; Hexadecimal</vt:lpstr>
      <vt:lpstr>Octal &lt;=&gt; Hexadecimal</vt:lpstr>
      <vt:lpstr>Example: 1F0C16 =&gt; octal</vt:lpstr>
      <vt:lpstr>Example: 10768 =&gt; hexa</vt:lpstr>
      <vt:lpstr>Example</vt:lpstr>
      <vt:lpstr>Fraction</vt:lpstr>
      <vt:lpstr>Example: 189.02310 =&gt; binary</vt:lpstr>
      <vt:lpstr>Example</vt:lpstr>
      <vt:lpstr>Binary Operations</vt:lpstr>
      <vt:lpstr>Binary Addition</vt:lpstr>
      <vt:lpstr>Binary Addition</vt:lpstr>
      <vt:lpstr>Binary multiplication</vt:lpstr>
      <vt:lpstr>Binary multiplication</vt:lpstr>
      <vt:lpstr>Binary Subtraction</vt:lpstr>
      <vt:lpstr>Signed number representation</vt:lpstr>
      <vt:lpstr>Signed Number Representation </vt:lpstr>
      <vt:lpstr>Signed Number Representation </vt:lpstr>
      <vt:lpstr>2’s complement</vt:lpstr>
      <vt:lpstr>Representing signed numbers using 2’s complement</vt:lpstr>
      <vt:lpstr>Example</vt:lpstr>
      <vt:lpstr>Converting 2’s complement to binary</vt:lpstr>
      <vt:lpstr>Addition in the 2’s complement system</vt:lpstr>
      <vt:lpstr>Example</vt:lpstr>
      <vt:lpstr>Example</vt:lpstr>
      <vt:lpstr>Subtraction in the 2’s complement system</vt:lpstr>
      <vt:lpstr>Example</vt:lpstr>
      <vt:lpstr>Arithmetic Overflow</vt:lpstr>
      <vt:lpstr>Overflow examples</vt:lpstr>
      <vt:lpstr>Other Codes</vt:lpstr>
      <vt:lpstr>BCD (Binary coded decimal)</vt:lpstr>
      <vt:lpstr>BCD vs. Binary</vt:lpstr>
      <vt:lpstr>BCD</vt:lpstr>
      <vt:lpstr>Floating Point Number</vt:lpstr>
      <vt:lpstr>Floating Point Number</vt:lpstr>
      <vt:lpstr>ASCII</vt:lpstr>
      <vt:lpstr>Digital 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quado</cp:lastModifiedBy>
  <cp:revision>57</cp:revision>
  <dcterms:created xsi:type="dcterms:W3CDTF">2013-02-24T12:47:21Z</dcterms:created>
  <dcterms:modified xsi:type="dcterms:W3CDTF">2013-03-05T01:58:19Z</dcterms:modified>
</cp:coreProperties>
</file>