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321" r:id="rId3"/>
    <p:sldId id="322" r:id="rId4"/>
    <p:sldId id="323" r:id="rId5"/>
    <p:sldId id="326" r:id="rId6"/>
    <p:sldId id="327" r:id="rId7"/>
    <p:sldId id="328" r:id="rId8"/>
    <p:sldId id="329" r:id="rId9"/>
    <p:sldId id="330" r:id="rId10"/>
    <p:sldId id="331" r:id="rId11"/>
    <p:sldId id="369" r:id="rId12"/>
    <p:sldId id="332" r:id="rId13"/>
    <p:sldId id="333" r:id="rId14"/>
    <p:sldId id="370" r:id="rId15"/>
    <p:sldId id="371" r:id="rId16"/>
    <p:sldId id="336" r:id="rId17"/>
    <p:sldId id="337" r:id="rId18"/>
    <p:sldId id="338" r:id="rId19"/>
    <p:sldId id="372" r:id="rId20"/>
    <p:sldId id="373" r:id="rId21"/>
    <p:sldId id="374" r:id="rId22"/>
    <p:sldId id="375" r:id="rId23"/>
    <p:sldId id="376" r:id="rId24"/>
    <p:sldId id="343" r:id="rId25"/>
    <p:sldId id="344" r:id="rId26"/>
    <p:sldId id="345" r:id="rId27"/>
    <p:sldId id="377" r:id="rId28"/>
    <p:sldId id="346" r:id="rId29"/>
    <p:sldId id="391" r:id="rId30"/>
    <p:sldId id="392" r:id="rId31"/>
    <p:sldId id="393" r:id="rId32"/>
    <p:sldId id="394" r:id="rId33"/>
    <p:sldId id="351" r:id="rId34"/>
    <p:sldId id="395" r:id="rId35"/>
    <p:sldId id="382" r:id="rId36"/>
    <p:sldId id="383" r:id="rId37"/>
    <p:sldId id="384" r:id="rId38"/>
    <p:sldId id="385" r:id="rId39"/>
    <p:sldId id="356" r:id="rId40"/>
    <p:sldId id="386" r:id="rId41"/>
    <p:sldId id="387" r:id="rId42"/>
    <p:sldId id="389" r:id="rId43"/>
    <p:sldId id="396" r:id="rId44"/>
    <p:sldId id="360" r:id="rId45"/>
    <p:sldId id="361" r:id="rId46"/>
    <p:sldId id="362" r:id="rId47"/>
    <p:sldId id="363" r:id="rId48"/>
    <p:sldId id="364" r:id="rId49"/>
    <p:sldId id="366" r:id="rId50"/>
    <p:sldId id="390" r:id="rId51"/>
    <p:sldId id="319" r:id="rId52"/>
    <p:sldId id="320"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A4CA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1572" y="-18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AD4BB8-DA2B-4E22-A3C7-75F67934AFFD}" type="datetimeFigureOut">
              <a:rPr lang="en-US" smtClean="0"/>
              <a:t>07-Mar-13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F08593-9999-46B0-AA2F-E39338DD28D8}" type="slidenum">
              <a:rPr lang="en-US" smtClean="0"/>
              <a:t>‹#›</a:t>
            </a:fld>
            <a:endParaRPr lang="en-US"/>
          </a:p>
        </p:txBody>
      </p:sp>
    </p:spTree>
    <p:extLst>
      <p:ext uri="{BB962C8B-B14F-4D97-AF65-F5344CB8AC3E}">
        <p14:creationId xmlns:p14="http://schemas.microsoft.com/office/powerpoint/2010/main" val="2958549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757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urier" pitchFamily="49" charset="0"/>
                <a:cs typeface="Arial" charset="0"/>
              </a:defRPr>
            </a:lvl1pPr>
            <a:lvl2pPr marL="742950" indent="-285750" eaLnBrk="0" hangingPunct="0">
              <a:defRPr>
                <a:solidFill>
                  <a:schemeClr val="tx1"/>
                </a:solidFill>
                <a:latin typeface="Courier" pitchFamily="49" charset="0"/>
                <a:cs typeface="Arial" charset="0"/>
              </a:defRPr>
            </a:lvl2pPr>
            <a:lvl3pPr marL="1143000" indent="-228600" eaLnBrk="0" hangingPunct="0">
              <a:defRPr>
                <a:solidFill>
                  <a:schemeClr val="tx1"/>
                </a:solidFill>
                <a:latin typeface="Courier" pitchFamily="49" charset="0"/>
                <a:cs typeface="Arial" charset="0"/>
              </a:defRPr>
            </a:lvl3pPr>
            <a:lvl4pPr marL="1600200" indent="-228600" eaLnBrk="0" hangingPunct="0">
              <a:defRPr>
                <a:solidFill>
                  <a:schemeClr val="tx1"/>
                </a:solidFill>
                <a:latin typeface="Courier" pitchFamily="49" charset="0"/>
                <a:cs typeface="Arial" charset="0"/>
              </a:defRPr>
            </a:lvl4pPr>
            <a:lvl5pPr marL="2057400" indent="-228600" eaLnBrk="0" hangingPunct="0">
              <a:defRPr>
                <a:solidFill>
                  <a:schemeClr val="tx1"/>
                </a:solidFill>
                <a:latin typeface="Courier" pitchFamily="49" charset="0"/>
                <a:cs typeface="Arial" charset="0"/>
              </a:defRPr>
            </a:lvl5pPr>
            <a:lvl6pPr marL="2514600" indent="-228600" eaLnBrk="0" fontAlgn="base" hangingPunct="0">
              <a:spcBef>
                <a:spcPct val="0"/>
              </a:spcBef>
              <a:spcAft>
                <a:spcPct val="0"/>
              </a:spcAft>
              <a:defRPr>
                <a:solidFill>
                  <a:schemeClr val="tx1"/>
                </a:solidFill>
                <a:latin typeface="Courier" pitchFamily="49" charset="0"/>
                <a:cs typeface="Arial" charset="0"/>
              </a:defRPr>
            </a:lvl6pPr>
            <a:lvl7pPr marL="2971800" indent="-228600" eaLnBrk="0" fontAlgn="base" hangingPunct="0">
              <a:spcBef>
                <a:spcPct val="0"/>
              </a:spcBef>
              <a:spcAft>
                <a:spcPct val="0"/>
              </a:spcAft>
              <a:defRPr>
                <a:solidFill>
                  <a:schemeClr val="tx1"/>
                </a:solidFill>
                <a:latin typeface="Courier" pitchFamily="49" charset="0"/>
                <a:cs typeface="Arial" charset="0"/>
              </a:defRPr>
            </a:lvl7pPr>
            <a:lvl8pPr marL="3429000" indent="-228600" eaLnBrk="0" fontAlgn="base" hangingPunct="0">
              <a:spcBef>
                <a:spcPct val="0"/>
              </a:spcBef>
              <a:spcAft>
                <a:spcPct val="0"/>
              </a:spcAft>
              <a:defRPr>
                <a:solidFill>
                  <a:schemeClr val="tx1"/>
                </a:solidFill>
                <a:latin typeface="Courier" pitchFamily="49" charset="0"/>
                <a:cs typeface="Arial" charset="0"/>
              </a:defRPr>
            </a:lvl8pPr>
            <a:lvl9pPr marL="3886200" indent="-228600" eaLnBrk="0" fontAlgn="base" hangingPunct="0">
              <a:spcBef>
                <a:spcPct val="0"/>
              </a:spcBef>
              <a:spcAft>
                <a:spcPct val="0"/>
              </a:spcAft>
              <a:defRPr>
                <a:solidFill>
                  <a:schemeClr val="tx1"/>
                </a:solidFill>
                <a:latin typeface="Courier" pitchFamily="49" charset="0"/>
                <a:cs typeface="Arial" charset="0"/>
              </a:defRPr>
            </a:lvl9pPr>
          </a:lstStyle>
          <a:p>
            <a:pPr eaLnBrk="1" hangingPunct="1"/>
            <a:fld id="{876D768C-E9E9-4973-A35E-11943A6B75E5}" type="slidenum">
              <a:rPr lang="en-US" smtClean="0">
                <a:latin typeface="Arial" charset="0"/>
              </a:rPr>
              <a:pPr eaLnBrk="1" hangingPunct="1"/>
              <a:t>1</a:t>
            </a:fld>
            <a:endParaRPr lang="en-US" smtClean="0">
              <a:latin typeface="Arial" charset="0"/>
            </a:endParaRPr>
          </a:p>
        </p:txBody>
      </p:sp>
      <p:sp>
        <p:nvSpPr>
          <p:cNvPr id="75781"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urier" pitchFamily="49" charset="0"/>
                <a:cs typeface="Arial" charset="0"/>
              </a:defRPr>
            </a:lvl1pPr>
            <a:lvl2pPr marL="742950" indent="-285750" eaLnBrk="0" hangingPunct="0">
              <a:defRPr>
                <a:solidFill>
                  <a:schemeClr val="tx1"/>
                </a:solidFill>
                <a:latin typeface="Courier" pitchFamily="49" charset="0"/>
                <a:cs typeface="Arial" charset="0"/>
              </a:defRPr>
            </a:lvl2pPr>
            <a:lvl3pPr marL="1143000" indent="-228600" eaLnBrk="0" hangingPunct="0">
              <a:defRPr>
                <a:solidFill>
                  <a:schemeClr val="tx1"/>
                </a:solidFill>
                <a:latin typeface="Courier" pitchFamily="49" charset="0"/>
                <a:cs typeface="Arial" charset="0"/>
              </a:defRPr>
            </a:lvl3pPr>
            <a:lvl4pPr marL="1600200" indent="-228600" eaLnBrk="0" hangingPunct="0">
              <a:defRPr>
                <a:solidFill>
                  <a:schemeClr val="tx1"/>
                </a:solidFill>
                <a:latin typeface="Courier" pitchFamily="49" charset="0"/>
                <a:cs typeface="Arial" charset="0"/>
              </a:defRPr>
            </a:lvl4pPr>
            <a:lvl5pPr marL="2057400" indent="-228600" eaLnBrk="0" hangingPunct="0">
              <a:defRPr>
                <a:solidFill>
                  <a:schemeClr val="tx1"/>
                </a:solidFill>
                <a:latin typeface="Courier" pitchFamily="49" charset="0"/>
                <a:cs typeface="Arial" charset="0"/>
              </a:defRPr>
            </a:lvl5pPr>
            <a:lvl6pPr marL="2514600" indent="-228600" eaLnBrk="0" fontAlgn="base" hangingPunct="0">
              <a:spcBef>
                <a:spcPct val="0"/>
              </a:spcBef>
              <a:spcAft>
                <a:spcPct val="0"/>
              </a:spcAft>
              <a:defRPr>
                <a:solidFill>
                  <a:schemeClr val="tx1"/>
                </a:solidFill>
                <a:latin typeface="Courier" pitchFamily="49" charset="0"/>
                <a:cs typeface="Arial" charset="0"/>
              </a:defRPr>
            </a:lvl6pPr>
            <a:lvl7pPr marL="2971800" indent="-228600" eaLnBrk="0" fontAlgn="base" hangingPunct="0">
              <a:spcBef>
                <a:spcPct val="0"/>
              </a:spcBef>
              <a:spcAft>
                <a:spcPct val="0"/>
              </a:spcAft>
              <a:defRPr>
                <a:solidFill>
                  <a:schemeClr val="tx1"/>
                </a:solidFill>
                <a:latin typeface="Courier" pitchFamily="49" charset="0"/>
                <a:cs typeface="Arial" charset="0"/>
              </a:defRPr>
            </a:lvl7pPr>
            <a:lvl8pPr marL="3429000" indent="-228600" eaLnBrk="0" fontAlgn="base" hangingPunct="0">
              <a:spcBef>
                <a:spcPct val="0"/>
              </a:spcBef>
              <a:spcAft>
                <a:spcPct val="0"/>
              </a:spcAft>
              <a:defRPr>
                <a:solidFill>
                  <a:schemeClr val="tx1"/>
                </a:solidFill>
                <a:latin typeface="Courier" pitchFamily="49" charset="0"/>
                <a:cs typeface="Arial" charset="0"/>
              </a:defRPr>
            </a:lvl8pPr>
            <a:lvl9pPr marL="3886200" indent="-228600" eaLnBrk="0" fontAlgn="base" hangingPunct="0">
              <a:spcBef>
                <a:spcPct val="0"/>
              </a:spcBef>
              <a:spcAft>
                <a:spcPct val="0"/>
              </a:spcAft>
              <a:defRPr>
                <a:solidFill>
                  <a:schemeClr val="tx1"/>
                </a:solidFill>
                <a:latin typeface="Courier" pitchFamily="49" charset="0"/>
                <a:cs typeface="Arial" charset="0"/>
              </a:defRPr>
            </a:lvl9pPr>
          </a:lstStyle>
          <a:p>
            <a:pPr eaLnBrk="1" hangingPunct="1"/>
            <a:r>
              <a:rPr lang="en-US" smtClean="0">
                <a:latin typeface="Arial" charset="0"/>
              </a:rPr>
              <a:t>Nguyen Dang Nhan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R="0" algn="just"/>
            <a:r>
              <a:rPr lang="vi-VN" sz="1200" b="0" i="0" u="none" strike="noStrike" baseline="0" dirty="0" smtClean="0">
                <a:solidFill>
                  <a:srgbClr val="000000"/>
                </a:solidFill>
                <a:latin typeface="Times New Roman"/>
              </a:rPr>
              <a:t>Năm 1854 Georges Boole, một triết gia đồng thời là nhà toán học người Anh cho xuất bản một tác phẩm về lý luận logic, nội dung của tác phẩm đặt ra những mệnh đề mà để trả lời người ta chỉ phải dùng một trong hai từ đúng (có, yes) hoặc sai (không, no). </a:t>
            </a:r>
          </a:p>
          <a:p>
            <a:pPr marR="0" algn="just"/>
            <a:r>
              <a:rPr lang="vi-VN" sz="1200" b="0" i="0" u="none" strike="noStrike" baseline="0" dirty="0" smtClean="0">
                <a:solidFill>
                  <a:srgbClr val="000000"/>
                </a:solidFill>
                <a:latin typeface="Times New Roman"/>
              </a:rPr>
              <a:t>Tập hợp các thuật toán dùng cho các mệnh đề này hình thành môn Đại số Boole. Đây là môn toán học dùng hệ thống số nhị phân mà ứng dụng của nó trong kỹ thuật chính là các mạch logic, nền tảng của kỹ thuật số. </a:t>
            </a:r>
            <a:endParaRPr lang="en-US" sz="1200" b="0" i="0" u="none" strike="noStrike" baseline="0" dirty="0" smtClean="0">
              <a:solidFill>
                <a:srgbClr val="000000"/>
              </a:solidFill>
              <a:latin typeface="Times New Roman"/>
            </a:endParaRPr>
          </a:p>
          <a:p>
            <a:pPr marR="0" algn="just"/>
            <a:endParaRPr lang="en-US" dirty="0" smtClean="0"/>
          </a:p>
          <a:p>
            <a:pPr marL="171450" indent="-171450">
              <a:buFontTx/>
              <a:buChar char="-"/>
            </a:pPr>
            <a:r>
              <a:rPr lang="en-US" dirty="0" err="1" smtClean="0"/>
              <a:t>Mạch</a:t>
            </a:r>
            <a:r>
              <a:rPr lang="en-US" baseline="0" dirty="0" smtClean="0"/>
              <a:t> </a:t>
            </a:r>
            <a:r>
              <a:rPr lang="en-US" baseline="0" dirty="0" err="1" smtClean="0"/>
              <a:t>số</a:t>
            </a:r>
            <a:r>
              <a:rPr lang="en-US" baseline="0" dirty="0" smtClean="0"/>
              <a:t> </a:t>
            </a:r>
            <a:r>
              <a:rPr lang="en-US" baseline="0" dirty="0" err="1" smtClean="0"/>
              <a:t>hoạt</a:t>
            </a:r>
            <a:r>
              <a:rPr lang="en-US" baseline="0" dirty="0" smtClean="0"/>
              <a:t> </a:t>
            </a:r>
            <a:r>
              <a:rPr lang="en-US" baseline="0" dirty="0" err="1" smtClean="0"/>
              <a:t>động</a:t>
            </a:r>
            <a:r>
              <a:rPr lang="en-US" baseline="0" dirty="0" smtClean="0"/>
              <a:t> </a:t>
            </a:r>
            <a:r>
              <a:rPr lang="en-US" baseline="0" dirty="0" err="1" smtClean="0"/>
              <a:t>trên</a:t>
            </a:r>
            <a:r>
              <a:rPr lang="en-US" baseline="0" dirty="0" smtClean="0"/>
              <a:t> </a:t>
            </a:r>
            <a:r>
              <a:rPr lang="en-US" baseline="0" dirty="0" err="1" smtClean="0"/>
              <a:t>mã</a:t>
            </a:r>
            <a:r>
              <a:rPr lang="en-US" baseline="0" dirty="0" smtClean="0"/>
              <a:t> </a:t>
            </a:r>
            <a:r>
              <a:rPr lang="en-US" baseline="0" dirty="0" err="1" smtClean="0"/>
              <a:t>nhị</a:t>
            </a:r>
            <a:r>
              <a:rPr lang="en-US" baseline="0" dirty="0" smtClean="0"/>
              <a:t> </a:t>
            </a:r>
            <a:r>
              <a:rPr lang="en-US" baseline="0" dirty="0" err="1" smtClean="0"/>
              <a:t>phân</a:t>
            </a:r>
            <a:r>
              <a:rPr lang="en-US" baseline="0" dirty="0" smtClean="0"/>
              <a:t> (0 hay 1 </a:t>
            </a:r>
            <a:r>
              <a:rPr lang="en-US" baseline="0" dirty="0" err="1" smtClean="0"/>
              <a:t>tương</a:t>
            </a:r>
            <a:r>
              <a:rPr lang="en-US" baseline="0" dirty="0" smtClean="0"/>
              <a:t> </a:t>
            </a:r>
            <a:r>
              <a:rPr lang="en-US" baseline="0" dirty="0" err="1" smtClean="0"/>
              <a:t>ứng</a:t>
            </a:r>
            <a:r>
              <a:rPr lang="en-US" baseline="0" dirty="0" smtClean="0"/>
              <a:t> </a:t>
            </a:r>
            <a:r>
              <a:rPr lang="en-US" baseline="0" dirty="0" err="1" smtClean="0"/>
              <a:t>với</a:t>
            </a:r>
            <a:r>
              <a:rPr lang="en-US" baseline="0" dirty="0" smtClean="0"/>
              <a:t> 1 </a:t>
            </a:r>
            <a:r>
              <a:rPr lang="en-US" baseline="0" dirty="0" err="1" smtClean="0"/>
              <a:t>mức</a:t>
            </a:r>
            <a:r>
              <a:rPr lang="en-US" baseline="0" dirty="0" smtClean="0"/>
              <a:t> </a:t>
            </a:r>
            <a:r>
              <a:rPr lang="en-US" baseline="0" dirty="0" err="1" smtClean="0"/>
              <a:t>điện</a:t>
            </a:r>
            <a:r>
              <a:rPr lang="en-US" baseline="0" dirty="0" smtClean="0"/>
              <a:t> </a:t>
            </a:r>
            <a:r>
              <a:rPr lang="en-US" baseline="0" dirty="0" err="1" smtClean="0"/>
              <a:t>áp</a:t>
            </a:r>
            <a:r>
              <a:rPr lang="en-US" baseline="0" dirty="0" smtClean="0"/>
              <a:t> </a:t>
            </a:r>
            <a:r>
              <a:rPr lang="en-US" baseline="0" dirty="0" err="1" smtClean="0"/>
              <a:t>cho</a:t>
            </a:r>
            <a:r>
              <a:rPr lang="en-US" baseline="0" dirty="0" smtClean="0"/>
              <a:t> </a:t>
            </a:r>
            <a:r>
              <a:rPr lang="en-US" baseline="0" dirty="0" err="1" smtClean="0"/>
              <a:t>trước</a:t>
            </a:r>
            <a:r>
              <a:rPr lang="en-US" baseline="0" dirty="0" smtClean="0"/>
              <a:t>)</a:t>
            </a:r>
          </a:p>
          <a:p>
            <a:pPr marL="171450" indent="-171450">
              <a:buFontTx/>
              <a:buChar char="-"/>
            </a:pPr>
            <a:r>
              <a:rPr lang="en-US" baseline="0" dirty="0" smtClean="0"/>
              <a:t>=&gt; </a:t>
            </a:r>
            <a:r>
              <a:rPr lang="en-US" baseline="0" dirty="0" err="1" smtClean="0"/>
              <a:t>dùng</a:t>
            </a:r>
            <a:r>
              <a:rPr lang="en-US" baseline="0" dirty="0" smtClean="0"/>
              <a:t> </a:t>
            </a:r>
            <a:r>
              <a:rPr lang="en-US" baseline="0" dirty="0" err="1" smtClean="0"/>
              <a:t>đại</a:t>
            </a:r>
            <a:r>
              <a:rPr lang="en-US" baseline="0" dirty="0" smtClean="0"/>
              <a:t> </a:t>
            </a:r>
            <a:r>
              <a:rPr lang="en-US" baseline="0" dirty="0" err="1" smtClean="0"/>
              <a:t>số</a:t>
            </a:r>
            <a:r>
              <a:rPr lang="en-US" baseline="0" dirty="0" smtClean="0"/>
              <a:t> Boolean </a:t>
            </a:r>
            <a:r>
              <a:rPr lang="en-US" baseline="0" dirty="0" err="1" smtClean="0"/>
              <a:t>làm</a:t>
            </a:r>
            <a:r>
              <a:rPr lang="en-US" baseline="0" dirty="0" smtClean="0"/>
              <a:t> </a:t>
            </a:r>
            <a:r>
              <a:rPr lang="en-US" baseline="0" dirty="0" err="1" smtClean="0"/>
              <a:t>công</a:t>
            </a:r>
            <a:r>
              <a:rPr lang="en-US" baseline="0" dirty="0" smtClean="0"/>
              <a:t> </a:t>
            </a:r>
            <a:r>
              <a:rPr lang="en-US" baseline="0" dirty="0" err="1" smtClean="0"/>
              <a:t>cụ</a:t>
            </a:r>
            <a:r>
              <a:rPr lang="en-US" baseline="0" dirty="0" smtClean="0"/>
              <a:t> </a:t>
            </a:r>
            <a:r>
              <a:rPr lang="en-US" baseline="0" dirty="0" err="1" smtClean="0"/>
              <a:t>cho</a:t>
            </a:r>
            <a:r>
              <a:rPr lang="en-US" baseline="0" dirty="0" smtClean="0"/>
              <a:t> </a:t>
            </a:r>
            <a:r>
              <a:rPr lang="en-US" baseline="0" dirty="0" err="1" smtClean="0"/>
              <a:t>việc</a:t>
            </a:r>
            <a:r>
              <a:rPr lang="en-US" baseline="0" dirty="0" smtClean="0"/>
              <a:t> </a:t>
            </a:r>
            <a:r>
              <a:rPr lang="en-US" baseline="0" dirty="0" err="1" smtClean="0"/>
              <a:t>thiết</a:t>
            </a:r>
            <a:r>
              <a:rPr lang="en-US" baseline="0" dirty="0" smtClean="0"/>
              <a:t> </a:t>
            </a:r>
            <a:r>
              <a:rPr lang="en-US" baseline="0" dirty="0" err="1" smtClean="0"/>
              <a:t>kế</a:t>
            </a:r>
            <a:r>
              <a:rPr lang="en-US" baseline="0" dirty="0" smtClean="0"/>
              <a:t> </a:t>
            </a:r>
            <a:r>
              <a:rPr lang="en-US" baseline="0" dirty="0" err="1" smtClean="0"/>
              <a:t>và</a:t>
            </a:r>
            <a:r>
              <a:rPr lang="en-US" baseline="0" dirty="0" smtClean="0"/>
              <a:t> </a:t>
            </a:r>
            <a:r>
              <a:rPr lang="en-US" baseline="0" dirty="0" err="1" smtClean="0"/>
              <a:t>phân</a:t>
            </a:r>
            <a:r>
              <a:rPr lang="en-US" baseline="0" dirty="0" smtClean="0"/>
              <a:t> </a:t>
            </a:r>
            <a:r>
              <a:rPr lang="en-US" baseline="0" dirty="0" err="1" smtClean="0"/>
              <a:t>tích</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số</a:t>
            </a:r>
            <a:endParaRPr lang="en-US" baseline="0" dirty="0" smtClean="0"/>
          </a:p>
          <a:p>
            <a:pPr marL="171450" indent="-171450">
              <a:buFontTx/>
              <a:buChar char="-"/>
            </a:pPr>
            <a:r>
              <a:rPr lang="en-US" baseline="0" dirty="0" err="1" smtClean="0"/>
              <a:t>Chương</a:t>
            </a:r>
            <a:r>
              <a:rPr lang="en-US" baseline="0" dirty="0" smtClean="0"/>
              <a:t> </a:t>
            </a:r>
            <a:r>
              <a:rPr lang="en-US" baseline="0" dirty="0" err="1" smtClean="0"/>
              <a:t>này</a:t>
            </a:r>
            <a:r>
              <a:rPr lang="en-US" baseline="0" dirty="0" smtClean="0"/>
              <a:t> </a:t>
            </a:r>
            <a:r>
              <a:rPr lang="en-US" baseline="0" dirty="0" err="1" smtClean="0"/>
              <a:t>sẽ</a:t>
            </a:r>
            <a:r>
              <a:rPr lang="en-US" baseline="0" dirty="0" smtClean="0"/>
              <a:t> </a:t>
            </a:r>
            <a:r>
              <a:rPr lang="en-US" baseline="0" dirty="0" err="1" smtClean="0"/>
              <a:t>học</a:t>
            </a:r>
            <a:r>
              <a:rPr lang="en-US" baseline="0" dirty="0" smtClean="0"/>
              <a:t> </a:t>
            </a:r>
            <a:r>
              <a:rPr lang="en-US" baseline="0" dirty="0" err="1" smtClean="0"/>
              <a:t>về</a:t>
            </a:r>
            <a:r>
              <a:rPr lang="en-US" baseline="0" dirty="0" smtClean="0"/>
              <a:t> </a:t>
            </a:r>
            <a:r>
              <a:rPr lang="en-US" baseline="0" dirty="0" err="1" smtClean="0"/>
              <a:t>các</a:t>
            </a:r>
            <a:r>
              <a:rPr lang="en-US" baseline="0" dirty="0" smtClean="0"/>
              <a:t> </a:t>
            </a:r>
            <a:r>
              <a:rPr lang="en-US" baseline="0" dirty="0" err="1" smtClean="0"/>
              <a:t>cổng</a:t>
            </a:r>
            <a:r>
              <a:rPr lang="en-US" baseline="0" dirty="0" smtClean="0"/>
              <a:t> logic (</a:t>
            </a:r>
            <a:r>
              <a:rPr lang="en-US" baseline="0" dirty="0" err="1" smtClean="0"/>
              <a:t>thành</a:t>
            </a:r>
            <a:r>
              <a:rPr lang="en-US" baseline="0" dirty="0" smtClean="0"/>
              <a:t> </a:t>
            </a:r>
            <a:r>
              <a:rPr lang="en-US" baseline="0" dirty="0" err="1" smtClean="0"/>
              <a:t>phần</a:t>
            </a:r>
            <a:r>
              <a:rPr lang="en-US" baseline="0" dirty="0" smtClean="0"/>
              <a:t> </a:t>
            </a:r>
            <a:r>
              <a:rPr lang="en-US" baseline="0" dirty="0" err="1" smtClean="0"/>
              <a:t>cơ</a:t>
            </a:r>
            <a:r>
              <a:rPr lang="en-US" baseline="0" dirty="0" smtClean="0"/>
              <a:t> </a:t>
            </a:r>
            <a:r>
              <a:rPr lang="en-US" baseline="0" dirty="0" err="1" smtClean="0"/>
              <a:t>bản</a:t>
            </a:r>
            <a:r>
              <a:rPr lang="en-US" baseline="0" dirty="0" smtClean="0"/>
              <a:t> </a:t>
            </a:r>
            <a:r>
              <a:rPr lang="en-US" baseline="0" dirty="0" err="1" smtClean="0"/>
              <a:t>nhất</a:t>
            </a:r>
            <a:r>
              <a:rPr lang="en-US" baseline="0" dirty="0" smtClean="0"/>
              <a:t> </a:t>
            </a:r>
            <a:r>
              <a:rPr lang="en-US" baseline="0" dirty="0" err="1" smtClean="0"/>
              <a:t>của</a:t>
            </a:r>
            <a:r>
              <a:rPr lang="en-US" baseline="0" dirty="0" smtClean="0"/>
              <a:t> </a:t>
            </a:r>
            <a:r>
              <a:rPr lang="en-US" baseline="0" dirty="0" err="1" smtClean="0"/>
              <a:t>mạch</a:t>
            </a:r>
            <a:r>
              <a:rPr lang="en-US" baseline="0" dirty="0" smtClean="0"/>
              <a:t> logic), their operation, </a:t>
            </a:r>
            <a:r>
              <a:rPr lang="en-US" baseline="0" dirty="0" err="1" smtClean="0"/>
              <a:t>và</a:t>
            </a:r>
            <a:r>
              <a:rPr lang="en-US" baseline="0" dirty="0" smtClean="0"/>
              <a:t> </a:t>
            </a:r>
            <a:r>
              <a:rPr lang="en-US" baseline="0" dirty="0" err="1" smtClean="0"/>
              <a:t>biểu</a:t>
            </a:r>
            <a:r>
              <a:rPr lang="en-US" baseline="0" dirty="0" smtClean="0"/>
              <a:t> </a:t>
            </a:r>
            <a:r>
              <a:rPr lang="en-US" baseline="0" dirty="0" err="1" smtClean="0"/>
              <a:t>diễn</a:t>
            </a:r>
            <a:r>
              <a:rPr lang="en-US" baseline="0" dirty="0" smtClean="0"/>
              <a:t> </a:t>
            </a:r>
            <a:r>
              <a:rPr lang="en-US" baseline="0" dirty="0" err="1" smtClean="0"/>
              <a:t>hoạt</a:t>
            </a:r>
            <a:r>
              <a:rPr lang="en-US" baseline="0" dirty="0" smtClean="0"/>
              <a:t> </a:t>
            </a:r>
            <a:r>
              <a:rPr lang="en-US" baseline="0" dirty="0" err="1" smtClean="0"/>
              <a:t>động</a:t>
            </a:r>
            <a:r>
              <a:rPr lang="en-US" baseline="0" dirty="0" smtClean="0"/>
              <a:t> </a:t>
            </a:r>
            <a:r>
              <a:rPr lang="en-US" baseline="0" dirty="0" err="1" smtClean="0"/>
              <a:t>bằng</a:t>
            </a:r>
            <a:r>
              <a:rPr lang="en-US" baseline="0" dirty="0" smtClean="0"/>
              <a:t> </a:t>
            </a:r>
            <a:r>
              <a:rPr lang="en-US" baseline="0" dirty="0" err="1" smtClean="0"/>
              <a:t>đại</a:t>
            </a:r>
            <a:r>
              <a:rPr lang="en-US" baseline="0" dirty="0" smtClean="0"/>
              <a:t> </a:t>
            </a:r>
            <a:r>
              <a:rPr lang="en-US" baseline="0" dirty="0" err="1" smtClean="0"/>
              <a:t>số</a:t>
            </a:r>
            <a:r>
              <a:rPr lang="en-US" baseline="0" dirty="0" smtClean="0"/>
              <a:t> Boolean</a:t>
            </a:r>
          </a:p>
          <a:p>
            <a:pPr marL="171450" indent="-171450">
              <a:buFontTx/>
              <a:buChar char="-"/>
            </a:pPr>
            <a:r>
              <a:rPr lang="en-US" baseline="0" dirty="0" smtClean="0"/>
              <a:t>How logic gates can be combined to produce logic circuits</a:t>
            </a:r>
          </a:p>
          <a:p>
            <a:pPr marL="171450" indent="-171450">
              <a:buFontTx/>
              <a:buChar char="-"/>
            </a:pPr>
            <a:r>
              <a:rPr lang="en-US" baseline="0" dirty="0" smtClean="0"/>
              <a:t>How these logic circuits can be described and analyzed using Boolean algebra</a:t>
            </a:r>
          </a:p>
        </p:txBody>
      </p:sp>
      <p:sp>
        <p:nvSpPr>
          <p:cNvPr id="4" name="Slide Number Placeholder 3"/>
          <p:cNvSpPr>
            <a:spLocks noGrp="1"/>
          </p:cNvSpPr>
          <p:nvPr>
            <p:ph type="sldNum" sz="quarter" idx="10"/>
          </p:nvPr>
        </p:nvSpPr>
        <p:spPr/>
        <p:txBody>
          <a:bodyPr/>
          <a:lstStyle/>
          <a:p>
            <a:pPr>
              <a:defRPr/>
            </a:pPr>
            <a:fld id="{1269F1E7-6A85-41F1-8FB0-9117D6061B0A}" type="slidenum">
              <a:rPr lang="en-US" altLang="ko-KR" smtClean="0"/>
              <a:pPr>
                <a:defRPr/>
              </a:pPr>
              <a:t>2</a:t>
            </a:fld>
            <a:endParaRPr lang="en-US" altLang="ko-KR"/>
          </a:p>
        </p:txBody>
      </p:sp>
    </p:spTree>
    <p:extLst>
      <p:ext uri="{BB962C8B-B14F-4D97-AF65-F5344CB8AC3E}">
        <p14:creationId xmlns:p14="http://schemas.microsoft.com/office/powerpoint/2010/main" val="4217740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baseline="0" dirty="0" smtClean="0"/>
          </a:p>
        </p:txBody>
      </p:sp>
      <p:sp>
        <p:nvSpPr>
          <p:cNvPr id="4" name="Slide Number Placeholder 3"/>
          <p:cNvSpPr>
            <a:spLocks noGrp="1"/>
          </p:cNvSpPr>
          <p:nvPr>
            <p:ph type="sldNum" sz="quarter" idx="10"/>
          </p:nvPr>
        </p:nvSpPr>
        <p:spPr/>
        <p:txBody>
          <a:bodyPr/>
          <a:lstStyle/>
          <a:p>
            <a:pPr>
              <a:defRPr/>
            </a:pPr>
            <a:fld id="{1269F1E7-6A85-41F1-8FB0-9117D6061B0A}" type="slidenum">
              <a:rPr lang="en-US" altLang="ko-KR" smtClean="0"/>
              <a:pPr>
                <a:defRPr/>
              </a:pPr>
              <a:t>3</a:t>
            </a:fld>
            <a:endParaRPr lang="en-US" altLang="ko-KR"/>
          </a:p>
        </p:txBody>
      </p:sp>
    </p:spTree>
    <p:extLst>
      <p:ext uri="{BB962C8B-B14F-4D97-AF65-F5344CB8AC3E}">
        <p14:creationId xmlns:p14="http://schemas.microsoft.com/office/powerpoint/2010/main" val="1893737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err="1" smtClean="0">
                <a:solidFill>
                  <a:schemeClr val="tx1"/>
                </a:solidFill>
                <a:latin typeface="+mn-lt"/>
                <a:ea typeface="+mn-ea"/>
                <a:cs typeface="+mn-cs"/>
              </a:rPr>
              <a:t>Biểu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diễn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biến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và</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hàm</a:t>
            </a:r>
            <a:r>
              <a:rPr lang="en-US" sz="1200" b="0" i="0" u="none" strike="noStrike" kern="1200" baseline="0" dirty="0" smtClean="0">
                <a:solidFill>
                  <a:schemeClr val="tx1"/>
                </a:solidFill>
                <a:latin typeface="+mn-lt"/>
                <a:ea typeface="+mn-ea"/>
                <a:cs typeface="+mn-cs"/>
              </a:rPr>
              <a:t> logic:</a:t>
            </a:r>
          </a:p>
          <a:p>
            <a:pPr marL="171450" indent="-171450">
              <a:buFontTx/>
              <a:buChar char="-"/>
            </a:pPr>
            <a:r>
              <a:rPr lang="en-US" sz="1200" b="0" i="0" u="none" strike="noStrike" kern="1200" baseline="0" dirty="0" err="1" smtClean="0">
                <a:solidFill>
                  <a:schemeClr val="tx1"/>
                </a:solidFill>
                <a:latin typeface="+mn-lt"/>
                <a:ea typeface="+mn-ea"/>
                <a:cs typeface="+mn-cs"/>
              </a:rPr>
              <a:t>Biểu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đồ</a:t>
            </a:r>
            <a:r>
              <a:rPr lang="en-US" sz="1200" b="0" i="0" u="none" strike="noStrike" kern="1200" baseline="0" dirty="0" smtClean="0">
                <a:solidFill>
                  <a:schemeClr val="tx1"/>
                </a:solidFill>
                <a:latin typeface="+mn-lt"/>
                <a:ea typeface="+mn-ea"/>
                <a:cs typeface="+mn-cs"/>
              </a:rPr>
              <a:t> Venn</a:t>
            </a:r>
          </a:p>
          <a:p>
            <a:pPr marL="171450" indent="-171450">
              <a:buFontTx/>
              <a:buChar char="-"/>
            </a:pPr>
            <a:r>
              <a:rPr lang="en-US" sz="1200" b="0" i="0" u="none" strike="noStrike" kern="1200" baseline="0" dirty="0" err="1" smtClean="0">
                <a:solidFill>
                  <a:schemeClr val="tx1"/>
                </a:solidFill>
                <a:latin typeface="+mn-lt"/>
                <a:ea typeface="+mn-ea"/>
                <a:cs typeface="+mn-cs"/>
              </a:rPr>
              <a:t>Bảng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thật</a:t>
            </a:r>
            <a:r>
              <a:rPr lang="en-US" sz="1200" b="0" i="0" u="none" strike="noStrike" kern="1200" baseline="0" dirty="0" smtClean="0">
                <a:solidFill>
                  <a:schemeClr val="tx1"/>
                </a:solidFill>
                <a:latin typeface="+mn-lt"/>
                <a:ea typeface="+mn-ea"/>
                <a:cs typeface="+mn-cs"/>
              </a:rPr>
              <a:t> </a:t>
            </a:r>
          </a:p>
          <a:p>
            <a:pPr marL="171450" indent="-171450">
              <a:buFontTx/>
              <a:buChar char="-"/>
            </a:pPr>
            <a:r>
              <a:rPr lang="en-US" sz="1200" b="0" i="0" u="none" strike="noStrike" kern="1200" baseline="0" dirty="0" err="1" smtClean="0">
                <a:solidFill>
                  <a:schemeClr val="tx1"/>
                </a:solidFill>
                <a:latin typeface="+mn-lt"/>
                <a:ea typeface="+mn-ea"/>
                <a:cs typeface="+mn-cs"/>
              </a:rPr>
              <a:t>Bảng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Karnaugh</a:t>
            </a:r>
            <a:r>
              <a:rPr lang="en-US" sz="1200" b="0" i="0" u="none" strike="noStrike" kern="1200" baseline="0" dirty="0" smtClean="0">
                <a:solidFill>
                  <a:schemeClr val="tx1"/>
                </a:solidFill>
                <a:latin typeface="+mn-lt"/>
                <a:ea typeface="+mn-ea"/>
                <a:cs typeface="+mn-cs"/>
              </a:rPr>
              <a:t> </a:t>
            </a:r>
          </a:p>
          <a:p>
            <a:pPr marL="171450" indent="-171450">
              <a:buFontTx/>
              <a:buChar char="-"/>
            </a:pPr>
            <a:r>
              <a:rPr lang="vi-VN" sz="1200" b="0" i="0" u="none" strike="noStrike" kern="1200" baseline="0" dirty="0" smtClean="0">
                <a:solidFill>
                  <a:schemeClr val="tx1"/>
                </a:solidFill>
                <a:latin typeface="+mn-lt"/>
                <a:ea typeface="+mn-ea"/>
                <a:cs typeface="+mn-cs"/>
              </a:rPr>
              <a:t>Giản đồ thời gian </a:t>
            </a:r>
            <a:endParaRPr lang="en-US" b="0" dirty="0"/>
          </a:p>
        </p:txBody>
      </p:sp>
      <p:sp>
        <p:nvSpPr>
          <p:cNvPr id="4" name="Slide Number Placeholder 3"/>
          <p:cNvSpPr>
            <a:spLocks noGrp="1"/>
          </p:cNvSpPr>
          <p:nvPr>
            <p:ph type="sldNum" sz="quarter" idx="10"/>
          </p:nvPr>
        </p:nvSpPr>
        <p:spPr/>
        <p:txBody>
          <a:bodyPr/>
          <a:lstStyle/>
          <a:p>
            <a:fld id="{9799F9AA-3571-4884-829E-FD678FFE53E8}" type="slidenum">
              <a:rPr lang="en-US" smtClean="0"/>
              <a:pPr/>
              <a:t>5</a:t>
            </a:fld>
            <a:endParaRPr lang="en-US"/>
          </a:p>
        </p:txBody>
      </p:sp>
    </p:spTree>
    <p:extLst>
      <p:ext uri="{BB962C8B-B14F-4D97-AF65-F5344CB8AC3E}">
        <p14:creationId xmlns:p14="http://schemas.microsoft.com/office/powerpoint/2010/main" val="35099852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9B7697-7292-44AA-B8FF-873267CE2B55}" type="slidenum">
              <a:rPr lang="en-US"/>
              <a:pPr/>
              <a:t>34</a:t>
            </a:fld>
            <a:endParaRPr lang="en-US"/>
          </a:p>
        </p:txBody>
      </p:sp>
      <p:sp>
        <p:nvSpPr>
          <p:cNvPr id="401410" name="Rectangle 2"/>
          <p:cNvSpPr>
            <a:spLocks noGrp="1" noRot="1" noChangeAspect="1" noChangeArrowheads="1" noTextEdit="1"/>
          </p:cNvSpPr>
          <p:nvPr>
            <p:ph type="sldImg"/>
          </p:nvPr>
        </p:nvSpPr>
        <p:spPr>
          <a:ln/>
        </p:spPr>
      </p:sp>
      <p:sp>
        <p:nvSpPr>
          <p:cNvPr id="401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99F9AA-3571-4884-829E-FD678FFE53E8}" type="slidenum">
              <a:rPr lang="en-US" smtClean="0"/>
              <a:pPr/>
              <a:t>44</a:t>
            </a:fld>
            <a:endParaRPr lang="en-US"/>
          </a:p>
        </p:txBody>
      </p:sp>
    </p:spTree>
    <p:extLst>
      <p:ext uri="{BB962C8B-B14F-4D97-AF65-F5344CB8AC3E}">
        <p14:creationId xmlns:p14="http://schemas.microsoft.com/office/powerpoint/2010/main" val="1571982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99F9AA-3571-4884-829E-FD678FFE53E8}" type="slidenum">
              <a:rPr lang="en-US" smtClean="0"/>
              <a:pPr/>
              <a:t>45</a:t>
            </a:fld>
            <a:endParaRPr lang="en-US"/>
          </a:p>
        </p:txBody>
      </p:sp>
    </p:spTree>
    <p:extLst>
      <p:ext uri="{BB962C8B-B14F-4D97-AF65-F5344CB8AC3E}">
        <p14:creationId xmlns:p14="http://schemas.microsoft.com/office/powerpoint/2010/main" val="15719827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99F9AA-3571-4884-829E-FD678FFE53E8}" type="slidenum">
              <a:rPr lang="en-US" smtClean="0"/>
              <a:pPr/>
              <a:t>47</a:t>
            </a:fld>
            <a:endParaRPr lang="en-US"/>
          </a:p>
        </p:txBody>
      </p:sp>
    </p:spTree>
    <p:extLst>
      <p:ext uri="{BB962C8B-B14F-4D97-AF65-F5344CB8AC3E}">
        <p14:creationId xmlns:p14="http://schemas.microsoft.com/office/powerpoint/2010/main" val="1571982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0201"/>
            <a:ext cx="7772400" cy="2362200"/>
          </a:xfrm>
        </p:spPr>
        <p:txBody>
          <a:bodyPr>
            <a:normAutofit/>
          </a:bodyPr>
          <a:lstStyle>
            <a:lvl1pPr>
              <a:defRPr sz="4400"/>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4495800"/>
            <a:ext cx="6400800" cy="11430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A5CFB92-A796-4846-B105-0D725878B38A}" type="datetimeFigureOut">
              <a:rPr lang="en-US" smtClean="0"/>
              <a:t>07-Mar-13</a:t>
            </a:fld>
            <a:endParaRPr lang="en-US"/>
          </a:p>
        </p:txBody>
      </p:sp>
      <p:sp>
        <p:nvSpPr>
          <p:cNvPr id="5" name="Footer Placeholder 4"/>
          <p:cNvSpPr>
            <a:spLocks noGrp="1"/>
          </p:cNvSpPr>
          <p:nvPr>
            <p:ph type="ftr" sz="quarter" idx="11"/>
          </p:nvPr>
        </p:nvSpPr>
        <p:spPr>
          <a:xfrm>
            <a:off x="3124200" y="6356350"/>
            <a:ext cx="5334000" cy="365125"/>
          </a:xfrm>
          <a:prstGeom prst="rect">
            <a:avLst/>
          </a:prstGeom>
        </p:spPr>
        <p:txBody>
          <a:bodyPr/>
          <a:lstStyle>
            <a:lvl1pPr algn="r">
              <a:defRPr/>
            </a:lvl1pPr>
          </a:lstStyle>
          <a:p>
            <a:endParaRPr lang="en-US" dirty="0"/>
          </a:p>
        </p:txBody>
      </p:sp>
      <p:sp>
        <p:nvSpPr>
          <p:cNvPr id="8" name="Title 1"/>
          <p:cNvSpPr txBox="1">
            <a:spLocks/>
          </p:cNvSpPr>
          <p:nvPr userDrawn="1"/>
        </p:nvSpPr>
        <p:spPr>
          <a:xfrm>
            <a:off x="2085536" y="4137073"/>
            <a:ext cx="6400800" cy="130127"/>
          </a:xfrm>
          <a:prstGeom prst="rect">
            <a:avLst/>
          </a:prstGeom>
          <a:solidFill>
            <a:schemeClr val="accent1"/>
          </a:solidFill>
          <a:ln>
            <a:solidFill>
              <a:schemeClr val="accent1"/>
            </a:solidFill>
          </a:ln>
        </p:spPr>
        <p:txBody>
          <a:bodyPr vert="horz" lIns="91440" tIns="45720" rIns="91440" bIns="45720" rtlCol="0" anchor="ctr">
            <a:normAutofit fontScale="25000" lnSpcReduction="20000"/>
          </a:bodyPr>
          <a:lstStyle>
            <a:lvl1pPr algn="l" defTabSz="914400" rtl="0" eaLnBrk="1" latinLnBrk="0" hangingPunct="1">
              <a:spcBef>
                <a:spcPct val="0"/>
              </a:spcBef>
              <a:buNone/>
              <a:defRPr sz="3200" b="1" kern="1200">
                <a:solidFill>
                  <a:schemeClr val="bg1"/>
                </a:solidFill>
                <a:latin typeface="Tahoma" pitchFamily="34" charset="0"/>
                <a:ea typeface="Tahoma" pitchFamily="34" charset="0"/>
                <a:cs typeface="Tahoma" pitchFamily="34" charset="0"/>
              </a:defRPr>
            </a:lvl1pPr>
          </a:lstStyle>
          <a:p>
            <a:endParaRPr lang="en-US" dirty="0"/>
          </a:p>
        </p:txBody>
      </p:sp>
      <p:sp>
        <p:nvSpPr>
          <p:cNvPr id="9" name="Title 1"/>
          <p:cNvSpPr txBox="1">
            <a:spLocks/>
          </p:cNvSpPr>
          <p:nvPr userDrawn="1"/>
        </p:nvSpPr>
        <p:spPr>
          <a:xfrm>
            <a:off x="866336" y="4137073"/>
            <a:ext cx="152400" cy="130127"/>
          </a:xfrm>
          <a:prstGeom prst="rect">
            <a:avLst/>
          </a:prstGeom>
          <a:solidFill>
            <a:srgbClr val="A4CA39"/>
          </a:solidFill>
          <a:ln>
            <a:solidFill>
              <a:srgbClr val="A4CA39"/>
            </a:solidFill>
          </a:ln>
        </p:spPr>
        <p:txBody>
          <a:bodyPr vert="horz" lIns="91440" tIns="45720" rIns="91440" bIns="45720" rtlCol="0" anchor="ctr">
            <a:normAutofit fontScale="25000" lnSpcReduction="20000"/>
          </a:bodyPr>
          <a:lstStyle>
            <a:lvl1pPr algn="ctr" defTabSz="914400" rtl="0" eaLnBrk="1" latinLnBrk="0" hangingPunct="1">
              <a:spcBef>
                <a:spcPct val="0"/>
              </a:spcBef>
              <a:buNone/>
              <a:defRPr sz="3600" b="1" kern="1200">
                <a:solidFill>
                  <a:schemeClr val="bg1"/>
                </a:solidFill>
                <a:latin typeface="Tahoma" pitchFamily="34" charset="0"/>
                <a:ea typeface="Tahoma" pitchFamily="34" charset="0"/>
                <a:cs typeface="Tahoma" pitchFamily="34" charset="0"/>
              </a:defRPr>
            </a:lvl1pPr>
          </a:lstStyle>
          <a:p>
            <a:endParaRPr lang="en-US" dirty="0"/>
          </a:p>
        </p:txBody>
      </p:sp>
      <p:sp>
        <p:nvSpPr>
          <p:cNvPr id="10" name="Title 1"/>
          <p:cNvSpPr txBox="1">
            <a:spLocks/>
          </p:cNvSpPr>
          <p:nvPr userDrawn="1"/>
        </p:nvSpPr>
        <p:spPr>
          <a:xfrm>
            <a:off x="1171136" y="4137073"/>
            <a:ext cx="228600" cy="130127"/>
          </a:xfrm>
          <a:prstGeom prst="rect">
            <a:avLst/>
          </a:prstGeom>
          <a:solidFill>
            <a:srgbClr val="A4CA39"/>
          </a:solidFill>
          <a:ln>
            <a:solidFill>
              <a:srgbClr val="A4CA39"/>
            </a:solidFill>
          </a:ln>
        </p:spPr>
        <p:txBody>
          <a:bodyPr vert="horz" lIns="91440" tIns="45720" rIns="91440" bIns="45720" rtlCol="0" anchor="ctr">
            <a:normAutofit fontScale="25000" lnSpcReduction="20000"/>
          </a:bodyPr>
          <a:lstStyle>
            <a:lvl1pPr algn="ctr" defTabSz="914400" rtl="0" eaLnBrk="1" latinLnBrk="0" hangingPunct="1">
              <a:spcBef>
                <a:spcPct val="0"/>
              </a:spcBef>
              <a:buNone/>
              <a:defRPr sz="3600" b="1" kern="1200">
                <a:solidFill>
                  <a:schemeClr val="bg1"/>
                </a:solidFill>
                <a:latin typeface="Tahoma" pitchFamily="34" charset="0"/>
                <a:ea typeface="Tahoma" pitchFamily="34" charset="0"/>
                <a:cs typeface="Tahoma" pitchFamily="34" charset="0"/>
              </a:defRPr>
            </a:lvl1pPr>
          </a:lstStyle>
          <a:p>
            <a:endParaRPr lang="en-US" dirty="0"/>
          </a:p>
        </p:txBody>
      </p:sp>
      <p:sp>
        <p:nvSpPr>
          <p:cNvPr id="11" name="Title 1"/>
          <p:cNvSpPr txBox="1">
            <a:spLocks/>
          </p:cNvSpPr>
          <p:nvPr userDrawn="1"/>
        </p:nvSpPr>
        <p:spPr>
          <a:xfrm>
            <a:off x="1552136" y="4137073"/>
            <a:ext cx="381000" cy="130127"/>
          </a:xfrm>
          <a:prstGeom prst="rect">
            <a:avLst/>
          </a:prstGeom>
          <a:solidFill>
            <a:srgbClr val="A4CA39"/>
          </a:solidFill>
          <a:ln>
            <a:solidFill>
              <a:srgbClr val="A4CA39"/>
            </a:solidFill>
          </a:ln>
        </p:spPr>
        <p:txBody>
          <a:bodyPr vert="horz" lIns="91440" tIns="45720" rIns="91440" bIns="45720" rtlCol="0" anchor="ctr">
            <a:normAutofit fontScale="25000" lnSpcReduction="20000"/>
          </a:bodyPr>
          <a:lstStyle>
            <a:lvl1pPr algn="ctr" defTabSz="914400" rtl="0" eaLnBrk="1" latinLnBrk="0" hangingPunct="1">
              <a:spcBef>
                <a:spcPct val="0"/>
              </a:spcBef>
              <a:buNone/>
              <a:defRPr sz="3600" b="1" kern="1200">
                <a:solidFill>
                  <a:schemeClr val="bg1"/>
                </a:solidFill>
                <a:latin typeface="Tahoma" pitchFamily="34" charset="0"/>
                <a:ea typeface="Tahoma" pitchFamily="34" charset="0"/>
                <a:cs typeface="Tahoma" pitchFamily="34" charset="0"/>
              </a:defRPr>
            </a:lvl1pPr>
          </a:lstStyle>
          <a:p>
            <a:endParaRPr lang="en-US" dirty="0"/>
          </a:p>
        </p:txBody>
      </p:sp>
    </p:spTree>
    <p:extLst>
      <p:ext uri="{BB962C8B-B14F-4D97-AF65-F5344CB8AC3E}">
        <p14:creationId xmlns:p14="http://schemas.microsoft.com/office/powerpoint/2010/main" val="197382390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3659636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3554672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7680941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A5CFB92-A796-4846-B105-0D725878B38A}" type="datetimeFigureOut">
              <a:rPr lang="en-US" smtClean="0"/>
              <a:t>07-Mar-13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43D2C55-0C5C-4F18-B061-2B02F4FF3658}" type="slidenum">
              <a:rPr lang="en-US" smtClean="0"/>
              <a:t>‹#›</a:t>
            </a:fld>
            <a:endParaRPr lang="en-US"/>
          </a:p>
        </p:txBody>
      </p:sp>
      <p:grpSp>
        <p:nvGrpSpPr>
          <p:cNvPr id="12" name="Group 11"/>
          <p:cNvGrpSpPr/>
          <p:nvPr userDrawn="1"/>
        </p:nvGrpSpPr>
        <p:grpSpPr>
          <a:xfrm>
            <a:off x="770206" y="1012873"/>
            <a:ext cx="7620000" cy="130127"/>
            <a:chOff x="770206" y="1012873"/>
            <a:chExt cx="7620000" cy="130127"/>
          </a:xfrm>
        </p:grpSpPr>
        <p:sp>
          <p:nvSpPr>
            <p:cNvPr id="13" name="Title 1"/>
            <p:cNvSpPr txBox="1">
              <a:spLocks/>
            </p:cNvSpPr>
            <p:nvPr userDrawn="1"/>
          </p:nvSpPr>
          <p:spPr>
            <a:xfrm>
              <a:off x="1989406" y="1012873"/>
              <a:ext cx="6400800" cy="130127"/>
            </a:xfrm>
            <a:prstGeom prst="rect">
              <a:avLst/>
            </a:prstGeom>
            <a:solidFill>
              <a:schemeClr val="accent1"/>
            </a:solidFill>
            <a:ln>
              <a:solidFill>
                <a:schemeClr val="accent1"/>
              </a:solidFill>
            </a:ln>
          </p:spPr>
          <p:txBody>
            <a:bodyPr vert="horz" lIns="91440" tIns="45720" rIns="91440" bIns="45720" rtlCol="0" anchor="ctr">
              <a:normAutofit fontScale="25000" lnSpcReduction="20000"/>
            </a:bodyPr>
            <a:lstStyle>
              <a:lvl1pPr algn="l" defTabSz="914400" rtl="0" eaLnBrk="1" latinLnBrk="0" hangingPunct="1">
                <a:spcBef>
                  <a:spcPct val="0"/>
                </a:spcBef>
                <a:buNone/>
                <a:defRPr sz="3200" b="1" kern="1200">
                  <a:solidFill>
                    <a:schemeClr val="bg1"/>
                  </a:solidFill>
                  <a:latin typeface="Tahoma" pitchFamily="34" charset="0"/>
                  <a:ea typeface="Tahoma" pitchFamily="34" charset="0"/>
                  <a:cs typeface="Tahoma" pitchFamily="34" charset="0"/>
                </a:defRPr>
              </a:lvl1pPr>
            </a:lstStyle>
            <a:p>
              <a:endParaRPr lang="en-US" dirty="0"/>
            </a:p>
          </p:txBody>
        </p:sp>
        <p:sp>
          <p:nvSpPr>
            <p:cNvPr id="14" name="Title 1"/>
            <p:cNvSpPr txBox="1">
              <a:spLocks/>
            </p:cNvSpPr>
            <p:nvPr userDrawn="1"/>
          </p:nvSpPr>
          <p:spPr>
            <a:xfrm>
              <a:off x="770206" y="1012873"/>
              <a:ext cx="152400" cy="130127"/>
            </a:xfrm>
            <a:prstGeom prst="rect">
              <a:avLst/>
            </a:prstGeom>
            <a:solidFill>
              <a:srgbClr val="A4CA39"/>
            </a:solidFill>
            <a:ln>
              <a:solidFill>
                <a:srgbClr val="A4CA39"/>
              </a:solidFill>
            </a:ln>
          </p:spPr>
          <p:txBody>
            <a:bodyPr vert="horz" lIns="91440" tIns="45720" rIns="91440" bIns="45720" rtlCol="0" anchor="ctr">
              <a:normAutofit fontScale="25000" lnSpcReduction="20000"/>
            </a:bodyPr>
            <a:lstStyle>
              <a:lvl1pPr algn="ctr" defTabSz="914400" rtl="0" eaLnBrk="1" latinLnBrk="0" hangingPunct="1">
                <a:spcBef>
                  <a:spcPct val="0"/>
                </a:spcBef>
                <a:buNone/>
                <a:defRPr sz="3600" b="1" kern="1200">
                  <a:solidFill>
                    <a:schemeClr val="bg1"/>
                  </a:solidFill>
                  <a:latin typeface="Tahoma" pitchFamily="34" charset="0"/>
                  <a:ea typeface="Tahoma" pitchFamily="34" charset="0"/>
                  <a:cs typeface="Tahoma" pitchFamily="34" charset="0"/>
                </a:defRPr>
              </a:lvl1pPr>
            </a:lstStyle>
            <a:p>
              <a:endParaRPr lang="en-US" dirty="0"/>
            </a:p>
          </p:txBody>
        </p:sp>
        <p:sp>
          <p:nvSpPr>
            <p:cNvPr id="15" name="Title 1"/>
            <p:cNvSpPr txBox="1">
              <a:spLocks/>
            </p:cNvSpPr>
            <p:nvPr userDrawn="1"/>
          </p:nvSpPr>
          <p:spPr>
            <a:xfrm>
              <a:off x="1075006" y="1012873"/>
              <a:ext cx="228600" cy="130127"/>
            </a:xfrm>
            <a:prstGeom prst="rect">
              <a:avLst/>
            </a:prstGeom>
            <a:solidFill>
              <a:srgbClr val="A4CA39"/>
            </a:solidFill>
            <a:ln>
              <a:solidFill>
                <a:srgbClr val="A4CA39"/>
              </a:solidFill>
            </a:ln>
          </p:spPr>
          <p:txBody>
            <a:bodyPr vert="horz" lIns="91440" tIns="45720" rIns="91440" bIns="45720" rtlCol="0" anchor="ctr">
              <a:normAutofit fontScale="25000" lnSpcReduction="20000"/>
            </a:bodyPr>
            <a:lstStyle>
              <a:lvl1pPr algn="ctr" defTabSz="914400" rtl="0" eaLnBrk="1" latinLnBrk="0" hangingPunct="1">
                <a:spcBef>
                  <a:spcPct val="0"/>
                </a:spcBef>
                <a:buNone/>
                <a:defRPr sz="3600" b="1" kern="1200">
                  <a:solidFill>
                    <a:schemeClr val="bg1"/>
                  </a:solidFill>
                  <a:latin typeface="Tahoma" pitchFamily="34" charset="0"/>
                  <a:ea typeface="Tahoma" pitchFamily="34" charset="0"/>
                  <a:cs typeface="Tahoma" pitchFamily="34" charset="0"/>
                </a:defRPr>
              </a:lvl1pPr>
            </a:lstStyle>
            <a:p>
              <a:endParaRPr lang="en-US" dirty="0"/>
            </a:p>
          </p:txBody>
        </p:sp>
        <p:sp>
          <p:nvSpPr>
            <p:cNvPr id="16" name="Title 1"/>
            <p:cNvSpPr txBox="1">
              <a:spLocks/>
            </p:cNvSpPr>
            <p:nvPr userDrawn="1"/>
          </p:nvSpPr>
          <p:spPr>
            <a:xfrm>
              <a:off x="1456006" y="1012873"/>
              <a:ext cx="381000" cy="130127"/>
            </a:xfrm>
            <a:prstGeom prst="rect">
              <a:avLst/>
            </a:prstGeom>
            <a:solidFill>
              <a:srgbClr val="A4CA39"/>
            </a:solidFill>
            <a:ln>
              <a:solidFill>
                <a:srgbClr val="A4CA39"/>
              </a:solidFill>
            </a:ln>
          </p:spPr>
          <p:txBody>
            <a:bodyPr vert="horz" lIns="91440" tIns="45720" rIns="91440" bIns="45720" rtlCol="0" anchor="ctr">
              <a:normAutofit fontScale="25000" lnSpcReduction="20000"/>
            </a:bodyPr>
            <a:lstStyle>
              <a:lvl1pPr algn="ctr" defTabSz="914400" rtl="0" eaLnBrk="1" latinLnBrk="0" hangingPunct="1">
                <a:spcBef>
                  <a:spcPct val="0"/>
                </a:spcBef>
                <a:buNone/>
                <a:defRPr sz="3600" b="1" kern="1200">
                  <a:solidFill>
                    <a:schemeClr val="bg1"/>
                  </a:solidFill>
                  <a:latin typeface="Tahoma" pitchFamily="34" charset="0"/>
                  <a:ea typeface="Tahoma" pitchFamily="34" charset="0"/>
                  <a:cs typeface="Tahoma" pitchFamily="34" charset="0"/>
                </a:defRPr>
              </a:lvl1pPr>
            </a:lstStyle>
            <a:p>
              <a:endParaRPr lang="en-US" dirty="0"/>
            </a:p>
          </p:txBody>
        </p:sp>
      </p:grpSp>
    </p:spTree>
    <p:extLst>
      <p:ext uri="{BB962C8B-B14F-4D97-AF65-F5344CB8AC3E}">
        <p14:creationId xmlns:p14="http://schemas.microsoft.com/office/powerpoint/2010/main" val="383331456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A5CFB92-A796-4846-B105-0D725878B38A}" type="datetimeFigureOut">
              <a:rPr lang="en-US" smtClean="0"/>
              <a:t>07-Mar-13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43D2C55-0C5C-4F18-B061-2B02F4FF3658}" type="slidenum">
              <a:rPr lang="en-US" smtClean="0"/>
              <a:t>‹#›</a:t>
            </a:fld>
            <a:endParaRPr lang="en-US"/>
          </a:p>
        </p:txBody>
      </p:sp>
    </p:spTree>
    <p:extLst>
      <p:ext uri="{BB962C8B-B14F-4D97-AF65-F5344CB8AC3E}">
        <p14:creationId xmlns:p14="http://schemas.microsoft.com/office/powerpoint/2010/main" val="254511401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cSld name="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smtClean="0"/>
              <a:t>Click to edit Master title style</a:t>
            </a:r>
            <a:endParaRPr lang="en-US"/>
          </a:p>
        </p:txBody>
      </p:sp>
      <p:sp>
        <p:nvSpPr>
          <p:cNvPr id="3" name="Date Placeholder 23"/>
          <p:cNvSpPr>
            <a:spLocks noGrp="1"/>
          </p:cNvSpPr>
          <p:nvPr>
            <p:ph type="dt" sz="half" idx="10"/>
          </p:nvPr>
        </p:nvSpPr>
        <p:spPr>
          <a:xfrm>
            <a:off x="3581400" y="6305550"/>
            <a:ext cx="2133600" cy="476250"/>
          </a:xfrm>
          <a:prstGeom prst="rect">
            <a:avLst/>
          </a:prstGeom>
        </p:spPr>
        <p:txBody>
          <a:bodyPr/>
          <a:lstStyle>
            <a:lvl1pPr>
              <a:defRPr/>
            </a:lvl1pPr>
          </a:lstStyle>
          <a:p>
            <a:pPr>
              <a:defRPr/>
            </a:pPr>
            <a:endParaRPr lang="en-US"/>
          </a:p>
        </p:txBody>
      </p:sp>
      <p:sp>
        <p:nvSpPr>
          <p:cNvPr id="4" name="Footer Placeholder 9"/>
          <p:cNvSpPr>
            <a:spLocks noGrp="1"/>
          </p:cNvSpPr>
          <p:nvPr>
            <p:ph type="ftr" sz="quarter" idx="11"/>
          </p:nvPr>
        </p:nvSpPr>
        <p:spPr>
          <a:xfrm>
            <a:off x="5715000" y="6305550"/>
            <a:ext cx="2895600" cy="476250"/>
          </a:xfrm>
          <a:prstGeom prst="rect">
            <a:avLst/>
          </a:prstGeom>
        </p:spPr>
        <p:txBody>
          <a:bodyPr/>
          <a:lstStyle>
            <a:lvl1pPr>
              <a:defRPr/>
            </a:lvl1pPr>
          </a:lstStyle>
          <a:p>
            <a:pPr>
              <a:defRPr/>
            </a:pPr>
            <a:endParaRPr lang="en-US"/>
          </a:p>
        </p:txBody>
      </p:sp>
      <p:sp>
        <p:nvSpPr>
          <p:cNvPr id="5" name="Slide Number Placeholder 21"/>
          <p:cNvSpPr>
            <a:spLocks noGrp="1"/>
          </p:cNvSpPr>
          <p:nvPr>
            <p:ph type="sldNum" sz="quarter" idx="12"/>
          </p:nvPr>
        </p:nvSpPr>
        <p:spPr>
          <a:xfrm>
            <a:off x="8613775" y="6305550"/>
            <a:ext cx="457200" cy="476250"/>
          </a:xfrm>
          <a:prstGeom prst="rect">
            <a:avLst/>
          </a:prstGeom>
        </p:spPr>
        <p:txBody>
          <a:bodyPr/>
          <a:lstStyle>
            <a:lvl1pPr>
              <a:defRPr/>
            </a:lvl1pPr>
          </a:lstStyle>
          <a:p>
            <a:pPr>
              <a:defRPr/>
            </a:pPr>
            <a:fld id="{6D34446B-20F2-47B2-82A4-DF38A5FB68D0}" type="slidenum">
              <a:rPr lang="en-US"/>
              <a:pPr>
                <a:defRPr/>
              </a:pPr>
              <a:t>‹#›</a:t>
            </a:fld>
            <a:endParaRPr lang="en-US"/>
          </a:p>
        </p:txBody>
      </p:sp>
    </p:spTree>
    <p:extLst>
      <p:ext uri="{BB962C8B-B14F-4D97-AF65-F5344CB8AC3E}">
        <p14:creationId xmlns:p14="http://schemas.microsoft.com/office/powerpoint/2010/main" val="1020441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05000" y="1600198"/>
            <a:ext cx="6400800" cy="761999"/>
          </a:xfrm>
          <a:solidFill>
            <a:schemeClr val="accent1"/>
          </a:solidFill>
          <a:ln>
            <a:solidFill>
              <a:schemeClr val="accent1"/>
            </a:solidFill>
          </a:ln>
        </p:spPr>
        <p:txBody>
          <a:bodyPr>
            <a:normAutofit/>
          </a:bodyPr>
          <a:lstStyle>
            <a:lvl1pPr algn="l">
              <a:defRPr sz="32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905000" y="2743200"/>
            <a:ext cx="6400800" cy="3429000"/>
          </a:xfrm>
        </p:spPr>
        <p:txBody>
          <a:bodyPr/>
          <a:lstStyle>
            <a:lvl1pPr marL="457200" indent="-457200" algn="l">
              <a:buFont typeface="Arial" pitchFamily="34" charset="0"/>
              <a:buChar char="•"/>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txBox="1">
            <a:spLocks/>
          </p:cNvSpPr>
          <p:nvPr userDrawn="1"/>
        </p:nvSpPr>
        <p:spPr>
          <a:xfrm>
            <a:off x="685800" y="1600198"/>
            <a:ext cx="152400" cy="761999"/>
          </a:xfrm>
          <a:prstGeom prst="rect">
            <a:avLst/>
          </a:prstGeom>
          <a:solidFill>
            <a:srgbClr val="A4CA39"/>
          </a:solidFill>
          <a:ln>
            <a:solidFill>
              <a:srgbClr val="A4CA39"/>
            </a:solidFill>
          </a:ln>
        </p:spPr>
        <p:txBody>
          <a:bodyPr vert="horz" lIns="91440" tIns="45720" rIns="91440" bIns="45720" rtlCol="0" anchor="ctr">
            <a:normAutofit/>
          </a:bodyPr>
          <a:lstStyle>
            <a:lvl1pPr algn="ctr" defTabSz="914400" rtl="0" eaLnBrk="1" latinLnBrk="0" hangingPunct="1">
              <a:spcBef>
                <a:spcPct val="0"/>
              </a:spcBef>
              <a:buNone/>
              <a:defRPr sz="3600" b="1" kern="1200">
                <a:solidFill>
                  <a:schemeClr val="bg1"/>
                </a:solidFill>
                <a:latin typeface="Tahoma" pitchFamily="34" charset="0"/>
                <a:ea typeface="Tahoma" pitchFamily="34" charset="0"/>
                <a:cs typeface="Tahoma" pitchFamily="34" charset="0"/>
              </a:defRPr>
            </a:lvl1pPr>
          </a:lstStyle>
          <a:p>
            <a:endParaRPr lang="en-US" dirty="0"/>
          </a:p>
        </p:txBody>
      </p:sp>
      <p:sp>
        <p:nvSpPr>
          <p:cNvPr id="11" name="Title 1"/>
          <p:cNvSpPr txBox="1">
            <a:spLocks/>
          </p:cNvSpPr>
          <p:nvPr userDrawn="1"/>
        </p:nvSpPr>
        <p:spPr>
          <a:xfrm>
            <a:off x="990600" y="1600198"/>
            <a:ext cx="228600" cy="761999"/>
          </a:xfrm>
          <a:prstGeom prst="rect">
            <a:avLst/>
          </a:prstGeom>
          <a:solidFill>
            <a:srgbClr val="A4CA39"/>
          </a:solidFill>
          <a:ln>
            <a:solidFill>
              <a:srgbClr val="A4CA39"/>
            </a:solidFill>
          </a:ln>
        </p:spPr>
        <p:txBody>
          <a:bodyPr vert="horz" lIns="91440" tIns="45720" rIns="91440" bIns="45720" rtlCol="0" anchor="ctr">
            <a:normAutofit/>
          </a:bodyPr>
          <a:lstStyle>
            <a:lvl1pPr algn="ctr" defTabSz="914400" rtl="0" eaLnBrk="1" latinLnBrk="0" hangingPunct="1">
              <a:spcBef>
                <a:spcPct val="0"/>
              </a:spcBef>
              <a:buNone/>
              <a:defRPr sz="3600" b="1" kern="1200">
                <a:solidFill>
                  <a:schemeClr val="bg1"/>
                </a:solidFill>
                <a:latin typeface="Tahoma" pitchFamily="34" charset="0"/>
                <a:ea typeface="Tahoma" pitchFamily="34" charset="0"/>
                <a:cs typeface="Tahoma" pitchFamily="34" charset="0"/>
              </a:defRPr>
            </a:lvl1pPr>
          </a:lstStyle>
          <a:p>
            <a:endParaRPr lang="en-US" dirty="0"/>
          </a:p>
        </p:txBody>
      </p:sp>
      <p:sp>
        <p:nvSpPr>
          <p:cNvPr id="12" name="Title 1"/>
          <p:cNvSpPr txBox="1">
            <a:spLocks/>
          </p:cNvSpPr>
          <p:nvPr userDrawn="1"/>
        </p:nvSpPr>
        <p:spPr>
          <a:xfrm>
            <a:off x="1371600" y="1600198"/>
            <a:ext cx="381000" cy="761999"/>
          </a:xfrm>
          <a:prstGeom prst="rect">
            <a:avLst/>
          </a:prstGeom>
          <a:solidFill>
            <a:srgbClr val="A4CA39"/>
          </a:solidFill>
          <a:ln>
            <a:solidFill>
              <a:srgbClr val="A4CA39"/>
            </a:solidFill>
          </a:ln>
        </p:spPr>
        <p:txBody>
          <a:bodyPr vert="horz" lIns="91440" tIns="45720" rIns="91440" bIns="45720" rtlCol="0" anchor="ctr">
            <a:normAutofit/>
          </a:bodyPr>
          <a:lstStyle>
            <a:lvl1pPr algn="ctr" defTabSz="914400" rtl="0" eaLnBrk="1" latinLnBrk="0" hangingPunct="1">
              <a:spcBef>
                <a:spcPct val="0"/>
              </a:spcBef>
              <a:buNone/>
              <a:defRPr sz="3600" b="1" kern="1200">
                <a:solidFill>
                  <a:schemeClr val="bg1"/>
                </a:solidFill>
                <a:latin typeface="Tahoma" pitchFamily="34" charset="0"/>
                <a:ea typeface="Tahoma" pitchFamily="34" charset="0"/>
                <a:cs typeface="Tahoma" pitchFamily="34" charset="0"/>
              </a:defRPr>
            </a:lvl1pPr>
          </a:lstStyle>
          <a:p>
            <a:endParaRPr lang="en-US" dirty="0"/>
          </a:p>
        </p:txBody>
      </p:sp>
    </p:spTree>
    <p:extLst>
      <p:ext uri="{BB962C8B-B14F-4D97-AF65-F5344CB8AC3E}">
        <p14:creationId xmlns:p14="http://schemas.microsoft.com/office/powerpoint/2010/main" val="90772052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3pPr>
              <a:defRPr sz="2400"/>
            </a:lvl3pPr>
          </a:lstStyle>
          <a:p>
            <a:pPr lvl="0"/>
            <a:r>
              <a:rPr lang="en-US" dirty="0" smtClean="0"/>
              <a:t>Click to edit Master text styles</a:t>
            </a:r>
          </a:p>
          <a:p>
            <a:pPr lvl="1"/>
            <a:r>
              <a:rPr lang="en-US" dirty="0" smtClean="0"/>
              <a:t>Second level</a:t>
            </a:r>
          </a:p>
          <a:p>
            <a:pPr lvl="2"/>
            <a:r>
              <a:rPr lang="en-US" dirty="0" smtClean="0"/>
              <a:t>Third level</a:t>
            </a:r>
          </a:p>
        </p:txBody>
      </p:sp>
      <p:grpSp>
        <p:nvGrpSpPr>
          <p:cNvPr id="4" name="Group 3"/>
          <p:cNvGrpSpPr/>
          <p:nvPr userDrawn="1"/>
        </p:nvGrpSpPr>
        <p:grpSpPr>
          <a:xfrm>
            <a:off x="770206" y="1012873"/>
            <a:ext cx="7620000" cy="130127"/>
            <a:chOff x="770206" y="1012873"/>
            <a:chExt cx="7620000" cy="130127"/>
          </a:xfrm>
        </p:grpSpPr>
        <p:sp>
          <p:nvSpPr>
            <p:cNvPr id="6" name="Title 1"/>
            <p:cNvSpPr txBox="1">
              <a:spLocks/>
            </p:cNvSpPr>
            <p:nvPr userDrawn="1"/>
          </p:nvSpPr>
          <p:spPr>
            <a:xfrm>
              <a:off x="1989406" y="1012873"/>
              <a:ext cx="6400800" cy="130127"/>
            </a:xfrm>
            <a:prstGeom prst="rect">
              <a:avLst/>
            </a:prstGeom>
            <a:solidFill>
              <a:schemeClr val="accent1"/>
            </a:solidFill>
            <a:ln>
              <a:solidFill>
                <a:schemeClr val="accent1"/>
              </a:solidFill>
            </a:ln>
          </p:spPr>
          <p:txBody>
            <a:bodyPr vert="horz" lIns="91440" tIns="45720" rIns="91440" bIns="45720" rtlCol="0" anchor="ctr">
              <a:normAutofit fontScale="25000" lnSpcReduction="20000"/>
            </a:bodyPr>
            <a:lstStyle>
              <a:lvl1pPr algn="l" defTabSz="914400" rtl="0" eaLnBrk="1" latinLnBrk="0" hangingPunct="1">
                <a:spcBef>
                  <a:spcPct val="0"/>
                </a:spcBef>
                <a:buNone/>
                <a:defRPr sz="3200" b="1" kern="1200">
                  <a:solidFill>
                    <a:schemeClr val="bg1"/>
                  </a:solidFill>
                  <a:latin typeface="Tahoma" pitchFamily="34" charset="0"/>
                  <a:ea typeface="Tahoma" pitchFamily="34" charset="0"/>
                  <a:cs typeface="Tahoma" pitchFamily="34" charset="0"/>
                </a:defRPr>
              </a:lvl1pPr>
            </a:lstStyle>
            <a:p>
              <a:endParaRPr lang="en-US" dirty="0"/>
            </a:p>
          </p:txBody>
        </p:sp>
        <p:sp>
          <p:nvSpPr>
            <p:cNvPr id="8" name="Title 1"/>
            <p:cNvSpPr txBox="1">
              <a:spLocks/>
            </p:cNvSpPr>
            <p:nvPr userDrawn="1"/>
          </p:nvSpPr>
          <p:spPr>
            <a:xfrm>
              <a:off x="770206" y="1012873"/>
              <a:ext cx="152400" cy="130127"/>
            </a:xfrm>
            <a:prstGeom prst="rect">
              <a:avLst/>
            </a:prstGeom>
            <a:solidFill>
              <a:srgbClr val="A4CA39"/>
            </a:solidFill>
            <a:ln>
              <a:solidFill>
                <a:srgbClr val="A4CA39"/>
              </a:solidFill>
            </a:ln>
          </p:spPr>
          <p:txBody>
            <a:bodyPr vert="horz" lIns="91440" tIns="45720" rIns="91440" bIns="45720" rtlCol="0" anchor="ctr">
              <a:normAutofit fontScale="25000" lnSpcReduction="20000"/>
            </a:bodyPr>
            <a:lstStyle>
              <a:lvl1pPr algn="ctr" defTabSz="914400" rtl="0" eaLnBrk="1" latinLnBrk="0" hangingPunct="1">
                <a:spcBef>
                  <a:spcPct val="0"/>
                </a:spcBef>
                <a:buNone/>
                <a:defRPr sz="3600" b="1" kern="1200">
                  <a:solidFill>
                    <a:schemeClr val="bg1"/>
                  </a:solidFill>
                  <a:latin typeface="Tahoma" pitchFamily="34" charset="0"/>
                  <a:ea typeface="Tahoma" pitchFamily="34" charset="0"/>
                  <a:cs typeface="Tahoma" pitchFamily="34" charset="0"/>
                </a:defRPr>
              </a:lvl1pPr>
            </a:lstStyle>
            <a:p>
              <a:endParaRPr lang="en-US" dirty="0"/>
            </a:p>
          </p:txBody>
        </p:sp>
        <p:sp>
          <p:nvSpPr>
            <p:cNvPr id="9" name="Title 1"/>
            <p:cNvSpPr txBox="1">
              <a:spLocks/>
            </p:cNvSpPr>
            <p:nvPr userDrawn="1"/>
          </p:nvSpPr>
          <p:spPr>
            <a:xfrm>
              <a:off x="1075006" y="1012873"/>
              <a:ext cx="228600" cy="130127"/>
            </a:xfrm>
            <a:prstGeom prst="rect">
              <a:avLst/>
            </a:prstGeom>
            <a:solidFill>
              <a:srgbClr val="A4CA39"/>
            </a:solidFill>
            <a:ln>
              <a:solidFill>
                <a:srgbClr val="A4CA39"/>
              </a:solidFill>
            </a:ln>
          </p:spPr>
          <p:txBody>
            <a:bodyPr vert="horz" lIns="91440" tIns="45720" rIns="91440" bIns="45720" rtlCol="0" anchor="ctr">
              <a:normAutofit fontScale="25000" lnSpcReduction="20000"/>
            </a:bodyPr>
            <a:lstStyle>
              <a:lvl1pPr algn="ctr" defTabSz="914400" rtl="0" eaLnBrk="1" latinLnBrk="0" hangingPunct="1">
                <a:spcBef>
                  <a:spcPct val="0"/>
                </a:spcBef>
                <a:buNone/>
                <a:defRPr sz="3600" b="1" kern="1200">
                  <a:solidFill>
                    <a:schemeClr val="bg1"/>
                  </a:solidFill>
                  <a:latin typeface="Tahoma" pitchFamily="34" charset="0"/>
                  <a:ea typeface="Tahoma" pitchFamily="34" charset="0"/>
                  <a:cs typeface="Tahoma" pitchFamily="34" charset="0"/>
                </a:defRPr>
              </a:lvl1pPr>
            </a:lstStyle>
            <a:p>
              <a:endParaRPr lang="en-US" dirty="0"/>
            </a:p>
          </p:txBody>
        </p:sp>
        <p:sp>
          <p:nvSpPr>
            <p:cNvPr id="10" name="Title 1"/>
            <p:cNvSpPr txBox="1">
              <a:spLocks/>
            </p:cNvSpPr>
            <p:nvPr userDrawn="1"/>
          </p:nvSpPr>
          <p:spPr>
            <a:xfrm>
              <a:off x="1456006" y="1012873"/>
              <a:ext cx="381000" cy="130127"/>
            </a:xfrm>
            <a:prstGeom prst="rect">
              <a:avLst/>
            </a:prstGeom>
            <a:solidFill>
              <a:srgbClr val="A4CA39"/>
            </a:solidFill>
            <a:ln>
              <a:solidFill>
                <a:srgbClr val="A4CA39"/>
              </a:solidFill>
            </a:ln>
          </p:spPr>
          <p:txBody>
            <a:bodyPr vert="horz" lIns="91440" tIns="45720" rIns="91440" bIns="45720" rtlCol="0" anchor="ctr">
              <a:normAutofit fontScale="25000" lnSpcReduction="20000"/>
            </a:bodyPr>
            <a:lstStyle>
              <a:lvl1pPr algn="ctr" defTabSz="914400" rtl="0" eaLnBrk="1" latinLnBrk="0" hangingPunct="1">
                <a:spcBef>
                  <a:spcPct val="0"/>
                </a:spcBef>
                <a:buNone/>
                <a:defRPr sz="3600" b="1" kern="1200">
                  <a:solidFill>
                    <a:schemeClr val="bg1"/>
                  </a:solidFill>
                  <a:latin typeface="Tahoma" pitchFamily="34" charset="0"/>
                  <a:ea typeface="Tahoma" pitchFamily="34" charset="0"/>
                  <a:cs typeface="Tahoma" pitchFamily="34" charset="0"/>
                </a:defRPr>
              </a:lvl1pPr>
            </a:lstStyle>
            <a:p>
              <a:endParaRPr lang="en-US" dirty="0"/>
            </a:p>
          </p:txBody>
        </p:sp>
      </p:grpSp>
    </p:spTree>
    <p:extLst>
      <p:ext uri="{BB962C8B-B14F-4D97-AF65-F5344CB8AC3E}">
        <p14:creationId xmlns:p14="http://schemas.microsoft.com/office/powerpoint/2010/main" val="260100731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grpSp>
        <p:nvGrpSpPr>
          <p:cNvPr id="10" name="Group 9"/>
          <p:cNvGrpSpPr/>
          <p:nvPr userDrawn="1"/>
        </p:nvGrpSpPr>
        <p:grpSpPr>
          <a:xfrm>
            <a:off x="770206" y="1012873"/>
            <a:ext cx="7620000" cy="130127"/>
            <a:chOff x="770206" y="1012873"/>
            <a:chExt cx="7620000" cy="130127"/>
          </a:xfrm>
        </p:grpSpPr>
        <p:sp>
          <p:nvSpPr>
            <p:cNvPr id="11" name="Title 1"/>
            <p:cNvSpPr txBox="1">
              <a:spLocks/>
            </p:cNvSpPr>
            <p:nvPr userDrawn="1"/>
          </p:nvSpPr>
          <p:spPr>
            <a:xfrm>
              <a:off x="1989406" y="1012873"/>
              <a:ext cx="6400800" cy="130127"/>
            </a:xfrm>
            <a:prstGeom prst="rect">
              <a:avLst/>
            </a:prstGeom>
            <a:solidFill>
              <a:schemeClr val="accent1"/>
            </a:solidFill>
            <a:ln>
              <a:solidFill>
                <a:schemeClr val="accent1"/>
              </a:solidFill>
            </a:ln>
          </p:spPr>
          <p:txBody>
            <a:bodyPr vert="horz" lIns="91440" tIns="45720" rIns="91440" bIns="45720" rtlCol="0" anchor="ctr">
              <a:normAutofit fontScale="25000" lnSpcReduction="20000"/>
            </a:bodyPr>
            <a:lstStyle>
              <a:lvl1pPr algn="l" defTabSz="914400" rtl="0" eaLnBrk="1" latinLnBrk="0" hangingPunct="1">
                <a:spcBef>
                  <a:spcPct val="0"/>
                </a:spcBef>
                <a:buNone/>
                <a:defRPr sz="3200" b="1" kern="1200">
                  <a:solidFill>
                    <a:schemeClr val="bg1"/>
                  </a:solidFill>
                  <a:latin typeface="Tahoma" pitchFamily="34" charset="0"/>
                  <a:ea typeface="Tahoma" pitchFamily="34" charset="0"/>
                  <a:cs typeface="Tahoma" pitchFamily="34" charset="0"/>
                </a:defRPr>
              </a:lvl1pPr>
            </a:lstStyle>
            <a:p>
              <a:endParaRPr lang="en-US" dirty="0"/>
            </a:p>
          </p:txBody>
        </p:sp>
        <p:sp>
          <p:nvSpPr>
            <p:cNvPr id="12" name="Title 1"/>
            <p:cNvSpPr txBox="1">
              <a:spLocks/>
            </p:cNvSpPr>
            <p:nvPr userDrawn="1"/>
          </p:nvSpPr>
          <p:spPr>
            <a:xfrm>
              <a:off x="770206" y="1012873"/>
              <a:ext cx="152400" cy="130127"/>
            </a:xfrm>
            <a:prstGeom prst="rect">
              <a:avLst/>
            </a:prstGeom>
            <a:solidFill>
              <a:srgbClr val="A4CA39"/>
            </a:solidFill>
            <a:ln>
              <a:solidFill>
                <a:srgbClr val="A4CA39"/>
              </a:solidFill>
            </a:ln>
          </p:spPr>
          <p:txBody>
            <a:bodyPr vert="horz" lIns="91440" tIns="45720" rIns="91440" bIns="45720" rtlCol="0" anchor="ctr">
              <a:normAutofit fontScale="25000" lnSpcReduction="20000"/>
            </a:bodyPr>
            <a:lstStyle>
              <a:lvl1pPr algn="ctr" defTabSz="914400" rtl="0" eaLnBrk="1" latinLnBrk="0" hangingPunct="1">
                <a:spcBef>
                  <a:spcPct val="0"/>
                </a:spcBef>
                <a:buNone/>
                <a:defRPr sz="3600" b="1" kern="1200">
                  <a:solidFill>
                    <a:schemeClr val="bg1"/>
                  </a:solidFill>
                  <a:latin typeface="Tahoma" pitchFamily="34" charset="0"/>
                  <a:ea typeface="Tahoma" pitchFamily="34" charset="0"/>
                  <a:cs typeface="Tahoma" pitchFamily="34" charset="0"/>
                </a:defRPr>
              </a:lvl1pPr>
            </a:lstStyle>
            <a:p>
              <a:endParaRPr lang="en-US" dirty="0"/>
            </a:p>
          </p:txBody>
        </p:sp>
        <p:sp>
          <p:nvSpPr>
            <p:cNvPr id="13" name="Title 1"/>
            <p:cNvSpPr txBox="1">
              <a:spLocks/>
            </p:cNvSpPr>
            <p:nvPr userDrawn="1"/>
          </p:nvSpPr>
          <p:spPr>
            <a:xfrm>
              <a:off x="1075006" y="1012873"/>
              <a:ext cx="228600" cy="130127"/>
            </a:xfrm>
            <a:prstGeom prst="rect">
              <a:avLst/>
            </a:prstGeom>
            <a:solidFill>
              <a:srgbClr val="A4CA39"/>
            </a:solidFill>
            <a:ln>
              <a:solidFill>
                <a:srgbClr val="A4CA39"/>
              </a:solidFill>
            </a:ln>
          </p:spPr>
          <p:txBody>
            <a:bodyPr vert="horz" lIns="91440" tIns="45720" rIns="91440" bIns="45720" rtlCol="0" anchor="ctr">
              <a:normAutofit fontScale="25000" lnSpcReduction="20000"/>
            </a:bodyPr>
            <a:lstStyle>
              <a:lvl1pPr algn="ctr" defTabSz="914400" rtl="0" eaLnBrk="1" latinLnBrk="0" hangingPunct="1">
                <a:spcBef>
                  <a:spcPct val="0"/>
                </a:spcBef>
                <a:buNone/>
                <a:defRPr sz="3600" b="1" kern="1200">
                  <a:solidFill>
                    <a:schemeClr val="bg1"/>
                  </a:solidFill>
                  <a:latin typeface="Tahoma" pitchFamily="34" charset="0"/>
                  <a:ea typeface="Tahoma" pitchFamily="34" charset="0"/>
                  <a:cs typeface="Tahoma" pitchFamily="34" charset="0"/>
                </a:defRPr>
              </a:lvl1pPr>
            </a:lstStyle>
            <a:p>
              <a:endParaRPr lang="en-US" dirty="0"/>
            </a:p>
          </p:txBody>
        </p:sp>
        <p:sp>
          <p:nvSpPr>
            <p:cNvPr id="14" name="Title 1"/>
            <p:cNvSpPr txBox="1">
              <a:spLocks/>
            </p:cNvSpPr>
            <p:nvPr userDrawn="1"/>
          </p:nvSpPr>
          <p:spPr>
            <a:xfrm>
              <a:off x="1456006" y="1012873"/>
              <a:ext cx="381000" cy="130127"/>
            </a:xfrm>
            <a:prstGeom prst="rect">
              <a:avLst/>
            </a:prstGeom>
            <a:solidFill>
              <a:srgbClr val="A4CA39"/>
            </a:solidFill>
            <a:ln>
              <a:solidFill>
                <a:srgbClr val="A4CA39"/>
              </a:solidFill>
            </a:ln>
          </p:spPr>
          <p:txBody>
            <a:bodyPr vert="horz" lIns="91440" tIns="45720" rIns="91440" bIns="45720" rtlCol="0" anchor="ctr">
              <a:normAutofit fontScale="25000" lnSpcReduction="20000"/>
            </a:bodyPr>
            <a:lstStyle>
              <a:lvl1pPr algn="ctr" defTabSz="914400" rtl="0" eaLnBrk="1" latinLnBrk="0" hangingPunct="1">
                <a:spcBef>
                  <a:spcPct val="0"/>
                </a:spcBef>
                <a:buNone/>
                <a:defRPr sz="3600" b="1" kern="1200">
                  <a:solidFill>
                    <a:schemeClr val="bg1"/>
                  </a:solidFill>
                  <a:latin typeface="Tahoma" pitchFamily="34" charset="0"/>
                  <a:ea typeface="Tahoma" pitchFamily="34" charset="0"/>
                  <a:cs typeface="Tahoma" pitchFamily="34" charset="0"/>
                </a:defRPr>
              </a:lvl1pPr>
            </a:lstStyle>
            <a:p>
              <a:endParaRPr lang="en-US" dirty="0"/>
            </a:p>
          </p:txBody>
        </p:sp>
      </p:grpSp>
    </p:spTree>
    <p:extLst>
      <p:ext uri="{BB962C8B-B14F-4D97-AF65-F5344CB8AC3E}">
        <p14:creationId xmlns:p14="http://schemas.microsoft.com/office/powerpoint/2010/main" val="3628743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grpSp>
        <p:nvGrpSpPr>
          <p:cNvPr id="11" name="Group 10"/>
          <p:cNvGrpSpPr/>
          <p:nvPr userDrawn="1"/>
        </p:nvGrpSpPr>
        <p:grpSpPr>
          <a:xfrm>
            <a:off x="894472" y="5813473"/>
            <a:ext cx="7620000" cy="130127"/>
            <a:chOff x="770206" y="1012873"/>
            <a:chExt cx="7620000" cy="130127"/>
          </a:xfrm>
        </p:grpSpPr>
        <p:sp>
          <p:nvSpPr>
            <p:cNvPr id="12" name="Title 1"/>
            <p:cNvSpPr txBox="1">
              <a:spLocks/>
            </p:cNvSpPr>
            <p:nvPr userDrawn="1"/>
          </p:nvSpPr>
          <p:spPr>
            <a:xfrm>
              <a:off x="1989406" y="1012873"/>
              <a:ext cx="6400800" cy="130127"/>
            </a:xfrm>
            <a:prstGeom prst="rect">
              <a:avLst/>
            </a:prstGeom>
            <a:solidFill>
              <a:schemeClr val="accent1"/>
            </a:solidFill>
            <a:ln>
              <a:solidFill>
                <a:schemeClr val="accent1"/>
              </a:solidFill>
            </a:ln>
          </p:spPr>
          <p:txBody>
            <a:bodyPr vert="horz" lIns="91440" tIns="45720" rIns="91440" bIns="45720" rtlCol="0" anchor="ctr">
              <a:normAutofit fontScale="25000" lnSpcReduction="20000"/>
            </a:bodyPr>
            <a:lstStyle>
              <a:lvl1pPr algn="l" defTabSz="914400" rtl="0" eaLnBrk="1" latinLnBrk="0" hangingPunct="1">
                <a:spcBef>
                  <a:spcPct val="0"/>
                </a:spcBef>
                <a:buNone/>
                <a:defRPr sz="3200" b="1" kern="1200">
                  <a:solidFill>
                    <a:schemeClr val="bg1"/>
                  </a:solidFill>
                  <a:latin typeface="Tahoma" pitchFamily="34" charset="0"/>
                  <a:ea typeface="Tahoma" pitchFamily="34" charset="0"/>
                  <a:cs typeface="Tahoma" pitchFamily="34" charset="0"/>
                </a:defRPr>
              </a:lvl1pPr>
            </a:lstStyle>
            <a:p>
              <a:endParaRPr lang="en-US" dirty="0"/>
            </a:p>
          </p:txBody>
        </p:sp>
        <p:sp>
          <p:nvSpPr>
            <p:cNvPr id="13" name="Title 1"/>
            <p:cNvSpPr txBox="1">
              <a:spLocks/>
            </p:cNvSpPr>
            <p:nvPr userDrawn="1"/>
          </p:nvSpPr>
          <p:spPr>
            <a:xfrm>
              <a:off x="770206" y="1012873"/>
              <a:ext cx="152400" cy="130127"/>
            </a:xfrm>
            <a:prstGeom prst="rect">
              <a:avLst/>
            </a:prstGeom>
            <a:solidFill>
              <a:srgbClr val="A4CA39"/>
            </a:solidFill>
            <a:ln>
              <a:solidFill>
                <a:srgbClr val="A4CA39"/>
              </a:solidFill>
            </a:ln>
          </p:spPr>
          <p:txBody>
            <a:bodyPr vert="horz" lIns="91440" tIns="45720" rIns="91440" bIns="45720" rtlCol="0" anchor="ctr">
              <a:normAutofit fontScale="25000" lnSpcReduction="20000"/>
            </a:bodyPr>
            <a:lstStyle>
              <a:lvl1pPr algn="ctr" defTabSz="914400" rtl="0" eaLnBrk="1" latinLnBrk="0" hangingPunct="1">
                <a:spcBef>
                  <a:spcPct val="0"/>
                </a:spcBef>
                <a:buNone/>
                <a:defRPr sz="3600" b="1" kern="1200">
                  <a:solidFill>
                    <a:schemeClr val="bg1"/>
                  </a:solidFill>
                  <a:latin typeface="Tahoma" pitchFamily="34" charset="0"/>
                  <a:ea typeface="Tahoma" pitchFamily="34" charset="0"/>
                  <a:cs typeface="Tahoma" pitchFamily="34" charset="0"/>
                </a:defRPr>
              </a:lvl1pPr>
            </a:lstStyle>
            <a:p>
              <a:endParaRPr lang="en-US" dirty="0"/>
            </a:p>
          </p:txBody>
        </p:sp>
        <p:sp>
          <p:nvSpPr>
            <p:cNvPr id="14" name="Title 1"/>
            <p:cNvSpPr txBox="1">
              <a:spLocks/>
            </p:cNvSpPr>
            <p:nvPr userDrawn="1"/>
          </p:nvSpPr>
          <p:spPr>
            <a:xfrm>
              <a:off x="1075006" y="1012873"/>
              <a:ext cx="228600" cy="130127"/>
            </a:xfrm>
            <a:prstGeom prst="rect">
              <a:avLst/>
            </a:prstGeom>
            <a:solidFill>
              <a:srgbClr val="A4CA39"/>
            </a:solidFill>
            <a:ln>
              <a:solidFill>
                <a:srgbClr val="A4CA39"/>
              </a:solidFill>
            </a:ln>
          </p:spPr>
          <p:txBody>
            <a:bodyPr vert="horz" lIns="91440" tIns="45720" rIns="91440" bIns="45720" rtlCol="0" anchor="ctr">
              <a:normAutofit fontScale="25000" lnSpcReduction="20000"/>
            </a:bodyPr>
            <a:lstStyle>
              <a:lvl1pPr algn="ctr" defTabSz="914400" rtl="0" eaLnBrk="1" latinLnBrk="0" hangingPunct="1">
                <a:spcBef>
                  <a:spcPct val="0"/>
                </a:spcBef>
                <a:buNone/>
                <a:defRPr sz="3600" b="1" kern="1200">
                  <a:solidFill>
                    <a:schemeClr val="bg1"/>
                  </a:solidFill>
                  <a:latin typeface="Tahoma" pitchFamily="34" charset="0"/>
                  <a:ea typeface="Tahoma" pitchFamily="34" charset="0"/>
                  <a:cs typeface="Tahoma" pitchFamily="34" charset="0"/>
                </a:defRPr>
              </a:lvl1pPr>
            </a:lstStyle>
            <a:p>
              <a:endParaRPr lang="en-US" dirty="0"/>
            </a:p>
          </p:txBody>
        </p:sp>
        <p:sp>
          <p:nvSpPr>
            <p:cNvPr id="15" name="Title 1"/>
            <p:cNvSpPr txBox="1">
              <a:spLocks/>
            </p:cNvSpPr>
            <p:nvPr userDrawn="1"/>
          </p:nvSpPr>
          <p:spPr>
            <a:xfrm>
              <a:off x="1456006" y="1012873"/>
              <a:ext cx="381000" cy="130127"/>
            </a:xfrm>
            <a:prstGeom prst="rect">
              <a:avLst/>
            </a:prstGeom>
            <a:solidFill>
              <a:srgbClr val="A4CA39"/>
            </a:solidFill>
            <a:ln>
              <a:solidFill>
                <a:srgbClr val="A4CA39"/>
              </a:solidFill>
            </a:ln>
          </p:spPr>
          <p:txBody>
            <a:bodyPr vert="horz" lIns="91440" tIns="45720" rIns="91440" bIns="45720" rtlCol="0" anchor="ctr">
              <a:normAutofit fontScale="25000" lnSpcReduction="20000"/>
            </a:bodyPr>
            <a:lstStyle>
              <a:lvl1pPr algn="ctr" defTabSz="914400" rtl="0" eaLnBrk="1" latinLnBrk="0" hangingPunct="1">
                <a:spcBef>
                  <a:spcPct val="0"/>
                </a:spcBef>
                <a:buNone/>
                <a:defRPr sz="3600" b="1" kern="1200">
                  <a:solidFill>
                    <a:schemeClr val="bg1"/>
                  </a:solidFill>
                  <a:latin typeface="Tahoma" pitchFamily="34" charset="0"/>
                  <a:ea typeface="Tahoma" pitchFamily="34" charset="0"/>
                  <a:cs typeface="Tahoma" pitchFamily="34" charset="0"/>
                </a:defRPr>
              </a:lvl1pPr>
            </a:lstStyle>
            <a:p>
              <a:endParaRPr lang="en-US" dirty="0"/>
            </a:p>
          </p:txBody>
        </p:sp>
      </p:grpSp>
    </p:spTree>
    <p:extLst>
      <p:ext uri="{BB962C8B-B14F-4D97-AF65-F5344CB8AC3E}">
        <p14:creationId xmlns:p14="http://schemas.microsoft.com/office/powerpoint/2010/main" val="200067877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95400"/>
            <a:ext cx="4038600" cy="4830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95400"/>
            <a:ext cx="4038600" cy="4830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grpSp>
        <p:nvGrpSpPr>
          <p:cNvPr id="12" name="Group 11"/>
          <p:cNvGrpSpPr/>
          <p:nvPr userDrawn="1"/>
        </p:nvGrpSpPr>
        <p:grpSpPr>
          <a:xfrm>
            <a:off x="770206" y="1012873"/>
            <a:ext cx="7620000" cy="130127"/>
            <a:chOff x="770206" y="1012873"/>
            <a:chExt cx="7620000" cy="130127"/>
          </a:xfrm>
        </p:grpSpPr>
        <p:sp>
          <p:nvSpPr>
            <p:cNvPr id="13" name="Title 1"/>
            <p:cNvSpPr txBox="1">
              <a:spLocks/>
            </p:cNvSpPr>
            <p:nvPr userDrawn="1"/>
          </p:nvSpPr>
          <p:spPr>
            <a:xfrm>
              <a:off x="1989406" y="1012873"/>
              <a:ext cx="6400800" cy="130127"/>
            </a:xfrm>
            <a:prstGeom prst="rect">
              <a:avLst/>
            </a:prstGeom>
            <a:solidFill>
              <a:schemeClr val="accent1"/>
            </a:solidFill>
            <a:ln>
              <a:solidFill>
                <a:schemeClr val="accent1"/>
              </a:solidFill>
            </a:ln>
          </p:spPr>
          <p:txBody>
            <a:bodyPr vert="horz" lIns="91440" tIns="45720" rIns="91440" bIns="45720" rtlCol="0" anchor="ctr">
              <a:normAutofit fontScale="25000" lnSpcReduction="20000"/>
            </a:bodyPr>
            <a:lstStyle>
              <a:lvl1pPr algn="l" defTabSz="914400" rtl="0" eaLnBrk="1" latinLnBrk="0" hangingPunct="1">
                <a:spcBef>
                  <a:spcPct val="0"/>
                </a:spcBef>
                <a:buNone/>
                <a:defRPr sz="3200" b="1" kern="1200">
                  <a:solidFill>
                    <a:schemeClr val="bg1"/>
                  </a:solidFill>
                  <a:latin typeface="Tahoma" pitchFamily="34" charset="0"/>
                  <a:ea typeface="Tahoma" pitchFamily="34" charset="0"/>
                  <a:cs typeface="Tahoma" pitchFamily="34" charset="0"/>
                </a:defRPr>
              </a:lvl1pPr>
            </a:lstStyle>
            <a:p>
              <a:endParaRPr lang="en-US" dirty="0"/>
            </a:p>
          </p:txBody>
        </p:sp>
        <p:sp>
          <p:nvSpPr>
            <p:cNvPr id="14" name="Title 1"/>
            <p:cNvSpPr txBox="1">
              <a:spLocks/>
            </p:cNvSpPr>
            <p:nvPr userDrawn="1"/>
          </p:nvSpPr>
          <p:spPr>
            <a:xfrm>
              <a:off x="770206" y="1012873"/>
              <a:ext cx="152400" cy="130127"/>
            </a:xfrm>
            <a:prstGeom prst="rect">
              <a:avLst/>
            </a:prstGeom>
            <a:solidFill>
              <a:srgbClr val="A4CA39"/>
            </a:solidFill>
            <a:ln>
              <a:solidFill>
                <a:srgbClr val="A4CA39"/>
              </a:solidFill>
            </a:ln>
          </p:spPr>
          <p:txBody>
            <a:bodyPr vert="horz" lIns="91440" tIns="45720" rIns="91440" bIns="45720" rtlCol="0" anchor="ctr">
              <a:normAutofit fontScale="25000" lnSpcReduction="20000"/>
            </a:bodyPr>
            <a:lstStyle>
              <a:lvl1pPr algn="ctr" defTabSz="914400" rtl="0" eaLnBrk="1" latinLnBrk="0" hangingPunct="1">
                <a:spcBef>
                  <a:spcPct val="0"/>
                </a:spcBef>
                <a:buNone/>
                <a:defRPr sz="3600" b="1" kern="1200">
                  <a:solidFill>
                    <a:schemeClr val="bg1"/>
                  </a:solidFill>
                  <a:latin typeface="Tahoma" pitchFamily="34" charset="0"/>
                  <a:ea typeface="Tahoma" pitchFamily="34" charset="0"/>
                  <a:cs typeface="Tahoma" pitchFamily="34" charset="0"/>
                </a:defRPr>
              </a:lvl1pPr>
            </a:lstStyle>
            <a:p>
              <a:endParaRPr lang="en-US" dirty="0"/>
            </a:p>
          </p:txBody>
        </p:sp>
        <p:sp>
          <p:nvSpPr>
            <p:cNvPr id="15" name="Title 1"/>
            <p:cNvSpPr txBox="1">
              <a:spLocks/>
            </p:cNvSpPr>
            <p:nvPr userDrawn="1"/>
          </p:nvSpPr>
          <p:spPr>
            <a:xfrm>
              <a:off x="1075006" y="1012873"/>
              <a:ext cx="228600" cy="130127"/>
            </a:xfrm>
            <a:prstGeom prst="rect">
              <a:avLst/>
            </a:prstGeom>
            <a:solidFill>
              <a:srgbClr val="A4CA39"/>
            </a:solidFill>
            <a:ln>
              <a:solidFill>
                <a:srgbClr val="A4CA39"/>
              </a:solidFill>
            </a:ln>
          </p:spPr>
          <p:txBody>
            <a:bodyPr vert="horz" lIns="91440" tIns="45720" rIns="91440" bIns="45720" rtlCol="0" anchor="ctr">
              <a:normAutofit fontScale="25000" lnSpcReduction="20000"/>
            </a:bodyPr>
            <a:lstStyle>
              <a:lvl1pPr algn="ctr" defTabSz="914400" rtl="0" eaLnBrk="1" latinLnBrk="0" hangingPunct="1">
                <a:spcBef>
                  <a:spcPct val="0"/>
                </a:spcBef>
                <a:buNone/>
                <a:defRPr sz="3600" b="1" kern="1200">
                  <a:solidFill>
                    <a:schemeClr val="bg1"/>
                  </a:solidFill>
                  <a:latin typeface="Tahoma" pitchFamily="34" charset="0"/>
                  <a:ea typeface="Tahoma" pitchFamily="34" charset="0"/>
                  <a:cs typeface="Tahoma" pitchFamily="34" charset="0"/>
                </a:defRPr>
              </a:lvl1pPr>
            </a:lstStyle>
            <a:p>
              <a:endParaRPr lang="en-US" dirty="0"/>
            </a:p>
          </p:txBody>
        </p:sp>
        <p:sp>
          <p:nvSpPr>
            <p:cNvPr id="16" name="Title 1"/>
            <p:cNvSpPr txBox="1">
              <a:spLocks/>
            </p:cNvSpPr>
            <p:nvPr userDrawn="1"/>
          </p:nvSpPr>
          <p:spPr>
            <a:xfrm>
              <a:off x="1456006" y="1012873"/>
              <a:ext cx="381000" cy="130127"/>
            </a:xfrm>
            <a:prstGeom prst="rect">
              <a:avLst/>
            </a:prstGeom>
            <a:solidFill>
              <a:srgbClr val="A4CA39"/>
            </a:solidFill>
            <a:ln>
              <a:solidFill>
                <a:srgbClr val="A4CA39"/>
              </a:solidFill>
            </a:ln>
          </p:spPr>
          <p:txBody>
            <a:bodyPr vert="horz" lIns="91440" tIns="45720" rIns="91440" bIns="45720" rtlCol="0" anchor="ctr">
              <a:normAutofit fontScale="25000" lnSpcReduction="20000"/>
            </a:bodyPr>
            <a:lstStyle>
              <a:lvl1pPr algn="ctr" defTabSz="914400" rtl="0" eaLnBrk="1" latinLnBrk="0" hangingPunct="1">
                <a:spcBef>
                  <a:spcPct val="0"/>
                </a:spcBef>
                <a:buNone/>
                <a:defRPr sz="3600" b="1" kern="1200">
                  <a:solidFill>
                    <a:schemeClr val="bg1"/>
                  </a:solidFill>
                  <a:latin typeface="Tahoma" pitchFamily="34" charset="0"/>
                  <a:ea typeface="Tahoma" pitchFamily="34" charset="0"/>
                  <a:cs typeface="Tahoma" pitchFamily="34" charset="0"/>
                </a:defRPr>
              </a:lvl1pPr>
            </a:lstStyle>
            <a:p>
              <a:endParaRPr lang="en-US" dirty="0"/>
            </a:p>
          </p:txBody>
        </p:sp>
      </p:grpSp>
    </p:spTree>
    <p:extLst>
      <p:ext uri="{BB962C8B-B14F-4D97-AF65-F5344CB8AC3E}">
        <p14:creationId xmlns:p14="http://schemas.microsoft.com/office/powerpoint/2010/main" val="25500673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95400"/>
            <a:ext cx="4040188" cy="8794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20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ext Placeholder 4"/>
          <p:cNvSpPr>
            <a:spLocks noGrp="1"/>
          </p:cNvSpPr>
          <p:nvPr>
            <p:ph type="body" sz="quarter" idx="3"/>
          </p:nvPr>
        </p:nvSpPr>
        <p:spPr>
          <a:xfrm>
            <a:off x="4645025" y="1295400"/>
            <a:ext cx="4041775" cy="8794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20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p:txBody>
      </p:sp>
      <p:grpSp>
        <p:nvGrpSpPr>
          <p:cNvPr id="14" name="Group 13"/>
          <p:cNvGrpSpPr/>
          <p:nvPr userDrawn="1"/>
        </p:nvGrpSpPr>
        <p:grpSpPr>
          <a:xfrm>
            <a:off x="770206" y="1012873"/>
            <a:ext cx="7620000" cy="130127"/>
            <a:chOff x="770206" y="1012873"/>
            <a:chExt cx="7620000" cy="130127"/>
          </a:xfrm>
        </p:grpSpPr>
        <p:sp>
          <p:nvSpPr>
            <p:cNvPr id="15" name="Title 1"/>
            <p:cNvSpPr txBox="1">
              <a:spLocks/>
            </p:cNvSpPr>
            <p:nvPr userDrawn="1"/>
          </p:nvSpPr>
          <p:spPr>
            <a:xfrm>
              <a:off x="1989406" y="1012873"/>
              <a:ext cx="6400800" cy="130127"/>
            </a:xfrm>
            <a:prstGeom prst="rect">
              <a:avLst/>
            </a:prstGeom>
            <a:solidFill>
              <a:schemeClr val="accent1"/>
            </a:solidFill>
            <a:ln>
              <a:solidFill>
                <a:schemeClr val="accent1"/>
              </a:solidFill>
            </a:ln>
          </p:spPr>
          <p:txBody>
            <a:bodyPr vert="horz" lIns="91440" tIns="45720" rIns="91440" bIns="45720" rtlCol="0" anchor="ctr">
              <a:normAutofit fontScale="25000" lnSpcReduction="20000"/>
            </a:bodyPr>
            <a:lstStyle>
              <a:lvl1pPr algn="l" defTabSz="914400" rtl="0" eaLnBrk="1" latinLnBrk="0" hangingPunct="1">
                <a:spcBef>
                  <a:spcPct val="0"/>
                </a:spcBef>
                <a:buNone/>
                <a:defRPr sz="3200" b="1" kern="1200">
                  <a:solidFill>
                    <a:schemeClr val="bg1"/>
                  </a:solidFill>
                  <a:latin typeface="Tahoma" pitchFamily="34" charset="0"/>
                  <a:ea typeface="Tahoma" pitchFamily="34" charset="0"/>
                  <a:cs typeface="Tahoma" pitchFamily="34" charset="0"/>
                </a:defRPr>
              </a:lvl1pPr>
            </a:lstStyle>
            <a:p>
              <a:endParaRPr lang="en-US" dirty="0"/>
            </a:p>
          </p:txBody>
        </p:sp>
        <p:sp>
          <p:nvSpPr>
            <p:cNvPr id="16" name="Title 1"/>
            <p:cNvSpPr txBox="1">
              <a:spLocks/>
            </p:cNvSpPr>
            <p:nvPr userDrawn="1"/>
          </p:nvSpPr>
          <p:spPr>
            <a:xfrm>
              <a:off x="770206" y="1012873"/>
              <a:ext cx="152400" cy="130127"/>
            </a:xfrm>
            <a:prstGeom prst="rect">
              <a:avLst/>
            </a:prstGeom>
            <a:solidFill>
              <a:srgbClr val="A4CA39"/>
            </a:solidFill>
            <a:ln>
              <a:solidFill>
                <a:srgbClr val="A4CA39"/>
              </a:solidFill>
            </a:ln>
          </p:spPr>
          <p:txBody>
            <a:bodyPr vert="horz" lIns="91440" tIns="45720" rIns="91440" bIns="45720" rtlCol="0" anchor="ctr">
              <a:normAutofit fontScale="25000" lnSpcReduction="20000"/>
            </a:bodyPr>
            <a:lstStyle>
              <a:lvl1pPr algn="ctr" defTabSz="914400" rtl="0" eaLnBrk="1" latinLnBrk="0" hangingPunct="1">
                <a:spcBef>
                  <a:spcPct val="0"/>
                </a:spcBef>
                <a:buNone/>
                <a:defRPr sz="3600" b="1" kern="1200">
                  <a:solidFill>
                    <a:schemeClr val="bg1"/>
                  </a:solidFill>
                  <a:latin typeface="Tahoma" pitchFamily="34" charset="0"/>
                  <a:ea typeface="Tahoma" pitchFamily="34" charset="0"/>
                  <a:cs typeface="Tahoma" pitchFamily="34" charset="0"/>
                </a:defRPr>
              </a:lvl1pPr>
            </a:lstStyle>
            <a:p>
              <a:endParaRPr lang="en-US" dirty="0"/>
            </a:p>
          </p:txBody>
        </p:sp>
        <p:sp>
          <p:nvSpPr>
            <p:cNvPr id="17" name="Title 1"/>
            <p:cNvSpPr txBox="1">
              <a:spLocks/>
            </p:cNvSpPr>
            <p:nvPr userDrawn="1"/>
          </p:nvSpPr>
          <p:spPr>
            <a:xfrm>
              <a:off x="1075006" y="1012873"/>
              <a:ext cx="228600" cy="130127"/>
            </a:xfrm>
            <a:prstGeom prst="rect">
              <a:avLst/>
            </a:prstGeom>
            <a:solidFill>
              <a:srgbClr val="A4CA39"/>
            </a:solidFill>
            <a:ln>
              <a:solidFill>
                <a:srgbClr val="A4CA39"/>
              </a:solidFill>
            </a:ln>
          </p:spPr>
          <p:txBody>
            <a:bodyPr vert="horz" lIns="91440" tIns="45720" rIns="91440" bIns="45720" rtlCol="0" anchor="ctr">
              <a:normAutofit fontScale="25000" lnSpcReduction="20000"/>
            </a:bodyPr>
            <a:lstStyle>
              <a:lvl1pPr algn="ctr" defTabSz="914400" rtl="0" eaLnBrk="1" latinLnBrk="0" hangingPunct="1">
                <a:spcBef>
                  <a:spcPct val="0"/>
                </a:spcBef>
                <a:buNone/>
                <a:defRPr sz="3600" b="1" kern="1200">
                  <a:solidFill>
                    <a:schemeClr val="bg1"/>
                  </a:solidFill>
                  <a:latin typeface="Tahoma" pitchFamily="34" charset="0"/>
                  <a:ea typeface="Tahoma" pitchFamily="34" charset="0"/>
                  <a:cs typeface="Tahoma" pitchFamily="34" charset="0"/>
                </a:defRPr>
              </a:lvl1pPr>
            </a:lstStyle>
            <a:p>
              <a:endParaRPr lang="en-US" dirty="0"/>
            </a:p>
          </p:txBody>
        </p:sp>
        <p:sp>
          <p:nvSpPr>
            <p:cNvPr id="18" name="Title 1"/>
            <p:cNvSpPr txBox="1">
              <a:spLocks/>
            </p:cNvSpPr>
            <p:nvPr userDrawn="1"/>
          </p:nvSpPr>
          <p:spPr>
            <a:xfrm>
              <a:off x="1456006" y="1012873"/>
              <a:ext cx="381000" cy="130127"/>
            </a:xfrm>
            <a:prstGeom prst="rect">
              <a:avLst/>
            </a:prstGeom>
            <a:solidFill>
              <a:srgbClr val="A4CA39"/>
            </a:solidFill>
            <a:ln>
              <a:solidFill>
                <a:srgbClr val="A4CA39"/>
              </a:solidFill>
            </a:ln>
          </p:spPr>
          <p:txBody>
            <a:bodyPr vert="horz" lIns="91440" tIns="45720" rIns="91440" bIns="45720" rtlCol="0" anchor="ctr">
              <a:normAutofit fontScale="25000" lnSpcReduction="20000"/>
            </a:bodyPr>
            <a:lstStyle>
              <a:lvl1pPr algn="ctr" defTabSz="914400" rtl="0" eaLnBrk="1" latinLnBrk="0" hangingPunct="1">
                <a:spcBef>
                  <a:spcPct val="0"/>
                </a:spcBef>
                <a:buNone/>
                <a:defRPr sz="3600" b="1" kern="1200">
                  <a:solidFill>
                    <a:schemeClr val="bg1"/>
                  </a:solidFill>
                  <a:latin typeface="Tahoma" pitchFamily="34" charset="0"/>
                  <a:ea typeface="Tahoma" pitchFamily="34" charset="0"/>
                  <a:cs typeface="Tahoma" pitchFamily="34" charset="0"/>
                </a:defRPr>
              </a:lvl1pPr>
            </a:lstStyle>
            <a:p>
              <a:endParaRPr lang="en-US" dirty="0"/>
            </a:p>
          </p:txBody>
        </p:sp>
      </p:grpSp>
    </p:spTree>
    <p:extLst>
      <p:ext uri="{BB962C8B-B14F-4D97-AF65-F5344CB8AC3E}">
        <p14:creationId xmlns:p14="http://schemas.microsoft.com/office/powerpoint/2010/main" val="375828785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Content Placeholder 2"/>
          <p:cNvSpPr>
            <a:spLocks noGrp="1"/>
          </p:cNvSpPr>
          <p:nvPr>
            <p:ph idx="1"/>
          </p:nvPr>
        </p:nvSpPr>
        <p:spPr>
          <a:xfrm>
            <a:off x="457200" y="381000"/>
            <a:ext cx="8229600" cy="4953000"/>
          </a:xfrm>
        </p:spPr>
        <p:txBody>
          <a:bodyPr>
            <a:normAutofit/>
          </a:bodyPr>
          <a:lstStyle>
            <a:lvl1pPr>
              <a:defRPr sz="2800">
                <a:latin typeface="Times New Roman" pitchFamily="18" charset="0"/>
                <a:cs typeface="Times New Roman" pitchFamily="18" charset="0"/>
              </a:defRPr>
            </a:lvl1pPr>
            <a:lvl2pPr>
              <a:defRPr sz="2400">
                <a:latin typeface="Times New Roman" pitchFamily="18" charset="0"/>
                <a:cs typeface="Times New Roman" pitchFamily="18" charset="0"/>
              </a:defRPr>
            </a:lvl2pPr>
            <a:lvl3pPr>
              <a:defRPr sz="2400">
                <a:latin typeface="Times New Roman" pitchFamily="18" charset="0"/>
                <a:cs typeface="Times New Roman" pitchFamily="18" charset="0"/>
              </a:defRPr>
            </a:lvl3pPr>
            <a:lvl4pPr>
              <a:defRPr sz="2400">
                <a:latin typeface="Times New Roman" pitchFamily="18" charset="0"/>
                <a:cs typeface="Times New Roman" pitchFamily="18" charset="0"/>
              </a:defRPr>
            </a:lvl4pPr>
            <a:lvl5pPr>
              <a:defRPr sz="2400">
                <a:latin typeface="Times New Roman" pitchFamily="18" charset="0"/>
                <a:cs typeface="Times New Roman"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2" name="Text Placeholder 2"/>
          <p:cNvSpPr>
            <a:spLocks noGrp="1"/>
          </p:cNvSpPr>
          <p:nvPr>
            <p:ph type="body" idx="10"/>
          </p:nvPr>
        </p:nvSpPr>
        <p:spPr>
          <a:xfrm>
            <a:off x="460374" y="5562600"/>
            <a:ext cx="4721225" cy="1079365"/>
          </a:xfrm>
        </p:spPr>
        <p:txBody>
          <a:bodyPr anchor="ctr"/>
          <a:lstStyle>
            <a:lvl1pPr marL="0" indent="0">
              <a:buNone/>
              <a:defRPr sz="2400" b="0">
                <a:latin typeface="Tahoma" pitchFamily="34" charset="0"/>
                <a:ea typeface="Tahoma" pitchFamily="34" charset="0"/>
                <a:cs typeface="Tahom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3" name="Text Placeholder 4"/>
          <p:cNvSpPr>
            <a:spLocks noGrp="1"/>
          </p:cNvSpPr>
          <p:nvPr>
            <p:ph type="body" sz="quarter" idx="3"/>
          </p:nvPr>
        </p:nvSpPr>
        <p:spPr>
          <a:xfrm>
            <a:off x="5715000" y="5562600"/>
            <a:ext cx="2974975" cy="1079365"/>
          </a:xfrm>
        </p:spPr>
        <p:txBody>
          <a:bodyPr anchor="ctr"/>
          <a:lstStyle>
            <a:lvl1pPr marL="0" indent="0">
              <a:buNone/>
              <a:defRPr sz="2400" b="0">
                <a:latin typeface="Tahoma" pitchFamily="34" charset="0"/>
                <a:ea typeface="Tahoma" pitchFamily="34" charset="0"/>
                <a:cs typeface="Tahom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grpSp>
        <p:nvGrpSpPr>
          <p:cNvPr id="3" name="Group 2"/>
          <p:cNvGrpSpPr/>
          <p:nvPr userDrawn="1"/>
        </p:nvGrpSpPr>
        <p:grpSpPr>
          <a:xfrm>
            <a:off x="5382064" y="5543065"/>
            <a:ext cx="130128" cy="1149096"/>
            <a:chOff x="5382064" y="5543065"/>
            <a:chExt cx="130128" cy="1149096"/>
          </a:xfrm>
        </p:grpSpPr>
        <p:sp>
          <p:nvSpPr>
            <p:cNvPr id="9" name="Title 1"/>
            <p:cNvSpPr txBox="1">
              <a:spLocks/>
            </p:cNvSpPr>
            <p:nvPr userDrawn="1"/>
          </p:nvSpPr>
          <p:spPr>
            <a:xfrm rot="5400000">
              <a:off x="5031076" y="6211045"/>
              <a:ext cx="832104" cy="130128"/>
            </a:xfrm>
            <a:prstGeom prst="rect">
              <a:avLst/>
            </a:prstGeom>
            <a:solidFill>
              <a:schemeClr val="accent1"/>
            </a:solidFill>
            <a:ln>
              <a:solidFill>
                <a:schemeClr val="accent1"/>
              </a:solidFill>
            </a:ln>
          </p:spPr>
          <p:txBody>
            <a:bodyPr vert="horz" lIns="91440" tIns="45720" rIns="91440" bIns="45720" rtlCol="0" anchor="ctr">
              <a:normAutofit fontScale="25000" lnSpcReduction="20000"/>
            </a:bodyPr>
            <a:lstStyle>
              <a:lvl1pPr algn="l" defTabSz="914400" rtl="0" eaLnBrk="1" latinLnBrk="0" hangingPunct="1">
                <a:spcBef>
                  <a:spcPct val="0"/>
                </a:spcBef>
                <a:buNone/>
                <a:defRPr sz="3200" b="1" kern="1200">
                  <a:solidFill>
                    <a:schemeClr val="bg1"/>
                  </a:solidFill>
                  <a:latin typeface="Tahoma" pitchFamily="34" charset="0"/>
                  <a:ea typeface="Tahoma" pitchFamily="34" charset="0"/>
                  <a:cs typeface="Tahoma" pitchFamily="34" charset="0"/>
                </a:defRPr>
              </a:lvl1pPr>
            </a:lstStyle>
            <a:p>
              <a:endParaRPr lang="en-US" dirty="0"/>
            </a:p>
          </p:txBody>
        </p:sp>
        <p:sp>
          <p:nvSpPr>
            <p:cNvPr id="10" name="Title 1"/>
            <p:cNvSpPr txBox="1">
              <a:spLocks/>
            </p:cNvSpPr>
            <p:nvPr userDrawn="1"/>
          </p:nvSpPr>
          <p:spPr>
            <a:xfrm rot="5400000">
              <a:off x="5427316" y="5497813"/>
              <a:ext cx="39624" cy="130128"/>
            </a:xfrm>
            <a:prstGeom prst="rect">
              <a:avLst/>
            </a:prstGeom>
            <a:solidFill>
              <a:srgbClr val="A4CA39"/>
            </a:solidFill>
            <a:ln>
              <a:solidFill>
                <a:srgbClr val="A4CA39"/>
              </a:solidFill>
            </a:ln>
          </p:spPr>
          <p:txBody>
            <a:bodyPr vert="horz" lIns="91440" tIns="45720" rIns="91440" bIns="45720" rtlCol="0" anchor="ctr">
              <a:normAutofit fontScale="25000" lnSpcReduction="20000"/>
            </a:bodyPr>
            <a:lstStyle>
              <a:lvl1pPr algn="ctr" defTabSz="914400" rtl="0" eaLnBrk="1" latinLnBrk="0" hangingPunct="1">
                <a:spcBef>
                  <a:spcPct val="0"/>
                </a:spcBef>
                <a:buNone/>
                <a:defRPr sz="3600" b="1" kern="1200">
                  <a:solidFill>
                    <a:schemeClr val="bg1"/>
                  </a:solidFill>
                  <a:latin typeface="Tahoma" pitchFamily="34" charset="0"/>
                  <a:ea typeface="Tahoma" pitchFamily="34" charset="0"/>
                  <a:cs typeface="Tahoma" pitchFamily="34" charset="0"/>
                </a:defRPr>
              </a:lvl1pPr>
            </a:lstStyle>
            <a:p>
              <a:endParaRPr lang="en-US" dirty="0"/>
            </a:p>
          </p:txBody>
        </p:sp>
        <p:sp>
          <p:nvSpPr>
            <p:cNvPr id="11" name="Title 1"/>
            <p:cNvSpPr txBox="1">
              <a:spLocks/>
            </p:cNvSpPr>
            <p:nvPr userDrawn="1"/>
          </p:nvSpPr>
          <p:spPr>
            <a:xfrm rot="5400000">
              <a:off x="5417410" y="5586967"/>
              <a:ext cx="59436" cy="130128"/>
            </a:xfrm>
            <a:prstGeom prst="rect">
              <a:avLst/>
            </a:prstGeom>
            <a:solidFill>
              <a:srgbClr val="A4CA39"/>
            </a:solidFill>
            <a:ln>
              <a:solidFill>
                <a:srgbClr val="A4CA39"/>
              </a:solidFill>
            </a:ln>
          </p:spPr>
          <p:txBody>
            <a:bodyPr vert="horz" lIns="91440" tIns="45720" rIns="91440" bIns="45720" rtlCol="0" anchor="ctr">
              <a:normAutofit fontScale="25000" lnSpcReduction="20000"/>
            </a:bodyPr>
            <a:lstStyle>
              <a:lvl1pPr algn="ctr" defTabSz="914400" rtl="0" eaLnBrk="1" latinLnBrk="0" hangingPunct="1">
                <a:spcBef>
                  <a:spcPct val="0"/>
                </a:spcBef>
                <a:buNone/>
                <a:defRPr sz="3600" b="1" kern="1200">
                  <a:solidFill>
                    <a:schemeClr val="bg1"/>
                  </a:solidFill>
                  <a:latin typeface="Tahoma" pitchFamily="34" charset="0"/>
                  <a:ea typeface="Tahoma" pitchFamily="34" charset="0"/>
                  <a:cs typeface="Tahoma" pitchFamily="34" charset="0"/>
                </a:defRPr>
              </a:lvl1pPr>
            </a:lstStyle>
            <a:p>
              <a:endParaRPr lang="en-US" dirty="0"/>
            </a:p>
          </p:txBody>
        </p:sp>
        <p:sp>
          <p:nvSpPr>
            <p:cNvPr id="14" name="Title 1"/>
            <p:cNvSpPr txBox="1">
              <a:spLocks/>
            </p:cNvSpPr>
            <p:nvPr userDrawn="1"/>
          </p:nvSpPr>
          <p:spPr>
            <a:xfrm rot="5400000">
              <a:off x="5397598" y="5705839"/>
              <a:ext cx="99060" cy="130128"/>
            </a:xfrm>
            <a:prstGeom prst="rect">
              <a:avLst/>
            </a:prstGeom>
            <a:solidFill>
              <a:srgbClr val="A4CA39"/>
            </a:solidFill>
            <a:ln>
              <a:solidFill>
                <a:srgbClr val="A4CA39"/>
              </a:solidFill>
            </a:ln>
          </p:spPr>
          <p:txBody>
            <a:bodyPr vert="horz" lIns="91440" tIns="45720" rIns="91440" bIns="45720" rtlCol="0" anchor="ctr">
              <a:normAutofit fontScale="25000" lnSpcReduction="20000"/>
            </a:bodyPr>
            <a:lstStyle>
              <a:lvl1pPr algn="ctr" defTabSz="914400" rtl="0" eaLnBrk="1" latinLnBrk="0" hangingPunct="1">
                <a:spcBef>
                  <a:spcPct val="0"/>
                </a:spcBef>
                <a:buNone/>
                <a:defRPr sz="3600" b="1" kern="1200">
                  <a:solidFill>
                    <a:schemeClr val="bg1"/>
                  </a:solidFill>
                  <a:latin typeface="Tahoma" pitchFamily="34" charset="0"/>
                  <a:ea typeface="Tahoma" pitchFamily="34" charset="0"/>
                  <a:cs typeface="Tahoma" pitchFamily="34" charset="0"/>
                </a:defRPr>
              </a:lvl1pPr>
            </a:lstStyle>
            <a:p>
              <a:endParaRPr lang="en-US" dirty="0"/>
            </a:p>
          </p:txBody>
        </p:sp>
      </p:grpSp>
    </p:spTree>
    <p:extLst>
      <p:ext uri="{BB962C8B-B14F-4D97-AF65-F5344CB8AC3E}">
        <p14:creationId xmlns:p14="http://schemas.microsoft.com/office/powerpoint/2010/main" val="130170793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8" name="Content Placeholder 2"/>
          <p:cNvSpPr>
            <a:spLocks noGrp="1"/>
          </p:cNvSpPr>
          <p:nvPr>
            <p:ph idx="1"/>
          </p:nvPr>
        </p:nvSpPr>
        <p:spPr>
          <a:xfrm>
            <a:off x="457200" y="381000"/>
            <a:ext cx="8229600" cy="4953000"/>
          </a:xfrm>
        </p:spPr>
        <p:txBody>
          <a:bodyPr>
            <a:normAutofit/>
          </a:bodyPr>
          <a:lstStyle>
            <a:lvl1pPr>
              <a:defRPr sz="2800">
                <a:latin typeface="Times New Roman" pitchFamily="18" charset="0"/>
                <a:cs typeface="Times New Roman" pitchFamily="18" charset="0"/>
              </a:defRPr>
            </a:lvl1pPr>
            <a:lvl2pPr>
              <a:defRPr sz="2400">
                <a:latin typeface="Times New Roman" pitchFamily="18" charset="0"/>
                <a:cs typeface="Times New Roman" pitchFamily="18" charset="0"/>
              </a:defRPr>
            </a:lvl2pPr>
            <a:lvl3pPr>
              <a:defRPr sz="2400">
                <a:latin typeface="Times New Roman" pitchFamily="18" charset="0"/>
                <a:cs typeface="Times New Roman" pitchFamily="18" charset="0"/>
              </a:defRPr>
            </a:lvl3pPr>
            <a:lvl4pPr>
              <a:defRPr sz="2400">
                <a:latin typeface="Times New Roman" pitchFamily="18" charset="0"/>
                <a:cs typeface="Times New Roman" pitchFamily="18" charset="0"/>
              </a:defRPr>
            </a:lvl4pPr>
            <a:lvl5pPr>
              <a:defRPr sz="2400">
                <a:latin typeface="Times New Roman" pitchFamily="18" charset="0"/>
                <a:cs typeface="Times New Roman"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2" name="Text Placeholder 2"/>
          <p:cNvSpPr>
            <a:spLocks noGrp="1"/>
          </p:cNvSpPr>
          <p:nvPr>
            <p:ph type="body" idx="10"/>
          </p:nvPr>
        </p:nvSpPr>
        <p:spPr>
          <a:xfrm>
            <a:off x="460374" y="5562600"/>
            <a:ext cx="4721225" cy="1079365"/>
          </a:xfrm>
        </p:spPr>
        <p:txBody>
          <a:bodyPr anchor="ctr"/>
          <a:lstStyle>
            <a:lvl1pPr marL="0" indent="0">
              <a:buNone/>
              <a:defRPr sz="2400" b="0">
                <a:latin typeface="Tahoma" pitchFamily="34" charset="0"/>
                <a:ea typeface="Tahoma" pitchFamily="34" charset="0"/>
                <a:cs typeface="Tahom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3" name="Text Placeholder 4"/>
          <p:cNvSpPr>
            <a:spLocks noGrp="1"/>
          </p:cNvSpPr>
          <p:nvPr>
            <p:ph type="body" sz="quarter" idx="3"/>
          </p:nvPr>
        </p:nvSpPr>
        <p:spPr>
          <a:xfrm>
            <a:off x="5715000" y="5562600"/>
            <a:ext cx="2974975" cy="1079365"/>
          </a:xfrm>
        </p:spPr>
        <p:txBody>
          <a:bodyPr anchor="ctr"/>
          <a:lstStyle>
            <a:lvl1pPr marL="0" indent="0">
              <a:buNone/>
              <a:defRPr sz="2400" b="0">
                <a:latin typeface="Tahoma" pitchFamily="34" charset="0"/>
                <a:ea typeface="Tahoma" pitchFamily="34" charset="0"/>
                <a:cs typeface="Tahom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grpSp>
        <p:nvGrpSpPr>
          <p:cNvPr id="3" name="Group 2"/>
          <p:cNvGrpSpPr/>
          <p:nvPr userDrawn="1"/>
        </p:nvGrpSpPr>
        <p:grpSpPr>
          <a:xfrm>
            <a:off x="5382064" y="5543065"/>
            <a:ext cx="130128" cy="1149096"/>
            <a:chOff x="5382064" y="5543065"/>
            <a:chExt cx="130128" cy="1149096"/>
          </a:xfrm>
        </p:grpSpPr>
        <p:sp>
          <p:nvSpPr>
            <p:cNvPr id="9" name="Title 1"/>
            <p:cNvSpPr txBox="1">
              <a:spLocks/>
            </p:cNvSpPr>
            <p:nvPr userDrawn="1"/>
          </p:nvSpPr>
          <p:spPr>
            <a:xfrm rot="5400000">
              <a:off x="5031076" y="6211045"/>
              <a:ext cx="832104" cy="130128"/>
            </a:xfrm>
            <a:prstGeom prst="rect">
              <a:avLst/>
            </a:prstGeom>
            <a:solidFill>
              <a:schemeClr val="accent1"/>
            </a:solidFill>
            <a:ln>
              <a:solidFill>
                <a:schemeClr val="accent1"/>
              </a:solidFill>
            </a:ln>
          </p:spPr>
          <p:txBody>
            <a:bodyPr vert="horz" lIns="91440" tIns="45720" rIns="91440" bIns="45720" rtlCol="0" anchor="ctr">
              <a:normAutofit fontScale="25000" lnSpcReduction="20000"/>
            </a:bodyPr>
            <a:lstStyle>
              <a:lvl1pPr algn="l" defTabSz="914400" rtl="0" eaLnBrk="1" latinLnBrk="0" hangingPunct="1">
                <a:spcBef>
                  <a:spcPct val="0"/>
                </a:spcBef>
                <a:buNone/>
                <a:defRPr sz="3200" b="1" kern="1200">
                  <a:solidFill>
                    <a:schemeClr val="bg1"/>
                  </a:solidFill>
                  <a:latin typeface="Tahoma" pitchFamily="34" charset="0"/>
                  <a:ea typeface="Tahoma" pitchFamily="34" charset="0"/>
                  <a:cs typeface="Tahoma" pitchFamily="34" charset="0"/>
                </a:defRPr>
              </a:lvl1pPr>
            </a:lstStyle>
            <a:p>
              <a:endParaRPr lang="en-US" dirty="0"/>
            </a:p>
          </p:txBody>
        </p:sp>
        <p:sp>
          <p:nvSpPr>
            <p:cNvPr id="10" name="Title 1"/>
            <p:cNvSpPr txBox="1">
              <a:spLocks/>
            </p:cNvSpPr>
            <p:nvPr userDrawn="1"/>
          </p:nvSpPr>
          <p:spPr>
            <a:xfrm rot="5400000">
              <a:off x="5427316" y="5497813"/>
              <a:ext cx="39624" cy="130128"/>
            </a:xfrm>
            <a:prstGeom prst="rect">
              <a:avLst/>
            </a:prstGeom>
            <a:solidFill>
              <a:srgbClr val="A4CA39"/>
            </a:solidFill>
            <a:ln>
              <a:solidFill>
                <a:srgbClr val="A4CA39"/>
              </a:solidFill>
            </a:ln>
          </p:spPr>
          <p:txBody>
            <a:bodyPr vert="horz" lIns="91440" tIns="45720" rIns="91440" bIns="45720" rtlCol="0" anchor="ctr">
              <a:normAutofit fontScale="25000" lnSpcReduction="20000"/>
            </a:bodyPr>
            <a:lstStyle>
              <a:lvl1pPr algn="ctr" defTabSz="914400" rtl="0" eaLnBrk="1" latinLnBrk="0" hangingPunct="1">
                <a:spcBef>
                  <a:spcPct val="0"/>
                </a:spcBef>
                <a:buNone/>
                <a:defRPr sz="3600" b="1" kern="1200">
                  <a:solidFill>
                    <a:schemeClr val="bg1"/>
                  </a:solidFill>
                  <a:latin typeface="Tahoma" pitchFamily="34" charset="0"/>
                  <a:ea typeface="Tahoma" pitchFamily="34" charset="0"/>
                  <a:cs typeface="Tahoma" pitchFamily="34" charset="0"/>
                </a:defRPr>
              </a:lvl1pPr>
            </a:lstStyle>
            <a:p>
              <a:endParaRPr lang="en-US" dirty="0"/>
            </a:p>
          </p:txBody>
        </p:sp>
        <p:sp>
          <p:nvSpPr>
            <p:cNvPr id="11" name="Title 1"/>
            <p:cNvSpPr txBox="1">
              <a:spLocks/>
            </p:cNvSpPr>
            <p:nvPr userDrawn="1"/>
          </p:nvSpPr>
          <p:spPr>
            <a:xfrm rot="5400000">
              <a:off x="5417410" y="5586967"/>
              <a:ext cx="59436" cy="130128"/>
            </a:xfrm>
            <a:prstGeom prst="rect">
              <a:avLst/>
            </a:prstGeom>
            <a:solidFill>
              <a:srgbClr val="A4CA39"/>
            </a:solidFill>
            <a:ln>
              <a:solidFill>
                <a:srgbClr val="A4CA39"/>
              </a:solidFill>
            </a:ln>
          </p:spPr>
          <p:txBody>
            <a:bodyPr vert="horz" lIns="91440" tIns="45720" rIns="91440" bIns="45720" rtlCol="0" anchor="ctr">
              <a:normAutofit fontScale="25000" lnSpcReduction="20000"/>
            </a:bodyPr>
            <a:lstStyle>
              <a:lvl1pPr algn="ctr" defTabSz="914400" rtl="0" eaLnBrk="1" latinLnBrk="0" hangingPunct="1">
                <a:spcBef>
                  <a:spcPct val="0"/>
                </a:spcBef>
                <a:buNone/>
                <a:defRPr sz="3600" b="1" kern="1200">
                  <a:solidFill>
                    <a:schemeClr val="bg1"/>
                  </a:solidFill>
                  <a:latin typeface="Tahoma" pitchFamily="34" charset="0"/>
                  <a:ea typeface="Tahoma" pitchFamily="34" charset="0"/>
                  <a:cs typeface="Tahoma" pitchFamily="34" charset="0"/>
                </a:defRPr>
              </a:lvl1pPr>
            </a:lstStyle>
            <a:p>
              <a:endParaRPr lang="en-US" dirty="0"/>
            </a:p>
          </p:txBody>
        </p:sp>
        <p:sp>
          <p:nvSpPr>
            <p:cNvPr id="14" name="Title 1"/>
            <p:cNvSpPr txBox="1">
              <a:spLocks/>
            </p:cNvSpPr>
            <p:nvPr userDrawn="1"/>
          </p:nvSpPr>
          <p:spPr>
            <a:xfrm rot="5400000">
              <a:off x="5397598" y="5705839"/>
              <a:ext cx="99060" cy="130128"/>
            </a:xfrm>
            <a:prstGeom prst="rect">
              <a:avLst/>
            </a:prstGeom>
            <a:solidFill>
              <a:srgbClr val="A4CA39"/>
            </a:solidFill>
            <a:ln>
              <a:solidFill>
                <a:srgbClr val="A4CA39"/>
              </a:solidFill>
            </a:ln>
          </p:spPr>
          <p:txBody>
            <a:bodyPr vert="horz" lIns="91440" tIns="45720" rIns="91440" bIns="45720" rtlCol="0" anchor="ctr">
              <a:normAutofit fontScale="25000" lnSpcReduction="20000"/>
            </a:bodyPr>
            <a:lstStyle>
              <a:lvl1pPr algn="ctr" defTabSz="914400" rtl="0" eaLnBrk="1" latinLnBrk="0" hangingPunct="1">
                <a:spcBef>
                  <a:spcPct val="0"/>
                </a:spcBef>
                <a:buNone/>
                <a:defRPr sz="3600" b="1" kern="1200">
                  <a:solidFill>
                    <a:schemeClr val="bg1"/>
                  </a:solidFill>
                  <a:latin typeface="Tahoma" pitchFamily="34" charset="0"/>
                  <a:ea typeface="Tahoma" pitchFamily="34" charset="0"/>
                  <a:cs typeface="Tahoma" pitchFamily="34" charset="0"/>
                </a:defRPr>
              </a:lvl1pPr>
            </a:lstStyle>
            <a:p>
              <a:endParaRPr lang="en-US" dirty="0"/>
            </a:p>
          </p:txBody>
        </p:sp>
      </p:grpSp>
      <p:sp>
        <p:nvSpPr>
          <p:cNvPr id="4" name="Rectangle 3"/>
          <p:cNvSpPr/>
          <p:nvPr userDrawn="1"/>
        </p:nvSpPr>
        <p:spPr>
          <a:xfrm>
            <a:off x="0" y="0"/>
            <a:ext cx="9129932" cy="6850966"/>
          </a:xfrm>
          <a:prstGeom prst="rect">
            <a:avLst/>
          </a:prstGeom>
          <a:noFill/>
          <a:ln w="114300" cmpd="thinThick">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725921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71596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95400"/>
            <a:ext cx="8229600" cy="48307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572988498"/>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50" r:id="rId3"/>
    <p:sldLayoutId id="2147483660" r:id="rId4"/>
    <p:sldLayoutId id="2147483651" r:id="rId5"/>
    <p:sldLayoutId id="2147483652" r:id="rId6"/>
    <p:sldLayoutId id="2147483653" r:id="rId7"/>
    <p:sldLayoutId id="2147483654" r:id="rId8"/>
    <p:sldLayoutId id="2147483664" r:id="rId9"/>
    <p:sldLayoutId id="2147483655" r:id="rId10"/>
    <p:sldLayoutId id="2147483656" r:id="rId11"/>
    <p:sldLayoutId id="2147483657" r:id="rId12"/>
    <p:sldLayoutId id="2147483658" r:id="rId13"/>
    <p:sldLayoutId id="2147483659" r:id="rId14"/>
    <p:sldLayoutId id="2147483665" r:id="rId15"/>
  </p:sldLayoutIdLst>
  <p:timing>
    <p:tnLst>
      <p:par>
        <p:cTn id="1" dur="indefinite" restart="never" nodeType="tmRoot"/>
      </p:par>
    </p:tnLst>
  </p:timing>
  <p:txStyles>
    <p:titleStyle>
      <a:lvl1pPr algn="ctr" defTabSz="914400" rtl="0" eaLnBrk="1" latinLnBrk="0" hangingPunct="1">
        <a:spcBef>
          <a:spcPct val="0"/>
        </a:spcBef>
        <a:buNone/>
        <a:defRPr sz="4000" b="1" kern="1200">
          <a:solidFill>
            <a:schemeClr val="tx1"/>
          </a:solidFill>
          <a:latin typeface="Tahoma" pitchFamily="34" charset="0"/>
          <a:ea typeface="Tahoma" pitchFamily="34" charset="0"/>
          <a:cs typeface="Tahoma" pitchFamily="34" charset="0"/>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12.jpeg"/><Relationship Id="rId4" Type="http://schemas.openxmlformats.org/officeDocument/2006/relationships/image" Target="../media/image11.jpeg"/></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7.png"/><Relationship Id="rId1" Type="http://schemas.openxmlformats.org/officeDocument/2006/relationships/slideLayout" Target="../slideLayouts/slideLayout3.xml"/><Relationship Id="rId4" Type="http://schemas.openxmlformats.org/officeDocument/2006/relationships/image" Target="../media/image25.jpeg"/></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3.xml"/><Relationship Id="rId1" Type="http://schemas.openxmlformats.org/officeDocument/2006/relationships/tags" Target="../tags/tag8.xml"/><Relationship Id="rId4" Type="http://schemas.openxmlformats.org/officeDocument/2006/relationships/image" Target="../media/image26.jpeg"/></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3.xml"/><Relationship Id="rId1" Type="http://schemas.openxmlformats.org/officeDocument/2006/relationships/tags" Target="../tags/tag9.xml"/><Relationship Id="rId4" Type="http://schemas.openxmlformats.org/officeDocument/2006/relationships/image" Target="../media/image27.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3.xml"/><Relationship Id="rId5" Type="http://schemas.openxmlformats.org/officeDocument/2006/relationships/image" Target="../media/image31.png"/><Relationship Id="rId4" Type="http://schemas.openxmlformats.org/officeDocument/2006/relationships/image" Target="../media/image30.jpeg"/></Relationships>
</file>

<file path=ppt/slides/_rels/slide36.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3.xml"/><Relationship Id="rId5" Type="http://schemas.openxmlformats.org/officeDocument/2006/relationships/image" Target="../media/image36.jpeg"/><Relationship Id="rId4" Type="http://schemas.openxmlformats.org/officeDocument/2006/relationships/image" Target="../media/image35.jpeg"/></Relationships>
</file>

<file path=ppt/slides/_rels/slide3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3.xml"/><Relationship Id="rId4" Type="http://schemas.openxmlformats.org/officeDocument/2006/relationships/image" Target="../media/image39.jpeg"/></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slideLayout" Target="../slideLayouts/slideLayout3.xml"/><Relationship Id="rId4" Type="http://schemas.openxmlformats.org/officeDocument/2006/relationships/image" Target="../media/image41.jpeg"/></Relationships>
</file>

<file path=ppt/slides/_rels/slide42.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1.jpeg"/><Relationship Id="rId1" Type="http://schemas.openxmlformats.org/officeDocument/2006/relationships/slideLayout" Target="../slideLayouts/slideLayout3.xml"/><Relationship Id="rId4" Type="http://schemas.openxmlformats.org/officeDocument/2006/relationships/image" Target="../media/image45.jpeg"/></Relationships>
</file>

<file path=ppt/slides/_rels/slide4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47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slideLayout" Target="../slideLayouts/slideLayout3.xml"/><Relationship Id="rId1" Type="http://schemas.openxmlformats.org/officeDocument/2006/relationships/tags" Target="../tags/tag10.xml"/></Relationships>
</file>

<file path=ppt/slides/_rels/slide4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49.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2.jpeg"/><Relationship Id="rId4"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51.jpeg"/><Relationship Id="rId1" Type="http://schemas.openxmlformats.org/officeDocument/2006/relationships/slideLayout" Target="../slideLayouts/slideLayout3.xml"/><Relationship Id="rId6" Type="http://schemas.openxmlformats.org/officeDocument/2006/relationships/image" Target="../media/image55.jpeg"/><Relationship Id="rId5" Type="http://schemas.openxmlformats.org/officeDocument/2006/relationships/image" Target="../media/image54.jpeg"/><Relationship Id="rId4" Type="http://schemas.openxmlformats.org/officeDocument/2006/relationships/image" Target="../media/image53.jpe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743200"/>
            <a:ext cx="9144000" cy="3352800"/>
          </a:xfrm>
        </p:spPr>
        <p:txBody>
          <a:bodyPr anchor="t">
            <a:normAutofit fontScale="90000"/>
          </a:bodyPr>
          <a:lstStyle/>
          <a:p>
            <a:pPr>
              <a:defRPr/>
            </a:pPr>
            <a:r>
              <a:rPr lang="en-GB" sz="4500" b="1" dirty="0" smtClean="0"/>
              <a:t>                </a:t>
            </a:r>
            <a:r>
              <a:rPr lang="en-GB" sz="5000" b="1" dirty="0" smtClean="0"/>
              <a:t> </a:t>
            </a:r>
            <a:br>
              <a:rPr lang="en-GB" sz="5000" b="1" dirty="0" smtClean="0"/>
            </a:br>
            <a:r>
              <a:rPr lang="en-GB" sz="5000" b="1" dirty="0" smtClean="0"/>
              <a:t>		   Lecture </a:t>
            </a:r>
            <a:r>
              <a:rPr lang="en-GB" sz="5000" b="1" dirty="0" smtClean="0">
                <a:latin typeface="Arial Rounded MT Bold" pitchFamily="34" charset="0"/>
              </a:rPr>
              <a:t>3</a:t>
            </a:r>
            <a:br>
              <a:rPr lang="en-GB" sz="5000" b="1" dirty="0" smtClean="0">
                <a:latin typeface="Arial Rounded MT Bold" pitchFamily="34" charset="0"/>
              </a:rPr>
            </a:br>
            <a:r>
              <a:rPr lang="en-GB" sz="5000" b="1" dirty="0" smtClean="0">
                <a:latin typeface="Arial Rounded MT Bold" pitchFamily="34" charset="0"/>
              </a:rPr>
              <a:t>        </a:t>
            </a:r>
            <a:r>
              <a:rPr lang="en-GB" sz="3600" b="1" dirty="0" smtClean="0">
                <a:effectLst/>
                <a:latin typeface="Arial Rounded MT Bold" pitchFamily="34" charset="0"/>
              </a:rPr>
              <a:t>I</a:t>
            </a:r>
            <a:r>
              <a:rPr lang="en-GB" sz="3600" dirty="0" smtClean="0">
                <a:effectLst/>
                <a:latin typeface="Arial Rounded MT Bold" pitchFamily="34" charset="0"/>
              </a:rPr>
              <a:t>ntroduction to Boolean Algebra           and Logic Circuits </a:t>
            </a:r>
            <a:br>
              <a:rPr lang="en-GB" sz="3600" dirty="0" smtClean="0">
                <a:effectLst/>
                <a:latin typeface="Arial Rounded MT Bold" pitchFamily="34" charset="0"/>
              </a:rPr>
            </a:br>
            <a:r>
              <a:rPr lang="en-GB" sz="2700" dirty="0" smtClean="0">
                <a:effectLst/>
                <a:latin typeface="Arial Rounded MT Bold" pitchFamily="34" charset="0"/>
              </a:rPr>
              <a:t>                           </a:t>
            </a:r>
            <a:r>
              <a:rPr lang="en-GB" sz="4500" b="1" dirty="0" smtClean="0"/>
              <a:t/>
            </a:r>
            <a:br>
              <a:rPr lang="en-GB" sz="4500" b="1" dirty="0" smtClean="0"/>
            </a:br>
            <a:r>
              <a:rPr lang="en-GB" sz="4500" b="1" dirty="0" smtClean="0"/>
              <a:t>               </a:t>
            </a:r>
            <a:r>
              <a:rPr lang="en-GB" sz="4800" b="1" dirty="0" smtClean="0">
                <a:effectLst/>
              </a:rPr>
              <a:t>   </a:t>
            </a:r>
            <a:r>
              <a:rPr lang="en-GB" sz="4500" b="1" dirty="0" smtClean="0"/>
              <a:t/>
            </a:r>
            <a:br>
              <a:rPr lang="en-GB" sz="4500" b="1" dirty="0" smtClean="0"/>
            </a:br>
            <a:endParaRPr lang="en-US" b="1" dirty="0">
              <a:latin typeface="Arial" pitchFamily="34" charset="0"/>
              <a:cs typeface="Arial" pitchFamily="34" charset="0"/>
            </a:endParaRPr>
          </a:p>
        </p:txBody>
      </p:sp>
      <p:sp>
        <p:nvSpPr>
          <p:cNvPr id="3" name="Subtitle 2"/>
          <p:cNvSpPr>
            <a:spLocks noGrp="1"/>
          </p:cNvSpPr>
          <p:nvPr>
            <p:ph type="subTitle" idx="1"/>
          </p:nvPr>
        </p:nvSpPr>
        <p:spPr>
          <a:xfrm>
            <a:off x="1219200" y="1524000"/>
            <a:ext cx="7696200" cy="1752600"/>
          </a:xfrm>
        </p:spPr>
        <p:txBody>
          <a:bodyPr>
            <a:normAutofit/>
          </a:bodyPr>
          <a:lstStyle/>
          <a:p>
            <a:pPr algn="ctr">
              <a:defRPr/>
            </a:pPr>
            <a:r>
              <a:rPr lang="en-GB" sz="2800" b="1" u="sng" dirty="0" smtClean="0">
                <a:solidFill>
                  <a:schemeClr val="accent1">
                    <a:lumMod val="50000"/>
                  </a:schemeClr>
                </a:solidFill>
              </a:rPr>
              <a:t>INTRODUCTION  TO DIGITAL SYSTEMS</a:t>
            </a:r>
            <a:endParaRPr lang="en-US" sz="2800" b="1" u="sng" dirty="0">
              <a:solidFill>
                <a:schemeClr val="accent1">
                  <a:lumMod val="50000"/>
                </a:schemeClr>
              </a:solidFill>
            </a:endParaRPr>
          </a:p>
        </p:txBody>
      </p:sp>
    </p:spTree>
    <p:extLst>
      <p:ext uri="{BB962C8B-B14F-4D97-AF65-F5344CB8AC3E}">
        <p14:creationId xmlns:p14="http://schemas.microsoft.com/office/powerpoint/2010/main" val="19270811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Gate</a:t>
            </a:r>
            <a:endParaRPr lang="en-US" dirty="0"/>
          </a:p>
        </p:txBody>
      </p:sp>
      <p:sp>
        <p:nvSpPr>
          <p:cNvPr id="3" name="Content Placeholder 2"/>
          <p:cNvSpPr>
            <a:spLocks noGrp="1"/>
          </p:cNvSpPr>
          <p:nvPr>
            <p:ph idx="1"/>
          </p:nvPr>
        </p:nvSpPr>
        <p:spPr/>
        <p:txBody>
          <a:bodyPr/>
          <a:lstStyle/>
          <a:p>
            <a:r>
              <a:rPr lang="en-US" dirty="0">
                <a:ea typeface="ＭＳ Ｐゴシック" pitchFamily="34" charset="-128"/>
              </a:rPr>
              <a:t>A NOT circuit—commonly called an INVERTER</a:t>
            </a:r>
            <a:endParaRPr lang="en-US" dirty="0"/>
          </a:p>
        </p:txBody>
      </p:sp>
      <p:sp>
        <p:nvSpPr>
          <p:cNvPr id="8" name="TextBox 7"/>
          <p:cNvSpPr txBox="1"/>
          <p:nvPr/>
        </p:nvSpPr>
        <p:spPr>
          <a:xfrm>
            <a:off x="1219200" y="5105400"/>
            <a:ext cx="6781800" cy="1384995"/>
          </a:xfrm>
          <a:prstGeom prst="rect">
            <a:avLst/>
          </a:prstGeom>
          <a:solidFill>
            <a:srgbClr val="92D050"/>
          </a:solidFill>
          <a:ln>
            <a:solidFill>
              <a:schemeClr val="tx1"/>
            </a:solidFill>
          </a:ln>
        </p:spPr>
        <p:txBody>
          <a:bodyPr wrap="square" rtlCol="0">
            <a:spAutoFit/>
          </a:bodyPr>
          <a:lstStyle/>
          <a:p>
            <a:pPr algn="ctr">
              <a:spcBef>
                <a:spcPct val="30000"/>
              </a:spcBef>
            </a:pPr>
            <a:r>
              <a:rPr lang="en-US" sz="2800" dirty="0">
                <a:latin typeface="Times New Roman" pitchFamily="18" charset="0"/>
                <a:ea typeface="ＭＳ Ｐゴシック" pitchFamily="34" charset="-128"/>
                <a:cs typeface="Times New Roman" pitchFamily="18" charset="0"/>
              </a:rPr>
              <a:t>This circuit </a:t>
            </a:r>
            <a:r>
              <a:rPr lang="en-US" sz="2800" b="1" i="1" dirty="0">
                <a:solidFill>
                  <a:srgbClr val="0000CC"/>
                </a:solidFill>
                <a:latin typeface="Times New Roman" pitchFamily="18" charset="0"/>
                <a:ea typeface="ＭＳ Ｐゴシック" pitchFamily="34" charset="-128"/>
                <a:cs typeface="Times New Roman" pitchFamily="18" charset="0"/>
              </a:rPr>
              <a:t>always</a:t>
            </a:r>
            <a:r>
              <a:rPr lang="en-US" sz="2800" i="1" dirty="0">
                <a:latin typeface="Times New Roman" pitchFamily="18" charset="0"/>
                <a:ea typeface="ＭＳ Ｐゴシック" pitchFamily="34" charset="-128"/>
                <a:cs typeface="Times New Roman" pitchFamily="18" charset="0"/>
              </a:rPr>
              <a:t> </a:t>
            </a:r>
            <a:r>
              <a:rPr lang="en-US" sz="2800" dirty="0">
                <a:latin typeface="Times New Roman" pitchFamily="18" charset="0"/>
                <a:ea typeface="ＭＳ Ｐゴシック" pitchFamily="34" charset="-128"/>
                <a:cs typeface="Times New Roman" pitchFamily="18" charset="0"/>
              </a:rPr>
              <a:t>has only a single input, and the </a:t>
            </a:r>
            <a:r>
              <a:rPr lang="en-US" sz="2800" dirty="0" smtClean="0">
                <a:latin typeface="Times New Roman" pitchFamily="18" charset="0"/>
                <a:ea typeface="ＭＳ Ｐゴシック" pitchFamily="34" charset="-128"/>
                <a:cs typeface="Times New Roman" pitchFamily="18" charset="0"/>
              </a:rPr>
              <a:t>output logic </a:t>
            </a:r>
            <a:r>
              <a:rPr lang="en-US" sz="2800" dirty="0">
                <a:latin typeface="Times New Roman" pitchFamily="18" charset="0"/>
                <a:ea typeface="ＭＳ Ｐゴシック" pitchFamily="34" charset="-128"/>
                <a:cs typeface="Times New Roman" pitchFamily="18" charset="0"/>
              </a:rPr>
              <a:t>level is always </a:t>
            </a:r>
            <a:r>
              <a:rPr lang="en-US" sz="2800" b="1" i="1" dirty="0">
                <a:solidFill>
                  <a:srgbClr val="0000CC"/>
                </a:solidFill>
                <a:latin typeface="Times New Roman" pitchFamily="18" charset="0"/>
                <a:ea typeface="ＭＳ Ｐゴシック" pitchFamily="34" charset="-128"/>
                <a:cs typeface="Times New Roman" pitchFamily="18" charset="0"/>
              </a:rPr>
              <a:t>opposite</a:t>
            </a:r>
            <a:r>
              <a:rPr lang="en-US" sz="2800" b="1" dirty="0">
                <a:solidFill>
                  <a:srgbClr val="0000CC"/>
                </a:solidFill>
                <a:latin typeface="Times New Roman" pitchFamily="18" charset="0"/>
                <a:ea typeface="ＭＳ Ｐゴシック" pitchFamily="34" charset="-128"/>
                <a:cs typeface="Times New Roman" pitchFamily="18" charset="0"/>
              </a:rPr>
              <a:t> </a:t>
            </a:r>
            <a:r>
              <a:rPr lang="en-US" sz="2800" dirty="0">
                <a:latin typeface="Times New Roman" pitchFamily="18" charset="0"/>
                <a:ea typeface="ＭＳ Ｐゴシック" pitchFamily="34" charset="-128"/>
                <a:cs typeface="Times New Roman" pitchFamily="18" charset="0"/>
              </a:rPr>
              <a:t>to the logic level of this </a:t>
            </a:r>
            <a:r>
              <a:rPr lang="en-US" sz="2800" dirty="0" smtClean="0">
                <a:latin typeface="Times New Roman" pitchFamily="18" charset="0"/>
                <a:ea typeface="ＭＳ Ｐゴシック" pitchFamily="34" charset="-128"/>
                <a:cs typeface="Times New Roman" pitchFamily="18" charset="0"/>
              </a:rPr>
              <a:t>input</a:t>
            </a:r>
            <a:endParaRPr lang="en-US" sz="2800" dirty="0">
              <a:latin typeface="Times New Roman" pitchFamily="18" charset="0"/>
              <a:ea typeface="ＭＳ Ｐゴシック" pitchFamily="34" charset="-128"/>
              <a:cs typeface="Times New Roman" pitchFamily="18" charset="0"/>
            </a:endParaRPr>
          </a:p>
        </p:txBody>
      </p:sp>
      <p:pic>
        <p:nvPicPr>
          <p:cNvPr id="11" name="Picture 34" descr="fg03_0110b_AAGTNLD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7525" y="1905000"/>
            <a:ext cx="5222875" cy="3046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8927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6059" name="Group 11"/>
          <p:cNvGrpSpPr>
            <a:grpSpLocks/>
          </p:cNvGrpSpPr>
          <p:nvPr/>
        </p:nvGrpSpPr>
        <p:grpSpPr bwMode="auto">
          <a:xfrm>
            <a:off x="685800" y="6034080"/>
            <a:ext cx="7848601" cy="508000"/>
            <a:chOff x="432" y="3450"/>
            <a:chExt cx="4944" cy="320"/>
          </a:xfrm>
          <a:solidFill>
            <a:srgbClr val="92D050"/>
          </a:solidFill>
        </p:grpSpPr>
        <p:sp>
          <p:nvSpPr>
            <p:cNvPr id="386061" name="Rectangle 13"/>
            <p:cNvSpPr>
              <a:spLocks noChangeArrowheads="1"/>
            </p:cNvSpPr>
            <p:nvPr/>
          </p:nvSpPr>
          <p:spPr bwMode="auto">
            <a:xfrm>
              <a:off x="432" y="3450"/>
              <a:ext cx="4944" cy="320"/>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Times New Roman" pitchFamily="18" charset="0"/>
                <a:cs typeface="Times New Roman" pitchFamily="18" charset="0"/>
              </a:endParaRPr>
            </a:p>
          </p:txBody>
        </p:sp>
        <p:sp>
          <p:nvSpPr>
            <p:cNvPr id="386060" name="Rectangle 12"/>
            <p:cNvSpPr>
              <a:spLocks noChangeArrowheads="1"/>
            </p:cNvSpPr>
            <p:nvPr/>
          </p:nvSpPr>
          <p:spPr bwMode="auto">
            <a:xfrm>
              <a:off x="432" y="3450"/>
              <a:ext cx="4944" cy="320"/>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30000"/>
                </a:spcBef>
              </a:pPr>
              <a:r>
                <a:rPr lang="en-US" sz="2800" dirty="0">
                  <a:latin typeface="Times New Roman" pitchFamily="18" charset="0"/>
                  <a:ea typeface="ＭＳ Ｐゴシック" pitchFamily="34" charset="-128"/>
                  <a:cs typeface="Times New Roman" pitchFamily="18" charset="0"/>
                </a:rPr>
                <a:t>Whenever the input = 0, output = 1, and vice </a:t>
              </a:r>
              <a:r>
                <a:rPr lang="en-US" sz="2800" dirty="0" smtClean="0">
                  <a:latin typeface="Times New Roman" pitchFamily="18" charset="0"/>
                  <a:ea typeface="ＭＳ Ｐゴシック" pitchFamily="34" charset="-128"/>
                  <a:cs typeface="Times New Roman" pitchFamily="18" charset="0"/>
                </a:rPr>
                <a:t>versa</a:t>
              </a:r>
              <a:endParaRPr lang="en-US" sz="2800" dirty="0">
                <a:latin typeface="Times New Roman" pitchFamily="18" charset="0"/>
                <a:ea typeface="ＭＳ Ｐゴシック" pitchFamily="34" charset="-128"/>
                <a:cs typeface="Times New Roman" pitchFamily="18" charset="0"/>
              </a:endParaRPr>
            </a:p>
          </p:txBody>
        </p:sp>
      </p:grpSp>
      <p:sp>
        <p:nvSpPr>
          <p:cNvPr id="386050" name="Rectangle 2"/>
          <p:cNvSpPr>
            <a:spLocks noGrp="1" noChangeArrowheads="1"/>
          </p:cNvSpPr>
          <p:nvPr>
            <p:ph type="title"/>
          </p:nvPr>
        </p:nvSpPr>
        <p:spPr/>
        <p:txBody>
          <a:bodyPr/>
          <a:lstStyle/>
          <a:p>
            <a:r>
              <a:rPr lang="en-US" dirty="0" smtClean="0"/>
              <a:t>NOT </a:t>
            </a:r>
            <a:r>
              <a:rPr lang="en-US" dirty="0"/>
              <a:t>Operation</a:t>
            </a:r>
          </a:p>
        </p:txBody>
      </p:sp>
      <p:pic>
        <p:nvPicPr>
          <p:cNvPr id="386057" name="Picture 9" descr="fg03_0110c_AAGTNLD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4263" y="2314575"/>
            <a:ext cx="4389437" cy="3402012"/>
          </a:xfrm>
          <a:prstGeom prst="rect">
            <a:avLst/>
          </a:prstGeom>
          <a:noFill/>
          <a:extLst>
            <a:ext uri="{909E8E84-426E-40DD-AFC4-6F175D3DCCD1}">
              <a14:hiddenFill xmlns:a14="http://schemas.microsoft.com/office/drawing/2010/main">
                <a:solidFill>
                  <a:srgbClr val="FFFFFF"/>
                </a:solidFill>
              </a14:hiddenFill>
            </a:ext>
          </a:extLst>
        </p:spPr>
      </p:pic>
      <p:sp>
        <p:nvSpPr>
          <p:cNvPr id="386058" name="Rectangle 10"/>
          <p:cNvSpPr>
            <a:spLocks noChangeArrowheads="1"/>
          </p:cNvSpPr>
          <p:nvPr/>
        </p:nvSpPr>
        <p:spPr bwMode="auto">
          <a:xfrm>
            <a:off x="685799" y="1290637"/>
            <a:ext cx="7848601" cy="72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ctr">
              <a:spcBef>
                <a:spcPct val="30000"/>
              </a:spcBef>
            </a:pPr>
            <a:r>
              <a:rPr lang="en-US" sz="2800" dirty="0">
                <a:latin typeface="Times New Roman" pitchFamily="18" charset="0"/>
                <a:ea typeface="ＭＳ Ｐゴシック" pitchFamily="34" charset="-128"/>
                <a:cs typeface="Times New Roman" pitchFamily="18" charset="0"/>
              </a:rPr>
              <a:t>The INVERTER inverts (</a:t>
            </a:r>
            <a:r>
              <a:rPr lang="en-US" sz="2800" i="1" dirty="0">
                <a:latin typeface="Times New Roman" pitchFamily="18" charset="0"/>
                <a:ea typeface="ＭＳ Ｐゴシック" pitchFamily="34" charset="-128"/>
                <a:cs typeface="Times New Roman" pitchFamily="18" charset="0"/>
              </a:rPr>
              <a:t>complements</a:t>
            </a:r>
            <a:r>
              <a:rPr lang="en-US" sz="2800" dirty="0">
                <a:latin typeface="Times New Roman" pitchFamily="18" charset="0"/>
                <a:ea typeface="ＭＳ Ｐゴシック" pitchFamily="34" charset="-128"/>
                <a:cs typeface="Times New Roman" pitchFamily="18" charset="0"/>
              </a:rPr>
              <a:t>) </a:t>
            </a:r>
            <a:r>
              <a:rPr lang="en-US" sz="2800" dirty="0" smtClean="0">
                <a:latin typeface="Times New Roman" pitchFamily="18" charset="0"/>
                <a:ea typeface="ＭＳ Ｐゴシック" pitchFamily="34" charset="-128"/>
                <a:cs typeface="Times New Roman" pitchFamily="18" charset="0"/>
              </a:rPr>
              <a:t>the input </a:t>
            </a:r>
            <a:r>
              <a:rPr lang="en-US" sz="2800" dirty="0">
                <a:latin typeface="Times New Roman" pitchFamily="18" charset="0"/>
                <a:ea typeface="ＭＳ Ｐゴシック" pitchFamily="34" charset="-128"/>
                <a:cs typeface="Times New Roman" pitchFamily="18" charset="0"/>
              </a:rPr>
              <a:t>signal at all points on the </a:t>
            </a:r>
            <a:r>
              <a:rPr lang="en-US" sz="2800" dirty="0" smtClean="0">
                <a:latin typeface="Times New Roman" pitchFamily="18" charset="0"/>
                <a:ea typeface="ＭＳ Ｐゴシック" pitchFamily="34" charset="-128"/>
                <a:cs typeface="Times New Roman" pitchFamily="18" charset="0"/>
              </a:rPr>
              <a:t>waveform</a:t>
            </a:r>
            <a:endParaRPr lang="en-US" sz="2800" dirty="0">
              <a:latin typeface="Times New Roman" pitchFamily="18" charset="0"/>
              <a:ea typeface="ＭＳ Ｐゴシック" pitchFamily="34" charset="-128"/>
              <a:cs typeface="Times New Roman" pitchFamily="18" charset="0"/>
            </a:endParaRPr>
          </a:p>
        </p:txBody>
      </p:sp>
    </p:spTree>
    <p:extLst>
      <p:ext uri="{BB962C8B-B14F-4D97-AF65-F5344CB8AC3E}">
        <p14:creationId xmlns:p14="http://schemas.microsoft.com/office/powerpoint/2010/main" val="35313126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Basic logic gates</a:t>
            </a:r>
            <a:endParaRPr lang="en-US" sz="3600" dirty="0"/>
          </a:p>
        </p:txBody>
      </p:sp>
      <p:sp>
        <p:nvSpPr>
          <p:cNvPr id="3" name="Content Placeholder 2"/>
          <p:cNvSpPr>
            <a:spLocks noGrp="1"/>
          </p:cNvSpPr>
          <p:nvPr>
            <p:ph idx="1"/>
          </p:nvPr>
        </p:nvSpPr>
        <p:spPr/>
        <p:txBody>
          <a:bodyPr/>
          <a:lstStyle/>
          <a:p>
            <a:endParaRPr lang="en-US" dirty="0"/>
          </a:p>
        </p:txBody>
      </p:sp>
      <p:sp>
        <p:nvSpPr>
          <p:cNvPr id="7" name="TextBox 6"/>
          <p:cNvSpPr txBox="1"/>
          <p:nvPr/>
        </p:nvSpPr>
        <p:spPr>
          <a:xfrm>
            <a:off x="1371600" y="5036403"/>
            <a:ext cx="6313585" cy="954107"/>
          </a:xfrm>
          <a:prstGeom prst="rect">
            <a:avLst/>
          </a:prstGeom>
          <a:solidFill>
            <a:srgbClr val="92D050"/>
          </a:solidFill>
          <a:ln>
            <a:solidFill>
              <a:schemeClr val="tx1"/>
            </a:solidFill>
          </a:ln>
        </p:spPr>
        <p:txBody>
          <a:bodyPr wrap="square" rtlCol="0">
            <a:spAutoFit/>
          </a:bodyPr>
          <a:lstStyle/>
          <a:p>
            <a:pPr algn="ctr"/>
            <a:r>
              <a:rPr lang="en-US" sz="2800" dirty="0">
                <a:latin typeface="Times New Roman" pitchFamily="18" charset="0"/>
                <a:ea typeface="ＭＳ Ｐゴシック" pitchFamily="34" charset="-128"/>
                <a:cs typeface="Times New Roman" pitchFamily="18" charset="0"/>
              </a:rPr>
              <a:t>These three basic Boolean operations</a:t>
            </a:r>
            <a:br>
              <a:rPr lang="en-US" sz="2800" dirty="0">
                <a:latin typeface="Times New Roman" pitchFamily="18" charset="0"/>
                <a:ea typeface="ＭＳ Ｐゴシック" pitchFamily="34" charset="-128"/>
                <a:cs typeface="Times New Roman" pitchFamily="18" charset="0"/>
              </a:rPr>
            </a:br>
            <a:r>
              <a:rPr lang="en-US" sz="2800" dirty="0">
                <a:latin typeface="Times New Roman" pitchFamily="18" charset="0"/>
                <a:ea typeface="ＭＳ Ｐゴシック" pitchFamily="34" charset="-128"/>
                <a:cs typeface="Times New Roman" pitchFamily="18" charset="0"/>
              </a:rPr>
              <a:t>can describe any logic circuit</a:t>
            </a:r>
            <a:endParaRPr lang="en-US" sz="2800" dirty="0">
              <a:latin typeface="Times New Roman" pitchFamily="18" charset="0"/>
              <a:cs typeface="Times New Roman" pitchFamily="18" charset="0"/>
            </a:endParaRPr>
          </a:p>
        </p:txBody>
      </p:sp>
      <p:grpSp>
        <p:nvGrpSpPr>
          <p:cNvPr id="9" name="Group 10"/>
          <p:cNvGrpSpPr>
            <a:grpSpLocks/>
          </p:cNvGrpSpPr>
          <p:nvPr/>
        </p:nvGrpSpPr>
        <p:grpSpPr bwMode="auto">
          <a:xfrm>
            <a:off x="1066800" y="1447800"/>
            <a:ext cx="6938963" cy="3284537"/>
            <a:chOff x="812" y="1057"/>
            <a:chExt cx="4371" cy="2069"/>
          </a:xfrm>
        </p:grpSpPr>
        <p:pic>
          <p:nvPicPr>
            <p:cNvPr id="10" name="Picture 8" descr="ua03_0000c"/>
            <p:cNvPicPr>
              <a:picLocks noChangeAspect="1" noChangeArrowheads="1"/>
            </p:cNvPicPr>
            <p:nvPr/>
          </p:nvPicPr>
          <p:blipFill>
            <a:blip r:embed="rId2"/>
            <a:srcRect/>
            <a:stretch>
              <a:fillRect/>
            </a:stretch>
          </p:blipFill>
          <p:spPr bwMode="auto">
            <a:xfrm>
              <a:off x="879" y="1082"/>
              <a:ext cx="4304" cy="2016"/>
            </a:xfrm>
            <a:prstGeom prst="rect">
              <a:avLst/>
            </a:prstGeom>
            <a:noFill/>
          </p:spPr>
        </p:pic>
        <p:sp>
          <p:nvSpPr>
            <p:cNvPr id="11" name="Rectangle 9"/>
            <p:cNvSpPr>
              <a:spLocks noChangeArrowheads="1"/>
            </p:cNvSpPr>
            <p:nvPr/>
          </p:nvSpPr>
          <p:spPr bwMode="auto">
            <a:xfrm>
              <a:off x="812" y="1057"/>
              <a:ext cx="4336" cy="2069"/>
            </a:xfrm>
            <a:prstGeom prst="rect">
              <a:avLst/>
            </a:prstGeom>
            <a:noFill/>
            <a:ln w="9525">
              <a:solidFill>
                <a:schemeClr val="tx1"/>
              </a:solidFill>
              <a:miter lim="800000"/>
              <a:headEnd/>
              <a:tailEnd/>
            </a:ln>
            <a:effectLst/>
          </p:spPr>
          <p:txBody>
            <a:bodyPr wrap="none" anchor="ctr"/>
            <a:lstStyle/>
            <a:p>
              <a:endParaRPr lang="en-US"/>
            </a:p>
          </p:txBody>
        </p:sp>
      </p:grpSp>
    </p:spTree>
    <p:extLst>
      <p:ext uri="{BB962C8B-B14F-4D97-AF65-F5344CB8AC3E}">
        <p14:creationId xmlns:p14="http://schemas.microsoft.com/office/powerpoint/2010/main" val="7516163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Autofit/>
          </a:bodyPr>
          <a:lstStyle/>
          <a:p>
            <a:r>
              <a:rPr lang="en-US" sz="2800" dirty="0" smtClean="0"/>
              <a:t>Logic circuit =&gt; Algebraic expression</a:t>
            </a:r>
            <a:endParaRPr lang="en-US" sz="2800"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879603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2828" name="Group 12"/>
          <p:cNvGrpSpPr>
            <a:grpSpLocks/>
          </p:cNvGrpSpPr>
          <p:nvPr/>
        </p:nvGrpSpPr>
        <p:grpSpPr bwMode="auto">
          <a:xfrm>
            <a:off x="1081088" y="2341563"/>
            <a:ext cx="6924675" cy="1866900"/>
            <a:chOff x="681" y="1197"/>
            <a:chExt cx="4362" cy="1176"/>
          </a:xfrm>
        </p:grpSpPr>
        <p:pic>
          <p:nvPicPr>
            <p:cNvPr id="162822" name="Picture 6" descr="fg03_00000_AAGTNLI0"/>
            <p:cNvPicPr>
              <a:picLocks noChangeAspect="1" noChangeArrowheads="1"/>
            </p:cNvPicPr>
            <p:nvPr>
              <p:custDataLst>
                <p:tags r:id="rId2"/>
              </p:custDataLst>
            </p:nvPr>
          </p:nvPicPr>
          <p:blipFill>
            <a:blip r:embed="rId4">
              <a:extLst>
                <a:ext uri="{28A0092B-C50C-407E-A947-70E740481C1C}">
                  <a14:useLocalDpi xmlns:a14="http://schemas.microsoft.com/office/drawing/2010/main" val="0"/>
                </a:ext>
              </a:extLst>
            </a:blip>
            <a:srcRect/>
            <a:stretch>
              <a:fillRect/>
            </a:stretch>
          </p:blipFill>
          <p:spPr bwMode="auto">
            <a:xfrm>
              <a:off x="681" y="1197"/>
              <a:ext cx="4362" cy="1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2825" name="Rectangle 9"/>
            <p:cNvSpPr>
              <a:spLocks noChangeArrowheads="1"/>
            </p:cNvSpPr>
            <p:nvPr/>
          </p:nvSpPr>
          <p:spPr bwMode="auto">
            <a:xfrm>
              <a:off x="2731" y="2131"/>
              <a:ext cx="336" cy="24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62818" name="Rectangle 2"/>
          <p:cNvSpPr>
            <a:spLocks noGrp="1" noChangeArrowheads="1"/>
          </p:cNvSpPr>
          <p:nvPr>
            <p:ph type="title"/>
          </p:nvPr>
        </p:nvSpPr>
        <p:spPr>
          <a:xfrm>
            <a:off x="457200" y="0"/>
            <a:ext cx="8229600" cy="990601"/>
          </a:xfrm>
        </p:spPr>
        <p:txBody>
          <a:bodyPr>
            <a:normAutofit fontScale="90000"/>
          </a:bodyPr>
          <a:lstStyle/>
          <a:p>
            <a:r>
              <a:rPr lang="en-US" dirty="0" smtClean="0"/>
              <a:t>Describing </a:t>
            </a:r>
            <a:r>
              <a:rPr lang="en-US" dirty="0"/>
              <a:t>Logic Circuits Algebraically</a:t>
            </a:r>
          </a:p>
        </p:txBody>
      </p:sp>
      <p:sp>
        <p:nvSpPr>
          <p:cNvPr id="162819" name="Rectangle 3"/>
          <p:cNvSpPr>
            <a:spLocks noGrp="1" noChangeArrowheads="1"/>
          </p:cNvSpPr>
          <p:nvPr>
            <p:ph idx="1"/>
          </p:nvPr>
        </p:nvSpPr>
        <p:spPr/>
        <p:txBody>
          <a:bodyPr/>
          <a:lstStyle/>
          <a:p>
            <a:r>
              <a:rPr lang="en-US" dirty="0"/>
              <a:t>If an expression contains both </a:t>
            </a:r>
            <a:r>
              <a:rPr lang="en-US" b="1" dirty="0"/>
              <a:t>AND</a:t>
            </a:r>
            <a:r>
              <a:rPr lang="en-US" dirty="0"/>
              <a:t> </a:t>
            </a:r>
            <a:r>
              <a:rPr lang="en-US" dirty="0" err="1"/>
              <a:t>and</a:t>
            </a:r>
            <a:r>
              <a:rPr lang="en-US" dirty="0"/>
              <a:t> </a:t>
            </a:r>
            <a:r>
              <a:rPr lang="en-US" b="1" dirty="0"/>
              <a:t>OR</a:t>
            </a:r>
            <a:r>
              <a:rPr lang="en-US" dirty="0"/>
              <a:t> gates, the </a:t>
            </a:r>
            <a:r>
              <a:rPr lang="en-US" b="1" dirty="0"/>
              <a:t>AND</a:t>
            </a:r>
            <a:r>
              <a:rPr lang="en-US" dirty="0"/>
              <a:t> operation will be performed </a:t>
            </a:r>
            <a:r>
              <a:rPr lang="en-US" dirty="0" smtClean="0"/>
              <a:t>first</a:t>
            </a:r>
          </a:p>
          <a:p>
            <a:pPr lvl="1"/>
            <a:endParaRPr lang="en-US" dirty="0"/>
          </a:p>
          <a:p>
            <a:pPr lvl="1"/>
            <a:endParaRPr lang="en-US" dirty="0" smtClean="0"/>
          </a:p>
          <a:p>
            <a:pPr lvl="1"/>
            <a:endParaRPr lang="en-US" dirty="0" smtClean="0"/>
          </a:p>
          <a:p>
            <a:pPr lvl="1"/>
            <a:endParaRPr lang="en-US" dirty="0"/>
          </a:p>
          <a:p>
            <a:r>
              <a:rPr lang="en-US" dirty="0" smtClean="0">
                <a:latin typeface="Arial" charset="0"/>
                <a:ea typeface="ＭＳ Ｐゴシック" pitchFamily="34" charset="-128"/>
              </a:rPr>
              <a:t>Unless </a:t>
            </a:r>
            <a:r>
              <a:rPr lang="en-US" dirty="0">
                <a:latin typeface="Arial" charset="0"/>
                <a:ea typeface="ＭＳ Ｐゴシック" pitchFamily="34" charset="-128"/>
              </a:rPr>
              <a:t>there is a parenthesis in the expression</a:t>
            </a:r>
            <a:endParaRPr lang="en-US" dirty="0"/>
          </a:p>
        </p:txBody>
      </p:sp>
      <p:grpSp>
        <p:nvGrpSpPr>
          <p:cNvPr id="162827" name="Group 11"/>
          <p:cNvGrpSpPr>
            <a:grpSpLocks/>
          </p:cNvGrpSpPr>
          <p:nvPr/>
        </p:nvGrpSpPr>
        <p:grpSpPr bwMode="auto">
          <a:xfrm>
            <a:off x="1093788" y="4748213"/>
            <a:ext cx="7246937" cy="1804987"/>
            <a:chOff x="689" y="2881"/>
            <a:chExt cx="4565" cy="1137"/>
          </a:xfrm>
        </p:grpSpPr>
        <p:pic>
          <p:nvPicPr>
            <p:cNvPr id="162823" name="Picture 7" descr="fg03_00000_AAGTNLH0"/>
            <p:cNvPicPr>
              <a:picLocks noChangeAspect="1" noChangeArrowheads="1"/>
            </p:cNvPicPr>
            <p:nvPr>
              <p:custDataLst>
                <p:tags r:id="rId1"/>
              </p:custDataLst>
            </p:nvPr>
          </p:nvPicPr>
          <p:blipFill>
            <a:blip r:embed="rId5">
              <a:extLst>
                <a:ext uri="{28A0092B-C50C-407E-A947-70E740481C1C}">
                  <a14:useLocalDpi xmlns:a14="http://schemas.microsoft.com/office/drawing/2010/main" val="0"/>
                </a:ext>
              </a:extLst>
            </a:blip>
            <a:srcRect/>
            <a:stretch>
              <a:fillRect/>
            </a:stretch>
          </p:blipFill>
          <p:spPr bwMode="auto">
            <a:xfrm>
              <a:off x="689" y="2881"/>
              <a:ext cx="4565" cy="1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2826" name="Rectangle 10"/>
            <p:cNvSpPr>
              <a:spLocks noChangeArrowheads="1"/>
            </p:cNvSpPr>
            <p:nvPr/>
          </p:nvSpPr>
          <p:spPr bwMode="auto">
            <a:xfrm>
              <a:off x="2827" y="3776"/>
              <a:ext cx="336" cy="24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5907852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2819">
                                            <p:txEl>
                                              <p:pRg st="0" end="0"/>
                                            </p:txEl>
                                          </p:spTgt>
                                        </p:tgtEl>
                                        <p:attrNameLst>
                                          <p:attrName>style.visibility</p:attrName>
                                        </p:attrNameLst>
                                      </p:cBhvr>
                                      <p:to>
                                        <p:strVal val="visible"/>
                                      </p:to>
                                    </p:set>
                                    <p:anim calcmode="lin" valueType="num">
                                      <p:cBhvr additive="base">
                                        <p:cTn id="7" dur="500" fill="hold"/>
                                        <p:tgtEl>
                                          <p:spTgt spid="1628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2819">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162828"/>
                                        </p:tgtEl>
                                        <p:attrNameLst>
                                          <p:attrName>style.visibility</p:attrName>
                                        </p:attrNameLst>
                                      </p:cBhvr>
                                      <p:to>
                                        <p:strVal val="visible"/>
                                      </p:to>
                                    </p:set>
                                    <p:animEffect transition="in" filter="wipe(left)">
                                      <p:cBhvr>
                                        <p:cTn id="12" dur="500"/>
                                        <p:tgtEl>
                                          <p:spTgt spid="16282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62819">
                                            <p:txEl>
                                              <p:pRg st="5" end="5"/>
                                            </p:txEl>
                                          </p:spTgt>
                                        </p:tgtEl>
                                        <p:attrNameLst>
                                          <p:attrName>style.visibility</p:attrName>
                                        </p:attrNameLst>
                                      </p:cBhvr>
                                      <p:to>
                                        <p:strVal val="visible"/>
                                      </p:to>
                                    </p:set>
                                    <p:anim calcmode="lin" valueType="num">
                                      <p:cBhvr additive="base">
                                        <p:cTn id="17" dur="500" fill="hold"/>
                                        <p:tgtEl>
                                          <p:spTgt spid="162819">
                                            <p:txEl>
                                              <p:pRg st="5" end="5"/>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62819">
                                            <p:txEl>
                                              <p:pRg st="5" end="5"/>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500"/>
                            </p:stCondLst>
                            <p:childTnLst>
                              <p:par>
                                <p:cTn id="20" presetID="22" presetClass="entr" presetSubtype="8" fill="hold" nodeType="afterEffect">
                                  <p:stCondLst>
                                    <p:cond delay="0"/>
                                  </p:stCondLst>
                                  <p:childTnLst>
                                    <p:set>
                                      <p:cBhvr>
                                        <p:cTn id="21" dur="1" fill="hold">
                                          <p:stCondLst>
                                            <p:cond delay="0"/>
                                          </p:stCondLst>
                                        </p:cTn>
                                        <p:tgtEl>
                                          <p:spTgt spid="162827"/>
                                        </p:tgtEl>
                                        <p:attrNameLst>
                                          <p:attrName>style.visibility</p:attrName>
                                        </p:attrNameLst>
                                      </p:cBhvr>
                                      <p:to>
                                        <p:strVal val="visible"/>
                                      </p:to>
                                    </p:set>
                                    <p:animEffect transition="in" filter="wipe(left)">
                                      <p:cBhvr>
                                        <p:cTn id="22" dur="500"/>
                                        <p:tgtEl>
                                          <p:spTgt spid="1628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spcBef>
                <a:spcPct val="30000"/>
              </a:spcBef>
              <a:buFontTx/>
              <a:buChar char="•"/>
            </a:pPr>
            <a:r>
              <a:rPr lang="en-US" dirty="0">
                <a:ea typeface="ＭＳ Ｐゴシック" pitchFamily="34" charset="-128"/>
              </a:rPr>
              <a:t>Whenever an INVERTER is present, output is equivalent to input, with a bar over </a:t>
            </a:r>
            <a:r>
              <a:rPr lang="en-US" dirty="0" smtClean="0">
                <a:ea typeface="ＭＳ Ｐゴシック" pitchFamily="34" charset="-128"/>
              </a:rPr>
              <a:t>it</a:t>
            </a:r>
            <a:endParaRPr lang="en-US" dirty="0">
              <a:ea typeface="ＭＳ Ｐゴシック" pitchFamily="34" charset="-128"/>
            </a:endParaRPr>
          </a:p>
          <a:p>
            <a:pPr lvl="1">
              <a:spcBef>
                <a:spcPct val="10000"/>
              </a:spcBef>
              <a:buFontTx/>
              <a:buChar char="–"/>
            </a:pPr>
            <a:r>
              <a:rPr lang="en-US" sz="2500" dirty="0">
                <a:ea typeface="ＭＳ Ｐゴシック" pitchFamily="34" charset="-128"/>
              </a:rPr>
              <a:t>Input </a:t>
            </a:r>
            <a:r>
              <a:rPr lang="en-US" sz="2500" i="1" dirty="0">
                <a:ea typeface="ＭＳ Ｐゴシック" pitchFamily="34" charset="-128"/>
              </a:rPr>
              <a:t>A</a:t>
            </a:r>
            <a:r>
              <a:rPr lang="en-US" sz="2500" dirty="0">
                <a:ea typeface="ＭＳ Ｐゴシック" pitchFamily="34" charset="-128"/>
              </a:rPr>
              <a:t> through an inverter equals </a:t>
            </a:r>
            <a:r>
              <a:rPr lang="en-US" sz="2500" i="1" dirty="0" smtClean="0">
                <a:ea typeface="ＭＳ Ｐゴシック" pitchFamily="34" charset="-128"/>
              </a:rPr>
              <a:t>A</a:t>
            </a:r>
            <a:endParaRPr lang="en-US" sz="2500" dirty="0">
              <a:ea typeface="ＭＳ Ｐゴシック" pitchFamily="34" charset="-128"/>
            </a:endParaRPr>
          </a:p>
          <a:p>
            <a:endParaRPr lang="en-US" dirty="0"/>
          </a:p>
        </p:txBody>
      </p:sp>
      <p:pic>
        <p:nvPicPr>
          <p:cNvPr id="164873" name="Picture 9" descr="fg03_00000_AAGTNLG0"/>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457200" y="3276600"/>
            <a:ext cx="8328025" cy="169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4897" name="Rectangle 33"/>
          <p:cNvSpPr>
            <a:spLocks noChangeArrowheads="1"/>
          </p:cNvSpPr>
          <p:nvPr/>
        </p:nvSpPr>
        <p:spPr bwMode="auto">
          <a:xfrm>
            <a:off x="5081587" y="2167430"/>
            <a:ext cx="8124825" cy="12176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30000"/>
              </a:spcBef>
              <a:buFontTx/>
              <a:buChar char="•"/>
            </a:pPr>
            <a:endParaRPr lang="en-US" sz="2500" b="0" dirty="0">
              <a:latin typeface="Arial" charset="0"/>
              <a:ea typeface="ＭＳ Ｐゴシック" pitchFamily="34" charset="-128"/>
            </a:endParaRPr>
          </a:p>
        </p:txBody>
      </p:sp>
      <p:sp>
        <p:nvSpPr>
          <p:cNvPr id="9" name="Line 34"/>
          <p:cNvSpPr>
            <a:spLocks noChangeShapeType="1"/>
          </p:cNvSpPr>
          <p:nvPr/>
        </p:nvSpPr>
        <p:spPr bwMode="auto">
          <a:xfrm>
            <a:off x="5759668" y="2266898"/>
            <a:ext cx="24765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Rectangle 2"/>
          <p:cNvSpPr>
            <a:spLocks noGrp="1" noChangeArrowheads="1"/>
          </p:cNvSpPr>
          <p:nvPr>
            <p:ph type="title"/>
          </p:nvPr>
        </p:nvSpPr>
        <p:spPr>
          <a:xfrm>
            <a:off x="457200" y="0"/>
            <a:ext cx="8229600" cy="990601"/>
          </a:xfrm>
        </p:spPr>
        <p:txBody>
          <a:bodyPr>
            <a:normAutofit fontScale="90000"/>
          </a:bodyPr>
          <a:lstStyle/>
          <a:p>
            <a:r>
              <a:rPr lang="en-US" dirty="0" smtClean="0"/>
              <a:t>Describing </a:t>
            </a:r>
            <a:r>
              <a:rPr lang="en-US" dirty="0"/>
              <a:t>Logic Circuits Algebraically</a:t>
            </a:r>
          </a:p>
        </p:txBody>
      </p:sp>
    </p:spTree>
    <p:extLst>
      <p:ext uri="{BB962C8B-B14F-4D97-AF65-F5344CB8AC3E}">
        <p14:creationId xmlns:p14="http://schemas.microsoft.com/office/powerpoint/2010/main" val="5989204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afterEffect">
                                  <p:stCondLst>
                                    <p:cond delay="0"/>
                                  </p:stCondLst>
                                  <p:childTnLst>
                                    <p:set>
                                      <p:cBhvr>
                                        <p:cTn id="6" dur="1" fill="hold">
                                          <p:stCondLst>
                                            <p:cond delay="0"/>
                                          </p:stCondLst>
                                        </p:cTn>
                                        <p:tgtEl>
                                          <p:spTgt spid="164873"/>
                                        </p:tgtEl>
                                        <p:attrNameLst>
                                          <p:attrName>style.visibility</p:attrName>
                                        </p:attrNameLst>
                                      </p:cBhvr>
                                      <p:to>
                                        <p:strVal val="visible"/>
                                      </p:to>
                                    </p:set>
                                    <p:animEffect transition="in" filter="wipe(left)">
                                      <p:cBhvr>
                                        <p:cTn id="7" dur="500"/>
                                        <p:tgtEl>
                                          <p:spTgt spid="1648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Further examples</a:t>
            </a:r>
          </a:p>
        </p:txBody>
      </p:sp>
      <p:sp>
        <p:nvSpPr>
          <p:cNvPr id="3" name="Content Placeholder 2"/>
          <p:cNvSpPr>
            <a:spLocks noGrp="1"/>
          </p:cNvSpPr>
          <p:nvPr>
            <p:ph idx="1"/>
          </p:nvPr>
        </p:nvSpPr>
        <p:spPr/>
        <p:txBody>
          <a:bodyPr/>
          <a:lstStyle/>
          <a:p>
            <a:endParaRPr lang="en-US" dirty="0"/>
          </a:p>
        </p:txBody>
      </p:sp>
      <p:pic>
        <p:nvPicPr>
          <p:cNvPr id="6" name="Picture 7" descr="fg03_0150a_AAGTNLK0"/>
          <p:cNvPicPr>
            <a:picLocks noChangeAspect="1" noChangeArrowheads="1"/>
          </p:cNvPicPr>
          <p:nvPr/>
        </p:nvPicPr>
        <p:blipFill>
          <a:blip r:embed="rId2"/>
          <a:srcRect/>
          <a:stretch>
            <a:fillRect/>
          </a:stretch>
        </p:blipFill>
        <p:spPr bwMode="auto">
          <a:xfrm>
            <a:off x="457200" y="1371600"/>
            <a:ext cx="8328025" cy="1924050"/>
          </a:xfrm>
          <a:prstGeom prst="rect">
            <a:avLst/>
          </a:prstGeom>
          <a:noFill/>
        </p:spPr>
      </p:pic>
      <p:pic>
        <p:nvPicPr>
          <p:cNvPr id="7" name="Picture 5" descr="fg03_0150b_AAGTNLK0"/>
          <p:cNvPicPr>
            <a:picLocks noChangeAspect="1" noChangeArrowheads="1"/>
          </p:cNvPicPr>
          <p:nvPr/>
        </p:nvPicPr>
        <p:blipFill>
          <a:blip r:embed="rId3"/>
          <a:srcRect/>
          <a:stretch>
            <a:fillRect/>
          </a:stretch>
        </p:blipFill>
        <p:spPr bwMode="auto">
          <a:xfrm>
            <a:off x="457200" y="3505200"/>
            <a:ext cx="8318500" cy="2979738"/>
          </a:xfrm>
          <a:prstGeom prst="rect">
            <a:avLst/>
          </a:prstGeom>
          <a:noFill/>
        </p:spPr>
      </p:pic>
    </p:spTree>
    <p:extLst>
      <p:ext uri="{BB962C8B-B14F-4D97-AF65-F5344CB8AC3E}">
        <p14:creationId xmlns:p14="http://schemas.microsoft.com/office/powerpoint/2010/main" val="3938756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Evaluating Logic Circuit Outputs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1"/>
                <a:ext cx="8229600" cy="990599"/>
              </a:xfrm>
            </p:spPr>
            <p:txBody>
              <a:bodyPr/>
              <a:lstStyle/>
              <a:p>
                <a:r>
                  <a:rPr lang="en-US" b="0" dirty="0" smtClean="0"/>
                  <a:t>Ex:		</a:t>
                </a:r>
                <a14:m>
                  <m:oMath xmlns:m="http://schemas.openxmlformats.org/officeDocument/2006/math">
                    <m:r>
                      <m:rPr>
                        <m:sty m:val="p"/>
                      </m:rPr>
                      <a:rPr lang="en-US" b="0" i="0" smtClean="0">
                        <a:latin typeface="Cambria Math"/>
                      </a:rPr>
                      <m:t>X</m:t>
                    </m:r>
                    <m:r>
                      <a:rPr lang="en-US" b="0" i="0" smtClean="0">
                        <a:latin typeface="Cambria Math"/>
                      </a:rPr>
                      <m:t>=</m:t>
                    </m:r>
                    <m:bar>
                      <m:barPr>
                        <m:pos m:val="top"/>
                        <m:ctrlPr>
                          <a:rPr lang="en-US" b="0" i="1" smtClean="0">
                            <a:latin typeface="Cambria Math"/>
                          </a:rPr>
                        </m:ctrlPr>
                      </m:barPr>
                      <m:e>
                        <m:r>
                          <m:rPr>
                            <m:sty m:val="p"/>
                          </m:rPr>
                          <a:rPr lang="en-US" b="0" i="0" smtClean="0">
                            <a:latin typeface="Cambria Math"/>
                          </a:rPr>
                          <m:t>A</m:t>
                        </m:r>
                        <m:bar>
                          <m:barPr>
                            <m:pos m:val="top"/>
                            <m:ctrlPr>
                              <a:rPr lang="en-US" b="0" i="1" smtClean="0">
                                <a:latin typeface="Cambria Math"/>
                              </a:rPr>
                            </m:ctrlPr>
                          </m:barPr>
                          <m:e>
                            <m:r>
                              <m:rPr>
                                <m:sty m:val="p"/>
                              </m:rPr>
                              <a:rPr lang="en-US" b="0" i="0" smtClean="0">
                                <a:latin typeface="Cambria Math"/>
                              </a:rPr>
                              <m:t>B</m:t>
                            </m:r>
                          </m:e>
                        </m:bar>
                        <m:r>
                          <m:rPr>
                            <m:sty m:val="p"/>
                          </m:rPr>
                          <a:rPr lang="en-US" b="0" i="0" smtClean="0">
                            <a:latin typeface="Cambria Math"/>
                          </a:rPr>
                          <m:t>C</m:t>
                        </m:r>
                        <m:r>
                          <a:rPr lang="en-US" b="0" i="0" smtClean="0">
                            <a:latin typeface="Cambria Math"/>
                          </a:rPr>
                          <m:t>(</m:t>
                        </m:r>
                        <m:r>
                          <m:rPr>
                            <m:sty m:val="p"/>
                          </m:rPr>
                          <a:rPr lang="en-US" b="0" i="0" smtClean="0">
                            <a:latin typeface="Cambria Math"/>
                          </a:rPr>
                          <m:t>D</m:t>
                        </m:r>
                        <m:r>
                          <a:rPr lang="en-US" b="0" i="0" smtClean="0">
                            <a:latin typeface="Cambria Math"/>
                          </a:rPr>
                          <m:t>+</m:t>
                        </m:r>
                        <m:bar>
                          <m:barPr>
                            <m:pos m:val="top"/>
                            <m:ctrlPr>
                              <a:rPr lang="en-US" b="0" i="1" smtClean="0">
                                <a:latin typeface="Cambria Math"/>
                              </a:rPr>
                            </m:ctrlPr>
                          </m:barPr>
                          <m:e>
                            <m:r>
                              <m:rPr>
                                <m:sty m:val="p"/>
                              </m:rPr>
                              <a:rPr lang="en-US" b="0" i="0" smtClean="0">
                                <a:latin typeface="Cambria Math"/>
                              </a:rPr>
                              <m:t>E</m:t>
                            </m:r>
                          </m:e>
                        </m:bar>
                        <m:r>
                          <a:rPr lang="en-US" b="0" i="0" smtClean="0">
                            <a:latin typeface="Cambria Math"/>
                          </a:rPr>
                          <m:t>)</m:t>
                        </m:r>
                      </m:e>
                    </m:bar>
                  </m:oMath>
                </a14:m>
                <a:r>
                  <a:rPr lang="en-US" dirty="0" smtClean="0"/>
                  <a:t> + FG</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1"/>
                <a:ext cx="8229600" cy="990599"/>
              </a:xfrm>
              <a:blipFill rotWithShape="1">
                <a:blip r:embed="rId2"/>
                <a:stretch>
                  <a:fillRect l="-1259"/>
                </a:stretch>
              </a:blipFill>
            </p:spPr>
            <p:txBody>
              <a:bodyPr/>
              <a:lstStyle/>
              <a:p>
                <a:r>
                  <a:rPr lang="en-US">
                    <a:noFill/>
                  </a:rPr>
                  <a:t> </a:t>
                </a:r>
              </a:p>
            </p:txBody>
          </p:sp>
        </mc:Fallback>
      </mc:AlternateContent>
      <p:sp>
        <p:nvSpPr>
          <p:cNvPr id="5" name="Content Placeholder 2"/>
          <p:cNvSpPr txBox="1">
            <a:spLocks/>
          </p:cNvSpPr>
          <p:nvPr/>
        </p:nvSpPr>
        <p:spPr>
          <a:xfrm>
            <a:off x="457200" y="2209800"/>
            <a:ext cx="8229600" cy="3733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Rules for evaluating a Boolean expression:</a:t>
            </a:r>
          </a:p>
          <a:p>
            <a:pPr lvl="1"/>
            <a:r>
              <a:rPr lang="en-US" dirty="0"/>
              <a:t>Perform all inversions of single </a:t>
            </a:r>
            <a:r>
              <a:rPr lang="en-US" dirty="0" smtClean="0"/>
              <a:t>terms</a:t>
            </a:r>
            <a:endParaRPr lang="en-US" dirty="0"/>
          </a:p>
          <a:p>
            <a:pPr lvl="1"/>
            <a:r>
              <a:rPr lang="en-US" dirty="0"/>
              <a:t>Perform all operations within </a:t>
            </a:r>
            <a:r>
              <a:rPr lang="en-US" dirty="0" smtClean="0"/>
              <a:t>parenthesis</a:t>
            </a:r>
            <a:endParaRPr lang="en-US" dirty="0"/>
          </a:p>
          <a:p>
            <a:pPr lvl="1"/>
            <a:r>
              <a:rPr lang="en-US" dirty="0"/>
              <a:t>Perform </a:t>
            </a:r>
            <a:r>
              <a:rPr lang="en-US" b="1" dirty="0"/>
              <a:t>AND</a:t>
            </a:r>
            <a:r>
              <a:rPr lang="en-US" dirty="0"/>
              <a:t> operation before an </a:t>
            </a:r>
            <a:r>
              <a:rPr lang="en-US" b="1" dirty="0"/>
              <a:t>OR</a:t>
            </a:r>
            <a:r>
              <a:rPr lang="en-US" dirty="0"/>
              <a:t> operation unless parenthesis indicate </a:t>
            </a:r>
            <a:r>
              <a:rPr lang="en-US" dirty="0" smtClean="0"/>
              <a:t>otherwise</a:t>
            </a:r>
            <a:endParaRPr lang="en-US" dirty="0"/>
          </a:p>
          <a:p>
            <a:pPr lvl="1"/>
            <a:r>
              <a:rPr lang="en-US" dirty="0"/>
              <a:t>If an expression has a bar over it, perform operations inside the expression, and then invert the </a:t>
            </a:r>
            <a:r>
              <a:rPr lang="en-US" dirty="0" smtClean="0"/>
              <a:t>result</a:t>
            </a:r>
            <a:endParaRPr lang="en-US" dirty="0"/>
          </a:p>
        </p:txBody>
      </p:sp>
    </p:spTree>
    <p:extLst>
      <p:ext uri="{BB962C8B-B14F-4D97-AF65-F5344CB8AC3E}">
        <p14:creationId xmlns:p14="http://schemas.microsoft.com/office/powerpoint/2010/main" val="1974771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Evaluating Logic Circuit Outputs</a:t>
            </a:r>
          </a:p>
        </p:txBody>
      </p:sp>
      <p:sp>
        <p:nvSpPr>
          <p:cNvPr id="3" name="Content Placeholder 2"/>
          <p:cNvSpPr>
            <a:spLocks noGrp="1"/>
          </p:cNvSpPr>
          <p:nvPr>
            <p:ph idx="1"/>
          </p:nvPr>
        </p:nvSpPr>
        <p:spPr/>
        <p:txBody>
          <a:bodyPr/>
          <a:lstStyle/>
          <a:p>
            <a:r>
              <a:rPr lang="en-US" dirty="0"/>
              <a:t>The best way to analyze a circuit made up of multiple logic gates is to use a truth </a:t>
            </a:r>
            <a:r>
              <a:rPr lang="en-US" dirty="0" smtClean="0"/>
              <a:t>table</a:t>
            </a:r>
            <a:endParaRPr lang="en-US" dirty="0"/>
          </a:p>
          <a:p>
            <a:pPr lvl="1"/>
            <a:r>
              <a:rPr lang="en-US" dirty="0"/>
              <a:t>It allows you to analyze one gate or </a:t>
            </a:r>
            <a:r>
              <a:rPr lang="en-US" dirty="0" smtClean="0"/>
              <a:t>logic combination </a:t>
            </a:r>
            <a:r>
              <a:rPr lang="en-US" dirty="0"/>
              <a:t>at a </a:t>
            </a:r>
            <a:r>
              <a:rPr lang="en-US" dirty="0" smtClean="0"/>
              <a:t>time</a:t>
            </a:r>
            <a:endParaRPr lang="en-US" dirty="0"/>
          </a:p>
          <a:p>
            <a:pPr lvl="1"/>
            <a:r>
              <a:rPr lang="en-US" dirty="0"/>
              <a:t>It allows you to easily double-check your </a:t>
            </a:r>
            <a:r>
              <a:rPr lang="en-US" dirty="0" smtClean="0"/>
              <a:t>work</a:t>
            </a:r>
            <a:endParaRPr lang="en-US" dirty="0"/>
          </a:p>
          <a:p>
            <a:pPr lvl="1"/>
            <a:r>
              <a:rPr lang="en-US" dirty="0"/>
              <a:t>When you are done, you have a table of tremendous benefit in troubleshooting the logic </a:t>
            </a:r>
            <a:r>
              <a:rPr lang="en-US" dirty="0" smtClean="0"/>
              <a:t>circuit</a:t>
            </a:r>
            <a:endParaRPr lang="en-US" dirty="0"/>
          </a:p>
        </p:txBody>
      </p:sp>
    </p:spTree>
    <p:extLst>
      <p:ext uri="{BB962C8B-B14F-4D97-AF65-F5344CB8AC3E}">
        <p14:creationId xmlns:p14="http://schemas.microsoft.com/office/powerpoint/2010/main" val="5446147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Evaluating Logic Circuit Outputs</a:t>
            </a:r>
          </a:p>
        </p:txBody>
      </p:sp>
      <p:sp>
        <p:nvSpPr>
          <p:cNvPr id="3" name="Content Placeholder 2"/>
          <p:cNvSpPr>
            <a:spLocks noGrp="1"/>
          </p:cNvSpPr>
          <p:nvPr>
            <p:ph idx="1"/>
          </p:nvPr>
        </p:nvSpPr>
        <p:spPr/>
        <p:txBody>
          <a:bodyPr/>
          <a:lstStyle/>
          <a:p>
            <a:r>
              <a:rPr lang="en-US" dirty="0" smtClean="0"/>
              <a:t>Example: Evaluate outputs for this logic circuit</a:t>
            </a:r>
          </a:p>
          <a:p>
            <a:endParaRPr lang="en-US" dirty="0"/>
          </a:p>
        </p:txBody>
      </p:sp>
      <p:pic>
        <p:nvPicPr>
          <p:cNvPr id="4" name="Picture 4" descr="fg03_0160a_AAGTNLL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7522" y="2514600"/>
            <a:ext cx="6016625"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0050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Boolean Algebra</a:t>
            </a:r>
            <a:endParaRPr lang="en-US" sz="3600" dirty="0"/>
          </a:p>
        </p:txBody>
      </p:sp>
      <p:sp>
        <p:nvSpPr>
          <p:cNvPr id="3" name="Content Placeholder 2"/>
          <p:cNvSpPr>
            <a:spLocks noGrp="1"/>
          </p:cNvSpPr>
          <p:nvPr>
            <p:ph idx="1"/>
          </p:nvPr>
        </p:nvSpPr>
        <p:spPr>
          <a:xfrm>
            <a:off x="457200" y="1295400"/>
            <a:ext cx="8229600" cy="5105399"/>
          </a:xfrm>
        </p:spPr>
        <p:txBody>
          <a:bodyPr>
            <a:normAutofit lnSpcReduction="10000"/>
          </a:bodyPr>
          <a:lstStyle/>
          <a:p>
            <a:r>
              <a:rPr lang="en-US" dirty="0" smtClean="0"/>
              <a:t>Boolean Algebra allows only two values (two logic states): 0 and 1</a:t>
            </a:r>
          </a:p>
          <a:p>
            <a:endParaRPr lang="en-US" dirty="0"/>
          </a:p>
          <a:p>
            <a:endParaRPr lang="en-US" dirty="0" smtClean="0"/>
          </a:p>
          <a:p>
            <a:pPr lvl="1"/>
            <a:endParaRPr lang="en-US" dirty="0"/>
          </a:p>
          <a:p>
            <a:pPr lvl="1"/>
            <a:endParaRPr lang="en-US" dirty="0" smtClean="0"/>
          </a:p>
          <a:p>
            <a:pPr lvl="1"/>
            <a:endParaRPr lang="en-US" dirty="0" smtClean="0"/>
          </a:p>
          <a:p>
            <a:pPr lvl="1"/>
            <a:endParaRPr lang="en-US" dirty="0" smtClean="0"/>
          </a:p>
          <a:p>
            <a:pPr lvl="1"/>
            <a:endParaRPr lang="en-US" dirty="0" smtClean="0"/>
          </a:p>
          <a:p>
            <a:r>
              <a:rPr lang="en-US" dirty="0" smtClean="0"/>
              <a:t>Three basic logic operations:</a:t>
            </a:r>
          </a:p>
          <a:p>
            <a:pPr lvl="1"/>
            <a:r>
              <a:rPr lang="en-US" dirty="0" smtClean="0"/>
              <a:t>OR, AND </a:t>
            </a:r>
            <a:r>
              <a:rPr lang="en-US" dirty="0" err="1" smtClean="0"/>
              <a:t>and</a:t>
            </a:r>
            <a:r>
              <a:rPr lang="en-US" dirty="0" smtClean="0"/>
              <a:t> NOT</a:t>
            </a:r>
          </a:p>
        </p:txBody>
      </p:sp>
      <p:pic>
        <p:nvPicPr>
          <p:cNvPr id="8" name="Picture 6" descr="ta03_00100"/>
          <p:cNvPicPr>
            <a:picLocks noChangeAspect="1" noChangeArrowheads="1"/>
          </p:cNvPicPr>
          <p:nvPr/>
        </p:nvPicPr>
        <p:blipFill>
          <a:blip r:embed="rId3"/>
          <a:srcRect/>
          <a:stretch>
            <a:fillRect/>
          </a:stretch>
        </p:blipFill>
        <p:spPr bwMode="auto">
          <a:xfrm>
            <a:off x="2133600" y="2133601"/>
            <a:ext cx="4635805" cy="2895600"/>
          </a:xfrm>
          <a:prstGeom prst="rect">
            <a:avLst/>
          </a:prstGeom>
          <a:noFill/>
        </p:spPr>
      </p:pic>
    </p:spTree>
    <p:extLst>
      <p:ext uri="{BB962C8B-B14F-4D97-AF65-F5344CB8AC3E}">
        <p14:creationId xmlns:p14="http://schemas.microsoft.com/office/powerpoint/2010/main" val="3438144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normAutofit fontScale="90000"/>
          </a:bodyPr>
          <a:lstStyle/>
          <a:p>
            <a:r>
              <a:rPr lang="en-US" dirty="0" smtClean="0"/>
              <a:t>Evaluating </a:t>
            </a:r>
            <a:r>
              <a:rPr lang="en-US" dirty="0"/>
              <a:t>Logic Circuit Outputs</a:t>
            </a:r>
          </a:p>
        </p:txBody>
      </p:sp>
      <p:sp>
        <p:nvSpPr>
          <p:cNvPr id="2" name="Content Placeholder 1"/>
          <p:cNvSpPr>
            <a:spLocks noGrp="1"/>
          </p:cNvSpPr>
          <p:nvPr>
            <p:ph idx="1"/>
          </p:nvPr>
        </p:nvSpPr>
        <p:spPr/>
        <p:txBody>
          <a:bodyPr/>
          <a:lstStyle/>
          <a:p>
            <a:r>
              <a:rPr lang="en-US" dirty="0" smtClean="0">
                <a:ea typeface="ＭＳ Ｐゴシック" pitchFamily="34" charset="-128"/>
              </a:rPr>
              <a:t>Step 1: List </a:t>
            </a:r>
            <a:r>
              <a:rPr lang="en-US" dirty="0">
                <a:ea typeface="ＭＳ Ｐゴシック" pitchFamily="34" charset="-128"/>
              </a:rPr>
              <a:t>all input </a:t>
            </a:r>
            <a:r>
              <a:rPr lang="en-US" dirty="0" smtClean="0">
                <a:ea typeface="ＭＳ Ｐゴシック" pitchFamily="34" charset="-128"/>
              </a:rPr>
              <a:t>combinations</a:t>
            </a:r>
          </a:p>
          <a:p>
            <a:r>
              <a:rPr lang="en-US" dirty="0" smtClean="0">
                <a:ea typeface="ＭＳ Ｐゴシック" pitchFamily="34" charset="-128"/>
              </a:rPr>
              <a:t>Step 2: Create </a:t>
            </a:r>
            <a:r>
              <a:rPr lang="en-US" dirty="0">
                <a:ea typeface="ＭＳ Ｐゴシック" pitchFamily="34" charset="-128"/>
              </a:rPr>
              <a:t>a column in the truth table for each intermediate signal (node</a:t>
            </a:r>
            <a:r>
              <a:rPr lang="en-US" dirty="0" smtClean="0">
                <a:ea typeface="ＭＳ Ｐゴシック" pitchFamily="34" charset="-128"/>
              </a:rPr>
              <a:t>)</a:t>
            </a:r>
            <a:endParaRPr lang="en-US" dirty="0">
              <a:ea typeface="ＭＳ Ｐゴシック" pitchFamily="34" charset="-128"/>
            </a:endParaRPr>
          </a:p>
          <a:p>
            <a:endParaRPr lang="en-US" dirty="0"/>
          </a:p>
        </p:txBody>
      </p:sp>
      <p:pic>
        <p:nvPicPr>
          <p:cNvPr id="397318" name="Picture 6" descr="fg03_0160b_AAGTNLL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0" y="2301875"/>
            <a:ext cx="3573463" cy="3306763"/>
          </a:xfrm>
          <a:prstGeom prst="rect">
            <a:avLst/>
          </a:prstGeom>
          <a:noFill/>
          <a:extLst>
            <a:ext uri="{909E8E84-426E-40DD-AFC4-6F175D3DCCD1}">
              <a14:hiddenFill xmlns:a14="http://schemas.microsoft.com/office/drawing/2010/main">
                <a:solidFill>
                  <a:srgbClr val="FFFFFF"/>
                </a:solidFill>
              </a14:hiddenFill>
            </a:ext>
          </a:extLst>
        </p:spPr>
      </p:pic>
      <p:pic>
        <p:nvPicPr>
          <p:cNvPr id="397319" name="Picture 7" descr="fg03_0160a_AAGTNLL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1988" y="2846388"/>
            <a:ext cx="4625975" cy="1874837"/>
          </a:xfrm>
          <a:prstGeom prst="rect">
            <a:avLst/>
          </a:prstGeom>
          <a:noFill/>
          <a:extLst>
            <a:ext uri="{909E8E84-426E-40DD-AFC4-6F175D3DCCD1}">
              <a14:hiddenFill xmlns:a14="http://schemas.microsoft.com/office/drawing/2010/main">
                <a:solidFill>
                  <a:srgbClr val="FFFFFF"/>
                </a:solidFill>
              </a14:hiddenFill>
            </a:ext>
          </a:extLst>
        </p:spPr>
      </p:pic>
      <p:sp>
        <p:nvSpPr>
          <p:cNvPr id="397320" name="Rectangle 8"/>
          <p:cNvSpPr>
            <a:spLocks noChangeArrowheads="1"/>
          </p:cNvSpPr>
          <p:nvPr/>
        </p:nvSpPr>
        <p:spPr bwMode="auto">
          <a:xfrm>
            <a:off x="520700" y="733425"/>
            <a:ext cx="8518525"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30000"/>
              </a:spcBef>
              <a:buFontTx/>
              <a:buChar char="•"/>
            </a:pPr>
            <a:endParaRPr lang="en-US" sz="2800" b="0" dirty="0">
              <a:latin typeface="Arial" charset="0"/>
              <a:ea typeface="ＭＳ Ｐゴシック" pitchFamily="34" charset="-128"/>
            </a:endParaRPr>
          </a:p>
        </p:txBody>
      </p:sp>
      <p:grpSp>
        <p:nvGrpSpPr>
          <p:cNvPr id="397321" name="Group 9"/>
          <p:cNvGrpSpPr>
            <a:grpSpLocks/>
          </p:cNvGrpSpPr>
          <p:nvPr/>
        </p:nvGrpSpPr>
        <p:grpSpPr bwMode="auto">
          <a:xfrm>
            <a:off x="1500188" y="5546725"/>
            <a:ext cx="5553075" cy="790575"/>
            <a:chOff x="945" y="3494"/>
            <a:chExt cx="3498" cy="498"/>
          </a:xfrm>
        </p:grpSpPr>
        <p:grpSp>
          <p:nvGrpSpPr>
            <p:cNvPr id="397322" name="Group 10"/>
            <p:cNvGrpSpPr>
              <a:grpSpLocks/>
            </p:cNvGrpSpPr>
            <p:nvPr/>
          </p:nvGrpSpPr>
          <p:grpSpPr bwMode="auto">
            <a:xfrm flipV="1">
              <a:off x="4042" y="3494"/>
              <a:ext cx="333" cy="336"/>
              <a:chOff x="912" y="814"/>
              <a:chExt cx="864" cy="168"/>
            </a:xfrm>
          </p:grpSpPr>
          <p:sp>
            <p:nvSpPr>
              <p:cNvPr id="397323" name="Line 11"/>
              <p:cNvSpPr>
                <a:spLocks noChangeShapeType="1"/>
              </p:cNvSpPr>
              <p:nvPr/>
            </p:nvSpPr>
            <p:spPr bwMode="auto">
              <a:xfrm>
                <a:off x="912" y="814"/>
                <a:ext cx="8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7324" name="Line 12"/>
              <p:cNvSpPr>
                <a:spLocks noChangeShapeType="1"/>
              </p:cNvSpPr>
              <p:nvPr/>
            </p:nvSpPr>
            <p:spPr bwMode="auto">
              <a:xfrm>
                <a:off x="1776" y="814"/>
                <a:ext cx="0" cy="168"/>
              </a:xfrm>
              <a:prstGeom prst="line">
                <a:avLst/>
              </a:prstGeom>
              <a:noFill/>
              <a:ln w="952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97325" name="Rectangle 13"/>
            <p:cNvSpPr>
              <a:spLocks noChangeArrowheads="1"/>
            </p:cNvSpPr>
            <p:nvPr/>
          </p:nvSpPr>
          <p:spPr bwMode="auto">
            <a:xfrm>
              <a:off x="960" y="3696"/>
              <a:ext cx="3094" cy="25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Times New Roman" pitchFamily="18" charset="0"/>
                <a:cs typeface="Times New Roman" pitchFamily="18" charset="0"/>
              </a:endParaRPr>
            </a:p>
          </p:txBody>
        </p:sp>
        <p:sp>
          <p:nvSpPr>
            <p:cNvPr id="397326" name="Rectangle 14"/>
            <p:cNvSpPr>
              <a:spLocks noChangeArrowheads="1"/>
            </p:cNvSpPr>
            <p:nvPr/>
          </p:nvSpPr>
          <p:spPr bwMode="auto">
            <a:xfrm>
              <a:off x="945" y="3708"/>
              <a:ext cx="3498" cy="2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30000"/>
                </a:spcBef>
              </a:pPr>
              <a:r>
                <a:rPr lang="en-US" sz="2000" b="0" dirty="0">
                  <a:latin typeface="Times New Roman" pitchFamily="18" charset="0"/>
                  <a:ea typeface="ＭＳ Ｐゴシック" pitchFamily="34" charset="-128"/>
                  <a:cs typeface="Times New Roman" pitchFamily="18" charset="0"/>
                </a:rPr>
                <a:t>Node </a:t>
              </a:r>
              <a:r>
                <a:rPr lang="en-US" sz="2000" b="0" i="1" dirty="0">
                  <a:latin typeface="Times New Roman" pitchFamily="18" charset="0"/>
                  <a:ea typeface="ＭＳ Ｐゴシック" pitchFamily="34" charset="-128"/>
                  <a:cs typeface="Times New Roman" pitchFamily="18" charset="0"/>
                </a:rPr>
                <a:t>u</a:t>
              </a:r>
              <a:r>
                <a:rPr lang="en-US" sz="2000" b="0" dirty="0">
                  <a:latin typeface="Times New Roman" pitchFamily="18" charset="0"/>
                  <a:ea typeface="ＭＳ Ｐゴシック" pitchFamily="34" charset="-128"/>
                  <a:cs typeface="Times New Roman" pitchFamily="18" charset="0"/>
                </a:rPr>
                <a:t> has been filled as the complement of </a:t>
              </a:r>
              <a:r>
                <a:rPr lang="en-US" sz="2000" b="0" i="1" dirty="0">
                  <a:latin typeface="Times New Roman" pitchFamily="18" charset="0"/>
                  <a:ea typeface="ＭＳ Ｐゴシック" pitchFamily="34" charset="-128"/>
                  <a:cs typeface="Times New Roman" pitchFamily="18" charset="0"/>
                </a:rPr>
                <a:t>A</a:t>
              </a:r>
              <a:endParaRPr lang="en-US" sz="2000" b="0" dirty="0">
                <a:latin typeface="Times New Roman" pitchFamily="18" charset="0"/>
                <a:ea typeface="ＭＳ Ｐゴシック" pitchFamily="34" charset="-128"/>
                <a:cs typeface="Times New Roman" pitchFamily="18" charset="0"/>
              </a:endParaRPr>
            </a:p>
          </p:txBody>
        </p:sp>
      </p:grpSp>
    </p:spTree>
    <p:extLst>
      <p:ext uri="{BB962C8B-B14F-4D97-AF65-F5344CB8AC3E}">
        <p14:creationId xmlns:p14="http://schemas.microsoft.com/office/powerpoint/2010/main" val="26428308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nodePh="1">
                                  <p:stCondLst>
                                    <p:cond delay="0"/>
                                  </p:stCondLst>
                                  <p:endCondLst>
                                    <p:cond evt="begin" delay="0">
                                      <p:tn val="5"/>
                                    </p:cond>
                                  </p:endCondLst>
                                  <p:childTnLst>
                                    <p:set>
                                      <p:cBhvr>
                                        <p:cTn id="6" dur="1" fill="hold">
                                          <p:stCondLst>
                                            <p:cond delay="0"/>
                                          </p:stCondLst>
                                        </p:cTn>
                                        <p:tgtEl>
                                          <p:spTgt spid="397320">
                                            <p:txEl>
                                              <p:pRg st="0" end="0"/>
                                            </p:txEl>
                                          </p:spTgt>
                                        </p:tgtEl>
                                        <p:attrNameLst>
                                          <p:attrName>style.visibility</p:attrName>
                                        </p:attrNameLst>
                                      </p:cBhvr>
                                      <p:to>
                                        <p:strVal val="visible"/>
                                      </p:to>
                                    </p:set>
                                    <p:anim calcmode="lin" valueType="num">
                                      <p:cBhvr additive="base">
                                        <p:cTn id="7" dur="500" fill="hold"/>
                                        <p:tgtEl>
                                          <p:spTgt spid="39732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7320">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8" fill="hold" nodeType="afterEffect">
                                  <p:stCondLst>
                                    <p:cond delay="0"/>
                                  </p:stCondLst>
                                  <p:childTnLst>
                                    <p:set>
                                      <p:cBhvr>
                                        <p:cTn id="11" dur="1" fill="hold">
                                          <p:stCondLst>
                                            <p:cond delay="0"/>
                                          </p:stCondLst>
                                        </p:cTn>
                                        <p:tgtEl>
                                          <p:spTgt spid="397319"/>
                                        </p:tgtEl>
                                        <p:attrNameLst>
                                          <p:attrName>style.visibility</p:attrName>
                                        </p:attrNameLst>
                                      </p:cBhvr>
                                      <p:to>
                                        <p:strVal val="visible"/>
                                      </p:to>
                                    </p:set>
                                    <p:animEffect transition="in" filter="wipe(left)">
                                      <p:cBhvr>
                                        <p:cTn id="12" dur="500"/>
                                        <p:tgtEl>
                                          <p:spTgt spid="397319"/>
                                        </p:tgtEl>
                                      </p:cBhvr>
                                    </p:animEffect>
                                  </p:childTnLst>
                                </p:cTn>
                              </p:par>
                            </p:childTnLst>
                          </p:cTn>
                        </p:par>
                        <p:par>
                          <p:cTn id="13" fill="hold" nodeType="afterGroup">
                            <p:stCondLst>
                              <p:cond delay="1000"/>
                            </p:stCondLst>
                            <p:childTnLst>
                              <p:par>
                                <p:cTn id="14" presetID="22" presetClass="entr" presetSubtype="1" fill="hold" nodeType="afterEffect">
                                  <p:stCondLst>
                                    <p:cond delay="0"/>
                                  </p:stCondLst>
                                  <p:childTnLst>
                                    <p:set>
                                      <p:cBhvr>
                                        <p:cTn id="15" dur="1" fill="hold">
                                          <p:stCondLst>
                                            <p:cond delay="0"/>
                                          </p:stCondLst>
                                        </p:cTn>
                                        <p:tgtEl>
                                          <p:spTgt spid="397318"/>
                                        </p:tgtEl>
                                        <p:attrNameLst>
                                          <p:attrName>style.visibility</p:attrName>
                                        </p:attrNameLst>
                                      </p:cBhvr>
                                      <p:to>
                                        <p:strVal val="visible"/>
                                      </p:to>
                                    </p:set>
                                    <p:animEffect transition="in" filter="wipe(up)">
                                      <p:cBhvr>
                                        <p:cTn id="16" dur="500"/>
                                        <p:tgtEl>
                                          <p:spTgt spid="397318"/>
                                        </p:tgtEl>
                                      </p:cBhvr>
                                    </p:animEffect>
                                  </p:childTnLst>
                                </p:cTn>
                              </p:par>
                            </p:childTnLst>
                          </p:cTn>
                        </p:par>
                        <p:par>
                          <p:cTn id="17" fill="hold" nodeType="afterGroup">
                            <p:stCondLst>
                              <p:cond delay="1500"/>
                            </p:stCondLst>
                            <p:childTnLst>
                              <p:par>
                                <p:cTn id="18" presetID="22" presetClass="entr" presetSubtype="8" fill="hold" nodeType="afterEffect">
                                  <p:stCondLst>
                                    <p:cond delay="0"/>
                                  </p:stCondLst>
                                  <p:childTnLst>
                                    <p:set>
                                      <p:cBhvr>
                                        <p:cTn id="19" dur="1" fill="hold">
                                          <p:stCondLst>
                                            <p:cond delay="0"/>
                                          </p:stCondLst>
                                        </p:cTn>
                                        <p:tgtEl>
                                          <p:spTgt spid="397321"/>
                                        </p:tgtEl>
                                        <p:attrNameLst>
                                          <p:attrName>style.visibility</p:attrName>
                                        </p:attrNameLst>
                                      </p:cBhvr>
                                      <p:to>
                                        <p:strVal val="visible"/>
                                      </p:to>
                                    </p:set>
                                    <p:animEffect transition="in" filter="wipe(left)">
                                      <p:cBhvr>
                                        <p:cTn id="20" dur="500"/>
                                        <p:tgtEl>
                                          <p:spTgt spid="3973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20"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23" name="Rectangle 15"/>
          <p:cNvSpPr>
            <a:spLocks noChangeArrowheads="1"/>
          </p:cNvSpPr>
          <p:nvPr/>
        </p:nvSpPr>
        <p:spPr bwMode="auto">
          <a:xfrm>
            <a:off x="520700" y="733425"/>
            <a:ext cx="8518525"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30000"/>
              </a:spcBef>
              <a:buFontTx/>
              <a:buChar char="•"/>
            </a:pPr>
            <a:endParaRPr lang="en-US" sz="2800" b="0" i="1" dirty="0">
              <a:latin typeface="Arial" charset="0"/>
              <a:ea typeface="ＭＳ Ｐゴシック" pitchFamily="34" charset="-128"/>
            </a:endParaRPr>
          </a:p>
        </p:txBody>
      </p:sp>
      <p:sp>
        <p:nvSpPr>
          <p:cNvPr id="401410" name="Rectangle 2"/>
          <p:cNvSpPr>
            <a:spLocks noGrp="1" noChangeArrowheads="1"/>
          </p:cNvSpPr>
          <p:nvPr>
            <p:ph type="title"/>
          </p:nvPr>
        </p:nvSpPr>
        <p:spPr/>
        <p:txBody>
          <a:bodyPr>
            <a:normAutofit fontScale="90000"/>
          </a:bodyPr>
          <a:lstStyle/>
          <a:p>
            <a:r>
              <a:rPr lang="en-US" dirty="0" smtClean="0"/>
              <a:t>Evaluating </a:t>
            </a:r>
            <a:r>
              <a:rPr lang="en-US" dirty="0"/>
              <a:t>Logic Circuit Outputs</a:t>
            </a:r>
          </a:p>
        </p:txBody>
      </p:sp>
      <p:sp>
        <p:nvSpPr>
          <p:cNvPr id="2" name="Content Placeholder 1"/>
          <p:cNvSpPr>
            <a:spLocks noGrp="1"/>
          </p:cNvSpPr>
          <p:nvPr>
            <p:ph idx="1"/>
          </p:nvPr>
        </p:nvSpPr>
        <p:spPr/>
        <p:txBody>
          <a:bodyPr/>
          <a:lstStyle/>
          <a:p>
            <a:r>
              <a:rPr lang="en-US" dirty="0" smtClean="0">
                <a:ea typeface="ＭＳ Ｐゴシック" pitchFamily="34" charset="-128"/>
              </a:rPr>
              <a:t>Step 3: fill </a:t>
            </a:r>
            <a:r>
              <a:rPr lang="en-US" dirty="0">
                <a:ea typeface="ＭＳ Ｐゴシック" pitchFamily="34" charset="-128"/>
              </a:rPr>
              <a:t>in the values for column </a:t>
            </a:r>
            <a:r>
              <a:rPr lang="en-US" i="1" dirty="0" smtClean="0">
                <a:ea typeface="ＭＳ Ｐゴシック" pitchFamily="34" charset="-128"/>
              </a:rPr>
              <a:t>v</a:t>
            </a:r>
            <a:endParaRPr lang="en-US" i="1" dirty="0">
              <a:ea typeface="ＭＳ Ｐゴシック" pitchFamily="34" charset="-128"/>
            </a:endParaRPr>
          </a:p>
        </p:txBody>
      </p:sp>
      <p:pic>
        <p:nvPicPr>
          <p:cNvPr id="401411" name="Picture 3" descr="fg03_0160c_AAGTNLL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7338" y="2266950"/>
            <a:ext cx="3546475" cy="3308350"/>
          </a:xfrm>
          <a:prstGeom prst="rect">
            <a:avLst/>
          </a:prstGeom>
          <a:noFill/>
          <a:extLst>
            <a:ext uri="{909E8E84-426E-40DD-AFC4-6F175D3DCCD1}">
              <a14:hiddenFill xmlns:a14="http://schemas.microsoft.com/office/drawing/2010/main">
                <a:solidFill>
                  <a:srgbClr val="FFFFFF"/>
                </a:solidFill>
              </a14:hiddenFill>
            </a:ext>
          </a:extLst>
        </p:spPr>
      </p:pic>
      <p:pic>
        <p:nvPicPr>
          <p:cNvPr id="401412" name="Picture 4" descr="fg03_0160a_AAGTNLL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1988" y="2846388"/>
            <a:ext cx="4625975" cy="1874837"/>
          </a:xfrm>
          <a:prstGeom prst="rect">
            <a:avLst/>
          </a:prstGeom>
          <a:noFill/>
          <a:extLst>
            <a:ext uri="{909E8E84-426E-40DD-AFC4-6F175D3DCCD1}">
              <a14:hiddenFill xmlns:a14="http://schemas.microsoft.com/office/drawing/2010/main">
                <a:solidFill>
                  <a:srgbClr val="FFFFFF"/>
                </a:solidFill>
              </a14:hiddenFill>
            </a:ext>
          </a:extLst>
        </p:spPr>
      </p:pic>
      <p:grpSp>
        <p:nvGrpSpPr>
          <p:cNvPr id="401426" name="Group 18"/>
          <p:cNvGrpSpPr>
            <a:grpSpLocks/>
          </p:cNvGrpSpPr>
          <p:nvPr/>
        </p:nvGrpSpPr>
        <p:grpSpPr bwMode="auto">
          <a:xfrm>
            <a:off x="1828800" y="5546729"/>
            <a:ext cx="5680075" cy="785813"/>
            <a:chOff x="1164" y="3494"/>
            <a:chExt cx="3578" cy="495"/>
          </a:xfrm>
        </p:grpSpPr>
        <p:grpSp>
          <p:nvGrpSpPr>
            <p:cNvPr id="401414" name="Group 6"/>
            <p:cNvGrpSpPr>
              <a:grpSpLocks/>
            </p:cNvGrpSpPr>
            <p:nvPr/>
          </p:nvGrpSpPr>
          <p:grpSpPr bwMode="auto">
            <a:xfrm flipV="1">
              <a:off x="4069" y="3494"/>
              <a:ext cx="612" cy="258"/>
              <a:chOff x="912" y="814"/>
              <a:chExt cx="864" cy="168"/>
            </a:xfrm>
          </p:grpSpPr>
          <p:sp>
            <p:nvSpPr>
              <p:cNvPr id="401415" name="Line 7"/>
              <p:cNvSpPr>
                <a:spLocks noChangeShapeType="1"/>
              </p:cNvSpPr>
              <p:nvPr/>
            </p:nvSpPr>
            <p:spPr bwMode="auto">
              <a:xfrm>
                <a:off x="912" y="814"/>
                <a:ext cx="8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416" name="Line 8"/>
              <p:cNvSpPr>
                <a:spLocks noChangeShapeType="1"/>
              </p:cNvSpPr>
              <p:nvPr/>
            </p:nvSpPr>
            <p:spPr bwMode="auto">
              <a:xfrm>
                <a:off x="1776" y="814"/>
                <a:ext cx="0" cy="168"/>
              </a:xfrm>
              <a:prstGeom prst="line">
                <a:avLst/>
              </a:prstGeom>
              <a:noFill/>
              <a:ln w="952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01417" name="Rectangle 9"/>
            <p:cNvSpPr>
              <a:spLocks noChangeArrowheads="1"/>
            </p:cNvSpPr>
            <p:nvPr/>
          </p:nvSpPr>
          <p:spPr bwMode="auto">
            <a:xfrm>
              <a:off x="1164" y="3552"/>
              <a:ext cx="2923" cy="40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424" name="Rectangle 16"/>
            <p:cNvSpPr>
              <a:spLocks noChangeArrowheads="1"/>
            </p:cNvSpPr>
            <p:nvPr/>
          </p:nvSpPr>
          <p:spPr bwMode="auto">
            <a:xfrm>
              <a:off x="1164" y="3543"/>
              <a:ext cx="3578"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000" b="0" i="1" dirty="0">
                  <a:latin typeface="Times New Roman" pitchFamily="18" charset="0"/>
                  <a:cs typeface="Times New Roman" pitchFamily="18" charset="0"/>
                </a:rPr>
                <a:t>v </a:t>
              </a:r>
              <a:r>
                <a:rPr lang="en-US" sz="2000" b="0" dirty="0">
                  <a:latin typeface="Times New Roman" pitchFamily="18" charset="0"/>
                  <a:cs typeface="Times New Roman" pitchFamily="18" charset="0"/>
                </a:rPr>
                <a:t>=</a:t>
              </a:r>
              <a:r>
                <a:rPr lang="en-US" sz="2000" b="0" i="1" dirty="0">
                  <a:latin typeface="Times New Roman" pitchFamily="18" charset="0"/>
                  <a:cs typeface="Times New Roman" pitchFamily="18" charset="0"/>
                </a:rPr>
                <a:t>AB —</a:t>
              </a:r>
              <a:r>
                <a:rPr lang="en-US" sz="2000" b="0" dirty="0">
                  <a:latin typeface="Times New Roman" pitchFamily="18" charset="0"/>
                  <a:cs typeface="Times New Roman" pitchFamily="18" charset="0"/>
                </a:rPr>
                <a:t> Node </a:t>
              </a:r>
              <a:r>
                <a:rPr lang="en-US" sz="2000" b="0" i="1" dirty="0">
                  <a:latin typeface="Times New Roman" pitchFamily="18" charset="0"/>
                  <a:cs typeface="Times New Roman" pitchFamily="18" charset="0"/>
                </a:rPr>
                <a:t>v </a:t>
              </a:r>
              <a:r>
                <a:rPr lang="en-US" sz="2000" b="0" dirty="0">
                  <a:latin typeface="Times New Roman" pitchFamily="18" charset="0"/>
                  <a:cs typeface="Times New Roman" pitchFamily="18" charset="0"/>
                </a:rPr>
                <a:t>should be HIGH</a:t>
              </a:r>
              <a:br>
                <a:rPr lang="en-US" sz="2000" b="0" dirty="0">
                  <a:latin typeface="Times New Roman" pitchFamily="18" charset="0"/>
                  <a:cs typeface="Times New Roman" pitchFamily="18" charset="0"/>
                </a:rPr>
              </a:br>
              <a:r>
                <a:rPr lang="en-US" sz="2000" b="0" dirty="0">
                  <a:latin typeface="Times New Roman" pitchFamily="18" charset="0"/>
                  <a:cs typeface="Times New Roman" pitchFamily="18" charset="0"/>
                </a:rPr>
                <a:t>when </a:t>
              </a:r>
              <a:r>
                <a:rPr lang="en-US" sz="2000" b="0" i="1" dirty="0">
                  <a:latin typeface="Times New Roman" pitchFamily="18" charset="0"/>
                  <a:cs typeface="Times New Roman" pitchFamily="18" charset="0"/>
                </a:rPr>
                <a:t>A</a:t>
              </a:r>
              <a:r>
                <a:rPr lang="en-US" sz="2000" b="0" dirty="0">
                  <a:latin typeface="Times New Roman" pitchFamily="18" charset="0"/>
                  <a:cs typeface="Times New Roman" pitchFamily="18" charset="0"/>
                </a:rPr>
                <a:t> (node </a:t>
              </a:r>
              <a:r>
                <a:rPr lang="en-US" sz="2000" b="0" i="1" dirty="0">
                  <a:latin typeface="Times New Roman" pitchFamily="18" charset="0"/>
                  <a:cs typeface="Times New Roman" pitchFamily="18" charset="0"/>
                </a:rPr>
                <a:t>u</a:t>
              </a:r>
              <a:r>
                <a:rPr lang="en-US" sz="2000" b="0" dirty="0">
                  <a:latin typeface="Times New Roman" pitchFamily="18" charset="0"/>
                  <a:cs typeface="Times New Roman" pitchFamily="18" charset="0"/>
                </a:rPr>
                <a:t>) is HIGH </a:t>
              </a:r>
              <a:r>
                <a:rPr lang="en-US" sz="2000" dirty="0">
                  <a:latin typeface="Times New Roman" pitchFamily="18" charset="0"/>
                  <a:cs typeface="Times New Roman" pitchFamily="18" charset="0"/>
                </a:rPr>
                <a:t>AND</a:t>
              </a:r>
              <a:r>
                <a:rPr lang="en-US" sz="2000" b="0" dirty="0">
                  <a:latin typeface="Times New Roman" pitchFamily="18" charset="0"/>
                  <a:cs typeface="Times New Roman" pitchFamily="18" charset="0"/>
                </a:rPr>
                <a:t> </a:t>
              </a:r>
              <a:r>
                <a:rPr lang="en-US" sz="2000" b="0" i="1" dirty="0">
                  <a:latin typeface="Times New Roman" pitchFamily="18" charset="0"/>
                  <a:cs typeface="Times New Roman" pitchFamily="18" charset="0"/>
                </a:rPr>
                <a:t>B</a:t>
              </a:r>
              <a:r>
                <a:rPr lang="en-US" sz="2000" b="0" dirty="0">
                  <a:latin typeface="Times New Roman" pitchFamily="18" charset="0"/>
                  <a:cs typeface="Times New Roman" pitchFamily="18" charset="0"/>
                </a:rPr>
                <a:t> is HIGH</a:t>
              </a:r>
            </a:p>
          </p:txBody>
        </p:sp>
      </p:grpSp>
    </p:spTree>
    <p:extLst>
      <p:ext uri="{BB962C8B-B14F-4D97-AF65-F5344CB8AC3E}">
        <p14:creationId xmlns:p14="http://schemas.microsoft.com/office/powerpoint/2010/main" val="37396946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nodePh="1">
                                  <p:stCondLst>
                                    <p:cond delay="0"/>
                                  </p:stCondLst>
                                  <p:endCondLst>
                                    <p:cond evt="begin" delay="0">
                                      <p:tn val="5"/>
                                    </p:cond>
                                  </p:endCondLst>
                                  <p:childTnLst>
                                    <p:set>
                                      <p:cBhvr>
                                        <p:cTn id="6" dur="1" fill="hold">
                                          <p:stCondLst>
                                            <p:cond delay="0"/>
                                          </p:stCondLst>
                                        </p:cTn>
                                        <p:tgtEl>
                                          <p:spTgt spid="401423"/>
                                        </p:tgtEl>
                                        <p:attrNameLst>
                                          <p:attrName>style.visibility</p:attrName>
                                        </p:attrNameLst>
                                      </p:cBhvr>
                                      <p:to>
                                        <p:strVal val="visible"/>
                                      </p:to>
                                    </p:set>
                                    <p:anim calcmode="lin" valueType="num">
                                      <p:cBhvr additive="base">
                                        <p:cTn id="7" dur="500" fill="hold"/>
                                        <p:tgtEl>
                                          <p:spTgt spid="401423"/>
                                        </p:tgtEl>
                                        <p:attrNameLst>
                                          <p:attrName>ppt_x</p:attrName>
                                        </p:attrNameLst>
                                      </p:cBhvr>
                                      <p:tavLst>
                                        <p:tav tm="0">
                                          <p:val>
                                            <p:strVal val="0-#ppt_w/2"/>
                                          </p:val>
                                        </p:tav>
                                        <p:tav tm="100000">
                                          <p:val>
                                            <p:strVal val="#ppt_x"/>
                                          </p:val>
                                        </p:tav>
                                      </p:tavLst>
                                    </p:anim>
                                    <p:anim calcmode="lin" valueType="num">
                                      <p:cBhvr additive="base">
                                        <p:cTn id="8" dur="500" fill="hold"/>
                                        <p:tgtEl>
                                          <p:spTgt spid="40142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1" fill="hold" nodeType="afterEffect">
                                  <p:stCondLst>
                                    <p:cond delay="0"/>
                                  </p:stCondLst>
                                  <p:childTnLst>
                                    <p:set>
                                      <p:cBhvr>
                                        <p:cTn id="11" dur="1" fill="hold">
                                          <p:stCondLst>
                                            <p:cond delay="0"/>
                                          </p:stCondLst>
                                        </p:cTn>
                                        <p:tgtEl>
                                          <p:spTgt spid="401411"/>
                                        </p:tgtEl>
                                        <p:attrNameLst>
                                          <p:attrName>style.visibility</p:attrName>
                                        </p:attrNameLst>
                                      </p:cBhvr>
                                      <p:to>
                                        <p:strVal val="visible"/>
                                      </p:to>
                                    </p:set>
                                    <p:animEffect transition="in" filter="wipe(up)">
                                      <p:cBhvr>
                                        <p:cTn id="12" dur="500"/>
                                        <p:tgtEl>
                                          <p:spTgt spid="401411"/>
                                        </p:tgtEl>
                                      </p:cBhvr>
                                    </p:animEffect>
                                  </p:childTnLst>
                                </p:cTn>
                              </p:par>
                            </p:childTnLst>
                          </p:cTn>
                        </p:par>
                        <p:par>
                          <p:cTn id="13" fill="hold" nodeType="afterGroup">
                            <p:stCondLst>
                              <p:cond delay="1000"/>
                            </p:stCondLst>
                            <p:childTnLst>
                              <p:par>
                                <p:cTn id="14" presetID="22" presetClass="entr" presetSubtype="8" fill="hold" nodeType="afterEffect">
                                  <p:stCondLst>
                                    <p:cond delay="0"/>
                                  </p:stCondLst>
                                  <p:childTnLst>
                                    <p:set>
                                      <p:cBhvr>
                                        <p:cTn id="15" dur="1" fill="hold">
                                          <p:stCondLst>
                                            <p:cond delay="0"/>
                                          </p:stCondLst>
                                        </p:cTn>
                                        <p:tgtEl>
                                          <p:spTgt spid="401426"/>
                                        </p:tgtEl>
                                        <p:attrNameLst>
                                          <p:attrName>style.visibility</p:attrName>
                                        </p:attrNameLst>
                                      </p:cBhvr>
                                      <p:to>
                                        <p:strVal val="visible"/>
                                      </p:to>
                                    </p:set>
                                    <p:animEffect transition="in" filter="wipe(left)">
                                      <p:cBhvr>
                                        <p:cTn id="16" dur="500"/>
                                        <p:tgtEl>
                                          <p:spTgt spid="4014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2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75" name="Picture 15" descr="fg03_0160d_AAGTNLL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0838" y="2305050"/>
            <a:ext cx="3492500" cy="3254375"/>
          </a:xfrm>
          <a:prstGeom prst="rect">
            <a:avLst/>
          </a:prstGeom>
          <a:noFill/>
          <a:extLst>
            <a:ext uri="{909E8E84-426E-40DD-AFC4-6F175D3DCCD1}">
              <a14:hiddenFill xmlns:a14="http://schemas.microsoft.com/office/drawing/2010/main">
                <a:solidFill>
                  <a:srgbClr val="FFFFFF"/>
                </a:solidFill>
              </a14:hiddenFill>
            </a:ext>
          </a:extLst>
        </p:spPr>
      </p:pic>
      <p:sp>
        <p:nvSpPr>
          <p:cNvPr id="399362" name="Rectangle 2"/>
          <p:cNvSpPr>
            <a:spLocks noGrp="1" noChangeArrowheads="1"/>
          </p:cNvSpPr>
          <p:nvPr>
            <p:ph type="title"/>
          </p:nvPr>
        </p:nvSpPr>
        <p:spPr/>
        <p:txBody>
          <a:bodyPr>
            <a:normAutofit fontScale="90000"/>
          </a:bodyPr>
          <a:lstStyle/>
          <a:p>
            <a:r>
              <a:rPr lang="en-US" dirty="0" smtClean="0"/>
              <a:t>Evaluating </a:t>
            </a:r>
            <a:r>
              <a:rPr lang="en-US" dirty="0"/>
              <a:t>Logic Circuit Outputs</a:t>
            </a:r>
          </a:p>
        </p:txBody>
      </p:sp>
      <p:sp>
        <p:nvSpPr>
          <p:cNvPr id="2" name="Content Placeholder 1"/>
          <p:cNvSpPr>
            <a:spLocks noGrp="1"/>
          </p:cNvSpPr>
          <p:nvPr>
            <p:ph idx="1"/>
          </p:nvPr>
        </p:nvSpPr>
        <p:spPr/>
        <p:txBody>
          <a:bodyPr/>
          <a:lstStyle/>
          <a:p>
            <a:r>
              <a:rPr lang="en-US" dirty="0" smtClean="0">
                <a:ea typeface="ＭＳ Ｐゴシック" pitchFamily="34" charset="-128"/>
              </a:rPr>
              <a:t>Step 4: predict </a:t>
            </a:r>
            <a:r>
              <a:rPr lang="en-US" dirty="0">
                <a:ea typeface="ＭＳ Ｐゴシック" pitchFamily="34" charset="-128"/>
              </a:rPr>
              <a:t>the values at node </a:t>
            </a:r>
            <a:r>
              <a:rPr lang="en-US" i="1" dirty="0">
                <a:ea typeface="ＭＳ Ｐゴシック" pitchFamily="34" charset="-128"/>
              </a:rPr>
              <a:t>w</a:t>
            </a:r>
            <a:r>
              <a:rPr lang="en-US" dirty="0">
                <a:ea typeface="ＭＳ Ｐゴシック" pitchFamily="34" charset="-128"/>
              </a:rPr>
              <a:t> which is the logical product of </a:t>
            </a:r>
            <a:r>
              <a:rPr lang="en-US" i="1" dirty="0" smtClean="0">
                <a:ea typeface="ＭＳ Ｐゴシック" pitchFamily="34" charset="-128"/>
              </a:rPr>
              <a:t>BC</a:t>
            </a:r>
            <a:endParaRPr lang="en-US" dirty="0">
              <a:ea typeface="ＭＳ Ｐゴシック" pitchFamily="34" charset="-128"/>
            </a:endParaRPr>
          </a:p>
          <a:p>
            <a:endParaRPr lang="en-US" dirty="0"/>
          </a:p>
        </p:txBody>
      </p:sp>
      <p:pic>
        <p:nvPicPr>
          <p:cNvPr id="399364" name="Picture 4" descr="fg03_0160a_AAGTNLL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1988" y="2846388"/>
            <a:ext cx="4625975" cy="1874837"/>
          </a:xfrm>
          <a:prstGeom prst="rect">
            <a:avLst/>
          </a:prstGeom>
          <a:noFill/>
          <a:extLst>
            <a:ext uri="{909E8E84-426E-40DD-AFC4-6F175D3DCCD1}">
              <a14:hiddenFill xmlns:a14="http://schemas.microsoft.com/office/drawing/2010/main">
                <a:solidFill>
                  <a:srgbClr val="FFFFFF"/>
                </a:solidFill>
              </a14:hiddenFill>
            </a:ext>
          </a:extLst>
        </p:spPr>
      </p:pic>
      <p:grpSp>
        <p:nvGrpSpPr>
          <p:cNvPr id="399376" name="Group 16"/>
          <p:cNvGrpSpPr>
            <a:grpSpLocks/>
          </p:cNvGrpSpPr>
          <p:nvPr/>
        </p:nvGrpSpPr>
        <p:grpSpPr bwMode="auto">
          <a:xfrm>
            <a:off x="661988" y="5546725"/>
            <a:ext cx="7312025" cy="790575"/>
            <a:chOff x="417" y="3494"/>
            <a:chExt cx="4606" cy="498"/>
          </a:xfrm>
        </p:grpSpPr>
        <p:grpSp>
          <p:nvGrpSpPr>
            <p:cNvPr id="399366" name="Group 6"/>
            <p:cNvGrpSpPr>
              <a:grpSpLocks/>
            </p:cNvGrpSpPr>
            <p:nvPr/>
          </p:nvGrpSpPr>
          <p:grpSpPr bwMode="auto">
            <a:xfrm flipV="1">
              <a:off x="4411" y="3494"/>
              <a:ext cx="612" cy="336"/>
              <a:chOff x="912" y="814"/>
              <a:chExt cx="864" cy="168"/>
            </a:xfrm>
          </p:grpSpPr>
          <p:sp>
            <p:nvSpPr>
              <p:cNvPr id="399367" name="Line 7"/>
              <p:cNvSpPr>
                <a:spLocks noChangeShapeType="1"/>
              </p:cNvSpPr>
              <p:nvPr/>
            </p:nvSpPr>
            <p:spPr bwMode="auto">
              <a:xfrm>
                <a:off x="912" y="814"/>
                <a:ext cx="8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368" name="Line 8"/>
              <p:cNvSpPr>
                <a:spLocks noChangeShapeType="1"/>
              </p:cNvSpPr>
              <p:nvPr/>
            </p:nvSpPr>
            <p:spPr bwMode="auto">
              <a:xfrm>
                <a:off x="1776" y="814"/>
                <a:ext cx="0" cy="168"/>
              </a:xfrm>
              <a:prstGeom prst="line">
                <a:avLst/>
              </a:prstGeom>
              <a:noFill/>
              <a:ln w="952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99369" name="Rectangle 9"/>
            <p:cNvSpPr>
              <a:spLocks noChangeArrowheads="1"/>
            </p:cNvSpPr>
            <p:nvPr/>
          </p:nvSpPr>
          <p:spPr bwMode="auto">
            <a:xfrm>
              <a:off x="417" y="3696"/>
              <a:ext cx="4006" cy="25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Times New Roman" pitchFamily="18" charset="0"/>
                <a:cs typeface="Times New Roman" pitchFamily="18" charset="0"/>
              </a:endParaRPr>
            </a:p>
          </p:txBody>
        </p:sp>
        <p:sp>
          <p:nvSpPr>
            <p:cNvPr id="399370" name="Rectangle 10"/>
            <p:cNvSpPr>
              <a:spLocks noChangeArrowheads="1"/>
            </p:cNvSpPr>
            <p:nvPr/>
          </p:nvSpPr>
          <p:spPr bwMode="auto">
            <a:xfrm>
              <a:off x="417" y="3708"/>
              <a:ext cx="4026" cy="2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30000"/>
                </a:spcBef>
              </a:pPr>
              <a:r>
                <a:rPr lang="en-US" sz="2000" b="0" dirty="0">
                  <a:latin typeface="Times New Roman" pitchFamily="18" charset="0"/>
                  <a:ea typeface="ＭＳ Ｐゴシック" pitchFamily="34" charset="-128"/>
                  <a:cs typeface="Times New Roman" pitchFamily="18" charset="0"/>
                </a:rPr>
                <a:t>This column is HIGH whenever </a:t>
              </a:r>
              <a:r>
                <a:rPr lang="en-US" sz="2000" b="0" i="1" dirty="0">
                  <a:latin typeface="Times New Roman" pitchFamily="18" charset="0"/>
                  <a:ea typeface="ＭＳ Ｐゴシック" pitchFamily="34" charset="-128"/>
                  <a:cs typeface="Times New Roman" pitchFamily="18" charset="0"/>
                </a:rPr>
                <a:t>B</a:t>
              </a:r>
              <a:r>
                <a:rPr lang="en-US" sz="2000" b="0" dirty="0">
                  <a:latin typeface="Times New Roman" pitchFamily="18" charset="0"/>
                  <a:ea typeface="ＭＳ Ｐゴシック" pitchFamily="34" charset="-128"/>
                  <a:cs typeface="Times New Roman" pitchFamily="18" charset="0"/>
                </a:rPr>
                <a:t> is HIGH </a:t>
              </a:r>
              <a:r>
                <a:rPr lang="en-US" sz="2000" dirty="0">
                  <a:latin typeface="Times New Roman" pitchFamily="18" charset="0"/>
                  <a:ea typeface="ＭＳ Ｐゴシック" pitchFamily="34" charset="-128"/>
                  <a:cs typeface="Times New Roman" pitchFamily="18" charset="0"/>
                </a:rPr>
                <a:t>AND</a:t>
              </a:r>
              <a:r>
                <a:rPr lang="en-US" sz="2000" b="0" dirty="0">
                  <a:latin typeface="Times New Roman" pitchFamily="18" charset="0"/>
                  <a:ea typeface="ＭＳ Ｐゴシック" pitchFamily="34" charset="-128"/>
                  <a:cs typeface="Times New Roman" pitchFamily="18" charset="0"/>
                </a:rPr>
                <a:t> </a:t>
              </a:r>
              <a:r>
                <a:rPr lang="en-US" sz="2000" b="0" i="1" dirty="0">
                  <a:latin typeface="Times New Roman" pitchFamily="18" charset="0"/>
                  <a:ea typeface="ＭＳ Ｐゴシック" pitchFamily="34" charset="-128"/>
                  <a:cs typeface="Times New Roman" pitchFamily="18" charset="0"/>
                </a:rPr>
                <a:t>C</a:t>
              </a:r>
              <a:r>
                <a:rPr lang="en-US" sz="2000" b="0" dirty="0">
                  <a:latin typeface="Times New Roman" pitchFamily="18" charset="0"/>
                  <a:ea typeface="ＭＳ Ｐゴシック" pitchFamily="34" charset="-128"/>
                  <a:cs typeface="Times New Roman" pitchFamily="18" charset="0"/>
                </a:rPr>
                <a:t> is HIGH</a:t>
              </a:r>
            </a:p>
          </p:txBody>
        </p:sp>
      </p:grpSp>
      <p:sp>
        <p:nvSpPr>
          <p:cNvPr id="399372" name="Rectangle 12"/>
          <p:cNvSpPr>
            <a:spLocks noChangeArrowheads="1"/>
          </p:cNvSpPr>
          <p:nvPr/>
        </p:nvSpPr>
        <p:spPr bwMode="auto">
          <a:xfrm>
            <a:off x="520700" y="733425"/>
            <a:ext cx="8518525"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30000"/>
              </a:spcBef>
              <a:buFontTx/>
              <a:buChar char="•"/>
            </a:pPr>
            <a:endParaRPr lang="en-US" sz="2800" b="0" dirty="0">
              <a:latin typeface="Arial" charset="0"/>
              <a:ea typeface="ＭＳ Ｐゴシック" pitchFamily="34" charset="-128"/>
            </a:endParaRPr>
          </a:p>
        </p:txBody>
      </p:sp>
    </p:spTree>
    <p:extLst>
      <p:ext uri="{BB962C8B-B14F-4D97-AF65-F5344CB8AC3E}">
        <p14:creationId xmlns:p14="http://schemas.microsoft.com/office/powerpoint/2010/main" val="10627844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nodePh="1">
                                  <p:stCondLst>
                                    <p:cond delay="0"/>
                                  </p:stCondLst>
                                  <p:endCondLst>
                                    <p:cond evt="begin" delay="0">
                                      <p:tn val="5"/>
                                    </p:cond>
                                  </p:endCondLst>
                                  <p:childTnLst>
                                    <p:set>
                                      <p:cBhvr>
                                        <p:cTn id="6" dur="1" fill="hold">
                                          <p:stCondLst>
                                            <p:cond delay="0"/>
                                          </p:stCondLst>
                                        </p:cTn>
                                        <p:tgtEl>
                                          <p:spTgt spid="399372"/>
                                        </p:tgtEl>
                                        <p:attrNameLst>
                                          <p:attrName>style.visibility</p:attrName>
                                        </p:attrNameLst>
                                      </p:cBhvr>
                                      <p:to>
                                        <p:strVal val="visible"/>
                                      </p:to>
                                    </p:set>
                                    <p:anim calcmode="lin" valueType="num">
                                      <p:cBhvr additive="base">
                                        <p:cTn id="7" dur="500" fill="hold"/>
                                        <p:tgtEl>
                                          <p:spTgt spid="399372"/>
                                        </p:tgtEl>
                                        <p:attrNameLst>
                                          <p:attrName>ppt_x</p:attrName>
                                        </p:attrNameLst>
                                      </p:cBhvr>
                                      <p:tavLst>
                                        <p:tav tm="0">
                                          <p:val>
                                            <p:strVal val="0-#ppt_w/2"/>
                                          </p:val>
                                        </p:tav>
                                        <p:tav tm="100000">
                                          <p:val>
                                            <p:strVal val="#ppt_x"/>
                                          </p:val>
                                        </p:tav>
                                      </p:tavLst>
                                    </p:anim>
                                    <p:anim calcmode="lin" valueType="num">
                                      <p:cBhvr additive="base">
                                        <p:cTn id="8" dur="500" fill="hold"/>
                                        <p:tgtEl>
                                          <p:spTgt spid="39937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1" fill="hold" nodeType="afterEffect">
                                  <p:stCondLst>
                                    <p:cond delay="0"/>
                                  </p:stCondLst>
                                  <p:childTnLst>
                                    <p:set>
                                      <p:cBhvr>
                                        <p:cTn id="11" dur="1" fill="hold">
                                          <p:stCondLst>
                                            <p:cond delay="0"/>
                                          </p:stCondLst>
                                        </p:cTn>
                                        <p:tgtEl>
                                          <p:spTgt spid="399375"/>
                                        </p:tgtEl>
                                        <p:attrNameLst>
                                          <p:attrName>style.visibility</p:attrName>
                                        </p:attrNameLst>
                                      </p:cBhvr>
                                      <p:to>
                                        <p:strVal val="visible"/>
                                      </p:to>
                                    </p:set>
                                    <p:animEffect transition="in" filter="wipe(up)">
                                      <p:cBhvr>
                                        <p:cTn id="12" dur="500"/>
                                        <p:tgtEl>
                                          <p:spTgt spid="399375"/>
                                        </p:tgtEl>
                                      </p:cBhvr>
                                    </p:animEffect>
                                  </p:childTnLst>
                                </p:cTn>
                              </p:par>
                            </p:childTnLst>
                          </p:cTn>
                        </p:par>
                        <p:par>
                          <p:cTn id="13" fill="hold" nodeType="afterGroup">
                            <p:stCondLst>
                              <p:cond delay="1000"/>
                            </p:stCondLst>
                            <p:childTnLst>
                              <p:par>
                                <p:cTn id="14" presetID="22" presetClass="entr" presetSubtype="8" fill="hold" nodeType="afterEffect">
                                  <p:stCondLst>
                                    <p:cond delay="0"/>
                                  </p:stCondLst>
                                  <p:childTnLst>
                                    <p:set>
                                      <p:cBhvr>
                                        <p:cTn id="15" dur="1" fill="hold">
                                          <p:stCondLst>
                                            <p:cond delay="0"/>
                                          </p:stCondLst>
                                        </p:cTn>
                                        <p:tgtEl>
                                          <p:spTgt spid="399376"/>
                                        </p:tgtEl>
                                        <p:attrNameLst>
                                          <p:attrName>style.visibility</p:attrName>
                                        </p:attrNameLst>
                                      </p:cBhvr>
                                      <p:to>
                                        <p:strVal val="visible"/>
                                      </p:to>
                                    </p:set>
                                    <p:animEffect transition="in" filter="wipe(left)">
                                      <p:cBhvr>
                                        <p:cTn id="16" dur="500"/>
                                        <p:tgtEl>
                                          <p:spTgt spid="3993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7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7" name="Rectangle 3"/>
          <p:cNvSpPr>
            <a:spLocks noGrp="1" noChangeArrowheads="1"/>
          </p:cNvSpPr>
          <p:nvPr>
            <p:ph type="title"/>
          </p:nvPr>
        </p:nvSpPr>
        <p:spPr/>
        <p:txBody>
          <a:bodyPr>
            <a:normAutofit fontScale="90000"/>
          </a:bodyPr>
          <a:lstStyle/>
          <a:p>
            <a:r>
              <a:rPr lang="en-US" dirty="0" smtClean="0"/>
              <a:t>Evaluating </a:t>
            </a:r>
            <a:r>
              <a:rPr lang="en-US" dirty="0"/>
              <a:t>Logic Circuit Outputs</a:t>
            </a:r>
          </a:p>
        </p:txBody>
      </p:sp>
      <p:sp>
        <p:nvSpPr>
          <p:cNvPr id="2" name="Content Placeholder 1"/>
          <p:cNvSpPr>
            <a:spLocks noGrp="1"/>
          </p:cNvSpPr>
          <p:nvPr>
            <p:ph idx="1"/>
          </p:nvPr>
        </p:nvSpPr>
        <p:spPr/>
        <p:txBody>
          <a:bodyPr/>
          <a:lstStyle/>
          <a:p>
            <a:r>
              <a:rPr lang="en-US" dirty="0" smtClean="0">
                <a:ea typeface="ＭＳ Ｐゴシック" pitchFamily="34" charset="-128"/>
              </a:rPr>
              <a:t>Final step: logically combine columns </a:t>
            </a:r>
            <a:r>
              <a:rPr lang="en-US" i="1" dirty="0" smtClean="0">
                <a:ea typeface="ＭＳ Ｐゴシック" pitchFamily="34" charset="-128"/>
              </a:rPr>
              <a:t>v </a:t>
            </a:r>
            <a:r>
              <a:rPr lang="en-US" dirty="0" smtClean="0">
                <a:ea typeface="ＭＳ Ｐゴシック" pitchFamily="34" charset="-128"/>
              </a:rPr>
              <a:t>and </a:t>
            </a:r>
            <a:r>
              <a:rPr lang="en-US" i="1" dirty="0" smtClean="0">
                <a:ea typeface="ＭＳ Ｐゴシック" pitchFamily="34" charset="-128"/>
              </a:rPr>
              <a:t>w </a:t>
            </a:r>
            <a:r>
              <a:rPr lang="en-US" dirty="0" smtClean="0">
                <a:ea typeface="ＭＳ Ｐゴシック" pitchFamily="34" charset="-128"/>
              </a:rPr>
              <a:t>to predict the output </a:t>
            </a:r>
            <a:r>
              <a:rPr lang="en-US" i="1" dirty="0" smtClean="0">
                <a:ea typeface="ＭＳ Ｐゴシック" pitchFamily="34" charset="-128"/>
              </a:rPr>
              <a:t>x</a:t>
            </a:r>
            <a:endParaRPr lang="en-US" dirty="0">
              <a:ea typeface="ＭＳ Ｐゴシック" pitchFamily="34" charset="-128"/>
            </a:endParaRPr>
          </a:p>
        </p:txBody>
      </p:sp>
      <p:pic>
        <p:nvPicPr>
          <p:cNvPr id="400388" name="Picture 4" descr="fg03_0160a_AAGTNLL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1988" y="2846388"/>
            <a:ext cx="4625975" cy="1874837"/>
          </a:xfrm>
          <a:prstGeom prst="rect">
            <a:avLst/>
          </a:prstGeom>
          <a:noFill/>
          <a:extLst>
            <a:ext uri="{909E8E84-426E-40DD-AFC4-6F175D3DCCD1}">
              <a14:hiddenFill xmlns:a14="http://schemas.microsoft.com/office/drawing/2010/main">
                <a:solidFill>
                  <a:srgbClr val="FFFFFF"/>
                </a:solidFill>
              </a14:hiddenFill>
            </a:ext>
          </a:extLst>
        </p:spPr>
      </p:pic>
      <p:grpSp>
        <p:nvGrpSpPr>
          <p:cNvPr id="400397" name="Group 13"/>
          <p:cNvGrpSpPr>
            <a:grpSpLocks/>
          </p:cNvGrpSpPr>
          <p:nvPr/>
        </p:nvGrpSpPr>
        <p:grpSpPr bwMode="auto">
          <a:xfrm>
            <a:off x="661988" y="5546725"/>
            <a:ext cx="7845426" cy="790575"/>
            <a:chOff x="417" y="3494"/>
            <a:chExt cx="4942" cy="498"/>
          </a:xfrm>
        </p:grpSpPr>
        <p:grpSp>
          <p:nvGrpSpPr>
            <p:cNvPr id="400390" name="Group 6"/>
            <p:cNvGrpSpPr>
              <a:grpSpLocks/>
            </p:cNvGrpSpPr>
            <p:nvPr/>
          </p:nvGrpSpPr>
          <p:grpSpPr bwMode="auto">
            <a:xfrm flipV="1">
              <a:off x="4747" y="3494"/>
              <a:ext cx="612" cy="336"/>
              <a:chOff x="912" y="814"/>
              <a:chExt cx="864" cy="168"/>
            </a:xfrm>
          </p:grpSpPr>
          <p:sp>
            <p:nvSpPr>
              <p:cNvPr id="400391" name="Line 7"/>
              <p:cNvSpPr>
                <a:spLocks noChangeShapeType="1"/>
              </p:cNvSpPr>
              <p:nvPr/>
            </p:nvSpPr>
            <p:spPr bwMode="auto">
              <a:xfrm>
                <a:off x="912" y="814"/>
                <a:ext cx="8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392" name="Line 8"/>
              <p:cNvSpPr>
                <a:spLocks noChangeShapeType="1"/>
              </p:cNvSpPr>
              <p:nvPr/>
            </p:nvSpPr>
            <p:spPr bwMode="auto">
              <a:xfrm>
                <a:off x="1776" y="814"/>
                <a:ext cx="0" cy="168"/>
              </a:xfrm>
              <a:prstGeom prst="line">
                <a:avLst/>
              </a:prstGeom>
              <a:noFill/>
              <a:ln w="952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00393" name="Rectangle 9"/>
            <p:cNvSpPr>
              <a:spLocks noChangeArrowheads="1"/>
            </p:cNvSpPr>
            <p:nvPr/>
          </p:nvSpPr>
          <p:spPr bwMode="auto">
            <a:xfrm>
              <a:off x="417" y="3696"/>
              <a:ext cx="4335" cy="25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394" name="Rectangle 10"/>
            <p:cNvSpPr>
              <a:spLocks noChangeArrowheads="1"/>
            </p:cNvSpPr>
            <p:nvPr/>
          </p:nvSpPr>
          <p:spPr bwMode="auto">
            <a:xfrm>
              <a:off x="417" y="3708"/>
              <a:ext cx="4493" cy="2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spcBef>
                  <a:spcPct val="30000"/>
                </a:spcBef>
              </a:pPr>
              <a:r>
                <a:rPr lang="en-US" sz="2000" b="0" dirty="0">
                  <a:latin typeface="Times New Roman" pitchFamily="18" charset="0"/>
                  <a:ea typeface="ＭＳ Ｐゴシック" pitchFamily="34" charset="-128"/>
                  <a:cs typeface="Times New Roman" pitchFamily="18" charset="0"/>
                </a:rPr>
                <a:t>Since </a:t>
              </a:r>
              <a:r>
                <a:rPr lang="en-US" sz="2000" b="0" i="1" dirty="0">
                  <a:latin typeface="Times New Roman" pitchFamily="18" charset="0"/>
                  <a:ea typeface="ＭＳ Ｐゴシック" pitchFamily="34" charset="-128"/>
                  <a:cs typeface="Times New Roman" pitchFamily="18" charset="0"/>
                </a:rPr>
                <a:t>x </a:t>
              </a:r>
              <a:r>
                <a:rPr lang="en-US" sz="2000" b="0" dirty="0">
                  <a:latin typeface="Times New Roman" pitchFamily="18" charset="0"/>
                  <a:ea typeface="ＭＳ Ｐゴシック" pitchFamily="34" charset="-128"/>
                  <a:cs typeface="Times New Roman" pitchFamily="18" charset="0"/>
                </a:rPr>
                <a:t>= </a:t>
              </a:r>
              <a:r>
                <a:rPr lang="en-US" sz="2000" b="0" i="1" dirty="0">
                  <a:latin typeface="Times New Roman" pitchFamily="18" charset="0"/>
                  <a:ea typeface="ＭＳ Ｐゴシック" pitchFamily="34" charset="-128"/>
                  <a:cs typeface="Times New Roman" pitchFamily="18" charset="0"/>
                </a:rPr>
                <a:t>v </a:t>
              </a:r>
              <a:r>
                <a:rPr lang="en-US" sz="2000" b="0" dirty="0">
                  <a:latin typeface="Times New Roman" pitchFamily="18" charset="0"/>
                  <a:ea typeface="ＭＳ Ｐゴシック" pitchFamily="34" charset="-128"/>
                  <a:cs typeface="Times New Roman" pitchFamily="18" charset="0"/>
                </a:rPr>
                <a:t>+ w, the </a:t>
              </a:r>
              <a:r>
                <a:rPr lang="en-US" sz="2000" b="0" i="1" dirty="0">
                  <a:latin typeface="Times New Roman" pitchFamily="18" charset="0"/>
                  <a:ea typeface="ＭＳ Ｐゴシック" pitchFamily="34" charset="-128"/>
                  <a:cs typeface="Times New Roman" pitchFamily="18" charset="0"/>
                </a:rPr>
                <a:t>x </a:t>
              </a:r>
              <a:r>
                <a:rPr lang="en-US" sz="2000" b="0" dirty="0">
                  <a:latin typeface="Times New Roman" pitchFamily="18" charset="0"/>
                  <a:ea typeface="ＭＳ Ｐゴシック" pitchFamily="34" charset="-128"/>
                  <a:cs typeface="Times New Roman" pitchFamily="18" charset="0"/>
                </a:rPr>
                <a:t>output will be HIGH when </a:t>
              </a:r>
              <a:r>
                <a:rPr lang="en-US" sz="2000" b="0" i="1" dirty="0">
                  <a:latin typeface="Times New Roman" pitchFamily="18" charset="0"/>
                  <a:ea typeface="ＭＳ Ｐゴシック" pitchFamily="34" charset="-128"/>
                  <a:cs typeface="Times New Roman" pitchFamily="18" charset="0"/>
                </a:rPr>
                <a:t>v </a:t>
              </a:r>
              <a:r>
                <a:rPr lang="en-US" sz="2000" dirty="0">
                  <a:latin typeface="Times New Roman" pitchFamily="18" charset="0"/>
                  <a:ea typeface="ＭＳ Ｐゴシック" pitchFamily="34" charset="-128"/>
                  <a:cs typeface="Times New Roman" pitchFamily="18" charset="0"/>
                </a:rPr>
                <a:t>OR</a:t>
              </a:r>
              <a:r>
                <a:rPr lang="en-US" sz="2000" b="0" dirty="0">
                  <a:latin typeface="Times New Roman" pitchFamily="18" charset="0"/>
                  <a:ea typeface="ＭＳ Ｐゴシック" pitchFamily="34" charset="-128"/>
                  <a:cs typeface="Times New Roman" pitchFamily="18" charset="0"/>
                </a:rPr>
                <a:t> </a:t>
              </a:r>
              <a:r>
                <a:rPr lang="en-US" sz="2000" b="0" i="1" dirty="0">
                  <a:latin typeface="Times New Roman" pitchFamily="18" charset="0"/>
                  <a:ea typeface="ＭＳ Ｐゴシック" pitchFamily="34" charset="-128"/>
                  <a:cs typeface="Times New Roman" pitchFamily="18" charset="0"/>
                </a:rPr>
                <a:t>w </a:t>
              </a:r>
              <a:r>
                <a:rPr lang="en-US" sz="2000" b="0" dirty="0">
                  <a:latin typeface="Times New Roman" pitchFamily="18" charset="0"/>
                  <a:ea typeface="ＭＳ Ｐゴシック" pitchFamily="34" charset="-128"/>
                  <a:cs typeface="Times New Roman" pitchFamily="18" charset="0"/>
                </a:rPr>
                <a:t>is HIGH</a:t>
              </a:r>
            </a:p>
          </p:txBody>
        </p:sp>
      </p:grpSp>
      <p:sp>
        <p:nvSpPr>
          <p:cNvPr id="400395" name="Rectangle 11"/>
          <p:cNvSpPr>
            <a:spLocks noChangeArrowheads="1"/>
          </p:cNvSpPr>
          <p:nvPr/>
        </p:nvSpPr>
        <p:spPr bwMode="auto">
          <a:xfrm>
            <a:off x="520700" y="733425"/>
            <a:ext cx="8518525"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30000"/>
              </a:spcBef>
              <a:buFontTx/>
              <a:buChar char="•"/>
            </a:pPr>
            <a:endParaRPr lang="en-US" sz="2800" b="0" dirty="0">
              <a:latin typeface="Arial" charset="0"/>
              <a:ea typeface="ＭＳ Ｐゴシック" pitchFamily="34" charset="-128"/>
            </a:endParaRPr>
          </a:p>
        </p:txBody>
      </p:sp>
      <p:pic>
        <p:nvPicPr>
          <p:cNvPr id="400396" name="Picture 12" descr="fg03_0160e_AAGTNLL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0838" y="2314575"/>
            <a:ext cx="3492500" cy="325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94170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nodePh="1">
                                  <p:stCondLst>
                                    <p:cond delay="0"/>
                                  </p:stCondLst>
                                  <p:endCondLst>
                                    <p:cond evt="begin" delay="0">
                                      <p:tn val="5"/>
                                    </p:cond>
                                  </p:endCondLst>
                                  <p:childTnLst>
                                    <p:set>
                                      <p:cBhvr>
                                        <p:cTn id="6" dur="1" fill="hold">
                                          <p:stCondLst>
                                            <p:cond delay="0"/>
                                          </p:stCondLst>
                                        </p:cTn>
                                        <p:tgtEl>
                                          <p:spTgt spid="400395"/>
                                        </p:tgtEl>
                                        <p:attrNameLst>
                                          <p:attrName>style.visibility</p:attrName>
                                        </p:attrNameLst>
                                      </p:cBhvr>
                                      <p:to>
                                        <p:strVal val="visible"/>
                                      </p:to>
                                    </p:set>
                                    <p:anim calcmode="lin" valueType="num">
                                      <p:cBhvr additive="base">
                                        <p:cTn id="7" dur="500" fill="hold"/>
                                        <p:tgtEl>
                                          <p:spTgt spid="400395"/>
                                        </p:tgtEl>
                                        <p:attrNameLst>
                                          <p:attrName>ppt_x</p:attrName>
                                        </p:attrNameLst>
                                      </p:cBhvr>
                                      <p:tavLst>
                                        <p:tav tm="0">
                                          <p:val>
                                            <p:strVal val="0-#ppt_w/2"/>
                                          </p:val>
                                        </p:tav>
                                        <p:tav tm="100000">
                                          <p:val>
                                            <p:strVal val="#ppt_x"/>
                                          </p:val>
                                        </p:tav>
                                      </p:tavLst>
                                    </p:anim>
                                    <p:anim calcmode="lin" valueType="num">
                                      <p:cBhvr additive="base">
                                        <p:cTn id="8" dur="500" fill="hold"/>
                                        <p:tgtEl>
                                          <p:spTgt spid="40039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1" fill="hold" nodeType="afterEffect">
                                  <p:stCondLst>
                                    <p:cond delay="0"/>
                                  </p:stCondLst>
                                  <p:childTnLst>
                                    <p:set>
                                      <p:cBhvr>
                                        <p:cTn id="11" dur="1" fill="hold">
                                          <p:stCondLst>
                                            <p:cond delay="0"/>
                                          </p:stCondLst>
                                        </p:cTn>
                                        <p:tgtEl>
                                          <p:spTgt spid="400396"/>
                                        </p:tgtEl>
                                        <p:attrNameLst>
                                          <p:attrName>style.visibility</p:attrName>
                                        </p:attrNameLst>
                                      </p:cBhvr>
                                      <p:to>
                                        <p:strVal val="visible"/>
                                      </p:to>
                                    </p:set>
                                    <p:animEffect transition="in" filter="wipe(up)">
                                      <p:cBhvr>
                                        <p:cTn id="12" dur="500"/>
                                        <p:tgtEl>
                                          <p:spTgt spid="400396"/>
                                        </p:tgtEl>
                                      </p:cBhvr>
                                    </p:animEffect>
                                  </p:childTnLst>
                                </p:cTn>
                              </p:par>
                            </p:childTnLst>
                          </p:cTn>
                        </p:par>
                        <p:par>
                          <p:cTn id="13" fill="hold" nodeType="afterGroup">
                            <p:stCondLst>
                              <p:cond delay="1000"/>
                            </p:stCondLst>
                            <p:childTnLst>
                              <p:par>
                                <p:cTn id="14" presetID="22" presetClass="entr" presetSubtype="8" fill="hold" nodeType="afterEffect">
                                  <p:stCondLst>
                                    <p:cond delay="0"/>
                                  </p:stCondLst>
                                  <p:childTnLst>
                                    <p:set>
                                      <p:cBhvr>
                                        <p:cTn id="15" dur="1" fill="hold">
                                          <p:stCondLst>
                                            <p:cond delay="0"/>
                                          </p:stCondLst>
                                        </p:cTn>
                                        <p:tgtEl>
                                          <p:spTgt spid="400397"/>
                                        </p:tgtEl>
                                        <p:attrNameLst>
                                          <p:attrName>style.visibility</p:attrName>
                                        </p:attrNameLst>
                                      </p:cBhvr>
                                      <p:to>
                                        <p:strVal val="visible"/>
                                      </p:to>
                                    </p:set>
                                    <p:animEffect transition="in" filter="wipe(left)">
                                      <p:cBhvr>
                                        <p:cTn id="16" dur="500"/>
                                        <p:tgtEl>
                                          <p:spTgt spid="4003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9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Evaluating Logic Circuit Outputs</a:t>
            </a:r>
          </a:p>
        </p:txBody>
      </p:sp>
      <p:sp>
        <p:nvSpPr>
          <p:cNvPr id="5" name="Content Placeholder 4"/>
          <p:cNvSpPr>
            <a:spLocks noGrp="1"/>
          </p:cNvSpPr>
          <p:nvPr>
            <p:ph idx="1"/>
          </p:nvPr>
        </p:nvSpPr>
        <p:spPr/>
        <p:txBody>
          <a:bodyPr/>
          <a:lstStyle/>
          <a:p>
            <a:r>
              <a:rPr lang="en-US" dirty="0" smtClean="0"/>
              <a:t>Ex: Evaluate outputs of the below circuit</a:t>
            </a:r>
            <a:endParaRPr lang="en-US" dirty="0"/>
          </a:p>
        </p:txBody>
      </p:sp>
      <p:pic>
        <p:nvPicPr>
          <p:cNvPr id="7" name="Picture 4" descr="fg03_0150a_AAGTNLK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999" y="2057400"/>
            <a:ext cx="7915275"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2494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sz="3100" dirty="0" smtClean="0"/>
              <a:t>Algebraic expression =&gt; Circuit</a:t>
            </a:r>
            <a:endParaRPr lang="en-US" sz="3600"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759234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1"/>
          </a:xfrm>
        </p:spPr>
        <p:txBody>
          <a:bodyPr>
            <a:normAutofit fontScale="90000"/>
          </a:bodyPr>
          <a:lstStyle/>
          <a:p>
            <a:r>
              <a:rPr lang="en-US" dirty="0" smtClean="0"/>
              <a:t>Implementing </a:t>
            </a:r>
            <a:r>
              <a:rPr lang="en-US" dirty="0"/>
              <a:t>Circuits From Boolean Expressions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lgn="just"/>
                <a:r>
                  <a:rPr lang="en-US" dirty="0" smtClean="0">
                    <a:effectLst/>
                  </a:rPr>
                  <a:t>The expression x = A </a:t>
                </a:r>
                <a:r>
                  <a:rPr lang="en-US" dirty="0" smtClean="0">
                    <a:effectLst/>
                    <a:sym typeface="Symbol"/>
                  </a:rPr>
                  <a:t></a:t>
                </a:r>
                <a:r>
                  <a:rPr lang="en-US" dirty="0" smtClean="0">
                    <a:effectLst/>
                  </a:rPr>
                  <a:t> B </a:t>
                </a:r>
                <a:r>
                  <a:rPr lang="en-US" dirty="0" smtClean="0">
                    <a:effectLst/>
                    <a:sym typeface="Symbol"/>
                  </a:rPr>
                  <a:t></a:t>
                </a:r>
                <a:r>
                  <a:rPr lang="en-US" dirty="0" smtClean="0">
                    <a:effectLst/>
                  </a:rPr>
                  <a:t> C </a:t>
                </a:r>
                <a:r>
                  <a:rPr lang="en-US" dirty="0">
                    <a:effectLst/>
                  </a:rPr>
                  <a:t>could be </a:t>
                </a:r>
                <a:r>
                  <a:rPr lang="en-US" dirty="0" smtClean="0">
                    <a:effectLst/>
                  </a:rPr>
                  <a:t>drawn as </a:t>
                </a:r>
                <a:r>
                  <a:rPr lang="en-US" dirty="0">
                    <a:effectLst/>
                  </a:rPr>
                  <a:t>a three input </a:t>
                </a:r>
                <a:r>
                  <a:rPr lang="en-US" b="1" dirty="0">
                    <a:effectLst/>
                  </a:rPr>
                  <a:t>AND</a:t>
                </a:r>
                <a:r>
                  <a:rPr lang="en-US" dirty="0">
                    <a:effectLst/>
                  </a:rPr>
                  <a:t> </a:t>
                </a:r>
                <a:r>
                  <a:rPr lang="en-US" dirty="0" smtClean="0">
                    <a:effectLst/>
                  </a:rPr>
                  <a:t>gate</a:t>
                </a:r>
              </a:p>
              <a:p>
                <a:pPr algn="just"/>
                <a:endParaRPr lang="en-US" dirty="0">
                  <a:ea typeface="ＭＳ Ｐゴシック" pitchFamily="34" charset="-128"/>
                </a:endParaRPr>
              </a:p>
              <a:p>
                <a:pPr algn="just"/>
                <a:r>
                  <a:rPr lang="en-US" dirty="0" smtClean="0">
                    <a:effectLst/>
                    <a:ea typeface="ＭＳ Ｐゴシック" pitchFamily="34" charset="-128"/>
                  </a:rPr>
                  <a:t>A </a:t>
                </a:r>
                <a:r>
                  <a:rPr lang="en-US" dirty="0">
                    <a:effectLst/>
                    <a:ea typeface="ＭＳ Ｐゴシック" pitchFamily="34" charset="-128"/>
                  </a:rPr>
                  <a:t>circuit defined by </a:t>
                </a:r>
                <a:r>
                  <a:rPr lang="en-US" dirty="0" smtClean="0">
                    <a:effectLst/>
                  </a:rPr>
                  <a:t>x = </a:t>
                </a:r>
                <a14:m>
                  <m:oMath xmlns:m="http://schemas.openxmlformats.org/officeDocument/2006/math">
                    <m:bar>
                      <m:barPr>
                        <m:pos m:val="top"/>
                        <m:ctrlPr>
                          <a:rPr lang="en-US" i="1" smtClean="0">
                            <a:effectLst/>
                            <a:latin typeface="Cambria Math"/>
                          </a:rPr>
                        </m:ctrlPr>
                      </m:barPr>
                      <m:e>
                        <m:r>
                          <m:rPr>
                            <m:sty m:val="p"/>
                          </m:rPr>
                          <a:rPr lang="en-US" i="0" smtClean="0">
                            <a:effectLst/>
                            <a:latin typeface="Cambria Math"/>
                          </a:rPr>
                          <m:t>A</m:t>
                        </m:r>
                      </m:e>
                    </m:bar>
                  </m:oMath>
                </a14:m>
                <a:r>
                  <a:rPr lang="en-US" dirty="0" smtClean="0">
                    <a:effectLst/>
                  </a:rPr>
                  <a:t>+ B </a:t>
                </a:r>
                <a:r>
                  <a:rPr lang="en-US" sz="2900" dirty="0">
                    <a:effectLst/>
                    <a:ea typeface="ＭＳ Ｐゴシック" pitchFamily="34" charset="-128"/>
                  </a:rPr>
                  <a:t>would use a two-input OR gate with an INVERTER on one </a:t>
                </a:r>
                <a:r>
                  <a:rPr lang="en-US" sz="2900" dirty="0" smtClean="0">
                    <a:effectLst/>
                    <a:ea typeface="ＭＳ Ｐゴシック" pitchFamily="34" charset="-128"/>
                  </a:rPr>
                  <a:t>of the inputs</a:t>
                </a:r>
                <a:endParaRPr lang="en-US" sz="2900" dirty="0">
                  <a:effectLst/>
                  <a:ea typeface="ＭＳ Ｐゴシック" pitchFamily="34" charset="-128"/>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259" t="-1263" r="-1556"/>
                </a:stretch>
              </a:blipFill>
            </p:spPr>
            <p:txBody>
              <a:bodyPr/>
              <a:lstStyle/>
              <a:p>
                <a:r>
                  <a:rPr lang="en-US">
                    <a:noFill/>
                  </a:rPr>
                  <a:t> </a:t>
                </a:r>
              </a:p>
            </p:txBody>
          </p:sp>
        </mc:Fallback>
      </mc:AlternateContent>
    </p:spTree>
    <p:extLst>
      <p:ext uri="{BB962C8B-B14F-4D97-AF65-F5344CB8AC3E}">
        <p14:creationId xmlns:p14="http://schemas.microsoft.com/office/powerpoint/2010/main" val="2861541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ea typeface="ＭＳ Ｐゴシック" pitchFamily="34" charset="-128"/>
                  </a:rPr>
                  <a:t>Implement a circuit </a:t>
                </a:r>
                <a:r>
                  <a:rPr lang="en-US" dirty="0">
                    <a:ea typeface="ＭＳ Ｐゴシック" pitchFamily="34" charset="-128"/>
                  </a:rPr>
                  <a:t>with output </a:t>
                </a:r>
                <a:r>
                  <a:rPr lang="en-US" dirty="0" smtClean="0"/>
                  <a:t>y </a:t>
                </a:r>
                <a:r>
                  <a:rPr lang="en-US" dirty="0"/>
                  <a:t>= AC + B</a:t>
                </a:r>
                <a14:m>
                  <m:oMath xmlns:m="http://schemas.openxmlformats.org/officeDocument/2006/math">
                    <m:bar>
                      <m:barPr>
                        <m:pos m:val="top"/>
                        <m:ctrlPr>
                          <a:rPr lang="en-US" i="1">
                            <a:latin typeface="Cambria Math"/>
                          </a:rPr>
                        </m:ctrlPr>
                      </m:barPr>
                      <m:e>
                        <m:r>
                          <m:rPr>
                            <m:sty m:val="p"/>
                          </m:rPr>
                          <a:rPr lang="en-US">
                            <a:latin typeface="Cambria Math"/>
                          </a:rPr>
                          <m:t>C</m:t>
                        </m:r>
                      </m:e>
                    </m:bar>
                  </m:oMath>
                </a14:m>
                <a:r>
                  <a:rPr lang="en-US" dirty="0"/>
                  <a:t>+ </a:t>
                </a:r>
                <a14:m>
                  <m:oMath xmlns:m="http://schemas.openxmlformats.org/officeDocument/2006/math">
                    <m:bar>
                      <m:barPr>
                        <m:pos m:val="top"/>
                        <m:ctrlPr>
                          <a:rPr lang="en-US" i="1">
                            <a:latin typeface="Cambria Math"/>
                          </a:rPr>
                        </m:ctrlPr>
                      </m:barPr>
                      <m:e>
                        <m:r>
                          <m:rPr>
                            <m:sty m:val="p"/>
                          </m:rPr>
                          <a:rPr lang="en-US">
                            <a:latin typeface="Cambria Math"/>
                          </a:rPr>
                          <m:t>A</m:t>
                        </m:r>
                      </m:e>
                    </m:bar>
                  </m:oMath>
                </a14:m>
                <a:r>
                  <a:rPr lang="en-US" dirty="0"/>
                  <a:t>BC </a:t>
                </a:r>
              </a:p>
              <a:p>
                <a:endParaRPr lang="en-US" dirty="0" smtClean="0"/>
              </a:p>
              <a:p>
                <a:r>
                  <a:rPr lang="en-US" dirty="0" smtClean="0"/>
                  <a:t>Answer:</a:t>
                </a:r>
              </a:p>
              <a:p>
                <a:pPr lvl="1"/>
                <a:r>
                  <a:rPr lang="en-US" dirty="0">
                    <a:ea typeface="ＭＳ Ｐゴシック" pitchFamily="34" charset="-128"/>
                  </a:rPr>
                  <a:t>A circuit with output </a:t>
                </a:r>
                <a:r>
                  <a:rPr lang="en-US" dirty="0"/>
                  <a:t>y = AC + B</a:t>
                </a:r>
                <a14:m>
                  <m:oMath xmlns:m="http://schemas.openxmlformats.org/officeDocument/2006/math">
                    <m:bar>
                      <m:barPr>
                        <m:pos m:val="top"/>
                        <m:ctrlPr>
                          <a:rPr lang="en-US" i="1">
                            <a:latin typeface="Cambria Math"/>
                          </a:rPr>
                        </m:ctrlPr>
                      </m:barPr>
                      <m:e>
                        <m:r>
                          <m:rPr>
                            <m:sty m:val="p"/>
                          </m:rPr>
                          <a:rPr lang="en-US">
                            <a:latin typeface="Cambria Math"/>
                          </a:rPr>
                          <m:t>C</m:t>
                        </m:r>
                      </m:e>
                    </m:bar>
                  </m:oMath>
                </a14:m>
                <a:r>
                  <a:rPr lang="en-US" dirty="0"/>
                  <a:t>+ </a:t>
                </a:r>
                <a14:m>
                  <m:oMath xmlns:m="http://schemas.openxmlformats.org/officeDocument/2006/math">
                    <m:bar>
                      <m:barPr>
                        <m:pos m:val="top"/>
                        <m:ctrlPr>
                          <a:rPr lang="en-US" i="1">
                            <a:latin typeface="Cambria Math"/>
                          </a:rPr>
                        </m:ctrlPr>
                      </m:barPr>
                      <m:e>
                        <m:r>
                          <m:rPr>
                            <m:sty m:val="p"/>
                          </m:rPr>
                          <a:rPr lang="en-US">
                            <a:latin typeface="Cambria Math"/>
                          </a:rPr>
                          <m:t>A</m:t>
                        </m:r>
                      </m:e>
                    </m:bar>
                  </m:oMath>
                </a14:m>
                <a:r>
                  <a:rPr lang="en-US" dirty="0"/>
                  <a:t>BC </a:t>
                </a:r>
                <a:r>
                  <a:rPr lang="en-US" dirty="0" smtClean="0">
                    <a:ea typeface="ＭＳ Ｐゴシック" pitchFamily="34" charset="-128"/>
                  </a:rPr>
                  <a:t>contains </a:t>
                </a:r>
                <a:r>
                  <a:rPr lang="en-US" dirty="0">
                    <a:ea typeface="ＭＳ Ｐゴシック" pitchFamily="34" charset="-128"/>
                  </a:rPr>
                  <a:t>three terms which are </a:t>
                </a:r>
                <a:r>
                  <a:rPr lang="en-US" dirty="0" err="1">
                    <a:ea typeface="ＭＳ Ｐゴシック" pitchFamily="34" charset="-128"/>
                  </a:rPr>
                  <a:t>ORed</a:t>
                </a:r>
                <a:r>
                  <a:rPr lang="en-US" dirty="0">
                    <a:ea typeface="ＭＳ Ｐゴシック" pitchFamily="34" charset="-128"/>
                  </a:rPr>
                  <a:t> </a:t>
                </a:r>
                <a:r>
                  <a:rPr lang="en-US" dirty="0" smtClean="0">
                    <a:ea typeface="ＭＳ Ｐゴシック" pitchFamily="34" charset="-128"/>
                  </a:rPr>
                  <a:t>together</a:t>
                </a:r>
              </a:p>
              <a:p>
                <a:pPr lvl="1"/>
                <a:endParaRPr lang="en-US" dirty="0">
                  <a:ea typeface="ＭＳ Ｐゴシック" pitchFamily="34" charset="-128"/>
                </a:endParaRPr>
              </a:p>
              <a:p>
                <a:pPr lvl="1"/>
                <a:endParaRPr lang="en-US" dirty="0" smtClean="0">
                  <a:ea typeface="ＭＳ Ｐゴシック" pitchFamily="34" charset="-128"/>
                </a:endParaRPr>
              </a:p>
              <a:p>
                <a:pPr lvl="1"/>
                <a:endParaRPr lang="en-US" dirty="0">
                  <a:ea typeface="ＭＳ Ｐゴシック" pitchFamily="34" charset="-128"/>
                </a:endParaRPr>
              </a:p>
              <a:p>
                <a:pPr lvl="1"/>
                <a:endParaRPr lang="en-US" dirty="0" smtClean="0">
                  <a:ea typeface="ＭＳ Ｐゴシック" pitchFamily="34" charset="-128"/>
                </a:endParaRPr>
              </a:p>
              <a:p>
                <a:pPr marL="457200" lvl="1" indent="0">
                  <a:buNone/>
                </a:pPr>
                <a:r>
                  <a:rPr lang="en-US" dirty="0">
                    <a:ea typeface="ＭＳ Ｐゴシック" pitchFamily="34" charset="-128"/>
                  </a:rPr>
                  <a:t>…and requires a three-input OR </a:t>
                </a:r>
                <a:r>
                  <a:rPr lang="en-US" dirty="0" smtClean="0">
                    <a:ea typeface="ＭＳ Ｐゴシック" pitchFamily="34" charset="-128"/>
                  </a:rPr>
                  <a:t>gate</a:t>
                </a:r>
                <a:endParaRPr lang="en-US" dirty="0">
                  <a:ea typeface="ＭＳ Ｐゴシック" pitchFamily="34" charset="-128"/>
                </a:endParaRPr>
              </a:p>
              <a:p>
                <a:pPr lvl="1"/>
                <a:endParaRPr lang="en-US" dirty="0">
                  <a:ea typeface="ＭＳ Ｐゴシック" pitchFamily="34" charset="-128"/>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259" t="-126"/>
                </a:stretch>
              </a:blipFill>
            </p:spPr>
            <p:txBody>
              <a:bodyPr/>
              <a:lstStyle/>
              <a:p>
                <a:r>
                  <a:rPr lang="en-US">
                    <a:noFill/>
                  </a:rPr>
                  <a:t> </a:t>
                </a:r>
              </a:p>
            </p:txBody>
          </p:sp>
        </mc:Fallback>
      </mc:AlternateContent>
      <p:pic>
        <p:nvPicPr>
          <p:cNvPr id="4" name="Picture 20" descr="fg03_0170A_AAGTNLO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624" y="3960812"/>
            <a:ext cx="8316913" cy="137318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6200" y="2856706"/>
            <a:ext cx="8991600" cy="3581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1781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animEffect transition="in" filter="fade">
                                      <p:cBhvr>
                                        <p:cTn id="1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1"/>
          </a:xfrm>
        </p:spPr>
        <p:txBody>
          <a:bodyPr>
            <a:normAutofit fontScale="90000"/>
          </a:bodyPr>
          <a:lstStyle/>
          <a:p>
            <a:r>
              <a:rPr lang="en-US" dirty="0"/>
              <a:t>Implementing Circuits From Boolean Expressions</a:t>
            </a:r>
          </a:p>
        </p:txBody>
      </p:sp>
      <p:sp>
        <p:nvSpPr>
          <p:cNvPr id="3" name="Content Placeholder 2"/>
          <p:cNvSpPr>
            <a:spLocks noGrp="1"/>
          </p:cNvSpPr>
          <p:nvPr>
            <p:ph idx="1"/>
          </p:nvPr>
        </p:nvSpPr>
        <p:spPr/>
        <p:txBody>
          <a:bodyPr/>
          <a:lstStyle/>
          <a:p>
            <a:r>
              <a:rPr lang="en-US" dirty="0"/>
              <a:t>Each </a:t>
            </a:r>
            <a:r>
              <a:rPr lang="en-US" b="1" dirty="0"/>
              <a:t>OR</a:t>
            </a:r>
            <a:r>
              <a:rPr lang="en-US" dirty="0"/>
              <a:t> gate input is an </a:t>
            </a:r>
            <a:r>
              <a:rPr lang="en-US" b="1" dirty="0"/>
              <a:t>AND</a:t>
            </a:r>
            <a:r>
              <a:rPr lang="en-US" dirty="0"/>
              <a:t> product </a:t>
            </a:r>
            <a:r>
              <a:rPr lang="en-US" dirty="0" smtClean="0"/>
              <a:t>term</a:t>
            </a:r>
            <a:endParaRPr lang="en-US" dirty="0"/>
          </a:p>
          <a:p>
            <a:pPr lvl="1"/>
            <a:r>
              <a:rPr lang="en-US" dirty="0"/>
              <a:t>An </a:t>
            </a:r>
            <a:r>
              <a:rPr lang="en-US" b="1" dirty="0"/>
              <a:t>AND</a:t>
            </a:r>
            <a:r>
              <a:rPr lang="en-US" dirty="0"/>
              <a:t> gate with appropriate inputs can </a:t>
            </a:r>
            <a:r>
              <a:rPr lang="en-US" dirty="0" smtClean="0"/>
              <a:t>be used </a:t>
            </a:r>
            <a:r>
              <a:rPr lang="en-US" dirty="0"/>
              <a:t>to generate each of these </a:t>
            </a:r>
            <a:r>
              <a:rPr lang="en-US" dirty="0" smtClean="0"/>
              <a:t>terms</a:t>
            </a:r>
            <a:endParaRPr lang="en-US" dirty="0"/>
          </a:p>
          <a:p>
            <a:endParaRPr lang="en-US" dirty="0"/>
          </a:p>
        </p:txBody>
      </p:sp>
      <p:pic>
        <p:nvPicPr>
          <p:cNvPr id="6" name="Picture 9" descr="fg03_0170b_AAGTNLO0"/>
          <p:cNvPicPr>
            <a:picLocks noChangeAspect="1" noChangeArrowheads="1"/>
          </p:cNvPicPr>
          <p:nvPr/>
        </p:nvPicPr>
        <p:blipFill>
          <a:blip r:embed="rId2"/>
          <a:srcRect/>
          <a:stretch>
            <a:fillRect/>
          </a:stretch>
        </p:blipFill>
        <p:spPr bwMode="auto">
          <a:xfrm>
            <a:off x="846083" y="2667000"/>
            <a:ext cx="7680325" cy="3857625"/>
          </a:xfrm>
          <a:prstGeom prst="rect">
            <a:avLst/>
          </a:prstGeom>
          <a:noFill/>
        </p:spPr>
      </p:pic>
      <p:sp>
        <p:nvSpPr>
          <p:cNvPr id="7" name="Rectangle 6"/>
          <p:cNvSpPr/>
          <p:nvPr/>
        </p:nvSpPr>
        <p:spPr>
          <a:xfrm>
            <a:off x="76200" y="1371599"/>
            <a:ext cx="8991600" cy="51530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4936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3600" dirty="0" smtClean="0"/>
              <a:t>NOR and NAND Gates</a:t>
            </a:r>
            <a:endParaRPr lang="en-US" sz="3600" dirty="0"/>
          </a:p>
        </p:txBody>
      </p:sp>
      <p:sp>
        <p:nvSpPr>
          <p:cNvPr id="6" name="Subtitle 5"/>
          <p:cNvSpPr>
            <a:spLocks noGrp="1"/>
          </p:cNvSpPr>
          <p:nvPr>
            <p:ph type="subTitle" idx="1"/>
          </p:nvPr>
        </p:nvSpPr>
        <p:spPr/>
        <p:txBody>
          <a:bodyPr/>
          <a:lstStyle/>
          <a:p>
            <a:endParaRPr lang="en-US"/>
          </a:p>
        </p:txBody>
      </p:sp>
    </p:spTree>
    <p:extLst>
      <p:ext uri="{BB962C8B-B14F-4D97-AF65-F5344CB8AC3E}">
        <p14:creationId xmlns:p14="http://schemas.microsoft.com/office/powerpoint/2010/main" val="6353347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defRPr/>
            </a:pPr>
            <a:r>
              <a:rPr lang="en-US" altLang="ko-KR" dirty="0" smtClean="0"/>
              <a:t>Outline</a:t>
            </a:r>
          </a:p>
        </p:txBody>
      </p:sp>
      <p:sp>
        <p:nvSpPr>
          <p:cNvPr id="7173" name="Rectangle 3"/>
          <p:cNvSpPr>
            <a:spLocks noGrp="1" noChangeArrowheads="1"/>
          </p:cNvSpPr>
          <p:nvPr>
            <p:ph type="body" idx="1"/>
          </p:nvPr>
        </p:nvSpPr>
        <p:spPr/>
        <p:txBody>
          <a:bodyPr/>
          <a:lstStyle/>
          <a:p>
            <a:pPr eaLnBrk="1" hangingPunct="1"/>
            <a:r>
              <a:rPr lang="en-US" b="1" dirty="0" smtClean="0"/>
              <a:t>AND</a:t>
            </a:r>
            <a:r>
              <a:rPr lang="en-US" dirty="0" smtClean="0"/>
              <a:t>, </a:t>
            </a:r>
            <a:r>
              <a:rPr lang="en-US" b="1" dirty="0" smtClean="0"/>
              <a:t>OR</a:t>
            </a:r>
            <a:r>
              <a:rPr lang="en-US" dirty="0" smtClean="0"/>
              <a:t>, </a:t>
            </a:r>
            <a:r>
              <a:rPr lang="en-US" b="1" dirty="0" smtClean="0"/>
              <a:t>NOT</a:t>
            </a:r>
            <a:r>
              <a:rPr lang="en-US" dirty="0"/>
              <a:t> </a:t>
            </a:r>
            <a:r>
              <a:rPr lang="en-US" dirty="0" smtClean="0"/>
              <a:t>gates</a:t>
            </a:r>
          </a:p>
          <a:p>
            <a:pPr lvl="1"/>
            <a:r>
              <a:rPr lang="en-US" dirty="0"/>
              <a:t>Logic circuit =&gt; Algebraic expression</a:t>
            </a:r>
            <a:endParaRPr lang="en-US" dirty="0" smtClean="0"/>
          </a:p>
          <a:p>
            <a:pPr lvl="1"/>
            <a:r>
              <a:rPr lang="en-US" dirty="0"/>
              <a:t>Algebraic expression =&gt; Circuit</a:t>
            </a:r>
            <a:endParaRPr lang="en-US" dirty="0" smtClean="0"/>
          </a:p>
          <a:p>
            <a:pPr eaLnBrk="1" hangingPunct="1"/>
            <a:endParaRPr lang="en-US" dirty="0" smtClean="0"/>
          </a:p>
          <a:p>
            <a:r>
              <a:rPr lang="en-US" b="1" dirty="0"/>
              <a:t>NAND</a:t>
            </a:r>
            <a:r>
              <a:rPr lang="en-US" dirty="0"/>
              <a:t> and </a:t>
            </a:r>
            <a:r>
              <a:rPr lang="en-US" b="1" dirty="0"/>
              <a:t>NOR</a:t>
            </a:r>
            <a:r>
              <a:rPr lang="en-US" dirty="0"/>
              <a:t> gates</a:t>
            </a:r>
          </a:p>
          <a:p>
            <a:pPr eaLnBrk="1" hangingPunct="1"/>
            <a:endParaRPr lang="en-US" dirty="0" smtClean="0"/>
          </a:p>
          <a:p>
            <a:pPr eaLnBrk="1" hangingPunct="1"/>
            <a:r>
              <a:rPr lang="en-US" dirty="0" smtClean="0"/>
              <a:t>Boolean Theorems</a:t>
            </a:r>
          </a:p>
        </p:txBody>
      </p:sp>
    </p:spTree>
    <p:extLst>
      <p:ext uri="{BB962C8B-B14F-4D97-AF65-F5344CB8AC3E}">
        <p14:creationId xmlns:p14="http://schemas.microsoft.com/office/powerpoint/2010/main" val="10821508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 Gate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NOR = NOT OR</a:t>
                </a:r>
              </a:p>
              <a:p>
                <a:pPr lvl="1"/>
                <a:r>
                  <a:rPr lang="en-US" dirty="0" smtClean="0"/>
                  <a:t>X = </a:t>
                </a:r>
                <a14:m>
                  <m:oMath xmlns:m="http://schemas.openxmlformats.org/officeDocument/2006/math">
                    <m:bar>
                      <m:barPr>
                        <m:pos m:val="top"/>
                        <m:ctrlPr>
                          <a:rPr lang="en-US" i="1" smtClean="0">
                            <a:latin typeface="Cambria Math"/>
                          </a:rPr>
                        </m:ctrlPr>
                      </m:barPr>
                      <m:e>
                        <m:r>
                          <m:rPr>
                            <m:sty m:val="p"/>
                          </m:rPr>
                          <a:rPr lang="en-US" b="0" i="0" smtClean="0">
                            <a:latin typeface="Cambria Math"/>
                          </a:rPr>
                          <m:t>A</m:t>
                        </m:r>
                        <m:r>
                          <a:rPr lang="en-US" b="0" i="0" smtClean="0">
                            <a:latin typeface="Cambria Math"/>
                          </a:rPr>
                          <m:t>+</m:t>
                        </m:r>
                        <m:r>
                          <m:rPr>
                            <m:sty m:val="p"/>
                          </m:rPr>
                          <a:rPr lang="en-US" b="0" i="0" smtClean="0">
                            <a:latin typeface="Cambria Math"/>
                          </a:rPr>
                          <m:t>B</m:t>
                        </m:r>
                      </m:e>
                    </m:ba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259" t="-1263"/>
                </a:stretch>
              </a:blipFill>
            </p:spPr>
            <p:txBody>
              <a:bodyPr/>
              <a:lstStyle/>
              <a:p>
                <a:r>
                  <a:rPr lang="en-US">
                    <a:noFill/>
                  </a:rPr>
                  <a:t> </a:t>
                </a:r>
              </a:p>
            </p:txBody>
          </p:sp>
        </mc:Fallback>
      </mc:AlternateContent>
      <p:grpSp>
        <p:nvGrpSpPr>
          <p:cNvPr id="7" name="Group 7"/>
          <p:cNvGrpSpPr>
            <a:grpSpLocks/>
          </p:cNvGrpSpPr>
          <p:nvPr/>
        </p:nvGrpSpPr>
        <p:grpSpPr bwMode="auto">
          <a:xfrm>
            <a:off x="381000" y="2620963"/>
            <a:ext cx="4800600" cy="3017837"/>
            <a:chOff x="423" y="2251"/>
            <a:chExt cx="2796" cy="1754"/>
          </a:xfrm>
        </p:grpSpPr>
        <p:pic>
          <p:nvPicPr>
            <p:cNvPr id="8" name="Picture 8" descr="fg03_0190a_AAGTNLM0"/>
            <p:cNvPicPr>
              <a:picLocks noChangeAspect="1" noChangeArrowheads="1"/>
            </p:cNvPicPr>
            <p:nvPr/>
          </p:nvPicPr>
          <p:blipFill>
            <a:blip r:embed="rId3"/>
            <a:srcRect/>
            <a:stretch>
              <a:fillRect/>
            </a:stretch>
          </p:blipFill>
          <p:spPr bwMode="auto">
            <a:xfrm>
              <a:off x="423" y="2251"/>
              <a:ext cx="2796" cy="1754"/>
            </a:xfrm>
            <a:prstGeom prst="rect">
              <a:avLst/>
            </a:prstGeom>
            <a:noFill/>
          </p:spPr>
        </p:pic>
        <p:sp>
          <p:nvSpPr>
            <p:cNvPr id="9" name="Rectangle 9"/>
            <p:cNvSpPr>
              <a:spLocks noChangeArrowheads="1"/>
            </p:cNvSpPr>
            <p:nvPr/>
          </p:nvSpPr>
          <p:spPr bwMode="auto">
            <a:xfrm>
              <a:off x="1303" y="2981"/>
              <a:ext cx="235" cy="302"/>
            </a:xfrm>
            <a:prstGeom prst="rect">
              <a:avLst/>
            </a:prstGeom>
            <a:solidFill>
              <a:schemeClr val="bg1"/>
            </a:solidFill>
            <a:ln w="9525">
              <a:noFill/>
              <a:miter lim="800000"/>
              <a:headEnd/>
              <a:tailEnd/>
            </a:ln>
            <a:effectLst/>
          </p:spPr>
          <p:txBody>
            <a:bodyPr wrap="none" anchor="ctr"/>
            <a:lstStyle/>
            <a:p>
              <a:endParaRPr lang="en-US"/>
            </a:p>
          </p:txBody>
        </p:sp>
      </p:grpSp>
      <p:pic>
        <p:nvPicPr>
          <p:cNvPr id="10" name="Picture 10" descr="fg03_0190c_AAGTNLM0"/>
          <p:cNvPicPr>
            <a:picLocks noChangeAspect="1" noChangeArrowheads="1"/>
          </p:cNvPicPr>
          <p:nvPr/>
        </p:nvPicPr>
        <p:blipFill>
          <a:blip r:embed="rId4"/>
          <a:srcRect/>
          <a:stretch>
            <a:fillRect/>
          </a:stretch>
        </p:blipFill>
        <p:spPr bwMode="auto">
          <a:xfrm>
            <a:off x="5378450" y="2409825"/>
            <a:ext cx="3482975" cy="2460625"/>
          </a:xfrm>
          <a:prstGeom prst="rect">
            <a:avLst/>
          </a:prstGeom>
          <a:noFill/>
        </p:spPr>
      </p:pic>
    </p:spTree>
    <p:extLst>
      <p:ext uri="{BB962C8B-B14F-4D97-AF65-F5344CB8AC3E}">
        <p14:creationId xmlns:p14="http://schemas.microsoft.com/office/powerpoint/2010/main" val="41966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NAND Gate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NAND = NOT AND</a:t>
                </a:r>
              </a:p>
              <a:p>
                <a:pPr lvl="1"/>
                <a:r>
                  <a:rPr lang="en-US" dirty="0" smtClean="0"/>
                  <a:t>X = </a:t>
                </a:r>
                <a14:m>
                  <m:oMath xmlns:m="http://schemas.openxmlformats.org/officeDocument/2006/math">
                    <m:bar>
                      <m:barPr>
                        <m:pos m:val="top"/>
                        <m:ctrlPr>
                          <a:rPr lang="en-US" i="1" smtClean="0">
                            <a:latin typeface="Cambria Math"/>
                          </a:rPr>
                        </m:ctrlPr>
                      </m:barPr>
                      <m:e>
                        <m:r>
                          <m:rPr>
                            <m:sty m:val="p"/>
                          </m:rPr>
                          <a:rPr lang="en-US" b="0" i="0" smtClean="0">
                            <a:latin typeface="Cambria Math"/>
                          </a:rPr>
                          <m:t>A</m:t>
                        </m:r>
                        <m:r>
                          <a:rPr lang="en-US" b="0" i="0" smtClean="0">
                            <a:latin typeface="Cambria Math"/>
                          </a:rPr>
                          <m:t> </m:t>
                        </m:r>
                        <m:r>
                          <m:rPr>
                            <m:nor/>
                          </m:rPr>
                          <a:rPr lang="en-US" dirty="0" smtClean="0">
                            <a:sym typeface="Symbol"/>
                          </a:rPr>
                          <m:t></m:t>
                        </m:r>
                        <m:r>
                          <a:rPr lang="en-US" b="0" i="0" dirty="0" smtClean="0">
                            <a:latin typeface="Cambria Math"/>
                            <a:sym typeface="Symbol"/>
                          </a:rPr>
                          <m:t> </m:t>
                        </m:r>
                        <m:r>
                          <m:rPr>
                            <m:sty m:val="p"/>
                          </m:rPr>
                          <a:rPr lang="en-US" b="0" i="0" smtClean="0">
                            <a:latin typeface="Cambria Math"/>
                          </a:rPr>
                          <m:t>B</m:t>
                        </m:r>
                      </m:e>
                    </m:ba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259" t="-1263"/>
                </a:stretch>
              </a:blipFill>
            </p:spPr>
            <p:txBody>
              <a:bodyPr/>
              <a:lstStyle/>
              <a:p>
                <a:r>
                  <a:rPr lang="en-US">
                    <a:noFill/>
                  </a:rPr>
                  <a:t> </a:t>
                </a:r>
              </a:p>
            </p:txBody>
          </p:sp>
        </mc:Fallback>
      </mc:AlternateContent>
      <p:grpSp>
        <p:nvGrpSpPr>
          <p:cNvPr id="6" name="Group 15"/>
          <p:cNvGrpSpPr>
            <a:grpSpLocks/>
          </p:cNvGrpSpPr>
          <p:nvPr/>
        </p:nvGrpSpPr>
        <p:grpSpPr bwMode="auto">
          <a:xfrm>
            <a:off x="457200" y="2633663"/>
            <a:ext cx="8328025" cy="3492500"/>
            <a:chOff x="417" y="1677"/>
            <a:chExt cx="5246" cy="2200"/>
          </a:xfrm>
        </p:grpSpPr>
        <p:pic>
          <p:nvPicPr>
            <p:cNvPr id="7" name="Picture 11" descr="fg03_00000_AAGTNLQ0"/>
            <p:cNvPicPr>
              <a:picLocks noChangeAspect="1" noChangeArrowheads="1"/>
            </p:cNvPicPr>
            <p:nvPr>
              <p:custDataLst>
                <p:tags r:id="rId1"/>
              </p:custDataLst>
            </p:nvPr>
          </p:nvPicPr>
          <p:blipFill>
            <a:blip r:embed="rId4"/>
            <a:srcRect/>
            <a:stretch>
              <a:fillRect/>
            </a:stretch>
          </p:blipFill>
          <p:spPr bwMode="auto">
            <a:xfrm>
              <a:off x="417" y="1677"/>
              <a:ext cx="5246" cy="2200"/>
            </a:xfrm>
            <a:prstGeom prst="rect">
              <a:avLst/>
            </a:prstGeom>
            <a:noFill/>
            <a:ln w="9525">
              <a:noFill/>
              <a:miter lim="800000"/>
              <a:headEnd/>
              <a:tailEnd/>
            </a:ln>
            <a:effectLst/>
          </p:spPr>
        </p:pic>
        <p:sp>
          <p:nvSpPr>
            <p:cNvPr id="8" name="Rectangle 12"/>
            <p:cNvSpPr>
              <a:spLocks noChangeArrowheads="1"/>
            </p:cNvSpPr>
            <p:nvPr/>
          </p:nvSpPr>
          <p:spPr bwMode="auto">
            <a:xfrm>
              <a:off x="1404" y="2528"/>
              <a:ext cx="257" cy="302"/>
            </a:xfrm>
            <a:prstGeom prst="rect">
              <a:avLst/>
            </a:prstGeom>
            <a:solidFill>
              <a:schemeClr val="bg1"/>
            </a:solidFill>
            <a:ln w="9525">
              <a:noFill/>
              <a:miter lim="800000"/>
              <a:headEnd/>
              <a:tailEnd/>
            </a:ln>
            <a:effectLst/>
          </p:spPr>
          <p:txBody>
            <a:bodyPr wrap="none" anchor="ctr"/>
            <a:lstStyle/>
            <a:p>
              <a:endParaRPr lang="en-US"/>
            </a:p>
          </p:txBody>
        </p:sp>
        <p:sp>
          <p:nvSpPr>
            <p:cNvPr id="9" name="Rectangle 13"/>
            <p:cNvSpPr>
              <a:spLocks noChangeArrowheads="1"/>
            </p:cNvSpPr>
            <p:nvPr/>
          </p:nvSpPr>
          <p:spPr bwMode="auto">
            <a:xfrm>
              <a:off x="1433" y="3642"/>
              <a:ext cx="257" cy="216"/>
            </a:xfrm>
            <a:prstGeom prst="rect">
              <a:avLst/>
            </a:prstGeom>
            <a:solidFill>
              <a:schemeClr val="bg1"/>
            </a:solidFill>
            <a:ln w="9525">
              <a:noFill/>
              <a:miter lim="800000"/>
              <a:headEnd/>
              <a:tailEnd/>
            </a:ln>
            <a:effectLst/>
          </p:spPr>
          <p:txBody>
            <a:bodyPr wrap="none" anchor="ctr"/>
            <a:lstStyle/>
            <a:p>
              <a:endParaRPr lang="en-US"/>
            </a:p>
          </p:txBody>
        </p:sp>
        <p:sp>
          <p:nvSpPr>
            <p:cNvPr id="10" name="Rectangle 14"/>
            <p:cNvSpPr>
              <a:spLocks noChangeArrowheads="1"/>
            </p:cNvSpPr>
            <p:nvPr/>
          </p:nvSpPr>
          <p:spPr bwMode="auto">
            <a:xfrm>
              <a:off x="4642" y="3162"/>
              <a:ext cx="257" cy="302"/>
            </a:xfrm>
            <a:prstGeom prst="rect">
              <a:avLst/>
            </a:prstGeom>
            <a:solidFill>
              <a:schemeClr val="bg1"/>
            </a:solidFill>
            <a:ln w="9525">
              <a:noFill/>
              <a:miter lim="800000"/>
              <a:headEnd/>
              <a:tailEnd/>
            </a:ln>
            <a:effectLst/>
          </p:spPr>
          <p:txBody>
            <a:bodyPr wrap="none" anchor="ctr"/>
            <a:lstStyle/>
            <a:p>
              <a:endParaRPr lang="en-US"/>
            </a:p>
          </p:txBody>
        </p:sp>
      </p:grpSp>
    </p:spTree>
    <p:extLst>
      <p:ext uri="{BB962C8B-B14F-4D97-AF65-F5344CB8AC3E}">
        <p14:creationId xmlns:p14="http://schemas.microsoft.com/office/powerpoint/2010/main" val="3753654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NAND/NOR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Implement logic circuit for X = </a:t>
                </a:r>
                <a14:m>
                  <m:oMath xmlns:m="http://schemas.openxmlformats.org/officeDocument/2006/math">
                    <m:bar>
                      <m:barPr>
                        <m:pos m:val="top"/>
                        <m:ctrlPr>
                          <a:rPr lang="en-US" i="1" smtClean="0">
                            <a:latin typeface="Cambria Math"/>
                          </a:rPr>
                        </m:ctrlPr>
                      </m:barPr>
                      <m:e>
                        <m:r>
                          <m:rPr>
                            <m:sty m:val="p"/>
                          </m:rPr>
                          <a:rPr lang="en-US" b="0" i="0" smtClean="0">
                            <a:latin typeface="Cambria Math"/>
                          </a:rPr>
                          <m:t>AB</m:t>
                        </m:r>
                        <m:r>
                          <m:rPr>
                            <m:nor/>
                          </m:rPr>
                          <a:rPr lang="en-US" b="0" i="0" smtClean="0">
                            <a:latin typeface="Cambria Math"/>
                          </a:rPr>
                          <m:t> </m:t>
                        </m:r>
                        <m:r>
                          <m:rPr>
                            <m:nor/>
                          </m:rPr>
                          <a:rPr lang="en-US" dirty="0" smtClean="0">
                            <a:sym typeface="Symbol"/>
                          </a:rPr>
                          <m:t></m:t>
                        </m:r>
                        <m:r>
                          <a:rPr lang="en-US" b="0" i="1" dirty="0" smtClean="0">
                            <a:latin typeface="Cambria Math"/>
                            <a:sym typeface="Symbol"/>
                          </a:rPr>
                          <m:t> (</m:t>
                        </m:r>
                        <m:bar>
                          <m:barPr>
                            <m:pos m:val="top"/>
                            <m:ctrlPr>
                              <a:rPr lang="en-US" i="1" smtClean="0">
                                <a:latin typeface="Cambria Math"/>
                              </a:rPr>
                            </m:ctrlPr>
                          </m:barPr>
                          <m:e>
                            <m:r>
                              <m:rPr>
                                <m:sty m:val="p"/>
                              </m:rPr>
                              <a:rPr lang="en-US" b="0" i="0" smtClean="0">
                                <a:latin typeface="Cambria Math"/>
                              </a:rPr>
                              <m:t>C</m:t>
                            </m:r>
                            <m:r>
                              <a:rPr lang="en-US" b="0" i="0" smtClean="0">
                                <a:latin typeface="Cambria Math"/>
                              </a:rPr>
                              <m:t> </m:t>
                            </m:r>
                            <m:r>
                              <m:rPr>
                                <m:nor/>
                              </m:rPr>
                              <a:rPr lang="en-US" b="0" i="0" dirty="0" smtClean="0">
                                <a:sym typeface="Symbol"/>
                              </a:rPr>
                              <m:t>+</m:t>
                            </m:r>
                            <m:r>
                              <m:rPr>
                                <m:sty m:val="p"/>
                              </m:rPr>
                              <a:rPr lang="en-US" b="0" i="0" smtClean="0">
                                <a:latin typeface="Cambria Math"/>
                              </a:rPr>
                              <m:t>D</m:t>
                            </m:r>
                          </m:e>
                        </m:bar>
                        <m:r>
                          <a:rPr lang="en-US" b="0" i="1" smtClean="0">
                            <a:latin typeface="Cambria Math"/>
                          </a:rPr>
                          <m:t>)</m:t>
                        </m:r>
                      </m:e>
                    </m:bar>
                  </m:oMath>
                </a14:m>
                <a:endParaRPr lang="en-US" dirty="0" smtClean="0"/>
              </a:p>
              <a:p>
                <a:pPr lvl="1"/>
                <a:r>
                  <a:rPr lang="en-US" dirty="0" smtClean="0"/>
                  <a:t>Only use OR, AND, NOT gates</a:t>
                </a:r>
              </a:p>
              <a:p>
                <a:pPr lvl="1"/>
                <a:r>
                  <a:rPr lang="en-US" dirty="0" smtClean="0"/>
                  <a:t>Only use NOR and NAND gates</a:t>
                </a: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259"/>
                </a:stretch>
              </a:blipFill>
            </p:spPr>
            <p:txBody>
              <a:bodyPr/>
              <a:lstStyle/>
              <a:p>
                <a:r>
                  <a:rPr lang="en-US">
                    <a:noFill/>
                  </a:rPr>
                  <a:t> </a:t>
                </a:r>
              </a:p>
            </p:txBody>
          </p:sp>
        </mc:Fallback>
      </mc:AlternateContent>
      <p:pic>
        <p:nvPicPr>
          <p:cNvPr id="6" name="Picture 11" descr="fg03_00000_AAGTNLU0"/>
          <p:cNvPicPr>
            <a:picLocks noChangeAspect="1" noChangeArrowheads="1"/>
          </p:cNvPicPr>
          <p:nvPr>
            <p:custDataLst>
              <p:tags r:id="rId1"/>
            </p:custDataLst>
          </p:nvPr>
        </p:nvPicPr>
        <p:blipFill>
          <a:blip r:embed="rId4"/>
          <a:srcRect/>
          <a:stretch>
            <a:fillRect/>
          </a:stretch>
        </p:blipFill>
        <p:spPr bwMode="auto">
          <a:xfrm>
            <a:off x="381000" y="3352800"/>
            <a:ext cx="8328025" cy="1760537"/>
          </a:xfrm>
          <a:prstGeom prst="rect">
            <a:avLst/>
          </a:prstGeom>
          <a:noFill/>
          <a:ln w="9525">
            <a:noFill/>
            <a:miter lim="800000"/>
            <a:headEnd/>
            <a:tailEnd/>
          </a:ln>
          <a:effectLst/>
        </p:spPr>
      </p:pic>
      <p:sp>
        <p:nvSpPr>
          <p:cNvPr id="4" name="Rectangle 3"/>
          <p:cNvSpPr/>
          <p:nvPr/>
        </p:nvSpPr>
        <p:spPr>
          <a:xfrm>
            <a:off x="152400" y="3200400"/>
            <a:ext cx="8839200" cy="2133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9730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600" dirty="0"/>
              <a:t>Boolean </a:t>
            </a:r>
            <a:r>
              <a:rPr lang="en-US" sz="3600" dirty="0" smtClean="0"/>
              <a:t>Theorems</a:t>
            </a:r>
            <a:endParaRPr lang="en-US" sz="3600"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6355299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normAutofit/>
          </a:bodyPr>
          <a:lstStyle/>
          <a:p>
            <a:r>
              <a:rPr lang="en-US" sz="3600" b="1" dirty="0" smtClean="0"/>
              <a:t>Boolean </a:t>
            </a:r>
            <a:r>
              <a:rPr lang="en-US" sz="3600" b="1" dirty="0"/>
              <a:t>Algebra</a:t>
            </a:r>
            <a:endParaRPr lang="en-US" sz="3600" dirty="0"/>
          </a:p>
        </p:txBody>
      </p:sp>
      <p:sp>
        <p:nvSpPr>
          <p:cNvPr id="400387" name="Rectangle 3"/>
          <p:cNvSpPr>
            <a:spLocks noGrp="1" noChangeArrowheads="1"/>
          </p:cNvSpPr>
          <p:nvPr>
            <p:ph idx="1"/>
          </p:nvPr>
        </p:nvSpPr>
        <p:spPr>
          <a:noFill/>
          <a:extLst>
            <a:ext uri="{909E8E84-426E-40DD-AFC4-6F175D3DCCD1}">
              <a14:hiddenFill xmlns:a14="http://schemas.microsoft.com/office/drawing/2010/main">
                <a:solidFill>
                  <a:srgbClr val="E4F5FF"/>
                </a:solidFill>
              </a14:hiddenFill>
            </a:ext>
          </a:extLst>
        </p:spPr>
        <p:txBody>
          <a:bodyPr/>
          <a:lstStyle/>
          <a:p>
            <a:pPr algn="just"/>
            <a:r>
              <a:rPr lang="en-US" sz="2600" dirty="0"/>
              <a:t>Digital computers contain circuits that implement Boolean </a:t>
            </a:r>
            <a:r>
              <a:rPr lang="en-US" sz="2600" dirty="0" smtClean="0"/>
              <a:t>functions</a:t>
            </a:r>
          </a:p>
          <a:p>
            <a:pPr algn="just"/>
            <a:endParaRPr lang="en-US" sz="2600" dirty="0"/>
          </a:p>
          <a:p>
            <a:pPr algn="just"/>
            <a:r>
              <a:rPr lang="en-US" sz="2600" dirty="0"/>
              <a:t>The simpler that we can make a Boolean function, the smaller the circuit that will </a:t>
            </a:r>
            <a:r>
              <a:rPr lang="en-US" sz="2600" dirty="0" smtClean="0"/>
              <a:t>result</a:t>
            </a:r>
            <a:endParaRPr lang="en-US" sz="2600" dirty="0"/>
          </a:p>
          <a:p>
            <a:pPr lvl="1" algn="just"/>
            <a:r>
              <a:rPr lang="en-US" sz="2400" dirty="0"/>
              <a:t>Simpler circuits are cheaper to build, consume less power, and run faster than complex </a:t>
            </a:r>
            <a:r>
              <a:rPr lang="en-US" sz="2400" dirty="0" smtClean="0"/>
              <a:t>circuits</a:t>
            </a:r>
          </a:p>
          <a:p>
            <a:pPr lvl="1" algn="just"/>
            <a:endParaRPr lang="en-US" sz="2200" dirty="0"/>
          </a:p>
          <a:p>
            <a:pPr algn="just"/>
            <a:r>
              <a:rPr lang="en-US" sz="2600" dirty="0" smtClean="0"/>
              <a:t>There </a:t>
            </a:r>
            <a:r>
              <a:rPr lang="en-US" sz="2600" dirty="0"/>
              <a:t>are a number of Boolean identities that help us to reduce our Boolean functions to their simplest form</a:t>
            </a:r>
          </a:p>
        </p:txBody>
      </p:sp>
    </p:spTree>
    <p:extLst>
      <p:ext uri="{BB962C8B-B14F-4D97-AF65-F5344CB8AC3E}">
        <p14:creationId xmlns:p14="http://schemas.microsoft.com/office/powerpoint/2010/main" val="1221067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0387">
                                            <p:txEl>
                                              <p:pRg st="2" end="2"/>
                                            </p:txEl>
                                          </p:spTgt>
                                        </p:tgtEl>
                                        <p:attrNameLst>
                                          <p:attrName>style.visibility</p:attrName>
                                        </p:attrNameLst>
                                      </p:cBhvr>
                                      <p:to>
                                        <p:strVal val="visible"/>
                                      </p:to>
                                    </p:set>
                                    <p:animEffect transition="in" filter="fade">
                                      <p:cBhvr>
                                        <p:cTn id="7" dur="500"/>
                                        <p:tgtEl>
                                          <p:spTgt spid="400387">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0387">
                                            <p:txEl>
                                              <p:pRg st="3" end="3"/>
                                            </p:txEl>
                                          </p:spTgt>
                                        </p:tgtEl>
                                        <p:attrNameLst>
                                          <p:attrName>style.visibility</p:attrName>
                                        </p:attrNameLst>
                                      </p:cBhvr>
                                      <p:to>
                                        <p:strVal val="visible"/>
                                      </p:to>
                                    </p:set>
                                    <p:animEffect transition="in" filter="fade">
                                      <p:cBhvr>
                                        <p:cTn id="10" dur="500"/>
                                        <p:tgtEl>
                                          <p:spTgt spid="400387">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00387">
                                            <p:txEl>
                                              <p:pRg st="5" end="5"/>
                                            </p:txEl>
                                          </p:spTgt>
                                        </p:tgtEl>
                                        <p:attrNameLst>
                                          <p:attrName>style.visibility</p:attrName>
                                        </p:attrNameLst>
                                      </p:cBhvr>
                                      <p:to>
                                        <p:strVal val="visible"/>
                                      </p:to>
                                    </p:set>
                                    <p:animEffect transition="in" filter="fade">
                                      <p:cBhvr>
                                        <p:cTn id="15" dur="500"/>
                                        <p:tgtEl>
                                          <p:spTgt spid="4003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p:txBody>
          <a:bodyPr/>
          <a:lstStyle/>
          <a:p>
            <a:r>
              <a:rPr lang="en-US" dirty="0" smtClean="0"/>
              <a:t>Boolean Theorems I</a:t>
            </a:r>
            <a:endParaRPr lang="en-US" dirty="0"/>
          </a:p>
        </p:txBody>
      </p:sp>
      <p:grpSp>
        <p:nvGrpSpPr>
          <p:cNvPr id="416783" name="Group 15"/>
          <p:cNvGrpSpPr>
            <a:grpSpLocks/>
          </p:cNvGrpSpPr>
          <p:nvPr/>
        </p:nvGrpSpPr>
        <p:grpSpPr bwMode="auto">
          <a:xfrm>
            <a:off x="681038" y="4129088"/>
            <a:ext cx="8426450" cy="1381125"/>
            <a:chOff x="429" y="2323"/>
            <a:chExt cx="5308" cy="870"/>
          </a:xfrm>
        </p:grpSpPr>
        <p:pic>
          <p:nvPicPr>
            <p:cNvPr id="416778" name="Picture 10" descr="fg03_02503_AAGTNLT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 y="2354"/>
              <a:ext cx="2770" cy="839"/>
            </a:xfrm>
            <a:prstGeom prst="rect">
              <a:avLst/>
            </a:prstGeom>
            <a:noFill/>
            <a:extLst>
              <a:ext uri="{909E8E84-426E-40DD-AFC4-6F175D3DCCD1}">
                <a14:hiddenFill xmlns:a14="http://schemas.microsoft.com/office/drawing/2010/main">
                  <a:solidFill>
                    <a:srgbClr val="FFFFFF"/>
                  </a:solidFill>
                </a14:hiddenFill>
              </a:ext>
            </a:extLst>
          </p:spPr>
        </p:pic>
        <p:sp>
          <p:nvSpPr>
            <p:cNvPr id="416774" name="Rectangle 6"/>
            <p:cNvSpPr>
              <a:spLocks noChangeArrowheads="1"/>
            </p:cNvSpPr>
            <p:nvPr/>
          </p:nvSpPr>
          <p:spPr bwMode="auto">
            <a:xfrm>
              <a:off x="3045" y="2323"/>
              <a:ext cx="2692" cy="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2000" dirty="0">
                  <a:latin typeface="Times New Roman" pitchFamily="18" charset="0"/>
                  <a:cs typeface="Times New Roman" pitchFamily="18" charset="0"/>
                </a:rPr>
                <a:t>Prove Theorem (3) by trying each </a:t>
              </a:r>
              <a:r>
                <a:rPr lang="en-US" sz="2000" dirty="0" smtClean="0">
                  <a:latin typeface="Times New Roman" pitchFamily="18" charset="0"/>
                  <a:cs typeface="Times New Roman" pitchFamily="18" charset="0"/>
                </a:rPr>
                <a:t>case</a:t>
              </a: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If </a:t>
              </a:r>
              <a:r>
                <a:rPr lang="en-US" sz="2000" i="1" dirty="0">
                  <a:latin typeface="Times New Roman" pitchFamily="18" charset="0"/>
                  <a:cs typeface="Times New Roman" pitchFamily="18" charset="0"/>
                </a:rPr>
                <a:t>x = </a:t>
              </a:r>
              <a:r>
                <a:rPr lang="en-US" sz="2000" dirty="0">
                  <a:latin typeface="Times New Roman" pitchFamily="18" charset="0"/>
                  <a:cs typeface="Times New Roman" pitchFamily="18" charset="0"/>
                </a:rPr>
                <a:t>0, then 0 </a:t>
              </a:r>
              <a:r>
                <a:rPr lang="en-US" sz="2000" b="0" dirty="0">
                  <a:latin typeface="Times New Roman" pitchFamily="18" charset="0"/>
                  <a:cs typeface="Times New Roman" pitchFamily="18" charset="0"/>
                </a:rPr>
                <a:t>•</a:t>
              </a:r>
              <a:r>
                <a:rPr lang="en-US" sz="2000" dirty="0">
                  <a:latin typeface="Times New Roman" pitchFamily="18" charset="0"/>
                  <a:cs typeface="Times New Roman" pitchFamily="18" charset="0"/>
                </a:rPr>
                <a:t> 0 = 0</a:t>
              </a:r>
            </a:p>
            <a:p>
              <a:pPr algn="ctr"/>
              <a:r>
                <a:rPr lang="en-US" sz="2000" dirty="0">
                  <a:latin typeface="Times New Roman" pitchFamily="18" charset="0"/>
                  <a:cs typeface="Times New Roman" pitchFamily="18" charset="0"/>
                </a:rPr>
                <a:t>If </a:t>
              </a:r>
              <a:r>
                <a:rPr lang="en-US" sz="2000" i="1" dirty="0">
                  <a:latin typeface="Times New Roman" pitchFamily="18" charset="0"/>
                  <a:cs typeface="Times New Roman" pitchFamily="18" charset="0"/>
                </a:rPr>
                <a:t>x  =</a:t>
              </a:r>
              <a:r>
                <a:rPr lang="en-US" sz="2000" dirty="0">
                  <a:latin typeface="Times New Roman" pitchFamily="18" charset="0"/>
                  <a:cs typeface="Times New Roman" pitchFamily="18" charset="0"/>
                </a:rPr>
                <a:t> 1, then 1 </a:t>
              </a:r>
              <a:r>
                <a:rPr lang="en-US" sz="2000" b="0" dirty="0">
                  <a:latin typeface="Times New Roman" pitchFamily="18" charset="0"/>
                  <a:cs typeface="Times New Roman" pitchFamily="18" charset="0"/>
                </a:rPr>
                <a:t>•</a:t>
              </a:r>
              <a:r>
                <a:rPr lang="en-US" sz="2000" dirty="0">
                  <a:latin typeface="Times New Roman" pitchFamily="18" charset="0"/>
                  <a:cs typeface="Times New Roman" pitchFamily="18" charset="0"/>
                </a:rPr>
                <a:t> 1 =  1</a:t>
              </a:r>
            </a:p>
            <a:p>
              <a:pPr algn="ctr"/>
              <a:r>
                <a:rPr lang="en-US" sz="2000" dirty="0">
                  <a:latin typeface="Times New Roman" pitchFamily="18" charset="0"/>
                  <a:cs typeface="Times New Roman" pitchFamily="18" charset="0"/>
                </a:rPr>
                <a:t>Thus, </a:t>
              </a:r>
              <a:r>
                <a:rPr lang="en-US" sz="2000" i="1" dirty="0">
                  <a:latin typeface="Times New Roman" pitchFamily="18" charset="0"/>
                  <a:cs typeface="Times New Roman" pitchFamily="18" charset="0"/>
                </a:rPr>
                <a:t>x </a:t>
              </a:r>
              <a:r>
                <a:rPr lang="en-US" sz="2000" b="0" dirty="0">
                  <a:latin typeface="Times New Roman" pitchFamily="18" charset="0"/>
                  <a:cs typeface="Times New Roman" pitchFamily="18" charset="0"/>
                </a:rPr>
                <a:t>•</a:t>
              </a:r>
              <a:r>
                <a:rPr lang="en-US" sz="2000" i="1" dirty="0">
                  <a:latin typeface="Times New Roman" pitchFamily="18" charset="0"/>
                  <a:cs typeface="Times New Roman" pitchFamily="18" charset="0"/>
                </a:rPr>
                <a:t> </a:t>
              </a:r>
              <a:r>
                <a:rPr lang="en-US" sz="2000" dirty="0">
                  <a:latin typeface="Times New Roman" pitchFamily="18" charset="0"/>
                  <a:cs typeface="Times New Roman" pitchFamily="18" charset="0"/>
                </a:rPr>
                <a:t>x = x</a:t>
              </a:r>
            </a:p>
          </p:txBody>
        </p:sp>
      </p:grpSp>
      <p:grpSp>
        <p:nvGrpSpPr>
          <p:cNvPr id="416782" name="Group 14"/>
          <p:cNvGrpSpPr>
            <a:grpSpLocks/>
          </p:cNvGrpSpPr>
          <p:nvPr/>
        </p:nvGrpSpPr>
        <p:grpSpPr bwMode="auto">
          <a:xfrm>
            <a:off x="125413" y="2678113"/>
            <a:ext cx="8963025" cy="1331912"/>
            <a:chOff x="79" y="1409"/>
            <a:chExt cx="5646" cy="839"/>
          </a:xfrm>
        </p:grpSpPr>
        <p:sp>
          <p:nvSpPr>
            <p:cNvPr id="416773" name="Rectangle 5"/>
            <p:cNvSpPr>
              <a:spLocks noChangeArrowheads="1"/>
            </p:cNvSpPr>
            <p:nvPr/>
          </p:nvSpPr>
          <p:spPr bwMode="auto">
            <a:xfrm>
              <a:off x="79" y="1484"/>
              <a:ext cx="2880"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000" dirty="0">
                  <a:latin typeface="Times New Roman" pitchFamily="18" charset="0"/>
                  <a:cs typeface="Times New Roman" pitchFamily="18" charset="0"/>
                </a:rPr>
                <a:t>Theorem (2) is also </a:t>
              </a:r>
              <a:r>
                <a:rPr lang="en-US" sz="2000" dirty="0" smtClean="0">
                  <a:latin typeface="Times New Roman" pitchFamily="18" charset="0"/>
                  <a:cs typeface="Times New Roman" pitchFamily="18" charset="0"/>
                </a:rPr>
                <a:t>obvious by comparison </a:t>
              </a:r>
              <a:r>
                <a:rPr lang="en-US" sz="2000" dirty="0">
                  <a:latin typeface="Times New Roman" pitchFamily="18" charset="0"/>
                  <a:cs typeface="Times New Roman" pitchFamily="18" charset="0"/>
                </a:rPr>
                <a:t>with </a:t>
              </a:r>
              <a:r>
                <a:rPr lang="en-US" sz="2000" dirty="0" smtClean="0">
                  <a:latin typeface="Times New Roman" pitchFamily="18" charset="0"/>
                  <a:cs typeface="Times New Roman" pitchFamily="18" charset="0"/>
                </a:rPr>
                <a:t>ordinary multiplication</a:t>
              </a:r>
              <a:endParaRPr lang="en-US" sz="2000" dirty="0">
                <a:latin typeface="Times New Roman" pitchFamily="18" charset="0"/>
                <a:cs typeface="Times New Roman" pitchFamily="18" charset="0"/>
              </a:endParaRPr>
            </a:p>
          </p:txBody>
        </p:sp>
        <p:pic>
          <p:nvPicPr>
            <p:cNvPr id="416777" name="Picture 9" descr="fg03_02502_AAGTNLT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5" y="1409"/>
              <a:ext cx="2770" cy="83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16784" name="Group 16"/>
          <p:cNvGrpSpPr>
            <a:grpSpLocks/>
          </p:cNvGrpSpPr>
          <p:nvPr/>
        </p:nvGrpSpPr>
        <p:grpSpPr bwMode="auto">
          <a:xfrm>
            <a:off x="127000" y="5381625"/>
            <a:ext cx="8980488" cy="1400175"/>
            <a:chOff x="80" y="3112"/>
            <a:chExt cx="5657" cy="882"/>
          </a:xfrm>
        </p:grpSpPr>
        <p:sp>
          <p:nvSpPr>
            <p:cNvPr id="416775" name="Rectangle 7"/>
            <p:cNvSpPr>
              <a:spLocks noChangeArrowheads="1"/>
            </p:cNvSpPr>
            <p:nvPr/>
          </p:nvSpPr>
          <p:spPr bwMode="auto">
            <a:xfrm>
              <a:off x="80" y="3326"/>
              <a:ext cx="2880"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000" dirty="0">
                  <a:latin typeface="Times New Roman" pitchFamily="18" charset="0"/>
                  <a:cs typeface="Times New Roman" pitchFamily="18" charset="0"/>
                </a:rPr>
                <a:t>Theorem (4) can be proved</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in the same </a:t>
              </a:r>
              <a:r>
                <a:rPr lang="en-US" sz="2000" dirty="0" smtClean="0">
                  <a:latin typeface="Times New Roman" pitchFamily="18" charset="0"/>
                  <a:cs typeface="Times New Roman" pitchFamily="18" charset="0"/>
                </a:rPr>
                <a:t>manner</a:t>
              </a:r>
              <a:r>
                <a:rPr lang="en-US" sz="1600" dirty="0">
                  <a:latin typeface="Arial" charset="0"/>
                </a:rPr>
                <a:t/>
              </a:r>
              <a:br>
                <a:rPr lang="en-US" sz="1600" dirty="0">
                  <a:latin typeface="Arial" charset="0"/>
                </a:rPr>
              </a:br>
              <a:endParaRPr lang="en-US" sz="1600" dirty="0">
                <a:latin typeface="Arial" charset="0"/>
              </a:endParaRPr>
            </a:p>
          </p:txBody>
        </p:sp>
        <p:pic>
          <p:nvPicPr>
            <p:cNvPr id="416779" name="Picture 11" descr="fg03_02504_AAGTNLT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3112"/>
              <a:ext cx="2770" cy="88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16781" name="Group 13"/>
          <p:cNvGrpSpPr>
            <a:grpSpLocks/>
          </p:cNvGrpSpPr>
          <p:nvPr/>
        </p:nvGrpSpPr>
        <p:grpSpPr bwMode="auto">
          <a:xfrm>
            <a:off x="674688" y="1349375"/>
            <a:ext cx="8502650" cy="1314450"/>
            <a:chOff x="425" y="572"/>
            <a:chExt cx="5356" cy="828"/>
          </a:xfrm>
        </p:grpSpPr>
        <p:sp>
          <p:nvSpPr>
            <p:cNvPr id="416771" name="Text Box 3"/>
            <p:cNvSpPr txBox="1">
              <a:spLocks noChangeArrowheads="1"/>
            </p:cNvSpPr>
            <p:nvPr/>
          </p:nvSpPr>
          <p:spPr bwMode="auto">
            <a:xfrm>
              <a:off x="3158" y="634"/>
              <a:ext cx="2623"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000" dirty="0">
                  <a:latin typeface="Times New Roman" pitchFamily="18" charset="0"/>
                  <a:cs typeface="Times New Roman" pitchFamily="18" charset="0"/>
                </a:rPr>
                <a:t>Theorem (1) states that if </a:t>
              </a:r>
              <a:r>
                <a:rPr lang="en-US" sz="2000" dirty="0" smtClean="0">
                  <a:latin typeface="Times New Roman" pitchFamily="18" charset="0"/>
                  <a:cs typeface="Times New Roman" pitchFamily="18" charset="0"/>
                </a:rPr>
                <a:t>any variable is </a:t>
              </a:r>
              <a:r>
                <a:rPr lang="en-US" sz="2000" dirty="0" err="1">
                  <a:latin typeface="Times New Roman" pitchFamily="18" charset="0"/>
                  <a:cs typeface="Times New Roman" pitchFamily="18" charset="0"/>
                </a:rPr>
                <a:t>ANDed</a:t>
              </a:r>
              <a:r>
                <a:rPr lang="en-US" sz="2000" dirty="0">
                  <a:latin typeface="Times New Roman" pitchFamily="18" charset="0"/>
                  <a:cs typeface="Times New Roman" pitchFamily="18" charset="0"/>
                </a:rPr>
                <a:t> with 0, the result must be </a:t>
              </a:r>
              <a:r>
                <a:rPr lang="en-US" sz="2000" dirty="0" smtClean="0">
                  <a:latin typeface="Times New Roman" pitchFamily="18" charset="0"/>
                  <a:cs typeface="Times New Roman" pitchFamily="18" charset="0"/>
                </a:rPr>
                <a:t>0 </a:t>
              </a:r>
              <a:endParaRPr lang="en-US" sz="2000" dirty="0">
                <a:latin typeface="Times New Roman" pitchFamily="18" charset="0"/>
                <a:cs typeface="Times New Roman" pitchFamily="18" charset="0"/>
              </a:endParaRPr>
            </a:p>
          </p:txBody>
        </p:sp>
        <p:pic>
          <p:nvPicPr>
            <p:cNvPr id="416780" name="Picture 12" descr="fg03_025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5" y="572"/>
              <a:ext cx="2777" cy="82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79140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16781"/>
                                        </p:tgtEl>
                                        <p:attrNameLst>
                                          <p:attrName>style.visibility</p:attrName>
                                        </p:attrNameLst>
                                      </p:cBhvr>
                                      <p:to>
                                        <p:strVal val="visible"/>
                                      </p:to>
                                    </p:set>
                                    <p:animEffect transition="in" filter="wipe(left)">
                                      <p:cBhvr>
                                        <p:cTn id="7" dur="500"/>
                                        <p:tgtEl>
                                          <p:spTgt spid="4167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16782"/>
                                        </p:tgtEl>
                                        <p:attrNameLst>
                                          <p:attrName>style.visibility</p:attrName>
                                        </p:attrNameLst>
                                      </p:cBhvr>
                                      <p:to>
                                        <p:strVal val="visible"/>
                                      </p:to>
                                    </p:set>
                                    <p:animEffect transition="in" filter="wipe(left)">
                                      <p:cBhvr>
                                        <p:cTn id="12" dur="500"/>
                                        <p:tgtEl>
                                          <p:spTgt spid="41678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16783"/>
                                        </p:tgtEl>
                                        <p:attrNameLst>
                                          <p:attrName>style.visibility</p:attrName>
                                        </p:attrNameLst>
                                      </p:cBhvr>
                                      <p:to>
                                        <p:strVal val="visible"/>
                                      </p:to>
                                    </p:set>
                                    <p:animEffect transition="in" filter="wipe(left)">
                                      <p:cBhvr>
                                        <p:cTn id="17" dur="500"/>
                                        <p:tgtEl>
                                          <p:spTgt spid="41678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16784"/>
                                        </p:tgtEl>
                                        <p:attrNameLst>
                                          <p:attrName>style.visibility</p:attrName>
                                        </p:attrNameLst>
                                      </p:cBhvr>
                                      <p:to>
                                        <p:strVal val="visible"/>
                                      </p:to>
                                    </p:set>
                                    <p:animEffect transition="in" filter="wipe(left)">
                                      <p:cBhvr>
                                        <p:cTn id="22" dur="500"/>
                                        <p:tgtEl>
                                          <p:spTgt spid="4167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7809" name="Group 17"/>
          <p:cNvGrpSpPr>
            <a:grpSpLocks/>
          </p:cNvGrpSpPr>
          <p:nvPr/>
        </p:nvGrpSpPr>
        <p:grpSpPr bwMode="auto">
          <a:xfrm>
            <a:off x="557213" y="1193800"/>
            <a:ext cx="8639175" cy="1570037"/>
            <a:chOff x="351" y="477"/>
            <a:chExt cx="5442" cy="989"/>
          </a:xfrm>
        </p:grpSpPr>
        <p:pic>
          <p:nvPicPr>
            <p:cNvPr id="417807" name="Picture 15" descr="fg03_025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 y="583"/>
              <a:ext cx="2781" cy="835"/>
            </a:xfrm>
            <a:prstGeom prst="rect">
              <a:avLst/>
            </a:prstGeom>
            <a:noFill/>
            <a:extLst>
              <a:ext uri="{909E8E84-426E-40DD-AFC4-6F175D3DCCD1}">
                <a14:hiddenFill xmlns:a14="http://schemas.microsoft.com/office/drawing/2010/main">
                  <a:solidFill>
                    <a:srgbClr val="FFFFFF"/>
                  </a:solidFill>
                </a14:hiddenFill>
              </a:ext>
            </a:extLst>
          </p:spPr>
        </p:pic>
        <p:sp>
          <p:nvSpPr>
            <p:cNvPr id="417805" name="Text Box 13"/>
            <p:cNvSpPr txBox="1">
              <a:spLocks noChangeArrowheads="1"/>
            </p:cNvSpPr>
            <p:nvPr/>
          </p:nvSpPr>
          <p:spPr bwMode="auto">
            <a:xfrm>
              <a:off x="3170" y="477"/>
              <a:ext cx="2623" cy="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000" dirty="0">
                  <a:latin typeface="Times New Roman" pitchFamily="18" charset="0"/>
                  <a:cs typeface="Times New Roman" pitchFamily="18" charset="0"/>
                </a:rPr>
                <a:t>Theorem (5) is </a:t>
              </a:r>
              <a:r>
                <a:rPr lang="en-US" sz="2000" dirty="0" smtClean="0">
                  <a:latin typeface="Times New Roman" pitchFamily="18" charset="0"/>
                  <a:cs typeface="Times New Roman" pitchFamily="18" charset="0"/>
                </a:rPr>
                <a:t>straightforward,</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as </a:t>
              </a:r>
              <a:r>
                <a:rPr lang="en-US" sz="2000" dirty="0">
                  <a:latin typeface="Times New Roman" pitchFamily="18" charset="0"/>
                  <a:cs typeface="Times New Roman" pitchFamily="18" charset="0"/>
                </a:rPr>
                <a:t>0 </a:t>
              </a:r>
              <a:r>
                <a:rPr lang="en-US" sz="2000" i="1" dirty="0">
                  <a:latin typeface="Times New Roman" pitchFamily="18" charset="0"/>
                  <a:cs typeface="Times New Roman" pitchFamily="18" charset="0"/>
                </a:rPr>
                <a:t>added </a:t>
              </a:r>
              <a:r>
                <a:rPr lang="en-US" sz="2000" dirty="0">
                  <a:latin typeface="Times New Roman" pitchFamily="18" charset="0"/>
                  <a:cs typeface="Times New Roman" pitchFamily="18" charset="0"/>
                </a:rPr>
                <a:t>to anything does not affect value, either in regular addition or in OR </a:t>
              </a:r>
              <a:r>
                <a:rPr lang="en-US" sz="2000" dirty="0" smtClean="0">
                  <a:latin typeface="Times New Roman" pitchFamily="18" charset="0"/>
                  <a:cs typeface="Times New Roman" pitchFamily="18" charset="0"/>
                </a:rPr>
                <a:t>addition</a:t>
              </a:r>
              <a:endParaRPr lang="en-US" sz="2000" dirty="0">
                <a:latin typeface="Times New Roman" pitchFamily="18" charset="0"/>
                <a:cs typeface="Times New Roman" pitchFamily="18" charset="0"/>
              </a:endParaRPr>
            </a:p>
            <a:p>
              <a:pPr algn="ctr"/>
              <a:endParaRPr lang="en-US" sz="1600" dirty="0">
                <a:latin typeface="Arial" charset="0"/>
              </a:endParaRPr>
            </a:p>
          </p:txBody>
        </p:sp>
      </p:grpSp>
      <p:sp>
        <p:nvSpPr>
          <p:cNvPr id="417794" name="Rectangle 2"/>
          <p:cNvSpPr>
            <a:spLocks noGrp="1" noChangeArrowheads="1"/>
          </p:cNvSpPr>
          <p:nvPr>
            <p:ph type="title"/>
          </p:nvPr>
        </p:nvSpPr>
        <p:spPr/>
        <p:txBody>
          <a:bodyPr/>
          <a:lstStyle/>
          <a:p>
            <a:r>
              <a:rPr lang="en-US" dirty="0" smtClean="0"/>
              <a:t>Boolean Theorems II</a:t>
            </a:r>
            <a:endParaRPr lang="en-US" dirty="0"/>
          </a:p>
        </p:txBody>
      </p:sp>
      <p:grpSp>
        <p:nvGrpSpPr>
          <p:cNvPr id="417810" name="Group 18"/>
          <p:cNvGrpSpPr>
            <a:grpSpLocks/>
          </p:cNvGrpSpPr>
          <p:nvPr/>
        </p:nvGrpSpPr>
        <p:grpSpPr bwMode="auto">
          <a:xfrm>
            <a:off x="125413" y="2717800"/>
            <a:ext cx="8904287" cy="1352550"/>
            <a:chOff x="79" y="1437"/>
            <a:chExt cx="5609" cy="852"/>
          </a:xfrm>
        </p:grpSpPr>
        <p:pic>
          <p:nvPicPr>
            <p:cNvPr id="417808" name="Picture 16" descr="fg03_02506_AAGTNLT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6" y="1437"/>
              <a:ext cx="2782" cy="852"/>
            </a:xfrm>
            <a:prstGeom prst="rect">
              <a:avLst/>
            </a:prstGeom>
            <a:noFill/>
            <a:extLst>
              <a:ext uri="{909E8E84-426E-40DD-AFC4-6F175D3DCCD1}">
                <a14:hiddenFill xmlns:a14="http://schemas.microsoft.com/office/drawing/2010/main">
                  <a:solidFill>
                    <a:srgbClr val="FFFFFF"/>
                  </a:solidFill>
                </a14:hiddenFill>
              </a:ext>
            </a:extLst>
          </p:spPr>
        </p:pic>
        <p:sp>
          <p:nvSpPr>
            <p:cNvPr id="417799" name="Rectangle 7"/>
            <p:cNvSpPr>
              <a:spLocks noChangeArrowheads="1"/>
            </p:cNvSpPr>
            <p:nvPr/>
          </p:nvSpPr>
          <p:spPr bwMode="auto">
            <a:xfrm>
              <a:off x="79" y="1568"/>
              <a:ext cx="2880" cy="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000" dirty="0">
                  <a:latin typeface="Times New Roman" pitchFamily="18" charset="0"/>
                  <a:cs typeface="Times New Roman" pitchFamily="18" charset="0"/>
                </a:rPr>
                <a:t>Theorem (6) states that if any variable</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is </a:t>
              </a:r>
              <a:r>
                <a:rPr lang="en-US" sz="2000" dirty="0" err="1">
                  <a:latin typeface="Times New Roman" pitchFamily="18" charset="0"/>
                  <a:cs typeface="Times New Roman" pitchFamily="18" charset="0"/>
                </a:rPr>
                <a:t>ORed</a:t>
              </a:r>
              <a:r>
                <a:rPr lang="en-US" sz="2000" dirty="0">
                  <a:latin typeface="Times New Roman" pitchFamily="18" charset="0"/>
                  <a:cs typeface="Times New Roman" pitchFamily="18" charset="0"/>
                </a:rPr>
                <a:t> with 1, the is always </a:t>
              </a:r>
              <a:r>
                <a:rPr lang="en-US" sz="2000" dirty="0" smtClean="0">
                  <a:latin typeface="Times New Roman" pitchFamily="18" charset="0"/>
                  <a:cs typeface="Times New Roman" pitchFamily="18" charset="0"/>
                </a:rPr>
                <a:t>1</a:t>
              </a:r>
              <a:endParaRPr lang="en-US" sz="2000" dirty="0">
                <a:latin typeface="Times New Roman" pitchFamily="18" charset="0"/>
                <a:cs typeface="Times New Roman" pitchFamily="18" charset="0"/>
              </a:endParaRPr>
            </a:p>
            <a:p>
              <a:pPr algn="ctr"/>
              <a:r>
                <a:rPr lang="en-US" sz="2000" dirty="0">
                  <a:latin typeface="Times New Roman" pitchFamily="18" charset="0"/>
                  <a:cs typeface="Times New Roman" pitchFamily="18" charset="0"/>
                </a:rPr>
                <a:t>Check values:  0 + 1 = 1 and 1 + 1 = </a:t>
              </a:r>
              <a:r>
                <a:rPr lang="en-US" sz="2000" dirty="0" smtClean="0">
                  <a:latin typeface="Times New Roman" pitchFamily="18" charset="0"/>
                  <a:cs typeface="Times New Roman" pitchFamily="18" charset="0"/>
                </a:rPr>
                <a:t>1</a:t>
              </a:r>
              <a:endParaRPr lang="en-US" sz="1600" dirty="0">
                <a:latin typeface="Arial" charset="0"/>
              </a:endParaRPr>
            </a:p>
          </p:txBody>
        </p:sp>
      </p:grpSp>
      <p:grpSp>
        <p:nvGrpSpPr>
          <p:cNvPr id="417814" name="Group 22"/>
          <p:cNvGrpSpPr>
            <a:grpSpLocks/>
          </p:cNvGrpSpPr>
          <p:nvPr/>
        </p:nvGrpSpPr>
        <p:grpSpPr bwMode="auto">
          <a:xfrm>
            <a:off x="127000" y="5307012"/>
            <a:ext cx="8910638" cy="1474788"/>
            <a:chOff x="80" y="3068"/>
            <a:chExt cx="5613" cy="929"/>
          </a:xfrm>
        </p:grpSpPr>
        <p:pic>
          <p:nvPicPr>
            <p:cNvPr id="417811" name="Picture 19" descr="fg03_02508_AAGTNLT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8" y="3068"/>
              <a:ext cx="2795" cy="929"/>
            </a:xfrm>
            <a:prstGeom prst="rect">
              <a:avLst/>
            </a:prstGeom>
            <a:noFill/>
            <a:extLst>
              <a:ext uri="{909E8E84-426E-40DD-AFC4-6F175D3DCCD1}">
                <a14:hiddenFill xmlns:a14="http://schemas.microsoft.com/office/drawing/2010/main">
                  <a:solidFill>
                    <a:srgbClr val="FFFFFF"/>
                  </a:solidFill>
                </a14:hiddenFill>
              </a:ext>
            </a:extLst>
          </p:spPr>
        </p:pic>
        <p:sp>
          <p:nvSpPr>
            <p:cNvPr id="417802" name="Rectangle 10"/>
            <p:cNvSpPr>
              <a:spLocks noChangeArrowheads="1"/>
            </p:cNvSpPr>
            <p:nvPr/>
          </p:nvSpPr>
          <p:spPr bwMode="auto">
            <a:xfrm>
              <a:off x="80" y="3488"/>
              <a:ext cx="288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000" dirty="0">
                  <a:latin typeface="Times New Roman" pitchFamily="18" charset="0"/>
                  <a:cs typeface="Times New Roman" pitchFamily="18" charset="0"/>
                </a:rPr>
                <a:t>Theorem (8) can be proved </a:t>
              </a:r>
              <a:r>
                <a:rPr lang="en-US" sz="2000" dirty="0" smtClean="0">
                  <a:latin typeface="Times New Roman" pitchFamily="18" charset="0"/>
                  <a:cs typeface="Times New Roman" pitchFamily="18" charset="0"/>
                </a:rPr>
                <a:t>similarly</a:t>
              </a:r>
              <a:endParaRPr lang="en-US" sz="2000" dirty="0">
                <a:latin typeface="Times New Roman" pitchFamily="18" charset="0"/>
                <a:cs typeface="Times New Roman" pitchFamily="18" charset="0"/>
              </a:endParaRPr>
            </a:p>
          </p:txBody>
        </p:sp>
      </p:grpSp>
      <p:grpSp>
        <p:nvGrpSpPr>
          <p:cNvPr id="417813" name="Group 21"/>
          <p:cNvGrpSpPr>
            <a:grpSpLocks/>
          </p:cNvGrpSpPr>
          <p:nvPr/>
        </p:nvGrpSpPr>
        <p:grpSpPr bwMode="auto">
          <a:xfrm>
            <a:off x="541338" y="4171950"/>
            <a:ext cx="8793162" cy="1352550"/>
            <a:chOff x="341" y="2353"/>
            <a:chExt cx="5539" cy="852"/>
          </a:xfrm>
        </p:grpSpPr>
        <p:sp>
          <p:nvSpPr>
            <p:cNvPr id="417797" name="Rectangle 5"/>
            <p:cNvSpPr>
              <a:spLocks noChangeArrowheads="1"/>
            </p:cNvSpPr>
            <p:nvPr/>
          </p:nvSpPr>
          <p:spPr bwMode="auto">
            <a:xfrm>
              <a:off x="3045" y="2407"/>
              <a:ext cx="2835" cy="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000" dirty="0">
                  <a:latin typeface="Times New Roman" pitchFamily="18" charset="0"/>
                  <a:cs typeface="Times New Roman" pitchFamily="18" charset="0"/>
                </a:rPr>
                <a:t>Theorem (7) can be proved by</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checking for both values of x:</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0 + 0 = 0 and 1 + 1 = </a:t>
              </a:r>
              <a:r>
                <a:rPr lang="en-US" sz="2000" dirty="0" smtClean="0">
                  <a:latin typeface="Times New Roman" pitchFamily="18" charset="0"/>
                  <a:cs typeface="Times New Roman" pitchFamily="18" charset="0"/>
                </a:rPr>
                <a:t>1</a:t>
              </a:r>
              <a:endParaRPr lang="en-US" sz="2000" dirty="0">
                <a:latin typeface="Times New Roman" pitchFamily="18" charset="0"/>
                <a:cs typeface="Times New Roman" pitchFamily="18" charset="0"/>
              </a:endParaRPr>
            </a:p>
          </p:txBody>
        </p:sp>
        <p:pic>
          <p:nvPicPr>
            <p:cNvPr id="417812" name="Picture 20" descr="fg03_02507_AAGTNLT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 y="2353"/>
              <a:ext cx="2782" cy="85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468080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17809"/>
                                        </p:tgtEl>
                                        <p:attrNameLst>
                                          <p:attrName>style.visibility</p:attrName>
                                        </p:attrNameLst>
                                      </p:cBhvr>
                                      <p:to>
                                        <p:strVal val="visible"/>
                                      </p:to>
                                    </p:set>
                                    <p:animEffect transition="in" filter="wipe(left)">
                                      <p:cBhvr>
                                        <p:cTn id="7" dur="500"/>
                                        <p:tgtEl>
                                          <p:spTgt spid="4178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17810"/>
                                        </p:tgtEl>
                                        <p:attrNameLst>
                                          <p:attrName>style.visibility</p:attrName>
                                        </p:attrNameLst>
                                      </p:cBhvr>
                                      <p:to>
                                        <p:strVal val="visible"/>
                                      </p:to>
                                    </p:set>
                                    <p:animEffect transition="in" filter="wipe(left)">
                                      <p:cBhvr>
                                        <p:cTn id="12" dur="500"/>
                                        <p:tgtEl>
                                          <p:spTgt spid="4178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17813"/>
                                        </p:tgtEl>
                                        <p:attrNameLst>
                                          <p:attrName>style.visibility</p:attrName>
                                        </p:attrNameLst>
                                      </p:cBhvr>
                                      <p:to>
                                        <p:strVal val="visible"/>
                                      </p:to>
                                    </p:set>
                                    <p:animEffect transition="in" filter="wipe(left)">
                                      <p:cBhvr>
                                        <p:cTn id="17" dur="500"/>
                                        <p:tgtEl>
                                          <p:spTgt spid="4178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17814"/>
                                        </p:tgtEl>
                                        <p:attrNameLst>
                                          <p:attrName>style.visibility</p:attrName>
                                        </p:attrNameLst>
                                      </p:cBhvr>
                                      <p:to>
                                        <p:strVal val="visible"/>
                                      </p:to>
                                    </p:set>
                                    <p:animEffect transition="in" filter="wipe(left)">
                                      <p:cBhvr>
                                        <p:cTn id="22" dur="500"/>
                                        <p:tgtEl>
                                          <p:spTgt spid="4178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lstStyle/>
          <a:p>
            <a:r>
              <a:rPr lang="en-US" dirty="0" smtClean="0"/>
              <a:t>Boolean Theorems III</a:t>
            </a:r>
            <a:endParaRPr lang="en-US" dirty="0"/>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457200" y="1295400"/>
                <a:ext cx="8229600" cy="5562600"/>
              </a:xfrm>
            </p:spPr>
            <p:txBody>
              <a:bodyPr>
                <a:normAutofit/>
              </a:bodyPr>
              <a:lstStyle/>
              <a:p>
                <a:r>
                  <a:rPr lang="en-US" b="1" dirty="0">
                    <a:ea typeface="ＭＳ Ｐゴシック" pitchFamily="34" charset="-128"/>
                  </a:rPr>
                  <a:t>Multivariable </a:t>
                </a:r>
                <a:r>
                  <a:rPr lang="en-US" b="1" dirty="0" smtClean="0">
                    <a:ea typeface="ＭＳ Ｐゴシック" pitchFamily="34" charset="-128"/>
                  </a:rPr>
                  <a:t>Theorems</a:t>
                </a:r>
                <a:endParaRPr lang="en-US" b="1" dirty="0" smtClean="0"/>
              </a:p>
              <a:p>
                <a:pPr lvl="1"/>
                <a:r>
                  <a:rPr lang="en-US" sz="2800" dirty="0" smtClean="0"/>
                  <a:t>Commutative laws</a:t>
                </a:r>
                <a:endParaRPr lang="en-US" sz="2800" dirty="0"/>
              </a:p>
              <a:p>
                <a:pPr marL="1377950" lvl="2" indent="0">
                  <a:buNone/>
                </a:pPr>
                <a:r>
                  <a:rPr lang="en-US" sz="2800" dirty="0" smtClean="0"/>
                  <a:t>(</a:t>
                </a:r>
                <a:r>
                  <a:rPr lang="en-US" sz="2800" dirty="0"/>
                  <a:t>9) x + y = y + x</a:t>
                </a:r>
              </a:p>
              <a:p>
                <a:pPr marL="1377950" lvl="2" indent="0">
                  <a:buNone/>
                </a:pPr>
                <a:r>
                  <a:rPr lang="en-US" sz="2800" dirty="0" smtClean="0"/>
                  <a:t>(</a:t>
                </a:r>
                <a:r>
                  <a:rPr lang="en-US" sz="2800" dirty="0"/>
                  <a:t>10) x </a:t>
                </a:r>
                <a14:m>
                  <m:oMath xmlns:m="http://schemas.openxmlformats.org/officeDocument/2006/math">
                    <m:r>
                      <m:rPr>
                        <m:nor/>
                      </m:rPr>
                      <a:rPr lang="en-US" sz="2800" dirty="0">
                        <a:sym typeface="Symbol"/>
                      </a:rPr>
                      <m:t></m:t>
                    </m:r>
                  </m:oMath>
                </a14:m>
                <a:r>
                  <a:rPr lang="en-US" sz="2800" dirty="0"/>
                  <a:t> y = y </a:t>
                </a:r>
                <a14:m>
                  <m:oMath xmlns:m="http://schemas.openxmlformats.org/officeDocument/2006/math">
                    <m:r>
                      <m:rPr>
                        <m:nor/>
                      </m:rPr>
                      <a:rPr lang="en-US" sz="2800" dirty="0">
                        <a:sym typeface="Symbol"/>
                      </a:rPr>
                      <m:t></m:t>
                    </m:r>
                  </m:oMath>
                </a14:m>
                <a:r>
                  <a:rPr lang="en-US" sz="2800" dirty="0"/>
                  <a:t> </a:t>
                </a:r>
                <a:r>
                  <a:rPr lang="en-US" sz="2800" dirty="0" smtClean="0"/>
                  <a:t>x</a:t>
                </a:r>
              </a:p>
              <a:p>
                <a:pPr marL="1377950" lvl="2" indent="0">
                  <a:buNone/>
                </a:pPr>
                <a:endParaRPr lang="en-US" sz="1000" dirty="0"/>
              </a:p>
              <a:p>
                <a:pPr lvl="1"/>
                <a:r>
                  <a:rPr lang="en-US" sz="2800" dirty="0" smtClean="0"/>
                  <a:t>Associative laws</a:t>
                </a:r>
              </a:p>
              <a:p>
                <a:pPr marL="1371600" lvl="3" indent="0">
                  <a:buNone/>
                </a:pPr>
                <a:r>
                  <a:rPr lang="en-US" sz="2400" dirty="0" smtClean="0"/>
                  <a:t>(</a:t>
                </a:r>
                <a:r>
                  <a:rPr lang="en-US" sz="2800" dirty="0" smtClean="0"/>
                  <a:t>11) x + (y + z) = (x + y) + z = x + y + z</a:t>
                </a:r>
              </a:p>
              <a:p>
                <a:pPr marL="1371600" lvl="3" indent="0">
                  <a:buNone/>
                </a:pPr>
                <a:r>
                  <a:rPr lang="en-US" sz="2800" dirty="0" smtClean="0"/>
                  <a:t>(</a:t>
                </a:r>
                <a:r>
                  <a:rPr lang="en-US" sz="2800" dirty="0"/>
                  <a:t>12) x(</a:t>
                </a:r>
                <a:r>
                  <a:rPr lang="en-US" sz="2800" dirty="0" err="1"/>
                  <a:t>yz</a:t>
                </a:r>
                <a:r>
                  <a:rPr lang="en-US" sz="2800" dirty="0"/>
                  <a:t>) = (</a:t>
                </a:r>
                <a:r>
                  <a:rPr lang="en-US" sz="2800" dirty="0" err="1"/>
                  <a:t>xy</a:t>
                </a:r>
                <a:r>
                  <a:rPr lang="en-US" sz="2800" dirty="0"/>
                  <a:t>)z = </a:t>
                </a:r>
                <a:r>
                  <a:rPr lang="en-US" sz="2800" dirty="0" smtClean="0"/>
                  <a:t>xyz</a:t>
                </a:r>
              </a:p>
              <a:p>
                <a:pPr marL="1371600" lvl="3" indent="0">
                  <a:buNone/>
                </a:pPr>
                <a:endParaRPr lang="en-US" sz="1000" dirty="0"/>
              </a:p>
              <a:p>
                <a:pPr lvl="1"/>
                <a:r>
                  <a:rPr lang="en-US" sz="2800" dirty="0" smtClean="0"/>
                  <a:t>Distributive laws</a:t>
                </a:r>
                <a:endParaRPr lang="en-US" sz="2800" dirty="0"/>
              </a:p>
              <a:p>
                <a:pPr marL="1371600" lvl="3" indent="0">
                  <a:buNone/>
                </a:pPr>
                <a:r>
                  <a:rPr lang="en-US" sz="2800" dirty="0"/>
                  <a:t>(13a) x(y + z) = </a:t>
                </a:r>
                <a:r>
                  <a:rPr lang="en-US" sz="2800" dirty="0" err="1"/>
                  <a:t>xy</a:t>
                </a:r>
                <a:r>
                  <a:rPr lang="en-US" sz="2800" dirty="0"/>
                  <a:t> + </a:t>
                </a:r>
                <a:r>
                  <a:rPr lang="en-US" sz="2800" dirty="0" err="1"/>
                  <a:t>yz</a:t>
                </a:r>
                <a:endParaRPr lang="en-US" sz="2800" dirty="0"/>
              </a:p>
              <a:p>
                <a:pPr marL="1371600" lvl="3" indent="0">
                  <a:buNone/>
                </a:pPr>
                <a:r>
                  <a:rPr lang="en-US" sz="2800" dirty="0"/>
                  <a:t>(13b) (w + x)(y + z) = </a:t>
                </a:r>
                <a:r>
                  <a:rPr lang="en-US" sz="2800" dirty="0" err="1"/>
                  <a:t>wy</a:t>
                </a:r>
                <a:r>
                  <a:rPr lang="en-US" sz="2800" dirty="0"/>
                  <a:t> + </a:t>
                </a:r>
                <a:r>
                  <a:rPr lang="en-US" sz="2800" dirty="0" err="1"/>
                  <a:t>xy</a:t>
                </a:r>
                <a:r>
                  <a:rPr lang="en-US" sz="2800" dirty="0"/>
                  <a:t> + </a:t>
                </a:r>
                <a:r>
                  <a:rPr lang="en-US" sz="2800" dirty="0" err="1"/>
                  <a:t>wz</a:t>
                </a:r>
                <a:r>
                  <a:rPr lang="en-US" sz="2800" dirty="0"/>
                  <a:t> + </a:t>
                </a:r>
                <a:r>
                  <a:rPr lang="en-US" sz="2800" dirty="0" err="1"/>
                  <a:t>xz</a:t>
                </a:r>
                <a:endParaRPr lang="en-US" sz="2800" dirty="0"/>
              </a:p>
              <a:p>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457200" y="1295400"/>
                <a:ext cx="8229600" cy="5562600"/>
              </a:xfrm>
              <a:blipFill rotWithShape="1">
                <a:blip r:embed="rId2"/>
                <a:stretch>
                  <a:fillRect l="-1259" t="-1096" b="-1754"/>
                </a:stretch>
              </a:blipFill>
            </p:spPr>
            <p:txBody>
              <a:bodyPr/>
              <a:lstStyle/>
              <a:p>
                <a:r>
                  <a:rPr lang="en-US">
                    <a:noFill/>
                  </a:rPr>
                  <a:t> </a:t>
                </a:r>
              </a:p>
            </p:txBody>
          </p:sp>
        </mc:Fallback>
      </mc:AlternateContent>
      <p:sp>
        <p:nvSpPr>
          <p:cNvPr id="420878" name="Rectangle 14"/>
          <p:cNvSpPr>
            <a:spLocks noChangeArrowheads="1"/>
          </p:cNvSpPr>
          <p:nvPr/>
        </p:nvSpPr>
        <p:spPr bwMode="auto">
          <a:xfrm>
            <a:off x="699321" y="-281782"/>
            <a:ext cx="8478838" cy="563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30000"/>
              </a:spcBef>
            </a:pPr>
            <a:endParaRPr lang="en-US" sz="2800" dirty="0">
              <a:latin typeface="Times New Roman" pitchFamily="18" charset="0"/>
              <a:ea typeface="ＭＳ Ｐゴシック" pitchFamily="34" charset="-128"/>
              <a:cs typeface="Times New Roman" pitchFamily="18" charset="0"/>
            </a:endParaRPr>
          </a:p>
        </p:txBody>
      </p:sp>
    </p:spTree>
    <p:extLst>
      <p:ext uri="{BB962C8B-B14F-4D97-AF65-F5344CB8AC3E}">
        <p14:creationId xmlns:p14="http://schemas.microsoft.com/office/powerpoint/2010/main" val="34781313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nodePh="1">
                                  <p:stCondLst>
                                    <p:cond delay="0"/>
                                  </p:stCondLst>
                                  <p:endCondLst>
                                    <p:cond evt="begin" delay="0">
                                      <p:tn val="5"/>
                                    </p:cond>
                                  </p:endCondLst>
                                  <p:childTnLst>
                                    <p:set>
                                      <p:cBhvr>
                                        <p:cTn id="6" dur="1" fill="hold">
                                          <p:stCondLst>
                                            <p:cond delay="0"/>
                                          </p:stCondLst>
                                        </p:cTn>
                                        <p:tgtEl>
                                          <p:spTgt spid="420878"/>
                                        </p:tgtEl>
                                        <p:attrNameLst>
                                          <p:attrName>style.visibility</p:attrName>
                                        </p:attrNameLst>
                                      </p:cBhvr>
                                      <p:to>
                                        <p:strVal val="visible"/>
                                      </p:to>
                                    </p:set>
                                    <p:animEffect transition="in" filter="wipe(up)">
                                      <p:cBhvr>
                                        <p:cTn id="7" dur="500"/>
                                        <p:tgtEl>
                                          <p:spTgt spid="42087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Effect transition="in" filter="fade">
                                      <p:cBhvr>
                                        <p:cTn id="23" dur="500"/>
                                        <p:tgtEl>
                                          <p:spTgt spid="2">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6" end="6"/>
                                            </p:txEl>
                                          </p:spTgt>
                                        </p:tgtEl>
                                        <p:attrNameLst>
                                          <p:attrName>style.visibility</p:attrName>
                                        </p:attrNameLst>
                                      </p:cBhvr>
                                      <p:to>
                                        <p:strVal val="visible"/>
                                      </p:to>
                                    </p:set>
                                    <p:animEffect transition="in" filter="fade">
                                      <p:cBhvr>
                                        <p:cTn id="26" dur="500"/>
                                        <p:tgtEl>
                                          <p:spTgt spid="2">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animEffect transition="in" filter="fade">
                                      <p:cBhvr>
                                        <p:cTn id="29" dur="500"/>
                                        <p:tgtEl>
                                          <p:spTgt spid="2">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
                                            <p:txEl>
                                              <p:pRg st="9" end="9"/>
                                            </p:txEl>
                                          </p:spTgt>
                                        </p:tgtEl>
                                        <p:attrNameLst>
                                          <p:attrName>style.visibility</p:attrName>
                                        </p:attrNameLst>
                                      </p:cBhvr>
                                      <p:to>
                                        <p:strVal val="visible"/>
                                      </p:to>
                                    </p:set>
                                    <p:animEffect transition="in" filter="fade">
                                      <p:cBhvr>
                                        <p:cTn id="34" dur="500"/>
                                        <p:tgtEl>
                                          <p:spTgt spid="2">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2">
                                            <p:txEl>
                                              <p:pRg st="10" end="10"/>
                                            </p:txEl>
                                          </p:spTgt>
                                        </p:tgtEl>
                                        <p:attrNameLst>
                                          <p:attrName>style.visibility</p:attrName>
                                        </p:attrNameLst>
                                      </p:cBhvr>
                                      <p:to>
                                        <p:strVal val="visible"/>
                                      </p:to>
                                    </p:set>
                                    <p:animEffect transition="in" filter="fade">
                                      <p:cBhvr>
                                        <p:cTn id="37" dur="500"/>
                                        <p:tgtEl>
                                          <p:spTgt spid="2">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2">
                                            <p:txEl>
                                              <p:pRg st="11" end="11"/>
                                            </p:txEl>
                                          </p:spTgt>
                                        </p:tgtEl>
                                        <p:attrNameLst>
                                          <p:attrName>style.visibility</p:attrName>
                                        </p:attrNameLst>
                                      </p:cBhvr>
                                      <p:to>
                                        <p:strVal val="visible"/>
                                      </p:to>
                                    </p:set>
                                    <p:animEffect transition="in" filter="fade">
                                      <p:cBhvr>
                                        <p:cTn id="40"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7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1901" name="Picture 13" descr="ua03_0000e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8213" y="3292475"/>
            <a:ext cx="3930650" cy="1325563"/>
          </a:xfrm>
          <a:prstGeom prst="rect">
            <a:avLst/>
          </a:prstGeom>
          <a:noFill/>
          <a:extLst>
            <a:ext uri="{909E8E84-426E-40DD-AFC4-6F175D3DCCD1}">
              <a14:hiddenFill xmlns:a14="http://schemas.microsoft.com/office/drawing/2010/main">
                <a:solidFill>
                  <a:srgbClr val="FFFFFF"/>
                </a:solidFill>
              </a14:hiddenFill>
            </a:ext>
          </a:extLst>
        </p:spPr>
      </p:pic>
      <p:sp>
        <p:nvSpPr>
          <p:cNvPr id="421890" name="Rectangle 2"/>
          <p:cNvSpPr>
            <a:spLocks noGrp="1" noChangeArrowheads="1"/>
          </p:cNvSpPr>
          <p:nvPr>
            <p:ph type="title"/>
          </p:nvPr>
        </p:nvSpPr>
        <p:spPr/>
        <p:txBody>
          <a:bodyPr/>
          <a:lstStyle/>
          <a:p>
            <a:r>
              <a:rPr lang="en-US" dirty="0" smtClean="0"/>
              <a:t>Boolean Theorems IV</a:t>
            </a:r>
            <a:endParaRPr lang="en-US" dirty="0"/>
          </a:p>
        </p:txBody>
      </p:sp>
      <p:sp>
        <p:nvSpPr>
          <p:cNvPr id="2" name="Content Placeholder 1"/>
          <p:cNvSpPr>
            <a:spLocks noGrp="1"/>
          </p:cNvSpPr>
          <p:nvPr>
            <p:ph idx="1"/>
          </p:nvPr>
        </p:nvSpPr>
        <p:spPr/>
        <p:txBody>
          <a:bodyPr/>
          <a:lstStyle/>
          <a:p>
            <a:r>
              <a:rPr lang="en-US" b="1" dirty="0">
                <a:ea typeface="ＭＳ Ｐゴシック" pitchFamily="34" charset="-128"/>
              </a:rPr>
              <a:t>Multivariable Theorems</a:t>
            </a:r>
            <a:endParaRPr lang="en-US" b="1" dirty="0"/>
          </a:p>
          <a:p>
            <a:pPr lvl="1" algn="just"/>
            <a:r>
              <a:rPr lang="en-US" dirty="0" smtClean="0">
                <a:ea typeface="ＭＳ Ｐゴシック" pitchFamily="34" charset="-128"/>
              </a:rPr>
              <a:t>Theorems </a:t>
            </a:r>
            <a:r>
              <a:rPr lang="en-US" dirty="0">
                <a:ea typeface="ＭＳ Ｐゴシック" pitchFamily="34" charset="-128"/>
              </a:rPr>
              <a:t>(14) and (15) do not </a:t>
            </a:r>
            <a:r>
              <a:rPr lang="en-US" dirty="0" smtClean="0">
                <a:ea typeface="ＭＳ Ｐゴシック" pitchFamily="34" charset="-128"/>
              </a:rPr>
              <a:t>have counterparts in ordinary </a:t>
            </a:r>
            <a:r>
              <a:rPr lang="en-US" dirty="0">
                <a:ea typeface="ＭＳ Ｐゴシック" pitchFamily="34" charset="-128"/>
              </a:rPr>
              <a:t>algebra. Each can be proved </a:t>
            </a:r>
            <a:r>
              <a:rPr lang="en-US" dirty="0" smtClean="0">
                <a:ea typeface="ＭＳ Ｐゴシック" pitchFamily="34" charset="-128"/>
              </a:rPr>
              <a:t>by trying </a:t>
            </a:r>
            <a:r>
              <a:rPr lang="en-US" dirty="0">
                <a:ea typeface="ＭＳ Ｐゴシック" pitchFamily="34" charset="-128"/>
              </a:rPr>
              <a:t>all possible cases for </a:t>
            </a:r>
            <a:r>
              <a:rPr lang="en-US" i="1" dirty="0">
                <a:ea typeface="ＭＳ Ｐゴシック" pitchFamily="34" charset="-128"/>
              </a:rPr>
              <a:t>x </a:t>
            </a:r>
            <a:r>
              <a:rPr lang="en-US" dirty="0">
                <a:ea typeface="ＭＳ Ｐゴシック" pitchFamily="34" charset="-128"/>
              </a:rPr>
              <a:t>and </a:t>
            </a:r>
            <a:r>
              <a:rPr lang="en-US" i="1" dirty="0" smtClean="0">
                <a:ea typeface="ＭＳ Ｐゴシック" pitchFamily="34" charset="-128"/>
              </a:rPr>
              <a:t>y</a:t>
            </a:r>
            <a:endParaRPr lang="en-US" i="1" dirty="0">
              <a:ea typeface="ＭＳ Ｐゴシック" pitchFamily="34" charset="-128"/>
            </a:endParaRPr>
          </a:p>
          <a:p>
            <a:endParaRPr lang="en-US" dirty="0"/>
          </a:p>
        </p:txBody>
      </p:sp>
      <p:sp>
        <p:nvSpPr>
          <p:cNvPr id="421893" name="Rectangle 5"/>
          <p:cNvSpPr>
            <a:spLocks noChangeArrowheads="1"/>
          </p:cNvSpPr>
          <p:nvPr/>
        </p:nvSpPr>
        <p:spPr bwMode="auto">
          <a:xfrm>
            <a:off x="7010400" y="0"/>
            <a:ext cx="7915275" cy="1165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ctr">
              <a:spcBef>
                <a:spcPct val="30000"/>
              </a:spcBef>
            </a:pPr>
            <a:endParaRPr lang="en-US" sz="2400" i="1" dirty="0">
              <a:latin typeface="Arial" charset="0"/>
              <a:ea typeface="ＭＳ Ｐゴシック" pitchFamily="34" charset="-128"/>
            </a:endParaRPr>
          </a:p>
        </p:txBody>
      </p:sp>
      <p:grpSp>
        <p:nvGrpSpPr>
          <p:cNvPr id="421910" name="Group 22"/>
          <p:cNvGrpSpPr>
            <a:grpSpLocks/>
          </p:cNvGrpSpPr>
          <p:nvPr/>
        </p:nvGrpSpPr>
        <p:grpSpPr bwMode="auto">
          <a:xfrm>
            <a:off x="890588" y="4697413"/>
            <a:ext cx="7967662" cy="2084387"/>
            <a:chOff x="561" y="2567"/>
            <a:chExt cx="5019" cy="1313"/>
          </a:xfrm>
        </p:grpSpPr>
        <p:pic>
          <p:nvPicPr>
            <p:cNvPr id="421902" name="Picture 14" descr="ua03_0000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 y="2963"/>
              <a:ext cx="2733" cy="584"/>
            </a:xfrm>
            <a:prstGeom prst="rect">
              <a:avLst/>
            </a:prstGeom>
            <a:noFill/>
            <a:extLst>
              <a:ext uri="{909E8E84-426E-40DD-AFC4-6F175D3DCCD1}">
                <a14:hiddenFill xmlns:a14="http://schemas.microsoft.com/office/drawing/2010/main">
                  <a:solidFill>
                    <a:srgbClr val="FFFFFF"/>
                  </a:solidFill>
                </a14:hiddenFill>
              </a:ext>
            </a:extLst>
          </p:spPr>
        </p:pic>
        <p:pic>
          <p:nvPicPr>
            <p:cNvPr id="421903" name="Picture 15" descr="ua03_0000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6" y="2567"/>
              <a:ext cx="2174" cy="131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21911" name="Group 23"/>
          <p:cNvGrpSpPr>
            <a:grpSpLocks/>
          </p:cNvGrpSpPr>
          <p:nvPr/>
        </p:nvGrpSpPr>
        <p:grpSpPr bwMode="auto">
          <a:xfrm>
            <a:off x="4198938" y="3252787"/>
            <a:ext cx="4487862" cy="701674"/>
            <a:chOff x="2645" y="1657"/>
            <a:chExt cx="2827" cy="442"/>
          </a:xfrm>
        </p:grpSpPr>
        <p:grpSp>
          <p:nvGrpSpPr>
            <p:cNvPr id="421907" name="Group 19"/>
            <p:cNvGrpSpPr>
              <a:grpSpLocks/>
            </p:cNvGrpSpPr>
            <p:nvPr/>
          </p:nvGrpSpPr>
          <p:grpSpPr bwMode="auto">
            <a:xfrm>
              <a:off x="3763" y="1657"/>
              <a:ext cx="1709" cy="442"/>
              <a:chOff x="3769" y="1675"/>
              <a:chExt cx="1709" cy="442"/>
            </a:xfrm>
          </p:grpSpPr>
          <p:sp>
            <p:nvSpPr>
              <p:cNvPr id="421906" name="Rectangle 18"/>
              <p:cNvSpPr>
                <a:spLocks noChangeArrowheads="1"/>
              </p:cNvSpPr>
              <p:nvPr/>
            </p:nvSpPr>
            <p:spPr bwMode="auto">
              <a:xfrm>
                <a:off x="3831" y="1678"/>
                <a:ext cx="1647" cy="344"/>
              </a:xfrm>
              <a:prstGeom prst="rect">
                <a:avLst/>
              </a:prstGeom>
              <a:solidFill>
                <a:srgbClr val="92D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905" name="Rectangle 17"/>
              <p:cNvSpPr>
                <a:spLocks noChangeArrowheads="1"/>
              </p:cNvSpPr>
              <p:nvPr/>
            </p:nvSpPr>
            <p:spPr bwMode="auto">
              <a:xfrm>
                <a:off x="3769" y="1675"/>
                <a:ext cx="1709" cy="4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ctr">
                  <a:spcBef>
                    <a:spcPct val="30000"/>
                  </a:spcBef>
                </a:pPr>
                <a:r>
                  <a:rPr lang="en-US" b="0" dirty="0">
                    <a:latin typeface="Times New Roman" pitchFamily="18" charset="0"/>
                    <a:ea typeface="ＭＳ Ｐゴシック" pitchFamily="34" charset="-128"/>
                    <a:cs typeface="Times New Roman" pitchFamily="18" charset="0"/>
                  </a:rPr>
                  <a:t>Analysis table &amp; factoring</a:t>
                </a:r>
                <a:br>
                  <a:rPr lang="en-US" b="0" dirty="0">
                    <a:latin typeface="Times New Roman" pitchFamily="18" charset="0"/>
                    <a:ea typeface="ＭＳ Ｐゴシック" pitchFamily="34" charset="-128"/>
                    <a:cs typeface="Times New Roman" pitchFamily="18" charset="0"/>
                  </a:rPr>
                </a:br>
                <a:r>
                  <a:rPr lang="en-US" b="0" dirty="0">
                    <a:latin typeface="Times New Roman" pitchFamily="18" charset="0"/>
                    <a:ea typeface="ＭＳ Ｐゴシック" pitchFamily="34" charset="-128"/>
                    <a:cs typeface="Times New Roman" pitchFamily="18" charset="0"/>
                  </a:rPr>
                  <a:t>for Theorem (14)</a:t>
                </a:r>
                <a:endParaRPr lang="en-US" b="0" i="1" dirty="0">
                  <a:latin typeface="Times New Roman" pitchFamily="18" charset="0"/>
                  <a:ea typeface="ＭＳ Ｐゴシック" pitchFamily="34" charset="-128"/>
                  <a:cs typeface="Times New Roman" pitchFamily="18" charset="0"/>
                </a:endParaRPr>
              </a:p>
            </p:txBody>
          </p:sp>
        </p:grpSp>
        <p:sp>
          <p:nvSpPr>
            <p:cNvPr id="421908" name="Line 20"/>
            <p:cNvSpPr>
              <a:spLocks noChangeShapeType="1"/>
            </p:cNvSpPr>
            <p:nvPr/>
          </p:nvSpPr>
          <p:spPr bwMode="auto">
            <a:xfrm>
              <a:off x="2645" y="1829"/>
              <a:ext cx="117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21912" name="Group 24"/>
          <p:cNvGrpSpPr>
            <a:grpSpLocks/>
          </p:cNvGrpSpPr>
          <p:nvPr/>
        </p:nvGrpSpPr>
        <p:grpSpPr bwMode="auto">
          <a:xfrm>
            <a:off x="947738" y="3810000"/>
            <a:ext cx="7867650" cy="2963863"/>
            <a:chOff x="597" y="2008"/>
            <a:chExt cx="4956" cy="1867"/>
          </a:xfrm>
        </p:grpSpPr>
        <p:sp>
          <p:nvSpPr>
            <p:cNvPr id="421904" name="Rectangle 16"/>
            <p:cNvSpPr>
              <a:spLocks noChangeArrowheads="1"/>
            </p:cNvSpPr>
            <p:nvPr/>
          </p:nvSpPr>
          <p:spPr bwMode="auto">
            <a:xfrm>
              <a:off x="597" y="2578"/>
              <a:ext cx="4956" cy="129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909" name="Line 21"/>
            <p:cNvSpPr>
              <a:spLocks noChangeShapeType="1"/>
            </p:cNvSpPr>
            <p:nvPr/>
          </p:nvSpPr>
          <p:spPr bwMode="auto">
            <a:xfrm>
              <a:off x="4513" y="2008"/>
              <a:ext cx="0" cy="57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16040782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nodePh="1">
                                  <p:stCondLst>
                                    <p:cond delay="0"/>
                                  </p:stCondLst>
                                  <p:endCondLst>
                                    <p:cond evt="begin" delay="0">
                                      <p:tn val="5"/>
                                    </p:cond>
                                  </p:endCondLst>
                                  <p:childTnLst>
                                    <p:set>
                                      <p:cBhvr>
                                        <p:cTn id="6" dur="1" fill="hold">
                                          <p:stCondLst>
                                            <p:cond delay="0"/>
                                          </p:stCondLst>
                                        </p:cTn>
                                        <p:tgtEl>
                                          <p:spTgt spid="421893"/>
                                        </p:tgtEl>
                                        <p:attrNameLst>
                                          <p:attrName>style.visibility</p:attrName>
                                        </p:attrNameLst>
                                      </p:cBhvr>
                                      <p:to>
                                        <p:strVal val="visible"/>
                                      </p:to>
                                    </p:set>
                                    <p:animEffect transition="in" filter="wipe(up)">
                                      <p:cBhvr>
                                        <p:cTn id="7" dur="500"/>
                                        <p:tgtEl>
                                          <p:spTgt spid="421893"/>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421901"/>
                                        </p:tgtEl>
                                        <p:attrNameLst>
                                          <p:attrName>style.visibility</p:attrName>
                                        </p:attrNameLst>
                                      </p:cBhvr>
                                      <p:to>
                                        <p:strVal val="visible"/>
                                      </p:to>
                                    </p:set>
                                    <p:animEffect transition="in" filter="wipe(left)">
                                      <p:cBhvr>
                                        <p:cTn id="11" dur="500"/>
                                        <p:tgtEl>
                                          <p:spTgt spid="421901"/>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421911"/>
                                        </p:tgtEl>
                                        <p:attrNameLst>
                                          <p:attrName>style.visibility</p:attrName>
                                        </p:attrNameLst>
                                      </p:cBhvr>
                                      <p:to>
                                        <p:strVal val="visible"/>
                                      </p:to>
                                    </p:set>
                                    <p:animEffect transition="in" filter="wipe(left)">
                                      <p:cBhvr>
                                        <p:cTn id="15" dur="500"/>
                                        <p:tgtEl>
                                          <p:spTgt spid="421911"/>
                                        </p:tgtEl>
                                      </p:cBhvr>
                                    </p:animEffect>
                                  </p:childTnLst>
                                </p:cTn>
                              </p:par>
                            </p:childTnLst>
                          </p:cTn>
                        </p:par>
                        <p:par>
                          <p:cTn id="16" fill="hold" nodeType="afterGroup">
                            <p:stCondLst>
                              <p:cond delay="1500"/>
                            </p:stCondLst>
                            <p:childTnLst>
                              <p:par>
                                <p:cTn id="17" presetID="22" presetClass="entr" presetSubtype="1" fill="hold" nodeType="afterEffect">
                                  <p:stCondLst>
                                    <p:cond delay="0"/>
                                  </p:stCondLst>
                                  <p:childTnLst>
                                    <p:set>
                                      <p:cBhvr>
                                        <p:cTn id="18" dur="1" fill="hold">
                                          <p:stCondLst>
                                            <p:cond delay="0"/>
                                          </p:stCondLst>
                                        </p:cTn>
                                        <p:tgtEl>
                                          <p:spTgt spid="421912"/>
                                        </p:tgtEl>
                                        <p:attrNameLst>
                                          <p:attrName>style.visibility</p:attrName>
                                        </p:attrNameLst>
                                      </p:cBhvr>
                                      <p:to>
                                        <p:strVal val="visible"/>
                                      </p:to>
                                    </p:set>
                                    <p:animEffect transition="in" filter="wipe(up)">
                                      <p:cBhvr>
                                        <p:cTn id="19" dur="500"/>
                                        <p:tgtEl>
                                          <p:spTgt spid="421912"/>
                                        </p:tgtEl>
                                      </p:cBhvr>
                                    </p:animEffect>
                                  </p:childTnLst>
                                </p:cTn>
                              </p:par>
                            </p:childTnLst>
                          </p:cTn>
                        </p:par>
                        <p:par>
                          <p:cTn id="20" fill="hold" nodeType="afterGroup">
                            <p:stCondLst>
                              <p:cond delay="2000"/>
                            </p:stCondLst>
                            <p:childTnLst>
                              <p:par>
                                <p:cTn id="21" presetID="22" presetClass="entr" presetSubtype="1" fill="hold" nodeType="afterEffect">
                                  <p:stCondLst>
                                    <p:cond delay="0"/>
                                  </p:stCondLst>
                                  <p:childTnLst>
                                    <p:set>
                                      <p:cBhvr>
                                        <p:cTn id="22" dur="1" fill="hold">
                                          <p:stCondLst>
                                            <p:cond delay="0"/>
                                          </p:stCondLst>
                                        </p:cTn>
                                        <p:tgtEl>
                                          <p:spTgt spid="421910"/>
                                        </p:tgtEl>
                                        <p:attrNameLst>
                                          <p:attrName>style.visibility</p:attrName>
                                        </p:attrNameLst>
                                      </p:cBhvr>
                                      <p:to>
                                        <p:strVal val="visible"/>
                                      </p:to>
                                    </p:set>
                                    <p:animEffect transition="in" filter="wipe(up)">
                                      <p:cBhvr>
                                        <p:cTn id="23" dur="500"/>
                                        <p:tgtEl>
                                          <p:spTgt spid="4219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89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Boolean Theorems V</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295401"/>
                <a:ext cx="8153400" cy="4800600"/>
              </a:xfrm>
            </p:spPr>
            <p:txBody>
              <a:bodyPr>
                <a:normAutofit fontScale="92500" lnSpcReduction="10000"/>
              </a:bodyPr>
              <a:lstStyle/>
              <a:p>
                <a:r>
                  <a:rPr lang="en-US" dirty="0" smtClean="0"/>
                  <a:t>Duality</a:t>
                </a:r>
              </a:p>
              <a:p>
                <a:pPr lvl="1" algn="just"/>
                <a:r>
                  <a:rPr lang="en-GB" sz="2600" dirty="0" smtClean="0"/>
                  <a:t>Every </a:t>
                </a:r>
                <a:r>
                  <a:rPr lang="en-GB" sz="2600" dirty="0"/>
                  <a:t>valid Boolean expression </a:t>
                </a:r>
                <a:r>
                  <a:rPr lang="en-GB" sz="2600" dirty="0" smtClean="0"/>
                  <a:t>remains </a:t>
                </a:r>
                <a:r>
                  <a:rPr lang="en-GB" sz="2600" dirty="0"/>
                  <a:t>valid if the operators and identity elements are interchanged, as </a:t>
                </a:r>
                <a:r>
                  <a:rPr lang="en-GB" sz="2600" dirty="0" smtClean="0"/>
                  <a:t>follows</a:t>
                </a:r>
              </a:p>
              <a:p>
                <a:pPr lvl="2"/>
                <a:r>
                  <a:rPr lang="vi-VN" dirty="0" smtClean="0">
                    <a:solidFill>
                      <a:srgbClr val="0000CC"/>
                    </a:solidFill>
                  </a:rPr>
                  <a:t>[</a:t>
                </a:r>
                <a:r>
                  <a:rPr lang="en-US" dirty="0" smtClean="0">
                    <a:solidFill>
                      <a:srgbClr val="0000CC"/>
                    </a:solidFill>
                  </a:rPr>
                  <a:t>Interchange </a:t>
                </a:r>
                <a:r>
                  <a:rPr lang="vi-VN" dirty="0" smtClean="0">
                    <a:solidFill>
                      <a:srgbClr val="0000CC"/>
                    </a:solidFill>
                  </a:rPr>
                  <a:t>(</a:t>
                </a:r>
                <a:r>
                  <a:rPr lang="vi-VN" b="1" dirty="0" smtClean="0">
                    <a:solidFill>
                      <a:srgbClr val="0000CC"/>
                    </a:solidFill>
                  </a:rPr>
                  <a:t>+</a:t>
                </a:r>
                <a:r>
                  <a:rPr lang="vi-VN" dirty="0" smtClean="0">
                    <a:solidFill>
                      <a:srgbClr val="0000CC"/>
                    </a:solidFill>
                  </a:rPr>
                  <a:t>) </a:t>
                </a:r>
                <a:r>
                  <a:rPr lang="en-US" dirty="0" smtClean="0">
                    <a:solidFill>
                      <a:srgbClr val="0000CC"/>
                    </a:solidFill>
                  </a:rPr>
                  <a:t>operation </a:t>
                </a:r>
                <a:r>
                  <a:rPr lang="en-US" dirty="0" smtClean="0">
                    <a:solidFill>
                      <a:srgbClr val="0000CC"/>
                    </a:solidFill>
                  </a:rPr>
                  <a:t>and </a:t>
                </a:r>
                <a:r>
                  <a:rPr lang="vi-VN" dirty="0" smtClean="0">
                    <a:solidFill>
                      <a:srgbClr val="0000CC"/>
                    </a:solidFill>
                  </a:rPr>
                  <a:t>(</a:t>
                </a:r>
                <a14:m>
                  <m:oMath xmlns:m="http://schemas.openxmlformats.org/officeDocument/2006/math">
                    <m:r>
                      <m:rPr>
                        <m:nor/>
                      </m:rPr>
                      <a:rPr lang="en-US" dirty="0" smtClean="0">
                        <a:solidFill>
                          <a:srgbClr val="0000CC"/>
                        </a:solidFill>
                        <a:sym typeface="Symbol"/>
                      </a:rPr>
                      <m:t></m:t>
                    </m:r>
                  </m:oMath>
                </a14:m>
                <a:r>
                  <a:rPr lang="vi-VN" dirty="0" smtClean="0">
                    <a:solidFill>
                      <a:srgbClr val="0000CC"/>
                    </a:solidFill>
                  </a:rPr>
                  <a:t>)</a:t>
                </a:r>
                <a:r>
                  <a:rPr lang="en-US" dirty="0" smtClean="0">
                    <a:solidFill>
                      <a:srgbClr val="0000CC"/>
                    </a:solidFill>
                  </a:rPr>
                  <a:t> </a:t>
                </a:r>
                <a:r>
                  <a:rPr lang="en-US" dirty="0" smtClean="0">
                    <a:solidFill>
                      <a:srgbClr val="0000CC"/>
                    </a:solidFill>
                  </a:rPr>
                  <a:t>operation</a:t>
                </a:r>
              </a:p>
              <a:p>
                <a:pPr lvl="2"/>
                <a:r>
                  <a:rPr lang="en-US" b="1" dirty="0" smtClean="0">
                    <a:solidFill>
                      <a:srgbClr val="FF0000"/>
                    </a:solidFill>
                  </a:rPr>
                  <a:t>AND</a:t>
                </a:r>
                <a:r>
                  <a:rPr lang="en-US" dirty="0" smtClean="0">
                    <a:solidFill>
                      <a:srgbClr val="0000CC"/>
                    </a:solidFill>
                  </a:rPr>
                  <a:t> interchange </a:t>
                </a:r>
                <a:r>
                  <a:rPr lang="vi-VN" dirty="0" smtClean="0">
                    <a:solidFill>
                      <a:srgbClr val="0000CC"/>
                    </a:solidFill>
                  </a:rPr>
                  <a:t>0 </a:t>
                </a:r>
                <a:r>
                  <a:rPr lang="en-US" dirty="0" smtClean="0">
                    <a:solidFill>
                      <a:srgbClr val="0000CC"/>
                    </a:solidFill>
                  </a:rPr>
                  <a:t>and</a:t>
                </a:r>
                <a:r>
                  <a:rPr lang="vi-VN" dirty="0" smtClean="0">
                    <a:solidFill>
                      <a:srgbClr val="0000CC"/>
                    </a:solidFill>
                  </a:rPr>
                  <a:t> </a:t>
                </a:r>
                <a:r>
                  <a:rPr lang="vi-VN" dirty="0">
                    <a:solidFill>
                      <a:srgbClr val="0000CC"/>
                    </a:solidFill>
                  </a:rPr>
                  <a:t>1] </a:t>
                </a:r>
                <a:endParaRPr lang="en-US" dirty="0" smtClean="0">
                  <a:solidFill>
                    <a:srgbClr val="0000CC"/>
                  </a:solidFill>
                </a:endParaRPr>
              </a:p>
              <a:p>
                <a:pPr marL="914400" lvl="2" indent="0">
                  <a:buNone/>
                </a:pPr>
                <a:endParaRPr lang="en-US" dirty="0" smtClean="0"/>
              </a:p>
              <a:p>
                <a:pPr lvl="1"/>
                <a:r>
                  <a:rPr lang="en-US" dirty="0" smtClean="0"/>
                  <a:t>This can be prove easily for all the expression above</a:t>
                </a:r>
                <a:endParaRPr lang="en-US" dirty="0"/>
              </a:p>
              <a:p>
                <a:pPr marL="514350" lvl="1" indent="0">
                  <a:buNone/>
                </a:pPr>
                <a:endParaRPr lang="en-US" sz="1800" dirty="0" smtClean="0"/>
              </a:p>
              <a:p>
                <a:pPr marL="514350" lvl="1" indent="0">
                  <a:buNone/>
                </a:pPr>
                <a:r>
                  <a:rPr lang="en-US" dirty="0" smtClean="0"/>
                  <a:t>Ex:</a:t>
                </a:r>
              </a:p>
              <a:p>
                <a:pPr marL="1257300" lvl="2" indent="-342900"/>
                <a:r>
                  <a:rPr lang="en-US" dirty="0" smtClean="0"/>
                  <a:t>A + B = B + A 	</a:t>
                </a:r>
                <a:r>
                  <a:rPr lang="en-US" dirty="0" smtClean="0">
                    <a:sym typeface="Wingdings" pitchFamily="2" charset="2"/>
                  </a:rPr>
                  <a:t></a:t>
                </a:r>
                <a:r>
                  <a:rPr lang="en-US" dirty="0" smtClean="0"/>
                  <a:t> 	A</a:t>
                </a:r>
                <a14:m>
                  <m:oMath xmlns:m="http://schemas.openxmlformats.org/officeDocument/2006/math">
                    <m:r>
                      <m:rPr>
                        <m:nor/>
                      </m:rPr>
                      <a:rPr lang="en-US" dirty="0">
                        <a:sym typeface="Symbol"/>
                      </a:rPr>
                      <m:t></m:t>
                    </m:r>
                    <m:r>
                      <a:rPr lang="en-US" i="1" dirty="0">
                        <a:latin typeface="Cambria Math"/>
                        <a:sym typeface="Symbol"/>
                      </a:rPr>
                      <m:t> </m:t>
                    </m:r>
                  </m:oMath>
                </a14:m>
                <a:r>
                  <a:rPr lang="en-US" dirty="0" smtClean="0"/>
                  <a:t>B = B</a:t>
                </a:r>
                <a14:m>
                  <m:oMath xmlns:m="http://schemas.openxmlformats.org/officeDocument/2006/math">
                    <m:r>
                      <m:rPr>
                        <m:nor/>
                      </m:rPr>
                      <a:rPr lang="en-US" dirty="0">
                        <a:sym typeface="Symbol"/>
                      </a:rPr>
                      <m:t></m:t>
                    </m:r>
                    <m:r>
                      <a:rPr lang="en-US" i="1" dirty="0">
                        <a:latin typeface="Cambria Math"/>
                        <a:sym typeface="Symbol"/>
                      </a:rPr>
                      <m:t> </m:t>
                    </m:r>
                  </m:oMath>
                </a14:m>
                <a:r>
                  <a:rPr lang="en-US" dirty="0" smtClean="0"/>
                  <a:t>A</a:t>
                </a:r>
              </a:p>
              <a:p>
                <a:pPr marL="1257300" lvl="2" indent="-342900"/>
                <a:r>
                  <a:rPr lang="en-US" dirty="0" smtClean="0"/>
                  <a:t>A + </a:t>
                </a:r>
                <a14:m>
                  <m:oMath xmlns:m="http://schemas.openxmlformats.org/officeDocument/2006/math">
                    <m:bar>
                      <m:barPr>
                        <m:pos m:val="top"/>
                        <m:ctrlPr>
                          <a:rPr lang="en-US" i="1" dirty="0" smtClean="0">
                            <a:latin typeface="Cambria Math"/>
                          </a:rPr>
                        </m:ctrlPr>
                      </m:barPr>
                      <m:e>
                        <m:r>
                          <m:rPr>
                            <m:sty m:val="p"/>
                          </m:rPr>
                          <a:rPr lang="en-US" i="0" dirty="0" smtClean="0">
                            <a:latin typeface="Cambria Math"/>
                          </a:rPr>
                          <m:t>A</m:t>
                        </m:r>
                      </m:e>
                    </m:bar>
                    <m:r>
                      <m:rPr>
                        <m:nor/>
                      </m:rPr>
                      <a:rPr lang="en-US" b="0" i="0" dirty="0" smtClean="0"/>
                      <m:t> </m:t>
                    </m:r>
                    <m:r>
                      <m:rPr>
                        <m:nor/>
                      </m:rPr>
                      <a:rPr lang="en-US" dirty="0">
                        <a:sym typeface="Symbol"/>
                      </a:rPr>
                      <m:t></m:t>
                    </m:r>
                    <m:r>
                      <m:rPr>
                        <m:nor/>
                      </m:rPr>
                      <a:rPr lang="en-US" b="0" i="0" dirty="0" smtClean="0">
                        <a:sym typeface="Symbol"/>
                      </a:rPr>
                      <m:t> </m:t>
                    </m:r>
                  </m:oMath>
                </a14:m>
                <a:r>
                  <a:rPr lang="en-US" dirty="0" smtClean="0"/>
                  <a:t>B = A + B 	</a:t>
                </a:r>
                <a:r>
                  <a:rPr lang="en-US" dirty="0" smtClean="0">
                    <a:sym typeface="Wingdings" pitchFamily="2" charset="2"/>
                  </a:rPr>
                  <a:t> 	A</a:t>
                </a:r>
                <a14:m>
                  <m:oMath xmlns:m="http://schemas.openxmlformats.org/officeDocument/2006/math">
                    <m:r>
                      <m:rPr>
                        <m:nor/>
                      </m:rPr>
                      <a:rPr lang="en-US" dirty="0">
                        <a:sym typeface="Symbol"/>
                      </a:rPr>
                      <m:t></m:t>
                    </m:r>
                  </m:oMath>
                </a14:m>
                <a:r>
                  <a:rPr lang="en-US" dirty="0"/>
                  <a:t>(</a:t>
                </a:r>
                <a14:m>
                  <m:oMath xmlns:m="http://schemas.openxmlformats.org/officeDocument/2006/math">
                    <m:bar>
                      <m:barPr>
                        <m:pos m:val="top"/>
                        <m:ctrlPr>
                          <a:rPr lang="en-US" i="1" dirty="0">
                            <a:latin typeface="Cambria Math"/>
                          </a:rPr>
                        </m:ctrlPr>
                      </m:barPr>
                      <m:e>
                        <m:r>
                          <m:rPr>
                            <m:sty m:val="p"/>
                          </m:rPr>
                          <a:rPr lang="en-US" dirty="0">
                            <a:latin typeface="Cambria Math"/>
                          </a:rPr>
                          <m:t>A</m:t>
                        </m:r>
                      </m:e>
                    </m:bar>
                    <m:r>
                      <a:rPr lang="en-US" i="1" dirty="0">
                        <a:latin typeface="Cambria Math"/>
                      </a:rPr>
                      <m:t>+ </m:t>
                    </m:r>
                  </m:oMath>
                </a14:m>
                <a:r>
                  <a:rPr lang="en-US" dirty="0"/>
                  <a:t>B</a:t>
                </a:r>
                <a:r>
                  <a:rPr lang="en-US" dirty="0" smtClean="0"/>
                  <a:t>) = A</a:t>
                </a:r>
                <a14:m>
                  <m:oMath xmlns:m="http://schemas.openxmlformats.org/officeDocument/2006/math">
                    <m:r>
                      <m:rPr>
                        <m:nor/>
                      </m:rPr>
                      <a:rPr lang="en-US" dirty="0">
                        <a:sym typeface="Symbol"/>
                      </a:rPr>
                      <m:t></m:t>
                    </m:r>
                    <m:r>
                      <a:rPr lang="en-US" i="1" dirty="0">
                        <a:latin typeface="Cambria Math"/>
                        <a:sym typeface="Symbol"/>
                      </a:rPr>
                      <m:t> </m:t>
                    </m:r>
                  </m:oMath>
                </a14:m>
                <a:r>
                  <a:rPr lang="en-US" dirty="0" smtClean="0"/>
                  <a:t>B</a:t>
                </a:r>
                <a:endParaRPr lang="en-US" dirty="0"/>
              </a:p>
              <a:p>
                <a:pPr marL="1257300" lvl="2" indent="-342900"/>
                <a:r>
                  <a:rPr lang="en-US" dirty="0" smtClean="0"/>
                  <a:t>A + 1 = 1 		</a:t>
                </a:r>
                <a:r>
                  <a:rPr lang="en-US" dirty="0" smtClean="0">
                    <a:sym typeface="Wingdings" pitchFamily="2" charset="2"/>
                  </a:rPr>
                  <a:t> 	A</a:t>
                </a:r>
                <a14:m>
                  <m:oMath xmlns:m="http://schemas.openxmlformats.org/officeDocument/2006/math">
                    <m:r>
                      <m:rPr>
                        <m:nor/>
                      </m:rPr>
                      <a:rPr lang="en-US" dirty="0">
                        <a:sym typeface="Symbol"/>
                      </a:rPr>
                      <m:t></m:t>
                    </m:r>
                  </m:oMath>
                </a14:m>
                <a:r>
                  <a:rPr lang="en-US" dirty="0" smtClean="0">
                    <a:sym typeface="Wingdings" pitchFamily="2" charset="2"/>
                  </a:rPr>
                  <a:t> 0 = 0</a:t>
                </a:r>
                <a:endParaRPr lang="el-GR"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295401"/>
                <a:ext cx="8153400" cy="4800600"/>
              </a:xfrm>
              <a:blipFill rotWithShape="1">
                <a:blip r:embed="rId2"/>
                <a:stretch>
                  <a:fillRect l="-1121" t="-1906" r="-1046" b="-2287"/>
                </a:stretch>
              </a:blipFill>
            </p:spPr>
            <p:txBody>
              <a:bodyPr/>
              <a:lstStyle/>
              <a:p>
                <a:r>
                  <a:rPr lang="en-US">
                    <a:noFill/>
                  </a:rPr>
                  <a:t> </a:t>
                </a:r>
              </a:p>
            </p:txBody>
          </p:sp>
        </mc:Fallback>
      </mc:AlternateContent>
      <p:sp>
        <p:nvSpPr>
          <p:cNvPr id="4"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74D49F-5825-442A-9874-12C6C80238D6}" type="slidenum">
              <a:rPr lang="en-US" smtClean="0"/>
              <a:pPr/>
              <a:t>39</a:t>
            </a:fld>
            <a:r>
              <a:rPr lang="en-US" dirty="0" smtClean="0"/>
              <a:t>/45</a:t>
            </a:r>
            <a:endParaRPr lang="en-US" dirty="0"/>
          </a:p>
        </p:txBody>
      </p:sp>
    </p:spTree>
    <p:extLst>
      <p:ext uri="{BB962C8B-B14F-4D97-AF65-F5344CB8AC3E}">
        <p14:creationId xmlns:p14="http://schemas.microsoft.com/office/powerpoint/2010/main" val="26132923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3600" dirty="0" smtClean="0"/>
              <a:t>Basic logic gates</a:t>
            </a:r>
            <a:endParaRPr lang="en-US" sz="3600"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3411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r>
              <a:rPr lang="en-US" dirty="0" err="1" smtClean="0"/>
              <a:t>DeMorgan’s</a:t>
            </a:r>
            <a:r>
              <a:rPr lang="en-US" dirty="0" smtClean="0"/>
              <a:t> </a:t>
            </a:r>
            <a:r>
              <a:rPr lang="en-US" dirty="0"/>
              <a:t>Theorems</a:t>
            </a:r>
          </a:p>
        </p:txBody>
      </p:sp>
      <p:sp>
        <p:nvSpPr>
          <p:cNvPr id="175107" name="Rectangle 3"/>
          <p:cNvSpPr>
            <a:spLocks noGrp="1" noChangeArrowheads="1"/>
          </p:cNvSpPr>
          <p:nvPr>
            <p:ph idx="1"/>
          </p:nvPr>
        </p:nvSpPr>
        <p:spPr/>
        <p:txBody>
          <a:bodyPr>
            <a:normAutofit/>
          </a:bodyPr>
          <a:lstStyle/>
          <a:p>
            <a:pPr algn="just"/>
            <a:r>
              <a:rPr lang="en-US" b="1" dirty="0" err="1"/>
              <a:t>DeMorgan’s</a:t>
            </a:r>
            <a:r>
              <a:rPr lang="en-US" b="1" dirty="0"/>
              <a:t> theorems </a:t>
            </a:r>
            <a:r>
              <a:rPr lang="en-US" dirty="0"/>
              <a:t>are extremely useful </a:t>
            </a:r>
            <a:r>
              <a:rPr lang="en-US" dirty="0" smtClean="0"/>
              <a:t>in simplifying </a:t>
            </a:r>
            <a:r>
              <a:rPr lang="en-US" dirty="0"/>
              <a:t>expressions in which a product </a:t>
            </a:r>
            <a:r>
              <a:rPr lang="en-US" dirty="0" smtClean="0"/>
              <a:t>or sum </a:t>
            </a:r>
            <a:r>
              <a:rPr lang="en-US" dirty="0"/>
              <a:t>of variables is </a:t>
            </a:r>
            <a:r>
              <a:rPr lang="en-US" dirty="0" smtClean="0"/>
              <a:t>inverted</a:t>
            </a:r>
            <a:endParaRPr lang="en-US" dirty="0"/>
          </a:p>
        </p:txBody>
      </p:sp>
      <p:grpSp>
        <p:nvGrpSpPr>
          <p:cNvPr id="175119" name="Group 15"/>
          <p:cNvGrpSpPr>
            <a:grpSpLocks/>
          </p:cNvGrpSpPr>
          <p:nvPr/>
        </p:nvGrpSpPr>
        <p:grpSpPr bwMode="auto">
          <a:xfrm>
            <a:off x="671513" y="3803650"/>
            <a:ext cx="8328025" cy="1754188"/>
            <a:chOff x="423" y="1970"/>
            <a:chExt cx="5246" cy="1105"/>
          </a:xfrm>
        </p:grpSpPr>
        <p:grpSp>
          <p:nvGrpSpPr>
            <p:cNvPr id="175118" name="Group 14"/>
            <p:cNvGrpSpPr>
              <a:grpSpLocks/>
            </p:cNvGrpSpPr>
            <p:nvPr/>
          </p:nvGrpSpPr>
          <p:grpSpPr bwMode="auto">
            <a:xfrm>
              <a:off x="1762" y="1970"/>
              <a:ext cx="2338" cy="761"/>
              <a:chOff x="1762" y="2228"/>
              <a:chExt cx="2338" cy="761"/>
            </a:xfrm>
          </p:grpSpPr>
          <p:pic>
            <p:nvPicPr>
              <p:cNvPr id="175113" name="Picture 9" descr="ua03_0000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4" y="2228"/>
                <a:ext cx="2326" cy="761"/>
              </a:xfrm>
              <a:prstGeom prst="rect">
                <a:avLst/>
              </a:prstGeom>
              <a:noFill/>
              <a:extLst>
                <a:ext uri="{909E8E84-426E-40DD-AFC4-6F175D3DCCD1}">
                  <a14:hiddenFill xmlns:a14="http://schemas.microsoft.com/office/drawing/2010/main">
                    <a:solidFill>
                      <a:srgbClr val="FFFFFF"/>
                    </a:solidFill>
                  </a14:hiddenFill>
                </a:ext>
              </a:extLst>
            </p:spPr>
          </p:pic>
          <p:sp>
            <p:nvSpPr>
              <p:cNvPr id="175117" name="Rectangle 13"/>
              <p:cNvSpPr>
                <a:spLocks noChangeArrowheads="1"/>
              </p:cNvSpPr>
              <p:nvPr/>
            </p:nvSpPr>
            <p:spPr bwMode="auto">
              <a:xfrm>
                <a:off x="1762" y="2341"/>
                <a:ext cx="2270" cy="26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5116" name="Rectangle 12"/>
            <p:cNvSpPr>
              <a:spLocks noChangeArrowheads="1"/>
            </p:cNvSpPr>
            <p:nvPr/>
          </p:nvSpPr>
          <p:spPr bwMode="auto">
            <a:xfrm>
              <a:off x="423" y="2629"/>
              <a:ext cx="5246"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000" dirty="0">
                  <a:latin typeface="Times New Roman" pitchFamily="18" charset="0"/>
                  <a:cs typeface="Times New Roman" pitchFamily="18" charset="0"/>
                </a:rPr>
                <a:t>Theorem (17) says inverting the AND product of two variables is the</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same as inverting each variable individually and then </a:t>
              </a:r>
              <a:r>
                <a:rPr lang="en-US" sz="2000" dirty="0" err="1">
                  <a:latin typeface="Times New Roman" pitchFamily="18" charset="0"/>
                  <a:cs typeface="Times New Roman" pitchFamily="18" charset="0"/>
                </a:rPr>
                <a:t>ORing</a:t>
              </a:r>
              <a:r>
                <a:rPr lang="en-US" sz="2000" dirty="0">
                  <a:latin typeface="Times New Roman" pitchFamily="18" charset="0"/>
                  <a:cs typeface="Times New Roman" pitchFamily="18" charset="0"/>
                </a:rPr>
                <a:t> them.</a:t>
              </a:r>
            </a:p>
          </p:txBody>
        </p:sp>
      </p:grpSp>
      <p:grpSp>
        <p:nvGrpSpPr>
          <p:cNvPr id="175123" name="Group 19"/>
          <p:cNvGrpSpPr>
            <a:grpSpLocks/>
          </p:cNvGrpSpPr>
          <p:nvPr/>
        </p:nvGrpSpPr>
        <p:grpSpPr bwMode="auto">
          <a:xfrm>
            <a:off x="671513" y="2765425"/>
            <a:ext cx="8328025" cy="1382713"/>
            <a:chOff x="423" y="1370"/>
            <a:chExt cx="5246" cy="871"/>
          </a:xfrm>
        </p:grpSpPr>
        <p:grpSp>
          <p:nvGrpSpPr>
            <p:cNvPr id="175115" name="Group 11"/>
            <p:cNvGrpSpPr>
              <a:grpSpLocks/>
            </p:cNvGrpSpPr>
            <p:nvPr/>
          </p:nvGrpSpPr>
          <p:grpSpPr bwMode="auto">
            <a:xfrm>
              <a:off x="1775" y="1370"/>
              <a:ext cx="2326" cy="761"/>
              <a:chOff x="1775" y="1370"/>
              <a:chExt cx="2326" cy="761"/>
            </a:xfrm>
          </p:grpSpPr>
          <p:pic>
            <p:nvPicPr>
              <p:cNvPr id="175110" name="Picture 6" descr="ua03_0000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5" y="1370"/>
                <a:ext cx="2326" cy="761"/>
              </a:xfrm>
              <a:prstGeom prst="rect">
                <a:avLst/>
              </a:prstGeom>
              <a:noFill/>
              <a:extLst>
                <a:ext uri="{909E8E84-426E-40DD-AFC4-6F175D3DCCD1}">
                  <a14:hiddenFill xmlns:a14="http://schemas.microsoft.com/office/drawing/2010/main">
                    <a:solidFill>
                      <a:srgbClr val="FFFFFF"/>
                    </a:solidFill>
                  </a14:hiddenFill>
                </a:ext>
              </a:extLst>
            </p:spPr>
          </p:pic>
          <p:sp>
            <p:nvSpPr>
              <p:cNvPr id="175114" name="Rectangle 10"/>
              <p:cNvSpPr>
                <a:spLocks noChangeArrowheads="1"/>
              </p:cNvSpPr>
              <p:nvPr/>
            </p:nvSpPr>
            <p:spPr bwMode="auto">
              <a:xfrm>
                <a:off x="1824" y="1742"/>
                <a:ext cx="2208" cy="27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5112" name="Rectangle 8"/>
            <p:cNvSpPr>
              <a:spLocks noChangeArrowheads="1"/>
            </p:cNvSpPr>
            <p:nvPr/>
          </p:nvSpPr>
          <p:spPr bwMode="auto">
            <a:xfrm>
              <a:off x="423" y="1795"/>
              <a:ext cx="5246"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000" dirty="0">
                  <a:latin typeface="Times New Roman" pitchFamily="18" charset="0"/>
                  <a:cs typeface="Times New Roman" pitchFamily="18" charset="0"/>
                </a:rPr>
                <a:t>Theorem (16) says inverting the OR sum of two variables is the same as inverting each variable individually, then </a:t>
              </a:r>
              <a:r>
                <a:rPr lang="en-US" sz="2000" dirty="0" err="1">
                  <a:latin typeface="Times New Roman" pitchFamily="18" charset="0"/>
                  <a:cs typeface="Times New Roman" pitchFamily="18" charset="0"/>
                </a:rPr>
                <a:t>ANDing</a:t>
              </a:r>
              <a:r>
                <a:rPr lang="en-US" sz="2000" dirty="0">
                  <a:latin typeface="Times New Roman" pitchFamily="18" charset="0"/>
                  <a:cs typeface="Times New Roman" pitchFamily="18" charset="0"/>
                </a:rPr>
                <a:t> the inverted variables. </a:t>
              </a:r>
            </a:p>
          </p:txBody>
        </p:sp>
      </p:grpSp>
      <p:grpSp>
        <p:nvGrpSpPr>
          <p:cNvPr id="175122" name="Group 18"/>
          <p:cNvGrpSpPr>
            <a:grpSpLocks/>
          </p:cNvGrpSpPr>
          <p:nvPr/>
        </p:nvGrpSpPr>
        <p:grpSpPr bwMode="auto">
          <a:xfrm>
            <a:off x="1366838" y="5759450"/>
            <a:ext cx="6956425" cy="793750"/>
            <a:chOff x="861" y="3250"/>
            <a:chExt cx="4382" cy="500"/>
          </a:xfrm>
        </p:grpSpPr>
        <p:sp>
          <p:nvSpPr>
            <p:cNvPr id="175121" name="Rectangle 17"/>
            <p:cNvSpPr>
              <a:spLocks noChangeArrowheads="1"/>
            </p:cNvSpPr>
            <p:nvPr/>
          </p:nvSpPr>
          <p:spPr bwMode="auto">
            <a:xfrm>
              <a:off x="934" y="3255"/>
              <a:ext cx="4250" cy="495"/>
            </a:xfrm>
            <a:prstGeom prst="rect">
              <a:avLst/>
            </a:prstGeom>
            <a:solidFill>
              <a:srgbClr val="92D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Times New Roman" pitchFamily="18" charset="0"/>
                <a:cs typeface="Times New Roman" pitchFamily="18" charset="0"/>
              </a:endParaRPr>
            </a:p>
          </p:txBody>
        </p:sp>
        <p:sp>
          <p:nvSpPr>
            <p:cNvPr id="175120" name="Rectangle 16"/>
            <p:cNvSpPr>
              <a:spLocks noChangeArrowheads="1"/>
            </p:cNvSpPr>
            <p:nvPr/>
          </p:nvSpPr>
          <p:spPr bwMode="auto">
            <a:xfrm>
              <a:off x="861" y="3250"/>
              <a:ext cx="4382" cy="4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ctr">
                <a:spcBef>
                  <a:spcPct val="30000"/>
                </a:spcBef>
              </a:pPr>
              <a:r>
                <a:rPr lang="en-US" sz="2400" b="0" dirty="0">
                  <a:latin typeface="Times New Roman" pitchFamily="18" charset="0"/>
                  <a:ea typeface="ＭＳ Ｐゴシック" pitchFamily="34" charset="-128"/>
                  <a:cs typeface="Times New Roman" pitchFamily="18" charset="0"/>
                </a:rPr>
                <a:t>Each of </a:t>
              </a:r>
              <a:r>
                <a:rPr lang="en-US" sz="2400" b="0" dirty="0" err="1">
                  <a:latin typeface="Times New Roman" pitchFamily="18" charset="0"/>
                  <a:ea typeface="ＭＳ Ｐゴシック" pitchFamily="34" charset="-128"/>
                  <a:cs typeface="Times New Roman" pitchFamily="18" charset="0"/>
                </a:rPr>
                <a:t>DeMorgan’s</a:t>
              </a:r>
              <a:r>
                <a:rPr lang="en-US" sz="2400" b="0" dirty="0">
                  <a:latin typeface="Times New Roman" pitchFamily="18" charset="0"/>
                  <a:ea typeface="ＭＳ Ｐゴシック" pitchFamily="34" charset="-128"/>
                  <a:cs typeface="Times New Roman" pitchFamily="18" charset="0"/>
                </a:rPr>
                <a:t> theorems can readily be proven by checking for all possible combinations of </a:t>
              </a:r>
              <a:r>
                <a:rPr lang="en-US" sz="2400" b="0" i="1" dirty="0">
                  <a:latin typeface="Times New Roman" pitchFamily="18" charset="0"/>
                  <a:ea typeface="ＭＳ Ｐゴシック" pitchFamily="34" charset="-128"/>
                  <a:cs typeface="Times New Roman" pitchFamily="18" charset="0"/>
                </a:rPr>
                <a:t>x </a:t>
              </a:r>
              <a:r>
                <a:rPr lang="en-US" sz="2400" b="0" dirty="0">
                  <a:latin typeface="Times New Roman" pitchFamily="18" charset="0"/>
                  <a:ea typeface="ＭＳ Ｐゴシック" pitchFamily="34" charset="-128"/>
                  <a:cs typeface="Times New Roman" pitchFamily="18" charset="0"/>
                </a:rPr>
                <a:t>and </a:t>
              </a:r>
              <a:r>
                <a:rPr lang="en-US" sz="2400" b="0" i="1" dirty="0" smtClean="0">
                  <a:latin typeface="Times New Roman" pitchFamily="18" charset="0"/>
                  <a:ea typeface="ＭＳ Ｐゴシック" pitchFamily="34" charset="-128"/>
                  <a:cs typeface="Times New Roman" pitchFamily="18" charset="0"/>
                </a:rPr>
                <a:t>y</a:t>
              </a:r>
              <a:endParaRPr lang="en-US" sz="2400" b="0" dirty="0">
                <a:latin typeface="Times New Roman" pitchFamily="18" charset="0"/>
                <a:ea typeface="ＭＳ Ｐゴシック" pitchFamily="34" charset="-128"/>
                <a:cs typeface="Times New Roman" pitchFamily="18" charset="0"/>
              </a:endParaRPr>
            </a:p>
          </p:txBody>
        </p:sp>
      </p:grpSp>
    </p:spTree>
    <p:extLst>
      <p:ext uri="{BB962C8B-B14F-4D97-AF65-F5344CB8AC3E}">
        <p14:creationId xmlns:p14="http://schemas.microsoft.com/office/powerpoint/2010/main" val="29929939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5107">
                                            <p:txEl>
                                              <p:pRg st="0" end="0"/>
                                            </p:txEl>
                                          </p:spTgt>
                                        </p:tgtEl>
                                        <p:attrNameLst>
                                          <p:attrName>style.visibility</p:attrName>
                                        </p:attrNameLst>
                                      </p:cBhvr>
                                      <p:to>
                                        <p:strVal val="visible"/>
                                      </p:to>
                                    </p:set>
                                    <p:anim calcmode="lin" valueType="num">
                                      <p:cBhvr additive="base">
                                        <p:cTn id="7" dur="500" fill="hold"/>
                                        <p:tgtEl>
                                          <p:spTgt spid="1751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5107">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1" fill="hold" nodeType="afterEffect">
                                  <p:stCondLst>
                                    <p:cond delay="0"/>
                                  </p:stCondLst>
                                  <p:childTnLst>
                                    <p:set>
                                      <p:cBhvr>
                                        <p:cTn id="11" dur="1" fill="hold">
                                          <p:stCondLst>
                                            <p:cond delay="0"/>
                                          </p:stCondLst>
                                        </p:cTn>
                                        <p:tgtEl>
                                          <p:spTgt spid="175123"/>
                                        </p:tgtEl>
                                        <p:attrNameLst>
                                          <p:attrName>style.visibility</p:attrName>
                                        </p:attrNameLst>
                                      </p:cBhvr>
                                      <p:to>
                                        <p:strVal val="visible"/>
                                      </p:to>
                                    </p:set>
                                    <p:animEffect transition="in" filter="wipe(up)">
                                      <p:cBhvr>
                                        <p:cTn id="12" dur="500"/>
                                        <p:tgtEl>
                                          <p:spTgt spid="1751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75119"/>
                                        </p:tgtEl>
                                        <p:attrNameLst>
                                          <p:attrName>style.visibility</p:attrName>
                                        </p:attrNameLst>
                                      </p:cBhvr>
                                      <p:to>
                                        <p:strVal val="visible"/>
                                      </p:to>
                                    </p:set>
                                    <p:animEffect transition="in" filter="wipe(up)">
                                      <p:cBhvr>
                                        <p:cTn id="17" dur="500"/>
                                        <p:tgtEl>
                                          <p:spTgt spid="175119"/>
                                        </p:tgtEl>
                                      </p:cBhvr>
                                    </p:animEffect>
                                  </p:childTnLst>
                                </p:cTn>
                              </p:par>
                            </p:childTnLst>
                          </p:cTn>
                        </p:par>
                        <p:par>
                          <p:cTn id="18" fill="hold" nodeType="afterGroup">
                            <p:stCondLst>
                              <p:cond delay="500"/>
                            </p:stCondLst>
                            <p:childTnLst>
                              <p:par>
                                <p:cTn id="19" presetID="23" presetClass="entr" presetSubtype="16" fill="hold" nodeType="afterEffect">
                                  <p:stCondLst>
                                    <p:cond delay="0"/>
                                  </p:stCondLst>
                                  <p:childTnLst>
                                    <p:set>
                                      <p:cBhvr>
                                        <p:cTn id="20" dur="1" fill="hold">
                                          <p:stCondLst>
                                            <p:cond delay="0"/>
                                          </p:stCondLst>
                                        </p:cTn>
                                        <p:tgtEl>
                                          <p:spTgt spid="175122"/>
                                        </p:tgtEl>
                                        <p:attrNameLst>
                                          <p:attrName>style.visibility</p:attrName>
                                        </p:attrNameLst>
                                      </p:cBhvr>
                                      <p:to>
                                        <p:strVal val="visible"/>
                                      </p:to>
                                    </p:set>
                                    <p:anim calcmode="lin" valueType="num">
                                      <p:cBhvr>
                                        <p:cTn id="21" dur="500" fill="hold"/>
                                        <p:tgtEl>
                                          <p:spTgt spid="175122"/>
                                        </p:tgtEl>
                                        <p:attrNameLst>
                                          <p:attrName>ppt_w</p:attrName>
                                        </p:attrNameLst>
                                      </p:cBhvr>
                                      <p:tavLst>
                                        <p:tav tm="0">
                                          <p:val>
                                            <p:fltVal val="0"/>
                                          </p:val>
                                        </p:tav>
                                        <p:tav tm="100000">
                                          <p:val>
                                            <p:strVal val="#ppt_w"/>
                                          </p:val>
                                        </p:tav>
                                      </p:tavLst>
                                    </p:anim>
                                    <p:anim calcmode="lin" valueType="num">
                                      <p:cBhvr>
                                        <p:cTn id="22" dur="500" fill="hold"/>
                                        <p:tgtEl>
                                          <p:spTgt spid="17512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57" name="Rectangle 21"/>
          <p:cNvSpPr>
            <a:spLocks noChangeArrowheads="1"/>
          </p:cNvSpPr>
          <p:nvPr/>
        </p:nvSpPr>
        <p:spPr bwMode="auto">
          <a:xfrm>
            <a:off x="5029200" y="773111"/>
            <a:ext cx="8518525" cy="56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30000"/>
              </a:spcBef>
            </a:pPr>
            <a:endParaRPr lang="en-US" sz="2800" dirty="0">
              <a:latin typeface="Arial" charset="0"/>
              <a:ea typeface="ＭＳ Ｐゴシック" pitchFamily="34" charset="-128"/>
            </a:endParaRPr>
          </a:p>
        </p:txBody>
      </p:sp>
      <p:sp>
        <p:nvSpPr>
          <p:cNvPr id="423938" name="Rectangle 2"/>
          <p:cNvSpPr>
            <a:spLocks noGrp="1" noChangeArrowheads="1"/>
          </p:cNvSpPr>
          <p:nvPr>
            <p:ph type="title"/>
          </p:nvPr>
        </p:nvSpPr>
        <p:spPr/>
        <p:txBody>
          <a:bodyPr/>
          <a:lstStyle/>
          <a:p>
            <a:r>
              <a:rPr lang="en-US" dirty="0" err="1" smtClean="0"/>
              <a:t>DeMorgan’s</a:t>
            </a:r>
            <a:r>
              <a:rPr lang="en-US" dirty="0" smtClean="0"/>
              <a:t> </a:t>
            </a:r>
            <a:r>
              <a:rPr lang="en-US" dirty="0"/>
              <a:t>Theorems</a:t>
            </a:r>
          </a:p>
        </p:txBody>
      </p:sp>
      <p:sp>
        <p:nvSpPr>
          <p:cNvPr id="2" name="Content Placeholder 1"/>
          <p:cNvSpPr>
            <a:spLocks noGrp="1"/>
          </p:cNvSpPr>
          <p:nvPr>
            <p:ph idx="1"/>
          </p:nvPr>
        </p:nvSpPr>
        <p:spPr/>
        <p:txBody>
          <a:bodyPr/>
          <a:lstStyle/>
          <a:p>
            <a:r>
              <a:rPr lang="en-US" dirty="0">
                <a:ea typeface="ＭＳ Ｐゴシック" pitchFamily="34" charset="-128"/>
              </a:rPr>
              <a:t>Equivalent circuits implied by Theorem (16)</a:t>
            </a:r>
          </a:p>
          <a:p>
            <a:endParaRPr lang="en-US" dirty="0"/>
          </a:p>
        </p:txBody>
      </p:sp>
      <p:pic>
        <p:nvPicPr>
          <p:cNvPr id="423953" name="Picture 17" descr="fg03_0260a_AAGTNLY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513" y="2895600"/>
            <a:ext cx="8045450" cy="1203325"/>
          </a:xfrm>
          <a:prstGeom prst="rect">
            <a:avLst/>
          </a:prstGeom>
          <a:noFill/>
          <a:extLst>
            <a:ext uri="{909E8E84-426E-40DD-AFC4-6F175D3DCCD1}">
              <a14:hiddenFill xmlns:a14="http://schemas.microsoft.com/office/drawing/2010/main">
                <a:solidFill>
                  <a:srgbClr val="FFFFFF"/>
                </a:solidFill>
              </a14:hiddenFill>
            </a:ext>
          </a:extLst>
        </p:spPr>
      </p:pic>
      <p:grpSp>
        <p:nvGrpSpPr>
          <p:cNvPr id="423961" name="Group 25"/>
          <p:cNvGrpSpPr>
            <a:grpSpLocks/>
          </p:cNvGrpSpPr>
          <p:nvPr/>
        </p:nvGrpSpPr>
        <p:grpSpPr bwMode="auto">
          <a:xfrm>
            <a:off x="414338" y="4740275"/>
            <a:ext cx="8328025" cy="1217613"/>
            <a:chOff x="261" y="2588"/>
            <a:chExt cx="5246" cy="767"/>
          </a:xfrm>
        </p:grpSpPr>
        <p:sp>
          <p:nvSpPr>
            <p:cNvPr id="423949" name="Rectangle 13"/>
            <p:cNvSpPr>
              <a:spLocks noChangeArrowheads="1"/>
            </p:cNvSpPr>
            <p:nvPr/>
          </p:nvSpPr>
          <p:spPr bwMode="auto">
            <a:xfrm>
              <a:off x="261" y="2722"/>
              <a:ext cx="2254" cy="523"/>
            </a:xfrm>
            <a:prstGeom prst="rect">
              <a:avLst/>
            </a:prstGeom>
            <a:solidFill>
              <a:srgbClr val="92D05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400" dirty="0">
                  <a:latin typeface="Times New Roman" pitchFamily="18" charset="0"/>
                  <a:cs typeface="Times New Roman" pitchFamily="18" charset="0"/>
                </a:rPr>
                <a:t>The alternative symbol</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for the NOR </a:t>
              </a:r>
              <a:r>
                <a:rPr lang="en-US" sz="2400" dirty="0" smtClean="0">
                  <a:latin typeface="Times New Roman" pitchFamily="18" charset="0"/>
                  <a:cs typeface="Times New Roman" pitchFamily="18" charset="0"/>
                </a:rPr>
                <a:t>function</a:t>
              </a:r>
              <a:endParaRPr lang="en-US" sz="2400" dirty="0">
                <a:latin typeface="Times New Roman" pitchFamily="18" charset="0"/>
                <a:cs typeface="Times New Roman" pitchFamily="18" charset="0"/>
              </a:endParaRPr>
            </a:p>
          </p:txBody>
        </p:sp>
        <p:pic>
          <p:nvPicPr>
            <p:cNvPr id="423954" name="Picture 18" descr="fg03_0260b_AAGTNLY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9" y="2588"/>
              <a:ext cx="3048" cy="767"/>
            </a:xfrm>
            <a:prstGeom prst="rect">
              <a:avLst/>
            </a:prstGeom>
            <a:noFill/>
            <a:extLst>
              <a:ext uri="{909E8E84-426E-40DD-AFC4-6F175D3DCCD1}">
                <a14:hiddenFill xmlns:a14="http://schemas.microsoft.com/office/drawing/2010/main">
                  <a:solidFill>
                    <a:srgbClr val="FFFFFF"/>
                  </a:solidFill>
                </a14:hiddenFill>
              </a:ext>
            </a:extLst>
          </p:spPr>
        </p:pic>
      </p:grpSp>
      <p:pic>
        <p:nvPicPr>
          <p:cNvPr id="14" name="Picture 23" descr="ua03_0000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8438" y="1795652"/>
            <a:ext cx="3692525" cy="1208088"/>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24"/>
          <p:cNvSpPr>
            <a:spLocks noChangeArrowheads="1"/>
          </p:cNvSpPr>
          <p:nvPr/>
        </p:nvSpPr>
        <p:spPr bwMode="auto">
          <a:xfrm>
            <a:off x="2816226" y="2386202"/>
            <a:ext cx="3505200" cy="4349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2665908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afterEffect">
                                  <p:stCondLst>
                                    <p:cond delay="0"/>
                                  </p:stCondLst>
                                  <p:childTnLst>
                                    <p:set>
                                      <p:cBhvr>
                                        <p:cTn id="6" dur="1" fill="hold">
                                          <p:stCondLst>
                                            <p:cond delay="0"/>
                                          </p:stCondLst>
                                        </p:cTn>
                                        <p:tgtEl>
                                          <p:spTgt spid="423953"/>
                                        </p:tgtEl>
                                        <p:attrNameLst>
                                          <p:attrName>style.visibility</p:attrName>
                                        </p:attrNameLst>
                                      </p:cBhvr>
                                      <p:to>
                                        <p:strVal val="visible"/>
                                      </p:to>
                                    </p:set>
                                    <p:animEffect transition="in" filter="wipe(left)">
                                      <p:cBhvr>
                                        <p:cTn id="7" dur="500"/>
                                        <p:tgtEl>
                                          <p:spTgt spid="4239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23961"/>
                                        </p:tgtEl>
                                        <p:attrNameLst>
                                          <p:attrName>style.visibility</p:attrName>
                                        </p:attrNameLst>
                                      </p:cBhvr>
                                      <p:to>
                                        <p:strVal val="visible"/>
                                      </p:to>
                                    </p:set>
                                    <p:animEffect transition="in" filter="wipe(left)">
                                      <p:cBhvr>
                                        <p:cTn id="12" dur="500"/>
                                        <p:tgtEl>
                                          <p:spTgt spid="4239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738438" y="1371600"/>
            <a:ext cx="3692525" cy="1208088"/>
            <a:chOff x="2738438" y="1795652"/>
            <a:chExt cx="3692525" cy="1208088"/>
          </a:xfrm>
        </p:grpSpPr>
        <p:pic>
          <p:nvPicPr>
            <p:cNvPr id="14" name="Picture 23" descr="ua03_0000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8438" y="1795652"/>
              <a:ext cx="3692525" cy="1208088"/>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24"/>
            <p:cNvSpPr>
              <a:spLocks noChangeArrowheads="1"/>
            </p:cNvSpPr>
            <p:nvPr/>
          </p:nvSpPr>
          <p:spPr bwMode="auto">
            <a:xfrm>
              <a:off x="2816226" y="1942991"/>
              <a:ext cx="3505200" cy="4349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23957" name="Rectangle 21"/>
          <p:cNvSpPr>
            <a:spLocks noChangeArrowheads="1"/>
          </p:cNvSpPr>
          <p:nvPr/>
        </p:nvSpPr>
        <p:spPr bwMode="auto">
          <a:xfrm>
            <a:off x="5029200" y="773111"/>
            <a:ext cx="8518525" cy="56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30000"/>
              </a:spcBef>
            </a:pPr>
            <a:endParaRPr lang="en-US" sz="2800" dirty="0">
              <a:latin typeface="Arial" charset="0"/>
              <a:ea typeface="ＭＳ Ｐゴシック" pitchFamily="34" charset="-128"/>
            </a:endParaRPr>
          </a:p>
        </p:txBody>
      </p:sp>
      <p:sp>
        <p:nvSpPr>
          <p:cNvPr id="423938" name="Rectangle 2"/>
          <p:cNvSpPr>
            <a:spLocks noGrp="1" noChangeArrowheads="1"/>
          </p:cNvSpPr>
          <p:nvPr>
            <p:ph type="title"/>
          </p:nvPr>
        </p:nvSpPr>
        <p:spPr/>
        <p:txBody>
          <a:bodyPr/>
          <a:lstStyle/>
          <a:p>
            <a:r>
              <a:rPr lang="en-US" dirty="0" err="1" smtClean="0"/>
              <a:t>DeMorgan’s</a:t>
            </a:r>
            <a:r>
              <a:rPr lang="en-US" dirty="0" smtClean="0"/>
              <a:t> </a:t>
            </a:r>
            <a:r>
              <a:rPr lang="en-US" dirty="0"/>
              <a:t>Theorems</a:t>
            </a:r>
          </a:p>
        </p:txBody>
      </p:sp>
      <p:sp>
        <p:nvSpPr>
          <p:cNvPr id="2" name="Content Placeholder 1"/>
          <p:cNvSpPr>
            <a:spLocks noGrp="1"/>
          </p:cNvSpPr>
          <p:nvPr>
            <p:ph idx="1"/>
          </p:nvPr>
        </p:nvSpPr>
        <p:spPr/>
        <p:txBody>
          <a:bodyPr/>
          <a:lstStyle/>
          <a:p>
            <a:r>
              <a:rPr lang="en-US" dirty="0">
                <a:ea typeface="ＭＳ Ｐゴシック" pitchFamily="34" charset="-128"/>
              </a:rPr>
              <a:t>Equivalent circuits implied by Theorem (</a:t>
            </a:r>
            <a:r>
              <a:rPr lang="en-US" dirty="0" smtClean="0">
                <a:ea typeface="ＭＳ Ｐゴシック" pitchFamily="34" charset="-128"/>
              </a:rPr>
              <a:t>17)</a:t>
            </a:r>
            <a:endParaRPr lang="en-US" dirty="0">
              <a:ea typeface="ＭＳ Ｐゴシック" pitchFamily="34" charset="-128"/>
            </a:endParaRPr>
          </a:p>
          <a:p>
            <a:endParaRPr lang="en-US" dirty="0"/>
          </a:p>
        </p:txBody>
      </p:sp>
      <p:pic>
        <p:nvPicPr>
          <p:cNvPr id="11" name="Picture 14" descr="fg03_0270a_AAGTNLW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088" y="2943225"/>
            <a:ext cx="7907337" cy="1196975"/>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23"/>
          <p:cNvGrpSpPr>
            <a:grpSpLocks/>
          </p:cNvGrpSpPr>
          <p:nvPr/>
        </p:nvGrpSpPr>
        <p:grpSpPr bwMode="auto">
          <a:xfrm>
            <a:off x="414338" y="4840287"/>
            <a:ext cx="8181975" cy="1179513"/>
            <a:chOff x="261" y="2622"/>
            <a:chExt cx="5154" cy="743"/>
          </a:xfrm>
        </p:grpSpPr>
        <p:pic>
          <p:nvPicPr>
            <p:cNvPr id="13" name="Picture 13" descr="fg03_0270b_AAGTNLW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4" y="2622"/>
              <a:ext cx="2891" cy="743"/>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0"/>
            <p:cNvSpPr>
              <a:spLocks noChangeArrowheads="1"/>
            </p:cNvSpPr>
            <p:nvPr/>
          </p:nvSpPr>
          <p:spPr bwMode="auto">
            <a:xfrm>
              <a:off x="261" y="2746"/>
              <a:ext cx="2254" cy="523"/>
            </a:xfrm>
            <a:prstGeom prst="rect">
              <a:avLst/>
            </a:prstGeom>
            <a:solidFill>
              <a:srgbClr val="92D05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400" dirty="0">
                  <a:latin typeface="Times New Roman" pitchFamily="18" charset="0"/>
                  <a:cs typeface="Times New Roman" pitchFamily="18" charset="0"/>
                </a:rPr>
                <a:t>The alternative symbol</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for the NAND </a:t>
              </a:r>
              <a:r>
                <a:rPr lang="en-US" sz="2400" dirty="0" smtClean="0">
                  <a:latin typeface="Times New Roman" pitchFamily="18" charset="0"/>
                  <a:cs typeface="Times New Roman" pitchFamily="18" charset="0"/>
                </a:rPr>
                <a:t>function</a:t>
              </a:r>
              <a:endParaRPr lang="en-US" dirty="0">
                <a:latin typeface="Arial" charset="0"/>
              </a:endParaRPr>
            </a:p>
          </p:txBody>
        </p:sp>
      </p:grpSp>
    </p:spTree>
    <p:extLst>
      <p:ext uri="{BB962C8B-B14F-4D97-AF65-F5344CB8AC3E}">
        <p14:creationId xmlns:p14="http://schemas.microsoft.com/office/powerpoint/2010/main" val="51160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a:t>
            </a:r>
          </a:p>
        </p:txBody>
      </p:sp>
      <p:sp>
        <p:nvSpPr>
          <p:cNvPr id="3" name="Content Placeholder 2"/>
          <p:cNvSpPr>
            <a:spLocks noGrp="1"/>
          </p:cNvSpPr>
          <p:nvPr>
            <p:ph idx="1"/>
          </p:nvPr>
        </p:nvSpPr>
        <p:spPr/>
        <p:txBody>
          <a:bodyPr/>
          <a:lstStyle/>
          <a:p>
            <a:r>
              <a:rPr lang="en-US" dirty="0" smtClean="0"/>
              <a:t>Use Boolean theorems </a:t>
            </a:r>
            <a:r>
              <a:rPr lang="en-US" dirty="0"/>
              <a:t>to simplify the function:</a:t>
            </a:r>
          </a:p>
          <a:p>
            <a:endParaRPr lang="en-US" dirty="0"/>
          </a:p>
        </p:txBody>
      </p:sp>
      <p:pic>
        <p:nvPicPr>
          <p:cNvPr id="5" name="Picture 5" descr="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3048000"/>
            <a:ext cx="8528050" cy="27622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6768" y="1957442"/>
            <a:ext cx="4964113" cy="50323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228600" y="2819400"/>
            <a:ext cx="8680450" cy="3276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0804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lgn="just"/>
                <a:r>
                  <a:rPr lang="en-US" dirty="0" smtClean="0">
                    <a:solidFill>
                      <a:schemeClr val="tx1"/>
                    </a:solidFill>
                  </a:rPr>
                  <a:t>Use </a:t>
                </a:r>
                <a:r>
                  <a:rPr lang="en-US" dirty="0" err="1" smtClean="0">
                    <a:solidFill>
                      <a:schemeClr val="tx1"/>
                    </a:solidFill>
                  </a:rPr>
                  <a:t>DeMorgan</a:t>
                </a:r>
                <a:r>
                  <a:rPr lang="en-US" dirty="0" smtClean="0">
                    <a:solidFill>
                      <a:schemeClr val="tx1"/>
                    </a:solidFill>
                  </a:rPr>
                  <a:t> theorem to simplify below expressions</a:t>
                </a:r>
              </a:p>
              <a:p>
                <a:pPr marL="1428750" lvl="2" indent="-514350">
                  <a:buAutoNum type="romanLcParenBoth"/>
                </a:pPr>
                <a:endParaRPr lang="en-US" dirty="0" smtClean="0">
                  <a:solidFill>
                    <a:schemeClr val="tx1"/>
                  </a:solidFill>
                </a:endParaRPr>
              </a:p>
              <a:p>
                <a:pPr marL="1428750" lvl="2" indent="-514350">
                  <a:buAutoNum type="romanLcParenBoth"/>
                </a:pPr>
                <a14:m>
                  <m:oMath xmlns:m="http://schemas.openxmlformats.org/officeDocument/2006/math">
                    <m:bar>
                      <m:barPr>
                        <m:pos m:val="top"/>
                        <m:ctrlPr>
                          <a:rPr lang="en-US" i="1" smtClean="0">
                            <a:solidFill>
                              <a:schemeClr val="tx1"/>
                            </a:solidFill>
                            <a:latin typeface="Cambria Math"/>
                          </a:rPr>
                        </m:ctrlPr>
                      </m:barPr>
                      <m:e>
                        <m:r>
                          <a:rPr lang="en-US" b="0" i="0" smtClean="0">
                            <a:solidFill>
                              <a:schemeClr val="tx1"/>
                            </a:solidFill>
                            <a:latin typeface="Cambria Math"/>
                          </a:rPr>
                          <m:t>(</m:t>
                        </m:r>
                        <m:r>
                          <m:rPr>
                            <m:sty m:val="p"/>
                          </m:rPr>
                          <a:rPr lang="en-US" b="0" i="0" smtClean="0">
                            <a:solidFill>
                              <a:schemeClr val="tx1"/>
                            </a:solidFill>
                            <a:latin typeface="Cambria Math"/>
                          </a:rPr>
                          <m:t>M</m:t>
                        </m:r>
                        <m:r>
                          <a:rPr lang="en-US" b="0" i="0" smtClean="0">
                            <a:solidFill>
                              <a:schemeClr val="tx1"/>
                            </a:solidFill>
                            <a:latin typeface="Cambria Math"/>
                          </a:rPr>
                          <m:t>+</m:t>
                        </m:r>
                        <m:bar>
                          <m:barPr>
                            <m:pos m:val="top"/>
                            <m:ctrlPr>
                              <a:rPr lang="en-US" b="0" i="1" smtClean="0">
                                <a:solidFill>
                                  <a:schemeClr val="tx1"/>
                                </a:solidFill>
                                <a:latin typeface="Cambria Math"/>
                              </a:rPr>
                            </m:ctrlPr>
                          </m:barPr>
                          <m:e>
                            <m:r>
                              <m:rPr>
                                <m:sty m:val="p"/>
                              </m:rPr>
                              <a:rPr lang="en-US" b="0" i="0" smtClean="0">
                                <a:solidFill>
                                  <a:schemeClr val="tx1"/>
                                </a:solidFill>
                                <a:latin typeface="Cambria Math"/>
                              </a:rPr>
                              <m:t>N</m:t>
                            </m:r>
                          </m:e>
                        </m:bar>
                        <m:r>
                          <a:rPr lang="en-US" b="0" i="0" smtClean="0">
                            <a:solidFill>
                              <a:schemeClr val="tx1"/>
                            </a:solidFill>
                            <a:latin typeface="Cambria Math"/>
                          </a:rPr>
                          <m:t>)(</m:t>
                        </m:r>
                        <m:bar>
                          <m:barPr>
                            <m:pos m:val="top"/>
                            <m:ctrlPr>
                              <a:rPr lang="en-US" i="1">
                                <a:solidFill>
                                  <a:schemeClr val="tx1"/>
                                </a:solidFill>
                                <a:latin typeface="Cambria Math"/>
                              </a:rPr>
                            </m:ctrlPr>
                          </m:barPr>
                          <m:e>
                            <m:r>
                              <m:rPr>
                                <m:sty m:val="p"/>
                              </m:rPr>
                              <a:rPr lang="en-US" b="0" i="0" smtClean="0">
                                <a:solidFill>
                                  <a:schemeClr val="tx1"/>
                                </a:solidFill>
                                <a:latin typeface="Cambria Math"/>
                              </a:rPr>
                              <m:t>M</m:t>
                            </m:r>
                          </m:e>
                        </m:bar>
                        <m:r>
                          <a:rPr lang="en-US" b="0" i="0" smtClean="0">
                            <a:solidFill>
                              <a:schemeClr val="tx1"/>
                            </a:solidFill>
                            <a:latin typeface="Cambria Math"/>
                          </a:rPr>
                          <m:t>+</m:t>
                        </m:r>
                        <m:r>
                          <m:rPr>
                            <m:sty m:val="p"/>
                          </m:rPr>
                          <a:rPr lang="en-US" b="0" i="0" smtClean="0">
                            <a:solidFill>
                              <a:schemeClr val="tx1"/>
                            </a:solidFill>
                            <a:latin typeface="Cambria Math"/>
                          </a:rPr>
                          <m:t>N</m:t>
                        </m:r>
                        <m:r>
                          <a:rPr lang="en-US" b="0" i="0" smtClean="0">
                            <a:solidFill>
                              <a:schemeClr val="tx1"/>
                            </a:solidFill>
                            <a:latin typeface="Cambria Math"/>
                          </a:rPr>
                          <m:t>)</m:t>
                        </m:r>
                      </m:e>
                    </m:bar>
                  </m:oMath>
                </a14:m>
                <a:endParaRPr lang="en-US" dirty="0" smtClean="0">
                  <a:solidFill>
                    <a:schemeClr val="tx1"/>
                  </a:solidFill>
                </a:endParaRPr>
              </a:p>
              <a:p>
                <a:pPr marL="1428750" lvl="2" indent="-514350">
                  <a:buAutoNum type="romanLcParenBoth"/>
                </a:pPr>
                <a14:m>
                  <m:oMath xmlns:m="http://schemas.openxmlformats.org/officeDocument/2006/math">
                    <m:bar>
                      <m:barPr>
                        <m:pos m:val="top"/>
                        <m:ctrlPr>
                          <a:rPr lang="en-US" i="1" smtClean="0">
                            <a:solidFill>
                              <a:schemeClr val="tx1"/>
                            </a:solidFill>
                            <a:latin typeface="Cambria Math"/>
                          </a:rPr>
                        </m:ctrlPr>
                      </m:barPr>
                      <m:e>
                        <m:r>
                          <a:rPr lang="en-US" i="0">
                            <a:solidFill>
                              <a:schemeClr val="tx1"/>
                            </a:solidFill>
                            <a:latin typeface="Cambria Math"/>
                          </a:rPr>
                          <m:t>(</m:t>
                        </m:r>
                        <m:bar>
                          <m:barPr>
                            <m:pos m:val="top"/>
                            <m:ctrlPr>
                              <a:rPr lang="en-US" i="1">
                                <a:solidFill>
                                  <a:schemeClr val="tx1"/>
                                </a:solidFill>
                                <a:latin typeface="Cambria Math"/>
                              </a:rPr>
                            </m:ctrlPr>
                          </m:barPr>
                          <m:e>
                            <m:r>
                              <m:rPr>
                                <m:sty m:val="p"/>
                              </m:rPr>
                              <a:rPr lang="en-US" b="0" i="0" smtClean="0">
                                <a:solidFill>
                                  <a:schemeClr val="tx1"/>
                                </a:solidFill>
                                <a:latin typeface="Cambria Math"/>
                              </a:rPr>
                              <m:t>A</m:t>
                            </m:r>
                          </m:e>
                        </m:bar>
                        <m:r>
                          <a:rPr lang="en-US" b="0" i="0" smtClean="0">
                            <a:solidFill>
                              <a:schemeClr val="tx1"/>
                            </a:solidFill>
                            <a:latin typeface="Cambria Math"/>
                          </a:rPr>
                          <m:t>+</m:t>
                        </m:r>
                        <m:bar>
                          <m:barPr>
                            <m:pos m:val="top"/>
                            <m:ctrlPr>
                              <a:rPr lang="en-US" i="1">
                                <a:solidFill>
                                  <a:schemeClr val="tx1"/>
                                </a:solidFill>
                                <a:latin typeface="Cambria Math"/>
                              </a:rPr>
                            </m:ctrlPr>
                          </m:barPr>
                          <m:e>
                            <m:r>
                              <m:rPr>
                                <m:sty m:val="p"/>
                              </m:rPr>
                              <a:rPr lang="en-US" b="0" i="0" smtClean="0">
                                <a:solidFill>
                                  <a:schemeClr val="tx1"/>
                                </a:solidFill>
                                <a:latin typeface="Cambria Math"/>
                              </a:rPr>
                              <m:t>C</m:t>
                            </m:r>
                          </m:e>
                        </m:bar>
                        <m:r>
                          <a:rPr lang="en-US" i="0">
                            <a:solidFill>
                              <a:schemeClr val="tx1"/>
                            </a:solidFill>
                            <a:latin typeface="Cambria Math"/>
                          </a:rPr>
                          <m:t>+</m:t>
                        </m:r>
                        <m:bar>
                          <m:barPr>
                            <m:pos m:val="top"/>
                            <m:ctrlPr>
                              <a:rPr lang="en-US" i="1">
                                <a:solidFill>
                                  <a:schemeClr val="tx1"/>
                                </a:solidFill>
                                <a:latin typeface="Cambria Math"/>
                              </a:rPr>
                            </m:ctrlPr>
                          </m:barPr>
                          <m:e>
                            <m:r>
                              <m:rPr>
                                <m:sty m:val="p"/>
                              </m:rPr>
                              <a:rPr lang="en-US" b="0" i="0" smtClean="0">
                                <a:solidFill>
                                  <a:schemeClr val="tx1"/>
                                </a:solidFill>
                                <a:latin typeface="Cambria Math"/>
                              </a:rPr>
                              <m:t>D</m:t>
                            </m:r>
                          </m:e>
                        </m:bar>
                        <m:r>
                          <a:rPr lang="en-US" i="0">
                            <a:solidFill>
                              <a:schemeClr val="tx1"/>
                            </a:solidFill>
                            <a:latin typeface="Cambria Math"/>
                          </a:rPr>
                          <m:t>)</m:t>
                        </m:r>
                      </m:e>
                    </m:bar>
                  </m:oMath>
                </a14:m>
                <a:endParaRPr lang="en-US" dirty="0" smtClean="0">
                  <a:solidFill>
                    <a:schemeClr val="tx1"/>
                  </a:solidFill>
                </a:endParaRPr>
              </a:p>
              <a:p>
                <a:pPr marL="914400" lvl="2" indent="0">
                  <a:buNone/>
                </a:pPr>
                <a:endParaRPr lang="en-US" dirty="0" smtClean="0">
                  <a:solidFill>
                    <a:schemeClr val="tx1"/>
                  </a:solidFill>
                </a:endParaRPr>
              </a:p>
              <a:p>
                <a:pPr marL="346075" indent="-346075" algn="just"/>
                <a:r>
                  <a:rPr lang="en-US" dirty="0" smtClean="0">
                    <a:solidFill>
                      <a:schemeClr val="tx1"/>
                    </a:solidFill>
                  </a:rPr>
                  <a:t>How many transistors can be saved by using </a:t>
                </a:r>
                <a:r>
                  <a:rPr lang="en-US" dirty="0" err="1" smtClean="0">
                    <a:solidFill>
                      <a:schemeClr val="tx1"/>
                    </a:solidFill>
                  </a:rPr>
                  <a:t>DeMorgan</a:t>
                </a:r>
                <a:r>
                  <a:rPr lang="en-US" dirty="0" smtClean="0">
                    <a:solidFill>
                      <a:schemeClr val="tx1"/>
                    </a:solidFill>
                  </a:rPr>
                  <a:t> Theorem?</a:t>
                </a:r>
                <a:endParaRPr lang="en-US"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259" t="-1263" r="-1481"/>
                </a:stretch>
              </a:blipFill>
            </p:spPr>
            <p:txBody>
              <a:bodyPr/>
              <a:lstStyle/>
              <a:p>
                <a:r>
                  <a:rPr lang="en-US">
                    <a:noFill/>
                  </a:rPr>
                  <a:t> </a:t>
                </a:r>
              </a:p>
            </p:txBody>
          </p:sp>
        </mc:Fallback>
      </mc:AlternateContent>
    </p:spTree>
    <p:extLst>
      <p:ext uri="{BB962C8B-B14F-4D97-AF65-F5344CB8AC3E}">
        <p14:creationId xmlns:p14="http://schemas.microsoft.com/office/powerpoint/2010/main" val="111265024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smtClean="0"/>
              <a:t>#3</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Use the below </a:t>
                </a:r>
                <a:r>
                  <a:rPr lang="en-US" dirty="0" err="1" smtClean="0"/>
                  <a:t>boolean</a:t>
                </a:r>
                <a:r>
                  <a:rPr lang="en-US" dirty="0" smtClean="0"/>
                  <a:t> theorems</a:t>
                </a:r>
              </a:p>
              <a:p>
                <a:pPr marL="914400" lvl="2" indent="0">
                  <a:buNone/>
                </a:pPr>
                <a:r>
                  <a:rPr lang="en-US" dirty="0" smtClean="0">
                    <a:latin typeface="Cambria Math"/>
                  </a:rPr>
                  <a:t>(7) x + x = x</a:t>
                </a:r>
                <a:endParaRPr lang="en-US" dirty="0">
                  <a:latin typeface="Cambria Math"/>
                </a:endParaRPr>
              </a:p>
              <a:p>
                <a:pPr marL="914400" lvl="2" indent="0">
                  <a:buNone/>
                </a:pPr>
                <a:r>
                  <a:rPr lang="en-US" dirty="0" smtClean="0"/>
                  <a:t>(</a:t>
                </a:r>
                <a:r>
                  <a:rPr lang="en-US" dirty="0"/>
                  <a:t>17) </a:t>
                </a:r>
                <a14:m>
                  <m:oMath xmlns:m="http://schemas.openxmlformats.org/officeDocument/2006/math">
                    <m:bar>
                      <m:barPr>
                        <m:pos m:val="top"/>
                        <m:ctrlPr>
                          <a:rPr lang="en-US" i="1">
                            <a:latin typeface="Cambria Math"/>
                          </a:rPr>
                        </m:ctrlPr>
                      </m:barPr>
                      <m:e>
                        <m:r>
                          <a:rPr lang="en-US">
                            <a:latin typeface="Cambria Math"/>
                          </a:rPr>
                          <m:t>(</m:t>
                        </m:r>
                        <m:r>
                          <m:rPr>
                            <m:sty m:val="p"/>
                          </m:rPr>
                          <a:rPr lang="en-US">
                            <a:latin typeface="Cambria Math"/>
                          </a:rPr>
                          <m:t>x</m:t>
                        </m:r>
                        <m:r>
                          <a:rPr lang="en-US">
                            <a:latin typeface="Cambria Math"/>
                          </a:rPr>
                          <m:t> </m:t>
                        </m:r>
                        <m:r>
                          <m:rPr>
                            <m:nor/>
                          </m:rPr>
                          <a:rPr lang="en-US" dirty="0">
                            <a:sym typeface="Symbol"/>
                          </a:rPr>
                          <m:t></m:t>
                        </m:r>
                        <m:r>
                          <a:rPr lang="en-US" dirty="0">
                            <a:latin typeface="Cambria Math"/>
                            <a:sym typeface="Symbol"/>
                          </a:rPr>
                          <m:t> </m:t>
                        </m:r>
                        <m:r>
                          <m:rPr>
                            <m:sty m:val="p"/>
                          </m:rPr>
                          <a:rPr lang="en-US">
                            <a:latin typeface="Cambria Math"/>
                          </a:rPr>
                          <m:t>y</m:t>
                        </m:r>
                        <m:r>
                          <a:rPr lang="en-US">
                            <a:latin typeface="Cambria Math"/>
                          </a:rPr>
                          <m:t>)</m:t>
                        </m:r>
                      </m:e>
                    </m:bar>
                  </m:oMath>
                </a14:m>
                <a:r>
                  <a:rPr lang="en-US" dirty="0"/>
                  <a:t> = </a:t>
                </a:r>
                <a14:m>
                  <m:oMath xmlns:m="http://schemas.openxmlformats.org/officeDocument/2006/math">
                    <m:bar>
                      <m:barPr>
                        <m:pos m:val="top"/>
                        <m:ctrlPr>
                          <a:rPr lang="en-US" i="1">
                            <a:latin typeface="Cambria Math"/>
                          </a:rPr>
                        </m:ctrlPr>
                      </m:barPr>
                      <m:e>
                        <m:r>
                          <m:rPr>
                            <m:sty m:val="p"/>
                          </m:rPr>
                          <a:rPr lang="en-US">
                            <a:latin typeface="Cambria Math"/>
                          </a:rPr>
                          <m:t>x</m:t>
                        </m:r>
                      </m:e>
                    </m:bar>
                    <m:r>
                      <m:rPr>
                        <m:nor/>
                      </m:rPr>
                      <a:rPr lang="en-US" dirty="0">
                        <a:sym typeface="Symbol"/>
                      </a:rPr>
                      <m:t>+</m:t>
                    </m:r>
                    <m:r>
                      <a:rPr lang="en-US" dirty="0">
                        <a:latin typeface="Cambria Math"/>
                        <a:sym typeface="Symbol"/>
                      </a:rPr>
                      <m:t> </m:t>
                    </m:r>
                    <m:bar>
                      <m:barPr>
                        <m:pos m:val="top"/>
                        <m:ctrlPr>
                          <a:rPr lang="en-US" i="1">
                            <a:latin typeface="Cambria Math"/>
                          </a:rPr>
                        </m:ctrlPr>
                      </m:barPr>
                      <m:e>
                        <m:r>
                          <m:rPr>
                            <m:sty m:val="p"/>
                          </m:rPr>
                          <a:rPr lang="en-US">
                            <a:latin typeface="Cambria Math"/>
                          </a:rPr>
                          <m:t>y</m:t>
                        </m:r>
                      </m:e>
                    </m:bar>
                  </m:oMath>
                </a14:m>
                <a:endParaRPr lang="en-US" dirty="0" smtClean="0"/>
              </a:p>
              <a:p>
                <a:pPr marL="514350" lvl="1" indent="0">
                  <a:buNone/>
                </a:pPr>
                <a:endParaRPr lang="en-US" dirty="0" smtClean="0"/>
              </a:p>
              <a:p>
                <a:pPr marL="114300" indent="0">
                  <a:buNone/>
                </a:pPr>
                <a:r>
                  <a:rPr lang="en-US" dirty="0" smtClean="0"/>
                  <a:t>And only NAND gates to implement an INVERTER, OR AND </a:t>
                </a:r>
                <a:r>
                  <a:rPr lang="en-US" dirty="0" err="1" smtClean="0"/>
                  <a:t>AND</a:t>
                </a:r>
                <a:r>
                  <a:rPr lang="en-US" dirty="0" smtClean="0"/>
                  <a:t> gate</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259" t="-1263"/>
                </a:stretch>
              </a:blipFill>
            </p:spPr>
            <p:txBody>
              <a:bodyPr/>
              <a:lstStyle/>
              <a:p>
                <a:r>
                  <a:rPr lang="en-US">
                    <a:noFill/>
                  </a:rPr>
                  <a:t> </a:t>
                </a:r>
              </a:p>
            </p:txBody>
          </p:sp>
        </mc:Fallback>
      </mc:AlternateContent>
    </p:spTree>
    <p:extLst>
      <p:ext uri="{BB962C8B-B14F-4D97-AF65-F5344CB8AC3E}">
        <p14:creationId xmlns:p14="http://schemas.microsoft.com/office/powerpoint/2010/main" val="156539051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1"/>
          </a:xfrm>
        </p:spPr>
        <p:txBody>
          <a:bodyPr>
            <a:normAutofit/>
          </a:bodyPr>
          <a:lstStyle/>
          <a:p>
            <a:r>
              <a:rPr lang="en-US" dirty="0"/>
              <a:t>Universality of NAND </a:t>
            </a:r>
            <a:r>
              <a:rPr lang="en-US" dirty="0" smtClean="0"/>
              <a:t>Gates</a:t>
            </a:r>
            <a:endParaRPr lang="en-US" dirty="0"/>
          </a:p>
        </p:txBody>
      </p:sp>
      <p:sp>
        <p:nvSpPr>
          <p:cNvPr id="3" name="Content Placeholder 2"/>
          <p:cNvSpPr>
            <a:spLocks noGrp="1"/>
          </p:cNvSpPr>
          <p:nvPr>
            <p:ph idx="1"/>
          </p:nvPr>
        </p:nvSpPr>
        <p:spPr/>
        <p:txBody>
          <a:bodyPr/>
          <a:lstStyle/>
          <a:p>
            <a:r>
              <a:rPr lang="en-US" dirty="0"/>
              <a:t>How combinations of NANDs </a:t>
            </a:r>
            <a:r>
              <a:rPr lang="en-US" dirty="0" smtClean="0"/>
              <a:t>are used </a:t>
            </a:r>
            <a:r>
              <a:rPr lang="en-US" dirty="0"/>
              <a:t>to create the three logic functions</a:t>
            </a:r>
          </a:p>
        </p:txBody>
      </p:sp>
      <p:sp>
        <p:nvSpPr>
          <p:cNvPr id="4" name="TextBox 3"/>
          <p:cNvSpPr txBox="1"/>
          <p:nvPr/>
        </p:nvSpPr>
        <p:spPr>
          <a:xfrm>
            <a:off x="1295400" y="5995471"/>
            <a:ext cx="6705600" cy="830997"/>
          </a:xfrm>
          <a:prstGeom prst="rect">
            <a:avLst/>
          </a:prstGeom>
          <a:solidFill>
            <a:srgbClr val="92D050"/>
          </a:solidFill>
        </p:spPr>
        <p:txBody>
          <a:bodyPr wrap="square" rtlCol="0">
            <a:spAutoFit/>
          </a:bodyPr>
          <a:lstStyle/>
          <a:p>
            <a:pPr algn="ctr"/>
            <a:r>
              <a:rPr lang="en-US" sz="2400" dirty="0">
                <a:latin typeface="Times New Roman" pitchFamily="18" charset="0"/>
                <a:cs typeface="Times New Roman" pitchFamily="18" charset="0"/>
              </a:rPr>
              <a:t>It is </a:t>
            </a:r>
            <a:r>
              <a:rPr lang="en-US" sz="2400" dirty="0" smtClean="0">
                <a:latin typeface="Times New Roman" pitchFamily="18" charset="0"/>
                <a:cs typeface="Times New Roman" pitchFamily="18" charset="0"/>
              </a:rPr>
              <a:t>possible to </a:t>
            </a:r>
            <a:r>
              <a:rPr lang="en-US" sz="2400" dirty="0">
                <a:latin typeface="Times New Roman" pitchFamily="18" charset="0"/>
                <a:cs typeface="Times New Roman" pitchFamily="18" charset="0"/>
              </a:rPr>
              <a:t>implement any logic expression using </a:t>
            </a:r>
            <a:r>
              <a:rPr lang="en-US" sz="2400" b="1" i="1" dirty="0">
                <a:solidFill>
                  <a:srgbClr val="0000CC"/>
                </a:solidFill>
                <a:latin typeface="Times New Roman" pitchFamily="18" charset="0"/>
                <a:cs typeface="Times New Roman" pitchFamily="18" charset="0"/>
              </a:rPr>
              <a:t>only</a:t>
            </a:r>
            <a:r>
              <a:rPr lang="en-US" sz="2400" i="1" dirty="0">
                <a:latin typeface="Times New Roman" pitchFamily="18" charset="0"/>
                <a:cs typeface="Times New Roman" pitchFamily="18" charset="0"/>
              </a:rPr>
              <a:t> </a:t>
            </a:r>
            <a:r>
              <a:rPr lang="en-US" sz="2400" dirty="0">
                <a:latin typeface="Times New Roman" pitchFamily="18" charset="0"/>
                <a:cs typeface="Times New Roman" pitchFamily="18" charset="0"/>
              </a:rPr>
              <a:t>NAND gates and no other type of </a:t>
            </a:r>
            <a:r>
              <a:rPr lang="en-US" sz="2400" dirty="0" smtClean="0">
                <a:latin typeface="Times New Roman" pitchFamily="18" charset="0"/>
                <a:cs typeface="Times New Roman" pitchFamily="18" charset="0"/>
              </a:rPr>
              <a:t>gate</a:t>
            </a:r>
            <a:endParaRPr lang="en-US" sz="2400" dirty="0">
              <a:latin typeface="Times New Roman" pitchFamily="18" charset="0"/>
              <a:cs typeface="Times New Roman" pitchFamily="18" charset="0"/>
            </a:endParaRPr>
          </a:p>
        </p:txBody>
      </p:sp>
      <p:pic>
        <p:nvPicPr>
          <p:cNvPr id="7" name="Picture 4" descr="fg03_00000_AAGTNLV0"/>
          <p:cNvPicPr>
            <a:picLocks noChangeAspect="1" noChangeArrowheads="1"/>
          </p:cNvPicPr>
          <p:nvPr>
            <p:custDataLst>
              <p:tags r:id="rId1"/>
            </p:custDataLst>
          </p:nvPr>
        </p:nvPicPr>
        <p:blipFill>
          <a:blip r:embed="rId3"/>
          <a:srcRect/>
          <a:stretch>
            <a:fillRect/>
          </a:stretch>
        </p:blipFill>
        <p:spPr bwMode="auto">
          <a:xfrm>
            <a:off x="457200" y="2400300"/>
            <a:ext cx="8328025" cy="3543300"/>
          </a:xfrm>
          <a:prstGeom prst="rect">
            <a:avLst/>
          </a:prstGeom>
          <a:noFill/>
          <a:ln w="9525">
            <a:noFill/>
            <a:miter lim="800000"/>
            <a:headEnd/>
            <a:tailEnd/>
          </a:ln>
          <a:effectLst/>
        </p:spPr>
      </p:pic>
    </p:spTree>
    <p:extLst>
      <p:ext uri="{BB962C8B-B14F-4D97-AF65-F5344CB8AC3E}">
        <p14:creationId xmlns:p14="http://schemas.microsoft.com/office/powerpoint/2010/main" val="1622626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#4</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Use the below </a:t>
                </a:r>
                <a:r>
                  <a:rPr lang="en-US" dirty="0" err="1"/>
                  <a:t>boolean</a:t>
                </a:r>
                <a:r>
                  <a:rPr lang="en-US" dirty="0"/>
                  <a:t> theorems</a:t>
                </a:r>
                <a:endParaRPr lang="en-US" dirty="0" smtClean="0"/>
              </a:p>
              <a:p>
                <a:pPr marL="914400" lvl="2" indent="0">
                  <a:buNone/>
                </a:pPr>
                <a:r>
                  <a:rPr lang="en-US" dirty="0" smtClean="0">
                    <a:latin typeface="Cambria Math"/>
                  </a:rPr>
                  <a:t>(7) x + x = x</a:t>
                </a:r>
              </a:p>
              <a:p>
                <a:pPr marL="914400" lvl="2" indent="0">
                  <a:buNone/>
                </a:pPr>
                <a:r>
                  <a:rPr lang="en-US" dirty="0" smtClean="0"/>
                  <a:t>(</a:t>
                </a:r>
                <a:r>
                  <a:rPr lang="en-US" dirty="0"/>
                  <a:t>17) </a:t>
                </a:r>
                <a14:m>
                  <m:oMath xmlns:m="http://schemas.openxmlformats.org/officeDocument/2006/math">
                    <m:bar>
                      <m:barPr>
                        <m:pos m:val="top"/>
                        <m:ctrlPr>
                          <a:rPr lang="en-US" i="1">
                            <a:latin typeface="Cambria Math"/>
                          </a:rPr>
                        </m:ctrlPr>
                      </m:barPr>
                      <m:e>
                        <m:r>
                          <a:rPr lang="en-US">
                            <a:latin typeface="Cambria Math"/>
                          </a:rPr>
                          <m:t>(</m:t>
                        </m:r>
                        <m:r>
                          <m:rPr>
                            <m:sty m:val="p"/>
                          </m:rPr>
                          <a:rPr lang="en-US">
                            <a:latin typeface="Cambria Math"/>
                          </a:rPr>
                          <m:t>x</m:t>
                        </m:r>
                        <m:r>
                          <a:rPr lang="en-US">
                            <a:latin typeface="Cambria Math"/>
                          </a:rPr>
                          <m:t> </m:t>
                        </m:r>
                        <m:r>
                          <m:rPr>
                            <m:nor/>
                          </m:rPr>
                          <a:rPr lang="en-US" dirty="0">
                            <a:sym typeface="Symbol"/>
                          </a:rPr>
                          <m:t></m:t>
                        </m:r>
                        <m:r>
                          <a:rPr lang="en-US" dirty="0">
                            <a:latin typeface="Cambria Math"/>
                            <a:sym typeface="Symbol"/>
                          </a:rPr>
                          <m:t> </m:t>
                        </m:r>
                        <m:r>
                          <m:rPr>
                            <m:sty m:val="p"/>
                          </m:rPr>
                          <a:rPr lang="en-US">
                            <a:latin typeface="Cambria Math"/>
                          </a:rPr>
                          <m:t>y</m:t>
                        </m:r>
                        <m:r>
                          <a:rPr lang="en-US">
                            <a:latin typeface="Cambria Math"/>
                          </a:rPr>
                          <m:t>)</m:t>
                        </m:r>
                      </m:e>
                    </m:bar>
                  </m:oMath>
                </a14:m>
                <a:r>
                  <a:rPr lang="en-US" dirty="0"/>
                  <a:t> = </a:t>
                </a:r>
                <a14:m>
                  <m:oMath xmlns:m="http://schemas.openxmlformats.org/officeDocument/2006/math">
                    <m:bar>
                      <m:barPr>
                        <m:pos m:val="top"/>
                        <m:ctrlPr>
                          <a:rPr lang="en-US" i="1">
                            <a:latin typeface="Cambria Math"/>
                          </a:rPr>
                        </m:ctrlPr>
                      </m:barPr>
                      <m:e>
                        <m:r>
                          <m:rPr>
                            <m:sty m:val="p"/>
                          </m:rPr>
                          <a:rPr lang="en-US">
                            <a:latin typeface="Cambria Math"/>
                          </a:rPr>
                          <m:t>x</m:t>
                        </m:r>
                      </m:e>
                    </m:bar>
                    <m:r>
                      <m:rPr>
                        <m:nor/>
                      </m:rPr>
                      <a:rPr lang="en-US" dirty="0">
                        <a:sym typeface="Symbol"/>
                      </a:rPr>
                      <m:t>+</m:t>
                    </m:r>
                    <m:r>
                      <a:rPr lang="en-US" dirty="0">
                        <a:latin typeface="Cambria Math"/>
                        <a:sym typeface="Symbol"/>
                      </a:rPr>
                      <m:t> </m:t>
                    </m:r>
                    <m:bar>
                      <m:barPr>
                        <m:pos m:val="top"/>
                        <m:ctrlPr>
                          <a:rPr lang="en-US" i="1">
                            <a:latin typeface="Cambria Math"/>
                          </a:rPr>
                        </m:ctrlPr>
                      </m:barPr>
                      <m:e>
                        <m:r>
                          <m:rPr>
                            <m:sty m:val="p"/>
                          </m:rPr>
                          <a:rPr lang="en-US">
                            <a:latin typeface="Cambria Math"/>
                          </a:rPr>
                          <m:t>y</m:t>
                        </m:r>
                      </m:e>
                    </m:bar>
                  </m:oMath>
                </a14:m>
                <a:endParaRPr lang="en-US" dirty="0" smtClean="0"/>
              </a:p>
              <a:p>
                <a:pPr marL="514350" lvl="1" indent="0">
                  <a:buNone/>
                </a:pPr>
                <a:endParaRPr lang="en-US" dirty="0" smtClean="0"/>
              </a:p>
              <a:p>
                <a:pPr marL="114300" indent="0">
                  <a:buNone/>
                </a:pPr>
                <a:r>
                  <a:rPr lang="en-US" dirty="0"/>
                  <a:t>And only </a:t>
                </a:r>
                <a:r>
                  <a:rPr lang="en-US" dirty="0" smtClean="0"/>
                  <a:t>NOR gates </a:t>
                </a:r>
                <a:r>
                  <a:rPr lang="en-US" dirty="0"/>
                  <a:t>to implement an INVERTER, OR AND </a:t>
                </a:r>
                <a:r>
                  <a:rPr lang="en-US" dirty="0" err="1"/>
                  <a:t>AND</a:t>
                </a:r>
                <a:r>
                  <a:rPr lang="en-US" dirty="0"/>
                  <a:t> gate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259" t="-1263" r="-1778"/>
                </a:stretch>
              </a:blipFill>
            </p:spPr>
            <p:txBody>
              <a:bodyPr/>
              <a:lstStyle/>
              <a:p>
                <a:r>
                  <a:rPr lang="en-US">
                    <a:noFill/>
                  </a:rPr>
                  <a:t> </a:t>
                </a:r>
              </a:p>
            </p:txBody>
          </p:sp>
        </mc:Fallback>
      </mc:AlternateContent>
    </p:spTree>
    <p:extLst>
      <p:ext uri="{BB962C8B-B14F-4D97-AF65-F5344CB8AC3E}">
        <p14:creationId xmlns:p14="http://schemas.microsoft.com/office/powerpoint/2010/main" val="146336811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Universality of </a:t>
            </a:r>
            <a:r>
              <a:rPr lang="en-US" dirty="0" smtClean="0"/>
              <a:t>NOR </a:t>
            </a:r>
            <a:r>
              <a:rPr lang="en-US" dirty="0"/>
              <a:t>Gates</a:t>
            </a:r>
          </a:p>
        </p:txBody>
      </p:sp>
      <p:sp>
        <p:nvSpPr>
          <p:cNvPr id="3" name="Content Placeholder 2"/>
          <p:cNvSpPr>
            <a:spLocks noGrp="1"/>
          </p:cNvSpPr>
          <p:nvPr>
            <p:ph idx="1"/>
          </p:nvPr>
        </p:nvSpPr>
        <p:spPr/>
        <p:txBody>
          <a:bodyPr/>
          <a:lstStyle/>
          <a:p>
            <a:r>
              <a:rPr lang="en-US" dirty="0"/>
              <a:t>How combinations of </a:t>
            </a:r>
            <a:r>
              <a:rPr lang="en-US" dirty="0" smtClean="0"/>
              <a:t>NORs </a:t>
            </a:r>
            <a:r>
              <a:rPr lang="en-US" dirty="0"/>
              <a:t>are used to create the three logic functions</a:t>
            </a:r>
          </a:p>
        </p:txBody>
      </p:sp>
      <p:pic>
        <p:nvPicPr>
          <p:cNvPr id="7" name="Picture 5" descr="fg03_00000_AAGTNMA0"/>
          <p:cNvPicPr>
            <a:picLocks noChangeAspect="1" noChangeArrowheads="1"/>
          </p:cNvPicPr>
          <p:nvPr>
            <p:custDataLst>
              <p:tags r:id="rId1"/>
            </p:custDataLst>
          </p:nvPr>
        </p:nvPicPr>
        <p:blipFill>
          <a:blip r:embed="rId3"/>
          <a:srcRect/>
          <a:stretch>
            <a:fillRect/>
          </a:stretch>
        </p:blipFill>
        <p:spPr bwMode="auto">
          <a:xfrm>
            <a:off x="457200" y="2397125"/>
            <a:ext cx="8291513" cy="3546475"/>
          </a:xfrm>
          <a:prstGeom prst="rect">
            <a:avLst/>
          </a:prstGeom>
          <a:noFill/>
          <a:ln w="9525">
            <a:noFill/>
            <a:miter lim="800000"/>
            <a:headEnd/>
            <a:tailEnd/>
          </a:ln>
          <a:effectLst/>
        </p:spPr>
      </p:pic>
      <p:sp>
        <p:nvSpPr>
          <p:cNvPr id="8" name="TextBox 7"/>
          <p:cNvSpPr txBox="1"/>
          <p:nvPr/>
        </p:nvSpPr>
        <p:spPr>
          <a:xfrm>
            <a:off x="1219200" y="5995084"/>
            <a:ext cx="6705600" cy="830997"/>
          </a:xfrm>
          <a:prstGeom prst="rect">
            <a:avLst/>
          </a:prstGeom>
          <a:solidFill>
            <a:srgbClr val="92D050"/>
          </a:solidFill>
        </p:spPr>
        <p:txBody>
          <a:bodyPr wrap="square" rtlCol="0">
            <a:spAutoFit/>
          </a:bodyPr>
          <a:lstStyle/>
          <a:p>
            <a:pPr algn="ctr"/>
            <a:r>
              <a:rPr lang="en-US" sz="2400" dirty="0">
                <a:latin typeface="Times New Roman" pitchFamily="18" charset="0"/>
                <a:cs typeface="Times New Roman" pitchFamily="18" charset="0"/>
              </a:rPr>
              <a:t>It is </a:t>
            </a:r>
            <a:r>
              <a:rPr lang="en-US" sz="2400" dirty="0" smtClean="0">
                <a:latin typeface="Times New Roman" pitchFamily="18" charset="0"/>
                <a:cs typeface="Times New Roman" pitchFamily="18" charset="0"/>
              </a:rPr>
              <a:t>possible to </a:t>
            </a:r>
            <a:r>
              <a:rPr lang="en-US" sz="2400" dirty="0">
                <a:latin typeface="Times New Roman" pitchFamily="18" charset="0"/>
                <a:cs typeface="Times New Roman" pitchFamily="18" charset="0"/>
              </a:rPr>
              <a:t>implement any logic expression using </a:t>
            </a:r>
            <a:r>
              <a:rPr lang="en-US" sz="2400" b="1" i="1" dirty="0">
                <a:solidFill>
                  <a:srgbClr val="0000CC"/>
                </a:solidFill>
                <a:latin typeface="Times New Roman" pitchFamily="18" charset="0"/>
                <a:cs typeface="Times New Roman" pitchFamily="18" charset="0"/>
              </a:rPr>
              <a:t>only </a:t>
            </a:r>
            <a:r>
              <a:rPr lang="en-US" sz="2400" dirty="0" smtClean="0">
                <a:latin typeface="Times New Roman" pitchFamily="18" charset="0"/>
                <a:cs typeface="Times New Roman" pitchFamily="18" charset="0"/>
              </a:rPr>
              <a:t>NOR </a:t>
            </a:r>
            <a:r>
              <a:rPr lang="en-US" sz="2400" dirty="0">
                <a:latin typeface="Times New Roman" pitchFamily="18" charset="0"/>
                <a:cs typeface="Times New Roman" pitchFamily="18" charset="0"/>
              </a:rPr>
              <a:t>gates and no other type of </a:t>
            </a:r>
            <a:r>
              <a:rPr lang="en-US" sz="2400" dirty="0" smtClean="0">
                <a:latin typeface="Times New Roman" pitchFamily="18" charset="0"/>
                <a:cs typeface="Times New Roman" pitchFamily="18" charset="0"/>
              </a:rPr>
              <a:t>gate</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973283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11" descr="fg03_03400_AAGTNME0"/>
          <p:cNvPicPr>
            <a:picLocks noChangeAspect="1" noChangeArrowheads="1"/>
          </p:cNvPicPr>
          <p:nvPr/>
        </p:nvPicPr>
        <p:blipFill>
          <a:blip r:embed="rId2"/>
          <a:srcRect/>
          <a:stretch>
            <a:fillRect/>
          </a:stretch>
        </p:blipFill>
        <p:spPr bwMode="auto">
          <a:xfrm>
            <a:off x="914400" y="1981200"/>
            <a:ext cx="7221538" cy="4003675"/>
          </a:xfrm>
          <a:prstGeom prst="rect">
            <a:avLst/>
          </a:prstGeom>
          <a:noFill/>
        </p:spPr>
      </p:pic>
      <p:sp>
        <p:nvSpPr>
          <p:cNvPr id="2" name="Title 1"/>
          <p:cNvSpPr>
            <a:spLocks noGrp="1"/>
          </p:cNvSpPr>
          <p:nvPr>
            <p:ph type="title"/>
          </p:nvPr>
        </p:nvSpPr>
        <p:spPr>
          <a:xfrm>
            <a:off x="457200" y="0"/>
            <a:ext cx="8229600" cy="990601"/>
          </a:xfrm>
        </p:spPr>
        <p:txBody>
          <a:bodyPr>
            <a:normAutofit fontScale="90000"/>
          </a:bodyPr>
          <a:lstStyle/>
          <a:p>
            <a:r>
              <a:rPr lang="en-US" dirty="0" smtClean="0"/>
              <a:t>Alternate Logic-Gate Representations</a:t>
            </a:r>
            <a:endParaRPr lang="en-US" dirty="0"/>
          </a:p>
        </p:txBody>
      </p:sp>
      <p:sp>
        <p:nvSpPr>
          <p:cNvPr id="3" name="Content Placeholder 2"/>
          <p:cNvSpPr>
            <a:spLocks noGrp="1"/>
          </p:cNvSpPr>
          <p:nvPr>
            <p:ph idx="1"/>
          </p:nvPr>
        </p:nvSpPr>
        <p:spPr>
          <a:xfrm>
            <a:off x="457200" y="1309049"/>
            <a:ext cx="8229600" cy="4800600"/>
          </a:xfrm>
        </p:spPr>
        <p:txBody>
          <a:bodyPr/>
          <a:lstStyle/>
          <a:p>
            <a:r>
              <a:rPr lang="en-US" dirty="0" smtClean="0"/>
              <a:t>Meaning of two NAND gate symbols</a:t>
            </a:r>
            <a:endParaRPr lang="en-US" dirty="0"/>
          </a:p>
        </p:txBody>
      </p:sp>
      <p:sp>
        <p:nvSpPr>
          <p:cNvPr id="8" name="TextBox 7"/>
          <p:cNvSpPr txBox="1"/>
          <p:nvPr/>
        </p:nvSpPr>
        <p:spPr>
          <a:xfrm>
            <a:off x="914400" y="2971800"/>
            <a:ext cx="1828800" cy="400110"/>
          </a:xfrm>
          <a:prstGeom prst="rect">
            <a:avLst/>
          </a:prstGeom>
          <a:solidFill>
            <a:schemeClr val="bg1"/>
          </a:solidFill>
        </p:spPr>
        <p:txBody>
          <a:bodyPr wrap="square" rtlCol="0">
            <a:spAutoFit/>
          </a:bodyPr>
          <a:lstStyle/>
          <a:p>
            <a:r>
              <a:rPr lang="en-US" sz="2000" dirty="0" smtClean="0">
                <a:latin typeface="Times New Roman" pitchFamily="18" charset="0"/>
                <a:cs typeface="Times New Roman" pitchFamily="18" charset="0"/>
              </a:rPr>
              <a:t>Active-HIGH</a:t>
            </a:r>
            <a:endParaRPr lang="en-US" sz="2000" dirty="0">
              <a:latin typeface="Times New Roman" pitchFamily="18" charset="0"/>
              <a:cs typeface="Times New Roman" pitchFamily="18" charset="0"/>
            </a:endParaRPr>
          </a:p>
        </p:txBody>
      </p:sp>
      <p:sp>
        <p:nvSpPr>
          <p:cNvPr id="14" name="TextBox 13"/>
          <p:cNvSpPr txBox="1"/>
          <p:nvPr/>
        </p:nvSpPr>
        <p:spPr>
          <a:xfrm>
            <a:off x="990600" y="5334000"/>
            <a:ext cx="1564730" cy="400110"/>
          </a:xfrm>
          <a:prstGeom prst="rect">
            <a:avLst/>
          </a:prstGeom>
          <a:solidFill>
            <a:schemeClr val="bg1"/>
          </a:solidFill>
        </p:spPr>
        <p:txBody>
          <a:bodyPr wrap="square" rtlCol="0">
            <a:spAutoFit/>
          </a:bodyPr>
          <a:lstStyle/>
          <a:p>
            <a:r>
              <a:rPr lang="en-US" sz="2000" dirty="0" smtClean="0">
                <a:latin typeface="Times New Roman" pitchFamily="18" charset="0"/>
                <a:cs typeface="Times New Roman" pitchFamily="18" charset="0"/>
              </a:rPr>
              <a:t>Active-LOW</a:t>
            </a:r>
            <a:endParaRPr lang="en-US" sz="2000" dirty="0">
              <a:latin typeface="Times New Roman" pitchFamily="18" charset="0"/>
              <a:cs typeface="Times New Roman" pitchFamily="18" charset="0"/>
            </a:endParaRPr>
          </a:p>
        </p:txBody>
      </p:sp>
      <p:sp>
        <p:nvSpPr>
          <p:cNvPr id="17" name="TextBox 16"/>
          <p:cNvSpPr txBox="1"/>
          <p:nvPr/>
        </p:nvSpPr>
        <p:spPr>
          <a:xfrm>
            <a:off x="5486400" y="2057400"/>
            <a:ext cx="2895601" cy="830997"/>
          </a:xfrm>
          <a:prstGeom prst="rect">
            <a:avLst/>
          </a:prstGeom>
          <a:solidFill>
            <a:srgbClr val="92D050"/>
          </a:solidFill>
          <a:ln>
            <a:solidFill>
              <a:schemeClr val="tx1"/>
            </a:solidFill>
          </a:ln>
        </p:spPr>
        <p:txBody>
          <a:bodyPr wrap="square" rtlCol="0" anchor="ctr">
            <a:spAutoFit/>
          </a:bodyPr>
          <a:lstStyle/>
          <a:p>
            <a:pPr algn="ctr"/>
            <a:r>
              <a:rPr lang="en-US" sz="2400" dirty="0" smtClean="0">
                <a:latin typeface="Times New Roman" pitchFamily="18" charset="0"/>
                <a:cs typeface="Times New Roman" pitchFamily="18" charset="0"/>
              </a:rPr>
              <a:t>Output is LOW when </a:t>
            </a:r>
            <a:r>
              <a:rPr lang="en-US" sz="2400" b="1" dirty="0" smtClean="0">
                <a:solidFill>
                  <a:srgbClr val="FF0000"/>
                </a:solidFill>
                <a:latin typeface="Times New Roman" pitchFamily="18" charset="0"/>
                <a:cs typeface="Times New Roman" pitchFamily="18" charset="0"/>
              </a:rPr>
              <a:t>all inputs </a:t>
            </a:r>
            <a:r>
              <a:rPr lang="en-US" sz="2400" dirty="0" smtClean="0">
                <a:latin typeface="Times New Roman" pitchFamily="18" charset="0"/>
                <a:cs typeface="Times New Roman" pitchFamily="18" charset="0"/>
              </a:rPr>
              <a:t>are HIGH</a:t>
            </a:r>
            <a:endParaRPr lang="en-US" sz="2400" dirty="0">
              <a:latin typeface="Times New Roman" pitchFamily="18" charset="0"/>
              <a:cs typeface="Times New Roman" pitchFamily="18" charset="0"/>
            </a:endParaRPr>
          </a:p>
        </p:txBody>
      </p:sp>
      <p:sp>
        <p:nvSpPr>
          <p:cNvPr id="18" name="TextBox 17"/>
          <p:cNvSpPr txBox="1"/>
          <p:nvPr/>
        </p:nvSpPr>
        <p:spPr>
          <a:xfrm>
            <a:off x="5486399" y="4114800"/>
            <a:ext cx="2895601" cy="1200329"/>
          </a:xfrm>
          <a:prstGeom prst="rect">
            <a:avLst/>
          </a:prstGeom>
          <a:solidFill>
            <a:srgbClr val="92D050"/>
          </a:solidFill>
          <a:ln>
            <a:solidFill>
              <a:schemeClr val="tx1"/>
            </a:solidFill>
          </a:ln>
        </p:spPr>
        <p:txBody>
          <a:bodyPr wrap="square" rtlCol="0" anchor="ctr">
            <a:spAutoFit/>
          </a:bodyPr>
          <a:lstStyle/>
          <a:p>
            <a:pPr algn="ctr"/>
            <a:r>
              <a:rPr lang="en-US" sz="2400" dirty="0" smtClean="0">
                <a:latin typeface="Times New Roman" pitchFamily="18" charset="0"/>
                <a:cs typeface="Times New Roman" pitchFamily="18" charset="0"/>
              </a:rPr>
              <a:t>Output is HIGH when </a:t>
            </a:r>
            <a:r>
              <a:rPr lang="en-US" sz="2400" b="1" dirty="0" smtClean="0">
                <a:solidFill>
                  <a:srgbClr val="FF0000"/>
                </a:solidFill>
                <a:latin typeface="Times New Roman" pitchFamily="18" charset="0"/>
                <a:cs typeface="Times New Roman" pitchFamily="18" charset="0"/>
              </a:rPr>
              <a:t>at least one</a:t>
            </a:r>
            <a:r>
              <a:rPr lang="en-US" sz="2400" dirty="0" smtClean="0">
                <a:solidFill>
                  <a:srgbClr val="FF0000"/>
                </a:solidFill>
                <a:latin typeface="Times New Roman" pitchFamily="18" charset="0"/>
                <a:cs typeface="Times New Roman" pitchFamily="18" charset="0"/>
              </a:rPr>
              <a:t> </a:t>
            </a:r>
            <a:r>
              <a:rPr lang="en-US" sz="2400" b="1" dirty="0" smtClean="0">
                <a:solidFill>
                  <a:srgbClr val="FF0000"/>
                </a:solidFill>
                <a:latin typeface="Times New Roman" pitchFamily="18" charset="0"/>
                <a:cs typeface="Times New Roman" pitchFamily="18" charset="0"/>
              </a:rPr>
              <a:t>input</a:t>
            </a:r>
            <a:r>
              <a:rPr lang="en-US" sz="2400" dirty="0" smtClean="0">
                <a:solidFill>
                  <a:srgbClr val="FF000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is LOW</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4221575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11" descr="fg03_00000_AAGTNKX0"/>
          <p:cNvPicPr>
            <a:picLocks noChangeAspect="1" noChangeArrowheads="1"/>
          </p:cNvPicPr>
          <p:nvPr>
            <p:custDataLst>
              <p:tags r:id="rId1"/>
            </p:custDataLst>
          </p:nvPr>
        </p:nvPicPr>
        <p:blipFill rotWithShape="1">
          <a:blip r:embed="rId5">
            <a:extLst>
              <a:ext uri="{28A0092B-C50C-407E-A947-70E740481C1C}">
                <a14:useLocalDpi xmlns:a14="http://schemas.microsoft.com/office/drawing/2010/main" val="0"/>
              </a:ext>
            </a:extLst>
          </a:blip>
          <a:srcRect r="65952" b="45799"/>
          <a:stretch/>
        </p:blipFill>
        <p:spPr bwMode="auto">
          <a:xfrm>
            <a:off x="4800600" y="2136228"/>
            <a:ext cx="2662565" cy="2588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Truth table</a:t>
            </a:r>
            <a:endParaRPr lang="en-US" dirty="0"/>
          </a:p>
        </p:txBody>
      </p:sp>
      <p:sp>
        <p:nvSpPr>
          <p:cNvPr id="3" name="Content Placeholder 2"/>
          <p:cNvSpPr>
            <a:spLocks noGrp="1"/>
          </p:cNvSpPr>
          <p:nvPr>
            <p:ph idx="1"/>
          </p:nvPr>
        </p:nvSpPr>
        <p:spPr>
          <a:xfrm>
            <a:off x="457200" y="1295400"/>
            <a:ext cx="8229600" cy="5257800"/>
          </a:xfrm>
        </p:spPr>
        <p:txBody>
          <a:bodyPr>
            <a:normAutofit lnSpcReduction="10000"/>
          </a:bodyPr>
          <a:lstStyle/>
          <a:p>
            <a:r>
              <a:rPr lang="en-US" sz="3000" dirty="0"/>
              <a:t>A truth table describes the relationship between the input and output of a logic </a:t>
            </a:r>
            <a:r>
              <a:rPr lang="en-US" sz="3000" dirty="0" smtClean="0"/>
              <a:t>circuit</a:t>
            </a:r>
            <a:endParaRPr lang="en-US" sz="3000" dirty="0"/>
          </a:p>
          <a:p>
            <a:endParaRPr lang="en-US" dirty="0"/>
          </a:p>
          <a:p>
            <a:endParaRPr lang="en-US" dirty="0" smtClean="0"/>
          </a:p>
          <a:p>
            <a:endParaRPr lang="en-US" dirty="0"/>
          </a:p>
          <a:p>
            <a:endParaRPr lang="en-US" dirty="0" smtClean="0"/>
          </a:p>
          <a:p>
            <a:endParaRPr lang="en-US" dirty="0" smtClean="0"/>
          </a:p>
          <a:p>
            <a:r>
              <a:rPr lang="en-US" sz="3000" dirty="0"/>
              <a:t>The number of entries corresponds to the number of </a:t>
            </a:r>
            <a:r>
              <a:rPr lang="en-US" sz="3000" dirty="0" smtClean="0"/>
              <a:t>inputs</a:t>
            </a:r>
          </a:p>
          <a:p>
            <a:pPr lvl="1"/>
            <a:r>
              <a:rPr lang="en-US" dirty="0"/>
              <a:t>A 2-input table would </a:t>
            </a:r>
            <a:r>
              <a:rPr lang="en-US" dirty="0" smtClean="0"/>
              <a:t>have    2</a:t>
            </a:r>
            <a:r>
              <a:rPr lang="en-US" baseline="30000" dirty="0" smtClean="0"/>
              <a:t>2</a:t>
            </a:r>
            <a:r>
              <a:rPr lang="en-US" dirty="0" smtClean="0"/>
              <a:t> </a:t>
            </a:r>
            <a:r>
              <a:rPr lang="en-US" dirty="0"/>
              <a:t>= </a:t>
            </a:r>
            <a:r>
              <a:rPr lang="en-US" dirty="0" smtClean="0"/>
              <a:t>4</a:t>
            </a:r>
            <a:r>
              <a:rPr lang="en-US" dirty="0"/>
              <a:t> </a:t>
            </a:r>
            <a:r>
              <a:rPr lang="en-US" dirty="0" smtClean="0"/>
              <a:t>   entries </a:t>
            </a:r>
          </a:p>
          <a:p>
            <a:pPr lvl="1"/>
            <a:r>
              <a:rPr lang="en-US" dirty="0"/>
              <a:t>A </a:t>
            </a:r>
            <a:r>
              <a:rPr lang="en-US" dirty="0" smtClean="0"/>
              <a:t>3-input </a:t>
            </a:r>
            <a:r>
              <a:rPr lang="en-US" dirty="0"/>
              <a:t>table would </a:t>
            </a:r>
            <a:r>
              <a:rPr lang="en-US" dirty="0" smtClean="0"/>
              <a:t>have    2</a:t>
            </a:r>
            <a:r>
              <a:rPr lang="en-US" baseline="30000" dirty="0" smtClean="0"/>
              <a:t>3</a:t>
            </a:r>
            <a:r>
              <a:rPr lang="en-US" dirty="0" smtClean="0"/>
              <a:t> </a:t>
            </a:r>
            <a:r>
              <a:rPr lang="en-US" dirty="0"/>
              <a:t>= 8</a:t>
            </a:r>
            <a:r>
              <a:rPr lang="en-US" dirty="0" smtClean="0"/>
              <a:t>    </a:t>
            </a:r>
            <a:r>
              <a:rPr lang="en-US" dirty="0"/>
              <a:t>entries </a:t>
            </a:r>
          </a:p>
        </p:txBody>
      </p:sp>
      <p:sp>
        <p:nvSpPr>
          <p:cNvPr id="7" name="TextBox 6"/>
          <p:cNvSpPr txBox="1"/>
          <p:nvPr/>
        </p:nvSpPr>
        <p:spPr>
          <a:xfrm>
            <a:off x="4755932" y="5493326"/>
            <a:ext cx="914400" cy="348343"/>
          </a:xfrm>
          <a:prstGeom prst="rect">
            <a:avLst/>
          </a:prstGeom>
          <a:solidFill>
            <a:schemeClr val="bg1"/>
          </a:solidFill>
          <a:ln>
            <a:solidFill>
              <a:schemeClr val="tx1"/>
            </a:solidFill>
          </a:ln>
        </p:spPr>
        <p:txBody>
          <a:bodyPr wrap="none" rtlCol="0" anchor="ctr" anchorCtr="0">
            <a:noAutofit/>
          </a:bodyPr>
          <a:lstStyle/>
          <a:p>
            <a:pPr algn="ctr"/>
            <a:r>
              <a:rPr lang="en-US" sz="2400" b="1" dirty="0" smtClean="0">
                <a:latin typeface="Times New Roman" pitchFamily="18" charset="0"/>
                <a:cs typeface="Times New Roman" pitchFamily="18" charset="0"/>
              </a:rPr>
              <a:t>?</a:t>
            </a:r>
            <a:endParaRPr lang="en-US" sz="2400" b="1" dirty="0">
              <a:latin typeface="Times New Roman" pitchFamily="18" charset="0"/>
              <a:cs typeface="Times New Roman" pitchFamily="18" charset="0"/>
            </a:endParaRPr>
          </a:p>
        </p:txBody>
      </p:sp>
      <p:sp>
        <p:nvSpPr>
          <p:cNvPr id="8" name="TextBox 7"/>
          <p:cNvSpPr txBox="1"/>
          <p:nvPr/>
        </p:nvSpPr>
        <p:spPr>
          <a:xfrm>
            <a:off x="4755932" y="5915889"/>
            <a:ext cx="914400" cy="332511"/>
          </a:xfrm>
          <a:prstGeom prst="rect">
            <a:avLst/>
          </a:prstGeom>
          <a:solidFill>
            <a:schemeClr val="bg1"/>
          </a:solidFill>
          <a:ln>
            <a:solidFill>
              <a:schemeClr val="tx1"/>
            </a:solidFill>
          </a:ln>
        </p:spPr>
        <p:txBody>
          <a:bodyPr wrap="none" rtlCol="0" anchor="ctr" anchorCtr="0">
            <a:noAutofit/>
          </a:bodyPr>
          <a:lstStyle/>
          <a:p>
            <a:pPr algn="ctr"/>
            <a:r>
              <a:rPr lang="en-US" sz="2400" b="1" dirty="0" smtClean="0">
                <a:latin typeface="Times New Roman" pitchFamily="18" charset="0"/>
                <a:cs typeface="Times New Roman" pitchFamily="18" charset="0"/>
              </a:rPr>
              <a:t>?</a:t>
            </a:r>
            <a:endParaRPr lang="en-US" sz="2400" b="1" dirty="0">
              <a:latin typeface="Times New Roman" pitchFamily="18" charset="0"/>
              <a:cs typeface="Times New Roman" pitchFamily="18" charset="0"/>
            </a:endParaRPr>
          </a:p>
        </p:txBody>
      </p:sp>
      <p:pic>
        <p:nvPicPr>
          <p:cNvPr id="11" name="Picture 11" descr="fg03_00000_AAGTNKX0"/>
          <p:cNvPicPr>
            <a:picLocks noChangeAspect="1" noChangeArrowheads="1"/>
          </p:cNvPicPr>
          <p:nvPr>
            <p:custDataLst>
              <p:tags r:id="rId2"/>
            </p:custDataLst>
          </p:nvPr>
        </p:nvPicPr>
        <p:blipFill rotWithShape="1">
          <a:blip r:embed="rId5">
            <a:extLst>
              <a:ext uri="{28A0092B-C50C-407E-A947-70E740481C1C}">
                <a14:useLocalDpi xmlns:a14="http://schemas.microsoft.com/office/drawing/2010/main" val="0"/>
              </a:ext>
            </a:extLst>
          </a:blip>
          <a:srcRect t="62766" r="65952" b="20068"/>
          <a:stretch/>
        </p:blipFill>
        <p:spPr bwMode="auto">
          <a:xfrm>
            <a:off x="1814842" y="3020451"/>
            <a:ext cx="2662565" cy="819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1051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p:nvPr>
        </p:nvSpPr>
        <p:spPr>
          <a:xfrm>
            <a:off x="457200" y="0"/>
            <a:ext cx="8229600" cy="990601"/>
          </a:xfrm>
        </p:spPr>
        <p:txBody>
          <a:bodyPr>
            <a:normAutofit fontScale="90000"/>
          </a:bodyPr>
          <a:lstStyle/>
          <a:p>
            <a:r>
              <a:rPr lang="en-US" dirty="0" smtClean="0"/>
              <a:t>Alternate </a:t>
            </a:r>
            <a:r>
              <a:rPr lang="en-US" dirty="0"/>
              <a:t>Logic-Gate Representations</a:t>
            </a:r>
          </a:p>
        </p:txBody>
      </p:sp>
      <p:sp>
        <p:nvSpPr>
          <p:cNvPr id="432131" name="Rectangle 3"/>
          <p:cNvSpPr>
            <a:spLocks noGrp="1" noChangeArrowheads="1"/>
          </p:cNvSpPr>
          <p:nvPr>
            <p:ph idx="1"/>
          </p:nvPr>
        </p:nvSpPr>
        <p:spPr/>
        <p:txBody>
          <a:bodyPr/>
          <a:lstStyle/>
          <a:p>
            <a:pPr>
              <a:lnSpc>
                <a:spcPct val="110000"/>
              </a:lnSpc>
            </a:pPr>
            <a:r>
              <a:rPr lang="en-US" dirty="0"/>
              <a:t>To convert a standard symbol to an alternate:</a:t>
            </a:r>
          </a:p>
          <a:p>
            <a:pPr lvl="1"/>
            <a:r>
              <a:rPr lang="en-US" dirty="0" smtClean="0"/>
              <a:t>Invert OR to AND or AND to OR</a:t>
            </a:r>
          </a:p>
          <a:p>
            <a:pPr lvl="1"/>
            <a:r>
              <a:rPr lang="en-US" dirty="0" smtClean="0"/>
              <a:t>Invert </a:t>
            </a:r>
            <a:r>
              <a:rPr lang="en-US" dirty="0"/>
              <a:t>each input and output in standard </a:t>
            </a:r>
            <a:r>
              <a:rPr lang="en-US" dirty="0" smtClean="0"/>
              <a:t>symbols</a:t>
            </a:r>
            <a:endParaRPr lang="en-US" dirty="0"/>
          </a:p>
          <a:p>
            <a:pPr lvl="2"/>
            <a:r>
              <a:rPr lang="en-US" dirty="0"/>
              <a:t>Add an inversion bubble where there are </a:t>
            </a:r>
            <a:r>
              <a:rPr lang="en-US" dirty="0" smtClean="0"/>
              <a:t>none</a:t>
            </a:r>
            <a:endParaRPr lang="en-US" dirty="0"/>
          </a:p>
          <a:p>
            <a:pPr lvl="2"/>
            <a:r>
              <a:rPr lang="en-US" dirty="0"/>
              <a:t>Remove bubbles where they </a:t>
            </a:r>
            <a:r>
              <a:rPr lang="en-US" dirty="0" smtClean="0"/>
              <a:t>exist</a:t>
            </a:r>
            <a:endParaRPr lang="en-US" dirty="0"/>
          </a:p>
        </p:txBody>
      </p:sp>
      <p:pic>
        <p:nvPicPr>
          <p:cNvPr id="432136" name="Picture 8" descr="fg03_0330e_AAGTNMB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663" y="6172200"/>
            <a:ext cx="3829050" cy="390525"/>
          </a:xfrm>
          <a:prstGeom prst="rect">
            <a:avLst/>
          </a:prstGeom>
          <a:noFill/>
          <a:extLst>
            <a:ext uri="{909E8E84-426E-40DD-AFC4-6F175D3DCCD1}">
              <a14:hiddenFill xmlns:a14="http://schemas.microsoft.com/office/drawing/2010/main">
                <a:solidFill>
                  <a:srgbClr val="FFFFFF"/>
                </a:solidFill>
              </a14:hiddenFill>
            </a:ext>
          </a:extLst>
        </p:spPr>
      </p:pic>
      <p:pic>
        <p:nvPicPr>
          <p:cNvPr id="432137" name="Picture 9" descr="fg03_0330a_AAGTNMB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513" y="3903663"/>
            <a:ext cx="4572000" cy="450850"/>
          </a:xfrm>
          <a:prstGeom prst="rect">
            <a:avLst/>
          </a:prstGeom>
          <a:noFill/>
          <a:extLst>
            <a:ext uri="{909E8E84-426E-40DD-AFC4-6F175D3DCCD1}">
              <a14:hiddenFill xmlns:a14="http://schemas.microsoft.com/office/drawing/2010/main">
                <a:solidFill>
                  <a:srgbClr val="FFFFFF"/>
                </a:solidFill>
              </a14:hiddenFill>
            </a:ext>
          </a:extLst>
        </p:spPr>
      </p:pic>
      <p:pic>
        <p:nvPicPr>
          <p:cNvPr id="432138" name="Picture 10" descr="fg03_0330b_AAGTNMB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5138" y="4425950"/>
            <a:ext cx="4572000" cy="450850"/>
          </a:xfrm>
          <a:prstGeom prst="rect">
            <a:avLst/>
          </a:prstGeom>
          <a:noFill/>
          <a:extLst>
            <a:ext uri="{909E8E84-426E-40DD-AFC4-6F175D3DCCD1}">
              <a14:hiddenFill xmlns:a14="http://schemas.microsoft.com/office/drawing/2010/main">
                <a:solidFill>
                  <a:srgbClr val="FFFFFF"/>
                </a:solidFill>
              </a14:hiddenFill>
            </a:ext>
          </a:extLst>
        </p:spPr>
      </p:pic>
      <p:pic>
        <p:nvPicPr>
          <p:cNvPr id="432139" name="Picture 11" descr="fg03_0330c_AAGTNMB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1513" y="4948237"/>
            <a:ext cx="4572000" cy="450850"/>
          </a:xfrm>
          <a:prstGeom prst="rect">
            <a:avLst/>
          </a:prstGeom>
          <a:noFill/>
          <a:extLst>
            <a:ext uri="{909E8E84-426E-40DD-AFC4-6F175D3DCCD1}">
              <a14:hiddenFill xmlns:a14="http://schemas.microsoft.com/office/drawing/2010/main">
                <a:solidFill>
                  <a:srgbClr val="FFFFFF"/>
                </a:solidFill>
              </a14:hiddenFill>
            </a:ext>
          </a:extLst>
        </p:spPr>
      </p:pic>
      <p:pic>
        <p:nvPicPr>
          <p:cNvPr id="432140" name="Picture 12" descr="fg03_0330d_AAGTNMB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75138" y="5562600"/>
            <a:ext cx="4572000" cy="450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00466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32131">
                                            <p:txEl>
                                              <p:pRg st="0" end="0"/>
                                            </p:txEl>
                                          </p:spTgt>
                                        </p:tgtEl>
                                        <p:attrNameLst>
                                          <p:attrName>style.visibility</p:attrName>
                                        </p:attrNameLst>
                                      </p:cBhvr>
                                      <p:to>
                                        <p:strVal val="visible"/>
                                      </p:to>
                                    </p:set>
                                    <p:anim calcmode="lin" valueType="num">
                                      <p:cBhvr additive="base">
                                        <p:cTn id="7" dur="500" fill="hold"/>
                                        <p:tgtEl>
                                          <p:spTgt spid="4321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3213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32131">
                                            <p:txEl>
                                              <p:pRg st="1" end="1"/>
                                            </p:txEl>
                                          </p:spTgt>
                                        </p:tgtEl>
                                        <p:attrNameLst>
                                          <p:attrName>style.visibility</p:attrName>
                                        </p:attrNameLst>
                                      </p:cBhvr>
                                      <p:to>
                                        <p:strVal val="visible"/>
                                      </p:to>
                                    </p:set>
                                    <p:anim calcmode="lin" valueType="num">
                                      <p:cBhvr additive="base">
                                        <p:cTn id="11" dur="500" fill="hold"/>
                                        <p:tgtEl>
                                          <p:spTgt spid="432131">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32131">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32131">
                                            <p:txEl>
                                              <p:pRg st="2" end="2"/>
                                            </p:txEl>
                                          </p:spTgt>
                                        </p:tgtEl>
                                        <p:attrNameLst>
                                          <p:attrName>style.visibility</p:attrName>
                                        </p:attrNameLst>
                                      </p:cBhvr>
                                      <p:to>
                                        <p:strVal val="visible"/>
                                      </p:to>
                                    </p:set>
                                    <p:anim calcmode="lin" valueType="num">
                                      <p:cBhvr additive="base">
                                        <p:cTn id="15" dur="500" fill="hold"/>
                                        <p:tgtEl>
                                          <p:spTgt spid="432131">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432131">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32131">
                                            <p:txEl>
                                              <p:pRg st="3" end="3"/>
                                            </p:txEl>
                                          </p:spTgt>
                                        </p:tgtEl>
                                        <p:attrNameLst>
                                          <p:attrName>style.visibility</p:attrName>
                                        </p:attrNameLst>
                                      </p:cBhvr>
                                      <p:to>
                                        <p:strVal val="visible"/>
                                      </p:to>
                                    </p:set>
                                    <p:anim calcmode="lin" valueType="num">
                                      <p:cBhvr additive="base">
                                        <p:cTn id="19" dur="500" fill="hold"/>
                                        <p:tgtEl>
                                          <p:spTgt spid="432131">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32131">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432131">
                                            <p:txEl>
                                              <p:pRg st="4" end="4"/>
                                            </p:txEl>
                                          </p:spTgt>
                                        </p:tgtEl>
                                        <p:attrNameLst>
                                          <p:attrName>style.visibility</p:attrName>
                                        </p:attrNameLst>
                                      </p:cBhvr>
                                      <p:to>
                                        <p:strVal val="visible"/>
                                      </p:to>
                                    </p:set>
                                    <p:anim calcmode="lin" valueType="num">
                                      <p:cBhvr additive="base">
                                        <p:cTn id="23" dur="500" fill="hold"/>
                                        <p:tgtEl>
                                          <p:spTgt spid="432131">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43213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nodeType="after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432137"/>
                                        </p:tgtEl>
                                        <p:attrNameLst>
                                          <p:attrName>style.visibility</p:attrName>
                                        </p:attrNameLst>
                                      </p:cBhvr>
                                      <p:to>
                                        <p:strVal val="visible"/>
                                      </p:to>
                                    </p:set>
                                    <p:animEffect transition="in" filter="wipe(left)">
                                      <p:cBhvr>
                                        <p:cTn id="29" dur="500"/>
                                        <p:tgtEl>
                                          <p:spTgt spid="432137"/>
                                        </p:tgtEl>
                                      </p:cBhvr>
                                    </p:animEffect>
                                  </p:childTnLst>
                                </p:cTn>
                              </p:par>
                            </p:childTnLst>
                          </p:cTn>
                        </p:par>
                        <p:par>
                          <p:cTn id="30" fill="hold" nodeType="afterGroup">
                            <p:stCondLst>
                              <p:cond delay="500"/>
                            </p:stCondLst>
                            <p:childTnLst>
                              <p:par>
                                <p:cTn id="31" presetID="22" presetClass="entr" presetSubtype="8" fill="hold" nodeType="afterEffect">
                                  <p:stCondLst>
                                    <p:cond delay="0"/>
                                  </p:stCondLst>
                                  <p:childTnLst>
                                    <p:set>
                                      <p:cBhvr>
                                        <p:cTn id="32" dur="1" fill="hold">
                                          <p:stCondLst>
                                            <p:cond delay="0"/>
                                          </p:stCondLst>
                                        </p:cTn>
                                        <p:tgtEl>
                                          <p:spTgt spid="432138"/>
                                        </p:tgtEl>
                                        <p:attrNameLst>
                                          <p:attrName>style.visibility</p:attrName>
                                        </p:attrNameLst>
                                      </p:cBhvr>
                                      <p:to>
                                        <p:strVal val="visible"/>
                                      </p:to>
                                    </p:set>
                                    <p:animEffect transition="in" filter="wipe(left)">
                                      <p:cBhvr>
                                        <p:cTn id="33" dur="500"/>
                                        <p:tgtEl>
                                          <p:spTgt spid="432138"/>
                                        </p:tgtEl>
                                      </p:cBhvr>
                                    </p:animEffect>
                                  </p:childTnLst>
                                </p:cTn>
                              </p:par>
                            </p:childTnLst>
                          </p:cTn>
                        </p:par>
                        <p:par>
                          <p:cTn id="34" fill="hold" nodeType="afterGroup">
                            <p:stCondLst>
                              <p:cond delay="1000"/>
                            </p:stCondLst>
                            <p:childTnLst>
                              <p:par>
                                <p:cTn id="35" presetID="22" presetClass="entr" presetSubtype="8" fill="hold" nodeType="afterEffect">
                                  <p:stCondLst>
                                    <p:cond delay="0"/>
                                  </p:stCondLst>
                                  <p:childTnLst>
                                    <p:set>
                                      <p:cBhvr>
                                        <p:cTn id="36" dur="1" fill="hold">
                                          <p:stCondLst>
                                            <p:cond delay="0"/>
                                          </p:stCondLst>
                                        </p:cTn>
                                        <p:tgtEl>
                                          <p:spTgt spid="432139"/>
                                        </p:tgtEl>
                                        <p:attrNameLst>
                                          <p:attrName>style.visibility</p:attrName>
                                        </p:attrNameLst>
                                      </p:cBhvr>
                                      <p:to>
                                        <p:strVal val="visible"/>
                                      </p:to>
                                    </p:set>
                                    <p:animEffect transition="in" filter="wipe(left)">
                                      <p:cBhvr>
                                        <p:cTn id="37" dur="500"/>
                                        <p:tgtEl>
                                          <p:spTgt spid="432139"/>
                                        </p:tgtEl>
                                      </p:cBhvr>
                                    </p:animEffect>
                                  </p:childTnLst>
                                </p:cTn>
                              </p:par>
                            </p:childTnLst>
                          </p:cTn>
                        </p:par>
                        <p:par>
                          <p:cTn id="38" fill="hold" nodeType="afterGroup">
                            <p:stCondLst>
                              <p:cond delay="1500"/>
                            </p:stCondLst>
                            <p:childTnLst>
                              <p:par>
                                <p:cTn id="39" presetID="22" presetClass="entr" presetSubtype="8" fill="hold" nodeType="afterEffect">
                                  <p:stCondLst>
                                    <p:cond delay="0"/>
                                  </p:stCondLst>
                                  <p:childTnLst>
                                    <p:set>
                                      <p:cBhvr>
                                        <p:cTn id="40" dur="1" fill="hold">
                                          <p:stCondLst>
                                            <p:cond delay="0"/>
                                          </p:stCondLst>
                                        </p:cTn>
                                        <p:tgtEl>
                                          <p:spTgt spid="432140"/>
                                        </p:tgtEl>
                                        <p:attrNameLst>
                                          <p:attrName>style.visibility</p:attrName>
                                        </p:attrNameLst>
                                      </p:cBhvr>
                                      <p:to>
                                        <p:strVal val="visible"/>
                                      </p:to>
                                    </p:set>
                                    <p:animEffect transition="in" filter="wipe(left)">
                                      <p:cBhvr>
                                        <p:cTn id="41" dur="500"/>
                                        <p:tgtEl>
                                          <p:spTgt spid="432140"/>
                                        </p:tgtEl>
                                      </p:cBhvr>
                                    </p:animEffect>
                                  </p:childTnLst>
                                </p:cTn>
                              </p:par>
                            </p:childTnLst>
                          </p:cTn>
                        </p:par>
                        <p:par>
                          <p:cTn id="42" fill="hold" nodeType="afterGroup">
                            <p:stCondLst>
                              <p:cond delay="2000"/>
                            </p:stCondLst>
                            <p:childTnLst>
                              <p:par>
                                <p:cTn id="43" presetID="22" presetClass="entr" presetSubtype="8" fill="hold" nodeType="afterEffect">
                                  <p:stCondLst>
                                    <p:cond delay="0"/>
                                  </p:stCondLst>
                                  <p:childTnLst>
                                    <p:set>
                                      <p:cBhvr>
                                        <p:cTn id="44" dur="1" fill="hold">
                                          <p:stCondLst>
                                            <p:cond delay="0"/>
                                          </p:stCondLst>
                                        </p:cTn>
                                        <p:tgtEl>
                                          <p:spTgt spid="432136"/>
                                        </p:tgtEl>
                                        <p:attrNameLst>
                                          <p:attrName>style.visibility</p:attrName>
                                        </p:attrNameLst>
                                      </p:cBhvr>
                                      <p:to>
                                        <p:strVal val="visible"/>
                                      </p:to>
                                    </p:set>
                                    <p:animEffect transition="in" filter="wipe(left)">
                                      <p:cBhvr>
                                        <p:cTn id="45" dur="500"/>
                                        <p:tgtEl>
                                          <p:spTgt spid="432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131"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5"/>
          <p:cNvSpPr>
            <a:spLocks noChangeArrowheads="1"/>
          </p:cNvSpPr>
          <p:nvPr/>
        </p:nvSpPr>
        <p:spPr bwMode="auto">
          <a:xfrm>
            <a:off x="20638" y="0"/>
            <a:ext cx="9155112" cy="6889750"/>
          </a:xfrm>
          <a:prstGeom prst="rect">
            <a:avLst/>
          </a:prstGeom>
          <a:noFill/>
          <a:ln w="762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400"/>
          </a:p>
        </p:txBody>
      </p:sp>
      <p:sp>
        <p:nvSpPr>
          <p:cNvPr id="72707" name="Text Box 16"/>
          <p:cNvSpPr txBox="1">
            <a:spLocks noChangeArrowheads="1"/>
          </p:cNvSpPr>
          <p:nvPr/>
        </p:nvSpPr>
        <p:spPr bwMode="auto">
          <a:xfrm>
            <a:off x="1447800" y="1479550"/>
            <a:ext cx="6553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ourier" pitchFamily="49" charset="0"/>
                <a:cs typeface="Arial" charset="0"/>
              </a:defRPr>
            </a:lvl1pPr>
            <a:lvl2pPr marL="742950" indent="-285750" eaLnBrk="0" hangingPunct="0">
              <a:defRPr>
                <a:solidFill>
                  <a:schemeClr val="tx1"/>
                </a:solidFill>
                <a:latin typeface="Courier" pitchFamily="49" charset="0"/>
                <a:cs typeface="Arial" charset="0"/>
              </a:defRPr>
            </a:lvl2pPr>
            <a:lvl3pPr marL="1143000" indent="-228600" eaLnBrk="0" hangingPunct="0">
              <a:defRPr>
                <a:solidFill>
                  <a:schemeClr val="tx1"/>
                </a:solidFill>
                <a:latin typeface="Courier" pitchFamily="49" charset="0"/>
                <a:cs typeface="Arial" charset="0"/>
              </a:defRPr>
            </a:lvl3pPr>
            <a:lvl4pPr marL="1600200" indent="-228600" eaLnBrk="0" hangingPunct="0">
              <a:defRPr>
                <a:solidFill>
                  <a:schemeClr val="tx1"/>
                </a:solidFill>
                <a:latin typeface="Courier" pitchFamily="49" charset="0"/>
                <a:cs typeface="Arial" charset="0"/>
              </a:defRPr>
            </a:lvl4pPr>
            <a:lvl5pPr marL="2057400" indent="-228600" eaLnBrk="0" hangingPunct="0">
              <a:defRPr>
                <a:solidFill>
                  <a:schemeClr val="tx1"/>
                </a:solidFill>
                <a:latin typeface="Courier" pitchFamily="49" charset="0"/>
                <a:cs typeface="Arial" charset="0"/>
              </a:defRPr>
            </a:lvl5pPr>
            <a:lvl6pPr marL="2514600" indent="-228600" eaLnBrk="0" fontAlgn="base" hangingPunct="0">
              <a:spcBef>
                <a:spcPct val="0"/>
              </a:spcBef>
              <a:spcAft>
                <a:spcPct val="0"/>
              </a:spcAft>
              <a:defRPr>
                <a:solidFill>
                  <a:schemeClr val="tx1"/>
                </a:solidFill>
                <a:latin typeface="Courier" pitchFamily="49" charset="0"/>
                <a:cs typeface="Arial" charset="0"/>
              </a:defRPr>
            </a:lvl6pPr>
            <a:lvl7pPr marL="2971800" indent="-228600" eaLnBrk="0" fontAlgn="base" hangingPunct="0">
              <a:spcBef>
                <a:spcPct val="0"/>
              </a:spcBef>
              <a:spcAft>
                <a:spcPct val="0"/>
              </a:spcAft>
              <a:defRPr>
                <a:solidFill>
                  <a:schemeClr val="tx1"/>
                </a:solidFill>
                <a:latin typeface="Courier" pitchFamily="49" charset="0"/>
                <a:cs typeface="Arial" charset="0"/>
              </a:defRPr>
            </a:lvl7pPr>
            <a:lvl8pPr marL="3429000" indent="-228600" eaLnBrk="0" fontAlgn="base" hangingPunct="0">
              <a:spcBef>
                <a:spcPct val="0"/>
              </a:spcBef>
              <a:spcAft>
                <a:spcPct val="0"/>
              </a:spcAft>
              <a:defRPr>
                <a:solidFill>
                  <a:schemeClr val="tx1"/>
                </a:solidFill>
                <a:latin typeface="Courier" pitchFamily="49" charset="0"/>
                <a:cs typeface="Arial" charset="0"/>
              </a:defRPr>
            </a:lvl8pPr>
            <a:lvl9pPr marL="3886200" indent="-228600" eaLnBrk="0" fontAlgn="base" hangingPunct="0">
              <a:spcBef>
                <a:spcPct val="0"/>
              </a:spcBef>
              <a:spcAft>
                <a:spcPct val="0"/>
              </a:spcAft>
              <a:defRPr>
                <a:solidFill>
                  <a:schemeClr val="tx1"/>
                </a:solidFill>
                <a:latin typeface="Courier" pitchFamily="49" charset="0"/>
                <a:cs typeface="Arial" charset="0"/>
              </a:defRPr>
            </a:lvl9pPr>
          </a:lstStyle>
          <a:p>
            <a:pPr eaLnBrk="1" hangingPunct="1">
              <a:spcBef>
                <a:spcPct val="50000"/>
              </a:spcBef>
            </a:pPr>
            <a:r>
              <a:rPr lang="en-US" sz="3600">
                <a:latin typeface="Times" pitchFamily="18" charset="0"/>
                <a:cs typeface="Times New Roman" pitchFamily="18" charset="0"/>
              </a:rPr>
              <a:t> </a:t>
            </a:r>
          </a:p>
        </p:txBody>
      </p:sp>
      <p:sp>
        <p:nvSpPr>
          <p:cNvPr id="72708" name="Text Box 17"/>
          <p:cNvSpPr txBox="1">
            <a:spLocks noChangeArrowheads="1"/>
          </p:cNvSpPr>
          <p:nvPr/>
        </p:nvSpPr>
        <p:spPr bwMode="auto">
          <a:xfrm>
            <a:off x="250825" y="1589088"/>
            <a:ext cx="22098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ourier" pitchFamily="49" charset="0"/>
                <a:cs typeface="Arial" charset="0"/>
              </a:defRPr>
            </a:lvl1pPr>
            <a:lvl2pPr marL="742950" indent="-285750" eaLnBrk="0" hangingPunct="0">
              <a:defRPr>
                <a:solidFill>
                  <a:schemeClr val="tx1"/>
                </a:solidFill>
                <a:latin typeface="Courier" pitchFamily="49" charset="0"/>
                <a:cs typeface="Arial" charset="0"/>
              </a:defRPr>
            </a:lvl2pPr>
            <a:lvl3pPr marL="1143000" indent="-228600" eaLnBrk="0" hangingPunct="0">
              <a:defRPr>
                <a:solidFill>
                  <a:schemeClr val="tx1"/>
                </a:solidFill>
                <a:latin typeface="Courier" pitchFamily="49" charset="0"/>
                <a:cs typeface="Arial" charset="0"/>
              </a:defRPr>
            </a:lvl3pPr>
            <a:lvl4pPr marL="1600200" indent="-228600" eaLnBrk="0" hangingPunct="0">
              <a:defRPr>
                <a:solidFill>
                  <a:schemeClr val="tx1"/>
                </a:solidFill>
                <a:latin typeface="Courier" pitchFamily="49" charset="0"/>
                <a:cs typeface="Arial" charset="0"/>
              </a:defRPr>
            </a:lvl4pPr>
            <a:lvl5pPr marL="2057400" indent="-228600" eaLnBrk="0" hangingPunct="0">
              <a:defRPr>
                <a:solidFill>
                  <a:schemeClr val="tx1"/>
                </a:solidFill>
                <a:latin typeface="Courier" pitchFamily="49" charset="0"/>
                <a:cs typeface="Arial" charset="0"/>
              </a:defRPr>
            </a:lvl5pPr>
            <a:lvl6pPr marL="2514600" indent="-228600" eaLnBrk="0" fontAlgn="base" hangingPunct="0">
              <a:spcBef>
                <a:spcPct val="0"/>
              </a:spcBef>
              <a:spcAft>
                <a:spcPct val="0"/>
              </a:spcAft>
              <a:defRPr>
                <a:solidFill>
                  <a:schemeClr val="tx1"/>
                </a:solidFill>
                <a:latin typeface="Courier" pitchFamily="49" charset="0"/>
                <a:cs typeface="Arial" charset="0"/>
              </a:defRPr>
            </a:lvl6pPr>
            <a:lvl7pPr marL="2971800" indent="-228600" eaLnBrk="0" fontAlgn="base" hangingPunct="0">
              <a:spcBef>
                <a:spcPct val="0"/>
              </a:spcBef>
              <a:spcAft>
                <a:spcPct val="0"/>
              </a:spcAft>
              <a:defRPr>
                <a:solidFill>
                  <a:schemeClr val="tx1"/>
                </a:solidFill>
                <a:latin typeface="Courier" pitchFamily="49" charset="0"/>
                <a:cs typeface="Arial" charset="0"/>
              </a:defRPr>
            </a:lvl7pPr>
            <a:lvl8pPr marL="3429000" indent="-228600" eaLnBrk="0" fontAlgn="base" hangingPunct="0">
              <a:spcBef>
                <a:spcPct val="0"/>
              </a:spcBef>
              <a:spcAft>
                <a:spcPct val="0"/>
              </a:spcAft>
              <a:defRPr>
                <a:solidFill>
                  <a:schemeClr val="tx1"/>
                </a:solidFill>
                <a:latin typeface="Courier" pitchFamily="49" charset="0"/>
                <a:cs typeface="Arial" charset="0"/>
              </a:defRPr>
            </a:lvl8pPr>
            <a:lvl9pPr marL="3886200" indent="-228600" eaLnBrk="0" fontAlgn="base" hangingPunct="0">
              <a:spcBef>
                <a:spcPct val="0"/>
              </a:spcBef>
              <a:spcAft>
                <a:spcPct val="0"/>
              </a:spcAft>
              <a:defRPr>
                <a:solidFill>
                  <a:schemeClr val="tx1"/>
                </a:solidFill>
                <a:latin typeface="Courier" pitchFamily="49" charset="0"/>
                <a:cs typeface="Arial" charset="0"/>
              </a:defRPr>
            </a:lvl9pPr>
          </a:lstStyle>
          <a:p>
            <a:pPr algn="r" eaLnBrk="1" hangingPunct="1"/>
            <a:r>
              <a:rPr lang="en-US" sz="2400" b="1" i="1">
                <a:solidFill>
                  <a:schemeClr val="tx2"/>
                </a:solidFill>
                <a:latin typeface="Times" pitchFamily="18" charset="0"/>
                <a:cs typeface="Times New Roman" pitchFamily="18" charset="0"/>
              </a:rPr>
              <a:t>Inverter</a:t>
            </a:r>
          </a:p>
          <a:p>
            <a:pPr algn="r" eaLnBrk="1" hangingPunct="1"/>
            <a:endParaRPr lang="en-US" sz="2400" b="1" i="1">
              <a:solidFill>
                <a:schemeClr val="tx2"/>
              </a:solidFill>
              <a:latin typeface="Times" pitchFamily="18" charset="0"/>
              <a:cs typeface="Times New Roman" pitchFamily="18" charset="0"/>
            </a:endParaRPr>
          </a:p>
          <a:p>
            <a:pPr algn="r" eaLnBrk="1" hangingPunct="1"/>
            <a:endParaRPr lang="en-US" sz="1600" b="1" i="1">
              <a:solidFill>
                <a:schemeClr val="tx2"/>
              </a:solidFill>
              <a:latin typeface="Times" pitchFamily="18" charset="0"/>
              <a:cs typeface="Times New Roman" pitchFamily="18" charset="0"/>
            </a:endParaRPr>
          </a:p>
          <a:p>
            <a:pPr algn="r" eaLnBrk="1" hangingPunct="1"/>
            <a:r>
              <a:rPr lang="en-US" sz="2400" b="1" i="1">
                <a:solidFill>
                  <a:schemeClr val="tx2"/>
                </a:solidFill>
                <a:latin typeface="Times" pitchFamily="18" charset="0"/>
                <a:cs typeface="Times New Roman" pitchFamily="18" charset="0"/>
              </a:rPr>
              <a:t>Truth table</a:t>
            </a:r>
            <a:endParaRPr lang="en-US" sz="2400" b="1" i="1">
              <a:solidFill>
                <a:schemeClr val="tx2"/>
              </a:solidFill>
              <a:latin typeface="Wingdings" pitchFamily="2" charset="2"/>
              <a:cs typeface="Times New Roman" pitchFamily="18" charset="0"/>
            </a:endParaRPr>
          </a:p>
          <a:p>
            <a:pPr algn="r" eaLnBrk="1" hangingPunct="1"/>
            <a:endParaRPr lang="en-US" sz="2400" b="1" i="1">
              <a:solidFill>
                <a:schemeClr val="tx2"/>
              </a:solidFill>
              <a:latin typeface="Wingdings" pitchFamily="2" charset="2"/>
              <a:cs typeface="Times New Roman" pitchFamily="18" charset="0"/>
            </a:endParaRPr>
          </a:p>
          <a:p>
            <a:pPr algn="r" eaLnBrk="1" hangingPunct="1"/>
            <a:endParaRPr lang="en-US" sz="1600" b="1" i="1">
              <a:solidFill>
                <a:schemeClr val="tx2"/>
              </a:solidFill>
              <a:latin typeface="Times" pitchFamily="18" charset="0"/>
              <a:cs typeface="Times New Roman" pitchFamily="18" charset="0"/>
            </a:endParaRPr>
          </a:p>
          <a:p>
            <a:pPr algn="r" eaLnBrk="1" hangingPunct="1"/>
            <a:r>
              <a:rPr lang="en-US" sz="2400" b="1" i="1">
                <a:solidFill>
                  <a:schemeClr val="tx2"/>
                </a:solidFill>
                <a:latin typeface="Times" pitchFamily="18" charset="0"/>
                <a:cs typeface="Times New Roman" pitchFamily="18" charset="0"/>
              </a:rPr>
              <a:t>Timing diagram</a:t>
            </a:r>
          </a:p>
          <a:p>
            <a:pPr algn="r" eaLnBrk="1" hangingPunct="1"/>
            <a:endParaRPr lang="en-US" sz="2400" b="1" i="1">
              <a:solidFill>
                <a:schemeClr val="tx2"/>
              </a:solidFill>
              <a:latin typeface="Times" pitchFamily="18" charset="0"/>
              <a:cs typeface="Times New Roman" pitchFamily="18" charset="0"/>
            </a:endParaRPr>
          </a:p>
          <a:p>
            <a:pPr algn="r" eaLnBrk="1" hangingPunct="1"/>
            <a:r>
              <a:rPr lang="en-US" sz="2400" b="1" i="1">
                <a:solidFill>
                  <a:schemeClr val="tx2"/>
                </a:solidFill>
                <a:latin typeface="Times" pitchFamily="18" charset="0"/>
                <a:cs typeface="Times New Roman" pitchFamily="18" charset="0"/>
              </a:rPr>
              <a:t>Boolean algebra</a:t>
            </a:r>
          </a:p>
          <a:p>
            <a:pPr algn="r" eaLnBrk="1" hangingPunct="1"/>
            <a:endParaRPr lang="en-US" sz="1600" b="1" i="1">
              <a:solidFill>
                <a:schemeClr val="tx2"/>
              </a:solidFill>
              <a:latin typeface="Times" pitchFamily="18" charset="0"/>
              <a:cs typeface="Times New Roman" pitchFamily="18" charset="0"/>
            </a:endParaRPr>
          </a:p>
          <a:p>
            <a:pPr algn="r" eaLnBrk="1" hangingPunct="1"/>
            <a:r>
              <a:rPr lang="en-US" sz="2400" b="1" i="1">
                <a:solidFill>
                  <a:schemeClr val="tx2"/>
                </a:solidFill>
                <a:latin typeface="Times" pitchFamily="18" charset="0"/>
                <a:cs typeface="Times New Roman" pitchFamily="18" charset="0"/>
              </a:rPr>
              <a:t>AND gate</a:t>
            </a:r>
          </a:p>
        </p:txBody>
      </p:sp>
      <p:sp>
        <p:nvSpPr>
          <p:cNvPr id="8" name="Text Box 18"/>
          <p:cNvSpPr txBox="1">
            <a:spLocks noChangeArrowheads="1"/>
          </p:cNvSpPr>
          <p:nvPr/>
        </p:nvSpPr>
        <p:spPr bwMode="auto">
          <a:xfrm>
            <a:off x="2444750" y="1543050"/>
            <a:ext cx="64706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ourier" pitchFamily="49" charset="0"/>
                <a:cs typeface="Arial" charset="0"/>
              </a:defRPr>
            </a:lvl1pPr>
            <a:lvl2pPr marL="742950" indent="-285750" eaLnBrk="0" hangingPunct="0">
              <a:defRPr>
                <a:solidFill>
                  <a:schemeClr val="tx1"/>
                </a:solidFill>
                <a:latin typeface="Courier" pitchFamily="49" charset="0"/>
                <a:cs typeface="Arial" charset="0"/>
              </a:defRPr>
            </a:lvl2pPr>
            <a:lvl3pPr marL="1143000" indent="-228600" eaLnBrk="0" hangingPunct="0">
              <a:defRPr>
                <a:solidFill>
                  <a:schemeClr val="tx1"/>
                </a:solidFill>
                <a:latin typeface="Courier" pitchFamily="49" charset="0"/>
                <a:cs typeface="Arial" charset="0"/>
              </a:defRPr>
            </a:lvl3pPr>
            <a:lvl4pPr marL="1600200" indent="-228600" eaLnBrk="0" hangingPunct="0">
              <a:defRPr>
                <a:solidFill>
                  <a:schemeClr val="tx1"/>
                </a:solidFill>
                <a:latin typeface="Courier" pitchFamily="49" charset="0"/>
                <a:cs typeface="Arial" charset="0"/>
              </a:defRPr>
            </a:lvl4pPr>
            <a:lvl5pPr marL="2057400" indent="-228600" eaLnBrk="0" hangingPunct="0">
              <a:defRPr>
                <a:solidFill>
                  <a:schemeClr val="tx1"/>
                </a:solidFill>
                <a:latin typeface="Courier" pitchFamily="49" charset="0"/>
                <a:cs typeface="Arial" charset="0"/>
              </a:defRPr>
            </a:lvl5pPr>
            <a:lvl6pPr marL="2514600" indent="-228600" eaLnBrk="0" fontAlgn="base" hangingPunct="0">
              <a:spcBef>
                <a:spcPct val="0"/>
              </a:spcBef>
              <a:spcAft>
                <a:spcPct val="0"/>
              </a:spcAft>
              <a:defRPr>
                <a:solidFill>
                  <a:schemeClr val="tx1"/>
                </a:solidFill>
                <a:latin typeface="Courier" pitchFamily="49" charset="0"/>
                <a:cs typeface="Arial" charset="0"/>
              </a:defRPr>
            </a:lvl6pPr>
            <a:lvl7pPr marL="2971800" indent="-228600" eaLnBrk="0" fontAlgn="base" hangingPunct="0">
              <a:spcBef>
                <a:spcPct val="0"/>
              </a:spcBef>
              <a:spcAft>
                <a:spcPct val="0"/>
              </a:spcAft>
              <a:defRPr>
                <a:solidFill>
                  <a:schemeClr val="tx1"/>
                </a:solidFill>
                <a:latin typeface="Courier" pitchFamily="49" charset="0"/>
                <a:cs typeface="Arial" charset="0"/>
              </a:defRPr>
            </a:lvl7pPr>
            <a:lvl8pPr marL="3429000" indent="-228600" eaLnBrk="0" fontAlgn="base" hangingPunct="0">
              <a:spcBef>
                <a:spcPct val="0"/>
              </a:spcBef>
              <a:spcAft>
                <a:spcPct val="0"/>
              </a:spcAft>
              <a:defRPr>
                <a:solidFill>
                  <a:schemeClr val="tx1"/>
                </a:solidFill>
                <a:latin typeface="Courier" pitchFamily="49" charset="0"/>
                <a:cs typeface="Arial" charset="0"/>
              </a:defRPr>
            </a:lvl8pPr>
            <a:lvl9pPr marL="3886200" indent="-228600" eaLnBrk="0" fontAlgn="base" hangingPunct="0">
              <a:spcBef>
                <a:spcPct val="0"/>
              </a:spcBef>
              <a:spcAft>
                <a:spcPct val="0"/>
              </a:spcAft>
              <a:defRPr>
                <a:solidFill>
                  <a:schemeClr val="tx1"/>
                </a:solidFill>
                <a:latin typeface="Courier" pitchFamily="49" charset="0"/>
                <a:cs typeface="Arial" charset="0"/>
              </a:defRPr>
            </a:lvl9pPr>
          </a:lstStyle>
          <a:p>
            <a:pPr algn="just" eaLnBrk="1" hangingPunct="1"/>
            <a:r>
              <a:rPr lang="en-US" sz="2400">
                <a:latin typeface="Times" pitchFamily="18" charset="0"/>
                <a:cs typeface="Times New Roman" pitchFamily="18" charset="0"/>
              </a:rPr>
              <a:t>A logic circuit that inverts or complements its inputs</a:t>
            </a:r>
          </a:p>
        </p:txBody>
      </p:sp>
      <p:sp>
        <p:nvSpPr>
          <p:cNvPr id="9" name="Text Box 19"/>
          <p:cNvSpPr txBox="1">
            <a:spLocks noChangeArrowheads="1"/>
          </p:cNvSpPr>
          <p:nvPr/>
        </p:nvSpPr>
        <p:spPr bwMode="auto">
          <a:xfrm>
            <a:off x="2438400" y="2454275"/>
            <a:ext cx="6477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ourier" pitchFamily="49" charset="0"/>
                <a:cs typeface="Arial" charset="0"/>
              </a:defRPr>
            </a:lvl1pPr>
            <a:lvl2pPr marL="742950" indent="-285750" eaLnBrk="0" hangingPunct="0">
              <a:defRPr>
                <a:solidFill>
                  <a:schemeClr val="tx1"/>
                </a:solidFill>
                <a:latin typeface="Courier" pitchFamily="49" charset="0"/>
                <a:cs typeface="Arial" charset="0"/>
              </a:defRPr>
            </a:lvl2pPr>
            <a:lvl3pPr marL="1143000" indent="-228600" eaLnBrk="0" hangingPunct="0">
              <a:defRPr>
                <a:solidFill>
                  <a:schemeClr val="tx1"/>
                </a:solidFill>
                <a:latin typeface="Courier" pitchFamily="49" charset="0"/>
                <a:cs typeface="Arial" charset="0"/>
              </a:defRPr>
            </a:lvl3pPr>
            <a:lvl4pPr marL="1600200" indent="-228600" eaLnBrk="0" hangingPunct="0">
              <a:defRPr>
                <a:solidFill>
                  <a:schemeClr val="tx1"/>
                </a:solidFill>
                <a:latin typeface="Courier" pitchFamily="49" charset="0"/>
                <a:cs typeface="Arial" charset="0"/>
              </a:defRPr>
            </a:lvl4pPr>
            <a:lvl5pPr marL="2057400" indent="-228600" eaLnBrk="0" hangingPunct="0">
              <a:defRPr>
                <a:solidFill>
                  <a:schemeClr val="tx1"/>
                </a:solidFill>
                <a:latin typeface="Courier" pitchFamily="49" charset="0"/>
                <a:cs typeface="Arial" charset="0"/>
              </a:defRPr>
            </a:lvl5pPr>
            <a:lvl6pPr marL="2514600" indent="-228600" eaLnBrk="0" fontAlgn="base" hangingPunct="0">
              <a:spcBef>
                <a:spcPct val="0"/>
              </a:spcBef>
              <a:spcAft>
                <a:spcPct val="0"/>
              </a:spcAft>
              <a:defRPr>
                <a:solidFill>
                  <a:schemeClr val="tx1"/>
                </a:solidFill>
                <a:latin typeface="Courier" pitchFamily="49" charset="0"/>
                <a:cs typeface="Arial" charset="0"/>
              </a:defRPr>
            </a:lvl6pPr>
            <a:lvl7pPr marL="2971800" indent="-228600" eaLnBrk="0" fontAlgn="base" hangingPunct="0">
              <a:spcBef>
                <a:spcPct val="0"/>
              </a:spcBef>
              <a:spcAft>
                <a:spcPct val="0"/>
              </a:spcAft>
              <a:defRPr>
                <a:solidFill>
                  <a:schemeClr val="tx1"/>
                </a:solidFill>
                <a:latin typeface="Courier" pitchFamily="49" charset="0"/>
                <a:cs typeface="Arial" charset="0"/>
              </a:defRPr>
            </a:lvl7pPr>
            <a:lvl8pPr marL="3429000" indent="-228600" eaLnBrk="0" fontAlgn="base" hangingPunct="0">
              <a:spcBef>
                <a:spcPct val="0"/>
              </a:spcBef>
              <a:spcAft>
                <a:spcPct val="0"/>
              </a:spcAft>
              <a:defRPr>
                <a:solidFill>
                  <a:schemeClr val="tx1"/>
                </a:solidFill>
                <a:latin typeface="Courier" pitchFamily="49" charset="0"/>
                <a:cs typeface="Arial" charset="0"/>
              </a:defRPr>
            </a:lvl8pPr>
            <a:lvl9pPr marL="3886200" indent="-228600" eaLnBrk="0" fontAlgn="base" hangingPunct="0">
              <a:spcBef>
                <a:spcPct val="0"/>
              </a:spcBef>
              <a:spcAft>
                <a:spcPct val="0"/>
              </a:spcAft>
              <a:defRPr>
                <a:solidFill>
                  <a:schemeClr val="tx1"/>
                </a:solidFill>
                <a:latin typeface="Courier" pitchFamily="49" charset="0"/>
                <a:cs typeface="Arial" charset="0"/>
              </a:defRPr>
            </a:lvl9pPr>
          </a:lstStyle>
          <a:p>
            <a:pPr algn="just" eaLnBrk="1" hangingPunct="1"/>
            <a:r>
              <a:rPr lang="en-US" sz="2400">
                <a:solidFill>
                  <a:srgbClr val="000000"/>
                </a:solidFill>
                <a:latin typeface="Times" pitchFamily="18" charset="0"/>
                <a:cs typeface="Times New Roman" pitchFamily="18" charset="0"/>
              </a:rPr>
              <a:t>A table showing the inputs and corresponding output(s) of a logic circuit</a:t>
            </a:r>
          </a:p>
        </p:txBody>
      </p:sp>
      <p:sp>
        <p:nvSpPr>
          <p:cNvPr id="10" name="Text Box 20"/>
          <p:cNvSpPr txBox="1">
            <a:spLocks noChangeArrowheads="1"/>
          </p:cNvSpPr>
          <p:nvPr/>
        </p:nvSpPr>
        <p:spPr bwMode="auto">
          <a:xfrm>
            <a:off x="2455863" y="3525838"/>
            <a:ext cx="64770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ourier" pitchFamily="49" charset="0"/>
                <a:cs typeface="Arial" charset="0"/>
              </a:defRPr>
            </a:lvl1pPr>
            <a:lvl2pPr marL="742950" indent="-285750" eaLnBrk="0" hangingPunct="0">
              <a:defRPr>
                <a:solidFill>
                  <a:schemeClr val="tx1"/>
                </a:solidFill>
                <a:latin typeface="Courier" pitchFamily="49" charset="0"/>
                <a:cs typeface="Arial" charset="0"/>
              </a:defRPr>
            </a:lvl2pPr>
            <a:lvl3pPr marL="1143000" indent="-228600" eaLnBrk="0" hangingPunct="0">
              <a:defRPr>
                <a:solidFill>
                  <a:schemeClr val="tx1"/>
                </a:solidFill>
                <a:latin typeface="Courier" pitchFamily="49" charset="0"/>
                <a:cs typeface="Arial" charset="0"/>
              </a:defRPr>
            </a:lvl3pPr>
            <a:lvl4pPr marL="1600200" indent="-228600" eaLnBrk="0" hangingPunct="0">
              <a:defRPr>
                <a:solidFill>
                  <a:schemeClr val="tx1"/>
                </a:solidFill>
                <a:latin typeface="Courier" pitchFamily="49" charset="0"/>
                <a:cs typeface="Arial" charset="0"/>
              </a:defRPr>
            </a:lvl4pPr>
            <a:lvl5pPr marL="2057400" indent="-228600" eaLnBrk="0" hangingPunct="0">
              <a:defRPr>
                <a:solidFill>
                  <a:schemeClr val="tx1"/>
                </a:solidFill>
                <a:latin typeface="Courier" pitchFamily="49" charset="0"/>
                <a:cs typeface="Arial" charset="0"/>
              </a:defRPr>
            </a:lvl5pPr>
            <a:lvl6pPr marL="2514600" indent="-228600" eaLnBrk="0" fontAlgn="base" hangingPunct="0">
              <a:spcBef>
                <a:spcPct val="0"/>
              </a:spcBef>
              <a:spcAft>
                <a:spcPct val="0"/>
              </a:spcAft>
              <a:defRPr>
                <a:solidFill>
                  <a:schemeClr val="tx1"/>
                </a:solidFill>
                <a:latin typeface="Courier" pitchFamily="49" charset="0"/>
                <a:cs typeface="Arial" charset="0"/>
              </a:defRPr>
            </a:lvl6pPr>
            <a:lvl7pPr marL="2971800" indent="-228600" eaLnBrk="0" fontAlgn="base" hangingPunct="0">
              <a:spcBef>
                <a:spcPct val="0"/>
              </a:spcBef>
              <a:spcAft>
                <a:spcPct val="0"/>
              </a:spcAft>
              <a:defRPr>
                <a:solidFill>
                  <a:schemeClr val="tx1"/>
                </a:solidFill>
                <a:latin typeface="Courier" pitchFamily="49" charset="0"/>
                <a:cs typeface="Arial" charset="0"/>
              </a:defRPr>
            </a:lvl7pPr>
            <a:lvl8pPr marL="3429000" indent="-228600" eaLnBrk="0" fontAlgn="base" hangingPunct="0">
              <a:spcBef>
                <a:spcPct val="0"/>
              </a:spcBef>
              <a:spcAft>
                <a:spcPct val="0"/>
              </a:spcAft>
              <a:defRPr>
                <a:solidFill>
                  <a:schemeClr val="tx1"/>
                </a:solidFill>
                <a:latin typeface="Courier" pitchFamily="49" charset="0"/>
                <a:cs typeface="Arial" charset="0"/>
              </a:defRPr>
            </a:lvl8pPr>
            <a:lvl9pPr marL="3886200" indent="-228600" eaLnBrk="0" fontAlgn="base" hangingPunct="0">
              <a:spcBef>
                <a:spcPct val="0"/>
              </a:spcBef>
              <a:spcAft>
                <a:spcPct val="0"/>
              </a:spcAft>
              <a:defRPr>
                <a:solidFill>
                  <a:schemeClr val="tx1"/>
                </a:solidFill>
                <a:latin typeface="Courier" pitchFamily="49" charset="0"/>
                <a:cs typeface="Arial" charset="0"/>
              </a:defRPr>
            </a:lvl9pPr>
          </a:lstStyle>
          <a:p>
            <a:pPr algn="just" eaLnBrk="1" hangingPunct="1">
              <a:spcBef>
                <a:spcPct val="50000"/>
              </a:spcBef>
            </a:pPr>
            <a:r>
              <a:rPr lang="en-US" sz="2400">
                <a:solidFill>
                  <a:srgbClr val="000000"/>
                </a:solidFill>
                <a:latin typeface="Times" pitchFamily="18" charset="0"/>
                <a:cs typeface="Times New Roman" pitchFamily="18" charset="0"/>
              </a:rPr>
              <a:t>A diagram of waveforms showing the proper time relationship of all of the waveforms</a:t>
            </a:r>
            <a:endParaRPr lang="en-US" sz="2400" b="1" i="1">
              <a:solidFill>
                <a:srgbClr val="000000"/>
              </a:solidFill>
              <a:latin typeface="Times" pitchFamily="18" charset="0"/>
              <a:cs typeface="Times New Roman" pitchFamily="18" charset="0"/>
            </a:endParaRPr>
          </a:p>
        </p:txBody>
      </p:sp>
      <p:sp>
        <p:nvSpPr>
          <p:cNvPr id="11" name="Text Box 21"/>
          <p:cNvSpPr txBox="1">
            <a:spLocks noChangeArrowheads="1"/>
          </p:cNvSpPr>
          <p:nvPr/>
        </p:nvSpPr>
        <p:spPr bwMode="auto">
          <a:xfrm>
            <a:off x="2427288" y="4706938"/>
            <a:ext cx="6477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ourier" pitchFamily="49" charset="0"/>
                <a:cs typeface="Arial" charset="0"/>
              </a:defRPr>
            </a:lvl1pPr>
            <a:lvl2pPr marL="742950" indent="-285750" eaLnBrk="0" hangingPunct="0">
              <a:defRPr>
                <a:solidFill>
                  <a:schemeClr val="tx1"/>
                </a:solidFill>
                <a:latin typeface="Courier" pitchFamily="49" charset="0"/>
                <a:cs typeface="Arial" charset="0"/>
              </a:defRPr>
            </a:lvl2pPr>
            <a:lvl3pPr marL="1143000" indent="-228600" eaLnBrk="0" hangingPunct="0">
              <a:defRPr>
                <a:solidFill>
                  <a:schemeClr val="tx1"/>
                </a:solidFill>
                <a:latin typeface="Courier" pitchFamily="49" charset="0"/>
                <a:cs typeface="Arial" charset="0"/>
              </a:defRPr>
            </a:lvl3pPr>
            <a:lvl4pPr marL="1600200" indent="-228600" eaLnBrk="0" hangingPunct="0">
              <a:defRPr>
                <a:solidFill>
                  <a:schemeClr val="tx1"/>
                </a:solidFill>
                <a:latin typeface="Courier" pitchFamily="49" charset="0"/>
                <a:cs typeface="Arial" charset="0"/>
              </a:defRPr>
            </a:lvl4pPr>
            <a:lvl5pPr marL="2057400" indent="-228600" eaLnBrk="0" hangingPunct="0">
              <a:defRPr>
                <a:solidFill>
                  <a:schemeClr val="tx1"/>
                </a:solidFill>
                <a:latin typeface="Courier" pitchFamily="49" charset="0"/>
                <a:cs typeface="Arial" charset="0"/>
              </a:defRPr>
            </a:lvl5pPr>
            <a:lvl6pPr marL="2514600" indent="-228600" eaLnBrk="0" fontAlgn="base" hangingPunct="0">
              <a:spcBef>
                <a:spcPct val="0"/>
              </a:spcBef>
              <a:spcAft>
                <a:spcPct val="0"/>
              </a:spcAft>
              <a:defRPr>
                <a:solidFill>
                  <a:schemeClr val="tx1"/>
                </a:solidFill>
                <a:latin typeface="Courier" pitchFamily="49" charset="0"/>
                <a:cs typeface="Arial" charset="0"/>
              </a:defRPr>
            </a:lvl6pPr>
            <a:lvl7pPr marL="2971800" indent="-228600" eaLnBrk="0" fontAlgn="base" hangingPunct="0">
              <a:spcBef>
                <a:spcPct val="0"/>
              </a:spcBef>
              <a:spcAft>
                <a:spcPct val="0"/>
              </a:spcAft>
              <a:defRPr>
                <a:solidFill>
                  <a:schemeClr val="tx1"/>
                </a:solidFill>
                <a:latin typeface="Courier" pitchFamily="49" charset="0"/>
                <a:cs typeface="Arial" charset="0"/>
              </a:defRPr>
            </a:lvl7pPr>
            <a:lvl8pPr marL="3429000" indent="-228600" eaLnBrk="0" fontAlgn="base" hangingPunct="0">
              <a:spcBef>
                <a:spcPct val="0"/>
              </a:spcBef>
              <a:spcAft>
                <a:spcPct val="0"/>
              </a:spcAft>
              <a:defRPr>
                <a:solidFill>
                  <a:schemeClr val="tx1"/>
                </a:solidFill>
                <a:latin typeface="Courier" pitchFamily="49" charset="0"/>
                <a:cs typeface="Arial" charset="0"/>
              </a:defRPr>
            </a:lvl8pPr>
            <a:lvl9pPr marL="3886200" indent="-228600" eaLnBrk="0" fontAlgn="base" hangingPunct="0">
              <a:spcBef>
                <a:spcPct val="0"/>
              </a:spcBef>
              <a:spcAft>
                <a:spcPct val="0"/>
              </a:spcAft>
              <a:defRPr>
                <a:solidFill>
                  <a:schemeClr val="tx1"/>
                </a:solidFill>
                <a:latin typeface="Courier" pitchFamily="49" charset="0"/>
                <a:cs typeface="Arial" charset="0"/>
              </a:defRPr>
            </a:lvl9pPr>
          </a:lstStyle>
          <a:p>
            <a:pPr algn="just" eaLnBrk="1" hangingPunct="1">
              <a:spcBef>
                <a:spcPct val="50000"/>
              </a:spcBef>
            </a:pPr>
            <a:r>
              <a:rPr lang="en-US" sz="2400">
                <a:latin typeface="Times" pitchFamily="18" charset="0"/>
                <a:cs typeface="Times New Roman" pitchFamily="18" charset="0"/>
              </a:rPr>
              <a:t>The mathematics of logic circuits </a:t>
            </a:r>
          </a:p>
        </p:txBody>
      </p:sp>
      <p:sp>
        <p:nvSpPr>
          <p:cNvPr id="12" name="Text Box 22"/>
          <p:cNvSpPr txBox="1">
            <a:spLocks noChangeArrowheads="1"/>
          </p:cNvSpPr>
          <p:nvPr/>
        </p:nvSpPr>
        <p:spPr bwMode="auto">
          <a:xfrm>
            <a:off x="2438400" y="5508625"/>
            <a:ext cx="6477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ourier" pitchFamily="49" charset="0"/>
                <a:cs typeface="Arial" charset="0"/>
              </a:defRPr>
            </a:lvl1pPr>
            <a:lvl2pPr marL="742950" indent="-285750" eaLnBrk="0" hangingPunct="0">
              <a:defRPr>
                <a:solidFill>
                  <a:schemeClr val="tx1"/>
                </a:solidFill>
                <a:latin typeface="Courier" pitchFamily="49" charset="0"/>
                <a:cs typeface="Arial" charset="0"/>
              </a:defRPr>
            </a:lvl2pPr>
            <a:lvl3pPr marL="1143000" indent="-228600" eaLnBrk="0" hangingPunct="0">
              <a:defRPr>
                <a:solidFill>
                  <a:schemeClr val="tx1"/>
                </a:solidFill>
                <a:latin typeface="Courier" pitchFamily="49" charset="0"/>
                <a:cs typeface="Arial" charset="0"/>
              </a:defRPr>
            </a:lvl3pPr>
            <a:lvl4pPr marL="1600200" indent="-228600" eaLnBrk="0" hangingPunct="0">
              <a:defRPr>
                <a:solidFill>
                  <a:schemeClr val="tx1"/>
                </a:solidFill>
                <a:latin typeface="Courier" pitchFamily="49" charset="0"/>
                <a:cs typeface="Arial" charset="0"/>
              </a:defRPr>
            </a:lvl4pPr>
            <a:lvl5pPr marL="2057400" indent="-228600" eaLnBrk="0" hangingPunct="0">
              <a:defRPr>
                <a:solidFill>
                  <a:schemeClr val="tx1"/>
                </a:solidFill>
                <a:latin typeface="Courier" pitchFamily="49" charset="0"/>
                <a:cs typeface="Arial" charset="0"/>
              </a:defRPr>
            </a:lvl5pPr>
            <a:lvl6pPr marL="2514600" indent="-228600" eaLnBrk="0" fontAlgn="base" hangingPunct="0">
              <a:spcBef>
                <a:spcPct val="0"/>
              </a:spcBef>
              <a:spcAft>
                <a:spcPct val="0"/>
              </a:spcAft>
              <a:defRPr>
                <a:solidFill>
                  <a:schemeClr val="tx1"/>
                </a:solidFill>
                <a:latin typeface="Courier" pitchFamily="49" charset="0"/>
                <a:cs typeface="Arial" charset="0"/>
              </a:defRPr>
            </a:lvl6pPr>
            <a:lvl7pPr marL="2971800" indent="-228600" eaLnBrk="0" fontAlgn="base" hangingPunct="0">
              <a:spcBef>
                <a:spcPct val="0"/>
              </a:spcBef>
              <a:spcAft>
                <a:spcPct val="0"/>
              </a:spcAft>
              <a:defRPr>
                <a:solidFill>
                  <a:schemeClr val="tx1"/>
                </a:solidFill>
                <a:latin typeface="Courier" pitchFamily="49" charset="0"/>
                <a:cs typeface="Arial" charset="0"/>
              </a:defRPr>
            </a:lvl7pPr>
            <a:lvl8pPr marL="3429000" indent="-228600" eaLnBrk="0" fontAlgn="base" hangingPunct="0">
              <a:spcBef>
                <a:spcPct val="0"/>
              </a:spcBef>
              <a:spcAft>
                <a:spcPct val="0"/>
              </a:spcAft>
              <a:defRPr>
                <a:solidFill>
                  <a:schemeClr val="tx1"/>
                </a:solidFill>
                <a:latin typeface="Courier" pitchFamily="49" charset="0"/>
                <a:cs typeface="Arial" charset="0"/>
              </a:defRPr>
            </a:lvl8pPr>
            <a:lvl9pPr marL="3886200" indent="-228600" eaLnBrk="0" fontAlgn="base" hangingPunct="0">
              <a:spcBef>
                <a:spcPct val="0"/>
              </a:spcBef>
              <a:spcAft>
                <a:spcPct val="0"/>
              </a:spcAft>
              <a:defRPr>
                <a:solidFill>
                  <a:schemeClr val="tx1"/>
                </a:solidFill>
                <a:latin typeface="Courier" pitchFamily="49" charset="0"/>
                <a:cs typeface="Arial" charset="0"/>
              </a:defRPr>
            </a:lvl9pPr>
          </a:lstStyle>
          <a:p>
            <a:pPr algn="just" eaLnBrk="1" hangingPunct="1">
              <a:spcBef>
                <a:spcPct val="50000"/>
              </a:spcBef>
            </a:pPr>
            <a:r>
              <a:rPr lang="en-US" sz="2400">
                <a:latin typeface="Times" pitchFamily="18" charset="0"/>
                <a:cs typeface="Times New Roman" pitchFamily="18" charset="0"/>
              </a:rPr>
              <a:t>A logic gate that produces a HIGH output only when all of its inputs are HIGH</a:t>
            </a:r>
          </a:p>
        </p:txBody>
      </p:sp>
      <p:sp>
        <p:nvSpPr>
          <p:cNvPr id="13" name="Title 1"/>
          <p:cNvSpPr>
            <a:spLocks noGrp="1"/>
          </p:cNvSpPr>
          <p:nvPr>
            <p:ph type="title"/>
          </p:nvPr>
        </p:nvSpPr>
        <p:spPr>
          <a:xfrm>
            <a:off x="1435100" y="274638"/>
            <a:ext cx="7499350" cy="1143000"/>
          </a:xfrm>
        </p:spPr>
        <p:txBody>
          <a:bodyPr/>
          <a:lstStyle/>
          <a:p>
            <a:pPr algn="ctr">
              <a:defRPr/>
            </a:pPr>
            <a:r>
              <a:rPr lang="en-GB" sz="4000" dirty="0" smtClean="0">
                <a:solidFill>
                  <a:schemeClr val="accent1">
                    <a:lumMod val="75000"/>
                  </a:schemeClr>
                </a:solidFill>
              </a:rPr>
              <a:t>Digital Key Terms</a:t>
            </a:r>
            <a:endParaRPr lang="en-US" sz="4000" dirty="0">
              <a:solidFill>
                <a:schemeClr val="accent1">
                  <a:lumMod val="75000"/>
                </a:schemeClr>
              </a:solidFill>
            </a:endParaRPr>
          </a:p>
        </p:txBody>
      </p:sp>
    </p:spTree>
    <p:extLst>
      <p:ext uri="{BB962C8B-B14F-4D97-AF65-F5344CB8AC3E}">
        <p14:creationId xmlns:p14="http://schemas.microsoft.com/office/powerpoint/2010/main" val="29408516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1+#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1+#ppt_w/2"/>
                                          </p:val>
                                        </p:tav>
                                        <p:tav tm="100000">
                                          <p:val>
                                            <p:strVal val="#ppt_x"/>
                                          </p:val>
                                        </p:tav>
                                      </p:tavLst>
                                    </p:anim>
                                    <p:anim calcmode="lin" valueType="num">
                                      <p:cBhvr additive="base">
                                        <p:cTn id="26"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1+#ppt_w/2"/>
                                          </p:val>
                                        </p:tav>
                                        <p:tav tm="100000">
                                          <p:val>
                                            <p:strVal val="#ppt_x"/>
                                          </p:val>
                                        </p:tav>
                                      </p:tavLst>
                                    </p:anim>
                                    <p:anim calcmode="lin" valueType="num">
                                      <p:cBhvr additive="base">
                                        <p:cTn id="3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autoUpdateAnimBg="0"/>
      <p:bldP spid="10" grpId="0" autoUpdateAnimBg="0"/>
      <p:bldP spid="11" grpId="0" autoUpdateAnimBg="0"/>
      <p:bldP spid="12"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1435100" y="274638"/>
            <a:ext cx="7499350" cy="1143000"/>
          </a:xfrm>
        </p:spPr>
        <p:txBody>
          <a:bodyPr/>
          <a:lstStyle/>
          <a:p>
            <a:pPr algn="ctr">
              <a:defRPr/>
            </a:pPr>
            <a:r>
              <a:rPr lang="en-GB" sz="4000" dirty="0" smtClean="0">
                <a:solidFill>
                  <a:schemeClr val="accent1">
                    <a:lumMod val="75000"/>
                  </a:schemeClr>
                </a:solidFill>
              </a:rPr>
              <a:t>Digital Key Terms</a:t>
            </a:r>
            <a:endParaRPr lang="en-US" sz="4000" dirty="0">
              <a:solidFill>
                <a:schemeClr val="accent1">
                  <a:lumMod val="75000"/>
                </a:schemeClr>
              </a:solidFill>
            </a:endParaRPr>
          </a:p>
        </p:txBody>
      </p:sp>
      <p:sp>
        <p:nvSpPr>
          <p:cNvPr id="73731" name="Rectangle 4"/>
          <p:cNvSpPr>
            <a:spLocks noChangeArrowheads="1"/>
          </p:cNvSpPr>
          <p:nvPr/>
        </p:nvSpPr>
        <p:spPr bwMode="auto">
          <a:xfrm>
            <a:off x="20638" y="0"/>
            <a:ext cx="9155112" cy="6889750"/>
          </a:xfrm>
          <a:prstGeom prst="rect">
            <a:avLst/>
          </a:prstGeom>
          <a:noFill/>
          <a:ln w="762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400">
              <a:latin typeface="Times" pitchFamily="18" charset="0"/>
            </a:endParaRPr>
          </a:p>
        </p:txBody>
      </p:sp>
      <p:sp>
        <p:nvSpPr>
          <p:cNvPr id="73732" name="Text Box 5"/>
          <p:cNvSpPr txBox="1">
            <a:spLocks noChangeArrowheads="1"/>
          </p:cNvSpPr>
          <p:nvPr/>
        </p:nvSpPr>
        <p:spPr bwMode="auto">
          <a:xfrm>
            <a:off x="1447800" y="1479550"/>
            <a:ext cx="6553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ourier" pitchFamily="49" charset="0"/>
                <a:cs typeface="Arial" charset="0"/>
              </a:defRPr>
            </a:lvl1pPr>
            <a:lvl2pPr marL="742950" indent="-285750" eaLnBrk="0" hangingPunct="0">
              <a:defRPr>
                <a:solidFill>
                  <a:schemeClr val="tx1"/>
                </a:solidFill>
                <a:latin typeface="Courier" pitchFamily="49" charset="0"/>
                <a:cs typeface="Arial" charset="0"/>
              </a:defRPr>
            </a:lvl2pPr>
            <a:lvl3pPr marL="1143000" indent="-228600" eaLnBrk="0" hangingPunct="0">
              <a:defRPr>
                <a:solidFill>
                  <a:schemeClr val="tx1"/>
                </a:solidFill>
                <a:latin typeface="Courier" pitchFamily="49" charset="0"/>
                <a:cs typeface="Arial" charset="0"/>
              </a:defRPr>
            </a:lvl3pPr>
            <a:lvl4pPr marL="1600200" indent="-228600" eaLnBrk="0" hangingPunct="0">
              <a:defRPr>
                <a:solidFill>
                  <a:schemeClr val="tx1"/>
                </a:solidFill>
                <a:latin typeface="Courier" pitchFamily="49" charset="0"/>
                <a:cs typeface="Arial" charset="0"/>
              </a:defRPr>
            </a:lvl4pPr>
            <a:lvl5pPr marL="2057400" indent="-228600" eaLnBrk="0" hangingPunct="0">
              <a:defRPr>
                <a:solidFill>
                  <a:schemeClr val="tx1"/>
                </a:solidFill>
                <a:latin typeface="Courier" pitchFamily="49" charset="0"/>
                <a:cs typeface="Arial" charset="0"/>
              </a:defRPr>
            </a:lvl5pPr>
            <a:lvl6pPr marL="2514600" indent="-228600" eaLnBrk="0" fontAlgn="base" hangingPunct="0">
              <a:spcBef>
                <a:spcPct val="0"/>
              </a:spcBef>
              <a:spcAft>
                <a:spcPct val="0"/>
              </a:spcAft>
              <a:defRPr>
                <a:solidFill>
                  <a:schemeClr val="tx1"/>
                </a:solidFill>
                <a:latin typeface="Courier" pitchFamily="49" charset="0"/>
                <a:cs typeface="Arial" charset="0"/>
              </a:defRPr>
            </a:lvl6pPr>
            <a:lvl7pPr marL="2971800" indent="-228600" eaLnBrk="0" fontAlgn="base" hangingPunct="0">
              <a:spcBef>
                <a:spcPct val="0"/>
              </a:spcBef>
              <a:spcAft>
                <a:spcPct val="0"/>
              </a:spcAft>
              <a:defRPr>
                <a:solidFill>
                  <a:schemeClr val="tx1"/>
                </a:solidFill>
                <a:latin typeface="Courier" pitchFamily="49" charset="0"/>
                <a:cs typeface="Arial" charset="0"/>
              </a:defRPr>
            </a:lvl7pPr>
            <a:lvl8pPr marL="3429000" indent="-228600" eaLnBrk="0" fontAlgn="base" hangingPunct="0">
              <a:spcBef>
                <a:spcPct val="0"/>
              </a:spcBef>
              <a:spcAft>
                <a:spcPct val="0"/>
              </a:spcAft>
              <a:defRPr>
                <a:solidFill>
                  <a:schemeClr val="tx1"/>
                </a:solidFill>
                <a:latin typeface="Courier" pitchFamily="49" charset="0"/>
                <a:cs typeface="Arial" charset="0"/>
              </a:defRPr>
            </a:lvl8pPr>
            <a:lvl9pPr marL="3886200" indent="-228600" eaLnBrk="0" fontAlgn="base" hangingPunct="0">
              <a:spcBef>
                <a:spcPct val="0"/>
              </a:spcBef>
              <a:spcAft>
                <a:spcPct val="0"/>
              </a:spcAft>
              <a:defRPr>
                <a:solidFill>
                  <a:schemeClr val="tx1"/>
                </a:solidFill>
                <a:latin typeface="Courier" pitchFamily="49" charset="0"/>
                <a:cs typeface="Arial" charset="0"/>
              </a:defRPr>
            </a:lvl9pPr>
          </a:lstStyle>
          <a:p>
            <a:pPr eaLnBrk="1" hangingPunct="1">
              <a:spcBef>
                <a:spcPct val="50000"/>
              </a:spcBef>
            </a:pPr>
            <a:r>
              <a:rPr lang="en-US" sz="3600">
                <a:latin typeface="Times" pitchFamily="18" charset="0"/>
              </a:rPr>
              <a:t> </a:t>
            </a:r>
          </a:p>
        </p:txBody>
      </p:sp>
      <p:sp>
        <p:nvSpPr>
          <p:cNvPr id="73733" name="Text Box 6"/>
          <p:cNvSpPr txBox="1">
            <a:spLocks noChangeArrowheads="1"/>
          </p:cNvSpPr>
          <p:nvPr/>
        </p:nvSpPr>
        <p:spPr bwMode="auto">
          <a:xfrm>
            <a:off x="531813" y="1517650"/>
            <a:ext cx="2209800"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ourier" pitchFamily="49" charset="0"/>
                <a:cs typeface="Arial" charset="0"/>
              </a:defRPr>
            </a:lvl1pPr>
            <a:lvl2pPr marL="742950" indent="-285750" eaLnBrk="0" hangingPunct="0">
              <a:defRPr>
                <a:solidFill>
                  <a:schemeClr val="tx1"/>
                </a:solidFill>
                <a:latin typeface="Courier" pitchFamily="49" charset="0"/>
                <a:cs typeface="Arial" charset="0"/>
              </a:defRPr>
            </a:lvl2pPr>
            <a:lvl3pPr marL="1143000" indent="-228600" eaLnBrk="0" hangingPunct="0">
              <a:defRPr>
                <a:solidFill>
                  <a:schemeClr val="tx1"/>
                </a:solidFill>
                <a:latin typeface="Courier" pitchFamily="49" charset="0"/>
                <a:cs typeface="Arial" charset="0"/>
              </a:defRPr>
            </a:lvl3pPr>
            <a:lvl4pPr marL="1600200" indent="-228600" eaLnBrk="0" hangingPunct="0">
              <a:defRPr>
                <a:solidFill>
                  <a:schemeClr val="tx1"/>
                </a:solidFill>
                <a:latin typeface="Courier" pitchFamily="49" charset="0"/>
                <a:cs typeface="Arial" charset="0"/>
              </a:defRPr>
            </a:lvl4pPr>
            <a:lvl5pPr marL="2057400" indent="-228600" eaLnBrk="0" hangingPunct="0">
              <a:defRPr>
                <a:solidFill>
                  <a:schemeClr val="tx1"/>
                </a:solidFill>
                <a:latin typeface="Courier" pitchFamily="49" charset="0"/>
                <a:cs typeface="Arial" charset="0"/>
              </a:defRPr>
            </a:lvl5pPr>
            <a:lvl6pPr marL="2514600" indent="-228600" eaLnBrk="0" fontAlgn="base" hangingPunct="0">
              <a:spcBef>
                <a:spcPct val="0"/>
              </a:spcBef>
              <a:spcAft>
                <a:spcPct val="0"/>
              </a:spcAft>
              <a:defRPr>
                <a:solidFill>
                  <a:schemeClr val="tx1"/>
                </a:solidFill>
                <a:latin typeface="Courier" pitchFamily="49" charset="0"/>
                <a:cs typeface="Arial" charset="0"/>
              </a:defRPr>
            </a:lvl6pPr>
            <a:lvl7pPr marL="2971800" indent="-228600" eaLnBrk="0" fontAlgn="base" hangingPunct="0">
              <a:spcBef>
                <a:spcPct val="0"/>
              </a:spcBef>
              <a:spcAft>
                <a:spcPct val="0"/>
              </a:spcAft>
              <a:defRPr>
                <a:solidFill>
                  <a:schemeClr val="tx1"/>
                </a:solidFill>
                <a:latin typeface="Courier" pitchFamily="49" charset="0"/>
                <a:cs typeface="Arial" charset="0"/>
              </a:defRPr>
            </a:lvl7pPr>
            <a:lvl8pPr marL="3429000" indent="-228600" eaLnBrk="0" fontAlgn="base" hangingPunct="0">
              <a:spcBef>
                <a:spcPct val="0"/>
              </a:spcBef>
              <a:spcAft>
                <a:spcPct val="0"/>
              </a:spcAft>
              <a:defRPr>
                <a:solidFill>
                  <a:schemeClr val="tx1"/>
                </a:solidFill>
                <a:latin typeface="Courier" pitchFamily="49" charset="0"/>
                <a:cs typeface="Arial" charset="0"/>
              </a:defRPr>
            </a:lvl8pPr>
            <a:lvl9pPr marL="3886200" indent="-228600" eaLnBrk="0" fontAlgn="base" hangingPunct="0">
              <a:spcBef>
                <a:spcPct val="0"/>
              </a:spcBef>
              <a:spcAft>
                <a:spcPct val="0"/>
              </a:spcAft>
              <a:defRPr>
                <a:solidFill>
                  <a:schemeClr val="tx1"/>
                </a:solidFill>
                <a:latin typeface="Courier" pitchFamily="49" charset="0"/>
                <a:cs typeface="Arial" charset="0"/>
              </a:defRPr>
            </a:lvl9pPr>
          </a:lstStyle>
          <a:p>
            <a:pPr algn="r" eaLnBrk="1" hangingPunct="1"/>
            <a:r>
              <a:rPr lang="en-US" sz="2400" b="1" i="1">
                <a:solidFill>
                  <a:schemeClr val="tx2"/>
                </a:solidFill>
                <a:latin typeface="Times" pitchFamily="18" charset="0"/>
              </a:rPr>
              <a:t>OR gate</a:t>
            </a:r>
          </a:p>
          <a:p>
            <a:pPr algn="r" eaLnBrk="1" hangingPunct="1"/>
            <a:endParaRPr lang="en-US" sz="2400" b="1" i="1">
              <a:solidFill>
                <a:schemeClr val="tx2"/>
              </a:solidFill>
              <a:latin typeface="Times" pitchFamily="18" charset="0"/>
            </a:endParaRPr>
          </a:p>
          <a:p>
            <a:pPr algn="r" eaLnBrk="1" hangingPunct="1"/>
            <a:endParaRPr lang="en-US" sz="1600" b="1" i="1">
              <a:solidFill>
                <a:schemeClr val="tx2"/>
              </a:solidFill>
              <a:latin typeface="Times" pitchFamily="18" charset="0"/>
            </a:endParaRPr>
          </a:p>
          <a:p>
            <a:pPr algn="r" eaLnBrk="1" hangingPunct="1"/>
            <a:r>
              <a:rPr lang="en-US" sz="2400" b="1" i="1">
                <a:solidFill>
                  <a:schemeClr val="tx2"/>
                </a:solidFill>
                <a:latin typeface="Times" pitchFamily="18" charset="0"/>
              </a:rPr>
              <a:t>NAND gate</a:t>
            </a:r>
          </a:p>
          <a:p>
            <a:pPr algn="r" eaLnBrk="1" hangingPunct="1"/>
            <a:endParaRPr lang="en-US" sz="2400" b="1" i="1">
              <a:solidFill>
                <a:schemeClr val="tx2"/>
              </a:solidFill>
              <a:latin typeface="Times" pitchFamily="18" charset="0"/>
            </a:endParaRPr>
          </a:p>
          <a:p>
            <a:pPr algn="r" eaLnBrk="1" hangingPunct="1"/>
            <a:endParaRPr lang="en-US" sz="1600" b="1" i="1">
              <a:solidFill>
                <a:schemeClr val="tx2"/>
              </a:solidFill>
              <a:latin typeface="Times" pitchFamily="18" charset="0"/>
            </a:endParaRPr>
          </a:p>
          <a:p>
            <a:pPr algn="r" eaLnBrk="1" hangingPunct="1"/>
            <a:r>
              <a:rPr lang="en-US" sz="2400" b="1" i="1">
                <a:solidFill>
                  <a:schemeClr val="tx2"/>
                </a:solidFill>
                <a:latin typeface="Times" pitchFamily="18" charset="0"/>
              </a:rPr>
              <a:t>NOR gate</a:t>
            </a:r>
          </a:p>
          <a:p>
            <a:pPr algn="r" eaLnBrk="1" hangingPunct="1"/>
            <a:endParaRPr lang="en-US" sz="2400" b="1" i="1">
              <a:solidFill>
                <a:schemeClr val="tx2"/>
              </a:solidFill>
              <a:latin typeface="Times" pitchFamily="18" charset="0"/>
            </a:endParaRPr>
          </a:p>
          <a:p>
            <a:pPr algn="r" eaLnBrk="1" hangingPunct="1"/>
            <a:endParaRPr lang="en-US" sz="2400" b="1" i="1">
              <a:solidFill>
                <a:schemeClr val="tx2"/>
              </a:solidFill>
              <a:latin typeface="Times" pitchFamily="18" charset="0"/>
            </a:endParaRPr>
          </a:p>
          <a:p>
            <a:pPr algn="r" eaLnBrk="1" hangingPunct="1"/>
            <a:r>
              <a:rPr lang="en-US" sz="2400" b="1" i="1">
                <a:solidFill>
                  <a:schemeClr val="tx2"/>
                </a:solidFill>
                <a:latin typeface="Times" pitchFamily="18" charset="0"/>
              </a:rPr>
              <a:t>Exclusive-OR gate</a:t>
            </a:r>
          </a:p>
          <a:p>
            <a:pPr algn="r" eaLnBrk="1" hangingPunct="1"/>
            <a:endParaRPr lang="en-US" sz="1600" b="1" i="1">
              <a:solidFill>
                <a:schemeClr val="tx2"/>
              </a:solidFill>
              <a:latin typeface="Times" pitchFamily="18" charset="0"/>
            </a:endParaRPr>
          </a:p>
          <a:p>
            <a:pPr algn="r" eaLnBrk="1" hangingPunct="1"/>
            <a:r>
              <a:rPr lang="en-US" sz="2400" b="1" i="1">
                <a:solidFill>
                  <a:schemeClr val="tx2"/>
                </a:solidFill>
                <a:latin typeface="Times" pitchFamily="18" charset="0"/>
              </a:rPr>
              <a:t>Exclusive-NOR gate</a:t>
            </a:r>
          </a:p>
        </p:txBody>
      </p:sp>
      <p:sp>
        <p:nvSpPr>
          <p:cNvPr id="9" name="Text Box 7"/>
          <p:cNvSpPr txBox="1">
            <a:spLocks noChangeArrowheads="1"/>
          </p:cNvSpPr>
          <p:nvPr/>
        </p:nvSpPr>
        <p:spPr bwMode="auto">
          <a:xfrm>
            <a:off x="2673350" y="1557338"/>
            <a:ext cx="64706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ourier" pitchFamily="49" charset="0"/>
                <a:cs typeface="Arial" charset="0"/>
              </a:defRPr>
            </a:lvl1pPr>
            <a:lvl2pPr marL="742950" indent="-285750" eaLnBrk="0" hangingPunct="0">
              <a:defRPr>
                <a:solidFill>
                  <a:schemeClr val="tx1"/>
                </a:solidFill>
                <a:latin typeface="Courier" pitchFamily="49" charset="0"/>
                <a:cs typeface="Arial" charset="0"/>
              </a:defRPr>
            </a:lvl2pPr>
            <a:lvl3pPr marL="1143000" indent="-228600" eaLnBrk="0" hangingPunct="0">
              <a:defRPr>
                <a:solidFill>
                  <a:schemeClr val="tx1"/>
                </a:solidFill>
                <a:latin typeface="Courier" pitchFamily="49" charset="0"/>
                <a:cs typeface="Arial" charset="0"/>
              </a:defRPr>
            </a:lvl3pPr>
            <a:lvl4pPr marL="1600200" indent="-228600" eaLnBrk="0" hangingPunct="0">
              <a:defRPr>
                <a:solidFill>
                  <a:schemeClr val="tx1"/>
                </a:solidFill>
                <a:latin typeface="Courier" pitchFamily="49" charset="0"/>
                <a:cs typeface="Arial" charset="0"/>
              </a:defRPr>
            </a:lvl4pPr>
            <a:lvl5pPr marL="2057400" indent="-228600" eaLnBrk="0" hangingPunct="0">
              <a:defRPr>
                <a:solidFill>
                  <a:schemeClr val="tx1"/>
                </a:solidFill>
                <a:latin typeface="Courier" pitchFamily="49" charset="0"/>
                <a:cs typeface="Arial" charset="0"/>
              </a:defRPr>
            </a:lvl5pPr>
            <a:lvl6pPr marL="2514600" indent="-228600" eaLnBrk="0" fontAlgn="base" hangingPunct="0">
              <a:spcBef>
                <a:spcPct val="0"/>
              </a:spcBef>
              <a:spcAft>
                <a:spcPct val="0"/>
              </a:spcAft>
              <a:defRPr>
                <a:solidFill>
                  <a:schemeClr val="tx1"/>
                </a:solidFill>
                <a:latin typeface="Courier" pitchFamily="49" charset="0"/>
                <a:cs typeface="Arial" charset="0"/>
              </a:defRPr>
            </a:lvl6pPr>
            <a:lvl7pPr marL="2971800" indent="-228600" eaLnBrk="0" fontAlgn="base" hangingPunct="0">
              <a:spcBef>
                <a:spcPct val="0"/>
              </a:spcBef>
              <a:spcAft>
                <a:spcPct val="0"/>
              </a:spcAft>
              <a:defRPr>
                <a:solidFill>
                  <a:schemeClr val="tx1"/>
                </a:solidFill>
                <a:latin typeface="Courier" pitchFamily="49" charset="0"/>
                <a:cs typeface="Arial" charset="0"/>
              </a:defRPr>
            </a:lvl7pPr>
            <a:lvl8pPr marL="3429000" indent="-228600" eaLnBrk="0" fontAlgn="base" hangingPunct="0">
              <a:spcBef>
                <a:spcPct val="0"/>
              </a:spcBef>
              <a:spcAft>
                <a:spcPct val="0"/>
              </a:spcAft>
              <a:defRPr>
                <a:solidFill>
                  <a:schemeClr val="tx1"/>
                </a:solidFill>
                <a:latin typeface="Courier" pitchFamily="49" charset="0"/>
                <a:cs typeface="Arial" charset="0"/>
              </a:defRPr>
            </a:lvl8pPr>
            <a:lvl9pPr marL="3886200" indent="-228600" eaLnBrk="0" fontAlgn="base" hangingPunct="0">
              <a:spcBef>
                <a:spcPct val="0"/>
              </a:spcBef>
              <a:spcAft>
                <a:spcPct val="0"/>
              </a:spcAft>
              <a:defRPr>
                <a:solidFill>
                  <a:schemeClr val="tx1"/>
                </a:solidFill>
                <a:latin typeface="Courier" pitchFamily="49" charset="0"/>
                <a:cs typeface="Arial" charset="0"/>
              </a:defRPr>
            </a:lvl9pPr>
          </a:lstStyle>
          <a:p>
            <a:pPr algn="just" eaLnBrk="1" hangingPunct="1">
              <a:spcBef>
                <a:spcPct val="50000"/>
              </a:spcBef>
            </a:pPr>
            <a:r>
              <a:rPr lang="en-US" sz="2400">
                <a:latin typeface="Times" pitchFamily="18" charset="0"/>
              </a:rPr>
              <a:t>A logic gate that produces a HIGH output when one or more inputs are HIGH.</a:t>
            </a:r>
          </a:p>
        </p:txBody>
      </p:sp>
      <p:sp>
        <p:nvSpPr>
          <p:cNvPr id="10" name="Text Box 8"/>
          <p:cNvSpPr txBox="1">
            <a:spLocks noChangeArrowheads="1"/>
          </p:cNvSpPr>
          <p:nvPr/>
        </p:nvSpPr>
        <p:spPr bwMode="auto">
          <a:xfrm>
            <a:off x="2667000" y="2454275"/>
            <a:ext cx="6477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ourier" pitchFamily="49" charset="0"/>
                <a:cs typeface="Arial" charset="0"/>
              </a:defRPr>
            </a:lvl1pPr>
            <a:lvl2pPr marL="742950" indent="-285750" eaLnBrk="0" hangingPunct="0">
              <a:defRPr>
                <a:solidFill>
                  <a:schemeClr val="tx1"/>
                </a:solidFill>
                <a:latin typeface="Courier" pitchFamily="49" charset="0"/>
                <a:cs typeface="Arial" charset="0"/>
              </a:defRPr>
            </a:lvl2pPr>
            <a:lvl3pPr marL="1143000" indent="-228600" eaLnBrk="0" hangingPunct="0">
              <a:defRPr>
                <a:solidFill>
                  <a:schemeClr val="tx1"/>
                </a:solidFill>
                <a:latin typeface="Courier" pitchFamily="49" charset="0"/>
                <a:cs typeface="Arial" charset="0"/>
              </a:defRPr>
            </a:lvl3pPr>
            <a:lvl4pPr marL="1600200" indent="-228600" eaLnBrk="0" hangingPunct="0">
              <a:defRPr>
                <a:solidFill>
                  <a:schemeClr val="tx1"/>
                </a:solidFill>
                <a:latin typeface="Courier" pitchFamily="49" charset="0"/>
                <a:cs typeface="Arial" charset="0"/>
              </a:defRPr>
            </a:lvl4pPr>
            <a:lvl5pPr marL="2057400" indent="-228600" eaLnBrk="0" hangingPunct="0">
              <a:defRPr>
                <a:solidFill>
                  <a:schemeClr val="tx1"/>
                </a:solidFill>
                <a:latin typeface="Courier" pitchFamily="49" charset="0"/>
                <a:cs typeface="Arial" charset="0"/>
              </a:defRPr>
            </a:lvl5pPr>
            <a:lvl6pPr marL="2514600" indent="-228600" eaLnBrk="0" fontAlgn="base" hangingPunct="0">
              <a:spcBef>
                <a:spcPct val="0"/>
              </a:spcBef>
              <a:spcAft>
                <a:spcPct val="0"/>
              </a:spcAft>
              <a:defRPr>
                <a:solidFill>
                  <a:schemeClr val="tx1"/>
                </a:solidFill>
                <a:latin typeface="Courier" pitchFamily="49" charset="0"/>
                <a:cs typeface="Arial" charset="0"/>
              </a:defRPr>
            </a:lvl6pPr>
            <a:lvl7pPr marL="2971800" indent="-228600" eaLnBrk="0" fontAlgn="base" hangingPunct="0">
              <a:spcBef>
                <a:spcPct val="0"/>
              </a:spcBef>
              <a:spcAft>
                <a:spcPct val="0"/>
              </a:spcAft>
              <a:defRPr>
                <a:solidFill>
                  <a:schemeClr val="tx1"/>
                </a:solidFill>
                <a:latin typeface="Courier" pitchFamily="49" charset="0"/>
                <a:cs typeface="Arial" charset="0"/>
              </a:defRPr>
            </a:lvl7pPr>
            <a:lvl8pPr marL="3429000" indent="-228600" eaLnBrk="0" fontAlgn="base" hangingPunct="0">
              <a:spcBef>
                <a:spcPct val="0"/>
              </a:spcBef>
              <a:spcAft>
                <a:spcPct val="0"/>
              </a:spcAft>
              <a:defRPr>
                <a:solidFill>
                  <a:schemeClr val="tx1"/>
                </a:solidFill>
                <a:latin typeface="Courier" pitchFamily="49" charset="0"/>
                <a:cs typeface="Arial" charset="0"/>
              </a:defRPr>
            </a:lvl8pPr>
            <a:lvl9pPr marL="3886200" indent="-228600" eaLnBrk="0" fontAlgn="base" hangingPunct="0">
              <a:spcBef>
                <a:spcPct val="0"/>
              </a:spcBef>
              <a:spcAft>
                <a:spcPct val="0"/>
              </a:spcAft>
              <a:defRPr>
                <a:solidFill>
                  <a:schemeClr val="tx1"/>
                </a:solidFill>
                <a:latin typeface="Courier" pitchFamily="49" charset="0"/>
                <a:cs typeface="Arial" charset="0"/>
              </a:defRPr>
            </a:lvl9pPr>
          </a:lstStyle>
          <a:p>
            <a:pPr algn="just" eaLnBrk="1" hangingPunct="1">
              <a:spcBef>
                <a:spcPct val="50000"/>
              </a:spcBef>
            </a:pPr>
            <a:r>
              <a:rPr lang="en-US" sz="2400">
                <a:latin typeface="Times" pitchFamily="18" charset="0"/>
              </a:rPr>
              <a:t>A logic gate that produces a LOW output only when all of its inputs are HIGH.</a:t>
            </a:r>
          </a:p>
        </p:txBody>
      </p:sp>
      <p:sp>
        <p:nvSpPr>
          <p:cNvPr id="11" name="Text Box 9"/>
          <p:cNvSpPr txBox="1">
            <a:spLocks noChangeArrowheads="1"/>
          </p:cNvSpPr>
          <p:nvPr/>
        </p:nvSpPr>
        <p:spPr bwMode="auto">
          <a:xfrm>
            <a:off x="2667000" y="3413125"/>
            <a:ext cx="6477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ourier" pitchFamily="49" charset="0"/>
                <a:cs typeface="Arial" charset="0"/>
              </a:defRPr>
            </a:lvl1pPr>
            <a:lvl2pPr marL="742950" indent="-285750" eaLnBrk="0" hangingPunct="0">
              <a:defRPr>
                <a:solidFill>
                  <a:schemeClr val="tx1"/>
                </a:solidFill>
                <a:latin typeface="Courier" pitchFamily="49" charset="0"/>
                <a:cs typeface="Arial" charset="0"/>
              </a:defRPr>
            </a:lvl2pPr>
            <a:lvl3pPr marL="1143000" indent="-228600" eaLnBrk="0" hangingPunct="0">
              <a:defRPr>
                <a:solidFill>
                  <a:schemeClr val="tx1"/>
                </a:solidFill>
                <a:latin typeface="Courier" pitchFamily="49" charset="0"/>
                <a:cs typeface="Arial" charset="0"/>
              </a:defRPr>
            </a:lvl3pPr>
            <a:lvl4pPr marL="1600200" indent="-228600" eaLnBrk="0" hangingPunct="0">
              <a:defRPr>
                <a:solidFill>
                  <a:schemeClr val="tx1"/>
                </a:solidFill>
                <a:latin typeface="Courier" pitchFamily="49" charset="0"/>
                <a:cs typeface="Arial" charset="0"/>
              </a:defRPr>
            </a:lvl4pPr>
            <a:lvl5pPr marL="2057400" indent="-228600" eaLnBrk="0" hangingPunct="0">
              <a:defRPr>
                <a:solidFill>
                  <a:schemeClr val="tx1"/>
                </a:solidFill>
                <a:latin typeface="Courier" pitchFamily="49" charset="0"/>
                <a:cs typeface="Arial" charset="0"/>
              </a:defRPr>
            </a:lvl5pPr>
            <a:lvl6pPr marL="2514600" indent="-228600" eaLnBrk="0" fontAlgn="base" hangingPunct="0">
              <a:spcBef>
                <a:spcPct val="0"/>
              </a:spcBef>
              <a:spcAft>
                <a:spcPct val="0"/>
              </a:spcAft>
              <a:defRPr>
                <a:solidFill>
                  <a:schemeClr val="tx1"/>
                </a:solidFill>
                <a:latin typeface="Courier" pitchFamily="49" charset="0"/>
                <a:cs typeface="Arial" charset="0"/>
              </a:defRPr>
            </a:lvl6pPr>
            <a:lvl7pPr marL="2971800" indent="-228600" eaLnBrk="0" fontAlgn="base" hangingPunct="0">
              <a:spcBef>
                <a:spcPct val="0"/>
              </a:spcBef>
              <a:spcAft>
                <a:spcPct val="0"/>
              </a:spcAft>
              <a:defRPr>
                <a:solidFill>
                  <a:schemeClr val="tx1"/>
                </a:solidFill>
                <a:latin typeface="Courier" pitchFamily="49" charset="0"/>
                <a:cs typeface="Arial" charset="0"/>
              </a:defRPr>
            </a:lvl7pPr>
            <a:lvl8pPr marL="3429000" indent="-228600" eaLnBrk="0" fontAlgn="base" hangingPunct="0">
              <a:spcBef>
                <a:spcPct val="0"/>
              </a:spcBef>
              <a:spcAft>
                <a:spcPct val="0"/>
              </a:spcAft>
              <a:defRPr>
                <a:solidFill>
                  <a:schemeClr val="tx1"/>
                </a:solidFill>
                <a:latin typeface="Courier" pitchFamily="49" charset="0"/>
                <a:cs typeface="Arial" charset="0"/>
              </a:defRPr>
            </a:lvl8pPr>
            <a:lvl9pPr marL="3886200" indent="-228600" eaLnBrk="0" fontAlgn="base" hangingPunct="0">
              <a:spcBef>
                <a:spcPct val="0"/>
              </a:spcBef>
              <a:spcAft>
                <a:spcPct val="0"/>
              </a:spcAft>
              <a:defRPr>
                <a:solidFill>
                  <a:schemeClr val="tx1"/>
                </a:solidFill>
                <a:latin typeface="Courier" pitchFamily="49" charset="0"/>
                <a:cs typeface="Arial" charset="0"/>
              </a:defRPr>
            </a:lvl9pPr>
          </a:lstStyle>
          <a:p>
            <a:pPr algn="just" eaLnBrk="1" hangingPunct="1">
              <a:spcBef>
                <a:spcPct val="50000"/>
              </a:spcBef>
            </a:pPr>
            <a:r>
              <a:rPr lang="en-US" sz="2400">
                <a:latin typeface="Times" pitchFamily="18" charset="0"/>
              </a:rPr>
              <a:t>A logic gate that produces a LOW output when one or more inputs are HIGH.</a:t>
            </a:r>
            <a:endParaRPr lang="en-US" sz="2400" b="1" i="1">
              <a:solidFill>
                <a:srgbClr val="000000"/>
              </a:solidFill>
              <a:latin typeface="Times" pitchFamily="18" charset="0"/>
            </a:endParaRPr>
          </a:p>
        </p:txBody>
      </p:sp>
      <p:sp>
        <p:nvSpPr>
          <p:cNvPr id="12" name="Text Box 10"/>
          <p:cNvSpPr txBox="1">
            <a:spLocks noChangeArrowheads="1"/>
          </p:cNvSpPr>
          <p:nvPr/>
        </p:nvSpPr>
        <p:spPr bwMode="auto">
          <a:xfrm>
            <a:off x="2667000" y="4495800"/>
            <a:ext cx="6477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ourier" pitchFamily="49" charset="0"/>
                <a:cs typeface="Arial" charset="0"/>
              </a:defRPr>
            </a:lvl1pPr>
            <a:lvl2pPr marL="742950" indent="-285750" eaLnBrk="0" hangingPunct="0">
              <a:defRPr>
                <a:solidFill>
                  <a:schemeClr val="tx1"/>
                </a:solidFill>
                <a:latin typeface="Courier" pitchFamily="49" charset="0"/>
                <a:cs typeface="Arial" charset="0"/>
              </a:defRPr>
            </a:lvl2pPr>
            <a:lvl3pPr marL="1143000" indent="-228600" eaLnBrk="0" hangingPunct="0">
              <a:defRPr>
                <a:solidFill>
                  <a:schemeClr val="tx1"/>
                </a:solidFill>
                <a:latin typeface="Courier" pitchFamily="49" charset="0"/>
                <a:cs typeface="Arial" charset="0"/>
              </a:defRPr>
            </a:lvl3pPr>
            <a:lvl4pPr marL="1600200" indent="-228600" eaLnBrk="0" hangingPunct="0">
              <a:defRPr>
                <a:solidFill>
                  <a:schemeClr val="tx1"/>
                </a:solidFill>
                <a:latin typeface="Courier" pitchFamily="49" charset="0"/>
                <a:cs typeface="Arial" charset="0"/>
              </a:defRPr>
            </a:lvl4pPr>
            <a:lvl5pPr marL="2057400" indent="-228600" eaLnBrk="0" hangingPunct="0">
              <a:defRPr>
                <a:solidFill>
                  <a:schemeClr val="tx1"/>
                </a:solidFill>
                <a:latin typeface="Courier" pitchFamily="49" charset="0"/>
                <a:cs typeface="Arial" charset="0"/>
              </a:defRPr>
            </a:lvl5pPr>
            <a:lvl6pPr marL="2514600" indent="-228600" eaLnBrk="0" fontAlgn="base" hangingPunct="0">
              <a:spcBef>
                <a:spcPct val="0"/>
              </a:spcBef>
              <a:spcAft>
                <a:spcPct val="0"/>
              </a:spcAft>
              <a:defRPr>
                <a:solidFill>
                  <a:schemeClr val="tx1"/>
                </a:solidFill>
                <a:latin typeface="Courier" pitchFamily="49" charset="0"/>
                <a:cs typeface="Arial" charset="0"/>
              </a:defRPr>
            </a:lvl6pPr>
            <a:lvl7pPr marL="2971800" indent="-228600" eaLnBrk="0" fontAlgn="base" hangingPunct="0">
              <a:spcBef>
                <a:spcPct val="0"/>
              </a:spcBef>
              <a:spcAft>
                <a:spcPct val="0"/>
              </a:spcAft>
              <a:defRPr>
                <a:solidFill>
                  <a:schemeClr val="tx1"/>
                </a:solidFill>
                <a:latin typeface="Courier" pitchFamily="49" charset="0"/>
                <a:cs typeface="Arial" charset="0"/>
              </a:defRPr>
            </a:lvl7pPr>
            <a:lvl8pPr marL="3429000" indent="-228600" eaLnBrk="0" fontAlgn="base" hangingPunct="0">
              <a:spcBef>
                <a:spcPct val="0"/>
              </a:spcBef>
              <a:spcAft>
                <a:spcPct val="0"/>
              </a:spcAft>
              <a:defRPr>
                <a:solidFill>
                  <a:schemeClr val="tx1"/>
                </a:solidFill>
                <a:latin typeface="Courier" pitchFamily="49" charset="0"/>
                <a:cs typeface="Arial" charset="0"/>
              </a:defRPr>
            </a:lvl8pPr>
            <a:lvl9pPr marL="3886200" indent="-228600" eaLnBrk="0" fontAlgn="base" hangingPunct="0">
              <a:spcBef>
                <a:spcPct val="0"/>
              </a:spcBef>
              <a:spcAft>
                <a:spcPct val="0"/>
              </a:spcAft>
              <a:defRPr>
                <a:solidFill>
                  <a:schemeClr val="tx1"/>
                </a:solidFill>
                <a:latin typeface="Courier" pitchFamily="49" charset="0"/>
                <a:cs typeface="Arial" charset="0"/>
              </a:defRPr>
            </a:lvl9pPr>
          </a:lstStyle>
          <a:p>
            <a:pPr algn="just" eaLnBrk="1" hangingPunct="1">
              <a:spcBef>
                <a:spcPct val="50000"/>
              </a:spcBef>
            </a:pPr>
            <a:r>
              <a:rPr lang="en-US" sz="2400">
                <a:latin typeface="Times" pitchFamily="18" charset="0"/>
              </a:rPr>
              <a:t>A logic gate that produces a HIGH output only when its two inputs are at opposite levels.</a:t>
            </a:r>
          </a:p>
        </p:txBody>
      </p:sp>
      <p:sp>
        <p:nvSpPr>
          <p:cNvPr id="13" name="Text Box 11"/>
          <p:cNvSpPr txBox="1">
            <a:spLocks noChangeArrowheads="1"/>
          </p:cNvSpPr>
          <p:nvPr/>
        </p:nvSpPr>
        <p:spPr bwMode="auto">
          <a:xfrm>
            <a:off x="2667000" y="5465763"/>
            <a:ext cx="64770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ourier" pitchFamily="49" charset="0"/>
                <a:cs typeface="Arial" charset="0"/>
              </a:defRPr>
            </a:lvl1pPr>
            <a:lvl2pPr marL="742950" indent="-285750" eaLnBrk="0" hangingPunct="0">
              <a:defRPr>
                <a:solidFill>
                  <a:schemeClr val="tx1"/>
                </a:solidFill>
                <a:latin typeface="Courier" pitchFamily="49" charset="0"/>
                <a:cs typeface="Arial" charset="0"/>
              </a:defRPr>
            </a:lvl2pPr>
            <a:lvl3pPr marL="1143000" indent="-228600" eaLnBrk="0" hangingPunct="0">
              <a:defRPr>
                <a:solidFill>
                  <a:schemeClr val="tx1"/>
                </a:solidFill>
                <a:latin typeface="Courier" pitchFamily="49" charset="0"/>
                <a:cs typeface="Arial" charset="0"/>
              </a:defRPr>
            </a:lvl3pPr>
            <a:lvl4pPr marL="1600200" indent="-228600" eaLnBrk="0" hangingPunct="0">
              <a:defRPr>
                <a:solidFill>
                  <a:schemeClr val="tx1"/>
                </a:solidFill>
                <a:latin typeface="Courier" pitchFamily="49" charset="0"/>
                <a:cs typeface="Arial" charset="0"/>
              </a:defRPr>
            </a:lvl4pPr>
            <a:lvl5pPr marL="2057400" indent="-228600" eaLnBrk="0" hangingPunct="0">
              <a:defRPr>
                <a:solidFill>
                  <a:schemeClr val="tx1"/>
                </a:solidFill>
                <a:latin typeface="Courier" pitchFamily="49" charset="0"/>
                <a:cs typeface="Arial" charset="0"/>
              </a:defRPr>
            </a:lvl5pPr>
            <a:lvl6pPr marL="2514600" indent="-228600" eaLnBrk="0" fontAlgn="base" hangingPunct="0">
              <a:spcBef>
                <a:spcPct val="0"/>
              </a:spcBef>
              <a:spcAft>
                <a:spcPct val="0"/>
              </a:spcAft>
              <a:defRPr>
                <a:solidFill>
                  <a:schemeClr val="tx1"/>
                </a:solidFill>
                <a:latin typeface="Courier" pitchFamily="49" charset="0"/>
                <a:cs typeface="Arial" charset="0"/>
              </a:defRPr>
            </a:lvl6pPr>
            <a:lvl7pPr marL="2971800" indent="-228600" eaLnBrk="0" fontAlgn="base" hangingPunct="0">
              <a:spcBef>
                <a:spcPct val="0"/>
              </a:spcBef>
              <a:spcAft>
                <a:spcPct val="0"/>
              </a:spcAft>
              <a:defRPr>
                <a:solidFill>
                  <a:schemeClr val="tx1"/>
                </a:solidFill>
                <a:latin typeface="Courier" pitchFamily="49" charset="0"/>
                <a:cs typeface="Arial" charset="0"/>
              </a:defRPr>
            </a:lvl7pPr>
            <a:lvl8pPr marL="3429000" indent="-228600" eaLnBrk="0" fontAlgn="base" hangingPunct="0">
              <a:spcBef>
                <a:spcPct val="0"/>
              </a:spcBef>
              <a:spcAft>
                <a:spcPct val="0"/>
              </a:spcAft>
              <a:defRPr>
                <a:solidFill>
                  <a:schemeClr val="tx1"/>
                </a:solidFill>
                <a:latin typeface="Courier" pitchFamily="49" charset="0"/>
                <a:cs typeface="Arial" charset="0"/>
              </a:defRPr>
            </a:lvl8pPr>
            <a:lvl9pPr marL="3886200" indent="-228600" eaLnBrk="0" fontAlgn="base" hangingPunct="0">
              <a:spcBef>
                <a:spcPct val="0"/>
              </a:spcBef>
              <a:spcAft>
                <a:spcPct val="0"/>
              </a:spcAft>
              <a:defRPr>
                <a:solidFill>
                  <a:schemeClr val="tx1"/>
                </a:solidFill>
                <a:latin typeface="Courier" pitchFamily="49" charset="0"/>
                <a:cs typeface="Arial" charset="0"/>
              </a:defRPr>
            </a:lvl9pPr>
          </a:lstStyle>
          <a:p>
            <a:pPr algn="just" eaLnBrk="1" hangingPunct="1">
              <a:spcBef>
                <a:spcPct val="50000"/>
              </a:spcBef>
            </a:pPr>
            <a:r>
              <a:rPr lang="en-US" sz="2400" dirty="0">
                <a:latin typeface="Times" pitchFamily="18" charset="0"/>
              </a:rPr>
              <a:t>A logic gate that produces a LOW output only when its two inputs are at opposite levels.</a:t>
            </a:r>
          </a:p>
        </p:txBody>
      </p:sp>
    </p:spTree>
    <p:extLst>
      <p:ext uri="{BB962C8B-B14F-4D97-AF65-F5344CB8AC3E}">
        <p14:creationId xmlns:p14="http://schemas.microsoft.com/office/powerpoint/2010/main" val="20746013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1+#ppt_w/2"/>
                                          </p:val>
                                        </p:tav>
                                        <p:tav tm="100000">
                                          <p:val>
                                            <p:strVal val="#ppt_x"/>
                                          </p:val>
                                        </p:tav>
                                      </p:tavLst>
                                    </p:anim>
                                    <p:anim calcmode="lin" valueType="num">
                                      <p:cBhvr additive="base">
                                        <p:cTn id="1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1+#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1+#ppt_w/2"/>
                                          </p:val>
                                        </p:tav>
                                        <p:tav tm="100000">
                                          <p:val>
                                            <p:strVal val="#ppt_x"/>
                                          </p:val>
                                        </p:tav>
                                      </p:tavLst>
                                    </p:anim>
                                    <p:anim calcmode="lin" valueType="num">
                                      <p:cBhvr additive="base">
                                        <p:cTn id="26"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1+#ppt_w/2"/>
                                          </p:val>
                                        </p:tav>
                                        <p:tav tm="100000">
                                          <p:val>
                                            <p:strVal val="#ppt_x"/>
                                          </p:val>
                                        </p:tav>
                                      </p:tavLst>
                                    </p:anim>
                                    <p:anim calcmode="lin" valueType="num">
                                      <p:cBhvr additive="base">
                                        <p:cTn id="32"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P spid="10" grpId="0" autoUpdateAnimBg="0"/>
      <p:bldP spid="11" grpId="0" autoUpdateAnimBg="0"/>
      <p:bldP spid="12" grpId="0" autoUpdateAnimBg="0"/>
      <p:bldP spid="13"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 Gate</a:t>
            </a:r>
            <a:endParaRPr lang="en-US" dirty="0"/>
          </a:p>
        </p:txBody>
      </p:sp>
      <p:sp>
        <p:nvSpPr>
          <p:cNvPr id="3" name="Content Placeholder 2"/>
          <p:cNvSpPr>
            <a:spLocks noGrp="1"/>
          </p:cNvSpPr>
          <p:nvPr>
            <p:ph idx="1"/>
          </p:nvPr>
        </p:nvSpPr>
        <p:spPr/>
        <p:txBody>
          <a:bodyPr/>
          <a:lstStyle/>
          <a:p>
            <a:r>
              <a:rPr lang="en-US" dirty="0"/>
              <a:t>Boolean expression for the </a:t>
            </a:r>
            <a:r>
              <a:rPr lang="en-US" b="1" dirty="0"/>
              <a:t>OR</a:t>
            </a:r>
            <a:r>
              <a:rPr lang="en-US" dirty="0"/>
              <a:t> </a:t>
            </a:r>
            <a:r>
              <a:rPr lang="en-US" dirty="0" smtClean="0"/>
              <a:t>operation:</a:t>
            </a:r>
          </a:p>
          <a:p>
            <a:pPr lvl="1"/>
            <a:r>
              <a:rPr lang="en-US" dirty="0" smtClean="0"/>
              <a:t>X = A + B </a:t>
            </a:r>
            <a:r>
              <a:rPr lang="en-US" i="1" dirty="0">
                <a:ea typeface="ＭＳ Ｐゴシック" pitchFamily="34" charset="-128"/>
              </a:rPr>
              <a:t>—  </a:t>
            </a:r>
            <a:r>
              <a:rPr lang="en-US" dirty="0">
                <a:ea typeface="ＭＳ Ｐゴシック" pitchFamily="34" charset="-128"/>
              </a:rPr>
              <a:t>Read as “</a:t>
            </a:r>
            <a:r>
              <a:rPr lang="en-US" i="1" dirty="0">
                <a:ea typeface="ＭＳ Ｐゴシック" pitchFamily="34" charset="-128"/>
              </a:rPr>
              <a:t>X</a:t>
            </a:r>
            <a:r>
              <a:rPr lang="en-US" dirty="0">
                <a:ea typeface="ＭＳ Ｐゴシック" pitchFamily="34" charset="-128"/>
              </a:rPr>
              <a:t> equals </a:t>
            </a:r>
            <a:r>
              <a:rPr lang="en-US" i="1" dirty="0">
                <a:ea typeface="ＭＳ Ｐゴシック" pitchFamily="34" charset="-128"/>
              </a:rPr>
              <a:t>A</a:t>
            </a:r>
            <a:r>
              <a:rPr lang="en-US" dirty="0">
                <a:ea typeface="ＭＳ Ｐゴシック" pitchFamily="34" charset="-128"/>
              </a:rPr>
              <a:t> OR </a:t>
            </a:r>
            <a:r>
              <a:rPr lang="en-US" i="1" dirty="0">
                <a:ea typeface="ＭＳ Ｐゴシック" pitchFamily="34" charset="-128"/>
              </a:rPr>
              <a:t>B</a:t>
            </a:r>
            <a:r>
              <a:rPr lang="en-US" dirty="0" smtClean="0">
                <a:ea typeface="ＭＳ Ｐゴシック" pitchFamily="34" charset="-128"/>
              </a:rPr>
              <a:t>”</a:t>
            </a:r>
            <a:endParaRPr lang="en-US" dirty="0" smtClean="0"/>
          </a:p>
          <a:p>
            <a:pPr lvl="1"/>
            <a:endParaRPr lang="en-US" dirty="0" smtClean="0"/>
          </a:p>
          <a:p>
            <a:endParaRPr lang="en-US" dirty="0" smtClean="0"/>
          </a:p>
          <a:p>
            <a:r>
              <a:rPr lang="en-US" dirty="0">
                <a:ea typeface="ＭＳ Ｐゴシック" pitchFamily="34" charset="-128"/>
              </a:rPr>
              <a:t>Truth table/circuit symbol for a two input OR </a:t>
            </a:r>
            <a:r>
              <a:rPr lang="en-US" dirty="0" smtClean="0">
                <a:ea typeface="ＭＳ Ｐゴシック" pitchFamily="34" charset="-128"/>
              </a:rPr>
              <a:t>gate</a:t>
            </a:r>
            <a:r>
              <a:rPr lang="en-US" dirty="0" smtClean="0"/>
              <a:t>:</a:t>
            </a:r>
            <a:endParaRPr lang="en-US" dirty="0"/>
          </a:p>
        </p:txBody>
      </p:sp>
      <p:pic>
        <p:nvPicPr>
          <p:cNvPr id="7" name="Picture 4" descr="fg03_00000_AAGTNKW0"/>
          <p:cNvPicPr>
            <a:picLocks noChangeAspect="1" noChangeArrowheads="1"/>
          </p:cNvPicPr>
          <p:nvPr>
            <p:custDataLst>
              <p:tags r:id="rId1"/>
            </p:custDataLst>
          </p:nvPr>
        </p:nvPicPr>
        <p:blipFill>
          <a:blip r:embed="rId3"/>
          <a:srcRect/>
          <a:stretch>
            <a:fillRect/>
          </a:stretch>
        </p:blipFill>
        <p:spPr bwMode="auto">
          <a:xfrm>
            <a:off x="1524000" y="3810000"/>
            <a:ext cx="6210026" cy="2446460"/>
          </a:xfrm>
          <a:prstGeom prst="rect">
            <a:avLst/>
          </a:prstGeom>
          <a:noFill/>
          <a:ln w="9525">
            <a:noFill/>
            <a:miter lim="800000"/>
            <a:headEnd/>
            <a:tailEnd/>
          </a:ln>
          <a:effectLst/>
        </p:spPr>
      </p:pic>
      <p:sp>
        <p:nvSpPr>
          <p:cNvPr id="9" name="Rectangle 12"/>
          <p:cNvSpPr>
            <a:spLocks noChangeArrowheads="1"/>
          </p:cNvSpPr>
          <p:nvPr/>
        </p:nvSpPr>
        <p:spPr bwMode="auto">
          <a:xfrm>
            <a:off x="2438399" y="2286000"/>
            <a:ext cx="4659313" cy="765335"/>
          </a:xfrm>
          <a:prstGeom prst="rect">
            <a:avLst/>
          </a:prstGeom>
          <a:solidFill>
            <a:srgbClr val="92D050"/>
          </a:solidFill>
          <a:ln w="9525">
            <a:solidFill>
              <a:schemeClr val="tx1"/>
            </a:solidFill>
            <a:miter lim="800000"/>
            <a:headEnd/>
            <a:tailEnd/>
          </a:ln>
        </p:spPr>
        <p:txBody>
          <a:bodyPr/>
          <a:lstStyle/>
          <a:p>
            <a:pPr algn="ctr">
              <a:spcBef>
                <a:spcPct val="30000"/>
              </a:spcBef>
            </a:pPr>
            <a:r>
              <a:rPr lang="en-US" sz="2000" b="0" dirty="0">
                <a:latin typeface="Times New Roman" pitchFamily="18" charset="0"/>
                <a:ea typeface="ＭＳ Ｐゴシック" pitchFamily="34" charset="-128"/>
                <a:cs typeface="Times New Roman" pitchFamily="18" charset="0"/>
              </a:rPr>
              <a:t>The </a:t>
            </a:r>
            <a:r>
              <a:rPr lang="en-US" sz="2000" dirty="0">
                <a:latin typeface="Times New Roman" pitchFamily="18" charset="0"/>
                <a:ea typeface="ＭＳ Ｐゴシック" pitchFamily="34" charset="-128"/>
                <a:cs typeface="Times New Roman" pitchFamily="18" charset="0"/>
              </a:rPr>
              <a:t>+</a:t>
            </a:r>
            <a:r>
              <a:rPr lang="en-US" sz="2000" b="0" dirty="0">
                <a:latin typeface="Times New Roman" pitchFamily="18" charset="0"/>
                <a:ea typeface="ＭＳ Ｐゴシック" pitchFamily="34" charset="-128"/>
                <a:cs typeface="Times New Roman" pitchFamily="18" charset="0"/>
              </a:rPr>
              <a:t> sign does </a:t>
            </a:r>
            <a:r>
              <a:rPr lang="en-US" sz="2000" b="0" i="1" dirty="0">
                <a:latin typeface="Times New Roman" pitchFamily="18" charset="0"/>
                <a:ea typeface="ＭＳ Ｐゴシック" pitchFamily="34" charset="-128"/>
                <a:cs typeface="Times New Roman" pitchFamily="18" charset="0"/>
              </a:rPr>
              <a:t>not</a:t>
            </a:r>
            <a:r>
              <a:rPr lang="en-US" sz="2000" b="0" dirty="0">
                <a:latin typeface="Times New Roman" pitchFamily="18" charset="0"/>
                <a:ea typeface="ＭＳ Ｐゴシック" pitchFamily="34" charset="-128"/>
                <a:cs typeface="Times New Roman" pitchFamily="18" charset="0"/>
              </a:rPr>
              <a:t> stand for ordinary</a:t>
            </a:r>
            <a:br>
              <a:rPr lang="en-US" sz="2000" b="0" dirty="0">
                <a:latin typeface="Times New Roman" pitchFamily="18" charset="0"/>
                <a:ea typeface="ＭＳ Ｐゴシック" pitchFamily="34" charset="-128"/>
                <a:cs typeface="Times New Roman" pitchFamily="18" charset="0"/>
              </a:rPr>
            </a:br>
            <a:r>
              <a:rPr lang="en-US" sz="2000" b="0" dirty="0">
                <a:latin typeface="Times New Roman" pitchFamily="18" charset="0"/>
                <a:ea typeface="ＭＳ Ｐゴシック" pitchFamily="34" charset="-128"/>
                <a:cs typeface="Times New Roman" pitchFamily="18" charset="0"/>
              </a:rPr>
              <a:t>addition—it stands for the </a:t>
            </a:r>
            <a:r>
              <a:rPr lang="en-US" sz="2000" dirty="0">
                <a:latin typeface="Times New Roman" pitchFamily="18" charset="0"/>
                <a:ea typeface="ＭＳ Ｐゴシック" pitchFamily="34" charset="-128"/>
                <a:cs typeface="Times New Roman" pitchFamily="18" charset="0"/>
              </a:rPr>
              <a:t>OR</a:t>
            </a:r>
            <a:r>
              <a:rPr lang="en-US" sz="2000" b="0" dirty="0">
                <a:latin typeface="Times New Roman" pitchFamily="18" charset="0"/>
                <a:ea typeface="ＭＳ Ｐゴシック" pitchFamily="34" charset="-128"/>
                <a:cs typeface="Times New Roman" pitchFamily="18" charset="0"/>
              </a:rPr>
              <a:t> operation</a:t>
            </a:r>
          </a:p>
        </p:txBody>
      </p:sp>
    </p:spTree>
    <p:extLst>
      <p:ext uri="{BB962C8B-B14F-4D97-AF65-F5344CB8AC3E}">
        <p14:creationId xmlns:p14="http://schemas.microsoft.com/office/powerpoint/2010/main" val="712425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Gate</a:t>
            </a:r>
            <a:endParaRPr lang="en-US" dirty="0"/>
          </a:p>
        </p:txBody>
      </p:sp>
      <p:sp>
        <p:nvSpPr>
          <p:cNvPr id="3" name="Content Placeholder 2"/>
          <p:cNvSpPr>
            <a:spLocks noGrp="1"/>
          </p:cNvSpPr>
          <p:nvPr>
            <p:ph idx="1"/>
          </p:nvPr>
        </p:nvSpPr>
        <p:spPr/>
        <p:txBody>
          <a:bodyPr/>
          <a:lstStyle/>
          <a:p>
            <a:r>
              <a:rPr lang="en-US" b="1" dirty="0"/>
              <a:t>AND</a:t>
            </a:r>
            <a:r>
              <a:rPr lang="en-US" dirty="0"/>
              <a:t> operation is similar to </a:t>
            </a:r>
            <a:r>
              <a:rPr lang="en-US" dirty="0" smtClean="0"/>
              <a:t>multiplication:</a:t>
            </a:r>
            <a:endParaRPr lang="en-US" dirty="0"/>
          </a:p>
          <a:p>
            <a:pPr lvl="1"/>
            <a:r>
              <a:rPr lang="en-US" dirty="0"/>
              <a:t>X = A </a:t>
            </a:r>
            <a:r>
              <a:rPr lang="en-US" dirty="0">
                <a:sym typeface="Symbol"/>
              </a:rPr>
              <a:t></a:t>
            </a:r>
            <a:r>
              <a:rPr lang="en-US" dirty="0" smtClean="0"/>
              <a:t> B </a:t>
            </a:r>
            <a:r>
              <a:rPr lang="en-US" i="1" dirty="0">
                <a:ea typeface="ＭＳ Ｐゴシック" pitchFamily="34" charset="-128"/>
              </a:rPr>
              <a:t>—  </a:t>
            </a:r>
            <a:r>
              <a:rPr lang="en-US" dirty="0">
                <a:ea typeface="ＭＳ Ｐゴシック" pitchFamily="34" charset="-128"/>
              </a:rPr>
              <a:t>Read as “</a:t>
            </a:r>
            <a:r>
              <a:rPr lang="en-US" i="1" dirty="0">
                <a:ea typeface="ＭＳ Ｐゴシック" pitchFamily="34" charset="-128"/>
              </a:rPr>
              <a:t>X</a:t>
            </a:r>
            <a:r>
              <a:rPr lang="en-US" dirty="0">
                <a:ea typeface="ＭＳ Ｐゴシック" pitchFamily="34" charset="-128"/>
              </a:rPr>
              <a:t> equals </a:t>
            </a:r>
            <a:r>
              <a:rPr lang="en-US" i="1" dirty="0">
                <a:ea typeface="ＭＳ Ｐゴシック" pitchFamily="34" charset="-128"/>
              </a:rPr>
              <a:t>A</a:t>
            </a:r>
            <a:r>
              <a:rPr lang="en-US" dirty="0">
                <a:ea typeface="ＭＳ Ｐゴシック" pitchFamily="34" charset="-128"/>
              </a:rPr>
              <a:t> AND </a:t>
            </a:r>
            <a:r>
              <a:rPr lang="en-US" i="1" dirty="0" smtClean="0">
                <a:ea typeface="ＭＳ Ｐゴシック" pitchFamily="34" charset="-128"/>
              </a:rPr>
              <a:t>B</a:t>
            </a:r>
            <a:r>
              <a:rPr lang="en-US" dirty="0" smtClean="0">
                <a:ea typeface="ＭＳ Ｐゴシック" pitchFamily="34" charset="-128"/>
              </a:rPr>
              <a:t>”</a:t>
            </a:r>
            <a:endParaRPr lang="en-US" dirty="0" smtClean="0"/>
          </a:p>
          <a:p>
            <a:pPr lvl="1"/>
            <a:endParaRPr lang="en-US" dirty="0"/>
          </a:p>
          <a:p>
            <a:pPr marL="400050"/>
            <a:endParaRPr lang="en-US" dirty="0" smtClean="0"/>
          </a:p>
          <a:p>
            <a:r>
              <a:rPr lang="en-US" dirty="0">
                <a:ea typeface="ＭＳ Ｐゴシック" pitchFamily="34" charset="-128"/>
              </a:rPr>
              <a:t>Truth table/circuit symbol for a two input </a:t>
            </a:r>
            <a:r>
              <a:rPr lang="en-US" dirty="0" smtClean="0">
                <a:ea typeface="ＭＳ Ｐゴシック" pitchFamily="34" charset="-128"/>
              </a:rPr>
              <a:t>AND </a:t>
            </a:r>
            <a:r>
              <a:rPr lang="en-US" dirty="0">
                <a:ea typeface="ＭＳ Ｐゴシック" pitchFamily="34" charset="-128"/>
              </a:rPr>
              <a:t>gate</a:t>
            </a:r>
            <a:r>
              <a:rPr lang="en-US" dirty="0" smtClean="0"/>
              <a:t>:</a:t>
            </a:r>
            <a:endParaRPr lang="en-US" dirty="0"/>
          </a:p>
        </p:txBody>
      </p:sp>
      <p:pic>
        <p:nvPicPr>
          <p:cNvPr id="7" name="Picture 29" descr="fg03_00000_AAGTNLC0"/>
          <p:cNvPicPr>
            <a:picLocks noChangeAspect="1" noChangeArrowheads="1"/>
          </p:cNvPicPr>
          <p:nvPr>
            <p:custDataLst>
              <p:tags r:id="rId1"/>
            </p:custDataLst>
          </p:nvPr>
        </p:nvPicPr>
        <p:blipFill>
          <a:blip r:embed="rId3"/>
          <a:srcRect/>
          <a:stretch>
            <a:fillRect/>
          </a:stretch>
        </p:blipFill>
        <p:spPr bwMode="auto">
          <a:xfrm>
            <a:off x="1647825" y="3810000"/>
            <a:ext cx="6326188" cy="2412392"/>
          </a:xfrm>
          <a:prstGeom prst="rect">
            <a:avLst/>
          </a:prstGeom>
          <a:noFill/>
          <a:ln w="9525">
            <a:noFill/>
            <a:miter lim="800000"/>
            <a:headEnd/>
            <a:tailEnd/>
          </a:ln>
          <a:effectLst/>
        </p:spPr>
      </p:pic>
      <p:sp>
        <p:nvSpPr>
          <p:cNvPr id="12" name="Rectangle 22"/>
          <p:cNvSpPr>
            <a:spLocks noChangeArrowheads="1"/>
          </p:cNvSpPr>
          <p:nvPr/>
        </p:nvSpPr>
        <p:spPr bwMode="auto">
          <a:xfrm>
            <a:off x="2286000" y="2320925"/>
            <a:ext cx="5498006" cy="727075"/>
          </a:xfrm>
          <a:prstGeom prst="rect">
            <a:avLst/>
          </a:prstGeom>
          <a:solidFill>
            <a:srgbClr val="92D050"/>
          </a:solidFill>
          <a:ln w="9525">
            <a:solidFill>
              <a:schemeClr val="tx1"/>
            </a:solidFill>
            <a:miter lim="800000"/>
            <a:headEnd/>
            <a:tailEnd/>
          </a:ln>
          <a:extLst/>
        </p:spPr>
        <p:txBody>
          <a:bodyPr/>
          <a:lstStyle/>
          <a:p>
            <a:pPr algn="ctr">
              <a:spcBef>
                <a:spcPct val="30000"/>
              </a:spcBef>
            </a:pPr>
            <a:r>
              <a:rPr lang="en-US" sz="2000" b="0" dirty="0" smtClean="0">
                <a:latin typeface="Times New Roman" pitchFamily="18" charset="0"/>
                <a:ea typeface="ＭＳ Ｐゴシック" pitchFamily="34" charset="-128"/>
                <a:cs typeface="Times New Roman" pitchFamily="18" charset="0"/>
              </a:rPr>
              <a:t>The </a:t>
            </a:r>
            <a:r>
              <a:rPr lang="en-US" sz="2000" dirty="0" smtClean="0">
                <a:latin typeface="Times New Roman" pitchFamily="18" charset="0"/>
                <a:cs typeface="Times New Roman" pitchFamily="18" charset="0"/>
                <a:sym typeface="Symbol"/>
              </a:rPr>
              <a:t></a:t>
            </a:r>
            <a:r>
              <a:rPr lang="en-US" sz="2000" b="0" dirty="0" smtClean="0">
                <a:latin typeface="Times New Roman" pitchFamily="18" charset="0"/>
                <a:ea typeface="ＭＳ Ｐゴシック" pitchFamily="34" charset="-128"/>
                <a:cs typeface="Times New Roman" pitchFamily="18" charset="0"/>
              </a:rPr>
              <a:t> sign </a:t>
            </a:r>
            <a:r>
              <a:rPr lang="en-US" sz="2000" b="0" dirty="0">
                <a:latin typeface="Times New Roman" pitchFamily="18" charset="0"/>
                <a:ea typeface="ＭＳ Ｐゴシック" pitchFamily="34" charset="-128"/>
                <a:cs typeface="Times New Roman" pitchFamily="18" charset="0"/>
              </a:rPr>
              <a:t>does </a:t>
            </a:r>
            <a:r>
              <a:rPr lang="en-US" sz="2000" b="0" i="1" dirty="0">
                <a:latin typeface="Times New Roman" pitchFamily="18" charset="0"/>
                <a:ea typeface="ＭＳ Ｐゴシック" pitchFamily="34" charset="-128"/>
                <a:cs typeface="Times New Roman" pitchFamily="18" charset="0"/>
              </a:rPr>
              <a:t>not</a:t>
            </a:r>
            <a:r>
              <a:rPr lang="en-US" sz="2000" b="0" dirty="0">
                <a:latin typeface="Times New Roman" pitchFamily="18" charset="0"/>
                <a:ea typeface="ＭＳ Ｐゴシック" pitchFamily="34" charset="-128"/>
                <a:cs typeface="Times New Roman" pitchFamily="18" charset="0"/>
              </a:rPr>
              <a:t> stand for ordinary</a:t>
            </a:r>
            <a:br>
              <a:rPr lang="en-US" sz="2000" b="0" dirty="0">
                <a:latin typeface="Times New Roman" pitchFamily="18" charset="0"/>
                <a:ea typeface="ＭＳ Ｐゴシック" pitchFamily="34" charset="-128"/>
                <a:cs typeface="Times New Roman" pitchFamily="18" charset="0"/>
              </a:rPr>
            </a:br>
            <a:r>
              <a:rPr lang="en-US" sz="2000" b="0" dirty="0">
                <a:latin typeface="Times New Roman" pitchFamily="18" charset="0"/>
                <a:ea typeface="ＭＳ Ｐゴシック" pitchFamily="34" charset="-128"/>
                <a:cs typeface="Times New Roman" pitchFamily="18" charset="0"/>
              </a:rPr>
              <a:t>multiplication—it stands for the </a:t>
            </a:r>
            <a:r>
              <a:rPr lang="en-US" sz="2000" dirty="0">
                <a:latin typeface="Times New Roman" pitchFamily="18" charset="0"/>
                <a:ea typeface="ＭＳ Ｐゴシック" pitchFamily="34" charset="-128"/>
                <a:cs typeface="Times New Roman" pitchFamily="18" charset="0"/>
              </a:rPr>
              <a:t>AND</a:t>
            </a:r>
            <a:r>
              <a:rPr lang="en-US" sz="2000" b="0" dirty="0">
                <a:latin typeface="Times New Roman" pitchFamily="18" charset="0"/>
                <a:ea typeface="ＭＳ Ｐゴシック" pitchFamily="34" charset="-128"/>
                <a:cs typeface="Times New Roman" pitchFamily="18" charset="0"/>
              </a:rPr>
              <a:t> operation.</a:t>
            </a:r>
          </a:p>
        </p:txBody>
      </p:sp>
    </p:spTree>
    <p:extLst>
      <p:ext uri="{BB962C8B-B14F-4D97-AF65-F5344CB8AC3E}">
        <p14:creationId xmlns:p14="http://schemas.microsoft.com/office/powerpoint/2010/main" val="941895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a:off x="474023" y="3921454"/>
            <a:ext cx="8305800" cy="1324471"/>
          </a:xfrm>
          <a:prstGeom prst="rect">
            <a:avLst/>
          </a:prstGeom>
          <a:no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endParaRPr kumimoji="1" lang="en-US" sz="2400" b="0" i="0" u="none" strike="noStrike" cap="none" normalizeH="0" baseline="0" smtClean="0">
              <a:ln>
                <a:noFill/>
              </a:ln>
              <a:solidFill>
                <a:schemeClr val="tx1"/>
              </a:solidFill>
              <a:effectLst/>
              <a:latin typeface="굴림" pitchFamily="34" charset="-127"/>
              <a:ea typeface="굴림" pitchFamily="34" charset="-127"/>
            </a:endParaRPr>
          </a:p>
        </p:txBody>
      </p:sp>
      <p:sp>
        <p:nvSpPr>
          <p:cNvPr id="10" name="Rectangle 9"/>
          <p:cNvSpPr/>
          <p:nvPr/>
        </p:nvSpPr>
        <p:spPr bwMode="auto">
          <a:xfrm>
            <a:off x="446314" y="1763661"/>
            <a:ext cx="8305800" cy="1219200"/>
          </a:xfrm>
          <a:prstGeom prst="rect">
            <a:avLst/>
          </a:prstGeom>
          <a:no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endParaRPr kumimoji="1" lang="en-US" sz="2400" b="0" i="0" u="none" strike="noStrike" cap="none" normalizeH="0" baseline="0" smtClean="0">
              <a:ln>
                <a:noFill/>
              </a:ln>
              <a:solidFill>
                <a:schemeClr val="tx1"/>
              </a:solidFill>
              <a:effectLst/>
              <a:latin typeface="굴림" pitchFamily="34" charset="-127"/>
              <a:ea typeface="굴림" pitchFamily="34" charset="-127"/>
            </a:endParaRPr>
          </a:p>
        </p:txBody>
      </p:sp>
      <p:sp>
        <p:nvSpPr>
          <p:cNvPr id="2" name="Title 1"/>
          <p:cNvSpPr>
            <a:spLocks noGrp="1"/>
          </p:cNvSpPr>
          <p:nvPr>
            <p:ph type="title"/>
          </p:nvPr>
        </p:nvSpPr>
        <p:spPr/>
        <p:txBody>
          <a:bodyPr/>
          <a:lstStyle/>
          <a:p>
            <a:r>
              <a:rPr lang="en-US" dirty="0" smtClean="0"/>
              <a:t>OR vs. AND</a:t>
            </a:r>
            <a:endParaRPr lang="en-US" dirty="0"/>
          </a:p>
        </p:txBody>
      </p:sp>
      <p:sp>
        <p:nvSpPr>
          <p:cNvPr id="3" name="Content Placeholder 2"/>
          <p:cNvSpPr>
            <a:spLocks noGrp="1"/>
          </p:cNvSpPr>
          <p:nvPr>
            <p:ph idx="1"/>
          </p:nvPr>
        </p:nvSpPr>
        <p:spPr>
          <a:xfrm>
            <a:off x="3276599" y="1981200"/>
            <a:ext cx="5403273" cy="914400"/>
          </a:xfrm>
        </p:spPr>
        <p:txBody>
          <a:bodyPr>
            <a:normAutofit/>
          </a:bodyPr>
          <a:lstStyle/>
          <a:p>
            <a:pPr marL="0" indent="0">
              <a:buNone/>
            </a:pPr>
            <a:r>
              <a:rPr lang="en-US" sz="2400" dirty="0"/>
              <a:t>The OR symbol means the output will go HIGH </a:t>
            </a:r>
            <a:r>
              <a:rPr lang="en-US" sz="2400" dirty="0" smtClean="0"/>
              <a:t>when </a:t>
            </a:r>
            <a:r>
              <a:rPr lang="en-US" sz="2400" b="1" i="1" dirty="0" smtClean="0">
                <a:solidFill>
                  <a:srgbClr val="0000CC"/>
                </a:solidFill>
              </a:rPr>
              <a:t>any </a:t>
            </a:r>
            <a:r>
              <a:rPr lang="en-US" sz="2400" b="1" dirty="0">
                <a:solidFill>
                  <a:srgbClr val="0000CC"/>
                </a:solidFill>
              </a:rPr>
              <a:t>input </a:t>
            </a:r>
            <a:r>
              <a:rPr lang="en-US" sz="2400" dirty="0"/>
              <a:t>is HIGH</a:t>
            </a:r>
          </a:p>
        </p:txBody>
      </p:sp>
      <p:pic>
        <p:nvPicPr>
          <p:cNvPr id="12" name="Picture 4" descr="ua03_0000b"/>
          <p:cNvPicPr>
            <a:picLocks noChangeAspect="1" noChangeArrowheads="1"/>
          </p:cNvPicPr>
          <p:nvPr/>
        </p:nvPicPr>
        <p:blipFill>
          <a:blip r:embed="rId2"/>
          <a:srcRect/>
          <a:stretch>
            <a:fillRect/>
          </a:stretch>
        </p:blipFill>
        <p:spPr bwMode="auto">
          <a:xfrm>
            <a:off x="6096000" y="4114800"/>
            <a:ext cx="2438400" cy="936622"/>
          </a:xfrm>
          <a:prstGeom prst="rect">
            <a:avLst/>
          </a:prstGeom>
          <a:noFill/>
        </p:spPr>
      </p:pic>
      <p:pic>
        <p:nvPicPr>
          <p:cNvPr id="14" name="Picture 5" descr="ua03_0000a"/>
          <p:cNvPicPr>
            <a:picLocks noChangeAspect="1" noChangeArrowheads="1"/>
          </p:cNvPicPr>
          <p:nvPr/>
        </p:nvPicPr>
        <p:blipFill>
          <a:blip r:embed="rId3"/>
          <a:srcRect/>
          <a:stretch>
            <a:fillRect/>
          </a:stretch>
        </p:blipFill>
        <p:spPr bwMode="auto">
          <a:xfrm>
            <a:off x="609600" y="1905001"/>
            <a:ext cx="2519648" cy="914400"/>
          </a:xfrm>
          <a:prstGeom prst="rect">
            <a:avLst/>
          </a:prstGeom>
          <a:noFill/>
        </p:spPr>
      </p:pic>
      <p:sp>
        <p:nvSpPr>
          <p:cNvPr id="5" name="TextBox 4"/>
          <p:cNvSpPr txBox="1"/>
          <p:nvPr/>
        </p:nvSpPr>
        <p:spPr>
          <a:xfrm>
            <a:off x="609600" y="3921454"/>
            <a:ext cx="5257800" cy="1200329"/>
          </a:xfrm>
          <a:prstGeom prst="rect">
            <a:avLst/>
          </a:prstGeom>
          <a:noFill/>
        </p:spPr>
        <p:txBody>
          <a:bodyPr wrap="square" rtlCol="0">
            <a:spAutoFit/>
          </a:bodyPr>
          <a:lstStyle/>
          <a:p>
            <a:r>
              <a:rPr lang="en-US" sz="2400" dirty="0">
                <a:latin typeface="Times New Roman" pitchFamily="18" charset="0"/>
                <a:cs typeface="Times New Roman" pitchFamily="18" charset="0"/>
              </a:rPr>
              <a:t>The AND symbol on a logic-circuit diagram tells you output will go HIGH </a:t>
            </a:r>
            <a:r>
              <a:rPr lang="en-US" sz="2400" b="1" i="1" dirty="0">
                <a:solidFill>
                  <a:srgbClr val="0000CC"/>
                </a:solidFill>
                <a:latin typeface="Times New Roman" pitchFamily="18" charset="0"/>
                <a:cs typeface="Times New Roman" pitchFamily="18" charset="0"/>
              </a:rPr>
              <a:t>only</a:t>
            </a:r>
            <a:r>
              <a:rPr lang="en-US" sz="2400" i="1" dirty="0">
                <a:latin typeface="Times New Roman" pitchFamily="18" charset="0"/>
                <a:cs typeface="Times New Roman" pitchFamily="18" charset="0"/>
              </a:rPr>
              <a:t> </a:t>
            </a:r>
            <a:r>
              <a:rPr lang="en-US" sz="2400" dirty="0">
                <a:latin typeface="Times New Roman" pitchFamily="18" charset="0"/>
                <a:cs typeface="Times New Roman" pitchFamily="18" charset="0"/>
              </a:rPr>
              <a:t>when </a:t>
            </a:r>
            <a:r>
              <a:rPr lang="en-US" sz="2400" b="1" i="1" dirty="0">
                <a:solidFill>
                  <a:srgbClr val="0000CC"/>
                </a:solidFill>
                <a:latin typeface="Times New Roman" pitchFamily="18" charset="0"/>
                <a:cs typeface="Times New Roman" pitchFamily="18" charset="0"/>
              </a:rPr>
              <a:t>all </a:t>
            </a:r>
            <a:r>
              <a:rPr lang="en-US" sz="2400" b="1" dirty="0">
                <a:solidFill>
                  <a:srgbClr val="0000CC"/>
                </a:solidFill>
                <a:latin typeface="Times New Roman" pitchFamily="18" charset="0"/>
                <a:cs typeface="Times New Roman" pitchFamily="18" charset="0"/>
              </a:rPr>
              <a:t>inputs </a:t>
            </a:r>
            <a:r>
              <a:rPr lang="en-US" sz="2400" dirty="0">
                <a:latin typeface="Times New Roman" pitchFamily="18" charset="0"/>
                <a:cs typeface="Times New Roman" pitchFamily="18" charset="0"/>
              </a:rPr>
              <a:t>are </a:t>
            </a:r>
            <a:r>
              <a:rPr lang="en-US" sz="2400" dirty="0" smtClean="0">
                <a:latin typeface="Times New Roman" pitchFamily="18" charset="0"/>
                <a:cs typeface="Times New Roman" pitchFamily="18" charset="0"/>
              </a:rPr>
              <a:t>HIGH</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4078460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Gate</a:t>
            </a:r>
            <a:endParaRPr lang="en-US" dirty="0"/>
          </a:p>
        </p:txBody>
      </p:sp>
      <p:sp>
        <p:nvSpPr>
          <p:cNvPr id="3" name="Content Placeholder 2"/>
          <p:cNvSpPr>
            <a:spLocks noGrp="1"/>
          </p:cNvSpPr>
          <p:nvPr>
            <p:ph idx="1"/>
          </p:nvPr>
        </p:nvSpPr>
        <p:spPr/>
        <p:txBody>
          <a:bodyPr/>
          <a:lstStyle/>
          <a:p>
            <a:r>
              <a:rPr lang="en-US" dirty="0"/>
              <a:t>The Boolean expression for the </a:t>
            </a:r>
            <a:r>
              <a:rPr lang="en-US" b="1" dirty="0"/>
              <a:t>NOT </a:t>
            </a:r>
            <a:r>
              <a:rPr lang="en-US" dirty="0" smtClean="0"/>
              <a:t>operation:</a:t>
            </a:r>
            <a:endParaRPr lang="en-US" dirty="0"/>
          </a:p>
          <a:p>
            <a:pPr lvl="1"/>
            <a:endParaRPr lang="en-US" dirty="0" smtClean="0"/>
          </a:p>
          <a:p>
            <a:pPr marL="457200" lvl="1" indent="0">
              <a:buNone/>
            </a:pPr>
            <a:r>
              <a:rPr lang="en-US" dirty="0" smtClean="0"/>
              <a:t>		</a:t>
            </a:r>
          </a:p>
          <a:p>
            <a:pPr marL="457200" lvl="1" indent="0">
              <a:buNone/>
            </a:pPr>
            <a:endParaRPr lang="en-US" dirty="0"/>
          </a:p>
          <a:p>
            <a:pPr marL="457200" lvl="1" indent="0">
              <a:buNone/>
            </a:pPr>
            <a:endParaRPr lang="en-US" dirty="0" smtClean="0"/>
          </a:p>
          <a:p>
            <a:pPr marL="457200" lvl="1" indent="0">
              <a:buNone/>
            </a:pPr>
            <a:endParaRPr lang="en-US" dirty="0" smtClean="0"/>
          </a:p>
          <a:p>
            <a:pPr marL="457200" lvl="1" indent="0">
              <a:buNone/>
            </a:pPr>
            <a:endParaRPr lang="en-US" dirty="0" smtClean="0"/>
          </a:p>
          <a:p>
            <a:pPr marL="457200" lvl="1" indent="0">
              <a:buNone/>
            </a:pPr>
            <a:r>
              <a:rPr lang="en-US" dirty="0" smtClean="0"/>
              <a:t>		</a:t>
            </a:r>
            <a:endParaRPr lang="en-US" dirty="0"/>
          </a:p>
        </p:txBody>
      </p:sp>
      <p:sp>
        <p:nvSpPr>
          <p:cNvPr id="54" name="Rectangle 19"/>
          <p:cNvSpPr>
            <a:spLocks noChangeArrowheads="1"/>
          </p:cNvSpPr>
          <p:nvPr/>
        </p:nvSpPr>
        <p:spPr bwMode="auto">
          <a:xfrm>
            <a:off x="4793291" y="2221404"/>
            <a:ext cx="4033837" cy="124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30000"/>
              </a:spcBef>
            </a:pPr>
            <a:r>
              <a:rPr lang="en-US" sz="2100" b="0" dirty="0">
                <a:latin typeface="Times New Roman" pitchFamily="18" charset="0"/>
                <a:ea typeface="ＭＳ Ｐゴシック" pitchFamily="34" charset="-128"/>
                <a:cs typeface="Times New Roman" pitchFamily="18" charset="0"/>
              </a:rPr>
              <a:t>“</a:t>
            </a:r>
            <a:r>
              <a:rPr lang="en-US" sz="2100" i="1" dirty="0">
                <a:latin typeface="Times New Roman" pitchFamily="18" charset="0"/>
                <a:ea typeface="ＭＳ Ｐゴシック" pitchFamily="34" charset="-128"/>
                <a:cs typeface="Times New Roman" pitchFamily="18" charset="0"/>
              </a:rPr>
              <a:t>X</a:t>
            </a:r>
            <a:r>
              <a:rPr lang="en-US" sz="2100" b="0" dirty="0">
                <a:latin typeface="Times New Roman" pitchFamily="18" charset="0"/>
                <a:ea typeface="ＭＳ Ｐゴシック" pitchFamily="34" charset="-128"/>
                <a:cs typeface="Times New Roman" pitchFamily="18" charset="0"/>
              </a:rPr>
              <a:t> equals </a:t>
            </a:r>
            <a:r>
              <a:rPr lang="en-US" sz="2100" dirty="0">
                <a:latin typeface="Times New Roman" pitchFamily="18" charset="0"/>
                <a:ea typeface="ＭＳ Ｐゴシック" pitchFamily="34" charset="-128"/>
                <a:cs typeface="Times New Roman" pitchFamily="18" charset="0"/>
              </a:rPr>
              <a:t>NOT</a:t>
            </a:r>
            <a:r>
              <a:rPr lang="en-US" sz="2100" b="0" dirty="0">
                <a:latin typeface="Times New Roman" pitchFamily="18" charset="0"/>
                <a:ea typeface="ＭＳ Ｐゴシック" pitchFamily="34" charset="-128"/>
                <a:cs typeface="Times New Roman" pitchFamily="18" charset="0"/>
              </a:rPr>
              <a:t> </a:t>
            </a:r>
            <a:r>
              <a:rPr lang="en-US" sz="2100" i="1" dirty="0">
                <a:latin typeface="Times New Roman" pitchFamily="18" charset="0"/>
                <a:ea typeface="ＭＳ Ｐゴシック" pitchFamily="34" charset="-128"/>
                <a:cs typeface="Times New Roman" pitchFamily="18" charset="0"/>
              </a:rPr>
              <a:t>A</a:t>
            </a:r>
            <a:r>
              <a:rPr lang="en-US" sz="2100" b="0" dirty="0">
                <a:latin typeface="Times New Roman" pitchFamily="18" charset="0"/>
                <a:ea typeface="ＭＳ Ｐゴシック" pitchFamily="34" charset="-128"/>
                <a:cs typeface="Times New Roman" pitchFamily="18" charset="0"/>
              </a:rPr>
              <a:t>”</a:t>
            </a:r>
          </a:p>
          <a:p>
            <a:pPr marL="342900" indent="-342900">
              <a:spcBef>
                <a:spcPct val="30000"/>
              </a:spcBef>
            </a:pPr>
            <a:r>
              <a:rPr lang="en-US" sz="2100" b="0" dirty="0">
                <a:latin typeface="Times New Roman" pitchFamily="18" charset="0"/>
                <a:ea typeface="ＭＳ Ｐゴシック" pitchFamily="34" charset="-128"/>
                <a:cs typeface="Times New Roman" pitchFamily="18" charset="0"/>
              </a:rPr>
              <a:t>“</a:t>
            </a:r>
            <a:r>
              <a:rPr lang="en-US" sz="2100" i="1" dirty="0">
                <a:latin typeface="Times New Roman" pitchFamily="18" charset="0"/>
                <a:ea typeface="ＭＳ Ｐゴシック" pitchFamily="34" charset="-128"/>
                <a:cs typeface="Times New Roman" pitchFamily="18" charset="0"/>
              </a:rPr>
              <a:t>X</a:t>
            </a:r>
            <a:r>
              <a:rPr lang="en-US" sz="2100" b="0" dirty="0">
                <a:latin typeface="Times New Roman" pitchFamily="18" charset="0"/>
                <a:ea typeface="ＭＳ Ｐゴシック" pitchFamily="34" charset="-128"/>
                <a:cs typeface="Times New Roman" pitchFamily="18" charset="0"/>
              </a:rPr>
              <a:t> equals the </a:t>
            </a:r>
            <a:r>
              <a:rPr lang="en-US" sz="2100" b="0" i="1" dirty="0">
                <a:latin typeface="Times New Roman" pitchFamily="18" charset="0"/>
                <a:ea typeface="ＭＳ Ｐゴシック" pitchFamily="34" charset="-128"/>
                <a:cs typeface="Times New Roman" pitchFamily="18" charset="0"/>
              </a:rPr>
              <a:t>inverse</a:t>
            </a:r>
            <a:r>
              <a:rPr lang="en-US" sz="2100" b="0" dirty="0">
                <a:latin typeface="Times New Roman" pitchFamily="18" charset="0"/>
                <a:ea typeface="ＭＳ Ｐゴシック" pitchFamily="34" charset="-128"/>
                <a:cs typeface="Times New Roman" pitchFamily="18" charset="0"/>
              </a:rPr>
              <a:t> of </a:t>
            </a:r>
            <a:r>
              <a:rPr lang="en-US" sz="2100" i="1" dirty="0">
                <a:latin typeface="Times New Roman" pitchFamily="18" charset="0"/>
                <a:ea typeface="ＭＳ Ｐゴシック" pitchFamily="34" charset="-128"/>
                <a:cs typeface="Times New Roman" pitchFamily="18" charset="0"/>
              </a:rPr>
              <a:t>A</a:t>
            </a:r>
            <a:r>
              <a:rPr lang="en-US" sz="2100" b="0" dirty="0">
                <a:latin typeface="Times New Roman" pitchFamily="18" charset="0"/>
                <a:ea typeface="ＭＳ Ｐゴシック" pitchFamily="34" charset="-128"/>
                <a:cs typeface="Times New Roman" pitchFamily="18" charset="0"/>
              </a:rPr>
              <a:t>”</a:t>
            </a:r>
          </a:p>
          <a:p>
            <a:pPr marL="342900" indent="-342900">
              <a:spcBef>
                <a:spcPct val="30000"/>
              </a:spcBef>
            </a:pPr>
            <a:r>
              <a:rPr lang="en-US" sz="2100" b="0" dirty="0">
                <a:latin typeface="Times New Roman" pitchFamily="18" charset="0"/>
                <a:ea typeface="ＭＳ Ｐゴシック" pitchFamily="34" charset="-128"/>
                <a:cs typeface="Times New Roman" pitchFamily="18" charset="0"/>
              </a:rPr>
              <a:t>“</a:t>
            </a:r>
            <a:r>
              <a:rPr lang="en-US" sz="2100" i="1" dirty="0">
                <a:latin typeface="Times New Roman" pitchFamily="18" charset="0"/>
                <a:ea typeface="ＭＳ Ｐゴシック" pitchFamily="34" charset="-128"/>
                <a:cs typeface="Times New Roman" pitchFamily="18" charset="0"/>
              </a:rPr>
              <a:t>X</a:t>
            </a:r>
            <a:r>
              <a:rPr lang="en-US" sz="2100" b="0" dirty="0">
                <a:latin typeface="Times New Roman" pitchFamily="18" charset="0"/>
                <a:ea typeface="ＭＳ Ｐゴシック" pitchFamily="34" charset="-128"/>
                <a:cs typeface="Times New Roman" pitchFamily="18" charset="0"/>
              </a:rPr>
              <a:t> equals the </a:t>
            </a:r>
            <a:r>
              <a:rPr lang="en-US" sz="2100" b="0" i="1" dirty="0">
                <a:latin typeface="Times New Roman" pitchFamily="18" charset="0"/>
                <a:ea typeface="ＭＳ Ｐゴシック" pitchFamily="34" charset="-128"/>
                <a:cs typeface="Times New Roman" pitchFamily="18" charset="0"/>
              </a:rPr>
              <a:t>complement</a:t>
            </a:r>
            <a:r>
              <a:rPr lang="en-US" sz="2100" b="0" dirty="0">
                <a:latin typeface="Times New Roman" pitchFamily="18" charset="0"/>
                <a:ea typeface="ＭＳ Ｐゴシック" pitchFamily="34" charset="-128"/>
                <a:cs typeface="Times New Roman" pitchFamily="18" charset="0"/>
              </a:rPr>
              <a:t> of </a:t>
            </a:r>
            <a:r>
              <a:rPr lang="en-US" sz="2100" i="1" dirty="0">
                <a:latin typeface="Times New Roman" pitchFamily="18" charset="0"/>
                <a:ea typeface="ＭＳ Ｐゴシック" pitchFamily="34" charset="-128"/>
                <a:cs typeface="Times New Roman" pitchFamily="18" charset="0"/>
              </a:rPr>
              <a:t>A</a:t>
            </a:r>
            <a:r>
              <a:rPr lang="en-US" sz="2100" b="0" dirty="0">
                <a:latin typeface="Times New Roman" pitchFamily="18" charset="0"/>
                <a:ea typeface="ＭＳ Ｐゴシック" pitchFamily="34" charset="-128"/>
                <a:cs typeface="Times New Roman" pitchFamily="18" charset="0"/>
              </a:rPr>
              <a:t>”</a:t>
            </a:r>
          </a:p>
        </p:txBody>
      </p:sp>
      <p:sp>
        <p:nvSpPr>
          <p:cNvPr id="55" name="Rectangle 4"/>
          <p:cNvSpPr>
            <a:spLocks noChangeArrowheads="1"/>
          </p:cNvSpPr>
          <p:nvPr/>
        </p:nvSpPr>
        <p:spPr bwMode="auto">
          <a:xfrm>
            <a:off x="3337553" y="2218229"/>
            <a:ext cx="1701800"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30000"/>
              </a:spcBef>
            </a:pPr>
            <a:r>
              <a:rPr lang="en-US" sz="2100" b="0" dirty="0">
                <a:latin typeface="Times New Roman" pitchFamily="18" charset="0"/>
                <a:ea typeface="ＭＳ Ｐゴシック" pitchFamily="34" charset="-128"/>
                <a:cs typeface="Times New Roman" pitchFamily="18" charset="0"/>
              </a:rPr>
              <a:t>— Read as:</a:t>
            </a:r>
          </a:p>
        </p:txBody>
      </p:sp>
      <p:grpSp>
        <p:nvGrpSpPr>
          <p:cNvPr id="56" name="Group 27"/>
          <p:cNvGrpSpPr>
            <a:grpSpLocks/>
          </p:cNvGrpSpPr>
          <p:nvPr/>
        </p:nvGrpSpPr>
        <p:grpSpPr bwMode="auto">
          <a:xfrm>
            <a:off x="2385053" y="2157904"/>
            <a:ext cx="1138238" cy="542925"/>
            <a:chOff x="867" y="1754"/>
            <a:chExt cx="717" cy="342"/>
          </a:xfrm>
        </p:grpSpPr>
        <p:sp>
          <p:nvSpPr>
            <p:cNvPr id="57" name="Rectangle 28"/>
            <p:cNvSpPr>
              <a:spLocks noChangeArrowheads="1"/>
            </p:cNvSpPr>
            <p:nvPr/>
          </p:nvSpPr>
          <p:spPr bwMode="auto">
            <a:xfrm>
              <a:off x="867" y="1754"/>
              <a:ext cx="717" cy="3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30000"/>
                </a:spcBef>
              </a:pPr>
              <a:r>
                <a:rPr lang="en-US" sz="2600" i="1" dirty="0">
                  <a:latin typeface="Arial" charset="0"/>
                  <a:ea typeface="ＭＳ Ｐゴシック" pitchFamily="34" charset="-128"/>
                </a:rPr>
                <a:t>X = A</a:t>
              </a:r>
              <a:endParaRPr lang="en-US" sz="2100" b="0" dirty="0">
                <a:latin typeface="Arial" charset="0"/>
                <a:ea typeface="ＭＳ Ｐゴシック" pitchFamily="34" charset="-128"/>
              </a:endParaRPr>
            </a:p>
          </p:txBody>
        </p:sp>
        <p:sp>
          <p:nvSpPr>
            <p:cNvPr id="58" name="Line 29"/>
            <p:cNvSpPr>
              <a:spLocks noChangeShapeType="1"/>
            </p:cNvSpPr>
            <p:nvPr/>
          </p:nvSpPr>
          <p:spPr bwMode="auto">
            <a:xfrm>
              <a:off x="1310" y="1798"/>
              <a:ext cx="15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9" name="Group 53"/>
          <p:cNvGrpSpPr>
            <a:grpSpLocks/>
          </p:cNvGrpSpPr>
          <p:nvPr/>
        </p:nvGrpSpPr>
        <p:grpSpPr bwMode="auto">
          <a:xfrm>
            <a:off x="929316" y="1929304"/>
            <a:ext cx="2492375" cy="3584575"/>
            <a:chOff x="339" y="814"/>
            <a:chExt cx="1570" cy="2258"/>
          </a:xfrm>
        </p:grpSpPr>
        <p:grpSp>
          <p:nvGrpSpPr>
            <p:cNvPr id="60" name="Group 30"/>
            <p:cNvGrpSpPr>
              <a:grpSpLocks/>
            </p:cNvGrpSpPr>
            <p:nvPr/>
          </p:nvGrpSpPr>
          <p:grpSpPr bwMode="auto">
            <a:xfrm>
              <a:off x="1192" y="2112"/>
              <a:ext cx="717" cy="342"/>
              <a:chOff x="812" y="1754"/>
              <a:chExt cx="717" cy="342"/>
            </a:xfrm>
          </p:grpSpPr>
          <p:sp>
            <p:nvSpPr>
              <p:cNvPr id="77" name="Rectangle 24"/>
              <p:cNvSpPr>
                <a:spLocks noChangeArrowheads="1"/>
              </p:cNvSpPr>
              <p:nvPr/>
            </p:nvSpPr>
            <p:spPr bwMode="auto">
              <a:xfrm>
                <a:off x="812" y="1754"/>
                <a:ext cx="717" cy="3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30000"/>
                  </a:spcBef>
                </a:pPr>
                <a:r>
                  <a:rPr lang="en-US" sz="2800" i="1" dirty="0">
                    <a:latin typeface="Times New Roman" pitchFamily="18" charset="0"/>
                    <a:ea typeface="ＭＳ Ｐゴシック" pitchFamily="34" charset="-128"/>
                    <a:cs typeface="Times New Roman" pitchFamily="18" charset="0"/>
                  </a:rPr>
                  <a:t>A</a:t>
                </a:r>
                <a:r>
                  <a:rPr lang="en-US" sz="3200" b="0" i="1" dirty="0">
                    <a:latin typeface="Times New Roman" pitchFamily="18" charset="0"/>
                    <a:ea typeface="ＭＳ Ｐゴシック" pitchFamily="34" charset="-128"/>
                    <a:cs typeface="Times New Roman" pitchFamily="18" charset="0"/>
                  </a:rPr>
                  <a:t>'</a:t>
                </a:r>
                <a:r>
                  <a:rPr lang="en-US" sz="2800" i="1" dirty="0">
                    <a:latin typeface="Times New Roman" pitchFamily="18" charset="0"/>
                    <a:ea typeface="ＭＳ Ｐゴシック" pitchFamily="34" charset="-128"/>
                    <a:cs typeface="Times New Roman" pitchFamily="18" charset="0"/>
                  </a:rPr>
                  <a:t> = A</a:t>
                </a:r>
              </a:p>
            </p:txBody>
          </p:sp>
          <p:sp>
            <p:nvSpPr>
              <p:cNvPr id="78" name="Line 25"/>
              <p:cNvSpPr>
                <a:spLocks noChangeShapeType="1"/>
              </p:cNvSpPr>
              <p:nvPr/>
            </p:nvSpPr>
            <p:spPr bwMode="auto">
              <a:xfrm>
                <a:off x="1310" y="1798"/>
                <a:ext cx="15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latin typeface="Times New Roman" pitchFamily="18" charset="0"/>
                  <a:cs typeface="Times New Roman" pitchFamily="18" charset="0"/>
                </a:endParaRPr>
              </a:p>
            </p:txBody>
          </p:sp>
        </p:grpSp>
        <p:grpSp>
          <p:nvGrpSpPr>
            <p:cNvPr id="61" name="Group 41"/>
            <p:cNvGrpSpPr>
              <a:grpSpLocks/>
            </p:cNvGrpSpPr>
            <p:nvPr/>
          </p:nvGrpSpPr>
          <p:grpSpPr bwMode="auto">
            <a:xfrm>
              <a:off x="339" y="814"/>
              <a:ext cx="1485" cy="916"/>
              <a:chOff x="339" y="814"/>
              <a:chExt cx="1485" cy="916"/>
            </a:xfrm>
          </p:grpSpPr>
          <p:sp>
            <p:nvSpPr>
              <p:cNvPr id="70" name="Line 33"/>
              <p:cNvSpPr>
                <a:spLocks noChangeShapeType="1"/>
              </p:cNvSpPr>
              <p:nvPr/>
            </p:nvSpPr>
            <p:spPr bwMode="auto">
              <a:xfrm flipV="1">
                <a:off x="782" y="815"/>
                <a:ext cx="0" cy="75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latin typeface="Times New Roman" pitchFamily="18" charset="0"/>
                  <a:cs typeface="Times New Roman" pitchFamily="18" charset="0"/>
                </a:endParaRPr>
              </a:p>
            </p:txBody>
          </p:sp>
          <p:grpSp>
            <p:nvGrpSpPr>
              <p:cNvPr id="71" name="Group 39"/>
              <p:cNvGrpSpPr>
                <a:grpSpLocks/>
              </p:cNvGrpSpPr>
              <p:nvPr/>
            </p:nvGrpSpPr>
            <p:grpSpPr bwMode="auto">
              <a:xfrm>
                <a:off x="783" y="814"/>
                <a:ext cx="993" cy="168"/>
                <a:chOff x="912" y="814"/>
                <a:chExt cx="864" cy="168"/>
              </a:xfrm>
            </p:grpSpPr>
            <p:sp>
              <p:nvSpPr>
                <p:cNvPr id="75" name="Line 34"/>
                <p:cNvSpPr>
                  <a:spLocks noChangeShapeType="1"/>
                </p:cNvSpPr>
                <p:nvPr/>
              </p:nvSpPr>
              <p:spPr bwMode="auto">
                <a:xfrm>
                  <a:off x="912" y="814"/>
                  <a:ext cx="8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latin typeface="Times New Roman" pitchFamily="18" charset="0"/>
                    <a:cs typeface="Times New Roman" pitchFamily="18" charset="0"/>
                  </a:endParaRPr>
                </a:p>
              </p:txBody>
            </p:sp>
            <p:sp>
              <p:nvSpPr>
                <p:cNvPr id="76" name="Line 38"/>
                <p:cNvSpPr>
                  <a:spLocks noChangeShapeType="1"/>
                </p:cNvSpPr>
                <p:nvPr/>
              </p:nvSpPr>
              <p:spPr bwMode="auto">
                <a:xfrm>
                  <a:off x="1776" y="814"/>
                  <a:ext cx="0" cy="168"/>
                </a:xfrm>
                <a:prstGeom prst="line">
                  <a:avLst/>
                </a:prstGeom>
                <a:noFill/>
                <a:ln w="952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latin typeface="Times New Roman" pitchFamily="18" charset="0"/>
                    <a:cs typeface="Times New Roman" pitchFamily="18" charset="0"/>
                  </a:endParaRPr>
                </a:p>
              </p:txBody>
            </p:sp>
          </p:grpSp>
          <p:grpSp>
            <p:nvGrpSpPr>
              <p:cNvPr id="72" name="Group 32"/>
              <p:cNvGrpSpPr>
                <a:grpSpLocks/>
              </p:cNvGrpSpPr>
              <p:nvPr/>
            </p:nvGrpSpPr>
            <p:grpSpPr bwMode="auto">
              <a:xfrm>
                <a:off x="339" y="1338"/>
                <a:ext cx="1485" cy="392"/>
                <a:chOff x="339" y="1568"/>
                <a:chExt cx="1485" cy="392"/>
              </a:xfrm>
            </p:grpSpPr>
            <p:sp>
              <p:nvSpPr>
                <p:cNvPr id="73" name="Rectangle 8"/>
                <p:cNvSpPr>
                  <a:spLocks noChangeArrowheads="1"/>
                </p:cNvSpPr>
                <p:nvPr/>
              </p:nvSpPr>
              <p:spPr bwMode="auto">
                <a:xfrm>
                  <a:off x="378" y="1578"/>
                  <a:ext cx="1440" cy="35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Times New Roman" pitchFamily="18" charset="0"/>
                    <a:cs typeface="Times New Roman" pitchFamily="18" charset="0"/>
                  </a:endParaRPr>
                </a:p>
              </p:txBody>
            </p:sp>
            <p:sp>
              <p:nvSpPr>
                <p:cNvPr id="74" name="Rectangle 9"/>
                <p:cNvSpPr>
                  <a:spLocks noChangeArrowheads="1"/>
                </p:cNvSpPr>
                <p:nvPr/>
              </p:nvSpPr>
              <p:spPr bwMode="auto">
                <a:xfrm>
                  <a:off x="339" y="1568"/>
                  <a:ext cx="1485" cy="392"/>
                </a:xfrm>
                <a:prstGeom prst="rect">
                  <a:avLst/>
                </a:prstGeom>
                <a:solidFill>
                  <a:schemeClr val="bg1"/>
                </a:solidFill>
                <a:ln w="9525">
                  <a:solidFill>
                    <a:schemeClr val="tx1"/>
                  </a:solidFill>
                  <a:miter lim="800000"/>
                  <a:headEnd/>
                  <a:tailEnd/>
                </a:ln>
              </p:spPr>
              <p:txBody>
                <a:bodyPr/>
                <a:lstStyle/>
                <a:p>
                  <a:pPr algn="ctr">
                    <a:spcBef>
                      <a:spcPct val="30000"/>
                    </a:spcBef>
                  </a:pPr>
                  <a:r>
                    <a:rPr lang="en-US" b="0" dirty="0">
                      <a:latin typeface="Times New Roman" pitchFamily="18" charset="0"/>
                      <a:ea typeface="ＭＳ Ｐゴシック" pitchFamily="34" charset="-128"/>
                      <a:cs typeface="Times New Roman" pitchFamily="18" charset="0"/>
                    </a:rPr>
                    <a:t>The </a:t>
                  </a:r>
                  <a:r>
                    <a:rPr lang="en-US" b="0" dirty="0" err="1">
                      <a:latin typeface="Times New Roman" pitchFamily="18" charset="0"/>
                      <a:ea typeface="ＭＳ Ｐゴシック" pitchFamily="34" charset="-128"/>
                      <a:cs typeface="Times New Roman" pitchFamily="18" charset="0"/>
                    </a:rPr>
                    <a:t>overbar</a:t>
                  </a:r>
                  <a:r>
                    <a:rPr lang="en-US" b="0" dirty="0">
                      <a:latin typeface="Times New Roman" pitchFamily="18" charset="0"/>
                      <a:ea typeface="ＭＳ Ｐゴシック" pitchFamily="34" charset="-128"/>
                      <a:cs typeface="Times New Roman" pitchFamily="18" charset="0"/>
                    </a:rPr>
                    <a:t> represents</a:t>
                  </a:r>
                  <a:br>
                    <a:rPr lang="en-US" b="0" dirty="0">
                      <a:latin typeface="Times New Roman" pitchFamily="18" charset="0"/>
                      <a:ea typeface="ＭＳ Ｐゴシック" pitchFamily="34" charset="-128"/>
                      <a:cs typeface="Times New Roman" pitchFamily="18" charset="0"/>
                    </a:rPr>
                  </a:br>
                  <a:r>
                    <a:rPr lang="en-US" b="0" dirty="0">
                      <a:latin typeface="Times New Roman" pitchFamily="18" charset="0"/>
                      <a:ea typeface="ＭＳ Ｐゴシック" pitchFamily="34" charset="-128"/>
                      <a:cs typeface="Times New Roman" pitchFamily="18" charset="0"/>
                    </a:rPr>
                    <a:t>the </a:t>
                  </a:r>
                  <a:r>
                    <a:rPr lang="en-US" dirty="0">
                      <a:latin typeface="Times New Roman" pitchFamily="18" charset="0"/>
                      <a:ea typeface="ＭＳ Ｐゴシック" pitchFamily="34" charset="-128"/>
                      <a:cs typeface="Times New Roman" pitchFamily="18" charset="0"/>
                    </a:rPr>
                    <a:t>NOT</a:t>
                  </a:r>
                  <a:r>
                    <a:rPr lang="en-US" b="0" dirty="0">
                      <a:latin typeface="Times New Roman" pitchFamily="18" charset="0"/>
                      <a:ea typeface="ＭＳ Ｐゴシック" pitchFamily="34" charset="-128"/>
                      <a:cs typeface="Times New Roman" pitchFamily="18" charset="0"/>
                    </a:rPr>
                    <a:t> operation.</a:t>
                  </a:r>
                </a:p>
              </p:txBody>
            </p:sp>
          </p:grpSp>
        </p:grpSp>
        <p:grpSp>
          <p:nvGrpSpPr>
            <p:cNvPr id="62" name="Group 50"/>
            <p:cNvGrpSpPr>
              <a:grpSpLocks/>
            </p:cNvGrpSpPr>
            <p:nvPr/>
          </p:nvGrpSpPr>
          <p:grpSpPr bwMode="auto">
            <a:xfrm>
              <a:off x="339" y="1960"/>
              <a:ext cx="1485" cy="1112"/>
              <a:chOff x="339" y="1960"/>
              <a:chExt cx="1485" cy="1112"/>
            </a:xfrm>
          </p:grpSpPr>
          <p:sp>
            <p:nvSpPr>
              <p:cNvPr id="63" name="Line 43"/>
              <p:cNvSpPr>
                <a:spLocks noChangeShapeType="1"/>
              </p:cNvSpPr>
              <p:nvPr/>
            </p:nvSpPr>
            <p:spPr bwMode="auto">
              <a:xfrm flipV="1">
                <a:off x="782" y="1961"/>
                <a:ext cx="0" cy="75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latin typeface="Times New Roman" pitchFamily="18" charset="0"/>
                  <a:cs typeface="Times New Roman" pitchFamily="18" charset="0"/>
                </a:endParaRPr>
              </a:p>
            </p:txBody>
          </p:sp>
          <p:grpSp>
            <p:nvGrpSpPr>
              <p:cNvPr id="64" name="Group 44"/>
              <p:cNvGrpSpPr>
                <a:grpSpLocks/>
              </p:cNvGrpSpPr>
              <p:nvPr/>
            </p:nvGrpSpPr>
            <p:grpSpPr bwMode="auto">
              <a:xfrm>
                <a:off x="782" y="1960"/>
                <a:ext cx="666" cy="168"/>
                <a:chOff x="912" y="814"/>
                <a:chExt cx="864" cy="168"/>
              </a:xfrm>
            </p:grpSpPr>
            <p:sp>
              <p:nvSpPr>
                <p:cNvPr id="68" name="Line 45"/>
                <p:cNvSpPr>
                  <a:spLocks noChangeShapeType="1"/>
                </p:cNvSpPr>
                <p:nvPr/>
              </p:nvSpPr>
              <p:spPr bwMode="auto">
                <a:xfrm>
                  <a:off x="912" y="814"/>
                  <a:ext cx="8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latin typeface="Times New Roman" pitchFamily="18" charset="0"/>
                    <a:cs typeface="Times New Roman" pitchFamily="18" charset="0"/>
                  </a:endParaRPr>
                </a:p>
              </p:txBody>
            </p:sp>
            <p:sp>
              <p:nvSpPr>
                <p:cNvPr id="69" name="Line 46"/>
                <p:cNvSpPr>
                  <a:spLocks noChangeShapeType="1"/>
                </p:cNvSpPr>
                <p:nvPr/>
              </p:nvSpPr>
              <p:spPr bwMode="auto">
                <a:xfrm>
                  <a:off x="1776" y="814"/>
                  <a:ext cx="0" cy="168"/>
                </a:xfrm>
                <a:prstGeom prst="line">
                  <a:avLst/>
                </a:prstGeom>
                <a:noFill/>
                <a:ln w="952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latin typeface="Times New Roman" pitchFamily="18" charset="0"/>
                    <a:cs typeface="Times New Roman" pitchFamily="18" charset="0"/>
                  </a:endParaRPr>
                </a:p>
              </p:txBody>
            </p:sp>
          </p:grpSp>
          <p:grpSp>
            <p:nvGrpSpPr>
              <p:cNvPr id="65" name="Group 47"/>
              <p:cNvGrpSpPr>
                <a:grpSpLocks/>
              </p:cNvGrpSpPr>
              <p:nvPr/>
            </p:nvGrpSpPr>
            <p:grpSpPr bwMode="auto">
              <a:xfrm>
                <a:off x="339" y="2484"/>
                <a:ext cx="1485" cy="588"/>
                <a:chOff x="339" y="1568"/>
                <a:chExt cx="1485" cy="392"/>
              </a:xfrm>
            </p:grpSpPr>
            <p:sp>
              <p:nvSpPr>
                <p:cNvPr id="66" name="Rectangle 48"/>
                <p:cNvSpPr>
                  <a:spLocks noChangeArrowheads="1"/>
                </p:cNvSpPr>
                <p:nvPr/>
              </p:nvSpPr>
              <p:spPr bwMode="auto">
                <a:xfrm>
                  <a:off x="378" y="1578"/>
                  <a:ext cx="1440" cy="35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Times New Roman" pitchFamily="18" charset="0"/>
                    <a:cs typeface="Times New Roman" pitchFamily="18" charset="0"/>
                  </a:endParaRPr>
                </a:p>
              </p:txBody>
            </p:sp>
            <p:sp>
              <p:nvSpPr>
                <p:cNvPr id="67" name="Rectangle 49"/>
                <p:cNvSpPr>
                  <a:spLocks noChangeArrowheads="1"/>
                </p:cNvSpPr>
                <p:nvPr/>
              </p:nvSpPr>
              <p:spPr bwMode="auto">
                <a:xfrm>
                  <a:off x="339" y="1568"/>
                  <a:ext cx="1485" cy="392"/>
                </a:xfrm>
                <a:prstGeom prst="rect">
                  <a:avLst/>
                </a:prstGeom>
                <a:solidFill>
                  <a:schemeClr val="bg1"/>
                </a:solidFill>
                <a:ln w="9525">
                  <a:solidFill>
                    <a:schemeClr val="tx1"/>
                  </a:solidFill>
                  <a:miter lim="800000"/>
                  <a:headEnd/>
                  <a:tailEnd/>
                </a:ln>
              </p:spPr>
              <p:txBody>
                <a:bodyPr/>
                <a:lstStyle/>
                <a:p>
                  <a:pPr algn="ctr">
                    <a:spcBef>
                      <a:spcPct val="30000"/>
                    </a:spcBef>
                  </a:pPr>
                  <a:r>
                    <a:rPr lang="en-US" b="0" i="1" dirty="0">
                      <a:latin typeface="Times New Roman" pitchFamily="18" charset="0"/>
                      <a:ea typeface="ＭＳ Ｐゴシック" pitchFamily="34" charset="-128"/>
                      <a:cs typeface="Times New Roman" pitchFamily="18" charset="0"/>
                    </a:rPr>
                    <a:t>Another indicator for inversion is the</a:t>
                  </a:r>
                  <a:br>
                    <a:rPr lang="en-US" b="0" i="1" dirty="0">
                      <a:latin typeface="Times New Roman" pitchFamily="18" charset="0"/>
                      <a:ea typeface="ＭＳ Ｐゴシック" pitchFamily="34" charset="-128"/>
                      <a:cs typeface="Times New Roman" pitchFamily="18" charset="0"/>
                    </a:rPr>
                  </a:br>
                  <a:r>
                    <a:rPr lang="en-US" b="0" i="1" dirty="0">
                      <a:latin typeface="Times New Roman" pitchFamily="18" charset="0"/>
                      <a:ea typeface="ＭＳ Ｐゴシック" pitchFamily="34" charset="-128"/>
                      <a:cs typeface="Times New Roman" pitchFamily="18" charset="0"/>
                    </a:rPr>
                    <a:t>prime symbol (').</a:t>
                  </a:r>
                </a:p>
              </p:txBody>
            </p:sp>
          </p:grpSp>
        </p:grpSp>
      </p:grpSp>
      <p:grpSp>
        <p:nvGrpSpPr>
          <p:cNvPr id="79" name="Group 52"/>
          <p:cNvGrpSpPr>
            <a:grpSpLocks/>
          </p:cNvGrpSpPr>
          <p:nvPr/>
        </p:nvGrpSpPr>
        <p:grpSpPr bwMode="auto">
          <a:xfrm>
            <a:off x="5334000" y="3682832"/>
            <a:ext cx="2285724" cy="2409572"/>
            <a:chOff x="2971" y="2123"/>
            <a:chExt cx="1888" cy="1801"/>
          </a:xfrm>
        </p:grpSpPr>
        <p:sp>
          <p:nvSpPr>
            <p:cNvPr id="80" name="Rectangle 6"/>
            <p:cNvSpPr>
              <a:spLocks noChangeArrowheads="1"/>
            </p:cNvSpPr>
            <p:nvPr/>
          </p:nvSpPr>
          <p:spPr bwMode="auto">
            <a:xfrm>
              <a:off x="2971" y="3626"/>
              <a:ext cx="1888" cy="2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228600" lvl="2" algn="ctr">
                <a:spcBef>
                  <a:spcPct val="10000"/>
                </a:spcBef>
              </a:pPr>
              <a:r>
                <a:rPr lang="en-US" sz="2000" dirty="0">
                  <a:latin typeface="Times New Roman" pitchFamily="18" charset="0"/>
                  <a:ea typeface="ＭＳ Ｐゴシック" pitchFamily="34" charset="-128"/>
                  <a:cs typeface="Times New Roman" pitchFamily="18" charset="0"/>
                </a:rPr>
                <a:t>NOT Truth Table</a:t>
              </a:r>
            </a:p>
          </p:txBody>
        </p:sp>
        <p:pic>
          <p:nvPicPr>
            <p:cNvPr id="81" name="Picture 51" descr="fg03_0110a_AAGTNLD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6" y="2123"/>
              <a:ext cx="1642" cy="147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609379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ipe(left)">
                                      <p:cBhvr>
                                        <p:cTn id="7" dur="500"/>
                                        <p:tgtEl>
                                          <p:spTgt spid="5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5"/>
                                        </p:tgtEl>
                                        <p:attrNameLst>
                                          <p:attrName>style.visibility</p:attrName>
                                        </p:attrNameLst>
                                      </p:cBhvr>
                                      <p:to>
                                        <p:strVal val="visible"/>
                                      </p:to>
                                    </p:set>
                                    <p:animEffect transition="in" filter="wipe(left)">
                                      <p:cBhvr>
                                        <p:cTn id="11" dur="500"/>
                                        <p:tgtEl>
                                          <p:spTgt spid="55"/>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4"/>
                                        </p:tgtEl>
                                        <p:attrNameLst>
                                          <p:attrName>style.visibility</p:attrName>
                                        </p:attrNameLst>
                                      </p:cBhvr>
                                      <p:to>
                                        <p:strVal val="visible"/>
                                      </p:to>
                                    </p:set>
                                    <p:animEffect transition="in" filter="wipe(up)">
                                      <p:cBhvr>
                                        <p:cTn id="15" dur="500"/>
                                        <p:tgtEl>
                                          <p:spTgt spid="5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59"/>
                                        </p:tgtEl>
                                        <p:attrNameLst>
                                          <p:attrName>style.visibility</p:attrName>
                                        </p:attrNameLst>
                                      </p:cBhvr>
                                      <p:to>
                                        <p:strVal val="visible"/>
                                      </p:to>
                                    </p:set>
                                    <p:animEffect transition="in" filter="wipe(left)">
                                      <p:cBhvr>
                                        <p:cTn id="20" dur="500"/>
                                        <p:tgtEl>
                                          <p:spTgt spid="5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79"/>
                                        </p:tgtEl>
                                        <p:attrNameLst>
                                          <p:attrName>style.visibility</p:attrName>
                                        </p:attrNameLst>
                                      </p:cBhvr>
                                      <p:to>
                                        <p:strVal val="visible"/>
                                      </p:to>
                                    </p:set>
                                    <p:animEffect transition="in" filter="wipe(up)">
                                      <p:cBhvr>
                                        <p:cTn id="25"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Lst>
  </p:timing>
</p:sld>
</file>

<file path=ppt/tags/tag1.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0.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1.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2.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3.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4.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5.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6.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7.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8.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9.xml><?xml version="1.0" encoding="utf-8"?>
<p:tagLst xmlns:a="http://schemas.openxmlformats.org/drawingml/2006/main" xmlns:r="http://schemas.openxmlformats.org/officeDocument/2006/relationships" xmlns:p="http://schemas.openxmlformats.org/presentationml/2006/main">
  <p:tag name="IIW_TYPE_IMAGE" val="Text Box 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576</TotalTime>
  <Words>1994</Words>
  <Application>Microsoft Office PowerPoint</Application>
  <PresentationFormat>On-screen Show (4:3)</PresentationFormat>
  <Paragraphs>307</Paragraphs>
  <Slides>52</Slides>
  <Notes>8</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                       Lecture 3         Introduction to Boolean Algebra           and Logic Circuits                                                 </vt:lpstr>
      <vt:lpstr>Boolean Algebra</vt:lpstr>
      <vt:lpstr>Outline</vt:lpstr>
      <vt:lpstr>Basic logic gates</vt:lpstr>
      <vt:lpstr>Truth table</vt:lpstr>
      <vt:lpstr>OR Gate</vt:lpstr>
      <vt:lpstr>AND Gate</vt:lpstr>
      <vt:lpstr>OR vs. AND</vt:lpstr>
      <vt:lpstr>NOT Gate</vt:lpstr>
      <vt:lpstr>NOT Gate</vt:lpstr>
      <vt:lpstr>NOT Operation</vt:lpstr>
      <vt:lpstr>Basic logic gates</vt:lpstr>
      <vt:lpstr>Logic circuit =&gt; Algebraic expression</vt:lpstr>
      <vt:lpstr>Describing Logic Circuits Algebraically</vt:lpstr>
      <vt:lpstr>Describing Logic Circuits Algebraically</vt:lpstr>
      <vt:lpstr>Further examples</vt:lpstr>
      <vt:lpstr>Evaluating Logic Circuit Outputs</vt:lpstr>
      <vt:lpstr>Evaluating Logic Circuit Outputs</vt:lpstr>
      <vt:lpstr>Evaluating Logic Circuit Outputs</vt:lpstr>
      <vt:lpstr>Evaluating Logic Circuit Outputs</vt:lpstr>
      <vt:lpstr>Evaluating Logic Circuit Outputs</vt:lpstr>
      <vt:lpstr>Evaluating Logic Circuit Outputs</vt:lpstr>
      <vt:lpstr>Evaluating Logic Circuit Outputs</vt:lpstr>
      <vt:lpstr>Evaluating Logic Circuit Outputs</vt:lpstr>
      <vt:lpstr>Algebraic expression =&gt; Circuit</vt:lpstr>
      <vt:lpstr>Implementing Circuits From Boolean Expressions</vt:lpstr>
      <vt:lpstr>Example</vt:lpstr>
      <vt:lpstr>Implementing Circuits From Boolean Expressions</vt:lpstr>
      <vt:lpstr>NOR and NAND Gates</vt:lpstr>
      <vt:lpstr>NOR Gate</vt:lpstr>
      <vt:lpstr>NAND Gate</vt:lpstr>
      <vt:lpstr>NAND/NOR Example</vt:lpstr>
      <vt:lpstr>Boolean Theorems</vt:lpstr>
      <vt:lpstr>Boolean Algebra</vt:lpstr>
      <vt:lpstr>Boolean Theorems I</vt:lpstr>
      <vt:lpstr>Boolean Theorems II</vt:lpstr>
      <vt:lpstr>Boolean Theorems III</vt:lpstr>
      <vt:lpstr>Boolean Theorems IV</vt:lpstr>
      <vt:lpstr>Boolean Theorems V</vt:lpstr>
      <vt:lpstr>DeMorgan’s Theorems</vt:lpstr>
      <vt:lpstr>DeMorgan’s Theorems</vt:lpstr>
      <vt:lpstr>DeMorgan’s Theorems</vt:lpstr>
      <vt:lpstr>Example #1</vt:lpstr>
      <vt:lpstr>Example #2</vt:lpstr>
      <vt:lpstr>Example #3</vt:lpstr>
      <vt:lpstr>Universality of NAND Gates</vt:lpstr>
      <vt:lpstr>Example #4</vt:lpstr>
      <vt:lpstr>Universality of NOR Gates</vt:lpstr>
      <vt:lpstr>Alternate Logic-Gate Representations</vt:lpstr>
      <vt:lpstr>Alternate Logic-Gate Representations</vt:lpstr>
      <vt:lpstr>Digital Key Terms</vt:lpstr>
      <vt:lpstr>Digital Key Terms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Mobile Applications</dc:title>
  <dc:creator>quado</dc:creator>
  <cp:lastModifiedBy>quado</cp:lastModifiedBy>
  <cp:revision>54</cp:revision>
  <dcterms:created xsi:type="dcterms:W3CDTF">2013-02-24T12:47:21Z</dcterms:created>
  <dcterms:modified xsi:type="dcterms:W3CDTF">2013-03-07T06:20:55Z</dcterms:modified>
</cp:coreProperties>
</file>