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49" r:id="rId4"/>
    <p:sldId id="371" r:id="rId5"/>
    <p:sldId id="367" r:id="rId6"/>
    <p:sldId id="374" r:id="rId7"/>
    <p:sldId id="375" r:id="rId8"/>
    <p:sldId id="376" r:id="rId9"/>
    <p:sldId id="377" r:id="rId10"/>
    <p:sldId id="368" r:id="rId11"/>
    <p:sldId id="352" r:id="rId12"/>
    <p:sldId id="353" r:id="rId13"/>
    <p:sldId id="372" r:id="rId14"/>
    <p:sldId id="355" r:id="rId15"/>
    <p:sldId id="356" r:id="rId16"/>
    <p:sldId id="378" r:id="rId17"/>
    <p:sldId id="379" r:id="rId18"/>
    <p:sldId id="380" r:id="rId19"/>
    <p:sldId id="358" r:id="rId20"/>
    <p:sldId id="341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6" r:id="rId29"/>
    <p:sldId id="381" r:id="rId30"/>
    <p:sldId id="382" r:id="rId31"/>
    <p:sldId id="383" r:id="rId32"/>
    <p:sldId id="384" r:id="rId33"/>
    <p:sldId id="385" r:id="rId34"/>
    <p:sldId id="267" r:id="rId35"/>
    <p:sldId id="386" r:id="rId36"/>
    <p:sldId id="387" r:id="rId37"/>
    <p:sldId id="313" r:id="rId38"/>
    <p:sldId id="314" r:id="rId39"/>
    <p:sldId id="315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342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3" r:id="rId66"/>
    <p:sldId id="344" r:id="rId67"/>
    <p:sldId id="345" r:id="rId68"/>
    <p:sldId id="346" r:id="rId69"/>
    <p:sldId id="347" r:id="rId70"/>
    <p:sldId id="348" r:id="rId71"/>
    <p:sldId id="34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27-Mar-13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BA790-8FE7-433D-AEC9-08A50D464E7C}" type="slidenum">
              <a:rPr lang="en-US"/>
              <a:pPr/>
              <a:t>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26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26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2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83610-9463-40BA-B467-C3D4CF41737F}" type="slidenum">
              <a:rPr lang="en-US"/>
              <a:pPr/>
              <a:t>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E0454-2243-4668-9CE5-0C93A6CF16DF}" type="slidenum">
              <a:rPr lang="en-US"/>
              <a:pPr/>
              <a:t>7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CA1C1-7C62-48FD-86CD-6EC2B2A8E7D3}" type="slidenum">
              <a:rPr lang="en-US"/>
              <a:pPr/>
              <a:t>8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79B49-C5CB-4DFC-97E0-D9DB8BD500F5}" type="slidenum">
              <a:rPr lang="en-US"/>
              <a:pPr/>
              <a:t>10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9988" y="723900"/>
            <a:ext cx="4516437" cy="338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993"/>
            <a:ext cx="5029200" cy="40804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425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27-Mar-13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27-Mar-13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27-Mar-13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31"/>
            <a:ext cx="8229600" cy="959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0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</a:rPr>
              <a:t/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altLang="ko-KR" sz="4400" dirty="0" err="1" smtClean="0"/>
              <a:t>Karnaugh</a:t>
            </a:r>
            <a:r>
              <a:rPr lang="en-US" altLang="ko-KR" sz="4400" dirty="0" smtClean="0"/>
              <a:t> Map </a:t>
            </a:r>
            <a:r>
              <a:rPr lang="en-US" altLang="ko-KR" sz="4400" dirty="0" smtClean="0"/>
              <a:t>&amp; </a:t>
            </a:r>
            <a:br>
              <a:rPr lang="en-US" altLang="ko-KR" sz="4400" dirty="0" smtClean="0"/>
            </a:br>
            <a:r>
              <a:rPr lang="en-US" altLang="ko-KR" sz="4400" dirty="0" smtClean="0"/>
              <a:t>Cost Optimization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01/2013</a:t>
            </a:r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en-US" altLang="ko-KR" sz="1800" b="1" dirty="0" smtClean="0"/>
              <a:t>Phan </a:t>
            </a:r>
            <a:r>
              <a:rPr lang="en-US" altLang="ko-KR" sz="1800" b="1" dirty="0" err="1" smtClean="0"/>
              <a:t>Quốc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Huy</a:t>
            </a:r>
            <a:endParaRPr lang="en-US" altLang="ko-KR" sz="1800" b="1" dirty="0" smtClean="0"/>
          </a:p>
          <a:p>
            <a:pPr eaLnBrk="1" hangingPunct="1"/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739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Canonical </a:t>
            </a:r>
            <a:r>
              <a:rPr lang="en-US" sz="3600" dirty="0"/>
              <a:t>Forms </a:t>
            </a:r>
            <a:r>
              <a:rPr lang="en-US" sz="3600" dirty="0" smtClean="0"/>
              <a:t>for </a:t>
            </a:r>
            <a:r>
              <a:rPr lang="en-US" sz="3600" dirty="0"/>
              <a:t>Boolean Expressions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/>
              <a:t>Two </a:t>
            </a:r>
            <a:r>
              <a:rPr lang="en-US" dirty="0"/>
              <a:t>canonical forms for Boolean expressions: </a:t>
            </a:r>
            <a:endParaRPr lang="en-US" dirty="0" smtClean="0"/>
          </a:p>
          <a:p>
            <a:pPr lvl="1">
              <a:spcBef>
                <a:spcPct val="10000"/>
              </a:spcBef>
            </a:pPr>
            <a:r>
              <a:rPr lang="en-US" dirty="0" smtClean="0"/>
              <a:t>sum-of-products (SOP)</a:t>
            </a:r>
          </a:p>
          <a:p>
            <a:pPr lvl="1">
              <a:spcBef>
                <a:spcPct val="10000"/>
              </a:spcBef>
            </a:pPr>
            <a:r>
              <a:rPr lang="en-US" dirty="0" smtClean="0"/>
              <a:t>product-of-sums (POS)</a:t>
            </a:r>
            <a:endParaRPr lang="en-US" dirty="0"/>
          </a:p>
          <a:p>
            <a:pPr>
              <a:spcBef>
                <a:spcPct val="10000"/>
              </a:spcBef>
            </a:pPr>
            <a:endParaRPr lang="en-US" sz="2500" dirty="0" smtClean="0"/>
          </a:p>
          <a:p>
            <a:pPr>
              <a:spcBef>
                <a:spcPct val="10000"/>
              </a:spcBef>
            </a:pPr>
            <a:r>
              <a:rPr lang="en-US" dirty="0" smtClean="0"/>
              <a:t>SOP: </a:t>
            </a:r>
            <a:r>
              <a:rPr lang="en-US" dirty="0" err="1"/>
              <a:t>ANDed</a:t>
            </a:r>
            <a:r>
              <a:rPr lang="en-US" dirty="0"/>
              <a:t> variables are </a:t>
            </a:r>
            <a:r>
              <a:rPr lang="en-US" dirty="0" err="1"/>
              <a:t>ORed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pPr lvl="1">
              <a:spcBef>
                <a:spcPct val="10000"/>
              </a:spcBef>
            </a:pPr>
            <a:endParaRPr lang="en-US" sz="2400" dirty="0"/>
          </a:p>
          <a:p>
            <a:pPr>
              <a:spcBef>
                <a:spcPct val="10000"/>
              </a:spcBef>
            </a:pPr>
            <a:r>
              <a:rPr lang="en-US" dirty="0" smtClean="0"/>
              <a:t>POS: </a:t>
            </a:r>
            <a:r>
              <a:rPr lang="en-US" dirty="0" err="1"/>
              <a:t>ORed</a:t>
            </a:r>
            <a:r>
              <a:rPr lang="en-US" dirty="0"/>
              <a:t> variables are </a:t>
            </a:r>
            <a:r>
              <a:rPr lang="en-US" dirty="0" err="1"/>
              <a:t>ANDed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/>
              <a:t>For example:</a:t>
            </a:r>
          </a:p>
        </p:txBody>
      </p:sp>
      <p:pic>
        <p:nvPicPr>
          <p:cNvPr id="416772" name="Picture 4" descr="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200"/>
          <a:stretch>
            <a:fillRect/>
          </a:stretch>
        </p:blipFill>
        <p:spPr bwMode="auto">
          <a:xfrm>
            <a:off x="3124200" y="3470275"/>
            <a:ext cx="45164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6773" name="Picture 5" descr="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724400"/>
            <a:ext cx="5557837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04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Forms for Boolean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2056773"/>
              </p:ext>
            </p:extLst>
          </p:nvPr>
        </p:nvGraphicFramePr>
        <p:xfrm>
          <a:off x="457200" y="1524000"/>
          <a:ext cx="2438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381000"/>
                <a:gridCol w="381000"/>
                <a:gridCol w="381000"/>
                <a:gridCol w="457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1447801"/>
            <a:ext cx="5562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019300"/>
            <a:ext cx="4371975" cy="96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4276725"/>
            <a:ext cx="4714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124200" y="3733800"/>
            <a:ext cx="5562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7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Forms for Boolean Expressions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78012299"/>
              </p:ext>
            </p:extLst>
          </p:nvPr>
        </p:nvGraphicFramePr>
        <p:xfrm>
          <a:off x="762000" y="1828801"/>
          <a:ext cx="7620000" cy="3657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5889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Sum-of</a:t>
                      </a:r>
                      <a:r>
                        <a:rPr lang="en-US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-Products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Product-of-Sums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26942">
                <a:tc>
                  <a:txBody>
                    <a:bodyPr/>
                    <a:lstStyle/>
                    <a:p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89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terms </a:t>
                      </a:r>
                      <a:r>
                        <a:rPr lang="en-US" sz="28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n-US" sz="2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together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terms (sums) </a:t>
                      </a:r>
                      <a:r>
                        <a:rPr lang="en-US" sz="28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sz="2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together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care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value 1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care value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write down X’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write down X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1: write down X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1: write down X’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2562225"/>
            <a:ext cx="266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5527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05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Design a logic 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6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logic circuit with</a:t>
            </a:r>
          </a:p>
          <a:p>
            <a:pPr lvl="1"/>
            <a:r>
              <a:rPr lang="en-US" dirty="0" smtClean="0"/>
              <a:t>Three inputs</a:t>
            </a:r>
          </a:p>
          <a:p>
            <a:pPr lvl="1"/>
            <a:r>
              <a:rPr lang="en-US" dirty="0" smtClean="0"/>
              <a:t>One output</a:t>
            </a:r>
          </a:p>
          <a:p>
            <a:pPr lvl="1"/>
            <a:r>
              <a:rPr lang="en-US" dirty="0" smtClean="0"/>
              <a:t>Output is HIGH when the majority of input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19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 design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Construct a truth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3200"/>
            <a:ext cx="42340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638800" y="1828800"/>
          <a:ext cx="2286001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65314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5999" y="3048000"/>
            <a:ext cx="1529255" cy="1752600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Logic Circuit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0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40770" y="1768366"/>
            <a:ext cx="4327704" cy="4343399"/>
            <a:chOff x="5105400" y="1604171"/>
            <a:chExt cx="4327704" cy="434339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0203"/>
            <a:stretch/>
          </p:blipFill>
          <p:spPr bwMode="auto">
            <a:xfrm>
              <a:off x="5105400" y="1604171"/>
              <a:ext cx="4327704" cy="434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105400" y="3429000"/>
              <a:ext cx="317938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2142" r="74466"/>
          <a:stretch/>
        </p:blipFill>
        <p:spPr bwMode="auto">
          <a:xfrm>
            <a:off x="3263393" y="3582987"/>
            <a:ext cx="138480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 design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Converting truth table into logic expressions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129793" y="1905000"/>
          <a:ext cx="2286001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65314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334000" y="5947570"/>
            <a:ext cx="317636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terms for each</a:t>
            </a:r>
            <a:b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case where output is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86200" y="3582988"/>
            <a:ext cx="1655763" cy="2744788"/>
            <a:chOff x="1984" y="2620"/>
            <a:chExt cx="1043" cy="1729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984" y="2620"/>
              <a:ext cx="528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248" y="4203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2248" y="4349"/>
              <a:ext cx="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340770" y="1768366"/>
            <a:ext cx="4251437" cy="404813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SOP expression for the output:</a:t>
            </a:r>
          </a:p>
        </p:txBody>
      </p:sp>
    </p:spTree>
    <p:extLst>
      <p:ext uri="{BB962C8B-B14F-4D97-AF65-F5344CB8AC3E}">
        <p14:creationId xmlns:p14="http://schemas.microsoft.com/office/powerpoint/2010/main" xmlns="" val="1334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 design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Algebraic simplification of logic expression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b="62313"/>
          <a:stretch>
            <a:fillRect/>
          </a:stretch>
        </p:blipFill>
        <p:spPr bwMode="auto">
          <a:xfrm>
            <a:off x="1295400" y="2057400"/>
            <a:ext cx="7238999" cy="75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34261"/>
          <a:stretch>
            <a:fillRect/>
          </a:stretch>
        </p:blipFill>
        <p:spPr bwMode="auto">
          <a:xfrm>
            <a:off x="1295400" y="3200400"/>
            <a:ext cx="7238999" cy="131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9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Algebraic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problems of algebraic simplification</a:t>
            </a:r>
          </a:p>
          <a:p>
            <a:pPr marL="457200" lvl="1" indent="0" algn="just">
              <a:buNone/>
            </a:pPr>
            <a:r>
              <a:rPr lang="en-US" dirty="0"/>
              <a:t>1. Not systematic</a:t>
            </a:r>
          </a:p>
          <a:p>
            <a:pPr marL="457200" lvl="1" indent="0" algn="just">
              <a:buNone/>
            </a:pPr>
            <a:r>
              <a:rPr lang="en-US" dirty="0"/>
              <a:t>2. Difficult to check if a minimum solution is </a:t>
            </a:r>
            <a:r>
              <a:rPr lang="en-US" dirty="0" smtClean="0"/>
              <a:t>achieved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i="1" dirty="0" err="1"/>
              <a:t>Karnaugh</a:t>
            </a:r>
            <a:r>
              <a:rPr lang="en-US" i="1" dirty="0"/>
              <a:t> map </a:t>
            </a:r>
            <a:r>
              <a:rPr lang="en-US" dirty="0"/>
              <a:t>method overcomes </a:t>
            </a:r>
            <a:r>
              <a:rPr lang="en-US" dirty="0" smtClean="0"/>
              <a:t>these limitations</a:t>
            </a:r>
            <a:endParaRPr lang="en-US" dirty="0"/>
          </a:p>
          <a:p>
            <a:pPr lvl="1" algn="just"/>
            <a:r>
              <a:rPr lang="en-US" dirty="0" smtClean="0"/>
              <a:t>Typically </a:t>
            </a:r>
            <a:r>
              <a:rPr lang="en-US" dirty="0"/>
              <a:t>for Boolean functions with </a:t>
            </a:r>
            <a:r>
              <a:rPr lang="en-US" dirty="0" smtClean="0"/>
              <a:t>=&lt; </a:t>
            </a:r>
            <a:r>
              <a:rPr lang="en-US" dirty="0"/>
              <a:t>5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953000"/>
            <a:ext cx="7315200" cy="954107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and step 3 can be done with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Map, discussed in the next session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8478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 design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Draw a logic circuit for the final simplified logic expression</a:t>
            </a:r>
          </a:p>
          <a:p>
            <a:pPr marL="0" indent="0">
              <a:buNone/>
            </a:pPr>
            <a:r>
              <a:rPr lang="en-US" dirty="0" smtClean="0"/>
              <a:t>		x = BC + AC + AB</a:t>
            </a:r>
            <a:endParaRPr lang="en-US" dirty="0"/>
          </a:p>
        </p:txBody>
      </p:sp>
      <p:pic>
        <p:nvPicPr>
          <p:cNvPr id="7" name="Picture 15" descr="fg04_00000_AAGTNNG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76600"/>
            <a:ext cx="5322888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441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717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 smtClean="0">
                <a:solidFill>
                  <a:srgbClr val="0000CC"/>
                </a:solidFill>
              </a:rPr>
              <a:t>Logic Circuit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smtClean="0">
                <a:solidFill>
                  <a:srgbClr val="0000CC"/>
                </a:solidFill>
              </a:rPr>
              <a:t>Design a circuit </a:t>
            </a:r>
          </a:p>
          <a:p>
            <a:pPr marL="514350" indent="-514350">
              <a:buFont typeface="+mj-lt"/>
              <a:buAutoNum type="arabicPeriod"/>
            </a:pPr>
            <a:r>
              <a:rPr lang="vi-VN" b="1" dirty="0" smtClean="0">
                <a:solidFill>
                  <a:srgbClr val="0000CC"/>
                </a:solidFill>
              </a:rPr>
              <a:t>K</a:t>
            </a:r>
            <a:r>
              <a:rPr lang="en-US" b="1" dirty="0" err="1" smtClean="0">
                <a:solidFill>
                  <a:srgbClr val="0000CC"/>
                </a:solidFill>
              </a:rPr>
              <a:t>arnaugh</a:t>
            </a:r>
            <a:r>
              <a:rPr lang="en-US" b="1" dirty="0" smtClean="0">
                <a:solidFill>
                  <a:srgbClr val="0000CC"/>
                </a:solidFill>
              </a:rPr>
              <a:t> Map</a:t>
            </a:r>
            <a:endParaRPr lang="en-US" b="1" dirty="0">
              <a:solidFill>
                <a:srgbClr val="0000CC"/>
              </a:solidFill>
            </a:endParaRPr>
          </a:p>
          <a:p>
            <a:pPr marL="914400" lvl="1" indent="-514350"/>
            <a:r>
              <a:rPr lang="en-US" b="1" dirty="0" smtClean="0">
                <a:solidFill>
                  <a:srgbClr val="0000CC"/>
                </a:solidFill>
              </a:rPr>
              <a:t>DON’T 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Multilevel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CC"/>
                </a:solidFill>
              </a:rPr>
              <a:t>XOR/ XNOR gates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4958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rgbClr val="00B050"/>
                </a:solidFill>
              </a:rPr>
              <a:t>Reading assignment: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sz="2600" dirty="0" smtClean="0">
                <a:latin typeface="Tahoma" pitchFamily="84" charset="0"/>
              </a:rPr>
              <a:t>	Chapter </a:t>
            </a:r>
            <a:r>
              <a:rPr lang="en-US" sz="2600" dirty="0">
                <a:latin typeface="Tahoma" pitchFamily="84" charset="0"/>
              </a:rPr>
              <a:t>4: Section 4.3.4, 4.3.5, 4.3.6, 4.3.7, 4.3.8</a:t>
            </a:r>
          </a:p>
        </p:txBody>
      </p:sp>
    </p:spTree>
    <p:extLst>
      <p:ext uri="{BB962C8B-B14F-4D97-AF65-F5344CB8AC3E}">
        <p14:creationId xmlns:p14="http://schemas.microsoft.com/office/powerpoint/2010/main" xmlns="" val="23235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7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Cost of Implementing a Logic Circuit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implementing a logic circuit is related to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gates used and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number of inputs in each </a:t>
            </a:r>
            <a:r>
              <a:rPr lang="en-US" dirty="0" smtClean="0"/>
              <a:t>gate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literal </a:t>
            </a:r>
            <a:r>
              <a:rPr lang="en-US" dirty="0"/>
              <a:t>is a </a:t>
            </a:r>
            <a:r>
              <a:rPr lang="en-US" dirty="0" err="1"/>
              <a:t>boolean</a:t>
            </a:r>
            <a:r>
              <a:rPr lang="en-US" dirty="0"/>
              <a:t> variable or its </a:t>
            </a:r>
            <a:r>
              <a:rPr lang="en-US" dirty="0" smtClean="0"/>
              <a:t>complement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90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Cost of Implementing a Logic Circuit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a </a:t>
            </a:r>
            <a:r>
              <a:rPr lang="en-US" dirty="0" err="1"/>
              <a:t>boolean</a:t>
            </a:r>
            <a:r>
              <a:rPr lang="en-US" dirty="0"/>
              <a:t> equation      represented in a sum-of-products form is given by:</a:t>
            </a:r>
          </a:p>
          <a:p>
            <a:endParaRPr lang="en-US" dirty="0"/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6072507"/>
              </p:ext>
            </p:extLst>
          </p:nvPr>
        </p:nvGraphicFramePr>
        <p:xfrm>
          <a:off x="3141663" y="2282825"/>
          <a:ext cx="2725737" cy="819150"/>
        </p:xfrm>
        <a:graphic>
          <a:graphicData uri="http://schemas.openxmlformats.org/presentationml/2006/ole">
            <p:oleObj spid="_x0000_s18556" name="Equation" r:id="rId3" imgW="1473120" imgH="444240" progId="Equation.3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6139399"/>
              </p:ext>
            </p:extLst>
          </p:nvPr>
        </p:nvGraphicFramePr>
        <p:xfrm>
          <a:off x="2268538" y="4781550"/>
          <a:ext cx="5308600" cy="1824038"/>
        </p:xfrm>
        <a:graphic>
          <a:graphicData uri="http://schemas.openxmlformats.org/presentationml/2006/ole">
            <p:oleObj spid="_x0000_s18557" name="Equation" r:id="rId4" imgW="2806560" imgH="96516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568483"/>
              </p:ext>
            </p:extLst>
          </p:nvPr>
        </p:nvGraphicFramePr>
        <p:xfrm>
          <a:off x="1465263" y="3287713"/>
          <a:ext cx="7165975" cy="1317625"/>
        </p:xfrm>
        <a:graphic>
          <a:graphicData uri="http://schemas.openxmlformats.org/presentationml/2006/ole">
            <p:oleObj spid="_x0000_s18558" name="Equation" r:id="rId5" imgW="3873240" imgH="7110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776824"/>
              </p:ext>
            </p:extLst>
          </p:nvPr>
        </p:nvGraphicFramePr>
        <p:xfrm>
          <a:off x="5348288" y="1368425"/>
          <a:ext cx="352425" cy="385763"/>
        </p:xfrm>
        <a:graphic>
          <a:graphicData uri="http://schemas.openxmlformats.org/presentationml/2006/ole">
            <p:oleObj spid="_x0000_s18559" name="Equation" r:id="rId6" imgW="152280" imgH="164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8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Cost of a Logic </a:t>
            </a:r>
            <a:r>
              <a:rPr lang="en-US" sz="3600" dirty="0" smtClean="0"/>
              <a:t>Circuit - Examples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</a:rPr>
              <a:t>What is the cost of the following </a:t>
            </a:r>
            <a:r>
              <a:rPr lang="en-US" dirty="0" err="1">
                <a:ea typeface="Tahoma" pitchFamily="34" charset="0"/>
              </a:rPr>
              <a:t>boolean</a:t>
            </a:r>
            <a:r>
              <a:rPr lang="en-US" dirty="0">
                <a:ea typeface="Tahoma" pitchFamily="34" charset="0"/>
              </a:rPr>
              <a:t> equations?</a:t>
            </a:r>
            <a:endParaRPr lang="en-US" sz="2000" dirty="0">
              <a:ea typeface="Tahoma" pitchFamily="34" charset="0"/>
            </a:endParaRPr>
          </a:p>
          <a:p>
            <a:endParaRPr lang="en-US" dirty="0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495800" y="1981200"/>
            <a:ext cx="464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w,x,y,z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wxy’z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wxyz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f2(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w,x,y,z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w’ + x’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y’z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g1(XYZ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XY + X’Z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YZ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g2(XYZ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XY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X’Z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h1(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h2(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b’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410200" y="1983633"/>
            <a:ext cx="3352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C(f1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2+4+4 = 10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C(f2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4+0+0+2+2 = 8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C(g1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3+2+2+2 = 9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C(g2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2+2+2 = 6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C(h1) = 0+2 = 2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C(h2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0+0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9684324"/>
              </p:ext>
            </p:extLst>
          </p:nvPr>
        </p:nvGraphicFramePr>
        <p:xfrm>
          <a:off x="562567" y="3124200"/>
          <a:ext cx="3933233" cy="1351461"/>
        </p:xfrm>
        <a:graphic>
          <a:graphicData uri="http://schemas.openxmlformats.org/presentationml/2006/ole">
            <p:oleObj spid="_x0000_s19520" name="Equation" r:id="rId3" imgW="2806700" imgH="9652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752059"/>
              </p:ext>
            </p:extLst>
          </p:nvPr>
        </p:nvGraphicFramePr>
        <p:xfrm>
          <a:off x="609600" y="2169614"/>
          <a:ext cx="2725737" cy="819150"/>
        </p:xfrm>
        <a:graphic>
          <a:graphicData uri="http://schemas.openxmlformats.org/presentationml/2006/ole">
            <p:oleObj spid="_x0000_s19521" name="Equation" r:id="rId4" imgW="14732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08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M. </a:t>
            </a:r>
            <a:r>
              <a:rPr lang="en-US" dirty="0" err="1"/>
              <a:t>Karnaugh</a:t>
            </a:r>
            <a:r>
              <a:rPr lang="en-US" dirty="0"/>
              <a:t>, “The Map Method for Synthesis </a:t>
            </a:r>
            <a:r>
              <a:rPr lang="en-US" dirty="0" smtClean="0"/>
              <a:t>of Combinatorial </a:t>
            </a:r>
            <a:r>
              <a:rPr lang="en-US" dirty="0"/>
              <a:t>Logic Circuits”, </a:t>
            </a:r>
            <a:r>
              <a:rPr lang="en-US" i="1" dirty="0"/>
              <a:t>Transactions of the American Institute of Electrical </a:t>
            </a:r>
            <a:r>
              <a:rPr lang="en-US" i="1" dirty="0" smtClean="0"/>
              <a:t>Engineers, Communications </a:t>
            </a:r>
            <a:r>
              <a:rPr lang="en-US" i="1" dirty="0"/>
              <a:t>and Electronics</a:t>
            </a:r>
            <a:r>
              <a:rPr lang="en-US" dirty="0"/>
              <a:t>, Vol. 72, pp. 593-599, November 1953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Karnaugh</a:t>
            </a:r>
            <a:r>
              <a:rPr lang="en-US" dirty="0"/>
              <a:t> Map is a graphical tool to assist on the minimization of logic </a:t>
            </a:r>
            <a:r>
              <a:rPr lang="en-US" dirty="0" smtClean="0"/>
              <a:t>equations</a:t>
            </a:r>
          </a:p>
          <a:p>
            <a:pPr algn="just"/>
            <a:r>
              <a:rPr lang="en-US" dirty="0"/>
              <a:t>Similar to a truth table, a </a:t>
            </a:r>
            <a:r>
              <a:rPr lang="en-US" dirty="0" err="1"/>
              <a:t>Karnaugh</a:t>
            </a:r>
            <a:r>
              <a:rPr lang="en-US" dirty="0"/>
              <a:t> Map specifies  a value for each combination of inputs</a:t>
            </a:r>
          </a:p>
        </p:txBody>
      </p:sp>
    </p:spTree>
    <p:extLst>
      <p:ext uri="{BB962C8B-B14F-4D97-AF65-F5344CB8AC3E}">
        <p14:creationId xmlns:p14="http://schemas.microsoft.com/office/powerpoint/2010/main" xmlns="" val="41529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Karnaugh Maps</a:t>
            </a:r>
          </a:p>
        </p:txBody>
      </p:sp>
      <p:sp>
        <p:nvSpPr>
          <p:cNvPr id="52121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algn="just" eaLnBrk="0" hangingPunct="0"/>
            <a:r>
              <a:rPr lang="en-US" sz="2800" dirty="0" err="1"/>
              <a:t>Karnaugh</a:t>
            </a:r>
            <a:r>
              <a:rPr lang="en-US" sz="2800" dirty="0"/>
              <a:t> </a:t>
            </a:r>
            <a:r>
              <a:rPr lang="en-US" sz="2800" dirty="0" smtClean="0"/>
              <a:t>Map: </a:t>
            </a:r>
            <a:r>
              <a:rPr lang="en-US" sz="2800" dirty="0"/>
              <a:t>a representation of the truth table by a matrix of squares (cells</a:t>
            </a:r>
            <a:r>
              <a:rPr lang="en-US" sz="2800" dirty="0" smtClean="0"/>
              <a:t>), </a:t>
            </a:r>
            <a:r>
              <a:rPr lang="en-US" sz="2800" dirty="0"/>
              <a:t>where each square corresponds to a </a:t>
            </a:r>
            <a:r>
              <a:rPr lang="en-US" sz="2800" dirty="0" err="1"/>
              <a:t>minterm</a:t>
            </a:r>
            <a:r>
              <a:rPr lang="en-US" sz="2800" dirty="0"/>
              <a:t> </a:t>
            </a:r>
            <a:r>
              <a:rPr lang="en-US" sz="2800" dirty="0" smtClean="0"/>
              <a:t>(or </a:t>
            </a:r>
            <a:r>
              <a:rPr lang="en-US" sz="2800" dirty="0"/>
              <a:t>a </a:t>
            </a:r>
            <a:r>
              <a:rPr lang="en-US" sz="2800" dirty="0" err="1"/>
              <a:t>maxterm</a:t>
            </a:r>
            <a:r>
              <a:rPr lang="en-US" sz="2800" dirty="0"/>
              <a:t>) of the logic </a:t>
            </a:r>
            <a:r>
              <a:rPr lang="en-US" sz="2800" dirty="0" smtClean="0"/>
              <a:t>function</a:t>
            </a:r>
          </a:p>
          <a:p>
            <a:pPr eaLnBrk="0" hangingPunct="0"/>
            <a:endParaRPr lang="en-US" sz="2800" dirty="0"/>
          </a:p>
          <a:p>
            <a:pPr algn="just" eaLnBrk="0" hangingPunct="0"/>
            <a:r>
              <a:rPr lang="en-US" sz="2800" dirty="0"/>
              <a:t>For n-variable function, we need 2^n rows truth table and 2^n squares (</a:t>
            </a:r>
            <a:r>
              <a:rPr lang="en-US" sz="2800" dirty="0" smtClean="0"/>
              <a:t>cells)</a:t>
            </a:r>
          </a:p>
          <a:p>
            <a:pPr algn="just" eaLnBrk="0" hangingPunct="0"/>
            <a:endParaRPr lang="en-US" sz="2800" dirty="0"/>
          </a:p>
          <a:p>
            <a:pPr algn="just" eaLnBrk="0" hangingPunct="0"/>
            <a:r>
              <a:rPr lang="en-US" sz="2800" dirty="0" smtClean="0"/>
              <a:t>To </a:t>
            </a:r>
            <a:r>
              <a:rPr lang="en-US" sz="2800" dirty="0"/>
              <a:t>represent a logic function, the truth table values are copied into their corresponding </a:t>
            </a:r>
            <a:r>
              <a:rPr lang="en-US" sz="2800" dirty="0" smtClean="0"/>
              <a:t>cells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243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Two-variable Karnaugh map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/>
            <a:endParaRPr lang="en-US" sz="2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04925"/>
            <a:ext cx="15525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295400"/>
            <a:ext cx="5133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725"/>
            <a:ext cx="27908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78329"/>
            <a:ext cx="4533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298761">
            <a:off x="2752725" y="2180155"/>
            <a:ext cx="990600" cy="452438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9785832">
            <a:off x="3386830" y="4366328"/>
            <a:ext cx="990600" cy="452438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3431206" y="5257800"/>
            <a:ext cx="990600" cy="452438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8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pic>
        <p:nvPicPr>
          <p:cNvPr id="20503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2952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295400"/>
            <a:ext cx="45434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5" name="Picture 2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8"/>
          <a:stretch/>
        </p:blipFill>
        <p:spPr bwMode="auto">
          <a:xfrm>
            <a:off x="4300537" y="5638800"/>
            <a:ext cx="4171950" cy="31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210"/>
          <a:stretch/>
        </p:blipFill>
        <p:spPr bwMode="auto">
          <a:xfrm>
            <a:off x="4269005" y="6090744"/>
            <a:ext cx="4171950" cy="65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85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796"/>
          <a:stretch/>
        </p:blipFill>
        <p:spPr bwMode="auto">
          <a:xfrm>
            <a:off x="381000" y="1326931"/>
            <a:ext cx="2758966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095" r="34356"/>
          <a:stretch/>
        </p:blipFill>
        <p:spPr bwMode="auto">
          <a:xfrm>
            <a:off x="3352799" y="1326929"/>
            <a:ext cx="2790496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376" r="279"/>
          <a:stretch/>
        </p:blipFill>
        <p:spPr bwMode="auto">
          <a:xfrm>
            <a:off x="6372545" y="1326931"/>
            <a:ext cx="258908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18160" y="1295400"/>
            <a:ext cx="7901940" cy="5334000"/>
            <a:chOff x="518160" y="1295400"/>
            <a:chExt cx="7901940" cy="533400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295400"/>
              <a:ext cx="7696200" cy="53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18160" y="1295400"/>
              <a:ext cx="37338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23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Logic 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777" y="1447800"/>
            <a:ext cx="2657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251" y="2306955"/>
            <a:ext cx="26003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76475"/>
            <a:ext cx="25812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447800"/>
            <a:ext cx="1990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12846" y="4359592"/>
            <a:ext cx="197167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8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76475"/>
            <a:ext cx="27622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3712846" y="4359592"/>
            <a:ext cx="197167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248" y="1447800"/>
            <a:ext cx="2886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92667"/>
            <a:ext cx="27241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0298" y="1643062"/>
            <a:ext cx="1590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1410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7241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886450" y="1735455"/>
            <a:ext cx="2647950" cy="4248150"/>
            <a:chOff x="5410200" y="2040255"/>
            <a:chExt cx="2647950" cy="4248150"/>
          </a:xfrm>
        </p:grpSpPr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040255"/>
              <a:ext cx="2647950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410200" y="5181600"/>
              <a:ext cx="304800" cy="923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3712846" y="3814762"/>
            <a:ext cx="1971674" cy="838200"/>
          </a:xfrm>
          <a:prstGeom prst="left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4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pPr eaLnBrk="0" hangingPunct="0"/>
            <a:r>
              <a:rPr lang="en-US"/>
              <a:t>Three-variable Karnaugh map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799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Left-Right Arrow 4"/>
          <p:cNvSpPr/>
          <p:nvPr/>
        </p:nvSpPr>
        <p:spPr>
          <a:xfrm>
            <a:off x="3712846" y="3814762"/>
            <a:ext cx="1971674" cy="838200"/>
          </a:xfrm>
          <a:prstGeom prst="left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2592"/>
            <a:ext cx="2619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2620" y="1796414"/>
            <a:ext cx="2667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63613"/>
            <a:ext cx="460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5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419100"/>
            <a:ext cx="6680200" cy="609600"/>
          </a:xfrm>
        </p:spPr>
        <p:txBody>
          <a:bodyPr/>
          <a:lstStyle/>
          <a:p>
            <a:r>
              <a:rPr lang="en-US" sz="3400" dirty="0"/>
              <a:t>4-variable </a:t>
            </a:r>
            <a:r>
              <a:rPr lang="en-US" sz="3400" dirty="0" err="1"/>
              <a:t>Karnaugh</a:t>
            </a:r>
            <a:r>
              <a:rPr lang="en-US" sz="3400" dirty="0"/>
              <a:t> map</a:t>
            </a:r>
          </a:p>
        </p:txBody>
      </p:sp>
      <p:pic>
        <p:nvPicPr>
          <p:cNvPr id="21530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2386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880235"/>
            <a:ext cx="44100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6384"/>
            <a:ext cx="2514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160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5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1624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191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419100"/>
            <a:ext cx="6680200" cy="609600"/>
          </a:xfrm>
        </p:spPr>
        <p:txBody>
          <a:bodyPr/>
          <a:lstStyle/>
          <a:p>
            <a:r>
              <a:rPr lang="en-US" sz="3400" dirty="0"/>
              <a:t>4-variable </a:t>
            </a:r>
            <a:r>
              <a:rPr lang="en-US" sz="3400" dirty="0" err="1"/>
              <a:t>Karnaugh</a:t>
            </a:r>
            <a:r>
              <a:rPr lang="en-US" sz="3400" dirty="0"/>
              <a:t> map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60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45" y="1447800"/>
            <a:ext cx="399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8794" y="1417320"/>
            <a:ext cx="3267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08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94897" y="1965960"/>
            <a:ext cx="4229100" cy="4276725"/>
            <a:chOff x="4894897" y="1981200"/>
            <a:chExt cx="4229100" cy="4276725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897" y="1981200"/>
              <a:ext cx="4229100" cy="427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894897" y="3886200"/>
              <a:ext cx="286703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" y="1981200"/>
            <a:ext cx="41529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419100"/>
            <a:ext cx="6680200" cy="609600"/>
          </a:xfrm>
        </p:spPr>
        <p:txBody>
          <a:bodyPr/>
          <a:lstStyle/>
          <a:p>
            <a:r>
              <a:rPr lang="en-US" sz="3400"/>
              <a:t>4-variable Karnaugh map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60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7320"/>
            <a:ext cx="526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0742" y="1445895"/>
            <a:ext cx="254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62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Incompletely Specified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CADF25-D537-418B-9A15-69E0CE67091F}" type="slidenum">
              <a:rPr lang="en-US"/>
              <a:pPr/>
              <a:t>37</a:t>
            </a:fld>
            <a:endParaRPr lang="en-US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168650" y="1682750"/>
            <a:ext cx="1244600" cy="1447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 dirty="0"/>
              <a:t>N</a:t>
            </a:r>
            <a:r>
              <a:rPr lang="en-US" sz="2400" b="1" baseline="-25000" dirty="0"/>
              <a:t>1</a:t>
            </a:r>
            <a:endParaRPr lang="en-US" sz="2000" b="1" dirty="0"/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4425950" y="1936750"/>
            <a:ext cx="838200" cy="914400"/>
            <a:chOff x="2796" y="1393"/>
            <a:chExt cx="528" cy="576"/>
          </a:xfrm>
        </p:grpSpPr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>
              <a:off x="2796" y="139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2796" y="168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796" y="196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2330450" y="1987550"/>
            <a:ext cx="838200" cy="914400"/>
            <a:chOff x="1468" y="1425"/>
            <a:chExt cx="528" cy="576"/>
          </a:xfrm>
        </p:grpSpPr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1468" y="1425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1468" y="1617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1468" y="200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1468" y="180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9" name="Group 13"/>
          <p:cNvGrpSpPr>
            <a:grpSpLocks/>
          </p:cNvGrpSpPr>
          <p:nvPr/>
        </p:nvGrpSpPr>
        <p:grpSpPr bwMode="auto">
          <a:xfrm>
            <a:off x="2009775" y="1789112"/>
            <a:ext cx="381000" cy="1260475"/>
            <a:chOff x="1194" y="1300"/>
            <a:chExt cx="240" cy="794"/>
          </a:xfrm>
        </p:grpSpPr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194" y="13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</a:rPr>
                <a:t>w</a:t>
              </a:r>
              <a:endParaRPr lang="en-US" sz="2000">
                <a:solidFill>
                  <a:srgbClr val="003399"/>
                </a:solidFill>
              </a:endParaRPr>
            </a:p>
          </p:txBody>
        </p:sp>
        <p:sp>
          <p:nvSpPr>
            <p:cNvPr id="173071" name="Text Box 15"/>
            <p:cNvSpPr txBox="1">
              <a:spLocks noChangeArrowheads="1"/>
            </p:cNvSpPr>
            <p:nvPr/>
          </p:nvSpPr>
          <p:spPr bwMode="auto">
            <a:xfrm>
              <a:off x="1216" y="184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</a:rPr>
                <a:t>z</a:t>
              </a:r>
              <a:endParaRPr lang="en-US" sz="2000">
                <a:solidFill>
                  <a:srgbClr val="003399"/>
                </a:solidFill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212" y="148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</a:rPr>
                <a:t>x</a:t>
              </a:r>
              <a:endParaRPr lang="en-US" sz="2000">
                <a:solidFill>
                  <a:srgbClr val="003399"/>
                </a:solidFill>
              </a:endParaRPr>
            </a:p>
          </p:txBody>
        </p:sp>
        <p:sp>
          <p:nvSpPr>
            <p:cNvPr id="173073" name="Text Box 17"/>
            <p:cNvSpPr txBox="1">
              <a:spLocks noChangeArrowheads="1"/>
            </p:cNvSpPr>
            <p:nvPr/>
          </p:nvSpPr>
          <p:spPr bwMode="auto">
            <a:xfrm>
              <a:off x="1211" y="166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</a:rPr>
                <a:t>y</a:t>
              </a:r>
              <a:endParaRPr lang="en-US" sz="2000">
                <a:solidFill>
                  <a:srgbClr val="003399"/>
                </a:solidFill>
              </a:endParaRPr>
            </a:p>
          </p:txBody>
        </p:sp>
      </p:grp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251450" y="1682750"/>
            <a:ext cx="1244600" cy="1447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N</a:t>
            </a:r>
            <a:r>
              <a:rPr lang="en-US" sz="2400" b="1" baseline="-25000"/>
              <a:t>2</a:t>
            </a:r>
            <a:endParaRPr lang="en-US" sz="2000" b="1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>
            <a:off x="6508750" y="24066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4632325" y="16002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3399"/>
                </a:solidFill>
              </a:rPr>
              <a:t>A</a:t>
            </a: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4625975" y="251460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3399"/>
                </a:solidFill>
              </a:rPr>
              <a:t>C</a:t>
            </a:r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632325" y="20574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3399"/>
                </a:solidFill>
              </a:rPr>
              <a:t>B</a:t>
            </a: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7280275" y="220980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3399"/>
                </a:solidFill>
              </a:rPr>
              <a:t>F</a:t>
            </a:r>
            <a:endParaRPr lang="en-US"/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19138" y="3675489"/>
            <a:ext cx="63802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Assumption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never produces the combinations</a:t>
            </a:r>
          </a:p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ABC = 001 and ABC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795338" y="4843889"/>
            <a:ext cx="67580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What value should F produce for the </a:t>
            </a:r>
          </a:p>
          <a:p>
            <a:pPr algn="l"/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       combinations ABC = 001 and ABC = 110?</a:t>
            </a: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3781425" y="5733406"/>
            <a:ext cx="2332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b="1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don’t care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!!!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9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1" grpId="0" autoUpdateAnimBg="0"/>
      <p:bldP spid="17308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Incompletely Specified </a:t>
            </a:r>
            <a:r>
              <a:rPr lang="en-US" sz="3600" dirty="0" smtClean="0"/>
              <a:t>Functions (Cont</a:t>
            </a:r>
            <a:r>
              <a:rPr lang="en-US" sz="36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</a:rPr>
              <a:t>How can we use the fact that we don’t care about the value produced by F when ABC = 001 or ABC = 110 to simplify the circuit N</a:t>
            </a:r>
            <a:r>
              <a:rPr lang="en-US" baseline="-25000" dirty="0">
                <a:ea typeface="Tahoma" pitchFamily="34" charset="0"/>
              </a:rPr>
              <a:t>2</a:t>
            </a:r>
            <a:r>
              <a:rPr lang="en-US" dirty="0">
                <a:ea typeface="Tahoma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A914E1-1C4F-41EA-9DF1-CB59D6031321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9391899"/>
              </p:ext>
            </p:extLst>
          </p:nvPr>
        </p:nvGraphicFramePr>
        <p:xfrm>
          <a:off x="914400" y="3759200"/>
          <a:ext cx="2019300" cy="2260600"/>
        </p:xfrm>
        <a:graphic>
          <a:graphicData uri="http://schemas.openxmlformats.org/presentationml/2006/ole">
            <p:oleObj spid="_x0000_s33823" name="Document" r:id="rId3" imgW="2029968" imgH="2270760" progId="Word.Document.8">
              <p:embed/>
            </p:oleObj>
          </a:graphicData>
        </a:graphic>
      </p:graphicFrame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554538" y="4794528"/>
            <a:ext cx="2588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A’C’(B’ + B) + (A’ + A)BC 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4554538" y="5150128"/>
            <a:ext cx="1590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= A’C’·1 + 1·BC 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4554538" y="55070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= A’C’ + BC</a:t>
            </a:r>
            <a:r>
              <a:rPr lang="en-US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2654300" y="3047998"/>
            <a:ext cx="6261100" cy="2651122"/>
            <a:chOff x="1672" y="1632"/>
            <a:chExt cx="3944" cy="1670"/>
          </a:xfrm>
        </p:grpSpPr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2272" y="2482"/>
              <a:ext cx="29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F(A,B,C) = A’B’C’ + A’BC’ + A’BC + ABC </a:t>
              </a:r>
            </a:p>
          </p:txBody>
        </p:sp>
        <p:sp>
          <p:nvSpPr>
            <p:cNvPr id="174090" name="Text Box 10"/>
            <p:cNvSpPr txBox="1">
              <a:spLocks noChangeArrowheads="1"/>
            </p:cNvSpPr>
            <p:nvPr/>
          </p:nvSpPr>
          <p:spPr bwMode="auto">
            <a:xfrm>
              <a:off x="2272" y="1632"/>
              <a:ext cx="334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If we assume that F(0,0,1) = 0 and </a:t>
              </a:r>
            </a:p>
            <a:p>
              <a:pPr algn="l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F(1,1,0) = 0, we obtain the following equation</a:t>
              </a:r>
            </a:p>
          </p:txBody>
        </p:sp>
        <p:grpSp>
          <p:nvGrpSpPr>
            <p:cNvPr id="174091" name="Group 11"/>
            <p:cNvGrpSpPr>
              <a:grpSpLocks/>
            </p:cNvGrpSpPr>
            <p:nvPr/>
          </p:nvGrpSpPr>
          <p:grpSpPr bwMode="auto">
            <a:xfrm>
              <a:off x="1672" y="2314"/>
              <a:ext cx="307" cy="988"/>
              <a:chOff x="1672" y="2314"/>
              <a:chExt cx="307" cy="988"/>
            </a:xfrm>
          </p:grpSpPr>
          <p:grpSp>
            <p:nvGrpSpPr>
              <p:cNvPr id="174092" name="Group 12"/>
              <p:cNvGrpSpPr>
                <a:grpSpLocks/>
              </p:cNvGrpSpPr>
              <p:nvPr/>
            </p:nvGrpSpPr>
            <p:grpSpPr bwMode="auto">
              <a:xfrm>
                <a:off x="1672" y="3050"/>
                <a:ext cx="291" cy="252"/>
                <a:chOff x="1672" y="3050"/>
                <a:chExt cx="291" cy="252"/>
              </a:xfrm>
            </p:grpSpPr>
            <p:sp>
              <p:nvSpPr>
                <p:cNvPr id="1740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66" y="3050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84" charset="2"/>
                    </a:rPr>
                    <a:t>0</a:t>
                  </a:r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09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72" y="3128"/>
                  <a:ext cx="128" cy="8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74095" name="Group 15"/>
              <p:cNvGrpSpPr>
                <a:grpSpLocks/>
              </p:cNvGrpSpPr>
              <p:nvPr/>
            </p:nvGrpSpPr>
            <p:grpSpPr bwMode="auto">
              <a:xfrm>
                <a:off x="1688" y="2314"/>
                <a:ext cx="291" cy="252"/>
                <a:chOff x="1672" y="3050"/>
                <a:chExt cx="291" cy="252"/>
              </a:xfrm>
            </p:grpSpPr>
            <p:sp>
              <p:nvSpPr>
                <p:cNvPr id="1740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66" y="3050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84" charset="2"/>
                    </a:rPr>
                    <a:t>0</a:t>
                  </a:r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0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72" y="3128"/>
                  <a:ext cx="128" cy="8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23790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  <p:bldP spid="174086" grpId="0" autoUpdateAnimBg="0"/>
      <p:bldP spid="1740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Incompletely Specified Functions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Tahoma" pitchFamily="34" charset="0"/>
              </a:rPr>
              <a:t>However, if we assume that F(0,0,1</a:t>
            </a:r>
            <a:r>
              <a:rPr lang="en-US" dirty="0" smtClean="0">
                <a:ea typeface="Tahoma" pitchFamily="34" charset="0"/>
              </a:rPr>
              <a:t>)=1 </a:t>
            </a:r>
            <a:r>
              <a:rPr lang="en-US" dirty="0">
                <a:ea typeface="Tahoma" pitchFamily="34" charset="0"/>
              </a:rPr>
              <a:t>and </a:t>
            </a:r>
            <a:r>
              <a:rPr lang="en-US" dirty="0" smtClean="0">
                <a:ea typeface="Tahoma" pitchFamily="34" charset="0"/>
              </a:rPr>
              <a:t>F(1,1,0)=1</a:t>
            </a:r>
            <a:r>
              <a:rPr lang="en-US" dirty="0">
                <a:ea typeface="Tahoma" pitchFamily="34" charset="0"/>
              </a:rPr>
              <a:t>, we obtain instead the equation:</a:t>
            </a:r>
          </a:p>
          <a:p>
            <a:endParaRPr lang="en-US" dirty="0"/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4558248"/>
              </p:ext>
            </p:extLst>
          </p:nvPr>
        </p:nvGraphicFramePr>
        <p:xfrm>
          <a:off x="723900" y="2971800"/>
          <a:ext cx="2019300" cy="2260600"/>
        </p:xfrm>
        <a:graphic>
          <a:graphicData uri="http://schemas.openxmlformats.org/presentationml/2006/ole">
            <p:oleObj spid="_x0000_s34847" name="Document" r:id="rId3" imgW="2029968" imgH="2270760" progId="Word.Document.8">
              <p:embed/>
            </p:oleObj>
          </a:graphicData>
        </a:graphic>
      </p:graphicFrame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2515809" y="2334419"/>
            <a:ext cx="6536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F(A,B,C) = A’B’C’ + A’B’C + A’BC’ + A’BC + ABC’ + ABC 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430209" y="3102769"/>
            <a:ext cx="3043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A’B’ ·1 + A’B ·1 + AB ·1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3430209" y="2718594"/>
            <a:ext cx="4848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A’B’(C’ + C) + A’B(C’ + C) + AB(C’ + C) 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3430209" y="3486944"/>
            <a:ext cx="221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A’B’ + A’B + AB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3430209" y="3872707"/>
            <a:ext cx="2883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A’B’ + A’B + A’B + AB</a:t>
            </a: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3430209" y="4256882"/>
            <a:ext cx="2818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A’(B’ + B) + (A’ + A)B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3430209" y="4641057"/>
            <a:ext cx="15559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A’·1 + 1·B</a:t>
            </a: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3430209" y="5026819"/>
            <a:ext cx="1110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A’ + B</a:t>
            </a:r>
          </a:p>
        </p:txBody>
      </p:sp>
      <p:grpSp>
        <p:nvGrpSpPr>
          <p:cNvPr id="175117" name="Group 13"/>
          <p:cNvGrpSpPr>
            <a:grpSpLocks/>
          </p:cNvGrpSpPr>
          <p:nvPr/>
        </p:nvGrpSpPr>
        <p:grpSpPr bwMode="auto">
          <a:xfrm>
            <a:off x="2486025" y="4529138"/>
            <a:ext cx="460375" cy="366712"/>
            <a:chOff x="1672" y="3061"/>
            <a:chExt cx="290" cy="231"/>
          </a:xfrm>
        </p:grpSpPr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20" name="Group 16"/>
          <p:cNvGrpSpPr>
            <a:grpSpLocks/>
          </p:cNvGrpSpPr>
          <p:nvPr/>
        </p:nvGrpSpPr>
        <p:grpSpPr bwMode="auto">
          <a:xfrm>
            <a:off x="2511425" y="3360738"/>
            <a:ext cx="460375" cy="366712"/>
            <a:chOff x="1672" y="3061"/>
            <a:chExt cx="290" cy="231"/>
          </a:xfrm>
        </p:grpSpPr>
        <p:sp>
          <p:nvSpPr>
            <p:cNvPr id="175121" name="Text Box 17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179430" y="5590055"/>
            <a:ext cx="8872848" cy="954107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Compare this with the other solution: F(A,B,C) = A’C’ + 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BC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Which one is cheaper to implement? </a:t>
            </a:r>
          </a:p>
        </p:txBody>
      </p:sp>
    </p:spTree>
    <p:extLst>
      <p:ext uri="{BB962C8B-B14F-4D97-AF65-F5344CB8AC3E}">
        <p14:creationId xmlns:p14="http://schemas.microsoft.com/office/powerpoint/2010/main" xmlns="" val="17886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 autoUpdateAnimBg="0"/>
      <p:bldP spid="175111" grpId="0" autoUpdateAnimBg="0"/>
      <p:bldP spid="175112" grpId="0" autoUpdateAnimBg="0"/>
      <p:bldP spid="175113" grpId="0" autoUpdateAnimBg="0"/>
      <p:bldP spid="175114" grpId="0" autoUpdateAnimBg="0"/>
      <p:bldP spid="175115" grpId="0" autoUpdateAnimBg="0"/>
      <p:bldP spid="175116" grpId="0" autoUpdateAnimBg="0"/>
      <p:bldP spid="1751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Boolean theorems </a:t>
            </a:r>
            <a:r>
              <a:rPr lang="en-US" dirty="0"/>
              <a:t>to simplify the function:</a:t>
            </a:r>
          </a:p>
          <a:p>
            <a:endParaRPr lang="en-US" dirty="0"/>
          </a:p>
        </p:txBody>
      </p:sp>
      <p:pic>
        <p:nvPicPr>
          <p:cNvPr id="5" name="Picture 5" descr="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5280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6768" y="1957442"/>
            <a:ext cx="496411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6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53000" y="2590800"/>
            <a:ext cx="4210050" cy="4191000"/>
            <a:chOff x="4953000" y="2590800"/>
            <a:chExt cx="4210050" cy="4191000"/>
          </a:xfrm>
        </p:grpSpPr>
        <p:pic>
          <p:nvPicPr>
            <p:cNvPr id="4198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2590800"/>
              <a:ext cx="4210050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953000" y="4495800"/>
              <a:ext cx="3048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Incompletely Specified 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14400"/>
          </a:xfrm>
          <a:solidFill>
            <a:srgbClr val="A4CA3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All the 1’s must be covered, but X’s are optional and are set </a:t>
            </a:r>
            <a:r>
              <a:rPr lang="en-US" dirty="0" smtClean="0"/>
              <a:t>to 1’s </a:t>
            </a:r>
            <a:r>
              <a:rPr lang="en-US" dirty="0"/>
              <a:t>only if they will simplify the expression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62225"/>
            <a:ext cx="41529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38387"/>
            <a:ext cx="1752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62200"/>
            <a:ext cx="47910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52900" y="4672012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9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 </a:t>
            </a:r>
            <a:r>
              <a:rPr lang="en-US" dirty="0"/>
              <a:t>0’s instead of 1’s</a:t>
            </a:r>
          </a:p>
          <a:p>
            <a:r>
              <a:rPr lang="en-US" dirty="0" smtClean="0"/>
              <a:t>Apply </a:t>
            </a:r>
            <a:r>
              <a:rPr lang="en-US" dirty="0"/>
              <a:t>De Morgan’s law converting SOP to POS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2438400"/>
            <a:ext cx="4152900" cy="4343400"/>
            <a:chOff x="0" y="2438400"/>
            <a:chExt cx="4152900" cy="4343400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7000"/>
              <a:ext cx="41529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2438400"/>
              <a:ext cx="36576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972050" y="2676525"/>
            <a:ext cx="4248150" cy="4181475"/>
            <a:chOff x="4972050" y="2676525"/>
            <a:chExt cx="4248150" cy="4181475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050" y="2676525"/>
              <a:ext cx="4248150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972050" y="4495800"/>
              <a:ext cx="36195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4152900" y="4672012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2502" y="2512695"/>
            <a:ext cx="4391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742" y="2188845"/>
            <a:ext cx="3009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16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product term of a function</a:t>
            </a:r>
          </a:p>
          <a:p>
            <a:pPr lvl="1" algn="just"/>
            <a:r>
              <a:rPr lang="en-US" dirty="0" smtClean="0"/>
              <a:t>Any </a:t>
            </a:r>
            <a:r>
              <a:rPr lang="en-US" dirty="0"/>
              <a:t>single 1 or any group of 1’s on a K-map </a:t>
            </a:r>
            <a:r>
              <a:rPr lang="en-US" dirty="0" smtClean="0"/>
              <a:t>combined together </a:t>
            </a:r>
            <a:r>
              <a:rPr lang="en-US" dirty="0"/>
              <a:t>forms a product </a:t>
            </a:r>
            <a:r>
              <a:rPr lang="en-US" dirty="0" smtClean="0"/>
              <a:t>term</a:t>
            </a:r>
          </a:p>
          <a:p>
            <a:pPr lvl="1" algn="just"/>
            <a:endParaRPr lang="en-US" dirty="0"/>
          </a:p>
          <a:p>
            <a:pPr algn="just"/>
            <a:r>
              <a:rPr lang="en-US" b="1" dirty="0" smtClean="0"/>
              <a:t>Prime </a:t>
            </a:r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maximal </a:t>
            </a:r>
            <a:r>
              <a:rPr lang="en-US" dirty="0" err="1"/>
              <a:t>implicant</a:t>
            </a:r>
            <a:endParaRPr lang="en-US" dirty="0"/>
          </a:p>
          <a:p>
            <a:pPr lvl="1" algn="just"/>
            <a:r>
              <a:rPr lang="en-US" dirty="0" smtClean="0"/>
              <a:t>An </a:t>
            </a:r>
            <a:r>
              <a:rPr lang="en-US" dirty="0" err="1"/>
              <a:t>implicant</a:t>
            </a:r>
            <a:r>
              <a:rPr lang="en-US" dirty="0"/>
              <a:t> that cannot be combined with another </a:t>
            </a:r>
            <a:r>
              <a:rPr lang="en-US" dirty="0" smtClean="0"/>
              <a:t>term to </a:t>
            </a:r>
            <a:r>
              <a:rPr lang="en-US" dirty="0"/>
              <a:t>eliminate a </a:t>
            </a:r>
            <a:r>
              <a:rPr lang="en-US" dirty="0" smtClean="0"/>
              <a:t>variable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of the prime </a:t>
            </a:r>
            <a:r>
              <a:rPr lang="en-US" dirty="0" err="1"/>
              <a:t>implicants</a:t>
            </a:r>
            <a:r>
              <a:rPr lang="en-US" dirty="0"/>
              <a:t> of a function can </a:t>
            </a:r>
            <a:r>
              <a:rPr lang="en-US" dirty="0" smtClean="0"/>
              <a:t>be obtained </a:t>
            </a:r>
            <a:r>
              <a:rPr lang="en-US" dirty="0"/>
              <a:t>from a K-map by expanding the 1’s </a:t>
            </a:r>
            <a:r>
              <a:rPr lang="en-US" dirty="0" smtClean="0"/>
              <a:t>as much </a:t>
            </a:r>
            <a:r>
              <a:rPr lang="en-US" dirty="0"/>
              <a:t>as possible in every possible way</a:t>
            </a:r>
          </a:p>
        </p:txBody>
      </p:sp>
    </p:spTree>
    <p:extLst>
      <p:ext uri="{BB962C8B-B14F-4D97-AF65-F5344CB8AC3E}">
        <p14:creationId xmlns:p14="http://schemas.microsoft.com/office/powerpoint/2010/main" xmlns="" val="21059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371600"/>
            <a:ext cx="5143500" cy="4914900"/>
            <a:chOff x="381000" y="1371600"/>
            <a:chExt cx="5143500" cy="4914900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71600"/>
              <a:ext cx="5143500" cy="491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953000" y="1371600"/>
              <a:ext cx="5715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2286000"/>
            <a:ext cx="3581400" cy="3840163"/>
          </a:xfrm>
        </p:spPr>
        <p:txBody>
          <a:bodyPr/>
          <a:lstStyle/>
          <a:p>
            <a:r>
              <a:rPr lang="en-US" dirty="0" err="1"/>
              <a:t>a'b'c</a:t>
            </a:r>
            <a:r>
              <a:rPr lang="en-US" dirty="0"/>
              <a:t>, </a:t>
            </a:r>
            <a:r>
              <a:rPr lang="en-US" dirty="0" err="1"/>
              <a:t>a'cd</a:t>
            </a:r>
            <a:r>
              <a:rPr lang="en-US" dirty="0"/>
              <a:t>', ac' are 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a'b'c'd</a:t>
            </a:r>
            <a:r>
              <a:rPr lang="en-US" dirty="0"/>
              <a:t>', </a:t>
            </a:r>
            <a:r>
              <a:rPr lang="en-US" dirty="0" err="1"/>
              <a:t>abc</a:t>
            </a:r>
            <a:r>
              <a:rPr lang="en-US" dirty="0"/>
              <a:t>', </a:t>
            </a:r>
            <a:r>
              <a:rPr lang="en-US" dirty="0" err="1"/>
              <a:t>ab'c</a:t>
            </a:r>
            <a:r>
              <a:rPr lang="en-US" dirty="0"/>
              <a:t>' are </a:t>
            </a:r>
            <a:r>
              <a:rPr lang="en-US" dirty="0" err="1" smtClean="0"/>
              <a:t>implicants</a:t>
            </a:r>
            <a:r>
              <a:rPr lang="en-US" dirty="0" smtClean="0"/>
              <a:t> (but </a:t>
            </a:r>
            <a:r>
              <a:rPr lang="en-US" dirty="0"/>
              <a:t>not prime </a:t>
            </a:r>
            <a:r>
              <a:rPr lang="en-US" dirty="0" err="1"/>
              <a:t>implicants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994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324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Expression using Essential </a:t>
            </a:r>
            <a:r>
              <a:rPr lang="en-US" dirty="0"/>
              <a:t>Prime </a:t>
            </a:r>
            <a:r>
              <a:rPr lang="en-US" dirty="0" err="1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Determine all prime </a:t>
            </a:r>
            <a:r>
              <a:rPr lang="en-US" dirty="0" err="1"/>
              <a:t>implicants</a:t>
            </a:r>
            <a:endParaRPr lang="en-US" dirty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finding prime </a:t>
            </a:r>
            <a:r>
              <a:rPr lang="en-US" dirty="0" err="1" smtClean="0"/>
              <a:t>implicants</a:t>
            </a:r>
            <a:r>
              <a:rPr lang="en-US" dirty="0" smtClean="0"/>
              <a:t>, don’t </a:t>
            </a:r>
            <a:r>
              <a:rPr lang="en-US" dirty="0"/>
              <a:t>cares are treated as </a:t>
            </a:r>
            <a:r>
              <a:rPr lang="en-US" dirty="0" smtClean="0"/>
              <a:t>1’s. However</a:t>
            </a:r>
            <a:r>
              <a:rPr lang="en-US" dirty="0"/>
              <a:t>, a prime </a:t>
            </a:r>
            <a:r>
              <a:rPr lang="en-US" dirty="0" err="1" smtClean="0"/>
              <a:t>implicant</a:t>
            </a:r>
            <a:r>
              <a:rPr lang="en-US" dirty="0"/>
              <a:t> </a:t>
            </a:r>
            <a:r>
              <a:rPr lang="en-US" dirty="0" smtClean="0"/>
              <a:t>composed </a:t>
            </a:r>
            <a:r>
              <a:rPr lang="en-US" dirty="0"/>
              <a:t>entirely of </a:t>
            </a:r>
            <a:r>
              <a:rPr lang="en-US" dirty="0" smtClean="0"/>
              <a:t>don’t cares </a:t>
            </a:r>
            <a:r>
              <a:rPr lang="en-US" dirty="0"/>
              <a:t>can never be part of </a:t>
            </a:r>
            <a:r>
              <a:rPr lang="en-US" dirty="0" smtClean="0"/>
              <a:t>the minimum </a:t>
            </a:r>
            <a:r>
              <a:rPr lang="en-US" dirty="0"/>
              <a:t>solution</a:t>
            </a:r>
          </a:p>
          <a:p>
            <a:pPr lvl="1" algn="just"/>
            <a:r>
              <a:rPr lang="en-US" dirty="0" smtClean="0"/>
              <a:t>Not </a:t>
            </a:r>
            <a:r>
              <a:rPr lang="en-US" dirty="0"/>
              <a:t>all prime </a:t>
            </a:r>
            <a:r>
              <a:rPr lang="en-US" dirty="0" err="1"/>
              <a:t>implicants</a:t>
            </a:r>
            <a:r>
              <a:rPr lang="en-US" dirty="0"/>
              <a:t> </a:t>
            </a:r>
            <a:r>
              <a:rPr lang="en-US" dirty="0" smtClean="0"/>
              <a:t>are needed </a:t>
            </a:r>
            <a:r>
              <a:rPr lang="en-US" dirty="0"/>
              <a:t>in forming </a:t>
            </a:r>
            <a:r>
              <a:rPr lang="en-US" dirty="0" smtClean="0"/>
              <a:t>the minimum </a:t>
            </a:r>
            <a:r>
              <a:rPr lang="en-US" dirty="0"/>
              <a:t>SOP</a:t>
            </a:r>
          </a:p>
          <a:p>
            <a:pPr algn="just"/>
            <a:r>
              <a:rPr lang="en-US" dirty="0"/>
              <a:t>Example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prime </a:t>
            </a:r>
            <a:r>
              <a:rPr lang="en-US" dirty="0" err="1" smtClean="0"/>
              <a:t>implicants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A4CA39"/>
                </a:solidFill>
              </a:rPr>
              <a:t>a'b'd</a:t>
            </a:r>
            <a:r>
              <a:rPr lang="en-US" b="1" dirty="0">
                <a:solidFill>
                  <a:srgbClr val="A4CA39"/>
                </a:solidFill>
              </a:rPr>
              <a:t>, </a:t>
            </a:r>
            <a:r>
              <a:rPr lang="en-US" b="1" dirty="0" err="1">
                <a:solidFill>
                  <a:srgbClr val="A4CA39"/>
                </a:solidFill>
              </a:rPr>
              <a:t>bc</a:t>
            </a:r>
            <a:r>
              <a:rPr lang="en-US" b="1" dirty="0">
                <a:solidFill>
                  <a:srgbClr val="A4CA39"/>
                </a:solidFill>
              </a:rPr>
              <a:t>', ac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a'c'd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ab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i="1" u="sng" dirty="0" err="1" smtClean="0">
                <a:solidFill>
                  <a:srgbClr val="FF0000"/>
                </a:solidFill>
              </a:rPr>
              <a:t>b'cd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(composed </a:t>
            </a:r>
            <a:r>
              <a:rPr lang="en-US" i="1" u="sng" dirty="0">
                <a:solidFill>
                  <a:srgbClr val="FF0000"/>
                </a:solidFill>
              </a:rPr>
              <a:t>entirely of </a:t>
            </a:r>
            <a:r>
              <a:rPr lang="en-US" i="1" u="sng" dirty="0" smtClean="0">
                <a:solidFill>
                  <a:srgbClr val="FF0000"/>
                </a:solidFill>
              </a:rPr>
              <a:t>don’t cares</a:t>
            </a:r>
            <a:r>
              <a:rPr lang="en-US" i="1" u="sng" dirty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en-US" dirty="0" smtClean="0"/>
              <a:t>Minimum solution: </a:t>
            </a:r>
          </a:p>
          <a:p>
            <a:pPr marL="457200" lvl="1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F </a:t>
            </a:r>
            <a:r>
              <a:rPr lang="en-US" dirty="0"/>
              <a:t>= a'b'</a:t>
            </a:r>
            <a:r>
              <a:rPr lang="en-US" dirty="0" err="1"/>
              <a:t>d+bc</a:t>
            </a:r>
            <a:r>
              <a:rPr lang="en-US" dirty="0"/>
              <a:t>'+ac</a:t>
            </a:r>
          </a:p>
        </p:txBody>
      </p:sp>
    </p:spTree>
    <p:extLst>
      <p:ext uri="{BB962C8B-B14F-4D97-AF65-F5344CB8AC3E}">
        <p14:creationId xmlns:p14="http://schemas.microsoft.com/office/powerpoint/2010/main" xmlns="" val="21110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Expression using Essential Prime </a:t>
            </a:r>
            <a:r>
              <a:rPr lang="en-US" dirty="0" err="1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Essential prime </a:t>
            </a:r>
            <a:r>
              <a:rPr lang="en-US" b="1" dirty="0" err="1"/>
              <a:t>implicant</a:t>
            </a:r>
            <a:r>
              <a:rPr lang="en-US" b="1" dirty="0"/>
              <a:t> (</a:t>
            </a:r>
            <a:r>
              <a:rPr lang="en-US" b="1" dirty="0" smtClean="0"/>
              <a:t>EPI): </a:t>
            </a:r>
            <a:r>
              <a:rPr lang="en-US" dirty="0" smtClean="0"/>
              <a:t>A </a:t>
            </a:r>
            <a:r>
              <a:rPr lang="en-US" dirty="0"/>
              <a:t>prime </a:t>
            </a:r>
            <a:r>
              <a:rPr lang="en-US" dirty="0" err="1"/>
              <a:t>implicant</a:t>
            </a:r>
            <a:r>
              <a:rPr lang="en-US" dirty="0"/>
              <a:t> that covers some </a:t>
            </a:r>
            <a:r>
              <a:rPr lang="en-US" dirty="0" err="1"/>
              <a:t>minterm</a:t>
            </a:r>
            <a:r>
              <a:rPr lang="en-US" dirty="0"/>
              <a:t> not covered </a:t>
            </a:r>
            <a:r>
              <a:rPr lang="en-US" dirty="0" smtClean="0"/>
              <a:t>by any </a:t>
            </a:r>
            <a:r>
              <a:rPr lang="en-US" dirty="0"/>
              <a:t>other prime </a:t>
            </a:r>
            <a:r>
              <a:rPr lang="en-US" dirty="0" err="1"/>
              <a:t>implicant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38425"/>
            <a:ext cx="3686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48425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657475"/>
            <a:ext cx="361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372225"/>
            <a:ext cx="2276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838575" y="4314825"/>
            <a:ext cx="1800225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Minimum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SOP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573" y="3483828"/>
            <a:ext cx="1966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EPIs already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1’s</a:t>
            </a:r>
          </a:p>
        </p:txBody>
      </p:sp>
    </p:spTree>
    <p:extLst>
      <p:ext uri="{BB962C8B-B14F-4D97-AF65-F5344CB8AC3E}">
        <p14:creationId xmlns:p14="http://schemas.microsoft.com/office/powerpoint/2010/main" xmlns="" val="30693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304924"/>
            <a:ext cx="527685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Expression using Essential Prime </a:t>
            </a:r>
            <a:r>
              <a:rPr lang="en-US" dirty="0" err="1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1. Select </a:t>
            </a:r>
            <a:r>
              <a:rPr lang="en-US" dirty="0"/>
              <a:t>all </a:t>
            </a:r>
            <a:r>
              <a:rPr lang="en-US" dirty="0" smtClean="0"/>
              <a:t>essential prime </a:t>
            </a:r>
            <a:r>
              <a:rPr lang="en-US" dirty="0" err="1"/>
              <a:t>implicants</a:t>
            </a:r>
            <a:endParaRPr lang="en-US" dirty="0"/>
          </a:p>
          <a:p>
            <a:pPr algn="just"/>
            <a:r>
              <a:rPr lang="en-US" dirty="0"/>
              <a:t>2. Find a minimum set </a:t>
            </a:r>
            <a:r>
              <a:rPr lang="en-US" dirty="0" smtClean="0"/>
              <a:t>of prime </a:t>
            </a:r>
            <a:r>
              <a:rPr lang="en-US" dirty="0" err="1"/>
              <a:t>implicants</a:t>
            </a:r>
            <a:r>
              <a:rPr lang="en-US" dirty="0"/>
              <a:t> </a:t>
            </a:r>
            <a:r>
              <a:rPr lang="en-US" dirty="0" smtClean="0"/>
              <a:t>which cover </a:t>
            </a:r>
            <a:r>
              <a:rPr lang="en-US" dirty="0"/>
              <a:t>the </a:t>
            </a:r>
            <a:r>
              <a:rPr lang="en-US" dirty="0" err="1" smtClean="0"/>
              <a:t>minterms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/>
              <a:t>covered by </a:t>
            </a:r>
            <a:r>
              <a:rPr lang="en-US" dirty="0" smtClean="0"/>
              <a:t>the essential prime </a:t>
            </a:r>
            <a:r>
              <a:rPr lang="en-US" dirty="0" err="1" smtClean="0"/>
              <a:t>implicants</a:t>
            </a:r>
            <a:endParaRPr lang="en-US" dirty="0"/>
          </a:p>
          <a:p>
            <a:pPr lvl="1" algn="just"/>
            <a:r>
              <a:rPr lang="en-US" dirty="0" smtClean="0"/>
              <a:t>There </a:t>
            </a:r>
            <a:r>
              <a:rPr lang="en-US" dirty="0"/>
              <a:t>may </a:t>
            </a:r>
            <a:r>
              <a:rPr lang="en-US" dirty="0" smtClean="0"/>
              <a:t>be freedom </a:t>
            </a:r>
            <a:r>
              <a:rPr lang="en-US" dirty="0"/>
              <a:t>left after </a:t>
            </a:r>
            <a:r>
              <a:rPr lang="en-US" dirty="0" smtClean="0"/>
              <a:t>all essential prime </a:t>
            </a:r>
            <a:r>
              <a:rPr lang="en-US" dirty="0" err="1" smtClean="0"/>
              <a:t>implicants</a:t>
            </a:r>
            <a:r>
              <a:rPr lang="en-US" dirty="0" smtClean="0"/>
              <a:t> are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2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Expression using Essential Prime </a:t>
            </a:r>
            <a:r>
              <a:rPr lang="en-US" dirty="0" err="1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Flowchart for determining a minimum SOP using K-map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746" y="1752601"/>
            <a:ext cx="9080253" cy="5105399"/>
            <a:chOff x="63746" y="1752601"/>
            <a:chExt cx="9080253" cy="5105399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6" y="1752601"/>
              <a:ext cx="9080253" cy="51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153400" y="64008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241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1295400"/>
            <a:ext cx="4476750" cy="4830763"/>
          </a:xfrm>
        </p:spPr>
        <p:txBody>
          <a:bodyPr>
            <a:noAutofit/>
          </a:bodyPr>
          <a:lstStyle/>
          <a:p>
            <a:r>
              <a:rPr lang="en-US" sz="2400" dirty="0"/>
              <a:t>Step 1: 1</a:t>
            </a:r>
            <a:r>
              <a:rPr lang="en-US" sz="2400" baseline="-25000" dirty="0"/>
              <a:t>4</a:t>
            </a:r>
            <a:r>
              <a:rPr lang="en-US" sz="2400" dirty="0"/>
              <a:t> checked</a:t>
            </a:r>
          </a:p>
          <a:p>
            <a:r>
              <a:rPr lang="en-US" sz="2400" dirty="0"/>
              <a:t>Step 2: 1</a:t>
            </a:r>
            <a:r>
              <a:rPr lang="en-US" sz="2400" baseline="-25000" dirty="0"/>
              <a:t>5</a:t>
            </a:r>
            <a:r>
              <a:rPr lang="en-US" sz="2400" dirty="0"/>
              <a:t> checked</a:t>
            </a:r>
          </a:p>
          <a:p>
            <a:r>
              <a:rPr lang="en-US" sz="2400" dirty="0"/>
              <a:t>Step 3: 1</a:t>
            </a:r>
            <a:r>
              <a:rPr lang="en-US" sz="2400" baseline="-25000" dirty="0"/>
              <a:t>6</a:t>
            </a:r>
            <a:r>
              <a:rPr lang="en-US" sz="2400" dirty="0"/>
              <a:t> checked</a:t>
            </a:r>
          </a:p>
          <a:p>
            <a:pPr lvl="1"/>
            <a:r>
              <a:rPr lang="en-US" sz="2000" dirty="0"/>
              <a:t>EPI </a:t>
            </a:r>
            <a:r>
              <a:rPr lang="en-US" sz="2000" dirty="0" smtClean="0"/>
              <a:t>=&gt; </a:t>
            </a:r>
            <a:r>
              <a:rPr lang="en-US" sz="2000" dirty="0"/>
              <a:t>A'B selected</a:t>
            </a:r>
          </a:p>
          <a:p>
            <a:r>
              <a:rPr lang="en-US" sz="2400" dirty="0"/>
              <a:t>Step 4: 1</a:t>
            </a:r>
            <a:r>
              <a:rPr lang="en-US" sz="2400" baseline="-25000" dirty="0"/>
              <a:t>8</a:t>
            </a:r>
            <a:r>
              <a:rPr lang="en-US" sz="2400" dirty="0"/>
              <a:t> checked</a:t>
            </a:r>
          </a:p>
          <a:p>
            <a:r>
              <a:rPr lang="en-US" sz="2400" dirty="0"/>
              <a:t>Step 5: 1</a:t>
            </a:r>
            <a:r>
              <a:rPr lang="en-US" sz="2400" baseline="-25000" dirty="0"/>
              <a:t>9</a:t>
            </a:r>
            <a:r>
              <a:rPr lang="en-US" sz="2400" dirty="0"/>
              <a:t> checked</a:t>
            </a:r>
          </a:p>
          <a:p>
            <a:r>
              <a:rPr lang="en-US" sz="2400" dirty="0"/>
              <a:t>Step 6: 1</a:t>
            </a:r>
            <a:r>
              <a:rPr lang="en-US" sz="2400" baseline="-25000" dirty="0"/>
              <a:t>10</a:t>
            </a:r>
            <a:r>
              <a:rPr lang="en-US" sz="2400" dirty="0"/>
              <a:t> checked</a:t>
            </a:r>
          </a:p>
          <a:p>
            <a:pPr lvl="1"/>
            <a:r>
              <a:rPr lang="en-US" sz="2000" dirty="0"/>
              <a:t>EPI </a:t>
            </a:r>
            <a:r>
              <a:rPr lang="en-US" sz="2000" dirty="0" smtClean="0"/>
              <a:t>=&gt; </a:t>
            </a:r>
            <a:r>
              <a:rPr lang="en-US" sz="2000" dirty="0"/>
              <a:t>AB'D' selected</a:t>
            </a:r>
          </a:p>
          <a:p>
            <a:r>
              <a:rPr lang="en-US" sz="2400" dirty="0"/>
              <a:t>Step 7: 1</a:t>
            </a:r>
            <a:r>
              <a:rPr lang="en-US" sz="2400" baseline="-25000" dirty="0"/>
              <a:t>13</a:t>
            </a:r>
            <a:r>
              <a:rPr lang="en-US" sz="2400" dirty="0"/>
              <a:t> checked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up to this point all EPIs determined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2400" dirty="0"/>
              <a:t>Step 8: AC'D selected </a:t>
            </a:r>
            <a:r>
              <a:rPr lang="en-US" sz="2400" dirty="0" smtClean="0"/>
              <a:t>to cover </a:t>
            </a:r>
            <a:r>
              <a:rPr lang="en-US" sz="2400" dirty="0"/>
              <a:t>remaining </a:t>
            </a:r>
            <a:r>
              <a:rPr lang="en-US" sz="2400" dirty="0" smtClean="0"/>
              <a:t>1’s</a:t>
            </a:r>
            <a:endParaRPr lang="en-US" sz="24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210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3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90407"/>
            <a:ext cx="45339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4196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34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Canonical Forms</a:t>
            </a:r>
            <a:endParaRPr lang="en-US" sz="3600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600" dirty="0"/>
              <a:t>Through our </a:t>
            </a:r>
            <a:r>
              <a:rPr lang="en-US" sz="2600" dirty="0" smtClean="0"/>
              <a:t>example </a:t>
            </a:r>
            <a:r>
              <a:rPr lang="en-US" sz="2600" dirty="0"/>
              <a:t>in simplifying </a:t>
            </a:r>
            <a:r>
              <a:rPr lang="en-US" sz="2600" dirty="0" smtClean="0"/>
              <a:t>Boolean expressions</a:t>
            </a:r>
            <a:r>
              <a:rPr lang="en-US" sz="2600" dirty="0"/>
              <a:t>, </a:t>
            </a:r>
            <a:r>
              <a:rPr lang="en-US" sz="2600" dirty="0" smtClean="0"/>
              <a:t>there </a:t>
            </a:r>
            <a:r>
              <a:rPr lang="en-US" sz="2600" dirty="0"/>
              <a:t>are numerous ways of stating the same Boolean </a:t>
            </a:r>
            <a:r>
              <a:rPr lang="en-US" sz="2600" dirty="0" smtClean="0"/>
              <a:t>expression</a:t>
            </a:r>
            <a:endParaRPr lang="en-US" sz="2500" dirty="0"/>
          </a:p>
          <a:p>
            <a:pPr lvl="1" algn="just"/>
            <a:r>
              <a:rPr lang="en-US" sz="2400" dirty="0"/>
              <a:t>These “synonymous” forms are </a:t>
            </a:r>
            <a:r>
              <a:rPr lang="en-US" sz="2400" b="1" i="1" dirty="0">
                <a:solidFill>
                  <a:srgbClr val="0000CC"/>
                </a:solidFill>
              </a:rPr>
              <a:t>logically </a:t>
            </a:r>
            <a:r>
              <a:rPr lang="en-US" sz="2400" b="1" i="1" dirty="0" smtClean="0">
                <a:solidFill>
                  <a:srgbClr val="0000CC"/>
                </a:solidFill>
              </a:rPr>
              <a:t>equivalent</a:t>
            </a:r>
            <a:endParaRPr lang="en-US" sz="2400" b="1" i="1" dirty="0">
              <a:solidFill>
                <a:srgbClr val="0000CC"/>
              </a:solidFill>
            </a:endParaRPr>
          </a:p>
          <a:p>
            <a:pPr lvl="1" algn="just"/>
            <a:r>
              <a:rPr lang="en-US" sz="2400" dirty="0"/>
              <a:t>Logically equivalent expressions have identical truth </a:t>
            </a:r>
            <a:r>
              <a:rPr lang="en-US" sz="2400" dirty="0" smtClean="0"/>
              <a:t>tables</a:t>
            </a:r>
          </a:p>
          <a:p>
            <a:pPr lvl="1" algn="just"/>
            <a:endParaRPr lang="en-US" sz="2100" dirty="0"/>
          </a:p>
          <a:p>
            <a:pPr algn="just"/>
            <a:r>
              <a:rPr lang="en-US" sz="2600" dirty="0"/>
              <a:t>In order to eliminate as much confusion as possible, designers express Boolean functions in </a:t>
            </a:r>
            <a:r>
              <a:rPr lang="en-US" sz="2600" b="1" i="1" dirty="0">
                <a:solidFill>
                  <a:srgbClr val="0000CC"/>
                </a:solidFill>
              </a:rPr>
              <a:t>standardized</a:t>
            </a:r>
            <a:r>
              <a:rPr lang="en-US" sz="2600" dirty="0"/>
              <a:t> or </a:t>
            </a:r>
            <a:r>
              <a:rPr lang="en-US" sz="2600" b="1" i="1" dirty="0">
                <a:solidFill>
                  <a:srgbClr val="0000CC"/>
                </a:solidFill>
              </a:rPr>
              <a:t>canonical </a:t>
            </a:r>
            <a:r>
              <a:rPr lang="en-US" sz="2600" dirty="0" smtClean="0"/>
              <a:t>forms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2641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9962" y="1524000"/>
            <a:ext cx="8562975" cy="5181600"/>
            <a:chOff x="279962" y="1524000"/>
            <a:chExt cx="8562975" cy="5181600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62" y="1524000"/>
              <a:ext cx="8562975" cy="51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79962" y="1524000"/>
              <a:ext cx="2057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9400" y="6324600"/>
              <a:ext cx="2057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91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71800" y="762000"/>
            <a:ext cx="6010275" cy="1600200"/>
            <a:chOff x="5715000" y="1075006"/>
            <a:chExt cx="6010275" cy="1600200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075006"/>
              <a:ext cx="601027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15000" y="2209800"/>
              <a:ext cx="1009357" cy="463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286000"/>
            <a:ext cx="9121726" cy="4408756"/>
            <a:chOff x="0" y="2286000"/>
            <a:chExt cx="9121726" cy="4408756"/>
          </a:xfrm>
        </p:grpSpPr>
        <p:pic>
          <p:nvPicPr>
            <p:cNvPr id="522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86000"/>
              <a:ext cx="9103099" cy="440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191000" y="2286000"/>
              <a:ext cx="4912099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08576" y="6259829"/>
              <a:ext cx="21131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511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0" y="1228725"/>
            <a:ext cx="7177014" cy="1476375"/>
            <a:chOff x="5176911" y="1670538"/>
            <a:chExt cx="7177014" cy="1476375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1670538"/>
              <a:ext cx="7172325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176911" y="1730326"/>
              <a:ext cx="842889" cy="327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4825" y="2476500"/>
            <a:ext cx="5514975" cy="4229100"/>
            <a:chOff x="457200" y="2438400"/>
            <a:chExt cx="5514975" cy="4229100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38400"/>
              <a:ext cx="5514975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352800" y="2438400"/>
              <a:ext cx="261937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33550"/>
            <a:ext cx="550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conventions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698" y="2087147"/>
            <a:ext cx="88677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375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Multiple-Level </a:t>
            </a:r>
            <a:r>
              <a:rPr lang="en-US" dirty="0"/>
              <a:t>Optimization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2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</a:rPr>
              <a:t>Multiple-Level Optimization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a typeface="Tahoma" pitchFamily="34" charset="0"/>
              </a:rPr>
              <a:t>Multiple-level circuits are circuits that have more than two level (plus input and/or output inverters)</a:t>
            </a:r>
          </a:p>
          <a:p>
            <a:endParaRPr lang="en-US" sz="2800" dirty="0" smtClean="0">
              <a:ea typeface="Tahoma" pitchFamily="34" charset="0"/>
            </a:endParaRPr>
          </a:p>
          <a:p>
            <a:r>
              <a:rPr lang="en-US" sz="2800" dirty="0" smtClean="0">
                <a:ea typeface="Tahoma" pitchFamily="34" charset="0"/>
              </a:rPr>
              <a:t>For </a:t>
            </a:r>
            <a:r>
              <a:rPr lang="en-US" sz="2800" dirty="0">
                <a:ea typeface="Tahoma" pitchFamily="34" charset="0"/>
              </a:rPr>
              <a:t>a given function, multiple-level circuits can have reduced gate input cost compared to two-level (SOP and POS) circuits</a:t>
            </a:r>
          </a:p>
          <a:p>
            <a:endParaRPr lang="en-US" sz="2800" dirty="0" smtClean="0">
              <a:ea typeface="Tahoma" pitchFamily="34" charset="0"/>
            </a:endParaRPr>
          </a:p>
          <a:p>
            <a:r>
              <a:rPr lang="en-US" sz="2800" dirty="0" smtClean="0">
                <a:ea typeface="Tahoma" pitchFamily="34" charset="0"/>
              </a:rPr>
              <a:t>Multiple-level </a:t>
            </a:r>
            <a:r>
              <a:rPr lang="en-US" sz="2800" dirty="0">
                <a:ea typeface="Tahoma" pitchFamily="34" charset="0"/>
              </a:rPr>
              <a:t>optimization is performed by applying transformations to circuits represented by equations while evaluating cost</a:t>
            </a:r>
          </a:p>
        </p:txBody>
      </p:sp>
    </p:spTree>
    <p:extLst>
      <p:ext uri="{BB962C8B-B14F-4D97-AF65-F5344CB8AC3E}">
        <p14:creationId xmlns:p14="http://schemas.microsoft.com/office/powerpoint/2010/main" xmlns="" val="420830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</a:rPr>
              <a:t>Factoring - finding a factored form from SOP or POS </a:t>
            </a:r>
            <a:r>
              <a:rPr lang="en-US" dirty="0" smtClean="0">
                <a:ea typeface="Tahoma" pitchFamily="34" charset="0"/>
              </a:rPr>
              <a:t>expression</a:t>
            </a:r>
          </a:p>
          <a:p>
            <a:pPr lvl="1"/>
            <a:endParaRPr lang="en-US" sz="1100" dirty="0">
              <a:ea typeface="Tahoma" pitchFamily="34" charset="0"/>
            </a:endParaRPr>
          </a:p>
          <a:p>
            <a:pPr lvl="1"/>
            <a:r>
              <a:rPr lang="en-US" dirty="0">
                <a:ea typeface="Tahoma" pitchFamily="34" charset="0"/>
              </a:rPr>
              <a:t>Algebraic - No use of axioms specific to Boolean algebra such as </a:t>
            </a:r>
            <a:r>
              <a:rPr lang="en-US" dirty="0" smtClean="0">
                <a:ea typeface="Tahoma" pitchFamily="34" charset="0"/>
              </a:rPr>
              <a:t>complements</a:t>
            </a:r>
          </a:p>
          <a:p>
            <a:pPr lvl="1"/>
            <a:r>
              <a:rPr lang="en-US" dirty="0" smtClean="0">
                <a:ea typeface="Tahoma" pitchFamily="34" charset="0"/>
              </a:rPr>
              <a:t>Boolean </a:t>
            </a:r>
            <a:r>
              <a:rPr lang="en-US" dirty="0">
                <a:ea typeface="Tahoma" pitchFamily="34" charset="0"/>
              </a:rPr>
              <a:t>- Uses axioms unique to Boolean </a:t>
            </a:r>
            <a:r>
              <a:rPr lang="en-US" dirty="0" smtClean="0">
                <a:ea typeface="Tahoma" pitchFamily="34" charset="0"/>
              </a:rPr>
              <a:t>algebra</a:t>
            </a:r>
          </a:p>
          <a:p>
            <a:pPr lvl="1"/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Decomposition - expression of a function as a set of new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23058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(continued)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</a:rPr>
              <a:t>Substitution of G into F - expression function F as a function of G and some or all of its original </a:t>
            </a:r>
            <a:r>
              <a:rPr lang="en-US" dirty="0" smtClean="0">
                <a:ea typeface="Tahoma" pitchFamily="34" charset="0"/>
              </a:rPr>
              <a:t>variables</a:t>
            </a:r>
          </a:p>
          <a:p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Elimination - Inverse of </a:t>
            </a:r>
            <a:r>
              <a:rPr lang="en-US" dirty="0" smtClean="0">
                <a:ea typeface="Tahoma" pitchFamily="34" charset="0"/>
              </a:rPr>
              <a:t>substitution</a:t>
            </a:r>
          </a:p>
          <a:p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Extraction - decomposition applied to multiple functions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xmlns="" val="254613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Factoring example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9143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Function:</a:t>
            </a:r>
          </a:p>
          <a:p>
            <a:pPr lvl="3"/>
            <a:endParaRPr lang="en-US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50729"/>
            <a:ext cx="4828700" cy="50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457200" y="2209800"/>
            <a:ext cx="8229600" cy="1152620"/>
            <a:chOff x="457200" y="2209800"/>
            <a:chExt cx="8229600" cy="115262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2819400"/>
              <a:ext cx="5029200" cy="54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457200" y="22098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Factoring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429000"/>
            <a:ext cx="8229600" cy="1219200"/>
            <a:chOff x="457200" y="3429000"/>
            <a:chExt cx="8229600" cy="1219200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8800" y="4105180"/>
              <a:ext cx="4461118" cy="54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457200" y="34290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Factoring again: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648200"/>
            <a:ext cx="8229600" cy="1295400"/>
            <a:chOff x="457200" y="4648200"/>
            <a:chExt cx="8229600" cy="129540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5349443"/>
              <a:ext cx="3508744" cy="51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457200" y="4648200"/>
              <a:ext cx="8229600" cy="1295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Factoring again: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8514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Examples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371600"/>
            <a:ext cx="8193087" cy="5027613"/>
          </a:xfrm>
        </p:spPr>
        <p:txBody>
          <a:bodyPr>
            <a:normAutofit/>
          </a:bodyPr>
          <a:lstStyle/>
          <a:p>
            <a:pPr>
              <a:buSzPct val="115000"/>
            </a:pPr>
            <a:r>
              <a:rPr lang="en-US" dirty="0" smtClean="0">
                <a:ea typeface="Tahoma" pitchFamily="34" charset="0"/>
              </a:rPr>
              <a:t>F </a:t>
            </a:r>
            <a:r>
              <a:rPr lang="en-US" dirty="0">
                <a:ea typeface="Tahoma" pitchFamily="34" charset="0"/>
              </a:rPr>
              <a:t>=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A’C’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D’</a:t>
            </a:r>
            <a:r>
              <a:rPr lang="en-US" dirty="0">
                <a:ea typeface="Tahoma" pitchFamily="34" charset="0"/>
              </a:rPr>
              <a:t> +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A’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B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C’</a:t>
            </a:r>
            <a:r>
              <a:rPr lang="en-US" dirty="0">
                <a:ea typeface="Tahoma" pitchFamily="34" charset="0"/>
              </a:rPr>
              <a:t> +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A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B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C</a:t>
            </a:r>
            <a:r>
              <a:rPr lang="en-US" dirty="0">
                <a:ea typeface="Tahoma" pitchFamily="34" charset="0"/>
              </a:rPr>
              <a:t> +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AC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D’</a:t>
            </a:r>
            <a:r>
              <a:rPr lang="en-US" dirty="0">
                <a:ea typeface="Tahoma" pitchFamily="34" charset="0"/>
              </a:rPr>
              <a:t>	G = 16</a:t>
            </a:r>
          </a:p>
          <a:p>
            <a:pPr lvl="1"/>
            <a:r>
              <a:rPr lang="en-US" dirty="0">
                <a:ea typeface="Tahoma" pitchFamily="34" charset="0"/>
              </a:rPr>
              <a:t>The terms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A’C’ + AC</a:t>
            </a:r>
            <a:r>
              <a:rPr lang="en-US" dirty="0">
                <a:ea typeface="Tahoma" pitchFamily="34" charset="0"/>
              </a:rPr>
              <a:t> and 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B + D’</a:t>
            </a:r>
            <a:r>
              <a:rPr lang="en-US" dirty="0">
                <a:ea typeface="Tahoma" pitchFamily="34" charset="0"/>
              </a:rPr>
              <a:t> can be defined as new functions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H</a:t>
            </a:r>
            <a:r>
              <a:rPr lang="en-US" dirty="0">
                <a:ea typeface="Tahoma" pitchFamily="34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ea typeface="Tahoma" pitchFamily="34" charset="0"/>
              </a:rPr>
              <a:t>E</a:t>
            </a:r>
            <a:endParaRPr lang="en-US" dirty="0" smtClean="0">
              <a:ea typeface="Tahoma" pitchFamily="34" charset="0"/>
            </a:endParaRPr>
          </a:p>
          <a:p>
            <a:pPr lvl="1"/>
            <a:r>
              <a:rPr lang="en-US" dirty="0" smtClean="0">
                <a:ea typeface="Tahoma" pitchFamily="34" charset="0"/>
              </a:rPr>
              <a:t>decomposing </a:t>
            </a:r>
            <a:r>
              <a:rPr lang="en-US" dirty="0">
                <a:ea typeface="Tahoma" pitchFamily="34" charset="0"/>
              </a:rPr>
              <a:t>F = </a:t>
            </a:r>
            <a:r>
              <a:rPr lang="en-US" dirty="0">
                <a:solidFill>
                  <a:srgbClr val="FF0000"/>
                </a:solidFill>
                <a:ea typeface="Tahoma" pitchFamily="34" charset="0"/>
              </a:rPr>
              <a:t>(A’C’ + AC)</a:t>
            </a:r>
            <a:r>
              <a:rPr lang="en-US" dirty="0">
                <a:solidFill>
                  <a:srgbClr val="0000FF"/>
                </a:solidFill>
                <a:ea typeface="Tahoma" pitchFamily="34" charset="0"/>
              </a:rPr>
              <a:t>(B + D</a:t>
            </a:r>
            <a:r>
              <a:rPr lang="en-US" dirty="0" smtClean="0">
                <a:solidFill>
                  <a:srgbClr val="0000FF"/>
                </a:solidFill>
                <a:ea typeface="Tahoma" pitchFamily="34" charset="0"/>
              </a:rPr>
              <a:t>’)</a:t>
            </a:r>
            <a:r>
              <a:rPr lang="en-US" dirty="0" smtClean="0">
                <a:ea typeface="Tahoma" pitchFamily="34" charset="0"/>
              </a:rPr>
              <a:t>:</a:t>
            </a:r>
            <a:endParaRPr lang="en-US" dirty="0">
              <a:ea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ea typeface="Tahoma" pitchFamily="34" charset="0"/>
              </a:rPr>
              <a:t>     F = </a:t>
            </a:r>
            <a:r>
              <a:rPr lang="en-US" sz="2800" dirty="0">
                <a:solidFill>
                  <a:srgbClr val="FF0000"/>
                </a:solidFill>
                <a:ea typeface="Tahoma" pitchFamily="34" charset="0"/>
              </a:rPr>
              <a:t>H</a:t>
            </a:r>
            <a:r>
              <a:rPr lang="en-US" sz="2800" dirty="0">
                <a:ea typeface="Tahoma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ea typeface="Tahoma" pitchFamily="34" charset="0"/>
              </a:rPr>
              <a:t>E</a:t>
            </a:r>
            <a:r>
              <a:rPr lang="en-US" sz="2800" dirty="0">
                <a:ea typeface="Tahoma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ea typeface="Tahoma" pitchFamily="34" charset="0"/>
              </a:rPr>
              <a:t>H = A’C’ + AC</a:t>
            </a:r>
            <a:r>
              <a:rPr lang="en-US" sz="2800" dirty="0">
                <a:ea typeface="Tahoma" pitchFamily="34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ea typeface="Tahoma" pitchFamily="34" charset="0"/>
              </a:rPr>
              <a:t>E = B + D’</a:t>
            </a:r>
            <a:r>
              <a:rPr lang="en-US" sz="2800" dirty="0">
                <a:ea typeface="Tahoma" pitchFamily="34" charset="0"/>
              </a:rPr>
              <a:t>	G = </a:t>
            </a:r>
            <a:r>
              <a:rPr lang="en-US" sz="2800" dirty="0" smtClean="0">
                <a:ea typeface="Tahoma" pitchFamily="34" charset="0"/>
              </a:rPr>
              <a:t>10</a:t>
            </a:r>
          </a:p>
          <a:p>
            <a:pPr>
              <a:buFont typeface="Wingdings" pitchFamily="2" charset="2"/>
              <a:buNone/>
            </a:pPr>
            <a:endParaRPr lang="en-US" sz="2800" dirty="0">
              <a:ea typeface="Tahoma" pitchFamily="34" charset="0"/>
            </a:endParaRPr>
          </a:p>
          <a:p>
            <a:r>
              <a:rPr lang="en-US" sz="2800" dirty="0">
                <a:ea typeface="Tahoma" pitchFamily="34" charset="0"/>
              </a:rPr>
              <a:t>This series of transformations has reduced G from 16 to </a:t>
            </a:r>
            <a:r>
              <a:rPr lang="en-US" sz="2800" dirty="0" smtClean="0">
                <a:ea typeface="Tahoma" pitchFamily="34" charset="0"/>
              </a:rPr>
              <a:t>10</a:t>
            </a:r>
            <a:endParaRPr lang="en-US" sz="2800" dirty="0">
              <a:ea typeface="Tahoma" pitchFamily="34" charset="0"/>
            </a:endParaRPr>
          </a:p>
          <a:p>
            <a:r>
              <a:rPr lang="en-US" sz="2800" dirty="0">
                <a:ea typeface="Tahoma" pitchFamily="34" charset="0"/>
              </a:rPr>
              <a:t>The resulting circuit has three levels plus input </a:t>
            </a:r>
            <a:r>
              <a:rPr lang="en-US" sz="2800" dirty="0" smtClean="0">
                <a:ea typeface="Tahoma" pitchFamily="34" charset="0"/>
              </a:rPr>
              <a:t>inverters</a:t>
            </a:r>
            <a:endParaRPr lang="en-US" sz="2800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410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Minterms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62913" cy="50276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u="sng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 are </a:t>
            </a:r>
            <a:r>
              <a:rPr lang="en-US" sz="2800" b="1" dirty="0">
                <a:solidFill>
                  <a:srgbClr val="0000CC"/>
                </a:solidFill>
                <a:cs typeface="Times New Roman" pitchFamily="18" charset="0"/>
              </a:rPr>
              <a:t>AND terms </a:t>
            </a:r>
            <a:r>
              <a:rPr lang="en-US" sz="2800" dirty="0">
                <a:cs typeface="Times New Roman" pitchFamily="18" charset="0"/>
              </a:rPr>
              <a:t>with every variable present in either true or complemented </a:t>
            </a:r>
            <a:r>
              <a:rPr lang="en-US" sz="2800" dirty="0" smtClean="0">
                <a:cs typeface="Times New Roman" pitchFamily="18" charset="0"/>
              </a:rPr>
              <a:t>form</a:t>
            </a:r>
          </a:p>
          <a:p>
            <a:pPr lvl="1" algn="just">
              <a:lnSpc>
                <a:spcPct val="9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Given </a:t>
            </a:r>
            <a:r>
              <a:rPr lang="en-US" sz="2800" dirty="0">
                <a:cs typeface="Times New Roman" pitchFamily="18" charset="0"/>
              </a:rPr>
              <a:t>that each binary variable may appear normal (e.g., x) or complemented (e.g.,   ), there are 2</a:t>
            </a:r>
            <a:r>
              <a:rPr lang="en-US" sz="2800" i="1" baseline="30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 for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variables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u="sng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u="sng" dirty="0" smtClean="0">
                <a:cs typeface="Times New Roman" pitchFamily="18" charset="0"/>
              </a:rPr>
              <a:t>Ex:</a:t>
            </a:r>
            <a:r>
              <a:rPr lang="en-US" sz="2800" dirty="0" smtClean="0">
                <a:cs typeface="Times New Roman" pitchFamily="18" charset="0"/>
              </a:rPr>
              <a:t> 2 </a:t>
            </a:r>
            <a:r>
              <a:rPr lang="en-US" sz="2800" dirty="0">
                <a:cs typeface="Times New Roman" pitchFamily="18" charset="0"/>
              </a:rPr>
              <a:t>variables (X and Y) </a:t>
            </a:r>
            <a:r>
              <a:rPr lang="en-US" sz="2800" dirty="0" smtClean="0">
                <a:cs typeface="Times New Roman" pitchFamily="18" charset="0"/>
              </a:rPr>
              <a:t>produce 2 </a:t>
            </a:r>
            <a:r>
              <a:rPr lang="en-US" sz="2800" dirty="0">
                <a:cs typeface="Times New Roman" pitchFamily="18" charset="0"/>
              </a:rPr>
              <a:t>x 2 = </a:t>
            </a:r>
            <a:r>
              <a:rPr lang="en-US" sz="2800" dirty="0" smtClean="0">
                <a:cs typeface="Times New Roman" pitchFamily="18" charset="0"/>
              </a:rPr>
              <a:t>4 combinations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</a:t>
            </a:r>
            <a:r>
              <a:rPr lang="en-US" sz="2400" dirty="0" smtClean="0">
                <a:cs typeface="Times New Roman" pitchFamily="18" charset="0"/>
              </a:rPr>
              <a:t>complemented)</a:t>
            </a:r>
          </a:p>
        </p:txBody>
      </p:sp>
      <p:grpSp>
        <p:nvGrpSpPr>
          <p:cNvPr id="264214" name="Group 22"/>
          <p:cNvGrpSpPr>
            <a:grpSpLocks/>
          </p:cNvGrpSpPr>
          <p:nvPr/>
        </p:nvGrpSpPr>
        <p:grpSpPr bwMode="auto">
          <a:xfrm>
            <a:off x="1303339" y="4624943"/>
            <a:ext cx="617538" cy="1227137"/>
            <a:chOff x="821" y="2674"/>
            <a:chExt cx="389" cy="773"/>
          </a:xfrm>
        </p:grpSpPr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1034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2" name="Rectangle 10"/>
            <p:cNvSpPr>
              <a:spLocks noChangeArrowheads="1"/>
            </p:cNvSpPr>
            <p:nvPr/>
          </p:nvSpPr>
          <p:spPr bwMode="auto">
            <a:xfrm>
              <a:off x="1058" y="2907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856" y="2907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864" y="2674"/>
              <a:ext cx="2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1031" y="3167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849" y="3167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10" name="Line 18"/>
            <p:cNvSpPr>
              <a:spLocks noChangeShapeType="1"/>
            </p:cNvSpPr>
            <p:nvPr/>
          </p:nvSpPr>
          <p:spPr bwMode="auto">
            <a:xfrm>
              <a:off x="82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008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1665288" y="5802868"/>
            <a:ext cx="22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1344613" y="5802868"/>
            <a:ext cx="22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6096000" y="2833797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6130925" y="2697272"/>
            <a:ext cx="2032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 b="1" baseline="0" dirty="0">
                <a:solidFill>
                  <a:srgbClr val="000000"/>
                </a:solidFill>
              </a:rPr>
              <a:t>x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xmlns="" val="129579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2" grpId="0"/>
      <p:bldP spid="264213" grpId="0"/>
      <p:bldP spid="264204" grpId="0" animBg="1"/>
      <p:bldP spid="26420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Example</a:t>
            </a:r>
            <a:endParaRPr lang="en-US" b="1" dirty="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828800"/>
          </a:xfrm>
        </p:spPr>
        <p:txBody>
          <a:bodyPr>
            <a:normAutofit/>
          </a:bodyPr>
          <a:lstStyle/>
          <a:p>
            <a:pPr>
              <a:buSzPct val="115000"/>
            </a:pPr>
            <a:r>
              <a:rPr lang="en-US" dirty="0">
                <a:ea typeface="Tahoma" pitchFamily="34" charset="0"/>
              </a:rPr>
              <a:t>Substitution of E into F </a:t>
            </a:r>
            <a:endParaRPr lang="en-US" dirty="0" smtClean="0">
              <a:ea typeface="Tahoma" pitchFamily="34" charset="0"/>
            </a:endParaRPr>
          </a:p>
          <a:p>
            <a:pPr lvl="1">
              <a:buSzPct val="115000"/>
            </a:pPr>
            <a:r>
              <a:rPr lang="en-US" dirty="0">
                <a:ea typeface="Tahoma" pitchFamily="34" charset="0"/>
              </a:rPr>
              <a:t>Returning to F just before the final factoring step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90800"/>
            <a:ext cx="513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457200" y="3384659"/>
            <a:ext cx="8229600" cy="2771775"/>
            <a:chOff x="457200" y="3384659"/>
            <a:chExt cx="8229600" cy="27717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5370" y="3384659"/>
              <a:ext cx="16573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62225" y="4114800"/>
              <a:ext cx="31527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457200" y="3413234"/>
              <a:ext cx="8229600" cy="2743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15000"/>
                <a:buFont typeface="Arial" pitchFamily="34" charset="0"/>
                <a:buChar char="–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Defining 		     , and substituting in F: 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15000"/>
                <a:buFont typeface="Arial" pitchFamily="34" charset="0"/>
                <a:buChar char="–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15000"/>
                <a:buFont typeface="Arial" pitchFamily="34" charset="0"/>
                <a:buChar char="–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  <a:p>
              <a:pPr marL="742950" lvl="1" indent="-285750">
                <a:spcBef>
                  <a:spcPct val="20000"/>
                </a:spcBef>
                <a:buSzPct val="115000"/>
                <a:buFont typeface="Arial" pitchFamily="34" charset="0"/>
                <a:buChar char="–"/>
                <a:defRPr/>
              </a:pPr>
              <a:r>
                <a:rPr lang="en-US" sz="2800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This substitution has resulted in the same cost as the </a:t>
              </a:r>
              <a:r>
                <a:rPr lang="en-US" sz="2800" dirty="0" smtClean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decomposition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24800" y="262988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G=12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41249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G=10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22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Elimination Example</a:t>
            </a:r>
            <a:endParaRPr lang="en-US" b="1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523999"/>
          </a:xfrm>
        </p:spPr>
        <p:txBody>
          <a:bodyPr>
            <a:noAutofit/>
          </a:bodyPr>
          <a:lstStyle/>
          <a:p>
            <a:pPr>
              <a:buSzPct val="115000"/>
            </a:pPr>
            <a:r>
              <a:rPr lang="en-US" dirty="0">
                <a:ea typeface="Tahoma" pitchFamily="34" charset="0"/>
              </a:rPr>
              <a:t>Beginning with a new </a:t>
            </a:r>
            <a:endParaRPr lang="en-US" dirty="0" smtClean="0">
              <a:ea typeface="Tahoma" pitchFamily="34" charset="0"/>
            </a:endParaRPr>
          </a:p>
          <a:p>
            <a:pPr marL="0" indent="0">
              <a:buSzPct val="115000"/>
              <a:buNone/>
            </a:pPr>
            <a:r>
              <a:rPr lang="en-US" dirty="0" smtClean="0">
                <a:ea typeface="Tahoma" pitchFamily="34" charset="0"/>
              </a:rPr>
              <a:t>set </a:t>
            </a:r>
            <a:r>
              <a:rPr lang="en-US" dirty="0">
                <a:ea typeface="Tahoma" pitchFamily="34" charset="0"/>
              </a:rPr>
              <a:t>of </a:t>
            </a:r>
            <a:r>
              <a:rPr lang="en-US" dirty="0" smtClean="0">
                <a:ea typeface="Tahoma" pitchFamily="34" charset="0"/>
              </a:rPr>
              <a:t>functions:</a:t>
            </a:r>
          </a:p>
          <a:p>
            <a:pPr lvl="1">
              <a:buSzPct val="115000"/>
            </a:pPr>
            <a:endParaRPr lang="en-US" sz="2800" dirty="0" smtClean="0"/>
          </a:p>
          <a:p>
            <a:pPr lvl="1">
              <a:buSzPct val="115000"/>
            </a:pPr>
            <a:endParaRPr lang="en-US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507266"/>
            <a:ext cx="2209800" cy="14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457200" y="2895600"/>
            <a:ext cx="8229600" cy="959821"/>
            <a:chOff x="457200" y="2895600"/>
            <a:chExt cx="8229600" cy="95982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094" y="3352800"/>
              <a:ext cx="389098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457200" y="2895600"/>
              <a:ext cx="82296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742950" lvl="1" indent="-285750">
                <a:spcBef>
                  <a:spcPct val="20000"/>
                </a:spcBef>
                <a:buSzPct val="115000"/>
                <a:buFont typeface="Arial" pitchFamily="34" charset="0"/>
                <a:buChar char="–"/>
                <a:defRPr/>
              </a:pPr>
              <a:r>
                <a:rPr lang="en-US" sz="2800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Eliminating X and Y from Z 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962400"/>
            <a:ext cx="8229600" cy="914400"/>
            <a:chOff x="457200" y="3962400"/>
            <a:chExt cx="8229600" cy="9144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3094" y="4426174"/>
              <a:ext cx="3986306" cy="450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457200" y="3962400"/>
              <a:ext cx="82296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742950" lvl="1" indent="-285750">
                <a:spcBef>
                  <a:spcPct val="20000"/>
                </a:spcBef>
                <a:buSzPct val="115000"/>
                <a:buFont typeface="Arial" pitchFamily="34" charset="0"/>
                <a:buChar char="–"/>
                <a:defRPr/>
              </a:pPr>
              <a:r>
                <a:rPr lang="en-US" sz="2800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“Flattening” (Converting to SOP expression)</a:t>
              </a:r>
              <a:r>
                <a:rPr kumimoji="0" lang="en-US" sz="2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: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15000"/>
                <a:buFont typeface="Arial" pitchFamily="34" charset="0"/>
                <a:buChar char="–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5029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buSzPct val="115000"/>
              <a:buFont typeface="Arial" pitchFamily="34" charset="0"/>
              <a:buChar char="–"/>
              <a:defRPr/>
            </a:pP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has increased the cost, but has provided an new SOP expression for two-level optimization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4800" y="333220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G=10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30055" y="4353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G=12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2448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G=10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747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</a:t>
            </a:r>
            <a:r>
              <a:rPr lang="en-US" dirty="0" smtClean="0"/>
              <a:t>Example (cont’d)</a:t>
            </a:r>
            <a:endParaRPr lang="en-US" b="1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523999"/>
          </a:xfrm>
        </p:spPr>
        <p:txBody>
          <a:bodyPr>
            <a:normAutofit fontScale="92500" lnSpcReduction="10000"/>
          </a:bodyPr>
          <a:lstStyle/>
          <a:p>
            <a:pPr>
              <a:buSzPct val="115000"/>
            </a:pPr>
            <a:r>
              <a:rPr lang="en-US" sz="3500" dirty="0" smtClean="0"/>
              <a:t>Two-level Optimization</a:t>
            </a:r>
          </a:p>
          <a:p>
            <a:pPr lvl="1">
              <a:buSzPct val="115000"/>
            </a:pPr>
            <a:r>
              <a:rPr lang="en-US" sz="2800" dirty="0" smtClean="0"/>
              <a:t>Result:</a:t>
            </a:r>
          </a:p>
          <a:p>
            <a:pPr>
              <a:buSzPct val="115000"/>
              <a:buFont typeface="Wingdings" pitchFamily="2" charset="2"/>
              <a:buNone/>
            </a:pPr>
            <a:r>
              <a:rPr lang="en-US" sz="3200" dirty="0" smtClean="0"/>
              <a:t>    </a:t>
            </a:r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09800"/>
            <a:ext cx="2266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1242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SzPct val="115000"/>
              <a:buFont typeface="Arial" pitchFamily="34" charset="0"/>
              <a:buChar char="•"/>
              <a:defRPr/>
            </a:pPr>
            <a:r>
              <a:rPr lang="en-US" sz="35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example illustrates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–"/>
              <a:tabLst/>
              <a:defRPr/>
            </a:pP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Optimization </a:t>
            </a:r>
            <a:r>
              <a:rPr lang="en-US"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can begin with any set of equations, not just with </a:t>
            </a:r>
            <a:r>
              <a:rPr lang="en-US" sz="3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minterms</a:t>
            </a:r>
            <a:r>
              <a:rPr lang="en-US"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or a truth </a:t>
            </a: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–"/>
              <a:tabLst/>
              <a:defRPr/>
            </a:pPr>
            <a:endParaRPr lang="en-US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–"/>
              <a:tabLst/>
              <a:defRPr/>
            </a:pP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Increasing </a:t>
            </a:r>
            <a:r>
              <a:rPr lang="en-US"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gate input count G temporarily during a series of transformations can result in a final solution with a smaller </a:t>
            </a: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</a:t>
            </a:r>
            <a:endParaRPr lang="en-US" sz="30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2296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G=4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981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Example</a:t>
            </a:r>
            <a:endParaRPr lang="en-US" b="1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066800"/>
          </a:xfrm>
        </p:spPr>
        <p:txBody>
          <a:bodyPr>
            <a:noAutofit/>
          </a:bodyPr>
          <a:lstStyle/>
          <a:p>
            <a:pPr>
              <a:buSzPct val="115000"/>
            </a:pPr>
            <a:r>
              <a:rPr lang="en-US" dirty="0">
                <a:ea typeface="Tahoma" pitchFamily="34" charset="0"/>
              </a:rPr>
              <a:t>Beginning with </a:t>
            </a:r>
            <a:endParaRPr lang="en-US" dirty="0" smtClean="0">
              <a:ea typeface="Tahoma" pitchFamily="34" charset="0"/>
            </a:endParaRPr>
          </a:p>
          <a:p>
            <a:pPr marL="0" indent="0">
              <a:buSzPct val="115000"/>
              <a:buNone/>
            </a:pPr>
            <a:r>
              <a:rPr lang="en-US" dirty="0" smtClean="0">
                <a:ea typeface="Tahoma" pitchFamily="34" charset="0"/>
              </a:rPr>
              <a:t>two functions:</a:t>
            </a:r>
          </a:p>
          <a:p>
            <a:pPr>
              <a:buSzPct val="115000"/>
              <a:buFont typeface="Wingdings" pitchFamily="2" charset="2"/>
              <a:buNone/>
            </a:pPr>
            <a:r>
              <a:rPr lang="en-US" sz="1800" dirty="0" smtClean="0"/>
              <a:t>	</a:t>
            </a:r>
            <a:endParaRPr lang="en-US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1694" y="1219200"/>
            <a:ext cx="2868706" cy="104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457200" y="2362200"/>
            <a:ext cx="8229600" cy="1143000"/>
            <a:chOff x="457200" y="2362200"/>
            <a:chExt cx="8229600" cy="11430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6600" y="2971800"/>
              <a:ext cx="2124635" cy="528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457200" y="23622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lvl="0" indent="-342900">
                <a:spcBef>
                  <a:spcPct val="20000"/>
                </a:spcBef>
                <a:buSzPct val="115000"/>
                <a:buFont typeface="Arial" pitchFamily="34" charset="0"/>
                <a:buChar char="•"/>
                <a:defRPr/>
              </a:pPr>
              <a:r>
                <a:rPr lang="en-US" sz="3200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Finding a common factor and defining it as a function</a:t>
              </a:r>
              <a:endPara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endParaRPr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723627"/>
            <a:ext cx="4876800" cy="57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15000"/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perform extraction by  expressing E and H as the three functions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SzPct val="115000"/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reduced cost G results from the sharing of logic between the two output functions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939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Multi-level Optimization</a:t>
            </a:r>
            <a:br>
              <a:rPr lang="en-US" dirty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Tahoma" pitchFamily="34" charset="0"/>
              </a:rPr>
              <a:t>Transformations</a:t>
            </a:r>
            <a:endParaRPr lang="en-US" dirty="0">
              <a:ea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Tahoma" pitchFamily="34" charset="0"/>
              </a:rPr>
              <a:t>Factoring - find a factored form from SOP or POS expression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Tahoma" pitchFamily="34" charset="0"/>
              </a:rPr>
              <a:t>Decomposition - express a function as a set of new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Tahoma" pitchFamily="34" charset="0"/>
              </a:rPr>
              <a:t>Substitution - express function F as a function of G and some or all of its original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Tahoma" pitchFamily="34" charset="0"/>
              </a:rPr>
              <a:t>Elimination - inverse of substitution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Tahoma" pitchFamily="34" charset="0"/>
              </a:rPr>
              <a:t>Extraction - decompose multiple functions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xmlns="" val="328218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XOR and XNOR gates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8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fg04_0200a_AAGTNNR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328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Exclusive </a:t>
            </a:r>
            <a:r>
              <a:rPr lang="en-US" dirty="0"/>
              <a:t>OR and Exclusive NOR Circuits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 exclusive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/>
              <a:t>XOR</a:t>
            </a:r>
            <a:r>
              <a:rPr lang="en-US" dirty="0"/>
              <a:t>) produces a HIGH output whenever the two inputs are </a:t>
            </a:r>
            <a:r>
              <a:rPr lang="en-US" dirty="0" smtClean="0"/>
              <a:t>at </a:t>
            </a:r>
            <a:r>
              <a:rPr lang="en-US" i="1" dirty="0" smtClean="0"/>
              <a:t>opposite</a:t>
            </a:r>
            <a:r>
              <a:rPr lang="en-US" dirty="0" smtClean="0"/>
              <a:t> levels</a:t>
            </a:r>
            <a:endParaRPr lang="en-US" dirty="0"/>
          </a:p>
        </p:txBody>
      </p:sp>
      <p:pic>
        <p:nvPicPr>
          <p:cNvPr id="20" name="Picture 6" descr="fg04_0200b_AAGTNNR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6538" y="5687792"/>
            <a:ext cx="37941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5638800" y="4191000"/>
            <a:ext cx="3222625" cy="1219200"/>
            <a:chOff x="5638800" y="4191000"/>
            <a:chExt cx="3222625" cy="1219200"/>
          </a:xfrm>
        </p:grpSpPr>
        <p:sp>
          <p:nvSpPr>
            <p:cNvPr id="3" name="Rectangle 2"/>
            <p:cNvSpPr/>
            <p:nvPr/>
          </p:nvSpPr>
          <p:spPr>
            <a:xfrm>
              <a:off x="5638800" y="4191000"/>
              <a:ext cx="3222625" cy="1219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92766" y="4805362"/>
              <a:ext cx="2362200" cy="604838"/>
              <a:chOff x="5686098" y="5057939"/>
              <a:chExt cx="2362200" cy="604838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5686098" y="5057939"/>
                <a:ext cx="2362200" cy="60483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30000"/>
                  </a:spcBef>
                </a:pPr>
                <a:r>
                  <a:rPr lang="en-US" sz="2800" b="1" i="1" dirty="0">
                    <a:latin typeface="Arial" charset="0"/>
                    <a:ea typeface="ＭＳ Ｐゴシック" pitchFamily="34" charset="-128"/>
                  </a:rPr>
                  <a:t>x </a:t>
                </a:r>
                <a:r>
                  <a:rPr lang="en-US" sz="2800" dirty="0">
                    <a:latin typeface="Arial" charset="0"/>
                    <a:ea typeface="ＭＳ Ｐゴシック" pitchFamily="34" charset="-128"/>
                  </a:rPr>
                  <a:t>=</a:t>
                </a:r>
                <a:r>
                  <a:rPr lang="en-US" sz="2800" b="1" i="1" dirty="0">
                    <a:latin typeface="Arial" charset="0"/>
                    <a:ea typeface="ＭＳ Ｐゴシック" pitchFamily="34" charset="-128"/>
                  </a:rPr>
                  <a:t> AB </a:t>
                </a:r>
                <a:r>
                  <a:rPr lang="en-US" sz="2800" dirty="0">
                    <a:latin typeface="Arial" charset="0"/>
                    <a:ea typeface="ＭＳ Ｐゴシック" pitchFamily="34" charset="-128"/>
                  </a:rPr>
                  <a:t>+</a:t>
                </a:r>
                <a:r>
                  <a:rPr lang="en-US" sz="2800" b="1" i="1" dirty="0">
                    <a:latin typeface="Arial" charset="0"/>
                    <a:ea typeface="ＭＳ Ｐゴシック" pitchFamily="34" charset="-128"/>
                  </a:rPr>
                  <a:t> AB</a:t>
                </a:r>
                <a:endParaRPr lang="en-US" sz="2800" i="1" dirty="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>
                <a:off x="6416676" y="5096669"/>
                <a:ext cx="2746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7578726" y="5096669"/>
                <a:ext cx="2746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638800" y="4191000"/>
              <a:ext cx="3222625" cy="62547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/>
            <a:lstStyle/>
            <a:p>
              <a:pPr marL="342900" indent="-342900" algn="ctr">
                <a:spcBef>
                  <a:spcPct val="30000"/>
                </a:spcBef>
              </a:pP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Output expression: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5663890"/>
            <a:ext cx="27432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XOR Gate Symbol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" y="2209800"/>
            <a:ext cx="6716712" cy="303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3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5" grpId="0" animBg="1"/>
      <p:bldP spid="2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fg04_0210a_AAGTNNT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6273800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 exclusive </a:t>
            </a:r>
            <a:r>
              <a:rPr lang="en-US" b="1" dirty="0"/>
              <a:t>NOR</a:t>
            </a:r>
            <a:r>
              <a:rPr lang="en-US" dirty="0"/>
              <a:t> (</a:t>
            </a:r>
            <a:r>
              <a:rPr lang="en-US" b="1" dirty="0"/>
              <a:t>XOR</a:t>
            </a:r>
            <a:r>
              <a:rPr lang="en-US" dirty="0"/>
              <a:t>) produces a HIGH output whenever the two inputs are at </a:t>
            </a:r>
            <a:r>
              <a:rPr lang="en-US" dirty="0" smtClean="0"/>
              <a:t>the </a:t>
            </a:r>
            <a:r>
              <a:rPr lang="en-US" i="1" dirty="0" smtClean="0"/>
              <a:t>same</a:t>
            </a:r>
            <a:r>
              <a:rPr lang="en-US" dirty="0" smtClean="0"/>
              <a:t> level</a:t>
            </a:r>
            <a:endParaRPr lang="en-US" dirty="0"/>
          </a:p>
          <a:p>
            <a:pPr lvl="1"/>
            <a:r>
              <a:rPr lang="en-US" b="1" dirty="0"/>
              <a:t>XOR</a:t>
            </a:r>
            <a:r>
              <a:rPr lang="en-US" dirty="0"/>
              <a:t> and </a:t>
            </a:r>
            <a:r>
              <a:rPr lang="en-US" b="1" dirty="0"/>
              <a:t>XNOR </a:t>
            </a:r>
            <a:r>
              <a:rPr lang="en-US" dirty="0"/>
              <a:t>outputs are </a:t>
            </a:r>
            <a:r>
              <a:rPr lang="en-US" dirty="0" smtClean="0"/>
              <a:t>opposite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Exclusive OR and Exclusive NOR Circuits</a:t>
            </a:r>
            <a:endParaRPr lang="en-US" dirty="0"/>
          </a:p>
        </p:txBody>
      </p:sp>
      <p:pic>
        <p:nvPicPr>
          <p:cNvPr id="18" name="Picture 22" descr="fg04_0210b_AAGTNN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70588"/>
            <a:ext cx="3990975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04800" y="2563798"/>
            <a:ext cx="6716712" cy="3357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019800" y="5109394"/>
            <a:ext cx="2686050" cy="1138238"/>
            <a:chOff x="6019800" y="5181600"/>
            <a:chExt cx="2686050" cy="1138238"/>
          </a:xfrm>
          <a:solidFill>
            <a:srgbClr val="92D050"/>
          </a:solidFill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6019800" y="5181600"/>
              <a:ext cx="2686050" cy="625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>
                <a:spcBef>
                  <a:spcPct val="30000"/>
                </a:spcBef>
              </a:pPr>
              <a:r>
                <a:rPr lang="en-US" sz="26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Output </a:t>
              </a:r>
              <a:r>
                <a:rPr lang="en-US" sz="260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expression</a:t>
              </a:r>
              <a:endParaRPr lang="en-US" sz="26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6019800" y="5715000"/>
              <a:ext cx="2686050" cy="604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800" b="1" i="1" dirty="0">
                  <a:latin typeface="Arial" charset="0"/>
                  <a:ea typeface="ＭＳ Ｐゴシック" pitchFamily="34" charset="-128"/>
                </a:rPr>
                <a:t>x </a:t>
              </a:r>
              <a:r>
                <a:rPr lang="en-US" sz="2800" dirty="0">
                  <a:latin typeface="Arial" charset="0"/>
                  <a:ea typeface="ＭＳ Ｐゴシック" pitchFamily="34" charset="-128"/>
                </a:rPr>
                <a:t>=</a:t>
              </a:r>
              <a:r>
                <a:rPr lang="en-US" sz="2800" b="1" i="1" dirty="0">
                  <a:latin typeface="Arial" charset="0"/>
                  <a:ea typeface="ＭＳ Ｐゴシック" pitchFamily="34" charset="-128"/>
                </a:rPr>
                <a:t> AB </a:t>
              </a:r>
              <a:r>
                <a:rPr lang="en-US" sz="2800" dirty="0">
                  <a:latin typeface="Arial" charset="0"/>
                  <a:ea typeface="ＭＳ Ｐゴシック" pitchFamily="34" charset="-128"/>
                </a:rPr>
                <a:t>+</a:t>
              </a:r>
              <a:r>
                <a:rPr lang="en-US" sz="2800" b="1" i="1" dirty="0">
                  <a:latin typeface="Arial" charset="0"/>
                  <a:ea typeface="ＭＳ Ｐゴシック" pitchFamily="34" charset="-128"/>
                </a:rPr>
                <a:t> AB</a:t>
              </a:r>
              <a:endParaRPr lang="en-US" sz="2800" i="1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7877175" y="5767388"/>
              <a:ext cx="22860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8153400" y="5767388"/>
              <a:ext cx="22860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19" descr="fg04_0210c_AAGTNNT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787" y="2723356"/>
            <a:ext cx="1319213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5800" y="5581471"/>
            <a:ext cx="12192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XNOR Gate Symbol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  <p:bldP spid="19" grpId="0" animBg="1"/>
      <p:bldP spid="2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50" name="Rectangle 30"/>
          <p:cNvSpPr>
            <a:spLocks noChangeArrowheads="1"/>
          </p:cNvSpPr>
          <p:nvPr/>
        </p:nvSpPr>
        <p:spPr bwMode="auto">
          <a:xfrm>
            <a:off x="1311276" y="1779588"/>
            <a:ext cx="39385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endParaRPr lang="en-US" sz="28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4419599" cy="4830763"/>
          </a:xfrm>
        </p:spPr>
        <p:txBody>
          <a:bodyPr/>
          <a:lstStyle/>
          <a:p>
            <a:pPr algn="just"/>
            <a:r>
              <a:rPr lang="en-US" dirty="0" smtClean="0">
                <a:ea typeface="ＭＳ Ｐゴシック" pitchFamily="34" charset="-128"/>
              </a:rPr>
              <a:t>Design a circuit to detect </a:t>
            </a:r>
            <a:r>
              <a:rPr lang="en-US" dirty="0">
                <a:ea typeface="ＭＳ Ｐゴシック" pitchFamily="34" charset="-128"/>
              </a:rPr>
              <a:t>equality of two-bit binary numbers</a:t>
            </a:r>
          </a:p>
          <a:p>
            <a:endParaRPr lang="en-US" dirty="0"/>
          </a:p>
        </p:txBody>
      </p:sp>
      <p:pic>
        <p:nvPicPr>
          <p:cNvPr id="10" name="Picture 29" descr="ta04_00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912" y="1239838"/>
            <a:ext cx="3138488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1" descr="fg04_00000_AAGTNNV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2" y="3479800"/>
            <a:ext cx="5029200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912" y="1239838"/>
            <a:ext cx="3138488" cy="5084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10" y="3200400"/>
            <a:ext cx="5385402" cy="3124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2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755" name="Group 11"/>
          <p:cNvGrpSpPr>
            <a:grpSpLocks/>
          </p:cNvGrpSpPr>
          <p:nvPr/>
        </p:nvGrpSpPr>
        <p:grpSpPr bwMode="auto">
          <a:xfrm>
            <a:off x="533400" y="1219200"/>
            <a:ext cx="8426450" cy="5621337"/>
            <a:chOff x="387" y="419"/>
            <a:chExt cx="5308" cy="3541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3188" y="1379"/>
              <a:ext cx="2481" cy="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How an </a:t>
              </a:r>
              <a:r>
                <a:rPr lang="en-US" sz="2800" b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XNOR</a:t>
              </a:r>
              <a:r>
                <a:rPr lang="en-US" sz="28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gate may be used to simplify circuit </a:t>
              </a:r>
              <a:r>
                <a:rPr lang="en-US" sz="280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implementation</a:t>
              </a:r>
              <a:endParaRPr lang="en-US" sz="28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pic>
          <p:nvPicPr>
            <p:cNvPr id="415753" name="Picture 9" descr="fg04_0240b_AAGTNNU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" y="2522"/>
              <a:ext cx="4264" cy="1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754" name="Picture 10" descr="fg04_0240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" y="419"/>
              <a:ext cx="4055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0"/>
            <a:ext cx="82296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Exclusive OR and Exclusive NOR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3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Maxterms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u="sng" dirty="0" err="1"/>
              <a:t>Maxterms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rgbClr val="0000CC"/>
                </a:solidFill>
              </a:rPr>
              <a:t>OR terms </a:t>
            </a:r>
            <a:r>
              <a:rPr lang="en-US" sz="2800" dirty="0"/>
              <a:t>with every variable in true or complemented </a:t>
            </a:r>
            <a:r>
              <a:rPr lang="en-US" sz="2800" dirty="0" smtClean="0"/>
              <a:t>form</a:t>
            </a:r>
          </a:p>
          <a:p>
            <a:pPr lvl="1"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Given that each binary variable may appear normal (e.g., x) or complemented (e.g., x), there are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maxterms</a:t>
            </a:r>
            <a:r>
              <a:rPr lang="en-US" sz="2800" dirty="0"/>
              <a:t> for </a:t>
            </a:r>
            <a:r>
              <a:rPr lang="en-US" sz="2800" i="1" dirty="0"/>
              <a:t>n</a:t>
            </a:r>
            <a:r>
              <a:rPr lang="en-US" sz="2800" dirty="0"/>
              <a:t> variables</a:t>
            </a:r>
            <a:r>
              <a:rPr lang="en-US" sz="2800" dirty="0" smtClean="0"/>
              <a:t>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sz="2800" u="sng" dirty="0" smtClean="0"/>
              <a:t>Ex:</a:t>
            </a:r>
            <a:r>
              <a:rPr lang="en-US" sz="2800" dirty="0" smtClean="0"/>
              <a:t> 2 </a:t>
            </a:r>
            <a:r>
              <a:rPr lang="en-US" sz="2800" dirty="0"/>
              <a:t>variables (X and Y) </a:t>
            </a:r>
            <a:r>
              <a:rPr lang="en-US" sz="2800" dirty="0" smtClean="0"/>
              <a:t>produce 2 </a:t>
            </a:r>
            <a:r>
              <a:rPr lang="en-US" sz="2800" dirty="0"/>
              <a:t>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 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 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dirty="0"/>
              <a:t>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</a:t>
            </a:r>
            <a:r>
              <a:rPr lang="en-US" dirty="0"/>
              <a:t>      (both complemented)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65245" name="Group 29"/>
          <p:cNvGrpSpPr>
            <a:grpSpLocks/>
          </p:cNvGrpSpPr>
          <p:nvPr/>
        </p:nvGrpSpPr>
        <p:grpSpPr bwMode="auto">
          <a:xfrm>
            <a:off x="1143000" y="4603532"/>
            <a:ext cx="1006476" cy="1593850"/>
            <a:chOff x="962" y="2809"/>
            <a:chExt cx="634" cy="1004"/>
          </a:xfrm>
        </p:grpSpPr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1412" y="283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972" y="283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43" name="Rectangle 27"/>
            <p:cNvSpPr>
              <a:spLocks noChangeArrowheads="1"/>
            </p:cNvSpPr>
            <p:nvPr/>
          </p:nvSpPr>
          <p:spPr bwMode="auto">
            <a:xfrm>
              <a:off x="1237" y="2809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>
              <a:off x="1384" y="3098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1402" y="307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962" y="307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1227" y="3049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>
              <a:off x="962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1422" y="332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4" name="Rectangle 18"/>
            <p:cNvSpPr>
              <a:spLocks noChangeArrowheads="1"/>
            </p:cNvSpPr>
            <p:nvPr/>
          </p:nvSpPr>
          <p:spPr bwMode="auto">
            <a:xfrm>
              <a:off x="982" y="332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1247" y="3292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962" y="3599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420" y="3599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1441" y="358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1001" y="358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1266" y="3551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400" baseline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6089868" y="2835166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73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Parity </a:t>
            </a:r>
            <a:r>
              <a:rPr lang="en-US" dirty="0"/>
              <a:t>Generator and Checker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XOR</a:t>
            </a:r>
            <a:r>
              <a:rPr lang="en-US" dirty="0"/>
              <a:t> and</a:t>
            </a:r>
            <a:r>
              <a:rPr lang="en-US" b="1" dirty="0"/>
              <a:t> XNOR</a:t>
            </a:r>
            <a:r>
              <a:rPr lang="en-US" dirty="0"/>
              <a:t> gates are useful in </a:t>
            </a:r>
            <a:r>
              <a:rPr lang="en-US" dirty="0" smtClean="0"/>
              <a:t>circuits for </a:t>
            </a:r>
            <a:r>
              <a:rPr lang="en-US" dirty="0"/>
              <a:t>parity generation and checking</a:t>
            </a:r>
          </a:p>
          <a:p>
            <a:endParaRPr lang="en-US" dirty="0"/>
          </a:p>
        </p:txBody>
      </p:sp>
      <p:pic>
        <p:nvPicPr>
          <p:cNvPr id="210951" name="Picture 7" descr="fg04_0250b_AAGTNNX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213" y="4725989"/>
            <a:ext cx="6718300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g04_0250a_AAGTNNX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588" y="2279650"/>
            <a:ext cx="7237412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279650"/>
            <a:ext cx="7467600" cy="244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1497" y="4725989"/>
            <a:ext cx="7467600" cy="2031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2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615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/>
              <a:t>Minterms &amp; Maxterms for 2 variables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>
              <a:spcBef>
                <a:spcPct val="100000"/>
              </a:spcBef>
            </a:pPr>
            <a:r>
              <a:rPr lang="en-US" sz="2800" dirty="0"/>
              <a:t>The </a:t>
            </a:r>
            <a:r>
              <a:rPr lang="en-US" sz="2800" dirty="0" err="1"/>
              <a:t>minterm</a:t>
            </a:r>
            <a:r>
              <a:rPr lang="en-US" sz="2800" dirty="0"/>
              <a:t> m</a:t>
            </a:r>
            <a:r>
              <a:rPr lang="en-US" sz="2800" i="1" baseline="-25000" dirty="0"/>
              <a:t>i</a:t>
            </a:r>
            <a:r>
              <a:rPr lang="en-US" sz="2800" dirty="0"/>
              <a:t> should </a:t>
            </a:r>
            <a:r>
              <a:rPr lang="en-US" sz="2800" b="1" dirty="0">
                <a:solidFill>
                  <a:srgbClr val="0000CC"/>
                </a:solidFill>
              </a:rPr>
              <a:t>evaluate to 1 </a:t>
            </a:r>
            <a:r>
              <a:rPr lang="en-US" sz="2800" dirty="0"/>
              <a:t>for each combination of x and </a:t>
            </a:r>
            <a:r>
              <a:rPr lang="en-US" sz="2800" dirty="0" smtClean="0"/>
              <a:t>y</a:t>
            </a:r>
            <a:endParaRPr lang="en-US" sz="2800" dirty="0"/>
          </a:p>
          <a:p>
            <a:pPr algn="just">
              <a:spcBef>
                <a:spcPct val="40000"/>
              </a:spcBef>
            </a:pPr>
            <a:r>
              <a:rPr lang="en-US" sz="2800" dirty="0"/>
              <a:t>The </a:t>
            </a:r>
            <a:r>
              <a:rPr lang="en-US" sz="2800" dirty="0" err="1"/>
              <a:t>maxterm</a:t>
            </a:r>
            <a:r>
              <a:rPr lang="en-US" sz="2800" dirty="0"/>
              <a:t> is the </a:t>
            </a:r>
            <a:r>
              <a:rPr lang="en-US" sz="2800" b="1" dirty="0">
                <a:solidFill>
                  <a:srgbClr val="0000CC"/>
                </a:solidFill>
              </a:rPr>
              <a:t>complement of the </a:t>
            </a:r>
            <a:r>
              <a:rPr lang="en-US" sz="2800" b="1" dirty="0" err="1">
                <a:solidFill>
                  <a:srgbClr val="0000CC"/>
                </a:solidFill>
              </a:rPr>
              <a:t>minterm</a:t>
            </a:r>
            <a:endParaRPr 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66889" name="Group 6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1340090"/>
              </p:ext>
            </p:extLst>
          </p:nvPr>
        </p:nvGraphicFramePr>
        <p:xfrm>
          <a:off x="1457325" y="1600200"/>
          <a:ext cx="6378575" cy="2787652"/>
        </p:xfrm>
        <a:graphic>
          <a:graphicData uri="http://schemas.openxmlformats.org/drawingml/2006/table">
            <a:tbl>
              <a:tblPr/>
              <a:tblGrid>
                <a:gridCol w="541338"/>
                <a:gridCol w="576262"/>
                <a:gridCol w="1304925"/>
                <a:gridCol w="2073275"/>
                <a:gridCol w="1882775"/>
              </a:tblGrid>
              <a:tr h="557213">
                <a:tc>
                  <a:txBody>
                    <a:bodyPr/>
                    <a:lstStyle/>
                    <a:p>
                      <a:pPr marL="17938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6891" name="Group 651"/>
          <p:cNvGrpSpPr>
            <a:grpSpLocks/>
          </p:cNvGrpSpPr>
          <p:nvPr/>
        </p:nvGrpSpPr>
        <p:grpSpPr bwMode="auto">
          <a:xfrm>
            <a:off x="5046663" y="2282827"/>
            <a:ext cx="485775" cy="1139825"/>
            <a:chOff x="3179" y="1898"/>
            <a:chExt cx="306" cy="718"/>
          </a:xfrm>
        </p:grpSpPr>
        <p:sp>
          <p:nvSpPr>
            <p:cNvPr id="266852" name="Line 612"/>
            <p:cNvSpPr>
              <a:spLocks noChangeShapeType="1"/>
            </p:cNvSpPr>
            <p:nvPr/>
          </p:nvSpPr>
          <p:spPr bwMode="auto">
            <a:xfrm>
              <a:off x="317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3" name="Line 613"/>
            <p:cNvSpPr>
              <a:spLocks noChangeShapeType="1"/>
            </p:cNvSpPr>
            <p:nvPr/>
          </p:nvSpPr>
          <p:spPr bwMode="auto">
            <a:xfrm>
              <a:off x="334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4" name="Line 614"/>
            <p:cNvSpPr>
              <a:spLocks noChangeShapeType="1"/>
            </p:cNvSpPr>
            <p:nvPr/>
          </p:nvSpPr>
          <p:spPr bwMode="auto">
            <a:xfrm>
              <a:off x="318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5" name="Line 615"/>
            <p:cNvSpPr>
              <a:spLocks noChangeShapeType="1"/>
            </p:cNvSpPr>
            <p:nvPr/>
          </p:nvSpPr>
          <p:spPr bwMode="auto">
            <a:xfrm>
              <a:off x="334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890" name="Group 650"/>
          <p:cNvGrpSpPr>
            <a:grpSpLocks/>
          </p:cNvGrpSpPr>
          <p:nvPr/>
        </p:nvGrpSpPr>
        <p:grpSpPr bwMode="auto">
          <a:xfrm>
            <a:off x="6902450" y="2857502"/>
            <a:ext cx="819150" cy="1100138"/>
            <a:chOff x="4348" y="2260"/>
            <a:chExt cx="516" cy="693"/>
          </a:xfrm>
        </p:grpSpPr>
        <p:sp>
          <p:nvSpPr>
            <p:cNvPr id="266856" name="Line 616"/>
            <p:cNvSpPr>
              <a:spLocks noChangeShapeType="1"/>
            </p:cNvSpPr>
            <p:nvPr/>
          </p:nvSpPr>
          <p:spPr bwMode="auto">
            <a:xfrm>
              <a:off x="4348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7" name="Line 617"/>
            <p:cNvSpPr>
              <a:spLocks noChangeShapeType="1"/>
            </p:cNvSpPr>
            <p:nvPr/>
          </p:nvSpPr>
          <p:spPr bwMode="auto">
            <a:xfrm>
              <a:off x="4700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8" name="Line 618"/>
            <p:cNvSpPr>
              <a:spLocks noChangeShapeType="1"/>
            </p:cNvSpPr>
            <p:nvPr/>
          </p:nvSpPr>
          <p:spPr bwMode="auto">
            <a:xfrm>
              <a:off x="4357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9" name="Line 619"/>
            <p:cNvSpPr>
              <a:spLocks noChangeShapeType="1"/>
            </p:cNvSpPr>
            <p:nvPr/>
          </p:nvSpPr>
          <p:spPr bwMode="auto">
            <a:xfrm>
              <a:off x="4727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9720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Minterms</a:t>
            </a:r>
            <a:r>
              <a:rPr lang="en-US" sz="3600" b="1" dirty="0"/>
              <a:t> &amp; </a:t>
            </a:r>
            <a:r>
              <a:rPr lang="en-US" sz="3600" b="1" dirty="0" err="1"/>
              <a:t>Maxterms</a:t>
            </a:r>
            <a:r>
              <a:rPr lang="en-US" sz="3600" b="1" dirty="0"/>
              <a:t> for 3 variables</a:t>
            </a:r>
          </a:p>
        </p:txBody>
      </p:sp>
      <p:grpSp>
        <p:nvGrpSpPr>
          <p:cNvPr id="397482" name="Group 170"/>
          <p:cNvGrpSpPr>
            <a:grpSpLocks/>
          </p:cNvGrpSpPr>
          <p:nvPr/>
        </p:nvGrpSpPr>
        <p:grpSpPr bwMode="auto">
          <a:xfrm>
            <a:off x="884238" y="1293813"/>
            <a:ext cx="7489825" cy="4170362"/>
            <a:chOff x="557" y="1023"/>
            <a:chExt cx="4718" cy="2627"/>
          </a:xfrm>
        </p:grpSpPr>
        <p:sp>
          <p:nvSpPr>
            <p:cNvPr id="397424" name="Rectangle 112"/>
            <p:cNvSpPr>
              <a:spLocks noChangeArrowheads="1"/>
            </p:cNvSpPr>
            <p:nvPr/>
          </p:nvSpPr>
          <p:spPr bwMode="auto">
            <a:xfrm>
              <a:off x="3752" y="2191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422" name="Rectangle 110"/>
            <p:cNvSpPr>
              <a:spLocks noChangeArrowheads="1"/>
            </p:cNvSpPr>
            <p:nvPr/>
          </p:nvSpPr>
          <p:spPr bwMode="auto">
            <a:xfrm>
              <a:off x="2446" y="2191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420" name="Rectangle 108"/>
            <p:cNvSpPr>
              <a:spLocks noChangeArrowheads="1"/>
            </p:cNvSpPr>
            <p:nvPr/>
          </p:nvSpPr>
          <p:spPr bwMode="auto">
            <a:xfrm>
              <a:off x="1624" y="2191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7418" name="Rectangle 106"/>
            <p:cNvSpPr>
              <a:spLocks noChangeArrowheads="1"/>
            </p:cNvSpPr>
            <p:nvPr/>
          </p:nvSpPr>
          <p:spPr bwMode="auto">
            <a:xfrm>
              <a:off x="1261" y="2191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416" name="Rectangle 104"/>
            <p:cNvSpPr>
              <a:spLocks noChangeArrowheads="1"/>
            </p:cNvSpPr>
            <p:nvPr/>
          </p:nvSpPr>
          <p:spPr bwMode="auto">
            <a:xfrm>
              <a:off x="898" y="2191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414" name="Rectangle 102"/>
            <p:cNvSpPr>
              <a:spLocks noChangeArrowheads="1"/>
            </p:cNvSpPr>
            <p:nvPr/>
          </p:nvSpPr>
          <p:spPr bwMode="auto">
            <a:xfrm>
              <a:off x="557" y="2191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411" name="Rectangle 99"/>
            <p:cNvSpPr>
              <a:spLocks noChangeArrowheads="1"/>
            </p:cNvSpPr>
            <p:nvPr/>
          </p:nvSpPr>
          <p:spPr bwMode="auto">
            <a:xfrm>
              <a:off x="3752" y="2483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409" name="Rectangle 97"/>
            <p:cNvSpPr>
              <a:spLocks noChangeArrowheads="1"/>
            </p:cNvSpPr>
            <p:nvPr/>
          </p:nvSpPr>
          <p:spPr bwMode="auto">
            <a:xfrm>
              <a:off x="2446" y="2483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407" name="Rectangle 95"/>
            <p:cNvSpPr>
              <a:spLocks noChangeArrowheads="1"/>
            </p:cNvSpPr>
            <p:nvPr/>
          </p:nvSpPr>
          <p:spPr bwMode="auto">
            <a:xfrm>
              <a:off x="1624" y="2483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97405" name="Rectangle 93"/>
            <p:cNvSpPr>
              <a:spLocks noChangeArrowheads="1"/>
            </p:cNvSpPr>
            <p:nvPr/>
          </p:nvSpPr>
          <p:spPr bwMode="auto">
            <a:xfrm>
              <a:off x="1261" y="248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403" name="Rectangle 91"/>
            <p:cNvSpPr>
              <a:spLocks noChangeArrowheads="1"/>
            </p:cNvSpPr>
            <p:nvPr/>
          </p:nvSpPr>
          <p:spPr bwMode="auto">
            <a:xfrm>
              <a:off x="898" y="248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401" name="Rectangle 89"/>
            <p:cNvSpPr>
              <a:spLocks noChangeArrowheads="1"/>
            </p:cNvSpPr>
            <p:nvPr/>
          </p:nvSpPr>
          <p:spPr bwMode="auto">
            <a:xfrm>
              <a:off x="557" y="2483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98" name="Rectangle 86"/>
            <p:cNvSpPr>
              <a:spLocks noChangeArrowheads="1"/>
            </p:cNvSpPr>
            <p:nvPr/>
          </p:nvSpPr>
          <p:spPr bwMode="auto">
            <a:xfrm>
              <a:off x="3752" y="2775"/>
              <a:ext cx="15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96" name="Rectangle 84"/>
            <p:cNvSpPr>
              <a:spLocks noChangeArrowheads="1"/>
            </p:cNvSpPr>
            <p:nvPr/>
          </p:nvSpPr>
          <p:spPr bwMode="auto">
            <a:xfrm>
              <a:off x="2446" y="2775"/>
              <a:ext cx="13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94" name="Rectangle 82"/>
            <p:cNvSpPr>
              <a:spLocks noChangeArrowheads="1"/>
            </p:cNvSpPr>
            <p:nvPr/>
          </p:nvSpPr>
          <p:spPr bwMode="auto">
            <a:xfrm>
              <a:off x="1624" y="2775"/>
              <a:ext cx="8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97392" name="Rectangle 80"/>
            <p:cNvSpPr>
              <a:spLocks noChangeArrowheads="1"/>
            </p:cNvSpPr>
            <p:nvPr/>
          </p:nvSpPr>
          <p:spPr bwMode="auto">
            <a:xfrm>
              <a:off x="1261" y="2775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90" name="Rectangle 78"/>
            <p:cNvSpPr>
              <a:spLocks noChangeArrowheads="1"/>
            </p:cNvSpPr>
            <p:nvPr/>
          </p:nvSpPr>
          <p:spPr bwMode="auto">
            <a:xfrm>
              <a:off x="898" y="2775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88" name="Rectangle 76"/>
            <p:cNvSpPr>
              <a:spLocks noChangeArrowheads="1"/>
            </p:cNvSpPr>
            <p:nvPr/>
          </p:nvSpPr>
          <p:spPr bwMode="auto">
            <a:xfrm>
              <a:off x="557" y="2775"/>
              <a:ext cx="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85" name="Rectangle 73"/>
            <p:cNvSpPr>
              <a:spLocks noChangeArrowheads="1"/>
            </p:cNvSpPr>
            <p:nvPr/>
          </p:nvSpPr>
          <p:spPr bwMode="auto">
            <a:xfrm>
              <a:off x="3752" y="3066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83" name="Rectangle 71"/>
            <p:cNvSpPr>
              <a:spLocks noChangeArrowheads="1"/>
            </p:cNvSpPr>
            <p:nvPr/>
          </p:nvSpPr>
          <p:spPr bwMode="auto">
            <a:xfrm>
              <a:off x="2446" y="3066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81" name="Rectangle 69"/>
            <p:cNvSpPr>
              <a:spLocks noChangeArrowheads="1"/>
            </p:cNvSpPr>
            <p:nvPr/>
          </p:nvSpPr>
          <p:spPr bwMode="auto">
            <a:xfrm>
              <a:off x="1624" y="3066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1261" y="3066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77" name="Rectangle 65"/>
            <p:cNvSpPr>
              <a:spLocks noChangeArrowheads="1"/>
            </p:cNvSpPr>
            <p:nvPr/>
          </p:nvSpPr>
          <p:spPr bwMode="auto">
            <a:xfrm>
              <a:off x="898" y="3066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557" y="3066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72" name="Rectangle 60"/>
            <p:cNvSpPr>
              <a:spLocks noChangeArrowheads="1"/>
            </p:cNvSpPr>
            <p:nvPr/>
          </p:nvSpPr>
          <p:spPr bwMode="auto">
            <a:xfrm>
              <a:off x="898" y="335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70" name="Rectangle 58"/>
            <p:cNvSpPr>
              <a:spLocks noChangeArrowheads="1"/>
            </p:cNvSpPr>
            <p:nvPr/>
          </p:nvSpPr>
          <p:spPr bwMode="auto">
            <a:xfrm>
              <a:off x="898" y="1899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68" name="Rectangle 56"/>
            <p:cNvSpPr>
              <a:spLocks noChangeArrowheads="1"/>
            </p:cNvSpPr>
            <p:nvPr/>
          </p:nvSpPr>
          <p:spPr bwMode="auto">
            <a:xfrm>
              <a:off x="898" y="1607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66" name="Rectangle 54"/>
            <p:cNvSpPr>
              <a:spLocks noChangeArrowheads="1"/>
            </p:cNvSpPr>
            <p:nvPr/>
          </p:nvSpPr>
          <p:spPr bwMode="auto">
            <a:xfrm>
              <a:off x="898" y="1315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64" name="Rectangle 52"/>
            <p:cNvSpPr>
              <a:spLocks noChangeArrowheads="1"/>
            </p:cNvSpPr>
            <p:nvPr/>
          </p:nvSpPr>
          <p:spPr bwMode="auto">
            <a:xfrm>
              <a:off x="898" y="102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97317" name="Rectangle 5"/>
            <p:cNvSpPr>
              <a:spLocks noChangeArrowheads="1"/>
            </p:cNvSpPr>
            <p:nvPr/>
          </p:nvSpPr>
          <p:spPr bwMode="auto">
            <a:xfrm>
              <a:off x="557" y="3358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18" name="Rectangle 6"/>
            <p:cNvSpPr>
              <a:spLocks noChangeArrowheads="1"/>
            </p:cNvSpPr>
            <p:nvPr/>
          </p:nvSpPr>
          <p:spPr bwMode="auto">
            <a:xfrm>
              <a:off x="557" y="1899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557" y="1607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557" y="1315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21" name="Rectangle 9"/>
            <p:cNvSpPr>
              <a:spLocks noChangeArrowheads="1"/>
            </p:cNvSpPr>
            <p:nvPr/>
          </p:nvSpPr>
          <p:spPr bwMode="auto">
            <a:xfrm>
              <a:off x="557" y="1023"/>
              <a:ext cx="3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aseline="0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97322" name="Rectangle 10"/>
            <p:cNvSpPr>
              <a:spLocks noChangeArrowheads="1"/>
            </p:cNvSpPr>
            <p:nvPr/>
          </p:nvSpPr>
          <p:spPr bwMode="auto">
            <a:xfrm>
              <a:off x="1261" y="335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23" name="Rectangle 11"/>
            <p:cNvSpPr>
              <a:spLocks noChangeArrowheads="1"/>
            </p:cNvSpPr>
            <p:nvPr/>
          </p:nvSpPr>
          <p:spPr bwMode="auto">
            <a:xfrm>
              <a:off x="1261" y="1899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24" name="Rectangle 12"/>
            <p:cNvSpPr>
              <a:spLocks noChangeArrowheads="1"/>
            </p:cNvSpPr>
            <p:nvPr/>
          </p:nvSpPr>
          <p:spPr bwMode="auto">
            <a:xfrm>
              <a:off x="1261" y="1607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25" name="Rectangle 13"/>
            <p:cNvSpPr>
              <a:spLocks noChangeArrowheads="1"/>
            </p:cNvSpPr>
            <p:nvPr/>
          </p:nvSpPr>
          <p:spPr bwMode="auto">
            <a:xfrm>
              <a:off x="1261" y="1315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1261" y="102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3752" y="3358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28" name="Rectangle 16"/>
            <p:cNvSpPr>
              <a:spLocks noChangeArrowheads="1"/>
            </p:cNvSpPr>
            <p:nvPr/>
          </p:nvSpPr>
          <p:spPr bwMode="auto">
            <a:xfrm>
              <a:off x="2446" y="3358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29" name="Rectangle 17"/>
            <p:cNvSpPr>
              <a:spLocks noChangeArrowheads="1"/>
            </p:cNvSpPr>
            <p:nvPr/>
          </p:nvSpPr>
          <p:spPr bwMode="auto">
            <a:xfrm>
              <a:off x="1624" y="3358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97330" name="Rectangle 18"/>
            <p:cNvSpPr>
              <a:spLocks noChangeArrowheads="1"/>
            </p:cNvSpPr>
            <p:nvPr/>
          </p:nvSpPr>
          <p:spPr bwMode="auto">
            <a:xfrm>
              <a:off x="3752" y="1899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31" name="Rectangle 19"/>
            <p:cNvSpPr>
              <a:spLocks noChangeArrowheads="1"/>
            </p:cNvSpPr>
            <p:nvPr/>
          </p:nvSpPr>
          <p:spPr bwMode="auto">
            <a:xfrm>
              <a:off x="2446" y="1899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32" name="Rectangle 20"/>
            <p:cNvSpPr>
              <a:spLocks noChangeArrowheads="1"/>
            </p:cNvSpPr>
            <p:nvPr/>
          </p:nvSpPr>
          <p:spPr bwMode="auto">
            <a:xfrm>
              <a:off x="1624" y="1899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97333" name="Rectangle 21"/>
            <p:cNvSpPr>
              <a:spLocks noChangeArrowheads="1"/>
            </p:cNvSpPr>
            <p:nvPr/>
          </p:nvSpPr>
          <p:spPr bwMode="auto">
            <a:xfrm>
              <a:off x="3752" y="1607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34" name="Rectangle 22"/>
            <p:cNvSpPr>
              <a:spLocks noChangeArrowheads="1"/>
            </p:cNvSpPr>
            <p:nvPr/>
          </p:nvSpPr>
          <p:spPr bwMode="auto">
            <a:xfrm>
              <a:off x="2446" y="1607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35" name="Rectangle 23"/>
            <p:cNvSpPr>
              <a:spLocks noChangeArrowheads="1"/>
            </p:cNvSpPr>
            <p:nvPr/>
          </p:nvSpPr>
          <p:spPr bwMode="auto">
            <a:xfrm>
              <a:off x="1624" y="1607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7336" name="Rectangle 24"/>
            <p:cNvSpPr>
              <a:spLocks noChangeArrowheads="1"/>
            </p:cNvSpPr>
            <p:nvPr/>
          </p:nvSpPr>
          <p:spPr bwMode="auto">
            <a:xfrm>
              <a:off x="3752" y="1315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+ y + z</a:t>
              </a:r>
            </a:p>
          </p:txBody>
        </p:sp>
        <p:sp>
          <p:nvSpPr>
            <p:cNvPr id="397337" name="Rectangle 25"/>
            <p:cNvSpPr>
              <a:spLocks noChangeArrowheads="1"/>
            </p:cNvSpPr>
            <p:nvPr/>
          </p:nvSpPr>
          <p:spPr bwMode="auto">
            <a:xfrm>
              <a:off x="2446" y="1315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 = x y z</a:t>
              </a:r>
            </a:p>
          </p:txBody>
        </p:sp>
        <p:sp>
          <p:nvSpPr>
            <p:cNvPr id="397338" name="Rectangle 26"/>
            <p:cNvSpPr>
              <a:spLocks noChangeArrowheads="1"/>
            </p:cNvSpPr>
            <p:nvPr/>
          </p:nvSpPr>
          <p:spPr bwMode="auto">
            <a:xfrm>
              <a:off x="1624" y="1315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7339" name="Rectangle 27"/>
            <p:cNvSpPr>
              <a:spLocks noChangeArrowheads="1"/>
            </p:cNvSpPr>
            <p:nvPr/>
          </p:nvSpPr>
          <p:spPr bwMode="auto">
            <a:xfrm>
              <a:off x="3752" y="1023"/>
              <a:ext cx="15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Maxterm</a:t>
              </a:r>
            </a:p>
          </p:txBody>
        </p:sp>
        <p:sp>
          <p:nvSpPr>
            <p:cNvPr id="397340" name="Rectangle 28"/>
            <p:cNvSpPr>
              <a:spLocks noChangeArrowheads="1"/>
            </p:cNvSpPr>
            <p:nvPr/>
          </p:nvSpPr>
          <p:spPr bwMode="auto">
            <a:xfrm>
              <a:off x="2446" y="1023"/>
              <a:ext cx="13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Minterm</a:t>
              </a:r>
            </a:p>
          </p:txBody>
        </p:sp>
        <p:sp>
          <p:nvSpPr>
            <p:cNvPr id="397341" name="Rectangle 29"/>
            <p:cNvSpPr>
              <a:spLocks noChangeArrowheads="1"/>
            </p:cNvSpPr>
            <p:nvPr/>
          </p:nvSpPr>
          <p:spPr bwMode="auto">
            <a:xfrm>
              <a:off x="1624" y="1023"/>
              <a:ext cx="8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179388" lvl="1" algn="l">
                <a:spcBef>
                  <a:spcPct val="20000"/>
                </a:spcBef>
                <a:buClr>
                  <a:srgbClr val="3333FF"/>
                </a:buClr>
              </a:pPr>
              <a:r>
                <a:rPr lang="en-US" sz="2800" baseline="0">
                  <a:latin typeface="Times New Roman" pitchFamily="18" charset="0"/>
                  <a:cs typeface="Times New Roman" pitchFamily="18" charset="0"/>
                </a:rPr>
                <a:t>Index</a:t>
              </a:r>
            </a:p>
          </p:txBody>
        </p:sp>
        <p:sp>
          <p:nvSpPr>
            <p:cNvPr id="397342" name="Line 30"/>
            <p:cNvSpPr>
              <a:spLocks noChangeShapeType="1"/>
            </p:cNvSpPr>
            <p:nvPr/>
          </p:nvSpPr>
          <p:spPr bwMode="auto">
            <a:xfrm>
              <a:off x="557" y="1023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3" name="Line 31"/>
            <p:cNvSpPr>
              <a:spLocks noChangeShapeType="1"/>
            </p:cNvSpPr>
            <p:nvPr/>
          </p:nvSpPr>
          <p:spPr bwMode="auto">
            <a:xfrm>
              <a:off x="557" y="1315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4" name="Line 32"/>
            <p:cNvSpPr>
              <a:spLocks noChangeShapeType="1"/>
            </p:cNvSpPr>
            <p:nvPr/>
          </p:nvSpPr>
          <p:spPr bwMode="auto">
            <a:xfrm>
              <a:off x="557" y="1607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5" name="Line 33"/>
            <p:cNvSpPr>
              <a:spLocks noChangeShapeType="1"/>
            </p:cNvSpPr>
            <p:nvPr/>
          </p:nvSpPr>
          <p:spPr bwMode="auto">
            <a:xfrm>
              <a:off x="557" y="1899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6" name="Line 34"/>
            <p:cNvSpPr>
              <a:spLocks noChangeShapeType="1"/>
            </p:cNvSpPr>
            <p:nvPr/>
          </p:nvSpPr>
          <p:spPr bwMode="auto">
            <a:xfrm>
              <a:off x="557" y="2191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7" name="Line 35"/>
            <p:cNvSpPr>
              <a:spLocks noChangeShapeType="1"/>
            </p:cNvSpPr>
            <p:nvPr/>
          </p:nvSpPr>
          <p:spPr bwMode="auto">
            <a:xfrm>
              <a:off x="557" y="3650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8" name="Line 36"/>
            <p:cNvSpPr>
              <a:spLocks noChangeShapeType="1"/>
            </p:cNvSpPr>
            <p:nvPr/>
          </p:nvSpPr>
          <p:spPr bwMode="auto">
            <a:xfrm>
              <a:off x="557" y="1023"/>
              <a:ext cx="0" cy="26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49" name="Line 37"/>
            <p:cNvSpPr>
              <a:spLocks noChangeShapeType="1"/>
            </p:cNvSpPr>
            <p:nvPr/>
          </p:nvSpPr>
          <p:spPr bwMode="auto">
            <a:xfrm>
              <a:off x="2446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50" name="Line 38"/>
            <p:cNvSpPr>
              <a:spLocks noChangeShapeType="1"/>
            </p:cNvSpPr>
            <p:nvPr/>
          </p:nvSpPr>
          <p:spPr bwMode="auto">
            <a:xfrm>
              <a:off x="3752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51" name="Line 39"/>
            <p:cNvSpPr>
              <a:spLocks noChangeShapeType="1"/>
            </p:cNvSpPr>
            <p:nvPr/>
          </p:nvSpPr>
          <p:spPr bwMode="auto">
            <a:xfrm>
              <a:off x="5275" y="1023"/>
              <a:ext cx="0" cy="26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52" name="Line 40"/>
            <p:cNvSpPr>
              <a:spLocks noChangeShapeType="1"/>
            </p:cNvSpPr>
            <p:nvPr/>
          </p:nvSpPr>
          <p:spPr bwMode="auto">
            <a:xfrm>
              <a:off x="1624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53" name="Line 41"/>
            <p:cNvSpPr>
              <a:spLocks noChangeShapeType="1"/>
            </p:cNvSpPr>
            <p:nvPr/>
          </p:nvSpPr>
          <p:spPr bwMode="auto">
            <a:xfrm>
              <a:off x="898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65" name="Line 53"/>
            <p:cNvSpPr>
              <a:spLocks noChangeShapeType="1"/>
            </p:cNvSpPr>
            <p:nvPr/>
          </p:nvSpPr>
          <p:spPr bwMode="auto">
            <a:xfrm>
              <a:off x="1261" y="1023"/>
              <a:ext cx="0" cy="2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76" name="Line 64"/>
            <p:cNvSpPr>
              <a:spLocks noChangeShapeType="1"/>
            </p:cNvSpPr>
            <p:nvPr/>
          </p:nvSpPr>
          <p:spPr bwMode="auto">
            <a:xfrm>
              <a:off x="557" y="3358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89" name="Line 77"/>
            <p:cNvSpPr>
              <a:spLocks noChangeShapeType="1"/>
            </p:cNvSpPr>
            <p:nvPr/>
          </p:nvSpPr>
          <p:spPr bwMode="auto">
            <a:xfrm>
              <a:off x="557" y="3066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02" name="Line 90"/>
            <p:cNvSpPr>
              <a:spLocks noChangeShapeType="1"/>
            </p:cNvSpPr>
            <p:nvPr/>
          </p:nvSpPr>
          <p:spPr bwMode="auto">
            <a:xfrm>
              <a:off x="557" y="2775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15" name="Line 103"/>
            <p:cNvSpPr>
              <a:spLocks noChangeShapeType="1"/>
            </p:cNvSpPr>
            <p:nvPr/>
          </p:nvSpPr>
          <p:spPr bwMode="auto">
            <a:xfrm>
              <a:off x="557" y="2483"/>
              <a:ext cx="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481" name="Group 169"/>
            <p:cNvGrpSpPr>
              <a:grpSpLocks/>
            </p:cNvGrpSpPr>
            <p:nvPr/>
          </p:nvGrpSpPr>
          <p:grpSpPr bwMode="auto">
            <a:xfrm>
              <a:off x="3122" y="1410"/>
              <a:ext cx="460" cy="0"/>
              <a:chOff x="3122" y="1410"/>
              <a:chExt cx="460" cy="0"/>
            </a:xfrm>
          </p:grpSpPr>
          <p:sp>
            <p:nvSpPr>
              <p:cNvPr id="397431" name="Line 119"/>
              <p:cNvSpPr>
                <a:spLocks noChangeShapeType="1"/>
              </p:cNvSpPr>
              <p:nvPr/>
            </p:nvSpPr>
            <p:spPr bwMode="auto">
              <a:xfrm>
                <a:off x="3122" y="141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7432" name="Line 120"/>
              <p:cNvSpPr>
                <a:spLocks noChangeShapeType="1"/>
              </p:cNvSpPr>
              <p:nvPr/>
            </p:nvSpPr>
            <p:spPr bwMode="auto">
              <a:xfrm>
                <a:off x="3291" y="1410"/>
                <a:ext cx="1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7433" name="Line 121"/>
              <p:cNvSpPr>
                <a:spLocks noChangeShapeType="1"/>
              </p:cNvSpPr>
              <p:nvPr/>
            </p:nvSpPr>
            <p:spPr bwMode="auto">
              <a:xfrm>
                <a:off x="3460" y="1410"/>
                <a:ext cx="1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7436" name="Line 124"/>
            <p:cNvSpPr>
              <a:spLocks noChangeShapeType="1"/>
            </p:cNvSpPr>
            <p:nvPr/>
          </p:nvSpPr>
          <p:spPr bwMode="auto">
            <a:xfrm>
              <a:off x="3122" y="170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37" name="Line 125"/>
            <p:cNvSpPr>
              <a:spLocks noChangeShapeType="1"/>
            </p:cNvSpPr>
            <p:nvPr/>
          </p:nvSpPr>
          <p:spPr bwMode="auto">
            <a:xfrm>
              <a:off x="3291" y="170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40" name="Line 128"/>
            <p:cNvSpPr>
              <a:spLocks noChangeShapeType="1"/>
            </p:cNvSpPr>
            <p:nvPr/>
          </p:nvSpPr>
          <p:spPr bwMode="auto">
            <a:xfrm>
              <a:off x="3122" y="199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42" name="Line 130"/>
            <p:cNvSpPr>
              <a:spLocks noChangeShapeType="1"/>
            </p:cNvSpPr>
            <p:nvPr/>
          </p:nvSpPr>
          <p:spPr bwMode="auto">
            <a:xfrm>
              <a:off x="3460" y="199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44" name="Line 132"/>
            <p:cNvSpPr>
              <a:spLocks noChangeShapeType="1"/>
            </p:cNvSpPr>
            <p:nvPr/>
          </p:nvSpPr>
          <p:spPr bwMode="auto">
            <a:xfrm>
              <a:off x="3122" y="228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49" name="Line 137"/>
            <p:cNvSpPr>
              <a:spLocks noChangeShapeType="1"/>
            </p:cNvSpPr>
            <p:nvPr/>
          </p:nvSpPr>
          <p:spPr bwMode="auto">
            <a:xfrm>
              <a:off x="3291" y="257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50" name="Line 138"/>
            <p:cNvSpPr>
              <a:spLocks noChangeShapeType="1"/>
            </p:cNvSpPr>
            <p:nvPr/>
          </p:nvSpPr>
          <p:spPr bwMode="auto">
            <a:xfrm>
              <a:off x="3460" y="257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53" name="Line 141"/>
            <p:cNvSpPr>
              <a:spLocks noChangeShapeType="1"/>
            </p:cNvSpPr>
            <p:nvPr/>
          </p:nvSpPr>
          <p:spPr bwMode="auto">
            <a:xfrm>
              <a:off x="3291" y="2860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58" name="Line 146"/>
            <p:cNvSpPr>
              <a:spLocks noChangeShapeType="1"/>
            </p:cNvSpPr>
            <p:nvPr/>
          </p:nvSpPr>
          <p:spPr bwMode="auto">
            <a:xfrm>
              <a:off x="3460" y="3150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0" name="Line 148"/>
            <p:cNvSpPr>
              <a:spLocks noChangeShapeType="1"/>
            </p:cNvSpPr>
            <p:nvPr/>
          </p:nvSpPr>
          <p:spPr bwMode="auto">
            <a:xfrm>
              <a:off x="4718" y="344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1" name="Line 149"/>
            <p:cNvSpPr>
              <a:spLocks noChangeShapeType="1"/>
            </p:cNvSpPr>
            <p:nvPr/>
          </p:nvSpPr>
          <p:spPr bwMode="auto">
            <a:xfrm>
              <a:off x="4356" y="344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2" name="Line 150"/>
            <p:cNvSpPr>
              <a:spLocks noChangeShapeType="1"/>
            </p:cNvSpPr>
            <p:nvPr/>
          </p:nvSpPr>
          <p:spPr bwMode="auto">
            <a:xfrm>
              <a:off x="5056" y="344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3" name="Line 151"/>
            <p:cNvSpPr>
              <a:spLocks noChangeShapeType="1"/>
            </p:cNvSpPr>
            <p:nvPr/>
          </p:nvSpPr>
          <p:spPr bwMode="auto">
            <a:xfrm>
              <a:off x="4718" y="315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4" name="Line 152"/>
            <p:cNvSpPr>
              <a:spLocks noChangeShapeType="1"/>
            </p:cNvSpPr>
            <p:nvPr/>
          </p:nvSpPr>
          <p:spPr bwMode="auto">
            <a:xfrm>
              <a:off x="4356" y="315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7" name="Line 155"/>
            <p:cNvSpPr>
              <a:spLocks noChangeShapeType="1"/>
            </p:cNvSpPr>
            <p:nvPr/>
          </p:nvSpPr>
          <p:spPr bwMode="auto">
            <a:xfrm>
              <a:off x="4356" y="286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68" name="Line 156"/>
            <p:cNvSpPr>
              <a:spLocks noChangeShapeType="1"/>
            </p:cNvSpPr>
            <p:nvPr/>
          </p:nvSpPr>
          <p:spPr bwMode="auto">
            <a:xfrm>
              <a:off x="5056" y="286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70" name="Line 158"/>
            <p:cNvSpPr>
              <a:spLocks noChangeShapeType="1"/>
            </p:cNvSpPr>
            <p:nvPr/>
          </p:nvSpPr>
          <p:spPr bwMode="auto">
            <a:xfrm>
              <a:off x="4356" y="257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72" name="Line 160"/>
            <p:cNvSpPr>
              <a:spLocks noChangeShapeType="1"/>
            </p:cNvSpPr>
            <p:nvPr/>
          </p:nvSpPr>
          <p:spPr bwMode="auto">
            <a:xfrm>
              <a:off x="4718" y="228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74" name="Line 162"/>
            <p:cNvSpPr>
              <a:spLocks noChangeShapeType="1"/>
            </p:cNvSpPr>
            <p:nvPr/>
          </p:nvSpPr>
          <p:spPr bwMode="auto">
            <a:xfrm>
              <a:off x="5056" y="228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75" name="Line 163"/>
            <p:cNvSpPr>
              <a:spLocks noChangeShapeType="1"/>
            </p:cNvSpPr>
            <p:nvPr/>
          </p:nvSpPr>
          <p:spPr bwMode="auto">
            <a:xfrm>
              <a:off x="4718" y="1992"/>
              <a:ext cx="1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480" name="Line 168"/>
            <p:cNvSpPr>
              <a:spLocks noChangeShapeType="1"/>
            </p:cNvSpPr>
            <p:nvPr/>
          </p:nvSpPr>
          <p:spPr bwMode="auto">
            <a:xfrm>
              <a:off x="5056" y="1702"/>
              <a:ext cx="1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7483" name="Text Box 171"/>
          <p:cNvSpPr txBox="1">
            <a:spLocks noChangeArrowheads="1"/>
          </p:cNvSpPr>
          <p:nvPr/>
        </p:nvSpPr>
        <p:spPr bwMode="auto">
          <a:xfrm>
            <a:off x="884238" y="5638800"/>
            <a:ext cx="7489825" cy="9541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aseline="0" dirty="0" err="1">
                <a:latin typeface="Times New Roman" pitchFamily="18" charset="0"/>
                <a:cs typeface="Times New Roman" pitchFamily="18" charset="0"/>
              </a:rPr>
              <a:t>Maxterm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is the complement of </a:t>
            </a:r>
            <a:r>
              <a:rPr lang="en-US" sz="2800" baseline="0" dirty="0" err="1"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baseline="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484" name="Line 172"/>
          <p:cNvSpPr>
            <a:spLocks noChangeShapeType="1"/>
          </p:cNvSpPr>
          <p:nvPr/>
        </p:nvSpPr>
        <p:spPr bwMode="auto">
          <a:xfrm>
            <a:off x="3957637" y="6187857"/>
            <a:ext cx="4619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485" name="Line 173"/>
          <p:cNvSpPr>
            <a:spLocks noChangeShapeType="1"/>
          </p:cNvSpPr>
          <p:nvPr/>
        </p:nvSpPr>
        <p:spPr bwMode="auto">
          <a:xfrm>
            <a:off x="5710237" y="6149757"/>
            <a:ext cx="4619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62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2393</Words>
  <Application>Microsoft Office PowerPoint</Application>
  <PresentationFormat>On-screen Show (4:3)</PresentationFormat>
  <Paragraphs>587</Paragraphs>
  <Slides>71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Equation</vt:lpstr>
      <vt:lpstr>Document</vt:lpstr>
      <vt:lpstr> Karnaugh Map &amp;  Cost Optimization</vt:lpstr>
      <vt:lpstr>Content</vt:lpstr>
      <vt:lpstr>1. Logic Circuit</vt:lpstr>
      <vt:lpstr>Example</vt:lpstr>
      <vt:lpstr>Canonical Forms</vt:lpstr>
      <vt:lpstr>Minterms</vt:lpstr>
      <vt:lpstr>Maxterms</vt:lpstr>
      <vt:lpstr>Minterms &amp; Maxterms for 2 variables</vt:lpstr>
      <vt:lpstr>Minterms &amp; Maxterms for 3 variables</vt:lpstr>
      <vt:lpstr>Canonical Forms for Boolean Expressions</vt:lpstr>
      <vt:lpstr>Canonical Forms for Boolean Expressions</vt:lpstr>
      <vt:lpstr>Canonical Forms for Boolean Expressions</vt:lpstr>
      <vt:lpstr>2. Design a logic circuit</vt:lpstr>
      <vt:lpstr>Example</vt:lpstr>
      <vt:lpstr>Logic circuit design procedures</vt:lpstr>
      <vt:lpstr>Logic circuit design procedures</vt:lpstr>
      <vt:lpstr>Logic circuit design procedures</vt:lpstr>
      <vt:lpstr>Limitations of Algebraic Simplification</vt:lpstr>
      <vt:lpstr>Logic circuit design procedures</vt:lpstr>
      <vt:lpstr>3. Karnaugh Maps</vt:lpstr>
      <vt:lpstr>Cost of Implementing a Logic Circuit</vt:lpstr>
      <vt:lpstr>Cost of Implementing a Logic Circuit</vt:lpstr>
      <vt:lpstr>Cost of a Logic Circuit - Examples</vt:lpstr>
      <vt:lpstr>Karnaugh Maps</vt:lpstr>
      <vt:lpstr>Karnaugh Maps</vt:lpstr>
      <vt:lpstr>Two-variable Karnaugh map </vt:lpstr>
      <vt:lpstr>Three-variable Karnaugh map</vt:lpstr>
      <vt:lpstr>Three-variable Karnaugh map </vt:lpstr>
      <vt:lpstr>Three-variable Karnaugh map </vt:lpstr>
      <vt:lpstr>Three-variable Karnaugh map </vt:lpstr>
      <vt:lpstr>Three-variable Karnaugh map </vt:lpstr>
      <vt:lpstr>Three-variable Karnaugh map </vt:lpstr>
      <vt:lpstr>Three-variable Karnaugh map </vt:lpstr>
      <vt:lpstr>4-variable Karnaugh map</vt:lpstr>
      <vt:lpstr>4-variable Karnaugh map</vt:lpstr>
      <vt:lpstr>4-variable Karnaugh map</vt:lpstr>
      <vt:lpstr>Incompletely Specified Functions</vt:lpstr>
      <vt:lpstr>Incompletely Specified Functions (Cont.)</vt:lpstr>
      <vt:lpstr>Incompletely Specified Functions (Cont.)</vt:lpstr>
      <vt:lpstr>Incompletely Specified Functions (Cont.)</vt:lpstr>
      <vt:lpstr>Simplify POS</vt:lpstr>
      <vt:lpstr>Prime Implicants</vt:lpstr>
      <vt:lpstr>Example</vt:lpstr>
      <vt:lpstr>Minimum Expression using Essential Prime Implicants</vt:lpstr>
      <vt:lpstr>Minimum Expression using Essential Prime Implicants</vt:lpstr>
      <vt:lpstr>Minimum Expression using Essential Prime Implicants</vt:lpstr>
      <vt:lpstr>Minimum Expression using Essential Prime Implicants</vt:lpstr>
      <vt:lpstr>Example</vt:lpstr>
      <vt:lpstr>5-variable Karnaugh map</vt:lpstr>
      <vt:lpstr>5-variable Karnaugh map</vt:lpstr>
      <vt:lpstr>5-variable Karnaugh map</vt:lpstr>
      <vt:lpstr>5-variable Karnaugh map</vt:lpstr>
      <vt:lpstr>5-variable Karnaugh map</vt:lpstr>
      <vt:lpstr>4. Multiple-Level Optimization</vt:lpstr>
      <vt:lpstr>Multiple-Level Optimization</vt:lpstr>
      <vt:lpstr>Transformations</vt:lpstr>
      <vt:lpstr>Transformations (continued)</vt:lpstr>
      <vt:lpstr>Factoring example</vt:lpstr>
      <vt:lpstr>Decomposition Examples</vt:lpstr>
      <vt:lpstr>Substitution Example</vt:lpstr>
      <vt:lpstr>Elimination Example</vt:lpstr>
      <vt:lpstr>Elimination Example (cont’d)</vt:lpstr>
      <vt:lpstr>Extraction Example</vt:lpstr>
      <vt:lpstr>Multi-level Optimization Summary</vt:lpstr>
      <vt:lpstr>5. XOR and XNOR gates</vt:lpstr>
      <vt:lpstr>Exclusive OR and Exclusive NOR Circuits</vt:lpstr>
      <vt:lpstr>Slide 67</vt:lpstr>
      <vt:lpstr>Example</vt:lpstr>
      <vt:lpstr>Slide 69</vt:lpstr>
      <vt:lpstr>Parity Generator and Checker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PHAN</cp:lastModifiedBy>
  <cp:revision>63</cp:revision>
  <dcterms:created xsi:type="dcterms:W3CDTF">2013-02-24T12:47:21Z</dcterms:created>
  <dcterms:modified xsi:type="dcterms:W3CDTF">2013-03-27T02:27:56Z</dcterms:modified>
</cp:coreProperties>
</file>