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05-May-13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wmf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3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</a:rPr>
              <a:t/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altLang="ko-KR" sz="4400" dirty="0" smtClean="0"/>
              <a:t>Combinational Circuits II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01/2013</a:t>
            </a:r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en-US" altLang="ko-KR" sz="1800" b="1" dirty="0" smtClean="0"/>
              <a:t>Phan </a:t>
            </a:r>
            <a:r>
              <a:rPr lang="en-US" altLang="ko-KR" sz="1800" b="1" dirty="0" err="1" smtClean="0"/>
              <a:t>Quoc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Huy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105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400" smtClean="0"/>
              <a:t>74x139 : Logic Symbol -Truth 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Active Low Enable, Active Low outputs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17A4C1-FFAB-4D4A-A920-92B2E69EDC33}" type="slidenum">
              <a:rPr lang="en-US"/>
              <a:pPr/>
              <a:t>10</a:t>
            </a:fld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491287" y="3776354"/>
            <a:ext cx="1117600" cy="12700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5794374" y="4830454"/>
            <a:ext cx="6842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5794374" y="4525654"/>
            <a:ext cx="6842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5794374" y="4068454"/>
            <a:ext cx="5318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7775574" y="3992254"/>
            <a:ext cx="4556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630987" y="39160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7240587" y="38398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7240587" y="41446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Y1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7240587" y="44494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Y2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7240587" y="47542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Y3</a:t>
            </a: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7634287" y="392875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7775574" y="4297054"/>
            <a:ext cx="4556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7634287" y="423355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>
            <a:off x="7775574" y="4601854"/>
            <a:ext cx="4556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Oval 17"/>
          <p:cNvSpPr>
            <a:spLocks noChangeArrowheads="1"/>
          </p:cNvSpPr>
          <p:nvPr/>
        </p:nvSpPr>
        <p:spPr bwMode="auto">
          <a:xfrm>
            <a:off x="7634287" y="453835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 flipH="1">
            <a:off x="7775574" y="4906654"/>
            <a:ext cx="4556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7634287" y="484315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0"/>
          <p:cNvSpPr>
            <a:spLocks noChangeArrowheads="1"/>
          </p:cNvSpPr>
          <p:nvPr/>
        </p:nvSpPr>
        <p:spPr bwMode="auto">
          <a:xfrm>
            <a:off x="6338887" y="400495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6630987" y="43732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A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6630987" y="46780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B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381000" y="1934854"/>
            <a:ext cx="77628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2000" dirty="0">
                <a:latin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2000" dirty="0">
                <a:latin typeface="Times New Roman" pitchFamily="18" charset="0"/>
              </a:rPr>
              <a:t>  Truth Table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	      Logic </a:t>
            </a:r>
            <a:r>
              <a:rPr lang="en-US" sz="2000" dirty="0">
                <a:latin typeface="Times New Roman" pitchFamily="18" charset="0"/>
              </a:rPr>
              <a:t>Symbol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   Inputs                          Outputs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G_L   B     A             Y3-L  Y2-L  Y1-L  Y0_L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1      X    </a:t>
            </a:r>
            <a:r>
              <a:rPr lang="en-US" sz="2000" dirty="0" err="1">
                <a:latin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</a:rPr>
              <a:t>                 1      1       1        1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0      0     0                  1      1       1        0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0      0     1                  1      1       0        1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0      1     0                  1      0       1        1   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   0      1     1                  0      1       1        1</a:t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>
            <a:off x="525463" y="3916054"/>
            <a:ext cx="4494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830263" y="3535054"/>
            <a:ext cx="7604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6"/>
          <p:cNvSpPr>
            <a:spLocks noChangeShapeType="1"/>
          </p:cNvSpPr>
          <p:nvPr/>
        </p:nvSpPr>
        <p:spPr bwMode="auto">
          <a:xfrm>
            <a:off x="3040063" y="3535054"/>
            <a:ext cx="912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7"/>
          <p:cNvSpPr>
            <a:spLocks noChangeShapeType="1"/>
          </p:cNvSpPr>
          <p:nvPr/>
        </p:nvSpPr>
        <p:spPr bwMode="auto">
          <a:xfrm>
            <a:off x="525463" y="5440054"/>
            <a:ext cx="4494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5413374" y="37636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G_L</a:t>
            </a:r>
          </a:p>
        </p:txBody>
      </p:sp>
      <p:sp>
        <p:nvSpPr>
          <p:cNvPr id="15390" name="Rectangle 29"/>
          <p:cNvSpPr>
            <a:spLocks noChangeArrowheads="1"/>
          </p:cNvSpPr>
          <p:nvPr/>
        </p:nvSpPr>
        <p:spPr bwMode="auto">
          <a:xfrm>
            <a:off x="5487987" y="43732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A</a:t>
            </a: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5487987" y="467805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B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154987" y="3839854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 Y0_L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154987" y="4144654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 Y1_L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154987" y="4449454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 Y2_L</a:t>
            </a: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8156574" y="4754254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Times New Roman" pitchFamily="18" charset="0"/>
              </a:rPr>
              <a:t> Y3_L</a:t>
            </a: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6554787" y="3458854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1/2  74x139</a:t>
            </a:r>
          </a:p>
        </p:txBody>
      </p:sp>
    </p:spTree>
    <p:extLst>
      <p:ext uri="{BB962C8B-B14F-4D97-AF65-F5344CB8AC3E}">
        <p14:creationId xmlns:p14="http://schemas.microsoft.com/office/powerpoint/2010/main" val="2381039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Complete 74x139 Decoder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D8C34C-890E-4868-976B-1B619A2C0301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44483"/>
              </p:ext>
            </p:extLst>
          </p:nvPr>
        </p:nvGraphicFramePr>
        <p:xfrm>
          <a:off x="914401" y="1350536"/>
          <a:ext cx="4343400" cy="471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Artwork" r:id="rId4" imgW="5076190" imgH="5514286" progId="Adobe.Illustrator.7">
                  <p:embed/>
                </p:oleObj>
              </mc:Choice>
              <mc:Fallback>
                <p:oleObj name="Artwork" r:id="rId4" imgW="5076190" imgH="55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350536"/>
                        <a:ext cx="4343400" cy="471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92877"/>
              </p:ext>
            </p:extLst>
          </p:nvPr>
        </p:nvGraphicFramePr>
        <p:xfrm>
          <a:off x="5867400" y="1447800"/>
          <a:ext cx="22399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Artwork" r:id="rId6" imgW="1848108" imgH="2514286" progId="Adobe.Illustrator.7">
                  <p:embed/>
                </p:oleObj>
              </mc:Choice>
              <mc:Fallback>
                <p:oleObj name="Artwork" r:id="rId6" imgW="1848108" imgH="25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2399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74x138:  3-to-8 Binary decoder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230081-F80D-463F-ACD7-3903805BA9DE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81879"/>
              </p:ext>
            </p:extLst>
          </p:nvPr>
        </p:nvGraphicFramePr>
        <p:xfrm>
          <a:off x="1371600" y="1447800"/>
          <a:ext cx="6385257" cy="501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Artwork" r:id="rId4" imgW="6409524" imgH="5038095" progId="Adobe.Illustrator.7">
                  <p:embed/>
                </p:oleObj>
              </mc:Choice>
              <mc:Fallback>
                <p:oleObj name="Artwork" r:id="rId4" imgW="6409524" imgH="5038095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6385257" cy="501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3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74x138: Logic Symbol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89A6C5-DD35-4A5B-8F69-70619EEFDBF9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56827"/>
              </p:ext>
            </p:extLst>
          </p:nvPr>
        </p:nvGraphicFramePr>
        <p:xfrm>
          <a:off x="3124200" y="1752600"/>
          <a:ext cx="26860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Artwork" r:id="rId4" imgW="1733333" imgH="2324424" progId="Adobe.Illustrator.7">
                  <p:embed/>
                </p:oleObj>
              </mc:Choice>
              <mc:Fallback>
                <p:oleObj name="Artwork" r:id="rId4" imgW="1733333" imgH="232442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68605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739714-C00E-48A9-93E2-DD990B556683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74x138: Truth Table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772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sz="3400" smtClean="0"/>
              <a:t>Decoders as logic function generators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800" dirty="0" smtClean="0"/>
              <a:t>Advantages:  </a:t>
            </a:r>
            <a:endParaRPr lang="en-US" sz="2800" dirty="0"/>
          </a:p>
          <a:p>
            <a:pPr lvl="1"/>
            <a:r>
              <a:rPr lang="en-US" sz="2400" dirty="0" smtClean="0"/>
              <a:t>Flexibility</a:t>
            </a:r>
            <a:endParaRPr lang="en-US" sz="2400" dirty="0"/>
          </a:p>
          <a:p>
            <a:pPr lvl="1"/>
            <a:r>
              <a:rPr lang="en-US" sz="2400" i="1" dirty="0" smtClean="0">
                <a:solidFill>
                  <a:schemeClr val="tx2"/>
                </a:solidFill>
              </a:rPr>
              <a:t>Multiple-output Logic functions</a:t>
            </a:r>
            <a:br>
              <a:rPr lang="en-US" sz="2400" i="1" dirty="0" smtClean="0">
                <a:solidFill>
                  <a:schemeClr val="tx2"/>
                </a:solidFill>
              </a:rPr>
            </a:br>
            <a:endParaRPr lang="en-US" sz="2400" dirty="0" smtClean="0"/>
          </a:p>
          <a:p>
            <a:r>
              <a:rPr lang="en-US" sz="2800" dirty="0" smtClean="0"/>
              <a:t>Disadvantages:</a:t>
            </a:r>
            <a:endParaRPr lang="en-US" sz="2800" dirty="0"/>
          </a:p>
          <a:p>
            <a:pPr lvl="1"/>
            <a:r>
              <a:rPr lang="en-US" sz="2400" dirty="0" smtClean="0"/>
              <a:t>Complexity: for large number of inputs </a:t>
            </a:r>
            <a:br>
              <a:rPr lang="en-US" sz="2400" dirty="0" smtClean="0"/>
            </a:br>
            <a:endParaRPr lang="en-US" sz="2400" dirty="0" smtClean="0"/>
          </a:p>
          <a:p>
            <a:pPr marL="857250" lvl="2" indent="0">
              <a:buNone/>
            </a:pPr>
            <a:r>
              <a:rPr lang="en-US" sz="2400" dirty="0" smtClean="0"/>
              <a:t>(5-variable Function with 3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! </a:t>
            </a:r>
            <a:br>
              <a:rPr lang="en-US" sz="2400" dirty="0" smtClean="0"/>
            </a:br>
            <a:r>
              <a:rPr lang="en-US" sz="2400" dirty="0" smtClean="0"/>
              <a:t>   F= AB’CD’E + A’BC’DE+A’BCDE’)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DCA1FA-4EA4-46A0-BF8C-D20EDD6A41F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1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400" smtClean="0"/>
              <a:t>Implementing the Canonical Sum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algn="just"/>
            <a:r>
              <a:rPr lang="en-US" sz="2800" dirty="0" smtClean="0"/>
              <a:t>The binary decoder generates all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of n-variable logic function</a:t>
            </a:r>
          </a:p>
          <a:p>
            <a:pPr algn="just"/>
            <a:r>
              <a:rPr lang="en-US" sz="2800" dirty="0" smtClean="0"/>
              <a:t>The canonical sum (sum of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) of a logic functions is obtained by adding all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of that function:</a:t>
            </a:r>
            <a:endParaRPr lang="en-US" sz="2800" dirty="0"/>
          </a:p>
          <a:p>
            <a:pPr lvl="1" algn="just"/>
            <a:r>
              <a:rPr lang="en-US" sz="2400" dirty="0" smtClean="0"/>
              <a:t>Match the order of input bits</a:t>
            </a:r>
            <a:endParaRPr lang="en-US" sz="2400" dirty="0"/>
          </a:p>
          <a:p>
            <a:pPr lvl="1" algn="just"/>
            <a:r>
              <a:rPr lang="en-US" sz="2400" dirty="0" smtClean="0"/>
              <a:t>Activate Enable inputs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: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6CECEE-1D51-4E8A-A3A1-22FA4595B535}" type="slidenum">
              <a:rPr lang="en-US"/>
              <a:pPr/>
              <a:t>16</a:t>
            </a:fld>
            <a:endParaRPr lang="en-US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649415" y="3696494"/>
            <a:ext cx="1117600" cy="2489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 flipH="1">
            <a:off x="4952503" y="5512594"/>
            <a:ext cx="6842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H="1">
            <a:off x="4952503" y="5207794"/>
            <a:ext cx="6842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H="1">
            <a:off x="4952503" y="4369594"/>
            <a:ext cx="5318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>
            <a:off x="6933703" y="39123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5636715" y="42171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G2A</a:t>
            </a: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6398715" y="3759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Y0</a:t>
            </a:r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6398715" y="40647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Y1</a:t>
            </a: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6398715" y="43695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</a:rPr>
              <a:t>Y2</a:t>
            </a:r>
          </a:p>
        </p:txBody>
      </p:sp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6398715" y="46743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Y3</a:t>
            </a:r>
          </a:p>
        </p:txBody>
      </p:sp>
      <p:sp>
        <p:nvSpPr>
          <p:cNvPr id="8208" name="Oval 14"/>
          <p:cNvSpPr>
            <a:spLocks noChangeArrowheads="1"/>
          </p:cNvSpPr>
          <p:nvPr/>
        </p:nvSpPr>
        <p:spPr bwMode="auto">
          <a:xfrm>
            <a:off x="6792415" y="38488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 flipH="1">
            <a:off x="6933703" y="42171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Oval 16"/>
          <p:cNvSpPr>
            <a:spLocks noChangeArrowheads="1"/>
          </p:cNvSpPr>
          <p:nvPr/>
        </p:nvSpPr>
        <p:spPr bwMode="auto">
          <a:xfrm>
            <a:off x="6792415" y="41536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 flipH="1">
            <a:off x="6933703" y="45219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Oval 18"/>
          <p:cNvSpPr>
            <a:spLocks noChangeArrowheads="1"/>
          </p:cNvSpPr>
          <p:nvPr/>
        </p:nvSpPr>
        <p:spPr bwMode="auto">
          <a:xfrm>
            <a:off x="6792415" y="44584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19"/>
          <p:cNvSpPr>
            <a:spLocks noChangeShapeType="1"/>
          </p:cNvSpPr>
          <p:nvPr/>
        </p:nvSpPr>
        <p:spPr bwMode="auto">
          <a:xfrm flipH="1">
            <a:off x="6933703" y="48267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Oval 20"/>
          <p:cNvSpPr>
            <a:spLocks noChangeArrowheads="1"/>
          </p:cNvSpPr>
          <p:nvPr/>
        </p:nvSpPr>
        <p:spPr bwMode="auto">
          <a:xfrm>
            <a:off x="6792415" y="47632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1"/>
          <p:cNvSpPr>
            <a:spLocks noChangeArrowheads="1"/>
          </p:cNvSpPr>
          <p:nvPr/>
        </p:nvSpPr>
        <p:spPr bwMode="auto">
          <a:xfrm>
            <a:off x="5497015" y="43060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Rectangle 22"/>
          <p:cNvSpPr>
            <a:spLocks noChangeArrowheads="1"/>
          </p:cNvSpPr>
          <p:nvPr/>
        </p:nvSpPr>
        <p:spPr bwMode="auto">
          <a:xfrm>
            <a:off x="5712915" y="50553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A</a:t>
            </a:r>
          </a:p>
        </p:txBody>
      </p:sp>
      <p:sp>
        <p:nvSpPr>
          <p:cNvPr id="8217" name="Rectangle 23"/>
          <p:cNvSpPr>
            <a:spLocks noChangeArrowheads="1"/>
          </p:cNvSpPr>
          <p:nvPr/>
        </p:nvSpPr>
        <p:spPr bwMode="auto">
          <a:xfrm>
            <a:off x="5712915" y="53601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B</a:t>
            </a:r>
          </a:p>
        </p:txBody>
      </p:sp>
      <p:sp>
        <p:nvSpPr>
          <p:cNvPr id="8218" name="Rectangle 24"/>
          <p:cNvSpPr>
            <a:spLocks noChangeArrowheads="1"/>
          </p:cNvSpPr>
          <p:nvPr/>
        </p:nvSpPr>
        <p:spPr bwMode="auto">
          <a:xfrm>
            <a:off x="4646115" y="50553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Z</a:t>
            </a:r>
          </a:p>
        </p:txBody>
      </p:sp>
      <p:sp>
        <p:nvSpPr>
          <p:cNvPr id="8219" name="Rectangle 25"/>
          <p:cNvSpPr>
            <a:spLocks noChangeArrowheads="1"/>
          </p:cNvSpPr>
          <p:nvPr/>
        </p:nvSpPr>
        <p:spPr bwMode="auto">
          <a:xfrm>
            <a:off x="4646115" y="53601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</a:t>
            </a:r>
          </a:p>
        </p:txBody>
      </p:sp>
      <p:sp>
        <p:nvSpPr>
          <p:cNvPr id="8220" name="Rectangle 26"/>
          <p:cNvSpPr>
            <a:spLocks noChangeArrowheads="1"/>
          </p:cNvSpPr>
          <p:nvPr/>
        </p:nvSpPr>
        <p:spPr bwMode="auto">
          <a:xfrm>
            <a:off x="5789115" y="3378994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  74x138</a:t>
            </a:r>
          </a:p>
        </p:txBody>
      </p:sp>
      <p:sp>
        <p:nvSpPr>
          <p:cNvPr id="8221" name="Line 27"/>
          <p:cNvSpPr>
            <a:spLocks noChangeShapeType="1"/>
          </p:cNvSpPr>
          <p:nvPr/>
        </p:nvSpPr>
        <p:spPr bwMode="auto">
          <a:xfrm flipH="1">
            <a:off x="6933703" y="51315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Rectangle 28"/>
          <p:cNvSpPr>
            <a:spLocks noChangeArrowheads="1"/>
          </p:cNvSpPr>
          <p:nvPr/>
        </p:nvSpPr>
        <p:spPr bwMode="auto">
          <a:xfrm>
            <a:off x="6398715" y="49791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Y4</a:t>
            </a:r>
          </a:p>
        </p:txBody>
      </p:sp>
      <p:sp>
        <p:nvSpPr>
          <p:cNvPr id="8223" name="Rectangle 29"/>
          <p:cNvSpPr>
            <a:spLocks noChangeArrowheads="1"/>
          </p:cNvSpPr>
          <p:nvPr/>
        </p:nvSpPr>
        <p:spPr bwMode="auto">
          <a:xfrm>
            <a:off x="6398715" y="5283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Y5</a:t>
            </a:r>
          </a:p>
        </p:txBody>
      </p:sp>
      <p:sp>
        <p:nvSpPr>
          <p:cNvPr id="8224" name="Rectangle 30"/>
          <p:cNvSpPr>
            <a:spLocks noChangeArrowheads="1"/>
          </p:cNvSpPr>
          <p:nvPr/>
        </p:nvSpPr>
        <p:spPr bwMode="auto">
          <a:xfrm>
            <a:off x="6398715" y="55887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Y6</a:t>
            </a:r>
          </a:p>
        </p:txBody>
      </p:sp>
      <p:sp>
        <p:nvSpPr>
          <p:cNvPr id="8225" name="Rectangle 31"/>
          <p:cNvSpPr>
            <a:spLocks noChangeArrowheads="1"/>
          </p:cNvSpPr>
          <p:nvPr/>
        </p:nvSpPr>
        <p:spPr bwMode="auto">
          <a:xfrm>
            <a:off x="6398715" y="58935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Y7</a:t>
            </a:r>
          </a:p>
        </p:txBody>
      </p:sp>
      <p:sp>
        <p:nvSpPr>
          <p:cNvPr id="8226" name="Oval 32"/>
          <p:cNvSpPr>
            <a:spLocks noChangeArrowheads="1"/>
          </p:cNvSpPr>
          <p:nvPr/>
        </p:nvSpPr>
        <p:spPr bwMode="auto">
          <a:xfrm>
            <a:off x="6792415" y="50680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33"/>
          <p:cNvSpPr>
            <a:spLocks noChangeShapeType="1"/>
          </p:cNvSpPr>
          <p:nvPr/>
        </p:nvSpPr>
        <p:spPr bwMode="auto">
          <a:xfrm flipH="1">
            <a:off x="6933703" y="54363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Oval 34"/>
          <p:cNvSpPr>
            <a:spLocks noChangeArrowheads="1"/>
          </p:cNvSpPr>
          <p:nvPr/>
        </p:nvSpPr>
        <p:spPr bwMode="auto">
          <a:xfrm>
            <a:off x="6792415" y="53728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35"/>
          <p:cNvSpPr>
            <a:spLocks noChangeShapeType="1"/>
          </p:cNvSpPr>
          <p:nvPr/>
        </p:nvSpPr>
        <p:spPr bwMode="auto">
          <a:xfrm flipH="1">
            <a:off x="6933703" y="57411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Oval 36"/>
          <p:cNvSpPr>
            <a:spLocks noChangeArrowheads="1"/>
          </p:cNvSpPr>
          <p:nvPr/>
        </p:nvSpPr>
        <p:spPr bwMode="auto">
          <a:xfrm>
            <a:off x="6792415" y="56776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37"/>
          <p:cNvSpPr>
            <a:spLocks noChangeShapeType="1"/>
          </p:cNvSpPr>
          <p:nvPr/>
        </p:nvSpPr>
        <p:spPr bwMode="auto">
          <a:xfrm flipH="1">
            <a:off x="6933703" y="60459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Oval 38"/>
          <p:cNvSpPr>
            <a:spLocks noChangeArrowheads="1"/>
          </p:cNvSpPr>
          <p:nvPr/>
        </p:nvSpPr>
        <p:spPr bwMode="auto">
          <a:xfrm>
            <a:off x="6792415" y="59824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39"/>
          <p:cNvSpPr>
            <a:spLocks noChangeShapeType="1"/>
          </p:cNvSpPr>
          <p:nvPr/>
        </p:nvSpPr>
        <p:spPr bwMode="auto">
          <a:xfrm flipH="1">
            <a:off x="4952503" y="5817394"/>
            <a:ext cx="6842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Rectangle 40"/>
          <p:cNvSpPr>
            <a:spLocks noChangeArrowheads="1"/>
          </p:cNvSpPr>
          <p:nvPr/>
        </p:nvSpPr>
        <p:spPr bwMode="auto">
          <a:xfrm>
            <a:off x="5712915" y="5664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</a:t>
            </a:r>
          </a:p>
        </p:txBody>
      </p:sp>
      <p:sp>
        <p:nvSpPr>
          <p:cNvPr id="8235" name="Rectangle 41"/>
          <p:cNvSpPr>
            <a:spLocks noChangeArrowheads="1"/>
          </p:cNvSpPr>
          <p:nvPr/>
        </p:nvSpPr>
        <p:spPr bwMode="auto">
          <a:xfrm>
            <a:off x="4646115" y="5664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X</a:t>
            </a:r>
          </a:p>
        </p:txBody>
      </p:sp>
      <p:sp>
        <p:nvSpPr>
          <p:cNvPr id="8236" name="Line 42"/>
          <p:cNvSpPr>
            <a:spLocks noChangeShapeType="1"/>
          </p:cNvSpPr>
          <p:nvPr/>
        </p:nvSpPr>
        <p:spPr bwMode="auto">
          <a:xfrm flipH="1">
            <a:off x="4952503" y="4674394"/>
            <a:ext cx="5318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Rectangle 43"/>
          <p:cNvSpPr>
            <a:spLocks noChangeArrowheads="1"/>
          </p:cNvSpPr>
          <p:nvPr/>
        </p:nvSpPr>
        <p:spPr bwMode="auto">
          <a:xfrm>
            <a:off x="5636715" y="4521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G2B</a:t>
            </a:r>
          </a:p>
        </p:txBody>
      </p:sp>
      <p:sp>
        <p:nvSpPr>
          <p:cNvPr id="8238" name="Oval 44"/>
          <p:cNvSpPr>
            <a:spLocks noChangeArrowheads="1"/>
          </p:cNvSpPr>
          <p:nvPr/>
        </p:nvSpPr>
        <p:spPr bwMode="auto">
          <a:xfrm>
            <a:off x="5497015" y="46108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Line 45"/>
          <p:cNvSpPr>
            <a:spLocks noChangeShapeType="1"/>
          </p:cNvSpPr>
          <p:nvPr/>
        </p:nvSpPr>
        <p:spPr bwMode="auto">
          <a:xfrm flipH="1">
            <a:off x="4952503" y="4064794"/>
            <a:ext cx="6842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Rectangle 46"/>
          <p:cNvSpPr>
            <a:spLocks noChangeArrowheads="1"/>
          </p:cNvSpPr>
          <p:nvPr/>
        </p:nvSpPr>
        <p:spPr bwMode="auto">
          <a:xfrm>
            <a:off x="5636715" y="39123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G1</a:t>
            </a:r>
          </a:p>
        </p:txBody>
      </p:sp>
      <p:sp>
        <p:nvSpPr>
          <p:cNvPr id="8241" name="Arc 47"/>
          <p:cNvSpPr>
            <a:spLocks/>
          </p:cNvSpPr>
          <p:nvPr/>
        </p:nvSpPr>
        <p:spPr bwMode="auto">
          <a:xfrm>
            <a:off x="8381503" y="4677569"/>
            <a:ext cx="382587" cy="228600"/>
          </a:xfrm>
          <a:custGeom>
            <a:avLst/>
            <a:gdLst>
              <a:gd name="T0" fmla="*/ 0 w 21690"/>
              <a:gd name="T1" fmla="*/ 0 h 21600"/>
              <a:gd name="T2" fmla="*/ 382587 w 21690"/>
              <a:gd name="T3" fmla="*/ 228600 h 21600"/>
              <a:gd name="T4" fmla="*/ 1587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Arc 48"/>
          <p:cNvSpPr>
            <a:spLocks/>
          </p:cNvSpPr>
          <p:nvPr/>
        </p:nvSpPr>
        <p:spPr bwMode="auto">
          <a:xfrm>
            <a:off x="8379915" y="4902994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Arc 49"/>
          <p:cNvSpPr>
            <a:spLocks/>
          </p:cNvSpPr>
          <p:nvPr/>
        </p:nvSpPr>
        <p:spPr bwMode="auto">
          <a:xfrm>
            <a:off x="8378328" y="4677569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Arc 50"/>
          <p:cNvSpPr>
            <a:spLocks/>
          </p:cNvSpPr>
          <p:nvPr/>
        </p:nvSpPr>
        <p:spPr bwMode="auto">
          <a:xfrm>
            <a:off x="8379915" y="4902994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1"/>
          <p:cNvSpPr>
            <a:spLocks noChangeShapeType="1"/>
          </p:cNvSpPr>
          <p:nvPr/>
        </p:nvSpPr>
        <p:spPr bwMode="auto">
          <a:xfrm flipH="1">
            <a:off x="7924303" y="4750594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Line 52"/>
          <p:cNvSpPr>
            <a:spLocks noChangeShapeType="1"/>
          </p:cNvSpPr>
          <p:nvPr/>
        </p:nvSpPr>
        <p:spPr bwMode="auto">
          <a:xfrm flipH="1">
            <a:off x="7924303" y="5055394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Line 53"/>
          <p:cNvSpPr>
            <a:spLocks noChangeShapeType="1"/>
          </p:cNvSpPr>
          <p:nvPr/>
        </p:nvSpPr>
        <p:spPr bwMode="auto">
          <a:xfrm flipH="1">
            <a:off x="8762503" y="4902994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Oval 54"/>
          <p:cNvSpPr>
            <a:spLocks noChangeArrowheads="1"/>
          </p:cNvSpPr>
          <p:nvPr/>
        </p:nvSpPr>
        <p:spPr bwMode="auto">
          <a:xfrm>
            <a:off x="8316415" y="46870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Oval 55"/>
          <p:cNvSpPr>
            <a:spLocks noChangeArrowheads="1"/>
          </p:cNvSpPr>
          <p:nvPr/>
        </p:nvSpPr>
        <p:spPr bwMode="auto">
          <a:xfrm>
            <a:off x="8316415" y="49918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Line 56"/>
          <p:cNvSpPr>
            <a:spLocks noChangeShapeType="1"/>
          </p:cNvSpPr>
          <p:nvPr/>
        </p:nvSpPr>
        <p:spPr bwMode="auto">
          <a:xfrm flipH="1">
            <a:off x="7924303" y="4902994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Oval 57"/>
          <p:cNvSpPr>
            <a:spLocks noChangeArrowheads="1"/>
          </p:cNvSpPr>
          <p:nvPr/>
        </p:nvSpPr>
        <p:spPr bwMode="auto">
          <a:xfrm>
            <a:off x="8392615" y="4839494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471651"/>
              </p:ext>
            </p:extLst>
          </p:nvPr>
        </p:nvGraphicFramePr>
        <p:xfrm>
          <a:off x="1447800" y="5565172"/>
          <a:ext cx="273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4" imgW="2734920" imgH="504720" progId="Equation.2">
                  <p:embed/>
                </p:oleObj>
              </mc:Choice>
              <mc:Fallback>
                <p:oleObj name="Equation" r:id="rId4" imgW="2734920" imgH="5047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5172"/>
                        <a:ext cx="273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Freeform 59"/>
          <p:cNvSpPr>
            <a:spLocks/>
          </p:cNvSpPr>
          <p:nvPr/>
        </p:nvSpPr>
        <p:spPr bwMode="auto">
          <a:xfrm>
            <a:off x="7313115" y="4521994"/>
            <a:ext cx="611188" cy="230188"/>
          </a:xfrm>
          <a:custGeom>
            <a:avLst/>
            <a:gdLst>
              <a:gd name="T0" fmla="*/ 0 w 385"/>
              <a:gd name="T1" fmla="*/ 0 h 145"/>
              <a:gd name="T2" fmla="*/ 384 w 385"/>
              <a:gd name="T3" fmla="*/ 0 h 145"/>
              <a:gd name="T4" fmla="*/ 384 w 385"/>
              <a:gd name="T5" fmla="*/ 144 h 145"/>
              <a:gd name="T6" fmla="*/ 0 60000 65536"/>
              <a:gd name="T7" fmla="*/ 0 60000 65536"/>
              <a:gd name="T8" fmla="*/ 0 60000 65536"/>
              <a:gd name="T9" fmla="*/ 0 w 385"/>
              <a:gd name="T10" fmla="*/ 0 h 145"/>
              <a:gd name="T11" fmla="*/ 385 w 38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5" h="145">
                <a:moveTo>
                  <a:pt x="0" y="0"/>
                </a:moveTo>
                <a:lnTo>
                  <a:pt x="384" y="0"/>
                </a:lnTo>
                <a:lnTo>
                  <a:pt x="384" y="144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Freeform 60"/>
          <p:cNvSpPr>
            <a:spLocks/>
          </p:cNvSpPr>
          <p:nvPr/>
        </p:nvSpPr>
        <p:spPr bwMode="auto">
          <a:xfrm>
            <a:off x="7389315" y="4902994"/>
            <a:ext cx="611188" cy="230188"/>
          </a:xfrm>
          <a:custGeom>
            <a:avLst/>
            <a:gdLst>
              <a:gd name="T0" fmla="*/ 0 w 385"/>
              <a:gd name="T1" fmla="*/ 144 h 145"/>
              <a:gd name="T2" fmla="*/ 192 w 385"/>
              <a:gd name="T3" fmla="*/ 144 h 145"/>
              <a:gd name="T4" fmla="*/ 192 w 385"/>
              <a:gd name="T5" fmla="*/ 0 h 145"/>
              <a:gd name="T6" fmla="*/ 384 w 385"/>
              <a:gd name="T7" fmla="*/ 0 h 145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145"/>
              <a:gd name="T14" fmla="*/ 385 w 385"/>
              <a:gd name="T15" fmla="*/ 145 h 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384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Freeform 61"/>
          <p:cNvSpPr>
            <a:spLocks/>
          </p:cNvSpPr>
          <p:nvPr/>
        </p:nvSpPr>
        <p:spPr bwMode="auto">
          <a:xfrm>
            <a:off x="7313115" y="5055394"/>
            <a:ext cx="611188" cy="992188"/>
          </a:xfrm>
          <a:custGeom>
            <a:avLst/>
            <a:gdLst>
              <a:gd name="T0" fmla="*/ 384 w 385"/>
              <a:gd name="T1" fmla="*/ 0 h 625"/>
              <a:gd name="T2" fmla="*/ 384 w 385"/>
              <a:gd name="T3" fmla="*/ 616 h 625"/>
              <a:gd name="T4" fmla="*/ 360 w 385"/>
              <a:gd name="T5" fmla="*/ 624 h 625"/>
              <a:gd name="T6" fmla="*/ 0 w 385"/>
              <a:gd name="T7" fmla="*/ 616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625"/>
              <a:gd name="T14" fmla="*/ 385 w 385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625">
                <a:moveTo>
                  <a:pt x="384" y="0"/>
                </a:moveTo>
                <a:lnTo>
                  <a:pt x="384" y="616"/>
                </a:lnTo>
                <a:lnTo>
                  <a:pt x="360" y="624"/>
                </a:lnTo>
                <a:lnTo>
                  <a:pt x="0" y="616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Rectangle 62"/>
          <p:cNvSpPr>
            <a:spLocks noChangeArrowheads="1"/>
          </p:cNvSpPr>
          <p:nvPr/>
        </p:nvSpPr>
        <p:spPr bwMode="auto">
          <a:xfrm>
            <a:off x="8837115" y="45219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F</a:t>
            </a:r>
          </a:p>
        </p:txBody>
      </p:sp>
      <p:sp>
        <p:nvSpPr>
          <p:cNvPr id="8256" name="Line 63"/>
          <p:cNvSpPr>
            <a:spLocks noChangeShapeType="1"/>
          </p:cNvSpPr>
          <p:nvPr/>
        </p:nvSpPr>
        <p:spPr bwMode="auto">
          <a:xfrm>
            <a:off x="4950915" y="4371182"/>
            <a:ext cx="0" cy="6080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Freeform 64"/>
          <p:cNvSpPr>
            <a:spLocks/>
          </p:cNvSpPr>
          <p:nvPr/>
        </p:nvSpPr>
        <p:spPr bwMode="auto">
          <a:xfrm>
            <a:off x="4874715" y="3455194"/>
            <a:ext cx="153988" cy="611188"/>
          </a:xfrm>
          <a:custGeom>
            <a:avLst/>
            <a:gdLst>
              <a:gd name="T0" fmla="*/ 48 w 97"/>
              <a:gd name="T1" fmla="*/ 384 h 385"/>
              <a:gd name="T2" fmla="*/ 48 w 97"/>
              <a:gd name="T3" fmla="*/ 288 h 385"/>
              <a:gd name="T4" fmla="*/ 96 w 97"/>
              <a:gd name="T5" fmla="*/ 240 h 385"/>
              <a:gd name="T6" fmla="*/ 0 w 97"/>
              <a:gd name="T7" fmla="*/ 192 h 385"/>
              <a:gd name="T8" fmla="*/ 96 w 97"/>
              <a:gd name="T9" fmla="*/ 144 h 385"/>
              <a:gd name="T10" fmla="*/ 0 w 97"/>
              <a:gd name="T11" fmla="*/ 96 h 385"/>
              <a:gd name="T12" fmla="*/ 96 w 97"/>
              <a:gd name="T13" fmla="*/ 48 h 385"/>
              <a:gd name="T14" fmla="*/ 48 w 97"/>
              <a:gd name="T15" fmla="*/ 48 h 385"/>
              <a:gd name="T16" fmla="*/ 48 w 97"/>
              <a:gd name="T17" fmla="*/ 0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7"/>
              <a:gd name="T28" fmla="*/ 0 h 385"/>
              <a:gd name="T29" fmla="*/ 97 w 97"/>
              <a:gd name="T30" fmla="*/ 385 h 3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7" h="385">
                <a:moveTo>
                  <a:pt x="48" y="384"/>
                </a:moveTo>
                <a:lnTo>
                  <a:pt x="48" y="288"/>
                </a:lnTo>
                <a:lnTo>
                  <a:pt x="96" y="240"/>
                </a:lnTo>
                <a:lnTo>
                  <a:pt x="0" y="192"/>
                </a:lnTo>
                <a:lnTo>
                  <a:pt x="96" y="144"/>
                </a:lnTo>
                <a:lnTo>
                  <a:pt x="0" y="96"/>
                </a:lnTo>
                <a:lnTo>
                  <a:pt x="96" y="48"/>
                </a:lnTo>
                <a:lnTo>
                  <a:pt x="48" y="48"/>
                </a:lnTo>
                <a:lnTo>
                  <a:pt x="48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Line 65"/>
          <p:cNvSpPr>
            <a:spLocks noChangeShapeType="1"/>
          </p:cNvSpPr>
          <p:nvPr/>
        </p:nvSpPr>
        <p:spPr bwMode="auto">
          <a:xfrm>
            <a:off x="4800103" y="3455194"/>
            <a:ext cx="3032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Rectangle 66"/>
          <p:cNvSpPr>
            <a:spLocks noChangeArrowheads="1"/>
          </p:cNvSpPr>
          <p:nvPr/>
        </p:nvSpPr>
        <p:spPr bwMode="auto">
          <a:xfrm>
            <a:off x="4722315" y="3150394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+5V</a:t>
            </a:r>
          </a:p>
        </p:txBody>
      </p:sp>
    </p:spTree>
    <p:extLst>
      <p:ext uri="{BB962C8B-B14F-4D97-AF65-F5344CB8AC3E}">
        <p14:creationId xmlns:p14="http://schemas.microsoft.com/office/powerpoint/2010/main" val="16999962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Decoder cascading</a:t>
            </a:r>
          </a:p>
        </p:txBody>
      </p:sp>
      <p:graphicFrame>
        <p:nvGraphicFramePr>
          <p:cNvPr id="9218" name="Object 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623790"/>
              </p:ext>
            </p:extLst>
          </p:nvPr>
        </p:nvGraphicFramePr>
        <p:xfrm>
          <a:off x="3595048" y="1524000"/>
          <a:ext cx="40560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Artwork" r:id="rId4" imgW="4258269" imgH="5038095" progId="Adobe.Illustrator.7">
                  <p:embed/>
                </p:oleObj>
              </mc:Choice>
              <mc:Fallback>
                <p:oleObj name="Artwork" r:id="rId4" imgW="4258269" imgH="5038095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048" y="1524000"/>
                        <a:ext cx="405606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ADBA94-053E-4777-96CA-1CB40A916F44}" type="slidenum">
              <a:rPr lang="en-US"/>
              <a:pPr/>
              <a:t>17</a:t>
            </a:fld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66800" y="4495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Helvetica" pitchFamily="34" charset="0"/>
              </a:rPr>
              <a:t>4-to-16 decoder</a:t>
            </a:r>
          </a:p>
        </p:txBody>
      </p:sp>
    </p:spTree>
    <p:extLst>
      <p:ext uri="{BB962C8B-B14F-4D97-AF65-F5344CB8AC3E}">
        <p14:creationId xmlns:p14="http://schemas.microsoft.com/office/powerpoint/2010/main" val="18456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Decoder applications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Microprocessor memory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selecting different banks of memory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Microprocessor input/output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selecting different devices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Microprocessor instruction decoding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enabling different functional units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Memory chips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enabling different rows of memory depending on address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Lots of other applications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F97B25-3639-4113-94D5-7F8BA5FB1EDB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/>
            <a:r>
              <a:rPr lang="en-US" sz="3600"/>
              <a:t>Encoders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4876800" cy="4800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eaLnBrk="0" hangingPunct="0"/>
            <a:r>
              <a:rPr lang="en-US" sz="2800" dirty="0"/>
              <a:t>Multiple-input/multiple-output </a:t>
            </a:r>
            <a:r>
              <a:rPr lang="en-US" sz="2800" dirty="0" smtClean="0"/>
              <a:t>device</a:t>
            </a:r>
            <a:endParaRPr lang="en-US" sz="2800" dirty="0"/>
          </a:p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2800" dirty="0" smtClean="0"/>
              <a:t>Performs </a:t>
            </a:r>
            <a:r>
              <a:rPr lang="en-US" sz="2800" dirty="0"/>
              <a:t>the inverse function of a </a:t>
            </a:r>
            <a:r>
              <a:rPr lang="en-US" sz="2800" dirty="0" smtClean="0"/>
              <a:t>Decoder</a:t>
            </a:r>
            <a:endParaRPr lang="en-US" sz="2800" dirty="0"/>
          </a:p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2800" dirty="0" smtClean="0"/>
              <a:t>Outputs </a:t>
            </a:r>
            <a:r>
              <a:rPr lang="en-US" sz="2800" dirty="0"/>
              <a:t>( m ) are less than inputs ( n </a:t>
            </a:r>
            <a:r>
              <a:rPr lang="en-US" sz="2800" dirty="0" smtClean="0"/>
              <a:t>)</a:t>
            </a:r>
          </a:p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2800" dirty="0" smtClean="0"/>
              <a:t>Converts </a:t>
            </a:r>
            <a:r>
              <a:rPr lang="en-US" sz="2800" dirty="0"/>
              <a:t>input code words into output </a:t>
            </a:r>
            <a:r>
              <a:rPr lang="en-US" sz="2800" dirty="0" smtClean="0"/>
              <a:t>code words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573898-B4F3-4049-8144-B14ECE6F9359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257800" y="1524000"/>
            <a:ext cx="3657600" cy="2349500"/>
            <a:chOff x="5186363" y="1447800"/>
            <a:chExt cx="3657600" cy="2349500"/>
          </a:xfrm>
        </p:grpSpPr>
        <p:sp>
          <p:nvSpPr>
            <p:cNvPr id="678916" name="Rectangle 4"/>
            <p:cNvSpPr>
              <a:spLocks noChangeArrowheads="1"/>
            </p:cNvSpPr>
            <p:nvPr/>
          </p:nvSpPr>
          <p:spPr bwMode="auto">
            <a:xfrm>
              <a:off x="6335713" y="1447800"/>
              <a:ext cx="1130300" cy="2349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17" name="Line 5"/>
            <p:cNvSpPr>
              <a:spLocks noChangeShapeType="1"/>
            </p:cNvSpPr>
            <p:nvPr/>
          </p:nvSpPr>
          <p:spPr bwMode="auto">
            <a:xfrm flipH="1">
              <a:off x="58737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8" name="Line 6"/>
            <p:cNvSpPr>
              <a:spLocks noChangeShapeType="1"/>
            </p:cNvSpPr>
            <p:nvPr/>
          </p:nvSpPr>
          <p:spPr bwMode="auto">
            <a:xfrm flipH="1">
              <a:off x="58737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9" name="Line 7"/>
            <p:cNvSpPr>
              <a:spLocks noChangeShapeType="1"/>
            </p:cNvSpPr>
            <p:nvPr/>
          </p:nvSpPr>
          <p:spPr bwMode="auto">
            <a:xfrm flipH="1">
              <a:off x="5873751" y="31940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74739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 flipH="1">
              <a:off x="74739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 flipH="1">
              <a:off x="5873751" y="2203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H="1">
              <a:off x="7473951" y="2736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>
              <a:off x="6100763" y="2281238"/>
              <a:ext cx="0" cy="836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5" name="Line 13"/>
            <p:cNvSpPr>
              <a:spLocks noChangeShapeType="1"/>
            </p:cNvSpPr>
            <p:nvPr/>
          </p:nvSpPr>
          <p:spPr bwMode="auto">
            <a:xfrm>
              <a:off x="7700963" y="2128838"/>
              <a:ext cx="0" cy="379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5186363" y="1974850"/>
              <a:ext cx="6127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</a:t>
              </a: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input code</a:t>
              </a:r>
            </a:p>
          </p:txBody>
        </p:sp>
        <p:sp>
          <p:nvSpPr>
            <p:cNvPr id="678927" name="Rectangle 15"/>
            <p:cNvSpPr>
              <a:spLocks noChangeArrowheads="1"/>
            </p:cNvSpPr>
            <p:nvPr/>
          </p:nvSpPr>
          <p:spPr bwMode="auto">
            <a:xfrm>
              <a:off x="8008938" y="1974850"/>
              <a:ext cx="8350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output code</a:t>
              </a:r>
            </a:p>
          </p:txBody>
        </p:sp>
        <p:sp>
          <p:nvSpPr>
            <p:cNvPr id="678928" name="Freeform 16"/>
            <p:cNvSpPr>
              <a:spLocks/>
            </p:cNvSpPr>
            <p:nvPr/>
          </p:nvSpPr>
          <p:spPr bwMode="auto">
            <a:xfrm>
              <a:off x="5719763" y="1670050"/>
              <a:ext cx="153988" cy="1601788"/>
            </a:xfrm>
            <a:custGeom>
              <a:avLst/>
              <a:gdLst>
                <a:gd name="T0" fmla="*/ 96 w 97"/>
                <a:gd name="T1" fmla="*/ 0 h 1009"/>
                <a:gd name="T2" fmla="*/ 0 w 97"/>
                <a:gd name="T3" fmla="*/ 0 h 1009"/>
                <a:gd name="T4" fmla="*/ 0 w 97"/>
                <a:gd name="T5" fmla="*/ 1008 h 1009"/>
                <a:gd name="T6" fmla="*/ 96 w 97"/>
                <a:gd name="T7" fmla="*/ 100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09">
                  <a:moveTo>
                    <a:pt x="96" y="0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96" y="100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9" name="Freeform 17"/>
            <p:cNvSpPr>
              <a:spLocks/>
            </p:cNvSpPr>
            <p:nvPr/>
          </p:nvSpPr>
          <p:spPr bwMode="auto">
            <a:xfrm>
              <a:off x="7853363" y="1670050"/>
              <a:ext cx="153988" cy="1220788"/>
            </a:xfrm>
            <a:custGeom>
              <a:avLst/>
              <a:gdLst>
                <a:gd name="T0" fmla="*/ 0 w 97"/>
                <a:gd name="T1" fmla="*/ 0 h 769"/>
                <a:gd name="T2" fmla="*/ 96 w 97"/>
                <a:gd name="T3" fmla="*/ 0 h 769"/>
                <a:gd name="T4" fmla="*/ 96 w 97"/>
                <a:gd name="T5" fmla="*/ 768 h 769"/>
                <a:gd name="T6" fmla="*/ 0 w 97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9">
                  <a:moveTo>
                    <a:pt x="0" y="0"/>
                  </a:moveTo>
                  <a:lnTo>
                    <a:pt x="96" y="0"/>
                  </a:lnTo>
                  <a:lnTo>
                    <a:pt x="96" y="768"/>
                  </a:lnTo>
                  <a:lnTo>
                    <a:pt x="0" y="76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0" name="Rectangle 18"/>
            <p:cNvSpPr>
              <a:spLocks noChangeArrowheads="1"/>
            </p:cNvSpPr>
            <p:nvPr/>
          </p:nvSpPr>
          <p:spPr bwMode="auto">
            <a:xfrm>
              <a:off x="6408738" y="2432050"/>
              <a:ext cx="11398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78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9"/>
          </a:xfrm>
        </p:spPr>
        <p:txBody>
          <a:bodyPr>
            <a:noAutofit/>
          </a:bodyPr>
          <a:lstStyle/>
          <a:p>
            <a:r>
              <a:rPr lang="en-US" dirty="0" smtClean="0">
                <a:ea typeface="Tahoma" pitchFamily="34" charset="0"/>
              </a:rPr>
              <a:t>5.5 Decoder/Encoder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5.6 </a:t>
            </a:r>
            <a:r>
              <a:rPr lang="en-US" dirty="0" smtClean="0">
                <a:ea typeface="Tahoma" pitchFamily="34" charset="0"/>
              </a:rPr>
              <a:t>Multiplexer/ </a:t>
            </a:r>
            <a:r>
              <a:rPr lang="en-US" dirty="0" err="1" smtClean="0">
                <a:ea typeface="Tahoma" pitchFamily="34" charset="0"/>
              </a:rPr>
              <a:t>Demultiplexer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5.7 </a:t>
            </a:r>
            <a:r>
              <a:rPr lang="en-US" dirty="0" smtClean="0">
                <a:ea typeface="Tahoma" pitchFamily="34" charset="0"/>
              </a:rPr>
              <a:t>Parity Generator/ Checker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5.8 </a:t>
            </a:r>
            <a:r>
              <a:rPr lang="en-US" dirty="0" smtClean="0">
                <a:ea typeface="Tahoma" pitchFamily="34" charset="0"/>
              </a:rPr>
              <a:t>Comparator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1F56F-4FC0-4B75-8040-EF61641DB1F1}" type="slidenum">
              <a:rPr lang="en-US"/>
              <a:pPr/>
              <a:t>20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Encoders vs. Decoders</a:t>
            </a:r>
          </a:p>
        </p:txBody>
      </p:sp>
      <p:grpSp>
        <p:nvGrpSpPr>
          <p:cNvPr id="665603" name="Group 3"/>
          <p:cNvGrpSpPr>
            <a:grpSpLocks/>
          </p:cNvGrpSpPr>
          <p:nvPr/>
        </p:nvGrpSpPr>
        <p:grpSpPr bwMode="auto">
          <a:xfrm>
            <a:off x="990600" y="1827212"/>
            <a:ext cx="2667000" cy="1676400"/>
            <a:chOff x="768" y="1344"/>
            <a:chExt cx="1680" cy="1056"/>
          </a:xfrm>
        </p:grpSpPr>
        <p:grpSp>
          <p:nvGrpSpPr>
            <p:cNvPr id="665604" name="Group 4"/>
            <p:cNvGrpSpPr>
              <a:grpSpLocks/>
            </p:cNvGrpSpPr>
            <p:nvPr/>
          </p:nvGrpSpPr>
          <p:grpSpPr bwMode="auto">
            <a:xfrm>
              <a:off x="768" y="1344"/>
              <a:ext cx="1680" cy="1056"/>
              <a:chOff x="768" y="1344"/>
              <a:chExt cx="1680" cy="1056"/>
            </a:xfrm>
          </p:grpSpPr>
          <p:sp>
            <p:nvSpPr>
              <p:cNvPr id="665605" name="Rectangle 5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6" name="Line 6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7" name="Line 7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8" name="Line 8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9" name="Line 9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0" name="Line 10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2" name="Line 12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3" name="Line 13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1190" y="1584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Decoder</a:t>
              </a:r>
            </a:p>
          </p:txBody>
        </p:sp>
      </p:grpSp>
      <p:grpSp>
        <p:nvGrpSpPr>
          <p:cNvPr id="665617" name="Group 17"/>
          <p:cNvGrpSpPr>
            <a:grpSpLocks/>
          </p:cNvGrpSpPr>
          <p:nvPr/>
        </p:nvGrpSpPr>
        <p:grpSpPr bwMode="auto">
          <a:xfrm>
            <a:off x="5029200" y="1827212"/>
            <a:ext cx="2667000" cy="1676400"/>
            <a:chOff x="3120" y="1344"/>
            <a:chExt cx="1680" cy="1056"/>
          </a:xfrm>
        </p:grpSpPr>
        <p:grpSp>
          <p:nvGrpSpPr>
            <p:cNvPr id="665618" name="Group 18"/>
            <p:cNvGrpSpPr>
              <a:grpSpLocks/>
            </p:cNvGrpSpPr>
            <p:nvPr/>
          </p:nvGrpSpPr>
          <p:grpSpPr bwMode="auto">
            <a:xfrm flipH="1">
              <a:off x="3120" y="1344"/>
              <a:ext cx="1680" cy="1056"/>
              <a:chOff x="768" y="1344"/>
              <a:chExt cx="1680" cy="1056"/>
            </a:xfrm>
          </p:grpSpPr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30" name="Text Box 30"/>
            <p:cNvSpPr txBox="1">
              <a:spLocks noChangeArrowheads="1"/>
            </p:cNvSpPr>
            <p:nvPr/>
          </p:nvSpPr>
          <p:spPr bwMode="auto">
            <a:xfrm>
              <a:off x="3552" y="1584"/>
              <a:ext cx="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Encoder</a:t>
              </a:r>
            </a:p>
          </p:txBody>
        </p:sp>
      </p:grpSp>
      <p:sp>
        <p:nvSpPr>
          <p:cNvPr id="665631" name="Rectangle 31"/>
          <p:cNvSpPr>
            <a:spLocks noChangeArrowheads="1"/>
          </p:cNvSpPr>
          <p:nvPr/>
        </p:nvSpPr>
        <p:spPr bwMode="auto">
          <a:xfrm>
            <a:off x="5029200" y="4494212"/>
            <a:ext cx="38862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2^n-to-n  encoder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code: 1-out-of-2^n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Code</a:t>
            </a:r>
          </a:p>
        </p:txBody>
      </p:sp>
      <p:sp>
        <p:nvSpPr>
          <p:cNvPr id="665632" name="Rectangle 32"/>
          <p:cNvSpPr>
            <a:spLocks noChangeArrowheads="1"/>
          </p:cNvSpPr>
          <p:nvPr/>
        </p:nvSpPr>
        <p:spPr bwMode="auto">
          <a:xfrm>
            <a:off x="685800" y="4494212"/>
            <a:ext cx="39624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n-to-2^n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Input code : Binary Code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Output code :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1-out-of-2^n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65633" name="Text Box 33"/>
          <p:cNvSpPr txBox="1">
            <a:spLocks noChangeArrowheads="1"/>
          </p:cNvSpPr>
          <p:nvPr/>
        </p:nvSpPr>
        <p:spPr bwMode="auto">
          <a:xfrm>
            <a:off x="2133600" y="3732212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Binary decoders/encoders</a:t>
            </a:r>
          </a:p>
        </p:txBody>
      </p:sp>
    </p:spTree>
    <p:extLst>
      <p:ext uri="{BB962C8B-B14F-4D97-AF65-F5344CB8AC3E}">
        <p14:creationId xmlns:p14="http://schemas.microsoft.com/office/powerpoint/2010/main" val="17184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/>
            <a:r>
              <a:rPr lang="en-US" sz="3600" dirty="0"/>
              <a:t>Binary Encoder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dirty="0"/>
              <a:t>2^n-to-n  encoder  : 2^n inputs and n </a:t>
            </a:r>
            <a:r>
              <a:rPr lang="en-US" sz="3000" dirty="0" smtClean="0"/>
              <a:t>outputs</a:t>
            </a:r>
            <a:endParaRPr lang="en-US" sz="3000" dirty="0"/>
          </a:p>
          <a:p>
            <a:pPr lvl="1" eaLnBrk="0" hangingPunct="0">
              <a:lnSpc>
                <a:spcPct val="90000"/>
              </a:lnSpc>
            </a:pPr>
            <a:r>
              <a:rPr lang="en-US" sz="2600" dirty="0"/>
              <a:t>Input </a:t>
            </a:r>
            <a:r>
              <a:rPr lang="en-US" sz="2600" dirty="0" smtClean="0"/>
              <a:t>code: 1-out-of-2^n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r>
              <a:rPr lang="en-US" sz="2600" dirty="0"/>
              <a:t>Output </a:t>
            </a:r>
            <a:r>
              <a:rPr lang="en-US" sz="2600" dirty="0" smtClean="0"/>
              <a:t>code: </a:t>
            </a:r>
            <a:r>
              <a:rPr lang="en-US" sz="2600" dirty="0"/>
              <a:t>Binary Code </a:t>
            </a:r>
            <a:endParaRPr lang="en-US" sz="2600" dirty="0" smtClean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eaLnBrk="0" hangingPunct="0">
              <a:lnSpc>
                <a:spcPct val="90000"/>
              </a:lnSpc>
            </a:pPr>
            <a:r>
              <a:rPr lang="en-US" sz="3000" dirty="0" smtClean="0"/>
              <a:t>Example: </a:t>
            </a:r>
            <a:r>
              <a:rPr lang="en-US" sz="3000" dirty="0"/>
              <a:t>n=3, 8-to-3 </a:t>
            </a:r>
            <a:r>
              <a:rPr lang="en-US" sz="3000" dirty="0" smtClean="0"/>
              <a:t>encoder</a:t>
            </a:r>
          </a:p>
          <a:p>
            <a:pPr eaLnBrk="0" hangingPunct="0">
              <a:lnSpc>
                <a:spcPct val="90000"/>
              </a:lnSpc>
            </a:pPr>
            <a:endParaRPr lang="en-US" sz="1700" dirty="0" smtClean="0"/>
          </a:p>
          <a:p>
            <a:pPr marL="0" indent="0" eaLnBrk="0" hangingPunct="0">
              <a:lnSpc>
                <a:spcPct val="9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1900" dirty="0" smtClean="0"/>
              <a:t>Inputs                                                   	      Outputs</a:t>
            </a: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r>
              <a:rPr lang="en-US" sz="2300" dirty="0"/>
              <a:t>                                                                      </a:t>
            </a:r>
            <a:br>
              <a:rPr lang="en-US" sz="2300" dirty="0"/>
            </a:br>
            <a:r>
              <a:rPr lang="en-US" sz="1900" dirty="0"/>
              <a:t> I0     I1      I2     I3       I4     I5    I6      I7                </a:t>
            </a:r>
            <a:r>
              <a:rPr lang="en-US" sz="1900" dirty="0" smtClean="0"/>
              <a:t>Y2    </a:t>
            </a:r>
            <a:r>
              <a:rPr lang="en-US" sz="1900" dirty="0"/>
              <a:t>Y1    Y0 </a:t>
            </a:r>
            <a:br>
              <a:rPr lang="en-US" sz="1900" dirty="0"/>
            </a:br>
            <a:r>
              <a:rPr lang="en-US" sz="1900" dirty="0"/>
              <a:t> 1       0       0       0       0       0      0       0                  0       0       0</a:t>
            </a:r>
            <a:br>
              <a:rPr lang="en-US" sz="1900" dirty="0"/>
            </a:br>
            <a:r>
              <a:rPr lang="en-US" sz="1900" dirty="0"/>
              <a:t> 0       1       0       0       0       0      0       0                  0       0       1</a:t>
            </a:r>
            <a:br>
              <a:rPr lang="en-US" sz="1900" dirty="0"/>
            </a:br>
            <a:r>
              <a:rPr lang="en-US" sz="1900" dirty="0"/>
              <a:t> 0       0       1       0       0       0      0       0                  0       1       0</a:t>
            </a:r>
            <a:br>
              <a:rPr lang="en-US" sz="1900" dirty="0"/>
            </a:br>
            <a:r>
              <a:rPr lang="en-US" sz="1900" dirty="0"/>
              <a:t> 0       0       0       1       0       0      0       0                  0       1       1</a:t>
            </a:r>
            <a:br>
              <a:rPr lang="en-US" sz="1900" dirty="0"/>
            </a:br>
            <a:r>
              <a:rPr lang="en-US" sz="1900" dirty="0"/>
              <a:t> 0       0       0       0       1       0      0       0                  1       0       0</a:t>
            </a:r>
            <a:br>
              <a:rPr lang="en-US" sz="1900" dirty="0"/>
            </a:br>
            <a:r>
              <a:rPr lang="en-US" sz="1900" dirty="0"/>
              <a:t> 0       0       0       0       0       1      0       0                  1       0       1</a:t>
            </a:r>
            <a:br>
              <a:rPr lang="en-US" sz="1900" dirty="0"/>
            </a:br>
            <a:r>
              <a:rPr lang="en-US" sz="1900" dirty="0"/>
              <a:t> 0       0       0       0       0       0      1       0                  1       1       0</a:t>
            </a:r>
            <a:br>
              <a:rPr lang="en-US" sz="1900" dirty="0"/>
            </a:br>
            <a:r>
              <a:rPr lang="en-US" sz="1900" dirty="0"/>
              <a:t> 0       0       0       0       0       0      0       1                  1       1       </a:t>
            </a:r>
            <a:r>
              <a:rPr lang="en-US" sz="1900" dirty="0" smtClean="0"/>
              <a:t>1</a:t>
            </a:r>
            <a:endParaRPr lang="en-US" sz="1900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260A09-F899-4E8D-B89E-E314BAD1E990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80964" name="Line 1028"/>
          <p:cNvSpPr>
            <a:spLocks noChangeShapeType="1"/>
          </p:cNvSpPr>
          <p:nvPr/>
        </p:nvSpPr>
        <p:spPr bwMode="auto">
          <a:xfrm>
            <a:off x="1373187" y="3733800"/>
            <a:ext cx="6842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5" name="Line 1029"/>
          <p:cNvSpPr>
            <a:spLocks noChangeShapeType="1"/>
          </p:cNvSpPr>
          <p:nvPr/>
        </p:nvSpPr>
        <p:spPr bwMode="auto">
          <a:xfrm>
            <a:off x="5487987" y="3733800"/>
            <a:ext cx="6842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6" name="Line 1030"/>
          <p:cNvSpPr>
            <a:spLocks noChangeShapeType="1"/>
          </p:cNvSpPr>
          <p:nvPr/>
        </p:nvSpPr>
        <p:spPr bwMode="auto">
          <a:xfrm>
            <a:off x="506104" y="4150056"/>
            <a:ext cx="6094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8" name="Rectangle 1032"/>
          <p:cNvSpPr>
            <a:spLocks noChangeArrowheads="1"/>
          </p:cNvSpPr>
          <p:nvPr/>
        </p:nvSpPr>
        <p:spPr bwMode="auto">
          <a:xfrm>
            <a:off x="7329262" y="2265149"/>
            <a:ext cx="1117600" cy="25654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69" name="Line 1033"/>
          <p:cNvSpPr>
            <a:spLocks noChangeShapeType="1"/>
          </p:cNvSpPr>
          <p:nvPr/>
        </p:nvSpPr>
        <p:spPr bwMode="auto">
          <a:xfrm flipH="1">
            <a:off x="8461150" y="3700249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0" name="Line 1034"/>
          <p:cNvSpPr>
            <a:spLocks noChangeShapeType="1"/>
          </p:cNvSpPr>
          <p:nvPr/>
        </p:nvSpPr>
        <p:spPr bwMode="auto">
          <a:xfrm flipH="1">
            <a:off x="8461150" y="3395449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1" name="Line 1035"/>
          <p:cNvSpPr>
            <a:spLocks noChangeShapeType="1"/>
          </p:cNvSpPr>
          <p:nvPr/>
        </p:nvSpPr>
        <p:spPr bwMode="auto">
          <a:xfrm flipH="1">
            <a:off x="6860950" y="27858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2" name="Rectangle 1036"/>
          <p:cNvSpPr>
            <a:spLocks noChangeArrowheads="1"/>
          </p:cNvSpPr>
          <p:nvPr/>
        </p:nvSpPr>
        <p:spPr bwMode="auto">
          <a:xfrm>
            <a:off x="7316562" y="26334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I1</a:t>
            </a:r>
          </a:p>
        </p:txBody>
      </p:sp>
      <p:sp>
        <p:nvSpPr>
          <p:cNvPr id="680973" name="Rectangle 1037"/>
          <p:cNvSpPr>
            <a:spLocks noChangeArrowheads="1"/>
          </p:cNvSpPr>
          <p:nvPr/>
        </p:nvSpPr>
        <p:spPr bwMode="auto">
          <a:xfrm>
            <a:off x="7316562" y="29382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I2</a:t>
            </a:r>
          </a:p>
        </p:txBody>
      </p:sp>
      <p:sp>
        <p:nvSpPr>
          <p:cNvPr id="680974" name="Rectangle 1038"/>
          <p:cNvSpPr>
            <a:spLocks noChangeArrowheads="1"/>
          </p:cNvSpPr>
          <p:nvPr/>
        </p:nvSpPr>
        <p:spPr bwMode="auto">
          <a:xfrm>
            <a:off x="7316562" y="32430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I3</a:t>
            </a:r>
          </a:p>
        </p:txBody>
      </p:sp>
      <p:sp>
        <p:nvSpPr>
          <p:cNvPr id="680975" name="Line 1039"/>
          <p:cNvSpPr>
            <a:spLocks noChangeShapeType="1"/>
          </p:cNvSpPr>
          <p:nvPr/>
        </p:nvSpPr>
        <p:spPr bwMode="auto">
          <a:xfrm flipH="1">
            <a:off x="6860950" y="30906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6" name="Line 1040"/>
          <p:cNvSpPr>
            <a:spLocks noChangeShapeType="1"/>
          </p:cNvSpPr>
          <p:nvPr/>
        </p:nvSpPr>
        <p:spPr bwMode="auto">
          <a:xfrm flipH="1">
            <a:off x="6860950" y="33954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7" name="Line 1041"/>
          <p:cNvSpPr>
            <a:spLocks noChangeShapeType="1"/>
          </p:cNvSpPr>
          <p:nvPr/>
        </p:nvSpPr>
        <p:spPr bwMode="auto">
          <a:xfrm flipH="1">
            <a:off x="6860950" y="37002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8" name="Rectangle 1042"/>
          <p:cNvSpPr>
            <a:spLocks noChangeArrowheads="1"/>
          </p:cNvSpPr>
          <p:nvPr/>
        </p:nvSpPr>
        <p:spPr bwMode="auto">
          <a:xfrm>
            <a:off x="8078562" y="32430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Y1</a:t>
            </a:r>
          </a:p>
        </p:txBody>
      </p:sp>
      <p:sp>
        <p:nvSpPr>
          <p:cNvPr id="680979" name="Rectangle 1043"/>
          <p:cNvSpPr>
            <a:spLocks noChangeArrowheads="1"/>
          </p:cNvSpPr>
          <p:nvPr/>
        </p:nvSpPr>
        <p:spPr bwMode="auto">
          <a:xfrm>
            <a:off x="8078562" y="35478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Y2</a:t>
            </a:r>
          </a:p>
        </p:txBody>
      </p:sp>
      <p:sp>
        <p:nvSpPr>
          <p:cNvPr id="680980" name="Line 1044"/>
          <p:cNvSpPr>
            <a:spLocks noChangeShapeType="1"/>
          </p:cNvSpPr>
          <p:nvPr/>
        </p:nvSpPr>
        <p:spPr bwMode="auto">
          <a:xfrm flipH="1">
            <a:off x="6860950" y="40050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1" name="Rectangle 1045"/>
          <p:cNvSpPr>
            <a:spLocks noChangeArrowheads="1"/>
          </p:cNvSpPr>
          <p:nvPr/>
        </p:nvSpPr>
        <p:spPr bwMode="auto">
          <a:xfrm>
            <a:off x="7316562" y="35478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I4</a:t>
            </a:r>
          </a:p>
        </p:txBody>
      </p:sp>
      <p:sp>
        <p:nvSpPr>
          <p:cNvPr id="680982" name="Rectangle 1046"/>
          <p:cNvSpPr>
            <a:spLocks noChangeArrowheads="1"/>
          </p:cNvSpPr>
          <p:nvPr/>
        </p:nvSpPr>
        <p:spPr bwMode="auto">
          <a:xfrm>
            <a:off x="7316562" y="38526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I5</a:t>
            </a:r>
          </a:p>
        </p:txBody>
      </p:sp>
      <p:sp>
        <p:nvSpPr>
          <p:cNvPr id="680983" name="Rectangle 1047"/>
          <p:cNvSpPr>
            <a:spLocks noChangeArrowheads="1"/>
          </p:cNvSpPr>
          <p:nvPr/>
        </p:nvSpPr>
        <p:spPr bwMode="auto">
          <a:xfrm>
            <a:off x="7316562" y="41574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I6</a:t>
            </a:r>
          </a:p>
        </p:txBody>
      </p:sp>
      <p:sp>
        <p:nvSpPr>
          <p:cNvPr id="680984" name="Rectangle 1048"/>
          <p:cNvSpPr>
            <a:spLocks noChangeArrowheads="1"/>
          </p:cNvSpPr>
          <p:nvPr/>
        </p:nvSpPr>
        <p:spPr bwMode="auto">
          <a:xfrm>
            <a:off x="7316562" y="23286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I0 </a:t>
            </a:r>
          </a:p>
        </p:txBody>
      </p:sp>
      <p:sp>
        <p:nvSpPr>
          <p:cNvPr id="680985" name="Line 1049"/>
          <p:cNvSpPr>
            <a:spLocks noChangeShapeType="1"/>
          </p:cNvSpPr>
          <p:nvPr/>
        </p:nvSpPr>
        <p:spPr bwMode="auto">
          <a:xfrm flipH="1">
            <a:off x="6860950" y="43098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6" name="Line 1050"/>
          <p:cNvSpPr>
            <a:spLocks noChangeShapeType="1"/>
          </p:cNvSpPr>
          <p:nvPr/>
        </p:nvSpPr>
        <p:spPr bwMode="auto">
          <a:xfrm flipH="1">
            <a:off x="6860950" y="46146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7" name="Line 1051"/>
          <p:cNvSpPr>
            <a:spLocks noChangeShapeType="1"/>
          </p:cNvSpPr>
          <p:nvPr/>
        </p:nvSpPr>
        <p:spPr bwMode="auto">
          <a:xfrm flipH="1">
            <a:off x="8461150" y="3090649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88" name="Rectangle 1052"/>
          <p:cNvSpPr>
            <a:spLocks noChangeArrowheads="1"/>
          </p:cNvSpPr>
          <p:nvPr/>
        </p:nvSpPr>
        <p:spPr bwMode="auto">
          <a:xfrm>
            <a:off x="8078562" y="29382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Y0</a:t>
            </a:r>
          </a:p>
        </p:txBody>
      </p:sp>
      <p:sp>
        <p:nvSpPr>
          <p:cNvPr id="680989" name="Line 1053"/>
          <p:cNvSpPr>
            <a:spLocks noChangeShapeType="1"/>
          </p:cNvSpPr>
          <p:nvPr/>
        </p:nvSpPr>
        <p:spPr bwMode="auto">
          <a:xfrm flipH="1">
            <a:off x="6860950" y="2481049"/>
            <a:ext cx="4556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90" name="Rectangle 1054"/>
          <p:cNvSpPr>
            <a:spLocks noChangeArrowheads="1"/>
          </p:cNvSpPr>
          <p:nvPr/>
        </p:nvSpPr>
        <p:spPr bwMode="auto">
          <a:xfrm>
            <a:off x="7316562" y="44622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</a:rPr>
              <a:t>I7</a:t>
            </a:r>
          </a:p>
        </p:txBody>
      </p:sp>
      <p:sp>
        <p:nvSpPr>
          <p:cNvPr id="680991" name="Rectangle 1055"/>
          <p:cNvSpPr>
            <a:spLocks noChangeArrowheads="1"/>
          </p:cNvSpPr>
          <p:nvPr/>
        </p:nvSpPr>
        <p:spPr bwMode="auto">
          <a:xfrm>
            <a:off x="7088756" y="1871449"/>
            <a:ext cx="17518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Binary encoder</a:t>
            </a:r>
          </a:p>
        </p:txBody>
      </p:sp>
      <p:sp>
        <p:nvSpPr>
          <p:cNvPr id="33" name="Line 1030"/>
          <p:cNvSpPr>
            <a:spLocks noChangeShapeType="1"/>
          </p:cNvSpPr>
          <p:nvPr/>
        </p:nvSpPr>
        <p:spPr bwMode="auto">
          <a:xfrm>
            <a:off x="494043" y="5715000"/>
            <a:ext cx="60944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 sz="3400"/>
              <a:t>8-to-3 encoder Implementation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 dirty="0"/>
              <a:t>Simplified </a:t>
            </a:r>
            <a:r>
              <a:rPr lang="en-US" sz="2800" dirty="0" smtClean="0"/>
              <a:t>implementation: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Y0 = I1 + I3 + I5 + I7</a:t>
            </a:r>
            <a:br>
              <a:rPr lang="en-US" sz="2400" dirty="0"/>
            </a:br>
            <a:r>
              <a:rPr lang="en-US" sz="2400" dirty="0"/>
              <a:t>   Y1 = I2 + I3 + I6 + I7</a:t>
            </a:r>
            <a:br>
              <a:rPr lang="en-US" sz="2400" dirty="0"/>
            </a:br>
            <a:r>
              <a:rPr lang="en-US" sz="2400" dirty="0"/>
              <a:t>   Y2 = I4 + I5 + I6 + </a:t>
            </a:r>
            <a:r>
              <a:rPr lang="en-US" sz="2400" dirty="0" smtClean="0"/>
              <a:t>I7</a:t>
            </a:r>
          </a:p>
          <a:p>
            <a:pPr lvl="1" eaLnBrk="0" hangingPunct="0">
              <a:lnSpc>
                <a:spcPct val="90000"/>
              </a:lnSpc>
            </a:pPr>
            <a:endParaRPr lang="en-US" sz="1200" dirty="0"/>
          </a:p>
          <a:p>
            <a:pPr eaLnBrk="0" hangingPunct="0">
              <a:lnSpc>
                <a:spcPct val="90000"/>
              </a:lnSpc>
            </a:pPr>
            <a:r>
              <a:rPr lang="en-US" sz="2800" dirty="0" smtClean="0"/>
              <a:t>Limitations:</a:t>
            </a:r>
          </a:p>
          <a:p>
            <a:pPr lvl="1" eaLnBrk="0" hangingPunct="0">
              <a:lnSpc>
                <a:spcPct val="90000"/>
              </a:lnSpc>
            </a:pPr>
            <a:r>
              <a:rPr lang="en-US" sz="2400" dirty="0" smtClean="0"/>
              <a:t>I0 </a:t>
            </a:r>
            <a:r>
              <a:rPr lang="en-US" sz="2400" dirty="0"/>
              <a:t>has no effect on the </a:t>
            </a:r>
            <a:r>
              <a:rPr lang="en-US" sz="2400" dirty="0" smtClean="0"/>
              <a:t>output</a:t>
            </a:r>
          </a:p>
          <a:p>
            <a:pPr lvl="1" eaLnBrk="0" hangingPunct="0">
              <a:lnSpc>
                <a:spcPct val="90000"/>
              </a:lnSpc>
            </a:pPr>
            <a:r>
              <a:rPr lang="en-US" sz="2400" dirty="0" smtClean="0"/>
              <a:t>Only </a:t>
            </a:r>
            <a:r>
              <a:rPr lang="en-US" sz="2400" dirty="0"/>
              <a:t>one input can be </a:t>
            </a:r>
            <a:r>
              <a:rPr lang="en-US" sz="2400" dirty="0" smtClean="0"/>
              <a:t>activated</a:t>
            </a:r>
          </a:p>
          <a:p>
            <a:pPr lvl="1" eaLnBrk="0" hangingPunct="0">
              <a:lnSpc>
                <a:spcPct val="90000"/>
              </a:lnSpc>
            </a:pPr>
            <a:endParaRPr lang="en-US" sz="1400" dirty="0"/>
          </a:p>
          <a:p>
            <a:pPr eaLnBrk="0" hangingPunct="0">
              <a:lnSpc>
                <a:spcPct val="90000"/>
              </a:lnSpc>
            </a:pPr>
            <a:r>
              <a:rPr lang="en-US" sz="2800" dirty="0" smtClean="0"/>
              <a:t>Application:</a:t>
            </a:r>
          </a:p>
          <a:p>
            <a:pPr lvl="1" eaLnBrk="0" hangingPunct="0">
              <a:lnSpc>
                <a:spcPct val="90000"/>
              </a:lnSpc>
            </a:pPr>
            <a:r>
              <a:rPr lang="en-US" sz="2400" dirty="0" smtClean="0"/>
              <a:t>Handling multiple </a:t>
            </a:r>
            <a:r>
              <a:rPr lang="en-US" sz="2400" dirty="0"/>
              <a:t>devices </a:t>
            </a:r>
            <a:r>
              <a:rPr lang="en-US" sz="2400" dirty="0" smtClean="0"/>
              <a:t>requests. But</a:t>
            </a:r>
            <a:r>
              <a:rPr lang="en-US" sz="2400" dirty="0"/>
              <a:t>, no simultaneous requests </a:t>
            </a:r>
            <a:endParaRPr lang="en-US" sz="2400" dirty="0" smtClean="0"/>
          </a:p>
          <a:p>
            <a:pPr lvl="1" eaLnBrk="0" hangingPunct="0">
              <a:lnSpc>
                <a:spcPct val="90000"/>
              </a:lnSpc>
            </a:pPr>
            <a:r>
              <a:rPr lang="en-US" sz="2400" dirty="0" smtClean="0"/>
              <a:t>Establishing priorities to solve </a:t>
            </a:r>
            <a:r>
              <a:rPr lang="en-US" sz="2400" dirty="0"/>
              <a:t>the problem of multiple </a:t>
            </a:r>
            <a:r>
              <a:rPr lang="en-US" sz="2400" dirty="0" smtClean="0"/>
              <a:t>requests</a:t>
            </a:r>
            <a:endParaRPr lang="en-US" sz="2400" dirty="0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E54BB1-E093-41A2-97E0-2E1501C76E2F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252352" y="1369540"/>
            <a:ext cx="3694906" cy="2668588"/>
            <a:chOff x="4419600" y="2133600"/>
            <a:chExt cx="4722813" cy="3276600"/>
          </a:xfrm>
        </p:grpSpPr>
        <p:sp>
          <p:nvSpPr>
            <p:cNvPr id="683012" name="Arc 4"/>
            <p:cNvSpPr>
              <a:spLocks/>
            </p:cNvSpPr>
            <p:nvPr/>
          </p:nvSpPr>
          <p:spPr bwMode="auto">
            <a:xfrm>
              <a:off x="7694613" y="2211388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3" name="Arc 5"/>
            <p:cNvSpPr>
              <a:spLocks/>
            </p:cNvSpPr>
            <p:nvPr/>
          </p:nvSpPr>
          <p:spPr bwMode="auto">
            <a:xfrm>
              <a:off x="7696200" y="2590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4" name="Arc 6"/>
            <p:cNvSpPr>
              <a:spLocks/>
            </p:cNvSpPr>
            <p:nvPr/>
          </p:nvSpPr>
          <p:spPr bwMode="auto">
            <a:xfrm>
              <a:off x="7697788" y="2212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5" name="Arc 7"/>
            <p:cNvSpPr>
              <a:spLocks/>
            </p:cNvSpPr>
            <p:nvPr/>
          </p:nvSpPr>
          <p:spPr bwMode="auto">
            <a:xfrm>
              <a:off x="7696200" y="2514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6" name="Line 8"/>
            <p:cNvSpPr>
              <a:spLocks noChangeShapeType="1"/>
            </p:cNvSpPr>
            <p:nvPr/>
          </p:nvSpPr>
          <p:spPr bwMode="auto">
            <a:xfrm flipH="1">
              <a:off x="7088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7" name="Line 9"/>
            <p:cNvSpPr>
              <a:spLocks noChangeShapeType="1"/>
            </p:cNvSpPr>
            <p:nvPr/>
          </p:nvSpPr>
          <p:spPr bwMode="auto">
            <a:xfrm flipH="1">
              <a:off x="7088188" y="2514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8" name="Line 10"/>
            <p:cNvSpPr>
              <a:spLocks noChangeShapeType="1"/>
            </p:cNvSpPr>
            <p:nvPr/>
          </p:nvSpPr>
          <p:spPr bwMode="auto">
            <a:xfrm flipH="1">
              <a:off x="7088188" y="2743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 flipH="1">
              <a:off x="7088188" y="2971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0" name="Line 12"/>
            <p:cNvSpPr>
              <a:spLocks noChangeShapeType="1"/>
            </p:cNvSpPr>
            <p:nvPr/>
          </p:nvSpPr>
          <p:spPr bwMode="auto">
            <a:xfrm flipH="1">
              <a:off x="8535988" y="2667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1" name="Arc 13"/>
            <p:cNvSpPr>
              <a:spLocks/>
            </p:cNvSpPr>
            <p:nvPr/>
          </p:nvSpPr>
          <p:spPr bwMode="auto">
            <a:xfrm>
              <a:off x="7694613" y="3355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2" name="Arc 14"/>
            <p:cNvSpPr>
              <a:spLocks/>
            </p:cNvSpPr>
            <p:nvPr/>
          </p:nvSpPr>
          <p:spPr bwMode="auto">
            <a:xfrm>
              <a:off x="7696200" y="3733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3" name="Arc 15"/>
            <p:cNvSpPr>
              <a:spLocks/>
            </p:cNvSpPr>
            <p:nvPr/>
          </p:nvSpPr>
          <p:spPr bwMode="auto">
            <a:xfrm>
              <a:off x="7697788" y="3355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4" name="Arc 16"/>
            <p:cNvSpPr>
              <a:spLocks/>
            </p:cNvSpPr>
            <p:nvPr/>
          </p:nvSpPr>
          <p:spPr bwMode="auto">
            <a:xfrm>
              <a:off x="7696200" y="3657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5" name="Line 17"/>
            <p:cNvSpPr>
              <a:spLocks noChangeShapeType="1"/>
            </p:cNvSpPr>
            <p:nvPr/>
          </p:nvSpPr>
          <p:spPr bwMode="auto">
            <a:xfrm flipH="1">
              <a:off x="7088188" y="3429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6" name="Line 18"/>
            <p:cNvSpPr>
              <a:spLocks noChangeShapeType="1"/>
            </p:cNvSpPr>
            <p:nvPr/>
          </p:nvSpPr>
          <p:spPr bwMode="auto">
            <a:xfrm flipH="1">
              <a:off x="7088188" y="3657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 flipH="1">
              <a:off x="6478588" y="3886200"/>
              <a:ext cx="1370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8" name="Line 20"/>
            <p:cNvSpPr>
              <a:spLocks noChangeShapeType="1"/>
            </p:cNvSpPr>
            <p:nvPr/>
          </p:nvSpPr>
          <p:spPr bwMode="auto">
            <a:xfrm flipH="1">
              <a:off x="6783388" y="4114800"/>
              <a:ext cx="989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8535988" y="3810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0" name="Arc 22"/>
            <p:cNvSpPr>
              <a:spLocks/>
            </p:cNvSpPr>
            <p:nvPr/>
          </p:nvSpPr>
          <p:spPr bwMode="auto">
            <a:xfrm>
              <a:off x="7694613" y="4498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1" name="Arc 23"/>
            <p:cNvSpPr>
              <a:spLocks/>
            </p:cNvSpPr>
            <p:nvPr/>
          </p:nvSpPr>
          <p:spPr bwMode="auto">
            <a:xfrm>
              <a:off x="7696200" y="4876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2" name="Arc 24"/>
            <p:cNvSpPr>
              <a:spLocks/>
            </p:cNvSpPr>
            <p:nvPr/>
          </p:nvSpPr>
          <p:spPr bwMode="auto">
            <a:xfrm>
              <a:off x="7697788" y="4498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3" name="Arc 25"/>
            <p:cNvSpPr>
              <a:spLocks/>
            </p:cNvSpPr>
            <p:nvPr/>
          </p:nvSpPr>
          <p:spPr bwMode="auto">
            <a:xfrm>
              <a:off x="7696200" y="4800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 flipH="1">
              <a:off x="7088188" y="4572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 flipH="1">
              <a:off x="7088188" y="4800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 flipH="1">
              <a:off x="7088188" y="5029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H="1">
              <a:off x="7088188" y="5257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H="1">
              <a:off x="8535988" y="4953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39" name="Line 31"/>
            <p:cNvSpPr>
              <a:spLocks noChangeShapeType="1"/>
            </p:cNvSpPr>
            <p:nvPr/>
          </p:nvSpPr>
          <p:spPr bwMode="auto">
            <a:xfrm flipH="1">
              <a:off x="4802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 flipH="1">
              <a:off x="4802188" y="266700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1" name="Line 33"/>
            <p:cNvSpPr>
              <a:spLocks noChangeShapeType="1"/>
            </p:cNvSpPr>
            <p:nvPr/>
          </p:nvSpPr>
          <p:spPr bwMode="auto">
            <a:xfrm flipH="1">
              <a:off x="4802188" y="31242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2" name="Line 34"/>
            <p:cNvSpPr>
              <a:spLocks noChangeShapeType="1"/>
            </p:cNvSpPr>
            <p:nvPr/>
          </p:nvSpPr>
          <p:spPr bwMode="auto">
            <a:xfrm flipH="1">
              <a:off x="4802188" y="36576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3" name="Line 35"/>
            <p:cNvSpPr>
              <a:spLocks noChangeShapeType="1"/>
            </p:cNvSpPr>
            <p:nvPr/>
          </p:nvSpPr>
          <p:spPr bwMode="auto">
            <a:xfrm flipH="1">
              <a:off x="4802188" y="4038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4" name="Line 36"/>
            <p:cNvSpPr>
              <a:spLocks noChangeShapeType="1"/>
            </p:cNvSpPr>
            <p:nvPr/>
          </p:nvSpPr>
          <p:spPr bwMode="auto">
            <a:xfrm flipH="1">
              <a:off x="4802188" y="4419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5" name="Line 37"/>
            <p:cNvSpPr>
              <a:spLocks noChangeShapeType="1"/>
            </p:cNvSpPr>
            <p:nvPr/>
          </p:nvSpPr>
          <p:spPr bwMode="auto">
            <a:xfrm flipH="1">
              <a:off x="4802188" y="4800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6" name="Line 38"/>
            <p:cNvSpPr>
              <a:spLocks noChangeShapeType="1"/>
            </p:cNvSpPr>
            <p:nvPr/>
          </p:nvSpPr>
          <p:spPr bwMode="auto">
            <a:xfrm flipH="1">
              <a:off x="4802188" y="52578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47" name="Rectangle 39"/>
            <p:cNvSpPr>
              <a:spLocks noChangeArrowheads="1"/>
            </p:cNvSpPr>
            <p:nvPr/>
          </p:nvSpPr>
          <p:spPr bwMode="auto">
            <a:xfrm>
              <a:off x="4419600" y="2514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I1</a:t>
              </a:r>
            </a:p>
          </p:txBody>
        </p:sp>
        <p:sp>
          <p:nvSpPr>
            <p:cNvPr id="683048" name="Rectangle 40"/>
            <p:cNvSpPr>
              <a:spLocks noChangeArrowheads="1"/>
            </p:cNvSpPr>
            <p:nvPr/>
          </p:nvSpPr>
          <p:spPr bwMode="auto">
            <a:xfrm>
              <a:off x="4419600" y="2971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I2</a:t>
              </a:r>
            </a:p>
          </p:txBody>
        </p:sp>
        <p:sp>
          <p:nvSpPr>
            <p:cNvPr id="683049" name="Rectangle 41"/>
            <p:cNvSpPr>
              <a:spLocks noChangeArrowheads="1"/>
            </p:cNvSpPr>
            <p:nvPr/>
          </p:nvSpPr>
          <p:spPr bwMode="auto">
            <a:xfrm>
              <a:off x="4419600" y="3505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I3</a:t>
              </a:r>
            </a:p>
          </p:txBody>
        </p:sp>
        <p:sp>
          <p:nvSpPr>
            <p:cNvPr id="683050" name="Rectangle 42"/>
            <p:cNvSpPr>
              <a:spLocks noChangeArrowheads="1"/>
            </p:cNvSpPr>
            <p:nvPr/>
          </p:nvSpPr>
          <p:spPr bwMode="auto">
            <a:xfrm>
              <a:off x="44196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I4</a:t>
              </a:r>
            </a:p>
          </p:txBody>
        </p:sp>
        <p:sp>
          <p:nvSpPr>
            <p:cNvPr id="683051" name="Rectangle 43"/>
            <p:cNvSpPr>
              <a:spLocks noChangeArrowheads="1"/>
            </p:cNvSpPr>
            <p:nvPr/>
          </p:nvSpPr>
          <p:spPr bwMode="auto">
            <a:xfrm>
              <a:off x="4419600" y="4267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I5</a:t>
              </a:r>
            </a:p>
          </p:txBody>
        </p:sp>
        <p:sp>
          <p:nvSpPr>
            <p:cNvPr id="683052" name="Rectangle 44"/>
            <p:cNvSpPr>
              <a:spLocks noChangeArrowheads="1"/>
            </p:cNvSpPr>
            <p:nvPr/>
          </p:nvSpPr>
          <p:spPr bwMode="auto">
            <a:xfrm>
              <a:off x="44196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I6</a:t>
              </a:r>
            </a:p>
          </p:txBody>
        </p:sp>
        <p:sp>
          <p:nvSpPr>
            <p:cNvPr id="683053" name="Rectangle 45"/>
            <p:cNvSpPr>
              <a:spLocks noChangeArrowheads="1"/>
            </p:cNvSpPr>
            <p:nvPr/>
          </p:nvSpPr>
          <p:spPr bwMode="auto">
            <a:xfrm>
              <a:off x="44196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I0 </a:t>
              </a:r>
            </a:p>
          </p:txBody>
        </p:sp>
        <p:sp>
          <p:nvSpPr>
            <p:cNvPr id="683054" name="Rectangle 46"/>
            <p:cNvSpPr>
              <a:spLocks noChangeArrowheads="1"/>
            </p:cNvSpPr>
            <p:nvPr/>
          </p:nvSpPr>
          <p:spPr bwMode="auto">
            <a:xfrm>
              <a:off x="4419600" y="51054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I7</a:t>
              </a:r>
            </a:p>
          </p:txBody>
        </p:sp>
        <p:sp>
          <p:nvSpPr>
            <p:cNvPr id="683055" name="Line 47"/>
            <p:cNvSpPr>
              <a:spLocks noChangeShapeType="1"/>
            </p:cNvSpPr>
            <p:nvPr/>
          </p:nvSpPr>
          <p:spPr bwMode="auto">
            <a:xfrm>
              <a:off x="7086600" y="3659188"/>
              <a:ext cx="0" cy="11414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56" name="Freeform 48"/>
            <p:cNvSpPr>
              <a:spLocks/>
            </p:cNvSpPr>
            <p:nvPr/>
          </p:nvSpPr>
          <p:spPr bwMode="auto">
            <a:xfrm>
              <a:off x="6781800" y="2971800"/>
              <a:ext cx="306388" cy="2287588"/>
            </a:xfrm>
            <a:custGeom>
              <a:avLst/>
              <a:gdLst>
                <a:gd name="T0" fmla="*/ 192 w 193"/>
                <a:gd name="T1" fmla="*/ 0 h 1441"/>
                <a:gd name="T2" fmla="*/ 0 w 193"/>
                <a:gd name="T3" fmla="*/ 0 h 1441"/>
                <a:gd name="T4" fmla="*/ 0 w 193"/>
                <a:gd name="T5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" h="1441">
                  <a:moveTo>
                    <a:pt x="192" y="0"/>
                  </a:moveTo>
                  <a:lnTo>
                    <a:pt x="0" y="0"/>
                  </a:lnTo>
                  <a:lnTo>
                    <a:pt x="0" y="144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57" name="Freeform 49"/>
            <p:cNvSpPr>
              <a:spLocks/>
            </p:cNvSpPr>
            <p:nvPr/>
          </p:nvSpPr>
          <p:spPr bwMode="auto">
            <a:xfrm>
              <a:off x="5410200" y="2743200"/>
              <a:ext cx="1677988" cy="2058988"/>
            </a:xfrm>
            <a:custGeom>
              <a:avLst/>
              <a:gdLst>
                <a:gd name="T0" fmla="*/ 1056 w 1057"/>
                <a:gd name="T1" fmla="*/ 0 h 1297"/>
                <a:gd name="T2" fmla="*/ 672 w 1057"/>
                <a:gd name="T3" fmla="*/ 0 h 1297"/>
                <a:gd name="T4" fmla="*/ 672 w 1057"/>
                <a:gd name="T5" fmla="*/ 1296 h 1297"/>
                <a:gd name="T6" fmla="*/ 0 w 1057"/>
                <a:gd name="T7" fmla="*/ 129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97">
                  <a:moveTo>
                    <a:pt x="1056" y="0"/>
                  </a:moveTo>
                  <a:lnTo>
                    <a:pt x="672" y="0"/>
                  </a:lnTo>
                  <a:lnTo>
                    <a:pt x="672" y="1296"/>
                  </a:lnTo>
                  <a:lnTo>
                    <a:pt x="0" y="129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58" name="Freeform 50"/>
            <p:cNvSpPr>
              <a:spLocks/>
            </p:cNvSpPr>
            <p:nvPr/>
          </p:nvSpPr>
          <p:spPr bwMode="auto">
            <a:xfrm>
              <a:off x="5410200" y="2514600"/>
              <a:ext cx="1677988" cy="1906588"/>
            </a:xfrm>
            <a:custGeom>
              <a:avLst/>
              <a:gdLst>
                <a:gd name="T0" fmla="*/ 1056 w 1057"/>
                <a:gd name="T1" fmla="*/ 0 h 1201"/>
                <a:gd name="T2" fmla="*/ 480 w 1057"/>
                <a:gd name="T3" fmla="*/ 0 h 1201"/>
                <a:gd name="T4" fmla="*/ 480 w 1057"/>
                <a:gd name="T5" fmla="*/ 1200 h 1201"/>
                <a:gd name="T6" fmla="*/ 0 w 1057"/>
                <a:gd name="T7" fmla="*/ 120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01">
                  <a:moveTo>
                    <a:pt x="1056" y="0"/>
                  </a:moveTo>
                  <a:lnTo>
                    <a:pt x="480" y="0"/>
                  </a:lnTo>
                  <a:lnTo>
                    <a:pt x="480" y="1200"/>
                  </a:lnTo>
                  <a:lnTo>
                    <a:pt x="0" y="120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59" name="Freeform 51"/>
            <p:cNvSpPr>
              <a:spLocks/>
            </p:cNvSpPr>
            <p:nvPr/>
          </p:nvSpPr>
          <p:spPr bwMode="auto">
            <a:xfrm>
              <a:off x="6172200" y="4419600"/>
              <a:ext cx="915988" cy="611188"/>
            </a:xfrm>
            <a:custGeom>
              <a:avLst/>
              <a:gdLst>
                <a:gd name="T0" fmla="*/ 0 w 577"/>
                <a:gd name="T1" fmla="*/ 0 h 385"/>
                <a:gd name="T2" fmla="*/ 0 w 577"/>
                <a:gd name="T3" fmla="*/ 384 h 385"/>
                <a:gd name="T4" fmla="*/ 576 w 577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7" h="385">
                  <a:moveTo>
                    <a:pt x="0" y="0"/>
                  </a:moveTo>
                  <a:lnTo>
                    <a:pt x="0" y="384"/>
                  </a:lnTo>
                  <a:lnTo>
                    <a:pt x="576" y="38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60" name="Freeform 52"/>
            <p:cNvSpPr>
              <a:spLocks/>
            </p:cNvSpPr>
            <p:nvPr/>
          </p:nvSpPr>
          <p:spPr bwMode="auto">
            <a:xfrm>
              <a:off x="5486400" y="2286000"/>
              <a:ext cx="1601788" cy="1754188"/>
            </a:xfrm>
            <a:custGeom>
              <a:avLst/>
              <a:gdLst>
                <a:gd name="T0" fmla="*/ 1008 w 1009"/>
                <a:gd name="T1" fmla="*/ 0 h 1105"/>
                <a:gd name="T2" fmla="*/ 192 w 1009"/>
                <a:gd name="T3" fmla="*/ 0 h 1105"/>
                <a:gd name="T4" fmla="*/ 192 w 1009"/>
                <a:gd name="T5" fmla="*/ 1104 h 1105"/>
                <a:gd name="T6" fmla="*/ 0 w 1009"/>
                <a:gd name="T7" fmla="*/ 1104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1105">
                  <a:moveTo>
                    <a:pt x="1008" y="0"/>
                  </a:moveTo>
                  <a:lnTo>
                    <a:pt x="192" y="0"/>
                  </a:lnTo>
                  <a:lnTo>
                    <a:pt x="192" y="1104"/>
                  </a:lnTo>
                  <a:lnTo>
                    <a:pt x="0" y="110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61" name="Freeform 53"/>
            <p:cNvSpPr>
              <a:spLocks/>
            </p:cNvSpPr>
            <p:nvPr/>
          </p:nvSpPr>
          <p:spPr bwMode="auto">
            <a:xfrm>
              <a:off x="5486400" y="3124200"/>
              <a:ext cx="1601788" cy="306388"/>
            </a:xfrm>
            <a:custGeom>
              <a:avLst/>
              <a:gdLst>
                <a:gd name="T0" fmla="*/ 1008 w 1009"/>
                <a:gd name="T1" fmla="*/ 192 h 193"/>
                <a:gd name="T2" fmla="*/ 0 w 1009"/>
                <a:gd name="T3" fmla="*/ 192 h 193"/>
                <a:gd name="T4" fmla="*/ 0 w 1009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9" h="193">
                  <a:moveTo>
                    <a:pt x="1008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62" name="Freeform 54"/>
            <p:cNvSpPr>
              <a:spLocks/>
            </p:cNvSpPr>
            <p:nvPr/>
          </p:nvSpPr>
          <p:spPr bwMode="auto">
            <a:xfrm>
              <a:off x="5029200" y="2667000"/>
              <a:ext cx="2058988" cy="1906588"/>
            </a:xfrm>
            <a:custGeom>
              <a:avLst/>
              <a:gdLst>
                <a:gd name="T0" fmla="*/ 1296 w 1297"/>
                <a:gd name="T1" fmla="*/ 1200 h 1201"/>
                <a:gd name="T2" fmla="*/ 96 w 1297"/>
                <a:gd name="T3" fmla="*/ 1200 h 1201"/>
                <a:gd name="T4" fmla="*/ 96 w 1297"/>
                <a:gd name="T5" fmla="*/ 0 h 1201"/>
                <a:gd name="T6" fmla="*/ 0 w 1297"/>
                <a:gd name="T7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1201">
                  <a:moveTo>
                    <a:pt x="1296" y="1200"/>
                  </a:moveTo>
                  <a:lnTo>
                    <a:pt x="96" y="120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063" name="Oval 55"/>
            <p:cNvSpPr>
              <a:spLocks noChangeArrowheads="1"/>
            </p:cNvSpPr>
            <p:nvPr/>
          </p:nvSpPr>
          <p:spPr bwMode="auto">
            <a:xfrm>
              <a:off x="7016750" y="3587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64" name="Oval 56"/>
            <p:cNvSpPr>
              <a:spLocks noChangeArrowheads="1"/>
            </p:cNvSpPr>
            <p:nvPr/>
          </p:nvSpPr>
          <p:spPr bwMode="auto">
            <a:xfrm>
              <a:off x="6711950" y="4044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65" name="Oval 57"/>
            <p:cNvSpPr>
              <a:spLocks noChangeArrowheads="1"/>
            </p:cNvSpPr>
            <p:nvPr/>
          </p:nvSpPr>
          <p:spPr bwMode="auto">
            <a:xfrm>
              <a:off x="6407150" y="38163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66" name="Oval 58"/>
            <p:cNvSpPr>
              <a:spLocks noChangeArrowheads="1"/>
            </p:cNvSpPr>
            <p:nvPr/>
          </p:nvSpPr>
          <p:spPr bwMode="auto">
            <a:xfrm>
              <a:off x="6102350" y="4349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67" name="Oval 59"/>
            <p:cNvSpPr>
              <a:spLocks noChangeArrowheads="1"/>
            </p:cNvSpPr>
            <p:nvPr/>
          </p:nvSpPr>
          <p:spPr bwMode="auto">
            <a:xfrm>
              <a:off x="6711950" y="5187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068" name="Rectangle 60"/>
            <p:cNvSpPr>
              <a:spLocks noChangeArrowheads="1"/>
            </p:cNvSpPr>
            <p:nvPr/>
          </p:nvSpPr>
          <p:spPr bwMode="auto">
            <a:xfrm>
              <a:off x="8609013" y="3429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683069" name="Rectangle 61"/>
            <p:cNvSpPr>
              <a:spLocks noChangeArrowheads="1"/>
            </p:cNvSpPr>
            <p:nvPr/>
          </p:nvSpPr>
          <p:spPr bwMode="auto">
            <a:xfrm>
              <a:off x="8609013" y="4572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Y0</a:t>
              </a:r>
            </a:p>
          </p:txBody>
        </p:sp>
        <p:sp>
          <p:nvSpPr>
            <p:cNvPr id="683070" name="Rectangle 62"/>
            <p:cNvSpPr>
              <a:spLocks noChangeArrowheads="1"/>
            </p:cNvSpPr>
            <p:nvPr/>
          </p:nvSpPr>
          <p:spPr bwMode="auto">
            <a:xfrm>
              <a:off x="8609013" y="2286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Need priority in most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BFADF4-DCC6-4212-A101-63585BC9E709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70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50015"/>
              </p:ext>
            </p:extLst>
          </p:nvPr>
        </p:nvGraphicFramePr>
        <p:xfrm>
          <a:off x="914400" y="1828800"/>
          <a:ext cx="6691313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Artwork" r:id="rId4" imgW="4238095" imgH="2190476" progId="Adobe.Illustrator.7">
                  <p:embed/>
                </p:oleObj>
              </mc:Choice>
              <mc:Fallback>
                <p:oleObj name="Artwork" r:id="rId4" imgW="4238095" imgH="219047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6691313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2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/>
            <a:r>
              <a:rPr lang="en-US" sz="3600"/>
              <a:t>Priority Encoder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dirty="0"/>
              <a:t>Assign priorities to the inputs</a:t>
            </a:r>
          </a:p>
          <a:p>
            <a:pPr eaLnBrk="0" hangingPunct="0">
              <a:lnSpc>
                <a:spcPct val="90000"/>
              </a:lnSpc>
            </a:pPr>
            <a:r>
              <a:rPr lang="en-US" sz="3000" dirty="0"/>
              <a:t>When more than one input are asserted, the output generates the code of the input with the  highest </a:t>
            </a:r>
            <a:r>
              <a:rPr lang="en-US" sz="3000" dirty="0" smtClean="0"/>
              <a:t>priority</a:t>
            </a:r>
          </a:p>
          <a:p>
            <a:pPr lvl="2" eaLnBrk="0" hangingPunct="0">
              <a:lnSpc>
                <a:spcPct val="90000"/>
              </a:lnSpc>
            </a:pPr>
            <a:endParaRPr lang="en-US" sz="1700" dirty="0"/>
          </a:p>
          <a:p>
            <a:pPr eaLnBrk="0" hangingPunct="0">
              <a:lnSpc>
                <a:spcPct val="90000"/>
              </a:lnSpc>
            </a:pPr>
            <a:r>
              <a:rPr lang="en-US" sz="2800" dirty="0"/>
              <a:t>Priority </a:t>
            </a:r>
            <a:r>
              <a:rPr lang="en-US" sz="2800" dirty="0" smtClean="0"/>
              <a:t>Encoder: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/>
              <a:t> </a:t>
            </a:r>
            <a:r>
              <a:rPr lang="en-US" sz="1800" dirty="0" smtClean="0"/>
              <a:t> H7=I7                  </a:t>
            </a:r>
            <a:r>
              <a:rPr lang="en-US" sz="1800" dirty="0"/>
              <a:t>(Highest Priority)</a:t>
            </a:r>
            <a:br>
              <a:rPr lang="en-US" sz="1800" dirty="0"/>
            </a:br>
            <a:r>
              <a:rPr lang="en-US" sz="1800" dirty="0"/>
              <a:t>  H6=I6.I7’</a:t>
            </a:r>
            <a:br>
              <a:rPr lang="en-US" sz="1800" dirty="0"/>
            </a:br>
            <a:r>
              <a:rPr lang="en-US" sz="1800" dirty="0"/>
              <a:t>  H5=I5.I6’.I7’</a:t>
            </a:r>
            <a:br>
              <a:rPr lang="en-US" sz="1800" dirty="0"/>
            </a:br>
            <a:r>
              <a:rPr lang="en-US" sz="1800" dirty="0"/>
              <a:t>  H4=I4.I5’.I6’.I7’</a:t>
            </a:r>
            <a:br>
              <a:rPr lang="en-US" sz="1800" dirty="0"/>
            </a:br>
            <a:r>
              <a:rPr lang="en-US" sz="1800" dirty="0"/>
              <a:t>  H3=I3.I4’.I5’.I6’.I7’</a:t>
            </a:r>
            <a:br>
              <a:rPr lang="en-US" sz="1800" dirty="0"/>
            </a:br>
            <a:r>
              <a:rPr lang="en-US" sz="1800" dirty="0"/>
              <a:t>  H2=I2.I3’.I4’.I5’.I6’.I7’</a:t>
            </a:r>
            <a:br>
              <a:rPr lang="en-US" sz="1800" dirty="0"/>
            </a:br>
            <a:r>
              <a:rPr lang="en-US" sz="1800" dirty="0"/>
              <a:t>  H1=I1. I2’.I3’.I4’.I5’.I6’.I7’</a:t>
            </a:r>
            <a:br>
              <a:rPr lang="en-US" sz="1800" dirty="0"/>
            </a:br>
            <a:r>
              <a:rPr lang="en-US" sz="1800" dirty="0"/>
              <a:t>  H0=I0.I1’. I2’.I3’.I4’.I5’.I6’.I7’ </a:t>
            </a:r>
            <a:br>
              <a:rPr lang="en-US" sz="1800" dirty="0"/>
            </a:br>
            <a:r>
              <a:rPr lang="en-US" sz="1800" dirty="0"/>
              <a:t>  IDLE= I0’.I1’. I2’.I3’.I4’.I5’.I6’.I7’</a:t>
            </a:r>
            <a:r>
              <a:rPr lang="en-US" sz="2000" dirty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dirty="0" smtClean="0"/>
              <a:t>Encoder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 </a:t>
            </a:r>
            <a:r>
              <a:rPr lang="en-US" sz="1600" dirty="0"/>
              <a:t> </a:t>
            </a:r>
            <a:r>
              <a:rPr lang="en-US" sz="1800" dirty="0"/>
              <a:t>A0=Y0 = H1 + H3 + H5 + H7</a:t>
            </a:r>
            <a:br>
              <a:rPr lang="en-US" sz="1800" dirty="0"/>
            </a:br>
            <a:r>
              <a:rPr lang="en-US" sz="1800" dirty="0"/>
              <a:t>  A1=Y1 = H2 + H3 + H6 + H7</a:t>
            </a:r>
            <a:br>
              <a:rPr lang="en-US" sz="1800" dirty="0"/>
            </a:br>
            <a:r>
              <a:rPr lang="en-US" sz="1800" dirty="0"/>
              <a:t>  A2=Y2 = H4 + H5 + H6 + H7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1F410F-BF50-41ED-885F-9897EF128D04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685126" name="Group 70"/>
          <p:cNvGrpSpPr>
            <a:grpSpLocks/>
          </p:cNvGrpSpPr>
          <p:nvPr/>
        </p:nvGrpSpPr>
        <p:grpSpPr bwMode="auto">
          <a:xfrm>
            <a:off x="4380770" y="2544738"/>
            <a:ext cx="4876800" cy="3803650"/>
            <a:chOff x="2687" y="1728"/>
            <a:chExt cx="3072" cy="2396"/>
          </a:xfrm>
        </p:grpSpPr>
        <p:sp>
          <p:nvSpPr>
            <p:cNvPr id="685060" name="Rectangle 4"/>
            <p:cNvSpPr>
              <a:spLocks noChangeArrowheads="1"/>
            </p:cNvSpPr>
            <p:nvPr/>
          </p:nvSpPr>
          <p:spPr bwMode="auto">
            <a:xfrm>
              <a:off x="4467" y="2164"/>
              <a:ext cx="712" cy="162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1" name="Line 5"/>
            <p:cNvSpPr>
              <a:spLocks noChangeShapeType="1"/>
            </p:cNvSpPr>
            <p:nvPr/>
          </p:nvSpPr>
          <p:spPr bwMode="auto">
            <a:xfrm flipH="1">
              <a:off x="5184" y="3072"/>
              <a:ext cx="2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2" name="Line 6"/>
            <p:cNvSpPr>
              <a:spLocks noChangeShapeType="1"/>
            </p:cNvSpPr>
            <p:nvPr/>
          </p:nvSpPr>
          <p:spPr bwMode="auto">
            <a:xfrm flipH="1">
              <a:off x="5184" y="2880"/>
              <a:ext cx="2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3" name="Line 7"/>
            <p:cNvSpPr>
              <a:spLocks noChangeShapeType="1"/>
            </p:cNvSpPr>
            <p:nvPr/>
          </p:nvSpPr>
          <p:spPr bwMode="auto">
            <a:xfrm flipH="1">
              <a:off x="3984" y="2496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4" name="Rectangle 8"/>
            <p:cNvSpPr>
              <a:spLocks noChangeArrowheads="1"/>
            </p:cNvSpPr>
            <p:nvPr/>
          </p:nvSpPr>
          <p:spPr bwMode="auto">
            <a:xfrm>
              <a:off x="4463" y="240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I6</a:t>
              </a:r>
            </a:p>
          </p:txBody>
        </p:sp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4463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I5</a:t>
              </a:r>
            </a:p>
          </p:txBody>
        </p:sp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4463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I4</a:t>
              </a:r>
            </a:p>
          </p:txBody>
        </p:sp>
        <p:sp>
          <p:nvSpPr>
            <p:cNvPr id="685067" name="Line 11"/>
            <p:cNvSpPr>
              <a:spLocks noChangeShapeType="1"/>
            </p:cNvSpPr>
            <p:nvPr/>
          </p:nvSpPr>
          <p:spPr bwMode="auto">
            <a:xfrm flipH="1">
              <a:off x="3984" y="2688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 flipH="1">
              <a:off x="3984" y="2880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69" name="Line 13"/>
            <p:cNvSpPr>
              <a:spLocks noChangeShapeType="1"/>
            </p:cNvSpPr>
            <p:nvPr/>
          </p:nvSpPr>
          <p:spPr bwMode="auto">
            <a:xfrm flipH="1">
              <a:off x="3984" y="3072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4943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Y1</a:t>
              </a:r>
            </a:p>
          </p:txBody>
        </p:sp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4943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Y0</a:t>
              </a:r>
            </a:p>
          </p:txBody>
        </p:sp>
        <p:sp>
          <p:nvSpPr>
            <p:cNvPr id="685072" name="Line 16"/>
            <p:cNvSpPr>
              <a:spLocks noChangeShapeType="1"/>
            </p:cNvSpPr>
            <p:nvPr/>
          </p:nvSpPr>
          <p:spPr bwMode="auto">
            <a:xfrm flipH="1">
              <a:off x="3984" y="3264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4463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I3</a:t>
              </a:r>
            </a:p>
          </p:txBody>
        </p:sp>
        <p:sp>
          <p:nvSpPr>
            <p:cNvPr id="685074" name="Rectangle 18"/>
            <p:cNvSpPr>
              <a:spLocks noChangeArrowheads="1"/>
            </p:cNvSpPr>
            <p:nvPr/>
          </p:nvSpPr>
          <p:spPr bwMode="auto">
            <a:xfrm>
              <a:off x="4463" y="316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I2</a:t>
              </a:r>
            </a:p>
          </p:txBody>
        </p:sp>
        <p:sp>
          <p:nvSpPr>
            <p:cNvPr id="685075" name="Rectangle 19"/>
            <p:cNvSpPr>
              <a:spLocks noChangeArrowheads="1"/>
            </p:cNvSpPr>
            <p:nvPr/>
          </p:nvSpPr>
          <p:spPr bwMode="auto">
            <a:xfrm>
              <a:off x="4463" y="336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I1</a:t>
              </a:r>
            </a:p>
          </p:txBody>
        </p:sp>
        <p:sp>
          <p:nvSpPr>
            <p:cNvPr id="685076" name="Rectangle 20"/>
            <p:cNvSpPr>
              <a:spLocks noChangeArrowheads="1"/>
            </p:cNvSpPr>
            <p:nvPr/>
          </p:nvSpPr>
          <p:spPr bwMode="auto">
            <a:xfrm>
              <a:off x="4463" y="220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I7 </a:t>
              </a:r>
            </a:p>
          </p:txBody>
        </p:sp>
        <p:sp>
          <p:nvSpPr>
            <p:cNvPr id="685077" name="Line 21"/>
            <p:cNvSpPr>
              <a:spLocks noChangeShapeType="1"/>
            </p:cNvSpPr>
            <p:nvPr/>
          </p:nvSpPr>
          <p:spPr bwMode="auto">
            <a:xfrm flipH="1">
              <a:off x="3984" y="3456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78" name="Line 22"/>
            <p:cNvSpPr>
              <a:spLocks noChangeShapeType="1"/>
            </p:cNvSpPr>
            <p:nvPr/>
          </p:nvSpPr>
          <p:spPr bwMode="auto">
            <a:xfrm flipH="1">
              <a:off x="3984" y="3648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79" name="Line 23"/>
            <p:cNvSpPr>
              <a:spLocks noChangeShapeType="1"/>
            </p:cNvSpPr>
            <p:nvPr/>
          </p:nvSpPr>
          <p:spPr bwMode="auto">
            <a:xfrm flipH="1">
              <a:off x="5184" y="2688"/>
              <a:ext cx="2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80" name="Rectangle 24"/>
            <p:cNvSpPr>
              <a:spLocks noChangeArrowheads="1"/>
            </p:cNvSpPr>
            <p:nvPr/>
          </p:nvSpPr>
          <p:spPr bwMode="auto">
            <a:xfrm>
              <a:off x="4943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Y2</a:t>
              </a:r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 flipH="1">
              <a:off x="3984" y="2304"/>
              <a:ext cx="47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4463" y="355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I0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4369" y="1920"/>
              <a:ext cx="9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Binary encoder</a:t>
              </a:r>
            </a:p>
          </p:txBody>
        </p:sp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3267" y="2164"/>
              <a:ext cx="712" cy="176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85" name="Line 29"/>
            <p:cNvSpPr>
              <a:spLocks noChangeShapeType="1"/>
            </p:cNvSpPr>
            <p:nvPr/>
          </p:nvSpPr>
          <p:spPr bwMode="auto">
            <a:xfrm flipH="1">
              <a:off x="2976" y="2496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3263" y="240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I6</a:t>
              </a:r>
            </a:p>
          </p:txBody>
        </p:sp>
        <p:sp>
          <p:nvSpPr>
            <p:cNvPr id="685087" name="Rectangle 31"/>
            <p:cNvSpPr>
              <a:spLocks noChangeArrowheads="1"/>
            </p:cNvSpPr>
            <p:nvPr/>
          </p:nvSpPr>
          <p:spPr bwMode="auto">
            <a:xfrm>
              <a:off x="3263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I5</a:t>
              </a:r>
            </a:p>
          </p:txBody>
        </p:sp>
        <p:sp>
          <p:nvSpPr>
            <p:cNvPr id="685088" name="Rectangle 32"/>
            <p:cNvSpPr>
              <a:spLocks noChangeArrowheads="1"/>
            </p:cNvSpPr>
            <p:nvPr/>
          </p:nvSpPr>
          <p:spPr bwMode="auto">
            <a:xfrm>
              <a:off x="3263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I4</a:t>
              </a:r>
            </a:p>
          </p:txBody>
        </p:sp>
        <p:sp>
          <p:nvSpPr>
            <p:cNvPr id="685089" name="Line 33"/>
            <p:cNvSpPr>
              <a:spLocks noChangeShapeType="1"/>
            </p:cNvSpPr>
            <p:nvPr/>
          </p:nvSpPr>
          <p:spPr bwMode="auto">
            <a:xfrm flipH="1">
              <a:off x="2976" y="2688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 flipH="1">
              <a:off x="2976" y="2880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 flipH="1">
              <a:off x="2976" y="3072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 flipH="1">
              <a:off x="2976" y="3264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3" name="Rectangle 37"/>
            <p:cNvSpPr>
              <a:spLocks noChangeArrowheads="1"/>
            </p:cNvSpPr>
            <p:nvPr/>
          </p:nvSpPr>
          <p:spPr bwMode="auto">
            <a:xfrm>
              <a:off x="3263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I3</a:t>
              </a:r>
            </a:p>
          </p:txBody>
        </p:sp>
        <p:sp>
          <p:nvSpPr>
            <p:cNvPr id="685094" name="Rectangle 38"/>
            <p:cNvSpPr>
              <a:spLocks noChangeArrowheads="1"/>
            </p:cNvSpPr>
            <p:nvPr/>
          </p:nvSpPr>
          <p:spPr bwMode="auto">
            <a:xfrm>
              <a:off x="3263" y="316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I2</a:t>
              </a:r>
            </a:p>
          </p:txBody>
        </p:sp>
        <p:sp>
          <p:nvSpPr>
            <p:cNvPr id="685095" name="Rectangle 39"/>
            <p:cNvSpPr>
              <a:spLocks noChangeArrowheads="1"/>
            </p:cNvSpPr>
            <p:nvPr/>
          </p:nvSpPr>
          <p:spPr bwMode="auto">
            <a:xfrm>
              <a:off x="3263" y="336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I1</a:t>
              </a:r>
            </a:p>
          </p:txBody>
        </p:sp>
        <p:sp>
          <p:nvSpPr>
            <p:cNvPr id="685096" name="Rectangle 40"/>
            <p:cNvSpPr>
              <a:spLocks noChangeArrowheads="1"/>
            </p:cNvSpPr>
            <p:nvPr/>
          </p:nvSpPr>
          <p:spPr bwMode="auto">
            <a:xfrm>
              <a:off x="3263" y="220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I7 </a:t>
              </a:r>
            </a:p>
          </p:txBody>
        </p:sp>
        <p:sp>
          <p:nvSpPr>
            <p:cNvPr id="685097" name="Line 41"/>
            <p:cNvSpPr>
              <a:spLocks noChangeShapeType="1"/>
            </p:cNvSpPr>
            <p:nvPr/>
          </p:nvSpPr>
          <p:spPr bwMode="auto">
            <a:xfrm flipH="1">
              <a:off x="2976" y="3456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8" name="Line 42"/>
            <p:cNvSpPr>
              <a:spLocks noChangeShapeType="1"/>
            </p:cNvSpPr>
            <p:nvPr/>
          </p:nvSpPr>
          <p:spPr bwMode="auto">
            <a:xfrm flipH="1">
              <a:off x="2976" y="3648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099" name="Line 43"/>
            <p:cNvSpPr>
              <a:spLocks noChangeShapeType="1"/>
            </p:cNvSpPr>
            <p:nvPr/>
          </p:nvSpPr>
          <p:spPr bwMode="auto">
            <a:xfrm flipH="1">
              <a:off x="2976" y="2304"/>
              <a:ext cx="28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100" name="Rectangle 44"/>
            <p:cNvSpPr>
              <a:spLocks noChangeArrowheads="1"/>
            </p:cNvSpPr>
            <p:nvPr/>
          </p:nvSpPr>
          <p:spPr bwMode="auto">
            <a:xfrm>
              <a:off x="3263" y="355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I0</a:t>
              </a:r>
            </a:p>
          </p:txBody>
        </p:sp>
        <p:sp>
          <p:nvSpPr>
            <p:cNvPr id="685101" name="Rectangle 45"/>
            <p:cNvSpPr>
              <a:spLocks noChangeArrowheads="1"/>
            </p:cNvSpPr>
            <p:nvPr/>
          </p:nvSpPr>
          <p:spPr bwMode="auto">
            <a:xfrm>
              <a:off x="3121" y="1922"/>
              <a:ext cx="100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Priority Circuit</a:t>
              </a:r>
            </a:p>
          </p:txBody>
        </p:sp>
        <p:sp>
          <p:nvSpPr>
            <p:cNvPr id="685102" name="Rectangle 46"/>
            <p:cNvSpPr>
              <a:spLocks noChangeArrowheads="1"/>
            </p:cNvSpPr>
            <p:nvPr/>
          </p:nvSpPr>
          <p:spPr bwMode="auto">
            <a:xfrm>
              <a:off x="3743" y="240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H6</a:t>
              </a:r>
            </a:p>
          </p:txBody>
        </p:sp>
        <p:sp>
          <p:nvSpPr>
            <p:cNvPr id="685103" name="Rectangle 47"/>
            <p:cNvSpPr>
              <a:spLocks noChangeArrowheads="1"/>
            </p:cNvSpPr>
            <p:nvPr/>
          </p:nvSpPr>
          <p:spPr bwMode="auto">
            <a:xfrm>
              <a:off x="3743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H5</a:t>
              </a:r>
            </a:p>
          </p:txBody>
        </p:sp>
        <p:sp>
          <p:nvSpPr>
            <p:cNvPr id="685104" name="Rectangle 48"/>
            <p:cNvSpPr>
              <a:spLocks noChangeArrowheads="1"/>
            </p:cNvSpPr>
            <p:nvPr/>
          </p:nvSpPr>
          <p:spPr bwMode="auto">
            <a:xfrm>
              <a:off x="3743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H4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3743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H3</a:t>
              </a:r>
            </a:p>
          </p:txBody>
        </p:sp>
        <p:sp>
          <p:nvSpPr>
            <p:cNvPr id="685106" name="Rectangle 50"/>
            <p:cNvSpPr>
              <a:spLocks noChangeArrowheads="1"/>
            </p:cNvSpPr>
            <p:nvPr/>
          </p:nvSpPr>
          <p:spPr bwMode="auto">
            <a:xfrm>
              <a:off x="3743" y="316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H2</a:t>
              </a:r>
            </a:p>
          </p:txBody>
        </p:sp>
        <p:sp>
          <p:nvSpPr>
            <p:cNvPr id="685107" name="Rectangle 51"/>
            <p:cNvSpPr>
              <a:spLocks noChangeArrowheads="1"/>
            </p:cNvSpPr>
            <p:nvPr/>
          </p:nvSpPr>
          <p:spPr bwMode="auto">
            <a:xfrm>
              <a:off x="3743" y="336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H1</a:t>
              </a:r>
            </a:p>
          </p:txBody>
        </p:sp>
        <p:sp>
          <p:nvSpPr>
            <p:cNvPr id="685108" name="Rectangle 52"/>
            <p:cNvSpPr>
              <a:spLocks noChangeArrowheads="1"/>
            </p:cNvSpPr>
            <p:nvPr/>
          </p:nvSpPr>
          <p:spPr bwMode="auto">
            <a:xfrm>
              <a:off x="3743" y="220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H7 </a:t>
              </a:r>
            </a:p>
          </p:txBody>
        </p:sp>
        <p:sp>
          <p:nvSpPr>
            <p:cNvPr id="685109" name="Rectangle 53"/>
            <p:cNvSpPr>
              <a:spLocks noChangeArrowheads="1"/>
            </p:cNvSpPr>
            <p:nvPr/>
          </p:nvSpPr>
          <p:spPr bwMode="auto">
            <a:xfrm>
              <a:off x="3743" y="355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H0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3075" y="1924"/>
              <a:ext cx="2200" cy="2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3647" y="3744"/>
              <a:ext cx="4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IDLE</a:t>
              </a:r>
            </a:p>
          </p:txBody>
        </p:sp>
        <p:sp>
          <p:nvSpPr>
            <p:cNvPr id="685112" name="Line 56"/>
            <p:cNvSpPr>
              <a:spLocks noChangeShapeType="1"/>
            </p:cNvSpPr>
            <p:nvPr/>
          </p:nvSpPr>
          <p:spPr bwMode="auto">
            <a:xfrm flipH="1">
              <a:off x="3984" y="3840"/>
              <a:ext cx="143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113" name="Rectangle 57"/>
            <p:cNvSpPr>
              <a:spLocks noChangeArrowheads="1"/>
            </p:cNvSpPr>
            <p:nvPr/>
          </p:nvSpPr>
          <p:spPr bwMode="auto">
            <a:xfrm>
              <a:off x="2687" y="240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I6</a:t>
              </a:r>
            </a:p>
          </p:txBody>
        </p:sp>
        <p:sp>
          <p:nvSpPr>
            <p:cNvPr id="685114" name="Rectangle 58"/>
            <p:cNvSpPr>
              <a:spLocks noChangeArrowheads="1"/>
            </p:cNvSpPr>
            <p:nvPr/>
          </p:nvSpPr>
          <p:spPr bwMode="auto">
            <a:xfrm>
              <a:off x="2687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I5</a:t>
              </a:r>
            </a:p>
          </p:txBody>
        </p:sp>
        <p:sp>
          <p:nvSpPr>
            <p:cNvPr id="685115" name="Rectangle 59"/>
            <p:cNvSpPr>
              <a:spLocks noChangeArrowheads="1"/>
            </p:cNvSpPr>
            <p:nvPr/>
          </p:nvSpPr>
          <p:spPr bwMode="auto">
            <a:xfrm>
              <a:off x="2687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I4</a:t>
              </a:r>
            </a:p>
          </p:txBody>
        </p:sp>
        <p:sp>
          <p:nvSpPr>
            <p:cNvPr id="685116" name="Rectangle 60"/>
            <p:cNvSpPr>
              <a:spLocks noChangeArrowheads="1"/>
            </p:cNvSpPr>
            <p:nvPr/>
          </p:nvSpPr>
          <p:spPr bwMode="auto">
            <a:xfrm>
              <a:off x="2687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I3</a:t>
              </a:r>
            </a:p>
          </p:txBody>
        </p:sp>
        <p:sp>
          <p:nvSpPr>
            <p:cNvPr id="685117" name="Rectangle 61"/>
            <p:cNvSpPr>
              <a:spLocks noChangeArrowheads="1"/>
            </p:cNvSpPr>
            <p:nvPr/>
          </p:nvSpPr>
          <p:spPr bwMode="auto">
            <a:xfrm>
              <a:off x="2687" y="316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I2</a:t>
              </a:r>
            </a:p>
          </p:txBody>
        </p:sp>
        <p:sp>
          <p:nvSpPr>
            <p:cNvPr id="685118" name="Rectangle 62"/>
            <p:cNvSpPr>
              <a:spLocks noChangeArrowheads="1"/>
            </p:cNvSpPr>
            <p:nvPr/>
          </p:nvSpPr>
          <p:spPr bwMode="auto">
            <a:xfrm>
              <a:off x="2687" y="3360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I1</a:t>
              </a:r>
            </a:p>
          </p:txBody>
        </p:sp>
        <p:sp>
          <p:nvSpPr>
            <p:cNvPr id="685119" name="Rectangle 63"/>
            <p:cNvSpPr>
              <a:spLocks noChangeArrowheads="1"/>
            </p:cNvSpPr>
            <p:nvPr/>
          </p:nvSpPr>
          <p:spPr bwMode="auto">
            <a:xfrm>
              <a:off x="2687" y="2208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I7 </a:t>
              </a:r>
            </a:p>
          </p:txBody>
        </p:sp>
        <p:sp>
          <p:nvSpPr>
            <p:cNvPr id="685120" name="Rectangle 64"/>
            <p:cNvSpPr>
              <a:spLocks noChangeArrowheads="1"/>
            </p:cNvSpPr>
            <p:nvPr/>
          </p:nvSpPr>
          <p:spPr bwMode="auto">
            <a:xfrm>
              <a:off x="2687" y="355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I0</a:t>
              </a:r>
            </a:p>
          </p:txBody>
        </p:sp>
        <p:sp>
          <p:nvSpPr>
            <p:cNvPr id="685121" name="Rectangle 65"/>
            <p:cNvSpPr>
              <a:spLocks noChangeArrowheads="1"/>
            </p:cNvSpPr>
            <p:nvPr/>
          </p:nvSpPr>
          <p:spPr bwMode="auto">
            <a:xfrm>
              <a:off x="5374" y="2784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A1</a:t>
              </a:r>
            </a:p>
          </p:txBody>
        </p:sp>
        <p:sp>
          <p:nvSpPr>
            <p:cNvPr id="685122" name="Rectangle 66"/>
            <p:cNvSpPr>
              <a:spLocks noChangeArrowheads="1"/>
            </p:cNvSpPr>
            <p:nvPr/>
          </p:nvSpPr>
          <p:spPr bwMode="auto">
            <a:xfrm>
              <a:off x="5374" y="2976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A0</a:t>
              </a:r>
            </a:p>
          </p:txBody>
        </p:sp>
        <p:sp>
          <p:nvSpPr>
            <p:cNvPr id="685123" name="Rectangle 67"/>
            <p:cNvSpPr>
              <a:spLocks noChangeArrowheads="1"/>
            </p:cNvSpPr>
            <p:nvPr/>
          </p:nvSpPr>
          <p:spPr bwMode="auto">
            <a:xfrm>
              <a:off x="5374" y="2592"/>
              <a:ext cx="33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A2</a:t>
              </a:r>
            </a:p>
          </p:txBody>
        </p:sp>
        <p:sp>
          <p:nvSpPr>
            <p:cNvPr id="685124" name="Rectangle 68"/>
            <p:cNvSpPr>
              <a:spLocks noChangeArrowheads="1"/>
            </p:cNvSpPr>
            <p:nvPr/>
          </p:nvSpPr>
          <p:spPr bwMode="auto">
            <a:xfrm>
              <a:off x="5327" y="3648"/>
              <a:ext cx="4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IDLE</a:t>
              </a:r>
            </a:p>
          </p:txBody>
        </p:sp>
        <p:sp>
          <p:nvSpPr>
            <p:cNvPr id="685125" name="Rectangle 69"/>
            <p:cNvSpPr>
              <a:spLocks noChangeArrowheads="1"/>
            </p:cNvSpPr>
            <p:nvPr/>
          </p:nvSpPr>
          <p:spPr bwMode="auto">
            <a:xfrm>
              <a:off x="3743" y="1728"/>
              <a:ext cx="112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Priority 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8-input priority encoder</a:t>
            </a:r>
          </a:p>
        </p:txBody>
      </p:sp>
      <p:sp>
        <p:nvSpPr>
          <p:cNvPr id="668678" name="Rectangle 6"/>
          <p:cNvSpPr>
            <a:spLocks noGrp="1" noChangeArrowheads="1"/>
          </p:cNvSpPr>
          <p:nvPr>
            <p:ph idx="1"/>
          </p:nvPr>
        </p:nvSpPr>
        <p:spPr>
          <a:xfrm>
            <a:off x="3429000" y="2133601"/>
            <a:ext cx="5334000" cy="3428999"/>
          </a:xfrm>
        </p:spPr>
        <p:txBody>
          <a:bodyPr/>
          <a:lstStyle/>
          <a:p>
            <a:r>
              <a:rPr lang="en-US" sz="2800" dirty="0"/>
              <a:t>I7 has the highest priority</a:t>
            </a:r>
            <a:r>
              <a:rPr lang="en-US" sz="2800" dirty="0" smtClean="0"/>
              <a:t>, I0 </a:t>
            </a:r>
            <a:r>
              <a:rPr lang="en-US" sz="2800" dirty="0"/>
              <a:t>least</a:t>
            </a:r>
          </a:p>
          <a:p>
            <a:r>
              <a:rPr lang="en-US" sz="2800" dirty="0"/>
              <a:t>A2-A0 contain the number of the highest-priority asserted input if </a:t>
            </a:r>
            <a:r>
              <a:rPr lang="en-US" sz="2800" dirty="0" smtClean="0"/>
              <a:t>any</a:t>
            </a:r>
            <a:endParaRPr lang="en-US" sz="2800" dirty="0"/>
          </a:p>
          <a:p>
            <a:r>
              <a:rPr lang="en-US" sz="2800" dirty="0"/>
              <a:t>IDLE is asserted if no inputs are </a:t>
            </a:r>
            <a:r>
              <a:rPr lang="en-US" sz="2800" dirty="0" smtClean="0"/>
              <a:t>asserted</a:t>
            </a:r>
            <a:endParaRPr lang="en-US" sz="280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78077B-9545-4565-B706-233E2692B42E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28951"/>
              </p:ext>
            </p:extLst>
          </p:nvPr>
        </p:nvGraphicFramePr>
        <p:xfrm>
          <a:off x="533400" y="1524000"/>
          <a:ext cx="2590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Artwork" r:id="rId4" imgW="1619476" imgH="2476190" progId="Adobe.Illustrator.7">
                  <p:embed/>
                </p:oleObj>
              </mc:Choice>
              <mc:Fallback>
                <p:oleObj name="Artwork" r:id="rId4" imgW="1619476" imgH="24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2590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74x148 8-input priority encoder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6DF9C9-D6D6-421F-BD0B-70CB02D6D0E2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40211"/>
              </p:ext>
            </p:extLst>
          </p:nvPr>
        </p:nvGraphicFramePr>
        <p:xfrm>
          <a:off x="762000" y="2133600"/>
          <a:ext cx="2590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Artwork" r:id="rId4" imgW="1619476" imgH="2476190" progId="Adobe.Illustrator.7">
                  <p:embed/>
                </p:oleObj>
              </mc:Choice>
              <mc:Fallback>
                <p:oleObj name="Artwork" r:id="rId4" imgW="1619476" imgH="24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590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0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74x148 8-input priority encoder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3962400" y="5181599"/>
            <a:ext cx="4800600" cy="1524001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Active-low I/O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Enable Input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“Got Something": Group Select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Enable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8F93F-D18F-4DCB-A2FF-D2B541FC9E40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70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25541"/>
              </p:ext>
            </p:extLst>
          </p:nvPr>
        </p:nvGraphicFramePr>
        <p:xfrm>
          <a:off x="4800600" y="1295400"/>
          <a:ext cx="27987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Artwork" r:id="rId4" imgW="1848108" imgH="2514286" progId="Adobe.Illustrator.7">
                  <p:embed/>
                </p:oleObj>
              </mc:Choice>
              <mc:Fallback>
                <p:oleObj name="Artwork" r:id="rId4" imgW="1848108" imgH="25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279876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83014"/>
              </p:ext>
            </p:extLst>
          </p:nvPr>
        </p:nvGraphicFramePr>
        <p:xfrm>
          <a:off x="762000" y="2133600"/>
          <a:ext cx="2590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Artwork" r:id="rId6" imgW="1619476" imgH="2476190" progId="Adobe.Illustrator.7">
                  <p:embed/>
                </p:oleObj>
              </mc:Choice>
              <mc:Fallback>
                <p:oleObj name="Artwork" r:id="rId6" imgW="1619476" imgH="24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5908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7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2F6197-92CD-48E4-8735-863179316A36}" type="slidenum">
              <a:rPr lang="en-US"/>
              <a:pPr/>
              <a:t>28</a:t>
            </a:fld>
            <a:endParaRPr lang="en-US"/>
          </a:p>
        </p:txBody>
      </p:sp>
      <p:sp>
        <p:nvSpPr>
          <p:cNvPr id="67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74x148 Truth Table</a:t>
            </a:r>
          </a:p>
        </p:txBody>
      </p:sp>
      <p:sp>
        <p:nvSpPr>
          <p:cNvPr id="67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72772" name="Object 1028"/>
          <p:cNvGraphicFramePr>
            <a:graphicFrameLocks noChangeAspect="1"/>
          </p:cNvGraphicFramePr>
          <p:nvPr/>
        </p:nvGraphicFramePr>
        <p:xfrm>
          <a:off x="457200" y="1143000"/>
          <a:ext cx="8686800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Artwork" r:id="rId4" imgW="4809524" imgH="2876190" progId="Adobe.Illustrator.7">
                  <p:embed/>
                </p:oleObj>
              </mc:Choice>
              <mc:Fallback>
                <p:oleObj name="Artwork" r:id="rId4" imgW="4809524" imgH="28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686800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74x148 circuit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83CE05-767E-433C-81E2-05D9D6F51B55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67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85451"/>
              </p:ext>
            </p:extLst>
          </p:nvPr>
        </p:nvGraphicFramePr>
        <p:xfrm>
          <a:off x="2057401" y="1283746"/>
          <a:ext cx="4800600" cy="542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Artwork" r:id="rId4" imgW="8466667" imgH="9561905" progId="Adobe.Illustrator.7">
                  <p:embed/>
                </p:oleObj>
              </mc:Choice>
              <mc:Fallback>
                <p:oleObj name="Artwork" r:id="rId4" imgW="8466667" imgH="9561905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283746"/>
                        <a:ext cx="4800600" cy="5421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7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9"/>
          </a:xfrm>
        </p:spPr>
        <p:txBody>
          <a:bodyPr>
            <a:noAutofit/>
          </a:bodyPr>
          <a:lstStyle/>
          <a:p>
            <a:r>
              <a:rPr lang="en-US" dirty="0" smtClean="0">
                <a:ea typeface="Tahoma" pitchFamily="34" charset="0"/>
              </a:rPr>
              <a:t>5.5 Chapter 5 (section 5.4, 5.5)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5.6 Chapter 5 (section </a:t>
            </a:r>
            <a:r>
              <a:rPr lang="en-US" dirty="0" smtClean="0">
                <a:ea typeface="Tahoma" pitchFamily="34" charset="0"/>
              </a:rPr>
              <a:t>5.7)</a:t>
            </a:r>
            <a:endParaRPr lang="en-US" dirty="0">
              <a:ea typeface="Tahoma" pitchFamily="34" charset="0"/>
            </a:endParaRPr>
          </a:p>
          <a:p>
            <a:r>
              <a:rPr lang="en-US" dirty="0" smtClean="0">
                <a:ea typeface="Tahoma" pitchFamily="34" charset="0"/>
              </a:rPr>
              <a:t>5.7 </a:t>
            </a:r>
            <a:r>
              <a:rPr lang="en-US" dirty="0">
                <a:ea typeface="Tahoma" pitchFamily="34" charset="0"/>
              </a:rPr>
              <a:t>Chapter 5 (section </a:t>
            </a:r>
            <a:r>
              <a:rPr lang="en-US" dirty="0" smtClean="0">
                <a:ea typeface="Tahoma" pitchFamily="34" charset="0"/>
              </a:rPr>
              <a:t>5.8)</a:t>
            </a:r>
            <a:endParaRPr lang="en-US" dirty="0">
              <a:ea typeface="Tahoma" pitchFamily="34" charset="0"/>
            </a:endParaRPr>
          </a:p>
          <a:p>
            <a:r>
              <a:rPr lang="en-US" dirty="0" smtClean="0">
                <a:ea typeface="Tahoma" pitchFamily="34" charset="0"/>
              </a:rPr>
              <a:t>5.8 </a:t>
            </a:r>
            <a:r>
              <a:rPr lang="en-US" dirty="0">
                <a:ea typeface="Tahoma" pitchFamily="34" charset="0"/>
              </a:rPr>
              <a:t>Chapter 5 (section </a:t>
            </a:r>
            <a:r>
              <a:rPr lang="en-US" dirty="0" smtClean="0">
                <a:ea typeface="Tahoma" pitchFamily="34" charset="0"/>
              </a:rPr>
              <a:t>5.9)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Cascading priority encoders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35052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32-input</a:t>
            </a:r>
            <a:br>
              <a:rPr lang="en-US" sz="2800" dirty="0"/>
            </a:br>
            <a:r>
              <a:rPr lang="en-US" sz="2800" dirty="0"/>
              <a:t>priority encoder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C8546F-2803-48B0-9F6F-8F7B54EBB802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67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38943"/>
              </p:ext>
            </p:extLst>
          </p:nvPr>
        </p:nvGraphicFramePr>
        <p:xfrm>
          <a:off x="4114800" y="1219200"/>
          <a:ext cx="36893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Artwork" r:id="rId4" imgW="7485714" imgH="10821911" progId="Adobe.Illustrator.7">
                  <p:embed/>
                </p:oleObj>
              </mc:Choice>
              <mc:Fallback>
                <p:oleObj name="Artwork" r:id="rId4" imgW="7485714" imgH="10821911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68935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0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5.6 Multiplexer/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93038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Multiplexers (Mux)</a:t>
            </a:r>
          </a:p>
        </p:txBody>
      </p:sp>
      <p:graphicFrame>
        <p:nvGraphicFramePr>
          <p:cNvPr id="68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42608"/>
              </p:ext>
            </p:extLst>
          </p:nvPr>
        </p:nvGraphicFramePr>
        <p:xfrm>
          <a:off x="533400" y="1447800"/>
          <a:ext cx="4024313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Artwork" r:id="rId4" imgW="3172268" imgH="2629267" progId="Adobe.Illustrator.7">
                  <p:embed/>
                </p:oleObj>
              </mc:Choice>
              <mc:Fallback>
                <p:oleObj name="Artwork" r:id="rId4" imgW="3172268" imgH="2629267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024313" cy="333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34" name="Text Box 6"/>
          <p:cNvSpPr txBox="1">
            <a:spLocks noChangeArrowheads="1"/>
          </p:cNvSpPr>
          <p:nvPr/>
        </p:nvSpPr>
        <p:spPr bwMode="auto">
          <a:xfrm>
            <a:off x="685800" y="50292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Select one of n sources of data to transmit on a </a:t>
            </a:r>
            <a:r>
              <a:rPr lang="en-US" sz="2400" dirty="0" smtClean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bus</a:t>
            </a:r>
            <a:endParaRPr lang="en-US" sz="2400" dirty="0">
              <a:solidFill>
                <a:schemeClr val="hlink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688135" name="Text Box 7"/>
          <p:cNvSpPr txBox="1">
            <a:spLocks noChangeArrowheads="1"/>
          </p:cNvSpPr>
          <p:nvPr/>
        </p:nvSpPr>
        <p:spPr bwMode="auto">
          <a:xfrm>
            <a:off x="4648200" y="1752600"/>
            <a:ext cx="4114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E.g. Put between Processor’s registers and ALU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16-bit processor where 3-bit field specifies one of 8 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registers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3-bit field is connected to the select inputs of an 8-input, 16-bit 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Mux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73097"/>
              </p:ext>
            </p:extLst>
          </p:nvPr>
        </p:nvGraphicFramePr>
        <p:xfrm>
          <a:off x="1905000" y="1219200"/>
          <a:ext cx="5612807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Artwork" r:id="rId4" imgW="8392696" imgH="8116433" progId="Adobe.Illustrator.7">
                  <p:embed/>
                </p:oleObj>
              </mc:Choice>
              <mc:Fallback>
                <p:oleObj name="Artwork" r:id="rId4" imgW="8392696" imgH="811643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612807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MSI: </a:t>
            </a:r>
            <a:r>
              <a:rPr lang="en-US" sz="3600" dirty="0" smtClean="0"/>
              <a:t>74x151 8-input </a:t>
            </a:r>
            <a:r>
              <a:rPr lang="en-US" sz="3600" dirty="0"/>
              <a:t>1-bit multiplexer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4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74x151 truth table</a:t>
            </a:r>
          </a:p>
        </p:txBody>
      </p:sp>
      <p:pic>
        <p:nvPicPr>
          <p:cNvPr id="69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562600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9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multiplexer varieties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34290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2-input, 4-bit-wide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74x157</a:t>
            </a: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3810000" y="1981200"/>
          <a:ext cx="498633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Artwork" r:id="rId4" imgW="2657846" imgH="1085714" progId="Adobe.Illustrator.7">
                  <p:embed/>
                </p:oleObj>
              </mc:Choice>
              <mc:Fallback>
                <p:oleObj name="Artwork" r:id="rId4" imgW="2657846" imgH="108571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498633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4267200" y="472440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4-input, 2-bit-wide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74x153</a:t>
            </a:r>
          </a:p>
        </p:txBody>
      </p:sp>
      <p:pic>
        <p:nvPicPr>
          <p:cNvPr id="692230" name="Picture 6" descr="74x153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5"/>
          <a:stretch/>
        </p:blipFill>
        <p:spPr bwMode="auto">
          <a:xfrm>
            <a:off x="914400" y="2895600"/>
            <a:ext cx="2362200" cy="31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0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Demultiplexers</a:t>
            </a:r>
            <a:r>
              <a:rPr lang="en-US" sz="3400" dirty="0"/>
              <a:t> </a:t>
            </a:r>
            <a:r>
              <a:rPr lang="en-US" sz="3400" i="1" dirty="0" smtClean="0"/>
              <a:t>same </a:t>
            </a:r>
            <a:r>
              <a:rPr lang="en-US" sz="3400" i="1" dirty="0"/>
              <a:t>as decoders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19401"/>
            <a:ext cx="8229600" cy="2514599"/>
          </a:xfrm>
        </p:spPr>
        <p:txBody>
          <a:bodyPr>
            <a:normAutofit/>
          </a:bodyPr>
          <a:lstStyle/>
          <a:p>
            <a:r>
              <a:rPr lang="en-US" sz="2400" dirty="0"/>
              <a:t>A Mux is used to select one of n sources of data to transmit on a </a:t>
            </a:r>
            <a:r>
              <a:rPr lang="en-US" sz="2400" dirty="0" smtClean="0"/>
              <a:t>bus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demultiplexer</a:t>
            </a:r>
            <a:r>
              <a:rPr lang="en-US" sz="2400" dirty="0"/>
              <a:t> can be used to route the bus data to one of m destinations. Just the inverse of a </a:t>
            </a:r>
            <a:r>
              <a:rPr lang="en-US" sz="2400" dirty="0" smtClean="0"/>
              <a:t>mux</a:t>
            </a:r>
            <a:endParaRPr lang="en-US" sz="2400" dirty="0"/>
          </a:p>
          <a:p>
            <a:r>
              <a:rPr lang="en-US" sz="2400" dirty="0"/>
              <a:t>A binary decoder with an enable input can be used as a </a:t>
            </a:r>
            <a:r>
              <a:rPr lang="en-US" sz="2400" dirty="0" err="1"/>
              <a:t>Demux</a:t>
            </a:r>
            <a:r>
              <a:rPr lang="en-US" sz="2400" dirty="0"/>
              <a:t>. E.g. 74x139 can be used as a 2-bit, 4-output </a:t>
            </a:r>
            <a:r>
              <a:rPr lang="en-US" sz="2400" dirty="0" err="1" smtClean="0"/>
              <a:t>Demux</a:t>
            </a:r>
            <a:endParaRPr lang="en-US" sz="2400" dirty="0"/>
          </a:p>
        </p:txBody>
      </p:sp>
      <p:pic>
        <p:nvPicPr>
          <p:cNvPr id="697348" name="Picture 4" descr="4demu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7"/>
          <a:stretch/>
        </p:blipFill>
        <p:spPr bwMode="auto">
          <a:xfrm>
            <a:off x="304800" y="5334000"/>
            <a:ext cx="8661400" cy="140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27917"/>
              </p:ext>
            </p:extLst>
          </p:nvPr>
        </p:nvGraphicFramePr>
        <p:xfrm>
          <a:off x="2514600" y="1219200"/>
          <a:ext cx="44577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Bitmap Image" r:id="rId5" imgW="4458322" imgH="1743318" progId="Paint.Picture">
                  <p:embed/>
                </p:oleObj>
              </mc:Choice>
              <mc:Fallback>
                <p:oleObj name="Bitmap Image" r:id="rId5" imgW="4458322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4577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6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Logic functions using MUX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48650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Logic functions using MUX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0"/>
          <a:stretch/>
        </p:blipFill>
        <p:spPr bwMode="auto">
          <a:xfrm>
            <a:off x="457200" y="1295400"/>
            <a:ext cx="8253413" cy="278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59791" r="29171"/>
          <a:stretch/>
        </p:blipFill>
        <p:spPr bwMode="auto">
          <a:xfrm>
            <a:off x="2743200" y="4224456"/>
            <a:ext cx="3603009" cy="187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1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 functions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Implement the following with a MUX and any additional logic gates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04464"/>
              </p:ext>
            </p:extLst>
          </p:nvPr>
        </p:nvGraphicFramePr>
        <p:xfrm>
          <a:off x="1295400" y="2758440"/>
          <a:ext cx="19050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5.5 Decoder/ </a:t>
            </a:r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 functions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 inputs XOR can be done with 2 2-to-1 MUX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 r="53690"/>
          <a:stretch/>
        </p:blipFill>
        <p:spPr bwMode="auto">
          <a:xfrm>
            <a:off x="533400" y="2133600"/>
            <a:ext cx="3738349" cy="356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1" t="37114" b="10830"/>
          <a:stretch/>
        </p:blipFill>
        <p:spPr bwMode="auto">
          <a:xfrm>
            <a:off x="4435522" y="2819400"/>
            <a:ext cx="4322716" cy="230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Logic functions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Implement the following with a MUX and any additional logic gates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50356"/>
              </p:ext>
            </p:extLst>
          </p:nvPr>
        </p:nvGraphicFramePr>
        <p:xfrm>
          <a:off x="1219200" y="2362200"/>
          <a:ext cx="2514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3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Shannon’s expression theorem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Any </a:t>
                </a:r>
                <a:r>
                  <a:rPr lang="en-US" sz="2800" dirty="0" err="1" smtClean="0"/>
                  <a:t>boolean</a:t>
                </a:r>
                <a:r>
                  <a:rPr lang="en-US" sz="2800" dirty="0" smtClean="0"/>
                  <a:t> function f(w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, …, </a:t>
                </a:r>
                <a:r>
                  <a:rPr lang="en-US" sz="2800" dirty="0" err="1" smtClean="0"/>
                  <a:t>w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 can be written in a form: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f(w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,w</a:t>
                </a:r>
                <a:r>
                  <a:rPr lang="en-US" sz="2800" baseline="-25000" dirty="0" smtClean="0"/>
                  <a:t>2</a:t>
                </a:r>
                <a:r>
                  <a:rPr lang="en-US" sz="2800" dirty="0"/>
                  <a:t>, …,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n</a:t>
                </a:r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800" dirty="0" smtClean="0"/>
                  <a:t>*f(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800" dirty="0" smtClean="0"/>
                  <a:t>,w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, ..., </a:t>
                </a:r>
                <a:r>
                  <a:rPr lang="en-US" sz="2800" dirty="0" err="1" smtClean="0"/>
                  <a:t>w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 smtClean="0"/>
                  <a:t>) +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sz="2800" baseline="-25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sz="2800" dirty="0" smtClean="0"/>
                  <a:t>*f(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sz="2800" dirty="0" smtClean="0"/>
                  <a:t>, 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, …</a:t>
                </a:r>
                <a:r>
                  <a:rPr lang="en-US" sz="2800" dirty="0" err="1" smtClean="0"/>
                  <a:t>w</a:t>
                </a:r>
                <a:r>
                  <a:rPr lang="en-US" sz="2800" baseline="-25000" dirty="0" err="1" smtClean="0"/>
                  <a:t>n</a:t>
                </a:r>
                <a:r>
                  <a:rPr lang="en-US" sz="2800" dirty="0"/>
                  <a:t>)</a:t>
                </a:r>
                <a:endParaRPr lang="en-US" sz="280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457200"/>
                <a:r>
                  <a:rPr lang="en-US" sz="2800" dirty="0" smtClean="0"/>
                  <a:t>This can be done with any of the n variables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7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Shannon’s expression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Example 1: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f(w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, w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)= 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+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3 </a:t>
                </a:r>
                <a:r>
                  <a:rPr lang="en-US" sz="2800" dirty="0" smtClean="0"/>
                  <a:t>+ 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3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 smtClean="0"/>
                  <a:t>Expanding this in terms of 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f(w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,w</a:t>
                </a:r>
                <a:r>
                  <a:rPr lang="en-US" sz="2800" baseline="-25000" dirty="0" smtClean="0"/>
                  <a:t>2</a:t>
                </a:r>
                <a:r>
                  <a:rPr lang="en-US" sz="2800" dirty="0"/>
                  <a:t>, 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)= 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w</a:t>
                </a:r>
                <a:r>
                  <a:rPr lang="en-US" sz="2800" baseline="-25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en-US" sz="2800" dirty="0" smtClean="0"/>
                  <a:t>(w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)</a:t>
                </a:r>
                <a:r>
                  <a:rPr lang="en-US" sz="2800" baseline="-25000" dirty="0" smtClean="0"/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800" dirty="0" smtClean="0"/>
                  <a:t>(w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w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02698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when 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5029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when w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3276600" y="4114800"/>
            <a:ext cx="914400" cy="9121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</p:cNvCxnSpPr>
          <p:nvPr/>
        </p:nvCxnSpPr>
        <p:spPr>
          <a:xfrm flipH="1" flipV="1">
            <a:off x="6324600" y="4114800"/>
            <a:ext cx="7620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4200401" y="2981201"/>
            <a:ext cx="228600" cy="18861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098967" y="3203370"/>
            <a:ext cx="222665" cy="1447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296392" y="3377540"/>
            <a:ext cx="2571008" cy="1277484"/>
            <a:chOff x="3296392" y="3377540"/>
            <a:chExt cx="2571008" cy="1277484"/>
          </a:xfrm>
        </p:grpSpPr>
        <p:sp>
          <p:nvSpPr>
            <p:cNvPr id="21" name="Oval 20"/>
            <p:cNvSpPr/>
            <p:nvPr/>
          </p:nvSpPr>
          <p:spPr>
            <a:xfrm>
              <a:off x="3296392" y="3377540"/>
              <a:ext cx="2114797" cy="7372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3790" y="4131804"/>
              <a:ext cx="1513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Wrong??</a:t>
              </a:r>
              <a:endPara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Shannon’s expression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834367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Shannon’s expression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 2: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752600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t="61950" r="6824" b="6277"/>
          <a:stretch/>
        </p:blipFill>
        <p:spPr bwMode="auto">
          <a:xfrm>
            <a:off x="3547241" y="4650828"/>
            <a:ext cx="4926724" cy="136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0" t="33364" r="3656" b="44942"/>
          <a:stretch/>
        </p:blipFill>
        <p:spPr bwMode="auto">
          <a:xfrm>
            <a:off x="3804745" y="3505200"/>
            <a:ext cx="4811110" cy="9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483" y="2590800"/>
            <a:ext cx="521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as the expansion variable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Shannon’s expression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3:</a:t>
            </a:r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pPr marL="2743200" lvl="6" indent="0">
              <a:buNone/>
            </a:pP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Choose 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as the expansion variable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808164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5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4-1 mux and essential logic gates to implement this function:</a:t>
            </a:r>
          </a:p>
          <a:p>
            <a:pPr marL="457200" lvl="1" indent="0">
              <a:buNone/>
            </a:pPr>
            <a:r>
              <a:rPr lang="en-US" dirty="0" smtClean="0"/>
              <a:t>	F (a, b, c, d) = SOP (1, 3, 5, 6, 8, 11, 15)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dirty="0" smtClean="0"/>
              <a:t>Requirement: c and d are control inputs of the 4-1 mux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5135" r="48708" b="3481"/>
          <a:stretch/>
        </p:blipFill>
        <p:spPr bwMode="auto">
          <a:xfrm>
            <a:off x="2590800" y="41148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8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5.7 Parity Generator/ </a:t>
            </a:r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3600" dirty="0" smtClean="0"/>
              <a:t>Exclusive OR and Exclusive NOR Gates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sz="2800" dirty="0" smtClean="0"/>
              <a:t>XOR: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XNOR: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Truth Table 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               XOR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400" dirty="0" smtClean="0"/>
              <a:t>X     Y     XOR   XNOR    </a:t>
            </a:r>
            <a:br>
              <a:rPr lang="en-US" sz="2400" dirty="0" smtClean="0"/>
            </a:br>
            <a:r>
              <a:rPr lang="en-US" sz="2400" dirty="0" smtClean="0"/>
              <a:t>      0      0        0           1</a:t>
            </a:r>
            <a:br>
              <a:rPr lang="en-US" sz="2400" dirty="0" smtClean="0"/>
            </a:br>
            <a:r>
              <a:rPr lang="en-US" sz="2400" dirty="0" smtClean="0"/>
              <a:t>      0      1        1           0</a:t>
            </a:r>
            <a:br>
              <a:rPr lang="en-US" sz="2400" dirty="0" smtClean="0"/>
            </a:br>
            <a:r>
              <a:rPr lang="en-US" sz="2400" dirty="0" smtClean="0"/>
              <a:t>      1      0        1           0</a:t>
            </a:r>
            <a:br>
              <a:rPr lang="en-US" sz="2400" dirty="0" smtClean="0"/>
            </a:br>
            <a:r>
              <a:rPr lang="en-US" sz="2400" dirty="0" smtClean="0"/>
              <a:t>      1      1        0           1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                            XNOR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83C5F-0693-4AD5-8730-11FAD2E7933E}" type="slidenum">
              <a:rPr lang="en-US"/>
              <a:pPr/>
              <a:t>49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219200" y="4038599"/>
            <a:ext cx="2895600" cy="31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1219200" y="5408613"/>
            <a:ext cx="2895600" cy="15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1219200" y="3657600"/>
            <a:ext cx="2895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44280" y="1950635"/>
            <a:ext cx="4114800" cy="1447800"/>
            <a:chOff x="5254626" y="2061760"/>
            <a:chExt cx="4114800" cy="1447800"/>
          </a:xfrm>
        </p:grpSpPr>
        <p:sp>
          <p:nvSpPr>
            <p:cNvPr id="1034" name="Line 9"/>
            <p:cNvSpPr>
              <a:spLocks noChangeShapeType="1"/>
            </p:cNvSpPr>
            <p:nvPr/>
          </p:nvSpPr>
          <p:spPr bwMode="auto">
            <a:xfrm>
              <a:off x="7312026" y="2977748"/>
              <a:ext cx="0" cy="4556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Arc 10"/>
            <p:cNvSpPr>
              <a:spLocks/>
            </p:cNvSpPr>
            <p:nvPr/>
          </p:nvSpPr>
          <p:spPr bwMode="auto">
            <a:xfrm>
              <a:off x="7313613" y="2979335"/>
              <a:ext cx="382588" cy="228600"/>
            </a:xfrm>
            <a:custGeom>
              <a:avLst/>
              <a:gdLst>
                <a:gd name="T0" fmla="*/ 0 w 21690"/>
                <a:gd name="T1" fmla="*/ 0 h 21600"/>
                <a:gd name="T2" fmla="*/ 382588 w 21690"/>
                <a:gd name="T3" fmla="*/ 228600 h 21600"/>
                <a:gd name="T4" fmla="*/ 1588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Arc 11"/>
            <p:cNvSpPr>
              <a:spLocks/>
            </p:cNvSpPr>
            <p:nvPr/>
          </p:nvSpPr>
          <p:spPr bwMode="auto">
            <a:xfrm>
              <a:off x="7312026" y="3204760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 flipH="1">
              <a:off x="6932613" y="30523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 flipH="1">
              <a:off x="6932613" y="33571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14"/>
            <p:cNvSpPr>
              <a:spLocks noChangeShapeType="1"/>
            </p:cNvSpPr>
            <p:nvPr/>
          </p:nvSpPr>
          <p:spPr bwMode="auto">
            <a:xfrm flipH="1">
              <a:off x="7694613" y="32047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15"/>
            <p:cNvSpPr>
              <a:spLocks noChangeShapeType="1"/>
            </p:cNvSpPr>
            <p:nvPr/>
          </p:nvSpPr>
          <p:spPr bwMode="auto">
            <a:xfrm>
              <a:off x="7312026" y="2139548"/>
              <a:ext cx="0" cy="4556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Arc 16"/>
            <p:cNvSpPr>
              <a:spLocks/>
            </p:cNvSpPr>
            <p:nvPr/>
          </p:nvSpPr>
          <p:spPr bwMode="auto">
            <a:xfrm>
              <a:off x="7313613" y="2141135"/>
              <a:ext cx="382588" cy="228600"/>
            </a:xfrm>
            <a:custGeom>
              <a:avLst/>
              <a:gdLst>
                <a:gd name="T0" fmla="*/ 0 w 21690"/>
                <a:gd name="T1" fmla="*/ 0 h 21600"/>
                <a:gd name="T2" fmla="*/ 382588 w 21690"/>
                <a:gd name="T3" fmla="*/ 228600 h 21600"/>
                <a:gd name="T4" fmla="*/ 1588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Arc 17"/>
            <p:cNvSpPr>
              <a:spLocks/>
            </p:cNvSpPr>
            <p:nvPr/>
          </p:nvSpPr>
          <p:spPr bwMode="auto">
            <a:xfrm>
              <a:off x="7312026" y="2366560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 flipH="1">
              <a:off x="6932613" y="22141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19"/>
            <p:cNvSpPr>
              <a:spLocks noChangeShapeType="1"/>
            </p:cNvSpPr>
            <p:nvPr/>
          </p:nvSpPr>
          <p:spPr bwMode="auto">
            <a:xfrm flipH="1">
              <a:off x="6932613" y="25189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0"/>
            <p:cNvSpPr>
              <a:spLocks noChangeShapeType="1"/>
            </p:cNvSpPr>
            <p:nvPr/>
          </p:nvSpPr>
          <p:spPr bwMode="auto">
            <a:xfrm flipH="1">
              <a:off x="7694613" y="23665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1"/>
            <p:cNvSpPr>
              <a:spLocks noChangeShapeType="1"/>
            </p:cNvSpPr>
            <p:nvPr/>
          </p:nvSpPr>
          <p:spPr bwMode="auto">
            <a:xfrm flipH="1">
              <a:off x="8075613" y="25951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2"/>
            <p:cNvSpPr>
              <a:spLocks noChangeShapeType="1"/>
            </p:cNvSpPr>
            <p:nvPr/>
          </p:nvSpPr>
          <p:spPr bwMode="auto">
            <a:xfrm flipH="1">
              <a:off x="8075613" y="2899960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3"/>
            <p:cNvSpPr>
              <a:spLocks noChangeShapeType="1"/>
            </p:cNvSpPr>
            <p:nvPr/>
          </p:nvSpPr>
          <p:spPr bwMode="auto">
            <a:xfrm>
              <a:off x="6169026" y="2977748"/>
              <a:ext cx="0" cy="3032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4"/>
            <p:cNvSpPr>
              <a:spLocks noChangeShapeType="1"/>
            </p:cNvSpPr>
            <p:nvPr/>
          </p:nvSpPr>
          <p:spPr bwMode="auto">
            <a:xfrm>
              <a:off x="6170613" y="2977748"/>
              <a:ext cx="227013" cy="1508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5"/>
            <p:cNvSpPr>
              <a:spLocks noChangeShapeType="1"/>
            </p:cNvSpPr>
            <p:nvPr/>
          </p:nvSpPr>
          <p:spPr bwMode="auto">
            <a:xfrm flipH="1">
              <a:off x="6170613" y="3130148"/>
              <a:ext cx="227013" cy="1508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6029326" y="3065060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7"/>
            <p:cNvSpPr>
              <a:spLocks noChangeShapeType="1"/>
            </p:cNvSpPr>
            <p:nvPr/>
          </p:nvSpPr>
          <p:spPr bwMode="auto">
            <a:xfrm flipH="1">
              <a:off x="5865813" y="3128560"/>
              <a:ext cx="150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8"/>
            <p:cNvSpPr>
              <a:spLocks noChangeShapeType="1"/>
            </p:cNvSpPr>
            <p:nvPr/>
          </p:nvSpPr>
          <p:spPr bwMode="auto">
            <a:xfrm>
              <a:off x="6169026" y="2368148"/>
              <a:ext cx="0" cy="3032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29"/>
            <p:cNvSpPr>
              <a:spLocks noChangeShapeType="1"/>
            </p:cNvSpPr>
            <p:nvPr/>
          </p:nvSpPr>
          <p:spPr bwMode="auto">
            <a:xfrm>
              <a:off x="6170613" y="2368148"/>
              <a:ext cx="227013" cy="1508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30"/>
            <p:cNvSpPr>
              <a:spLocks noChangeShapeType="1"/>
            </p:cNvSpPr>
            <p:nvPr/>
          </p:nvSpPr>
          <p:spPr bwMode="auto">
            <a:xfrm flipH="1">
              <a:off x="6170613" y="2520548"/>
              <a:ext cx="227013" cy="1508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6029326" y="2455460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Line 32"/>
            <p:cNvSpPr>
              <a:spLocks noChangeShapeType="1"/>
            </p:cNvSpPr>
            <p:nvPr/>
          </p:nvSpPr>
          <p:spPr bwMode="auto">
            <a:xfrm flipH="1">
              <a:off x="5865813" y="2518960"/>
              <a:ext cx="150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3"/>
            <p:cNvSpPr>
              <a:spLocks noChangeShapeType="1"/>
            </p:cNvSpPr>
            <p:nvPr/>
          </p:nvSpPr>
          <p:spPr bwMode="auto">
            <a:xfrm flipH="1">
              <a:off x="5637213" y="2214160"/>
              <a:ext cx="1293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4"/>
            <p:cNvSpPr>
              <a:spLocks/>
            </p:cNvSpPr>
            <p:nvPr/>
          </p:nvSpPr>
          <p:spPr bwMode="auto">
            <a:xfrm>
              <a:off x="8074026" y="2366560"/>
              <a:ext cx="230187" cy="230188"/>
            </a:xfrm>
            <a:custGeom>
              <a:avLst/>
              <a:gdLst>
                <a:gd name="T0" fmla="*/ 0 w 145"/>
                <a:gd name="T1" fmla="*/ 0 h 145"/>
                <a:gd name="T2" fmla="*/ 0 w 145"/>
                <a:gd name="T3" fmla="*/ 144 h 145"/>
                <a:gd name="T4" fmla="*/ 144 w 145"/>
                <a:gd name="T5" fmla="*/ 144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0"/>
                  </a:moveTo>
                  <a:lnTo>
                    <a:pt x="0" y="144"/>
                  </a:lnTo>
                  <a:lnTo>
                    <a:pt x="144" y="144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5"/>
            <p:cNvSpPr>
              <a:spLocks/>
            </p:cNvSpPr>
            <p:nvPr/>
          </p:nvSpPr>
          <p:spPr bwMode="auto">
            <a:xfrm>
              <a:off x="8074026" y="2899960"/>
              <a:ext cx="153987" cy="306388"/>
            </a:xfrm>
            <a:custGeom>
              <a:avLst/>
              <a:gdLst>
                <a:gd name="T0" fmla="*/ 0 w 97"/>
                <a:gd name="T1" fmla="*/ 192 h 193"/>
                <a:gd name="T2" fmla="*/ 0 w 97"/>
                <a:gd name="T3" fmla="*/ 0 h 193"/>
                <a:gd name="T4" fmla="*/ 96 w 97"/>
                <a:gd name="T5" fmla="*/ 0 h 193"/>
                <a:gd name="T6" fmla="*/ 0 60000 65536"/>
                <a:gd name="T7" fmla="*/ 0 60000 65536"/>
                <a:gd name="T8" fmla="*/ 0 60000 65536"/>
                <a:gd name="T9" fmla="*/ 0 w 97"/>
                <a:gd name="T10" fmla="*/ 0 h 193"/>
                <a:gd name="T11" fmla="*/ 97 w 9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193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36"/>
            <p:cNvSpPr>
              <a:spLocks noChangeArrowheads="1"/>
            </p:cNvSpPr>
            <p:nvPr/>
          </p:nvSpPr>
          <p:spPr bwMode="auto">
            <a:xfrm>
              <a:off x="5254626" y="206176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 X</a:t>
              </a:r>
            </a:p>
          </p:txBody>
        </p:sp>
        <p:sp>
          <p:nvSpPr>
            <p:cNvPr id="1062" name="Rectangle 37"/>
            <p:cNvSpPr>
              <a:spLocks noChangeArrowheads="1"/>
            </p:cNvSpPr>
            <p:nvPr/>
          </p:nvSpPr>
          <p:spPr bwMode="auto">
            <a:xfrm>
              <a:off x="5254626" y="320476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 Y</a:t>
              </a:r>
            </a:p>
          </p:txBody>
        </p:sp>
        <p:sp>
          <p:nvSpPr>
            <p:cNvPr id="1063" name="Rectangle 38"/>
            <p:cNvSpPr>
              <a:spLocks noChangeArrowheads="1"/>
            </p:cNvSpPr>
            <p:nvPr/>
          </p:nvSpPr>
          <p:spPr bwMode="auto">
            <a:xfrm>
              <a:off x="8836026" y="244276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64" name="Line 39"/>
            <p:cNvSpPr>
              <a:spLocks noChangeShapeType="1"/>
            </p:cNvSpPr>
            <p:nvPr/>
          </p:nvSpPr>
          <p:spPr bwMode="auto">
            <a:xfrm>
              <a:off x="5865813" y="2214160"/>
              <a:ext cx="0" cy="304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40"/>
            <p:cNvSpPr>
              <a:spLocks noChangeShapeType="1"/>
            </p:cNvSpPr>
            <p:nvPr/>
          </p:nvSpPr>
          <p:spPr bwMode="auto">
            <a:xfrm flipH="1">
              <a:off x="5637213" y="3357160"/>
              <a:ext cx="1293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1"/>
            <p:cNvSpPr>
              <a:spLocks/>
            </p:cNvSpPr>
            <p:nvPr/>
          </p:nvSpPr>
          <p:spPr bwMode="auto">
            <a:xfrm>
              <a:off x="6399213" y="2518960"/>
              <a:ext cx="534988" cy="534988"/>
            </a:xfrm>
            <a:custGeom>
              <a:avLst/>
              <a:gdLst>
                <a:gd name="T0" fmla="*/ 0 w 337"/>
                <a:gd name="T1" fmla="*/ 0 h 337"/>
                <a:gd name="T2" fmla="*/ 144 w 337"/>
                <a:gd name="T3" fmla="*/ 0 h 337"/>
                <a:gd name="T4" fmla="*/ 144 w 337"/>
                <a:gd name="T5" fmla="*/ 336 h 337"/>
                <a:gd name="T6" fmla="*/ 336 w 337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337"/>
                <a:gd name="T14" fmla="*/ 337 w 337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337">
                  <a:moveTo>
                    <a:pt x="0" y="0"/>
                  </a:moveTo>
                  <a:lnTo>
                    <a:pt x="144" y="0"/>
                  </a:lnTo>
                  <a:lnTo>
                    <a:pt x="144" y="336"/>
                  </a:lnTo>
                  <a:lnTo>
                    <a:pt x="336" y="336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42"/>
            <p:cNvSpPr>
              <a:spLocks noChangeShapeType="1"/>
            </p:cNvSpPr>
            <p:nvPr/>
          </p:nvSpPr>
          <p:spPr bwMode="auto">
            <a:xfrm>
              <a:off x="5865813" y="3128560"/>
              <a:ext cx="0" cy="228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43"/>
            <p:cNvSpPr>
              <a:spLocks/>
            </p:cNvSpPr>
            <p:nvPr/>
          </p:nvSpPr>
          <p:spPr bwMode="auto">
            <a:xfrm>
              <a:off x="6399213" y="2518960"/>
              <a:ext cx="611188" cy="611188"/>
            </a:xfrm>
            <a:custGeom>
              <a:avLst/>
              <a:gdLst>
                <a:gd name="T0" fmla="*/ 0 w 385"/>
                <a:gd name="T1" fmla="*/ 384 h 385"/>
                <a:gd name="T2" fmla="*/ 288 w 385"/>
                <a:gd name="T3" fmla="*/ 384 h 385"/>
                <a:gd name="T4" fmla="*/ 288 w 385"/>
                <a:gd name="T5" fmla="*/ 0 h 385"/>
                <a:gd name="T6" fmla="*/ 384 w 385"/>
                <a:gd name="T7" fmla="*/ 0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85"/>
                <a:gd name="T14" fmla="*/ 385 w 385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85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384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Arc 44"/>
            <p:cNvSpPr>
              <a:spLocks/>
            </p:cNvSpPr>
            <p:nvPr/>
          </p:nvSpPr>
          <p:spPr bwMode="auto">
            <a:xfrm>
              <a:off x="8382001" y="2522135"/>
              <a:ext cx="382587" cy="228600"/>
            </a:xfrm>
            <a:custGeom>
              <a:avLst/>
              <a:gdLst>
                <a:gd name="T0" fmla="*/ 0 w 21690"/>
                <a:gd name="T1" fmla="*/ 0 h 21600"/>
                <a:gd name="T2" fmla="*/ 382587 w 21690"/>
                <a:gd name="T3" fmla="*/ 228600 h 21600"/>
                <a:gd name="T4" fmla="*/ 1587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Arc 45"/>
            <p:cNvSpPr>
              <a:spLocks/>
            </p:cNvSpPr>
            <p:nvPr/>
          </p:nvSpPr>
          <p:spPr bwMode="auto">
            <a:xfrm>
              <a:off x="8380413" y="2747560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Arc 46"/>
            <p:cNvSpPr>
              <a:spLocks/>
            </p:cNvSpPr>
            <p:nvPr/>
          </p:nvSpPr>
          <p:spPr bwMode="auto">
            <a:xfrm>
              <a:off x="8378826" y="2522135"/>
              <a:ext cx="153987" cy="304800"/>
            </a:xfrm>
            <a:custGeom>
              <a:avLst/>
              <a:gdLst>
                <a:gd name="T0" fmla="*/ 0 w 21814"/>
                <a:gd name="T1" fmla="*/ 14 h 21600"/>
                <a:gd name="T2" fmla="*/ 153987 w 21814"/>
                <a:gd name="T3" fmla="*/ 295176 h 21600"/>
                <a:gd name="T4" fmla="*/ 1588 w 21814"/>
                <a:gd name="T5" fmla="*/ 304800 h 21600"/>
                <a:gd name="T6" fmla="*/ 0 60000 65536"/>
                <a:gd name="T7" fmla="*/ 0 60000 65536"/>
                <a:gd name="T8" fmla="*/ 0 60000 65536"/>
                <a:gd name="T9" fmla="*/ 0 w 21814"/>
                <a:gd name="T10" fmla="*/ 0 h 21600"/>
                <a:gd name="T11" fmla="*/ 21814 w 218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4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1888" y="0"/>
                    <a:pt x="21445" y="9259"/>
                    <a:pt x="21814" y="20917"/>
                  </a:cubicBezTo>
                </a:path>
                <a:path w="21814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1888" y="0"/>
                    <a:pt x="21445" y="9259"/>
                    <a:pt x="21814" y="20917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Arc 47"/>
            <p:cNvSpPr>
              <a:spLocks/>
            </p:cNvSpPr>
            <p:nvPr/>
          </p:nvSpPr>
          <p:spPr bwMode="auto">
            <a:xfrm>
              <a:off x="8380413" y="2747560"/>
              <a:ext cx="152400" cy="228600"/>
            </a:xfrm>
            <a:custGeom>
              <a:avLst/>
              <a:gdLst>
                <a:gd name="T0" fmla="*/ 1524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48"/>
            <p:cNvSpPr>
              <a:spLocks noChangeShapeType="1"/>
            </p:cNvSpPr>
            <p:nvPr/>
          </p:nvSpPr>
          <p:spPr bwMode="auto">
            <a:xfrm flipH="1">
              <a:off x="8153401" y="259516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49"/>
            <p:cNvSpPr>
              <a:spLocks noChangeShapeType="1"/>
            </p:cNvSpPr>
            <p:nvPr/>
          </p:nvSpPr>
          <p:spPr bwMode="auto">
            <a:xfrm flipH="1">
              <a:off x="8153401" y="289996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0"/>
            <p:cNvSpPr>
              <a:spLocks noChangeShapeType="1"/>
            </p:cNvSpPr>
            <p:nvPr/>
          </p:nvSpPr>
          <p:spPr bwMode="auto">
            <a:xfrm flipH="1">
              <a:off x="8763001" y="2747560"/>
              <a:ext cx="379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23309" y="3748005"/>
            <a:ext cx="4114800" cy="1447800"/>
            <a:chOff x="5039519" y="3945945"/>
            <a:chExt cx="4114800" cy="1447800"/>
          </a:xfrm>
        </p:grpSpPr>
        <p:sp>
          <p:nvSpPr>
            <p:cNvPr id="1076" name="Line 51"/>
            <p:cNvSpPr>
              <a:spLocks noChangeShapeType="1"/>
            </p:cNvSpPr>
            <p:nvPr/>
          </p:nvSpPr>
          <p:spPr bwMode="auto">
            <a:xfrm>
              <a:off x="7096919" y="4861933"/>
              <a:ext cx="0" cy="4556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Arc 52"/>
            <p:cNvSpPr>
              <a:spLocks/>
            </p:cNvSpPr>
            <p:nvPr/>
          </p:nvSpPr>
          <p:spPr bwMode="auto">
            <a:xfrm>
              <a:off x="7098506" y="4863520"/>
              <a:ext cx="382588" cy="228600"/>
            </a:xfrm>
            <a:custGeom>
              <a:avLst/>
              <a:gdLst>
                <a:gd name="T0" fmla="*/ 0 w 21690"/>
                <a:gd name="T1" fmla="*/ 0 h 21600"/>
                <a:gd name="T2" fmla="*/ 382588 w 21690"/>
                <a:gd name="T3" fmla="*/ 228600 h 21600"/>
                <a:gd name="T4" fmla="*/ 1588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Arc 53"/>
            <p:cNvSpPr>
              <a:spLocks/>
            </p:cNvSpPr>
            <p:nvPr/>
          </p:nvSpPr>
          <p:spPr bwMode="auto">
            <a:xfrm>
              <a:off x="7096919" y="5088945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54"/>
            <p:cNvSpPr>
              <a:spLocks noChangeShapeType="1"/>
            </p:cNvSpPr>
            <p:nvPr/>
          </p:nvSpPr>
          <p:spPr bwMode="auto">
            <a:xfrm flipH="1">
              <a:off x="6717506" y="4936545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55"/>
            <p:cNvSpPr>
              <a:spLocks noChangeShapeType="1"/>
            </p:cNvSpPr>
            <p:nvPr/>
          </p:nvSpPr>
          <p:spPr bwMode="auto">
            <a:xfrm flipH="1">
              <a:off x="6717506" y="5241345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56"/>
            <p:cNvSpPr>
              <a:spLocks noChangeShapeType="1"/>
            </p:cNvSpPr>
            <p:nvPr/>
          </p:nvSpPr>
          <p:spPr bwMode="auto">
            <a:xfrm flipH="1">
              <a:off x="7631906" y="5088945"/>
              <a:ext cx="2270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57"/>
            <p:cNvSpPr>
              <a:spLocks noChangeShapeType="1"/>
            </p:cNvSpPr>
            <p:nvPr/>
          </p:nvSpPr>
          <p:spPr bwMode="auto">
            <a:xfrm>
              <a:off x="7096919" y="4023733"/>
              <a:ext cx="0" cy="4556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Arc 58"/>
            <p:cNvSpPr>
              <a:spLocks/>
            </p:cNvSpPr>
            <p:nvPr/>
          </p:nvSpPr>
          <p:spPr bwMode="auto">
            <a:xfrm>
              <a:off x="7098506" y="4025320"/>
              <a:ext cx="382588" cy="228600"/>
            </a:xfrm>
            <a:custGeom>
              <a:avLst/>
              <a:gdLst>
                <a:gd name="T0" fmla="*/ 0 w 21690"/>
                <a:gd name="T1" fmla="*/ 0 h 21600"/>
                <a:gd name="T2" fmla="*/ 382588 w 21690"/>
                <a:gd name="T3" fmla="*/ 228600 h 21600"/>
                <a:gd name="T4" fmla="*/ 1588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Arc 59"/>
            <p:cNvSpPr>
              <a:spLocks/>
            </p:cNvSpPr>
            <p:nvPr/>
          </p:nvSpPr>
          <p:spPr bwMode="auto">
            <a:xfrm>
              <a:off x="7096919" y="4250745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60"/>
            <p:cNvSpPr>
              <a:spLocks noChangeShapeType="1"/>
            </p:cNvSpPr>
            <p:nvPr/>
          </p:nvSpPr>
          <p:spPr bwMode="auto">
            <a:xfrm flipH="1">
              <a:off x="6717506" y="4098345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1"/>
            <p:cNvSpPr>
              <a:spLocks noChangeShapeType="1"/>
            </p:cNvSpPr>
            <p:nvPr/>
          </p:nvSpPr>
          <p:spPr bwMode="auto">
            <a:xfrm flipH="1">
              <a:off x="6717506" y="4403145"/>
              <a:ext cx="3794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Line 62"/>
            <p:cNvSpPr>
              <a:spLocks noChangeShapeType="1"/>
            </p:cNvSpPr>
            <p:nvPr/>
          </p:nvSpPr>
          <p:spPr bwMode="auto">
            <a:xfrm flipH="1">
              <a:off x="7631906" y="4250745"/>
              <a:ext cx="2270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3"/>
            <p:cNvSpPr>
              <a:spLocks noChangeShapeType="1"/>
            </p:cNvSpPr>
            <p:nvPr/>
          </p:nvSpPr>
          <p:spPr bwMode="auto">
            <a:xfrm flipH="1">
              <a:off x="7860506" y="4479345"/>
              <a:ext cx="228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64"/>
            <p:cNvSpPr>
              <a:spLocks noChangeShapeType="1"/>
            </p:cNvSpPr>
            <p:nvPr/>
          </p:nvSpPr>
          <p:spPr bwMode="auto">
            <a:xfrm flipH="1">
              <a:off x="7860506" y="4784145"/>
              <a:ext cx="228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65"/>
            <p:cNvSpPr>
              <a:spLocks noChangeShapeType="1"/>
            </p:cNvSpPr>
            <p:nvPr/>
          </p:nvSpPr>
          <p:spPr bwMode="auto">
            <a:xfrm flipH="1">
              <a:off x="5422106" y="4098345"/>
              <a:ext cx="1293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6"/>
            <p:cNvSpPr>
              <a:spLocks/>
            </p:cNvSpPr>
            <p:nvPr/>
          </p:nvSpPr>
          <p:spPr bwMode="auto">
            <a:xfrm>
              <a:off x="7858919" y="4250745"/>
              <a:ext cx="230187" cy="230188"/>
            </a:xfrm>
            <a:custGeom>
              <a:avLst/>
              <a:gdLst>
                <a:gd name="T0" fmla="*/ 0 w 145"/>
                <a:gd name="T1" fmla="*/ 0 h 145"/>
                <a:gd name="T2" fmla="*/ 0 w 145"/>
                <a:gd name="T3" fmla="*/ 144 h 145"/>
                <a:gd name="T4" fmla="*/ 144 w 145"/>
                <a:gd name="T5" fmla="*/ 144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0"/>
                  </a:moveTo>
                  <a:lnTo>
                    <a:pt x="0" y="144"/>
                  </a:lnTo>
                  <a:lnTo>
                    <a:pt x="144" y="144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7"/>
            <p:cNvSpPr>
              <a:spLocks/>
            </p:cNvSpPr>
            <p:nvPr/>
          </p:nvSpPr>
          <p:spPr bwMode="auto">
            <a:xfrm>
              <a:off x="7858919" y="4784145"/>
              <a:ext cx="153987" cy="306388"/>
            </a:xfrm>
            <a:custGeom>
              <a:avLst/>
              <a:gdLst>
                <a:gd name="T0" fmla="*/ 0 w 97"/>
                <a:gd name="T1" fmla="*/ 192 h 193"/>
                <a:gd name="T2" fmla="*/ 0 w 97"/>
                <a:gd name="T3" fmla="*/ 0 h 193"/>
                <a:gd name="T4" fmla="*/ 96 w 97"/>
                <a:gd name="T5" fmla="*/ 0 h 193"/>
                <a:gd name="T6" fmla="*/ 0 60000 65536"/>
                <a:gd name="T7" fmla="*/ 0 60000 65536"/>
                <a:gd name="T8" fmla="*/ 0 60000 65536"/>
                <a:gd name="T9" fmla="*/ 0 w 97"/>
                <a:gd name="T10" fmla="*/ 0 h 193"/>
                <a:gd name="T11" fmla="*/ 97 w 9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193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Rectangle 68"/>
            <p:cNvSpPr>
              <a:spLocks noChangeArrowheads="1"/>
            </p:cNvSpPr>
            <p:nvPr/>
          </p:nvSpPr>
          <p:spPr bwMode="auto">
            <a:xfrm>
              <a:off x="5039519" y="3945945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 X</a:t>
              </a:r>
            </a:p>
          </p:txBody>
        </p:sp>
        <p:sp>
          <p:nvSpPr>
            <p:cNvPr id="1094" name="Rectangle 69"/>
            <p:cNvSpPr>
              <a:spLocks noChangeArrowheads="1"/>
            </p:cNvSpPr>
            <p:nvPr/>
          </p:nvSpPr>
          <p:spPr bwMode="auto">
            <a:xfrm>
              <a:off x="5039519" y="5088945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 Y</a:t>
              </a:r>
            </a:p>
          </p:txBody>
        </p:sp>
        <p:sp>
          <p:nvSpPr>
            <p:cNvPr id="1095" name="Rectangle 70"/>
            <p:cNvSpPr>
              <a:spLocks noChangeArrowheads="1"/>
            </p:cNvSpPr>
            <p:nvPr/>
          </p:nvSpPr>
          <p:spPr bwMode="auto">
            <a:xfrm>
              <a:off x="8620919" y="4326945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96" name="Line 71"/>
            <p:cNvSpPr>
              <a:spLocks noChangeShapeType="1"/>
            </p:cNvSpPr>
            <p:nvPr/>
          </p:nvSpPr>
          <p:spPr bwMode="auto">
            <a:xfrm>
              <a:off x="6717506" y="4403145"/>
              <a:ext cx="0" cy="533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Line 72"/>
            <p:cNvSpPr>
              <a:spLocks noChangeShapeType="1"/>
            </p:cNvSpPr>
            <p:nvPr/>
          </p:nvSpPr>
          <p:spPr bwMode="auto">
            <a:xfrm flipH="1">
              <a:off x="5422106" y="5241345"/>
              <a:ext cx="129381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Line 73"/>
            <p:cNvSpPr>
              <a:spLocks noChangeShapeType="1"/>
            </p:cNvSpPr>
            <p:nvPr/>
          </p:nvSpPr>
          <p:spPr bwMode="auto">
            <a:xfrm>
              <a:off x="5650706" y="5012745"/>
              <a:ext cx="0" cy="228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Arc 74"/>
            <p:cNvSpPr>
              <a:spLocks/>
            </p:cNvSpPr>
            <p:nvPr/>
          </p:nvSpPr>
          <p:spPr bwMode="auto">
            <a:xfrm>
              <a:off x="8166894" y="4406320"/>
              <a:ext cx="382587" cy="228600"/>
            </a:xfrm>
            <a:custGeom>
              <a:avLst/>
              <a:gdLst>
                <a:gd name="T0" fmla="*/ 0 w 21690"/>
                <a:gd name="T1" fmla="*/ 0 h 21600"/>
                <a:gd name="T2" fmla="*/ 382587 w 21690"/>
                <a:gd name="T3" fmla="*/ 228600 h 21600"/>
                <a:gd name="T4" fmla="*/ 1587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Arc 75"/>
            <p:cNvSpPr>
              <a:spLocks/>
            </p:cNvSpPr>
            <p:nvPr/>
          </p:nvSpPr>
          <p:spPr bwMode="auto">
            <a:xfrm>
              <a:off x="8165306" y="4631745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Arc 76"/>
            <p:cNvSpPr>
              <a:spLocks/>
            </p:cNvSpPr>
            <p:nvPr/>
          </p:nvSpPr>
          <p:spPr bwMode="auto">
            <a:xfrm>
              <a:off x="8163719" y="4406320"/>
              <a:ext cx="153987" cy="304800"/>
            </a:xfrm>
            <a:custGeom>
              <a:avLst/>
              <a:gdLst>
                <a:gd name="T0" fmla="*/ 0 w 21814"/>
                <a:gd name="T1" fmla="*/ 14 h 21600"/>
                <a:gd name="T2" fmla="*/ 153987 w 21814"/>
                <a:gd name="T3" fmla="*/ 295176 h 21600"/>
                <a:gd name="T4" fmla="*/ 1588 w 21814"/>
                <a:gd name="T5" fmla="*/ 304800 h 21600"/>
                <a:gd name="T6" fmla="*/ 0 60000 65536"/>
                <a:gd name="T7" fmla="*/ 0 60000 65536"/>
                <a:gd name="T8" fmla="*/ 0 60000 65536"/>
                <a:gd name="T9" fmla="*/ 0 w 21814"/>
                <a:gd name="T10" fmla="*/ 0 h 21600"/>
                <a:gd name="T11" fmla="*/ 21814 w 218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4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1888" y="0"/>
                    <a:pt x="21445" y="9259"/>
                    <a:pt x="21814" y="20917"/>
                  </a:cubicBezTo>
                </a:path>
                <a:path w="21814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1888" y="0"/>
                    <a:pt x="21445" y="9259"/>
                    <a:pt x="21814" y="20917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Arc 77"/>
            <p:cNvSpPr>
              <a:spLocks/>
            </p:cNvSpPr>
            <p:nvPr/>
          </p:nvSpPr>
          <p:spPr bwMode="auto">
            <a:xfrm>
              <a:off x="8165306" y="4631745"/>
              <a:ext cx="152400" cy="228600"/>
            </a:xfrm>
            <a:custGeom>
              <a:avLst/>
              <a:gdLst>
                <a:gd name="T0" fmla="*/ 1524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8"/>
            <p:cNvSpPr>
              <a:spLocks noChangeShapeType="1"/>
            </p:cNvSpPr>
            <p:nvPr/>
          </p:nvSpPr>
          <p:spPr bwMode="auto">
            <a:xfrm flipH="1">
              <a:off x="7938294" y="4479345"/>
              <a:ext cx="1508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Line 79"/>
            <p:cNvSpPr>
              <a:spLocks noChangeShapeType="1"/>
            </p:cNvSpPr>
            <p:nvPr/>
          </p:nvSpPr>
          <p:spPr bwMode="auto">
            <a:xfrm flipH="1">
              <a:off x="7938294" y="4784145"/>
              <a:ext cx="1508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0"/>
            <p:cNvSpPr>
              <a:spLocks noChangeShapeType="1"/>
            </p:cNvSpPr>
            <p:nvPr/>
          </p:nvSpPr>
          <p:spPr bwMode="auto">
            <a:xfrm flipH="1">
              <a:off x="8547894" y="4631745"/>
              <a:ext cx="379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Oval 81"/>
            <p:cNvSpPr>
              <a:spLocks noChangeArrowheads="1"/>
            </p:cNvSpPr>
            <p:nvPr/>
          </p:nvSpPr>
          <p:spPr bwMode="auto">
            <a:xfrm>
              <a:off x="7490619" y="4187245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Oval 82"/>
            <p:cNvSpPr>
              <a:spLocks noChangeArrowheads="1"/>
            </p:cNvSpPr>
            <p:nvPr/>
          </p:nvSpPr>
          <p:spPr bwMode="auto">
            <a:xfrm>
              <a:off x="7490619" y="5025445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Oval 83"/>
            <p:cNvSpPr>
              <a:spLocks noChangeArrowheads="1"/>
            </p:cNvSpPr>
            <p:nvPr/>
          </p:nvSpPr>
          <p:spPr bwMode="auto">
            <a:xfrm>
              <a:off x="8100219" y="4415845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Oval 84"/>
            <p:cNvSpPr>
              <a:spLocks noChangeArrowheads="1"/>
            </p:cNvSpPr>
            <p:nvPr/>
          </p:nvSpPr>
          <p:spPr bwMode="auto">
            <a:xfrm>
              <a:off x="8100219" y="4720645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Line 85"/>
            <p:cNvSpPr>
              <a:spLocks noChangeShapeType="1"/>
            </p:cNvSpPr>
            <p:nvPr/>
          </p:nvSpPr>
          <p:spPr bwMode="auto">
            <a:xfrm>
              <a:off x="6030119" y="4404733"/>
              <a:ext cx="0" cy="4556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Arc 86"/>
            <p:cNvSpPr>
              <a:spLocks/>
            </p:cNvSpPr>
            <p:nvPr/>
          </p:nvSpPr>
          <p:spPr bwMode="auto">
            <a:xfrm>
              <a:off x="6031706" y="4406320"/>
              <a:ext cx="382588" cy="228600"/>
            </a:xfrm>
            <a:custGeom>
              <a:avLst/>
              <a:gdLst>
                <a:gd name="T0" fmla="*/ 0 w 21690"/>
                <a:gd name="T1" fmla="*/ 0 h 21600"/>
                <a:gd name="T2" fmla="*/ 382588 w 21690"/>
                <a:gd name="T3" fmla="*/ 228600 h 21600"/>
                <a:gd name="T4" fmla="*/ 1588 w 21690"/>
                <a:gd name="T5" fmla="*/ 228600 h 21600"/>
                <a:gd name="T6" fmla="*/ 0 60000 65536"/>
                <a:gd name="T7" fmla="*/ 0 60000 65536"/>
                <a:gd name="T8" fmla="*/ 0 60000 65536"/>
                <a:gd name="T9" fmla="*/ 0 w 21690"/>
                <a:gd name="T10" fmla="*/ 0 h 21600"/>
                <a:gd name="T11" fmla="*/ 21690 w 216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90" h="21600" fill="none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</a:path>
                <a:path w="21690" h="21600" stroke="0" extrusionOk="0">
                  <a:moveTo>
                    <a:pt x="0" y="0"/>
                  </a:moveTo>
                  <a:cubicBezTo>
                    <a:pt x="30" y="0"/>
                    <a:pt x="60" y="-1"/>
                    <a:pt x="90" y="0"/>
                  </a:cubicBezTo>
                  <a:cubicBezTo>
                    <a:pt x="12019" y="0"/>
                    <a:pt x="21690" y="9670"/>
                    <a:pt x="21690" y="21600"/>
                  </a:cubicBezTo>
                  <a:lnTo>
                    <a:pt x="9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Arc 87"/>
            <p:cNvSpPr>
              <a:spLocks/>
            </p:cNvSpPr>
            <p:nvPr/>
          </p:nvSpPr>
          <p:spPr bwMode="auto">
            <a:xfrm>
              <a:off x="6030119" y="4631745"/>
              <a:ext cx="381000" cy="228600"/>
            </a:xfrm>
            <a:custGeom>
              <a:avLst/>
              <a:gdLst>
                <a:gd name="T0" fmla="*/ 381000 w 21600"/>
                <a:gd name="T1" fmla="*/ 0 h 21600"/>
                <a:gd name="T2" fmla="*/ 0 w 21600"/>
                <a:gd name="T3" fmla="*/ 2286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Oval 88"/>
            <p:cNvSpPr>
              <a:spLocks noChangeArrowheads="1"/>
            </p:cNvSpPr>
            <p:nvPr/>
          </p:nvSpPr>
          <p:spPr bwMode="auto">
            <a:xfrm>
              <a:off x="6423819" y="4568245"/>
              <a:ext cx="127000" cy="12700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Line 89"/>
            <p:cNvSpPr>
              <a:spLocks noChangeShapeType="1"/>
            </p:cNvSpPr>
            <p:nvPr/>
          </p:nvSpPr>
          <p:spPr bwMode="auto">
            <a:xfrm flipH="1">
              <a:off x="6565106" y="4631745"/>
              <a:ext cx="152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90"/>
            <p:cNvSpPr>
              <a:spLocks/>
            </p:cNvSpPr>
            <p:nvPr/>
          </p:nvSpPr>
          <p:spPr bwMode="auto">
            <a:xfrm>
              <a:off x="5650706" y="4098345"/>
              <a:ext cx="382588" cy="458788"/>
            </a:xfrm>
            <a:custGeom>
              <a:avLst/>
              <a:gdLst>
                <a:gd name="T0" fmla="*/ 240 w 241"/>
                <a:gd name="T1" fmla="*/ 288 h 289"/>
                <a:gd name="T2" fmla="*/ 0 w 241"/>
                <a:gd name="T3" fmla="*/ 288 h 289"/>
                <a:gd name="T4" fmla="*/ 0 w 241"/>
                <a:gd name="T5" fmla="*/ 0 h 289"/>
                <a:gd name="T6" fmla="*/ 0 60000 65536"/>
                <a:gd name="T7" fmla="*/ 0 60000 65536"/>
                <a:gd name="T8" fmla="*/ 0 60000 65536"/>
                <a:gd name="T9" fmla="*/ 0 w 241"/>
                <a:gd name="T10" fmla="*/ 0 h 289"/>
                <a:gd name="T11" fmla="*/ 241 w 241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289">
                  <a:moveTo>
                    <a:pt x="240" y="288"/>
                  </a:move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91"/>
            <p:cNvSpPr>
              <a:spLocks/>
            </p:cNvSpPr>
            <p:nvPr/>
          </p:nvSpPr>
          <p:spPr bwMode="auto">
            <a:xfrm>
              <a:off x="5650706" y="4784145"/>
              <a:ext cx="382588" cy="230188"/>
            </a:xfrm>
            <a:custGeom>
              <a:avLst/>
              <a:gdLst>
                <a:gd name="T0" fmla="*/ 240 w 241"/>
                <a:gd name="T1" fmla="*/ 0 h 145"/>
                <a:gd name="T2" fmla="*/ 0 w 241"/>
                <a:gd name="T3" fmla="*/ 0 h 145"/>
                <a:gd name="T4" fmla="*/ 0 w 241"/>
                <a:gd name="T5" fmla="*/ 144 h 145"/>
                <a:gd name="T6" fmla="*/ 0 60000 65536"/>
                <a:gd name="T7" fmla="*/ 0 60000 65536"/>
                <a:gd name="T8" fmla="*/ 0 60000 65536"/>
                <a:gd name="T9" fmla="*/ 0 w 241"/>
                <a:gd name="T10" fmla="*/ 0 h 145"/>
                <a:gd name="T11" fmla="*/ 241 w 241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145">
                  <a:moveTo>
                    <a:pt x="240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847491"/>
              </p:ext>
            </p:extLst>
          </p:nvPr>
        </p:nvGraphicFramePr>
        <p:xfrm>
          <a:off x="2133599" y="1371600"/>
          <a:ext cx="285419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4" imgW="1333440" imgH="177480" progId="Equation.3">
                  <p:embed/>
                </p:oleObj>
              </mc:Choice>
              <mc:Fallback>
                <p:oleObj name="Equation" r:id="rId4" imgW="1333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1371600"/>
                        <a:ext cx="285419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50872"/>
              </p:ext>
            </p:extLst>
          </p:nvPr>
        </p:nvGraphicFramePr>
        <p:xfrm>
          <a:off x="2113572" y="2209800"/>
          <a:ext cx="306802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6" imgW="1447560" imgH="203040" progId="Equation.3">
                  <p:embed/>
                </p:oleObj>
              </mc:Choice>
              <mc:Fallback>
                <p:oleObj name="Equation" r:id="rId6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572" y="2209800"/>
                        <a:ext cx="306802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Decoder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Multiple-input/multiple-output device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Inputs (n) are less than outputs (m)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Converts input code words into output code words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One-to-One mapping: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input code produces only one output code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Input codes: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Binary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Your Code!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Output Codes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1-out-of-m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Gray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BCD Code</a:t>
            </a:r>
            <a:endParaRPr lang="en-US" sz="2000" dirty="0" smtClean="0"/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729262-A0A8-46C8-9671-5F391DF943CE}" type="slidenum">
              <a:rPr lang="en-US"/>
              <a:pPr/>
              <a:t>5</a:t>
            </a:fld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5181600" y="42672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enable inputs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40291"/>
              </p:ext>
            </p:extLst>
          </p:nvPr>
        </p:nvGraphicFramePr>
        <p:xfrm>
          <a:off x="4003675" y="3810000"/>
          <a:ext cx="4495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Artwork" r:id="rId4" imgW="2991268" imgH="1733333" progId="Adobe.Illustrator.7">
                  <p:embed/>
                </p:oleObj>
              </mc:Choice>
              <mc:Fallback>
                <p:oleObj name="Artwork" r:id="rId4" imgW="2991268" imgH="173333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3810000"/>
                        <a:ext cx="4495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54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XOR and XNOR Symbols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dirty="0" smtClean="0"/>
              <a:t>Equivalent Symbols of XOR gate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800" dirty="0" smtClean="0"/>
              <a:t>Equivalent Symbols of XNOR gate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84B3C8-A0C0-4605-87AD-FD53A38CBB67}" type="slidenum">
              <a:rPr lang="en-US"/>
              <a:pPr/>
              <a:t>50</a:t>
            </a:fld>
            <a:endParaRPr lang="en-US"/>
          </a:p>
        </p:txBody>
      </p:sp>
      <p:sp>
        <p:nvSpPr>
          <p:cNvPr id="5125" name="Arc 4"/>
          <p:cNvSpPr>
            <a:spLocks/>
          </p:cNvSpPr>
          <p:nvPr/>
        </p:nvSpPr>
        <p:spPr bwMode="auto">
          <a:xfrm>
            <a:off x="2058988" y="2057400"/>
            <a:ext cx="382587" cy="228600"/>
          </a:xfrm>
          <a:custGeom>
            <a:avLst/>
            <a:gdLst>
              <a:gd name="T0" fmla="*/ 0 w 21690"/>
              <a:gd name="T1" fmla="*/ 0 h 21600"/>
              <a:gd name="T2" fmla="*/ 382587 w 21690"/>
              <a:gd name="T3" fmla="*/ 228600 h 21600"/>
              <a:gd name="T4" fmla="*/ 1587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Arc 5"/>
          <p:cNvSpPr>
            <a:spLocks/>
          </p:cNvSpPr>
          <p:nvPr/>
        </p:nvSpPr>
        <p:spPr bwMode="auto">
          <a:xfrm>
            <a:off x="2057400" y="22828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rc 6"/>
          <p:cNvSpPr>
            <a:spLocks/>
          </p:cNvSpPr>
          <p:nvPr/>
        </p:nvSpPr>
        <p:spPr bwMode="auto">
          <a:xfrm>
            <a:off x="20558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rc 7"/>
          <p:cNvSpPr>
            <a:spLocks/>
          </p:cNvSpPr>
          <p:nvPr/>
        </p:nvSpPr>
        <p:spPr bwMode="auto">
          <a:xfrm>
            <a:off x="20574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1752600" y="2130425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1752600" y="2435225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2439988" y="2282825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Arc 11"/>
          <p:cNvSpPr>
            <a:spLocks/>
          </p:cNvSpPr>
          <p:nvPr/>
        </p:nvSpPr>
        <p:spPr bwMode="auto">
          <a:xfrm>
            <a:off x="19034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Arc 12"/>
          <p:cNvSpPr>
            <a:spLocks/>
          </p:cNvSpPr>
          <p:nvPr/>
        </p:nvSpPr>
        <p:spPr bwMode="auto">
          <a:xfrm>
            <a:off x="19050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Arc 13"/>
          <p:cNvSpPr>
            <a:spLocks/>
          </p:cNvSpPr>
          <p:nvPr/>
        </p:nvSpPr>
        <p:spPr bwMode="auto">
          <a:xfrm>
            <a:off x="3735388" y="2057400"/>
            <a:ext cx="382587" cy="228600"/>
          </a:xfrm>
          <a:custGeom>
            <a:avLst/>
            <a:gdLst>
              <a:gd name="T0" fmla="*/ 0 w 21690"/>
              <a:gd name="T1" fmla="*/ 0 h 21600"/>
              <a:gd name="T2" fmla="*/ 382587 w 21690"/>
              <a:gd name="T3" fmla="*/ 228600 h 21600"/>
              <a:gd name="T4" fmla="*/ 1587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Arc 14"/>
          <p:cNvSpPr>
            <a:spLocks/>
          </p:cNvSpPr>
          <p:nvPr/>
        </p:nvSpPr>
        <p:spPr bwMode="auto">
          <a:xfrm>
            <a:off x="3733800" y="22828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Arc 15"/>
          <p:cNvSpPr>
            <a:spLocks/>
          </p:cNvSpPr>
          <p:nvPr/>
        </p:nvSpPr>
        <p:spPr bwMode="auto">
          <a:xfrm>
            <a:off x="37322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Arc 16"/>
          <p:cNvSpPr>
            <a:spLocks/>
          </p:cNvSpPr>
          <p:nvPr/>
        </p:nvSpPr>
        <p:spPr bwMode="auto">
          <a:xfrm>
            <a:off x="37338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H="1">
            <a:off x="3200400" y="21304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H="1">
            <a:off x="4116388" y="2282825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Arc 19"/>
          <p:cNvSpPr>
            <a:spLocks/>
          </p:cNvSpPr>
          <p:nvPr/>
        </p:nvSpPr>
        <p:spPr bwMode="auto">
          <a:xfrm>
            <a:off x="35798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Arc 20"/>
          <p:cNvSpPr>
            <a:spLocks/>
          </p:cNvSpPr>
          <p:nvPr/>
        </p:nvSpPr>
        <p:spPr bwMode="auto">
          <a:xfrm>
            <a:off x="35814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Oval 21"/>
          <p:cNvSpPr>
            <a:spLocks noChangeArrowheads="1"/>
          </p:cNvSpPr>
          <p:nvPr/>
        </p:nvSpPr>
        <p:spPr bwMode="auto">
          <a:xfrm>
            <a:off x="3516313" y="20669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3657600" y="21304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H="1">
            <a:off x="3200400" y="24352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3516313" y="23717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 flipH="1">
            <a:off x="3657600" y="24352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Arc 26"/>
          <p:cNvSpPr>
            <a:spLocks/>
          </p:cNvSpPr>
          <p:nvPr/>
        </p:nvSpPr>
        <p:spPr bwMode="auto">
          <a:xfrm>
            <a:off x="5335588" y="2057400"/>
            <a:ext cx="382587" cy="228600"/>
          </a:xfrm>
          <a:custGeom>
            <a:avLst/>
            <a:gdLst>
              <a:gd name="T0" fmla="*/ 0 w 21690"/>
              <a:gd name="T1" fmla="*/ 0 h 21600"/>
              <a:gd name="T2" fmla="*/ 382587 w 21690"/>
              <a:gd name="T3" fmla="*/ 228600 h 21600"/>
              <a:gd name="T4" fmla="*/ 1587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Arc 27"/>
          <p:cNvSpPr>
            <a:spLocks/>
          </p:cNvSpPr>
          <p:nvPr/>
        </p:nvSpPr>
        <p:spPr bwMode="auto">
          <a:xfrm>
            <a:off x="5334000" y="22828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Arc 28"/>
          <p:cNvSpPr>
            <a:spLocks/>
          </p:cNvSpPr>
          <p:nvPr/>
        </p:nvSpPr>
        <p:spPr bwMode="auto">
          <a:xfrm>
            <a:off x="53324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Arc 29"/>
          <p:cNvSpPr>
            <a:spLocks/>
          </p:cNvSpPr>
          <p:nvPr/>
        </p:nvSpPr>
        <p:spPr bwMode="auto">
          <a:xfrm>
            <a:off x="53340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 flipH="1">
            <a:off x="4800600" y="21304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 flipH="1">
            <a:off x="5868988" y="2282825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Arc 32"/>
          <p:cNvSpPr>
            <a:spLocks/>
          </p:cNvSpPr>
          <p:nvPr/>
        </p:nvSpPr>
        <p:spPr bwMode="auto">
          <a:xfrm>
            <a:off x="51800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Arc 33"/>
          <p:cNvSpPr>
            <a:spLocks/>
          </p:cNvSpPr>
          <p:nvPr/>
        </p:nvSpPr>
        <p:spPr bwMode="auto">
          <a:xfrm>
            <a:off x="51816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Oval 34"/>
          <p:cNvSpPr>
            <a:spLocks noChangeArrowheads="1"/>
          </p:cNvSpPr>
          <p:nvPr/>
        </p:nvSpPr>
        <p:spPr bwMode="auto">
          <a:xfrm>
            <a:off x="5116513" y="20669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35"/>
          <p:cNvSpPr>
            <a:spLocks noChangeShapeType="1"/>
          </p:cNvSpPr>
          <p:nvPr/>
        </p:nvSpPr>
        <p:spPr bwMode="auto">
          <a:xfrm flipH="1">
            <a:off x="5257800" y="21304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Line 36"/>
          <p:cNvSpPr>
            <a:spLocks noChangeShapeType="1"/>
          </p:cNvSpPr>
          <p:nvPr/>
        </p:nvSpPr>
        <p:spPr bwMode="auto">
          <a:xfrm flipH="1">
            <a:off x="4800600" y="2435225"/>
            <a:ext cx="533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37"/>
          <p:cNvSpPr>
            <a:spLocks noChangeShapeType="1"/>
          </p:cNvSpPr>
          <p:nvPr/>
        </p:nvSpPr>
        <p:spPr bwMode="auto">
          <a:xfrm flipH="1">
            <a:off x="5257800" y="24352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Oval 38"/>
          <p:cNvSpPr>
            <a:spLocks noChangeArrowheads="1"/>
          </p:cNvSpPr>
          <p:nvPr/>
        </p:nvSpPr>
        <p:spPr bwMode="auto">
          <a:xfrm>
            <a:off x="5726113" y="22193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Arc 39"/>
          <p:cNvSpPr>
            <a:spLocks/>
          </p:cNvSpPr>
          <p:nvPr/>
        </p:nvSpPr>
        <p:spPr bwMode="auto">
          <a:xfrm>
            <a:off x="7011988" y="2057400"/>
            <a:ext cx="382587" cy="228600"/>
          </a:xfrm>
          <a:custGeom>
            <a:avLst/>
            <a:gdLst>
              <a:gd name="T0" fmla="*/ 0 w 21690"/>
              <a:gd name="T1" fmla="*/ 0 h 21600"/>
              <a:gd name="T2" fmla="*/ 382587 w 21690"/>
              <a:gd name="T3" fmla="*/ 228600 h 21600"/>
              <a:gd name="T4" fmla="*/ 1587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Arc 40"/>
          <p:cNvSpPr>
            <a:spLocks/>
          </p:cNvSpPr>
          <p:nvPr/>
        </p:nvSpPr>
        <p:spPr bwMode="auto">
          <a:xfrm>
            <a:off x="7010400" y="22828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Arc 41"/>
          <p:cNvSpPr>
            <a:spLocks/>
          </p:cNvSpPr>
          <p:nvPr/>
        </p:nvSpPr>
        <p:spPr bwMode="auto">
          <a:xfrm>
            <a:off x="70088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Arc 42"/>
          <p:cNvSpPr>
            <a:spLocks/>
          </p:cNvSpPr>
          <p:nvPr/>
        </p:nvSpPr>
        <p:spPr bwMode="auto">
          <a:xfrm>
            <a:off x="70104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3"/>
          <p:cNvSpPr>
            <a:spLocks noChangeShapeType="1"/>
          </p:cNvSpPr>
          <p:nvPr/>
        </p:nvSpPr>
        <p:spPr bwMode="auto">
          <a:xfrm flipH="1">
            <a:off x="7545388" y="2282825"/>
            <a:ext cx="3794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Arc 44"/>
          <p:cNvSpPr>
            <a:spLocks/>
          </p:cNvSpPr>
          <p:nvPr/>
        </p:nvSpPr>
        <p:spPr bwMode="auto">
          <a:xfrm>
            <a:off x="6856413" y="2057400"/>
            <a:ext cx="153987" cy="304800"/>
          </a:xfrm>
          <a:custGeom>
            <a:avLst/>
            <a:gdLst>
              <a:gd name="T0" fmla="*/ 0 w 21814"/>
              <a:gd name="T1" fmla="*/ 14 h 21600"/>
              <a:gd name="T2" fmla="*/ 153987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Arc 45"/>
          <p:cNvSpPr>
            <a:spLocks/>
          </p:cNvSpPr>
          <p:nvPr/>
        </p:nvSpPr>
        <p:spPr bwMode="auto">
          <a:xfrm>
            <a:off x="6858000" y="22828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46"/>
          <p:cNvSpPr>
            <a:spLocks noChangeShapeType="1"/>
          </p:cNvSpPr>
          <p:nvPr/>
        </p:nvSpPr>
        <p:spPr bwMode="auto">
          <a:xfrm flipH="1">
            <a:off x="6477000" y="2130425"/>
            <a:ext cx="609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47"/>
          <p:cNvSpPr>
            <a:spLocks noChangeShapeType="1"/>
          </p:cNvSpPr>
          <p:nvPr/>
        </p:nvSpPr>
        <p:spPr bwMode="auto">
          <a:xfrm flipH="1">
            <a:off x="6477000" y="24352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48"/>
          <p:cNvSpPr>
            <a:spLocks noChangeShapeType="1"/>
          </p:cNvSpPr>
          <p:nvPr/>
        </p:nvSpPr>
        <p:spPr bwMode="auto">
          <a:xfrm flipH="1">
            <a:off x="6934200" y="24352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Oval 49"/>
          <p:cNvSpPr>
            <a:spLocks noChangeArrowheads="1"/>
          </p:cNvSpPr>
          <p:nvPr/>
        </p:nvSpPr>
        <p:spPr bwMode="auto">
          <a:xfrm>
            <a:off x="7402513" y="22193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Oval 50"/>
          <p:cNvSpPr>
            <a:spLocks noChangeArrowheads="1"/>
          </p:cNvSpPr>
          <p:nvPr/>
        </p:nvSpPr>
        <p:spPr bwMode="auto">
          <a:xfrm>
            <a:off x="6792913" y="23717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2" name="Arc 51"/>
          <p:cNvSpPr>
            <a:spLocks/>
          </p:cNvSpPr>
          <p:nvPr/>
        </p:nvSpPr>
        <p:spPr bwMode="auto">
          <a:xfrm>
            <a:off x="2060575" y="3886200"/>
            <a:ext cx="382588" cy="228600"/>
          </a:xfrm>
          <a:custGeom>
            <a:avLst/>
            <a:gdLst>
              <a:gd name="T0" fmla="*/ 0 w 21690"/>
              <a:gd name="T1" fmla="*/ 0 h 21600"/>
              <a:gd name="T2" fmla="*/ 382588 w 21690"/>
              <a:gd name="T3" fmla="*/ 228600 h 21600"/>
              <a:gd name="T4" fmla="*/ 1588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Arc 52"/>
          <p:cNvSpPr>
            <a:spLocks/>
          </p:cNvSpPr>
          <p:nvPr/>
        </p:nvSpPr>
        <p:spPr bwMode="auto">
          <a:xfrm>
            <a:off x="2058988" y="41116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4" name="Arc 53"/>
          <p:cNvSpPr>
            <a:spLocks/>
          </p:cNvSpPr>
          <p:nvPr/>
        </p:nvSpPr>
        <p:spPr bwMode="auto">
          <a:xfrm>
            <a:off x="20574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Arc 54"/>
          <p:cNvSpPr>
            <a:spLocks/>
          </p:cNvSpPr>
          <p:nvPr/>
        </p:nvSpPr>
        <p:spPr bwMode="auto">
          <a:xfrm>
            <a:off x="20589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55"/>
          <p:cNvSpPr>
            <a:spLocks noChangeShapeType="1"/>
          </p:cNvSpPr>
          <p:nvPr/>
        </p:nvSpPr>
        <p:spPr bwMode="auto">
          <a:xfrm flipH="1">
            <a:off x="1754188" y="3959225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56"/>
          <p:cNvSpPr>
            <a:spLocks noChangeShapeType="1"/>
          </p:cNvSpPr>
          <p:nvPr/>
        </p:nvSpPr>
        <p:spPr bwMode="auto">
          <a:xfrm flipH="1">
            <a:off x="1754188" y="4264025"/>
            <a:ext cx="381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57"/>
          <p:cNvSpPr>
            <a:spLocks noChangeShapeType="1"/>
          </p:cNvSpPr>
          <p:nvPr/>
        </p:nvSpPr>
        <p:spPr bwMode="auto">
          <a:xfrm flipH="1">
            <a:off x="2593975" y="4111625"/>
            <a:ext cx="2270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Arc 58"/>
          <p:cNvSpPr>
            <a:spLocks/>
          </p:cNvSpPr>
          <p:nvPr/>
        </p:nvSpPr>
        <p:spPr bwMode="auto">
          <a:xfrm>
            <a:off x="19050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Arc 59"/>
          <p:cNvSpPr>
            <a:spLocks/>
          </p:cNvSpPr>
          <p:nvPr/>
        </p:nvSpPr>
        <p:spPr bwMode="auto">
          <a:xfrm>
            <a:off x="19065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1" name="Arc 60"/>
          <p:cNvSpPr>
            <a:spLocks/>
          </p:cNvSpPr>
          <p:nvPr/>
        </p:nvSpPr>
        <p:spPr bwMode="auto">
          <a:xfrm>
            <a:off x="3736975" y="3886200"/>
            <a:ext cx="382588" cy="228600"/>
          </a:xfrm>
          <a:custGeom>
            <a:avLst/>
            <a:gdLst>
              <a:gd name="T0" fmla="*/ 0 w 21690"/>
              <a:gd name="T1" fmla="*/ 0 h 21600"/>
              <a:gd name="T2" fmla="*/ 382588 w 21690"/>
              <a:gd name="T3" fmla="*/ 228600 h 21600"/>
              <a:gd name="T4" fmla="*/ 1588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2" name="Arc 61"/>
          <p:cNvSpPr>
            <a:spLocks/>
          </p:cNvSpPr>
          <p:nvPr/>
        </p:nvSpPr>
        <p:spPr bwMode="auto">
          <a:xfrm>
            <a:off x="3735388" y="41116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Arc 62"/>
          <p:cNvSpPr>
            <a:spLocks/>
          </p:cNvSpPr>
          <p:nvPr/>
        </p:nvSpPr>
        <p:spPr bwMode="auto">
          <a:xfrm>
            <a:off x="37338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Arc 63"/>
          <p:cNvSpPr>
            <a:spLocks/>
          </p:cNvSpPr>
          <p:nvPr/>
        </p:nvSpPr>
        <p:spPr bwMode="auto">
          <a:xfrm>
            <a:off x="37353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5" name="Line 64"/>
          <p:cNvSpPr>
            <a:spLocks noChangeShapeType="1"/>
          </p:cNvSpPr>
          <p:nvPr/>
        </p:nvSpPr>
        <p:spPr bwMode="auto">
          <a:xfrm flipH="1">
            <a:off x="3201988" y="39592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65"/>
          <p:cNvSpPr>
            <a:spLocks noChangeShapeType="1"/>
          </p:cNvSpPr>
          <p:nvPr/>
        </p:nvSpPr>
        <p:spPr bwMode="auto">
          <a:xfrm flipH="1">
            <a:off x="4270375" y="4111625"/>
            <a:ext cx="3032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Arc 66"/>
          <p:cNvSpPr>
            <a:spLocks/>
          </p:cNvSpPr>
          <p:nvPr/>
        </p:nvSpPr>
        <p:spPr bwMode="auto">
          <a:xfrm>
            <a:off x="35814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Arc 67"/>
          <p:cNvSpPr>
            <a:spLocks/>
          </p:cNvSpPr>
          <p:nvPr/>
        </p:nvSpPr>
        <p:spPr bwMode="auto">
          <a:xfrm>
            <a:off x="35829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Oval 68"/>
          <p:cNvSpPr>
            <a:spLocks noChangeArrowheads="1"/>
          </p:cNvSpPr>
          <p:nvPr/>
        </p:nvSpPr>
        <p:spPr bwMode="auto">
          <a:xfrm>
            <a:off x="3517900" y="38957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0" name="Line 69"/>
          <p:cNvSpPr>
            <a:spLocks noChangeShapeType="1"/>
          </p:cNvSpPr>
          <p:nvPr/>
        </p:nvSpPr>
        <p:spPr bwMode="auto">
          <a:xfrm flipH="1">
            <a:off x="3659188" y="39592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" name="Line 70"/>
          <p:cNvSpPr>
            <a:spLocks noChangeShapeType="1"/>
          </p:cNvSpPr>
          <p:nvPr/>
        </p:nvSpPr>
        <p:spPr bwMode="auto">
          <a:xfrm flipH="1">
            <a:off x="3201988" y="42640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2" name="Oval 71"/>
          <p:cNvSpPr>
            <a:spLocks noChangeArrowheads="1"/>
          </p:cNvSpPr>
          <p:nvPr/>
        </p:nvSpPr>
        <p:spPr bwMode="auto">
          <a:xfrm>
            <a:off x="3517900" y="42005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Line 72"/>
          <p:cNvSpPr>
            <a:spLocks noChangeShapeType="1"/>
          </p:cNvSpPr>
          <p:nvPr/>
        </p:nvSpPr>
        <p:spPr bwMode="auto">
          <a:xfrm flipH="1">
            <a:off x="3659188" y="42640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4" name="Arc 73"/>
          <p:cNvSpPr>
            <a:spLocks/>
          </p:cNvSpPr>
          <p:nvPr/>
        </p:nvSpPr>
        <p:spPr bwMode="auto">
          <a:xfrm>
            <a:off x="5337175" y="3886200"/>
            <a:ext cx="382588" cy="228600"/>
          </a:xfrm>
          <a:custGeom>
            <a:avLst/>
            <a:gdLst>
              <a:gd name="T0" fmla="*/ 0 w 21690"/>
              <a:gd name="T1" fmla="*/ 0 h 21600"/>
              <a:gd name="T2" fmla="*/ 382588 w 21690"/>
              <a:gd name="T3" fmla="*/ 228600 h 21600"/>
              <a:gd name="T4" fmla="*/ 1588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Arc 74"/>
          <p:cNvSpPr>
            <a:spLocks/>
          </p:cNvSpPr>
          <p:nvPr/>
        </p:nvSpPr>
        <p:spPr bwMode="auto">
          <a:xfrm>
            <a:off x="5335588" y="41116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6" name="Arc 75"/>
          <p:cNvSpPr>
            <a:spLocks/>
          </p:cNvSpPr>
          <p:nvPr/>
        </p:nvSpPr>
        <p:spPr bwMode="auto">
          <a:xfrm>
            <a:off x="53340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7" name="Arc 76"/>
          <p:cNvSpPr>
            <a:spLocks/>
          </p:cNvSpPr>
          <p:nvPr/>
        </p:nvSpPr>
        <p:spPr bwMode="auto">
          <a:xfrm>
            <a:off x="53355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8" name="Line 77"/>
          <p:cNvSpPr>
            <a:spLocks noChangeShapeType="1"/>
          </p:cNvSpPr>
          <p:nvPr/>
        </p:nvSpPr>
        <p:spPr bwMode="auto">
          <a:xfrm flipH="1">
            <a:off x="4802188" y="39592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9" name="Line 78"/>
          <p:cNvSpPr>
            <a:spLocks noChangeShapeType="1"/>
          </p:cNvSpPr>
          <p:nvPr/>
        </p:nvSpPr>
        <p:spPr bwMode="auto">
          <a:xfrm flipH="1">
            <a:off x="5718175" y="4111625"/>
            <a:ext cx="37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0" name="Arc 79"/>
          <p:cNvSpPr>
            <a:spLocks/>
          </p:cNvSpPr>
          <p:nvPr/>
        </p:nvSpPr>
        <p:spPr bwMode="auto">
          <a:xfrm>
            <a:off x="51816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1" name="Arc 80"/>
          <p:cNvSpPr>
            <a:spLocks/>
          </p:cNvSpPr>
          <p:nvPr/>
        </p:nvSpPr>
        <p:spPr bwMode="auto">
          <a:xfrm>
            <a:off x="51831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" name="Oval 81"/>
          <p:cNvSpPr>
            <a:spLocks noChangeArrowheads="1"/>
          </p:cNvSpPr>
          <p:nvPr/>
        </p:nvSpPr>
        <p:spPr bwMode="auto">
          <a:xfrm>
            <a:off x="5118100" y="38957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3" name="Line 82"/>
          <p:cNvSpPr>
            <a:spLocks noChangeShapeType="1"/>
          </p:cNvSpPr>
          <p:nvPr/>
        </p:nvSpPr>
        <p:spPr bwMode="auto">
          <a:xfrm flipH="1">
            <a:off x="5259388" y="39592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4" name="Line 83"/>
          <p:cNvSpPr>
            <a:spLocks noChangeShapeType="1"/>
          </p:cNvSpPr>
          <p:nvPr/>
        </p:nvSpPr>
        <p:spPr bwMode="auto">
          <a:xfrm flipH="1">
            <a:off x="4802188" y="4264025"/>
            <a:ext cx="533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5" name="Line 84"/>
          <p:cNvSpPr>
            <a:spLocks noChangeShapeType="1"/>
          </p:cNvSpPr>
          <p:nvPr/>
        </p:nvSpPr>
        <p:spPr bwMode="auto">
          <a:xfrm flipH="1">
            <a:off x="5259388" y="42640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6" name="Oval 85"/>
          <p:cNvSpPr>
            <a:spLocks noChangeArrowheads="1"/>
          </p:cNvSpPr>
          <p:nvPr/>
        </p:nvSpPr>
        <p:spPr bwMode="auto">
          <a:xfrm>
            <a:off x="2451100" y="40481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7" name="Arc 86"/>
          <p:cNvSpPr>
            <a:spLocks/>
          </p:cNvSpPr>
          <p:nvPr/>
        </p:nvSpPr>
        <p:spPr bwMode="auto">
          <a:xfrm>
            <a:off x="7013575" y="3886200"/>
            <a:ext cx="382588" cy="228600"/>
          </a:xfrm>
          <a:custGeom>
            <a:avLst/>
            <a:gdLst>
              <a:gd name="T0" fmla="*/ 0 w 21690"/>
              <a:gd name="T1" fmla="*/ 0 h 21600"/>
              <a:gd name="T2" fmla="*/ 382588 w 21690"/>
              <a:gd name="T3" fmla="*/ 228600 h 21600"/>
              <a:gd name="T4" fmla="*/ 1588 w 21690"/>
              <a:gd name="T5" fmla="*/ 228600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8" name="Arc 87"/>
          <p:cNvSpPr>
            <a:spLocks/>
          </p:cNvSpPr>
          <p:nvPr/>
        </p:nvSpPr>
        <p:spPr bwMode="auto">
          <a:xfrm>
            <a:off x="7011988" y="4111625"/>
            <a:ext cx="381000" cy="228600"/>
          </a:xfrm>
          <a:custGeom>
            <a:avLst/>
            <a:gdLst>
              <a:gd name="T0" fmla="*/ 3810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9" name="Arc 88"/>
          <p:cNvSpPr>
            <a:spLocks/>
          </p:cNvSpPr>
          <p:nvPr/>
        </p:nvSpPr>
        <p:spPr bwMode="auto">
          <a:xfrm>
            <a:off x="70104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0" name="Arc 89"/>
          <p:cNvSpPr>
            <a:spLocks/>
          </p:cNvSpPr>
          <p:nvPr/>
        </p:nvSpPr>
        <p:spPr bwMode="auto">
          <a:xfrm>
            <a:off x="70119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1" name="Line 90"/>
          <p:cNvSpPr>
            <a:spLocks noChangeShapeType="1"/>
          </p:cNvSpPr>
          <p:nvPr/>
        </p:nvSpPr>
        <p:spPr bwMode="auto">
          <a:xfrm flipH="1">
            <a:off x="7394575" y="4111625"/>
            <a:ext cx="37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" name="Arc 91"/>
          <p:cNvSpPr>
            <a:spLocks/>
          </p:cNvSpPr>
          <p:nvPr/>
        </p:nvSpPr>
        <p:spPr bwMode="auto">
          <a:xfrm>
            <a:off x="6858000" y="3886200"/>
            <a:ext cx="153988" cy="304800"/>
          </a:xfrm>
          <a:custGeom>
            <a:avLst/>
            <a:gdLst>
              <a:gd name="T0" fmla="*/ 0 w 21814"/>
              <a:gd name="T1" fmla="*/ 14 h 21600"/>
              <a:gd name="T2" fmla="*/ 153988 w 21814"/>
              <a:gd name="T3" fmla="*/ 295176 h 21600"/>
              <a:gd name="T4" fmla="*/ 1588 w 21814"/>
              <a:gd name="T5" fmla="*/ 304800 h 21600"/>
              <a:gd name="T6" fmla="*/ 0 60000 65536"/>
              <a:gd name="T7" fmla="*/ 0 60000 65536"/>
              <a:gd name="T8" fmla="*/ 0 60000 65536"/>
              <a:gd name="T9" fmla="*/ 0 w 21814"/>
              <a:gd name="T10" fmla="*/ 0 h 21600"/>
              <a:gd name="T11" fmla="*/ 21814 w 218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14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</a:path>
              <a:path w="21814" h="21600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1888" y="0"/>
                  <a:pt x="21445" y="9259"/>
                  <a:pt x="21814" y="20917"/>
                </a:cubicBezTo>
                <a:lnTo>
                  <a:pt x="225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3" name="Arc 92"/>
          <p:cNvSpPr>
            <a:spLocks/>
          </p:cNvSpPr>
          <p:nvPr/>
        </p:nvSpPr>
        <p:spPr bwMode="auto">
          <a:xfrm>
            <a:off x="6859588" y="4111625"/>
            <a:ext cx="152400" cy="228600"/>
          </a:xfrm>
          <a:custGeom>
            <a:avLst/>
            <a:gdLst>
              <a:gd name="T0" fmla="*/ 152400 w 21600"/>
              <a:gd name="T1" fmla="*/ 0 h 21600"/>
              <a:gd name="T2" fmla="*/ 0 w 21600"/>
              <a:gd name="T3" fmla="*/ 2286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" name="Line 93"/>
          <p:cNvSpPr>
            <a:spLocks noChangeShapeType="1"/>
          </p:cNvSpPr>
          <p:nvPr/>
        </p:nvSpPr>
        <p:spPr bwMode="auto">
          <a:xfrm flipH="1">
            <a:off x="6478588" y="3959225"/>
            <a:ext cx="609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5" name="Line 94"/>
          <p:cNvSpPr>
            <a:spLocks noChangeShapeType="1"/>
          </p:cNvSpPr>
          <p:nvPr/>
        </p:nvSpPr>
        <p:spPr bwMode="auto">
          <a:xfrm flipH="1">
            <a:off x="6478588" y="4264025"/>
            <a:ext cx="304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6" name="Line 95"/>
          <p:cNvSpPr>
            <a:spLocks noChangeShapeType="1"/>
          </p:cNvSpPr>
          <p:nvPr/>
        </p:nvSpPr>
        <p:spPr bwMode="auto">
          <a:xfrm flipH="1">
            <a:off x="6935788" y="4264025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7" name="Oval 96"/>
          <p:cNvSpPr>
            <a:spLocks noChangeArrowheads="1"/>
          </p:cNvSpPr>
          <p:nvPr/>
        </p:nvSpPr>
        <p:spPr bwMode="auto">
          <a:xfrm>
            <a:off x="6794500" y="42005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8" name="Oval 99"/>
          <p:cNvSpPr>
            <a:spLocks noChangeArrowheads="1"/>
          </p:cNvSpPr>
          <p:nvPr/>
        </p:nvSpPr>
        <p:spPr bwMode="auto">
          <a:xfrm>
            <a:off x="4127500" y="4048125"/>
            <a:ext cx="127000" cy="127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9" name="Text Box 100"/>
          <p:cNvSpPr txBox="1">
            <a:spLocks noChangeArrowheads="1"/>
          </p:cNvSpPr>
          <p:nvPr/>
        </p:nvSpPr>
        <p:spPr bwMode="auto">
          <a:xfrm>
            <a:off x="914400" y="49530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chemeClr val="hlink"/>
                </a:solidFill>
                <a:latin typeface="Tahoma" pitchFamily="34" charset="0"/>
              </a:rPr>
              <a:t>For both XOR, XNOR: Any 2 signals (inputs or outputs) may be complemented without changing the resulting logic function</a:t>
            </a:r>
          </a:p>
        </p:txBody>
      </p:sp>
    </p:spTree>
    <p:extLst>
      <p:ext uri="{BB962C8B-B14F-4D97-AF65-F5344CB8AC3E}">
        <p14:creationId xmlns:p14="http://schemas.microsoft.com/office/powerpoint/2010/main" val="319486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XOR Application: Parity Circuit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3000" dirty="0" smtClean="0"/>
              <a:t>Odd Parity Circuit: The output is 1 </a:t>
            </a:r>
            <a:r>
              <a:rPr lang="en-US" sz="3000" u="sng" dirty="0" smtClean="0"/>
              <a:t>if odd number of inputs are 1</a:t>
            </a:r>
          </a:p>
          <a:p>
            <a:pPr lvl="1">
              <a:lnSpc>
                <a:spcPct val="90000"/>
              </a:lnSpc>
            </a:pPr>
            <a:endParaRPr lang="en-US" sz="1300" u="sng" dirty="0" smtClean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3000" dirty="0" smtClean="0"/>
              <a:t>Even Parity Circuit: The output is 1 </a:t>
            </a:r>
            <a:r>
              <a:rPr lang="en-US" sz="3000" u="sng" dirty="0" smtClean="0"/>
              <a:t>if even number of inputs are 1</a:t>
            </a:r>
          </a:p>
          <a:p>
            <a:pPr lvl="1">
              <a:lnSpc>
                <a:spcPct val="90000"/>
              </a:lnSpc>
            </a:pPr>
            <a:endParaRPr lang="en-US" sz="1300" u="sng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Example:       4-bit Parity Circuit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		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EB3E9-860C-40E5-9EFF-4C478A54BA65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4128616"/>
            <a:ext cx="8597900" cy="1447800"/>
            <a:chOff x="685800" y="3962400"/>
            <a:chExt cx="8597900" cy="1447800"/>
          </a:xfrm>
        </p:grpSpPr>
        <p:grpSp>
          <p:nvGrpSpPr>
            <p:cNvPr id="7173" name="Group 88"/>
            <p:cNvGrpSpPr>
              <a:grpSpLocks/>
            </p:cNvGrpSpPr>
            <p:nvPr/>
          </p:nvGrpSpPr>
          <p:grpSpPr bwMode="auto">
            <a:xfrm>
              <a:off x="685800" y="3962400"/>
              <a:ext cx="7772400" cy="1447800"/>
              <a:chOff x="288" y="2256"/>
              <a:chExt cx="4896" cy="912"/>
            </a:xfrm>
          </p:grpSpPr>
          <p:sp>
            <p:nvSpPr>
              <p:cNvPr id="7176" name="Arc 4"/>
              <p:cNvSpPr>
                <a:spLocks/>
              </p:cNvSpPr>
              <p:nvPr/>
            </p:nvSpPr>
            <p:spPr bwMode="auto">
              <a:xfrm>
                <a:off x="720" y="2305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" name="Arc 5"/>
              <p:cNvSpPr>
                <a:spLocks/>
              </p:cNvSpPr>
              <p:nvPr/>
            </p:nvSpPr>
            <p:spPr bwMode="auto">
              <a:xfrm>
                <a:off x="720" y="2448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Arc 6"/>
              <p:cNvSpPr>
                <a:spLocks/>
              </p:cNvSpPr>
              <p:nvPr/>
            </p:nvSpPr>
            <p:spPr bwMode="auto">
              <a:xfrm>
                <a:off x="719" y="2306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" name="Arc 7"/>
              <p:cNvSpPr>
                <a:spLocks/>
              </p:cNvSpPr>
              <p:nvPr/>
            </p:nvSpPr>
            <p:spPr bwMode="auto">
              <a:xfrm>
                <a:off x="720" y="2448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" name="Line 8"/>
              <p:cNvSpPr>
                <a:spLocks noChangeShapeType="1"/>
              </p:cNvSpPr>
              <p:nvPr/>
            </p:nvSpPr>
            <p:spPr bwMode="auto">
              <a:xfrm flipH="1">
                <a:off x="528" y="235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Line 9"/>
              <p:cNvSpPr>
                <a:spLocks noChangeShapeType="1"/>
              </p:cNvSpPr>
              <p:nvPr/>
            </p:nvSpPr>
            <p:spPr bwMode="auto">
              <a:xfrm flipH="1">
                <a:off x="528" y="254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10"/>
              <p:cNvSpPr>
                <a:spLocks noChangeShapeType="1"/>
              </p:cNvSpPr>
              <p:nvPr/>
            </p:nvSpPr>
            <p:spPr bwMode="auto">
              <a:xfrm flipH="1">
                <a:off x="961" y="2448"/>
                <a:ext cx="191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Arc 11"/>
              <p:cNvSpPr>
                <a:spLocks/>
              </p:cNvSpPr>
              <p:nvPr/>
            </p:nvSpPr>
            <p:spPr bwMode="auto">
              <a:xfrm>
                <a:off x="623" y="2306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Arc 12"/>
              <p:cNvSpPr>
                <a:spLocks/>
              </p:cNvSpPr>
              <p:nvPr/>
            </p:nvSpPr>
            <p:spPr bwMode="auto">
              <a:xfrm>
                <a:off x="624" y="2448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Arc 13"/>
              <p:cNvSpPr>
                <a:spLocks/>
              </p:cNvSpPr>
              <p:nvPr/>
            </p:nvSpPr>
            <p:spPr bwMode="auto">
              <a:xfrm>
                <a:off x="1345" y="2498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Arc 14"/>
              <p:cNvSpPr>
                <a:spLocks/>
              </p:cNvSpPr>
              <p:nvPr/>
            </p:nvSpPr>
            <p:spPr bwMode="auto">
              <a:xfrm>
                <a:off x="1344" y="2640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Arc 15"/>
              <p:cNvSpPr>
                <a:spLocks/>
              </p:cNvSpPr>
              <p:nvPr/>
            </p:nvSpPr>
            <p:spPr bwMode="auto">
              <a:xfrm>
                <a:off x="1343" y="2498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" name="Arc 16"/>
              <p:cNvSpPr>
                <a:spLocks/>
              </p:cNvSpPr>
              <p:nvPr/>
            </p:nvSpPr>
            <p:spPr bwMode="auto">
              <a:xfrm>
                <a:off x="1344" y="2640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" name="Line 17"/>
              <p:cNvSpPr>
                <a:spLocks noChangeShapeType="1"/>
              </p:cNvSpPr>
              <p:nvPr/>
            </p:nvSpPr>
            <p:spPr bwMode="auto">
              <a:xfrm flipH="1">
                <a:off x="1152" y="254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0" name="Line 18"/>
              <p:cNvSpPr>
                <a:spLocks noChangeShapeType="1"/>
              </p:cNvSpPr>
              <p:nvPr/>
            </p:nvSpPr>
            <p:spPr bwMode="auto">
              <a:xfrm flipH="1">
                <a:off x="528" y="2736"/>
                <a:ext cx="86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Line 19"/>
              <p:cNvSpPr>
                <a:spLocks noChangeShapeType="1"/>
              </p:cNvSpPr>
              <p:nvPr/>
            </p:nvSpPr>
            <p:spPr bwMode="auto">
              <a:xfrm flipH="1">
                <a:off x="1585" y="2640"/>
                <a:ext cx="191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2" name="Arc 20"/>
              <p:cNvSpPr>
                <a:spLocks/>
              </p:cNvSpPr>
              <p:nvPr/>
            </p:nvSpPr>
            <p:spPr bwMode="auto">
              <a:xfrm>
                <a:off x="1247" y="2498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Arc 21"/>
              <p:cNvSpPr>
                <a:spLocks/>
              </p:cNvSpPr>
              <p:nvPr/>
            </p:nvSpPr>
            <p:spPr bwMode="auto">
              <a:xfrm>
                <a:off x="1248" y="2640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4" name="Arc 22"/>
              <p:cNvSpPr>
                <a:spLocks/>
              </p:cNvSpPr>
              <p:nvPr/>
            </p:nvSpPr>
            <p:spPr bwMode="auto">
              <a:xfrm>
                <a:off x="1969" y="2690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5" name="Arc 23"/>
              <p:cNvSpPr>
                <a:spLocks/>
              </p:cNvSpPr>
              <p:nvPr/>
            </p:nvSpPr>
            <p:spPr bwMode="auto">
              <a:xfrm>
                <a:off x="1968" y="2832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6" name="Arc 24"/>
              <p:cNvSpPr>
                <a:spLocks/>
              </p:cNvSpPr>
              <p:nvPr/>
            </p:nvSpPr>
            <p:spPr bwMode="auto">
              <a:xfrm>
                <a:off x="1967" y="2690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7" name="Arc 25"/>
              <p:cNvSpPr>
                <a:spLocks/>
              </p:cNvSpPr>
              <p:nvPr/>
            </p:nvSpPr>
            <p:spPr bwMode="auto">
              <a:xfrm>
                <a:off x="1968" y="2832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Line 26"/>
              <p:cNvSpPr>
                <a:spLocks noChangeShapeType="1"/>
              </p:cNvSpPr>
              <p:nvPr/>
            </p:nvSpPr>
            <p:spPr bwMode="auto">
              <a:xfrm flipH="1">
                <a:off x="1776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27"/>
              <p:cNvSpPr>
                <a:spLocks noChangeShapeType="1"/>
              </p:cNvSpPr>
              <p:nvPr/>
            </p:nvSpPr>
            <p:spPr bwMode="auto">
              <a:xfrm flipH="1">
                <a:off x="528" y="2928"/>
                <a:ext cx="148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28"/>
              <p:cNvSpPr>
                <a:spLocks noChangeShapeType="1"/>
              </p:cNvSpPr>
              <p:nvPr/>
            </p:nvSpPr>
            <p:spPr bwMode="auto">
              <a:xfrm flipH="1">
                <a:off x="2209" y="2832"/>
                <a:ext cx="57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Arc 29"/>
              <p:cNvSpPr>
                <a:spLocks/>
              </p:cNvSpPr>
              <p:nvPr/>
            </p:nvSpPr>
            <p:spPr bwMode="auto">
              <a:xfrm>
                <a:off x="1871" y="2690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Arc 30"/>
              <p:cNvSpPr>
                <a:spLocks/>
              </p:cNvSpPr>
              <p:nvPr/>
            </p:nvSpPr>
            <p:spPr bwMode="auto">
              <a:xfrm>
                <a:off x="1872" y="2832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3" name="Arc 31"/>
              <p:cNvSpPr>
                <a:spLocks/>
              </p:cNvSpPr>
              <p:nvPr/>
            </p:nvSpPr>
            <p:spPr bwMode="auto">
              <a:xfrm>
                <a:off x="3697" y="2450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4" name="Arc 32"/>
              <p:cNvSpPr>
                <a:spLocks/>
              </p:cNvSpPr>
              <p:nvPr/>
            </p:nvSpPr>
            <p:spPr bwMode="auto">
              <a:xfrm>
                <a:off x="3696" y="2592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5" name="Arc 33"/>
              <p:cNvSpPr>
                <a:spLocks/>
              </p:cNvSpPr>
              <p:nvPr/>
            </p:nvSpPr>
            <p:spPr bwMode="auto">
              <a:xfrm>
                <a:off x="3695" y="2450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Arc 34"/>
              <p:cNvSpPr>
                <a:spLocks/>
              </p:cNvSpPr>
              <p:nvPr/>
            </p:nvSpPr>
            <p:spPr bwMode="auto">
              <a:xfrm>
                <a:off x="3696" y="2592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7" name="Line 35"/>
              <p:cNvSpPr>
                <a:spLocks noChangeShapeType="1"/>
              </p:cNvSpPr>
              <p:nvPr/>
            </p:nvSpPr>
            <p:spPr bwMode="auto">
              <a:xfrm flipH="1">
                <a:off x="3504" y="24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8" name="Line 36"/>
              <p:cNvSpPr>
                <a:spLocks noChangeShapeType="1"/>
              </p:cNvSpPr>
              <p:nvPr/>
            </p:nvSpPr>
            <p:spPr bwMode="auto">
              <a:xfrm flipH="1">
                <a:off x="3504" y="268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" name="Line 37"/>
              <p:cNvSpPr>
                <a:spLocks noChangeShapeType="1"/>
              </p:cNvSpPr>
              <p:nvPr/>
            </p:nvSpPr>
            <p:spPr bwMode="auto">
              <a:xfrm flipH="1">
                <a:off x="3937" y="2592"/>
                <a:ext cx="239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Arc 38"/>
              <p:cNvSpPr>
                <a:spLocks/>
              </p:cNvSpPr>
              <p:nvPr/>
            </p:nvSpPr>
            <p:spPr bwMode="auto">
              <a:xfrm>
                <a:off x="3599" y="2450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Arc 39"/>
              <p:cNvSpPr>
                <a:spLocks/>
              </p:cNvSpPr>
              <p:nvPr/>
            </p:nvSpPr>
            <p:spPr bwMode="auto">
              <a:xfrm>
                <a:off x="3600" y="2592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Arc 40"/>
              <p:cNvSpPr>
                <a:spLocks/>
              </p:cNvSpPr>
              <p:nvPr/>
            </p:nvSpPr>
            <p:spPr bwMode="auto">
              <a:xfrm>
                <a:off x="3698" y="2882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Arc 41"/>
              <p:cNvSpPr>
                <a:spLocks/>
              </p:cNvSpPr>
              <p:nvPr/>
            </p:nvSpPr>
            <p:spPr bwMode="auto">
              <a:xfrm>
                <a:off x="3697" y="3024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4" name="Arc 42"/>
              <p:cNvSpPr>
                <a:spLocks/>
              </p:cNvSpPr>
              <p:nvPr/>
            </p:nvSpPr>
            <p:spPr bwMode="auto">
              <a:xfrm>
                <a:off x="3696" y="2882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5" name="Arc 43"/>
              <p:cNvSpPr>
                <a:spLocks/>
              </p:cNvSpPr>
              <p:nvPr/>
            </p:nvSpPr>
            <p:spPr bwMode="auto">
              <a:xfrm>
                <a:off x="3697" y="3024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6" name="Line 44"/>
              <p:cNvSpPr>
                <a:spLocks noChangeShapeType="1"/>
              </p:cNvSpPr>
              <p:nvPr/>
            </p:nvSpPr>
            <p:spPr bwMode="auto">
              <a:xfrm flipH="1">
                <a:off x="3505" y="292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7" name="Line 45"/>
              <p:cNvSpPr>
                <a:spLocks noChangeShapeType="1"/>
              </p:cNvSpPr>
              <p:nvPr/>
            </p:nvSpPr>
            <p:spPr bwMode="auto">
              <a:xfrm flipH="1">
                <a:off x="3505" y="31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8" name="Line 46"/>
              <p:cNvSpPr>
                <a:spLocks noChangeShapeType="1"/>
              </p:cNvSpPr>
              <p:nvPr/>
            </p:nvSpPr>
            <p:spPr bwMode="auto">
              <a:xfrm flipH="1">
                <a:off x="3938" y="3024"/>
                <a:ext cx="239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9" name="Arc 47"/>
              <p:cNvSpPr>
                <a:spLocks/>
              </p:cNvSpPr>
              <p:nvPr/>
            </p:nvSpPr>
            <p:spPr bwMode="auto">
              <a:xfrm>
                <a:off x="3600" y="2882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0" name="Arc 48"/>
              <p:cNvSpPr>
                <a:spLocks/>
              </p:cNvSpPr>
              <p:nvPr/>
            </p:nvSpPr>
            <p:spPr bwMode="auto">
              <a:xfrm>
                <a:off x="3601" y="3024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1" name="Arc 49"/>
              <p:cNvSpPr>
                <a:spLocks/>
              </p:cNvSpPr>
              <p:nvPr/>
            </p:nvSpPr>
            <p:spPr bwMode="auto">
              <a:xfrm>
                <a:off x="4371" y="2642"/>
                <a:ext cx="241" cy="144"/>
              </a:xfrm>
              <a:custGeom>
                <a:avLst/>
                <a:gdLst>
                  <a:gd name="T0" fmla="*/ 0 w 21690"/>
                  <a:gd name="T1" fmla="*/ 0 h 21600"/>
                  <a:gd name="T2" fmla="*/ 241 w 21690"/>
                  <a:gd name="T3" fmla="*/ 144 h 21600"/>
                  <a:gd name="T4" fmla="*/ 1 w 2169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90"/>
                  <a:gd name="T10" fmla="*/ 0 h 21600"/>
                  <a:gd name="T11" fmla="*/ 21690 w 216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0" h="21600" fill="none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</a:path>
                  <a:path w="21690" h="21600" stroke="0" extrusionOk="0">
                    <a:moveTo>
                      <a:pt x="0" y="0"/>
                    </a:moveTo>
                    <a:cubicBezTo>
                      <a:pt x="30" y="0"/>
                      <a:pt x="60" y="-1"/>
                      <a:pt x="90" y="0"/>
                    </a:cubicBezTo>
                    <a:cubicBezTo>
                      <a:pt x="12019" y="0"/>
                      <a:pt x="21690" y="9670"/>
                      <a:pt x="21690" y="21600"/>
                    </a:cubicBezTo>
                    <a:lnTo>
                      <a:pt x="9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2" name="Arc 50"/>
              <p:cNvSpPr>
                <a:spLocks/>
              </p:cNvSpPr>
              <p:nvPr/>
            </p:nvSpPr>
            <p:spPr bwMode="auto">
              <a:xfrm>
                <a:off x="4370" y="2784"/>
                <a:ext cx="240" cy="144"/>
              </a:xfrm>
              <a:custGeom>
                <a:avLst/>
                <a:gdLst>
                  <a:gd name="T0" fmla="*/ 240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3" name="Arc 51"/>
              <p:cNvSpPr>
                <a:spLocks/>
              </p:cNvSpPr>
              <p:nvPr/>
            </p:nvSpPr>
            <p:spPr bwMode="auto">
              <a:xfrm>
                <a:off x="4369" y="2642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4" name="Arc 52"/>
              <p:cNvSpPr>
                <a:spLocks/>
              </p:cNvSpPr>
              <p:nvPr/>
            </p:nvSpPr>
            <p:spPr bwMode="auto">
              <a:xfrm>
                <a:off x="4370" y="2784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Line 53"/>
              <p:cNvSpPr>
                <a:spLocks noChangeShapeType="1"/>
              </p:cNvSpPr>
              <p:nvPr/>
            </p:nvSpPr>
            <p:spPr bwMode="auto">
              <a:xfrm flipH="1">
                <a:off x="4178" y="268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Line 54"/>
              <p:cNvSpPr>
                <a:spLocks noChangeShapeType="1"/>
              </p:cNvSpPr>
              <p:nvPr/>
            </p:nvSpPr>
            <p:spPr bwMode="auto">
              <a:xfrm flipH="1">
                <a:off x="4178" y="288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Line 55"/>
              <p:cNvSpPr>
                <a:spLocks noChangeShapeType="1"/>
              </p:cNvSpPr>
              <p:nvPr/>
            </p:nvSpPr>
            <p:spPr bwMode="auto">
              <a:xfrm flipH="1">
                <a:off x="4611" y="2784"/>
                <a:ext cx="57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Arc 56"/>
              <p:cNvSpPr>
                <a:spLocks/>
              </p:cNvSpPr>
              <p:nvPr/>
            </p:nvSpPr>
            <p:spPr bwMode="auto">
              <a:xfrm>
                <a:off x="4273" y="2642"/>
                <a:ext cx="97" cy="192"/>
              </a:xfrm>
              <a:custGeom>
                <a:avLst/>
                <a:gdLst>
                  <a:gd name="T0" fmla="*/ 0 w 21814"/>
                  <a:gd name="T1" fmla="*/ 0 h 21600"/>
                  <a:gd name="T2" fmla="*/ 97 w 21814"/>
                  <a:gd name="T3" fmla="*/ 186 h 21600"/>
                  <a:gd name="T4" fmla="*/ 1 w 21814"/>
                  <a:gd name="T5" fmla="*/ 192 h 21600"/>
                  <a:gd name="T6" fmla="*/ 0 60000 65536"/>
                  <a:gd name="T7" fmla="*/ 0 60000 65536"/>
                  <a:gd name="T8" fmla="*/ 0 60000 65536"/>
                  <a:gd name="T9" fmla="*/ 0 w 21814"/>
                  <a:gd name="T10" fmla="*/ 0 h 21600"/>
                  <a:gd name="T11" fmla="*/ 21814 w 218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4" h="216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</a:path>
                  <a:path w="21814" h="216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1888" y="0"/>
                      <a:pt x="21445" y="9259"/>
                      <a:pt x="21814" y="20917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Arc 57"/>
              <p:cNvSpPr>
                <a:spLocks/>
              </p:cNvSpPr>
              <p:nvPr/>
            </p:nvSpPr>
            <p:spPr bwMode="auto">
              <a:xfrm>
                <a:off x="4274" y="2784"/>
                <a:ext cx="96" cy="144"/>
              </a:xfrm>
              <a:custGeom>
                <a:avLst/>
                <a:gdLst>
                  <a:gd name="T0" fmla="*/ 96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0" name="Line 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1" name="Line 59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2" name="Line 60"/>
              <p:cNvSpPr>
                <a:spLocks noChangeShapeType="1"/>
              </p:cNvSpPr>
              <p:nvPr/>
            </p:nvSpPr>
            <p:spPr bwMode="auto">
              <a:xfrm>
                <a:off x="4176" y="2592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Line 61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Line 62"/>
              <p:cNvSpPr>
                <a:spLocks noChangeShapeType="1"/>
              </p:cNvSpPr>
              <p:nvPr/>
            </p:nvSpPr>
            <p:spPr bwMode="auto">
              <a:xfrm>
                <a:off x="2400" y="2497"/>
                <a:ext cx="0" cy="19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Line 63"/>
              <p:cNvSpPr>
                <a:spLocks noChangeShapeType="1"/>
              </p:cNvSpPr>
              <p:nvPr/>
            </p:nvSpPr>
            <p:spPr bwMode="auto">
              <a:xfrm>
                <a:off x="2401" y="2497"/>
                <a:ext cx="143" cy="9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Line 64"/>
              <p:cNvSpPr>
                <a:spLocks noChangeShapeType="1"/>
              </p:cNvSpPr>
              <p:nvPr/>
            </p:nvSpPr>
            <p:spPr bwMode="auto">
              <a:xfrm flipH="1">
                <a:off x="2401" y="2593"/>
                <a:ext cx="143" cy="9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Oval 65"/>
              <p:cNvSpPr>
                <a:spLocks noChangeArrowheads="1"/>
              </p:cNvSpPr>
              <p:nvPr/>
            </p:nvSpPr>
            <p:spPr bwMode="auto">
              <a:xfrm>
                <a:off x="2552" y="2552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8" name="Line 66"/>
              <p:cNvSpPr>
                <a:spLocks noChangeShapeType="1"/>
              </p:cNvSpPr>
              <p:nvPr/>
            </p:nvSpPr>
            <p:spPr bwMode="auto">
              <a:xfrm flipH="1">
                <a:off x="2304" y="25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9" name="Line 67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Line 68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1" name="Line 69"/>
              <p:cNvSpPr>
                <a:spLocks noChangeShapeType="1"/>
              </p:cNvSpPr>
              <p:nvPr/>
            </p:nvSpPr>
            <p:spPr bwMode="auto">
              <a:xfrm>
                <a:off x="4800" y="2449"/>
                <a:ext cx="0" cy="19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Line 70"/>
              <p:cNvSpPr>
                <a:spLocks noChangeShapeType="1"/>
              </p:cNvSpPr>
              <p:nvPr/>
            </p:nvSpPr>
            <p:spPr bwMode="auto">
              <a:xfrm>
                <a:off x="4801" y="2449"/>
                <a:ext cx="143" cy="9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Line 71"/>
              <p:cNvSpPr>
                <a:spLocks noChangeShapeType="1"/>
              </p:cNvSpPr>
              <p:nvPr/>
            </p:nvSpPr>
            <p:spPr bwMode="auto">
              <a:xfrm flipH="1">
                <a:off x="4801" y="2545"/>
                <a:ext cx="143" cy="9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4" name="Oval 72"/>
              <p:cNvSpPr>
                <a:spLocks noChangeArrowheads="1"/>
              </p:cNvSpPr>
              <p:nvPr/>
            </p:nvSpPr>
            <p:spPr bwMode="auto">
              <a:xfrm>
                <a:off x="4952" y="2504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5" name="Line 73"/>
              <p:cNvSpPr>
                <a:spLocks noChangeShapeType="1"/>
              </p:cNvSpPr>
              <p:nvPr/>
            </p:nvSpPr>
            <p:spPr bwMode="auto">
              <a:xfrm flipH="1">
                <a:off x="4704" y="25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6" name="Line 74"/>
              <p:cNvSpPr>
                <a:spLocks noChangeShapeType="1"/>
              </p:cNvSpPr>
              <p:nvPr/>
            </p:nvSpPr>
            <p:spPr bwMode="auto">
              <a:xfrm>
                <a:off x="4704" y="25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Line 75"/>
              <p:cNvSpPr>
                <a:spLocks noChangeShapeType="1"/>
              </p:cNvSpPr>
              <p:nvPr/>
            </p:nvSpPr>
            <p:spPr bwMode="auto">
              <a:xfrm flipH="1">
                <a:off x="5040" y="254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Rectangle 76"/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I0</a:t>
                </a:r>
              </a:p>
            </p:txBody>
          </p:sp>
          <p:sp>
            <p:nvSpPr>
              <p:cNvPr id="7249" name="Rectangle 77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I1</a:t>
                </a:r>
              </a:p>
            </p:txBody>
          </p:sp>
          <p:sp>
            <p:nvSpPr>
              <p:cNvPr id="7250" name="Rectangle 78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I2</a:t>
                </a:r>
              </a:p>
            </p:txBody>
          </p:sp>
          <p:sp>
            <p:nvSpPr>
              <p:cNvPr id="7251" name="Rectangle 79"/>
              <p:cNvSpPr>
                <a:spLocks noChangeArrowheads="1"/>
              </p:cNvSpPr>
              <p:nvPr/>
            </p:nvSpPr>
            <p:spPr bwMode="auto">
              <a:xfrm>
                <a:off x="288" y="283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I3</a:t>
                </a:r>
              </a:p>
            </p:txBody>
          </p:sp>
          <p:sp>
            <p:nvSpPr>
              <p:cNvPr id="7252" name="Rectangle 80"/>
              <p:cNvSpPr>
                <a:spLocks noChangeArrowheads="1"/>
              </p:cNvSpPr>
              <p:nvPr/>
            </p:nvSpPr>
            <p:spPr bwMode="auto">
              <a:xfrm>
                <a:off x="2688" y="268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ODD</a:t>
                </a:r>
              </a:p>
            </p:txBody>
          </p:sp>
          <p:sp>
            <p:nvSpPr>
              <p:cNvPr id="7253" name="Rectangle 81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EVEN</a:t>
                </a:r>
              </a:p>
            </p:txBody>
          </p:sp>
          <p:sp>
            <p:nvSpPr>
              <p:cNvPr id="7254" name="Rectangle 82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I0</a:t>
                </a:r>
              </a:p>
            </p:txBody>
          </p:sp>
          <p:sp>
            <p:nvSpPr>
              <p:cNvPr id="7255" name="Rectangle 83"/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I1</a:t>
                </a:r>
              </a:p>
            </p:txBody>
          </p:sp>
          <p:sp>
            <p:nvSpPr>
              <p:cNvPr id="7256" name="Rectangle 84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I2</a:t>
                </a:r>
              </a:p>
            </p:txBody>
          </p:sp>
          <p:sp>
            <p:nvSpPr>
              <p:cNvPr id="7257" name="Rectangle 85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latin typeface="Times New Roman" pitchFamily="18" charset="0"/>
                  </a:rPr>
                  <a:t>  I3</a:t>
                </a:r>
              </a:p>
            </p:txBody>
          </p:sp>
        </p:grpSp>
        <p:sp>
          <p:nvSpPr>
            <p:cNvPr id="7174" name="Rectangle 86"/>
            <p:cNvSpPr>
              <a:spLocks noChangeArrowheads="1"/>
            </p:cNvSpPr>
            <p:nvPr/>
          </p:nvSpPr>
          <p:spPr bwMode="auto">
            <a:xfrm>
              <a:off x="8216900" y="4533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ODD</a:t>
              </a:r>
            </a:p>
          </p:txBody>
        </p:sp>
        <p:sp>
          <p:nvSpPr>
            <p:cNvPr id="7175" name="Rectangle 87"/>
            <p:cNvSpPr>
              <a:spLocks noChangeArrowheads="1"/>
            </p:cNvSpPr>
            <p:nvPr/>
          </p:nvSpPr>
          <p:spPr bwMode="auto">
            <a:xfrm>
              <a:off x="8216900" y="4152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Times New Roman" pitchFamily="18" charset="0"/>
                </a:rPr>
                <a:t> EVEN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23384" y="6007908"/>
            <a:ext cx="426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1101         Odd Parity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4827" y="53984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Daisy-Chain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0" y="5726668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Tree structure  </a:t>
            </a:r>
          </a:p>
        </p:txBody>
      </p:sp>
    </p:spTree>
    <p:extLst>
      <p:ext uri="{BB962C8B-B14F-4D97-AF65-F5344CB8AC3E}">
        <p14:creationId xmlns:p14="http://schemas.microsoft.com/office/powerpoint/2010/main" val="33036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smtClean="0"/>
              <a:t>MSI Parity Circuit : 74x280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E48D0F-CE82-47B5-9019-01A61336BF89}" type="slidenum">
              <a:rPr lang="en-US"/>
              <a:pPr/>
              <a:t>52</a:t>
            </a:fld>
            <a:endParaRPr lang="en-US"/>
          </a:p>
        </p:txBody>
      </p:sp>
      <p:pic>
        <p:nvPicPr>
          <p:cNvPr id="8196" name="Picture 4" descr="74x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3" y="1295400"/>
            <a:ext cx="80010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Parity checker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 descr="fg04_0250b_AAGTNNX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718300" cy="206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6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5.8 </a:t>
            </a:r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Comparator circuit compares two inputs</a:t>
            </a:r>
          </a:p>
          <a:p>
            <a:pPr lvl="1"/>
            <a:r>
              <a:rPr lang="en-US" sz="2400" dirty="0" smtClean="0"/>
              <a:t>Produces 1 if they are equal</a:t>
            </a:r>
          </a:p>
          <a:p>
            <a:pPr lvl="1"/>
            <a:r>
              <a:rPr lang="en-US" sz="2400" dirty="0" smtClean="0"/>
              <a:t>Produces 0 if they are not equal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Based on Exclusive-OR gate, returns 0 if the inputs are equal and 1 if they are unequal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5083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NOR gate decides whether to return 1 for equality or 0 for inequality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5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 bit 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24" y="1894490"/>
            <a:ext cx="422170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4343"/>
              </p:ext>
            </p:extLst>
          </p:nvPr>
        </p:nvGraphicFramePr>
        <p:xfrm>
          <a:off x="457200" y="2508979"/>
          <a:ext cx="3048000" cy="259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800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800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gt</a:t>
                      </a:r>
                      <a:endParaRPr lang="en-US" sz="2800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</a:t>
                      </a:r>
                      <a:endParaRPr lang="en-US" sz="2800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</a:t>
                      </a:r>
                      <a:endParaRPr lang="en-US" sz="2800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8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 bit 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60329"/>
              </p:ext>
            </p:extLst>
          </p:nvPr>
        </p:nvGraphicFramePr>
        <p:xfrm>
          <a:off x="1763713" y="1447800"/>
          <a:ext cx="57150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Visio" r:id="rId3" imgW="1692592" imgH="1321832" progId="Visio.Drawing.6">
                  <p:embed/>
                </p:oleObj>
              </mc:Choice>
              <mc:Fallback>
                <p:oleObj name="Visio" r:id="rId3" imgW="1692592" imgH="13218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47800"/>
                        <a:ext cx="5715000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89826" y="3352800"/>
            <a:ext cx="52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1990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 bit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91504"/>
              </p:ext>
            </p:extLst>
          </p:nvPr>
        </p:nvGraphicFramePr>
        <p:xfrm>
          <a:off x="2133600" y="1371600"/>
          <a:ext cx="5481638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Visio" r:id="rId3" imgW="2287905" imgH="1976676" progId="Visio.Drawing.6">
                  <p:embed/>
                </p:oleObj>
              </mc:Choice>
              <mc:Fallback>
                <p:oleObj name="Visio" r:id="rId3" imgW="2287905" imgH="19766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481638" cy="473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4913" y="3743325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gt</a:t>
            </a:r>
          </a:p>
        </p:txBody>
      </p:sp>
    </p:spTree>
    <p:extLst>
      <p:ext uri="{BB962C8B-B14F-4D97-AF65-F5344CB8AC3E}">
        <p14:creationId xmlns:p14="http://schemas.microsoft.com/office/powerpoint/2010/main" val="12797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 bit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8293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 Decoders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Seven segment display for decimal digits</a:t>
            </a:r>
          </a:p>
          <a:p>
            <a:pPr lvl="1"/>
            <a:endParaRPr lang="en-US" sz="2000" dirty="0" smtClean="0"/>
          </a:p>
          <a:p>
            <a:pPr eaLnBrk="1" hangingPunct="1"/>
            <a:r>
              <a:rPr lang="en-US" sz="2800" dirty="0" smtClean="0"/>
              <a:t>Design the decoder:</a:t>
            </a:r>
          </a:p>
          <a:p>
            <a:pPr lvl="1"/>
            <a:r>
              <a:rPr lang="en-US" sz="2400" dirty="0"/>
              <a:t>Input: BCD</a:t>
            </a:r>
          </a:p>
          <a:p>
            <a:pPr lvl="1"/>
            <a:r>
              <a:rPr lang="en-US" sz="2400" dirty="0"/>
              <a:t>Output: Seven segment display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800" dirty="0"/>
              <a:t>How many inputs?</a:t>
            </a:r>
          </a:p>
          <a:p>
            <a:r>
              <a:rPr lang="en-US" sz="2800" dirty="0" smtClean="0"/>
              <a:t>SOP? 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4C8060-14D0-4EC1-8931-029BAAB5478B}" type="slidenum">
              <a:rPr lang="en-US"/>
              <a:pPr/>
              <a:t>6</a:t>
            </a:fld>
            <a:endParaRPr 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00" y="2057400"/>
            <a:ext cx="244792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fg09_0080b_AAGTOB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8" y="5159375"/>
            <a:ext cx="77565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 bit 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The 7485 is a standard comparator package with the following attributes: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en-US" sz="4000" dirty="0"/>
              <a:t>if (A&gt;B)   </a:t>
            </a:r>
            <a:r>
              <a:rPr lang="en-US" sz="4000" dirty="0" err="1"/>
              <a:t>lt</a:t>
            </a:r>
            <a:r>
              <a:rPr lang="en-US" sz="4000" dirty="0"/>
              <a:t>=0, </a:t>
            </a:r>
            <a:r>
              <a:rPr lang="en-US" sz="4000" dirty="0" err="1"/>
              <a:t>eq</a:t>
            </a:r>
            <a:r>
              <a:rPr lang="en-US" sz="4000" dirty="0"/>
              <a:t>=0, </a:t>
            </a:r>
            <a:r>
              <a:rPr lang="en-US" sz="4000" dirty="0" err="1" smtClean="0"/>
              <a:t>gt</a:t>
            </a:r>
            <a:r>
              <a:rPr lang="en-US" sz="4000" dirty="0" smtClean="0"/>
              <a:t>=1</a:t>
            </a:r>
            <a:endParaRPr lang="en-US" sz="4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		if (A&lt;B)   </a:t>
            </a:r>
            <a:r>
              <a:rPr lang="en-US" sz="4000" dirty="0" err="1"/>
              <a:t>lt</a:t>
            </a:r>
            <a:r>
              <a:rPr lang="en-US" sz="4000" dirty="0"/>
              <a:t>=1, </a:t>
            </a:r>
            <a:r>
              <a:rPr lang="en-US" sz="4000" dirty="0" err="1"/>
              <a:t>eq</a:t>
            </a:r>
            <a:r>
              <a:rPr lang="en-US" sz="4000" dirty="0"/>
              <a:t>=0, </a:t>
            </a:r>
            <a:r>
              <a:rPr lang="en-US" sz="4000" dirty="0" err="1" smtClean="0"/>
              <a:t>gt</a:t>
            </a:r>
            <a:r>
              <a:rPr lang="en-US" sz="4000" dirty="0" smtClean="0"/>
              <a:t>=0</a:t>
            </a:r>
            <a:endParaRPr lang="en-US" sz="4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		if (A=B)   </a:t>
            </a:r>
            <a:r>
              <a:rPr lang="en-US" sz="4000" dirty="0" err="1"/>
              <a:t>lt</a:t>
            </a:r>
            <a:r>
              <a:rPr lang="en-US" sz="4000" dirty="0"/>
              <a:t>=l, </a:t>
            </a:r>
            <a:r>
              <a:rPr lang="en-US" sz="4000" dirty="0" err="1"/>
              <a:t>eq</a:t>
            </a:r>
            <a:r>
              <a:rPr lang="en-US" sz="4000" dirty="0"/>
              <a:t>=e, </a:t>
            </a:r>
            <a:r>
              <a:rPr lang="en-US" sz="4000" dirty="0" err="1"/>
              <a:t>gt</a:t>
            </a:r>
            <a:r>
              <a:rPr lang="en-US" sz="4000" dirty="0"/>
              <a:t>=g	</a:t>
            </a:r>
            <a:r>
              <a:rPr lang="en-US" dirty="0"/>
              <a:t>			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																												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</a:p>
          <a:p>
            <a:pPr>
              <a:lnSpc>
                <a:spcPct val="90000"/>
              </a:lnSpc>
            </a:pPr>
            <a:r>
              <a:rPr lang="en-US" sz="4000" dirty="0" smtClean="0"/>
              <a:t>Note</a:t>
            </a:r>
            <a:r>
              <a:rPr lang="en-US" sz="4000" dirty="0"/>
              <a:t>: The three l, e and g inputs are used when </a:t>
            </a:r>
            <a:r>
              <a:rPr lang="en-US" sz="4000" dirty="0" smtClean="0"/>
              <a:t>cascading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681811"/>
              </p:ext>
            </p:extLst>
          </p:nvPr>
        </p:nvGraphicFramePr>
        <p:xfrm>
          <a:off x="5791200" y="2286000"/>
          <a:ext cx="25908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Visio" r:id="rId3" imgW="1334691" imgH="1096566" progId="Visio.Drawing.6">
                  <p:embed/>
                </p:oleObj>
              </mc:Choice>
              <mc:Fallback>
                <p:oleObj name="Visio" r:id="rId3" imgW="1334691" imgH="10965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5908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16 bit 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Cascading 4 7485 </a:t>
            </a:r>
            <a:r>
              <a:rPr lang="en-US" sz="2800" dirty="0"/>
              <a:t>to construct a 16 bit </a:t>
            </a:r>
            <a:r>
              <a:rPr lang="en-US" sz="2800" dirty="0" smtClean="0"/>
              <a:t>comparator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33973"/>
              </p:ext>
            </p:extLst>
          </p:nvPr>
        </p:nvGraphicFramePr>
        <p:xfrm>
          <a:off x="990600" y="2133600"/>
          <a:ext cx="7315200" cy="379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Visio" r:id="rId3" imgW="4733449" imgH="2775347" progId="Visio.Drawing.6">
                  <p:embed/>
                </p:oleObj>
              </mc:Choice>
              <mc:Fallback>
                <p:oleObj name="Visio" r:id="rId3" imgW="4733449" imgH="277534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315200" cy="379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7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16 bit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comparator will first compare the 4 most significant bits of the two </a:t>
            </a:r>
            <a:r>
              <a:rPr lang="en-US" sz="2800" dirty="0" smtClean="0"/>
              <a:t>inputs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this first stage </a:t>
            </a:r>
            <a:endParaRPr lang="en-US" sz="2800" dirty="0" smtClean="0"/>
          </a:p>
          <a:p>
            <a:pPr lvl="1"/>
            <a:r>
              <a:rPr lang="en-US" sz="2400" dirty="0" smtClean="0"/>
              <a:t>‘</a:t>
            </a:r>
            <a:r>
              <a:rPr lang="en-US" sz="2400" dirty="0"/>
              <a:t>a’ is less than ‘b’ if </a:t>
            </a:r>
            <a:r>
              <a:rPr lang="en-US" sz="2400" dirty="0" smtClean="0"/>
              <a:t>a’s </a:t>
            </a:r>
            <a:r>
              <a:rPr lang="en-US" sz="2400" dirty="0"/>
              <a:t>4 MSB are smaller </a:t>
            </a:r>
            <a:endParaRPr lang="en-US" sz="2400" dirty="0" smtClean="0"/>
          </a:p>
          <a:p>
            <a:pPr lvl="1"/>
            <a:r>
              <a:rPr lang="en-US" sz="2400" dirty="0"/>
              <a:t>‘a’ is greater</a:t>
            </a:r>
            <a:r>
              <a:rPr lang="en-US" sz="2400" dirty="0" smtClean="0"/>
              <a:t> </a:t>
            </a:r>
            <a:r>
              <a:rPr lang="en-US" sz="2400" dirty="0"/>
              <a:t>than ‘b’ </a:t>
            </a:r>
            <a:r>
              <a:rPr lang="en-US" sz="2400" dirty="0" smtClean="0"/>
              <a:t>if </a:t>
            </a:r>
            <a:r>
              <a:rPr lang="en-US" sz="2400" dirty="0"/>
              <a:t>the 4 MSB are </a:t>
            </a:r>
            <a:r>
              <a:rPr lang="en-US" sz="2400" dirty="0" smtClean="0"/>
              <a:t>larger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these 4 MSB of the two numbers turn out to be </a:t>
            </a:r>
            <a:r>
              <a:rPr lang="en-US" sz="2400" dirty="0" smtClean="0"/>
              <a:t>equal, the final result is from less significant bits comparison</a:t>
            </a:r>
          </a:p>
        </p:txBody>
      </p:sp>
    </p:spTree>
    <p:extLst>
      <p:ext uri="{BB962C8B-B14F-4D97-AF65-F5344CB8AC3E}">
        <p14:creationId xmlns:p14="http://schemas.microsoft.com/office/powerpoint/2010/main" val="7263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</a:t>
            </a:r>
            <a:r>
              <a:rPr lang="en-US" dirty="0"/>
              <a:t>maximum, minimum finder of n </a:t>
            </a:r>
            <a:r>
              <a:rPr lang="en-US" dirty="0" smtClean="0"/>
              <a:t>4 bit numbers </a:t>
            </a:r>
            <a:r>
              <a:rPr lang="en-US" dirty="0"/>
              <a:t>using </a:t>
            </a:r>
            <a:r>
              <a:rPr lang="en-US" dirty="0" smtClean="0"/>
              <a:t>comparators </a:t>
            </a:r>
            <a:r>
              <a:rPr lang="en-US" dirty="0"/>
              <a:t>and </a:t>
            </a:r>
            <a:r>
              <a:rPr lang="en-US" dirty="0" smtClean="0"/>
              <a:t>MUXs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799"/>
            <a:ext cx="5391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Binary Decoders</a:t>
            </a:r>
          </a:p>
        </p:txBody>
      </p:sp>
      <p:sp>
        <p:nvSpPr>
          <p:cNvPr id="2053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800" dirty="0" smtClean="0"/>
              <a:t>n-to- 2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decoder: n inputs and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outputs</a:t>
            </a:r>
          </a:p>
          <a:p>
            <a:pPr lvl="1"/>
            <a:r>
              <a:rPr lang="en-US" sz="2400" dirty="0" smtClean="0"/>
              <a:t>Input code: n bit Binary Code</a:t>
            </a:r>
          </a:p>
          <a:p>
            <a:pPr lvl="1"/>
            <a:r>
              <a:rPr lang="en-US" sz="2400" dirty="0" smtClean="0"/>
              <a:t>Output code: 1-out-of- 2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, One output is asserted for each input code</a:t>
            </a:r>
          </a:p>
          <a:p>
            <a:pPr lvl="1"/>
            <a:endParaRPr lang="en-US" sz="1050" dirty="0" smtClean="0"/>
          </a:p>
          <a:p>
            <a:r>
              <a:rPr lang="en-US" sz="2800" dirty="0" smtClean="0"/>
              <a:t>Example: n=2, 2-to-4 decoder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66B818-4E0F-4797-88E1-AFFA9DF962DE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050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3573"/>
              </p:ext>
            </p:extLst>
          </p:nvPr>
        </p:nvGraphicFramePr>
        <p:xfrm>
          <a:off x="1447800" y="3821410"/>
          <a:ext cx="60769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Artwork" r:id="rId4" imgW="3010320" imgH="1400000" progId="Adobe.Illustrator.7">
                  <p:embed/>
                </p:oleObj>
              </mc:Choice>
              <mc:Fallback>
                <p:oleObj name="Artwork" r:id="rId4" imgW="3010320" imgH="140000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21410"/>
                        <a:ext cx="60769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049"/>
          <p:cNvSpPr txBox="1">
            <a:spLocks noChangeArrowheads="1"/>
          </p:cNvSpPr>
          <p:nvPr/>
        </p:nvSpPr>
        <p:spPr bwMode="auto">
          <a:xfrm>
            <a:off x="2265101" y="6243935"/>
            <a:ext cx="4669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 “x” (don’t care input notation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006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599559-006C-4773-B691-508FE6EDC51A}" type="slidenum">
              <a:rPr lang="en-US"/>
              <a:pPr/>
              <a:t>8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2-to-4 decoder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66440"/>
              </p:ext>
            </p:extLst>
          </p:nvPr>
        </p:nvGraphicFramePr>
        <p:xfrm>
          <a:off x="457200" y="1709737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Artwork" r:id="rId4" imgW="1390844" imgH="1504762" progId="Adobe.Illustrator.7">
                  <p:embed/>
                </p:oleObj>
              </mc:Choice>
              <mc:Fallback>
                <p:oleObj name="Artwork" r:id="rId4" imgW="1390844" imgH="1504762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9737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39205"/>
              </p:ext>
            </p:extLst>
          </p:nvPr>
        </p:nvGraphicFramePr>
        <p:xfrm>
          <a:off x="2971800" y="1524000"/>
          <a:ext cx="5924550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Artwork" r:id="rId6" imgW="3772427" imgH="2828571" progId="Adobe.Illustrator.7">
                  <p:embed/>
                </p:oleObj>
              </mc:Choice>
              <mc:Fallback>
                <p:oleObj name="Artwork" r:id="rId6" imgW="3772427" imgH="2828571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5924550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9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MSI Binary 2-to-4 decoder: 74x139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Input buffering (less load)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NAND gates (faster)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600D5A-2E69-406E-8905-D28AC7763F31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451436"/>
              </p:ext>
            </p:extLst>
          </p:nvPr>
        </p:nvGraphicFramePr>
        <p:xfrm>
          <a:off x="762000" y="1295401"/>
          <a:ext cx="742365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Artwork" r:id="rId4" imgW="5076190" imgH="2657846" progId="Adobe.Illustrator.7">
                  <p:embed/>
                </p:oleObj>
              </mc:Choice>
              <mc:Fallback>
                <p:oleObj name="Artwork" r:id="rId4" imgW="5076190" imgH="265784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1"/>
                        <a:ext cx="7423657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05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1374</Words>
  <Application>Microsoft Office PowerPoint</Application>
  <PresentationFormat>On-screen Show (4:3)</PresentationFormat>
  <Paragraphs>498</Paragraphs>
  <Slides>64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Office Theme</vt:lpstr>
      <vt:lpstr>Artwork</vt:lpstr>
      <vt:lpstr>Equation</vt:lpstr>
      <vt:lpstr>Bitmap Image</vt:lpstr>
      <vt:lpstr>Visio</vt:lpstr>
      <vt:lpstr> Combinational Circuits II</vt:lpstr>
      <vt:lpstr>Content</vt:lpstr>
      <vt:lpstr>Reading Assignments</vt:lpstr>
      <vt:lpstr>5.5 Decoder/ Encoder</vt:lpstr>
      <vt:lpstr>Decoder</vt:lpstr>
      <vt:lpstr>Display Decoders</vt:lpstr>
      <vt:lpstr>Binary Decoders</vt:lpstr>
      <vt:lpstr>Binary 2-to-4 decoder</vt:lpstr>
      <vt:lpstr>MSI Binary 2-to-4 decoder: 74x139</vt:lpstr>
      <vt:lpstr>74x139 : Logic Symbol -Truth Table</vt:lpstr>
      <vt:lpstr>Complete 74x139 Decoder</vt:lpstr>
      <vt:lpstr>74x138:  3-to-8 Binary decoder</vt:lpstr>
      <vt:lpstr>74x138: Logic Symbol</vt:lpstr>
      <vt:lpstr>74x138: Truth Table</vt:lpstr>
      <vt:lpstr>Decoders as logic function generators</vt:lpstr>
      <vt:lpstr>Implementing the Canonical Sum </vt:lpstr>
      <vt:lpstr>Decoder cascading</vt:lpstr>
      <vt:lpstr>Decoder applications</vt:lpstr>
      <vt:lpstr>Encoders</vt:lpstr>
      <vt:lpstr>Encoders vs. Decoders</vt:lpstr>
      <vt:lpstr>Binary Encoder</vt:lpstr>
      <vt:lpstr>8-to-3 encoder Implementation</vt:lpstr>
      <vt:lpstr>Need priority in most applications</vt:lpstr>
      <vt:lpstr>Priority Encoder</vt:lpstr>
      <vt:lpstr>8-input priority encoder</vt:lpstr>
      <vt:lpstr>74x148 8-input priority encoder</vt:lpstr>
      <vt:lpstr>74x148 8-input priority encoder</vt:lpstr>
      <vt:lpstr>74x148 Truth Table</vt:lpstr>
      <vt:lpstr>74x148 circuit</vt:lpstr>
      <vt:lpstr>Cascading priority encoders</vt:lpstr>
      <vt:lpstr>5.6 Multiplexer/ Demultiplexer</vt:lpstr>
      <vt:lpstr>Multiplexers (Mux)</vt:lpstr>
      <vt:lpstr>MSI: 74x151 8-input 1-bit multiplexer</vt:lpstr>
      <vt:lpstr>74x151 truth table</vt:lpstr>
      <vt:lpstr>Other multiplexer varieties</vt:lpstr>
      <vt:lpstr>Demultiplexers same as decoders</vt:lpstr>
      <vt:lpstr>Logic functions using MUX</vt:lpstr>
      <vt:lpstr>Logic functions using MUX</vt:lpstr>
      <vt:lpstr>Logic functions using MUX</vt:lpstr>
      <vt:lpstr>Logic functions using MUX</vt:lpstr>
      <vt:lpstr>Logic functions using MUX</vt:lpstr>
      <vt:lpstr>Shannon’s expression theorem</vt:lpstr>
      <vt:lpstr>Shannon’s expression theorem</vt:lpstr>
      <vt:lpstr>Shannon’s expression theorem</vt:lpstr>
      <vt:lpstr>Shannon’s expression theorem</vt:lpstr>
      <vt:lpstr>Shannon’s expression theorem</vt:lpstr>
      <vt:lpstr>Example</vt:lpstr>
      <vt:lpstr>5.7 Parity Generator/ Checker</vt:lpstr>
      <vt:lpstr>Exclusive OR and Exclusive NOR Gates</vt:lpstr>
      <vt:lpstr>XOR and XNOR Symbols </vt:lpstr>
      <vt:lpstr>XOR Application: Parity Circuit</vt:lpstr>
      <vt:lpstr>MSI Parity Circuit : 74x280</vt:lpstr>
      <vt:lpstr>Parity checker</vt:lpstr>
      <vt:lpstr>5.8 Comparator</vt:lpstr>
      <vt:lpstr>Comparator</vt:lpstr>
      <vt:lpstr>1 bit comparator</vt:lpstr>
      <vt:lpstr>4 bit comparator</vt:lpstr>
      <vt:lpstr>4 bit comparator</vt:lpstr>
      <vt:lpstr>4 bit comparator</vt:lpstr>
      <vt:lpstr>4 bit comparator</vt:lpstr>
      <vt:lpstr>16 bit comparator</vt:lpstr>
      <vt:lpstr>16 bit comparator</vt:lpstr>
      <vt:lpstr>Example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PHAN</cp:lastModifiedBy>
  <cp:revision>34</cp:revision>
  <dcterms:created xsi:type="dcterms:W3CDTF">2013-02-24T12:47:21Z</dcterms:created>
  <dcterms:modified xsi:type="dcterms:W3CDTF">2013-05-05T16:16:24Z</dcterms:modified>
</cp:coreProperties>
</file>