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21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15-Apr-13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03520-C223-4228-BD03-356931509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157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15-Apr-13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15-Apr-13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pPr/>
              <a:t>15-Apr-13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743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chemeClr val="tx2"/>
                </a:solidFill>
              </a:rPr>
              <a:t/>
            </a:r>
            <a:br>
              <a:rPr lang="en-US" sz="4400" dirty="0">
                <a:solidFill>
                  <a:schemeClr val="tx2"/>
                </a:solidFill>
              </a:rPr>
            </a:br>
            <a:r>
              <a:rPr lang="en-US" altLang="ko-KR" sz="4400" dirty="0" smtClean="0"/>
              <a:t>Combinational Circuits I</a:t>
            </a:r>
            <a:br>
              <a:rPr lang="en-US" altLang="ko-KR" sz="4400" dirty="0" smtClean="0"/>
            </a:b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en-US" altLang="ko-KR" sz="4400" dirty="0" smtClean="0"/>
              <a:t>Arithmetic Circuits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01/2013</a:t>
            </a:r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en-US" altLang="ko-KR" sz="1800" b="1" dirty="0" smtClean="0"/>
              <a:t>Phan </a:t>
            </a:r>
            <a:r>
              <a:rPr lang="en-US" altLang="ko-KR" sz="1800" b="1" dirty="0" err="1" smtClean="0"/>
              <a:t>Quốc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Huy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9369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 charset="0"/>
              </a:rPr>
              <a:t>Design a Full Adder</a:t>
            </a:r>
            <a:endParaRPr lang="en-US" sz="3600" dirty="0" smtClean="0">
              <a:sym typeface="Times New Roman" charset="0"/>
            </a:endParaRPr>
          </a:p>
        </p:txBody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04800" indent="-304800" eaLnBrk="1" hangingPunct="1"/>
            <a:r>
              <a:rPr lang="en-US" dirty="0" smtClean="0"/>
              <a:t>Circuit diagram</a:t>
            </a:r>
          </a:p>
        </p:txBody>
      </p:sp>
      <p:pic>
        <p:nvPicPr>
          <p:cNvPr id="2050" name="Picture 2" descr="C:\Users\quado\Desktop\fulladd6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5999"/>
            <a:ext cx="4543437" cy="35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11166419"/>
              </p:ext>
            </p:extLst>
          </p:nvPr>
        </p:nvGraphicFramePr>
        <p:xfrm>
          <a:off x="6428581" y="1828800"/>
          <a:ext cx="1981200" cy="1504950"/>
        </p:xfrm>
        <a:graphic>
          <a:graphicData uri="http://schemas.openxmlformats.org/presentationml/2006/ole">
            <p:oleObj spid="_x0000_s36872" name="Artwork" r:id="rId4" imgW="1504762" imgH="1142857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206450"/>
              </p:ext>
            </p:extLst>
          </p:nvPr>
        </p:nvGraphicFramePr>
        <p:xfrm>
          <a:off x="6351528" y="4042569"/>
          <a:ext cx="2076450" cy="1941513"/>
        </p:xfrm>
        <a:graphic>
          <a:graphicData uri="http://schemas.openxmlformats.org/presentationml/2006/ole">
            <p:oleObj spid="_x0000_s36873" name="Artwork" r:id="rId5" imgW="1619476" imgH="151468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14372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 charset="0"/>
              </a:rPr>
              <a:t>Design a Full Adder</a:t>
            </a:r>
            <a:endParaRPr lang="en-US" sz="3600" dirty="0" smtClean="0">
              <a:sym typeface="Times New Roman" charset="0"/>
            </a:endParaRPr>
          </a:p>
        </p:txBody>
      </p:sp>
      <p:sp>
        <p:nvSpPr>
          <p:cNvPr id="358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Reusing HA</a:t>
            </a: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3135" y="2044700"/>
            <a:ext cx="5892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7213" y="3886200"/>
            <a:ext cx="5703887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2741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Carry Ripple Adder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/>
              <a:t>Block diagram for a 4 bit adder using FAs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4978622"/>
              </p:ext>
            </p:extLst>
          </p:nvPr>
        </p:nvGraphicFramePr>
        <p:xfrm>
          <a:off x="304800" y="2514600"/>
          <a:ext cx="8382000" cy="2330450"/>
        </p:xfrm>
        <a:graphic>
          <a:graphicData uri="http://schemas.openxmlformats.org/presentationml/2006/ole">
            <p:oleObj spid="_x0000_s37893" name="Artwork" r:id="rId3" imgW="7125695" imgH="198095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5773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5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Carry Ripple Adder</a:t>
            </a: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04800" indent="-304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/>
              <a:t>FAs start adding bits from LSB to MSB</a:t>
            </a:r>
          </a:p>
          <a:p>
            <a:pPr marL="704850" lvl="1" indent="-304800">
              <a:lnSpc>
                <a:spcPct val="110000"/>
              </a:lnSpc>
              <a:spcBef>
                <a:spcPts val="800"/>
              </a:spcBef>
            </a:pPr>
            <a:r>
              <a:rPr lang="en-US" dirty="0" smtClean="0"/>
              <a:t>If carry is out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bit, it will be added at i+1</a:t>
            </a:r>
            <a:r>
              <a:rPr lang="en-US" baseline="30000" dirty="0" smtClean="0"/>
              <a:t>th</a:t>
            </a:r>
            <a:r>
              <a:rPr lang="en-US" dirty="0" smtClean="0"/>
              <a:t> bit</a:t>
            </a:r>
          </a:p>
          <a:p>
            <a:pPr marL="304800" indent="-304800" eaLnBrk="1" hangingPunct="1">
              <a:lnSpc>
                <a:spcPct val="110000"/>
              </a:lnSpc>
              <a:spcBef>
                <a:spcPts val="800"/>
              </a:spcBef>
            </a:pPr>
            <a:endParaRPr lang="en-US" sz="1400" dirty="0" smtClean="0"/>
          </a:p>
          <a:p>
            <a:pPr marL="304800" indent="-304800" eaLnBrk="1" hangingPunct="1">
              <a:lnSpc>
                <a:spcPct val="110000"/>
              </a:lnSpc>
              <a:spcBef>
                <a:spcPts val="800"/>
              </a:spcBef>
            </a:pPr>
            <a:r>
              <a:rPr lang="en-US" dirty="0" smtClean="0"/>
              <a:t>This setting is called carry-ripple adder</a:t>
            </a:r>
          </a:p>
          <a:p>
            <a:pPr marL="666750" lvl="1" indent="-304800" eaLnBrk="1" hangingPunct="1">
              <a:lnSpc>
                <a:spcPct val="110000"/>
              </a:lnSpc>
              <a:spcBef>
                <a:spcPts val="800"/>
              </a:spcBef>
            </a:pPr>
            <a:r>
              <a:rPr lang="en-US" dirty="0" smtClean="0"/>
              <a:t>As carry is “ripple” from this FA to </a:t>
            </a:r>
            <a:r>
              <a:rPr lang="en-US" smtClean="0"/>
              <a:t>next </a:t>
            </a:r>
            <a:r>
              <a:rPr lang="en-US" smtClean="0"/>
              <a:t>FAs</a:t>
            </a:r>
            <a:endParaRPr lang="en-US" dirty="0" smtClean="0"/>
          </a:p>
          <a:p>
            <a:pPr marL="666750" lvl="1" indent="-304800">
              <a:lnSpc>
                <a:spcPct val="110000"/>
              </a:lnSpc>
              <a:spcBef>
                <a:spcPts val="800"/>
              </a:spcBef>
            </a:pPr>
            <a:r>
              <a:rPr lang="en-US" dirty="0"/>
              <a:t>speed is limited by carry </a:t>
            </a:r>
            <a:r>
              <a:rPr lang="en-US" dirty="0" smtClean="0"/>
              <a:t>propagation</a:t>
            </a:r>
          </a:p>
          <a:p>
            <a:pPr marL="666750" lvl="1" indent="-304800">
              <a:lnSpc>
                <a:spcPct val="110000"/>
              </a:lnSpc>
              <a:spcBef>
                <a:spcPts val="800"/>
              </a:spcBef>
            </a:pPr>
            <a:endParaRPr lang="en-US" sz="1600" dirty="0" smtClean="0"/>
          </a:p>
          <a:p>
            <a:pPr marL="266700" indent="-304800">
              <a:lnSpc>
                <a:spcPct val="110000"/>
              </a:lnSpc>
              <a:spcBef>
                <a:spcPts val="800"/>
              </a:spcBef>
            </a:pPr>
            <a:r>
              <a:rPr lang="en-US" sz="2400" dirty="0"/>
              <a:t>The </a:t>
            </a:r>
            <a:r>
              <a:rPr lang="en-US" sz="2400" b="1" dirty="0"/>
              <a:t>look-ahead carry</a:t>
            </a:r>
            <a:r>
              <a:rPr lang="en-US" sz="2400" dirty="0"/>
              <a:t> scheme is commonly used in high speed devices to reduce the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20669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 Carry-Look-Ahead </a:t>
            </a:r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Performance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interested in </a:t>
            </a:r>
            <a:r>
              <a:rPr lang="en-US" sz="2800" dirty="0" smtClean="0"/>
              <a:t>the largest </a:t>
            </a:r>
            <a:r>
              <a:rPr lang="en-US" sz="2800" dirty="0"/>
              <a:t>delay from </a:t>
            </a:r>
            <a:r>
              <a:rPr lang="en-US" sz="2800" dirty="0" smtClean="0"/>
              <a:t>the time </a:t>
            </a:r>
            <a:r>
              <a:rPr lang="en-US" sz="2800" dirty="0"/>
              <a:t>the operands </a:t>
            </a:r>
            <a:r>
              <a:rPr lang="en-US" sz="2800" i="1" dirty="0" smtClean="0"/>
              <a:t>X </a:t>
            </a:r>
            <a:r>
              <a:rPr lang="en-US" sz="2800" dirty="0" smtClean="0"/>
              <a:t>and </a:t>
            </a:r>
            <a:r>
              <a:rPr lang="en-US" sz="2800" i="1" dirty="0"/>
              <a:t>Y </a:t>
            </a:r>
            <a:r>
              <a:rPr lang="en-US" sz="2800" dirty="0"/>
              <a:t>are presented </a:t>
            </a:r>
            <a:r>
              <a:rPr lang="en-US" sz="2800" dirty="0" smtClean="0"/>
              <a:t>as inputs </a:t>
            </a:r>
            <a:r>
              <a:rPr lang="en-US" sz="2800" dirty="0"/>
              <a:t>until the time </a:t>
            </a:r>
            <a:r>
              <a:rPr lang="en-US" sz="2800" dirty="0" smtClean="0"/>
              <a:t>all bits </a:t>
            </a:r>
            <a:r>
              <a:rPr lang="en-US" sz="2800" dirty="0"/>
              <a:t>of the sum </a:t>
            </a:r>
            <a:r>
              <a:rPr lang="en-US" sz="2800" i="1" dirty="0"/>
              <a:t>S </a:t>
            </a:r>
            <a:r>
              <a:rPr lang="en-US" sz="2800" dirty="0" smtClean="0"/>
              <a:t>and the </a:t>
            </a:r>
            <a:r>
              <a:rPr lang="en-US" sz="2800" dirty="0"/>
              <a:t>final carry-out, </a:t>
            </a:r>
            <a:r>
              <a:rPr lang="en-US" sz="2800" i="1" dirty="0" err="1" smtClean="0"/>
              <a:t>c</a:t>
            </a:r>
            <a:r>
              <a:rPr lang="en-US" sz="2800" i="1" baseline="-25000" dirty="0" err="1" smtClean="0"/>
              <a:t>n</a:t>
            </a:r>
            <a:r>
              <a:rPr lang="en-US" sz="2800" dirty="0" smtClean="0"/>
              <a:t>, are </a:t>
            </a:r>
            <a:r>
              <a:rPr lang="en-US" sz="2800" dirty="0"/>
              <a:t>valid</a:t>
            </a: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4200"/>
            <a:ext cx="36099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5417403"/>
            <a:ext cx="4219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bit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carry ripple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constructed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5105400" y="2895601"/>
            <a:ext cx="3733800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delay for the carry-out in this circuit, </a:t>
            </a:r>
            <a:r>
              <a:rPr lang="en-US" sz="2600" dirty="0" err="1"/>
              <a:t>Δt</a:t>
            </a:r>
            <a:r>
              <a:rPr lang="en-US" sz="2600" dirty="0"/>
              <a:t>, is </a:t>
            </a:r>
            <a:r>
              <a:rPr lang="en-US" sz="2600" dirty="0" smtClean="0"/>
              <a:t>equal to </a:t>
            </a:r>
            <a:r>
              <a:rPr lang="en-US" sz="2600" dirty="0"/>
              <a:t>two gate delays</a:t>
            </a:r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Final </a:t>
            </a:r>
            <a:r>
              <a:rPr lang="en-US" sz="2600" dirty="0"/>
              <a:t>result of an n-bit addition is </a:t>
            </a:r>
            <a:r>
              <a:rPr lang="en-US" sz="2600" dirty="0" smtClean="0"/>
              <a:t>valid after </a:t>
            </a:r>
            <a:r>
              <a:rPr lang="en-US" sz="2600" dirty="0"/>
              <a:t>a delay of </a:t>
            </a:r>
            <a:r>
              <a:rPr lang="en-US" sz="2600" i="1" dirty="0" err="1"/>
              <a:t>n</a:t>
            </a:r>
            <a:r>
              <a:rPr lang="en-US" sz="2600" dirty="0" err="1"/>
              <a:t>Δt</a:t>
            </a:r>
            <a:r>
              <a:rPr lang="en-US" sz="2600" dirty="0"/>
              <a:t>. This is 2</a:t>
            </a:r>
            <a:r>
              <a:rPr lang="en-US" sz="2600" i="1" dirty="0"/>
              <a:t>n </a:t>
            </a:r>
            <a:r>
              <a:rPr lang="en-US" sz="2600" dirty="0"/>
              <a:t>gate </a:t>
            </a:r>
            <a:r>
              <a:rPr lang="en-US" sz="2600" dirty="0" smtClean="0"/>
              <a:t>delays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xmlns="" val="406497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Performance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speed of any circuit is limited by the </a:t>
            </a:r>
            <a:r>
              <a:rPr lang="en-US" dirty="0" smtClean="0"/>
              <a:t>longest delay </a:t>
            </a:r>
            <a:r>
              <a:rPr lang="en-US" dirty="0"/>
              <a:t>along the paths through the </a:t>
            </a:r>
            <a:r>
              <a:rPr lang="en-US" dirty="0" smtClean="0"/>
              <a:t>circuit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longest delay is called the </a:t>
            </a:r>
            <a:r>
              <a:rPr lang="en-US" b="1" i="1" dirty="0"/>
              <a:t>critical-path-delay</a:t>
            </a:r>
            <a:r>
              <a:rPr lang="en-US" dirty="0" smtClean="0"/>
              <a:t>,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the path </a:t>
            </a:r>
            <a:r>
              <a:rPr lang="en-US" dirty="0"/>
              <a:t>that causes this delay is called the </a:t>
            </a:r>
            <a:r>
              <a:rPr lang="en-US" b="1" i="1" dirty="0"/>
              <a:t>critical </a:t>
            </a:r>
            <a:r>
              <a:rPr lang="en-US" b="1" i="1" dirty="0" smtClean="0"/>
              <a:t>path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4630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To reduce delay caused by the effect of </a:t>
            </a:r>
            <a:r>
              <a:rPr lang="en-US" dirty="0" smtClean="0"/>
              <a:t>carry propagation </a:t>
            </a:r>
            <a:r>
              <a:rPr lang="en-US" dirty="0"/>
              <a:t>through the ripple-carry </a:t>
            </a:r>
            <a:r>
              <a:rPr lang="en-US" dirty="0" smtClean="0"/>
              <a:t>adder</a:t>
            </a:r>
            <a:endParaRPr lang="en-US" dirty="0"/>
          </a:p>
          <a:p>
            <a:pPr lvl="1"/>
            <a:r>
              <a:rPr lang="en-US" dirty="0" smtClean="0"/>
              <a:t>evaluate </a:t>
            </a:r>
            <a:r>
              <a:rPr lang="en-US" dirty="0"/>
              <a:t>quickly for </a:t>
            </a:r>
            <a:r>
              <a:rPr lang="en-US" dirty="0" smtClean="0"/>
              <a:t>each adder </a:t>
            </a:r>
            <a:r>
              <a:rPr lang="en-US" dirty="0"/>
              <a:t>stage </a:t>
            </a:r>
            <a:r>
              <a:rPr lang="en-US" dirty="0" smtClean="0"/>
              <a:t>whether </a:t>
            </a:r>
            <a:r>
              <a:rPr lang="en-US" dirty="0"/>
              <a:t>carry-in from </a:t>
            </a:r>
            <a:r>
              <a:rPr lang="en-US" dirty="0" smtClean="0"/>
              <a:t>the previous </a:t>
            </a:r>
            <a:r>
              <a:rPr lang="en-US" dirty="0"/>
              <a:t>stage will have a value of 0 or 1</a:t>
            </a:r>
            <a:endParaRPr lang="en-US" sz="9600" dirty="0" smtClean="0"/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endParaRPr lang="en-US" sz="3200" b="1" dirty="0" smtClean="0"/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endParaRPr lang="en-US" sz="3200" b="1" dirty="0"/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endParaRPr lang="en-US" sz="3200" b="1" dirty="0" smtClean="0"/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endParaRPr lang="en-US" sz="3200" b="1" dirty="0" smtClean="0"/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endParaRPr lang="en-US" sz="3200" b="1" dirty="0" smtClean="0"/>
          </a:p>
          <a:p>
            <a:r>
              <a:rPr lang="en-US" sz="3200" dirty="0" smtClean="0"/>
              <a:t>Target: </a:t>
            </a:r>
            <a:r>
              <a:rPr lang="en-US" dirty="0" smtClean="0"/>
              <a:t>reduce the critical-path-delay</a:t>
            </a:r>
            <a:endParaRPr lang="en-US" sz="9600" dirty="0" smtClean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314700"/>
            <a:ext cx="4210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116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/>
          </a:bodyPr>
          <a:lstStyle/>
          <a:p>
            <a:r>
              <a:rPr lang="en-US" sz="3000" dirty="0"/>
              <a:t>Recall the carry-out function for stage </a:t>
            </a:r>
            <a:r>
              <a:rPr lang="en-US" sz="3000" i="1" dirty="0"/>
              <a:t>I </a:t>
            </a:r>
            <a:r>
              <a:rPr lang="en-US" sz="3000" dirty="0"/>
              <a:t>can </a:t>
            </a:r>
            <a:r>
              <a:rPr lang="en-US" sz="3000" dirty="0" smtClean="0"/>
              <a:t>be realized as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c</a:t>
            </a:r>
            <a:r>
              <a:rPr lang="en-US" baseline="-25000" dirty="0" smtClean="0"/>
              <a:t>i+1</a:t>
            </a:r>
            <a:r>
              <a:rPr lang="en-US" dirty="0" smtClean="0"/>
              <a:t>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+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 </a:t>
            </a:r>
            <a:r>
              <a:rPr lang="en-US" dirty="0" smtClean="0"/>
              <a:t>=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+ (x</a:t>
            </a:r>
            <a:r>
              <a:rPr lang="en-US" baseline="-25000" dirty="0" smtClean="0"/>
              <a:t>i </a:t>
            </a:r>
            <a:r>
              <a:rPr lang="en-US" dirty="0" smtClean="0"/>
              <a:t>+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)c</a:t>
            </a:r>
            <a:r>
              <a:rPr lang="en-US" baseline="-25000" dirty="0" smtClean="0"/>
              <a:t>i</a:t>
            </a:r>
          </a:p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r>
              <a:rPr lang="en-US" sz="3000" dirty="0" smtClean="0"/>
              <a:t>Let </a:t>
            </a:r>
            <a:r>
              <a:rPr lang="en-US" sz="3000" dirty="0" err="1" smtClean="0">
                <a:solidFill>
                  <a:srgbClr val="FF0000"/>
                </a:solidFill>
              </a:rPr>
              <a:t>g</a:t>
            </a:r>
            <a:r>
              <a:rPr lang="en-US" sz="3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FF0000"/>
                </a:solidFill>
              </a:rPr>
              <a:t> = </a:t>
            </a:r>
            <a:r>
              <a:rPr lang="en-US" sz="3000" dirty="0" err="1" smtClean="0">
                <a:solidFill>
                  <a:srgbClr val="FF0000"/>
                </a:solidFill>
              </a:rPr>
              <a:t>x</a:t>
            </a:r>
            <a:r>
              <a:rPr lang="en-US" sz="3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000" dirty="0" err="1" smtClean="0">
                <a:solidFill>
                  <a:srgbClr val="FF0000"/>
                </a:solidFill>
              </a:rPr>
              <a:t>y</a:t>
            </a:r>
            <a:r>
              <a:rPr lang="en-US" sz="3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000" dirty="0" smtClean="0">
                <a:solidFill>
                  <a:srgbClr val="0000CC"/>
                </a:solidFill>
              </a:rPr>
              <a:t> </a:t>
            </a:r>
            <a:r>
              <a:rPr lang="en-US" sz="3000" dirty="0" smtClean="0"/>
              <a:t>and </a:t>
            </a:r>
            <a:r>
              <a:rPr lang="en-US" sz="3000" dirty="0" smtClean="0">
                <a:solidFill>
                  <a:srgbClr val="0000CC"/>
                </a:solidFill>
              </a:rPr>
              <a:t>p</a:t>
            </a:r>
            <a:r>
              <a:rPr lang="en-US" sz="3000" baseline="-25000" dirty="0" smtClean="0">
                <a:solidFill>
                  <a:srgbClr val="0000CC"/>
                </a:solidFill>
              </a:rPr>
              <a:t>i</a:t>
            </a:r>
            <a:r>
              <a:rPr lang="en-US" sz="3000" dirty="0" smtClean="0">
                <a:solidFill>
                  <a:srgbClr val="0000CC"/>
                </a:solidFill>
              </a:rPr>
              <a:t> = x</a:t>
            </a:r>
            <a:r>
              <a:rPr lang="en-US" sz="3000" baseline="-25000" dirty="0" smtClean="0">
                <a:solidFill>
                  <a:srgbClr val="0000CC"/>
                </a:solidFill>
              </a:rPr>
              <a:t>i</a:t>
            </a:r>
            <a:r>
              <a:rPr lang="en-US" sz="3000" dirty="0" smtClean="0">
                <a:solidFill>
                  <a:srgbClr val="0000CC"/>
                </a:solidFill>
              </a:rPr>
              <a:t> + </a:t>
            </a:r>
            <a:r>
              <a:rPr lang="en-US" sz="3000" dirty="0" err="1" smtClean="0">
                <a:solidFill>
                  <a:srgbClr val="0000CC"/>
                </a:solidFill>
              </a:rPr>
              <a:t>y</a:t>
            </a:r>
            <a:r>
              <a:rPr lang="en-US" sz="30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3000" dirty="0" smtClean="0">
                <a:solidFill>
                  <a:srgbClr val="0000CC"/>
                </a:solidFill>
              </a:rPr>
              <a:t> </a:t>
            </a:r>
            <a:r>
              <a:rPr lang="en-US" sz="3000" dirty="0" smtClean="0"/>
              <a:t>=&gt; c</a:t>
            </a:r>
            <a:r>
              <a:rPr lang="en-US" sz="3000" baseline="-25000" dirty="0" smtClean="0"/>
              <a:t>i+1</a:t>
            </a:r>
            <a:r>
              <a:rPr lang="en-US" sz="3000" dirty="0" smtClean="0"/>
              <a:t>= </a:t>
            </a:r>
            <a:r>
              <a:rPr lang="en-US" sz="3000" dirty="0" err="1" smtClean="0">
                <a:solidFill>
                  <a:srgbClr val="FF0000"/>
                </a:solidFill>
              </a:rPr>
              <a:t>g</a:t>
            </a:r>
            <a:r>
              <a:rPr lang="en-US" sz="3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3000" dirty="0" smtClean="0"/>
              <a:t> + </a:t>
            </a:r>
            <a:r>
              <a:rPr lang="en-US" sz="3000" dirty="0" err="1" smtClean="0">
                <a:solidFill>
                  <a:srgbClr val="0000CC"/>
                </a:solidFill>
              </a:rPr>
              <a:t>p</a:t>
            </a:r>
            <a:r>
              <a:rPr lang="en-US" sz="3000" baseline="-25000" dirty="0" err="1" smtClean="0">
                <a:solidFill>
                  <a:srgbClr val="0000CC"/>
                </a:solidFill>
              </a:rPr>
              <a:t>i</a:t>
            </a:r>
            <a:r>
              <a:rPr lang="en-US" sz="3000" dirty="0" err="1" smtClean="0"/>
              <a:t>c</a:t>
            </a:r>
            <a:r>
              <a:rPr lang="en-US" sz="3000" baseline="-25000" dirty="0" err="1" smtClean="0"/>
              <a:t>i</a:t>
            </a:r>
            <a:endParaRPr lang="en-US" sz="30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57200" y="3352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857250" lvl="2" indent="-457200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 when both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are 1,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regardless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1314450" lvl="3" indent="-457200" eaLnBrk="1" hangingPunct="1">
              <a:spcBef>
                <a:spcPts val="700"/>
              </a:spcBef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Stage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guaranteed to generate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carryout,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function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57200" y="47244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857250" lvl="2" indent="-457200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 when x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 OR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1; carry-out = c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314450" lvl="3" indent="-457200" eaLnBrk="1" hangingPunct="1">
              <a:spcBef>
                <a:spcPts val="700"/>
              </a:spcBef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effect is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carry-in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1 is propagated through stage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called </a:t>
            </a:r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propagate function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86767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Generate </a:t>
            </a:r>
            <a:r>
              <a:rPr lang="en-US" sz="3000" dirty="0"/>
              <a:t>an expression for the </a:t>
            </a:r>
            <a:r>
              <a:rPr lang="en-US" sz="3000" dirty="0" smtClean="0"/>
              <a:t>output carry </a:t>
            </a:r>
            <a:r>
              <a:rPr lang="en-US" sz="3000" dirty="0"/>
              <a:t>of an n-bit adder</a:t>
            </a:r>
            <a:endParaRPr lang="en-US" sz="3000" dirty="0" smtClean="0"/>
          </a:p>
          <a:p>
            <a:pPr marL="0" lvl="1" indent="0" eaLnBrk="1" hangingPunct="1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sz="3200" dirty="0" smtClean="0"/>
              <a:t>	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n</a:t>
            </a:r>
            <a:r>
              <a:rPr lang="en-US" sz="2600" baseline="-25000" dirty="0" smtClean="0"/>
              <a:t>	</a:t>
            </a:r>
            <a:r>
              <a:rPr lang="en-US" sz="2600" dirty="0" smtClean="0"/>
              <a:t>=</a:t>
            </a:r>
            <a:r>
              <a:rPr lang="en-US" sz="2600" dirty="0" smtClean="0">
                <a:solidFill>
                  <a:srgbClr val="FF0000"/>
                </a:solidFill>
              </a:rPr>
              <a:t>g</a:t>
            </a:r>
            <a:r>
              <a:rPr lang="en-US" sz="2600" baseline="-25000" dirty="0" smtClean="0">
                <a:solidFill>
                  <a:srgbClr val="FF0000"/>
                </a:solidFill>
              </a:rPr>
              <a:t>n-1</a:t>
            </a:r>
            <a:r>
              <a:rPr lang="en-US" sz="2600" dirty="0" smtClean="0"/>
              <a:t> + </a:t>
            </a:r>
            <a:r>
              <a:rPr lang="en-US" sz="2600" dirty="0" smtClean="0">
                <a:solidFill>
                  <a:srgbClr val="0000CC"/>
                </a:solidFill>
              </a:rPr>
              <a:t>p</a:t>
            </a:r>
            <a:r>
              <a:rPr lang="en-US" sz="2600" baseline="-25000" dirty="0" smtClean="0">
                <a:solidFill>
                  <a:srgbClr val="0000CC"/>
                </a:solidFill>
              </a:rPr>
              <a:t>n-1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n-1</a:t>
            </a:r>
          </a:p>
          <a:p>
            <a:pPr marL="0" lvl="1" indent="0" eaLnBrk="1" hangingPunct="1">
              <a:spcBef>
                <a:spcPts val="700"/>
              </a:spcBef>
              <a:buNone/>
              <a:tabLst>
                <a:tab pos="914400" algn="l"/>
                <a:tab pos="1431925" algn="l"/>
              </a:tabLst>
            </a:pPr>
            <a:r>
              <a:rPr lang="en-US" sz="2600" dirty="0" smtClean="0"/>
              <a:t>and	c</a:t>
            </a:r>
            <a:r>
              <a:rPr lang="en-US" sz="2600" baseline="-25000" dirty="0" smtClean="0"/>
              <a:t>n-1	</a:t>
            </a:r>
            <a:r>
              <a:rPr lang="en-US" sz="2600" dirty="0" smtClean="0"/>
              <a:t>=</a:t>
            </a:r>
            <a:r>
              <a:rPr lang="en-US" sz="2600" dirty="0" smtClean="0">
                <a:solidFill>
                  <a:srgbClr val="FF0000"/>
                </a:solidFill>
              </a:rPr>
              <a:t>g</a:t>
            </a:r>
            <a:r>
              <a:rPr lang="en-US" sz="2600" baseline="-25000" dirty="0" smtClean="0">
                <a:solidFill>
                  <a:srgbClr val="FF0000"/>
                </a:solidFill>
              </a:rPr>
              <a:t>n-2</a:t>
            </a:r>
            <a:r>
              <a:rPr lang="en-US" sz="2600" dirty="0" smtClean="0"/>
              <a:t> + </a:t>
            </a:r>
            <a:r>
              <a:rPr lang="en-US" sz="2600" dirty="0" smtClean="0">
                <a:solidFill>
                  <a:srgbClr val="0000CC"/>
                </a:solidFill>
              </a:rPr>
              <a:t>p</a:t>
            </a:r>
            <a:r>
              <a:rPr lang="en-US" sz="2600" baseline="-25000" dirty="0" smtClean="0">
                <a:solidFill>
                  <a:srgbClr val="0000CC"/>
                </a:solidFill>
              </a:rPr>
              <a:t>n-2</a:t>
            </a:r>
            <a:r>
              <a:rPr lang="en-US" sz="2600" dirty="0" smtClean="0"/>
              <a:t>c</a:t>
            </a:r>
            <a:r>
              <a:rPr lang="en-US" sz="2600" baseline="-25000" dirty="0" smtClean="0"/>
              <a:t>n-2</a:t>
            </a:r>
          </a:p>
          <a:p>
            <a:pPr marL="0" lvl="1" indent="0" eaLnBrk="1" hangingPunct="1">
              <a:spcBef>
                <a:spcPts val="700"/>
              </a:spcBef>
              <a:buNone/>
            </a:pPr>
            <a:endParaRPr lang="en-US" sz="28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57200" y="32004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857250" lvl="2" indent="-457200" eaLnBrk="1" hangingPunct="1">
              <a:spcBef>
                <a:spcPts val="700"/>
              </a:spcBef>
              <a:buFont typeface="Symbol"/>
              <a:buChar char="Þ"/>
            </a:pPr>
            <a:r>
              <a:rPr lang="en-US" sz="2800" dirty="0" smtClean="0"/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p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00050" lvl="2" indent="0" eaLnBrk="1" hangingPunct="1">
              <a:spcBef>
                <a:spcPts val="70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p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n-2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57200" y="44958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same expansion for other stages,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ending with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stage 0, gives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+p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+…+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….p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….p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25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9"/>
          </a:xfrm>
        </p:spPr>
        <p:txBody>
          <a:bodyPr>
            <a:noAutofit/>
          </a:bodyPr>
          <a:lstStyle/>
          <a:p>
            <a:r>
              <a:rPr lang="en-US" dirty="0">
                <a:ea typeface="Tahoma" pitchFamily="34" charset="0"/>
              </a:rPr>
              <a:t>5.1 </a:t>
            </a:r>
            <a:r>
              <a:rPr lang="en-US" dirty="0" smtClean="0">
                <a:ea typeface="Tahoma" pitchFamily="34" charset="0"/>
              </a:rPr>
              <a:t>Ripple-Carry Adder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5.2 </a:t>
            </a:r>
            <a:r>
              <a:rPr lang="en-US" dirty="0" smtClean="0">
                <a:ea typeface="Tahoma" pitchFamily="34" charset="0"/>
              </a:rPr>
              <a:t>Carry-Look-Ahead Adder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5.3 </a:t>
            </a:r>
            <a:r>
              <a:rPr lang="en-US" dirty="0" smtClean="0">
                <a:ea typeface="Tahoma" pitchFamily="34" charset="0"/>
              </a:rPr>
              <a:t>Adder/ </a:t>
            </a:r>
            <a:r>
              <a:rPr lang="en-US" dirty="0" err="1" smtClean="0">
                <a:ea typeface="Tahoma" pitchFamily="34" charset="0"/>
              </a:rPr>
              <a:t>Subtrator</a:t>
            </a:r>
            <a:endParaRPr lang="en-US" dirty="0">
              <a:ea typeface="Tahoma" pitchFamily="34" charset="0"/>
            </a:endParaRPr>
          </a:p>
          <a:p>
            <a:r>
              <a:rPr lang="en-US" dirty="0">
                <a:ea typeface="Tahoma" pitchFamily="34" charset="0"/>
              </a:rPr>
              <a:t>5.4 </a:t>
            </a:r>
            <a:r>
              <a:rPr lang="en-US" dirty="0" smtClean="0">
                <a:ea typeface="Tahoma" pitchFamily="34" charset="0"/>
              </a:rPr>
              <a:t>Arithmetic Logic Unit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2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ym typeface="Times New Roman" charset="0"/>
              </a:rPr>
              <a:t>CLA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71600"/>
            <a:ext cx="8651631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872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</a:t>
            </a:r>
            <a:endParaRPr lang="en-US" sz="3600" b="1" dirty="0" smtClean="0"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429000"/>
          </a:xfrm>
        </p:spPr>
        <p:txBody>
          <a:bodyPr/>
          <a:lstStyle/>
          <a:p>
            <a:pPr marL="342900" lvl="1" indent="-342900" eaLnBrk="1" hangingPunct="1">
              <a:spcBef>
                <a:spcPts val="700"/>
              </a:spcBef>
              <a:buFont typeface="Arial" charset="0"/>
              <a:buChar char="•"/>
            </a:pPr>
            <a:r>
              <a:rPr lang="en-US" sz="3200" dirty="0" smtClean="0"/>
              <a:t>Example: 4-bit adder</a:t>
            </a:r>
          </a:p>
          <a:p>
            <a:pPr marL="800100" lvl="2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G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.C</a:t>
            </a:r>
            <a:r>
              <a:rPr lang="en-US" baseline="-25000" dirty="0" smtClean="0"/>
              <a:t>0</a:t>
            </a:r>
            <a:r>
              <a:rPr lang="en-US" dirty="0"/>
              <a:t> 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/>
              <a:t>G</a:t>
            </a:r>
            <a:r>
              <a:rPr lang="en-US" baseline="-25000" dirty="0"/>
              <a:t>1 </a:t>
            </a:r>
            <a:r>
              <a:rPr lang="en-US" dirty="0"/>
              <a:t>+ P</a:t>
            </a:r>
            <a:r>
              <a:rPr lang="en-US" baseline="-25000" dirty="0"/>
              <a:t>1</a:t>
            </a:r>
            <a:r>
              <a:rPr lang="en-US" dirty="0"/>
              <a:t>.G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smtClean="0"/>
              <a:t>+ P</a:t>
            </a:r>
            <a:r>
              <a:rPr lang="en-US" baseline="-25000" dirty="0" smtClean="0"/>
              <a:t>1</a:t>
            </a:r>
            <a:r>
              <a:rPr lang="en-US" dirty="0" smtClean="0"/>
              <a:t>.P</a:t>
            </a:r>
            <a:r>
              <a:rPr lang="en-US" baseline="-25000" dirty="0" smtClean="0"/>
              <a:t>0</a:t>
            </a:r>
            <a:r>
              <a:rPr lang="en-US" dirty="0" smtClean="0"/>
              <a:t>.C</a:t>
            </a:r>
            <a:r>
              <a:rPr lang="en-US" baseline="-25000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.G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  <a:r>
              <a:rPr lang="en-US" dirty="0"/>
              <a:t>.P</a:t>
            </a:r>
            <a:r>
              <a:rPr lang="en-US" baseline="-25000" dirty="0"/>
              <a:t>1</a:t>
            </a:r>
            <a:r>
              <a:rPr lang="en-US" dirty="0"/>
              <a:t>.G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.P</a:t>
            </a:r>
            <a:r>
              <a:rPr lang="en-US" baseline="-25000" dirty="0" smtClean="0"/>
              <a:t>1</a:t>
            </a:r>
            <a:r>
              <a:rPr lang="en-US" dirty="0" smtClean="0"/>
              <a:t>.P</a:t>
            </a:r>
            <a:r>
              <a:rPr lang="en-US" baseline="-25000" dirty="0" smtClean="0"/>
              <a:t>0</a:t>
            </a:r>
            <a:r>
              <a:rPr lang="en-US" dirty="0" smtClean="0"/>
              <a:t>.C</a:t>
            </a:r>
            <a:r>
              <a:rPr lang="en-US" baseline="-25000" dirty="0" smtClean="0"/>
              <a:t>0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G</a:t>
            </a:r>
            <a:r>
              <a:rPr lang="en-US" baseline="-25000" dirty="0"/>
              <a:t>3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.G</a:t>
            </a:r>
            <a:r>
              <a:rPr lang="en-US" baseline="-25000" dirty="0"/>
              <a:t>2</a:t>
            </a:r>
            <a:r>
              <a:rPr lang="en-US" dirty="0"/>
              <a:t> + P</a:t>
            </a:r>
            <a:r>
              <a:rPr lang="en-US" baseline="-25000" dirty="0"/>
              <a:t>3</a:t>
            </a:r>
            <a:r>
              <a:rPr lang="en-US" dirty="0"/>
              <a:t>.P</a:t>
            </a:r>
            <a:r>
              <a:rPr lang="en-US" baseline="-25000" dirty="0"/>
              <a:t>2</a:t>
            </a:r>
            <a:r>
              <a:rPr lang="en-US" dirty="0"/>
              <a:t>.G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.P</a:t>
            </a:r>
            <a:r>
              <a:rPr lang="en-US" baseline="-25000" dirty="0" smtClean="0"/>
              <a:t>1</a:t>
            </a:r>
            <a:r>
              <a:rPr lang="en-US" dirty="0" smtClean="0"/>
              <a:t>.G</a:t>
            </a:r>
            <a:r>
              <a:rPr lang="en-US" baseline="-25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    			  			  + P</a:t>
            </a:r>
            <a:r>
              <a:rPr lang="en-US" baseline="-25000" dirty="0" smtClean="0"/>
              <a:t>3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.P</a:t>
            </a:r>
            <a:r>
              <a:rPr lang="en-US" baseline="-25000" dirty="0" smtClean="0"/>
              <a:t>1</a:t>
            </a:r>
            <a:r>
              <a:rPr lang="en-US" dirty="0" smtClean="0"/>
              <a:t>.P</a:t>
            </a:r>
            <a:r>
              <a:rPr lang="en-US" baseline="-25000" dirty="0" smtClean="0"/>
              <a:t>0</a:t>
            </a:r>
            <a:r>
              <a:rPr lang="en-US" dirty="0" smtClean="0"/>
              <a:t>.C</a:t>
            </a:r>
            <a:r>
              <a:rPr lang="en-US" baseline="-25000" dirty="0" smtClean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9656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 critical path</a:t>
            </a:r>
            <a:endParaRPr lang="en-US" sz="3600" b="1" dirty="0" smtClean="0">
              <a:sym typeface="Times New Roman" charset="0"/>
            </a:endParaRPr>
          </a:p>
        </p:txBody>
      </p:sp>
      <p:pic>
        <p:nvPicPr>
          <p:cNvPr id="9216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973" y="1243013"/>
            <a:ext cx="8490542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4468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CLA critical path</a:t>
            </a:r>
            <a:endParaRPr lang="en-US" sz="3600" b="1" dirty="0" smtClean="0">
              <a:sym typeface="Times New Roman" charset="0"/>
            </a:endParaRPr>
          </a:p>
        </p:txBody>
      </p:sp>
      <p:pic>
        <p:nvPicPr>
          <p:cNvPr id="93186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928" y="1160955"/>
            <a:ext cx="8582144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72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Carry-</a:t>
            </a:r>
            <a:r>
              <a:rPr lang="en-US" sz="3600" dirty="0" err="1"/>
              <a:t>lookahead</a:t>
            </a:r>
            <a:r>
              <a:rPr lang="en-US" sz="3600" dirty="0"/>
              <a:t> limitations</a:t>
            </a:r>
            <a:endParaRPr lang="en-US" sz="3600" b="1" dirty="0" smtClean="0">
              <a:latin typeface="Times New Roman" charset="0"/>
              <a:ea typeface="ヒラギノ明朝 ProN W3" charset="0"/>
              <a:cs typeface="ヒラギノ明朝 ProN W3" charset="0"/>
              <a:sym typeface="Times New Roman" charset="0"/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104900"/>
          </a:xfrm>
        </p:spPr>
        <p:txBody>
          <a:bodyPr>
            <a:normAutofit/>
          </a:bodyPr>
          <a:lstStyle/>
          <a:p>
            <a:pPr marL="457200" lvl="1" indent="-457200">
              <a:spcBef>
                <a:spcPts val="700"/>
              </a:spcBef>
              <a:buFont typeface="Arial" pitchFamily="34" charset="0"/>
              <a:buChar char="•"/>
            </a:pPr>
            <a:r>
              <a:rPr lang="en-US" sz="2800" dirty="0"/>
              <a:t>The expression for carry in a CLA adder </a:t>
            </a:r>
            <a:endParaRPr lang="en-US" sz="2800" dirty="0" smtClean="0"/>
          </a:p>
          <a:p>
            <a:pPr marL="0" lvl="1" indent="0">
              <a:spcBef>
                <a:spcPts val="700"/>
              </a:spcBef>
              <a:buNone/>
            </a:pP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n-1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n-1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n-2</a:t>
            </a:r>
            <a:r>
              <a:rPr lang="en-US" dirty="0" smtClean="0">
                <a:solidFill>
                  <a:srgbClr val="0000CC"/>
                </a:solidFill>
              </a:rPr>
              <a:t>+p</a:t>
            </a:r>
            <a:r>
              <a:rPr lang="en-US" baseline="-25000" dirty="0" smtClean="0">
                <a:solidFill>
                  <a:srgbClr val="0000CC"/>
                </a:solidFill>
              </a:rPr>
              <a:t>n-1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n-2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n-3</a:t>
            </a:r>
            <a:r>
              <a:rPr lang="en-US" dirty="0" smtClean="0">
                <a:solidFill>
                  <a:srgbClr val="FF0000"/>
                </a:solidFill>
              </a:rPr>
              <a:t>+…+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n-1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n-2</a:t>
            </a:r>
            <a:r>
              <a:rPr lang="en-US" dirty="0" smtClean="0">
                <a:solidFill>
                  <a:srgbClr val="0000CC"/>
                </a:solidFill>
              </a:rPr>
              <a:t>….p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n-1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n-2</a:t>
            </a:r>
            <a:r>
              <a:rPr lang="en-US" dirty="0" smtClean="0">
                <a:solidFill>
                  <a:srgbClr val="0000CC"/>
                </a:solidFill>
              </a:rPr>
              <a:t>….p</a:t>
            </a:r>
            <a:r>
              <a:rPr lang="en-US" baseline="-25000" dirty="0" smtClean="0">
                <a:solidFill>
                  <a:srgbClr val="0000CC"/>
                </a:solidFill>
              </a:rPr>
              <a:t>1</a:t>
            </a:r>
            <a:r>
              <a:rPr lang="en-US" dirty="0" smtClean="0">
                <a:solidFill>
                  <a:srgbClr val="0000CC"/>
                </a:solidFill>
              </a:rPr>
              <a:t>p</a:t>
            </a:r>
            <a:r>
              <a:rPr lang="en-US" baseline="-25000" dirty="0" smtClean="0">
                <a:solidFill>
                  <a:srgbClr val="0000CC"/>
                </a:solidFill>
              </a:rPr>
              <a:t>0</a:t>
            </a:r>
            <a:r>
              <a:rPr lang="en-US" dirty="0" smtClean="0"/>
              <a:t>c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marL="0" lvl="1" indent="0" eaLnBrk="1" hangingPunct="1">
              <a:spcBef>
                <a:spcPts val="700"/>
              </a:spcBef>
              <a:buNone/>
            </a:pPr>
            <a:endParaRPr lang="en-US" sz="28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457200" y="2286000"/>
            <a:ext cx="822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obviously results in a fast solution (since it is only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level AND-OR function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7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 bwMode="auto">
          <a:xfrm>
            <a:off x="457200" y="4876800"/>
            <a:ext cx="8229601" cy="1831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Fan-in limitations may effectively limit the speed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CLA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adder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Devices with known fan-in limitations (such as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FPGA) often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include dedicated circuitry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fast adders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375149" y="3124200"/>
            <a:ext cx="831165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complexity of an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-bit CLA adder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increases rapidly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becomes large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reduce this complexity,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hierarchical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approach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designing large adders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998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5.3 Adder/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1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Full </a:t>
            </a:r>
            <a:r>
              <a:rPr lang="en-US" sz="3600" dirty="0" err="1"/>
              <a:t>Subtractor</a:t>
            </a:r>
            <a:r>
              <a:rPr lang="en-US" sz="3600" dirty="0"/>
              <a:t> = full adder, almost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Tahoma" pitchFamily="34" charset="0"/>
              </a:rPr>
              <a:t>X,Y are n-bit unsigned binary numbers</a:t>
            </a:r>
          </a:p>
          <a:p>
            <a:r>
              <a:rPr lang="en-US" sz="2800" dirty="0" smtClean="0">
                <a:ea typeface="Tahoma" pitchFamily="34" charset="0"/>
              </a:rPr>
              <a:t>Addition:     S </a:t>
            </a:r>
            <a:r>
              <a:rPr lang="en-US" sz="2800" dirty="0">
                <a:ea typeface="Tahoma" pitchFamily="34" charset="0"/>
              </a:rPr>
              <a:t>= X + Y</a:t>
            </a:r>
          </a:p>
          <a:p>
            <a:r>
              <a:rPr lang="en-US" sz="2800" dirty="0" smtClean="0">
                <a:ea typeface="Tahoma" pitchFamily="34" charset="0"/>
              </a:rPr>
              <a:t>Subtraction: </a:t>
            </a:r>
            <a:r>
              <a:rPr lang="en-US" sz="2800" dirty="0">
                <a:ea typeface="Tahoma" pitchFamily="34" charset="0"/>
              </a:rPr>
              <a:t>D = X - Y = X + (-Y) = 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= X+ (Two’s Complement of Y)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= X+ (One’s Complement of Y) + 1</a:t>
            </a:r>
            <a:br>
              <a:rPr lang="en-US" sz="2800" dirty="0">
                <a:ea typeface="Tahoma" pitchFamily="34" charset="0"/>
              </a:rPr>
            </a:br>
            <a:r>
              <a:rPr lang="en-US" sz="2800" dirty="0">
                <a:ea typeface="Tahoma" pitchFamily="34" charset="0"/>
              </a:rPr>
              <a:t>                        = X+ Y’+ 1 </a:t>
            </a:r>
          </a:p>
          <a:p>
            <a:endParaRPr lang="en-US" dirty="0"/>
          </a:p>
        </p:txBody>
      </p:sp>
      <p:graphicFrame>
        <p:nvGraphicFramePr>
          <p:cNvPr id="74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5514702"/>
              </p:ext>
            </p:extLst>
          </p:nvPr>
        </p:nvGraphicFramePr>
        <p:xfrm>
          <a:off x="1295400" y="4343400"/>
          <a:ext cx="2590800" cy="2036763"/>
        </p:xfrm>
        <a:graphic>
          <a:graphicData uri="http://schemas.openxmlformats.org/presentationml/2006/ole">
            <p:oleObj spid="_x0000_s38920" name="Artwork" r:id="rId4" imgW="2095793" imgH="1647619" progId="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50867102"/>
              </p:ext>
            </p:extLst>
          </p:nvPr>
        </p:nvGraphicFramePr>
        <p:xfrm>
          <a:off x="6019800" y="4343400"/>
          <a:ext cx="2819400" cy="1987550"/>
        </p:xfrm>
        <a:graphic>
          <a:graphicData uri="http://schemas.openxmlformats.org/presentationml/2006/ole">
            <p:oleObj spid="_x0000_s38921" name="Artwork" r:id="rId5" imgW="2324424" imgH="1638529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90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Using Adder as a </a:t>
            </a:r>
            <a:r>
              <a:rPr lang="en-US" sz="3600" dirty="0" err="1"/>
              <a:t>Subtractor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Ripple </a:t>
            </a:r>
            <a:r>
              <a:rPr lang="en-US" sz="2800" dirty="0"/>
              <a:t>Adder can be used as a </a:t>
            </a:r>
            <a:r>
              <a:rPr lang="en-US" sz="2800" dirty="0" err="1"/>
              <a:t>Subtractor</a:t>
            </a:r>
            <a:r>
              <a:rPr lang="en-US" sz="2800" dirty="0"/>
              <a:t> by inverting Y and setting the initial carry </a:t>
            </a:r>
            <a:r>
              <a:rPr lang="en-US" sz="2800" dirty="0" smtClean="0"/>
              <a:t>to </a:t>
            </a:r>
            <a:r>
              <a:rPr lang="en-US" sz="2800" dirty="0"/>
              <a:t>1 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096" t="3232" r="1805"/>
          <a:stretch/>
        </p:blipFill>
        <p:spPr bwMode="auto">
          <a:xfrm>
            <a:off x="5791200" y="2641147"/>
            <a:ext cx="2725973" cy="282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7200" y="2564947"/>
            <a:ext cx="5366657" cy="3226253"/>
            <a:chOff x="685800" y="3657600"/>
            <a:chExt cx="5366657" cy="3226253"/>
          </a:xfrm>
        </p:grpSpPr>
        <p:grpSp>
          <p:nvGrpSpPr>
            <p:cNvPr id="7" name="Group 6"/>
            <p:cNvGrpSpPr/>
            <p:nvPr/>
          </p:nvGrpSpPr>
          <p:grpSpPr>
            <a:xfrm>
              <a:off x="685800" y="3657600"/>
              <a:ext cx="5329645" cy="2899682"/>
              <a:chOff x="685800" y="3657600"/>
              <a:chExt cx="5329645" cy="2899682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 l="388" t="3232" r="34899"/>
              <a:stretch/>
            </p:blipFill>
            <p:spPr bwMode="auto">
              <a:xfrm>
                <a:off x="685800" y="3733800"/>
                <a:ext cx="5329645" cy="28234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8382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632857" y="6422188"/>
              <a:ext cx="441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Ripple </a:t>
              </a:r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Subtractor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4932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633253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Arithmetic Overflow</a:t>
            </a:r>
          </a:p>
        </p:txBody>
      </p:sp>
      <p:sp>
        <p:nvSpPr>
          <p:cNvPr id="194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answer exceeds the number </a:t>
            </a:r>
            <a:r>
              <a:rPr lang="en-US" dirty="0" smtClean="0"/>
              <a:t>of magnitude </a:t>
            </a:r>
            <a:r>
              <a:rPr lang="en-US" dirty="0"/>
              <a:t>bits, an overflow </a:t>
            </a:r>
            <a:r>
              <a:rPr lang="en-US" dirty="0" smtClean="0"/>
              <a:t>results</a:t>
            </a:r>
            <a:endParaRPr lang="en-US" dirty="0"/>
          </a:p>
          <a:p>
            <a:pPr lvl="2">
              <a:lnSpc>
                <a:spcPct val="90000"/>
              </a:lnSpc>
              <a:spcBef>
                <a:spcPts val="700"/>
              </a:spcBef>
            </a:pPr>
            <a:endParaRPr lang="en-US" sz="19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r>
              <a:rPr lang="en-US" dirty="0" smtClean="0"/>
              <a:t>n bit represent a number from -2</a:t>
            </a:r>
            <a:r>
              <a:rPr lang="en-US" baseline="30000" dirty="0" smtClean="0"/>
              <a:t>n-1</a:t>
            </a:r>
            <a:r>
              <a:rPr lang="en-US" dirty="0" smtClean="0"/>
              <a:t> to +2</a:t>
            </a:r>
            <a:r>
              <a:rPr lang="en-US" baseline="30000" dirty="0" smtClean="0"/>
              <a:t>n-1</a:t>
            </a:r>
            <a:r>
              <a:rPr lang="en-US" dirty="0" smtClean="0"/>
              <a:t>-1 </a:t>
            </a:r>
          </a:p>
          <a:p>
            <a:pPr lvl="1">
              <a:lnSpc>
                <a:spcPct val="90000"/>
              </a:lnSpc>
              <a:spcBef>
                <a:spcPts val="700"/>
              </a:spcBef>
            </a:pPr>
            <a:r>
              <a:rPr lang="en-US" dirty="0" smtClean="0"/>
              <a:t>Overflow always </a:t>
            </a:r>
            <a:r>
              <a:rPr lang="en-US" dirty="0"/>
              <a:t>produces an incorrect </a:t>
            </a:r>
            <a:r>
              <a:rPr lang="en-US" dirty="0" smtClean="0"/>
              <a:t>result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</a:pPr>
            <a:endParaRPr lang="en-US" sz="2800" dirty="0" smtClean="0"/>
          </a:p>
          <a:p>
            <a:pPr marL="666750" lvl="1" indent="-304800" eaLnBrk="1" hangingPunct="1">
              <a:lnSpc>
                <a:spcPct val="90000"/>
              </a:lnSpc>
              <a:spcBef>
                <a:spcPts val="800"/>
              </a:spcBef>
            </a:pPr>
            <a:endParaRPr lang="en-US" dirty="0" smtClean="0"/>
          </a:p>
          <a:p>
            <a:pPr marL="666750" lvl="1" indent="-304800" eaLnBrk="1" hangingPunct="1">
              <a:lnSpc>
                <a:spcPct val="90000"/>
              </a:lnSpc>
              <a:spcBef>
                <a:spcPts val="800"/>
              </a:spcBef>
            </a:pPr>
            <a:endParaRPr lang="en-US" dirty="0" smtClean="0"/>
          </a:p>
          <a:p>
            <a:pPr marL="304800" indent="-304800" eaLnBrk="1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</a:pPr>
            <a:r>
              <a:rPr lang="en-US" sz="3200" dirty="0" smtClean="0"/>
              <a:t>=&gt; </a:t>
            </a:r>
            <a:r>
              <a:rPr lang="en-US" dirty="0" smtClean="0"/>
              <a:t>A circuit to check if overflow results</a:t>
            </a:r>
          </a:p>
        </p:txBody>
      </p:sp>
    </p:spTree>
    <p:extLst>
      <p:ext uri="{BB962C8B-B14F-4D97-AF65-F5344CB8AC3E}">
        <p14:creationId xmlns:p14="http://schemas.microsoft.com/office/powerpoint/2010/main" xmlns="" val="352469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Arithmetic overflow example</a:t>
            </a:r>
          </a:p>
        </p:txBody>
      </p:sp>
      <p:sp>
        <p:nvSpPr>
          <p:cNvPr id="1946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685800"/>
          </a:xfrm>
        </p:spPr>
        <p:txBody>
          <a:bodyPr>
            <a:normAutofit/>
          </a:bodyPr>
          <a:lstStyle/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cs typeface="Times New Roman Bold" charset="0"/>
                <a:sym typeface="Times New Roman Bold" charset="0"/>
              </a:rPr>
              <a:t>4 bit number, 3 magnitude bit and 1 sign bit</a:t>
            </a:r>
            <a:endParaRPr lang="en-US" dirty="0" smtClean="0"/>
          </a:p>
        </p:txBody>
      </p:sp>
      <p:pic>
        <p:nvPicPr>
          <p:cNvPr id="94210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9751"/>
            <a:ext cx="2806294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1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819276"/>
            <a:ext cx="2712751" cy="170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2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1" y="3581400"/>
            <a:ext cx="2780782" cy="1700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16543"/>
            <a:ext cx="2721255" cy="164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7198" y="5373414"/>
            <a:ext cx="8405019" cy="493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 Bold" charset="0"/>
              </a:rPr>
              <a:t>Overflow never results when adding two opposite sign numbers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5-Point Star 2"/>
          <p:cNvSpPr/>
          <p:nvPr/>
        </p:nvSpPr>
        <p:spPr bwMode="auto">
          <a:xfrm>
            <a:off x="2209800" y="1752600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  <p:sp>
        <p:nvSpPr>
          <p:cNvPr id="17" name="5-Point Star 16"/>
          <p:cNvSpPr/>
          <p:nvPr/>
        </p:nvSpPr>
        <p:spPr bwMode="auto">
          <a:xfrm>
            <a:off x="6324600" y="3444747"/>
            <a:ext cx="1367314" cy="1203453"/>
          </a:xfrm>
          <a:prstGeom prst="star5">
            <a:avLst>
              <a:gd name="adj" fmla="val 25336"/>
              <a:gd name="hf" fmla="val 105146"/>
              <a:gd name="vf" fmla="val 11055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Forte" pitchFamily="66" charset="0"/>
                <a:sym typeface="Gill Sans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xmlns="" val="1094725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333999"/>
          </a:xfrm>
        </p:spPr>
        <p:txBody>
          <a:bodyPr>
            <a:noAutofit/>
          </a:bodyPr>
          <a:lstStyle/>
          <a:p>
            <a:r>
              <a:rPr lang="en-US" dirty="0" smtClean="0">
                <a:ea typeface="Tahoma" pitchFamily="34" charset="0"/>
              </a:rPr>
              <a:t>Chapter </a:t>
            </a:r>
            <a:r>
              <a:rPr lang="en-US" dirty="0">
                <a:ea typeface="Tahoma" pitchFamily="34" charset="0"/>
              </a:rPr>
              <a:t>5 (section </a:t>
            </a:r>
            <a:r>
              <a:rPr lang="en-US" dirty="0" smtClean="0">
                <a:ea typeface="Tahoma" pitchFamily="34" charset="0"/>
              </a:rPr>
              <a:t>5.10)</a:t>
            </a:r>
            <a:endParaRPr lang="en-US" dirty="0">
              <a:ea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4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Arithmetic </a:t>
            </a:r>
            <a:r>
              <a:rPr lang="en-US" sz="3600" dirty="0">
                <a:sym typeface="Times New Roman" charset="0"/>
              </a:rPr>
              <a:t>o</a:t>
            </a:r>
            <a:r>
              <a:rPr lang="en-US" sz="3600" dirty="0" smtClean="0">
                <a:sym typeface="Times New Roman" charset="0"/>
              </a:rPr>
              <a:t>verflow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465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2209800"/>
              </a:xfrm>
            </p:spPr>
            <p:txBody>
              <a:bodyPr>
                <a:normAutofit/>
              </a:bodyPr>
              <a:lstStyle/>
              <a:p>
                <a:pPr marL="304800" indent="-304800" eaLnBrk="1" hangingPunct="1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dirty="0" smtClean="0">
                    <a:cs typeface="Times New Roman Bold" charset="0"/>
                    <a:sym typeface="Times New Roman Bold" charset="0"/>
                  </a:rPr>
                  <a:t>Overflow can be found by (from examples in previous slide)</a:t>
                </a:r>
                <a:endParaRPr lang="en-US" sz="1200" dirty="0">
                  <a:cs typeface="Times New Roman Bold" charset="0"/>
                  <a:sym typeface="Times New Roman Bold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1800" dirty="0"/>
                  <a:t>	</a:t>
                </a:r>
                <a:endParaRPr lang="en-US" sz="1800" dirty="0" smtClean="0"/>
              </a:p>
              <a:p>
                <a:pPr marL="0" indent="0" eaLnBrk="1" hangingPunct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Overflow = c</a:t>
                </a:r>
                <a:r>
                  <a:rPr lang="en-US" sz="2800" baseline="-25000" dirty="0" smtClean="0"/>
                  <a:t>3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sz="2800" i="1" baseline="-25000" dirty="0" smtClean="0">
                            <a:latin typeface="Cambria Math"/>
                          </a:rPr>
                          <m:t>4</m:t>
                        </m:r>
                      </m:e>
                    </m:bar>
                  </m:oMath>
                </a14:m>
                <a:r>
                  <a:rPr lang="en-US" sz="2800" dirty="0" smtClean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sz="2800" i="1" dirty="0" smtClean="0">
                            <a:latin typeface="Cambria Math"/>
                          </a:rPr>
                          <m:t>𝑐</m:t>
                        </m:r>
                        <m:r>
                          <a:rPr lang="en-US" sz="2800" i="1" baseline="-25000" dirty="0" smtClean="0">
                            <a:latin typeface="Cambria Math"/>
                          </a:rPr>
                          <m:t>3</m:t>
                        </m:r>
                      </m:e>
                    </m:bar>
                  </m:oMath>
                </a14:m>
                <a:r>
                  <a:rPr lang="en-US" sz="2800" dirty="0" smtClean="0"/>
                  <a:t>c</a:t>
                </a:r>
                <a:r>
                  <a:rPr lang="en-US" sz="2800" baseline="-25000" dirty="0" smtClean="0"/>
                  <a:t>4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Overflow = c</a:t>
                </a:r>
                <a:r>
                  <a:rPr lang="en-US" sz="2800" baseline="-25000" dirty="0" smtClean="0"/>
                  <a:t>3</a:t>
                </a:r>
                <a:r>
                  <a:rPr lang="en-US" sz="2800" dirty="0" smtClean="0"/>
                  <a:t>    c</a:t>
                </a:r>
                <a:r>
                  <a:rPr lang="en-US" sz="2800" baseline="-25000" dirty="0" smtClean="0"/>
                  <a:t>4</a:t>
                </a:r>
              </a:p>
            </p:txBody>
          </p:sp>
        </mc:Choice>
        <mc:Fallback>
          <p:sp>
            <p:nvSpPr>
              <p:cNvPr id="19465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2209800"/>
              </a:xfrm>
              <a:blipFill rotWithShape="1">
                <a:blip r:embed="rId2" cstate="print"/>
                <a:stretch>
                  <a:fillRect l="-1259" t="-4696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459475" y="4876800"/>
            <a:ext cx="8405019" cy="125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1pPr>
            <a:lvl2pPr marL="704850" indent="-2857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2pPr>
            <a:lvl3pPr marL="1104900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3pPr>
            <a:lvl4pPr marL="15621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4pPr>
            <a:lvl5pPr marL="20193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5pPr>
            <a:lvl6pPr marL="2476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6pPr>
            <a:lvl7pPr marL="2933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7pPr>
            <a:lvl8pPr marL="3390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8pPr>
            <a:lvl9pPr marL="3848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imes New Roman" charset="0"/>
              </a:defRPr>
            </a:lvl9pPr>
          </a:lstStyle>
          <a:p>
            <a:pPr marL="304800" indent="-3048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 Bold" charset="0"/>
              </a:rPr>
              <a:t>Adder/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Times New Roman Bold" charset="0"/>
              </a:rPr>
              <a:t>Subtractor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Times New Roman Bold" charset="0"/>
              </a:rPr>
              <a:t> can be expanded with an overflow checker with 1 XOR gate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523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3394" y="2900743"/>
            <a:ext cx="276606" cy="29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457200" y="3505200"/>
            <a:ext cx="8229600" cy="1219200"/>
            <a:chOff x="457200" y="3276600"/>
            <a:chExt cx="8229600" cy="1219200"/>
          </a:xfrm>
        </p:grpSpPr>
        <p:sp>
          <p:nvSpPr>
            <p:cNvPr id="15" name="Rectangle 8"/>
            <p:cNvSpPr txBox="1">
              <a:spLocks noChangeArrowheads="1"/>
            </p:cNvSpPr>
            <p:nvPr/>
          </p:nvSpPr>
          <p:spPr bwMode="auto">
            <a:xfrm>
              <a:off x="457200" y="3276600"/>
              <a:ext cx="8229600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38100" tIns="38100" rIns="38100" bIns="3810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1pPr>
              <a:lvl2pPr marL="704850" indent="-28575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2pPr>
              <a:lvl3pPr marL="1104900" indent="-228600" algn="l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3pPr>
              <a:lvl4pPr marL="15621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4pPr>
              <a:lvl5pPr marL="2019300" indent="-228600" algn="l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5pPr>
              <a:lvl6pPr marL="2476500" indent="-228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6pPr>
              <a:lvl7pPr marL="2933700" indent="-228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7pPr>
              <a:lvl8pPr marL="3390900" indent="-228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8pPr>
              <a:lvl9pPr marL="3848100" indent="-228600" algn="l" rtl="0" fontAlgn="base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Times New Roman" charset="0"/>
                </a:defRPr>
              </a:lvl9pPr>
            </a:lstStyle>
            <a:p>
              <a:pPr marL="304800" indent="-304800" eaLnBrk="1" hangingPunct="1">
                <a:lnSpc>
                  <a:spcPct val="90000"/>
                </a:lnSpc>
                <a:spcBef>
                  <a:spcPct val="0"/>
                </a:spcBef>
              </a:pPr>
              <a:r>
                <a:rPr lang="en-US" dirty="0" smtClean="0">
                  <a:latin typeface="Times New Roman" pitchFamily="18" charset="0"/>
                  <a:cs typeface="Times New Roman" pitchFamily="18" charset="0"/>
                  <a:sym typeface="Times New Roman Bold" charset="0"/>
                </a:rPr>
                <a:t>In case of n bit</a:t>
              </a:r>
            </a:p>
            <a:p>
              <a:pPr marL="0" indent="0" eaLnBrk="1" hangingPunct="1">
                <a:lnSpc>
                  <a:spcPct val="90000"/>
                </a:lnSpc>
                <a:spcBef>
                  <a:spcPct val="0"/>
                </a:spcBef>
                <a:buFont typeface="Arial" charset="0"/>
                <a:buNone/>
              </a:pPr>
              <a:endParaRPr lang="en-US" sz="1400" dirty="0" smtClean="0"/>
            </a:p>
            <a:p>
              <a:pPr marL="0" indent="0" eaLnBrk="1" hangingPunct="1">
                <a:lnSpc>
                  <a:spcPct val="90000"/>
                </a:lnSpc>
                <a:spcBef>
                  <a:spcPct val="0"/>
                </a:spcBef>
                <a:buFont typeface="Arial" charset="0"/>
                <a:buNone/>
              </a:pPr>
              <a:r>
                <a:rPr lang="en-US" dirty="0"/>
                <a:t>	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Overflow = c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n-1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baseline="-25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794" y="3993932"/>
              <a:ext cx="276606" cy="299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74330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800" indent="-304800">
              <a:spcBef>
                <a:spcPct val="0"/>
              </a:spcBef>
            </a:pPr>
            <a:r>
              <a:rPr lang="en-US" dirty="0" smtClean="0"/>
              <a:t>Design an adder/ </a:t>
            </a:r>
            <a:r>
              <a:rPr lang="en-US" dirty="0" err="1" smtClean="0"/>
              <a:t>subtractor</a:t>
            </a:r>
            <a:r>
              <a:rPr lang="en-US" dirty="0" smtClean="0"/>
              <a:t> circuit with two control inputs ADD and </a:t>
            </a:r>
            <a:r>
              <a:rPr lang="en-US" dirty="0"/>
              <a:t>SUB</a:t>
            </a:r>
          </a:p>
          <a:p>
            <a:pPr lvl="1">
              <a:spcBef>
                <a:spcPts val="700"/>
              </a:spcBef>
            </a:pPr>
            <a:r>
              <a:rPr lang="en-US" dirty="0" smtClean="0"/>
              <a:t>ADD </a:t>
            </a:r>
            <a:r>
              <a:rPr lang="en-US" dirty="0"/>
              <a:t>= 1, </a:t>
            </a:r>
            <a:r>
              <a:rPr lang="en-US" dirty="0" smtClean="0"/>
              <a:t>circuit adds number in A and B registers</a:t>
            </a:r>
            <a:endParaRPr lang="en-US" dirty="0"/>
          </a:p>
          <a:p>
            <a:pPr lvl="1">
              <a:spcBef>
                <a:spcPts val="700"/>
              </a:spcBef>
            </a:pPr>
            <a:r>
              <a:rPr lang="en-US" dirty="0" smtClean="0"/>
              <a:t>SUB </a:t>
            </a:r>
            <a:r>
              <a:rPr lang="en-US" dirty="0"/>
              <a:t>= </a:t>
            </a:r>
            <a:r>
              <a:rPr lang="en-US" dirty="0" smtClean="0"/>
              <a:t>1, </a:t>
            </a:r>
            <a:r>
              <a:rPr lang="en-US" dirty="0"/>
              <a:t>circuit </a:t>
            </a:r>
            <a:r>
              <a:rPr lang="en-US" dirty="0" smtClean="0"/>
              <a:t>subtracts a number </a:t>
            </a:r>
            <a:r>
              <a:rPr lang="en-US" dirty="0"/>
              <a:t>in </a:t>
            </a:r>
            <a:r>
              <a:rPr lang="en-US" dirty="0" smtClean="0"/>
              <a:t>A register from a number in B </a:t>
            </a:r>
            <a:r>
              <a:rPr lang="en-US" dirty="0"/>
              <a:t>registers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91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6575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72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 Arithmetic Logic Unit (ALU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44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2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ALU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077200" cy="4800600"/>
          </a:xfrm>
        </p:spPr>
        <p:txBody>
          <a:bodyPr/>
          <a:lstStyle/>
          <a:p>
            <a:r>
              <a:rPr lang="en-US" dirty="0" smtClean="0"/>
              <a:t>A combinational circuit that can perform several arithmetic and logical operations</a:t>
            </a:r>
          </a:p>
          <a:p>
            <a:pPr lvl="1"/>
            <a:r>
              <a:rPr lang="en-US" dirty="0" smtClean="0"/>
              <a:t>Operation is specified by a set of function select inputs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895600"/>
            <a:ext cx="22098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1214042"/>
              </p:ext>
            </p:extLst>
          </p:nvPr>
        </p:nvGraphicFramePr>
        <p:xfrm>
          <a:off x="4876800" y="2819400"/>
          <a:ext cx="4114800" cy="396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2514600"/>
              </a:tblGrid>
              <a:tr h="279559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Inputs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Function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0000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B –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 – 1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A –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 – 1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Cin</a:t>
                      </a: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A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+ B +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Cin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= A    B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A + B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 A * B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5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 =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1111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9394" y="5499100"/>
            <a:ext cx="148806" cy="16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770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69389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 Ripple-Carry </a:t>
            </a:r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altLang="ko-KR" sz="2800" b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756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Binary Adder</a:t>
            </a:r>
          </a:p>
        </p:txBody>
      </p:sp>
      <p:sp>
        <p:nvSpPr>
          <p:cNvPr id="30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9017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4 cases when adding 2 1-bit numbers</a:t>
            </a:r>
          </a:p>
        </p:txBody>
      </p:sp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5700"/>
            <a:ext cx="60706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59600" y="2132013"/>
            <a:ext cx="1752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0" name="Rectangle 10"/>
          <p:cNvSpPr>
            <a:spLocks/>
          </p:cNvSpPr>
          <p:nvPr/>
        </p:nvSpPr>
        <p:spPr bwMode="auto">
          <a:xfrm>
            <a:off x="457200" y="4953000"/>
            <a:ext cx="822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ts val="663"/>
              </a:spcBef>
              <a:buSzPct val="100000"/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This 1 bit adder with sum and carry out is called Half 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cs typeface="Times New Roman" charset="0"/>
                <a:sym typeface="Times New Roman" charset="0"/>
              </a:rPr>
              <a:t>Adder (HA)</a:t>
            </a:r>
          </a:p>
        </p:txBody>
      </p:sp>
    </p:spTree>
    <p:extLst>
      <p:ext uri="{BB962C8B-B14F-4D97-AF65-F5344CB8AC3E}">
        <p14:creationId xmlns:p14="http://schemas.microsoft.com/office/powerpoint/2010/main" xmlns="" val="371787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Half Adder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1026" name="Picture 2" descr="C:\Users\quado\Desktop\download.jp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335211"/>
            <a:ext cx="3697551" cy="23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7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Parallel Binary Adder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146175"/>
            <a:ext cx="8077200" cy="3159125"/>
          </a:xfrm>
        </p:spPr>
        <p:txBody>
          <a:bodyPr>
            <a:normAutofit/>
          </a:bodyPr>
          <a:lstStyle/>
          <a:p>
            <a:pPr marL="304800" indent="-304800" eaLnBrk="1" hangingPunct="1">
              <a:spcBef>
                <a:spcPct val="0"/>
              </a:spcBef>
            </a:pPr>
            <a:r>
              <a:rPr lang="en-US" dirty="0" smtClean="0"/>
              <a:t>Adding 2 or more bits numbers</a:t>
            </a:r>
          </a:p>
          <a:p>
            <a:pPr lvl="1" eaLnBrk="1" hangingPunct="1">
              <a:spcBef>
                <a:spcPts val="800"/>
              </a:spcBef>
            </a:pPr>
            <a:r>
              <a:rPr lang="en-US" dirty="0" smtClean="0"/>
              <a:t>Adding each pair of bit as </a:t>
            </a:r>
            <a:r>
              <a:rPr lang="en-US" dirty="0" smtClean="0"/>
              <a:t>usual</a:t>
            </a:r>
            <a:endParaRPr lang="en-US" dirty="0" smtClean="0"/>
          </a:p>
          <a:p>
            <a:pPr lvl="1" eaLnBrk="1" hangingPunct="1">
              <a:spcBef>
                <a:spcPts val="800"/>
              </a:spcBef>
            </a:pPr>
            <a:r>
              <a:rPr lang="en-US" dirty="0" smtClean="0"/>
              <a:t>At pair #</a:t>
            </a:r>
            <a:r>
              <a:rPr lang="en-US" dirty="0" err="1" smtClean="0"/>
              <a:t>i</a:t>
            </a:r>
            <a:r>
              <a:rPr lang="en-US" dirty="0" smtClean="0"/>
              <a:t>, carry-in </a:t>
            </a:r>
            <a:r>
              <a:rPr lang="en-US" sz="2000" dirty="0" smtClean="0"/>
              <a:t>resulting from adding bit </a:t>
            </a:r>
            <a:r>
              <a:rPr lang="en-US" dirty="0" smtClean="0"/>
              <a:t>#i-1 may exist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3000" y="2895600"/>
            <a:ext cx="7329850" cy="3402012"/>
            <a:chOff x="1143000" y="3227388"/>
            <a:chExt cx="7329850" cy="3402012"/>
          </a:xfrm>
        </p:grpSpPr>
        <p:pic>
          <p:nvPicPr>
            <p:cNvPr id="31752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227388"/>
              <a:ext cx="7316787" cy="340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185263" y="3352800"/>
              <a:ext cx="2287587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9571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5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Design a Full Adder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886200"/>
          </a:xfrm>
        </p:spPr>
        <p:txBody>
          <a:bodyPr>
            <a:normAutofit/>
          </a:bodyPr>
          <a:lstStyle/>
          <a:p>
            <a:pPr marL="304800" indent="-304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/>
              <a:t>A Full Adder (FA)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  <a:spcBef>
                <a:spcPts val="700"/>
              </a:spcBef>
            </a:pPr>
            <a:r>
              <a:rPr lang="en-US" dirty="0" smtClean="0"/>
              <a:t>3 inputs (2 inputs for 2 bits to be added, and 1 for carry-in)</a:t>
            </a:r>
            <a:endParaRPr lang="en-US" sz="2000" dirty="0" smtClean="0"/>
          </a:p>
          <a:p>
            <a:pPr lvl="1" eaLnBrk="1" hangingPunct="1">
              <a:lnSpc>
                <a:spcPct val="110000"/>
              </a:lnSpc>
              <a:spcBef>
                <a:spcPts val="700"/>
              </a:spcBef>
            </a:pPr>
            <a:r>
              <a:rPr lang="en-US" dirty="0" smtClean="0"/>
              <a:t>2 output (1 for sum and 1 for carry-out)</a:t>
            </a:r>
          </a:p>
        </p:txBody>
      </p:sp>
    </p:spTree>
    <p:extLst>
      <p:ext uri="{BB962C8B-B14F-4D97-AF65-F5344CB8AC3E}">
        <p14:creationId xmlns:p14="http://schemas.microsoft.com/office/powerpoint/2010/main" xmlns="" val="551896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 advAuto="5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>
                <a:sym typeface="Times New Roman" charset="0"/>
              </a:rPr>
              <a:t>Design a Full Adder</a:t>
            </a:r>
          </a:p>
        </p:txBody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914400"/>
          </a:xfrm>
        </p:spPr>
        <p:txBody>
          <a:bodyPr>
            <a:normAutofit/>
          </a:bodyPr>
          <a:lstStyle/>
          <a:p>
            <a:pPr marL="304800" indent="-304800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smtClean="0"/>
              <a:t>Truth table</a:t>
            </a:r>
          </a:p>
        </p:txBody>
      </p:sp>
      <p:pic>
        <p:nvPicPr>
          <p:cNvPr id="3380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209800"/>
            <a:ext cx="741045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0408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911</Words>
  <Application>Microsoft Office PowerPoint</Application>
  <PresentationFormat>On-screen Show (4:3)</PresentationFormat>
  <Paragraphs>178</Paragraphs>
  <Slides>35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Artwork</vt:lpstr>
      <vt:lpstr> Combinational Circuits I  Arithmetic Circuits</vt:lpstr>
      <vt:lpstr>Content</vt:lpstr>
      <vt:lpstr>Reading Assignments</vt:lpstr>
      <vt:lpstr>5.1 Ripple-Carry Adder</vt:lpstr>
      <vt:lpstr>Binary Adder</vt:lpstr>
      <vt:lpstr>Half Adder</vt:lpstr>
      <vt:lpstr>Parallel Binary Adder</vt:lpstr>
      <vt:lpstr>Design a Full Adder</vt:lpstr>
      <vt:lpstr>Design a Full Adder</vt:lpstr>
      <vt:lpstr>Design a Full Adder</vt:lpstr>
      <vt:lpstr>Design a Full Adder</vt:lpstr>
      <vt:lpstr>Carry Ripple Adder</vt:lpstr>
      <vt:lpstr>Carry Ripple Adder</vt:lpstr>
      <vt:lpstr>5.2 Carry-Look-Ahead Adder</vt:lpstr>
      <vt:lpstr>Performance</vt:lpstr>
      <vt:lpstr>Performance</vt:lpstr>
      <vt:lpstr>CLA</vt:lpstr>
      <vt:lpstr>CLA</vt:lpstr>
      <vt:lpstr>CLA</vt:lpstr>
      <vt:lpstr>CLA</vt:lpstr>
      <vt:lpstr>CLA</vt:lpstr>
      <vt:lpstr>CLA critical path</vt:lpstr>
      <vt:lpstr>CLA critical path</vt:lpstr>
      <vt:lpstr>Carry-lookahead limitations</vt:lpstr>
      <vt:lpstr>5.3 Adder/ Subtractor</vt:lpstr>
      <vt:lpstr>Full Subtractor = full adder, almost</vt:lpstr>
      <vt:lpstr>Using Adder as a Subtractor</vt:lpstr>
      <vt:lpstr>Arithmetic Overflow</vt:lpstr>
      <vt:lpstr>Arithmetic overflow example</vt:lpstr>
      <vt:lpstr>Arithmetic overflow</vt:lpstr>
      <vt:lpstr>Example</vt:lpstr>
      <vt:lpstr>Example</vt:lpstr>
      <vt:lpstr>5.4 Arithmetic Logic Unit (ALU)</vt:lpstr>
      <vt:lpstr>ALU</vt:lpstr>
      <vt:lpstr>Any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PHAN</cp:lastModifiedBy>
  <cp:revision>34</cp:revision>
  <dcterms:created xsi:type="dcterms:W3CDTF">2013-02-24T12:47:21Z</dcterms:created>
  <dcterms:modified xsi:type="dcterms:W3CDTF">2013-04-14T20:56:11Z</dcterms:modified>
</cp:coreProperties>
</file>