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4C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28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image" Target="../media/image28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t>15-May-13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3622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5CFB92-A796-4846-B105-0D725878B38A}" type="datetimeFigureOut">
              <a:rPr lang="en-US" smtClean="0"/>
              <a:t>15-May-13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3340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085536" y="4137073"/>
            <a:ext cx="6400800" cy="1301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866336" y="4137073"/>
            <a:ext cx="152400" cy="130127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1171136" y="4137073"/>
            <a:ext cx="228600" cy="130127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1552136" y="4137073"/>
            <a:ext cx="381000" cy="130127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23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59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5546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6809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5CFB92-A796-4846-B105-0D725878B38A}" type="datetimeFigureOut">
              <a:rPr lang="en-US" smtClean="0"/>
              <a:t>15-May-13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3D2C55-0C5C-4F18-B061-2B02F4FF3658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5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6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331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5CFB92-A796-4846-B105-0D725878B38A}" type="datetimeFigureOut">
              <a:rPr lang="en-US" smtClean="0"/>
              <a:t>15-May-13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3D2C55-0C5C-4F18-B061-2B02F4FF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1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4FFE5E-0ED1-43D1-8E12-B908BA737A93}" type="datetimeFigureOut">
              <a:rPr lang="en-US" smtClean="0"/>
              <a:pPr/>
              <a:t>15-May-13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8A26E1-977D-4502-9A41-BD67147B1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600198"/>
            <a:ext cx="6400800" cy="761999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2743200"/>
            <a:ext cx="6400800" cy="3429000"/>
          </a:xfrm>
        </p:spPr>
        <p:txBody>
          <a:bodyPr/>
          <a:lstStyle>
            <a:lvl1pPr marL="457200" indent="-457200" algn="l">
              <a:buFont typeface="Arial" pitchFamily="34" charset="0"/>
              <a:buChar char="•"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85800" y="1600198"/>
            <a:ext cx="152400" cy="761999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990600" y="1600198"/>
            <a:ext cx="228600" cy="761999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371600" y="1600198"/>
            <a:ext cx="381000" cy="761999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2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6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1007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74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94472" y="5813473"/>
            <a:ext cx="7620000" cy="130127"/>
            <a:chOff x="770206" y="1012873"/>
            <a:chExt cx="7620000" cy="130127"/>
          </a:xfrm>
        </p:grpSpPr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5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067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5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6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006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5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6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7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8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287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70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29932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9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7298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6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5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oleObject" Target="../embeddings/oleObject1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png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5.png"/><Relationship Id="rId4" Type="http://schemas.openxmlformats.org/officeDocument/2006/relationships/image" Target="../media/image15.png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27.bin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5.png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5.png"/><Relationship Id="rId5" Type="http://schemas.openxmlformats.org/officeDocument/2006/relationships/oleObject" Target="../embeddings/oleObject37.bin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40.bin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0.png"/><Relationship Id="rId5" Type="http://schemas.openxmlformats.org/officeDocument/2006/relationships/oleObject" Target="../embeddings/oleObject42.bin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4.png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7432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>
                <a:solidFill>
                  <a:schemeClr val="tx2"/>
                </a:solidFill>
              </a:rPr>
              <a:t/>
            </a:r>
            <a:br>
              <a:rPr lang="en-US" sz="4400" dirty="0">
                <a:solidFill>
                  <a:schemeClr val="tx2"/>
                </a:solidFill>
              </a:rPr>
            </a:br>
            <a:r>
              <a:rPr lang="en-US" altLang="ko-KR" sz="4400" dirty="0" smtClean="0"/>
              <a:t>Latches and Flip-Flops</a:t>
            </a:r>
            <a:endParaRPr lang="en-US" altLang="ko-KR" dirty="0" smtClean="0">
              <a:solidFill>
                <a:srgbClr val="969696"/>
              </a:solidFill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/>
          <a:p>
            <a:pPr eaLnBrk="1" hangingPunct="1"/>
            <a:r>
              <a:rPr lang="en-US" altLang="ko-KR" sz="1800" dirty="0" smtClean="0"/>
              <a:t>01/2013</a:t>
            </a:r>
          </a:p>
          <a:p>
            <a:pPr eaLnBrk="1" hangingPunct="1"/>
            <a:endParaRPr lang="en-US" altLang="ko-KR" sz="800" dirty="0" smtClean="0"/>
          </a:p>
          <a:p>
            <a:pPr eaLnBrk="1" hangingPunct="1"/>
            <a:r>
              <a:rPr lang="en-US" altLang="ko-KR" sz="1800" b="1" dirty="0" smtClean="0"/>
              <a:t>Phan </a:t>
            </a:r>
            <a:r>
              <a:rPr lang="en-US" altLang="ko-KR" sz="1800" b="1" dirty="0" err="1" smtClean="0"/>
              <a:t>Quốc</a:t>
            </a:r>
            <a:r>
              <a:rPr lang="en-US" altLang="ko-KR" sz="1800" b="1" dirty="0" smtClean="0"/>
              <a:t> </a:t>
            </a:r>
            <a:r>
              <a:rPr lang="en-US" altLang="ko-KR" sz="1800" b="1" dirty="0" err="1" smtClean="0"/>
              <a:t>Huy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5959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Latches and Flip </a:t>
            </a:r>
            <a:r>
              <a:rPr lang="en-US" altLang="ko-KR" dirty="0" smtClean="0"/>
              <a:t>flops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ko-KR" sz="3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60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The Set-Reset Latch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30755" name="Group 3"/>
          <p:cNvGrpSpPr>
            <a:grpSpLocks/>
          </p:cNvGrpSpPr>
          <p:nvPr/>
        </p:nvGrpSpPr>
        <p:grpSpPr bwMode="auto">
          <a:xfrm>
            <a:off x="746125" y="2620963"/>
            <a:ext cx="2581275" cy="2543175"/>
            <a:chOff x="788" y="1645"/>
            <a:chExt cx="1626" cy="1602"/>
          </a:xfrm>
        </p:grpSpPr>
        <p:sp>
          <p:nvSpPr>
            <p:cNvPr id="330756" name="Text Box 4"/>
            <p:cNvSpPr txBox="1">
              <a:spLocks noChangeArrowheads="1"/>
            </p:cNvSpPr>
            <p:nvPr/>
          </p:nvSpPr>
          <p:spPr bwMode="auto">
            <a:xfrm>
              <a:off x="2184" y="1748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Q</a:t>
              </a:r>
            </a:p>
          </p:txBody>
        </p:sp>
        <p:sp>
          <p:nvSpPr>
            <p:cNvPr id="330757" name="Text Box 5"/>
            <p:cNvSpPr txBox="1">
              <a:spLocks noChangeArrowheads="1"/>
            </p:cNvSpPr>
            <p:nvPr/>
          </p:nvSpPr>
          <p:spPr bwMode="auto">
            <a:xfrm>
              <a:off x="788" y="164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330758" name="Text Box 6"/>
            <p:cNvSpPr txBox="1">
              <a:spLocks noChangeArrowheads="1"/>
            </p:cNvSpPr>
            <p:nvPr/>
          </p:nvSpPr>
          <p:spPr bwMode="auto">
            <a:xfrm>
              <a:off x="802" y="301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R</a:t>
              </a:r>
            </a:p>
          </p:txBody>
        </p:sp>
        <p:grpSp>
          <p:nvGrpSpPr>
            <p:cNvPr id="330759" name="Group 7"/>
            <p:cNvGrpSpPr>
              <a:grpSpLocks/>
            </p:cNvGrpSpPr>
            <p:nvPr/>
          </p:nvGrpSpPr>
          <p:grpSpPr bwMode="auto">
            <a:xfrm rot="5400000">
              <a:off x="786" y="1854"/>
              <a:ext cx="1602" cy="1184"/>
              <a:chOff x="786" y="1854"/>
              <a:chExt cx="1602" cy="1184"/>
            </a:xfrm>
          </p:grpSpPr>
          <p:sp>
            <p:nvSpPr>
              <p:cNvPr id="330760" name="Line 8"/>
              <p:cNvSpPr>
                <a:spLocks noChangeShapeType="1"/>
              </p:cNvSpPr>
              <p:nvPr/>
            </p:nvSpPr>
            <p:spPr bwMode="auto">
              <a:xfrm rot="16200000" flipV="1">
                <a:off x="706" y="2839"/>
                <a:ext cx="384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761" name="AutoShape 9"/>
              <p:cNvSpPr>
                <a:spLocks noChangeArrowheads="1"/>
              </p:cNvSpPr>
              <p:nvPr/>
            </p:nvSpPr>
            <p:spPr bwMode="auto">
              <a:xfrm rot="16200000" flipH="1">
                <a:off x="778" y="2281"/>
                <a:ext cx="447" cy="432"/>
              </a:xfrm>
              <a:prstGeom prst="moon">
                <a:avLst>
                  <a:gd name="adj" fmla="val 78977"/>
                </a:avLst>
              </a:prstGeom>
              <a:solidFill>
                <a:srgbClr val="99FFCC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762" name="Line 10"/>
              <p:cNvSpPr>
                <a:spLocks noChangeShapeType="1"/>
              </p:cNvSpPr>
              <p:nvPr/>
            </p:nvSpPr>
            <p:spPr bwMode="auto">
              <a:xfrm rot="-5400000">
                <a:off x="1036" y="2713"/>
                <a:ext cx="1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763" name="Oval 11"/>
              <p:cNvSpPr>
                <a:spLocks noChangeArrowheads="1"/>
              </p:cNvSpPr>
              <p:nvPr/>
            </p:nvSpPr>
            <p:spPr bwMode="auto">
              <a:xfrm rot="-5400000">
                <a:off x="956" y="2174"/>
                <a:ext cx="96" cy="96"/>
              </a:xfrm>
              <a:prstGeom prst="ellipse">
                <a:avLst/>
              </a:prstGeom>
              <a:solidFill>
                <a:srgbClr val="99FFCC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764" name="Line 12"/>
              <p:cNvSpPr>
                <a:spLocks noChangeShapeType="1"/>
              </p:cNvSpPr>
              <p:nvPr/>
            </p:nvSpPr>
            <p:spPr bwMode="auto">
              <a:xfrm rot="5400000">
                <a:off x="842" y="2013"/>
                <a:ext cx="3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765" name="Line 13"/>
              <p:cNvSpPr>
                <a:spLocks noChangeShapeType="1"/>
              </p:cNvSpPr>
              <p:nvPr/>
            </p:nvSpPr>
            <p:spPr bwMode="auto">
              <a:xfrm rot="5400000" flipH="1" flipV="1">
                <a:off x="2084" y="2845"/>
                <a:ext cx="384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766" name="AutoShape 14"/>
              <p:cNvSpPr>
                <a:spLocks noChangeArrowheads="1"/>
              </p:cNvSpPr>
              <p:nvPr/>
            </p:nvSpPr>
            <p:spPr bwMode="auto">
              <a:xfrm rot="5400000">
                <a:off x="1948" y="2288"/>
                <a:ext cx="447" cy="432"/>
              </a:xfrm>
              <a:prstGeom prst="moon">
                <a:avLst>
                  <a:gd name="adj" fmla="val 78977"/>
                </a:avLst>
              </a:prstGeom>
              <a:solidFill>
                <a:srgbClr val="99FFCC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767" name="Line 15"/>
              <p:cNvSpPr>
                <a:spLocks noChangeShapeType="1"/>
              </p:cNvSpPr>
              <p:nvPr/>
            </p:nvSpPr>
            <p:spPr bwMode="auto">
              <a:xfrm rot="5400000" flipH="1">
                <a:off x="2012" y="2719"/>
                <a:ext cx="1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768" name="Oval 16"/>
              <p:cNvSpPr>
                <a:spLocks noChangeArrowheads="1"/>
              </p:cNvSpPr>
              <p:nvPr/>
            </p:nvSpPr>
            <p:spPr bwMode="auto">
              <a:xfrm rot="5400000" flipH="1">
                <a:off x="2122" y="2180"/>
                <a:ext cx="96" cy="96"/>
              </a:xfrm>
              <a:prstGeom prst="ellipse">
                <a:avLst/>
              </a:prstGeom>
              <a:solidFill>
                <a:srgbClr val="99FFCC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769" name="Line 17"/>
              <p:cNvSpPr>
                <a:spLocks noChangeShapeType="1"/>
              </p:cNvSpPr>
              <p:nvPr/>
            </p:nvSpPr>
            <p:spPr bwMode="auto">
              <a:xfrm>
                <a:off x="1092" y="2784"/>
                <a:ext cx="2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770" name="Line 18"/>
              <p:cNvSpPr>
                <a:spLocks noChangeShapeType="1"/>
              </p:cNvSpPr>
              <p:nvPr/>
            </p:nvSpPr>
            <p:spPr bwMode="auto">
              <a:xfrm>
                <a:off x="1008" y="1992"/>
                <a:ext cx="2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771" name="Line 19"/>
              <p:cNvSpPr>
                <a:spLocks noChangeShapeType="1"/>
              </p:cNvSpPr>
              <p:nvPr/>
            </p:nvSpPr>
            <p:spPr bwMode="auto">
              <a:xfrm>
                <a:off x="1920" y="1992"/>
                <a:ext cx="2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772" name="Line 20"/>
              <p:cNvSpPr>
                <a:spLocks noChangeShapeType="1"/>
              </p:cNvSpPr>
              <p:nvPr/>
            </p:nvSpPr>
            <p:spPr bwMode="auto">
              <a:xfrm>
                <a:off x="1830" y="2784"/>
                <a:ext cx="2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773" name="Line 21"/>
              <p:cNvSpPr>
                <a:spLocks noChangeShapeType="1"/>
              </p:cNvSpPr>
              <p:nvPr/>
            </p:nvSpPr>
            <p:spPr bwMode="auto">
              <a:xfrm>
                <a:off x="1254" y="1992"/>
                <a:ext cx="576" cy="7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774" name="Line 22"/>
              <p:cNvSpPr>
                <a:spLocks noChangeShapeType="1"/>
              </p:cNvSpPr>
              <p:nvPr/>
            </p:nvSpPr>
            <p:spPr bwMode="auto">
              <a:xfrm flipH="1">
                <a:off x="1338" y="1992"/>
                <a:ext cx="594" cy="7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775" name="Line 23"/>
              <p:cNvSpPr>
                <a:spLocks noChangeShapeType="1"/>
              </p:cNvSpPr>
              <p:nvPr/>
            </p:nvSpPr>
            <p:spPr bwMode="auto">
              <a:xfrm rot="5400000">
                <a:off x="2012" y="2013"/>
                <a:ext cx="3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0776" name="Text Box 24"/>
            <p:cNvSpPr txBox="1">
              <a:spLocks noChangeArrowheads="1"/>
            </p:cNvSpPr>
            <p:nvPr/>
          </p:nvSpPr>
          <p:spPr bwMode="auto">
            <a:xfrm>
              <a:off x="2170" y="2924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Q’</a:t>
              </a:r>
            </a:p>
          </p:txBody>
        </p:sp>
      </p:grpSp>
      <p:grpSp>
        <p:nvGrpSpPr>
          <p:cNvPr id="330777" name="Group 25"/>
          <p:cNvGrpSpPr>
            <a:grpSpLocks/>
          </p:cNvGrpSpPr>
          <p:nvPr/>
        </p:nvGrpSpPr>
        <p:grpSpPr bwMode="auto">
          <a:xfrm>
            <a:off x="3768725" y="3171825"/>
            <a:ext cx="1816100" cy="1438275"/>
            <a:chOff x="3244" y="1896"/>
            <a:chExt cx="1144" cy="906"/>
          </a:xfrm>
        </p:grpSpPr>
        <p:sp>
          <p:nvSpPr>
            <p:cNvPr id="330778" name="Rectangle 26"/>
            <p:cNvSpPr>
              <a:spLocks noChangeArrowheads="1"/>
            </p:cNvSpPr>
            <p:nvPr/>
          </p:nvSpPr>
          <p:spPr bwMode="auto">
            <a:xfrm rot="5400000">
              <a:off x="3342" y="2124"/>
              <a:ext cx="906" cy="45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2400">
                <a:latin typeface="Tahoma" pitchFamily="34" charset="0"/>
              </a:endParaRPr>
            </a:p>
          </p:txBody>
        </p:sp>
        <p:sp>
          <p:nvSpPr>
            <p:cNvPr id="330779" name="Line 27"/>
            <p:cNvSpPr>
              <a:spLocks noChangeShapeType="1"/>
            </p:cNvSpPr>
            <p:nvPr/>
          </p:nvSpPr>
          <p:spPr bwMode="auto">
            <a:xfrm rot="5400000">
              <a:off x="3492" y="257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80" name="Line 28"/>
            <p:cNvSpPr>
              <a:spLocks noChangeShapeType="1"/>
            </p:cNvSpPr>
            <p:nvPr/>
          </p:nvSpPr>
          <p:spPr bwMode="auto">
            <a:xfrm rot="5400000">
              <a:off x="3492" y="199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81" name="Line 29"/>
            <p:cNvSpPr>
              <a:spLocks noChangeShapeType="1"/>
            </p:cNvSpPr>
            <p:nvPr/>
          </p:nvSpPr>
          <p:spPr bwMode="auto">
            <a:xfrm rot="5400000">
              <a:off x="4104" y="198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82" name="Line 30"/>
            <p:cNvSpPr>
              <a:spLocks noChangeShapeType="1"/>
            </p:cNvSpPr>
            <p:nvPr/>
          </p:nvSpPr>
          <p:spPr bwMode="auto">
            <a:xfrm rot="5400000">
              <a:off x="4104" y="258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83" name="Rectangle 31"/>
            <p:cNvSpPr>
              <a:spLocks noChangeArrowheads="1"/>
            </p:cNvSpPr>
            <p:nvPr/>
          </p:nvSpPr>
          <p:spPr bwMode="auto">
            <a:xfrm>
              <a:off x="4144" y="1940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Q</a:t>
              </a:r>
            </a:p>
          </p:txBody>
        </p:sp>
        <p:sp>
          <p:nvSpPr>
            <p:cNvPr id="330784" name="Rectangle 32"/>
            <p:cNvSpPr>
              <a:spLocks noChangeArrowheads="1"/>
            </p:cNvSpPr>
            <p:nvPr/>
          </p:nvSpPr>
          <p:spPr bwMode="auto">
            <a:xfrm>
              <a:off x="4144" y="2546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Q’</a:t>
              </a:r>
            </a:p>
          </p:txBody>
        </p:sp>
        <p:sp>
          <p:nvSpPr>
            <p:cNvPr id="330785" name="Rectangle 33"/>
            <p:cNvSpPr>
              <a:spLocks noChangeArrowheads="1"/>
            </p:cNvSpPr>
            <p:nvPr/>
          </p:nvSpPr>
          <p:spPr bwMode="auto">
            <a:xfrm>
              <a:off x="3244" y="254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330786" name="Rectangle 34"/>
            <p:cNvSpPr>
              <a:spLocks noChangeArrowheads="1"/>
            </p:cNvSpPr>
            <p:nvPr/>
          </p:nvSpPr>
          <p:spPr bwMode="auto">
            <a:xfrm>
              <a:off x="3251" y="1964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330787" name="Text Box 35"/>
            <p:cNvSpPr txBox="1">
              <a:spLocks noChangeArrowheads="1"/>
            </p:cNvSpPr>
            <p:nvPr/>
          </p:nvSpPr>
          <p:spPr bwMode="auto">
            <a:xfrm>
              <a:off x="3649" y="2234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FF</a:t>
              </a:r>
            </a:p>
          </p:txBody>
        </p:sp>
      </p:grpSp>
      <p:graphicFrame>
        <p:nvGraphicFramePr>
          <p:cNvPr id="330789" name="Object 37"/>
          <p:cNvGraphicFramePr>
            <a:graphicFrameLocks noChangeAspect="1"/>
          </p:cNvGraphicFramePr>
          <p:nvPr/>
        </p:nvGraphicFramePr>
        <p:xfrm>
          <a:off x="5829300" y="2874963"/>
          <a:ext cx="2657475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1" name="Document" r:id="rId3" imgW="2663952" imgH="2289048" progId="Word.Document.8">
                  <p:embed/>
                </p:oleObj>
              </mc:Choice>
              <mc:Fallback>
                <p:oleObj name="Document" r:id="rId3" imgW="2663952" imgH="22890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2874963"/>
                        <a:ext cx="2657475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263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Set-Reset Latch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4611" name="Line 3"/>
          <p:cNvSpPr>
            <a:spLocks noChangeShapeType="1"/>
          </p:cNvSpPr>
          <p:nvPr/>
        </p:nvSpPr>
        <p:spPr bwMode="auto">
          <a:xfrm flipV="1">
            <a:off x="1905000" y="3417888"/>
            <a:ext cx="6096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4612" name="Group 4"/>
          <p:cNvGrpSpPr>
            <a:grpSpLocks/>
          </p:cNvGrpSpPr>
          <p:nvPr/>
        </p:nvGrpSpPr>
        <p:grpSpPr bwMode="auto">
          <a:xfrm>
            <a:off x="1108075" y="3076575"/>
            <a:ext cx="955675" cy="685800"/>
            <a:chOff x="698" y="1938"/>
            <a:chExt cx="602" cy="432"/>
          </a:xfrm>
        </p:grpSpPr>
        <p:sp>
          <p:nvSpPr>
            <p:cNvPr id="324613" name="AutoShape 5"/>
            <p:cNvSpPr>
              <a:spLocks noChangeArrowheads="1"/>
            </p:cNvSpPr>
            <p:nvPr/>
          </p:nvSpPr>
          <p:spPr bwMode="auto">
            <a:xfrm flipH="1">
              <a:off x="753" y="1938"/>
              <a:ext cx="447" cy="432"/>
            </a:xfrm>
            <a:prstGeom prst="moon">
              <a:avLst>
                <a:gd name="adj" fmla="val 78977"/>
              </a:avLst>
            </a:prstGeom>
            <a:solidFill>
              <a:srgbClr val="99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14" name="Line 6"/>
            <p:cNvSpPr>
              <a:spLocks noChangeShapeType="1"/>
            </p:cNvSpPr>
            <p:nvPr/>
          </p:nvSpPr>
          <p:spPr bwMode="auto">
            <a:xfrm>
              <a:off x="698" y="2251"/>
              <a:ext cx="1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15" name="Oval 7"/>
            <p:cNvSpPr>
              <a:spLocks noChangeArrowheads="1"/>
            </p:cNvSpPr>
            <p:nvPr/>
          </p:nvSpPr>
          <p:spPr bwMode="auto">
            <a:xfrm>
              <a:off x="1204" y="2108"/>
              <a:ext cx="96" cy="96"/>
            </a:xfrm>
            <a:prstGeom prst="ellipse">
              <a:avLst/>
            </a:prstGeom>
            <a:solidFill>
              <a:srgbClr val="99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4616" name="Line 8"/>
          <p:cNvSpPr>
            <a:spLocks noChangeShapeType="1"/>
          </p:cNvSpPr>
          <p:nvPr/>
        </p:nvSpPr>
        <p:spPr bwMode="auto">
          <a:xfrm>
            <a:off x="1095375" y="3562350"/>
            <a:ext cx="0" cy="276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4617" name="Group 9"/>
          <p:cNvGrpSpPr>
            <a:grpSpLocks/>
          </p:cNvGrpSpPr>
          <p:nvPr/>
        </p:nvGrpSpPr>
        <p:grpSpPr bwMode="auto">
          <a:xfrm>
            <a:off x="981075" y="2905125"/>
            <a:ext cx="327025" cy="381000"/>
            <a:chOff x="618" y="1830"/>
            <a:chExt cx="206" cy="240"/>
          </a:xfrm>
        </p:grpSpPr>
        <p:sp>
          <p:nvSpPr>
            <p:cNvPr id="324618" name="Line 10"/>
            <p:cNvSpPr>
              <a:spLocks noChangeShapeType="1"/>
            </p:cNvSpPr>
            <p:nvPr/>
          </p:nvSpPr>
          <p:spPr bwMode="auto">
            <a:xfrm>
              <a:off x="626" y="2059"/>
              <a:ext cx="1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19" name="Line 11"/>
            <p:cNvSpPr>
              <a:spLocks noChangeShapeType="1"/>
            </p:cNvSpPr>
            <p:nvPr/>
          </p:nvSpPr>
          <p:spPr bwMode="auto">
            <a:xfrm>
              <a:off x="618" y="183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4620" name="AutoShape 12"/>
          <p:cNvSpPr>
            <a:spLocks noChangeArrowheads="1"/>
          </p:cNvSpPr>
          <p:nvPr/>
        </p:nvSpPr>
        <p:spPr bwMode="auto">
          <a:xfrm flipH="1">
            <a:off x="2398713" y="3241675"/>
            <a:ext cx="709612" cy="685800"/>
          </a:xfrm>
          <a:prstGeom prst="moon">
            <a:avLst>
              <a:gd name="adj" fmla="val 78977"/>
            </a:avLst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21" name="Line 13"/>
          <p:cNvSpPr>
            <a:spLocks noChangeShapeType="1"/>
          </p:cNvSpPr>
          <p:nvPr/>
        </p:nvSpPr>
        <p:spPr bwMode="auto">
          <a:xfrm>
            <a:off x="2311400" y="3738563"/>
            <a:ext cx="200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22" name="Oval 14"/>
          <p:cNvSpPr>
            <a:spLocks noChangeArrowheads="1"/>
          </p:cNvSpPr>
          <p:nvPr/>
        </p:nvSpPr>
        <p:spPr bwMode="auto">
          <a:xfrm>
            <a:off x="3114675" y="3511550"/>
            <a:ext cx="152400" cy="152400"/>
          </a:xfrm>
          <a:prstGeom prst="ellipse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23" name="Line 15"/>
          <p:cNvSpPr>
            <a:spLocks noChangeShapeType="1"/>
          </p:cNvSpPr>
          <p:nvPr/>
        </p:nvSpPr>
        <p:spPr bwMode="auto">
          <a:xfrm>
            <a:off x="2305050" y="3727450"/>
            <a:ext cx="0" cy="276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24" name="Oval 16"/>
          <p:cNvSpPr>
            <a:spLocks noChangeArrowheads="1"/>
          </p:cNvSpPr>
          <p:nvPr/>
        </p:nvSpPr>
        <p:spPr bwMode="auto">
          <a:xfrm>
            <a:off x="1047750" y="3829050"/>
            <a:ext cx="85725" cy="9525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25" name="Line 17"/>
          <p:cNvSpPr>
            <a:spLocks noChangeShapeType="1"/>
          </p:cNvSpPr>
          <p:nvPr/>
        </p:nvSpPr>
        <p:spPr bwMode="auto">
          <a:xfrm flipH="1">
            <a:off x="3270250" y="3582988"/>
            <a:ext cx="31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26" name="Line 18"/>
          <p:cNvSpPr>
            <a:spLocks noChangeShapeType="1"/>
          </p:cNvSpPr>
          <p:nvPr/>
        </p:nvSpPr>
        <p:spPr bwMode="auto">
          <a:xfrm flipH="1">
            <a:off x="3597275" y="2882900"/>
            <a:ext cx="0" cy="717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27" name="Line 19"/>
          <p:cNvSpPr>
            <a:spLocks noChangeShapeType="1"/>
          </p:cNvSpPr>
          <p:nvPr/>
        </p:nvSpPr>
        <p:spPr bwMode="auto">
          <a:xfrm>
            <a:off x="968375" y="2892425"/>
            <a:ext cx="2638425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28" name="Text Box 20"/>
          <p:cNvSpPr txBox="1">
            <a:spLocks noChangeArrowheads="1"/>
          </p:cNvSpPr>
          <p:nvPr/>
        </p:nvSpPr>
        <p:spPr bwMode="auto">
          <a:xfrm>
            <a:off x="2070100" y="311785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324629" name="Text Box 21"/>
          <p:cNvSpPr txBox="1">
            <a:spLocks noChangeArrowheads="1"/>
          </p:cNvSpPr>
          <p:nvPr/>
        </p:nvSpPr>
        <p:spPr bwMode="auto">
          <a:xfrm>
            <a:off x="3248025" y="3298825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324630" name="Text Box 22"/>
          <p:cNvSpPr txBox="1">
            <a:spLocks noChangeArrowheads="1"/>
          </p:cNvSpPr>
          <p:nvPr/>
        </p:nvSpPr>
        <p:spPr bwMode="auto">
          <a:xfrm>
            <a:off x="946150" y="387985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324631" name="Text Box 23"/>
          <p:cNvSpPr txBox="1">
            <a:spLocks noChangeArrowheads="1"/>
          </p:cNvSpPr>
          <p:nvPr/>
        </p:nvSpPr>
        <p:spPr bwMode="auto">
          <a:xfrm>
            <a:off x="2159000" y="40513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324632" name="Oval 24"/>
          <p:cNvSpPr>
            <a:spLocks noChangeArrowheads="1"/>
          </p:cNvSpPr>
          <p:nvPr/>
        </p:nvSpPr>
        <p:spPr bwMode="auto">
          <a:xfrm>
            <a:off x="2266950" y="3981450"/>
            <a:ext cx="85725" cy="9525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33" name="Text Box 25"/>
          <p:cNvSpPr txBox="1">
            <a:spLocks noChangeArrowheads="1"/>
          </p:cNvSpPr>
          <p:nvPr/>
        </p:nvSpPr>
        <p:spPr bwMode="auto">
          <a:xfrm>
            <a:off x="4679950" y="1952536"/>
            <a:ext cx="329930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S=0 and R=0, what are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stable states for this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circuit?</a:t>
            </a:r>
          </a:p>
        </p:txBody>
      </p:sp>
      <p:grpSp>
        <p:nvGrpSpPr>
          <p:cNvPr id="324634" name="Group 26"/>
          <p:cNvGrpSpPr>
            <a:grpSpLocks/>
          </p:cNvGrpSpPr>
          <p:nvPr/>
        </p:nvGrpSpPr>
        <p:grpSpPr bwMode="auto">
          <a:xfrm>
            <a:off x="1130300" y="3313113"/>
            <a:ext cx="5969000" cy="993775"/>
            <a:chOff x="712" y="2087"/>
            <a:chExt cx="3760" cy="626"/>
          </a:xfrm>
        </p:grpSpPr>
        <p:sp>
          <p:nvSpPr>
            <p:cNvPr id="324635" name="Text Box 27"/>
            <p:cNvSpPr txBox="1">
              <a:spLocks noChangeArrowheads="1"/>
            </p:cNvSpPr>
            <p:nvPr/>
          </p:nvSpPr>
          <p:spPr bwMode="auto">
            <a:xfrm>
              <a:off x="3094" y="2087"/>
              <a:ext cx="13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400" dirty="0" err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) Assume P=0;</a:t>
              </a:r>
            </a:p>
          </p:txBody>
        </p:sp>
        <p:sp>
          <p:nvSpPr>
            <p:cNvPr id="324636" name="Text Box 28"/>
            <p:cNvSpPr txBox="1">
              <a:spLocks noChangeArrowheads="1"/>
            </p:cNvSpPr>
            <p:nvPr/>
          </p:nvSpPr>
          <p:spPr bwMode="auto">
            <a:xfrm>
              <a:off x="712" y="236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637" name="Text Box 29"/>
            <p:cNvSpPr txBox="1">
              <a:spLocks noChangeArrowheads="1"/>
            </p:cNvSpPr>
            <p:nvPr/>
          </p:nvSpPr>
          <p:spPr bwMode="auto">
            <a:xfrm>
              <a:off x="1481" y="248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638" name="Text Box 30"/>
            <p:cNvSpPr txBox="1">
              <a:spLocks noChangeArrowheads="1"/>
            </p:cNvSpPr>
            <p:nvPr/>
          </p:nvSpPr>
          <p:spPr bwMode="auto">
            <a:xfrm>
              <a:off x="1306" y="21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4639" name="Group 31"/>
          <p:cNvGrpSpPr>
            <a:grpSpLocks/>
          </p:cNvGrpSpPr>
          <p:nvPr/>
        </p:nvGrpSpPr>
        <p:grpSpPr bwMode="auto">
          <a:xfrm>
            <a:off x="3227388" y="3530602"/>
            <a:ext cx="5070475" cy="768351"/>
            <a:chOff x="2033" y="2224"/>
            <a:chExt cx="3194" cy="484"/>
          </a:xfrm>
        </p:grpSpPr>
        <p:sp>
          <p:nvSpPr>
            <p:cNvPr id="324640" name="Text Box 32"/>
            <p:cNvSpPr txBox="1">
              <a:spLocks noChangeArrowheads="1"/>
            </p:cNvSpPr>
            <p:nvPr/>
          </p:nvSpPr>
          <p:spPr bwMode="auto">
            <a:xfrm>
              <a:off x="3396" y="2417"/>
              <a:ext cx="18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P=0 and Q=1 is stable</a:t>
              </a:r>
            </a:p>
          </p:txBody>
        </p:sp>
        <p:sp>
          <p:nvSpPr>
            <p:cNvPr id="324641" name="Text Box 33"/>
            <p:cNvSpPr txBox="1">
              <a:spLocks noChangeArrowheads="1"/>
            </p:cNvSpPr>
            <p:nvPr/>
          </p:nvSpPr>
          <p:spPr bwMode="auto">
            <a:xfrm>
              <a:off x="2033" y="222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383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The Set-Reset Latch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5635" name="Line 3"/>
          <p:cNvSpPr>
            <a:spLocks noChangeShapeType="1"/>
          </p:cNvSpPr>
          <p:nvPr/>
        </p:nvSpPr>
        <p:spPr bwMode="auto">
          <a:xfrm flipV="1">
            <a:off x="1905000" y="3417888"/>
            <a:ext cx="6096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5636" name="Group 4"/>
          <p:cNvGrpSpPr>
            <a:grpSpLocks/>
          </p:cNvGrpSpPr>
          <p:nvPr/>
        </p:nvGrpSpPr>
        <p:grpSpPr bwMode="auto">
          <a:xfrm>
            <a:off x="1108075" y="3076575"/>
            <a:ext cx="955675" cy="685800"/>
            <a:chOff x="698" y="1938"/>
            <a:chExt cx="602" cy="432"/>
          </a:xfrm>
        </p:grpSpPr>
        <p:sp>
          <p:nvSpPr>
            <p:cNvPr id="325637" name="AutoShape 5"/>
            <p:cNvSpPr>
              <a:spLocks noChangeArrowheads="1"/>
            </p:cNvSpPr>
            <p:nvPr/>
          </p:nvSpPr>
          <p:spPr bwMode="auto">
            <a:xfrm flipH="1">
              <a:off x="753" y="1938"/>
              <a:ext cx="447" cy="432"/>
            </a:xfrm>
            <a:prstGeom prst="moon">
              <a:avLst>
                <a:gd name="adj" fmla="val 78977"/>
              </a:avLst>
            </a:prstGeom>
            <a:solidFill>
              <a:srgbClr val="99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38" name="Line 6"/>
            <p:cNvSpPr>
              <a:spLocks noChangeShapeType="1"/>
            </p:cNvSpPr>
            <p:nvPr/>
          </p:nvSpPr>
          <p:spPr bwMode="auto">
            <a:xfrm>
              <a:off x="698" y="2251"/>
              <a:ext cx="1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39" name="Oval 7"/>
            <p:cNvSpPr>
              <a:spLocks noChangeArrowheads="1"/>
            </p:cNvSpPr>
            <p:nvPr/>
          </p:nvSpPr>
          <p:spPr bwMode="auto">
            <a:xfrm>
              <a:off x="1204" y="2108"/>
              <a:ext cx="96" cy="96"/>
            </a:xfrm>
            <a:prstGeom prst="ellipse">
              <a:avLst/>
            </a:prstGeom>
            <a:solidFill>
              <a:srgbClr val="99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5640" name="Line 8"/>
          <p:cNvSpPr>
            <a:spLocks noChangeShapeType="1"/>
          </p:cNvSpPr>
          <p:nvPr/>
        </p:nvSpPr>
        <p:spPr bwMode="auto">
          <a:xfrm>
            <a:off x="1095375" y="3562350"/>
            <a:ext cx="0" cy="276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5641" name="Group 9"/>
          <p:cNvGrpSpPr>
            <a:grpSpLocks/>
          </p:cNvGrpSpPr>
          <p:nvPr/>
        </p:nvGrpSpPr>
        <p:grpSpPr bwMode="auto">
          <a:xfrm>
            <a:off x="981075" y="2905125"/>
            <a:ext cx="327025" cy="381000"/>
            <a:chOff x="618" y="1830"/>
            <a:chExt cx="206" cy="240"/>
          </a:xfrm>
        </p:grpSpPr>
        <p:sp>
          <p:nvSpPr>
            <p:cNvPr id="325642" name="Line 10"/>
            <p:cNvSpPr>
              <a:spLocks noChangeShapeType="1"/>
            </p:cNvSpPr>
            <p:nvPr/>
          </p:nvSpPr>
          <p:spPr bwMode="auto">
            <a:xfrm>
              <a:off x="626" y="2059"/>
              <a:ext cx="1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43" name="Line 11"/>
            <p:cNvSpPr>
              <a:spLocks noChangeShapeType="1"/>
            </p:cNvSpPr>
            <p:nvPr/>
          </p:nvSpPr>
          <p:spPr bwMode="auto">
            <a:xfrm>
              <a:off x="618" y="183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5644" name="AutoShape 12"/>
          <p:cNvSpPr>
            <a:spLocks noChangeArrowheads="1"/>
          </p:cNvSpPr>
          <p:nvPr/>
        </p:nvSpPr>
        <p:spPr bwMode="auto">
          <a:xfrm flipH="1">
            <a:off x="2398713" y="3241675"/>
            <a:ext cx="709612" cy="685800"/>
          </a:xfrm>
          <a:prstGeom prst="moon">
            <a:avLst>
              <a:gd name="adj" fmla="val 78977"/>
            </a:avLst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45" name="Line 13"/>
          <p:cNvSpPr>
            <a:spLocks noChangeShapeType="1"/>
          </p:cNvSpPr>
          <p:nvPr/>
        </p:nvSpPr>
        <p:spPr bwMode="auto">
          <a:xfrm>
            <a:off x="2311400" y="3738563"/>
            <a:ext cx="200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46" name="Oval 14"/>
          <p:cNvSpPr>
            <a:spLocks noChangeArrowheads="1"/>
          </p:cNvSpPr>
          <p:nvPr/>
        </p:nvSpPr>
        <p:spPr bwMode="auto">
          <a:xfrm>
            <a:off x="3114675" y="3511550"/>
            <a:ext cx="152400" cy="152400"/>
          </a:xfrm>
          <a:prstGeom prst="ellipse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47" name="Line 15"/>
          <p:cNvSpPr>
            <a:spLocks noChangeShapeType="1"/>
          </p:cNvSpPr>
          <p:nvPr/>
        </p:nvSpPr>
        <p:spPr bwMode="auto">
          <a:xfrm>
            <a:off x="2305050" y="3727450"/>
            <a:ext cx="0" cy="276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48" name="Oval 16"/>
          <p:cNvSpPr>
            <a:spLocks noChangeArrowheads="1"/>
          </p:cNvSpPr>
          <p:nvPr/>
        </p:nvSpPr>
        <p:spPr bwMode="auto">
          <a:xfrm>
            <a:off x="1047750" y="3829050"/>
            <a:ext cx="85725" cy="9525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49" name="Line 17"/>
          <p:cNvSpPr>
            <a:spLocks noChangeShapeType="1"/>
          </p:cNvSpPr>
          <p:nvPr/>
        </p:nvSpPr>
        <p:spPr bwMode="auto">
          <a:xfrm flipH="1">
            <a:off x="3270250" y="3582988"/>
            <a:ext cx="31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50" name="Line 18"/>
          <p:cNvSpPr>
            <a:spLocks noChangeShapeType="1"/>
          </p:cNvSpPr>
          <p:nvPr/>
        </p:nvSpPr>
        <p:spPr bwMode="auto">
          <a:xfrm flipH="1">
            <a:off x="3597275" y="2882900"/>
            <a:ext cx="0" cy="717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51" name="Line 19"/>
          <p:cNvSpPr>
            <a:spLocks noChangeShapeType="1"/>
          </p:cNvSpPr>
          <p:nvPr/>
        </p:nvSpPr>
        <p:spPr bwMode="auto">
          <a:xfrm>
            <a:off x="968375" y="2892425"/>
            <a:ext cx="2638425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52" name="Text Box 20"/>
          <p:cNvSpPr txBox="1">
            <a:spLocks noChangeArrowheads="1"/>
          </p:cNvSpPr>
          <p:nvPr/>
        </p:nvSpPr>
        <p:spPr bwMode="auto">
          <a:xfrm>
            <a:off x="2070100" y="311785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325653" name="Text Box 21"/>
          <p:cNvSpPr txBox="1">
            <a:spLocks noChangeArrowheads="1"/>
          </p:cNvSpPr>
          <p:nvPr/>
        </p:nvSpPr>
        <p:spPr bwMode="auto">
          <a:xfrm>
            <a:off x="3248025" y="3298825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325654" name="Text Box 22"/>
          <p:cNvSpPr txBox="1">
            <a:spLocks noChangeArrowheads="1"/>
          </p:cNvSpPr>
          <p:nvPr/>
        </p:nvSpPr>
        <p:spPr bwMode="auto">
          <a:xfrm>
            <a:off x="946150" y="387985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325655" name="Text Box 23"/>
          <p:cNvSpPr txBox="1">
            <a:spLocks noChangeArrowheads="1"/>
          </p:cNvSpPr>
          <p:nvPr/>
        </p:nvSpPr>
        <p:spPr bwMode="auto">
          <a:xfrm>
            <a:off x="2159000" y="40513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325656" name="Oval 24"/>
          <p:cNvSpPr>
            <a:spLocks noChangeArrowheads="1"/>
          </p:cNvSpPr>
          <p:nvPr/>
        </p:nvSpPr>
        <p:spPr bwMode="auto">
          <a:xfrm>
            <a:off x="2266950" y="3981450"/>
            <a:ext cx="85725" cy="9525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57" name="Text Box 25"/>
          <p:cNvSpPr txBox="1">
            <a:spLocks noChangeArrowheads="1"/>
          </p:cNvSpPr>
          <p:nvPr/>
        </p:nvSpPr>
        <p:spPr bwMode="auto">
          <a:xfrm>
            <a:off x="4679950" y="1952536"/>
            <a:ext cx="329930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S=0 and R=0, what are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stable states for this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circuit?</a:t>
            </a:r>
          </a:p>
        </p:txBody>
      </p:sp>
      <p:sp>
        <p:nvSpPr>
          <p:cNvPr id="325658" name="Text Box 26"/>
          <p:cNvSpPr txBox="1">
            <a:spLocks noChangeArrowheads="1"/>
          </p:cNvSpPr>
          <p:nvPr/>
        </p:nvSpPr>
        <p:spPr bwMode="auto">
          <a:xfrm>
            <a:off x="4910990" y="3312468"/>
            <a:ext cx="21874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(i) Assume P=0;</a:t>
            </a:r>
          </a:p>
        </p:txBody>
      </p:sp>
      <p:sp>
        <p:nvSpPr>
          <p:cNvPr id="325659" name="Text Box 27"/>
          <p:cNvSpPr txBox="1">
            <a:spLocks noChangeArrowheads="1"/>
          </p:cNvSpPr>
          <p:nvPr/>
        </p:nvSpPr>
        <p:spPr bwMode="auto">
          <a:xfrm>
            <a:off x="1130300" y="3759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rgbClr val="FF3300"/>
                </a:solidFill>
              </a:rPr>
              <a:t>0</a:t>
            </a:r>
            <a:endParaRPr lang="en-US" sz="1800"/>
          </a:p>
        </p:txBody>
      </p:sp>
      <p:sp>
        <p:nvSpPr>
          <p:cNvPr id="325660" name="Text Box 28"/>
          <p:cNvSpPr txBox="1">
            <a:spLocks noChangeArrowheads="1"/>
          </p:cNvSpPr>
          <p:nvPr/>
        </p:nvSpPr>
        <p:spPr bwMode="auto">
          <a:xfrm>
            <a:off x="2351088" y="39401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rgbClr val="FF3300"/>
                </a:solidFill>
              </a:rPr>
              <a:t>0</a:t>
            </a:r>
            <a:endParaRPr lang="en-US" sz="1800"/>
          </a:p>
        </p:txBody>
      </p:sp>
      <p:sp>
        <p:nvSpPr>
          <p:cNvPr id="325661" name="Text Box 29"/>
          <p:cNvSpPr txBox="1">
            <a:spLocks noChangeArrowheads="1"/>
          </p:cNvSpPr>
          <p:nvPr/>
        </p:nvSpPr>
        <p:spPr bwMode="auto">
          <a:xfrm>
            <a:off x="2073275" y="33591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rgbClr val="FF3300"/>
                </a:solidFill>
              </a:rPr>
              <a:t>1</a:t>
            </a:r>
            <a:endParaRPr lang="en-US" sz="1800"/>
          </a:p>
        </p:txBody>
      </p:sp>
      <p:sp>
        <p:nvSpPr>
          <p:cNvPr id="325662" name="Text Box 30"/>
          <p:cNvSpPr txBox="1">
            <a:spLocks noChangeArrowheads="1"/>
          </p:cNvSpPr>
          <p:nvPr/>
        </p:nvSpPr>
        <p:spPr bwMode="auto">
          <a:xfrm>
            <a:off x="4897085" y="4712643"/>
            <a:ext cx="22724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(ii) Assume P=1;</a:t>
            </a:r>
          </a:p>
        </p:txBody>
      </p:sp>
      <p:sp>
        <p:nvSpPr>
          <p:cNvPr id="325663" name="Text Box 31"/>
          <p:cNvSpPr txBox="1">
            <a:spLocks noChangeArrowheads="1"/>
          </p:cNvSpPr>
          <p:nvPr/>
        </p:nvSpPr>
        <p:spPr bwMode="auto">
          <a:xfrm>
            <a:off x="5390430" y="3836343"/>
            <a:ext cx="29065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P=0 and Q=1 is stable</a:t>
            </a:r>
          </a:p>
        </p:txBody>
      </p:sp>
      <p:grpSp>
        <p:nvGrpSpPr>
          <p:cNvPr id="325664" name="Group 32"/>
          <p:cNvGrpSpPr>
            <a:grpSpLocks/>
          </p:cNvGrpSpPr>
          <p:nvPr/>
        </p:nvGrpSpPr>
        <p:grpSpPr bwMode="auto">
          <a:xfrm>
            <a:off x="3227388" y="3530601"/>
            <a:ext cx="5108575" cy="2206626"/>
            <a:chOff x="2033" y="2224"/>
            <a:chExt cx="3218" cy="1390"/>
          </a:xfrm>
        </p:grpSpPr>
        <p:sp>
          <p:nvSpPr>
            <p:cNvPr id="325665" name="Text Box 33"/>
            <p:cNvSpPr txBox="1">
              <a:spLocks noChangeArrowheads="1"/>
            </p:cNvSpPr>
            <p:nvPr/>
          </p:nvSpPr>
          <p:spPr bwMode="auto">
            <a:xfrm>
              <a:off x="2033" y="222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5666" name="Text Box 34"/>
            <p:cNvSpPr txBox="1">
              <a:spLocks noChangeArrowheads="1"/>
            </p:cNvSpPr>
            <p:nvPr/>
          </p:nvSpPr>
          <p:spPr bwMode="auto">
            <a:xfrm>
              <a:off x="3420" y="3323"/>
              <a:ext cx="18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P=1 and Q=0 is stable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5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Set-Reset Latch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6659" name="Line 3"/>
          <p:cNvSpPr>
            <a:spLocks noChangeShapeType="1"/>
          </p:cNvSpPr>
          <p:nvPr/>
        </p:nvSpPr>
        <p:spPr bwMode="auto">
          <a:xfrm flipV="1">
            <a:off x="1905000" y="3417888"/>
            <a:ext cx="6096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6660" name="Group 4"/>
          <p:cNvGrpSpPr>
            <a:grpSpLocks/>
          </p:cNvGrpSpPr>
          <p:nvPr/>
        </p:nvGrpSpPr>
        <p:grpSpPr bwMode="auto">
          <a:xfrm>
            <a:off x="1108075" y="3076575"/>
            <a:ext cx="955675" cy="685800"/>
            <a:chOff x="698" y="1938"/>
            <a:chExt cx="602" cy="432"/>
          </a:xfrm>
        </p:grpSpPr>
        <p:sp>
          <p:nvSpPr>
            <p:cNvPr id="326661" name="AutoShape 5"/>
            <p:cNvSpPr>
              <a:spLocks noChangeArrowheads="1"/>
            </p:cNvSpPr>
            <p:nvPr/>
          </p:nvSpPr>
          <p:spPr bwMode="auto">
            <a:xfrm flipH="1">
              <a:off x="753" y="1938"/>
              <a:ext cx="447" cy="432"/>
            </a:xfrm>
            <a:prstGeom prst="moon">
              <a:avLst>
                <a:gd name="adj" fmla="val 78977"/>
              </a:avLst>
            </a:prstGeom>
            <a:solidFill>
              <a:srgbClr val="99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62" name="Line 6"/>
            <p:cNvSpPr>
              <a:spLocks noChangeShapeType="1"/>
            </p:cNvSpPr>
            <p:nvPr/>
          </p:nvSpPr>
          <p:spPr bwMode="auto">
            <a:xfrm>
              <a:off x="698" y="2251"/>
              <a:ext cx="1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63" name="Oval 7"/>
            <p:cNvSpPr>
              <a:spLocks noChangeArrowheads="1"/>
            </p:cNvSpPr>
            <p:nvPr/>
          </p:nvSpPr>
          <p:spPr bwMode="auto">
            <a:xfrm>
              <a:off x="1204" y="2108"/>
              <a:ext cx="96" cy="96"/>
            </a:xfrm>
            <a:prstGeom prst="ellipse">
              <a:avLst/>
            </a:prstGeom>
            <a:solidFill>
              <a:srgbClr val="99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664" name="Line 8"/>
          <p:cNvSpPr>
            <a:spLocks noChangeShapeType="1"/>
          </p:cNvSpPr>
          <p:nvPr/>
        </p:nvSpPr>
        <p:spPr bwMode="auto">
          <a:xfrm>
            <a:off x="1095375" y="3562350"/>
            <a:ext cx="0" cy="276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6665" name="Group 9"/>
          <p:cNvGrpSpPr>
            <a:grpSpLocks/>
          </p:cNvGrpSpPr>
          <p:nvPr/>
        </p:nvGrpSpPr>
        <p:grpSpPr bwMode="auto">
          <a:xfrm>
            <a:off x="981075" y="2905125"/>
            <a:ext cx="327025" cy="381000"/>
            <a:chOff x="618" y="1830"/>
            <a:chExt cx="206" cy="240"/>
          </a:xfrm>
        </p:grpSpPr>
        <p:sp>
          <p:nvSpPr>
            <p:cNvPr id="326666" name="Line 10"/>
            <p:cNvSpPr>
              <a:spLocks noChangeShapeType="1"/>
            </p:cNvSpPr>
            <p:nvPr/>
          </p:nvSpPr>
          <p:spPr bwMode="auto">
            <a:xfrm>
              <a:off x="626" y="2059"/>
              <a:ext cx="1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67" name="Line 11"/>
            <p:cNvSpPr>
              <a:spLocks noChangeShapeType="1"/>
            </p:cNvSpPr>
            <p:nvPr/>
          </p:nvSpPr>
          <p:spPr bwMode="auto">
            <a:xfrm>
              <a:off x="618" y="183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668" name="AutoShape 12"/>
          <p:cNvSpPr>
            <a:spLocks noChangeArrowheads="1"/>
          </p:cNvSpPr>
          <p:nvPr/>
        </p:nvSpPr>
        <p:spPr bwMode="auto">
          <a:xfrm flipH="1">
            <a:off x="2398713" y="3241675"/>
            <a:ext cx="709612" cy="685800"/>
          </a:xfrm>
          <a:prstGeom prst="moon">
            <a:avLst>
              <a:gd name="adj" fmla="val 78977"/>
            </a:avLst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669" name="Line 13"/>
          <p:cNvSpPr>
            <a:spLocks noChangeShapeType="1"/>
          </p:cNvSpPr>
          <p:nvPr/>
        </p:nvSpPr>
        <p:spPr bwMode="auto">
          <a:xfrm>
            <a:off x="2311400" y="3738563"/>
            <a:ext cx="200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670" name="Oval 14"/>
          <p:cNvSpPr>
            <a:spLocks noChangeArrowheads="1"/>
          </p:cNvSpPr>
          <p:nvPr/>
        </p:nvSpPr>
        <p:spPr bwMode="auto">
          <a:xfrm>
            <a:off x="3114675" y="3511550"/>
            <a:ext cx="152400" cy="152400"/>
          </a:xfrm>
          <a:prstGeom prst="ellipse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671" name="Line 15"/>
          <p:cNvSpPr>
            <a:spLocks noChangeShapeType="1"/>
          </p:cNvSpPr>
          <p:nvPr/>
        </p:nvSpPr>
        <p:spPr bwMode="auto">
          <a:xfrm>
            <a:off x="2305050" y="3727450"/>
            <a:ext cx="0" cy="276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672" name="Oval 16"/>
          <p:cNvSpPr>
            <a:spLocks noChangeArrowheads="1"/>
          </p:cNvSpPr>
          <p:nvPr/>
        </p:nvSpPr>
        <p:spPr bwMode="auto">
          <a:xfrm>
            <a:off x="1047750" y="3829050"/>
            <a:ext cx="85725" cy="9525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673" name="Line 17"/>
          <p:cNvSpPr>
            <a:spLocks noChangeShapeType="1"/>
          </p:cNvSpPr>
          <p:nvPr/>
        </p:nvSpPr>
        <p:spPr bwMode="auto">
          <a:xfrm flipH="1">
            <a:off x="3270250" y="3582988"/>
            <a:ext cx="31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674" name="Line 18"/>
          <p:cNvSpPr>
            <a:spLocks noChangeShapeType="1"/>
          </p:cNvSpPr>
          <p:nvPr/>
        </p:nvSpPr>
        <p:spPr bwMode="auto">
          <a:xfrm flipH="1">
            <a:off x="3597275" y="2882900"/>
            <a:ext cx="0" cy="717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675" name="Line 19"/>
          <p:cNvSpPr>
            <a:spLocks noChangeShapeType="1"/>
          </p:cNvSpPr>
          <p:nvPr/>
        </p:nvSpPr>
        <p:spPr bwMode="auto">
          <a:xfrm>
            <a:off x="968375" y="2892425"/>
            <a:ext cx="2638425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676" name="Text Box 20"/>
          <p:cNvSpPr txBox="1">
            <a:spLocks noChangeArrowheads="1"/>
          </p:cNvSpPr>
          <p:nvPr/>
        </p:nvSpPr>
        <p:spPr bwMode="auto">
          <a:xfrm>
            <a:off x="2070100" y="311785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326677" name="Text Box 21"/>
          <p:cNvSpPr txBox="1">
            <a:spLocks noChangeArrowheads="1"/>
          </p:cNvSpPr>
          <p:nvPr/>
        </p:nvSpPr>
        <p:spPr bwMode="auto">
          <a:xfrm>
            <a:off x="3248025" y="3298825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326678" name="Text Box 22"/>
          <p:cNvSpPr txBox="1">
            <a:spLocks noChangeArrowheads="1"/>
          </p:cNvSpPr>
          <p:nvPr/>
        </p:nvSpPr>
        <p:spPr bwMode="auto">
          <a:xfrm>
            <a:off x="946150" y="387985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326679" name="Text Box 23"/>
          <p:cNvSpPr txBox="1">
            <a:spLocks noChangeArrowheads="1"/>
          </p:cNvSpPr>
          <p:nvPr/>
        </p:nvSpPr>
        <p:spPr bwMode="auto">
          <a:xfrm>
            <a:off x="2159000" y="40513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326680" name="Oval 24"/>
          <p:cNvSpPr>
            <a:spLocks noChangeArrowheads="1"/>
          </p:cNvSpPr>
          <p:nvPr/>
        </p:nvSpPr>
        <p:spPr bwMode="auto">
          <a:xfrm>
            <a:off x="2266950" y="3981450"/>
            <a:ext cx="85725" cy="9525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681" name="Text Box 25"/>
          <p:cNvSpPr txBox="1">
            <a:spLocks noChangeArrowheads="1"/>
          </p:cNvSpPr>
          <p:nvPr/>
        </p:nvSpPr>
        <p:spPr bwMode="auto">
          <a:xfrm>
            <a:off x="4679950" y="1952536"/>
            <a:ext cx="356379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state is P=1 and Q=0,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the input S changes to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1, what happens?</a:t>
            </a:r>
          </a:p>
        </p:txBody>
      </p:sp>
      <p:sp>
        <p:nvSpPr>
          <p:cNvPr id="326682" name="Text Box 26"/>
          <p:cNvSpPr txBox="1">
            <a:spLocks noChangeArrowheads="1"/>
          </p:cNvSpPr>
          <p:nvPr/>
        </p:nvSpPr>
        <p:spPr bwMode="auto">
          <a:xfrm>
            <a:off x="1130300" y="3759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rgbClr val="FF3300"/>
                </a:solidFill>
              </a:rPr>
              <a:t>0</a:t>
            </a:r>
            <a:endParaRPr lang="en-US" sz="1800"/>
          </a:p>
        </p:txBody>
      </p:sp>
      <p:sp>
        <p:nvSpPr>
          <p:cNvPr id="326683" name="Text Box 27"/>
          <p:cNvSpPr txBox="1">
            <a:spLocks noChangeArrowheads="1"/>
          </p:cNvSpPr>
          <p:nvPr/>
        </p:nvSpPr>
        <p:spPr bwMode="auto">
          <a:xfrm>
            <a:off x="2351088" y="39401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rgbClr val="FF3300"/>
                </a:solidFill>
              </a:rPr>
              <a:t>0</a:t>
            </a:r>
            <a:endParaRPr lang="en-US" sz="1800"/>
          </a:p>
        </p:txBody>
      </p:sp>
      <p:sp>
        <p:nvSpPr>
          <p:cNvPr id="326684" name="Text Box 28"/>
          <p:cNvSpPr txBox="1">
            <a:spLocks noChangeArrowheads="1"/>
          </p:cNvSpPr>
          <p:nvPr/>
        </p:nvSpPr>
        <p:spPr bwMode="auto">
          <a:xfrm>
            <a:off x="2073275" y="33591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rgbClr val="FF3300"/>
                </a:solidFill>
              </a:rPr>
              <a:t>1</a:t>
            </a:r>
            <a:endParaRPr lang="en-US" sz="1800"/>
          </a:p>
        </p:txBody>
      </p:sp>
      <p:sp>
        <p:nvSpPr>
          <p:cNvPr id="326685" name="Text Box 29"/>
          <p:cNvSpPr txBox="1">
            <a:spLocks noChangeArrowheads="1"/>
          </p:cNvSpPr>
          <p:nvPr/>
        </p:nvSpPr>
        <p:spPr bwMode="auto">
          <a:xfrm>
            <a:off x="3227388" y="3530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rgbClr val="FF3300"/>
                </a:solidFill>
              </a:rPr>
              <a:t>0</a:t>
            </a:r>
            <a:endParaRPr lang="en-US" sz="1800"/>
          </a:p>
        </p:txBody>
      </p:sp>
      <p:grpSp>
        <p:nvGrpSpPr>
          <p:cNvPr id="326686" name="Group 30"/>
          <p:cNvGrpSpPr>
            <a:grpSpLocks/>
          </p:cNvGrpSpPr>
          <p:nvPr/>
        </p:nvGrpSpPr>
        <p:grpSpPr bwMode="auto">
          <a:xfrm>
            <a:off x="1200150" y="3768725"/>
            <a:ext cx="442913" cy="366713"/>
            <a:chOff x="756" y="2374"/>
            <a:chExt cx="279" cy="231"/>
          </a:xfrm>
        </p:grpSpPr>
        <p:sp>
          <p:nvSpPr>
            <p:cNvPr id="326687" name="Line 31"/>
            <p:cNvSpPr>
              <a:spLocks noChangeShapeType="1"/>
            </p:cNvSpPr>
            <p:nvPr/>
          </p:nvSpPr>
          <p:spPr bwMode="auto">
            <a:xfrm flipV="1">
              <a:off x="756" y="2432"/>
              <a:ext cx="108" cy="11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88" name="Text Box 32"/>
            <p:cNvSpPr txBox="1">
              <a:spLocks noChangeArrowheads="1"/>
            </p:cNvSpPr>
            <p:nvPr/>
          </p:nvSpPr>
          <p:spPr bwMode="auto">
            <a:xfrm>
              <a:off x="839" y="237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solidFill>
                    <a:schemeClr val="tx2"/>
                  </a:solidFill>
                </a:rPr>
                <a:t>1</a:t>
              </a:r>
            </a:p>
          </p:txBody>
        </p:sp>
      </p:grpSp>
      <p:grpSp>
        <p:nvGrpSpPr>
          <p:cNvPr id="326689" name="Group 33"/>
          <p:cNvGrpSpPr>
            <a:grpSpLocks/>
          </p:cNvGrpSpPr>
          <p:nvPr/>
        </p:nvGrpSpPr>
        <p:grpSpPr bwMode="auto">
          <a:xfrm>
            <a:off x="2124075" y="3378200"/>
            <a:ext cx="442913" cy="366713"/>
            <a:chOff x="756" y="2374"/>
            <a:chExt cx="279" cy="231"/>
          </a:xfrm>
        </p:grpSpPr>
        <p:sp>
          <p:nvSpPr>
            <p:cNvPr id="326690" name="Line 34"/>
            <p:cNvSpPr>
              <a:spLocks noChangeShapeType="1"/>
            </p:cNvSpPr>
            <p:nvPr/>
          </p:nvSpPr>
          <p:spPr bwMode="auto">
            <a:xfrm flipV="1">
              <a:off x="756" y="2432"/>
              <a:ext cx="108" cy="11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91" name="Text Box 35"/>
            <p:cNvSpPr txBox="1">
              <a:spLocks noChangeArrowheads="1"/>
            </p:cNvSpPr>
            <p:nvPr/>
          </p:nvSpPr>
          <p:spPr bwMode="auto">
            <a:xfrm>
              <a:off x="839" y="237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solidFill>
                    <a:schemeClr val="tx2"/>
                  </a:solidFill>
                </a:rPr>
                <a:t>0</a:t>
              </a:r>
            </a:p>
          </p:txBody>
        </p:sp>
      </p:grpSp>
      <p:grpSp>
        <p:nvGrpSpPr>
          <p:cNvPr id="326692" name="Group 36"/>
          <p:cNvGrpSpPr>
            <a:grpSpLocks/>
          </p:cNvGrpSpPr>
          <p:nvPr/>
        </p:nvGrpSpPr>
        <p:grpSpPr bwMode="auto">
          <a:xfrm>
            <a:off x="3286125" y="3540125"/>
            <a:ext cx="442913" cy="366713"/>
            <a:chOff x="756" y="2374"/>
            <a:chExt cx="279" cy="231"/>
          </a:xfrm>
        </p:grpSpPr>
        <p:sp>
          <p:nvSpPr>
            <p:cNvPr id="326693" name="Line 37"/>
            <p:cNvSpPr>
              <a:spLocks noChangeShapeType="1"/>
            </p:cNvSpPr>
            <p:nvPr/>
          </p:nvSpPr>
          <p:spPr bwMode="auto">
            <a:xfrm flipV="1">
              <a:off x="756" y="2432"/>
              <a:ext cx="108" cy="11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94" name="Text Box 38"/>
            <p:cNvSpPr txBox="1">
              <a:spLocks noChangeArrowheads="1"/>
            </p:cNvSpPr>
            <p:nvPr/>
          </p:nvSpPr>
          <p:spPr bwMode="auto">
            <a:xfrm>
              <a:off x="839" y="237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solidFill>
                    <a:schemeClr val="tx2"/>
                  </a:solidFill>
                </a:rPr>
                <a:t>1</a:t>
              </a:r>
            </a:p>
          </p:txBody>
        </p:sp>
      </p:grpSp>
      <p:sp>
        <p:nvSpPr>
          <p:cNvPr id="326695" name="Text Box 39"/>
          <p:cNvSpPr txBox="1">
            <a:spLocks noChangeArrowheads="1"/>
          </p:cNvSpPr>
          <p:nvPr/>
        </p:nvSpPr>
        <p:spPr bwMode="auto">
          <a:xfrm>
            <a:off x="4843242" y="3384977"/>
            <a:ext cx="296747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The new stable state is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 P=0 and Q=1</a:t>
            </a:r>
          </a:p>
        </p:txBody>
      </p:sp>
      <p:sp>
        <p:nvSpPr>
          <p:cNvPr id="326696" name="Text Box 40"/>
          <p:cNvSpPr txBox="1">
            <a:spLocks noChangeArrowheads="1"/>
          </p:cNvSpPr>
          <p:nvPr/>
        </p:nvSpPr>
        <p:spPr bwMode="auto">
          <a:xfrm>
            <a:off x="4679950" y="4499402"/>
            <a:ext cx="35926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What happens if S changes </a:t>
            </a:r>
          </a:p>
          <a:p>
            <a:r>
              <a:rPr lang="en-US"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 zero now? </a:t>
            </a:r>
          </a:p>
        </p:txBody>
      </p:sp>
      <p:grpSp>
        <p:nvGrpSpPr>
          <p:cNvPr id="326697" name="Group 41"/>
          <p:cNvGrpSpPr>
            <a:grpSpLocks/>
          </p:cNvGrpSpPr>
          <p:nvPr/>
        </p:nvGrpSpPr>
        <p:grpSpPr bwMode="auto">
          <a:xfrm>
            <a:off x="1409700" y="3768725"/>
            <a:ext cx="442913" cy="366713"/>
            <a:chOff x="888" y="2374"/>
            <a:chExt cx="279" cy="231"/>
          </a:xfrm>
        </p:grpSpPr>
        <p:sp>
          <p:nvSpPr>
            <p:cNvPr id="326698" name="Line 42"/>
            <p:cNvSpPr>
              <a:spLocks noChangeShapeType="1"/>
            </p:cNvSpPr>
            <p:nvPr/>
          </p:nvSpPr>
          <p:spPr bwMode="auto">
            <a:xfrm flipV="1">
              <a:off x="888" y="2432"/>
              <a:ext cx="108" cy="11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99" name="Text Box 43"/>
            <p:cNvSpPr txBox="1">
              <a:spLocks noChangeArrowheads="1"/>
            </p:cNvSpPr>
            <p:nvPr/>
          </p:nvSpPr>
          <p:spPr bwMode="auto">
            <a:xfrm>
              <a:off x="971" y="237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solidFill>
                    <a:srgbClr val="0000FF"/>
                  </a:solidFill>
                </a:rPr>
                <a:t>0</a:t>
              </a:r>
            </a:p>
          </p:txBody>
        </p:sp>
      </p:grpSp>
      <p:sp>
        <p:nvSpPr>
          <p:cNvPr id="326700" name="Text Box 44"/>
          <p:cNvSpPr txBox="1">
            <a:spLocks noChangeArrowheads="1"/>
          </p:cNvSpPr>
          <p:nvPr/>
        </p:nvSpPr>
        <p:spPr bwMode="auto">
          <a:xfrm>
            <a:off x="4679950" y="5617518"/>
            <a:ext cx="34628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state does not change!</a:t>
            </a:r>
          </a:p>
        </p:txBody>
      </p:sp>
    </p:spTree>
    <p:extLst>
      <p:ext uri="{BB962C8B-B14F-4D97-AF65-F5344CB8AC3E}">
        <p14:creationId xmlns:p14="http://schemas.microsoft.com/office/powerpoint/2010/main" val="185753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95" grpId="0" autoUpdateAnimBg="0"/>
      <p:bldP spid="326696" grpId="0" autoUpdateAnimBg="0"/>
      <p:bldP spid="32670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Set-Reset Latch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7683" name="Line 3"/>
          <p:cNvSpPr>
            <a:spLocks noChangeShapeType="1"/>
          </p:cNvSpPr>
          <p:nvPr/>
        </p:nvSpPr>
        <p:spPr bwMode="auto">
          <a:xfrm flipV="1">
            <a:off x="1905000" y="3417888"/>
            <a:ext cx="6096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684" name="Group 4"/>
          <p:cNvGrpSpPr>
            <a:grpSpLocks/>
          </p:cNvGrpSpPr>
          <p:nvPr/>
        </p:nvGrpSpPr>
        <p:grpSpPr bwMode="auto">
          <a:xfrm>
            <a:off x="1108075" y="3076575"/>
            <a:ext cx="955675" cy="685800"/>
            <a:chOff x="698" y="1938"/>
            <a:chExt cx="602" cy="432"/>
          </a:xfrm>
        </p:grpSpPr>
        <p:sp>
          <p:nvSpPr>
            <p:cNvPr id="327685" name="AutoShape 5"/>
            <p:cNvSpPr>
              <a:spLocks noChangeArrowheads="1"/>
            </p:cNvSpPr>
            <p:nvPr/>
          </p:nvSpPr>
          <p:spPr bwMode="auto">
            <a:xfrm flipH="1">
              <a:off x="753" y="1938"/>
              <a:ext cx="447" cy="432"/>
            </a:xfrm>
            <a:prstGeom prst="moon">
              <a:avLst>
                <a:gd name="adj" fmla="val 78977"/>
              </a:avLst>
            </a:prstGeom>
            <a:solidFill>
              <a:srgbClr val="99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686" name="Line 6"/>
            <p:cNvSpPr>
              <a:spLocks noChangeShapeType="1"/>
            </p:cNvSpPr>
            <p:nvPr/>
          </p:nvSpPr>
          <p:spPr bwMode="auto">
            <a:xfrm>
              <a:off x="698" y="2251"/>
              <a:ext cx="1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687" name="Oval 7"/>
            <p:cNvSpPr>
              <a:spLocks noChangeArrowheads="1"/>
            </p:cNvSpPr>
            <p:nvPr/>
          </p:nvSpPr>
          <p:spPr bwMode="auto">
            <a:xfrm>
              <a:off x="1204" y="2108"/>
              <a:ext cx="96" cy="96"/>
            </a:xfrm>
            <a:prstGeom prst="ellipse">
              <a:avLst/>
            </a:prstGeom>
            <a:solidFill>
              <a:srgbClr val="99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688" name="Line 8"/>
          <p:cNvSpPr>
            <a:spLocks noChangeShapeType="1"/>
          </p:cNvSpPr>
          <p:nvPr/>
        </p:nvSpPr>
        <p:spPr bwMode="auto">
          <a:xfrm>
            <a:off x="1095375" y="3562350"/>
            <a:ext cx="0" cy="276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689" name="Group 9"/>
          <p:cNvGrpSpPr>
            <a:grpSpLocks/>
          </p:cNvGrpSpPr>
          <p:nvPr/>
        </p:nvGrpSpPr>
        <p:grpSpPr bwMode="auto">
          <a:xfrm>
            <a:off x="981075" y="2905125"/>
            <a:ext cx="327025" cy="381000"/>
            <a:chOff x="618" y="1830"/>
            <a:chExt cx="206" cy="240"/>
          </a:xfrm>
        </p:grpSpPr>
        <p:sp>
          <p:nvSpPr>
            <p:cNvPr id="327690" name="Line 10"/>
            <p:cNvSpPr>
              <a:spLocks noChangeShapeType="1"/>
            </p:cNvSpPr>
            <p:nvPr/>
          </p:nvSpPr>
          <p:spPr bwMode="auto">
            <a:xfrm>
              <a:off x="626" y="2059"/>
              <a:ext cx="1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691" name="Line 11"/>
            <p:cNvSpPr>
              <a:spLocks noChangeShapeType="1"/>
            </p:cNvSpPr>
            <p:nvPr/>
          </p:nvSpPr>
          <p:spPr bwMode="auto">
            <a:xfrm>
              <a:off x="618" y="183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692" name="AutoShape 12"/>
          <p:cNvSpPr>
            <a:spLocks noChangeArrowheads="1"/>
          </p:cNvSpPr>
          <p:nvPr/>
        </p:nvSpPr>
        <p:spPr bwMode="auto">
          <a:xfrm flipH="1">
            <a:off x="2398713" y="3241675"/>
            <a:ext cx="709612" cy="685800"/>
          </a:xfrm>
          <a:prstGeom prst="moon">
            <a:avLst>
              <a:gd name="adj" fmla="val 78977"/>
            </a:avLst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693" name="Line 13"/>
          <p:cNvSpPr>
            <a:spLocks noChangeShapeType="1"/>
          </p:cNvSpPr>
          <p:nvPr/>
        </p:nvSpPr>
        <p:spPr bwMode="auto">
          <a:xfrm>
            <a:off x="2311400" y="3738563"/>
            <a:ext cx="200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694" name="Oval 14"/>
          <p:cNvSpPr>
            <a:spLocks noChangeArrowheads="1"/>
          </p:cNvSpPr>
          <p:nvPr/>
        </p:nvSpPr>
        <p:spPr bwMode="auto">
          <a:xfrm>
            <a:off x="3114675" y="3511550"/>
            <a:ext cx="152400" cy="152400"/>
          </a:xfrm>
          <a:prstGeom prst="ellipse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695" name="Line 15"/>
          <p:cNvSpPr>
            <a:spLocks noChangeShapeType="1"/>
          </p:cNvSpPr>
          <p:nvPr/>
        </p:nvSpPr>
        <p:spPr bwMode="auto">
          <a:xfrm>
            <a:off x="2305050" y="3727450"/>
            <a:ext cx="0" cy="276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696" name="Oval 16"/>
          <p:cNvSpPr>
            <a:spLocks noChangeArrowheads="1"/>
          </p:cNvSpPr>
          <p:nvPr/>
        </p:nvSpPr>
        <p:spPr bwMode="auto">
          <a:xfrm>
            <a:off x="1047750" y="3829050"/>
            <a:ext cx="85725" cy="9525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697" name="Line 17"/>
          <p:cNvSpPr>
            <a:spLocks noChangeShapeType="1"/>
          </p:cNvSpPr>
          <p:nvPr/>
        </p:nvSpPr>
        <p:spPr bwMode="auto">
          <a:xfrm flipH="1">
            <a:off x="3270250" y="3582988"/>
            <a:ext cx="31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698" name="Line 18"/>
          <p:cNvSpPr>
            <a:spLocks noChangeShapeType="1"/>
          </p:cNvSpPr>
          <p:nvPr/>
        </p:nvSpPr>
        <p:spPr bwMode="auto">
          <a:xfrm flipH="1">
            <a:off x="3597275" y="2882900"/>
            <a:ext cx="0" cy="717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699" name="Line 19"/>
          <p:cNvSpPr>
            <a:spLocks noChangeShapeType="1"/>
          </p:cNvSpPr>
          <p:nvPr/>
        </p:nvSpPr>
        <p:spPr bwMode="auto">
          <a:xfrm>
            <a:off x="968375" y="2892425"/>
            <a:ext cx="2638425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00" name="Text Box 20"/>
          <p:cNvSpPr txBox="1">
            <a:spLocks noChangeArrowheads="1"/>
          </p:cNvSpPr>
          <p:nvPr/>
        </p:nvSpPr>
        <p:spPr bwMode="auto">
          <a:xfrm>
            <a:off x="2070100" y="311785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327701" name="Text Box 21"/>
          <p:cNvSpPr txBox="1">
            <a:spLocks noChangeArrowheads="1"/>
          </p:cNvSpPr>
          <p:nvPr/>
        </p:nvSpPr>
        <p:spPr bwMode="auto">
          <a:xfrm>
            <a:off x="3248025" y="3298825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327702" name="Text Box 22"/>
          <p:cNvSpPr txBox="1">
            <a:spLocks noChangeArrowheads="1"/>
          </p:cNvSpPr>
          <p:nvPr/>
        </p:nvSpPr>
        <p:spPr bwMode="auto">
          <a:xfrm>
            <a:off x="946150" y="387985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327703" name="Text Box 23"/>
          <p:cNvSpPr txBox="1">
            <a:spLocks noChangeArrowheads="1"/>
          </p:cNvSpPr>
          <p:nvPr/>
        </p:nvSpPr>
        <p:spPr bwMode="auto">
          <a:xfrm>
            <a:off x="2159000" y="40513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327704" name="Oval 24"/>
          <p:cNvSpPr>
            <a:spLocks noChangeArrowheads="1"/>
          </p:cNvSpPr>
          <p:nvPr/>
        </p:nvSpPr>
        <p:spPr bwMode="auto">
          <a:xfrm>
            <a:off x="2266950" y="3981450"/>
            <a:ext cx="85725" cy="9525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05" name="Text Box 25"/>
          <p:cNvSpPr txBox="1">
            <a:spLocks noChangeArrowheads="1"/>
          </p:cNvSpPr>
          <p:nvPr/>
        </p:nvSpPr>
        <p:spPr bwMode="auto">
          <a:xfrm>
            <a:off x="4679950" y="1952536"/>
            <a:ext cx="37705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state is P=0 and Q=1,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the input R is changed to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1, what happens?</a:t>
            </a:r>
          </a:p>
        </p:txBody>
      </p:sp>
      <p:sp>
        <p:nvSpPr>
          <p:cNvPr id="327706" name="Text Box 26"/>
          <p:cNvSpPr txBox="1">
            <a:spLocks noChangeArrowheads="1"/>
          </p:cNvSpPr>
          <p:nvPr/>
        </p:nvSpPr>
        <p:spPr bwMode="auto">
          <a:xfrm>
            <a:off x="1130300" y="3759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rgbClr val="FF3300"/>
                </a:solidFill>
              </a:rPr>
              <a:t>0</a:t>
            </a:r>
            <a:endParaRPr lang="en-US" sz="1800"/>
          </a:p>
        </p:txBody>
      </p:sp>
      <p:sp>
        <p:nvSpPr>
          <p:cNvPr id="327707" name="Text Box 27"/>
          <p:cNvSpPr txBox="1">
            <a:spLocks noChangeArrowheads="1"/>
          </p:cNvSpPr>
          <p:nvPr/>
        </p:nvSpPr>
        <p:spPr bwMode="auto">
          <a:xfrm>
            <a:off x="2351088" y="39401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rgbClr val="FF3300"/>
                </a:solidFill>
              </a:rPr>
              <a:t>0</a:t>
            </a:r>
            <a:endParaRPr lang="en-US" sz="1800"/>
          </a:p>
        </p:txBody>
      </p:sp>
      <p:sp>
        <p:nvSpPr>
          <p:cNvPr id="327708" name="Text Box 28"/>
          <p:cNvSpPr txBox="1">
            <a:spLocks noChangeArrowheads="1"/>
          </p:cNvSpPr>
          <p:nvPr/>
        </p:nvSpPr>
        <p:spPr bwMode="auto">
          <a:xfrm>
            <a:off x="2073275" y="33591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rgbClr val="FF3300"/>
                </a:solidFill>
              </a:rPr>
              <a:t>0</a:t>
            </a:r>
            <a:endParaRPr lang="en-US" sz="1800"/>
          </a:p>
        </p:txBody>
      </p:sp>
      <p:sp>
        <p:nvSpPr>
          <p:cNvPr id="327709" name="Text Box 29"/>
          <p:cNvSpPr txBox="1">
            <a:spLocks noChangeArrowheads="1"/>
          </p:cNvSpPr>
          <p:nvPr/>
        </p:nvSpPr>
        <p:spPr bwMode="auto">
          <a:xfrm>
            <a:off x="3227388" y="3530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rgbClr val="FF3300"/>
                </a:solidFill>
              </a:rPr>
              <a:t>1</a:t>
            </a:r>
            <a:endParaRPr lang="en-US" sz="1800"/>
          </a:p>
        </p:txBody>
      </p:sp>
      <p:grpSp>
        <p:nvGrpSpPr>
          <p:cNvPr id="327710" name="Group 30"/>
          <p:cNvGrpSpPr>
            <a:grpSpLocks/>
          </p:cNvGrpSpPr>
          <p:nvPr/>
        </p:nvGrpSpPr>
        <p:grpSpPr bwMode="auto">
          <a:xfrm>
            <a:off x="2390775" y="3949700"/>
            <a:ext cx="442913" cy="366713"/>
            <a:chOff x="756" y="2374"/>
            <a:chExt cx="279" cy="231"/>
          </a:xfrm>
        </p:grpSpPr>
        <p:sp>
          <p:nvSpPr>
            <p:cNvPr id="327711" name="Line 31"/>
            <p:cNvSpPr>
              <a:spLocks noChangeShapeType="1"/>
            </p:cNvSpPr>
            <p:nvPr/>
          </p:nvSpPr>
          <p:spPr bwMode="auto">
            <a:xfrm flipV="1">
              <a:off x="756" y="2432"/>
              <a:ext cx="108" cy="11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12" name="Text Box 32"/>
            <p:cNvSpPr txBox="1">
              <a:spLocks noChangeArrowheads="1"/>
            </p:cNvSpPr>
            <p:nvPr/>
          </p:nvSpPr>
          <p:spPr bwMode="auto">
            <a:xfrm>
              <a:off x="839" y="237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solidFill>
                    <a:schemeClr val="tx2"/>
                  </a:solidFill>
                </a:rPr>
                <a:t>1</a:t>
              </a:r>
            </a:p>
          </p:txBody>
        </p:sp>
      </p:grpSp>
      <p:grpSp>
        <p:nvGrpSpPr>
          <p:cNvPr id="327713" name="Group 33"/>
          <p:cNvGrpSpPr>
            <a:grpSpLocks/>
          </p:cNvGrpSpPr>
          <p:nvPr/>
        </p:nvGrpSpPr>
        <p:grpSpPr bwMode="auto">
          <a:xfrm>
            <a:off x="2124075" y="3378200"/>
            <a:ext cx="442913" cy="366713"/>
            <a:chOff x="756" y="2374"/>
            <a:chExt cx="279" cy="231"/>
          </a:xfrm>
        </p:grpSpPr>
        <p:sp>
          <p:nvSpPr>
            <p:cNvPr id="327714" name="Line 34"/>
            <p:cNvSpPr>
              <a:spLocks noChangeShapeType="1"/>
            </p:cNvSpPr>
            <p:nvPr/>
          </p:nvSpPr>
          <p:spPr bwMode="auto">
            <a:xfrm flipV="1">
              <a:off x="756" y="2432"/>
              <a:ext cx="108" cy="11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15" name="Text Box 35"/>
            <p:cNvSpPr txBox="1">
              <a:spLocks noChangeArrowheads="1"/>
            </p:cNvSpPr>
            <p:nvPr/>
          </p:nvSpPr>
          <p:spPr bwMode="auto">
            <a:xfrm>
              <a:off x="839" y="237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solidFill>
                    <a:schemeClr val="tx2"/>
                  </a:solidFill>
                </a:rPr>
                <a:t>1</a:t>
              </a:r>
            </a:p>
          </p:txBody>
        </p:sp>
      </p:grpSp>
      <p:grpSp>
        <p:nvGrpSpPr>
          <p:cNvPr id="327716" name="Group 36"/>
          <p:cNvGrpSpPr>
            <a:grpSpLocks/>
          </p:cNvGrpSpPr>
          <p:nvPr/>
        </p:nvGrpSpPr>
        <p:grpSpPr bwMode="auto">
          <a:xfrm>
            <a:off x="3286125" y="3540125"/>
            <a:ext cx="442913" cy="366713"/>
            <a:chOff x="756" y="2374"/>
            <a:chExt cx="279" cy="231"/>
          </a:xfrm>
        </p:grpSpPr>
        <p:sp>
          <p:nvSpPr>
            <p:cNvPr id="327717" name="Line 37"/>
            <p:cNvSpPr>
              <a:spLocks noChangeShapeType="1"/>
            </p:cNvSpPr>
            <p:nvPr/>
          </p:nvSpPr>
          <p:spPr bwMode="auto">
            <a:xfrm flipV="1">
              <a:off x="756" y="2432"/>
              <a:ext cx="108" cy="11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18" name="Text Box 38"/>
            <p:cNvSpPr txBox="1">
              <a:spLocks noChangeArrowheads="1"/>
            </p:cNvSpPr>
            <p:nvPr/>
          </p:nvSpPr>
          <p:spPr bwMode="auto">
            <a:xfrm>
              <a:off x="839" y="237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solidFill>
                    <a:schemeClr val="tx2"/>
                  </a:solidFill>
                </a:rPr>
                <a:t>0</a:t>
              </a:r>
            </a:p>
          </p:txBody>
        </p:sp>
      </p:grpSp>
      <p:sp>
        <p:nvSpPr>
          <p:cNvPr id="327719" name="Text Box 39"/>
          <p:cNvSpPr txBox="1">
            <a:spLocks noChangeArrowheads="1"/>
          </p:cNvSpPr>
          <p:nvPr/>
        </p:nvSpPr>
        <p:spPr bwMode="auto">
          <a:xfrm>
            <a:off x="4843242" y="3384977"/>
            <a:ext cx="296747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The new stable state is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 P=1 and Q=0</a:t>
            </a:r>
          </a:p>
        </p:txBody>
      </p:sp>
      <p:grpSp>
        <p:nvGrpSpPr>
          <p:cNvPr id="327720" name="Group 40"/>
          <p:cNvGrpSpPr>
            <a:grpSpLocks/>
          </p:cNvGrpSpPr>
          <p:nvPr/>
        </p:nvGrpSpPr>
        <p:grpSpPr bwMode="auto">
          <a:xfrm>
            <a:off x="2600325" y="3940175"/>
            <a:ext cx="5672138" cy="1389063"/>
            <a:chOff x="1638" y="2482"/>
            <a:chExt cx="3573" cy="875"/>
          </a:xfrm>
        </p:grpSpPr>
        <p:sp>
          <p:nvSpPr>
            <p:cNvPr id="327721" name="Text Box 41"/>
            <p:cNvSpPr txBox="1">
              <a:spLocks noChangeArrowheads="1"/>
            </p:cNvSpPr>
            <p:nvPr/>
          </p:nvSpPr>
          <p:spPr bwMode="auto">
            <a:xfrm>
              <a:off x="2948" y="2834"/>
              <a:ext cx="226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4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What happens if S changes </a:t>
              </a:r>
            </a:p>
            <a:p>
              <a:r>
                <a:rPr lang="en-US" sz="24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to zero now? </a:t>
              </a:r>
            </a:p>
          </p:txBody>
        </p:sp>
        <p:grpSp>
          <p:nvGrpSpPr>
            <p:cNvPr id="327722" name="Group 42"/>
            <p:cNvGrpSpPr>
              <a:grpSpLocks/>
            </p:cNvGrpSpPr>
            <p:nvPr/>
          </p:nvGrpSpPr>
          <p:grpSpPr bwMode="auto">
            <a:xfrm>
              <a:off x="1638" y="2482"/>
              <a:ext cx="279" cy="231"/>
              <a:chOff x="888" y="2374"/>
              <a:chExt cx="279" cy="231"/>
            </a:xfrm>
          </p:grpSpPr>
          <p:sp>
            <p:nvSpPr>
              <p:cNvPr id="327723" name="Line 43"/>
              <p:cNvSpPr>
                <a:spLocks noChangeShapeType="1"/>
              </p:cNvSpPr>
              <p:nvPr/>
            </p:nvSpPr>
            <p:spPr bwMode="auto">
              <a:xfrm flipV="1">
                <a:off x="888" y="2432"/>
                <a:ext cx="108" cy="11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7724" name="Text Box 44"/>
              <p:cNvSpPr txBox="1">
                <a:spLocks noChangeArrowheads="1"/>
              </p:cNvSpPr>
              <p:nvPr/>
            </p:nvSpPr>
            <p:spPr bwMode="auto">
              <a:xfrm>
                <a:off x="971" y="237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8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</p:grpSp>
      </p:grpSp>
      <p:sp>
        <p:nvSpPr>
          <p:cNvPr id="327725" name="Text Box 45"/>
          <p:cNvSpPr txBox="1">
            <a:spLocks noChangeArrowheads="1"/>
          </p:cNvSpPr>
          <p:nvPr/>
        </p:nvSpPr>
        <p:spPr bwMode="auto">
          <a:xfrm>
            <a:off x="4679950" y="5617518"/>
            <a:ext cx="34628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state does not change!</a:t>
            </a:r>
          </a:p>
        </p:txBody>
      </p:sp>
    </p:spTree>
    <p:extLst>
      <p:ext uri="{BB962C8B-B14F-4D97-AF65-F5344CB8AC3E}">
        <p14:creationId xmlns:p14="http://schemas.microsoft.com/office/powerpoint/2010/main" val="327685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9" grpId="0" autoUpdateAnimBg="0"/>
      <p:bldP spid="32772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Set-Reset Latch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ea typeface="Tahoma" pitchFamily="34" charset="0"/>
              </a:rPr>
              <a:t>Therefore:</a:t>
            </a:r>
          </a:p>
          <a:p>
            <a:pPr lvl="1"/>
            <a:r>
              <a:rPr lang="en-US" sz="2400" dirty="0" smtClean="0">
                <a:ea typeface="Tahoma" pitchFamily="34" charset="0"/>
              </a:rPr>
              <a:t>if </a:t>
            </a:r>
            <a:r>
              <a:rPr lang="en-US" sz="2400" dirty="0">
                <a:ea typeface="Tahoma" pitchFamily="34" charset="0"/>
              </a:rPr>
              <a:t>S changes to 1 for a short period of time, </a:t>
            </a:r>
          </a:p>
          <a:p>
            <a:pPr marL="457200" lvl="1" indent="0">
              <a:buNone/>
            </a:pPr>
            <a:r>
              <a:rPr lang="en-US" sz="2400" dirty="0" smtClean="0">
                <a:ea typeface="Tahoma" pitchFamily="34" charset="0"/>
              </a:rPr>
              <a:t>the </a:t>
            </a:r>
            <a:r>
              <a:rPr lang="en-US" sz="2400" dirty="0">
                <a:ea typeface="Tahoma" pitchFamily="34" charset="0"/>
              </a:rPr>
              <a:t>flip-flop goes to the state P=0, </a:t>
            </a:r>
            <a:r>
              <a:rPr lang="en-US" sz="2400" dirty="0" smtClean="0">
                <a:ea typeface="Tahoma" pitchFamily="34" charset="0"/>
              </a:rPr>
              <a:t>Q=1;</a:t>
            </a:r>
          </a:p>
          <a:p>
            <a:pPr marL="457200" lvl="1" indent="0">
              <a:buNone/>
            </a:pPr>
            <a:endParaRPr lang="en-US" sz="1600" dirty="0">
              <a:ea typeface="Tahoma" pitchFamily="34" charset="0"/>
            </a:endParaRPr>
          </a:p>
          <a:p>
            <a:pPr lvl="1"/>
            <a:r>
              <a:rPr lang="en-US" sz="2400" dirty="0" smtClean="0">
                <a:ea typeface="Tahoma" pitchFamily="34" charset="0"/>
              </a:rPr>
              <a:t>if </a:t>
            </a:r>
            <a:r>
              <a:rPr lang="en-US" sz="2400" dirty="0">
                <a:ea typeface="Tahoma" pitchFamily="34" charset="0"/>
              </a:rPr>
              <a:t>R changes to 1 for a short period of </a:t>
            </a:r>
            <a:r>
              <a:rPr lang="en-US" sz="2400" dirty="0" smtClean="0">
                <a:ea typeface="Tahoma" pitchFamily="34" charset="0"/>
              </a:rPr>
              <a:t>time,</a:t>
            </a:r>
          </a:p>
          <a:p>
            <a:pPr marL="457200" lvl="1" indent="0">
              <a:buNone/>
            </a:pPr>
            <a:r>
              <a:rPr lang="en-US" sz="2400" dirty="0" smtClean="0">
                <a:ea typeface="Tahoma" pitchFamily="34" charset="0"/>
              </a:rPr>
              <a:t>the </a:t>
            </a:r>
            <a:r>
              <a:rPr lang="en-US" sz="2400" dirty="0">
                <a:ea typeface="Tahoma" pitchFamily="34" charset="0"/>
              </a:rPr>
              <a:t>flip-flop goes to the state P=1, </a:t>
            </a:r>
            <a:r>
              <a:rPr lang="en-US" sz="2400" dirty="0" smtClean="0">
                <a:ea typeface="Tahoma" pitchFamily="34" charset="0"/>
              </a:rPr>
              <a:t>Q=0;</a:t>
            </a:r>
          </a:p>
          <a:p>
            <a:pPr marL="457200" lvl="1" indent="0">
              <a:buNone/>
            </a:pPr>
            <a:endParaRPr lang="en-US" sz="1600" dirty="0">
              <a:ea typeface="Tahoma" pitchFamily="34" charset="0"/>
            </a:endParaRPr>
          </a:p>
          <a:p>
            <a:pPr lvl="1"/>
            <a:r>
              <a:rPr lang="en-US" sz="2400" dirty="0" smtClean="0">
                <a:ea typeface="Tahoma" pitchFamily="34" charset="0"/>
              </a:rPr>
              <a:t>We </a:t>
            </a:r>
            <a:r>
              <a:rPr lang="en-US" sz="2400" dirty="0">
                <a:ea typeface="Tahoma" pitchFamily="34" charset="0"/>
              </a:rPr>
              <a:t>consider Q to be the output of the latch, therefore S is the “Set” input, and R is the “Reset” input</a:t>
            </a:r>
            <a:r>
              <a:rPr lang="en-US" sz="2400" dirty="0" smtClean="0">
                <a:ea typeface="Tahoma" pitchFamily="34" charset="0"/>
              </a:rPr>
              <a:t>.</a:t>
            </a:r>
            <a:endParaRPr lang="en-US" sz="2400" dirty="0">
              <a:ea typeface="Tahoma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39255" y="5410200"/>
            <a:ext cx="71433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8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What happens if R and S are 1 at the same time?</a:t>
            </a:r>
          </a:p>
        </p:txBody>
      </p:sp>
    </p:spTree>
    <p:extLst>
      <p:ext uri="{BB962C8B-B14F-4D97-AF65-F5344CB8AC3E}">
        <p14:creationId xmlns:p14="http://schemas.microsoft.com/office/powerpoint/2010/main" val="397029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The Set-Reset Latch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9731" name="Line 3"/>
          <p:cNvSpPr>
            <a:spLocks noChangeShapeType="1"/>
          </p:cNvSpPr>
          <p:nvPr/>
        </p:nvSpPr>
        <p:spPr bwMode="auto">
          <a:xfrm flipV="1">
            <a:off x="1905000" y="3417888"/>
            <a:ext cx="6096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9732" name="Group 4"/>
          <p:cNvGrpSpPr>
            <a:grpSpLocks/>
          </p:cNvGrpSpPr>
          <p:nvPr/>
        </p:nvGrpSpPr>
        <p:grpSpPr bwMode="auto">
          <a:xfrm>
            <a:off x="1108075" y="3076575"/>
            <a:ext cx="955675" cy="685800"/>
            <a:chOff x="698" y="1938"/>
            <a:chExt cx="602" cy="432"/>
          </a:xfrm>
        </p:grpSpPr>
        <p:sp>
          <p:nvSpPr>
            <p:cNvPr id="329733" name="AutoShape 5"/>
            <p:cNvSpPr>
              <a:spLocks noChangeArrowheads="1"/>
            </p:cNvSpPr>
            <p:nvPr/>
          </p:nvSpPr>
          <p:spPr bwMode="auto">
            <a:xfrm flipH="1">
              <a:off x="753" y="1938"/>
              <a:ext cx="447" cy="432"/>
            </a:xfrm>
            <a:prstGeom prst="moon">
              <a:avLst>
                <a:gd name="adj" fmla="val 78977"/>
              </a:avLst>
            </a:prstGeom>
            <a:solidFill>
              <a:srgbClr val="99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34" name="Line 6"/>
            <p:cNvSpPr>
              <a:spLocks noChangeShapeType="1"/>
            </p:cNvSpPr>
            <p:nvPr/>
          </p:nvSpPr>
          <p:spPr bwMode="auto">
            <a:xfrm>
              <a:off x="698" y="2251"/>
              <a:ext cx="1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35" name="Oval 7"/>
            <p:cNvSpPr>
              <a:spLocks noChangeArrowheads="1"/>
            </p:cNvSpPr>
            <p:nvPr/>
          </p:nvSpPr>
          <p:spPr bwMode="auto">
            <a:xfrm>
              <a:off x="1204" y="2108"/>
              <a:ext cx="96" cy="96"/>
            </a:xfrm>
            <a:prstGeom prst="ellipse">
              <a:avLst/>
            </a:prstGeom>
            <a:solidFill>
              <a:srgbClr val="99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9736" name="Line 8"/>
          <p:cNvSpPr>
            <a:spLocks noChangeShapeType="1"/>
          </p:cNvSpPr>
          <p:nvPr/>
        </p:nvSpPr>
        <p:spPr bwMode="auto">
          <a:xfrm>
            <a:off x="1095375" y="3562350"/>
            <a:ext cx="0" cy="276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9737" name="Group 9"/>
          <p:cNvGrpSpPr>
            <a:grpSpLocks/>
          </p:cNvGrpSpPr>
          <p:nvPr/>
        </p:nvGrpSpPr>
        <p:grpSpPr bwMode="auto">
          <a:xfrm>
            <a:off x="981075" y="2905125"/>
            <a:ext cx="327025" cy="381000"/>
            <a:chOff x="618" y="1830"/>
            <a:chExt cx="206" cy="240"/>
          </a:xfrm>
        </p:grpSpPr>
        <p:sp>
          <p:nvSpPr>
            <p:cNvPr id="329738" name="Line 10"/>
            <p:cNvSpPr>
              <a:spLocks noChangeShapeType="1"/>
            </p:cNvSpPr>
            <p:nvPr/>
          </p:nvSpPr>
          <p:spPr bwMode="auto">
            <a:xfrm>
              <a:off x="626" y="2059"/>
              <a:ext cx="1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39" name="Line 11"/>
            <p:cNvSpPr>
              <a:spLocks noChangeShapeType="1"/>
            </p:cNvSpPr>
            <p:nvPr/>
          </p:nvSpPr>
          <p:spPr bwMode="auto">
            <a:xfrm>
              <a:off x="618" y="183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9740" name="AutoShape 12"/>
          <p:cNvSpPr>
            <a:spLocks noChangeArrowheads="1"/>
          </p:cNvSpPr>
          <p:nvPr/>
        </p:nvSpPr>
        <p:spPr bwMode="auto">
          <a:xfrm flipH="1">
            <a:off x="2398713" y="3241675"/>
            <a:ext cx="709612" cy="685800"/>
          </a:xfrm>
          <a:prstGeom prst="moon">
            <a:avLst>
              <a:gd name="adj" fmla="val 78977"/>
            </a:avLst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41" name="Line 13"/>
          <p:cNvSpPr>
            <a:spLocks noChangeShapeType="1"/>
          </p:cNvSpPr>
          <p:nvPr/>
        </p:nvSpPr>
        <p:spPr bwMode="auto">
          <a:xfrm>
            <a:off x="2311400" y="3738563"/>
            <a:ext cx="200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42" name="Oval 14"/>
          <p:cNvSpPr>
            <a:spLocks noChangeArrowheads="1"/>
          </p:cNvSpPr>
          <p:nvPr/>
        </p:nvSpPr>
        <p:spPr bwMode="auto">
          <a:xfrm>
            <a:off x="3114675" y="3511550"/>
            <a:ext cx="152400" cy="152400"/>
          </a:xfrm>
          <a:prstGeom prst="ellipse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43" name="Line 15"/>
          <p:cNvSpPr>
            <a:spLocks noChangeShapeType="1"/>
          </p:cNvSpPr>
          <p:nvPr/>
        </p:nvSpPr>
        <p:spPr bwMode="auto">
          <a:xfrm>
            <a:off x="2305050" y="3727450"/>
            <a:ext cx="0" cy="276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44" name="Oval 16"/>
          <p:cNvSpPr>
            <a:spLocks noChangeArrowheads="1"/>
          </p:cNvSpPr>
          <p:nvPr/>
        </p:nvSpPr>
        <p:spPr bwMode="auto">
          <a:xfrm>
            <a:off x="1047750" y="3829050"/>
            <a:ext cx="85725" cy="9525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45" name="Line 17"/>
          <p:cNvSpPr>
            <a:spLocks noChangeShapeType="1"/>
          </p:cNvSpPr>
          <p:nvPr/>
        </p:nvSpPr>
        <p:spPr bwMode="auto">
          <a:xfrm flipH="1">
            <a:off x="3270250" y="3582988"/>
            <a:ext cx="31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46" name="Line 18"/>
          <p:cNvSpPr>
            <a:spLocks noChangeShapeType="1"/>
          </p:cNvSpPr>
          <p:nvPr/>
        </p:nvSpPr>
        <p:spPr bwMode="auto">
          <a:xfrm flipH="1">
            <a:off x="3597275" y="2882900"/>
            <a:ext cx="0" cy="717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47" name="Line 19"/>
          <p:cNvSpPr>
            <a:spLocks noChangeShapeType="1"/>
          </p:cNvSpPr>
          <p:nvPr/>
        </p:nvSpPr>
        <p:spPr bwMode="auto">
          <a:xfrm>
            <a:off x="968375" y="2892425"/>
            <a:ext cx="2638425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48" name="Text Box 20"/>
          <p:cNvSpPr txBox="1">
            <a:spLocks noChangeArrowheads="1"/>
          </p:cNvSpPr>
          <p:nvPr/>
        </p:nvSpPr>
        <p:spPr bwMode="auto">
          <a:xfrm>
            <a:off x="2070100" y="311785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329749" name="Text Box 21"/>
          <p:cNvSpPr txBox="1">
            <a:spLocks noChangeArrowheads="1"/>
          </p:cNvSpPr>
          <p:nvPr/>
        </p:nvSpPr>
        <p:spPr bwMode="auto">
          <a:xfrm>
            <a:off x="3248025" y="3298825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329750" name="Text Box 22"/>
          <p:cNvSpPr txBox="1">
            <a:spLocks noChangeArrowheads="1"/>
          </p:cNvSpPr>
          <p:nvPr/>
        </p:nvSpPr>
        <p:spPr bwMode="auto">
          <a:xfrm>
            <a:off x="946150" y="387985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329751" name="Text Box 23"/>
          <p:cNvSpPr txBox="1">
            <a:spLocks noChangeArrowheads="1"/>
          </p:cNvSpPr>
          <p:nvPr/>
        </p:nvSpPr>
        <p:spPr bwMode="auto">
          <a:xfrm>
            <a:off x="2159000" y="40513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329752" name="Oval 24"/>
          <p:cNvSpPr>
            <a:spLocks noChangeArrowheads="1"/>
          </p:cNvSpPr>
          <p:nvPr/>
        </p:nvSpPr>
        <p:spPr bwMode="auto">
          <a:xfrm>
            <a:off x="2266950" y="3981450"/>
            <a:ext cx="85725" cy="9525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53" name="Text Box 25"/>
          <p:cNvSpPr txBox="1">
            <a:spLocks noChangeArrowheads="1"/>
          </p:cNvSpPr>
          <p:nvPr/>
        </p:nvSpPr>
        <p:spPr bwMode="auto">
          <a:xfrm>
            <a:off x="4679950" y="1952536"/>
            <a:ext cx="3512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Lets assume that P=0, Q=1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initially and then R and 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become 1.</a:t>
            </a:r>
          </a:p>
        </p:txBody>
      </p:sp>
      <p:sp>
        <p:nvSpPr>
          <p:cNvPr id="329754" name="Text Box 26"/>
          <p:cNvSpPr txBox="1">
            <a:spLocks noChangeArrowheads="1"/>
          </p:cNvSpPr>
          <p:nvPr/>
        </p:nvSpPr>
        <p:spPr bwMode="auto">
          <a:xfrm>
            <a:off x="1130300" y="3759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rgbClr val="FF3300"/>
                </a:solidFill>
              </a:rPr>
              <a:t>0</a:t>
            </a:r>
            <a:endParaRPr lang="en-US" sz="1800"/>
          </a:p>
        </p:txBody>
      </p:sp>
      <p:sp>
        <p:nvSpPr>
          <p:cNvPr id="329755" name="Text Box 27"/>
          <p:cNvSpPr txBox="1">
            <a:spLocks noChangeArrowheads="1"/>
          </p:cNvSpPr>
          <p:nvPr/>
        </p:nvSpPr>
        <p:spPr bwMode="auto">
          <a:xfrm>
            <a:off x="2351088" y="39401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rgbClr val="FF3300"/>
                </a:solidFill>
              </a:rPr>
              <a:t>0</a:t>
            </a:r>
            <a:endParaRPr lang="en-US" sz="1800"/>
          </a:p>
        </p:txBody>
      </p:sp>
      <p:sp>
        <p:nvSpPr>
          <p:cNvPr id="329756" name="Text Box 28"/>
          <p:cNvSpPr txBox="1">
            <a:spLocks noChangeArrowheads="1"/>
          </p:cNvSpPr>
          <p:nvPr/>
        </p:nvSpPr>
        <p:spPr bwMode="auto">
          <a:xfrm>
            <a:off x="2073275" y="33591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rgbClr val="FF3300"/>
                </a:solidFill>
              </a:rPr>
              <a:t>0</a:t>
            </a:r>
            <a:endParaRPr lang="en-US" sz="1800"/>
          </a:p>
        </p:txBody>
      </p:sp>
      <p:sp>
        <p:nvSpPr>
          <p:cNvPr id="329757" name="Text Box 29"/>
          <p:cNvSpPr txBox="1">
            <a:spLocks noChangeArrowheads="1"/>
          </p:cNvSpPr>
          <p:nvPr/>
        </p:nvSpPr>
        <p:spPr bwMode="auto">
          <a:xfrm>
            <a:off x="3227388" y="3530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rgbClr val="FF3300"/>
                </a:solidFill>
              </a:rPr>
              <a:t>1</a:t>
            </a:r>
            <a:endParaRPr lang="en-US" sz="1800"/>
          </a:p>
        </p:txBody>
      </p:sp>
      <p:grpSp>
        <p:nvGrpSpPr>
          <p:cNvPr id="329758" name="Group 30"/>
          <p:cNvGrpSpPr>
            <a:grpSpLocks/>
          </p:cNvGrpSpPr>
          <p:nvPr/>
        </p:nvGrpSpPr>
        <p:grpSpPr bwMode="auto">
          <a:xfrm>
            <a:off x="1181100" y="3778250"/>
            <a:ext cx="442913" cy="366713"/>
            <a:chOff x="756" y="2374"/>
            <a:chExt cx="279" cy="231"/>
          </a:xfrm>
        </p:grpSpPr>
        <p:sp>
          <p:nvSpPr>
            <p:cNvPr id="329759" name="Line 31"/>
            <p:cNvSpPr>
              <a:spLocks noChangeShapeType="1"/>
            </p:cNvSpPr>
            <p:nvPr/>
          </p:nvSpPr>
          <p:spPr bwMode="auto">
            <a:xfrm flipV="1">
              <a:off x="756" y="2432"/>
              <a:ext cx="108" cy="11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60" name="Text Box 32"/>
            <p:cNvSpPr txBox="1">
              <a:spLocks noChangeArrowheads="1"/>
            </p:cNvSpPr>
            <p:nvPr/>
          </p:nvSpPr>
          <p:spPr bwMode="auto">
            <a:xfrm>
              <a:off x="839" y="237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solidFill>
                    <a:schemeClr val="tx2"/>
                  </a:solidFill>
                </a:rPr>
                <a:t>1</a:t>
              </a:r>
            </a:p>
          </p:txBody>
        </p:sp>
      </p:grpSp>
      <p:grpSp>
        <p:nvGrpSpPr>
          <p:cNvPr id="329761" name="Group 33"/>
          <p:cNvGrpSpPr>
            <a:grpSpLocks/>
          </p:cNvGrpSpPr>
          <p:nvPr/>
        </p:nvGrpSpPr>
        <p:grpSpPr bwMode="auto">
          <a:xfrm>
            <a:off x="2419350" y="3949700"/>
            <a:ext cx="442913" cy="366713"/>
            <a:chOff x="756" y="2374"/>
            <a:chExt cx="279" cy="231"/>
          </a:xfrm>
        </p:grpSpPr>
        <p:sp>
          <p:nvSpPr>
            <p:cNvPr id="329762" name="Line 34"/>
            <p:cNvSpPr>
              <a:spLocks noChangeShapeType="1"/>
            </p:cNvSpPr>
            <p:nvPr/>
          </p:nvSpPr>
          <p:spPr bwMode="auto">
            <a:xfrm flipV="1">
              <a:off x="756" y="2432"/>
              <a:ext cx="108" cy="11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63" name="Text Box 35"/>
            <p:cNvSpPr txBox="1">
              <a:spLocks noChangeArrowheads="1"/>
            </p:cNvSpPr>
            <p:nvPr/>
          </p:nvSpPr>
          <p:spPr bwMode="auto">
            <a:xfrm>
              <a:off x="839" y="237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solidFill>
                    <a:schemeClr val="tx2"/>
                  </a:solidFill>
                </a:rPr>
                <a:t>1</a:t>
              </a:r>
            </a:p>
          </p:txBody>
        </p:sp>
      </p:grpSp>
      <p:grpSp>
        <p:nvGrpSpPr>
          <p:cNvPr id="329764" name="Group 36"/>
          <p:cNvGrpSpPr>
            <a:grpSpLocks/>
          </p:cNvGrpSpPr>
          <p:nvPr/>
        </p:nvGrpSpPr>
        <p:grpSpPr bwMode="auto">
          <a:xfrm>
            <a:off x="3295650" y="3530600"/>
            <a:ext cx="442913" cy="366713"/>
            <a:chOff x="756" y="2374"/>
            <a:chExt cx="279" cy="231"/>
          </a:xfrm>
        </p:grpSpPr>
        <p:sp>
          <p:nvSpPr>
            <p:cNvPr id="329765" name="Line 37"/>
            <p:cNvSpPr>
              <a:spLocks noChangeShapeType="1"/>
            </p:cNvSpPr>
            <p:nvPr/>
          </p:nvSpPr>
          <p:spPr bwMode="auto">
            <a:xfrm flipV="1">
              <a:off x="756" y="2432"/>
              <a:ext cx="108" cy="11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766" name="Text Box 38"/>
            <p:cNvSpPr txBox="1">
              <a:spLocks noChangeArrowheads="1"/>
            </p:cNvSpPr>
            <p:nvPr/>
          </p:nvSpPr>
          <p:spPr bwMode="auto">
            <a:xfrm>
              <a:off x="839" y="237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solidFill>
                    <a:schemeClr val="tx2"/>
                  </a:solidFill>
                </a:rPr>
                <a:t>0</a:t>
              </a:r>
            </a:p>
          </p:txBody>
        </p:sp>
      </p:grpSp>
      <p:sp>
        <p:nvSpPr>
          <p:cNvPr id="329767" name="Text Box 39"/>
          <p:cNvSpPr txBox="1">
            <a:spLocks noChangeArrowheads="1"/>
          </p:cNvSpPr>
          <p:nvPr/>
        </p:nvSpPr>
        <p:spPr bwMode="auto">
          <a:xfrm>
            <a:off x="4843242" y="3213527"/>
            <a:ext cx="296747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new stable state is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P=0 and Q=0</a:t>
            </a:r>
          </a:p>
        </p:txBody>
      </p:sp>
      <p:sp>
        <p:nvSpPr>
          <p:cNvPr id="329768" name="Text Box 40"/>
          <p:cNvSpPr txBox="1">
            <a:spLocks noChangeArrowheads="1"/>
          </p:cNvSpPr>
          <p:nvPr/>
        </p:nvSpPr>
        <p:spPr bwMode="auto">
          <a:xfrm>
            <a:off x="2592929" y="4785152"/>
            <a:ext cx="461536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 this is no longer a latch because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 is no longer a complement of Q!</a:t>
            </a:r>
          </a:p>
        </p:txBody>
      </p:sp>
      <p:sp>
        <p:nvSpPr>
          <p:cNvPr id="329769" name="Text Box 41"/>
          <p:cNvSpPr txBox="1">
            <a:spLocks noChangeArrowheads="1"/>
          </p:cNvSpPr>
          <p:nvPr/>
        </p:nvSpPr>
        <p:spPr bwMode="auto">
          <a:xfrm>
            <a:off x="2858117" y="5849293"/>
            <a:ext cx="36150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S=1 and R=1 is not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allowed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46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67" grpId="0" autoUpdateAnimBg="0"/>
      <p:bldP spid="329768" grpId="0" autoUpdateAnimBg="0"/>
      <p:bldP spid="32976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The Set-Reset Latch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31779" name="Group 3"/>
          <p:cNvGrpSpPr>
            <a:grpSpLocks/>
          </p:cNvGrpSpPr>
          <p:nvPr/>
        </p:nvGrpSpPr>
        <p:grpSpPr bwMode="auto">
          <a:xfrm>
            <a:off x="863600" y="3057525"/>
            <a:ext cx="1816100" cy="1438275"/>
            <a:chOff x="3244" y="1896"/>
            <a:chExt cx="1144" cy="906"/>
          </a:xfrm>
        </p:grpSpPr>
        <p:sp>
          <p:nvSpPr>
            <p:cNvPr id="331780" name="Rectangle 4"/>
            <p:cNvSpPr>
              <a:spLocks noChangeArrowheads="1"/>
            </p:cNvSpPr>
            <p:nvPr/>
          </p:nvSpPr>
          <p:spPr bwMode="auto">
            <a:xfrm rot="5400000">
              <a:off x="3342" y="2124"/>
              <a:ext cx="906" cy="450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sz="2400">
                <a:latin typeface="Tahoma" pitchFamily="34" charset="0"/>
              </a:endParaRPr>
            </a:p>
          </p:txBody>
        </p:sp>
        <p:sp>
          <p:nvSpPr>
            <p:cNvPr id="331781" name="Line 5"/>
            <p:cNvSpPr>
              <a:spLocks noChangeShapeType="1"/>
            </p:cNvSpPr>
            <p:nvPr/>
          </p:nvSpPr>
          <p:spPr bwMode="auto">
            <a:xfrm rot="5400000">
              <a:off x="3492" y="257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82" name="Line 6"/>
            <p:cNvSpPr>
              <a:spLocks noChangeShapeType="1"/>
            </p:cNvSpPr>
            <p:nvPr/>
          </p:nvSpPr>
          <p:spPr bwMode="auto">
            <a:xfrm rot="5400000">
              <a:off x="3492" y="199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83" name="Line 7"/>
            <p:cNvSpPr>
              <a:spLocks noChangeShapeType="1"/>
            </p:cNvSpPr>
            <p:nvPr/>
          </p:nvSpPr>
          <p:spPr bwMode="auto">
            <a:xfrm rot="5400000">
              <a:off x="4104" y="198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84" name="Line 8"/>
            <p:cNvSpPr>
              <a:spLocks noChangeShapeType="1"/>
            </p:cNvSpPr>
            <p:nvPr/>
          </p:nvSpPr>
          <p:spPr bwMode="auto">
            <a:xfrm rot="5400000">
              <a:off x="4104" y="258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85" name="Rectangle 9"/>
            <p:cNvSpPr>
              <a:spLocks noChangeArrowheads="1"/>
            </p:cNvSpPr>
            <p:nvPr/>
          </p:nvSpPr>
          <p:spPr bwMode="auto">
            <a:xfrm>
              <a:off x="4144" y="1940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Q</a:t>
              </a:r>
            </a:p>
          </p:txBody>
        </p:sp>
        <p:sp>
          <p:nvSpPr>
            <p:cNvPr id="331786" name="Rectangle 10"/>
            <p:cNvSpPr>
              <a:spLocks noChangeArrowheads="1"/>
            </p:cNvSpPr>
            <p:nvPr/>
          </p:nvSpPr>
          <p:spPr bwMode="auto">
            <a:xfrm>
              <a:off x="4144" y="2546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Q’</a:t>
              </a:r>
            </a:p>
          </p:txBody>
        </p:sp>
        <p:sp>
          <p:nvSpPr>
            <p:cNvPr id="331787" name="Rectangle 11"/>
            <p:cNvSpPr>
              <a:spLocks noChangeArrowheads="1"/>
            </p:cNvSpPr>
            <p:nvPr/>
          </p:nvSpPr>
          <p:spPr bwMode="auto">
            <a:xfrm>
              <a:off x="3244" y="254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331788" name="Rectangle 12"/>
            <p:cNvSpPr>
              <a:spLocks noChangeArrowheads="1"/>
            </p:cNvSpPr>
            <p:nvPr/>
          </p:nvSpPr>
          <p:spPr bwMode="auto">
            <a:xfrm>
              <a:off x="3251" y="1964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331789" name="Text Box 13"/>
            <p:cNvSpPr txBox="1">
              <a:spLocks noChangeArrowheads="1"/>
            </p:cNvSpPr>
            <p:nvPr/>
          </p:nvSpPr>
          <p:spPr bwMode="auto">
            <a:xfrm>
              <a:off x="3649" y="2234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FF</a:t>
              </a:r>
            </a:p>
          </p:txBody>
        </p:sp>
      </p:grpSp>
      <p:graphicFrame>
        <p:nvGraphicFramePr>
          <p:cNvPr id="331790" name="Object 14"/>
          <p:cNvGraphicFramePr>
            <a:graphicFrameLocks noChangeAspect="1"/>
          </p:cNvGraphicFramePr>
          <p:nvPr/>
        </p:nvGraphicFramePr>
        <p:xfrm>
          <a:off x="2762250" y="2828925"/>
          <a:ext cx="265747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5" name="Document" r:id="rId3" imgW="2664360" imgH="2286000" progId="Word.Document.8">
                  <p:embed/>
                </p:oleObj>
              </mc:Choice>
              <mc:Fallback>
                <p:oleObj name="Document" r:id="rId3" imgW="2664360" imgH="2286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2828925"/>
                        <a:ext cx="2657475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1791" name="Group 15"/>
          <p:cNvGrpSpPr>
            <a:grpSpLocks/>
          </p:cNvGrpSpPr>
          <p:nvPr/>
        </p:nvGrpSpPr>
        <p:grpSpPr bwMode="auto">
          <a:xfrm>
            <a:off x="5600700" y="1903413"/>
            <a:ext cx="2520950" cy="1890712"/>
            <a:chOff x="3426" y="1823"/>
            <a:chExt cx="1588" cy="1191"/>
          </a:xfrm>
        </p:grpSpPr>
        <p:grpSp>
          <p:nvGrpSpPr>
            <p:cNvPr id="331792" name="Group 16"/>
            <p:cNvGrpSpPr>
              <a:grpSpLocks/>
            </p:cNvGrpSpPr>
            <p:nvPr/>
          </p:nvGrpSpPr>
          <p:grpSpPr bwMode="auto">
            <a:xfrm>
              <a:off x="4454" y="1823"/>
              <a:ext cx="544" cy="273"/>
              <a:chOff x="1712" y="2423"/>
              <a:chExt cx="544" cy="273"/>
            </a:xfrm>
          </p:grpSpPr>
          <p:sp>
            <p:nvSpPr>
              <p:cNvPr id="331793" name="AutoShape 17"/>
              <p:cNvSpPr>
                <a:spLocks/>
              </p:cNvSpPr>
              <p:nvPr/>
            </p:nvSpPr>
            <p:spPr bwMode="auto">
              <a:xfrm rot="5400000">
                <a:off x="1948" y="2388"/>
                <a:ext cx="72" cy="544"/>
              </a:xfrm>
              <a:prstGeom prst="leftBrace">
                <a:avLst>
                  <a:gd name="adj1" fmla="val 6296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794" name="Text Box 18"/>
              <p:cNvSpPr txBox="1">
                <a:spLocks noChangeArrowheads="1"/>
              </p:cNvSpPr>
              <p:nvPr/>
            </p:nvSpPr>
            <p:spPr bwMode="auto">
              <a:xfrm>
                <a:off x="1810" y="2423"/>
                <a:ext cx="3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i="1">
                    <a:solidFill>
                      <a:schemeClr val="tx1"/>
                    </a:solidFill>
                  </a:rPr>
                  <a:t>S(t)</a:t>
                </a:r>
                <a:endParaRPr lang="en-US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1795" name="AutoShape 19"/>
            <p:cNvSpPr>
              <a:spLocks/>
            </p:cNvSpPr>
            <p:nvPr/>
          </p:nvSpPr>
          <p:spPr bwMode="auto">
            <a:xfrm>
              <a:off x="3750" y="2412"/>
              <a:ext cx="80" cy="272"/>
            </a:xfrm>
            <a:prstGeom prst="leftBrace">
              <a:avLst>
                <a:gd name="adj1" fmla="val 28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96" name="Text Box 20"/>
            <p:cNvSpPr txBox="1">
              <a:spLocks noChangeArrowheads="1"/>
            </p:cNvSpPr>
            <p:nvPr/>
          </p:nvSpPr>
          <p:spPr bwMode="auto">
            <a:xfrm>
              <a:off x="3426" y="2433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 i="1">
                  <a:solidFill>
                    <a:schemeClr val="tx1"/>
                  </a:solidFill>
                </a:rPr>
                <a:t>R(t)</a:t>
              </a:r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331797" name="Group 21"/>
            <p:cNvGrpSpPr>
              <a:grpSpLocks/>
            </p:cNvGrpSpPr>
            <p:nvPr/>
          </p:nvGrpSpPr>
          <p:grpSpPr bwMode="auto">
            <a:xfrm>
              <a:off x="4166" y="2712"/>
              <a:ext cx="544" cy="302"/>
              <a:chOff x="1424" y="3312"/>
              <a:chExt cx="544" cy="302"/>
            </a:xfrm>
          </p:grpSpPr>
          <p:sp>
            <p:nvSpPr>
              <p:cNvPr id="331798" name="AutoShape 22"/>
              <p:cNvSpPr>
                <a:spLocks/>
              </p:cNvSpPr>
              <p:nvPr/>
            </p:nvSpPr>
            <p:spPr bwMode="auto">
              <a:xfrm rot="16200000" flipV="1">
                <a:off x="1660" y="3076"/>
                <a:ext cx="72" cy="544"/>
              </a:xfrm>
              <a:prstGeom prst="leftBrace">
                <a:avLst>
                  <a:gd name="adj1" fmla="val 6296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799" name="Text Box 23"/>
              <p:cNvSpPr txBox="1">
                <a:spLocks noChangeArrowheads="1"/>
              </p:cNvSpPr>
              <p:nvPr/>
            </p:nvSpPr>
            <p:spPr bwMode="auto">
              <a:xfrm>
                <a:off x="1514" y="3383"/>
                <a:ext cx="36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i="1">
                    <a:solidFill>
                      <a:schemeClr val="tx1"/>
                    </a:solidFill>
                  </a:rPr>
                  <a:t>Q(t)</a:t>
                </a:r>
                <a:endParaRPr lang="en-US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1800" name="Rectangle 24"/>
            <p:cNvSpPr>
              <a:spLocks noChangeArrowheads="1"/>
            </p:cNvSpPr>
            <p:nvPr/>
          </p:nvSpPr>
          <p:spPr bwMode="auto">
            <a:xfrm>
              <a:off x="3862" y="2128"/>
              <a:ext cx="288" cy="28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31801" name="Rectangle 25"/>
            <p:cNvSpPr>
              <a:spLocks noChangeArrowheads="1"/>
            </p:cNvSpPr>
            <p:nvPr/>
          </p:nvSpPr>
          <p:spPr bwMode="auto">
            <a:xfrm>
              <a:off x="3862" y="2408"/>
              <a:ext cx="288" cy="28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31802" name="Rectangle 26"/>
            <p:cNvSpPr>
              <a:spLocks noChangeArrowheads="1"/>
            </p:cNvSpPr>
            <p:nvPr/>
          </p:nvSpPr>
          <p:spPr bwMode="auto">
            <a:xfrm>
              <a:off x="4726" y="2128"/>
              <a:ext cx="288" cy="28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1803" name="Rectangle 27"/>
            <p:cNvSpPr>
              <a:spLocks noChangeArrowheads="1"/>
            </p:cNvSpPr>
            <p:nvPr/>
          </p:nvSpPr>
          <p:spPr bwMode="auto">
            <a:xfrm>
              <a:off x="4150" y="2128"/>
              <a:ext cx="288" cy="28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1804" name="Rectangle 28"/>
            <p:cNvSpPr>
              <a:spLocks noChangeArrowheads="1"/>
            </p:cNvSpPr>
            <p:nvPr/>
          </p:nvSpPr>
          <p:spPr bwMode="auto">
            <a:xfrm>
              <a:off x="4150" y="2408"/>
              <a:ext cx="288" cy="28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31805" name="Rectangle 29"/>
            <p:cNvSpPr>
              <a:spLocks noChangeArrowheads="1"/>
            </p:cNvSpPr>
            <p:nvPr/>
          </p:nvSpPr>
          <p:spPr bwMode="auto">
            <a:xfrm>
              <a:off x="4438" y="2128"/>
              <a:ext cx="288" cy="28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1806" name="Rectangle 30"/>
            <p:cNvSpPr>
              <a:spLocks noChangeArrowheads="1"/>
            </p:cNvSpPr>
            <p:nvPr/>
          </p:nvSpPr>
          <p:spPr bwMode="auto">
            <a:xfrm>
              <a:off x="4438" y="2408"/>
              <a:ext cx="288" cy="28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31807" name="Rectangle 31"/>
            <p:cNvSpPr>
              <a:spLocks noChangeArrowheads="1"/>
            </p:cNvSpPr>
            <p:nvPr/>
          </p:nvSpPr>
          <p:spPr bwMode="auto">
            <a:xfrm>
              <a:off x="4726" y="2408"/>
              <a:ext cx="288" cy="28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X</a:t>
              </a:r>
            </a:p>
          </p:txBody>
        </p:sp>
      </p:grpSp>
      <p:sp>
        <p:nvSpPr>
          <p:cNvPr id="331808" name="AutoShape 32"/>
          <p:cNvSpPr>
            <a:spLocks noChangeArrowheads="1"/>
          </p:cNvSpPr>
          <p:nvPr/>
        </p:nvSpPr>
        <p:spPr bwMode="auto">
          <a:xfrm>
            <a:off x="7277100" y="2447925"/>
            <a:ext cx="771525" cy="7715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331809" name="Text Box 33"/>
          <p:cNvSpPr txBox="1">
            <a:spLocks noChangeArrowheads="1"/>
          </p:cNvSpPr>
          <p:nvPr/>
        </p:nvSpPr>
        <p:spPr bwMode="auto">
          <a:xfrm>
            <a:off x="5251450" y="4379913"/>
            <a:ext cx="35671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400" i="1">
                <a:latin typeface="Tahoma" pitchFamily="34" charset="0"/>
              </a:rPr>
              <a:t>Q(t+</a:t>
            </a:r>
            <a:r>
              <a:rPr lang="en-US" sz="2400" i="1">
                <a:latin typeface="Tahoma" pitchFamily="34" charset="0"/>
                <a:sym typeface="Symbol" pitchFamily="18" charset="2"/>
              </a:rPr>
              <a:t>)</a:t>
            </a:r>
            <a:r>
              <a:rPr lang="en-US" sz="2400">
                <a:latin typeface="Tahoma" pitchFamily="34" charset="0"/>
                <a:sym typeface="Symbol" pitchFamily="18" charset="2"/>
              </a:rPr>
              <a:t> = </a:t>
            </a:r>
            <a:r>
              <a:rPr lang="en-US" sz="2400" i="1">
                <a:latin typeface="Tahoma" pitchFamily="34" charset="0"/>
                <a:sym typeface="Symbol" pitchFamily="18" charset="2"/>
              </a:rPr>
              <a:t>S(t)</a:t>
            </a:r>
            <a:r>
              <a:rPr lang="en-US" sz="2400">
                <a:latin typeface="Tahoma" pitchFamily="34" charset="0"/>
                <a:sym typeface="Symbol" pitchFamily="18" charset="2"/>
              </a:rPr>
              <a:t> + </a:t>
            </a:r>
            <a:r>
              <a:rPr lang="en-US" sz="2400" i="1">
                <a:latin typeface="Tahoma" pitchFamily="34" charset="0"/>
                <a:sym typeface="Symbol" pitchFamily="18" charset="2"/>
              </a:rPr>
              <a:t>Q(t)R’(t)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331810" name="AutoShape 34"/>
          <p:cNvSpPr>
            <a:spLocks noChangeArrowheads="1"/>
          </p:cNvSpPr>
          <p:nvPr/>
        </p:nvSpPr>
        <p:spPr bwMode="auto">
          <a:xfrm>
            <a:off x="6819900" y="2457450"/>
            <a:ext cx="790575" cy="3238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59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S-R latch operation</a:t>
            </a:r>
          </a:p>
        </p:txBody>
      </p:sp>
      <p:graphicFrame>
        <p:nvGraphicFramePr>
          <p:cNvPr id="3481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997527"/>
              </p:ext>
            </p:extLst>
          </p:nvPr>
        </p:nvGraphicFramePr>
        <p:xfrm>
          <a:off x="533400" y="1524000"/>
          <a:ext cx="3814763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5" name="Artwork" r:id="rId3" imgW="8542857" imgH="1914286" progId="Adobe.Illustrator.7">
                  <p:embed/>
                </p:oleObj>
              </mc:Choice>
              <mc:Fallback>
                <p:oleObj name="Artwork" r:id="rId3" imgW="8542857" imgH="1914286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6060" b="10199"/>
                      <a:stretch>
                        <a:fillRect/>
                      </a:stretch>
                    </p:blipFill>
                    <p:spPr bwMode="auto">
                      <a:xfrm>
                        <a:off x="533400" y="1524000"/>
                        <a:ext cx="3814763" cy="226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164" name="Group 4"/>
          <p:cNvGrpSpPr>
            <a:grpSpLocks/>
          </p:cNvGrpSpPr>
          <p:nvPr/>
        </p:nvGrpSpPr>
        <p:grpSpPr bwMode="auto">
          <a:xfrm>
            <a:off x="533400" y="3835400"/>
            <a:ext cx="7924800" cy="2260600"/>
            <a:chOff x="432" y="2304"/>
            <a:chExt cx="4992" cy="1424"/>
          </a:xfrm>
        </p:grpSpPr>
        <p:graphicFrame>
          <p:nvGraphicFramePr>
            <p:cNvPr id="348165" name="Object 5"/>
            <p:cNvGraphicFramePr>
              <a:graphicFrameLocks noChangeAspect="1"/>
            </p:cNvGraphicFramePr>
            <p:nvPr/>
          </p:nvGraphicFramePr>
          <p:xfrm>
            <a:off x="864" y="2304"/>
            <a:ext cx="4560" cy="1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16" name="Artwork" r:id="rId5" imgW="8542857" imgH="1914286" progId="Adobe.Illustrator.7">
                    <p:embed/>
                  </p:oleObj>
                </mc:Choice>
                <mc:Fallback>
                  <p:oleObj name="Artwork" r:id="rId5" imgW="8542857" imgH="1914286" progId="Adobe.Illustrator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36609" r="-1016" b="10199"/>
                        <a:stretch>
                          <a:fillRect/>
                        </a:stretch>
                      </p:blipFill>
                      <p:spPr bwMode="auto">
                        <a:xfrm>
                          <a:off x="864" y="2304"/>
                          <a:ext cx="4560" cy="1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166" name="Object 6"/>
            <p:cNvGraphicFramePr>
              <a:graphicFrameLocks noChangeAspect="1"/>
            </p:cNvGraphicFramePr>
            <p:nvPr/>
          </p:nvGraphicFramePr>
          <p:xfrm>
            <a:off x="432" y="2304"/>
            <a:ext cx="432" cy="1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17" name="Artwork" r:id="rId6" imgW="8542857" imgH="1914286" progId="Adobe.Illustrator.7">
                    <p:embed/>
                  </p:oleObj>
                </mc:Choice>
                <mc:Fallback>
                  <p:oleObj name="Artwork" r:id="rId6" imgW="8542857" imgH="1914286" progId="Adobe.Illustrator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93898" b="10199"/>
                        <a:stretch>
                          <a:fillRect/>
                        </a:stretch>
                      </p:blipFill>
                      <p:spPr bwMode="auto">
                        <a:xfrm>
                          <a:off x="432" y="2304"/>
                          <a:ext cx="432" cy="1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167" name="Group 7"/>
          <p:cNvGrpSpPr>
            <a:grpSpLocks/>
          </p:cNvGrpSpPr>
          <p:nvPr/>
        </p:nvGrpSpPr>
        <p:grpSpPr bwMode="auto">
          <a:xfrm>
            <a:off x="5067300" y="2095500"/>
            <a:ext cx="2852738" cy="1524000"/>
            <a:chOff x="3552" y="1488"/>
            <a:chExt cx="1797" cy="960"/>
          </a:xfrm>
        </p:grpSpPr>
        <p:sp>
          <p:nvSpPr>
            <p:cNvPr id="348168" name="Text Box 8"/>
            <p:cNvSpPr txBox="1">
              <a:spLocks noChangeArrowheads="1"/>
            </p:cNvSpPr>
            <p:nvPr/>
          </p:nvSpPr>
          <p:spPr bwMode="auto">
            <a:xfrm>
              <a:off x="3552" y="1488"/>
              <a:ext cx="1797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schemeClr val="tx1"/>
                  </a:solidFill>
                  <a:latin typeface="Helvetica" pitchFamily="34" charset="0"/>
                </a:rPr>
                <a:t>Metastability</a:t>
              </a:r>
              <a:r>
                <a:rPr lang="en-US" sz="2000" dirty="0">
                  <a:solidFill>
                    <a:schemeClr val="tx1"/>
                  </a:solidFill>
                  <a:latin typeface="Helvetica" pitchFamily="34" charset="0"/>
                </a:rPr>
                <a:t> is possible</a:t>
              </a:r>
              <a:br>
                <a:rPr lang="en-US" sz="2000" dirty="0">
                  <a:solidFill>
                    <a:schemeClr val="tx1"/>
                  </a:solidFill>
                  <a:latin typeface="Helvetica" pitchFamily="34" charset="0"/>
                </a:rPr>
              </a:br>
              <a:r>
                <a:rPr lang="en-US" sz="2000" dirty="0">
                  <a:solidFill>
                    <a:schemeClr val="tx1"/>
                  </a:solidFill>
                  <a:latin typeface="Helvetica" pitchFamily="34" charset="0"/>
                </a:rPr>
                <a:t>if S and R are negated</a:t>
              </a:r>
              <a:br>
                <a:rPr lang="en-US" sz="2000" dirty="0">
                  <a:solidFill>
                    <a:schemeClr val="tx1"/>
                  </a:solidFill>
                  <a:latin typeface="Helvetica" pitchFamily="34" charset="0"/>
                </a:rPr>
              </a:br>
              <a:r>
                <a:rPr lang="en-US" sz="2000" dirty="0">
                  <a:solidFill>
                    <a:schemeClr val="tx1"/>
                  </a:solidFill>
                  <a:latin typeface="Helvetica" pitchFamily="34" charset="0"/>
                </a:rPr>
                <a:t>simultaneously.</a:t>
              </a:r>
            </a:p>
          </p:txBody>
        </p:sp>
        <p:sp>
          <p:nvSpPr>
            <p:cNvPr id="348169" name="Line 9"/>
            <p:cNvSpPr>
              <a:spLocks noChangeShapeType="1"/>
            </p:cNvSpPr>
            <p:nvPr/>
          </p:nvSpPr>
          <p:spPr bwMode="auto">
            <a:xfrm flipH="1">
              <a:off x="4848" y="2016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29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9049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6.1 SR Latch</a:t>
            </a:r>
          </a:p>
          <a:p>
            <a:r>
              <a:rPr lang="en-US" sz="2800" dirty="0" smtClean="0"/>
              <a:t>6.2 D Latch</a:t>
            </a:r>
            <a:endParaRPr lang="en-US" sz="2800" dirty="0"/>
          </a:p>
          <a:p>
            <a:r>
              <a:rPr lang="en-US" sz="2800" kern="0" dirty="0" smtClean="0"/>
              <a:t>6.3 Flip-flops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3400" y="4495800"/>
            <a:ext cx="80772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smtClean="0">
                <a:solidFill>
                  <a:srgbClr val="00B050"/>
                </a:solidFill>
              </a:rPr>
              <a:t>Reading assignment: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Chapter 7 (section 7.1, 7.2)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S-R latch timing parameters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Propagation delay</a:t>
            </a:r>
          </a:p>
          <a:p>
            <a:r>
              <a:rPr lang="en-US" sz="2800" dirty="0"/>
              <a:t>Minimum pulse width</a:t>
            </a:r>
          </a:p>
        </p:txBody>
      </p:sp>
      <p:graphicFrame>
        <p:nvGraphicFramePr>
          <p:cNvPr id="3491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173020"/>
              </p:ext>
            </p:extLst>
          </p:nvPr>
        </p:nvGraphicFramePr>
        <p:xfrm>
          <a:off x="660400" y="2895600"/>
          <a:ext cx="802640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3" name="Artwork" r:id="rId3" imgW="7790476" imgH="2285714" progId="Adobe.Illustrator.7">
                  <p:embed/>
                </p:oleObj>
              </mc:Choice>
              <mc:Fallback>
                <p:oleObj name="Artwork" r:id="rId3" imgW="7790476" imgH="2285714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2895600"/>
                        <a:ext cx="8026400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2797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S-R latch symbols</a:t>
            </a:r>
          </a:p>
        </p:txBody>
      </p:sp>
      <p:graphicFrame>
        <p:nvGraphicFramePr>
          <p:cNvPr id="350211" name="Object 3"/>
          <p:cNvGraphicFramePr>
            <a:graphicFrameLocks noChangeAspect="1"/>
          </p:cNvGraphicFramePr>
          <p:nvPr/>
        </p:nvGraphicFramePr>
        <p:xfrm>
          <a:off x="1905000" y="1825625"/>
          <a:ext cx="20574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6" name="Artwork" r:id="rId3" imgW="1162212" imgH="704948" progId="Adobe.Illustrator.7">
                  <p:embed/>
                </p:oleObj>
              </mc:Choice>
              <mc:Fallback>
                <p:oleObj name="Artwork" r:id="rId3" imgW="1162212" imgH="704948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25625"/>
                        <a:ext cx="205740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2" name="Object 4"/>
          <p:cNvGraphicFramePr>
            <a:graphicFrameLocks noChangeAspect="1"/>
          </p:cNvGraphicFramePr>
          <p:nvPr/>
        </p:nvGraphicFramePr>
        <p:xfrm>
          <a:off x="4965700" y="1825625"/>
          <a:ext cx="20574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7" name="Artwork" r:id="rId5" imgW="1162212" imgH="704948" progId="Adobe.Illustrator.7">
                  <p:embed/>
                </p:oleObj>
              </mc:Choice>
              <mc:Fallback>
                <p:oleObj name="Artwork" r:id="rId5" imgW="1162212" imgH="704948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1825625"/>
                        <a:ext cx="205740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3" name="Object 5"/>
          <p:cNvGraphicFramePr>
            <a:graphicFrameLocks noChangeAspect="1"/>
          </p:cNvGraphicFramePr>
          <p:nvPr/>
        </p:nvGraphicFramePr>
        <p:xfrm>
          <a:off x="3352800" y="3581400"/>
          <a:ext cx="2181225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8" name="Artwork" r:id="rId7" imgW="1162212" imgH="704948" progId="Adobe.Illustrator.7">
                  <p:embed/>
                </p:oleObj>
              </mc:Choice>
              <mc:Fallback>
                <p:oleObj name="Artwork" r:id="rId7" imgW="1162212" imgH="704948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81400"/>
                        <a:ext cx="2181225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4" name="Object 6"/>
          <p:cNvGraphicFramePr>
            <a:graphicFrameLocks noChangeAspect="1"/>
          </p:cNvGraphicFramePr>
          <p:nvPr/>
        </p:nvGraphicFramePr>
        <p:xfrm>
          <a:off x="3162300" y="3549650"/>
          <a:ext cx="2828925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9" name="Artwork" r:id="rId9" imgW="1542857" imgH="1542857" progId="Adobe.Illustrator.7">
                  <p:embed/>
                </p:oleObj>
              </mc:Choice>
              <mc:Fallback>
                <p:oleObj name="Artwork" r:id="rId9" imgW="1542857" imgH="1542857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3549650"/>
                        <a:ext cx="2828925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345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S-R latch using NAND gates</a:t>
            </a:r>
          </a:p>
        </p:txBody>
      </p:sp>
      <p:graphicFrame>
        <p:nvGraphicFramePr>
          <p:cNvPr id="351235" name="Object 3"/>
          <p:cNvGraphicFramePr>
            <a:graphicFrameLocks noChangeAspect="1"/>
          </p:cNvGraphicFramePr>
          <p:nvPr/>
        </p:nvGraphicFramePr>
        <p:xfrm>
          <a:off x="596900" y="1947863"/>
          <a:ext cx="3035300" cy="154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6" name="Artwork" r:id="rId3" imgW="3095238" imgH="1571844" progId="Adobe.Illustrator.7">
                  <p:embed/>
                </p:oleObj>
              </mc:Choice>
              <mc:Fallback>
                <p:oleObj name="Artwork" r:id="rId3" imgW="3095238" imgH="1571844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1947863"/>
                        <a:ext cx="3035300" cy="154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6" name="Object 4"/>
          <p:cNvGraphicFramePr>
            <a:graphicFrameLocks noChangeAspect="1"/>
          </p:cNvGraphicFramePr>
          <p:nvPr/>
        </p:nvGraphicFramePr>
        <p:xfrm>
          <a:off x="3784600" y="1855788"/>
          <a:ext cx="234950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7" name="Artwork" r:id="rId5" imgW="1790476" imgH="1314286" progId="Adobe.Illustrator.7">
                  <p:embed/>
                </p:oleObj>
              </mc:Choice>
              <mc:Fallback>
                <p:oleObj name="Artwork" r:id="rId5" imgW="1790476" imgH="1314286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1855788"/>
                        <a:ext cx="2349500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7" name="Object 5"/>
          <p:cNvGraphicFramePr>
            <a:graphicFrameLocks noChangeAspect="1"/>
          </p:cNvGraphicFramePr>
          <p:nvPr/>
        </p:nvGraphicFramePr>
        <p:xfrm>
          <a:off x="6565900" y="2132013"/>
          <a:ext cx="2181225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8" name="Artwork" r:id="rId7" imgW="1314286" imgH="704948" progId="Adobe.Illustrator.7">
                  <p:embed/>
                </p:oleObj>
              </mc:Choice>
              <mc:Fallback>
                <p:oleObj name="Artwork" r:id="rId7" imgW="1314286" imgH="704948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2132013"/>
                        <a:ext cx="2181225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1241" name="Group 9"/>
          <p:cNvGrpSpPr>
            <a:grpSpLocks/>
          </p:cNvGrpSpPr>
          <p:nvPr/>
        </p:nvGrpSpPr>
        <p:grpSpPr bwMode="auto">
          <a:xfrm>
            <a:off x="596900" y="4254500"/>
            <a:ext cx="8150225" cy="1714500"/>
            <a:chOff x="376" y="2680"/>
            <a:chExt cx="5134" cy="1080"/>
          </a:xfrm>
        </p:grpSpPr>
        <p:graphicFrame>
          <p:nvGraphicFramePr>
            <p:cNvPr id="351238" name="Object 6"/>
            <p:cNvGraphicFramePr>
              <a:graphicFrameLocks noChangeAspect="1"/>
            </p:cNvGraphicFramePr>
            <p:nvPr/>
          </p:nvGraphicFramePr>
          <p:xfrm>
            <a:off x="376" y="2764"/>
            <a:ext cx="1915" cy="9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9" name="Artwork" r:id="rId9" imgW="2924583" imgH="1390844" progId="Adobe.Illustrator.7">
                    <p:embed/>
                  </p:oleObj>
                </mc:Choice>
                <mc:Fallback>
                  <p:oleObj name="Artwork" r:id="rId9" imgW="2924583" imgH="1390844" progId="Adobe.Illustrator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" y="2764"/>
                          <a:ext cx="1915" cy="9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1239" name="Object 7"/>
            <p:cNvGraphicFramePr>
              <a:graphicFrameLocks noChangeAspect="1"/>
            </p:cNvGraphicFramePr>
            <p:nvPr/>
          </p:nvGraphicFramePr>
          <p:xfrm>
            <a:off x="2360" y="2680"/>
            <a:ext cx="1472" cy="1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00" name="Artwork" r:id="rId11" imgW="1790476" imgH="1314286" progId="Adobe.Illustrator.7">
                    <p:embed/>
                  </p:oleObj>
                </mc:Choice>
                <mc:Fallback>
                  <p:oleObj name="Artwork" r:id="rId11" imgW="1790476" imgH="1314286" progId="Adobe.Illustrator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0" y="2680"/>
                          <a:ext cx="1472" cy="10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1240" name="Object 8"/>
            <p:cNvGraphicFramePr>
              <a:graphicFrameLocks noChangeAspect="1"/>
            </p:cNvGraphicFramePr>
            <p:nvPr/>
          </p:nvGraphicFramePr>
          <p:xfrm>
            <a:off x="4214" y="2827"/>
            <a:ext cx="1296" cy="7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01" name="Artwork" r:id="rId13" imgW="1162212" imgH="704948" progId="Adobe.Illustrator.7">
                    <p:embed/>
                  </p:oleObj>
                </mc:Choice>
                <mc:Fallback>
                  <p:oleObj name="Artwork" r:id="rId13" imgW="1162212" imgH="704948" progId="Adobe.Illustrator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4" y="2827"/>
                          <a:ext cx="1296" cy="7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0289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S-R latch with enable</a:t>
            </a:r>
          </a:p>
        </p:txBody>
      </p:sp>
      <p:graphicFrame>
        <p:nvGraphicFramePr>
          <p:cNvPr id="3522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280143"/>
              </p:ext>
            </p:extLst>
          </p:nvPr>
        </p:nvGraphicFramePr>
        <p:xfrm>
          <a:off x="1993900" y="1447800"/>
          <a:ext cx="5029200" cy="197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Artwork" r:id="rId3" imgW="4114286" imgH="1619476" progId="Adobe.Illustrator.7">
                  <p:embed/>
                </p:oleObj>
              </mc:Choice>
              <mc:Fallback>
                <p:oleObj name="Artwork" r:id="rId3" imgW="4114286" imgH="1619476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1447800"/>
                        <a:ext cx="5029200" cy="197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0" name="Object 4"/>
          <p:cNvGraphicFramePr>
            <a:graphicFrameLocks noChangeAspect="1"/>
          </p:cNvGraphicFramePr>
          <p:nvPr/>
        </p:nvGraphicFramePr>
        <p:xfrm>
          <a:off x="2819400" y="3721100"/>
          <a:ext cx="3276600" cy="265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9" name="Artwork" r:id="rId5" imgW="1905266" imgH="1542857" progId="Adobe.Illustrator.7">
                  <p:embed/>
                </p:oleObj>
              </mc:Choice>
              <mc:Fallback>
                <p:oleObj name="Artwork" r:id="rId5" imgW="1905266" imgH="1542857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721100"/>
                        <a:ext cx="3276600" cy="265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013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Using an enable S-R latch to build a Trigger Latch</a:t>
            </a:r>
          </a:p>
        </p:txBody>
      </p:sp>
      <p:graphicFrame>
        <p:nvGraphicFramePr>
          <p:cNvPr id="3573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428611"/>
              </p:ext>
            </p:extLst>
          </p:nvPr>
        </p:nvGraphicFramePr>
        <p:xfrm>
          <a:off x="331787" y="2028825"/>
          <a:ext cx="5029200" cy="197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9" name="Artwork" r:id="rId3" imgW="4114286" imgH="1619476" progId="Adobe.Illustrator.7">
                  <p:embed/>
                </p:oleObj>
              </mc:Choice>
              <mc:Fallback>
                <p:oleObj name="Artwork" r:id="rId3" imgW="4114286" imgH="1619476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" y="2028825"/>
                        <a:ext cx="5029200" cy="197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3" name="Line 7"/>
          <p:cNvSpPr>
            <a:spLocks noChangeShapeType="1"/>
          </p:cNvSpPr>
          <p:nvPr/>
        </p:nvSpPr>
        <p:spPr bwMode="auto">
          <a:xfrm>
            <a:off x="954087" y="1671637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388" name="Line 12"/>
          <p:cNvSpPr>
            <a:spLocks noChangeShapeType="1"/>
          </p:cNvSpPr>
          <p:nvPr/>
        </p:nvSpPr>
        <p:spPr bwMode="auto">
          <a:xfrm flipH="1">
            <a:off x="954087" y="1671637"/>
            <a:ext cx="369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7398" name="Group 22"/>
          <p:cNvGrpSpPr>
            <a:grpSpLocks/>
          </p:cNvGrpSpPr>
          <p:nvPr/>
        </p:nvGrpSpPr>
        <p:grpSpPr bwMode="auto">
          <a:xfrm>
            <a:off x="4611687" y="1671637"/>
            <a:ext cx="74613" cy="1928813"/>
            <a:chOff x="3512" y="1240"/>
            <a:chExt cx="47" cy="1215"/>
          </a:xfrm>
        </p:grpSpPr>
        <p:sp>
          <p:nvSpPr>
            <p:cNvPr id="357381" name="Line 5"/>
            <p:cNvSpPr>
              <a:spLocks noChangeShapeType="1"/>
            </p:cNvSpPr>
            <p:nvPr/>
          </p:nvSpPr>
          <p:spPr bwMode="auto">
            <a:xfrm flipV="1">
              <a:off x="3536" y="1240"/>
              <a:ext cx="0" cy="1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9" name="Oval 13"/>
            <p:cNvSpPr>
              <a:spLocks noChangeArrowheads="1"/>
            </p:cNvSpPr>
            <p:nvPr/>
          </p:nvSpPr>
          <p:spPr bwMode="auto">
            <a:xfrm>
              <a:off x="3512" y="2408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7382" name="Line 6"/>
          <p:cNvSpPr>
            <a:spLocks noChangeShapeType="1"/>
          </p:cNvSpPr>
          <p:nvPr/>
        </p:nvSpPr>
        <p:spPr bwMode="auto">
          <a:xfrm flipH="1" flipV="1">
            <a:off x="941387" y="4338637"/>
            <a:ext cx="3924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384" name="Line 8"/>
          <p:cNvSpPr>
            <a:spLocks noChangeShapeType="1"/>
          </p:cNvSpPr>
          <p:nvPr/>
        </p:nvSpPr>
        <p:spPr bwMode="auto">
          <a:xfrm>
            <a:off x="954087" y="3843337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7397" name="Group 21"/>
          <p:cNvGrpSpPr>
            <a:grpSpLocks/>
          </p:cNvGrpSpPr>
          <p:nvPr/>
        </p:nvGrpSpPr>
        <p:grpSpPr bwMode="auto">
          <a:xfrm>
            <a:off x="4827587" y="2408237"/>
            <a:ext cx="74613" cy="1930400"/>
            <a:chOff x="3648" y="1704"/>
            <a:chExt cx="47" cy="1216"/>
          </a:xfrm>
        </p:grpSpPr>
        <p:sp>
          <p:nvSpPr>
            <p:cNvPr id="357385" name="Line 9"/>
            <p:cNvSpPr>
              <a:spLocks noChangeShapeType="1"/>
            </p:cNvSpPr>
            <p:nvPr/>
          </p:nvSpPr>
          <p:spPr bwMode="auto">
            <a:xfrm flipV="1">
              <a:off x="3672" y="1720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90" name="Oval 14"/>
            <p:cNvSpPr>
              <a:spLocks noChangeArrowheads="1"/>
            </p:cNvSpPr>
            <p:nvPr/>
          </p:nvSpPr>
          <p:spPr bwMode="auto">
            <a:xfrm>
              <a:off x="3648" y="1704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7392" name="Rectangle 16"/>
          <p:cNvSpPr>
            <a:spLocks noChangeArrowheads="1"/>
          </p:cNvSpPr>
          <p:nvPr/>
        </p:nvSpPr>
        <p:spPr bwMode="auto">
          <a:xfrm>
            <a:off x="331787" y="2039937"/>
            <a:ext cx="609600" cy="27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393" name="Rectangle 17"/>
          <p:cNvSpPr>
            <a:spLocks noChangeArrowheads="1"/>
          </p:cNvSpPr>
          <p:nvPr/>
        </p:nvSpPr>
        <p:spPr bwMode="auto">
          <a:xfrm>
            <a:off x="331787" y="3690937"/>
            <a:ext cx="609600" cy="27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394" name="Text Box 18"/>
          <p:cNvSpPr txBox="1">
            <a:spLocks noChangeArrowheads="1"/>
          </p:cNvSpPr>
          <p:nvPr/>
        </p:nvSpPr>
        <p:spPr bwMode="auto">
          <a:xfrm>
            <a:off x="228600" y="2849562"/>
            <a:ext cx="307975" cy="33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rgbClr val="0000CC"/>
                </a:solidFill>
                <a:sym typeface="Symbol" pitchFamily="18" charset="2"/>
              </a:rPr>
              <a:t>T</a:t>
            </a:r>
            <a:endParaRPr lang="en-US" b="1">
              <a:solidFill>
                <a:srgbClr val="0000CC"/>
              </a:solidFill>
            </a:endParaRPr>
          </a:p>
        </p:txBody>
      </p:sp>
      <p:sp>
        <p:nvSpPr>
          <p:cNvPr id="357430" name="Text Box 54"/>
          <p:cNvSpPr txBox="1">
            <a:spLocks noChangeArrowheads="1"/>
          </p:cNvSpPr>
          <p:nvPr/>
        </p:nvSpPr>
        <p:spPr bwMode="auto">
          <a:xfrm>
            <a:off x="6902450" y="5534025"/>
            <a:ext cx="284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  <a:sym typeface="Symbol" pitchFamily="18" charset="2"/>
              </a:rPr>
              <a:t>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57431" name="Text Box 55"/>
          <p:cNvSpPr txBox="1">
            <a:spLocks noChangeArrowheads="1"/>
          </p:cNvSpPr>
          <p:nvPr/>
        </p:nvSpPr>
        <p:spPr bwMode="auto">
          <a:xfrm>
            <a:off x="7102475" y="5534025"/>
            <a:ext cx="284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  <a:sym typeface="Symbol" pitchFamily="18" charset="2"/>
              </a:rPr>
              <a:t>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57434" name="Line 58"/>
          <p:cNvSpPr>
            <a:spLocks noChangeShapeType="1"/>
          </p:cNvSpPr>
          <p:nvPr/>
        </p:nvSpPr>
        <p:spPr bwMode="auto">
          <a:xfrm>
            <a:off x="5843587" y="3913187"/>
            <a:ext cx="0" cy="192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7467" name="Group 91"/>
          <p:cNvGrpSpPr>
            <a:grpSpLocks/>
          </p:cNvGrpSpPr>
          <p:nvPr/>
        </p:nvGrpSpPr>
        <p:grpSpPr bwMode="auto">
          <a:xfrm>
            <a:off x="5441950" y="3983037"/>
            <a:ext cx="3306762" cy="1758950"/>
            <a:chOff x="3459" y="2696"/>
            <a:chExt cx="2083" cy="1108"/>
          </a:xfrm>
        </p:grpSpPr>
        <p:sp>
          <p:nvSpPr>
            <p:cNvPr id="357400" name="Line 24"/>
            <p:cNvSpPr>
              <a:spLocks noChangeShapeType="1"/>
            </p:cNvSpPr>
            <p:nvPr/>
          </p:nvSpPr>
          <p:spPr bwMode="auto">
            <a:xfrm>
              <a:off x="3562" y="2904"/>
              <a:ext cx="19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01" name="Line 25"/>
            <p:cNvSpPr>
              <a:spLocks noChangeShapeType="1"/>
            </p:cNvSpPr>
            <p:nvPr/>
          </p:nvSpPr>
          <p:spPr bwMode="auto">
            <a:xfrm>
              <a:off x="3562" y="3176"/>
              <a:ext cx="19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02" name="Line 26"/>
            <p:cNvSpPr>
              <a:spLocks noChangeShapeType="1"/>
            </p:cNvSpPr>
            <p:nvPr/>
          </p:nvSpPr>
          <p:spPr bwMode="auto">
            <a:xfrm>
              <a:off x="3562" y="3448"/>
              <a:ext cx="19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03" name="Line 27"/>
            <p:cNvSpPr>
              <a:spLocks noChangeShapeType="1"/>
            </p:cNvSpPr>
            <p:nvPr/>
          </p:nvSpPr>
          <p:spPr bwMode="auto">
            <a:xfrm>
              <a:off x="3562" y="3720"/>
              <a:ext cx="19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7404" name="Group 28"/>
            <p:cNvGrpSpPr>
              <a:grpSpLocks/>
            </p:cNvGrpSpPr>
            <p:nvPr/>
          </p:nvGrpSpPr>
          <p:grpSpPr bwMode="auto">
            <a:xfrm>
              <a:off x="4144" y="2756"/>
              <a:ext cx="528" cy="146"/>
              <a:chOff x="4312" y="1978"/>
              <a:chExt cx="528" cy="146"/>
            </a:xfrm>
          </p:grpSpPr>
          <p:sp>
            <p:nvSpPr>
              <p:cNvPr id="357405" name="Line 29"/>
              <p:cNvSpPr>
                <a:spLocks noChangeShapeType="1"/>
              </p:cNvSpPr>
              <p:nvPr/>
            </p:nvSpPr>
            <p:spPr bwMode="auto">
              <a:xfrm>
                <a:off x="4320" y="198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406" name="Line 30"/>
              <p:cNvSpPr>
                <a:spLocks noChangeShapeType="1"/>
              </p:cNvSpPr>
              <p:nvPr/>
            </p:nvSpPr>
            <p:spPr bwMode="auto">
              <a:xfrm>
                <a:off x="4830" y="198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407" name="Line 31"/>
              <p:cNvSpPr>
                <a:spLocks noChangeShapeType="1"/>
              </p:cNvSpPr>
              <p:nvPr/>
            </p:nvSpPr>
            <p:spPr bwMode="auto">
              <a:xfrm flipV="1">
                <a:off x="4312" y="1978"/>
                <a:ext cx="528" cy="2"/>
              </a:xfrm>
              <a:prstGeom prst="line">
                <a:avLst/>
              </a:prstGeom>
              <a:noFill/>
              <a:ln w="28575">
                <a:solidFill>
                  <a:srgbClr val="00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7408" name="Group 32"/>
            <p:cNvGrpSpPr>
              <a:grpSpLocks/>
            </p:cNvGrpSpPr>
            <p:nvPr/>
          </p:nvGrpSpPr>
          <p:grpSpPr bwMode="auto">
            <a:xfrm>
              <a:off x="3888" y="3030"/>
              <a:ext cx="156" cy="144"/>
              <a:chOff x="3886" y="1992"/>
              <a:chExt cx="156" cy="144"/>
            </a:xfrm>
          </p:grpSpPr>
          <p:sp>
            <p:nvSpPr>
              <p:cNvPr id="357409" name="Line 33"/>
              <p:cNvSpPr>
                <a:spLocks noChangeShapeType="1"/>
              </p:cNvSpPr>
              <p:nvPr/>
            </p:nvSpPr>
            <p:spPr bwMode="auto">
              <a:xfrm>
                <a:off x="3894" y="199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410" name="Line 34"/>
              <p:cNvSpPr>
                <a:spLocks noChangeShapeType="1"/>
              </p:cNvSpPr>
              <p:nvPr/>
            </p:nvSpPr>
            <p:spPr bwMode="auto">
              <a:xfrm>
                <a:off x="4032" y="199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411" name="Line 35"/>
              <p:cNvSpPr>
                <a:spLocks noChangeShapeType="1"/>
              </p:cNvSpPr>
              <p:nvPr/>
            </p:nvSpPr>
            <p:spPr bwMode="auto">
              <a:xfrm>
                <a:off x="3886" y="1992"/>
                <a:ext cx="156" cy="0"/>
              </a:xfrm>
              <a:prstGeom prst="line">
                <a:avLst/>
              </a:prstGeom>
              <a:noFill/>
              <a:ln w="28575">
                <a:solidFill>
                  <a:srgbClr val="00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7412" name="Line 36"/>
            <p:cNvSpPr>
              <a:spLocks noChangeShapeType="1"/>
            </p:cNvSpPr>
            <p:nvPr/>
          </p:nvSpPr>
          <p:spPr bwMode="auto">
            <a:xfrm>
              <a:off x="3898" y="3174"/>
              <a:ext cx="0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17" name="Line 41"/>
            <p:cNvSpPr>
              <a:spLocks noChangeShapeType="1"/>
            </p:cNvSpPr>
            <p:nvPr/>
          </p:nvSpPr>
          <p:spPr bwMode="auto">
            <a:xfrm>
              <a:off x="4024" y="3456"/>
              <a:ext cx="0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18" name="Line 42"/>
            <p:cNvSpPr>
              <a:spLocks noChangeShapeType="1"/>
            </p:cNvSpPr>
            <p:nvPr/>
          </p:nvSpPr>
          <p:spPr bwMode="auto">
            <a:xfrm>
              <a:off x="4150" y="2904"/>
              <a:ext cx="0" cy="6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7419" name="Group 43"/>
            <p:cNvGrpSpPr>
              <a:grpSpLocks/>
            </p:cNvGrpSpPr>
            <p:nvPr/>
          </p:nvGrpSpPr>
          <p:grpSpPr bwMode="auto">
            <a:xfrm>
              <a:off x="4398" y="3030"/>
              <a:ext cx="156" cy="144"/>
              <a:chOff x="3886" y="1992"/>
              <a:chExt cx="156" cy="144"/>
            </a:xfrm>
          </p:grpSpPr>
          <p:sp>
            <p:nvSpPr>
              <p:cNvPr id="357420" name="Line 44"/>
              <p:cNvSpPr>
                <a:spLocks noChangeShapeType="1"/>
              </p:cNvSpPr>
              <p:nvPr/>
            </p:nvSpPr>
            <p:spPr bwMode="auto">
              <a:xfrm>
                <a:off x="3894" y="199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421" name="Line 45"/>
              <p:cNvSpPr>
                <a:spLocks noChangeShapeType="1"/>
              </p:cNvSpPr>
              <p:nvPr/>
            </p:nvSpPr>
            <p:spPr bwMode="auto">
              <a:xfrm>
                <a:off x="4032" y="199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422" name="Line 46"/>
              <p:cNvSpPr>
                <a:spLocks noChangeShapeType="1"/>
              </p:cNvSpPr>
              <p:nvPr/>
            </p:nvSpPr>
            <p:spPr bwMode="auto">
              <a:xfrm>
                <a:off x="3886" y="1992"/>
                <a:ext cx="156" cy="0"/>
              </a:xfrm>
              <a:prstGeom prst="line">
                <a:avLst/>
              </a:prstGeom>
              <a:noFill/>
              <a:ln w="28575">
                <a:solidFill>
                  <a:srgbClr val="00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7423" name="Line 47"/>
            <p:cNvSpPr>
              <a:spLocks noChangeShapeType="1"/>
            </p:cNvSpPr>
            <p:nvPr/>
          </p:nvSpPr>
          <p:spPr bwMode="auto">
            <a:xfrm>
              <a:off x="4408" y="317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28" name="Line 52"/>
            <p:cNvSpPr>
              <a:spLocks noChangeShapeType="1"/>
            </p:cNvSpPr>
            <p:nvPr/>
          </p:nvSpPr>
          <p:spPr bwMode="auto">
            <a:xfrm>
              <a:off x="4534" y="3732"/>
              <a:ext cx="0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29" name="Line 53"/>
            <p:cNvSpPr>
              <a:spLocks noChangeShapeType="1"/>
            </p:cNvSpPr>
            <p:nvPr/>
          </p:nvSpPr>
          <p:spPr bwMode="auto">
            <a:xfrm>
              <a:off x="4660" y="2904"/>
              <a:ext cx="0" cy="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32" name="Text Box 56"/>
            <p:cNvSpPr txBox="1">
              <a:spLocks noChangeArrowheads="1"/>
            </p:cNvSpPr>
            <p:nvPr/>
          </p:nvSpPr>
          <p:spPr bwMode="auto">
            <a:xfrm>
              <a:off x="4001" y="3391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  <a:sym typeface="Symbol" pitchFamily="18" charset="2"/>
                </a:rPr>
                <a:t>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57433" name="Text Box 57"/>
            <p:cNvSpPr txBox="1">
              <a:spLocks noChangeArrowheads="1"/>
            </p:cNvSpPr>
            <p:nvPr/>
          </p:nvSpPr>
          <p:spPr bwMode="auto">
            <a:xfrm>
              <a:off x="3875" y="3391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  <a:sym typeface="Symbol" pitchFamily="18" charset="2"/>
                </a:rPr>
                <a:t>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57435" name="Line 59"/>
            <p:cNvSpPr>
              <a:spLocks noChangeShapeType="1"/>
            </p:cNvSpPr>
            <p:nvPr/>
          </p:nvSpPr>
          <p:spPr bwMode="auto">
            <a:xfrm>
              <a:off x="4660" y="2902"/>
              <a:ext cx="876" cy="0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36" name="Line 60"/>
            <p:cNvSpPr>
              <a:spLocks noChangeShapeType="1"/>
            </p:cNvSpPr>
            <p:nvPr/>
          </p:nvSpPr>
          <p:spPr bwMode="auto">
            <a:xfrm>
              <a:off x="3712" y="2902"/>
              <a:ext cx="432" cy="0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37" name="Line 61"/>
            <p:cNvSpPr>
              <a:spLocks noChangeShapeType="1"/>
            </p:cNvSpPr>
            <p:nvPr/>
          </p:nvSpPr>
          <p:spPr bwMode="auto">
            <a:xfrm>
              <a:off x="3712" y="3174"/>
              <a:ext cx="186" cy="0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38" name="Line 62"/>
            <p:cNvSpPr>
              <a:spLocks noChangeShapeType="1"/>
            </p:cNvSpPr>
            <p:nvPr/>
          </p:nvSpPr>
          <p:spPr bwMode="auto">
            <a:xfrm>
              <a:off x="4036" y="3174"/>
              <a:ext cx="366" cy="0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439" name="Line 63"/>
            <p:cNvSpPr>
              <a:spLocks noChangeShapeType="1"/>
            </p:cNvSpPr>
            <p:nvPr/>
          </p:nvSpPr>
          <p:spPr bwMode="auto">
            <a:xfrm>
              <a:off x="4552" y="3174"/>
              <a:ext cx="984" cy="0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7465" name="Group 89"/>
            <p:cNvGrpSpPr>
              <a:grpSpLocks/>
            </p:cNvGrpSpPr>
            <p:nvPr/>
          </p:nvGrpSpPr>
          <p:grpSpPr bwMode="auto">
            <a:xfrm flipV="1">
              <a:off x="3712" y="3306"/>
              <a:ext cx="1824" cy="144"/>
              <a:chOff x="3712" y="3306"/>
              <a:chExt cx="1824" cy="144"/>
            </a:xfrm>
          </p:grpSpPr>
          <p:grpSp>
            <p:nvGrpSpPr>
              <p:cNvPr id="357413" name="Group 37"/>
              <p:cNvGrpSpPr>
                <a:grpSpLocks/>
              </p:cNvGrpSpPr>
              <p:nvPr/>
            </p:nvGrpSpPr>
            <p:grpSpPr bwMode="auto">
              <a:xfrm>
                <a:off x="4014" y="3306"/>
                <a:ext cx="156" cy="144"/>
                <a:chOff x="3886" y="1992"/>
                <a:chExt cx="156" cy="144"/>
              </a:xfrm>
            </p:grpSpPr>
            <p:sp>
              <p:nvSpPr>
                <p:cNvPr id="357414" name="Line 38"/>
                <p:cNvSpPr>
                  <a:spLocks noChangeShapeType="1"/>
                </p:cNvSpPr>
                <p:nvPr/>
              </p:nvSpPr>
              <p:spPr bwMode="auto">
                <a:xfrm>
                  <a:off x="3894" y="1992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0066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415" name="Line 39"/>
                <p:cNvSpPr>
                  <a:spLocks noChangeShapeType="1"/>
                </p:cNvSpPr>
                <p:nvPr/>
              </p:nvSpPr>
              <p:spPr bwMode="auto">
                <a:xfrm>
                  <a:off x="4032" y="1992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0066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416" name="Line 40"/>
                <p:cNvSpPr>
                  <a:spLocks noChangeShapeType="1"/>
                </p:cNvSpPr>
                <p:nvPr/>
              </p:nvSpPr>
              <p:spPr bwMode="auto">
                <a:xfrm>
                  <a:off x="3886" y="1992"/>
                  <a:ext cx="156" cy="0"/>
                </a:xfrm>
                <a:prstGeom prst="line">
                  <a:avLst/>
                </a:prstGeom>
                <a:noFill/>
                <a:ln w="28575">
                  <a:solidFill>
                    <a:srgbClr val="0066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7440" name="Line 64"/>
              <p:cNvSpPr>
                <a:spLocks noChangeShapeType="1"/>
              </p:cNvSpPr>
              <p:nvPr/>
            </p:nvSpPr>
            <p:spPr bwMode="auto">
              <a:xfrm>
                <a:off x="3712" y="3450"/>
                <a:ext cx="312" cy="0"/>
              </a:xfrm>
              <a:prstGeom prst="line">
                <a:avLst/>
              </a:prstGeom>
              <a:noFill/>
              <a:ln w="28575">
                <a:solidFill>
                  <a:srgbClr val="00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441" name="Line 65"/>
              <p:cNvSpPr>
                <a:spLocks noChangeShapeType="1"/>
              </p:cNvSpPr>
              <p:nvPr/>
            </p:nvSpPr>
            <p:spPr bwMode="auto">
              <a:xfrm>
                <a:off x="4168" y="3450"/>
                <a:ext cx="1368" cy="0"/>
              </a:xfrm>
              <a:prstGeom prst="line">
                <a:avLst/>
              </a:prstGeom>
              <a:noFill/>
              <a:ln w="28575">
                <a:solidFill>
                  <a:srgbClr val="00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7466" name="Group 90"/>
            <p:cNvGrpSpPr>
              <a:grpSpLocks/>
            </p:cNvGrpSpPr>
            <p:nvPr/>
          </p:nvGrpSpPr>
          <p:grpSpPr bwMode="auto">
            <a:xfrm flipV="1">
              <a:off x="3712" y="3582"/>
              <a:ext cx="1830" cy="144"/>
              <a:chOff x="3712" y="3582"/>
              <a:chExt cx="1830" cy="144"/>
            </a:xfrm>
          </p:grpSpPr>
          <p:grpSp>
            <p:nvGrpSpPr>
              <p:cNvPr id="357424" name="Group 48"/>
              <p:cNvGrpSpPr>
                <a:grpSpLocks/>
              </p:cNvGrpSpPr>
              <p:nvPr/>
            </p:nvGrpSpPr>
            <p:grpSpPr bwMode="auto">
              <a:xfrm>
                <a:off x="4524" y="3582"/>
                <a:ext cx="156" cy="144"/>
                <a:chOff x="3886" y="1992"/>
                <a:chExt cx="156" cy="144"/>
              </a:xfrm>
            </p:grpSpPr>
            <p:sp>
              <p:nvSpPr>
                <p:cNvPr id="357425" name="Line 49"/>
                <p:cNvSpPr>
                  <a:spLocks noChangeShapeType="1"/>
                </p:cNvSpPr>
                <p:nvPr/>
              </p:nvSpPr>
              <p:spPr bwMode="auto">
                <a:xfrm>
                  <a:off x="3894" y="1992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0066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426" name="Line 50"/>
                <p:cNvSpPr>
                  <a:spLocks noChangeShapeType="1"/>
                </p:cNvSpPr>
                <p:nvPr/>
              </p:nvSpPr>
              <p:spPr bwMode="auto">
                <a:xfrm>
                  <a:off x="4032" y="1992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0066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427" name="Line 51"/>
                <p:cNvSpPr>
                  <a:spLocks noChangeShapeType="1"/>
                </p:cNvSpPr>
                <p:nvPr/>
              </p:nvSpPr>
              <p:spPr bwMode="auto">
                <a:xfrm>
                  <a:off x="3886" y="1992"/>
                  <a:ext cx="156" cy="0"/>
                </a:xfrm>
                <a:prstGeom prst="line">
                  <a:avLst/>
                </a:prstGeom>
                <a:noFill/>
                <a:ln w="28575">
                  <a:solidFill>
                    <a:srgbClr val="0066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7442" name="Line 66"/>
              <p:cNvSpPr>
                <a:spLocks noChangeShapeType="1"/>
              </p:cNvSpPr>
              <p:nvPr/>
            </p:nvSpPr>
            <p:spPr bwMode="auto">
              <a:xfrm>
                <a:off x="3712" y="3726"/>
                <a:ext cx="828" cy="0"/>
              </a:xfrm>
              <a:prstGeom prst="line">
                <a:avLst/>
              </a:prstGeom>
              <a:noFill/>
              <a:ln w="28575">
                <a:solidFill>
                  <a:srgbClr val="00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443" name="Line 67"/>
              <p:cNvSpPr>
                <a:spLocks noChangeShapeType="1"/>
              </p:cNvSpPr>
              <p:nvPr/>
            </p:nvSpPr>
            <p:spPr bwMode="auto">
              <a:xfrm>
                <a:off x="4672" y="3726"/>
                <a:ext cx="870" cy="0"/>
              </a:xfrm>
              <a:prstGeom prst="line">
                <a:avLst/>
              </a:prstGeom>
              <a:noFill/>
              <a:ln w="28575">
                <a:solidFill>
                  <a:srgbClr val="00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7444" name="Rectangle 68"/>
            <p:cNvSpPr>
              <a:spLocks noChangeArrowheads="1"/>
            </p:cNvSpPr>
            <p:nvPr/>
          </p:nvSpPr>
          <p:spPr bwMode="auto">
            <a:xfrm>
              <a:off x="3491" y="2696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 i="1"/>
                <a:t>Q</a:t>
              </a:r>
            </a:p>
          </p:txBody>
        </p:sp>
        <p:sp>
          <p:nvSpPr>
            <p:cNvPr id="357445" name="Rectangle 69"/>
            <p:cNvSpPr>
              <a:spLocks noChangeArrowheads="1"/>
            </p:cNvSpPr>
            <p:nvPr/>
          </p:nvSpPr>
          <p:spPr bwMode="auto">
            <a:xfrm>
              <a:off x="3502" y="2978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 i="1"/>
                <a:t>T</a:t>
              </a:r>
            </a:p>
          </p:txBody>
        </p:sp>
        <p:sp>
          <p:nvSpPr>
            <p:cNvPr id="357446" name="Rectangle 70"/>
            <p:cNvSpPr>
              <a:spLocks noChangeArrowheads="1"/>
            </p:cNvSpPr>
            <p:nvPr/>
          </p:nvSpPr>
          <p:spPr bwMode="auto">
            <a:xfrm>
              <a:off x="3480" y="3260"/>
              <a:ext cx="2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 i="1"/>
                <a:t>S’</a:t>
              </a:r>
            </a:p>
          </p:txBody>
        </p:sp>
        <p:sp>
          <p:nvSpPr>
            <p:cNvPr id="357447" name="Rectangle 71"/>
            <p:cNvSpPr>
              <a:spLocks noChangeArrowheads="1"/>
            </p:cNvSpPr>
            <p:nvPr/>
          </p:nvSpPr>
          <p:spPr bwMode="auto">
            <a:xfrm>
              <a:off x="3459" y="3530"/>
              <a:ext cx="2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 i="1"/>
                <a:t>R’’</a:t>
              </a:r>
            </a:p>
          </p:txBody>
        </p:sp>
      </p:grpSp>
      <p:grpSp>
        <p:nvGrpSpPr>
          <p:cNvPr id="357450" name="Group 74"/>
          <p:cNvGrpSpPr>
            <a:grpSpLocks/>
          </p:cNvGrpSpPr>
          <p:nvPr/>
        </p:nvGrpSpPr>
        <p:grpSpPr bwMode="auto">
          <a:xfrm>
            <a:off x="2347912" y="2011362"/>
            <a:ext cx="407988" cy="2000250"/>
            <a:chOff x="1510" y="1454"/>
            <a:chExt cx="257" cy="1260"/>
          </a:xfrm>
        </p:grpSpPr>
        <p:sp>
          <p:nvSpPr>
            <p:cNvPr id="357448" name="Text Box 72"/>
            <p:cNvSpPr txBox="1">
              <a:spLocks noChangeArrowheads="1"/>
            </p:cNvSpPr>
            <p:nvPr/>
          </p:nvSpPr>
          <p:spPr bwMode="auto">
            <a:xfrm>
              <a:off x="1530" y="1454"/>
              <a:ext cx="2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 i="1"/>
                <a:t>S’</a:t>
              </a:r>
            </a:p>
          </p:txBody>
        </p:sp>
        <p:sp>
          <p:nvSpPr>
            <p:cNvPr id="357449" name="Text Box 73"/>
            <p:cNvSpPr txBox="1">
              <a:spLocks noChangeArrowheads="1"/>
            </p:cNvSpPr>
            <p:nvPr/>
          </p:nvSpPr>
          <p:spPr bwMode="auto">
            <a:xfrm>
              <a:off x="1510" y="2502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 i="1"/>
                <a:t>R’</a:t>
              </a:r>
            </a:p>
          </p:txBody>
        </p:sp>
      </p:grpSp>
      <p:grpSp>
        <p:nvGrpSpPr>
          <p:cNvPr id="357451" name="Group 75"/>
          <p:cNvGrpSpPr>
            <a:grpSpLocks/>
          </p:cNvGrpSpPr>
          <p:nvPr/>
        </p:nvGrpSpPr>
        <p:grpSpPr bwMode="auto">
          <a:xfrm>
            <a:off x="1608137" y="4529137"/>
            <a:ext cx="2005013" cy="1438275"/>
            <a:chOff x="3888" y="1902"/>
            <a:chExt cx="1263" cy="906"/>
          </a:xfrm>
        </p:grpSpPr>
        <p:sp>
          <p:nvSpPr>
            <p:cNvPr id="357452" name="Rectangle 76"/>
            <p:cNvSpPr>
              <a:spLocks noChangeArrowheads="1"/>
            </p:cNvSpPr>
            <p:nvPr/>
          </p:nvSpPr>
          <p:spPr bwMode="auto">
            <a:xfrm rot="5400000">
              <a:off x="4062" y="2130"/>
              <a:ext cx="906" cy="4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r>
                <a:rPr lang="en-US" sz="1800">
                  <a:solidFill>
                    <a:schemeClr val="tx1"/>
                  </a:solidFill>
                </a:rPr>
                <a:t>FF</a:t>
              </a:r>
              <a:endParaRPr lang="en-US" sz="2400">
                <a:latin typeface="Tahoma" pitchFamily="34" charset="0"/>
              </a:endParaRPr>
            </a:p>
          </p:txBody>
        </p:sp>
        <p:grpSp>
          <p:nvGrpSpPr>
            <p:cNvPr id="357453" name="Group 77"/>
            <p:cNvGrpSpPr>
              <a:grpSpLocks/>
            </p:cNvGrpSpPr>
            <p:nvPr/>
          </p:nvGrpSpPr>
          <p:grpSpPr bwMode="auto">
            <a:xfrm>
              <a:off x="4740" y="1934"/>
              <a:ext cx="411" cy="842"/>
              <a:chOff x="4740" y="1955"/>
              <a:chExt cx="411" cy="842"/>
            </a:xfrm>
          </p:grpSpPr>
          <p:grpSp>
            <p:nvGrpSpPr>
              <p:cNvPr id="357454" name="Group 78"/>
              <p:cNvGrpSpPr>
                <a:grpSpLocks/>
              </p:cNvGrpSpPr>
              <p:nvPr/>
            </p:nvGrpSpPr>
            <p:grpSpPr bwMode="auto">
              <a:xfrm>
                <a:off x="4752" y="1955"/>
                <a:ext cx="396" cy="290"/>
                <a:chOff x="4752" y="1955"/>
                <a:chExt cx="396" cy="290"/>
              </a:xfrm>
            </p:grpSpPr>
            <p:sp>
              <p:nvSpPr>
                <p:cNvPr id="357455" name="Line 79"/>
                <p:cNvSpPr>
                  <a:spLocks noChangeShapeType="1"/>
                </p:cNvSpPr>
                <p:nvPr/>
              </p:nvSpPr>
              <p:spPr bwMode="auto">
                <a:xfrm>
                  <a:off x="4752" y="2100"/>
                  <a:ext cx="17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456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896" y="1955"/>
                  <a:ext cx="252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400" i="1">
                      <a:latin typeface="Tahoma" pitchFamily="34" charset="0"/>
                    </a:rPr>
                    <a:t>Q</a:t>
                  </a:r>
                  <a:endParaRPr lang="en-US" sz="2400">
                    <a:latin typeface="Tahoma" pitchFamily="34" charset="0"/>
                  </a:endParaRPr>
                </a:p>
              </p:txBody>
            </p:sp>
          </p:grpSp>
          <p:grpSp>
            <p:nvGrpSpPr>
              <p:cNvPr id="357457" name="Group 81"/>
              <p:cNvGrpSpPr>
                <a:grpSpLocks/>
              </p:cNvGrpSpPr>
              <p:nvPr/>
            </p:nvGrpSpPr>
            <p:grpSpPr bwMode="auto">
              <a:xfrm>
                <a:off x="4740" y="2507"/>
                <a:ext cx="411" cy="290"/>
                <a:chOff x="4740" y="2507"/>
                <a:chExt cx="411" cy="290"/>
              </a:xfrm>
            </p:grpSpPr>
            <p:sp>
              <p:nvSpPr>
                <p:cNvPr id="357458" name="Line 82"/>
                <p:cNvSpPr>
                  <a:spLocks noChangeShapeType="1"/>
                </p:cNvSpPr>
                <p:nvPr/>
              </p:nvSpPr>
              <p:spPr bwMode="auto">
                <a:xfrm>
                  <a:off x="4740" y="2652"/>
                  <a:ext cx="17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745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858" y="2507"/>
                  <a:ext cx="293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sz="2400" i="1">
                      <a:latin typeface="Tahoma" pitchFamily="34" charset="0"/>
                    </a:rPr>
                    <a:t>Q’</a:t>
                  </a:r>
                  <a:endParaRPr lang="en-US" sz="2400">
                    <a:latin typeface="Tahoma" pitchFamily="34" charset="0"/>
                  </a:endParaRPr>
                </a:p>
              </p:txBody>
            </p:sp>
          </p:grpSp>
        </p:grpSp>
        <p:grpSp>
          <p:nvGrpSpPr>
            <p:cNvPr id="357460" name="Group 84"/>
            <p:cNvGrpSpPr>
              <a:grpSpLocks/>
            </p:cNvGrpSpPr>
            <p:nvPr/>
          </p:nvGrpSpPr>
          <p:grpSpPr bwMode="auto">
            <a:xfrm>
              <a:off x="3888" y="2210"/>
              <a:ext cx="402" cy="290"/>
              <a:chOff x="3888" y="2231"/>
              <a:chExt cx="402" cy="290"/>
            </a:xfrm>
          </p:grpSpPr>
          <p:sp>
            <p:nvSpPr>
              <p:cNvPr id="357461" name="Line 85"/>
              <p:cNvSpPr>
                <a:spLocks noChangeShapeType="1"/>
              </p:cNvSpPr>
              <p:nvPr/>
            </p:nvSpPr>
            <p:spPr bwMode="auto">
              <a:xfrm>
                <a:off x="4116" y="2376"/>
                <a:ext cx="17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7462" name="Text Box 86"/>
              <p:cNvSpPr txBox="1">
                <a:spLocks noChangeArrowheads="1"/>
              </p:cNvSpPr>
              <p:nvPr/>
            </p:nvSpPr>
            <p:spPr bwMode="auto">
              <a:xfrm>
                <a:off x="3888" y="2231"/>
                <a:ext cx="228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400" i="1">
                    <a:latin typeface="Tahoma" pitchFamily="34" charset="0"/>
                  </a:rPr>
                  <a:t>T</a:t>
                </a:r>
                <a:endParaRPr lang="en-US" sz="2400">
                  <a:latin typeface="Tahoma" pitchFamily="34" charset="0"/>
                </a:endParaRPr>
              </a:p>
            </p:txBody>
          </p:sp>
        </p:grpSp>
      </p:grpSp>
      <p:sp>
        <p:nvSpPr>
          <p:cNvPr id="357463" name="Text Box 87"/>
          <p:cNvSpPr txBox="1">
            <a:spLocks noChangeArrowheads="1"/>
          </p:cNvSpPr>
          <p:nvPr/>
        </p:nvSpPr>
        <p:spPr bwMode="auto">
          <a:xfrm>
            <a:off x="5700712" y="1522323"/>
            <a:ext cx="272863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happens if the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input is at 1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a longer time?</a:t>
            </a:r>
          </a:p>
        </p:txBody>
      </p:sp>
      <p:sp>
        <p:nvSpPr>
          <p:cNvPr id="357464" name="Text Box 88"/>
          <p:cNvSpPr txBox="1">
            <a:spLocks noChangeArrowheads="1"/>
          </p:cNvSpPr>
          <p:nvPr/>
        </p:nvSpPr>
        <p:spPr bwMode="auto">
          <a:xfrm>
            <a:off x="5700712" y="2802364"/>
            <a:ext cx="29835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flip-flop oscillates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until T goes back to 0.</a:t>
            </a:r>
          </a:p>
        </p:txBody>
      </p:sp>
    </p:spTree>
    <p:extLst>
      <p:ext uri="{BB962C8B-B14F-4D97-AF65-F5344CB8AC3E}">
        <p14:creationId xmlns:p14="http://schemas.microsoft.com/office/powerpoint/2010/main" val="362568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5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7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7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7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7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3" grpId="0" animBg="1"/>
      <p:bldP spid="357388" grpId="0" animBg="1"/>
      <p:bldP spid="357382" grpId="0" animBg="1"/>
      <p:bldP spid="357384" grpId="0" animBg="1"/>
      <p:bldP spid="357392" grpId="0" animBg="1"/>
      <p:bldP spid="357393" grpId="0" animBg="1"/>
      <p:bldP spid="357394" grpId="0" animBg="1" autoUpdateAnimBg="0"/>
      <p:bldP spid="357463" grpId="0" autoUpdateAnimBg="0"/>
      <p:bldP spid="35746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D latch</a:t>
            </a:r>
          </a:p>
        </p:txBody>
      </p:sp>
      <p:graphicFrame>
        <p:nvGraphicFramePr>
          <p:cNvPr id="310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028303"/>
              </p:ext>
            </p:extLst>
          </p:nvPr>
        </p:nvGraphicFramePr>
        <p:xfrm>
          <a:off x="1600200" y="1600200"/>
          <a:ext cx="5638800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6" name="Artwork" r:id="rId3" imgW="4495238" imgH="1704762" progId="Adobe.Illustrator.7">
                  <p:embed/>
                </p:oleObj>
              </mc:Choice>
              <mc:Fallback>
                <p:oleObj name="Artwork" r:id="rId3" imgW="4495238" imgH="1704762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5638800" cy="213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505346"/>
              </p:ext>
            </p:extLst>
          </p:nvPr>
        </p:nvGraphicFramePr>
        <p:xfrm>
          <a:off x="2908300" y="4076700"/>
          <a:ext cx="3048000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7" name="Artwork" r:id="rId5" imgW="1647619" imgH="1047619" progId="Adobe.Illustrator.7">
                  <p:embed/>
                </p:oleObj>
              </mc:Choice>
              <mc:Fallback>
                <p:oleObj name="Artwork" r:id="rId5" imgW="1647619" imgH="1047619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4076700"/>
                        <a:ext cx="3048000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848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D-latch operation</a:t>
            </a:r>
          </a:p>
        </p:txBody>
      </p:sp>
      <p:graphicFrame>
        <p:nvGraphicFramePr>
          <p:cNvPr id="311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192702"/>
              </p:ext>
            </p:extLst>
          </p:nvPr>
        </p:nvGraphicFramePr>
        <p:xfrm>
          <a:off x="127000" y="2514600"/>
          <a:ext cx="89154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7" name="Artwork" r:id="rId3" imgW="8600000" imgH="1238423" progId="Adobe.Illustrator.7">
                  <p:embed/>
                </p:oleObj>
              </mc:Choice>
              <mc:Fallback>
                <p:oleObj name="Artwork" r:id="rId3" imgW="8600000" imgH="1238423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2514600"/>
                        <a:ext cx="89154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4669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D-latch timing parameters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Propagation delay (from C or D)</a:t>
            </a:r>
          </a:p>
          <a:p>
            <a:r>
              <a:rPr lang="en-US" sz="2800" dirty="0"/>
              <a:t>Setup time (D before C edge)</a:t>
            </a:r>
          </a:p>
          <a:p>
            <a:r>
              <a:rPr lang="en-US" sz="2800" dirty="0"/>
              <a:t>Hold time (D after C edge)</a:t>
            </a:r>
          </a:p>
        </p:txBody>
      </p:sp>
      <p:graphicFrame>
        <p:nvGraphicFramePr>
          <p:cNvPr id="312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208426"/>
              </p:ext>
            </p:extLst>
          </p:nvPr>
        </p:nvGraphicFramePr>
        <p:xfrm>
          <a:off x="601662" y="3352800"/>
          <a:ext cx="7932738" cy="295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1" name="Artwork" r:id="rId3" imgW="8590476" imgH="2514286" progId="Adobe.Illustrator.7">
                  <p:embed/>
                </p:oleObj>
              </mc:Choice>
              <mc:Fallback>
                <p:oleObj name="Artwork" r:id="rId3" imgW="8590476" imgH="2514286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2" y="3352800"/>
                        <a:ext cx="7932738" cy="295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554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Edge-triggered D flip-flop behavior</a:t>
            </a:r>
          </a:p>
        </p:txBody>
      </p:sp>
      <p:graphicFrame>
        <p:nvGraphicFramePr>
          <p:cNvPr id="313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625870"/>
              </p:ext>
            </p:extLst>
          </p:nvPr>
        </p:nvGraphicFramePr>
        <p:xfrm>
          <a:off x="3898900" y="1639887"/>
          <a:ext cx="5029200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1" name="Artwork" r:id="rId3" imgW="4219048" imgH="1267002" progId="Adobe.Illustrator.7">
                  <p:embed/>
                </p:oleObj>
              </mc:Choice>
              <mc:Fallback>
                <p:oleObj name="Artwork" r:id="rId3" imgW="4219048" imgH="1267002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1639887"/>
                        <a:ext cx="5029200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65038"/>
              </p:ext>
            </p:extLst>
          </p:nvPr>
        </p:nvGraphicFramePr>
        <p:xfrm>
          <a:off x="317500" y="1525587"/>
          <a:ext cx="22860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2" name="Artwork" r:id="rId5" imgW="1867161" imgH="1428949" progId="Adobe.Illustrator.7">
                  <p:embed/>
                </p:oleObj>
              </mc:Choice>
              <mc:Fallback>
                <p:oleObj name="Artwork" r:id="rId5" imgW="1867161" imgH="1428949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1525587"/>
                        <a:ext cx="228600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198427"/>
              </p:ext>
            </p:extLst>
          </p:nvPr>
        </p:nvGraphicFramePr>
        <p:xfrm>
          <a:off x="369888" y="3557587"/>
          <a:ext cx="8583612" cy="261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3" name="Artwork" r:id="rId7" imgW="8580952" imgH="2180952" progId="Adobe.Illustrator.7">
                  <p:embed/>
                </p:oleObj>
              </mc:Choice>
              <mc:Fallback>
                <p:oleObj name="Artwork" r:id="rId7" imgW="8580952" imgH="2180952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3557587"/>
                        <a:ext cx="8583612" cy="261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191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Edge-triggered D flip-flop behavior</a:t>
            </a:r>
          </a:p>
        </p:txBody>
      </p:sp>
      <p:graphicFrame>
        <p:nvGraphicFramePr>
          <p:cNvPr id="3584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148563"/>
              </p:ext>
            </p:extLst>
          </p:nvPr>
        </p:nvGraphicFramePr>
        <p:xfrm>
          <a:off x="3657600" y="1905000"/>
          <a:ext cx="5029200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5" name="Artwork" r:id="rId3" imgW="4219048" imgH="1267002" progId="Adobe.Illustrator.7">
                  <p:embed/>
                </p:oleObj>
              </mc:Choice>
              <mc:Fallback>
                <p:oleObj name="Artwork" r:id="rId3" imgW="4219048" imgH="1267002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905000"/>
                        <a:ext cx="5029200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64324"/>
              </p:ext>
            </p:extLst>
          </p:nvPr>
        </p:nvGraphicFramePr>
        <p:xfrm>
          <a:off x="609600" y="1790700"/>
          <a:ext cx="22860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6" name="Artwork" r:id="rId5" imgW="1867161" imgH="1428949" progId="Adobe.Illustrator.7">
                  <p:embed/>
                </p:oleObj>
              </mc:Choice>
              <mc:Fallback>
                <p:oleObj name="Artwork" r:id="rId5" imgW="1867161" imgH="1428949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90700"/>
                        <a:ext cx="228600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53476"/>
              </p:ext>
            </p:extLst>
          </p:nvPr>
        </p:nvGraphicFramePr>
        <p:xfrm>
          <a:off x="3556000" y="4343400"/>
          <a:ext cx="13716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7" name="Artwork" r:id="rId7" imgW="1162212" imgH="704948" progId="Adobe.Illustrator.7">
                  <p:embed/>
                </p:oleObj>
              </mc:Choice>
              <mc:Fallback>
                <p:oleObj name="Artwork" r:id="rId7" imgW="1162212" imgH="704948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4343400"/>
                        <a:ext cx="13716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759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Bistable</a:t>
            </a:r>
            <a:r>
              <a:rPr lang="en-US" altLang="ko-KR" dirty="0"/>
              <a:t> </a:t>
            </a:r>
            <a:r>
              <a:rPr lang="en-US" altLang="ko-KR" dirty="0" smtClean="0"/>
              <a:t>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5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9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FF vs. Latch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/>
              <a:t>Latches and flip-flops </a:t>
            </a:r>
            <a:r>
              <a:rPr lang="en-US" sz="2800" dirty="0"/>
              <a:t>(FFs) are the basic building blocks of sequential circuits.</a:t>
            </a:r>
          </a:p>
          <a:p>
            <a:endParaRPr lang="en-US" sz="2800" dirty="0"/>
          </a:p>
          <a:p>
            <a:pPr lvl="1"/>
            <a:r>
              <a:rPr lang="en-US" sz="2400" dirty="0" smtClean="0"/>
              <a:t>latch: </a:t>
            </a:r>
            <a:r>
              <a:rPr lang="en-US" sz="2400" dirty="0" err="1" smtClean="0"/>
              <a:t>bistable</a:t>
            </a:r>
            <a:r>
              <a:rPr lang="en-US" sz="2400" dirty="0" smtClean="0"/>
              <a:t> </a:t>
            </a:r>
            <a:r>
              <a:rPr lang="en-US" sz="2400" dirty="0"/>
              <a:t>memory device with level sensitive triggering (no clock), </a:t>
            </a:r>
            <a:r>
              <a:rPr lang="en-US" sz="2400" dirty="0">
                <a:solidFill>
                  <a:schemeClr val="hlink"/>
                </a:solidFill>
              </a:rPr>
              <a:t>watches all of its inputs continuously and changes its outputs, independent of a clocking signal</a:t>
            </a:r>
            <a:r>
              <a:rPr lang="en-US" sz="2400" dirty="0" smtClean="0"/>
              <a:t>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flip-flop: </a:t>
            </a:r>
            <a:r>
              <a:rPr lang="en-US" sz="2400" dirty="0" err="1"/>
              <a:t>bistable</a:t>
            </a:r>
            <a:r>
              <a:rPr lang="en-US" sz="2400" dirty="0"/>
              <a:t> memory device with edge-triggering (with clock), </a:t>
            </a:r>
            <a:r>
              <a:rPr lang="en-US" sz="2400" dirty="0">
                <a:solidFill>
                  <a:schemeClr val="hlink"/>
                </a:solidFill>
              </a:rPr>
              <a:t>samples its inputs, and changes its output only at times determined by a clocking signal</a:t>
            </a:r>
            <a:r>
              <a:rPr lang="en-US" sz="2400" dirty="0"/>
              <a:t>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84528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D flip-flop timing parameters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Propagation delay (from CLK)</a:t>
            </a:r>
          </a:p>
          <a:p>
            <a:r>
              <a:rPr lang="en-US" sz="2800" dirty="0"/>
              <a:t>Setup time (D before CLK)</a:t>
            </a:r>
          </a:p>
          <a:p>
            <a:r>
              <a:rPr lang="en-US" sz="2800" dirty="0"/>
              <a:t>Hold time (D after CLK)</a:t>
            </a:r>
          </a:p>
        </p:txBody>
      </p:sp>
      <p:graphicFrame>
        <p:nvGraphicFramePr>
          <p:cNvPr id="314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193507"/>
              </p:ext>
            </p:extLst>
          </p:nvPr>
        </p:nvGraphicFramePr>
        <p:xfrm>
          <a:off x="0" y="3276600"/>
          <a:ext cx="9139238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6" name="Artwork" r:id="rId3" imgW="8678486" imgH="2514286" progId="Adobe.Illustrator.7">
                  <p:embed/>
                </p:oleObj>
              </mc:Choice>
              <mc:Fallback>
                <p:oleObj name="Artwork" r:id="rId3" imgW="8678486" imgH="2514286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76600"/>
                        <a:ext cx="9139238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798818"/>
              </p:ext>
            </p:extLst>
          </p:nvPr>
        </p:nvGraphicFramePr>
        <p:xfrm>
          <a:off x="6934200" y="1828800"/>
          <a:ext cx="13716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7" name="Artwork" r:id="rId5" imgW="1162212" imgH="704948" progId="Adobe.Illustrator.7">
                  <p:embed/>
                </p:oleObj>
              </mc:Choice>
              <mc:Fallback>
                <p:oleObj name="Artwork" r:id="rId5" imgW="1162212" imgH="704948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828800"/>
                        <a:ext cx="13716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029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Other D flip-flop variations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2450"/>
            <a:ext cx="8178800" cy="785813"/>
          </a:xfrm>
        </p:spPr>
        <p:txBody>
          <a:bodyPr>
            <a:normAutofit/>
          </a:bodyPr>
          <a:lstStyle/>
          <a:p>
            <a:r>
              <a:rPr lang="en-US" sz="2800" dirty="0"/>
              <a:t>Negative-edge triggered</a:t>
            </a:r>
          </a:p>
        </p:txBody>
      </p:sp>
      <p:graphicFrame>
        <p:nvGraphicFramePr>
          <p:cNvPr id="317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419137"/>
              </p:ext>
            </p:extLst>
          </p:nvPr>
        </p:nvGraphicFramePr>
        <p:xfrm>
          <a:off x="6121400" y="1600200"/>
          <a:ext cx="16764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3" name="Artwork" r:id="rId3" imgW="1162212" imgH="704948" progId="Adobe.Illustrator.7">
                  <p:embed/>
                </p:oleObj>
              </mc:Choice>
              <mc:Fallback>
                <p:oleObj name="Artwork" r:id="rId3" imgW="1162212" imgH="704948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1600200"/>
                        <a:ext cx="16764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445" name="Group 5"/>
          <p:cNvGrpSpPr>
            <a:grpSpLocks/>
          </p:cNvGrpSpPr>
          <p:nvPr/>
        </p:nvGrpSpPr>
        <p:grpSpPr bwMode="auto">
          <a:xfrm>
            <a:off x="685800" y="3429000"/>
            <a:ext cx="7772400" cy="1762125"/>
            <a:chOff x="432" y="1488"/>
            <a:chExt cx="4896" cy="1110"/>
          </a:xfrm>
        </p:grpSpPr>
        <p:sp>
          <p:nvSpPr>
            <p:cNvPr id="317446" name="Rectangle 6"/>
            <p:cNvSpPr>
              <a:spLocks noChangeArrowheads="1"/>
            </p:cNvSpPr>
            <p:nvPr/>
          </p:nvSpPr>
          <p:spPr bwMode="auto">
            <a:xfrm>
              <a:off x="432" y="1536"/>
              <a:ext cx="4896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Char char="z"/>
              </a:pPr>
              <a:r>
                <a:rPr kumimoji="1" lang="en-US" sz="2800" dirty="0">
                  <a:solidFill>
                    <a:schemeClr val="tx1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Clock enable</a:t>
              </a:r>
            </a:p>
          </p:txBody>
        </p:sp>
        <p:graphicFrame>
          <p:nvGraphicFramePr>
            <p:cNvPr id="317447" name="Object 7"/>
            <p:cNvGraphicFramePr>
              <a:graphicFrameLocks noChangeAspect="1"/>
            </p:cNvGraphicFramePr>
            <p:nvPr/>
          </p:nvGraphicFramePr>
          <p:xfrm>
            <a:off x="2520" y="1488"/>
            <a:ext cx="2664" cy="1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04" name="Artwork" r:id="rId5" imgW="4229690" imgH="1762371" progId="Adobe.Illustrator.7">
                    <p:embed/>
                  </p:oleObj>
                </mc:Choice>
                <mc:Fallback>
                  <p:oleObj name="Artwork" r:id="rId5" imgW="4229690" imgH="1762371" progId="Adobe.Illustrator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0" y="1488"/>
                          <a:ext cx="2664" cy="1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4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158470"/>
              </p:ext>
            </p:extLst>
          </p:nvPr>
        </p:nvGraphicFramePr>
        <p:xfrm>
          <a:off x="1981200" y="4191000"/>
          <a:ext cx="1447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5" name="Artwork" r:id="rId7" imgW="1162212" imgH="866896" progId="Adobe.Illustrator.7">
                  <p:embed/>
                </p:oleObj>
              </mc:Choice>
              <mc:Fallback>
                <p:oleObj name="Artwork" r:id="rId7" imgW="1162212" imgH="866896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91000"/>
                        <a:ext cx="14478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986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D FF with asynchronous inputs</a:t>
            </a:r>
          </a:p>
        </p:txBody>
      </p:sp>
      <p:sp>
        <p:nvSpPr>
          <p:cNvPr id="747524" name="Text Box 4"/>
          <p:cNvSpPr txBox="1">
            <a:spLocks noChangeArrowheads="1"/>
          </p:cNvSpPr>
          <p:nvPr/>
        </p:nvSpPr>
        <p:spPr bwMode="auto">
          <a:xfrm>
            <a:off x="495300" y="1371600"/>
            <a:ext cx="838200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Force the D FF to a particular state independent of the CLK and 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inputs</a:t>
            </a: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(Preset) and CLR (Clear)</a:t>
            </a:r>
          </a:p>
        </p:txBody>
      </p:sp>
      <p:pic>
        <p:nvPicPr>
          <p:cNvPr id="747525" name="Picture 5" descr="detprcl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22600"/>
            <a:ext cx="86487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4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J-K </a:t>
            </a:r>
            <a:r>
              <a:rPr lang="en-US" sz="3600" dirty="0" smtClean="0"/>
              <a:t>flip-flop</a:t>
            </a:r>
            <a:endParaRPr lang="en-US" sz="3600" dirty="0"/>
          </a:p>
        </p:txBody>
      </p:sp>
      <p:graphicFrame>
        <p:nvGraphicFramePr>
          <p:cNvPr id="319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969855"/>
              </p:ext>
            </p:extLst>
          </p:nvPr>
        </p:nvGraphicFramePr>
        <p:xfrm>
          <a:off x="1371600" y="1371600"/>
          <a:ext cx="6172200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7" name="Artwork" r:id="rId3" imgW="4847619" imgH="1905266" progId="Adobe.Illustrator.7">
                  <p:embed/>
                </p:oleObj>
              </mc:Choice>
              <mc:Fallback>
                <p:oleObj name="Artwork" r:id="rId3" imgW="4847619" imgH="1905266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371600"/>
                        <a:ext cx="6172200" cy="242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3" name="Object 5"/>
          <p:cNvGraphicFramePr>
            <a:graphicFrameLocks noChangeAspect="1"/>
          </p:cNvGraphicFramePr>
          <p:nvPr/>
        </p:nvGraphicFramePr>
        <p:xfrm>
          <a:off x="2006600" y="4178300"/>
          <a:ext cx="2819400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Artwork" r:id="rId5" imgW="2172003" imgH="1961905" progId="Adobe.Illustrator.7">
                  <p:embed/>
                </p:oleObj>
              </mc:Choice>
              <mc:Fallback>
                <p:oleObj name="Artwork" r:id="rId5" imgW="2172003" imgH="1961905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4178300"/>
                        <a:ext cx="2819400" cy="254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776338"/>
              </p:ext>
            </p:extLst>
          </p:nvPr>
        </p:nvGraphicFramePr>
        <p:xfrm>
          <a:off x="5638800" y="4851400"/>
          <a:ext cx="16764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9" name="Artwork" r:id="rId7" imgW="1123810" imgH="704948" progId="Adobe.Illustrator.7">
                  <p:embed/>
                </p:oleObj>
              </mc:Choice>
              <mc:Fallback>
                <p:oleObj name="Artwork" r:id="rId7" imgW="1123810" imgH="704948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851400"/>
                        <a:ext cx="16764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231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 (toggle) flip-flop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1"/>
            <a:ext cx="6248400" cy="31241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Change state on every stick of the lock</a:t>
            </a:r>
            <a:endParaRPr lang="en-US" sz="28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883BA6D-1CB4-4AB8-A3E0-79B70656C729}" type="slidenum">
              <a:rPr lang="en-US"/>
              <a:pPr/>
              <a:t>35</a:t>
            </a:fld>
            <a:endParaRPr lang="en-US"/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55" y="5008179"/>
            <a:ext cx="349134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876800"/>
            <a:ext cx="3880019" cy="1731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57" y="1907628"/>
            <a:ext cx="1814286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7" y="2007477"/>
            <a:ext cx="65532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471055" y="3716721"/>
            <a:ext cx="7772400" cy="12954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 smtClean="0"/>
              <a:t>How to build a T FF using?</a:t>
            </a:r>
          </a:p>
          <a:p>
            <a:pPr lvl="1">
              <a:lnSpc>
                <a:spcPct val="90000"/>
              </a:lnSpc>
            </a:pPr>
            <a:r>
              <a:rPr lang="en-US" sz="2300" dirty="0" smtClean="0"/>
              <a:t> 	</a:t>
            </a:r>
            <a:r>
              <a:rPr lang="en-US" sz="2400" dirty="0" smtClean="0"/>
              <a:t>D FF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  J-K FF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077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Notes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30000"/>
              </a:spcBef>
              <a:buFontTx/>
              <a:buChar char="•"/>
            </a:pPr>
            <a:r>
              <a:rPr lang="en-US" sz="2800" dirty="0">
                <a:ea typeface="ＭＳ Ｐゴシック" pitchFamily="34" charset="-128"/>
              </a:rPr>
              <a:t>When power is applied, it is not possible to predict the starting state of a flip-flop’s </a:t>
            </a:r>
            <a:r>
              <a:rPr lang="en-US" sz="2800" dirty="0" smtClean="0">
                <a:ea typeface="ＭＳ Ｐゴシック" pitchFamily="34" charset="-128"/>
              </a:rPr>
              <a:t>output</a:t>
            </a:r>
            <a:endParaRPr lang="en-US" sz="2800" dirty="0">
              <a:ea typeface="ＭＳ Ｐゴシック" pitchFamily="34" charset="-128"/>
            </a:endParaRPr>
          </a:p>
          <a:p>
            <a:pPr lvl="1">
              <a:spcBef>
                <a:spcPct val="10000"/>
              </a:spcBef>
              <a:buFontTx/>
              <a:buChar char="–"/>
            </a:pPr>
            <a:r>
              <a:rPr lang="en-US" sz="2400" dirty="0">
                <a:ea typeface="ＭＳ Ｐゴシック" pitchFamily="34" charset="-128"/>
              </a:rPr>
              <a:t>If SET and RESET inputs are in their inactive </a:t>
            </a:r>
            <a:r>
              <a:rPr lang="en-US" sz="2400" dirty="0" smtClean="0">
                <a:ea typeface="ＭＳ Ｐゴシック" pitchFamily="34" charset="-128"/>
              </a:rPr>
              <a:t>state</a:t>
            </a:r>
          </a:p>
          <a:p>
            <a:pPr lvl="1">
              <a:spcBef>
                <a:spcPct val="10000"/>
              </a:spcBef>
              <a:buFontTx/>
              <a:buChar char="–"/>
            </a:pPr>
            <a:endParaRPr lang="en-US" sz="2400" dirty="0">
              <a:ea typeface="ＭＳ Ｐゴシック" pitchFamily="34" charset="-128"/>
            </a:endParaRP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sz="2800" dirty="0">
                <a:ea typeface="ＭＳ Ｐゴシック" pitchFamily="34" charset="-128"/>
              </a:rPr>
              <a:t>To start a latch or FF in a particular state, it must be </a:t>
            </a:r>
            <a:r>
              <a:rPr lang="en-US" sz="2800" b="1" i="1" dirty="0">
                <a:ea typeface="ＭＳ Ｐゴシック" pitchFamily="34" charset="-128"/>
              </a:rPr>
              <a:t>placed</a:t>
            </a:r>
            <a:r>
              <a:rPr lang="en-US" sz="2800" b="1" dirty="0">
                <a:ea typeface="ＭＳ Ｐゴシック" pitchFamily="34" charset="-128"/>
              </a:rPr>
              <a:t> </a:t>
            </a:r>
            <a:r>
              <a:rPr lang="en-US" sz="2800" dirty="0">
                <a:ea typeface="ＭＳ Ｐゴシック" pitchFamily="34" charset="-128"/>
              </a:rPr>
              <a:t>in that state by momentarily activating the SET or RESET input, at the start of </a:t>
            </a:r>
            <a:r>
              <a:rPr lang="en-US" sz="2800" dirty="0" smtClean="0">
                <a:ea typeface="ＭＳ Ｐゴシック" pitchFamily="34" charset="-128"/>
              </a:rPr>
              <a:t>operation</a:t>
            </a:r>
            <a:endParaRPr lang="en-US" sz="2800" dirty="0">
              <a:ea typeface="ＭＳ Ｐゴシック" pitchFamily="34" charset="-128"/>
            </a:endParaRPr>
          </a:p>
          <a:p>
            <a:pPr lvl="1">
              <a:spcBef>
                <a:spcPct val="10000"/>
              </a:spcBef>
              <a:buFontTx/>
              <a:buChar char="–"/>
            </a:pPr>
            <a:r>
              <a:rPr lang="en-US" sz="2400" dirty="0">
                <a:ea typeface="ＭＳ Ｐゴシック" pitchFamily="34" charset="-128"/>
              </a:rPr>
              <a:t>Often achieved by application of a pulse to the appropriate </a:t>
            </a:r>
            <a:r>
              <a:rPr lang="en-US" sz="2400" dirty="0" smtClean="0">
                <a:ea typeface="ＭＳ Ｐゴシック" pitchFamily="34" charset="-128"/>
              </a:rPr>
              <a:t>input</a:t>
            </a:r>
            <a:endParaRPr lang="en-US" sz="24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46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828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 smtClean="0"/>
              <a:t>Any question?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5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Bistable</a:t>
            </a:r>
            <a:r>
              <a:rPr lang="en-US" sz="3600" dirty="0"/>
              <a:t> element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simplest sequential circuit</a:t>
            </a:r>
          </a:p>
          <a:p>
            <a:r>
              <a:rPr lang="en-US" dirty="0"/>
              <a:t>Two states</a:t>
            </a:r>
          </a:p>
          <a:p>
            <a:pPr lvl="1"/>
            <a:r>
              <a:rPr lang="en-US" dirty="0"/>
              <a:t>One state variable, say, </a:t>
            </a:r>
            <a:r>
              <a:rPr lang="en-US" dirty="0" smtClean="0"/>
              <a:t>Q, two possible states</a:t>
            </a:r>
          </a:p>
          <a:p>
            <a:pPr lvl="1"/>
            <a:r>
              <a:rPr lang="en-US" dirty="0"/>
              <a:t>no way to control its </a:t>
            </a:r>
            <a:r>
              <a:rPr lang="en-US" dirty="0" smtClean="0"/>
              <a:t>state</a:t>
            </a:r>
            <a:endParaRPr lang="en-US" dirty="0"/>
          </a:p>
        </p:txBody>
      </p: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4768850" y="3809891"/>
            <a:ext cx="3994150" cy="2286000"/>
            <a:chOff x="2855" y="2592"/>
            <a:chExt cx="2516" cy="1440"/>
          </a:xfrm>
        </p:grpSpPr>
        <p:graphicFrame>
          <p:nvGraphicFramePr>
            <p:cNvPr id="12" name="Object 4"/>
            <p:cNvGraphicFramePr>
              <a:graphicFrameLocks noChangeAspect="1"/>
            </p:cNvGraphicFramePr>
            <p:nvPr/>
          </p:nvGraphicFramePr>
          <p:xfrm>
            <a:off x="3456" y="2784"/>
            <a:ext cx="1584" cy="9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4" name="Artwork" r:id="rId3" imgW="2190476" imgH="1371429" progId="Adobe.Illustrator.7">
                    <p:embed/>
                  </p:oleObj>
                </mc:Choice>
                <mc:Fallback>
                  <p:oleObj name="Artwork" r:id="rId3" imgW="2190476" imgH="1371429" progId="Adobe.Illustrator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784"/>
                          <a:ext cx="1584" cy="9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2883" y="2592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Helvetica" pitchFamily="34" charset="0"/>
                </a:rPr>
                <a:t>HIGH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4800" y="2592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hlink"/>
                  </a:solidFill>
                  <a:latin typeface="Helvetica" pitchFamily="34" charset="0"/>
                </a:rPr>
                <a:t>LOW</a:t>
              </a: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2855" y="3744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Helvetica" pitchFamily="34" charset="0"/>
                </a:rPr>
                <a:t>LOW</a:t>
              </a: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4775" y="3744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Helvetica" pitchFamily="34" charset="0"/>
                </a:rPr>
                <a:t>HIGH</a:t>
              </a:r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316734" y="3733800"/>
            <a:ext cx="3841751" cy="2362200"/>
            <a:chOff x="54" y="2794"/>
            <a:chExt cx="2420" cy="1488"/>
          </a:xfrm>
        </p:grpSpPr>
        <p:graphicFrame>
          <p:nvGraphicFramePr>
            <p:cNvPr id="18" name="Object 9"/>
            <p:cNvGraphicFramePr>
              <a:graphicFrameLocks noChangeAspect="1"/>
            </p:cNvGraphicFramePr>
            <p:nvPr/>
          </p:nvGraphicFramePr>
          <p:xfrm>
            <a:off x="596" y="3017"/>
            <a:ext cx="1664" cy="10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5" name="Artwork" r:id="rId5" imgW="2190476" imgH="1371429" progId="Adobe.Illustrator.7">
                    <p:embed/>
                  </p:oleObj>
                </mc:Choice>
                <mc:Fallback>
                  <p:oleObj name="Artwork" r:id="rId5" imgW="2190476" imgH="1371429" progId="Adobe.Illustrator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" y="3017"/>
                          <a:ext cx="1664" cy="10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54" y="2794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Helvetica" pitchFamily="34" charset="0"/>
                </a:rPr>
                <a:t>LOW</a:t>
              </a:r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1878" y="2794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hlink"/>
                  </a:solidFill>
                  <a:latin typeface="Helvetica" pitchFamily="34" charset="0"/>
                </a:rPr>
                <a:t>HIGH</a:t>
              </a: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68" y="3994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Helvetica" pitchFamily="34" charset="0"/>
                </a:rPr>
                <a:t>HIGH</a:t>
              </a: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1872" y="3994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Helvetica" pitchFamily="34" charset="0"/>
                </a:rPr>
                <a:t>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93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010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Analog analysis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/>
              <a:t>Assume pure CMOS thresholds, 5V rail</a:t>
            </a:r>
          </a:p>
          <a:p>
            <a:r>
              <a:rPr lang="en-US" dirty="0"/>
              <a:t>Theoretical threshold center is 2.5 V</a:t>
            </a:r>
          </a:p>
        </p:txBody>
      </p:sp>
      <p:graphicFrame>
        <p:nvGraphicFramePr>
          <p:cNvPr id="335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89015"/>
              </p:ext>
            </p:extLst>
          </p:nvPr>
        </p:nvGraphicFramePr>
        <p:xfrm>
          <a:off x="5007109" y="2667000"/>
          <a:ext cx="4136891" cy="327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8" name="Artwork" r:id="rId3" imgW="4133333" imgH="3266667" progId="Adobe.Illustrator.7">
                  <p:embed/>
                </p:oleObj>
              </mc:Choice>
              <mc:Fallback>
                <p:oleObj name="Artwork" r:id="rId3" imgW="4133333" imgH="3266667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7109" y="2667000"/>
                        <a:ext cx="4136891" cy="327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426134"/>
              </p:ext>
            </p:extLst>
          </p:nvPr>
        </p:nvGraphicFramePr>
        <p:xfrm>
          <a:off x="990600" y="2971800"/>
          <a:ext cx="3962400" cy="248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9" name="Artwork" r:id="rId5" imgW="2190476" imgH="1371429" progId="Adobe.Illustrator.7">
                  <p:embed/>
                </p:oleObj>
              </mc:Choice>
              <mc:Fallback>
                <p:oleObj name="Artwork" r:id="rId5" imgW="2190476" imgH="1371429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1800"/>
                        <a:ext cx="3962400" cy="248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581400" y="28956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pitchFamily="34" charset="0"/>
              </a:rPr>
              <a:t>2.5 V</a:t>
            </a: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152400" y="51816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pitchFamily="34" charset="0"/>
              </a:rPr>
              <a:t>2.5 V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3473450" y="51816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pitchFamily="34" charset="0"/>
              </a:rPr>
              <a:t>2.5 V</a:t>
            </a:r>
          </a:p>
        </p:txBody>
      </p:sp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152400" y="2895600"/>
            <a:ext cx="4324350" cy="2743200"/>
            <a:chOff x="768" y="1968"/>
            <a:chExt cx="2724" cy="1728"/>
          </a:xfrm>
        </p:grpSpPr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2928" y="1968"/>
              <a:ext cx="56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Helvetica" pitchFamily="34" charset="0"/>
                </a:rPr>
                <a:t>2.0 V</a:t>
              </a: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768" y="3408"/>
              <a:ext cx="56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Helvetica" pitchFamily="34" charset="0"/>
                </a:rPr>
                <a:t>2.0 V</a:t>
              </a:r>
            </a:p>
          </p:txBody>
        </p:sp>
      </p:grp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467100" y="5181600"/>
            <a:ext cx="895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pitchFamily="34" charset="0"/>
              </a:rPr>
              <a:t>4.8 V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38100" y="2895600"/>
            <a:ext cx="10287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latin typeface="Helvetica" pitchFamily="34" charset="0"/>
              </a:rPr>
              <a:t>2.5 V</a:t>
            </a: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44450" y="2895600"/>
            <a:ext cx="10652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pitchFamily="34" charset="0"/>
              </a:rPr>
              <a:t>2.51 V</a:t>
            </a: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38100" y="2895600"/>
            <a:ext cx="10287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latin typeface="Helvetica" pitchFamily="34" charset="0"/>
              </a:rPr>
              <a:t>5.0 V</a:t>
            </a: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3581400" y="2895600"/>
            <a:ext cx="895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pitchFamily="34" charset="0"/>
              </a:rPr>
              <a:t>0.0 V</a:t>
            </a: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152400" y="5181600"/>
            <a:ext cx="895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pitchFamily="34" charset="0"/>
              </a:rPr>
              <a:t>0.0 V</a:t>
            </a: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3467100" y="5181600"/>
            <a:ext cx="895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pitchFamily="34" charset="0"/>
              </a:rPr>
              <a:t>5.0 V</a:t>
            </a:r>
          </a:p>
        </p:txBody>
      </p:sp>
    </p:spTree>
    <p:extLst>
      <p:ext uri="{BB962C8B-B14F-4D97-AF65-F5344CB8AC3E}">
        <p14:creationId xmlns:p14="http://schemas.microsoft.com/office/powerpoint/2010/main" val="291723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 autoUpdateAnimBg="0"/>
      <p:bldP spid="31" grpId="0" animBg="1" autoUpdateAnimBg="0"/>
      <p:bldP spid="32" grpId="0" animBg="1" autoUpdateAnimBg="0"/>
      <p:bldP spid="33" grpId="0" animBg="1" autoUpdateAnimBg="0"/>
      <p:bldP spid="34" grpId="0" animBg="1" autoUpdateAnimBg="0"/>
      <p:bldP spid="3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Metastability</a:t>
            </a:r>
            <a:endParaRPr lang="en-US" sz="3600" dirty="0"/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4450"/>
            <a:ext cx="8178800" cy="52387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Metastability</a:t>
            </a:r>
            <a:r>
              <a:rPr lang="en-US" dirty="0"/>
              <a:t> is inherent in any </a:t>
            </a:r>
            <a:r>
              <a:rPr lang="en-US" dirty="0" err="1"/>
              <a:t>bistable</a:t>
            </a:r>
            <a:r>
              <a:rPr lang="en-US" dirty="0"/>
              <a:t> </a:t>
            </a:r>
            <a:r>
              <a:rPr lang="en-US" dirty="0" smtClean="0"/>
              <a:t>circuit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</a:t>
            </a:r>
            <a:r>
              <a:rPr lang="en-US" sz="2800" dirty="0" smtClean="0"/>
              <a:t>wo </a:t>
            </a:r>
            <a:r>
              <a:rPr lang="en-US" sz="2800" dirty="0"/>
              <a:t>stable points, one metastable point</a:t>
            </a:r>
          </a:p>
        </p:txBody>
      </p:sp>
      <p:graphicFrame>
        <p:nvGraphicFramePr>
          <p:cNvPr id="339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464917"/>
              </p:ext>
            </p:extLst>
          </p:nvPr>
        </p:nvGraphicFramePr>
        <p:xfrm>
          <a:off x="1079500" y="1905000"/>
          <a:ext cx="7467600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9" name="Artwork" r:id="rId3" imgW="4590476" imgH="2276793" progId="Adobe.Illustrator.7">
                  <p:embed/>
                </p:oleObj>
              </mc:Choice>
              <mc:Fallback>
                <p:oleObj name="Artwork" r:id="rId3" imgW="4590476" imgH="2276793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905000"/>
                        <a:ext cx="7467600" cy="370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219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Another look at </a:t>
            </a:r>
            <a:r>
              <a:rPr lang="en-US" sz="3600" dirty="0" err="1"/>
              <a:t>metastability</a:t>
            </a:r>
            <a:endParaRPr lang="en-US" sz="3600" dirty="0"/>
          </a:p>
        </p:txBody>
      </p:sp>
      <p:graphicFrame>
        <p:nvGraphicFramePr>
          <p:cNvPr id="3409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987396"/>
              </p:ext>
            </p:extLst>
          </p:nvPr>
        </p:nvGraphicFramePr>
        <p:xfrm>
          <a:off x="1752600" y="2111375"/>
          <a:ext cx="5562600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" name="Artwork" r:id="rId3" imgW="3219899" imgH="1600000" progId="Adobe.Illustrator.7">
                  <p:embed/>
                </p:oleObj>
              </mc:Choice>
              <mc:Fallback>
                <p:oleObj name="Artwork" r:id="rId3" imgW="3219899" imgH="1600000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11375"/>
                        <a:ext cx="5562600" cy="276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111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Why all the harping on </a:t>
            </a:r>
            <a:r>
              <a:rPr lang="en-US" sz="3600" dirty="0" err="1"/>
              <a:t>metastability</a:t>
            </a:r>
            <a:r>
              <a:rPr lang="en-US" sz="3600" dirty="0"/>
              <a:t>?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876800"/>
          </a:xfrm>
        </p:spPr>
        <p:txBody>
          <a:bodyPr>
            <a:normAutofit/>
          </a:bodyPr>
          <a:lstStyle/>
          <a:p>
            <a:r>
              <a:rPr lang="en-US" sz="2800" dirty="0"/>
              <a:t>All real systems are subject to it</a:t>
            </a:r>
          </a:p>
          <a:p>
            <a:pPr lvl="1"/>
            <a:r>
              <a:rPr lang="en-US" sz="2400" dirty="0"/>
              <a:t>Problems are caused by “asynchronous inputs” that do not meet flip-flop setup and hold </a:t>
            </a:r>
            <a:r>
              <a:rPr lang="en-US" sz="2400" dirty="0" smtClean="0"/>
              <a:t>times</a:t>
            </a:r>
          </a:p>
          <a:p>
            <a:pPr lvl="1"/>
            <a:endParaRPr lang="en-US" sz="2400" dirty="0"/>
          </a:p>
          <a:p>
            <a:r>
              <a:rPr lang="en-US" sz="2800" dirty="0"/>
              <a:t>Severe in high-speed systems since clock periods are so short, “</a:t>
            </a:r>
            <a:r>
              <a:rPr lang="en-US" sz="2800" dirty="0" err="1"/>
              <a:t>metastability</a:t>
            </a:r>
            <a:r>
              <a:rPr lang="en-US" sz="2800" dirty="0"/>
              <a:t> resolution time” can be longer than one clock </a:t>
            </a:r>
            <a:r>
              <a:rPr lang="en-US" sz="2800" dirty="0" smtClean="0"/>
              <a:t>period</a:t>
            </a:r>
          </a:p>
          <a:p>
            <a:endParaRPr lang="en-US" sz="2800" dirty="0"/>
          </a:p>
          <a:p>
            <a:r>
              <a:rPr lang="en-US" sz="2800" dirty="0"/>
              <a:t>Many digital designers, products, and companies have been burned by this </a:t>
            </a:r>
            <a:r>
              <a:rPr lang="en-US" sz="2800" dirty="0" err="1" smtClean="0"/>
              <a:t>phenomenom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07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 to the </a:t>
            </a:r>
            <a:r>
              <a:rPr lang="en-US" sz="3600" dirty="0" err="1"/>
              <a:t>bistable</a:t>
            </a:r>
            <a:r>
              <a:rPr lang="en-US" sz="3600" dirty="0"/>
              <a:t>….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to control it?</a:t>
            </a:r>
          </a:p>
          <a:p>
            <a:pPr lvl="1"/>
            <a:r>
              <a:rPr lang="en-US" sz="2400" dirty="0"/>
              <a:t>Control </a:t>
            </a:r>
            <a:r>
              <a:rPr lang="en-US" sz="2400" dirty="0" smtClean="0"/>
              <a:t>inputs</a:t>
            </a:r>
          </a:p>
          <a:p>
            <a:pPr lvl="1"/>
            <a:endParaRPr lang="en-US" sz="2400" dirty="0"/>
          </a:p>
          <a:p>
            <a:r>
              <a:rPr lang="en-US" sz="2800" dirty="0"/>
              <a:t>S-R latch</a:t>
            </a:r>
          </a:p>
        </p:txBody>
      </p:sp>
      <p:graphicFrame>
        <p:nvGraphicFramePr>
          <p:cNvPr id="344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398354"/>
              </p:ext>
            </p:extLst>
          </p:nvPr>
        </p:nvGraphicFramePr>
        <p:xfrm>
          <a:off x="5257800" y="1524000"/>
          <a:ext cx="3352800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3" name="Artwork" r:id="rId3" imgW="2190476" imgH="1371429" progId="Adobe.Illustrator.7">
                  <p:embed/>
                </p:oleObj>
              </mc:Choice>
              <mc:Fallback>
                <p:oleObj name="Artwork" r:id="rId3" imgW="2190476" imgH="1371429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524000"/>
                        <a:ext cx="3352800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9" name="Object 5"/>
          <p:cNvGraphicFramePr>
            <a:graphicFrameLocks noChangeAspect="1"/>
          </p:cNvGraphicFramePr>
          <p:nvPr/>
        </p:nvGraphicFramePr>
        <p:xfrm>
          <a:off x="1397000" y="4211638"/>
          <a:ext cx="3962400" cy="188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4" name="Artwork" r:id="rId5" imgW="2924583" imgH="1390844" progId="Adobe.Illustrator.7">
                  <p:embed/>
                </p:oleObj>
              </mc:Choice>
              <mc:Fallback>
                <p:oleObj name="Artwork" r:id="rId5" imgW="2924583" imgH="1390844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4211638"/>
                        <a:ext cx="3962400" cy="188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0" name="Object 6"/>
          <p:cNvGraphicFramePr>
            <a:graphicFrameLocks noChangeAspect="1"/>
          </p:cNvGraphicFramePr>
          <p:nvPr/>
        </p:nvGraphicFramePr>
        <p:xfrm>
          <a:off x="5765800" y="4203700"/>
          <a:ext cx="2895600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5" name="Artwork" r:id="rId7" imgW="1790476" imgH="1314286" progId="Adobe.Illustrator.7">
                  <p:embed/>
                </p:oleObj>
              </mc:Choice>
              <mc:Fallback>
                <p:oleObj name="Artwork" r:id="rId7" imgW="1790476" imgH="1314286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4203700"/>
                        <a:ext cx="2895600" cy="212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90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950</Words>
  <Application>Microsoft Office PowerPoint</Application>
  <PresentationFormat>On-screen Show (4:3)</PresentationFormat>
  <Paragraphs>259</Paragraphs>
  <Slides>37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Office Theme</vt:lpstr>
      <vt:lpstr>Artwork</vt:lpstr>
      <vt:lpstr>Document</vt:lpstr>
      <vt:lpstr> Latches and Flip-Flops</vt:lpstr>
      <vt:lpstr>Content</vt:lpstr>
      <vt:lpstr>Bistable Elements</vt:lpstr>
      <vt:lpstr>Bistable element</vt:lpstr>
      <vt:lpstr>Analog analysis</vt:lpstr>
      <vt:lpstr>Metastability</vt:lpstr>
      <vt:lpstr>Another look at metastability</vt:lpstr>
      <vt:lpstr>Why all the harping on metastability?</vt:lpstr>
      <vt:lpstr>Back to the bistable….</vt:lpstr>
      <vt:lpstr>Latches and Flip flops</vt:lpstr>
      <vt:lpstr>The Set-Reset Latch</vt:lpstr>
      <vt:lpstr>The Set-Reset Latch</vt:lpstr>
      <vt:lpstr>The Set-Reset Latch</vt:lpstr>
      <vt:lpstr>The Set-Reset Latch</vt:lpstr>
      <vt:lpstr>The Set-Reset Latch</vt:lpstr>
      <vt:lpstr>The Set-Reset Latch</vt:lpstr>
      <vt:lpstr>The Set-Reset Latch</vt:lpstr>
      <vt:lpstr>The Set-Reset Latch</vt:lpstr>
      <vt:lpstr>S-R latch operation</vt:lpstr>
      <vt:lpstr>S-R latch timing parameters</vt:lpstr>
      <vt:lpstr>S-R latch symbols</vt:lpstr>
      <vt:lpstr>S-R latch using NAND gates</vt:lpstr>
      <vt:lpstr>S-R latch with enable</vt:lpstr>
      <vt:lpstr>Using an enable S-R latch to build a Trigger Latch</vt:lpstr>
      <vt:lpstr>D latch</vt:lpstr>
      <vt:lpstr>D-latch operation</vt:lpstr>
      <vt:lpstr>D-latch timing parameters</vt:lpstr>
      <vt:lpstr>Edge-triggered D flip-flop behavior</vt:lpstr>
      <vt:lpstr>Edge-triggered D flip-flop behavior</vt:lpstr>
      <vt:lpstr>FF vs. Latch</vt:lpstr>
      <vt:lpstr>D flip-flop timing parameters</vt:lpstr>
      <vt:lpstr>Other D flip-flop variations</vt:lpstr>
      <vt:lpstr>D FF with asynchronous inputs</vt:lpstr>
      <vt:lpstr>J-K flip-flop</vt:lpstr>
      <vt:lpstr>T (toggle) flip-flop</vt:lpstr>
      <vt:lpstr>Notes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PHAN</cp:lastModifiedBy>
  <cp:revision>35</cp:revision>
  <dcterms:created xsi:type="dcterms:W3CDTF">2013-02-24T12:47:21Z</dcterms:created>
  <dcterms:modified xsi:type="dcterms:W3CDTF">2013-05-14T17:34:11Z</dcterms:modified>
</cp:coreProperties>
</file>