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A3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1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t>09-Mar-13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1"/>
            <a:ext cx="7772400" cy="2362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09-Mar-13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53340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085536" y="4137073"/>
            <a:ext cx="6400800" cy="1301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866336" y="4137073"/>
            <a:ext cx="1524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171136" y="4137073"/>
            <a:ext cx="2286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552136" y="4137073"/>
            <a:ext cx="381000" cy="130127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23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596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554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80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09-Mar-13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31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A5CFB92-A796-4846-B105-0D725878B38A}" type="datetimeFigureOut">
              <a:rPr lang="en-US" smtClean="0"/>
              <a:t>09-Mar-13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3D2C55-0C5C-4F18-B061-2B02F4FF3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73025"/>
            <a:ext cx="8505825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0" y="733425"/>
            <a:ext cx="4183063" cy="5514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733425"/>
            <a:ext cx="4183062" cy="2681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3567113"/>
            <a:ext cx="4183062" cy="26812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76200" y="6380163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r>
              <a:rPr lang="en-US" b="1"/>
              <a:t>Digital Systems: Principles and Applications, 11/e</a:t>
            </a:r>
          </a:p>
          <a:p>
            <a:r>
              <a:rPr lang="en-US" i="1"/>
              <a:t>Ronald J. Tocci, Neal S. Widmer, Gregory L. Moss</a:t>
            </a:r>
            <a:endParaRPr lang="en-US" i="1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53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600198"/>
            <a:ext cx="6400800" cy="76199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743200"/>
            <a:ext cx="6400800" cy="3429000"/>
          </a:xfrm>
        </p:spPr>
        <p:txBody>
          <a:bodyPr/>
          <a:lstStyle>
            <a:lvl1pPr marL="457200" indent="-457200" algn="l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85800" y="1600198"/>
            <a:ext cx="1524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990600" y="1600198"/>
            <a:ext cx="2286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371600" y="1600198"/>
            <a:ext cx="381000" cy="761999"/>
          </a:xfrm>
          <a:prstGeom prst="rect">
            <a:avLst/>
          </a:prstGeom>
          <a:solidFill>
            <a:srgbClr val="A4CA39"/>
          </a:solidFill>
          <a:ln>
            <a:solidFill>
              <a:srgbClr val="A4CA39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2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6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007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94472" y="5813473"/>
            <a:ext cx="7620000" cy="130127"/>
            <a:chOff x="770206" y="1012873"/>
            <a:chExt cx="7620000" cy="130127"/>
          </a:xfrm>
        </p:grpSpPr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6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006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5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6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7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8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8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7298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6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5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4400" dirty="0" smtClean="0"/>
              <a:t>Counters</a:t>
            </a:r>
            <a:endParaRPr lang="en-US" altLang="ko-KR" dirty="0" smtClean="0">
              <a:solidFill>
                <a:srgbClr val="969696"/>
              </a:solidFill>
            </a:endParaRP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pPr eaLnBrk="1" hangingPunct="1"/>
            <a:r>
              <a:rPr lang="en-US" altLang="ko-KR" sz="1800" dirty="0" smtClean="0"/>
              <a:t>01/2013</a:t>
            </a:r>
            <a:endParaRPr lang="en-US" altLang="ko-KR" sz="1800" dirty="0" smtClean="0"/>
          </a:p>
          <a:p>
            <a:pPr eaLnBrk="1" hangingPunct="1"/>
            <a:endParaRPr lang="en-US" altLang="ko-KR" sz="800" dirty="0" smtClean="0"/>
          </a:p>
          <a:p>
            <a:pPr eaLnBrk="1" hangingPunct="1"/>
            <a:r>
              <a:rPr lang="en-US" altLang="ko-KR" sz="1800" b="1" dirty="0" err="1" smtClean="0"/>
              <a:t>Đỗ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Đức</a:t>
            </a:r>
            <a:r>
              <a:rPr lang="en-US" altLang="ko-KR" sz="1800" b="1" dirty="0" smtClean="0"/>
              <a:t> Minh </a:t>
            </a:r>
            <a:r>
              <a:rPr lang="en-US" altLang="ko-KR" sz="1800" b="1" dirty="0" err="1" smtClean="0"/>
              <a:t>Quân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03599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458200" cy="2819399"/>
          </a:xfrm>
        </p:spPr>
        <p:txBody>
          <a:bodyPr>
            <a:normAutofit/>
          </a:bodyPr>
          <a:lstStyle/>
          <a:p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smtClean="0"/>
              <a:t>FF </a:t>
            </a:r>
            <a:r>
              <a:rPr lang="en-US" dirty="0" err="1" smtClean="0"/>
              <a:t>cho</a:t>
            </a:r>
            <a:r>
              <a:rPr lang="en-US" dirty="0" smtClean="0"/>
              <a:t> MOD-60 counter?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572002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FF0000"/>
                </a:solidFill>
              </a:rPr>
              <a:t>Không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có</a:t>
            </a:r>
            <a:r>
              <a:rPr lang="en-US" sz="2800" dirty="0" smtClean="0">
                <a:solidFill>
                  <a:srgbClr val="FF0000"/>
                </a:solidFill>
              </a:rPr>
              <a:t> 2</a:t>
            </a:r>
            <a:r>
              <a:rPr lang="en-US" sz="2800" baseline="300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>
                <a:solidFill>
                  <a:srgbClr val="FF0000"/>
                </a:solidFill>
              </a:rPr>
              <a:t> = 60 (N </a:t>
            </a:r>
            <a:r>
              <a:rPr lang="en-US" sz="2800" dirty="0" err="1" smtClean="0">
                <a:solidFill>
                  <a:srgbClr val="FF0000"/>
                </a:solidFill>
              </a:rPr>
              <a:t>là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số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tự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nhiên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800" dirty="0" err="1" smtClean="0">
                <a:solidFill>
                  <a:srgbClr val="0000CC"/>
                </a:solidFill>
              </a:rPr>
              <a:t>Số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</a:rPr>
              <a:t>gần</a:t>
            </a:r>
            <a:r>
              <a:rPr lang="en-US" sz="2800" dirty="0" smtClean="0">
                <a:solidFill>
                  <a:srgbClr val="0000CC"/>
                </a:solidFill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</a:rPr>
              <a:t>nhất</a:t>
            </a:r>
            <a:r>
              <a:rPr lang="en-US" sz="2800" dirty="0" smtClean="0">
                <a:solidFill>
                  <a:srgbClr val="0000CC"/>
                </a:solidFill>
              </a:rPr>
              <a:t> 2</a:t>
            </a:r>
            <a:r>
              <a:rPr lang="en-US" sz="2800" baseline="30000" dirty="0" smtClean="0">
                <a:solidFill>
                  <a:srgbClr val="0000CC"/>
                </a:solidFill>
              </a:rPr>
              <a:t>6</a:t>
            </a:r>
            <a:r>
              <a:rPr lang="en-US" sz="2800" dirty="0" smtClean="0">
                <a:solidFill>
                  <a:srgbClr val="0000CC"/>
                </a:solidFill>
              </a:rPr>
              <a:t> = 64 =&gt; MOD-64 counter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791201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pháp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counter </a:t>
            </a:r>
            <a:r>
              <a:rPr lang="en-US" sz="2800" dirty="0" err="1" smtClean="0"/>
              <a:t>này</a:t>
            </a:r>
            <a:r>
              <a:rPr lang="en-US" sz="2800" dirty="0" smtClean="0"/>
              <a:t>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981200"/>
            <a:ext cx="77438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4572002"/>
            <a:ext cx="8458200" cy="1981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2075"/>
            <a:ext cx="8518525" cy="1914525"/>
          </a:xfrm>
        </p:spPr>
        <p:txBody>
          <a:bodyPr>
            <a:normAutofit/>
          </a:bodyPr>
          <a:lstStyle/>
          <a:p>
            <a:r>
              <a:rPr lang="en-US" dirty="0"/>
              <a:t>The basic </a:t>
            </a:r>
            <a:r>
              <a:rPr lang="en-US" dirty="0" smtClean="0"/>
              <a:t>asynchronous </a:t>
            </a:r>
            <a:r>
              <a:rPr lang="en-US" dirty="0"/>
              <a:t>counter shown is </a:t>
            </a:r>
            <a:r>
              <a:rPr lang="en-US" dirty="0" smtClean="0"/>
              <a:t>limited to </a:t>
            </a:r>
            <a:r>
              <a:rPr lang="en-US" dirty="0"/>
              <a:t>MOD numbers that are equal to </a:t>
            </a:r>
            <a:r>
              <a:rPr lang="en-US" dirty="0" smtClean="0"/>
              <a:t>2</a:t>
            </a:r>
            <a:r>
              <a:rPr lang="en-US" i="1" baseline="30000" dirty="0" smtClean="0"/>
              <a:t>N</a:t>
            </a:r>
            <a:endParaRPr lang="en-US" dirty="0"/>
          </a:p>
          <a:p>
            <a:pPr lvl="1"/>
            <a:r>
              <a:rPr lang="en-US" dirty="0" smtClean="0"/>
              <a:t> 2</a:t>
            </a:r>
            <a:r>
              <a:rPr lang="en-US" baseline="30000" dirty="0" smtClean="0"/>
              <a:t>N</a:t>
            </a:r>
            <a:r>
              <a:rPr lang="en-US" dirty="0" smtClean="0"/>
              <a:t> is the maximum MOD number using </a:t>
            </a:r>
            <a:r>
              <a:rPr lang="en-US" i="1" dirty="0" smtClean="0"/>
              <a:t>N </a:t>
            </a:r>
            <a:r>
              <a:rPr lang="en-US" dirty="0" smtClean="0"/>
              <a:t>FFs</a:t>
            </a:r>
            <a:endParaRPr lang="en-US" dirty="0"/>
          </a:p>
        </p:txBody>
      </p:sp>
      <p:sp>
        <p:nvSpPr>
          <p:cNvPr id="47309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Counters </a:t>
            </a:r>
            <a:r>
              <a:rPr lang="en-US" dirty="0"/>
              <a:t>with MOD Number &lt;2</a:t>
            </a:r>
            <a:r>
              <a:rPr lang="en-US" i="1" baseline="30000" dirty="0"/>
              <a:t>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7634" y="3124200"/>
            <a:ext cx="8550166" cy="3533775"/>
            <a:chOff x="517634" y="3124200"/>
            <a:chExt cx="8550166" cy="35337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300" y="3124200"/>
              <a:ext cx="6819900" cy="3533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7634" y="3231932"/>
              <a:ext cx="153976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All J, K input are 1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648200" y="5722203"/>
              <a:ext cx="4419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MOD-6 counter by clearing MOD-8 counter when 110 occurs</a:t>
              </a:r>
              <a:endParaRPr lang="en-US" sz="2400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5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1862"/>
            <a:ext cx="3676496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7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434" y="5943600"/>
            <a:ext cx="6138863" cy="695325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sz="2400" dirty="0"/>
              <a:t>MOD-6 counter produced by clearing a MOD-8</a:t>
            </a:r>
            <a:br>
              <a:rPr lang="en-US" sz="2400" dirty="0"/>
            </a:br>
            <a:r>
              <a:rPr lang="en-US" sz="2400" dirty="0"/>
              <a:t>counter when a count of six (110) </a:t>
            </a:r>
            <a:r>
              <a:rPr lang="en-US" sz="2400" dirty="0" smtClean="0"/>
              <a:t>occurs</a:t>
            </a:r>
            <a:endParaRPr lang="en-US" sz="2400" dirty="0"/>
          </a:p>
        </p:txBody>
      </p:sp>
      <p:pic>
        <p:nvPicPr>
          <p:cNvPr id="517129" name="Picture 9" descr="fg07_0060a_AAGTNUK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133725"/>
            <a:ext cx="5237163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7135" name="Group 15"/>
          <p:cNvGrpSpPr>
            <a:grpSpLocks/>
          </p:cNvGrpSpPr>
          <p:nvPr/>
        </p:nvGrpSpPr>
        <p:grpSpPr bwMode="auto">
          <a:xfrm>
            <a:off x="228600" y="6019800"/>
            <a:ext cx="8315324" cy="685800"/>
            <a:chOff x="252" y="3489"/>
            <a:chExt cx="5238" cy="432"/>
          </a:xfrm>
        </p:grpSpPr>
        <p:sp>
          <p:nvSpPr>
            <p:cNvPr id="517131" name="Rectangle 11"/>
            <p:cNvSpPr>
              <a:spLocks noChangeArrowheads="1"/>
            </p:cNvSpPr>
            <p:nvPr/>
          </p:nvSpPr>
          <p:spPr bwMode="auto">
            <a:xfrm>
              <a:off x="252" y="3489"/>
              <a:ext cx="364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2" name="Line 12"/>
            <p:cNvSpPr>
              <a:spLocks noChangeShapeType="1"/>
            </p:cNvSpPr>
            <p:nvPr/>
          </p:nvSpPr>
          <p:spPr bwMode="auto">
            <a:xfrm>
              <a:off x="3906" y="370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7136" name="Group 16"/>
          <p:cNvGrpSpPr>
            <a:grpSpLocks/>
          </p:cNvGrpSpPr>
          <p:nvPr/>
        </p:nvGrpSpPr>
        <p:grpSpPr bwMode="auto">
          <a:xfrm>
            <a:off x="6367463" y="5738812"/>
            <a:ext cx="2176462" cy="628650"/>
            <a:chOff x="4119" y="3312"/>
            <a:chExt cx="1371" cy="396"/>
          </a:xfrm>
        </p:grpSpPr>
        <p:sp>
          <p:nvSpPr>
            <p:cNvPr id="517133" name="Line 13"/>
            <p:cNvSpPr>
              <a:spLocks noChangeShapeType="1"/>
            </p:cNvSpPr>
            <p:nvPr/>
          </p:nvSpPr>
          <p:spPr bwMode="auto">
            <a:xfrm flipV="1">
              <a:off x="4119" y="3336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34" name="Line 14"/>
            <p:cNvSpPr>
              <a:spLocks noChangeShapeType="1"/>
            </p:cNvSpPr>
            <p:nvPr/>
          </p:nvSpPr>
          <p:spPr bwMode="auto">
            <a:xfrm flipV="1">
              <a:off x="5490" y="3312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5"/>
          <p:cNvSpPr txBox="1">
            <a:spLocks noChangeArrowheads="1"/>
          </p:cNvSpPr>
          <p:nvPr/>
        </p:nvSpPr>
        <p:spPr>
          <a:xfrm>
            <a:off x="457200" y="228600"/>
            <a:ext cx="8229600" cy="674829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Counters with MOD Number &lt;2</a:t>
            </a:r>
            <a:r>
              <a:rPr lang="en-US" sz="3600" i="1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endParaRPr lang="en-US" sz="3600" i="1" baseline="30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62075"/>
            <a:ext cx="8518525" cy="191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The basic asynchronous counter shown is limited to MOD numbers that are equal to 2</a:t>
            </a:r>
            <a:r>
              <a:rPr lang="en-US" i="1" baseline="30000" smtClean="0"/>
              <a:t>N</a:t>
            </a:r>
            <a:endParaRPr lang="en-US" smtClean="0"/>
          </a:p>
          <a:p>
            <a:pPr lvl="1"/>
            <a:r>
              <a:rPr lang="en-US" smtClean="0"/>
              <a:t> 2</a:t>
            </a:r>
            <a:r>
              <a:rPr lang="en-US" baseline="30000" smtClean="0"/>
              <a:t>N</a:t>
            </a:r>
            <a:r>
              <a:rPr lang="en-US" smtClean="0"/>
              <a:t> is the maximum MOD number using </a:t>
            </a:r>
            <a:r>
              <a:rPr lang="en-US" i="1" smtClean="0"/>
              <a:t>N </a:t>
            </a:r>
            <a:r>
              <a:rPr lang="en-US" smtClean="0"/>
              <a:t>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5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57" name="Group 17"/>
          <p:cNvGrpSpPr>
            <a:grpSpLocks/>
          </p:cNvGrpSpPr>
          <p:nvPr/>
        </p:nvGrpSpPr>
        <p:grpSpPr bwMode="auto">
          <a:xfrm>
            <a:off x="309563" y="1730375"/>
            <a:ext cx="3684587" cy="3263900"/>
            <a:chOff x="291" y="812"/>
            <a:chExt cx="2321" cy="2056"/>
          </a:xfrm>
        </p:grpSpPr>
        <p:pic>
          <p:nvPicPr>
            <p:cNvPr id="471047" name="Picture 7" descr="fg07_00000_AAGTNUN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" y="812"/>
              <a:ext cx="2321" cy="1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1049" name="Rectangle 9"/>
            <p:cNvSpPr>
              <a:spLocks noChangeArrowheads="1"/>
            </p:cNvSpPr>
            <p:nvPr/>
          </p:nvSpPr>
          <p:spPr bwMode="auto">
            <a:xfrm>
              <a:off x="1740" y="2664"/>
              <a:ext cx="204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199"/>
            <a:ext cx="8077200" cy="511175"/>
          </a:xfrm>
          <a:noFill/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sz="2800" b="1" dirty="0"/>
              <a:t>State transition diagram for the MOD-6 counter</a:t>
            </a:r>
          </a:p>
        </p:txBody>
      </p:sp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200" b="1" baseline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7-4 Counters with MOD Number &lt;2</a:t>
            </a:r>
            <a:r>
              <a:rPr lang="en-US" sz="2200" b="1" i="1" baseline="3000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N</a:t>
            </a:r>
          </a:p>
        </p:txBody>
      </p:sp>
      <p:pic>
        <p:nvPicPr>
          <p:cNvPr id="471048" name="Picture 8" descr="fg07_0060a_AAGTNUK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4310063"/>
            <a:ext cx="4865688" cy="239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51" name="Rectangle 11"/>
          <p:cNvSpPr>
            <a:spLocks noChangeArrowheads="1"/>
          </p:cNvSpPr>
          <p:nvPr/>
        </p:nvSpPr>
        <p:spPr bwMode="auto">
          <a:xfrm>
            <a:off x="4286250" y="1976438"/>
            <a:ext cx="457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aseline="0" dirty="0">
                <a:latin typeface="Times New Roman" pitchFamily="18" charset="0"/>
                <a:cs typeface="Times New Roman" pitchFamily="18" charset="0"/>
              </a:rPr>
              <a:t>Each circle represents one of</a:t>
            </a:r>
            <a:br>
              <a:rPr lang="en-US" sz="24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aseline="0" dirty="0">
                <a:latin typeface="Times New Roman" pitchFamily="18" charset="0"/>
                <a:cs typeface="Times New Roman" pitchFamily="18" charset="0"/>
              </a:rPr>
              <a:t>the possible counter </a:t>
            </a:r>
            <a:r>
              <a:rPr lang="en-US" sz="2400" baseline="0" dirty="0" smtClean="0">
                <a:latin typeface="Times New Roman" pitchFamily="18" charset="0"/>
                <a:cs typeface="Times New Roman" pitchFamily="18" charset="0"/>
              </a:rPr>
              <a:t>states</a:t>
            </a:r>
            <a:endParaRPr lang="en-US" sz="2400" baseline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53" name="Oval 13"/>
          <p:cNvSpPr>
            <a:spLocks noChangeArrowheads="1"/>
          </p:cNvSpPr>
          <p:nvPr/>
        </p:nvSpPr>
        <p:spPr bwMode="auto">
          <a:xfrm>
            <a:off x="3190875" y="2462213"/>
            <a:ext cx="509588" cy="509587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54" name="Oval 14"/>
          <p:cNvSpPr>
            <a:spLocks noChangeArrowheads="1"/>
          </p:cNvSpPr>
          <p:nvPr/>
        </p:nvSpPr>
        <p:spPr bwMode="auto">
          <a:xfrm>
            <a:off x="3486150" y="3128963"/>
            <a:ext cx="509588" cy="509587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55" name="Line 15"/>
          <p:cNvSpPr>
            <a:spLocks noChangeShapeType="1"/>
          </p:cNvSpPr>
          <p:nvPr/>
        </p:nvSpPr>
        <p:spPr bwMode="auto">
          <a:xfrm rot="449715">
            <a:off x="3586163" y="2906713"/>
            <a:ext cx="152400" cy="263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56" name="Rectangle 16"/>
          <p:cNvSpPr>
            <a:spLocks noChangeArrowheads="1"/>
          </p:cNvSpPr>
          <p:nvPr/>
        </p:nvSpPr>
        <p:spPr bwMode="auto">
          <a:xfrm>
            <a:off x="4286250" y="2971800"/>
            <a:ext cx="457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aseline="0" dirty="0">
                <a:latin typeface="Times New Roman" pitchFamily="18" charset="0"/>
                <a:cs typeface="Times New Roman" pitchFamily="18" charset="0"/>
              </a:rPr>
              <a:t>Arrows indicate how one state changes to another—in response</a:t>
            </a:r>
            <a:br>
              <a:rPr lang="en-US" sz="2400" baseline="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aseline="0" dirty="0">
                <a:latin typeface="Times New Roman" pitchFamily="18" charset="0"/>
                <a:cs typeface="Times New Roman" pitchFamily="18" charset="0"/>
              </a:rPr>
              <a:t>to an input clock </a:t>
            </a:r>
            <a:r>
              <a:rPr lang="en-US" sz="2400" baseline="0" dirty="0" smtClean="0">
                <a:latin typeface="Times New Roman" pitchFamily="18" charset="0"/>
                <a:cs typeface="Times New Roman" pitchFamily="18" charset="0"/>
              </a:rPr>
              <a:t>pulse</a:t>
            </a:r>
            <a:endParaRPr lang="en-US" sz="2400" baseline="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1060" name="Group 20"/>
          <p:cNvGrpSpPr>
            <a:grpSpLocks/>
          </p:cNvGrpSpPr>
          <p:nvPr/>
        </p:nvGrpSpPr>
        <p:grpSpPr bwMode="auto">
          <a:xfrm>
            <a:off x="403225" y="4648201"/>
            <a:ext cx="3270250" cy="2116138"/>
            <a:chOff x="350" y="2650"/>
            <a:chExt cx="2060" cy="1333"/>
          </a:xfrm>
        </p:grpSpPr>
        <p:sp>
          <p:nvSpPr>
            <p:cNvPr id="471058" name="Rectangle 18"/>
            <p:cNvSpPr>
              <a:spLocks noChangeArrowheads="1"/>
            </p:cNvSpPr>
            <p:nvPr/>
          </p:nvSpPr>
          <p:spPr bwMode="auto">
            <a:xfrm>
              <a:off x="350" y="2650"/>
              <a:ext cx="206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baseline="0" dirty="0">
                  <a:latin typeface="Times New Roman" pitchFamily="18" charset="0"/>
                  <a:cs typeface="Times New Roman" pitchFamily="18" charset="0"/>
                </a:rPr>
                <a:t>There is no arrow to the 111 state as the counter can </a:t>
              </a:r>
              <a:r>
                <a:rPr lang="en-US" sz="2000" i="1" baseline="0" dirty="0">
                  <a:latin typeface="Times New Roman" pitchFamily="18" charset="0"/>
                  <a:cs typeface="Times New Roman" pitchFamily="18" charset="0"/>
                </a:rPr>
                <a:t>never advance</a:t>
              </a:r>
              <a:r>
                <a:rPr lang="en-US" sz="2000" baseline="0" dirty="0">
                  <a:latin typeface="Times New Roman" pitchFamily="18" charset="0"/>
                  <a:cs typeface="Times New Roman" pitchFamily="18" charset="0"/>
                </a:rPr>
                <a:t> to that </a:t>
              </a:r>
              <a:r>
                <a:rPr lang="en-US" sz="2000" baseline="0" dirty="0" smtClean="0">
                  <a:latin typeface="Times New Roman" pitchFamily="18" charset="0"/>
                  <a:cs typeface="Times New Roman" pitchFamily="18" charset="0"/>
                </a:rPr>
                <a:t>state</a:t>
              </a:r>
              <a:endParaRPr lang="en-US" sz="20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1059" name="Rectangle 19"/>
            <p:cNvSpPr>
              <a:spLocks noChangeArrowheads="1"/>
            </p:cNvSpPr>
            <p:nvPr/>
          </p:nvSpPr>
          <p:spPr bwMode="auto">
            <a:xfrm>
              <a:off x="350" y="3343"/>
              <a:ext cx="206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000" baseline="0" dirty="0">
                  <a:latin typeface="Times New Roman" pitchFamily="18" charset="0"/>
                  <a:cs typeface="Times New Roman" pitchFamily="18" charset="0"/>
                </a:rPr>
                <a:t>The 111 state </a:t>
              </a:r>
              <a:r>
                <a:rPr lang="en-US" sz="2000" i="1" baseline="0" dirty="0">
                  <a:latin typeface="Times New Roman" pitchFamily="18" charset="0"/>
                  <a:cs typeface="Times New Roman" pitchFamily="18" charset="0"/>
                </a:rPr>
                <a:t>can </a:t>
              </a:r>
              <a:r>
                <a:rPr lang="en-US" sz="2000" baseline="0" dirty="0">
                  <a:latin typeface="Times New Roman" pitchFamily="18" charset="0"/>
                  <a:cs typeface="Times New Roman" pitchFamily="18" charset="0"/>
                </a:rPr>
                <a:t>occur</a:t>
              </a:r>
              <a:br>
                <a:rPr lang="en-US" sz="2000" baseline="0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000" baseline="0" dirty="0">
                  <a:latin typeface="Times New Roman" pitchFamily="18" charset="0"/>
                  <a:cs typeface="Times New Roman" pitchFamily="18" charset="0"/>
                </a:rPr>
                <a:t>on power-up when the FFs come up in random </a:t>
              </a:r>
              <a:r>
                <a:rPr lang="en-US" sz="2000" baseline="0" dirty="0" smtClean="0">
                  <a:latin typeface="Times New Roman" pitchFamily="18" charset="0"/>
                  <a:cs typeface="Times New Roman" pitchFamily="18" charset="0"/>
                </a:rPr>
                <a:t>states</a:t>
              </a:r>
              <a:endParaRPr lang="en-US" sz="20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71061" name="Oval 21"/>
          <p:cNvSpPr>
            <a:spLocks noChangeArrowheads="1"/>
          </p:cNvSpPr>
          <p:nvPr/>
        </p:nvSpPr>
        <p:spPr bwMode="auto">
          <a:xfrm>
            <a:off x="1546225" y="2160588"/>
            <a:ext cx="509588" cy="50958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Counters with MOD Number &lt;2</a:t>
            </a:r>
            <a:r>
              <a:rPr lang="en-US" i="1" baseline="30000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0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1000"/>
                                        <p:tgtEl>
                                          <p:spTgt spid="47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repeatCount="3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71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4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40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1000" fill="hold"/>
                                        <p:tgtEl>
                                          <p:spTgt spid="4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1"/>
                                            </p:cond>
                                          </p:stCondLst>
                                        </p:cTn>
                                        <p:tgtEl>
                                          <p:spTgt spid="4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/>
      <p:bldP spid="471051" grpId="0"/>
      <p:bldP spid="471053" grpId="0" animBg="1"/>
      <p:bldP spid="471053" grpId="1" animBg="1"/>
      <p:bldP spid="471054" grpId="0" animBg="1"/>
      <p:bldP spid="471054" grpId="1" animBg="1"/>
      <p:bldP spid="471055" grpId="0" animBg="1"/>
      <p:bldP spid="471056" grpId="0"/>
      <p:bldP spid="471061" grpId="0" animBg="1"/>
      <p:bldP spid="47106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171574"/>
          </a:xfrm>
        </p:spPr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MOD number </a:t>
            </a:r>
            <a:r>
              <a:rPr lang="en-US" dirty="0" err="1" smtClean="0"/>
              <a:t>của</a:t>
            </a:r>
            <a:r>
              <a:rPr lang="en-US" dirty="0" smtClean="0"/>
              <a:t> counter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 smtClean="0"/>
          </a:p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83" y="2451210"/>
            <a:ext cx="6710362" cy="305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495524"/>
            <a:ext cx="8229600" cy="11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0000CC"/>
                </a:solidFill>
              </a:rPr>
              <a:t>MOD-14</a:t>
            </a:r>
          </a:p>
          <a:p>
            <a:r>
              <a:rPr lang="en-US" sz="2800" dirty="0" err="1" smtClean="0">
                <a:solidFill>
                  <a:srgbClr val="0000CC"/>
                </a:solidFill>
              </a:rPr>
              <a:t>Freq</a:t>
            </a:r>
            <a:r>
              <a:rPr lang="en-US" sz="2800" baseline="-25000" dirty="0" err="1" smtClean="0">
                <a:solidFill>
                  <a:srgbClr val="0000CC"/>
                </a:solidFill>
              </a:rPr>
              <a:t>D</a:t>
            </a:r>
            <a:r>
              <a:rPr lang="en-US" sz="2800" dirty="0" smtClean="0">
                <a:solidFill>
                  <a:srgbClr val="0000CC"/>
                </a:solidFill>
              </a:rPr>
              <a:t> = 30kHz/14 = 2.14 kHz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508990"/>
            <a:ext cx="8153400" cy="1158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2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Construct a MOD-X counter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Find the smallest number of FFs such that 2</a:t>
            </a:r>
            <a:r>
              <a:rPr lang="en-US" baseline="30000" dirty="0" smtClean="0"/>
              <a:t>N</a:t>
            </a:r>
            <a:r>
              <a:rPr lang="en-US" dirty="0" smtClean="0"/>
              <a:t>&gt;=X</a:t>
            </a:r>
          </a:p>
          <a:p>
            <a:pPr marL="914400" lvl="1" indent="-514350"/>
            <a:r>
              <a:rPr lang="en-US" dirty="0" smtClean="0"/>
              <a:t>Connect them as a counter</a:t>
            </a:r>
          </a:p>
          <a:p>
            <a:pPr marL="914400" lvl="1" indent="-514350"/>
            <a:r>
              <a:rPr lang="en-US" dirty="0" smtClean="0"/>
              <a:t>If 2N = X, don’t do step 2 and 3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Connect </a:t>
            </a:r>
            <a:r>
              <a:rPr lang="en-US" dirty="0" smtClean="0"/>
              <a:t>a NAND gate to asynchronous CLEAR inputs of all FFs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Determine </a:t>
            </a:r>
            <a:r>
              <a:rPr lang="en-US" dirty="0" smtClean="0"/>
              <a:t>which FFs will be in the HIGH state at a count = X, connect their outputs to the NAND inputs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5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85799"/>
          </a:xfrm>
        </p:spPr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MOD-10 counter (Decade counters)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648200"/>
            <a:ext cx="8229600" cy="2018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rgbClr val="0000CC"/>
                </a:solidFill>
              </a:rPr>
              <a:t>Decade counter </a:t>
            </a:r>
            <a:r>
              <a:rPr lang="en-US" sz="2800" dirty="0" smtClean="0"/>
              <a:t>has 10 distinct states, no matter what the sequence</a:t>
            </a:r>
          </a:p>
          <a:p>
            <a:r>
              <a:rPr lang="en-US" sz="2800" dirty="0" smtClean="0"/>
              <a:t>Counter counts in sequence from 0000 to 1001 is also called a </a:t>
            </a:r>
            <a:r>
              <a:rPr lang="en-US" sz="2800" b="1" dirty="0" smtClean="0">
                <a:solidFill>
                  <a:srgbClr val="FF0000"/>
                </a:solidFill>
              </a:rPr>
              <a:t>BCD counter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24792"/>
            <a:ext cx="7031966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924792"/>
            <a:ext cx="8686800" cy="4742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Asynchronous DOWN Counters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518525" cy="1933575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</a:t>
            </a:r>
            <a:r>
              <a:rPr lang="en-US" b="1" dirty="0"/>
              <a:t>down counter </a:t>
            </a:r>
            <a:r>
              <a:rPr lang="en-US" dirty="0"/>
              <a:t>is constructed in a similar manner to an up </a:t>
            </a:r>
            <a:r>
              <a:rPr lang="en-US" dirty="0" smtClean="0"/>
              <a:t>counter</a:t>
            </a:r>
            <a:endParaRPr lang="en-US" dirty="0"/>
          </a:p>
          <a:p>
            <a:pPr lvl="1"/>
            <a:r>
              <a:rPr lang="en-US" dirty="0"/>
              <a:t>It uses the inverted FF outputs to control the higher-order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 </a:t>
            </a:r>
            <a:r>
              <a:rPr lang="en-US" dirty="0" smtClean="0"/>
              <a:t>inputs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653" y="2743200"/>
            <a:ext cx="5229188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282821"/>
            <a:ext cx="5446985" cy="2572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3" y="3463578"/>
            <a:ext cx="3657600" cy="275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9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Propagation </a:t>
            </a:r>
            <a:r>
              <a:rPr lang="en-US" sz="3600" dirty="0"/>
              <a:t>Delay in Ripple Counters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84300"/>
            <a:ext cx="8518525" cy="4635500"/>
          </a:xfrm>
        </p:spPr>
        <p:txBody>
          <a:bodyPr>
            <a:normAutofit/>
          </a:bodyPr>
          <a:lstStyle/>
          <a:p>
            <a:r>
              <a:rPr lang="en-US" dirty="0"/>
              <a:t>Ripple counters are simple—requiring the fewest components to produce a given </a:t>
            </a:r>
            <a:r>
              <a:rPr lang="en-US" dirty="0" smtClean="0"/>
              <a:t>operation</a:t>
            </a:r>
            <a:endParaRPr lang="en-US" dirty="0"/>
          </a:p>
          <a:p>
            <a:pPr lvl="1"/>
            <a:r>
              <a:rPr lang="en-US" dirty="0"/>
              <a:t>Cumulative propagation delay can cause problems</a:t>
            </a:r>
            <a:br>
              <a:rPr lang="en-US" dirty="0"/>
            </a:br>
            <a:r>
              <a:rPr lang="en-US" dirty="0"/>
              <a:t>at high </a:t>
            </a:r>
            <a:r>
              <a:rPr lang="en-US" dirty="0" smtClean="0"/>
              <a:t>frequencies</a:t>
            </a:r>
            <a:endParaRPr lang="en-US" dirty="0"/>
          </a:p>
          <a:p>
            <a:r>
              <a:rPr lang="en-US" dirty="0"/>
              <a:t>If the period between input pulses is made longer than the total propagation delay of the counter, problems can be </a:t>
            </a:r>
            <a:r>
              <a:rPr lang="en-US" dirty="0" smtClean="0"/>
              <a:t>avoided</a:t>
            </a:r>
            <a:endParaRPr lang="en-US" dirty="0"/>
          </a:p>
          <a:p>
            <a:pPr lvl="1"/>
            <a:r>
              <a:rPr lang="en-US" dirty="0"/>
              <a:t>For proper operation: </a:t>
            </a:r>
            <a:r>
              <a:rPr lang="en-US" b="1" i="1" dirty="0" err="1"/>
              <a:t>T</a:t>
            </a:r>
            <a:r>
              <a:rPr lang="en-US" baseline="-25000" dirty="0" err="1"/>
              <a:t>clock</a:t>
            </a:r>
            <a:r>
              <a:rPr lang="en-US" b="1" baseline="-25000" dirty="0"/>
              <a:t> </a:t>
            </a:r>
            <a:r>
              <a:rPr lang="en-US" b="1" dirty="0">
                <a:sym typeface="Symbol" pitchFamily="18" charset="2"/>
              </a:rPr>
              <a:t> </a:t>
            </a:r>
            <a:r>
              <a:rPr lang="en-US" b="1" i="1" dirty="0">
                <a:sym typeface="Symbol" pitchFamily="18" charset="2"/>
              </a:rPr>
              <a:t>N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x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i="1" dirty="0" err="1">
                <a:sym typeface="Symbol" pitchFamily="18" charset="2"/>
              </a:rPr>
              <a:t>t</a:t>
            </a:r>
            <a:r>
              <a:rPr lang="en-US" baseline="-25000" dirty="0" err="1">
                <a:sym typeface="Symbol" pitchFamily="18" charset="2"/>
              </a:rPr>
              <a:t>pd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/>
              <a:t>Maximum frequency</a:t>
            </a:r>
            <a:r>
              <a:rPr lang="en-US" i="1" dirty="0">
                <a:sym typeface="Symbol" pitchFamily="18" charset="2"/>
              </a:rPr>
              <a:t>: </a:t>
            </a:r>
            <a:r>
              <a:rPr lang="en-US" b="1" i="1" dirty="0" err="1">
                <a:sym typeface="Symbol" pitchFamily="18" charset="2"/>
              </a:rPr>
              <a:t>F</a:t>
            </a:r>
            <a:r>
              <a:rPr lang="en-US" baseline="-25000" dirty="0" err="1">
                <a:sym typeface="Symbol" pitchFamily="18" charset="2"/>
              </a:rPr>
              <a:t>max</a:t>
            </a:r>
            <a:r>
              <a:rPr lang="en-US" b="1" i="1" dirty="0">
                <a:sym typeface="Symbol" pitchFamily="18" charset="2"/>
              </a:rPr>
              <a:t>=</a:t>
            </a:r>
            <a:r>
              <a:rPr lang="en-US" b="1" dirty="0">
                <a:sym typeface="Symbol" pitchFamily="18" charset="2"/>
              </a:rPr>
              <a:t>1/</a:t>
            </a:r>
            <a:r>
              <a:rPr lang="en-US" b="1" i="1" dirty="0">
                <a:sym typeface="Symbol" pitchFamily="18" charset="2"/>
              </a:rPr>
              <a:t>N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x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i="1" dirty="0" err="1">
                <a:sym typeface="Symbol" pitchFamily="18" charset="2"/>
              </a:rPr>
              <a:t>t</a:t>
            </a:r>
            <a:r>
              <a:rPr lang="en-US" baseline="-25000" dirty="0" err="1">
                <a:sym typeface="Symbol" pitchFamily="18" charset="2"/>
              </a:rPr>
              <a:t>pd</a:t>
            </a:r>
            <a:endParaRPr lang="en-US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884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7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7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7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7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Propagation Delay in Ripple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799"/>
            <a:ext cx="4191000" cy="1524001"/>
          </a:xfrm>
        </p:spPr>
        <p:txBody>
          <a:bodyPr>
            <a:noAutofit/>
          </a:bodyPr>
          <a:lstStyle/>
          <a:p>
            <a:r>
              <a:rPr lang="en-US" sz="2400" dirty="0" smtClean="0"/>
              <a:t>T=1000ns</a:t>
            </a:r>
          </a:p>
          <a:p>
            <a:r>
              <a:rPr lang="en-US" sz="2400" dirty="0" err="1" smtClean="0"/>
              <a:t>t</a:t>
            </a:r>
            <a:r>
              <a:rPr lang="en-US" sz="2400" baseline="-25000" dirty="0" err="1" smtClean="0"/>
              <a:t>pd</a:t>
            </a:r>
            <a:r>
              <a:rPr lang="en-US" sz="2400" dirty="0" smtClean="0"/>
              <a:t>=50ns</a:t>
            </a:r>
          </a:p>
          <a:p>
            <a:r>
              <a:rPr lang="en-US" sz="2400" dirty="0" smtClean="0"/>
              <a:t>Counter operates properly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13913"/>
            <a:ext cx="3962400" cy="291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648200" y="1599808"/>
            <a:ext cx="4460337" cy="4800992"/>
            <a:chOff x="4648200" y="1599808"/>
            <a:chExt cx="4460337" cy="4800992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1599808"/>
              <a:ext cx="3972931" cy="3136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917537" y="4876799"/>
              <a:ext cx="4191000" cy="152400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Times New Roman" pitchFamily="18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T=100ns</a:t>
              </a:r>
            </a:p>
            <a:p>
              <a:r>
                <a:rPr lang="en-US" sz="2400" dirty="0" err="1" smtClean="0"/>
                <a:t>t</a:t>
              </a:r>
              <a:r>
                <a:rPr lang="en-US" sz="2400" baseline="-25000" dirty="0" err="1" smtClean="0"/>
                <a:t>pd</a:t>
              </a:r>
              <a:r>
                <a:rPr lang="en-US" sz="2400" dirty="0" smtClean="0"/>
                <a:t>=50ns</a:t>
              </a:r>
            </a:p>
            <a:p>
              <a:r>
                <a:rPr lang="en-US" sz="2400" dirty="0" smtClean="0"/>
                <a:t>Situation worsens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64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Asynchronous counters</a:t>
            </a:r>
          </a:p>
          <a:p>
            <a:pPr lvl="1"/>
            <a:r>
              <a:rPr lang="en-US" sz="2800" dirty="0" smtClean="0"/>
              <a:t>MOD number</a:t>
            </a:r>
          </a:p>
          <a:p>
            <a:pPr lvl="1"/>
            <a:r>
              <a:rPr lang="en-US" sz="2800" dirty="0" smtClean="0"/>
              <a:t>Up/ Down counters</a:t>
            </a:r>
          </a:p>
          <a:p>
            <a:pPr lvl="1"/>
            <a:r>
              <a:rPr lang="en-US" dirty="0" smtClean="0"/>
              <a:t>Propagation delay</a:t>
            </a:r>
            <a:endParaRPr lang="en-US" sz="2800" dirty="0" smtClean="0"/>
          </a:p>
          <a:p>
            <a:r>
              <a:rPr lang="en-US" dirty="0" smtClean="0"/>
              <a:t>Synchronous counters</a:t>
            </a:r>
          </a:p>
          <a:p>
            <a:pPr lvl="1"/>
            <a:r>
              <a:rPr lang="en-US" dirty="0" smtClean="0"/>
              <a:t>Analyze synchronous counters</a:t>
            </a:r>
          </a:p>
          <a:p>
            <a:pPr lvl="1"/>
            <a:r>
              <a:rPr lang="en-US" dirty="0" smtClean="0"/>
              <a:t>Design a synchronous counter</a:t>
            </a:r>
          </a:p>
          <a:p>
            <a:r>
              <a:rPr lang="en-US" dirty="0" smtClean="0"/>
              <a:t>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7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Propagation </a:t>
            </a:r>
            <a:r>
              <a:rPr lang="en-US" sz="3600" dirty="0"/>
              <a:t>Delay in Ripple Counters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18525" cy="4102100"/>
          </a:xfrm>
        </p:spPr>
        <p:txBody>
          <a:bodyPr/>
          <a:lstStyle/>
          <a:p>
            <a:r>
              <a:rPr lang="en-US" dirty="0">
                <a:sym typeface="Symbol" pitchFamily="18" charset="2"/>
              </a:rPr>
              <a:t>Asynchronous counters are not useful at very high frequencies—especially for counters with large numbers of </a:t>
            </a:r>
            <a:r>
              <a:rPr lang="en-US" dirty="0" smtClean="0">
                <a:sym typeface="Symbol" pitchFamily="18" charset="2"/>
              </a:rPr>
              <a:t>bits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Due to their simplicity, they are useful for applications where frequency limitation is not critical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249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ko-KR" sz="4400" dirty="0" smtClean="0"/>
              <a:t>Synchronous counters</a:t>
            </a:r>
            <a:endParaRPr lang="en-US" altLang="ko-KR" dirty="0" smtClean="0">
              <a:solidFill>
                <a:srgbClr val="96969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9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024" name="Group 8"/>
          <p:cNvGrpSpPr>
            <a:grpSpLocks/>
          </p:cNvGrpSpPr>
          <p:nvPr/>
        </p:nvGrpSpPr>
        <p:grpSpPr bwMode="auto">
          <a:xfrm>
            <a:off x="436563" y="2651125"/>
            <a:ext cx="8328025" cy="3444875"/>
            <a:chOff x="423" y="1244"/>
            <a:chExt cx="5246" cy="2170"/>
          </a:xfrm>
        </p:grpSpPr>
        <p:pic>
          <p:nvPicPr>
            <p:cNvPr id="470022" name="Picture 6" descr="fg07_0050a_AAGTNUI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1244"/>
              <a:ext cx="5246" cy="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0023" name="Rectangle 7"/>
            <p:cNvSpPr>
              <a:spLocks noChangeArrowheads="1"/>
            </p:cNvSpPr>
            <p:nvPr/>
          </p:nvSpPr>
          <p:spPr bwMode="auto">
            <a:xfrm>
              <a:off x="2958" y="3222"/>
              <a:ext cx="2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Synchronous </a:t>
            </a:r>
            <a:r>
              <a:rPr lang="en-US" dirty="0"/>
              <a:t>(Parallel) Counters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18525" cy="1647826"/>
          </a:xfrm>
        </p:spPr>
        <p:txBody>
          <a:bodyPr>
            <a:noAutofit/>
          </a:bodyPr>
          <a:lstStyle/>
          <a:p>
            <a:r>
              <a:rPr lang="en-US" dirty="0"/>
              <a:t>In</a:t>
            </a:r>
            <a:r>
              <a:rPr lang="en-US" b="1" dirty="0"/>
              <a:t> synchronous </a:t>
            </a:r>
            <a:r>
              <a:rPr lang="en-US" dirty="0"/>
              <a:t>or </a:t>
            </a:r>
            <a:r>
              <a:rPr lang="en-US" b="1" dirty="0"/>
              <a:t>parallel counters</a:t>
            </a:r>
            <a:r>
              <a:rPr lang="en-US" dirty="0"/>
              <a:t>, all FFs are triggered simultaneously (in parallel) by the </a:t>
            </a:r>
            <a:r>
              <a:rPr lang="en-US" dirty="0" smtClean="0"/>
              <a:t>clock</a:t>
            </a:r>
            <a:endParaRPr lang="en-US" dirty="0"/>
          </a:p>
        </p:txBody>
      </p:sp>
      <p:grpSp>
        <p:nvGrpSpPr>
          <p:cNvPr id="470027" name="Group 11"/>
          <p:cNvGrpSpPr>
            <a:grpSpLocks/>
          </p:cNvGrpSpPr>
          <p:nvPr/>
        </p:nvGrpSpPr>
        <p:grpSpPr bwMode="auto">
          <a:xfrm>
            <a:off x="304800" y="5819775"/>
            <a:ext cx="8518525" cy="809625"/>
            <a:chOff x="328" y="3426"/>
            <a:chExt cx="5366" cy="510"/>
          </a:xfrm>
        </p:grpSpPr>
        <p:sp>
          <p:nvSpPr>
            <p:cNvPr id="470025" name="Rectangle 9"/>
            <p:cNvSpPr>
              <a:spLocks noChangeArrowheads="1"/>
            </p:cNvSpPr>
            <p:nvPr/>
          </p:nvSpPr>
          <p:spPr bwMode="auto">
            <a:xfrm>
              <a:off x="328" y="3426"/>
              <a:ext cx="5366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Synchronous counters can operate at much</a:t>
              </a:r>
              <a:b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</a:b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higher frequencies than asynchronous </a:t>
              </a:r>
              <a:r>
                <a:rPr lang="en-US" sz="2400" baseline="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counters</a:t>
              </a:r>
              <a:endParaRPr lang="en-US" sz="2000" baseline="0" dirty="0"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70026" name="Rectangle 10"/>
            <p:cNvSpPr>
              <a:spLocks noChangeArrowheads="1"/>
            </p:cNvSpPr>
            <p:nvPr/>
          </p:nvSpPr>
          <p:spPr bwMode="auto">
            <a:xfrm>
              <a:off x="1096" y="3462"/>
              <a:ext cx="3792" cy="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27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024" name="Group 8"/>
          <p:cNvGrpSpPr>
            <a:grpSpLocks/>
          </p:cNvGrpSpPr>
          <p:nvPr/>
        </p:nvGrpSpPr>
        <p:grpSpPr bwMode="auto">
          <a:xfrm>
            <a:off x="436563" y="2651125"/>
            <a:ext cx="8328025" cy="3444875"/>
            <a:chOff x="423" y="1244"/>
            <a:chExt cx="5246" cy="2170"/>
          </a:xfrm>
        </p:grpSpPr>
        <p:pic>
          <p:nvPicPr>
            <p:cNvPr id="470022" name="Picture 6" descr="fg07_0050a_AAGTNUI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1244"/>
              <a:ext cx="5246" cy="2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0023" name="Rectangle 7"/>
            <p:cNvSpPr>
              <a:spLocks noChangeArrowheads="1"/>
            </p:cNvSpPr>
            <p:nvPr/>
          </p:nvSpPr>
          <p:spPr bwMode="auto">
            <a:xfrm>
              <a:off x="2958" y="3222"/>
              <a:ext cx="216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Synchronous </a:t>
            </a:r>
            <a:r>
              <a:rPr lang="en-US" dirty="0"/>
              <a:t>(Parallel) Counters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18525" cy="1143000"/>
          </a:xfrm>
        </p:spPr>
        <p:txBody>
          <a:bodyPr>
            <a:noAutofit/>
          </a:bodyPr>
          <a:lstStyle/>
          <a:p>
            <a:r>
              <a:rPr lang="en-US" dirty="0"/>
              <a:t>Each FF has </a:t>
            </a:r>
            <a:r>
              <a:rPr lang="en-US" i="1" dirty="0"/>
              <a:t>J</a:t>
            </a:r>
            <a:r>
              <a:rPr lang="en-US" dirty="0"/>
              <a:t> &amp; </a:t>
            </a:r>
            <a:r>
              <a:rPr lang="en-US" i="1" dirty="0"/>
              <a:t>K</a:t>
            </a:r>
            <a:r>
              <a:rPr lang="en-US" dirty="0"/>
              <a:t> inputs which are HIGH only when outputs of all lower-order FFs are HIGH</a:t>
            </a:r>
          </a:p>
        </p:txBody>
      </p:sp>
      <p:grpSp>
        <p:nvGrpSpPr>
          <p:cNvPr id="470027" name="Group 11"/>
          <p:cNvGrpSpPr>
            <a:grpSpLocks/>
          </p:cNvGrpSpPr>
          <p:nvPr/>
        </p:nvGrpSpPr>
        <p:grpSpPr bwMode="auto">
          <a:xfrm>
            <a:off x="304800" y="5819775"/>
            <a:ext cx="8518525" cy="809625"/>
            <a:chOff x="328" y="3426"/>
            <a:chExt cx="5366" cy="510"/>
          </a:xfrm>
        </p:grpSpPr>
        <p:sp>
          <p:nvSpPr>
            <p:cNvPr id="470025" name="Rectangle 9"/>
            <p:cNvSpPr>
              <a:spLocks noChangeArrowheads="1"/>
            </p:cNvSpPr>
            <p:nvPr/>
          </p:nvSpPr>
          <p:spPr bwMode="auto">
            <a:xfrm>
              <a:off x="328" y="3426"/>
              <a:ext cx="5366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24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The total propagation delay will be</a:t>
              </a:r>
              <a:br>
                <a:rPr lang="en-US" sz="24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</a:br>
              <a:r>
                <a:rPr lang="en-US" sz="24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the </a:t>
              </a:r>
              <a:r>
                <a:rPr lang="en-US" sz="2400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same</a:t>
              </a:r>
              <a:r>
                <a:rPr lang="en-US" sz="24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for </a:t>
              </a:r>
              <a:r>
                <a:rPr lang="en-US" sz="2400" i="1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any</a:t>
              </a:r>
              <a:r>
                <a:rPr lang="en-US" sz="24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 number of </a:t>
              </a:r>
              <a:r>
                <a:rPr lang="en-US" sz="240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FFs</a:t>
              </a:r>
              <a:endPara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470026" name="Rectangle 10"/>
            <p:cNvSpPr>
              <a:spLocks noChangeArrowheads="1"/>
            </p:cNvSpPr>
            <p:nvPr/>
          </p:nvSpPr>
          <p:spPr bwMode="auto">
            <a:xfrm>
              <a:off x="1096" y="3462"/>
              <a:ext cx="3792" cy="4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518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Synchronous </a:t>
            </a:r>
            <a:r>
              <a:rPr lang="en-US" dirty="0"/>
              <a:t>(Parallel) Counters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5100637" cy="2895600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sz="2800" b="1" dirty="0"/>
              <a:t>For this circuit to count properly, on a given NGT of the clock, only those FF that are supposed to toggle on that NGT should have</a:t>
            </a:r>
            <a:br>
              <a:rPr lang="en-US" sz="2800" b="1" dirty="0"/>
            </a:br>
            <a:r>
              <a:rPr lang="en-US" sz="2800" b="1" i="1" dirty="0"/>
              <a:t>J = K = </a:t>
            </a:r>
            <a:r>
              <a:rPr lang="en-US" sz="2800" b="1" dirty="0"/>
              <a:t>1 when NGT </a:t>
            </a:r>
            <a:r>
              <a:rPr lang="en-US" sz="2800" b="1" dirty="0" smtClean="0"/>
              <a:t>occurs</a:t>
            </a:r>
            <a:endParaRPr lang="en-US" sz="2800" b="1" dirty="0"/>
          </a:p>
        </p:txBody>
      </p:sp>
      <p:grpSp>
        <p:nvGrpSpPr>
          <p:cNvPr id="513030" name="Group 6"/>
          <p:cNvGrpSpPr>
            <a:grpSpLocks/>
          </p:cNvGrpSpPr>
          <p:nvPr/>
        </p:nvGrpSpPr>
        <p:grpSpPr bwMode="auto">
          <a:xfrm>
            <a:off x="6019800" y="1370013"/>
            <a:ext cx="2409825" cy="5411787"/>
            <a:chOff x="4079" y="432"/>
            <a:chExt cx="1590" cy="3570"/>
          </a:xfrm>
        </p:grpSpPr>
        <p:pic>
          <p:nvPicPr>
            <p:cNvPr id="513028" name="Picture 4" descr="fg07_0050b_AAGTNUH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9" y="432"/>
              <a:ext cx="1590" cy="3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3029" name="Rectangle 5"/>
            <p:cNvSpPr>
              <a:spLocks noChangeArrowheads="1"/>
            </p:cNvSpPr>
            <p:nvPr/>
          </p:nvSpPr>
          <p:spPr bwMode="auto">
            <a:xfrm>
              <a:off x="4800" y="3822"/>
              <a:ext cx="24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6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1" y="1535112"/>
            <a:ext cx="7848600" cy="750888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b="1" dirty="0"/>
              <a:t>Mod-60 Counter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Counters </a:t>
            </a:r>
            <a:r>
              <a:rPr lang="en-US" dirty="0"/>
              <a:t>with MOD Number &lt;2</a:t>
            </a:r>
            <a:r>
              <a:rPr lang="en-US" i="1" baseline="30000" dirty="0"/>
              <a:t>N</a:t>
            </a:r>
          </a:p>
        </p:txBody>
      </p:sp>
      <p:pic>
        <p:nvPicPr>
          <p:cNvPr id="520197" name="Picture 5" descr="fg07_00900_AAGTNU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470150"/>
            <a:ext cx="7915275" cy="36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0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Synchronous </a:t>
            </a:r>
            <a:r>
              <a:rPr lang="en-US" sz="3600" dirty="0"/>
              <a:t>Down and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Up/Down </a:t>
            </a:r>
            <a:r>
              <a:rPr lang="en-US" sz="3600" dirty="0"/>
              <a:t>Counters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518525" cy="1933575"/>
          </a:xfrm>
        </p:spPr>
        <p:txBody>
          <a:bodyPr>
            <a:normAutofit/>
          </a:bodyPr>
          <a:lstStyle/>
          <a:p>
            <a:r>
              <a:rPr lang="en-US" dirty="0"/>
              <a:t>A synchronous </a:t>
            </a:r>
            <a:r>
              <a:rPr lang="en-US" b="1" dirty="0"/>
              <a:t>down counter </a:t>
            </a:r>
            <a:r>
              <a:rPr lang="en-US" dirty="0"/>
              <a:t>is constructed in a similar manner to an up </a:t>
            </a:r>
            <a:r>
              <a:rPr lang="en-US" dirty="0" smtClean="0"/>
              <a:t>counter</a:t>
            </a:r>
            <a:endParaRPr lang="en-US" dirty="0"/>
          </a:p>
          <a:p>
            <a:pPr lvl="1"/>
            <a:r>
              <a:rPr lang="en-US" dirty="0"/>
              <a:t>It uses the inverted FF outputs to control the higher-order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 </a:t>
            </a:r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479698" y="4191000"/>
            <a:ext cx="3443288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8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Synchronous, MOD-16, down counter and output </a:t>
            </a:r>
            <a:r>
              <a:rPr lang="en-US" sz="2800" baseline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waveforms</a:t>
            </a:r>
            <a:endParaRPr lang="en-US" sz="2800" baseline="0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475141" name="Picture 5" descr="fg07_00000_AAGTNUQ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74962"/>
            <a:ext cx="4922838" cy="375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/>
      <p:bldP spid="47514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Synchronous </a:t>
            </a:r>
            <a:r>
              <a:rPr lang="en-US" sz="3600" dirty="0"/>
              <a:t>Down and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Up/Down </a:t>
            </a:r>
            <a:r>
              <a:rPr lang="en-US" sz="3600" dirty="0"/>
              <a:t>Counters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518525" cy="2200275"/>
          </a:xfrm>
        </p:spPr>
        <p:txBody>
          <a:bodyPr>
            <a:normAutofit/>
          </a:bodyPr>
          <a:lstStyle/>
          <a:p>
            <a:r>
              <a:rPr lang="en-US" dirty="0"/>
              <a:t>In a parallel </a:t>
            </a:r>
            <a:r>
              <a:rPr lang="en-US" b="1" dirty="0"/>
              <a:t>up/down counte</a:t>
            </a:r>
            <a:r>
              <a:rPr lang="en-US" dirty="0"/>
              <a:t>r, the control input controls the values fed to the </a:t>
            </a:r>
            <a:r>
              <a:rPr lang="en-US" i="1" dirty="0"/>
              <a:t>J </a:t>
            </a:r>
            <a:r>
              <a:rPr lang="en-US" dirty="0"/>
              <a:t>and </a:t>
            </a:r>
            <a:r>
              <a:rPr lang="en-US" i="1" dirty="0"/>
              <a:t>K </a:t>
            </a:r>
            <a:r>
              <a:rPr lang="en-US" dirty="0"/>
              <a:t>inputs of</a:t>
            </a:r>
            <a:br>
              <a:rPr lang="en-US" dirty="0"/>
            </a:br>
            <a:r>
              <a:rPr lang="en-US" dirty="0"/>
              <a:t>the successive </a:t>
            </a:r>
            <a:r>
              <a:rPr lang="en-US" dirty="0" smtClean="0"/>
              <a:t>FFs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i="1" dirty="0"/>
              <a:t>normal</a:t>
            </a:r>
            <a:r>
              <a:rPr lang="en-US" dirty="0"/>
              <a:t> FF outputs or the </a:t>
            </a:r>
            <a:r>
              <a:rPr lang="en-US" i="1" dirty="0"/>
              <a:t>inverted</a:t>
            </a:r>
            <a:r>
              <a:rPr lang="en-US" dirty="0"/>
              <a:t> FF </a:t>
            </a:r>
            <a:r>
              <a:rPr lang="en-US" dirty="0" smtClean="0"/>
              <a:t>outputs</a:t>
            </a:r>
            <a:endParaRPr lang="en-US" dirty="0"/>
          </a:p>
        </p:txBody>
      </p:sp>
      <p:pic>
        <p:nvPicPr>
          <p:cNvPr id="523268" name="Picture 4" descr="fg07_0110a_AAGTNUT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0437"/>
            <a:ext cx="6889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09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304" name="Group 16"/>
          <p:cNvGrpSpPr>
            <a:grpSpLocks/>
          </p:cNvGrpSpPr>
          <p:nvPr/>
        </p:nvGrpSpPr>
        <p:grpSpPr bwMode="auto">
          <a:xfrm>
            <a:off x="457200" y="1295400"/>
            <a:ext cx="8518525" cy="923925"/>
            <a:chOff x="328" y="462"/>
            <a:chExt cx="5366" cy="582"/>
          </a:xfrm>
        </p:grpSpPr>
        <p:sp>
          <p:nvSpPr>
            <p:cNvPr id="524305" name="Rectangle 17"/>
            <p:cNvSpPr>
              <a:spLocks noChangeArrowheads="1"/>
            </p:cNvSpPr>
            <p:nvPr/>
          </p:nvSpPr>
          <p:spPr bwMode="auto">
            <a:xfrm>
              <a:off x="328" y="462"/>
              <a:ext cx="5366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30000"/>
                </a:spcBef>
                <a:buFontTx/>
                <a:buChar char="•"/>
              </a:pPr>
              <a:r>
                <a:rPr lang="en-US" sz="2800" baseline="0" dirty="0">
                  <a:latin typeface="Arial" charset="0"/>
                  <a:ea typeface="ＭＳ Ｐゴシック" pitchFamily="34" charset="-128"/>
                </a:rPr>
                <a:t>For the first five clock pulses, </a:t>
              </a:r>
            </a:p>
            <a:p>
              <a:pPr marL="742950" lvl="1" indent="-285750">
                <a:spcBef>
                  <a:spcPct val="10000"/>
                </a:spcBef>
                <a:buFontTx/>
                <a:buChar char="–"/>
              </a:pPr>
              <a:r>
                <a:rPr lang="en-US" sz="2500" baseline="0" dirty="0">
                  <a:latin typeface="Arial" charset="0"/>
                  <a:ea typeface="ＭＳ Ｐゴシック" pitchFamily="34" charset="-128"/>
                </a:rPr>
                <a:t>The counter counts </a:t>
              </a:r>
              <a:r>
                <a:rPr lang="en-US" sz="2500" baseline="0" dirty="0" smtClean="0">
                  <a:latin typeface="Arial" charset="0"/>
                  <a:ea typeface="ＭＳ Ｐゴシック" pitchFamily="34" charset="-128"/>
                </a:rPr>
                <a:t>up</a:t>
              </a:r>
              <a:endParaRPr lang="en-US" sz="2500" baseline="0" dirty="0"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524306" name="Group 18"/>
            <p:cNvGrpSpPr>
              <a:grpSpLocks/>
            </p:cNvGrpSpPr>
            <p:nvPr/>
          </p:nvGrpSpPr>
          <p:grpSpPr bwMode="auto">
            <a:xfrm>
              <a:off x="3490" y="462"/>
              <a:ext cx="1496" cy="263"/>
              <a:chOff x="1912" y="1074"/>
              <a:chExt cx="1496" cy="263"/>
            </a:xfrm>
          </p:grpSpPr>
          <p:sp>
            <p:nvSpPr>
              <p:cNvPr id="524307" name="Rectangle 19"/>
              <p:cNvSpPr>
                <a:spLocks noChangeArrowheads="1"/>
              </p:cNvSpPr>
              <p:nvPr/>
            </p:nvSpPr>
            <p:spPr bwMode="auto">
              <a:xfrm>
                <a:off x="1912" y="1074"/>
                <a:ext cx="149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30000"/>
                  </a:spcBef>
                </a:pPr>
                <a:r>
                  <a:rPr lang="en-US" sz="2800" baseline="0" dirty="0">
                    <a:latin typeface="Arial" charset="0"/>
                    <a:ea typeface="ＭＳ Ｐゴシック" pitchFamily="34" charset="-128"/>
                  </a:rPr>
                  <a:t>Up/Down = </a:t>
                </a:r>
                <a:r>
                  <a:rPr lang="en-US" sz="2800" baseline="0" dirty="0" smtClean="0">
                    <a:latin typeface="Arial" charset="0"/>
                    <a:ea typeface="ＭＳ Ｐゴシック" pitchFamily="34" charset="-128"/>
                  </a:rPr>
                  <a:t>1</a:t>
                </a:r>
                <a:endParaRPr lang="en-US" sz="2800" baseline="0" dirty="0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24308" name="Line 20"/>
              <p:cNvSpPr>
                <a:spLocks noChangeShapeType="1"/>
              </p:cNvSpPr>
              <p:nvPr/>
            </p:nvSpPr>
            <p:spPr bwMode="auto">
              <a:xfrm>
                <a:off x="2328" y="1110"/>
                <a:ext cx="5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Synchronous </a:t>
            </a:r>
            <a:r>
              <a:rPr lang="en-US" sz="3600" dirty="0"/>
              <a:t>Down and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Up/Down </a:t>
            </a:r>
            <a:r>
              <a:rPr lang="en-US" sz="3600" dirty="0"/>
              <a:t>Counters</a:t>
            </a:r>
          </a:p>
        </p:txBody>
      </p:sp>
      <p:grpSp>
        <p:nvGrpSpPr>
          <p:cNvPr id="524296" name="Group 8"/>
          <p:cNvGrpSpPr>
            <a:grpSpLocks/>
          </p:cNvGrpSpPr>
          <p:nvPr/>
        </p:nvGrpSpPr>
        <p:grpSpPr bwMode="auto">
          <a:xfrm>
            <a:off x="1943100" y="3175000"/>
            <a:ext cx="5067300" cy="3606800"/>
            <a:chOff x="405" y="1742"/>
            <a:chExt cx="3192" cy="2272"/>
          </a:xfrm>
        </p:grpSpPr>
        <p:pic>
          <p:nvPicPr>
            <p:cNvPr id="524294" name="Picture 6" descr="fg07_0110b_AAGTNUS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1742"/>
              <a:ext cx="3192" cy="2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4295" name="Rectangle 7"/>
            <p:cNvSpPr>
              <a:spLocks noChangeArrowheads="1"/>
            </p:cNvSpPr>
            <p:nvPr/>
          </p:nvSpPr>
          <p:spPr bwMode="auto">
            <a:xfrm>
              <a:off x="2100" y="3846"/>
              <a:ext cx="300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4309" name="Group 21"/>
          <p:cNvGrpSpPr>
            <a:grpSpLocks/>
          </p:cNvGrpSpPr>
          <p:nvPr/>
        </p:nvGrpSpPr>
        <p:grpSpPr bwMode="auto">
          <a:xfrm>
            <a:off x="457200" y="2219325"/>
            <a:ext cx="8518525" cy="752475"/>
            <a:chOff x="328" y="1044"/>
            <a:chExt cx="5366" cy="474"/>
          </a:xfrm>
        </p:grpSpPr>
        <p:sp>
          <p:nvSpPr>
            <p:cNvPr id="524310" name="Line 22"/>
            <p:cNvSpPr>
              <a:spLocks noChangeShapeType="1"/>
            </p:cNvSpPr>
            <p:nvPr/>
          </p:nvSpPr>
          <p:spPr bwMode="auto">
            <a:xfrm>
              <a:off x="3330" y="1086"/>
              <a:ext cx="5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4311" name="Group 23"/>
            <p:cNvGrpSpPr>
              <a:grpSpLocks/>
            </p:cNvGrpSpPr>
            <p:nvPr/>
          </p:nvGrpSpPr>
          <p:grpSpPr bwMode="auto">
            <a:xfrm>
              <a:off x="328" y="1044"/>
              <a:ext cx="5366" cy="474"/>
              <a:chOff x="328" y="1086"/>
              <a:chExt cx="5366" cy="474"/>
            </a:xfrm>
          </p:grpSpPr>
          <p:sp>
            <p:nvSpPr>
              <p:cNvPr id="524312" name="Rectangle 24"/>
              <p:cNvSpPr>
                <a:spLocks noChangeArrowheads="1"/>
              </p:cNvSpPr>
              <p:nvPr/>
            </p:nvSpPr>
            <p:spPr bwMode="auto">
              <a:xfrm>
                <a:off x="328" y="1086"/>
                <a:ext cx="5366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30000"/>
                  </a:spcBef>
                  <a:buFontTx/>
                  <a:buChar char="•"/>
                </a:pPr>
                <a:r>
                  <a:rPr lang="en-US" sz="2800" baseline="0" dirty="0">
                    <a:latin typeface="Arial" charset="0"/>
                    <a:ea typeface="ＭＳ Ｐゴシック" pitchFamily="34" charset="-128"/>
                  </a:rPr>
                  <a:t>For the last five pulses,</a:t>
                </a:r>
              </a:p>
              <a:p>
                <a:pPr marL="742950" lvl="1" indent="-285750">
                  <a:spcBef>
                    <a:spcPct val="10000"/>
                  </a:spcBef>
                  <a:buFontTx/>
                  <a:buChar char="–"/>
                </a:pPr>
                <a:r>
                  <a:rPr lang="en-US" sz="2500" baseline="0" dirty="0">
                    <a:latin typeface="Arial" charset="0"/>
                    <a:ea typeface="ＭＳ Ｐゴシック" pitchFamily="34" charset="-128"/>
                  </a:rPr>
                  <a:t>The counter counts </a:t>
                </a:r>
                <a:r>
                  <a:rPr lang="en-US" sz="2500" baseline="0" dirty="0" smtClean="0">
                    <a:latin typeface="Arial" charset="0"/>
                    <a:ea typeface="ＭＳ Ｐゴシック" pitchFamily="34" charset="-128"/>
                  </a:rPr>
                  <a:t>down </a:t>
                </a:r>
                <a:endParaRPr lang="en-US" sz="2500" baseline="0" dirty="0"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524313" name="Rectangle 25"/>
              <p:cNvSpPr>
                <a:spLocks noChangeArrowheads="1"/>
              </p:cNvSpPr>
              <p:nvPr/>
            </p:nvSpPr>
            <p:spPr bwMode="auto">
              <a:xfrm>
                <a:off x="2908" y="1086"/>
                <a:ext cx="1496" cy="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30000"/>
                  </a:spcBef>
                </a:pPr>
                <a:r>
                  <a:rPr lang="en-US" sz="2800" baseline="0" dirty="0">
                    <a:latin typeface="Arial" charset="0"/>
                    <a:ea typeface="ＭＳ Ｐゴシック" pitchFamily="34" charset="-128"/>
                  </a:rPr>
                  <a:t>Up/Down = </a:t>
                </a:r>
                <a:r>
                  <a:rPr lang="en-US" sz="2800" baseline="0" dirty="0" smtClean="0">
                    <a:latin typeface="Arial" charset="0"/>
                    <a:ea typeface="ＭＳ Ｐゴシック" pitchFamily="34" charset="-128"/>
                  </a:rPr>
                  <a:t>0</a:t>
                </a:r>
                <a:endParaRPr lang="en-US" sz="2800" baseline="0" dirty="0">
                  <a:latin typeface="Arial" charset="0"/>
                  <a:ea typeface="ＭＳ Ｐゴシック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939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Synchronous </a:t>
            </a:r>
            <a:r>
              <a:rPr lang="en-US" sz="3600" dirty="0"/>
              <a:t>Down and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Up/Down </a:t>
            </a:r>
            <a:r>
              <a:rPr lang="en-US" sz="3600" dirty="0"/>
              <a:t>Counters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518525" cy="1020763"/>
          </a:xfrm>
        </p:spPr>
        <p:txBody>
          <a:bodyPr>
            <a:normAutofit/>
          </a:bodyPr>
          <a:lstStyle/>
          <a:p>
            <a:r>
              <a:rPr lang="en-US" dirty="0"/>
              <a:t>Note that there are two arrows leaving each state’s bubble—a </a:t>
            </a:r>
            <a:r>
              <a:rPr lang="en-US" b="1" dirty="0"/>
              <a:t>conditional </a:t>
            </a:r>
            <a:r>
              <a:rPr lang="en-US" b="1" dirty="0" smtClean="0"/>
              <a:t>transition</a:t>
            </a:r>
            <a:endParaRPr lang="en-US" dirty="0"/>
          </a:p>
        </p:txBody>
      </p:sp>
      <p:grpSp>
        <p:nvGrpSpPr>
          <p:cNvPr id="525320" name="Group 8"/>
          <p:cNvGrpSpPr>
            <a:grpSpLocks/>
          </p:cNvGrpSpPr>
          <p:nvPr/>
        </p:nvGrpSpPr>
        <p:grpSpPr bwMode="auto">
          <a:xfrm>
            <a:off x="4392613" y="2287588"/>
            <a:ext cx="4391025" cy="4494212"/>
            <a:chOff x="2903" y="1153"/>
            <a:chExt cx="2766" cy="2831"/>
          </a:xfrm>
        </p:grpSpPr>
        <p:pic>
          <p:nvPicPr>
            <p:cNvPr id="525316" name="Picture 4" descr="fg07_011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" y="1153"/>
              <a:ext cx="2766" cy="2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5319" name="Rectangle 7"/>
            <p:cNvSpPr>
              <a:spLocks noChangeArrowheads="1"/>
            </p:cNvSpPr>
            <p:nvPr/>
          </p:nvSpPr>
          <p:spPr bwMode="auto">
            <a:xfrm>
              <a:off x="4068" y="3840"/>
              <a:ext cx="192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304800" y="3276600"/>
            <a:ext cx="3810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8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The next state for this counter is dependent </a:t>
            </a:r>
            <a:r>
              <a:rPr lang="en-US" sz="2800" baseline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upon the </a:t>
            </a:r>
            <a:r>
              <a:rPr lang="en-US" sz="28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logic level applied to the control </a:t>
            </a:r>
            <a:r>
              <a:rPr lang="en-US" sz="2800" baseline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input</a:t>
            </a:r>
            <a:endParaRPr lang="en-US" sz="2800" baseline="0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4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52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  <p:bldP spid="5253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4000" dirty="0" smtClean="0"/>
              <a:t>Asynchronous counters</a:t>
            </a:r>
            <a:endParaRPr lang="en-US" altLang="ko-KR" sz="3100" dirty="0" smtClean="0">
              <a:solidFill>
                <a:srgbClr val="96969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Presettable</a:t>
            </a:r>
            <a:r>
              <a:rPr lang="en-US" sz="3600" dirty="0" smtClean="0"/>
              <a:t> </a:t>
            </a:r>
            <a:r>
              <a:rPr lang="en-US" sz="3600" dirty="0"/>
              <a:t>Counters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8213725" cy="168981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presettable</a:t>
            </a:r>
            <a:r>
              <a:rPr lang="en-US" dirty="0"/>
              <a:t> counter can be set to any desired starting point—synchronously or </a:t>
            </a:r>
            <a:r>
              <a:rPr lang="en-US" dirty="0" smtClean="0"/>
              <a:t>asynchronously</a:t>
            </a:r>
            <a:endParaRPr lang="en-US" dirty="0"/>
          </a:p>
          <a:p>
            <a:pPr lvl="1"/>
            <a:r>
              <a:rPr lang="en-US" dirty="0"/>
              <a:t>Preset is also called </a:t>
            </a:r>
            <a:r>
              <a:rPr lang="en-US" i="1" dirty="0"/>
              <a:t>parallel loading</a:t>
            </a:r>
            <a:r>
              <a:rPr lang="en-US" dirty="0"/>
              <a:t> the </a:t>
            </a:r>
            <a:r>
              <a:rPr lang="en-US" dirty="0" smtClean="0"/>
              <a:t>counter</a:t>
            </a:r>
            <a:endParaRPr lang="en-US" dirty="0"/>
          </a:p>
        </p:txBody>
      </p:sp>
      <p:grpSp>
        <p:nvGrpSpPr>
          <p:cNvPr id="521226" name="Group 10"/>
          <p:cNvGrpSpPr>
            <a:grpSpLocks/>
          </p:cNvGrpSpPr>
          <p:nvPr/>
        </p:nvGrpSpPr>
        <p:grpSpPr bwMode="auto">
          <a:xfrm>
            <a:off x="457200" y="2667000"/>
            <a:ext cx="8212138" cy="4113213"/>
            <a:chOff x="423" y="1368"/>
            <a:chExt cx="5173" cy="2591"/>
          </a:xfrm>
        </p:grpSpPr>
        <p:sp>
          <p:nvSpPr>
            <p:cNvPr id="521223" name="Rectangle 7"/>
            <p:cNvSpPr>
              <a:spLocks noChangeArrowheads="1"/>
            </p:cNvSpPr>
            <p:nvPr/>
          </p:nvSpPr>
          <p:spPr bwMode="auto">
            <a:xfrm>
              <a:off x="423" y="2007"/>
              <a:ext cx="1497" cy="1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28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Synchronous counter with asynchronous parallel </a:t>
              </a:r>
              <a:r>
                <a:rPr lang="en-US" sz="2800" baseline="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load</a:t>
              </a:r>
              <a:endParaRPr lang="en-US" sz="28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grpSp>
          <p:nvGrpSpPr>
            <p:cNvPr id="521225" name="Group 9"/>
            <p:cNvGrpSpPr>
              <a:grpSpLocks/>
            </p:cNvGrpSpPr>
            <p:nvPr/>
          </p:nvGrpSpPr>
          <p:grpSpPr bwMode="auto">
            <a:xfrm>
              <a:off x="1614" y="1368"/>
              <a:ext cx="3982" cy="2591"/>
              <a:chOff x="1743" y="1416"/>
              <a:chExt cx="3925" cy="2555"/>
            </a:xfrm>
          </p:grpSpPr>
          <p:grpSp>
            <p:nvGrpSpPr>
              <p:cNvPr id="521220" name="Group 4"/>
              <p:cNvGrpSpPr>
                <a:grpSpLocks/>
              </p:cNvGrpSpPr>
              <p:nvPr/>
            </p:nvGrpSpPr>
            <p:grpSpPr bwMode="auto">
              <a:xfrm>
                <a:off x="1743" y="1416"/>
                <a:ext cx="3925" cy="2555"/>
                <a:chOff x="371" y="792"/>
                <a:chExt cx="4861" cy="3120"/>
              </a:xfrm>
            </p:grpSpPr>
            <p:pic>
              <p:nvPicPr>
                <p:cNvPr id="521221" name="Picture 5" descr="fg07_00000_AAGTNUR0"/>
                <p:cNvPicPr>
                  <a:picLocks noChangeAspect="1" noChangeArrowheads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7" y="865"/>
                  <a:ext cx="4365" cy="30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521222" name="Rectangle 6"/>
                <p:cNvSpPr>
                  <a:spLocks noChangeArrowheads="1"/>
                </p:cNvSpPr>
                <p:nvPr/>
              </p:nvSpPr>
              <p:spPr bwMode="auto">
                <a:xfrm>
                  <a:off x="371" y="792"/>
                  <a:ext cx="1650" cy="3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000" baseline="0" dirty="0" smtClean="0">
                      <a:latin typeface="Times New Roman" pitchFamily="18" charset="0"/>
                      <a:cs typeface="Times New Roman" pitchFamily="18" charset="0"/>
                    </a:rPr>
                    <a:t>Parallel</a:t>
                  </a:r>
                  <a:r>
                    <a:rPr lang="en-US" sz="2000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 sz="2000" baseline="0" dirty="0" smtClean="0">
                      <a:latin typeface="Times New Roman" pitchFamily="18" charset="0"/>
                      <a:cs typeface="Times New Roman" pitchFamily="18" charset="0"/>
                    </a:rPr>
                    <a:t>data </a:t>
                  </a:r>
                  <a:r>
                    <a:rPr lang="en-US" sz="2000" baseline="0" dirty="0">
                      <a:latin typeface="Times New Roman" pitchFamily="18" charset="0"/>
                      <a:cs typeface="Times New Roman" pitchFamily="18" charset="0"/>
                    </a:rPr>
                    <a:t>inputs</a:t>
                  </a:r>
                </a:p>
              </p:txBody>
            </p:sp>
          </p:grpSp>
          <p:sp>
            <p:nvSpPr>
              <p:cNvPr id="521224" name="Rectangle 8"/>
              <p:cNvSpPr>
                <a:spLocks noChangeArrowheads="1"/>
              </p:cNvSpPr>
              <p:nvPr/>
            </p:nvSpPr>
            <p:spPr bwMode="auto">
              <a:xfrm>
                <a:off x="2064" y="1416"/>
                <a:ext cx="444" cy="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844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</a:t>
            </a:r>
            <a:r>
              <a:rPr lang="en-US" dirty="0"/>
              <a:t>Synchronous Counters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989513"/>
            <a:ext cx="4368800" cy="1136650"/>
          </a:xfrm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sz="2800" dirty="0"/>
              <a:t>Synchronous up </a:t>
            </a:r>
            <a:r>
              <a:rPr lang="en-US" sz="2800" dirty="0" smtClean="0"/>
              <a:t>counter</a:t>
            </a:r>
            <a:endParaRPr lang="en-US" sz="2800" dirty="0"/>
          </a:p>
        </p:txBody>
      </p:sp>
      <p:pic>
        <p:nvPicPr>
          <p:cNvPr id="538632" name="Picture 8" descr="fg07_00000_AAGTNVC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95538"/>
            <a:ext cx="71501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8637" name="Group 13"/>
          <p:cNvGrpSpPr>
            <a:grpSpLocks/>
          </p:cNvGrpSpPr>
          <p:nvPr/>
        </p:nvGrpSpPr>
        <p:grpSpPr bwMode="auto">
          <a:xfrm>
            <a:off x="3810000" y="4921250"/>
            <a:ext cx="4406899" cy="1657350"/>
            <a:chOff x="2938" y="2578"/>
            <a:chExt cx="2776" cy="1044"/>
          </a:xfrm>
        </p:grpSpPr>
        <p:grpSp>
          <p:nvGrpSpPr>
            <p:cNvPr id="538635" name="Group 11"/>
            <p:cNvGrpSpPr>
              <a:grpSpLocks/>
            </p:cNvGrpSpPr>
            <p:nvPr/>
          </p:nvGrpSpPr>
          <p:grpSpPr bwMode="auto">
            <a:xfrm>
              <a:off x="4348" y="2578"/>
              <a:ext cx="1366" cy="1044"/>
              <a:chOff x="4348" y="2578"/>
              <a:chExt cx="1366" cy="1044"/>
            </a:xfrm>
          </p:grpSpPr>
          <p:pic>
            <p:nvPicPr>
              <p:cNvPr id="538633" name="Picture 9" descr="ua07_0010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8" y="2621"/>
                <a:ext cx="1366" cy="9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8634" name="Rectangle 10"/>
              <p:cNvSpPr>
                <a:spLocks noChangeArrowheads="1"/>
              </p:cNvSpPr>
              <p:nvPr/>
            </p:nvSpPr>
            <p:spPr bwMode="auto">
              <a:xfrm>
                <a:off x="4348" y="2578"/>
                <a:ext cx="1344" cy="10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8636" name="Rectangle 12"/>
            <p:cNvSpPr>
              <a:spLocks noChangeArrowheads="1"/>
            </p:cNvSpPr>
            <p:nvPr/>
          </p:nvSpPr>
          <p:spPr bwMode="auto">
            <a:xfrm>
              <a:off x="2938" y="3064"/>
              <a:ext cx="1280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Control input </a:t>
              </a:r>
              <a:r>
                <a:rPr lang="en-US" sz="2400" baseline="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expressions</a:t>
              </a:r>
              <a:endParaRPr lang="en-US" sz="24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</p:grp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57300"/>
            <a:ext cx="8470900" cy="9810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Synchronous counters can be custom-designed</a:t>
            </a:r>
            <a:br>
              <a:rPr lang="en-US" dirty="0" smtClean="0"/>
            </a:br>
            <a:r>
              <a:rPr lang="en-US" dirty="0" smtClean="0"/>
              <a:t>to generate any desired count sequence.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3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</a:t>
            </a:r>
            <a:r>
              <a:rPr lang="en-US" dirty="0"/>
              <a:t>Synchronous Counters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Math B" pitchFamily="2" charset="2"/>
              </a:rPr>
              <a:t>Analyze counter designs of this type by </a:t>
            </a:r>
            <a:r>
              <a:rPr lang="en-US" dirty="0" smtClean="0">
                <a:sym typeface="Math B" pitchFamily="2" charset="2"/>
              </a:rPr>
              <a:t>predicting FF </a:t>
            </a:r>
            <a:r>
              <a:rPr lang="en-US" dirty="0">
                <a:sym typeface="Math B" pitchFamily="2" charset="2"/>
              </a:rPr>
              <a:t>control inputs for each state of the counter.</a:t>
            </a:r>
          </a:p>
          <a:p>
            <a:pPr lvl="1"/>
            <a:r>
              <a:rPr lang="en-US" dirty="0">
                <a:sym typeface="Math B" pitchFamily="2" charset="2"/>
              </a:rPr>
              <a:t>A </a:t>
            </a:r>
            <a:r>
              <a:rPr lang="en-US" b="1" dirty="0">
                <a:sym typeface="Math B" pitchFamily="2" charset="2"/>
              </a:rPr>
              <a:t>PRESENT state/NEXT state table </a:t>
            </a:r>
            <a:r>
              <a:rPr lang="en-US" dirty="0">
                <a:sym typeface="Math B" pitchFamily="2" charset="2"/>
              </a:rPr>
              <a:t>is very useful for this </a:t>
            </a:r>
            <a:r>
              <a:rPr lang="en-US" dirty="0" smtClean="0">
                <a:sym typeface="Math B" pitchFamily="2" charset="2"/>
              </a:rPr>
              <a:t>purpose</a:t>
            </a:r>
            <a:endParaRPr lang="en-US" dirty="0">
              <a:sym typeface="Math B" pitchFamily="2" charset="2"/>
            </a:endParaRPr>
          </a:p>
        </p:txBody>
      </p:sp>
      <p:pic>
        <p:nvPicPr>
          <p:cNvPr id="478216" name="Picture 8" descr="ta07_00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23" y="3124200"/>
            <a:ext cx="6554787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9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659" name="Group 11"/>
          <p:cNvGrpSpPr>
            <a:grpSpLocks/>
          </p:cNvGrpSpPr>
          <p:nvPr/>
        </p:nvGrpSpPr>
        <p:grpSpPr bwMode="auto">
          <a:xfrm>
            <a:off x="390525" y="2324100"/>
            <a:ext cx="8328025" cy="4095750"/>
            <a:chOff x="339" y="1032"/>
            <a:chExt cx="5246" cy="2580"/>
          </a:xfrm>
        </p:grpSpPr>
        <p:pic>
          <p:nvPicPr>
            <p:cNvPr id="539654" name="Picture 6" descr="fg07_00000_AAGTNVG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" y="1032"/>
              <a:ext cx="5246" cy="2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9657" name="Rectangle 9"/>
            <p:cNvSpPr>
              <a:spLocks noChangeArrowheads="1"/>
            </p:cNvSpPr>
            <p:nvPr/>
          </p:nvSpPr>
          <p:spPr bwMode="auto">
            <a:xfrm>
              <a:off x="1524" y="3360"/>
              <a:ext cx="2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658" name="Rectangle 10"/>
            <p:cNvSpPr>
              <a:spLocks noChangeArrowheads="1"/>
            </p:cNvSpPr>
            <p:nvPr/>
          </p:nvSpPr>
          <p:spPr bwMode="auto">
            <a:xfrm>
              <a:off x="4344" y="3372"/>
              <a:ext cx="288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9656" name="Rectangle 8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Autofit/>
          </a:bodyPr>
          <a:lstStyle/>
          <a:p>
            <a:pPr marL="0" indent="0" algn="ctr">
              <a:buFontTx/>
              <a:buNone/>
            </a:pPr>
            <a:r>
              <a:rPr lang="en-US" sz="2800" dirty="0"/>
              <a:t>Synchronous up counter state</a:t>
            </a:r>
            <a:br>
              <a:rPr lang="en-US" sz="2800" dirty="0"/>
            </a:br>
            <a:r>
              <a:rPr lang="en-US" sz="2800" dirty="0"/>
              <a:t>transition diagram and </a:t>
            </a:r>
            <a:r>
              <a:rPr lang="en-US" sz="2800" dirty="0" smtClean="0"/>
              <a:t>waveform</a:t>
            </a:r>
            <a:endParaRPr lang="en-US" sz="2800" dirty="0"/>
          </a:p>
        </p:txBody>
      </p:sp>
      <p:grpSp>
        <p:nvGrpSpPr>
          <p:cNvPr id="539662" name="Group 14"/>
          <p:cNvGrpSpPr>
            <a:grpSpLocks/>
          </p:cNvGrpSpPr>
          <p:nvPr/>
        </p:nvGrpSpPr>
        <p:grpSpPr bwMode="auto">
          <a:xfrm>
            <a:off x="4857750" y="5438775"/>
            <a:ext cx="4286250" cy="1200150"/>
            <a:chOff x="2969" y="3192"/>
            <a:chExt cx="2700" cy="756"/>
          </a:xfrm>
        </p:grpSpPr>
        <p:sp>
          <p:nvSpPr>
            <p:cNvPr id="539660" name="Rectangle 12"/>
            <p:cNvSpPr>
              <a:spLocks noChangeArrowheads="1"/>
            </p:cNvSpPr>
            <p:nvPr/>
          </p:nvSpPr>
          <p:spPr bwMode="auto">
            <a:xfrm>
              <a:off x="2969" y="3192"/>
              <a:ext cx="270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 baseline="0" dirty="0">
                  <a:latin typeface="Times New Roman" pitchFamily="18" charset="0"/>
                  <a:cs typeface="Times New Roman" pitchFamily="18" charset="0"/>
                </a:rPr>
                <a:t>Highlighted information</a:t>
              </a:r>
            </a:p>
            <a:p>
              <a:pPr algn="ctr"/>
              <a:r>
                <a:rPr lang="en-US" sz="2400" baseline="0" dirty="0">
                  <a:latin typeface="Times New Roman" pitchFamily="18" charset="0"/>
                  <a:cs typeface="Times New Roman" pitchFamily="18" charset="0"/>
                </a:rPr>
                <a:t>indicates this counter</a:t>
              </a:r>
              <a:br>
                <a:rPr lang="en-US" sz="2400" baseline="0" dirty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aseline="0" dirty="0">
                  <a:latin typeface="Times New Roman" pitchFamily="18" charset="0"/>
                  <a:cs typeface="Times New Roman" pitchFamily="18" charset="0"/>
                </a:rPr>
                <a:t>design is </a:t>
              </a:r>
              <a:r>
                <a:rPr lang="en-US" sz="2400" baseline="0" dirty="0" smtClean="0">
                  <a:latin typeface="Times New Roman" pitchFamily="18" charset="0"/>
                  <a:cs typeface="Times New Roman" pitchFamily="18" charset="0"/>
                </a:rPr>
                <a:t>self-correcting</a:t>
              </a:r>
              <a:endParaRPr lang="en-US" sz="2400" baseline="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9661" name="Rectangle 13"/>
            <p:cNvSpPr>
              <a:spLocks noChangeArrowheads="1"/>
            </p:cNvSpPr>
            <p:nvPr/>
          </p:nvSpPr>
          <p:spPr bwMode="auto">
            <a:xfrm>
              <a:off x="3282" y="3222"/>
              <a:ext cx="2064" cy="6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9668" name="Group 20"/>
          <p:cNvGrpSpPr>
            <a:grpSpLocks/>
          </p:cNvGrpSpPr>
          <p:nvPr/>
        </p:nvGrpSpPr>
        <p:grpSpPr bwMode="auto">
          <a:xfrm>
            <a:off x="381000" y="2305050"/>
            <a:ext cx="4262437" cy="3752850"/>
            <a:chOff x="333" y="1050"/>
            <a:chExt cx="2685" cy="2364"/>
          </a:xfrm>
        </p:grpSpPr>
        <p:sp>
          <p:nvSpPr>
            <p:cNvPr id="539665" name="Oval 17"/>
            <p:cNvSpPr>
              <a:spLocks noChangeArrowheads="1"/>
            </p:cNvSpPr>
            <p:nvPr/>
          </p:nvSpPr>
          <p:spPr bwMode="auto">
            <a:xfrm>
              <a:off x="2490" y="3090"/>
              <a:ext cx="324" cy="3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666" name="Oval 18"/>
            <p:cNvSpPr>
              <a:spLocks noChangeArrowheads="1"/>
            </p:cNvSpPr>
            <p:nvPr/>
          </p:nvSpPr>
          <p:spPr bwMode="auto">
            <a:xfrm>
              <a:off x="2694" y="1050"/>
              <a:ext cx="324" cy="3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9667" name="Oval 19"/>
            <p:cNvSpPr>
              <a:spLocks noChangeArrowheads="1"/>
            </p:cNvSpPr>
            <p:nvPr/>
          </p:nvSpPr>
          <p:spPr bwMode="auto">
            <a:xfrm>
              <a:off x="333" y="3006"/>
              <a:ext cx="324" cy="3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57200" y="228600"/>
            <a:ext cx="8505825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smtClean="0"/>
              <a:t>Analyzing Synchronous 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9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Analyzing </a:t>
            </a:r>
            <a:r>
              <a:rPr lang="en-US" dirty="0"/>
              <a:t>Synchronous Counters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en-US" sz="2800" dirty="0">
                <a:sym typeface="Math B" pitchFamily="2" charset="2"/>
              </a:rPr>
              <a:t>Synchronous counter built using D-type </a:t>
            </a:r>
            <a:r>
              <a:rPr lang="en-US" sz="2800" dirty="0" smtClean="0">
                <a:sym typeface="Math B" pitchFamily="2" charset="2"/>
              </a:rPr>
              <a:t>FFs</a:t>
            </a:r>
            <a:endParaRPr lang="en-US" sz="2800" dirty="0">
              <a:sym typeface="Math B" pitchFamily="2" charset="2"/>
            </a:endParaRPr>
          </a:p>
        </p:txBody>
      </p:sp>
      <p:grpSp>
        <p:nvGrpSpPr>
          <p:cNvPr id="540683" name="Group 11"/>
          <p:cNvGrpSpPr>
            <a:grpSpLocks/>
          </p:cNvGrpSpPr>
          <p:nvPr/>
        </p:nvGrpSpPr>
        <p:grpSpPr bwMode="auto">
          <a:xfrm>
            <a:off x="304800" y="1776413"/>
            <a:ext cx="8480425" cy="4929187"/>
            <a:chOff x="327" y="875"/>
            <a:chExt cx="5342" cy="3105"/>
          </a:xfrm>
        </p:grpSpPr>
        <p:pic>
          <p:nvPicPr>
            <p:cNvPr id="540678" name="Picture 6" descr="fg07_00000_AAGTNVF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4" y="875"/>
              <a:ext cx="2765" cy="1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0679" name="Picture 7" descr="ta07_002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2240"/>
              <a:ext cx="2515" cy="1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0681" name="Rectangle 9"/>
            <p:cNvSpPr>
              <a:spLocks noChangeArrowheads="1"/>
            </p:cNvSpPr>
            <p:nvPr/>
          </p:nvSpPr>
          <p:spPr bwMode="auto">
            <a:xfrm>
              <a:off x="327" y="1093"/>
              <a:ext cx="257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baseline="0" dirty="0">
                  <a:latin typeface="Times New Roman" pitchFamily="18" charset="0"/>
                  <a:cs typeface="Times New Roman" pitchFamily="18" charset="0"/>
                </a:rPr>
                <a:t>Control circuitry will typically be more complex than an equivalent JK-type counter,</a:t>
              </a:r>
            </a:p>
          </p:txBody>
        </p:sp>
        <p:sp>
          <p:nvSpPr>
            <p:cNvPr id="540682" name="Rectangle 10"/>
            <p:cNvSpPr>
              <a:spLocks noChangeArrowheads="1"/>
            </p:cNvSpPr>
            <p:nvPr/>
          </p:nvSpPr>
          <p:spPr bwMode="auto">
            <a:xfrm>
              <a:off x="3303" y="2604"/>
              <a:ext cx="217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 baseline="0" dirty="0">
                  <a:latin typeface="Times New Roman" pitchFamily="18" charset="0"/>
                  <a:cs typeface="Times New Roman" pitchFamily="18" charset="0"/>
                </a:rPr>
                <a:t>The number of synchronous inputs to </a:t>
              </a:r>
              <a:r>
                <a:rPr lang="en-US" sz="2400" baseline="0" dirty="0" smtClean="0">
                  <a:latin typeface="Times New Roman" pitchFamily="18" charset="0"/>
                  <a:cs typeface="Times New Roman" pitchFamily="18" charset="0"/>
                </a:rPr>
                <a:t>control is </a:t>
              </a:r>
              <a:r>
                <a:rPr lang="en-US" sz="2400" baseline="0" dirty="0">
                  <a:latin typeface="Times New Roman" pitchFamily="18" charset="0"/>
                  <a:cs typeface="Times New Roman" pitchFamily="18" charset="0"/>
                </a:rPr>
                <a:t>reduced by half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3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Synchronous </a:t>
            </a:r>
            <a:r>
              <a:rPr lang="en-US" sz="3600" dirty="0"/>
              <a:t>Counter Design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47100" cy="5410200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sing </a:t>
            </a:r>
            <a:r>
              <a:rPr lang="en-US" sz="2800" dirty="0"/>
              <a:t>J-K flip-flops </a:t>
            </a:r>
            <a:r>
              <a:rPr lang="en-US" sz="2800" dirty="0" smtClean="0"/>
              <a:t>in a </a:t>
            </a:r>
            <a:r>
              <a:rPr lang="en-US" sz="2800" dirty="0"/>
              <a:t>synchronous counter </a:t>
            </a:r>
            <a:r>
              <a:rPr lang="en-US" sz="2800" dirty="0" smtClean="0"/>
              <a:t>configuration</a:t>
            </a:r>
            <a:endParaRPr lang="en-US" sz="2800" dirty="0"/>
          </a:p>
          <a:p>
            <a:pPr lvl="1"/>
            <a:r>
              <a:rPr lang="en-US" sz="2400" dirty="0" smtClean="0"/>
              <a:t>Step 1: Determine </a:t>
            </a:r>
            <a:r>
              <a:rPr lang="en-US" sz="2400" dirty="0"/>
              <a:t>the desired number of bits (FFs) and the desired counting </a:t>
            </a:r>
            <a:r>
              <a:rPr lang="en-US" sz="2400" dirty="0" smtClean="0"/>
              <a:t>sequence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400" dirty="0" smtClean="0"/>
              <a:t>Example: design a 3-bit counter that goes through the following sequence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964049"/>
              </p:ext>
            </p:extLst>
          </p:nvPr>
        </p:nvGraphicFramePr>
        <p:xfrm>
          <a:off x="3200400" y="3815080"/>
          <a:ext cx="198120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60400"/>
                <a:gridCol w="660400"/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etc.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7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Synchronous </a:t>
            </a:r>
            <a:r>
              <a:rPr lang="en-US" sz="3600" dirty="0"/>
              <a:t>Counter Design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47100" cy="5410200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sing </a:t>
            </a:r>
            <a:r>
              <a:rPr lang="en-US" sz="2800" dirty="0"/>
              <a:t>J-K flip-flops </a:t>
            </a:r>
            <a:r>
              <a:rPr lang="en-US" sz="2800" dirty="0" smtClean="0"/>
              <a:t>in a </a:t>
            </a:r>
            <a:r>
              <a:rPr lang="en-US" sz="2800" dirty="0"/>
              <a:t>synchronous counter </a:t>
            </a:r>
            <a:r>
              <a:rPr lang="en-US" sz="2800" dirty="0" smtClean="0"/>
              <a:t>configuration</a:t>
            </a:r>
            <a:endParaRPr lang="en-US" sz="2800" dirty="0"/>
          </a:p>
          <a:p>
            <a:pPr lvl="1"/>
            <a:r>
              <a:rPr lang="en-US" sz="2400" dirty="0" smtClean="0"/>
              <a:t>Step 2: Draw </a:t>
            </a:r>
            <a:r>
              <a:rPr lang="en-US" sz="2400" dirty="0"/>
              <a:t>the state transition diagram showing </a:t>
            </a:r>
            <a:r>
              <a:rPr lang="en-US" sz="2400" i="1" dirty="0"/>
              <a:t>all </a:t>
            </a:r>
            <a:r>
              <a:rPr lang="en-US" sz="2400" dirty="0"/>
              <a:t>possible states—including those not part of the desired counting </a:t>
            </a:r>
            <a:r>
              <a:rPr lang="en-US" sz="2400" dirty="0" smtClean="0"/>
              <a:t>sequence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For our example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432"/>
            <a:ext cx="2828925" cy="373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1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Synchronous </a:t>
            </a:r>
            <a:r>
              <a:rPr lang="en-US" sz="3600" dirty="0"/>
              <a:t>Counter Design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47100" cy="5410200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sing </a:t>
            </a:r>
            <a:r>
              <a:rPr lang="en-US" sz="2800" dirty="0"/>
              <a:t>J-K flip-flops </a:t>
            </a:r>
            <a:r>
              <a:rPr lang="en-US" sz="2800" dirty="0" smtClean="0"/>
              <a:t>in a </a:t>
            </a:r>
            <a:r>
              <a:rPr lang="en-US" sz="2800" dirty="0"/>
              <a:t>synchronous counter </a:t>
            </a:r>
            <a:r>
              <a:rPr lang="en-US" sz="2800" dirty="0" smtClean="0"/>
              <a:t>configuration</a:t>
            </a:r>
            <a:endParaRPr lang="en-US" sz="2800" dirty="0"/>
          </a:p>
          <a:p>
            <a:pPr lvl="1"/>
            <a:r>
              <a:rPr lang="en-US" sz="2400" dirty="0" smtClean="0"/>
              <a:t>Step 3: Use </a:t>
            </a:r>
            <a:r>
              <a:rPr lang="en-US" sz="2400" dirty="0"/>
              <a:t>the state transition diagram to set up a table that lists </a:t>
            </a:r>
            <a:r>
              <a:rPr lang="en-US" sz="2400" i="1" dirty="0"/>
              <a:t>all </a:t>
            </a:r>
            <a:r>
              <a:rPr lang="en-US" sz="2400" dirty="0"/>
              <a:t>PRESENT states and their NEXT </a:t>
            </a:r>
            <a:r>
              <a:rPr lang="en-US" sz="2400" dirty="0" smtClean="0"/>
              <a:t>states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For our </a:t>
            </a:r>
            <a:r>
              <a:rPr lang="en-US" sz="2400" dirty="0" smtClean="0"/>
              <a:t>example, this</a:t>
            </a:r>
          </a:p>
          <a:p>
            <a:pPr marL="457200" lvl="1" indent="0">
              <a:buNone/>
            </a:pPr>
            <a:r>
              <a:rPr lang="en-US" sz="2400" dirty="0" smtClean="0"/>
              <a:t>table looks like this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03179"/>
            <a:ext cx="41814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520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Synchronous </a:t>
            </a:r>
            <a:r>
              <a:rPr lang="en-US" sz="3600" dirty="0"/>
              <a:t>Counter Design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47100" cy="5410200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sing </a:t>
            </a:r>
            <a:r>
              <a:rPr lang="en-US" sz="2800" dirty="0"/>
              <a:t>J-K flip-flops </a:t>
            </a:r>
            <a:r>
              <a:rPr lang="en-US" sz="2800" dirty="0" smtClean="0"/>
              <a:t>in a </a:t>
            </a:r>
            <a:r>
              <a:rPr lang="en-US" sz="2800" dirty="0"/>
              <a:t>synchronous counter </a:t>
            </a:r>
            <a:r>
              <a:rPr lang="en-US" sz="2800" dirty="0" smtClean="0"/>
              <a:t>configuration</a:t>
            </a:r>
            <a:endParaRPr lang="en-US" sz="2800" dirty="0"/>
          </a:p>
          <a:p>
            <a:pPr lvl="1"/>
            <a:r>
              <a:rPr lang="en-US" sz="2400" dirty="0" smtClean="0"/>
              <a:t>Step 4: Add </a:t>
            </a:r>
            <a:r>
              <a:rPr lang="en-US" sz="2400" dirty="0"/>
              <a:t>a column for each </a:t>
            </a:r>
            <a:r>
              <a:rPr lang="en-US" sz="2400" i="1" dirty="0"/>
              <a:t>J </a:t>
            </a:r>
            <a:r>
              <a:rPr lang="en-US" sz="2400" dirty="0"/>
              <a:t>and</a:t>
            </a:r>
            <a:r>
              <a:rPr lang="en-US" sz="2400" i="1" dirty="0"/>
              <a:t> K</a:t>
            </a:r>
            <a:r>
              <a:rPr lang="en-US" sz="2400" dirty="0"/>
              <a:t> input &amp; indicate levels required to produce transition to the NEXT </a:t>
            </a:r>
            <a:r>
              <a:rPr lang="en-US" sz="2400" dirty="0" smtClean="0"/>
              <a:t>state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91532"/>
            <a:ext cx="703897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13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Synchronous </a:t>
            </a:r>
            <a:r>
              <a:rPr lang="en-US" sz="3600" dirty="0"/>
              <a:t>Counter Design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47100" cy="5410200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sing </a:t>
            </a:r>
            <a:r>
              <a:rPr lang="en-US" sz="2800" dirty="0"/>
              <a:t>J-K flip-flops </a:t>
            </a:r>
            <a:r>
              <a:rPr lang="en-US" sz="2800" dirty="0" smtClean="0"/>
              <a:t>in a </a:t>
            </a:r>
            <a:r>
              <a:rPr lang="en-US" sz="2800" dirty="0"/>
              <a:t>synchronous counter </a:t>
            </a:r>
            <a:r>
              <a:rPr lang="en-US" sz="2800" dirty="0" smtClean="0"/>
              <a:t>configuration</a:t>
            </a:r>
            <a:endParaRPr lang="en-US" sz="2800" dirty="0"/>
          </a:p>
          <a:p>
            <a:pPr lvl="1"/>
            <a:r>
              <a:rPr lang="en-US" sz="2400" dirty="0" smtClean="0"/>
              <a:t>Step 5: Design </a:t>
            </a:r>
            <a:r>
              <a:rPr lang="en-US" sz="2400" dirty="0"/>
              <a:t>the logic circuits to generate levels required at each input, and implement the final </a:t>
            </a:r>
            <a:r>
              <a:rPr lang="en-US" sz="2400" dirty="0" smtClean="0"/>
              <a:t>expressions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373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</a:t>
            </a:r>
            <a:r>
              <a:rPr lang="en-US" dirty="0"/>
              <a:t>(Ripple) Counters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four bit counter operation</a:t>
            </a:r>
            <a:r>
              <a:rPr lang="en-US" dirty="0" smtClean="0"/>
              <a:t>:</a:t>
            </a:r>
          </a:p>
          <a:p>
            <a:pPr lvl="1">
              <a:spcBef>
                <a:spcPct val="10000"/>
              </a:spcBef>
              <a:buFontTx/>
              <a:buChar char="–"/>
            </a:pPr>
            <a:r>
              <a:rPr lang="en-US" dirty="0">
                <a:ea typeface="ＭＳ Ｐゴシック" pitchFamily="34" charset="-128"/>
              </a:rPr>
              <a:t>Clock is applied only </a:t>
            </a:r>
            <a:r>
              <a:rPr lang="en-US" i="1" dirty="0">
                <a:ea typeface="ＭＳ Ｐゴシック" pitchFamily="34" charset="-128"/>
              </a:rPr>
              <a:t>CLK </a:t>
            </a:r>
            <a:r>
              <a:rPr lang="en-US" dirty="0">
                <a:ea typeface="ＭＳ Ｐゴシック" pitchFamily="34" charset="-128"/>
              </a:rPr>
              <a:t>input to FF </a:t>
            </a:r>
            <a:r>
              <a:rPr lang="en-US" i="1" dirty="0">
                <a:ea typeface="ＭＳ Ｐゴシック" pitchFamily="34" charset="-128"/>
              </a:rPr>
              <a:t>A</a:t>
            </a:r>
            <a:endParaRPr lang="en-US" dirty="0">
              <a:ea typeface="ＭＳ Ｐゴシック" pitchFamily="34" charset="-128"/>
            </a:endParaRPr>
          </a:p>
          <a:p>
            <a:pPr lvl="2">
              <a:spcBef>
                <a:spcPct val="10000"/>
              </a:spcBef>
              <a:buFontTx/>
              <a:buChar char="•"/>
            </a:pPr>
            <a:r>
              <a:rPr lang="en-US" dirty="0">
                <a:ea typeface="ＭＳ Ｐゴシック" pitchFamily="34" charset="-128"/>
              </a:rPr>
              <a:t>J &amp; K are HIGH in all FFs</a:t>
            </a:r>
          </a:p>
          <a:p>
            <a:pPr lvl="1">
              <a:spcBef>
                <a:spcPct val="10000"/>
              </a:spcBef>
              <a:buFontTx/>
              <a:buChar char="–"/>
            </a:pPr>
            <a:r>
              <a:rPr lang="en-US" dirty="0">
                <a:ea typeface="ＭＳ Ｐゴシック" pitchFamily="34" charset="-128"/>
              </a:rPr>
              <a:t>Output of FF </a:t>
            </a:r>
            <a:r>
              <a:rPr lang="en-US" i="1" dirty="0">
                <a:ea typeface="ＭＳ Ｐゴシック" pitchFamily="34" charset="-128"/>
              </a:rPr>
              <a:t>A</a:t>
            </a:r>
            <a:r>
              <a:rPr lang="en-US" dirty="0">
                <a:ea typeface="ＭＳ Ｐゴシック" pitchFamily="34" charset="-128"/>
              </a:rPr>
              <a:t> is </a:t>
            </a:r>
            <a:r>
              <a:rPr lang="en-US" i="1" dirty="0">
                <a:ea typeface="ＭＳ Ｐゴシック" pitchFamily="34" charset="-128"/>
              </a:rPr>
              <a:t>CLK</a:t>
            </a:r>
            <a:r>
              <a:rPr lang="en-US" dirty="0">
                <a:ea typeface="ＭＳ Ｐゴシック" pitchFamily="34" charset="-128"/>
              </a:rPr>
              <a:t> of FF </a:t>
            </a:r>
            <a:r>
              <a:rPr lang="en-US" i="1" dirty="0">
                <a:ea typeface="ＭＳ Ｐゴシック" pitchFamily="34" charset="-128"/>
              </a:rPr>
              <a:t>B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dirty="0" err="1">
                <a:ea typeface="ＭＳ Ｐゴシック" pitchFamily="34" charset="-128"/>
              </a:rPr>
              <a:t>etc</a:t>
            </a:r>
            <a:endParaRPr lang="en-US" dirty="0">
              <a:ea typeface="ＭＳ Ｐゴシック" pitchFamily="34" charset="-128"/>
            </a:endParaRPr>
          </a:p>
          <a:p>
            <a:pPr lvl="2">
              <a:spcBef>
                <a:spcPct val="10000"/>
              </a:spcBef>
              <a:buFontTx/>
              <a:buChar char="•"/>
            </a:pPr>
            <a:r>
              <a:rPr lang="en-US" dirty="0">
                <a:ea typeface="ＭＳ Ｐゴシック" pitchFamily="34" charset="-128"/>
              </a:rPr>
              <a:t>FF outputs </a:t>
            </a:r>
            <a:r>
              <a:rPr lang="en-US" i="1" dirty="0">
                <a:ea typeface="ＭＳ Ｐゴシック" pitchFamily="34" charset="-128"/>
              </a:rPr>
              <a:t>D</a:t>
            </a:r>
            <a:r>
              <a:rPr lang="en-US" dirty="0">
                <a:ea typeface="ＭＳ Ｐゴシック" pitchFamily="34" charset="-128"/>
              </a:rPr>
              <a:t>,</a:t>
            </a:r>
            <a:r>
              <a:rPr lang="en-US" i="1" dirty="0">
                <a:ea typeface="ＭＳ Ｐゴシック" pitchFamily="34" charset="-128"/>
              </a:rPr>
              <a:t> C</a:t>
            </a:r>
            <a:r>
              <a:rPr lang="en-US" dirty="0">
                <a:ea typeface="ＭＳ Ｐゴシック" pitchFamily="34" charset="-128"/>
              </a:rPr>
              <a:t>,</a:t>
            </a:r>
            <a:r>
              <a:rPr lang="en-US" i="1" dirty="0">
                <a:ea typeface="ＭＳ Ｐゴシック" pitchFamily="34" charset="-128"/>
              </a:rPr>
              <a:t> B</a:t>
            </a:r>
            <a:r>
              <a:rPr lang="en-US" dirty="0">
                <a:ea typeface="ＭＳ Ｐゴシック" pitchFamily="34" charset="-128"/>
              </a:rPr>
              <a:t>, and </a:t>
            </a:r>
            <a:r>
              <a:rPr lang="en-US" i="1" dirty="0">
                <a:ea typeface="ＭＳ Ｐゴシック" pitchFamily="34" charset="-128"/>
              </a:rPr>
              <a:t>A</a:t>
            </a:r>
            <a:r>
              <a:rPr lang="en-US" dirty="0">
                <a:ea typeface="ＭＳ Ｐゴシック" pitchFamily="34" charset="-128"/>
              </a:rPr>
              <a:t>, are a 4-bit binary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number with </a:t>
            </a:r>
            <a:r>
              <a:rPr lang="en-US" i="1" dirty="0">
                <a:ea typeface="ＭＳ Ｐゴシック" pitchFamily="34" charset="-128"/>
              </a:rPr>
              <a:t>D</a:t>
            </a:r>
            <a:r>
              <a:rPr lang="en-US" dirty="0">
                <a:ea typeface="ＭＳ Ｐゴシック" pitchFamily="34" charset="-128"/>
              </a:rPr>
              <a:t> as the </a:t>
            </a:r>
            <a:r>
              <a:rPr lang="en-US" dirty="0" smtClean="0">
                <a:ea typeface="ＭＳ Ｐゴシック" pitchFamily="34" charset="-128"/>
              </a:rPr>
              <a:t>MSB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465924" name="Picture 4" descr="fg07_0010a_AAGTNU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8328025" cy="234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457200" y="1905000"/>
            <a:ext cx="8518525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10000"/>
              </a:spcBef>
              <a:buFontTx/>
              <a:buChar char="–"/>
            </a:pPr>
            <a:endParaRPr lang="en-US" sz="2400" baseline="0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09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46592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6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Đúng</a:t>
            </a:r>
            <a:r>
              <a:rPr lang="en-US" dirty="0" smtClean="0"/>
              <a:t> hay </a:t>
            </a:r>
            <a:r>
              <a:rPr lang="en-US" dirty="0" err="1" smtClean="0"/>
              <a:t>sai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0010, 0011, 0100, 0111, 1010, 1110, 0100, 1111,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0000CC"/>
                </a:solidFill>
              </a:rPr>
              <a:t>Sai</a:t>
            </a:r>
            <a:endParaRPr lang="en-US" b="1" dirty="0" smtClean="0">
              <a:solidFill>
                <a:srgbClr val="0000CC"/>
              </a:solidFill>
            </a:endParaRPr>
          </a:p>
          <a:p>
            <a:pPr marL="400050" lvl="1" indent="0">
              <a:buNone/>
            </a:pP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0100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 </a:t>
            </a:r>
          </a:p>
          <a:p>
            <a:pPr marL="400050" lvl="1" indent="0">
              <a:buNone/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PRESENT </a:t>
            </a:r>
            <a:r>
              <a:rPr lang="en-US" dirty="0" err="1" smtClean="0"/>
              <a:t>của</a:t>
            </a:r>
            <a:r>
              <a:rPr lang="en-US" dirty="0" smtClean="0"/>
              <a:t> 0100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NEXT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276600"/>
            <a:ext cx="87630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400" dirty="0" smtClean="0"/>
              <a:t>Registers</a:t>
            </a:r>
            <a:endParaRPr lang="en-US" altLang="ko-KR" dirty="0" smtClean="0">
              <a:solidFill>
                <a:srgbClr val="96969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/>
              <a:t>Data Transfer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1" y="1358900"/>
            <a:ext cx="8305800" cy="5118100"/>
          </a:xfrm>
        </p:spPr>
        <p:txBody>
          <a:bodyPr>
            <a:normAutofit/>
          </a:bodyPr>
          <a:lstStyle/>
          <a:p>
            <a:r>
              <a:rPr lang="en-US" dirty="0" smtClean="0"/>
              <a:t>Registers classification according </a:t>
            </a:r>
            <a:r>
              <a:rPr lang="en-US" dirty="0"/>
              <a:t>to… 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way data </a:t>
            </a:r>
            <a:r>
              <a:rPr lang="en-US" dirty="0"/>
              <a:t>can be entered into the register for </a:t>
            </a:r>
            <a:r>
              <a:rPr lang="en-US" dirty="0" smtClean="0"/>
              <a:t>storage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smtClean="0"/>
              <a:t>way data are </a:t>
            </a:r>
            <a:r>
              <a:rPr lang="en-US" dirty="0"/>
              <a:t>outputted from the </a:t>
            </a:r>
            <a:r>
              <a:rPr lang="en-US" dirty="0" smtClean="0"/>
              <a:t>register</a:t>
            </a:r>
          </a:p>
          <a:p>
            <a:pPr lvl="1"/>
            <a:endParaRPr lang="en-US" sz="1600" dirty="0"/>
          </a:p>
          <a:p>
            <a:r>
              <a:rPr lang="en-US" b="1" dirty="0">
                <a:solidFill>
                  <a:srgbClr val="FF0000"/>
                </a:solidFill>
              </a:rPr>
              <a:t>Serial</a:t>
            </a:r>
            <a:r>
              <a:rPr lang="en-US" dirty="0"/>
              <a:t> data flow through a register is generally called </a:t>
            </a:r>
            <a:r>
              <a:rPr lang="en-US" b="1" i="1" dirty="0">
                <a:solidFill>
                  <a:srgbClr val="0000CC"/>
                </a:solidFill>
              </a:rPr>
              <a:t>shifting</a:t>
            </a:r>
            <a:r>
              <a:rPr lang="en-US" dirty="0"/>
              <a:t>—either to the left or to the </a:t>
            </a:r>
            <a:r>
              <a:rPr lang="en-US" dirty="0" smtClean="0"/>
              <a:t>right</a:t>
            </a:r>
            <a:endParaRPr lang="en-US" dirty="0"/>
          </a:p>
          <a:p>
            <a:pPr lvl="1"/>
            <a:r>
              <a:rPr lang="en-US" dirty="0"/>
              <a:t>Serial output data fed back to the </a:t>
            </a:r>
            <a:r>
              <a:rPr lang="en-US" u="sng" dirty="0"/>
              <a:t>input of the same register</a:t>
            </a:r>
            <a:r>
              <a:rPr lang="en-US" dirty="0"/>
              <a:t> is called a </a:t>
            </a:r>
            <a:r>
              <a:rPr lang="en-US" b="1" i="1" dirty="0">
                <a:solidFill>
                  <a:srgbClr val="0000CC"/>
                </a:solidFill>
              </a:rPr>
              <a:t>data </a:t>
            </a:r>
            <a:r>
              <a:rPr lang="en-US" b="1" i="1" dirty="0" smtClean="0">
                <a:solidFill>
                  <a:srgbClr val="0000CC"/>
                </a:solidFill>
              </a:rPr>
              <a:t>rotate</a:t>
            </a:r>
          </a:p>
          <a:p>
            <a:pPr lvl="1"/>
            <a:endParaRPr lang="en-US" sz="1600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Parallel</a:t>
            </a:r>
            <a:r>
              <a:rPr lang="en-US" dirty="0"/>
              <a:t> inputting </a:t>
            </a:r>
            <a:r>
              <a:rPr lang="en-US" dirty="0" smtClean="0"/>
              <a:t>is </a:t>
            </a:r>
            <a:r>
              <a:rPr lang="en-US" dirty="0"/>
              <a:t>often described as </a:t>
            </a:r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00CC"/>
                </a:solidFill>
              </a:rPr>
              <a:t>register load</a:t>
            </a:r>
            <a:endParaRPr 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Register </a:t>
            </a:r>
            <a:r>
              <a:rPr lang="en-US" sz="3600" dirty="0"/>
              <a:t>Data </a:t>
            </a:r>
            <a:r>
              <a:rPr lang="en-US" sz="3600" dirty="0" smtClean="0"/>
              <a:t>Transfer</a:t>
            </a:r>
            <a:endParaRPr lang="en-US" sz="3600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304925"/>
            <a:ext cx="8518525" cy="523875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en-US" sz="2800" b="1" dirty="0" smtClean="0"/>
              <a:t>Parallel </a:t>
            </a:r>
            <a:r>
              <a:rPr lang="en-US" sz="2800" b="1" dirty="0"/>
              <a:t>in/parallel out (PIPO)</a:t>
            </a:r>
          </a:p>
        </p:txBody>
      </p:sp>
      <p:grpSp>
        <p:nvGrpSpPr>
          <p:cNvPr id="564236" name="Group 12"/>
          <p:cNvGrpSpPr>
            <a:grpSpLocks/>
          </p:cNvGrpSpPr>
          <p:nvPr/>
        </p:nvGrpSpPr>
        <p:grpSpPr bwMode="auto">
          <a:xfrm>
            <a:off x="528638" y="2208213"/>
            <a:ext cx="7943850" cy="2192337"/>
            <a:chOff x="333" y="893"/>
            <a:chExt cx="5004" cy="1381"/>
          </a:xfrm>
        </p:grpSpPr>
        <p:pic>
          <p:nvPicPr>
            <p:cNvPr id="564229" name="Picture 5" descr="fg07_0660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" y="893"/>
              <a:ext cx="5004" cy="1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4230" name="Rectangle 6"/>
            <p:cNvSpPr>
              <a:spLocks noChangeArrowheads="1"/>
            </p:cNvSpPr>
            <p:nvPr/>
          </p:nvSpPr>
          <p:spPr bwMode="auto">
            <a:xfrm>
              <a:off x="2874" y="2030"/>
              <a:ext cx="228" cy="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4239" name="Group 15"/>
          <p:cNvGrpSpPr>
            <a:grpSpLocks/>
          </p:cNvGrpSpPr>
          <p:nvPr/>
        </p:nvGrpSpPr>
        <p:grpSpPr bwMode="auto">
          <a:xfrm>
            <a:off x="520700" y="4486275"/>
            <a:ext cx="8518525" cy="1257300"/>
            <a:chOff x="328" y="2364"/>
            <a:chExt cx="5366" cy="792"/>
          </a:xfrm>
        </p:grpSpPr>
        <p:sp>
          <p:nvSpPr>
            <p:cNvPr id="564237" name="Rectangle 13"/>
            <p:cNvSpPr>
              <a:spLocks noChangeArrowheads="1"/>
            </p:cNvSpPr>
            <p:nvPr/>
          </p:nvSpPr>
          <p:spPr bwMode="auto">
            <a:xfrm>
              <a:off x="328" y="2388"/>
              <a:ext cx="5366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A group of flip-flops that can store multiple</a:t>
              </a:r>
              <a:b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</a:b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bits simultaneously and in which all bits of</a:t>
              </a:r>
              <a:b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</a:b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the stored binary value are directly </a:t>
              </a:r>
              <a:r>
                <a:rPr lang="en-US" sz="2400" baseline="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available</a:t>
              </a:r>
              <a:endParaRPr lang="en-US" sz="24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564238" name="Rectangle 14"/>
            <p:cNvSpPr>
              <a:spLocks noChangeArrowheads="1"/>
            </p:cNvSpPr>
            <p:nvPr/>
          </p:nvSpPr>
          <p:spPr bwMode="auto">
            <a:xfrm>
              <a:off x="960" y="2364"/>
              <a:ext cx="4104" cy="7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25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4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Register </a:t>
            </a:r>
            <a:r>
              <a:rPr lang="en-US" sz="3600" dirty="0"/>
              <a:t>Data Transfer </a:t>
            </a:r>
          </a:p>
        </p:txBody>
      </p:sp>
      <p:grpSp>
        <p:nvGrpSpPr>
          <p:cNvPr id="572423" name="Group 7"/>
          <p:cNvGrpSpPr>
            <a:grpSpLocks/>
          </p:cNvGrpSpPr>
          <p:nvPr/>
        </p:nvGrpSpPr>
        <p:grpSpPr bwMode="auto">
          <a:xfrm>
            <a:off x="398463" y="2460625"/>
            <a:ext cx="8442325" cy="1790700"/>
            <a:chOff x="339" y="2774"/>
            <a:chExt cx="5318" cy="1128"/>
          </a:xfrm>
        </p:grpSpPr>
        <p:pic>
          <p:nvPicPr>
            <p:cNvPr id="572424" name="Picture 8" descr="fg07_0660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" y="2774"/>
              <a:ext cx="5318" cy="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2425" name="Rectangle 9"/>
            <p:cNvSpPr>
              <a:spLocks noChangeArrowheads="1"/>
            </p:cNvSpPr>
            <p:nvPr/>
          </p:nvSpPr>
          <p:spPr bwMode="auto">
            <a:xfrm>
              <a:off x="2811" y="3658"/>
              <a:ext cx="228" cy="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2426" name="Rectangle 10"/>
          <p:cNvSpPr>
            <a:spLocks noChangeArrowheads="1"/>
          </p:cNvSpPr>
          <p:nvPr/>
        </p:nvSpPr>
        <p:spPr bwMode="auto">
          <a:xfrm>
            <a:off x="457200" y="1295400"/>
            <a:ext cx="851852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30000"/>
              </a:spcBef>
            </a:pPr>
            <a:r>
              <a:rPr lang="en-US" sz="2800" b="1" baseline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Serial </a:t>
            </a:r>
            <a:r>
              <a:rPr lang="en-US" sz="2800" b="1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in/serial out (SISO)</a:t>
            </a:r>
          </a:p>
        </p:txBody>
      </p:sp>
      <p:grpSp>
        <p:nvGrpSpPr>
          <p:cNvPr id="572436" name="Group 20"/>
          <p:cNvGrpSpPr>
            <a:grpSpLocks/>
          </p:cNvGrpSpPr>
          <p:nvPr/>
        </p:nvGrpSpPr>
        <p:grpSpPr bwMode="auto">
          <a:xfrm>
            <a:off x="381000" y="4486275"/>
            <a:ext cx="8518525" cy="1609725"/>
            <a:chOff x="328" y="2826"/>
            <a:chExt cx="5366" cy="1014"/>
          </a:xfrm>
        </p:grpSpPr>
        <p:sp>
          <p:nvSpPr>
            <p:cNvPr id="572433" name="Rectangle 17"/>
            <p:cNvSpPr>
              <a:spLocks noChangeArrowheads="1"/>
            </p:cNvSpPr>
            <p:nvPr/>
          </p:nvSpPr>
          <p:spPr bwMode="auto">
            <a:xfrm>
              <a:off x="328" y="2850"/>
              <a:ext cx="5366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indent="285750" algn="ctr">
                <a:spcBef>
                  <a:spcPct val="30000"/>
                </a:spcBef>
              </a:pP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Data loaded one bit at a time moves one bit at a time,</a:t>
              </a:r>
              <a:b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</a:b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with each clock pulse through the flip-flops toward</a:t>
              </a:r>
              <a:b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</a:b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the other end of the register, and exit one bit at</a:t>
              </a:r>
              <a:b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</a:b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a time in the same order as originally </a:t>
              </a:r>
              <a:r>
                <a:rPr lang="en-US" sz="2400" baseline="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loaded </a:t>
              </a:r>
              <a:endParaRPr lang="en-US" sz="24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572434" name="Rectangle 18"/>
            <p:cNvSpPr>
              <a:spLocks noChangeArrowheads="1"/>
            </p:cNvSpPr>
            <p:nvPr/>
          </p:nvSpPr>
          <p:spPr bwMode="auto">
            <a:xfrm>
              <a:off x="960" y="2826"/>
              <a:ext cx="4224" cy="10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279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Register </a:t>
            </a:r>
            <a:r>
              <a:rPr lang="en-US" sz="3600" dirty="0"/>
              <a:t>Data </a:t>
            </a:r>
            <a:r>
              <a:rPr lang="en-US" sz="3600" dirty="0" smtClean="0"/>
              <a:t>Transfer</a:t>
            </a:r>
            <a:endParaRPr lang="en-US" sz="3600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18525" cy="523875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en-US" sz="2800" b="1" dirty="0" smtClean="0"/>
              <a:t>8-bit </a:t>
            </a:r>
            <a:r>
              <a:rPr lang="en-US" sz="2800" b="1" dirty="0"/>
              <a:t>parallel in/serial out (PISO)</a:t>
            </a:r>
          </a:p>
        </p:txBody>
      </p:sp>
      <p:grpSp>
        <p:nvGrpSpPr>
          <p:cNvPr id="568333" name="Group 13"/>
          <p:cNvGrpSpPr>
            <a:grpSpLocks/>
          </p:cNvGrpSpPr>
          <p:nvPr/>
        </p:nvGrpSpPr>
        <p:grpSpPr bwMode="auto">
          <a:xfrm>
            <a:off x="947738" y="2049463"/>
            <a:ext cx="7923212" cy="3221037"/>
            <a:chOff x="370" y="1237"/>
            <a:chExt cx="5315" cy="2161"/>
          </a:xfrm>
        </p:grpSpPr>
        <p:pic>
          <p:nvPicPr>
            <p:cNvPr id="568331" name="Picture 11" descr="fg07_0660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" y="1237"/>
              <a:ext cx="5315" cy="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8332" name="Rectangle 12"/>
            <p:cNvSpPr>
              <a:spLocks noChangeArrowheads="1"/>
            </p:cNvSpPr>
            <p:nvPr/>
          </p:nvSpPr>
          <p:spPr bwMode="auto">
            <a:xfrm>
              <a:off x="2907" y="3154"/>
              <a:ext cx="228" cy="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8338" name="Group 18"/>
          <p:cNvGrpSpPr>
            <a:grpSpLocks/>
          </p:cNvGrpSpPr>
          <p:nvPr/>
        </p:nvGrpSpPr>
        <p:grpSpPr bwMode="auto">
          <a:xfrm>
            <a:off x="520700" y="5219700"/>
            <a:ext cx="8518525" cy="1257300"/>
            <a:chOff x="328" y="3330"/>
            <a:chExt cx="5366" cy="792"/>
          </a:xfrm>
        </p:grpSpPr>
        <p:sp>
          <p:nvSpPr>
            <p:cNvPr id="568336" name="Rectangle 16"/>
            <p:cNvSpPr>
              <a:spLocks noChangeArrowheads="1"/>
            </p:cNvSpPr>
            <p:nvPr/>
          </p:nvSpPr>
          <p:spPr bwMode="auto">
            <a:xfrm>
              <a:off x="328" y="3330"/>
              <a:ext cx="5366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indent="285750" algn="ctr">
                <a:spcBef>
                  <a:spcPct val="30000"/>
                </a:spcBef>
              </a:pP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Serial shifting is always synchronous, as the clock is</a:t>
              </a:r>
              <a:b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</a:b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required to ensure the input data moves only one</a:t>
              </a:r>
              <a:b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</a:b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bit at a time with each appropriate clocking </a:t>
              </a:r>
              <a:r>
                <a:rPr lang="en-US" sz="2400" baseline="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edge</a:t>
              </a:r>
              <a:endParaRPr lang="en-US" sz="24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568337" name="Rectangle 17"/>
            <p:cNvSpPr>
              <a:spLocks noChangeArrowheads="1"/>
            </p:cNvSpPr>
            <p:nvPr/>
          </p:nvSpPr>
          <p:spPr bwMode="auto">
            <a:xfrm>
              <a:off x="984" y="3348"/>
              <a:ext cx="4224" cy="7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027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68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68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Register </a:t>
            </a:r>
            <a:r>
              <a:rPr lang="en-US" sz="3600" dirty="0"/>
              <a:t>Data </a:t>
            </a:r>
            <a:r>
              <a:rPr lang="en-US" sz="3600" dirty="0" smtClean="0"/>
              <a:t>Transfer</a:t>
            </a:r>
            <a:endParaRPr lang="en-US" sz="3600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77225" cy="523875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en-US" sz="2800" b="1" dirty="0" smtClean="0"/>
              <a:t>8-bit </a:t>
            </a:r>
            <a:r>
              <a:rPr lang="en-US" sz="2800" b="1" dirty="0"/>
              <a:t>serial in/parallel out (SIPO)</a:t>
            </a:r>
          </a:p>
        </p:txBody>
      </p:sp>
      <p:grpSp>
        <p:nvGrpSpPr>
          <p:cNvPr id="570377" name="Group 9"/>
          <p:cNvGrpSpPr>
            <a:grpSpLocks/>
          </p:cNvGrpSpPr>
          <p:nvPr/>
        </p:nvGrpSpPr>
        <p:grpSpPr bwMode="auto">
          <a:xfrm>
            <a:off x="800100" y="2162175"/>
            <a:ext cx="7934325" cy="2162175"/>
            <a:chOff x="504" y="1242"/>
            <a:chExt cx="4998" cy="1362"/>
          </a:xfrm>
        </p:grpSpPr>
        <p:pic>
          <p:nvPicPr>
            <p:cNvPr id="570375" name="Picture 7" descr="fg07_0660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" y="1242"/>
              <a:ext cx="4998" cy="1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0376" name="Rectangle 8"/>
            <p:cNvSpPr>
              <a:spLocks noChangeArrowheads="1"/>
            </p:cNvSpPr>
            <p:nvPr/>
          </p:nvSpPr>
          <p:spPr bwMode="auto">
            <a:xfrm>
              <a:off x="3012" y="2381"/>
              <a:ext cx="288" cy="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18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Shift </a:t>
            </a:r>
            <a:r>
              <a:rPr lang="en-US" sz="3600" dirty="0"/>
              <a:t>Register Counters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2075"/>
            <a:ext cx="8518525" cy="2219325"/>
          </a:xfrm>
        </p:spPr>
        <p:txBody>
          <a:bodyPr/>
          <a:lstStyle/>
          <a:p>
            <a:r>
              <a:rPr lang="en-US" dirty="0"/>
              <a:t>Shift-register counters use </a:t>
            </a:r>
            <a:r>
              <a:rPr lang="en-US" i="1" dirty="0"/>
              <a:t>feedback—</a:t>
            </a:r>
            <a:r>
              <a:rPr lang="en-US" dirty="0"/>
              <a:t>the output of the last FF in the register is connected back to the first FF in some </a:t>
            </a:r>
            <a:r>
              <a:rPr lang="en-US" dirty="0" smtClean="0"/>
              <a:t>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6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Shift </a:t>
            </a:r>
            <a:r>
              <a:rPr lang="en-US" sz="3600" dirty="0"/>
              <a:t>Register Counters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518525" cy="1169988"/>
          </a:xfrm>
        </p:spPr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ring counter</a:t>
            </a:r>
            <a:r>
              <a:rPr lang="en-US" sz="2800" dirty="0"/>
              <a:t> is a </a:t>
            </a:r>
            <a:r>
              <a:rPr lang="en-US" sz="2800" b="1" dirty="0"/>
              <a:t>circulating shift register </a:t>
            </a:r>
            <a:r>
              <a:rPr lang="en-US" sz="2800" dirty="0"/>
              <a:t>connected so the last FF shifts its value to the first.</a:t>
            </a:r>
          </a:p>
        </p:txBody>
      </p:sp>
      <p:grpSp>
        <p:nvGrpSpPr>
          <p:cNvPr id="581640" name="Group 8"/>
          <p:cNvGrpSpPr>
            <a:grpSpLocks/>
          </p:cNvGrpSpPr>
          <p:nvPr/>
        </p:nvGrpSpPr>
        <p:grpSpPr bwMode="auto">
          <a:xfrm>
            <a:off x="457200" y="2389188"/>
            <a:ext cx="8177212" cy="4392612"/>
            <a:chOff x="423" y="1145"/>
            <a:chExt cx="5151" cy="2767"/>
          </a:xfrm>
        </p:grpSpPr>
        <p:pic>
          <p:nvPicPr>
            <p:cNvPr id="581636" name="Picture 4" descr="fg07_0750a_AAGTNWV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" y="1169"/>
              <a:ext cx="3796" cy="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1637" name="Picture 5" descr="fg07_0750b_AAGTNWV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" y="2301"/>
              <a:ext cx="3283" cy="1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1638" name="Picture 6" descr="fg07_0750c_AAGTNWV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" y="2309"/>
              <a:ext cx="1396" cy="1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1639" name="Picture 7" descr="fg07_0750d_AAGTNWV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5" y="1145"/>
              <a:ext cx="1019" cy="1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30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Shift </a:t>
            </a:r>
            <a:r>
              <a:rPr lang="en-US" sz="3600" dirty="0"/>
              <a:t>Register Counters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operate properly, a ring counter must start off with only one FF in the 1 state and all the others in the 0 state.</a:t>
            </a:r>
          </a:p>
          <a:p>
            <a:pPr lvl="1"/>
            <a:r>
              <a:rPr lang="en-US" dirty="0"/>
              <a:t>As power-up starting states will be unpredictable, the counter is preset </a:t>
            </a:r>
            <a:r>
              <a:rPr lang="en-US" i="1" dirty="0"/>
              <a:t>before</a:t>
            </a:r>
            <a:r>
              <a:rPr lang="en-US" dirty="0"/>
              <a:t> clock pulses are applied.</a:t>
            </a:r>
          </a:p>
        </p:txBody>
      </p:sp>
    </p:spTree>
    <p:extLst>
      <p:ext uri="{BB962C8B-B14F-4D97-AF65-F5344CB8AC3E}">
        <p14:creationId xmlns:p14="http://schemas.microsoft.com/office/powerpoint/2010/main" val="2235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Asynchronous </a:t>
            </a:r>
            <a:r>
              <a:rPr lang="en-US" dirty="0"/>
              <a:t>(Ripple) Counters</a:t>
            </a:r>
          </a:p>
        </p:txBody>
      </p:sp>
      <p:pic>
        <p:nvPicPr>
          <p:cNvPr id="504836" name="Picture 4" descr="fg07_0010b_AAGTNU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819400"/>
            <a:ext cx="7818437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4839" name="Group 7"/>
          <p:cNvGrpSpPr>
            <a:grpSpLocks/>
          </p:cNvGrpSpPr>
          <p:nvPr/>
        </p:nvGrpSpPr>
        <p:grpSpPr bwMode="auto">
          <a:xfrm>
            <a:off x="1371600" y="5876925"/>
            <a:ext cx="5835650" cy="828675"/>
            <a:chOff x="1148" y="3450"/>
            <a:chExt cx="3676" cy="522"/>
          </a:xfrm>
        </p:grpSpPr>
        <p:sp>
          <p:nvSpPr>
            <p:cNvPr id="504841" name="Rectangle 9"/>
            <p:cNvSpPr>
              <a:spLocks noChangeArrowheads="1"/>
            </p:cNvSpPr>
            <p:nvPr/>
          </p:nvSpPr>
          <p:spPr bwMode="auto">
            <a:xfrm>
              <a:off x="1188" y="3474"/>
              <a:ext cx="3588" cy="498"/>
            </a:xfrm>
            <a:prstGeom prst="rect">
              <a:avLst/>
            </a:prstGeom>
            <a:solidFill>
              <a:srgbClr val="A4CA39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4840" name="Rectangle 8"/>
            <p:cNvSpPr>
              <a:spLocks noChangeArrowheads="1"/>
            </p:cNvSpPr>
            <p:nvPr/>
          </p:nvSpPr>
          <p:spPr bwMode="auto">
            <a:xfrm>
              <a:off x="1148" y="3450"/>
              <a:ext cx="367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An asynchronous counter—state is </a:t>
              </a:r>
              <a:r>
                <a:rPr lang="en-US" sz="2400" i="1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not</a:t>
              </a: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/>
              </a:r>
              <a:b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</a:b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changed in exact synchronism with the </a:t>
              </a:r>
              <a:r>
                <a:rPr lang="en-US" sz="2400" baseline="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clock</a:t>
              </a:r>
              <a:endParaRPr lang="en-US" sz="2000" baseline="0" dirty="0">
                <a:latin typeface="Arial" charset="0"/>
                <a:ea typeface="ＭＳ Ｐゴシック" pitchFamily="34" charset="-128"/>
              </a:endParaRPr>
            </a:p>
          </p:txBody>
        </p:sp>
      </p:grpSp>
      <p:sp>
        <p:nvSpPr>
          <p:cNvPr id="504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18525" cy="962025"/>
          </a:xfrm>
          <a:noFill/>
          <a:ln/>
        </p:spPr>
        <p:txBody>
          <a:bodyPr/>
          <a:lstStyle/>
          <a:p>
            <a:r>
              <a:rPr lang="en-US" dirty="0"/>
              <a:t>Review of four bit counter operation:</a:t>
            </a:r>
          </a:p>
        </p:txBody>
      </p:sp>
      <p:sp>
        <p:nvSpPr>
          <p:cNvPr id="504843" name="Rectangle 11"/>
          <p:cNvSpPr>
            <a:spLocks noChangeArrowheads="1"/>
          </p:cNvSpPr>
          <p:nvPr/>
        </p:nvSpPr>
        <p:spPr bwMode="auto">
          <a:xfrm>
            <a:off x="457200" y="1914525"/>
            <a:ext cx="85185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spcBef>
                <a:spcPct val="10000"/>
              </a:spcBef>
              <a:buFontTx/>
              <a:buChar char="–"/>
            </a:pPr>
            <a:r>
              <a:rPr lang="en-US" sz="24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After the NGT of the 15th clock pulse, the counter FFs are </a:t>
            </a:r>
            <a:r>
              <a:rPr lang="en-US" sz="2400" i="1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recycled </a:t>
            </a:r>
            <a:r>
              <a:rPr lang="en-US" sz="24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back to </a:t>
            </a:r>
            <a:r>
              <a:rPr lang="en-US" sz="2400" baseline="0" dirty="0" smtClean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0000</a:t>
            </a:r>
            <a:endParaRPr lang="en-US" sz="2400" baseline="0" dirty="0"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41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4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4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Shift </a:t>
            </a:r>
            <a:r>
              <a:rPr lang="en-US" sz="3600" dirty="0"/>
              <a:t>Register Counters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9050"/>
            <a:ext cx="8518525" cy="1762125"/>
          </a:xfrm>
        </p:spPr>
        <p:txBody>
          <a:bodyPr/>
          <a:lstStyle/>
          <a:p>
            <a:r>
              <a:rPr lang="en-US"/>
              <a:t>In the </a:t>
            </a:r>
            <a:r>
              <a:rPr lang="en-US" b="1"/>
              <a:t>Johnson </a:t>
            </a:r>
            <a:r>
              <a:rPr lang="en-US"/>
              <a:t>or </a:t>
            </a:r>
            <a:r>
              <a:rPr lang="en-US" b="1"/>
              <a:t>twisted-ring counter </a:t>
            </a:r>
            <a:r>
              <a:rPr lang="en-US" i="1"/>
              <a:t>inverted </a:t>
            </a:r>
            <a:r>
              <a:rPr lang="en-US"/>
              <a:t>output of the last FF is connected to the input of the first FF. </a:t>
            </a:r>
          </a:p>
        </p:txBody>
      </p:sp>
      <p:grpSp>
        <p:nvGrpSpPr>
          <p:cNvPr id="582666" name="Group 10"/>
          <p:cNvGrpSpPr>
            <a:grpSpLocks/>
          </p:cNvGrpSpPr>
          <p:nvPr/>
        </p:nvGrpSpPr>
        <p:grpSpPr bwMode="auto">
          <a:xfrm>
            <a:off x="533400" y="2697163"/>
            <a:ext cx="8329613" cy="4008437"/>
            <a:chOff x="468" y="1253"/>
            <a:chExt cx="5247" cy="2525"/>
          </a:xfrm>
        </p:grpSpPr>
        <p:pic>
          <p:nvPicPr>
            <p:cNvPr id="582662" name="Picture 6" descr="fg07_0770a_AAGTNWX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" y="1253"/>
              <a:ext cx="3472" cy="1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2663" name="Picture 7" descr="fg07_0770b_AAGTNWX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" y="2465"/>
              <a:ext cx="3357" cy="1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2664" name="Picture 8" descr="fg07_0770c_AAGTNWX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" y="1488"/>
              <a:ext cx="1363" cy="2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6057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Shift </a:t>
            </a:r>
            <a:r>
              <a:rPr lang="en-US" sz="3600" dirty="0"/>
              <a:t>Register Counters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1"/>
            <a:ext cx="8229600" cy="30686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a given MOD number, a Johnson counter requires only half the FFs a ring counter requires. </a:t>
            </a:r>
          </a:p>
          <a:p>
            <a:pPr lvl="1"/>
            <a:r>
              <a:rPr lang="en-US" dirty="0"/>
              <a:t>It requires decoding gates—a ring counter does not. </a:t>
            </a:r>
          </a:p>
          <a:p>
            <a:r>
              <a:rPr lang="en-US" dirty="0"/>
              <a:t>A Johnson counter uses one logic gate to decode for each count.</a:t>
            </a:r>
          </a:p>
          <a:p>
            <a:pPr lvl="1"/>
            <a:r>
              <a:rPr lang="en-US" dirty="0"/>
              <a:t>Each gate requires only two inputs, regardless of</a:t>
            </a:r>
            <a:br>
              <a:rPr lang="en-US" dirty="0"/>
            </a:br>
            <a:r>
              <a:rPr lang="en-US" dirty="0"/>
              <a:t>the number of FFs in the counter.</a:t>
            </a:r>
          </a:p>
        </p:txBody>
      </p:sp>
      <p:grpSp>
        <p:nvGrpSpPr>
          <p:cNvPr id="584708" name="Group 4"/>
          <p:cNvGrpSpPr>
            <a:grpSpLocks/>
          </p:cNvGrpSpPr>
          <p:nvPr/>
        </p:nvGrpSpPr>
        <p:grpSpPr bwMode="auto">
          <a:xfrm>
            <a:off x="762000" y="4364037"/>
            <a:ext cx="7670800" cy="2341563"/>
            <a:chOff x="579" y="2504"/>
            <a:chExt cx="4832" cy="1475"/>
          </a:xfrm>
        </p:grpSpPr>
        <p:pic>
          <p:nvPicPr>
            <p:cNvPr id="584709" name="Picture 5" descr="fg07_0780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" y="2706"/>
              <a:ext cx="1477" cy="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4710" name="Picture 6" descr="fg07_0780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" y="2504"/>
              <a:ext cx="3098" cy="1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5420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question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37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124199"/>
          </a:xfrm>
        </p:spPr>
        <p:txBody>
          <a:bodyPr>
            <a:normAutofit/>
          </a:bodyPr>
          <a:lstStyle/>
          <a:p>
            <a:r>
              <a:rPr lang="en-US" dirty="0" err="1" smtClean="0"/>
              <a:t>Bộ</a:t>
            </a:r>
            <a:r>
              <a:rPr lang="en-US" dirty="0" smtClean="0"/>
              <a:t> asynchronous counter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ở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0000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clock pulses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bỏ</a:t>
            </a:r>
            <a:r>
              <a:rPr lang="en-US" dirty="0" smtClean="0"/>
              <a:t> clock pulses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FF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0011</a:t>
            </a:r>
          </a:p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clock pulses?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572001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FF0000"/>
                </a:solidFill>
              </a:rPr>
              <a:t>Bộ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đếm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đã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lặp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lại</a:t>
            </a:r>
            <a:r>
              <a:rPr lang="en-US" sz="2800" dirty="0" smtClean="0">
                <a:solidFill>
                  <a:srgbClr val="FF0000"/>
                </a:solidFill>
              </a:rPr>
              <a:t> hay </a:t>
            </a:r>
            <a:r>
              <a:rPr lang="en-US" sz="2800" dirty="0" err="1" smtClean="0">
                <a:solidFill>
                  <a:srgbClr val="FF0000"/>
                </a:solidFill>
              </a:rPr>
              <a:t>chưa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181600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	=&gt;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đủ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bài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5517" y="5812220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	=&gt; 3, hay 19, hay 35 hay 51 </a:t>
            </a:r>
            <a:r>
              <a:rPr lang="en-US" sz="2400" dirty="0" err="1" smtClean="0"/>
              <a:t>xung</a:t>
            </a:r>
            <a:r>
              <a:rPr lang="en-US" sz="2400" dirty="0" smtClean="0"/>
              <a:t>,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tiếp</a:t>
            </a:r>
            <a:r>
              <a:rPr lang="en-US" sz="2400" dirty="0" smtClean="0"/>
              <a:t> </a:t>
            </a:r>
            <a:r>
              <a:rPr lang="en-US" sz="2400" dirty="0" err="1" smtClean="0"/>
              <a:t>tục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81000" y="4572001"/>
            <a:ext cx="8153400" cy="1849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Asynchronous </a:t>
            </a:r>
            <a:r>
              <a:rPr lang="en-US" dirty="0"/>
              <a:t>(Ripple) </a:t>
            </a:r>
            <a:r>
              <a:rPr lang="en-US" dirty="0" smtClean="0"/>
              <a:t>Counters</a:t>
            </a:r>
            <a:br>
              <a:rPr lang="en-US" dirty="0" smtClean="0"/>
            </a:br>
            <a:r>
              <a:rPr lang="en-US" dirty="0" smtClean="0"/>
              <a:t>MOD number</a:t>
            </a:r>
            <a:endParaRPr lang="en-US" dirty="0"/>
          </a:p>
        </p:txBody>
      </p:sp>
      <p:pic>
        <p:nvPicPr>
          <p:cNvPr id="504836" name="Picture 4" descr="fg07_0010b_AAGTNU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514600"/>
            <a:ext cx="7818437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4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18525" cy="12192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MOD number is equal to the number of states</a:t>
            </a:r>
            <a:br>
              <a:rPr lang="en-US" dirty="0"/>
            </a:br>
            <a:r>
              <a:rPr lang="en-US" dirty="0"/>
              <a:t>the counter goes through before </a:t>
            </a:r>
            <a:r>
              <a:rPr lang="en-US" dirty="0" smtClean="0"/>
              <a:t>recycling</a:t>
            </a:r>
            <a:endParaRPr lang="en-US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447800" y="5638800"/>
            <a:ext cx="5835650" cy="714375"/>
            <a:chOff x="1148" y="3474"/>
            <a:chExt cx="3676" cy="45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148" y="3582"/>
              <a:ext cx="367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2400" baseline="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Adding FFs will increase the MOD </a:t>
              </a:r>
              <a:r>
                <a:rPr lang="en-US" sz="2400" baseline="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number</a:t>
              </a:r>
              <a:endParaRPr lang="en-US" sz="24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188" y="3474"/>
              <a:ext cx="3588" cy="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30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Asynchronous </a:t>
            </a:r>
            <a:r>
              <a:rPr lang="en-US" dirty="0"/>
              <a:t>(Ripple) </a:t>
            </a:r>
            <a:r>
              <a:rPr lang="en-US" dirty="0" smtClean="0"/>
              <a:t>Counters</a:t>
            </a:r>
            <a:br>
              <a:rPr lang="en-US" dirty="0" smtClean="0"/>
            </a:br>
            <a:r>
              <a:rPr lang="en-US" dirty="0" smtClean="0"/>
              <a:t>MOD number</a:t>
            </a:r>
            <a:endParaRPr lang="en-US" dirty="0"/>
          </a:p>
        </p:txBody>
      </p:sp>
      <p:pic>
        <p:nvPicPr>
          <p:cNvPr id="504836" name="Picture 4" descr="fg07_0010b_AAGTNUD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2514600"/>
            <a:ext cx="7818437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4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18525" cy="1295400"/>
          </a:xfrm>
          <a:noFill/>
          <a:ln/>
        </p:spPr>
        <p:txBody>
          <a:bodyPr>
            <a:noAutofit/>
          </a:bodyPr>
          <a:lstStyle/>
          <a:p>
            <a:r>
              <a:rPr lang="en-US" dirty="0"/>
              <a:t>Frequency division – each FF will have an output frequency of 1/2 the input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90600" y="5473700"/>
            <a:ext cx="6248400" cy="806450"/>
            <a:chOff x="1004" y="3474"/>
            <a:chExt cx="3936" cy="50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004" y="3474"/>
              <a:ext cx="3936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>
                <a:spcBef>
                  <a:spcPct val="30000"/>
                </a:spcBef>
              </a:pPr>
              <a:r>
                <a:rPr lang="en-US" sz="2400" dirty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Output frequency of the last counter FF will be clock frequency divided by MOD of the </a:t>
              </a:r>
              <a:r>
                <a:rPr lang="en-US" sz="2400" dirty="0" smtClean="0"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counter</a:t>
              </a:r>
              <a:endParaRPr lang="en-US" sz="24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004" y="3502"/>
              <a:ext cx="393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34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458200" cy="3047999"/>
          </a:xfrm>
        </p:spPr>
        <p:txBody>
          <a:bodyPr>
            <a:normAutofit/>
          </a:bodyPr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smtClean="0"/>
              <a:t>FF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photocell </a:t>
            </a:r>
            <a:r>
              <a:rPr lang="en-US" dirty="0" err="1" smtClean="0"/>
              <a:t>và</a:t>
            </a:r>
            <a:r>
              <a:rPr lang="en-US" dirty="0" smtClean="0"/>
              <a:t> light source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pulse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qua </a:t>
            </a:r>
            <a:r>
              <a:rPr lang="en-US" dirty="0" err="1" smtClean="0"/>
              <a:t>chúng</a:t>
            </a:r>
            <a:endParaRPr lang="en-US" dirty="0" smtClean="0"/>
          </a:p>
          <a:p>
            <a:pPr lvl="1"/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1000 </a:t>
            </a:r>
            <a:r>
              <a:rPr lang="en-US" dirty="0" err="1" smtClean="0"/>
              <a:t>sp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4572001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rgbClr val="FF0000"/>
                </a:solidFill>
              </a:rPr>
              <a:t>Rất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đơn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giản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là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xác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định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giá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trị</a:t>
            </a:r>
            <a:r>
              <a:rPr lang="en-US" sz="2800" dirty="0" smtClean="0">
                <a:solidFill>
                  <a:srgbClr val="FF0000"/>
                </a:solidFill>
              </a:rPr>
              <a:t> N </a:t>
            </a:r>
            <a:r>
              <a:rPr lang="en-US" sz="2800" dirty="0" err="1" smtClean="0">
                <a:solidFill>
                  <a:srgbClr val="FF0000"/>
                </a:solidFill>
              </a:rPr>
              <a:t>để</a:t>
            </a:r>
            <a:r>
              <a:rPr lang="en-US" sz="2800" dirty="0" smtClean="0">
                <a:solidFill>
                  <a:srgbClr val="FF0000"/>
                </a:solidFill>
              </a:rPr>
              <a:t> 2</a:t>
            </a:r>
            <a:r>
              <a:rPr lang="en-US" sz="2800" baseline="300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>
                <a:solidFill>
                  <a:srgbClr val="FF0000"/>
                </a:solidFill>
              </a:rPr>
              <a:t>&gt;=1000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5181600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	2</a:t>
            </a:r>
            <a:r>
              <a:rPr lang="en-US" sz="2800" baseline="30000" dirty="0" smtClean="0"/>
              <a:t>9</a:t>
            </a:r>
            <a:r>
              <a:rPr lang="en-US" sz="2800" dirty="0" smtClean="0"/>
              <a:t> = 512 =&gt; 9 FF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đủ</a:t>
            </a:r>
            <a:endParaRPr lang="en-US" sz="2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5517" y="5812220"/>
            <a:ext cx="8229600" cy="609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	2</a:t>
            </a:r>
            <a:r>
              <a:rPr lang="en-US" sz="2800" baseline="30000" dirty="0" smtClean="0"/>
              <a:t>10</a:t>
            </a:r>
            <a:r>
              <a:rPr lang="en-US" sz="2800" dirty="0" smtClean="0"/>
              <a:t> = 1024 =&gt;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cần</a:t>
            </a:r>
            <a:r>
              <a:rPr lang="en-US" sz="2800" dirty="0" smtClean="0"/>
              <a:t> 10 FF</a:t>
            </a:r>
          </a:p>
        </p:txBody>
      </p:sp>
      <p:sp>
        <p:nvSpPr>
          <p:cNvPr id="7" name="Rectangle 6"/>
          <p:cNvSpPr/>
          <p:nvPr/>
        </p:nvSpPr>
        <p:spPr>
          <a:xfrm>
            <a:off x="525517" y="4572001"/>
            <a:ext cx="8237483" cy="1981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1672</Words>
  <Application>Microsoft Office PowerPoint</Application>
  <PresentationFormat>On-screen Show (4:3)</PresentationFormat>
  <Paragraphs>243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Counters</vt:lpstr>
      <vt:lpstr>Content</vt:lpstr>
      <vt:lpstr>Asynchronous counters</vt:lpstr>
      <vt:lpstr>Asynchronous (Ripple) Counters</vt:lpstr>
      <vt:lpstr>Asynchronous (Ripple) Counters</vt:lpstr>
      <vt:lpstr>Example 1</vt:lpstr>
      <vt:lpstr>Asynchronous (Ripple) Counters MOD number</vt:lpstr>
      <vt:lpstr>Asynchronous (Ripple) Counters MOD number</vt:lpstr>
      <vt:lpstr>Example 2</vt:lpstr>
      <vt:lpstr>Example 3</vt:lpstr>
      <vt:lpstr>Counters with MOD Number &lt;2N</vt:lpstr>
      <vt:lpstr>PowerPoint Presentation</vt:lpstr>
      <vt:lpstr>Counters with MOD Number &lt;2N</vt:lpstr>
      <vt:lpstr>Example 4</vt:lpstr>
      <vt:lpstr>Construct a MOD-X counter</vt:lpstr>
      <vt:lpstr>Example 5</vt:lpstr>
      <vt:lpstr>Asynchronous DOWN Counters</vt:lpstr>
      <vt:lpstr>Propagation Delay in Ripple Counters</vt:lpstr>
      <vt:lpstr>Propagation Delay in Ripple Counters</vt:lpstr>
      <vt:lpstr>Propagation Delay in Ripple Counters</vt:lpstr>
      <vt:lpstr>Synchronous counters</vt:lpstr>
      <vt:lpstr>Synchronous (Parallel) Counters</vt:lpstr>
      <vt:lpstr>Synchronous (Parallel) Counters</vt:lpstr>
      <vt:lpstr>Synchronous (Parallel) Counters</vt:lpstr>
      <vt:lpstr>Counters with MOD Number &lt;2N</vt:lpstr>
      <vt:lpstr>Synchronous Down and  Up/Down Counters</vt:lpstr>
      <vt:lpstr>Synchronous Down and  Up/Down Counters</vt:lpstr>
      <vt:lpstr>Synchronous Down and  Up/Down Counters</vt:lpstr>
      <vt:lpstr>Synchronous Down and  Up/Down Counters</vt:lpstr>
      <vt:lpstr>Presettable Counters</vt:lpstr>
      <vt:lpstr>Analyzing Synchronous Counters</vt:lpstr>
      <vt:lpstr>Analyzing Synchronous Counters</vt:lpstr>
      <vt:lpstr>PowerPoint Presentation</vt:lpstr>
      <vt:lpstr>Analyzing Synchronous Counters</vt:lpstr>
      <vt:lpstr>Synchronous Counter Design</vt:lpstr>
      <vt:lpstr>Synchronous Counter Design</vt:lpstr>
      <vt:lpstr>Synchronous Counter Design</vt:lpstr>
      <vt:lpstr>Synchronous Counter Design</vt:lpstr>
      <vt:lpstr>Synchronous Counter Design</vt:lpstr>
      <vt:lpstr>Example 6</vt:lpstr>
      <vt:lpstr>Registers</vt:lpstr>
      <vt:lpstr>Register Data Transfer</vt:lpstr>
      <vt:lpstr>Register Data Transfer</vt:lpstr>
      <vt:lpstr>Register Data Transfer </vt:lpstr>
      <vt:lpstr>Register Data Transfer</vt:lpstr>
      <vt:lpstr>Register Data Transfer</vt:lpstr>
      <vt:lpstr>Shift Register Counters</vt:lpstr>
      <vt:lpstr>Shift Register Counters</vt:lpstr>
      <vt:lpstr>Shift Register Counters</vt:lpstr>
      <vt:lpstr>Shift Register Counters</vt:lpstr>
      <vt:lpstr>Shift Register Counters</vt:lpstr>
      <vt:lpstr>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quado</cp:lastModifiedBy>
  <cp:revision>35</cp:revision>
  <dcterms:created xsi:type="dcterms:W3CDTF">2013-02-24T12:47:21Z</dcterms:created>
  <dcterms:modified xsi:type="dcterms:W3CDTF">2013-03-09T03:21:11Z</dcterms:modified>
</cp:coreProperties>
</file>