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633413"/>
            <a:ext cx="9144000" cy="3495675"/>
            <a:chOff x="0" y="390"/>
            <a:chExt cx="5760" cy="2202"/>
          </a:xfrm>
        </p:grpSpPr>
        <p:graphicFrame>
          <p:nvGraphicFramePr>
            <p:cNvPr id="5123" name="Object 3"/>
            <p:cNvGraphicFramePr>
              <a:graphicFrameLocks noChangeAspect="1"/>
            </p:cNvGraphicFramePr>
            <p:nvPr/>
          </p:nvGraphicFramePr>
          <p:xfrm>
            <a:off x="0" y="390"/>
            <a:ext cx="1962" cy="2202"/>
          </p:xfrm>
          <a:graphic>
            <a:graphicData uri="http://schemas.openxmlformats.org/presentationml/2006/ole">
              <p:oleObj spid="_x0000_s2050" name="Image" r:id="rId3" imgW="4241270" imgH="5396825" progId="">
                <p:embed/>
              </p:oleObj>
            </a:graphicData>
          </a:graphic>
        </p:graphicFrame>
        <p:graphicFrame>
          <p:nvGraphicFramePr>
            <p:cNvPr id="5124" name="Object 4"/>
            <p:cNvGraphicFramePr>
              <a:graphicFrameLocks noChangeAspect="1"/>
            </p:cNvGraphicFramePr>
            <p:nvPr/>
          </p:nvGraphicFramePr>
          <p:xfrm>
            <a:off x="3888" y="390"/>
            <a:ext cx="1872" cy="2202"/>
          </p:xfrm>
          <a:graphic>
            <a:graphicData uri="http://schemas.openxmlformats.org/presentationml/2006/ole">
              <p:oleObj spid="_x0000_s2051" name="Image" r:id="rId4" imgW="3263492" imgH="4863492" progId="">
                <p:embed/>
              </p:oleObj>
            </a:graphicData>
          </a:graphic>
        </p:graphicFrame>
        <p:graphicFrame>
          <p:nvGraphicFramePr>
            <p:cNvPr id="5125" name="Object 5"/>
            <p:cNvGraphicFramePr>
              <a:graphicFrameLocks noChangeAspect="1"/>
            </p:cNvGraphicFramePr>
            <p:nvPr/>
          </p:nvGraphicFramePr>
          <p:xfrm>
            <a:off x="1958" y="390"/>
            <a:ext cx="1930" cy="2202"/>
          </p:xfrm>
          <a:graphic>
            <a:graphicData uri="http://schemas.openxmlformats.org/presentationml/2006/ole">
              <p:oleObj spid="_x0000_s2052" name="Image" r:id="rId5" imgW="3492063" imgH="4926984" progId="">
                <p:embed/>
              </p:oleObj>
            </a:graphicData>
          </a:graphic>
        </p:graphicFrame>
      </p:grpSp>
      <p:sp>
        <p:nvSpPr>
          <p:cNvPr id="5126" name="Rectangle 6"/>
          <p:cNvSpPr>
            <a:spLocks noChangeArrowheads="1"/>
          </p:cNvSpPr>
          <p:nvPr/>
        </p:nvSpPr>
        <p:spPr bwMode="gray">
          <a:xfrm>
            <a:off x="0" y="0"/>
            <a:ext cx="9144000" cy="6096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ctrTitle"/>
          </p:nvPr>
        </p:nvSpPr>
        <p:spPr bwMode="gray">
          <a:xfrm>
            <a:off x="457200" y="4114800"/>
            <a:ext cx="8229600" cy="76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524000" y="4948238"/>
            <a:ext cx="5943600" cy="609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553200"/>
            <a:ext cx="2133600" cy="168275"/>
          </a:xfrm>
        </p:spPr>
        <p:txBody>
          <a:bodyPr/>
          <a:lstStyle>
            <a:lvl1pPr>
              <a:defRPr sz="1400">
                <a:latin typeface="Times New Roman" pitchFamily="18" charset="0"/>
              </a:defRPr>
            </a:lvl1pPr>
          </a:lstStyle>
          <a:p>
            <a:fld id="{589E8F20-2B94-4D26-B9D4-8402192F3CFF}" type="datetimeFigureOut">
              <a:rPr lang="en-US" smtClean="0"/>
              <a:pPr/>
              <a:t>10/13/2011</a:t>
            </a:fld>
            <a:endParaRPr lang="en-US"/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551613"/>
            <a:ext cx="2895600" cy="169862"/>
          </a:xfrm>
        </p:spPr>
        <p:txBody>
          <a:bodyPr/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553200"/>
            <a:ext cx="2133600" cy="168275"/>
          </a:xfrm>
        </p:spPr>
        <p:txBody>
          <a:bodyPr/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fld id="{64DD8E53-38F7-4DE5-8E57-86649C403D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9E8F20-2B94-4D26-B9D4-8402192F3CFF}" type="datetimeFigureOut">
              <a:rPr lang="en-US" smtClean="0"/>
              <a:pPr/>
              <a:t>10/13/2011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DD8E53-38F7-4DE5-8E57-86649C403D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9E8F20-2B94-4D26-B9D4-8402192F3CFF}" type="datetimeFigureOut">
              <a:rPr lang="en-US" smtClean="0"/>
              <a:pPr/>
              <a:t>10/13/2011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DD8E53-38F7-4DE5-8E57-86649C403D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9E8F20-2B94-4D26-B9D4-8402192F3CFF}" type="datetimeFigureOut">
              <a:rPr lang="en-US" smtClean="0"/>
              <a:pPr/>
              <a:t>10/13/2011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DD8E53-38F7-4DE5-8E57-86649C403D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9E8F20-2B94-4D26-B9D4-8402192F3CFF}" type="datetimeFigureOut">
              <a:rPr lang="en-US" smtClean="0"/>
              <a:pPr/>
              <a:t>10/13/2011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DD8E53-38F7-4DE5-8E57-86649C403D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9E8F20-2B94-4D26-B9D4-8402192F3CFF}" type="datetimeFigureOut">
              <a:rPr lang="en-US" smtClean="0"/>
              <a:pPr/>
              <a:t>10/13/2011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DD8E53-38F7-4DE5-8E57-86649C403D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9E8F20-2B94-4D26-B9D4-8402192F3CFF}" type="datetimeFigureOut">
              <a:rPr lang="en-US" smtClean="0"/>
              <a:pPr/>
              <a:t>10/13/2011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DD8E53-38F7-4DE5-8E57-86649C403D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9E8F20-2B94-4D26-B9D4-8402192F3CFF}" type="datetimeFigureOut">
              <a:rPr lang="en-US" smtClean="0"/>
              <a:pPr/>
              <a:t>10/13/2011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DD8E53-38F7-4DE5-8E57-86649C403D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9E8F20-2B94-4D26-B9D4-8402192F3CFF}" type="datetimeFigureOut">
              <a:rPr lang="en-US" smtClean="0"/>
              <a:pPr/>
              <a:t>10/13/2011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DD8E53-38F7-4DE5-8E57-86649C403D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9E8F20-2B94-4D26-B9D4-8402192F3CFF}" type="datetimeFigureOut">
              <a:rPr lang="en-US" smtClean="0"/>
              <a:pPr/>
              <a:t>10/13/2011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DD8E53-38F7-4DE5-8E57-86649C403D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9E8F20-2B94-4D26-B9D4-8402192F3CFF}" type="datetimeFigureOut">
              <a:rPr lang="en-US" smtClean="0"/>
              <a:pPr/>
              <a:t>10/13/2011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DD8E53-38F7-4DE5-8E57-86649C403D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2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ltGray">
          <a:xfrm>
            <a:off x="8356600" y="981075"/>
            <a:ext cx="787400" cy="587692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25450" y="652462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gray">
          <a:xfrm>
            <a:off x="0" y="0"/>
            <a:ext cx="9144000" cy="981075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729413" y="-11113"/>
            <a:ext cx="2414587" cy="992188"/>
            <a:chOff x="0" y="390"/>
            <a:chExt cx="5760" cy="2202"/>
          </a:xfrm>
        </p:grpSpPr>
        <p:graphicFrame>
          <p:nvGraphicFramePr>
            <p:cNvPr id="4102" name="Object 6"/>
            <p:cNvGraphicFramePr>
              <a:graphicFrameLocks noChangeAspect="1"/>
            </p:cNvGraphicFramePr>
            <p:nvPr/>
          </p:nvGraphicFramePr>
          <p:xfrm>
            <a:off x="0" y="390"/>
            <a:ext cx="1962" cy="2202"/>
          </p:xfrm>
          <a:graphic>
            <a:graphicData uri="http://schemas.openxmlformats.org/presentationml/2006/ole">
              <p:oleObj spid="_x0000_s1026" name="Image" r:id="rId14" imgW="4241270" imgH="5396825" progId="">
                <p:embed/>
              </p:oleObj>
            </a:graphicData>
          </a:graphic>
        </p:graphicFrame>
        <p:graphicFrame>
          <p:nvGraphicFramePr>
            <p:cNvPr id="4103" name="Object 7"/>
            <p:cNvGraphicFramePr>
              <a:graphicFrameLocks noChangeAspect="1"/>
            </p:cNvGraphicFramePr>
            <p:nvPr/>
          </p:nvGraphicFramePr>
          <p:xfrm>
            <a:off x="3888" y="390"/>
            <a:ext cx="1872" cy="2202"/>
          </p:xfrm>
          <a:graphic>
            <a:graphicData uri="http://schemas.openxmlformats.org/presentationml/2006/ole">
              <p:oleObj spid="_x0000_s1027" name="Image" r:id="rId15" imgW="3263492" imgH="4863492" progId="">
                <p:embed/>
              </p:oleObj>
            </a:graphicData>
          </a:graphic>
        </p:graphicFrame>
        <p:graphicFrame>
          <p:nvGraphicFramePr>
            <p:cNvPr id="4104" name="Object 8"/>
            <p:cNvGraphicFramePr>
              <a:graphicFrameLocks noChangeAspect="1"/>
            </p:cNvGraphicFramePr>
            <p:nvPr/>
          </p:nvGraphicFramePr>
          <p:xfrm>
            <a:off x="1958" y="390"/>
            <a:ext cx="1930" cy="2202"/>
          </p:xfrm>
          <a:graphic>
            <a:graphicData uri="http://schemas.openxmlformats.org/presentationml/2006/ole">
              <p:oleObj spid="_x0000_s1028" name="Image" r:id="rId16" imgW="3492063" imgH="4926984" progId="">
                <p:embed/>
              </p:oleObj>
            </a:graphicData>
          </a:graphic>
        </p:graphicFrame>
      </p:grpSp>
      <p:sp>
        <p:nvSpPr>
          <p:cNvPr id="4105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33375" y="64897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1pPr>
          </a:lstStyle>
          <a:p>
            <a:fld id="{589E8F20-2B94-4D26-B9D4-8402192F3CFF}" type="datetimeFigureOut">
              <a:rPr lang="en-US" smtClean="0"/>
              <a:pPr/>
              <a:t>10/13/2011</a:t>
            </a:fld>
            <a:endParaRPr lang="en-US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770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00400" y="648017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1pPr>
          </a:lstStyle>
          <a:p>
            <a:fld id="{64DD8E53-38F7-4DE5-8E57-86649C403D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319088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  <a:br>
              <a:rPr lang="en-US" smtClean="0"/>
            </a:br>
            <a:r>
              <a:rPr lang="en-US" smtClean="0"/>
              <a:t>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1" r:id="rId1"/>
    <p:sldLayoutId id="2147484052" r:id="rId2"/>
    <p:sldLayoutId id="2147484053" r:id="rId3"/>
    <p:sldLayoutId id="2147484054" r:id="rId4"/>
    <p:sldLayoutId id="2147484055" r:id="rId5"/>
    <p:sldLayoutId id="2147484056" r:id="rId6"/>
    <p:sldLayoutId id="2147484057" r:id="rId7"/>
    <p:sldLayoutId id="2147484058" r:id="rId8"/>
    <p:sldLayoutId id="2147484059" r:id="rId9"/>
    <p:sldLayoutId id="2147484060" r:id="rId10"/>
    <p:sldLayoutId id="214748406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Ms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48238"/>
            <a:ext cx="5943600" cy="1300162"/>
          </a:xfrm>
        </p:spPr>
        <p:txBody>
          <a:bodyPr>
            <a:noAutofit/>
          </a:bodyPr>
          <a:lstStyle/>
          <a:p>
            <a:r>
              <a:rPr lang="en-US" sz="2400" b="1" dirty="0" err="1" smtClean="0"/>
              <a:t>Chương</a:t>
            </a:r>
            <a:r>
              <a:rPr lang="en-US" sz="2400" b="1" dirty="0" smtClean="0"/>
              <a:t> 1 : </a:t>
            </a:r>
            <a:r>
              <a:rPr lang="en-US" sz="2400" b="1" dirty="0" err="1" smtClean="0"/>
              <a:t>Lập</a:t>
            </a:r>
            <a:r>
              <a:rPr lang="en-US" sz="2400" b="1" dirty="0" smtClean="0"/>
              <a:t> </a:t>
            </a:r>
            <a:r>
              <a:rPr lang="en-US" sz="2400" b="1" err="1" smtClean="0"/>
              <a:t>kế</a:t>
            </a:r>
            <a:r>
              <a:rPr lang="en-US" sz="2400" b="1" smtClean="0"/>
              <a:t> </a:t>
            </a:r>
            <a:r>
              <a:rPr lang="en-US" sz="2400" b="1" smtClean="0"/>
              <a:t>hoạch</a:t>
            </a:r>
            <a:endParaRPr 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1 :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Bước</a:t>
            </a:r>
            <a:r>
              <a:rPr lang="en-US" dirty="0" smtClean="0"/>
              <a:t> 1 :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r>
              <a:rPr lang="en-US" dirty="0" err="1" smtClean="0"/>
              <a:t>Bước</a:t>
            </a:r>
            <a:r>
              <a:rPr lang="en-US" dirty="0" smtClean="0"/>
              <a:t> 2 :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Bước</a:t>
            </a:r>
            <a:r>
              <a:rPr lang="en-US" dirty="0" smtClean="0"/>
              <a:t> 3 :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cân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Bước</a:t>
            </a:r>
            <a:r>
              <a:rPr lang="en-US" dirty="0" smtClean="0"/>
              <a:t> 1 :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pPr lvl="1"/>
            <a:r>
              <a:rPr lang="en-US" dirty="0" smtClean="0"/>
              <a:t>Menu File – New/Save</a:t>
            </a:r>
          </a:p>
          <a:p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pPr lvl="1"/>
            <a:r>
              <a:rPr lang="en-US" dirty="0" smtClean="0"/>
              <a:t>Menu Project – Project Information</a:t>
            </a:r>
          </a:p>
          <a:p>
            <a:pPr lvl="2"/>
            <a:r>
              <a:rPr lang="en-US" dirty="0" smtClean="0"/>
              <a:t>Start date :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pPr lvl="2"/>
            <a:r>
              <a:rPr lang="en-US" dirty="0" smtClean="0"/>
              <a:t>Status date :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,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endParaRPr lang="en-US" dirty="0" smtClean="0"/>
          </a:p>
          <a:p>
            <a:pPr lvl="2"/>
            <a:r>
              <a:rPr lang="en-US" dirty="0" smtClean="0"/>
              <a:t>Calendar :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pPr lvl="1"/>
            <a:r>
              <a:rPr lang="en-US" dirty="0" smtClean="0"/>
              <a:t>Menu Tool – Change Working Time</a:t>
            </a:r>
          </a:p>
          <a:p>
            <a:pPr lvl="2"/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Standard (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: New…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Bước</a:t>
            </a:r>
            <a:r>
              <a:rPr lang="en-US" dirty="0" smtClean="0"/>
              <a:t> 2 :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Nhập</a:t>
            </a:r>
            <a:r>
              <a:rPr lang="en-US" dirty="0" smtClean="0"/>
              <a:t> WBS : Menu View – Gantt Chart</a:t>
            </a:r>
          </a:p>
          <a:p>
            <a:pPr lvl="1"/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 smtClean="0"/>
          </a:p>
          <a:p>
            <a:pPr lvl="2"/>
            <a:r>
              <a:rPr lang="en-US" dirty="0" smtClean="0"/>
              <a:t>Duration :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 smtClean="0"/>
          </a:p>
          <a:p>
            <a:pPr lvl="3"/>
            <a:r>
              <a:rPr lang="en-US" dirty="0" smtClean="0"/>
              <a:t>1 week = 40 hours</a:t>
            </a:r>
          </a:p>
          <a:p>
            <a:pPr lvl="3"/>
            <a:r>
              <a:rPr lang="en-US" dirty="0" smtClean="0"/>
              <a:t>1 day = 8 hours</a:t>
            </a:r>
          </a:p>
          <a:p>
            <a:pPr lvl="3"/>
            <a:r>
              <a:rPr lang="en-US" dirty="0" smtClean="0"/>
              <a:t>1 month = 20 days = 160 hours</a:t>
            </a:r>
          </a:p>
          <a:p>
            <a:pPr lvl="2"/>
            <a:r>
              <a:rPr lang="en-US" dirty="0" smtClean="0"/>
              <a:t>Predecessors :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, </a:t>
            </a:r>
            <a:r>
              <a:rPr lang="en-US" dirty="0" err="1" smtClean="0"/>
              <a:t>nhập</a:t>
            </a:r>
            <a:r>
              <a:rPr lang="en-US" dirty="0" smtClean="0"/>
              <a:t> id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: Menu View – Network Diagram</a:t>
            </a:r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2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 smtClean="0"/>
          </a:p>
          <a:p>
            <a:pPr lvl="2"/>
            <a:r>
              <a:rPr lang="en-US" dirty="0" err="1" smtClean="0"/>
              <a:t>Kéo</a:t>
            </a:r>
            <a:r>
              <a:rPr lang="en-US" dirty="0" smtClean="0"/>
              <a:t> </a:t>
            </a:r>
            <a:r>
              <a:rPr lang="en-US" dirty="0" err="1" smtClean="0"/>
              <a:t>chuột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kia</a:t>
            </a:r>
            <a:endParaRPr lang="en-US" dirty="0" smtClean="0"/>
          </a:p>
          <a:p>
            <a:pPr lvl="2"/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: Finish-to-Start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Bước</a:t>
            </a:r>
            <a:r>
              <a:rPr lang="en-US" dirty="0" smtClean="0"/>
              <a:t> 3 :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cân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: Menu View – Resource Sheet </a:t>
            </a:r>
          </a:p>
          <a:p>
            <a:pPr lvl="1"/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con </a:t>
            </a:r>
            <a:r>
              <a:rPr lang="en-US" dirty="0" err="1" smtClean="0"/>
              <a:t>người</a:t>
            </a:r>
            <a:r>
              <a:rPr lang="en-US" dirty="0" smtClean="0"/>
              <a:t>,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endParaRPr lang="en-US" dirty="0" smtClean="0"/>
          </a:p>
          <a:p>
            <a:pPr lvl="2"/>
            <a:r>
              <a:rPr lang="en-US" dirty="0" smtClean="0"/>
              <a:t>Type : Work (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Max. Units :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hay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1 </a:t>
            </a:r>
            <a:r>
              <a:rPr lang="en-US" dirty="0" err="1" smtClean="0"/>
              <a:t>thòi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pPr lvl="2"/>
            <a:r>
              <a:rPr lang="en-US" dirty="0" smtClean="0"/>
              <a:t>Std. Rate : 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1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(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1 </a:t>
            </a:r>
            <a:r>
              <a:rPr lang="en-US" dirty="0" err="1" smtClean="0"/>
              <a:t>giờ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Ovt</a:t>
            </a:r>
            <a:r>
              <a:rPr lang="en-US" dirty="0" smtClean="0"/>
              <a:t>. Rate : 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giờ</a:t>
            </a:r>
            <a:endParaRPr lang="en-US" dirty="0" smtClean="0"/>
          </a:p>
          <a:p>
            <a:pPr lvl="2"/>
            <a:r>
              <a:rPr lang="en-US" dirty="0" smtClean="0"/>
              <a:t>Cost/Use : 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1 </a:t>
            </a:r>
            <a:r>
              <a:rPr lang="en-US" dirty="0" err="1" smtClean="0"/>
              <a:t>lần</a:t>
            </a:r>
            <a:r>
              <a:rPr lang="en-US" dirty="0" smtClean="0"/>
              <a:t> (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Accrue At :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chi </a:t>
            </a:r>
            <a:r>
              <a:rPr lang="en-US" dirty="0" err="1" smtClean="0"/>
              <a:t>phí</a:t>
            </a:r>
            <a:endParaRPr lang="en-US" dirty="0" smtClean="0"/>
          </a:p>
          <a:p>
            <a:pPr lvl="2"/>
            <a:r>
              <a:rPr lang="en-US" dirty="0" smtClean="0"/>
              <a:t>Base Calendar :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hay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Bước</a:t>
            </a:r>
            <a:r>
              <a:rPr lang="en-US" dirty="0" smtClean="0"/>
              <a:t> 3 :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cân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vủa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,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endParaRPr lang="en-US" dirty="0" smtClean="0"/>
          </a:p>
          <a:p>
            <a:pPr lvl="2"/>
            <a:r>
              <a:rPr lang="en-US" dirty="0" err="1" smtClean="0"/>
              <a:t>Chọn</a:t>
            </a:r>
            <a:r>
              <a:rPr lang="en-US" dirty="0" smtClean="0"/>
              <a:t> Resource – Menu Tool – Change Working Time</a:t>
            </a:r>
          </a:p>
          <a:p>
            <a:pPr lvl="1"/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2"/>
            <a:r>
              <a:rPr lang="en-US" dirty="0" smtClean="0"/>
              <a:t>Type : Material (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1 </a:t>
            </a:r>
            <a:r>
              <a:rPr lang="en-US" dirty="0" err="1" smtClean="0"/>
              <a:t>lần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Material Label :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2"/>
            <a:r>
              <a:rPr lang="en-US" dirty="0" smtClean="0"/>
              <a:t>Std. Rate : 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1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 smtClean="0"/>
          </a:p>
          <a:p>
            <a:pPr lvl="1"/>
            <a:r>
              <a:rPr lang="en-US" dirty="0" smtClean="0"/>
              <a:t>Menu View – Gantt Chart</a:t>
            </a:r>
          </a:p>
          <a:p>
            <a:pPr lvl="1"/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-  Menu Project – Task Information – Resource</a:t>
            </a:r>
          </a:p>
          <a:p>
            <a:pPr lvl="1"/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Bước</a:t>
            </a:r>
            <a:r>
              <a:rPr lang="en-US" dirty="0" smtClean="0"/>
              <a:t> 3 :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cân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Cân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endParaRPr lang="en-US" dirty="0" smtClean="0"/>
          </a:p>
          <a:p>
            <a:pPr lvl="1"/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endParaRPr lang="en-US" dirty="0" smtClean="0"/>
          </a:p>
          <a:p>
            <a:pPr lvl="2"/>
            <a:r>
              <a:rPr lang="en-US" dirty="0" err="1" smtClean="0"/>
              <a:t>Vào</a:t>
            </a:r>
            <a:r>
              <a:rPr lang="en-US" dirty="0" smtClean="0"/>
              <a:t> View – Resource sheet</a:t>
            </a:r>
          </a:p>
          <a:p>
            <a:pPr lvl="2"/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tô</a:t>
            </a:r>
            <a:r>
              <a:rPr lang="en-US" dirty="0" smtClean="0"/>
              <a:t> </a:t>
            </a:r>
            <a:r>
              <a:rPr lang="en-US" dirty="0" err="1" smtClean="0"/>
              <a:t>đỏ</a:t>
            </a:r>
            <a:endParaRPr lang="en-US" dirty="0" smtClean="0"/>
          </a:p>
          <a:p>
            <a:pPr lvl="1"/>
            <a:r>
              <a:rPr lang="en-US" dirty="0" err="1" smtClean="0"/>
              <a:t>Cân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endParaRPr lang="en-US" dirty="0" smtClean="0"/>
          </a:p>
          <a:p>
            <a:pPr lvl="2"/>
            <a:r>
              <a:rPr lang="en-US" dirty="0" smtClean="0"/>
              <a:t>Menu Tool – </a:t>
            </a:r>
            <a:r>
              <a:rPr lang="en-US" smtClean="0"/>
              <a:t>Level Resource…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mple">
  <a:themeElements>
    <a:clrScheme name="sample 1">
      <a:dk1>
        <a:srgbClr val="2B166E"/>
      </a:dk1>
      <a:lt1>
        <a:srgbClr val="FFFFFF"/>
      </a:lt1>
      <a:dk2>
        <a:srgbClr val="336699"/>
      </a:dk2>
      <a:lt2>
        <a:srgbClr val="C0C0C0"/>
      </a:lt2>
      <a:accent1>
        <a:srgbClr val="458F8F"/>
      </a:accent1>
      <a:accent2>
        <a:srgbClr val="CCCC00"/>
      </a:accent2>
      <a:accent3>
        <a:srgbClr val="FFFFFF"/>
      </a:accent3>
      <a:accent4>
        <a:srgbClr val="23115D"/>
      </a:accent4>
      <a:accent5>
        <a:srgbClr val="B0C6C6"/>
      </a:accent5>
      <a:accent6>
        <a:srgbClr val="B9B900"/>
      </a:accent6>
      <a:hlink>
        <a:srgbClr val="9999FF"/>
      </a:hlink>
      <a:folHlink>
        <a:srgbClr val="6C9BBE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2B166E"/>
        </a:dk1>
        <a:lt1>
          <a:srgbClr val="FFFFFF"/>
        </a:lt1>
        <a:dk2>
          <a:srgbClr val="336699"/>
        </a:dk2>
        <a:lt2>
          <a:srgbClr val="C0C0C0"/>
        </a:lt2>
        <a:accent1>
          <a:srgbClr val="458F8F"/>
        </a:accent1>
        <a:accent2>
          <a:srgbClr val="CCCC00"/>
        </a:accent2>
        <a:accent3>
          <a:srgbClr val="FFFFFF"/>
        </a:accent3>
        <a:accent4>
          <a:srgbClr val="23115D"/>
        </a:accent4>
        <a:accent5>
          <a:srgbClr val="B0C6C6"/>
        </a:accent5>
        <a:accent6>
          <a:srgbClr val="B9B900"/>
        </a:accent6>
        <a:hlink>
          <a:srgbClr val="9999FF"/>
        </a:hlink>
        <a:folHlink>
          <a:srgbClr val="6C9BB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2CA3C8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CCE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666633"/>
        </a:dk1>
        <a:lt1>
          <a:srgbClr val="FFFFFF"/>
        </a:lt1>
        <a:dk2>
          <a:srgbClr val="000000"/>
        </a:dk2>
        <a:lt2>
          <a:srgbClr val="D1C68D"/>
        </a:lt2>
        <a:accent1>
          <a:srgbClr val="C86C62"/>
        </a:accent1>
        <a:accent2>
          <a:srgbClr val="C78DD7"/>
        </a:accent2>
        <a:accent3>
          <a:srgbClr val="FFFFFF"/>
        </a:accent3>
        <a:accent4>
          <a:srgbClr val="56562A"/>
        </a:accent4>
        <a:accent5>
          <a:srgbClr val="E0BAB7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seminar ms project</Template>
  <TotalTime>548</TotalTime>
  <Words>486</Words>
  <Application>Microsoft Office PowerPoint</Application>
  <PresentationFormat>On-screen Show (4:3)</PresentationFormat>
  <Paragraphs>58</Paragraphs>
  <Slides>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sample</vt:lpstr>
      <vt:lpstr>Image</vt:lpstr>
      <vt:lpstr>Hướng dẫn sử dụng Ms Project</vt:lpstr>
      <vt:lpstr>Chương 1 : Lên kế hoạch</vt:lpstr>
      <vt:lpstr>Bước 1 : Khởi tạo dự án</vt:lpstr>
      <vt:lpstr>Bước 2 : Nhập và tổ chức công việc</vt:lpstr>
      <vt:lpstr>Bước 3 : Nhập và cân bằng tài nguyên</vt:lpstr>
      <vt:lpstr>Bước 3 : Nhập và cân bằng tài nguyên</vt:lpstr>
      <vt:lpstr>Bước 3 : Nhập và cân bằng tài nguyên</vt:lpstr>
    </vt:vector>
  </TitlesOfParts>
  <Company>UNS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Project 2003</dc:title>
  <dc:creator>Tran Duy Hoang</dc:creator>
  <cp:lastModifiedBy>Thang</cp:lastModifiedBy>
  <cp:revision>62</cp:revision>
  <dcterms:created xsi:type="dcterms:W3CDTF">2007-12-22T19:16:41Z</dcterms:created>
  <dcterms:modified xsi:type="dcterms:W3CDTF">2011-10-13T03:35:05Z</dcterms:modified>
</cp:coreProperties>
</file>