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31/03/17</a:t>
            </a:r>
            <a:endParaRPr b="0" lang="en-IN"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p>
            <a:pPr algn="r">
              <a:lnSpc>
                <a:spcPct val="100000"/>
              </a:lnSpc>
            </a:pPr>
            <a:fld id="{020F743C-1726-4D47-867A-F0FFF8689A23}"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31/03/17</a:t>
            </a:r>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D1A82157-B315-4806-AE7B-F49121C22486}" type="slidenum">
              <a:rPr b="0" lang="en-IN" sz="1200" spc="-1" strike="noStrike">
                <a:solidFill>
                  <a:srgbClr val="8b8b8b"/>
                </a:solidFill>
                <a:uFill>
                  <a:solidFill>
                    <a:srgbClr val="ffffff"/>
                  </a:solidFill>
                </a:uFill>
                <a:latin typeface="Calibri"/>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www.nltk.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Naive_Bayes_classifier"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en.wikipedia.org/wiki/Bayes%27_theorem" TargetMode="External"/><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docs.tweepy.org/en/v3.5.0/" TargetMode="External"/><Relationship Id="rId2" Type="http://schemas.openxmlformats.org/officeDocument/2006/relationships/hyperlink" Target="http://docs.tweepy.org/en/v3.5.0/" TargetMode="External"/><Relationship Id="rId3" Type="http://schemas.openxmlformats.org/officeDocument/2006/relationships/hyperlink" Target="https://dev.twitter.com/rest/public" TargetMode="External"/><Relationship Id="rId4" Type="http://schemas.openxmlformats.org/officeDocument/2006/relationships/hyperlink" Target="http://textblob.readthedocs.io/en/dev/" TargetMode="External"/><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61320" y="1293120"/>
            <a:ext cx="10381680" cy="1615680"/>
          </a:xfrm>
          <a:prstGeom prst="rect">
            <a:avLst/>
          </a:prstGeom>
          <a:noFill/>
          <a:ln>
            <a:noFill/>
          </a:ln>
        </p:spPr>
        <p:style>
          <a:lnRef idx="0"/>
          <a:fillRef idx="0"/>
          <a:effectRef idx="0"/>
          <a:fontRef idx="minor"/>
        </p:style>
        <p:txBody>
          <a:bodyPr/>
          <a:p>
            <a:pPr algn="ctr">
              <a:lnSpc>
                <a:spcPct val="100000"/>
              </a:lnSpc>
            </a:pPr>
            <a:r>
              <a:rPr b="1" lang="en-IN" sz="10000" spc="-1" strike="noStrike">
                <a:solidFill>
                  <a:srgbClr val="262626"/>
                </a:solidFill>
                <a:uFill>
                  <a:solidFill>
                    <a:srgbClr val="ffffff"/>
                  </a:solidFill>
                </a:uFill>
                <a:latin typeface="Calibri"/>
              </a:rPr>
              <a:t>‘</a:t>
            </a:r>
            <a:r>
              <a:rPr b="1" lang="en-IN" sz="10000" spc="-1" strike="noStrike">
                <a:solidFill>
                  <a:srgbClr val="262626"/>
                </a:solidFill>
                <a:uFill>
                  <a:solidFill>
                    <a:srgbClr val="ffffff"/>
                  </a:solidFill>
                </a:uFill>
                <a:latin typeface="Calibri"/>
              </a:rPr>
              <a:t>SentTWEET’</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759600" y="3643560"/>
            <a:ext cx="11000520" cy="8215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800" spc="-1" strike="noStrike">
                <a:solidFill>
                  <a:srgbClr val="000000"/>
                </a:solidFill>
                <a:uFill>
                  <a:solidFill>
                    <a:srgbClr val="ffffff"/>
                  </a:solidFill>
                </a:uFill>
                <a:latin typeface="comic"/>
              </a:rPr>
              <a:t>Sentimental Analysis - TWITTER</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WORKING OF TextBlob</a:t>
            </a:r>
            <a:endParaRPr b="0" lang="en-US" sz="1800" spc="-1" strike="noStrike">
              <a:solidFill>
                <a:srgbClr val="000000"/>
              </a:solidFill>
              <a:uFill>
                <a:solidFill>
                  <a:srgbClr val="ffffff"/>
                </a:solidFill>
              </a:uFill>
              <a:latin typeface="Calibri"/>
            </a:endParaRPr>
          </a:p>
        </p:txBody>
      </p:sp>
      <p:sp>
        <p:nvSpPr>
          <p:cNvPr id="10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TextBlob is actually a high level library built over top of </a:t>
            </a:r>
            <a:r>
              <a:rPr b="0" lang="en-US" sz="2800" spc="-1" strike="noStrike" u="sng">
                <a:solidFill>
                  <a:srgbClr val="0563c1"/>
                </a:solidFill>
                <a:uFill>
                  <a:solidFill>
                    <a:srgbClr val="ffffff"/>
                  </a:solidFill>
                </a:uFill>
                <a:latin typeface="Calibri"/>
                <a:hlinkClick r:id="rId1"/>
              </a:rPr>
              <a:t>NLTK</a:t>
            </a:r>
            <a:r>
              <a:rPr b="0" lang="en-US" sz="2800" spc="-1" strike="noStrike">
                <a:solidFill>
                  <a:srgbClr val="000000"/>
                </a:solidFill>
                <a:uFill>
                  <a:solidFill>
                    <a:srgbClr val="ffffff"/>
                  </a:solidFill>
                </a:uFill>
                <a:latin typeface="Calibri"/>
              </a:rPr>
              <a:t> library. First we call </a:t>
            </a:r>
            <a:r>
              <a:rPr b="1" lang="en-US" sz="2800" spc="-1" strike="noStrike">
                <a:solidFill>
                  <a:srgbClr val="000000"/>
                </a:solidFill>
                <a:uFill>
                  <a:solidFill>
                    <a:srgbClr val="ffffff"/>
                  </a:solidFill>
                </a:uFill>
                <a:latin typeface="Calibri"/>
              </a:rPr>
              <a:t>clean_tweet</a:t>
            </a:r>
            <a:r>
              <a:rPr b="0" lang="en-US" sz="2800" spc="-1" strike="noStrike">
                <a:solidFill>
                  <a:srgbClr val="000000"/>
                </a:solidFill>
                <a:uFill>
                  <a:solidFill>
                    <a:srgbClr val="ffffff"/>
                  </a:solidFill>
                </a:uFill>
                <a:latin typeface="Calibri"/>
              </a:rPr>
              <a:t> method to remove links, special characters, etc. from the tweet using some simple regex.</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Then, as we pass </a:t>
            </a:r>
            <a:r>
              <a:rPr b="1" lang="en-US" sz="2800" spc="-1" strike="noStrike">
                <a:solidFill>
                  <a:srgbClr val="000000"/>
                </a:solidFill>
                <a:uFill>
                  <a:solidFill>
                    <a:srgbClr val="ffffff"/>
                  </a:solidFill>
                </a:uFill>
                <a:latin typeface="Calibri"/>
              </a:rPr>
              <a:t>tweet</a:t>
            </a:r>
            <a:r>
              <a:rPr b="0" lang="en-US" sz="2800" spc="-1" strike="noStrike">
                <a:solidFill>
                  <a:srgbClr val="000000"/>
                </a:solidFill>
                <a:uFill>
                  <a:solidFill>
                    <a:srgbClr val="ffffff"/>
                  </a:solidFill>
                </a:uFill>
                <a:latin typeface="Calibri"/>
              </a:rPr>
              <a:t> to create a </a:t>
            </a:r>
            <a:r>
              <a:rPr b="1" lang="en-US" sz="2800" spc="-1" strike="noStrike">
                <a:solidFill>
                  <a:srgbClr val="000000"/>
                </a:solidFill>
                <a:uFill>
                  <a:solidFill>
                    <a:srgbClr val="ffffff"/>
                  </a:solidFill>
                </a:uFill>
                <a:latin typeface="Calibri"/>
              </a:rPr>
              <a:t>TextBlob</a:t>
            </a:r>
            <a:r>
              <a:rPr b="0" lang="en-US" sz="2800" spc="-1" strike="noStrike">
                <a:solidFill>
                  <a:srgbClr val="000000"/>
                </a:solidFill>
                <a:uFill>
                  <a:solidFill>
                    <a:srgbClr val="ffffff"/>
                  </a:solidFill>
                </a:uFill>
                <a:latin typeface="Calibri"/>
              </a:rPr>
              <a:t> object, following processing is done over text by textblob library.</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Tokenize the tweet ,i.e split words from body of text.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Remove stopwords from the tokens.(stopwords are the commonly used words which are irrelevant in text analysis like I, am, you, are, etc.)</a:t>
            </a:r>
            <a:endParaRPr b="0" lang="en-US" sz="20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WORKING OF TextBlob</a:t>
            </a:r>
            <a:endParaRPr b="0" lang="en-US" sz="1800" spc="-1" strike="noStrike">
              <a:solidFill>
                <a:srgbClr val="000000"/>
              </a:solidFill>
              <a:uFill>
                <a:solidFill>
                  <a:srgbClr val="ffffff"/>
                </a:solidFill>
              </a:uFill>
              <a:latin typeface="Calibri"/>
            </a:endParaRPr>
          </a:p>
        </p:txBody>
      </p:sp>
      <p:sp>
        <p:nvSpPr>
          <p:cNvPr id="103"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Do POS( part of speech) tagging of the tokens and select only significant features/tokens like adjectives, adverbs, etc.</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Pass the tokens to a </a:t>
            </a:r>
            <a:r>
              <a:rPr b="1" lang="en-US" sz="2800" spc="-1" strike="noStrike">
                <a:solidFill>
                  <a:srgbClr val="000000"/>
                </a:solidFill>
                <a:uFill>
                  <a:solidFill>
                    <a:srgbClr val="ffffff"/>
                  </a:solidFill>
                </a:uFill>
                <a:latin typeface="Calibri"/>
              </a:rPr>
              <a:t>sentiment classifier </a:t>
            </a:r>
            <a:r>
              <a:rPr b="0" lang="en-US" sz="2800" spc="-1" strike="noStrike">
                <a:solidFill>
                  <a:srgbClr val="000000"/>
                </a:solidFill>
                <a:uFill>
                  <a:solidFill>
                    <a:srgbClr val="ffffff"/>
                  </a:solidFill>
                </a:uFill>
                <a:latin typeface="Calibri"/>
              </a:rPr>
              <a:t>which classifies the tweet sentiment as positive, negative or neutral by assigning it a polarity between -1.0 to 1.0 .</a:t>
            </a: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23640" y="365040"/>
            <a:ext cx="1170396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HOW SENTIMENT CLASSIFIER IS CREATED</a:t>
            </a:r>
            <a:endParaRPr b="0" lang="en-US" sz="1800" spc="-1" strike="noStrike">
              <a:solidFill>
                <a:srgbClr val="000000"/>
              </a:solidFill>
              <a:uFill>
                <a:solidFill>
                  <a:srgbClr val="ffffff"/>
                </a:solidFill>
              </a:uFill>
              <a:latin typeface="Calibri"/>
            </a:endParaRPr>
          </a:p>
        </p:txBody>
      </p:sp>
      <p:sp>
        <p:nvSpPr>
          <p:cNvPr id="105"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TextBlob</a:t>
            </a:r>
            <a:r>
              <a:rPr b="0" lang="en-US" sz="2800" spc="-1" strike="noStrike">
                <a:solidFill>
                  <a:srgbClr val="000000"/>
                </a:solidFill>
                <a:uFill>
                  <a:solidFill>
                    <a:srgbClr val="ffffff"/>
                  </a:solidFill>
                </a:uFill>
                <a:latin typeface="Calibri"/>
              </a:rPr>
              <a:t> uses a Movies Reviews dataset in which reviews have already been labelled as positive or negative.</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Positive and negative features are extracted from each positive and negative review respectively.</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Training data now consists of labelled positive and negative features. This data is trained on a </a:t>
            </a:r>
            <a:r>
              <a:rPr b="0" lang="en-US" sz="2800" spc="-1" strike="noStrike" u="sng">
                <a:solidFill>
                  <a:srgbClr val="0563c1"/>
                </a:solidFill>
                <a:uFill>
                  <a:solidFill>
                    <a:srgbClr val="ffffff"/>
                  </a:solidFill>
                </a:uFill>
                <a:latin typeface="Calibri"/>
                <a:hlinkClick r:id="rId1"/>
              </a:rPr>
              <a:t>Naive Bayes Classifier</a:t>
            </a:r>
            <a:r>
              <a:rPr b="0" lang="en-US" sz="2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Then, we use </a:t>
            </a:r>
            <a:r>
              <a:rPr b="1" lang="en-US" sz="2800" spc="-1" strike="noStrike">
                <a:solidFill>
                  <a:srgbClr val="000000"/>
                </a:solidFill>
                <a:uFill>
                  <a:solidFill>
                    <a:srgbClr val="ffffff"/>
                  </a:solidFill>
                </a:uFill>
                <a:latin typeface="Calibri"/>
              </a:rPr>
              <a:t>sentiment.polarity</a:t>
            </a:r>
            <a:r>
              <a:rPr b="0" lang="en-US" sz="2800" spc="-1" strike="noStrike">
                <a:solidFill>
                  <a:srgbClr val="000000"/>
                </a:solidFill>
                <a:uFill>
                  <a:solidFill>
                    <a:srgbClr val="ffffff"/>
                  </a:solidFill>
                </a:uFill>
                <a:latin typeface="Calibri"/>
              </a:rPr>
              <a:t> method of </a:t>
            </a:r>
            <a:r>
              <a:rPr b="1" lang="en-US" sz="2800" spc="-1" strike="noStrike">
                <a:solidFill>
                  <a:srgbClr val="000000"/>
                </a:solidFill>
                <a:uFill>
                  <a:solidFill>
                    <a:srgbClr val="ffffff"/>
                  </a:solidFill>
                </a:uFill>
                <a:latin typeface="Calibri"/>
              </a:rPr>
              <a:t>TextBlob</a:t>
            </a:r>
            <a:r>
              <a:rPr b="0" lang="en-US" sz="2800" spc="-1" strike="noStrike">
                <a:solidFill>
                  <a:srgbClr val="000000"/>
                </a:solidFill>
                <a:uFill>
                  <a:solidFill>
                    <a:srgbClr val="ffffff"/>
                  </a:solidFill>
                </a:uFill>
                <a:latin typeface="Calibri"/>
              </a:rPr>
              <a:t> class to get the polarity of tweet between -1 to 1.</a:t>
            </a: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POLARITY ALGORITHM</a:t>
            </a:r>
            <a:endParaRPr b="0" lang="en-US" sz="1800" spc="-1" strike="noStrike">
              <a:solidFill>
                <a:srgbClr val="000000"/>
              </a:solidFill>
              <a:uFill>
                <a:solidFill>
                  <a:srgbClr val="ffffff"/>
                </a:solidFill>
              </a:uFill>
              <a:latin typeface="Calibri"/>
            </a:endParaRPr>
          </a:p>
        </p:txBody>
      </p:sp>
      <p:sp>
        <p:nvSpPr>
          <p:cNvPr id="107"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alibri"/>
              </a:rPr>
              <a:t>if analysis.sentiment.polarity &gt; 0:</a:t>
            </a: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return 'positive'</a:t>
            </a: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elif analysis.sentiment.polarity == 0:</a:t>
            </a: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return 'neutral'</a:t>
            </a: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else:</a:t>
            </a:r>
            <a:endParaRPr b="0" lang="en-US" sz="1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return 'negative‘</a:t>
            </a: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Finally, parsed tweets are returned. Then, we can do various type of statistical analysis on the tweets. For example, in above program, we tried to find the percentage of positive, negative and neutral tweets about a query.</a:t>
            </a: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NAÏVE BAYES CLASSIFIER</a:t>
            </a:r>
            <a:endParaRPr b="0" lang="en-US" sz="1800" spc="-1" strike="noStrike">
              <a:solidFill>
                <a:srgbClr val="000000"/>
              </a:solidFill>
              <a:uFill>
                <a:solidFill>
                  <a:srgbClr val="ffffff"/>
                </a:solidFill>
              </a:uFill>
              <a:latin typeface="Calibri"/>
            </a:endParaRPr>
          </a:p>
        </p:txBody>
      </p:sp>
      <p:sp>
        <p:nvSpPr>
          <p:cNvPr id="10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It is a classification technique based on </a:t>
            </a:r>
            <a:r>
              <a:rPr b="0" lang="en-US" sz="2800" spc="-1" strike="noStrike" u="sng">
                <a:solidFill>
                  <a:srgbClr val="0563c1"/>
                </a:solidFill>
                <a:uFill>
                  <a:solidFill>
                    <a:srgbClr val="ffffff"/>
                  </a:solidFill>
                </a:uFill>
                <a:latin typeface="Calibri"/>
                <a:hlinkClick r:id="rId1"/>
              </a:rPr>
              <a:t>Bayes’ Theorem</a:t>
            </a:r>
            <a:r>
              <a:rPr b="0" lang="en-US" sz="2800" spc="-1" strike="noStrike">
                <a:solidFill>
                  <a:srgbClr val="000000"/>
                </a:solidFill>
                <a:uFill>
                  <a:solidFill>
                    <a:srgbClr val="ffffff"/>
                  </a:solidFill>
                </a:uFill>
                <a:latin typeface="Calibri"/>
              </a:rPr>
              <a:t> with an assumption of independence among predictors. In simple terms, a Naive Bayes classifier assumes that the presence of a particular feature in a class is unrelated to the presence of any other feature.</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Naive Bayes model is easy to build and particularly useful for very large data sets. Along with simplicity, Naive Bayes is known to outperform even highly sophisticated classification methods.</a:t>
            </a:r>
            <a:endParaRPr b="0" lang="en-US" sz="1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OUTPUT</a:t>
            </a:r>
            <a:endParaRPr b="0" lang="en-US" sz="1800" spc="-1" strike="noStrike">
              <a:solidFill>
                <a:srgbClr val="000000"/>
              </a:solidFill>
              <a:uFill>
                <a:solidFill>
                  <a:srgbClr val="ffffff"/>
                </a:solidFill>
              </a:uFill>
              <a:latin typeface="Calibri"/>
            </a:endParaRPr>
          </a:p>
        </p:txBody>
      </p:sp>
      <p:pic>
        <p:nvPicPr>
          <p:cNvPr id="111" name="" descr=""/>
          <p:cNvPicPr/>
          <p:nvPr/>
        </p:nvPicPr>
        <p:blipFill>
          <a:blip r:embed="rId1"/>
          <a:stretch/>
        </p:blipFill>
        <p:spPr>
          <a:xfrm>
            <a:off x="1368000" y="1394640"/>
            <a:ext cx="9557640" cy="53733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APPLICATIONS</a:t>
            </a:r>
            <a:endParaRPr b="0" lang="en-US" sz="1800" spc="-1" strike="noStrike">
              <a:solidFill>
                <a:srgbClr val="000000"/>
              </a:solidFill>
              <a:uFill>
                <a:solidFill>
                  <a:srgbClr val="ffffff"/>
                </a:solidFill>
              </a:uFill>
              <a:latin typeface="Calibri"/>
            </a:endParaRPr>
          </a:p>
        </p:txBody>
      </p:sp>
      <p:sp>
        <p:nvSpPr>
          <p:cNvPr id="113" name="TextShape 2"/>
          <p:cNvSpPr txBox="1"/>
          <p:nvPr/>
        </p:nvSpPr>
        <p:spPr>
          <a:xfrm>
            <a:off x="838080" y="1825560"/>
            <a:ext cx="10515240" cy="4350960"/>
          </a:xfrm>
          <a:prstGeom prst="rect">
            <a:avLst/>
          </a:prstGeom>
          <a:noFill/>
          <a:ln>
            <a:noFill/>
          </a:ln>
        </p:spPr>
        <p:txBody>
          <a:bodyPr/>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Applications to Review</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Related Websites-Movie Reviews, Product Reviews etc.</a:t>
            </a:r>
            <a:endParaRPr b="0" lang="en-US" sz="20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Applications as a Sub-Component Technology</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-Detecting antagonistic, heated language in mails, spam detection, context sensitive information detection etc.</a:t>
            </a:r>
            <a:endParaRPr b="0" lang="en-US" sz="20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Applications in Business and Government Intelligence</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Knowing Consumer attitudes and trends</a:t>
            </a:r>
            <a:endParaRPr b="0" lang="en-US" sz="20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Applications across Different Domains</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Knowing public opinions for political leaders or their notions about rules and regulations in place etc. </a:t>
            </a:r>
            <a:endParaRPr b="0" lang="en-US" sz="20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CONCLUSION &amp; FUTURE SCOPE</a:t>
            </a:r>
            <a:endParaRPr b="0" lang="en-US" sz="1800" spc="-1" strike="noStrike">
              <a:solidFill>
                <a:srgbClr val="000000"/>
              </a:solidFill>
              <a:uFill>
                <a:solidFill>
                  <a:srgbClr val="ffffff"/>
                </a:solidFill>
              </a:uFill>
              <a:latin typeface="Calibri"/>
            </a:endParaRPr>
          </a:p>
        </p:txBody>
      </p:sp>
      <p:sp>
        <p:nvSpPr>
          <p:cNvPr id="115" name="TextShape 2"/>
          <p:cNvSpPr txBox="1"/>
          <p:nvPr/>
        </p:nvSpPr>
        <p:spPr>
          <a:xfrm>
            <a:off x="838080" y="1825560"/>
            <a:ext cx="10515240" cy="4350960"/>
          </a:xfrm>
          <a:prstGeom prst="rect">
            <a:avLst/>
          </a:prstGeom>
          <a:noFill/>
          <a:ln>
            <a:noFill/>
          </a:ln>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Conclusion:-</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We conclude that using different NLTK classifier it is easier to classify the tweets and more we improve the training data set more we can get accurate results.</a:t>
            </a:r>
            <a:endParaRPr b="0" lang="en-US" sz="2000" spc="-1" strike="noStrike">
              <a:solidFill>
                <a:srgbClr val="000000"/>
              </a:solidFill>
              <a:uFill>
                <a:solidFill>
                  <a:srgbClr val="ffffff"/>
                </a:solidFill>
              </a:uFill>
              <a:latin typeface="Calibri"/>
            </a:endParaRPr>
          </a:p>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Future Work:-We look forward to use bigger dataset to improve the accuracy,considering the emoticons and internationalization. </a:t>
            </a:r>
            <a:endParaRPr b="0" lang="en-US" sz="28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THE SOCIAL IMPACT</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838080" y="1867680"/>
            <a:ext cx="10515240" cy="435096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Microblogging today has become a very popular communication tool among Internet users. </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Millions of users share opinions on different aspects of life everyday in popular websites such as Twitter, Tumblr and Facebook. </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Spurred by this growth, companies and media organisation are increasingly seeking ways to mine these social media for information about what people think about their companies and products.</a:t>
            </a:r>
            <a:endParaRPr b="0" lang="en-US" sz="1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WHAT IS SENTIMENT ANALYSIS?</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838080" y="1825560"/>
            <a:ext cx="10515240" cy="4350960"/>
          </a:xfrm>
          <a:prstGeom prst="rect">
            <a:avLst/>
          </a:prstGeom>
          <a:noFill/>
          <a:ln>
            <a:noFill/>
          </a:ln>
        </p:spPr>
        <p:txBody>
          <a:bodyPr/>
          <a:p>
            <a:pPr>
              <a:lnSpc>
                <a:spcPct val="100000"/>
              </a:lnSpc>
            </a:pPr>
            <a:r>
              <a:rPr b="1"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Sentiment Analysis is the process of ‘computationally’ determining whether a piece of writing is positive, negative or neutral. It’s also known as </a:t>
            </a:r>
            <a:r>
              <a:rPr b="1" lang="en-US" sz="4400" spc="-1" strike="noStrike">
                <a:solidFill>
                  <a:srgbClr val="000000"/>
                </a:solidFill>
                <a:uFill>
                  <a:solidFill>
                    <a:srgbClr val="ffffff"/>
                  </a:solidFill>
                </a:uFill>
                <a:latin typeface="Calibri"/>
              </a:rPr>
              <a:t>opinion mining</a:t>
            </a:r>
            <a:r>
              <a:rPr b="0" lang="en-US" sz="4400" spc="-1" strike="noStrike">
                <a:solidFill>
                  <a:srgbClr val="000000"/>
                </a:solidFill>
                <a:uFill>
                  <a:solidFill>
                    <a:srgbClr val="ffffff"/>
                  </a:solidFill>
                </a:uFill>
                <a:latin typeface="Calibri"/>
              </a:rPr>
              <a:t>, deriving the opinion or attitude of a speaker.</a:t>
            </a:r>
            <a:endParaRPr b="0" lang="en-US" sz="1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WHY SENTIMENT ANALYSIS?</a:t>
            </a:r>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Business: </a:t>
            </a:r>
            <a:r>
              <a:rPr b="0" lang="en-US" sz="2800" spc="-1" strike="noStrike">
                <a:solidFill>
                  <a:srgbClr val="000000"/>
                </a:solidFill>
                <a:uFill>
                  <a:solidFill>
                    <a:srgbClr val="ffffff"/>
                  </a:solidFill>
                </a:uFill>
                <a:latin typeface="Calibri"/>
              </a:rPr>
              <a:t>In marketing field companies use it to develop their strategies, to understand customers’ feelings towards products or brand, how people respond to their campaigns or product launches and why consumers don’t buy some</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products.</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Politics: </a:t>
            </a:r>
            <a:r>
              <a:rPr b="0" lang="en-US" sz="2800" spc="-1" strike="noStrike">
                <a:solidFill>
                  <a:srgbClr val="000000"/>
                </a:solidFill>
                <a:uFill>
                  <a:solidFill>
                    <a:srgbClr val="ffffff"/>
                  </a:solidFill>
                </a:uFill>
                <a:latin typeface="Calibri"/>
              </a:rPr>
              <a:t>In political field, it is used to keep track of political view, to detect consistency and inconsistency between statements and actions at the government level. It can be used to predict election results as well!</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1" lang="en-US" sz="2800" spc="-1" strike="noStrike">
                <a:solidFill>
                  <a:srgbClr val="000000"/>
                </a:solidFill>
                <a:uFill>
                  <a:solidFill>
                    <a:srgbClr val="ffffff"/>
                  </a:solidFill>
                </a:uFill>
                <a:latin typeface="Calibri"/>
              </a:rPr>
              <a:t>Public Actions: </a:t>
            </a:r>
            <a:r>
              <a:rPr b="0" lang="en-US" sz="2800" spc="-1" strike="noStrike">
                <a:solidFill>
                  <a:srgbClr val="000000"/>
                </a:solidFill>
                <a:uFill>
                  <a:solidFill>
                    <a:srgbClr val="ffffff"/>
                  </a:solidFill>
                </a:uFill>
                <a:latin typeface="Calibri"/>
              </a:rPr>
              <a:t>Sentiment analysis also is used to monitor and analyse social phenomena, for the spotting of potentially dangerous situations and determining the general mood of the blogosphere.</a:t>
            </a: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!!WHY TWITTER!!</a:t>
            </a:r>
            <a:endParaRPr b="0" lang="en-US" sz="1800" spc="-1" strike="noStrike">
              <a:solidFill>
                <a:srgbClr val="000000"/>
              </a:solidFill>
              <a:uFill>
                <a:solidFill>
                  <a:srgbClr val="ffffff"/>
                </a:solidFill>
              </a:uFill>
              <a:latin typeface="Calibri"/>
            </a:endParaRPr>
          </a:p>
        </p:txBody>
      </p:sp>
      <p:sp>
        <p:nvSpPr>
          <p:cNvPr id="87" name="TextShape 2"/>
          <p:cNvSpPr txBox="1"/>
          <p:nvPr/>
        </p:nvSpPr>
        <p:spPr>
          <a:xfrm>
            <a:off x="838080" y="186768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With over 500+ million Tweets (short text messages) per day, Twitter is becoming a major source of information. </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Twitters audience varies from regular users to celebrities, company representatives, politicians, and even country presidents. Therefore, it is possible to collect text posts of users from different social and interests groups. </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Tweets are small in length, thus less ambiguous.</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Tweets are unbiased in nature.</a:t>
            </a: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APPROACH</a:t>
            </a:r>
            <a:endParaRPr b="0" lang="en-US" sz="1800" spc="-1" strike="noStrike">
              <a:solidFill>
                <a:srgbClr val="000000"/>
              </a:solidFill>
              <a:uFill>
                <a:solidFill>
                  <a:srgbClr val="ffffff"/>
                </a:solidFill>
              </a:uFill>
              <a:latin typeface="Calibri"/>
            </a:endParaRPr>
          </a:p>
        </p:txBody>
      </p:sp>
      <p:sp>
        <p:nvSpPr>
          <p:cNvPr id="89" name="CustomShape 2"/>
          <p:cNvSpPr/>
          <p:nvPr/>
        </p:nvSpPr>
        <p:spPr>
          <a:xfrm>
            <a:off x="847440" y="3172680"/>
            <a:ext cx="2761920" cy="165708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6080" rIns="87480" tIns="136080" bIns="136080" anchor="ctr"/>
          <a:p>
            <a:pPr algn="ctr">
              <a:lnSpc>
                <a:spcPct val="90000"/>
              </a:lnSpc>
            </a:pPr>
            <a:r>
              <a:rPr b="0" lang="en-IN" sz="2300" spc="-1" strike="noStrike">
                <a:solidFill>
                  <a:srgbClr val="ffffff"/>
                </a:solidFill>
                <a:uFill>
                  <a:solidFill>
                    <a:srgbClr val="ffffff"/>
                  </a:solidFill>
                </a:uFill>
                <a:latin typeface="Calibri"/>
              </a:rPr>
              <a:t>Fetching Tweets</a:t>
            </a:r>
            <a:endParaRPr b="0" lang="en-IN" sz="1800" spc="-1" strike="noStrike">
              <a:solidFill>
                <a:srgbClr val="000000"/>
              </a:solidFill>
              <a:uFill>
                <a:solidFill>
                  <a:srgbClr val="ffffff"/>
                </a:solidFill>
              </a:uFill>
              <a:latin typeface="Arial"/>
            </a:endParaRPr>
          </a:p>
        </p:txBody>
      </p:sp>
      <p:sp>
        <p:nvSpPr>
          <p:cNvPr id="90" name="CustomShape 3"/>
          <p:cNvSpPr/>
          <p:nvPr/>
        </p:nvSpPr>
        <p:spPr>
          <a:xfrm>
            <a:off x="3886200" y="3658680"/>
            <a:ext cx="585360" cy="684720"/>
          </a:xfrm>
          <a:prstGeom prst="rightArrow">
            <a:avLst>
              <a:gd name="adj1" fmla="val 60000"/>
              <a:gd name="adj2" fmla="val 50000"/>
            </a:avLst>
          </a:prstGeom>
          <a:solidFill>
            <a:schemeClr val="accent1">
              <a:tint val="60000"/>
              <a:hueOff val="0"/>
              <a:satOff val="0"/>
              <a:lumOff val="0"/>
              <a:alphaOff val="0"/>
            </a:schemeClr>
          </a:solidFill>
          <a:ln>
            <a:noFill/>
          </a:ln>
        </p:spPr>
        <p:style>
          <a:lnRef idx="0"/>
          <a:fillRef idx="0"/>
          <a:effectRef idx="0"/>
          <a:fontRef idx="minor"/>
        </p:style>
      </p:sp>
      <p:sp>
        <p:nvSpPr>
          <p:cNvPr id="91" name="CustomShape 4"/>
          <p:cNvSpPr/>
          <p:nvPr/>
        </p:nvSpPr>
        <p:spPr>
          <a:xfrm>
            <a:off x="4714920" y="3172680"/>
            <a:ext cx="2761920" cy="165708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6080" rIns="87480" tIns="136080" bIns="136080" anchor="ctr"/>
          <a:p>
            <a:pPr algn="ctr">
              <a:lnSpc>
                <a:spcPct val="90000"/>
              </a:lnSpc>
            </a:pPr>
            <a:r>
              <a:rPr b="0" lang="en-IN" sz="2300" spc="-1" strike="noStrike">
                <a:solidFill>
                  <a:srgbClr val="ffffff"/>
                </a:solidFill>
                <a:uFill>
                  <a:solidFill>
                    <a:srgbClr val="ffffff"/>
                  </a:solidFill>
                </a:uFill>
                <a:latin typeface="Calibri"/>
              </a:rPr>
              <a:t>Using Python and NLP for Analysis</a:t>
            </a:r>
            <a:endParaRPr b="0" lang="en-IN" sz="1800" spc="-1" strike="noStrike">
              <a:solidFill>
                <a:srgbClr val="000000"/>
              </a:solidFill>
              <a:uFill>
                <a:solidFill>
                  <a:srgbClr val="ffffff"/>
                </a:solidFill>
              </a:uFill>
              <a:latin typeface="Arial"/>
            </a:endParaRPr>
          </a:p>
        </p:txBody>
      </p:sp>
      <p:sp>
        <p:nvSpPr>
          <p:cNvPr id="92" name="CustomShape 5"/>
          <p:cNvSpPr/>
          <p:nvPr/>
        </p:nvSpPr>
        <p:spPr>
          <a:xfrm>
            <a:off x="7753320" y="3658680"/>
            <a:ext cx="585360" cy="684720"/>
          </a:xfrm>
          <a:prstGeom prst="rightArrow">
            <a:avLst>
              <a:gd name="adj1" fmla="val 60000"/>
              <a:gd name="adj2" fmla="val 50000"/>
            </a:avLst>
          </a:prstGeom>
          <a:solidFill>
            <a:schemeClr val="accent1">
              <a:tint val="60000"/>
              <a:hueOff val="0"/>
              <a:satOff val="0"/>
              <a:lumOff val="0"/>
              <a:alphaOff val="0"/>
            </a:schemeClr>
          </a:solidFill>
          <a:ln>
            <a:noFill/>
          </a:ln>
        </p:spPr>
        <p:style>
          <a:lnRef idx="0"/>
          <a:fillRef idx="0"/>
          <a:effectRef idx="0"/>
          <a:fontRef idx="minor"/>
        </p:style>
      </p:sp>
      <p:sp>
        <p:nvSpPr>
          <p:cNvPr id="93" name="CustomShape 6"/>
          <p:cNvSpPr/>
          <p:nvPr/>
        </p:nvSpPr>
        <p:spPr>
          <a:xfrm>
            <a:off x="8582040" y="3172680"/>
            <a:ext cx="2761920" cy="165708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136080" rIns="87480" tIns="136080" bIns="136080" anchor="ctr"/>
          <a:p>
            <a:pPr algn="ctr">
              <a:lnSpc>
                <a:spcPct val="90000"/>
              </a:lnSpc>
            </a:pPr>
            <a:r>
              <a:rPr b="0" lang="en-IN" sz="2300" spc="-1" strike="noStrike">
                <a:solidFill>
                  <a:srgbClr val="ffffff"/>
                </a:solidFill>
                <a:uFill>
                  <a:solidFill>
                    <a:srgbClr val="ffffff"/>
                  </a:solidFill>
                </a:uFill>
                <a:latin typeface="Calibri"/>
              </a:rPr>
              <a:t>Display output in the form of positive, negative and neutral percentage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1481040"/>
            <a:ext cx="10515240" cy="4350960"/>
          </a:xfrm>
          <a:prstGeom prst="rect">
            <a:avLst/>
          </a:prstGeom>
          <a:noFill/>
          <a:ln>
            <a:noFill/>
          </a:ln>
        </p:spPr>
        <p:txBody>
          <a:bodyPr/>
          <a:p>
            <a:pPr marL="228600" indent="-228240">
              <a:lnSpc>
                <a:spcPct val="90000"/>
              </a:lnSpc>
              <a:buClr>
                <a:srgbClr val="000000"/>
              </a:buClr>
              <a:buFont typeface="Arial"/>
              <a:buChar char="•"/>
            </a:pPr>
            <a:r>
              <a:rPr b="1" lang="en-US" sz="4000" spc="-1" strike="noStrike">
                <a:solidFill>
                  <a:srgbClr val="000000"/>
                </a:solidFill>
                <a:uFill>
                  <a:solidFill>
                    <a:srgbClr val="ffffff"/>
                  </a:solidFill>
                </a:uFill>
                <a:latin typeface="Calibri"/>
              </a:rPr>
              <a:t>Installation:</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4000" spc="-1" strike="noStrike">
                <a:solidFill>
                  <a:srgbClr val="000000"/>
                </a:solidFill>
                <a:uFill>
                  <a:solidFill>
                    <a:srgbClr val="ffffff"/>
                  </a:solidFill>
                </a:uFill>
                <a:latin typeface="Calibri"/>
              </a:rPr>
              <a:t>Tweepy: </a:t>
            </a:r>
            <a:r>
              <a:rPr b="0" lang="en-US" sz="4000" spc="-1" strike="noStrike" u="sng">
                <a:solidFill>
                  <a:srgbClr val="0563c1"/>
                </a:solidFill>
                <a:uFill>
                  <a:solidFill>
                    <a:srgbClr val="ffffff"/>
                  </a:solidFill>
                </a:uFill>
                <a:latin typeface="Calibri"/>
                <a:hlinkClick r:id="rId1"/>
              </a:rPr>
              <a:t>tweepy</a:t>
            </a:r>
            <a:r>
              <a:rPr b="0" lang="en-US" sz="4000" spc="-1" strike="noStrike" u="sng">
                <a:solidFill>
                  <a:srgbClr val="0563c1"/>
                </a:solidFill>
                <a:uFill>
                  <a:solidFill>
                    <a:srgbClr val="ffffff"/>
                  </a:solidFill>
                </a:uFill>
                <a:latin typeface="Calibri"/>
                <a:hlinkClick r:id="rId2"/>
              </a:rPr>
              <a:t> </a:t>
            </a:r>
            <a:r>
              <a:rPr b="0" lang="en-US" sz="4000" spc="-1" strike="noStrike">
                <a:solidFill>
                  <a:srgbClr val="000000"/>
                </a:solidFill>
                <a:uFill>
                  <a:solidFill>
                    <a:srgbClr val="ffffff"/>
                  </a:solidFill>
                </a:uFill>
                <a:latin typeface="Calibri"/>
              </a:rPr>
              <a:t>is the python client for the official </a:t>
            </a:r>
            <a:r>
              <a:rPr b="0" lang="en-US" sz="4000" spc="-1" strike="noStrike" u="sng">
                <a:solidFill>
                  <a:srgbClr val="0563c1"/>
                </a:solidFill>
                <a:uFill>
                  <a:solidFill>
                    <a:srgbClr val="ffffff"/>
                  </a:solidFill>
                </a:uFill>
                <a:latin typeface="Calibri"/>
                <a:hlinkClick r:id="rId3"/>
              </a:rPr>
              <a:t>Twitter API</a:t>
            </a:r>
            <a:r>
              <a:rPr b="0" lang="en-US" sz="4000" spc="-1" strike="noStrike">
                <a:solidFill>
                  <a:srgbClr val="000000"/>
                </a:solidFill>
                <a:uFill>
                  <a:solidFill>
                    <a:srgbClr val="ffffff"/>
                  </a:solidFill>
                </a:uFill>
                <a:latin typeface="Calibri"/>
              </a:rPr>
              <a: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4000" spc="-1" strike="noStrike">
                <a:solidFill>
                  <a:srgbClr val="000000"/>
                </a:solidFill>
                <a:uFill>
                  <a:solidFill>
                    <a:srgbClr val="ffffff"/>
                  </a:solidFill>
                </a:uFill>
                <a:latin typeface="Calibri"/>
              </a:rPr>
              <a:t>TextBlob: </a:t>
            </a:r>
            <a:r>
              <a:rPr b="0" lang="en-US" sz="4000" spc="-1" strike="noStrike" u="sng">
                <a:solidFill>
                  <a:srgbClr val="0563c1"/>
                </a:solidFill>
                <a:uFill>
                  <a:solidFill>
                    <a:srgbClr val="ffffff"/>
                  </a:solidFill>
                </a:uFill>
                <a:latin typeface="Calibri"/>
                <a:hlinkClick r:id="rId4"/>
              </a:rPr>
              <a:t>textblob</a:t>
            </a:r>
            <a:r>
              <a:rPr b="0" lang="en-US" sz="4000" spc="-1" strike="noStrike">
                <a:solidFill>
                  <a:srgbClr val="000000"/>
                </a:solidFill>
                <a:uFill>
                  <a:solidFill>
                    <a:srgbClr val="ffffff"/>
                  </a:solidFill>
                </a:uFill>
                <a:latin typeface="Calibri"/>
              </a:rPr>
              <a:t> is the python library for processing textual data.</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4000" spc="-1" strike="noStrike">
                <a:solidFill>
                  <a:srgbClr val="000000"/>
                </a:solidFill>
                <a:uFill>
                  <a:solidFill>
                    <a:srgbClr val="ffffff"/>
                  </a:solidFill>
                </a:uFill>
                <a:latin typeface="Calibri"/>
              </a:rPr>
              <a:t>NLTK corpora: </a:t>
            </a:r>
            <a:r>
              <a:rPr b="0" lang="en-US" sz="4000" spc="-1" strike="noStrike">
                <a:solidFill>
                  <a:srgbClr val="000000"/>
                </a:solidFill>
                <a:uFill>
                  <a:solidFill>
                    <a:srgbClr val="ffffff"/>
                  </a:solidFill>
                </a:uFill>
                <a:latin typeface="Calibri"/>
              </a:rPr>
              <a:t>Corpora is nothing but a large and structured set of texts.</a:t>
            </a:r>
            <a:endParaRPr b="0" lang="en-US" sz="20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p:txBody>
      </p:sp>
      <p:sp>
        <p:nvSpPr>
          <p:cNvPr id="95" name="TextShape 2"/>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WORKFLOW</a:t>
            </a:r>
            <a:endParaRPr b="0" lang="en-US" sz="1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WORKFLOW</a:t>
            </a:r>
            <a:endParaRPr b="0" lang="en-US" sz="1800" spc="-1" strike="noStrike">
              <a:solidFill>
                <a:srgbClr val="000000"/>
              </a:solidFill>
              <a:uFill>
                <a:solidFill>
                  <a:srgbClr val="ffffff"/>
                </a:solidFill>
              </a:uFill>
              <a:latin typeface="Calibri"/>
            </a:endParaRPr>
          </a:p>
        </p:txBody>
      </p:sp>
      <p:sp>
        <p:nvSpPr>
          <p:cNvPr id="97" name="TextShape 2"/>
          <p:cNvSpPr txBox="1"/>
          <p:nvPr/>
        </p:nvSpPr>
        <p:spPr>
          <a:xfrm>
            <a:off x="725760" y="1448280"/>
            <a:ext cx="10515240" cy="638712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Authentication:</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order to fetch tweets through Twitter API, one needs to register an App through their twitter account</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Authorize twitter API client:</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First of all, we create a </a:t>
            </a:r>
            <a:r>
              <a:rPr b="1" lang="en-US" sz="2400" spc="-1" strike="noStrike">
                <a:solidFill>
                  <a:srgbClr val="000000"/>
                </a:solidFill>
                <a:uFill>
                  <a:solidFill>
                    <a:srgbClr val="ffffff"/>
                  </a:solidFill>
                </a:uFill>
                <a:latin typeface="Calibri"/>
              </a:rPr>
              <a:t>TwitterClient</a:t>
            </a:r>
            <a:r>
              <a:rPr b="0" lang="en-US" sz="2400" spc="-1" strike="noStrike">
                <a:solidFill>
                  <a:srgbClr val="000000"/>
                </a:solidFill>
                <a:uFill>
                  <a:solidFill>
                    <a:srgbClr val="ffffff"/>
                  </a:solidFill>
                </a:uFill>
                <a:latin typeface="Calibri"/>
              </a:rPr>
              <a:t> class. This class contains all the methods to interact with Twitter API and parsing tweets. We use </a:t>
            </a:r>
            <a:r>
              <a:rPr b="1" lang="en-US" sz="2400" spc="-1" strike="noStrike">
                <a:solidFill>
                  <a:srgbClr val="000000"/>
                </a:solidFill>
                <a:uFill>
                  <a:solidFill>
                    <a:srgbClr val="ffffff"/>
                  </a:solidFill>
                </a:uFill>
                <a:latin typeface="Calibri"/>
              </a:rPr>
              <a:t>__init__ </a:t>
            </a:r>
            <a:r>
              <a:rPr b="0" lang="en-US" sz="2400" spc="-1" strike="noStrike">
                <a:solidFill>
                  <a:srgbClr val="000000"/>
                </a:solidFill>
                <a:uFill>
                  <a:solidFill>
                    <a:srgbClr val="ffffff"/>
                  </a:solidFill>
                </a:uFill>
                <a:latin typeface="Calibri"/>
              </a:rPr>
              <a:t>function to handle the authentication of API client.</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Make a GET request to Twitter API to fetch tweets for a particular query:</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a:t>
            </a:r>
            <a:r>
              <a:rPr b="1" lang="en-US" sz="2400" spc="-1" strike="noStrike">
                <a:solidFill>
                  <a:srgbClr val="000000"/>
                </a:solidFill>
                <a:uFill>
                  <a:solidFill>
                    <a:srgbClr val="ffffff"/>
                  </a:solidFill>
                </a:uFill>
                <a:latin typeface="Calibri"/>
              </a:rPr>
              <a:t>get_tweets </a:t>
            </a:r>
            <a:r>
              <a:rPr b="0" lang="en-US" sz="2400" spc="-1" strike="noStrike">
                <a:solidFill>
                  <a:srgbClr val="000000"/>
                </a:solidFill>
                <a:uFill>
                  <a:solidFill>
                    <a:srgbClr val="ffffff"/>
                  </a:solidFill>
                </a:uFill>
                <a:latin typeface="Calibri"/>
              </a:rPr>
              <a:t>function, we use: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fetched_tweets = self.api.search(q = query, count=count)</a:t>
            </a:r>
            <a:endParaRPr b="0" lang="en-US" sz="20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a:p>
            <a:pPr>
              <a:lnSpc>
                <a:spcPct val="90000"/>
              </a:lnSpc>
            </a:pPr>
            <a:endParaRPr b="0" lang="en-US" sz="1800" spc="-1" strike="noStrike">
              <a:solidFill>
                <a:srgbClr val="000000"/>
              </a:solidFill>
              <a:uFill>
                <a:solidFill>
                  <a:srgbClr val="ffffff"/>
                </a:solidFill>
              </a:uFill>
              <a:latin typeface="Calibri"/>
            </a:endParaRPr>
          </a:p>
          <a:p>
            <a:endParaRPr b="0" lang="en-US" sz="1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4472c4"/>
                </a:solidFill>
                <a:uFill>
                  <a:solidFill>
                    <a:srgbClr val="ffffff"/>
                  </a:solidFill>
                </a:uFill>
                <a:latin typeface="Arial Rounded MT Bold"/>
              </a:rPr>
              <a:t>WORKFLOW</a:t>
            </a:r>
            <a:endParaRPr b="0" lang="en-US" sz="1800" spc="-1" strike="noStrike">
              <a:solidFill>
                <a:srgbClr val="000000"/>
              </a:solidFill>
              <a:uFill>
                <a:solidFill>
                  <a:srgbClr val="ffffff"/>
                </a:solidFill>
              </a:uFill>
              <a:latin typeface="Calibri"/>
            </a:endParaRPr>
          </a:p>
        </p:txBody>
      </p:sp>
      <p:sp>
        <p:nvSpPr>
          <p:cNvPr id="9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Parse the tweets</a:t>
            </a:r>
            <a:r>
              <a:rPr b="0" lang="en-US" sz="2800" spc="-1" strike="noStrike">
                <a:solidFill>
                  <a:srgbClr val="000000"/>
                </a:solidFill>
                <a:uFill>
                  <a:solidFill>
                    <a:srgbClr val="ffffff"/>
                  </a:solidFill>
                </a:uFill>
                <a:latin typeface="Calibri"/>
              </a:rPr>
              <a:t>. Classify each tweet as positive, negative or neutral.</a:t>
            </a:r>
            <a:endParaRPr b="0"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In </a:t>
            </a:r>
            <a:r>
              <a:rPr b="1" lang="en-US" sz="2400" spc="-1" strike="noStrike">
                <a:solidFill>
                  <a:srgbClr val="000000"/>
                </a:solidFill>
                <a:uFill>
                  <a:solidFill>
                    <a:srgbClr val="ffffff"/>
                  </a:solidFill>
                </a:uFill>
                <a:latin typeface="Calibri"/>
              </a:rPr>
              <a:t>get_tweet_sentiment </a:t>
            </a:r>
            <a:r>
              <a:rPr b="0" lang="en-US" sz="2400" spc="-1" strike="noStrike">
                <a:solidFill>
                  <a:srgbClr val="000000"/>
                </a:solidFill>
                <a:uFill>
                  <a:solidFill>
                    <a:srgbClr val="ffffff"/>
                  </a:solidFill>
                </a:uFill>
                <a:latin typeface="Calibri"/>
              </a:rPr>
              <a:t>we use textblob module.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analysis = TextBlob(self.clean_tweet(tweet))</a:t>
            </a:r>
            <a:endParaRPr b="0" lang="en-US" sz="20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LibreOffice/5.1.6.2$Linux_X86_64 LibreOffice_project/10m0$Build-2</Application>
  <Words>388</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2017-03-30T21:35:15Z</dcterms:created>
  <dc:creator>Nash</dc:creator>
  <dc:description/>
  <dc:language>en-IN</dc:language>
  <cp:lastModifiedBy/>
  <dcterms:modified xsi:type="dcterms:W3CDTF">2017-03-31T10:26:15Z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