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323" r:id="rId3"/>
    <p:sldId id="324" r:id="rId4"/>
    <p:sldId id="349" r:id="rId5"/>
    <p:sldId id="346" r:id="rId6"/>
    <p:sldId id="333" r:id="rId7"/>
    <p:sldId id="336" r:id="rId8"/>
    <p:sldId id="337" r:id="rId9"/>
    <p:sldId id="338" r:id="rId10"/>
    <p:sldId id="339" r:id="rId11"/>
    <p:sldId id="362" r:id="rId12"/>
    <p:sldId id="348" r:id="rId13"/>
    <p:sldId id="351" r:id="rId14"/>
    <p:sldId id="364" r:id="rId15"/>
    <p:sldId id="354" r:id="rId16"/>
    <p:sldId id="365" r:id="rId17"/>
    <p:sldId id="358" r:id="rId18"/>
    <p:sldId id="366" r:id="rId19"/>
    <p:sldId id="295" r:id="rId20"/>
    <p:sldId id="367" r:id="rId21"/>
    <p:sldId id="312" r:id="rId22"/>
    <p:sldId id="342" r:id="rId23"/>
    <p:sldId id="343" r:id="rId24"/>
    <p:sldId id="345" r:id="rId25"/>
    <p:sldId id="322" r:id="rId26"/>
    <p:sldId id="288" r:id="rId27"/>
    <p:sldId id="363" r:id="rId28"/>
    <p:sldId id="361" r:id="rId29"/>
    <p:sldId id="33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0D"/>
    <a:srgbClr val="131723"/>
    <a:srgbClr val="944600"/>
    <a:srgbClr val="072A88"/>
    <a:srgbClr val="009400"/>
    <a:srgbClr val="48A810"/>
    <a:srgbClr val="4472C4"/>
    <a:srgbClr val="3C7A04"/>
    <a:srgbClr val="00A800"/>
    <a:srgbClr val="380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3" d="100"/>
          <a:sy n="83" d="100"/>
        </p:scale>
        <p:origin x="10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4487-0686-C515-9AE6-76176B75A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3E36E-75DF-8A71-8777-E9727BA4C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90C22D-28F3-278C-223C-053EA54DA51E}"/>
              </a:ext>
            </a:extLst>
          </p:cNvPr>
          <p:cNvSpPr>
            <a:spLocks noGrp="1"/>
          </p:cNvSpPr>
          <p:nvPr>
            <p:ph type="dt" sz="half" idx="10"/>
          </p:nvPr>
        </p:nvSpPr>
        <p:spPr/>
        <p:txBody>
          <a:bodyPr/>
          <a:lstStyle/>
          <a:p>
            <a:fld id="{36562AA3-2A7C-49D9-8157-A7511C74B8F7}" type="datetimeFigureOut">
              <a:rPr lang="en-US" smtClean="0"/>
              <a:t>10/31/2023</a:t>
            </a:fld>
            <a:endParaRPr lang="en-US"/>
          </a:p>
        </p:txBody>
      </p:sp>
      <p:sp>
        <p:nvSpPr>
          <p:cNvPr id="5" name="Footer Placeholder 4">
            <a:extLst>
              <a:ext uri="{FF2B5EF4-FFF2-40B4-BE49-F238E27FC236}">
                <a16:creationId xmlns:a16="http://schemas.microsoft.com/office/drawing/2014/main" id="{7FCF9F33-3A61-4B98-720F-392659C88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8F27-323A-5D66-C7A3-043342DFB8C8}"/>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118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BA5A-5B73-E0F1-6F2B-105074051D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A65E0-ED93-03C8-F8D8-772B412D2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BB0EE-FCBB-B5CC-21DA-7D3BA3B204D1}"/>
              </a:ext>
            </a:extLst>
          </p:cNvPr>
          <p:cNvSpPr>
            <a:spLocks noGrp="1"/>
          </p:cNvSpPr>
          <p:nvPr>
            <p:ph type="dt" sz="half" idx="10"/>
          </p:nvPr>
        </p:nvSpPr>
        <p:spPr/>
        <p:txBody>
          <a:bodyPr/>
          <a:lstStyle/>
          <a:p>
            <a:fld id="{36562AA3-2A7C-49D9-8157-A7511C74B8F7}" type="datetimeFigureOut">
              <a:rPr lang="en-US" smtClean="0"/>
              <a:t>10/31/2023</a:t>
            </a:fld>
            <a:endParaRPr lang="en-US"/>
          </a:p>
        </p:txBody>
      </p:sp>
      <p:sp>
        <p:nvSpPr>
          <p:cNvPr id="5" name="Footer Placeholder 4">
            <a:extLst>
              <a:ext uri="{FF2B5EF4-FFF2-40B4-BE49-F238E27FC236}">
                <a16:creationId xmlns:a16="http://schemas.microsoft.com/office/drawing/2014/main" id="{BA424240-E55F-875C-F8A7-95CF2A1E8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0C035-4A90-5A48-1F2C-45F3965ED4D0}"/>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126567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C528D-4F00-1906-79DF-AB024A7DEE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5FC7BF-9934-E985-A1BB-4775D37C41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DDE3A-FB77-6D9E-FF1C-B5B5473E6AF3}"/>
              </a:ext>
            </a:extLst>
          </p:cNvPr>
          <p:cNvSpPr>
            <a:spLocks noGrp="1"/>
          </p:cNvSpPr>
          <p:nvPr>
            <p:ph type="dt" sz="half" idx="10"/>
          </p:nvPr>
        </p:nvSpPr>
        <p:spPr/>
        <p:txBody>
          <a:bodyPr/>
          <a:lstStyle/>
          <a:p>
            <a:fld id="{36562AA3-2A7C-49D9-8157-A7511C74B8F7}" type="datetimeFigureOut">
              <a:rPr lang="en-US" smtClean="0"/>
              <a:t>10/31/2023</a:t>
            </a:fld>
            <a:endParaRPr lang="en-US"/>
          </a:p>
        </p:txBody>
      </p:sp>
      <p:sp>
        <p:nvSpPr>
          <p:cNvPr id="5" name="Footer Placeholder 4">
            <a:extLst>
              <a:ext uri="{FF2B5EF4-FFF2-40B4-BE49-F238E27FC236}">
                <a16:creationId xmlns:a16="http://schemas.microsoft.com/office/drawing/2014/main" id="{A15A2F9B-4F83-008C-FBA9-B441B5484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9C2A8-9284-69F5-E92B-3FA5883EB2C6}"/>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323317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6A11-049A-13E5-83C3-BC316D4D8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2F5CAB-D7DD-2D75-5814-8096B3392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22CBC-90B0-492C-BFA0-C28F675BF809}"/>
              </a:ext>
            </a:extLst>
          </p:cNvPr>
          <p:cNvSpPr>
            <a:spLocks noGrp="1"/>
          </p:cNvSpPr>
          <p:nvPr>
            <p:ph type="dt" sz="half" idx="10"/>
          </p:nvPr>
        </p:nvSpPr>
        <p:spPr/>
        <p:txBody>
          <a:bodyPr/>
          <a:lstStyle/>
          <a:p>
            <a:fld id="{36562AA3-2A7C-49D9-8157-A7511C74B8F7}" type="datetimeFigureOut">
              <a:rPr lang="en-US" smtClean="0"/>
              <a:t>10/31/2023</a:t>
            </a:fld>
            <a:endParaRPr lang="en-US"/>
          </a:p>
        </p:txBody>
      </p:sp>
      <p:sp>
        <p:nvSpPr>
          <p:cNvPr id="5" name="Footer Placeholder 4">
            <a:extLst>
              <a:ext uri="{FF2B5EF4-FFF2-40B4-BE49-F238E27FC236}">
                <a16:creationId xmlns:a16="http://schemas.microsoft.com/office/drawing/2014/main" id="{FF985A40-0461-3319-45E2-B161BBF07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2C1A7-2259-8EBB-9C41-6D1CC27373DA}"/>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59208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912F-7110-E4E5-1B6F-7EA994ED3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85F491-A007-F039-6E11-7BF5D4E4BC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9DFDA-B380-BAFE-74B0-AF2222CF05D9}"/>
              </a:ext>
            </a:extLst>
          </p:cNvPr>
          <p:cNvSpPr>
            <a:spLocks noGrp="1"/>
          </p:cNvSpPr>
          <p:nvPr>
            <p:ph type="dt" sz="half" idx="10"/>
          </p:nvPr>
        </p:nvSpPr>
        <p:spPr/>
        <p:txBody>
          <a:bodyPr/>
          <a:lstStyle/>
          <a:p>
            <a:fld id="{36562AA3-2A7C-49D9-8157-A7511C74B8F7}" type="datetimeFigureOut">
              <a:rPr lang="en-US" smtClean="0"/>
              <a:t>10/31/2023</a:t>
            </a:fld>
            <a:endParaRPr lang="en-US"/>
          </a:p>
        </p:txBody>
      </p:sp>
      <p:sp>
        <p:nvSpPr>
          <p:cNvPr id="5" name="Footer Placeholder 4">
            <a:extLst>
              <a:ext uri="{FF2B5EF4-FFF2-40B4-BE49-F238E27FC236}">
                <a16:creationId xmlns:a16="http://schemas.microsoft.com/office/drawing/2014/main" id="{27F6685F-594A-CAD2-A1FE-00374072B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12B82-36B9-D9C0-3EC6-F05676D89DF4}"/>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401731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EA75-8423-B4A0-4520-7BDA4918F2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2421FD-91B8-1221-8FB0-0A7DA1538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5685E7-5421-4130-1747-B8BB64870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72874-A44C-808E-2FEC-A552ED60BA75}"/>
              </a:ext>
            </a:extLst>
          </p:cNvPr>
          <p:cNvSpPr>
            <a:spLocks noGrp="1"/>
          </p:cNvSpPr>
          <p:nvPr>
            <p:ph type="dt" sz="half" idx="10"/>
          </p:nvPr>
        </p:nvSpPr>
        <p:spPr/>
        <p:txBody>
          <a:bodyPr/>
          <a:lstStyle/>
          <a:p>
            <a:fld id="{36562AA3-2A7C-49D9-8157-A7511C74B8F7}" type="datetimeFigureOut">
              <a:rPr lang="en-US" smtClean="0"/>
              <a:t>10/31/2023</a:t>
            </a:fld>
            <a:endParaRPr lang="en-US"/>
          </a:p>
        </p:txBody>
      </p:sp>
      <p:sp>
        <p:nvSpPr>
          <p:cNvPr id="6" name="Footer Placeholder 5">
            <a:extLst>
              <a:ext uri="{FF2B5EF4-FFF2-40B4-BE49-F238E27FC236}">
                <a16:creationId xmlns:a16="http://schemas.microsoft.com/office/drawing/2014/main" id="{0D55634B-18E7-DE51-24EE-29B075875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07775-DC92-42CB-7A8D-FF9519567CEA}"/>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8762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FF4A-09DB-E28B-189A-926C6E9EF5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75D98-DDF1-C1F9-692B-D9C165A8D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A822F-88B8-A945-2280-38E58D9B8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2199A7-1110-A35D-0FF3-E1D54F88A8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8D5BA9-DB1F-AF0D-D348-A455FFF10A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A8284F-8599-D0F8-B3C3-BCF246A83790}"/>
              </a:ext>
            </a:extLst>
          </p:cNvPr>
          <p:cNvSpPr>
            <a:spLocks noGrp="1"/>
          </p:cNvSpPr>
          <p:nvPr>
            <p:ph type="dt" sz="half" idx="10"/>
          </p:nvPr>
        </p:nvSpPr>
        <p:spPr/>
        <p:txBody>
          <a:bodyPr/>
          <a:lstStyle/>
          <a:p>
            <a:fld id="{36562AA3-2A7C-49D9-8157-A7511C74B8F7}" type="datetimeFigureOut">
              <a:rPr lang="en-US" smtClean="0"/>
              <a:t>10/31/2023</a:t>
            </a:fld>
            <a:endParaRPr lang="en-US"/>
          </a:p>
        </p:txBody>
      </p:sp>
      <p:sp>
        <p:nvSpPr>
          <p:cNvPr id="8" name="Footer Placeholder 7">
            <a:extLst>
              <a:ext uri="{FF2B5EF4-FFF2-40B4-BE49-F238E27FC236}">
                <a16:creationId xmlns:a16="http://schemas.microsoft.com/office/drawing/2014/main" id="{42ED86C5-BEE1-D12B-D5D6-D41B7D2D5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262C9-D0F8-23B7-C57A-484007BDEDD4}"/>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168031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A683-E513-2301-8113-6D5210F27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75E608-712B-8A1C-D554-84100D9005A7}"/>
              </a:ext>
            </a:extLst>
          </p:cNvPr>
          <p:cNvSpPr>
            <a:spLocks noGrp="1"/>
          </p:cNvSpPr>
          <p:nvPr>
            <p:ph type="dt" sz="half" idx="10"/>
          </p:nvPr>
        </p:nvSpPr>
        <p:spPr/>
        <p:txBody>
          <a:bodyPr/>
          <a:lstStyle/>
          <a:p>
            <a:fld id="{36562AA3-2A7C-49D9-8157-A7511C74B8F7}" type="datetimeFigureOut">
              <a:rPr lang="en-US" smtClean="0"/>
              <a:t>10/31/2023</a:t>
            </a:fld>
            <a:endParaRPr lang="en-US"/>
          </a:p>
        </p:txBody>
      </p:sp>
      <p:sp>
        <p:nvSpPr>
          <p:cNvPr id="4" name="Footer Placeholder 3">
            <a:extLst>
              <a:ext uri="{FF2B5EF4-FFF2-40B4-BE49-F238E27FC236}">
                <a16:creationId xmlns:a16="http://schemas.microsoft.com/office/drawing/2014/main" id="{752F7CCE-01B3-A64A-46FC-6FBBC4BEA7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6838E7-25CB-D035-AA09-BB92DBD9FCBC}"/>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416140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3B501C-5480-A004-3EAE-3BEECA799D14}"/>
              </a:ext>
            </a:extLst>
          </p:cNvPr>
          <p:cNvSpPr>
            <a:spLocks noGrp="1"/>
          </p:cNvSpPr>
          <p:nvPr>
            <p:ph type="dt" sz="half" idx="10"/>
          </p:nvPr>
        </p:nvSpPr>
        <p:spPr/>
        <p:txBody>
          <a:bodyPr/>
          <a:lstStyle/>
          <a:p>
            <a:fld id="{36562AA3-2A7C-49D9-8157-A7511C74B8F7}" type="datetimeFigureOut">
              <a:rPr lang="en-US" smtClean="0"/>
              <a:t>10/31/2023</a:t>
            </a:fld>
            <a:endParaRPr lang="en-US"/>
          </a:p>
        </p:txBody>
      </p:sp>
      <p:sp>
        <p:nvSpPr>
          <p:cNvPr id="3" name="Footer Placeholder 2">
            <a:extLst>
              <a:ext uri="{FF2B5EF4-FFF2-40B4-BE49-F238E27FC236}">
                <a16:creationId xmlns:a16="http://schemas.microsoft.com/office/drawing/2014/main" id="{75355659-1D4F-ECB9-BC7E-FA69CC5407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7B4BB-3349-1A48-3807-18D9E4C0D0BB}"/>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59082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DDDC-CF00-6B01-42FF-3BB2DB865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9BCA51-A850-9D6B-1FAC-6B5479EF4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CD90B4-F45B-4E79-7C60-CB967366F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35593-A8C2-3730-8279-FE4C1E3BAF90}"/>
              </a:ext>
            </a:extLst>
          </p:cNvPr>
          <p:cNvSpPr>
            <a:spLocks noGrp="1"/>
          </p:cNvSpPr>
          <p:nvPr>
            <p:ph type="dt" sz="half" idx="10"/>
          </p:nvPr>
        </p:nvSpPr>
        <p:spPr/>
        <p:txBody>
          <a:bodyPr/>
          <a:lstStyle/>
          <a:p>
            <a:fld id="{36562AA3-2A7C-49D9-8157-A7511C74B8F7}" type="datetimeFigureOut">
              <a:rPr lang="en-US" smtClean="0"/>
              <a:t>10/31/2023</a:t>
            </a:fld>
            <a:endParaRPr lang="en-US"/>
          </a:p>
        </p:txBody>
      </p:sp>
      <p:sp>
        <p:nvSpPr>
          <p:cNvPr id="6" name="Footer Placeholder 5">
            <a:extLst>
              <a:ext uri="{FF2B5EF4-FFF2-40B4-BE49-F238E27FC236}">
                <a16:creationId xmlns:a16="http://schemas.microsoft.com/office/drawing/2014/main" id="{22D3654E-BDAC-6398-DD2C-4E3ABDCA2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48776B-97CB-EEE2-A18A-70AE871DC799}"/>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406198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BEBA-1CDA-9477-FC0B-6A404B200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C2367F-81A7-1796-D66F-BFE29EA6A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5C7574-6C32-CBBF-B3D4-24E2BE41C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5C33B-0D0D-E242-59D0-DC2554A69CBA}"/>
              </a:ext>
            </a:extLst>
          </p:cNvPr>
          <p:cNvSpPr>
            <a:spLocks noGrp="1"/>
          </p:cNvSpPr>
          <p:nvPr>
            <p:ph type="dt" sz="half" idx="10"/>
          </p:nvPr>
        </p:nvSpPr>
        <p:spPr/>
        <p:txBody>
          <a:bodyPr/>
          <a:lstStyle/>
          <a:p>
            <a:fld id="{36562AA3-2A7C-49D9-8157-A7511C74B8F7}" type="datetimeFigureOut">
              <a:rPr lang="en-US" smtClean="0"/>
              <a:t>10/31/2023</a:t>
            </a:fld>
            <a:endParaRPr lang="en-US"/>
          </a:p>
        </p:txBody>
      </p:sp>
      <p:sp>
        <p:nvSpPr>
          <p:cNvPr id="6" name="Footer Placeholder 5">
            <a:extLst>
              <a:ext uri="{FF2B5EF4-FFF2-40B4-BE49-F238E27FC236}">
                <a16:creationId xmlns:a16="http://schemas.microsoft.com/office/drawing/2014/main" id="{AACF0162-61D4-D911-24B5-940CF0C5F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38C8C-F384-D136-A6DE-B43D3CE0EE08}"/>
              </a:ext>
            </a:extLst>
          </p:cNvPr>
          <p:cNvSpPr>
            <a:spLocks noGrp="1"/>
          </p:cNvSpPr>
          <p:nvPr>
            <p:ph type="sldNum" sz="quarter" idx="12"/>
          </p:nvPr>
        </p:nvSpPr>
        <p:spPr/>
        <p:txBody>
          <a:bodyPr/>
          <a:lstStyle/>
          <a:p>
            <a:fld id="{649E5F97-CAC3-47C4-9C5D-C58E8D604873}" type="slidenum">
              <a:rPr lang="en-US" smtClean="0"/>
              <a:t>‹#›</a:t>
            </a:fld>
            <a:endParaRPr lang="en-US"/>
          </a:p>
        </p:txBody>
      </p:sp>
    </p:spTree>
    <p:extLst>
      <p:ext uri="{BB962C8B-B14F-4D97-AF65-F5344CB8AC3E}">
        <p14:creationId xmlns:p14="http://schemas.microsoft.com/office/powerpoint/2010/main" val="350883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6B89A-0CD7-B089-2A3B-E12AE0850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6D281D-A1A7-00DE-D1DC-2931A66EA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598E7-D3D0-003E-9586-3ABA02B52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62AA3-2A7C-49D9-8157-A7511C74B8F7}" type="datetimeFigureOut">
              <a:rPr lang="en-US" smtClean="0"/>
              <a:t>10/31/2023</a:t>
            </a:fld>
            <a:endParaRPr lang="en-US"/>
          </a:p>
        </p:txBody>
      </p:sp>
      <p:sp>
        <p:nvSpPr>
          <p:cNvPr id="5" name="Footer Placeholder 4">
            <a:extLst>
              <a:ext uri="{FF2B5EF4-FFF2-40B4-BE49-F238E27FC236}">
                <a16:creationId xmlns:a16="http://schemas.microsoft.com/office/drawing/2014/main" id="{9FB6D09A-109D-3319-3C49-A0A60560D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0918F-4338-E5B1-836A-29C8EA4E3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E5F97-CAC3-47C4-9C5D-C58E8D604873}" type="slidenum">
              <a:rPr lang="en-US" smtClean="0"/>
              <a:t>‹#›</a:t>
            </a:fld>
            <a:endParaRPr lang="en-US"/>
          </a:p>
        </p:txBody>
      </p:sp>
    </p:spTree>
    <p:extLst>
      <p:ext uri="{BB962C8B-B14F-4D97-AF65-F5344CB8AC3E}">
        <p14:creationId xmlns:p14="http://schemas.microsoft.com/office/powerpoint/2010/main" val="305583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24F154DB-75E0-3A3D-1A3B-D6D1D89244E5}"/>
              </a:ext>
            </a:extLst>
          </p:cNvPr>
          <p:cNvPicPr>
            <a:picLocks noChangeAspect="1"/>
          </p:cNvPicPr>
          <p:nvPr/>
        </p:nvPicPr>
        <p:blipFill rotWithShape="1">
          <a:blip r:embed="rId2">
            <a:extLst>
              <a:ext uri="{28A0092B-C50C-407E-A947-70E740481C1C}">
                <a14:useLocalDpi xmlns:a14="http://schemas.microsoft.com/office/drawing/2010/main" val="0"/>
              </a:ext>
            </a:extLst>
          </a:blip>
          <a:srcRect b="6111"/>
          <a:stretch/>
        </p:blipFill>
        <p:spPr bwMode="auto">
          <a:xfrm>
            <a:off x="0" y="0"/>
            <a:ext cx="12192000" cy="6858000"/>
          </a:xfrm>
          <a:prstGeom prst="rect">
            <a:avLst/>
          </a:prstGeom>
          <a:noFill/>
          <a:ln>
            <a:noFill/>
          </a:ln>
        </p:spPr>
      </p:pic>
      <p:grpSp>
        <p:nvGrpSpPr>
          <p:cNvPr id="7" name="Group 6">
            <a:extLst>
              <a:ext uri="{FF2B5EF4-FFF2-40B4-BE49-F238E27FC236}">
                <a16:creationId xmlns:a16="http://schemas.microsoft.com/office/drawing/2014/main" id="{E3312272-203E-7A93-2963-356D1A3F6F15}"/>
              </a:ext>
            </a:extLst>
          </p:cNvPr>
          <p:cNvGrpSpPr/>
          <p:nvPr/>
        </p:nvGrpSpPr>
        <p:grpSpPr>
          <a:xfrm>
            <a:off x="722489" y="682976"/>
            <a:ext cx="10882489" cy="1478845"/>
            <a:chOff x="722489" y="4120444"/>
            <a:chExt cx="10882489" cy="1478845"/>
          </a:xfrm>
        </p:grpSpPr>
        <p:sp>
          <p:nvSpPr>
            <p:cNvPr id="5" name="Rectangle 4">
              <a:extLst>
                <a:ext uri="{FF2B5EF4-FFF2-40B4-BE49-F238E27FC236}">
                  <a16:creationId xmlns:a16="http://schemas.microsoft.com/office/drawing/2014/main" id="{1C9F0037-0B98-55B4-B74C-89991C4CF7D8}"/>
                </a:ext>
              </a:extLst>
            </p:cNvPr>
            <p:cNvSpPr/>
            <p:nvPr/>
          </p:nvSpPr>
          <p:spPr>
            <a:xfrm>
              <a:off x="722489" y="4120444"/>
              <a:ext cx="10882489" cy="14788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9C4D730-B548-191C-4174-E61ABF3B5288}"/>
                </a:ext>
              </a:extLst>
            </p:cNvPr>
            <p:cNvSpPr txBox="1"/>
            <p:nvPr/>
          </p:nvSpPr>
          <p:spPr>
            <a:xfrm>
              <a:off x="1536472" y="4136591"/>
              <a:ext cx="9254521" cy="1446550"/>
            </a:xfrm>
            <a:prstGeom prst="rect">
              <a:avLst/>
            </a:prstGeom>
            <a:noFill/>
          </p:spPr>
          <p:txBody>
            <a:bodyPr wrap="none" rtlCol="0">
              <a:spAutoFit/>
            </a:bodyPr>
            <a:lstStyle/>
            <a:p>
              <a:r>
                <a:rPr lang="en-US" sz="8800" dirty="0">
                  <a:solidFill>
                    <a:schemeClr val="bg1"/>
                  </a:solidFill>
                  <a:effectLst>
                    <a:outerShdw blurRad="38100" dist="38100" dir="2700000" algn="tl">
                      <a:srgbClr val="000000">
                        <a:alpha val="43137"/>
                      </a:srgbClr>
                    </a:outerShdw>
                  </a:effectLst>
                  <a:latin typeface="Aptos Display" panose="020B0004020202020204" pitchFamily="34" charset="0"/>
                </a:rPr>
                <a:t>WHO’S  ON  DECK?</a:t>
              </a:r>
            </a:p>
          </p:txBody>
        </p:sp>
      </p:grpSp>
      <p:sp>
        <p:nvSpPr>
          <p:cNvPr id="8" name="Rectangle 7">
            <a:extLst>
              <a:ext uri="{FF2B5EF4-FFF2-40B4-BE49-F238E27FC236}">
                <a16:creationId xmlns:a16="http://schemas.microsoft.com/office/drawing/2014/main" id="{9F9F3923-7A88-7D88-9AE9-31D843546E41}"/>
              </a:ext>
            </a:extLst>
          </p:cNvPr>
          <p:cNvSpPr/>
          <p:nvPr/>
        </p:nvSpPr>
        <p:spPr>
          <a:xfrm>
            <a:off x="7218883" y="4323643"/>
            <a:ext cx="4312356" cy="147884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E2B238-3D57-B756-1669-BBA7ADDDF771}"/>
              </a:ext>
            </a:extLst>
          </p:cNvPr>
          <p:cNvSpPr txBox="1"/>
          <p:nvPr/>
        </p:nvSpPr>
        <p:spPr>
          <a:xfrm>
            <a:off x="7285225" y="4554475"/>
            <a:ext cx="4327147"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TODD NORRIS</a:t>
            </a:r>
          </a:p>
        </p:txBody>
      </p:sp>
      <p:sp>
        <p:nvSpPr>
          <p:cNvPr id="10" name="TextBox 9">
            <a:extLst>
              <a:ext uri="{FF2B5EF4-FFF2-40B4-BE49-F238E27FC236}">
                <a16:creationId xmlns:a16="http://schemas.microsoft.com/office/drawing/2014/main" id="{0EF4D105-0B3E-65C2-0F30-347931F5EE45}"/>
              </a:ext>
            </a:extLst>
          </p:cNvPr>
          <p:cNvSpPr txBox="1"/>
          <p:nvPr/>
        </p:nvSpPr>
        <p:spPr>
          <a:xfrm>
            <a:off x="9016630" y="4323643"/>
            <a:ext cx="716863" cy="461665"/>
          </a:xfrm>
          <a:prstGeom prst="rect">
            <a:avLst/>
          </a:prstGeom>
          <a:noFill/>
        </p:spPr>
        <p:txBody>
          <a:bodyPr wrap="none" rtlCol="0">
            <a:spAutoFit/>
          </a:bodyPr>
          <a:lstStyle/>
          <a:p>
            <a:r>
              <a:rPr lang="en-US" sz="2400" dirty="0">
                <a:solidFill>
                  <a:schemeClr val="bg1"/>
                </a:solidFill>
                <a:effectLst>
                  <a:outerShdw blurRad="38100" dist="38100" dir="2700000" algn="tl">
                    <a:srgbClr val="000000">
                      <a:alpha val="43137"/>
                    </a:srgbClr>
                  </a:outerShdw>
                </a:effectLst>
                <a:latin typeface="Aptos Display" panose="020B0004020202020204" pitchFamily="34" charset="0"/>
              </a:rPr>
              <a:t>with</a:t>
            </a:r>
          </a:p>
        </p:txBody>
      </p:sp>
      <p:sp>
        <p:nvSpPr>
          <p:cNvPr id="11" name="TextBox 10">
            <a:extLst>
              <a:ext uri="{FF2B5EF4-FFF2-40B4-BE49-F238E27FC236}">
                <a16:creationId xmlns:a16="http://schemas.microsoft.com/office/drawing/2014/main" id="{DBF50C9A-109C-C507-71A2-831D89ACE0B6}"/>
              </a:ext>
            </a:extLst>
          </p:cNvPr>
          <p:cNvSpPr txBox="1"/>
          <p:nvPr/>
        </p:nvSpPr>
        <p:spPr>
          <a:xfrm>
            <a:off x="7984166" y="5272640"/>
            <a:ext cx="2929263" cy="523220"/>
          </a:xfrm>
          <a:prstGeom prst="rect">
            <a:avLst/>
          </a:prstGeom>
          <a:noFill/>
        </p:spPr>
        <p:txBody>
          <a:bodyPr wrap="none" rtlCol="0">
            <a:spAutoFit/>
          </a:bodyPr>
          <a:lstStyle/>
          <a:p>
            <a:r>
              <a:rPr lang="en-US" sz="2800" dirty="0">
                <a:solidFill>
                  <a:schemeClr val="bg1"/>
                </a:solidFill>
                <a:effectLst>
                  <a:outerShdw blurRad="38100" dist="38100" dir="2700000" algn="tl">
                    <a:srgbClr val="000000">
                      <a:alpha val="43137"/>
                    </a:srgbClr>
                  </a:outerShdw>
                </a:effectLst>
                <a:latin typeface="Aptos Display" panose="020B0004020202020204" pitchFamily="34" charset="0"/>
              </a:rPr>
              <a:t>NSS DA9 COHORT</a:t>
            </a:r>
          </a:p>
        </p:txBody>
      </p:sp>
    </p:spTree>
    <p:extLst>
      <p:ext uri="{BB962C8B-B14F-4D97-AF65-F5344CB8AC3E}">
        <p14:creationId xmlns:p14="http://schemas.microsoft.com/office/powerpoint/2010/main" val="1219029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
        <p:nvSpPr>
          <p:cNvPr id="10" name="TextBox 9">
            <a:extLst>
              <a:ext uri="{FF2B5EF4-FFF2-40B4-BE49-F238E27FC236}">
                <a16:creationId xmlns:a16="http://schemas.microsoft.com/office/drawing/2014/main" id="{B0398A4D-5AD2-1CAA-DF8F-4D11B7E0F174}"/>
              </a:ext>
            </a:extLst>
          </p:cNvPr>
          <p:cNvSpPr txBox="1"/>
          <p:nvPr/>
        </p:nvSpPr>
        <p:spPr>
          <a:xfrm>
            <a:off x="1360976" y="3511938"/>
            <a:ext cx="9470041"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EDUCATION LEVEL OF MALES AT LEAST 25 Y/O</a:t>
            </a:r>
          </a:p>
        </p:txBody>
      </p:sp>
      <p:sp>
        <p:nvSpPr>
          <p:cNvPr id="12" name="TextBox 11">
            <a:extLst>
              <a:ext uri="{FF2B5EF4-FFF2-40B4-BE49-F238E27FC236}">
                <a16:creationId xmlns:a16="http://schemas.microsoft.com/office/drawing/2014/main" id="{B4A8C582-5C87-47A9-5557-7F0C99DBE3D6}"/>
              </a:ext>
            </a:extLst>
          </p:cNvPr>
          <p:cNvSpPr txBox="1"/>
          <p:nvPr/>
        </p:nvSpPr>
        <p:spPr>
          <a:xfrm>
            <a:off x="3511506" y="4060839"/>
            <a:ext cx="5168980"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HOUSEHOLDS INCOMES</a:t>
            </a:r>
          </a:p>
        </p:txBody>
      </p:sp>
    </p:spTree>
    <p:extLst>
      <p:ext uri="{BB962C8B-B14F-4D97-AF65-F5344CB8AC3E}">
        <p14:creationId xmlns:p14="http://schemas.microsoft.com/office/powerpoint/2010/main" val="272871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
        <p:nvSpPr>
          <p:cNvPr id="10" name="TextBox 9">
            <a:extLst>
              <a:ext uri="{FF2B5EF4-FFF2-40B4-BE49-F238E27FC236}">
                <a16:creationId xmlns:a16="http://schemas.microsoft.com/office/drawing/2014/main" id="{B0398A4D-5AD2-1CAA-DF8F-4D11B7E0F174}"/>
              </a:ext>
            </a:extLst>
          </p:cNvPr>
          <p:cNvSpPr txBox="1"/>
          <p:nvPr/>
        </p:nvSpPr>
        <p:spPr>
          <a:xfrm>
            <a:off x="1360976" y="3511938"/>
            <a:ext cx="9470041"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EDUCATION LEVEL OF MALES AT LEAST 25 Y/O</a:t>
            </a:r>
          </a:p>
        </p:txBody>
      </p:sp>
      <p:sp>
        <p:nvSpPr>
          <p:cNvPr id="12" name="TextBox 11">
            <a:extLst>
              <a:ext uri="{FF2B5EF4-FFF2-40B4-BE49-F238E27FC236}">
                <a16:creationId xmlns:a16="http://schemas.microsoft.com/office/drawing/2014/main" id="{B4A8C582-5C87-47A9-5557-7F0C99DBE3D6}"/>
              </a:ext>
            </a:extLst>
          </p:cNvPr>
          <p:cNvSpPr txBox="1"/>
          <p:nvPr/>
        </p:nvSpPr>
        <p:spPr>
          <a:xfrm>
            <a:off x="4278819" y="4024275"/>
            <a:ext cx="3634353"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HOUSEHOLDS INCOMES</a:t>
            </a:r>
          </a:p>
        </p:txBody>
      </p:sp>
      <p:sp>
        <p:nvSpPr>
          <p:cNvPr id="2" name="TextBox 1">
            <a:extLst>
              <a:ext uri="{FF2B5EF4-FFF2-40B4-BE49-F238E27FC236}">
                <a16:creationId xmlns:a16="http://schemas.microsoft.com/office/drawing/2014/main" id="{C5606564-A9C3-47D1-F7EA-250BFCFC5B07}"/>
              </a:ext>
            </a:extLst>
          </p:cNvPr>
          <p:cNvSpPr txBox="1"/>
          <p:nvPr/>
        </p:nvSpPr>
        <p:spPr>
          <a:xfrm>
            <a:off x="4403552" y="4506410"/>
            <a:ext cx="3384888"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a:t>
            </a:r>
          </a:p>
        </p:txBody>
      </p:sp>
    </p:spTree>
    <p:extLst>
      <p:ext uri="{BB962C8B-B14F-4D97-AF65-F5344CB8AC3E}">
        <p14:creationId xmlns:p14="http://schemas.microsoft.com/office/powerpoint/2010/main" val="345998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1"/>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4010974" y="1279436"/>
            <a:ext cx="4170052"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SCORING:</a:t>
            </a:r>
          </a:p>
        </p:txBody>
      </p:sp>
      <p:sp>
        <p:nvSpPr>
          <p:cNvPr id="2" name="TextBox 1">
            <a:extLst>
              <a:ext uri="{FF2B5EF4-FFF2-40B4-BE49-F238E27FC236}">
                <a16:creationId xmlns:a16="http://schemas.microsoft.com/office/drawing/2014/main" id="{FB8FAF6C-E185-672D-337B-9FD602B14AF3}"/>
              </a:ext>
            </a:extLst>
          </p:cNvPr>
          <p:cNvSpPr txBox="1"/>
          <p:nvPr/>
        </p:nvSpPr>
        <p:spPr>
          <a:xfrm>
            <a:off x="2382620" y="2418598"/>
            <a:ext cx="7426751" cy="830997"/>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COMPARING EACH CITY TO A “BENCHMARK” </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WITHIN EACH CRITERIA</a:t>
            </a:r>
          </a:p>
        </p:txBody>
      </p:sp>
      <p:sp>
        <p:nvSpPr>
          <p:cNvPr id="3" name="TextBox 2">
            <a:extLst>
              <a:ext uri="{FF2B5EF4-FFF2-40B4-BE49-F238E27FC236}">
                <a16:creationId xmlns:a16="http://schemas.microsoft.com/office/drawing/2014/main" id="{525CAC42-2D00-9231-A618-33BC4765EFF8}"/>
              </a:ext>
            </a:extLst>
          </p:cNvPr>
          <p:cNvSpPr txBox="1"/>
          <p:nvPr/>
        </p:nvSpPr>
        <p:spPr>
          <a:xfrm>
            <a:off x="2382620" y="3470355"/>
            <a:ext cx="7313090"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EXCEEDING THE “BENCHMARK” EARNS A CITY A POINT</a:t>
            </a:r>
          </a:p>
        </p:txBody>
      </p:sp>
      <p:sp>
        <p:nvSpPr>
          <p:cNvPr id="7" name="TextBox 6">
            <a:extLst>
              <a:ext uri="{FF2B5EF4-FFF2-40B4-BE49-F238E27FC236}">
                <a16:creationId xmlns:a16="http://schemas.microsoft.com/office/drawing/2014/main" id="{FA3CD550-E761-AF79-D5B6-61E88E4C620E}"/>
              </a:ext>
            </a:extLst>
          </p:cNvPr>
          <p:cNvSpPr txBox="1"/>
          <p:nvPr/>
        </p:nvSpPr>
        <p:spPr>
          <a:xfrm>
            <a:off x="2664507" y="4157924"/>
            <a:ext cx="686297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THE 2 CITIES WITH THE MOST POINTS “WIN”</a:t>
            </a:r>
          </a:p>
        </p:txBody>
      </p:sp>
    </p:spTree>
    <p:extLst>
      <p:ext uri="{BB962C8B-B14F-4D97-AF65-F5344CB8AC3E}">
        <p14:creationId xmlns:p14="http://schemas.microsoft.com/office/powerpoint/2010/main" val="2878126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E7FCF42C-AB14-DADF-B6F3-578AB95DAC37}"/>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6" name="Rectangle 5">
            <a:extLst>
              <a:ext uri="{FF2B5EF4-FFF2-40B4-BE49-F238E27FC236}">
                <a16:creationId xmlns:a16="http://schemas.microsoft.com/office/drawing/2014/main" id="{AD09D8BC-C225-CB77-CE34-8A94E4EA741C}"/>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0E7F7A1-3FAA-6B6D-7A24-82709681C3BC}"/>
              </a:ext>
            </a:extLst>
          </p:cNvPr>
          <p:cNvSpPr txBox="1"/>
          <p:nvPr/>
        </p:nvSpPr>
        <p:spPr>
          <a:xfrm>
            <a:off x="3056086" y="252644"/>
            <a:ext cx="6079825" cy="523220"/>
          </a:xfrm>
          <a:prstGeom prst="rect">
            <a:avLst/>
          </a:prstGeom>
          <a:noFill/>
        </p:spPr>
        <p:txBody>
          <a:bodyPr wrap="square" rtlCol="0">
            <a:spAutoFit/>
          </a:bodyPr>
          <a:lstStyle/>
          <a:p>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POPULATION (IN TERMS OF MILLIONS)</a:t>
            </a:r>
          </a:p>
        </p:txBody>
      </p:sp>
      <p:pic>
        <p:nvPicPr>
          <p:cNvPr id="1026" name="Picture 2">
            <a:extLst>
              <a:ext uri="{FF2B5EF4-FFF2-40B4-BE49-F238E27FC236}">
                <a16:creationId xmlns:a16="http://schemas.microsoft.com/office/drawing/2014/main" id="{A74C5DB7-3EEE-C7EE-E8BA-939C5593F5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7"/>
          <a:stretch/>
        </p:blipFill>
        <p:spPr bwMode="auto">
          <a:xfrm>
            <a:off x="2590039" y="947419"/>
            <a:ext cx="8984645" cy="4981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0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E7FCF42C-AB14-DADF-B6F3-578AB95DAC37}"/>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6" name="Rectangle 5">
            <a:extLst>
              <a:ext uri="{FF2B5EF4-FFF2-40B4-BE49-F238E27FC236}">
                <a16:creationId xmlns:a16="http://schemas.microsoft.com/office/drawing/2014/main" id="{AD09D8BC-C225-CB77-CE34-8A94E4EA741C}"/>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0E7F7A1-3FAA-6B6D-7A24-82709681C3BC}"/>
              </a:ext>
            </a:extLst>
          </p:cNvPr>
          <p:cNvSpPr txBox="1"/>
          <p:nvPr/>
        </p:nvSpPr>
        <p:spPr>
          <a:xfrm>
            <a:off x="3056086" y="252644"/>
            <a:ext cx="6079825" cy="523220"/>
          </a:xfrm>
          <a:prstGeom prst="rect">
            <a:avLst/>
          </a:prstGeom>
          <a:noFill/>
        </p:spPr>
        <p:txBody>
          <a:bodyPr wrap="square" rtlCol="0">
            <a:spAutoFit/>
          </a:bodyPr>
          <a:lstStyle/>
          <a:p>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POPULATION (IN TERMS OF MILLIONS)</a:t>
            </a:r>
          </a:p>
        </p:txBody>
      </p:sp>
      <p:pic>
        <p:nvPicPr>
          <p:cNvPr id="1026" name="Picture 2">
            <a:extLst>
              <a:ext uri="{FF2B5EF4-FFF2-40B4-BE49-F238E27FC236}">
                <a16:creationId xmlns:a16="http://schemas.microsoft.com/office/drawing/2014/main" id="{A74C5DB7-3EEE-C7EE-E8BA-939C5593F5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7"/>
          <a:stretch/>
        </p:blipFill>
        <p:spPr bwMode="auto">
          <a:xfrm>
            <a:off x="2590039" y="947419"/>
            <a:ext cx="8984645" cy="498189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031DBEC2-F5F7-369A-5AD2-019AF47D2BF8}"/>
              </a:ext>
            </a:extLst>
          </p:cNvPr>
          <p:cNvGrpSpPr/>
          <p:nvPr/>
        </p:nvGrpSpPr>
        <p:grpSpPr>
          <a:xfrm>
            <a:off x="787078" y="947419"/>
            <a:ext cx="1722539" cy="4963159"/>
            <a:chOff x="937549" y="947420"/>
            <a:chExt cx="1722539" cy="4963159"/>
          </a:xfrm>
        </p:grpSpPr>
        <p:sp>
          <p:nvSpPr>
            <p:cNvPr id="3" name="Rectangle 2">
              <a:extLst>
                <a:ext uri="{FF2B5EF4-FFF2-40B4-BE49-F238E27FC236}">
                  <a16:creationId xmlns:a16="http://schemas.microsoft.com/office/drawing/2014/main" id="{0011C2CD-6454-DD9D-F4A7-24CECEB06FCB}"/>
                </a:ext>
              </a:extLst>
            </p:cNvPr>
            <p:cNvSpPr/>
            <p:nvPr/>
          </p:nvSpPr>
          <p:spPr>
            <a:xfrm>
              <a:off x="937549"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0CAF668-F687-3027-DF63-46AD282C8436}"/>
                </a:ext>
              </a:extLst>
            </p:cNvPr>
            <p:cNvSpPr txBox="1"/>
            <p:nvPr/>
          </p:nvSpPr>
          <p:spPr>
            <a:xfrm>
              <a:off x="1165984" y="1261013"/>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9" name="TextBox 8">
              <a:extLst>
                <a:ext uri="{FF2B5EF4-FFF2-40B4-BE49-F238E27FC236}">
                  <a16:creationId xmlns:a16="http://schemas.microsoft.com/office/drawing/2014/main" id="{6818795F-6BE1-89B3-C5FF-881A07AFBCA3}"/>
                </a:ext>
              </a:extLst>
            </p:cNvPr>
            <p:cNvSpPr txBox="1"/>
            <p:nvPr/>
          </p:nvSpPr>
          <p:spPr>
            <a:xfrm>
              <a:off x="977760" y="2774935"/>
              <a:ext cx="1642116" cy="2585323"/>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CHARLOTTE</a:t>
              </a:r>
            </a:p>
            <a:p>
              <a:pPr algn="ctr"/>
              <a:endParaRPr lang="en-US" dirty="0">
                <a:latin typeface="Aptos Display" panose="020B0004020202020204" pitchFamily="34" charset="0"/>
              </a:endParaRPr>
            </a:p>
            <a:p>
              <a:pPr algn="ctr"/>
              <a:r>
                <a:rPr lang="en-US" dirty="0">
                  <a:latin typeface="Aptos Display" panose="020B0004020202020204" pitchFamily="34" charset="0"/>
                </a:rPr>
                <a:t>INDY</a:t>
              </a:r>
            </a:p>
            <a:p>
              <a:pPr algn="ctr"/>
              <a:endParaRPr lang="en-US" dirty="0">
                <a:latin typeface="Aptos Display" panose="020B0004020202020204" pitchFamily="34" charset="0"/>
              </a:endParaRPr>
            </a:p>
            <a:p>
              <a:pPr algn="ctr"/>
              <a:r>
                <a:rPr lang="en-US" dirty="0">
                  <a:latin typeface="Aptos Display" panose="020B0004020202020204" pitchFamily="34" charset="0"/>
                </a:rPr>
                <a:t>JACKSONVILLE</a:t>
              </a:r>
            </a:p>
            <a:p>
              <a:pPr algn="ctr"/>
              <a:endParaRPr lang="en-US" dirty="0">
                <a:latin typeface="Aptos Display" panose="020B0004020202020204" pitchFamily="34" charset="0"/>
              </a:endParaRPr>
            </a:p>
            <a:p>
              <a:pPr algn="ctr"/>
              <a:r>
                <a:rPr lang="en-US" dirty="0">
                  <a:latin typeface="Aptos Display" panose="020B0004020202020204" pitchFamily="34" charset="0"/>
                </a:rPr>
                <a:t>SAN ANTONIO</a:t>
              </a:r>
            </a:p>
          </p:txBody>
        </p:sp>
      </p:grpSp>
    </p:spTree>
    <p:extLst>
      <p:ext uri="{BB962C8B-B14F-4D97-AF65-F5344CB8AC3E}">
        <p14:creationId xmlns:p14="http://schemas.microsoft.com/office/powerpoint/2010/main" val="351753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seball stadium">
            <a:extLst>
              <a:ext uri="{FF2B5EF4-FFF2-40B4-BE49-F238E27FC236}">
                <a16:creationId xmlns:a16="http://schemas.microsoft.com/office/drawing/2014/main" id="{69A695A1-0B54-931B-DE20-5241FC67C855}"/>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8" name="Rectangle 7">
            <a:extLst>
              <a:ext uri="{FF2B5EF4-FFF2-40B4-BE49-F238E27FC236}">
                <a16:creationId xmlns:a16="http://schemas.microsoft.com/office/drawing/2014/main" id="{53BC7A4F-A591-5E63-3331-1C08E5EB6B49}"/>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8B091A3-18E9-B6D1-282A-F19CDDF00561}"/>
              </a:ext>
            </a:extLst>
          </p:cNvPr>
          <p:cNvSpPr txBox="1"/>
          <p:nvPr/>
        </p:nvSpPr>
        <p:spPr>
          <a:xfrm>
            <a:off x="1839029" y="252644"/>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 POPULATION BETWEEN 30-54 Y/O</a:t>
            </a:r>
          </a:p>
        </p:txBody>
      </p:sp>
      <p:pic>
        <p:nvPicPr>
          <p:cNvPr id="2050" name="Picture 2">
            <a:extLst>
              <a:ext uri="{FF2B5EF4-FFF2-40B4-BE49-F238E27FC236}">
                <a16:creationId xmlns:a16="http://schemas.microsoft.com/office/drawing/2014/main" id="{EEA01665-E41E-8806-0680-9933A6829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5"/>
          <a:stretch/>
        </p:blipFill>
        <p:spPr bwMode="auto">
          <a:xfrm>
            <a:off x="2697840" y="928688"/>
            <a:ext cx="8876844"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29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seball stadium">
            <a:extLst>
              <a:ext uri="{FF2B5EF4-FFF2-40B4-BE49-F238E27FC236}">
                <a16:creationId xmlns:a16="http://schemas.microsoft.com/office/drawing/2014/main" id="{69A695A1-0B54-931B-DE20-5241FC67C855}"/>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8" name="Rectangle 7">
            <a:extLst>
              <a:ext uri="{FF2B5EF4-FFF2-40B4-BE49-F238E27FC236}">
                <a16:creationId xmlns:a16="http://schemas.microsoft.com/office/drawing/2014/main" id="{53BC7A4F-A591-5E63-3331-1C08E5EB6B49}"/>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8B091A3-18E9-B6D1-282A-F19CDDF00561}"/>
              </a:ext>
            </a:extLst>
          </p:cNvPr>
          <p:cNvSpPr txBox="1"/>
          <p:nvPr/>
        </p:nvSpPr>
        <p:spPr>
          <a:xfrm>
            <a:off x="1839029" y="252644"/>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 POPULATION BETWEEN 30-54 Y/O</a:t>
            </a:r>
          </a:p>
        </p:txBody>
      </p:sp>
      <p:pic>
        <p:nvPicPr>
          <p:cNvPr id="2050" name="Picture 2">
            <a:extLst>
              <a:ext uri="{FF2B5EF4-FFF2-40B4-BE49-F238E27FC236}">
                <a16:creationId xmlns:a16="http://schemas.microsoft.com/office/drawing/2014/main" id="{EEA01665-E41E-8806-0680-9933A6829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5"/>
          <a:stretch/>
        </p:blipFill>
        <p:spPr bwMode="auto">
          <a:xfrm>
            <a:off x="2697840" y="928688"/>
            <a:ext cx="8876844" cy="500062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EDC7EE1-849A-3249-2AFB-875891AA42C2}"/>
              </a:ext>
            </a:extLst>
          </p:cNvPr>
          <p:cNvGrpSpPr/>
          <p:nvPr/>
        </p:nvGrpSpPr>
        <p:grpSpPr>
          <a:xfrm>
            <a:off x="787078" y="928688"/>
            <a:ext cx="1722539" cy="5000625"/>
            <a:chOff x="879674" y="947420"/>
            <a:chExt cx="1722539" cy="4963159"/>
          </a:xfrm>
        </p:grpSpPr>
        <p:sp>
          <p:nvSpPr>
            <p:cNvPr id="3" name="Rectangle 2">
              <a:extLst>
                <a:ext uri="{FF2B5EF4-FFF2-40B4-BE49-F238E27FC236}">
                  <a16:creationId xmlns:a16="http://schemas.microsoft.com/office/drawing/2014/main" id="{A0EEA443-9BCB-336E-5637-76CC6B01D527}"/>
                </a:ext>
              </a:extLst>
            </p:cNvPr>
            <p:cNvSpPr/>
            <p:nvPr/>
          </p:nvSpPr>
          <p:spPr>
            <a:xfrm>
              <a:off x="879674"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220A5B-80EE-629E-166B-F5217D299547}"/>
                </a:ext>
              </a:extLst>
            </p:cNvPr>
            <p:cNvSpPr txBox="1"/>
            <p:nvPr/>
          </p:nvSpPr>
          <p:spPr>
            <a:xfrm>
              <a:off x="1067897" y="1261014"/>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5" name="TextBox 4">
              <a:extLst>
                <a:ext uri="{FF2B5EF4-FFF2-40B4-BE49-F238E27FC236}">
                  <a16:creationId xmlns:a16="http://schemas.microsoft.com/office/drawing/2014/main" id="{E6FE563D-404A-1C07-35B3-49FE9BE9A006}"/>
                </a:ext>
              </a:extLst>
            </p:cNvPr>
            <p:cNvSpPr txBox="1"/>
            <p:nvPr/>
          </p:nvSpPr>
          <p:spPr>
            <a:xfrm>
              <a:off x="1094900" y="2774936"/>
              <a:ext cx="1292084" cy="1477328"/>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NASHVILLE</a:t>
              </a:r>
            </a:p>
            <a:p>
              <a:pPr algn="ctr"/>
              <a:endParaRPr lang="en-US" dirty="0">
                <a:latin typeface="Aptos Display" panose="020B0004020202020204" pitchFamily="34" charset="0"/>
              </a:endParaRPr>
            </a:p>
            <a:p>
              <a:pPr algn="ctr"/>
              <a:r>
                <a:rPr lang="en-US" dirty="0">
                  <a:latin typeface="Aptos Display" panose="020B0004020202020204" pitchFamily="34" charset="0"/>
                </a:rPr>
                <a:t>PORTLAND</a:t>
              </a:r>
            </a:p>
          </p:txBody>
        </p:sp>
      </p:grpSp>
    </p:spTree>
    <p:extLst>
      <p:ext uri="{BB962C8B-B14F-4D97-AF65-F5344CB8AC3E}">
        <p14:creationId xmlns:p14="http://schemas.microsoft.com/office/powerpoint/2010/main" val="283078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0360B34A-469B-67BF-2AE8-BFA4DF761F2E}"/>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5" name="Rectangle 4">
            <a:extLst>
              <a:ext uri="{FF2B5EF4-FFF2-40B4-BE49-F238E27FC236}">
                <a16:creationId xmlns:a16="http://schemas.microsoft.com/office/drawing/2014/main" id="{43AA6923-7FF2-3FF8-0F76-5C6273A65AD5}"/>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650AA60-2BC3-A3B1-4C52-85BC94279846}"/>
              </a:ext>
            </a:extLst>
          </p:cNvPr>
          <p:cNvSpPr txBox="1"/>
          <p:nvPr/>
        </p:nvSpPr>
        <p:spPr>
          <a:xfrm>
            <a:off x="1839029" y="252644"/>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MALES (&gt;24 y/o) WITH A DEGREE</a:t>
            </a:r>
          </a:p>
        </p:txBody>
      </p:sp>
      <p:pic>
        <p:nvPicPr>
          <p:cNvPr id="4098" name="Picture 2">
            <a:extLst>
              <a:ext uri="{FF2B5EF4-FFF2-40B4-BE49-F238E27FC236}">
                <a16:creationId xmlns:a16="http://schemas.microsoft.com/office/drawing/2014/main" id="{2A158528-CB8C-6383-9926-AE49248FB0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8"/>
          <a:stretch/>
        </p:blipFill>
        <p:spPr bwMode="auto">
          <a:xfrm>
            <a:off x="2688518" y="928688"/>
            <a:ext cx="8839867"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60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seball stadium">
            <a:extLst>
              <a:ext uri="{FF2B5EF4-FFF2-40B4-BE49-F238E27FC236}">
                <a16:creationId xmlns:a16="http://schemas.microsoft.com/office/drawing/2014/main" id="{0360B34A-469B-67BF-2AE8-BFA4DF761F2E}"/>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5" name="Rectangle 4">
            <a:extLst>
              <a:ext uri="{FF2B5EF4-FFF2-40B4-BE49-F238E27FC236}">
                <a16:creationId xmlns:a16="http://schemas.microsoft.com/office/drawing/2014/main" id="{43AA6923-7FF2-3FF8-0F76-5C6273A65AD5}"/>
              </a:ext>
            </a:extLst>
          </p:cNvPr>
          <p:cNvSpPr/>
          <p:nvPr/>
        </p:nvSpPr>
        <p:spPr>
          <a:xfrm>
            <a:off x="1839030" y="163689"/>
            <a:ext cx="8513939" cy="70113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650AA60-2BC3-A3B1-4C52-85BC94279846}"/>
              </a:ext>
            </a:extLst>
          </p:cNvPr>
          <p:cNvSpPr txBox="1"/>
          <p:nvPr/>
        </p:nvSpPr>
        <p:spPr>
          <a:xfrm>
            <a:off x="1839029" y="252644"/>
            <a:ext cx="8513939" cy="523220"/>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MALES (&gt;24 y/o) WITH A DEGREE</a:t>
            </a:r>
          </a:p>
        </p:txBody>
      </p:sp>
      <p:pic>
        <p:nvPicPr>
          <p:cNvPr id="4098" name="Picture 2">
            <a:extLst>
              <a:ext uri="{FF2B5EF4-FFF2-40B4-BE49-F238E27FC236}">
                <a16:creationId xmlns:a16="http://schemas.microsoft.com/office/drawing/2014/main" id="{2A158528-CB8C-6383-9926-AE49248FB0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8"/>
          <a:stretch/>
        </p:blipFill>
        <p:spPr bwMode="auto">
          <a:xfrm>
            <a:off x="2688518" y="928688"/>
            <a:ext cx="8839867" cy="500062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BAB274C1-5DF7-FA81-F901-144C19513A69}"/>
              </a:ext>
            </a:extLst>
          </p:cNvPr>
          <p:cNvGrpSpPr/>
          <p:nvPr/>
        </p:nvGrpSpPr>
        <p:grpSpPr>
          <a:xfrm>
            <a:off x="787078" y="928688"/>
            <a:ext cx="1722539" cy="5000625"/>
            <a:chOff x="879674" y="947420"/>
            <a:chExt cx="1722539" cy="4963159"/>
          </a:xfrm>
        </p:grpSpPr>
        <p:sp>
          <p:nvSpPr>
            <p:cNvPr id="3" name="Rectangle 2">
              <a:extLst>
                <a:ext uri="{FF2B5EF4-FFF2-40B4-BE49-F238E27FC236}">
                  <a16:creationId xmlns:a16="http://schemas.microsoft.com/office/drawing/2014/main" id="{DEC795EF-5791-43A3-6EDE-DBDBA455E808}"/>
                </a:ext>
              </a:extLst>
            </p:cNvPr>
            <p:cNvSpPr/>
            <p:nvPr/>
          </p:nvSpPr>
          <p:spPr>
            <a:xfrm>
              <a:off x="879674"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93F0DF-0970-585D-CDB3-C13554E6FCD4}"/>
                </a:ext>
              </a:extLst>
            </p:cNvPr>
            <p:cNvSpPr txBox="1"/>
            <p:nvPr/>
          </p:nvSpPr>
          <p:spPr>
            <a:xfrm>
              <a:off x="1067897" y="1261014"/>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8" name="TextBox 7">
              <a:extLst>
                <a:ext uri="{FF2B5EF4-FFF2-40B4-BE49-F238E27FC236}">
                  <a16:creationId xmlns:a16="http://schemas.microsoft.com/office/drawing/2014/main" id="{A5D2500C-B6AD-647A-191C-CD3CBD0251EE}"/>
                </a:ext>
              </a:extLst>
            </p:cNvPr>
            <p:cNvSpPr txBox="1"/>
            <p:nvPr/>
          </p:nvSpPr>
          <p:spPr>
            <a:xfrm>
              <a:off x="1058575" y="2774936"/>
              <a:ext cx="1364733" cy="2016106"/>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CHARLOTTE</a:t>
              </a:r>
            </a:p>
            <a:p>
              <a:pPr algn="ctr"/>
              <a:endParaRPr lang="en-US" dirty="0">
                <a:latin typeface="Aptos Display" panose="020B0004020202020204" pitchFamily="34" charset="0"/>
              </a:endParaRPr>
            </a:p>
            <a:p>
              <a:pPr algn="ctr"/>
              <a:r>
                <a:rPr lang="en-US" dirty="0">
                  <a:latin typeface="Aptos Display" panose="020B0004020202020204" pitchFamily="34" charset="0"/>
                </a:rPr>
                <a:t>NASHVILLE</a:t>
              </a:r>
            </a:p>
            <a:p>
              <a:pPr algn="ctr"/>
              <a:endParaRPr lang="en-US" dirty="0">
                <a:latin typeface="Aptos Display" panose="020B0004020202020204" pitchFamily="34" charset="0"/>
              </a:endParaRPr>
            </a:p>
            <a:p>
              <a:pPr algn="ctr"/>
              <a:r>
                <a:rPr lang="en-US" dirty="0">
                  <a:latin typeface="Aptos Display" panose="020B0004020202020204" pitchFamily="34" charset="0"/>
                </a:rPr>
                <a:t>PORTLAND</a:t>
              </a:r>
            </a:p>
          </p:txBody>
        </p:sp>
      </p:grpSp>
    </p:spTree>
    <p:extLst>
      <p:ext uri="{BB962C8B-B14F-4D97-AF65-F5344CB8AC3E}">
        <p14:creationId xmlns:p14="http://schemas.microsoft.com/office/powerpoint/2010/main" val="209476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aseball stadium">
            <a:extLst>
              <a:ext uri="{FF2B5EF4-FFF2-40B4-BE49-F238E27FC236}">
                <a16:creationId xmlns:a16="http://schemas.microsoft.com/office/drawing/2014/main" id="{0C460A88-6CBF-92C7-649D-B7D96175AB90}"/>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9" name="Rectangle 8">
            <a:extLst>
              <a:ext uri="{FF2B5EF4-FFF2-40B4-BE49-F238E27FC236}">
                <a16:creationId xmlns:a16="http://schemas.microsoft.com/office/drawing/2014/main" id="{AECC00E1-ECC7-1673-E472-B58EC9748953}"/>
              </a:ext>
            </a:extLst>
          </p:cNvPr>
          <p:cNvSpPr/>
          <p:nvPr/>
        </p:nvSpPr>
        <p:spPr>
          <a:xfrm>
            <a:off x="1795977" y="110277"/>
            <a:ext cx="8587243" cy="74580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D1858D8-2C82-A190-C76A-F401A7035554}"/>
              </a:ext>
            </a:extLst>
          </p:cNvPr>
          <p:cNvSpPr txBox="1"/>
          <p:nvPr/>
        </p:nvSpPr>
        <p:spPr>
          <a:xfrm>
            <a:off x="2134402" y="227747"/>
            <a:ext cx="7923195" cy="523220"/>
          </a:xfrm>
          <a:prstGeom prst="rect">
            <a:avLst/>
          </a:prstGeom>
          <a:noFill/>
        </p:spPr>
        <p:txBody>
          <a:bodyPr wrap="non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HOUSEHOLDS MAKING AT LEAST $60K</a:t>
            </a:r>
          </a:p>
        </p:txBody>
      </p:sp>
      <p:pic>
        <p:nvPicPr>
          <p:cNvPr id="6146" name="Picture 2">
            <a:extLst>
              <a:ext uri="{FF2B5EF4-FFF2-40B4-BE49-F238E27FC236}">
                <a16:creationId xmlns:a16="http://schemas.microsoft.com/office/drawing/2014/main" id="{CDA30627-98EF-FDE8-007B-045DDFA86E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2"/>
          <a:stretch/>
        </p:blipFill>
        <p:spPr bwMode="auto">
          <a:xfrm>
            <a:off x="2590039" y="928688"/>
            <a:ext cx="8973069"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72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915B44-67FE-7AE3-3261-DB3D0F3905CF}"/>
              </a:ext>
            </a:extLst>
          </p:cNvPr>
          <p:cNvGrpSpPr/>
          <p:nvPr/>
        </p:nvGrpSpPr>
        <p:grpSpPr>
          <a:xfrm>
            <a:off x="0" y="0"/>
            <a:ext cx="12192000" cy="6857999"/>
            <a:chOff x="0" y="0"/>
            <a:chExt cx="12192000" cy="6857999"/>
          </a:xfrm>
        </p:grpSpPr>
        <p:pic>
          <p:nvPicPr>
            <p:cNvPr id="5" name="Picture 4" descr="Baseball diamond at night  Baseball - Sport Stock Photo">
              <a:extLst>
                <a:ext uri="{FF2B5EF4-FFF2-40B4-BE49-F238E27FC236}">
                  <a16:creationId xmlns:a16="http://schemas.microsoft.com/office/drawing/2014/main" id="{18CA117C-B068-CB86-E571-0D118463F9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aseball diamond at night  Baseball - Sport Stock Photo">
              <a:extLst>
                <a:ext uri="{FF2B5EF4-FFF2-40B4-BE49-F238E27FC236}">
                  <a16:creationId xmlns:a16="http://schemas.microsoft.com/office/drawing/2014/main" id="{FB6839D2-98AE-B0E0-852B-F47C13AF7A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DC2E66A0-5C00-7515-E023-C2F9D2404991}"/>
              </a:ext>
            </a:extLst>
          </p:cNvPr>
          <p:cNvSpPr txBox="1"/>
          <p:nvPr/>
        </p:nvSpPr>
        <p:spPr>
          <a:xfrm>
            <a:off x="1459088" y="1559917"/>
            <a:ext cx="9273823" cy="3077766"/>
          </a:xfrm>
          <a:prstGeom prst="rect">
            <a:avLst/>
          </a:prstGeom>
          <a:noFill/>
        </p:spPr>
        <p:txBody>
          <a:bodyPr wrap="square">
            <a:spAutoFit/>
          </a:bodyPr>
          <a:lstStyle/>
          <a:p>
            <a:pPr algn="ctr"/>
            <a:r>
              <a:rPr lang="en-US" sz="5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OBJECTIVES</a:t>
            </a:r>
            <a:r>
              <a:rPr lang="en-US" sz="20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a:t>
            </a:r>
            <a:br>
              <a:rPr lang="en-US" sz="20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endParaRPr lang="en-US" sz="20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endParaRP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TO DETERMINE WHICH 2 US CITIES WOULD BE A GOOD CANDIDATE TO RECEIVE A NEW MLB TEAM IN THE NEXT EXPANSION</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endPar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endParaRP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IT CANNOT HAVE A MLB TEAM ALREADY </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OR BE TOO CLOSE TO A CITY THAT HAS A MLB TEAM</a:t>
            </a:r>
          </a:p>
        </p:txBody>
      </p:sp>
    </p:spTree>
    <p:extLst>
      <p:ext uri="{BB962C8B-B14F-4D97-AF65-F5344CB8AC3E}">
        <p14:creationId xmlns:p14="http://schemas.microsoft.com/office/powerpoint/2010/main" val="1266917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aseball stadium">
            <a:extLst>
              <a:ext uri="{FF2B5EF4-FFF2-40B4-BE49-F238E27FC236}">
                <a16:creationId xmlns:a16="http://schemas.microsoft.com/office/drawing/2014/main" id="{0C460A88-6CBF-92C7-649D-B7D96175AB90}"/>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sp>
        <p:nvSpPr>
          <p:cNvPr id="9" name="Rectangle 8">
            <a:extLst>
              <a:ext uri="{FF2B5EF4-FFF2-40B4-BE49-F238E27FC236}">
                <a16:creationId xmlns:a16="http://schemas.microsoft.com/office/drawing/2014/main" id="{AECC00E1-ECC7-1673-E472-B58EC9748953}"/>
              </a:ext>
            </a:extLst>
          </p:cNvPr>
          <p:cNvSpPr/>
          <p:nvPr/>
        </p:nvSpPr>
        <p:spPr>
          <a:xfrm>
            <a:off x="1795977" y="110277"/>
            <a:ext cx="8587243" cy="74580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D1858D8-2C82-A190-C76A-F401A7035554}"/>
              </a:ext>
            </a:extLst>
          </p:cNvPr>
          <p:cNvSpPr txBox="1"/>
          <p:nvPr/>
        </p:nvSpPr>
        <p:spPr>
          <a:xfrm>
            <a:off x="2134402" y="227747"/>
            <a:ext cx="7923195" cy="523220"/>
          </a:xfrm>
          <a:prstGeom prst="rect">
            <a:avLst/>
          </a:prstGeom>
          <a:noFill/>
        </p:spPr>
        <p:txBody>
          <a:bodyPr wrap="none" rtlCol="0">
            <a:spAutoFit/>
          </a:bodyP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PERCENT OF HOUSEHOLDS MAKING AT LEAST $60K</a:t>
            </a:r>
          </a:p>
        </p:txBody>
      </p:sp>
      <p:pic>
        <p:nvPicPr>
          <p:cNvPr id="6146" name="Picture 2">
            <a:extLst>
              <a:ext uri="{FF2B5EF4-FFF2-40B4-BE49-F238E27FC236}">
                <a16:creationId xmlns:a16="http://schemas.microsoft.com/office/drawing/2014/main" id="{CDA30627-98EF-FDE8-007B-045DDFA86E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2"/>
          <a:stretch/>
        </p:blipFill>
        <p:spPr bwMode="auto">
          <a:xfrm>
            <a:off x="2590039" y="928688"/>
            <a:ext cx="8973069" cy="500062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8A614A49-AC16-4B24-9B23-E06AE1C763A6}"/>
              </a:ext>
            </a:extLst>
          </p:cNvPr>
          <p:cNvGrpSpPr/>
          <p:nvPr/>
        </p:nvGrpSpPr>
        <p:grpSpPr>
          <a:xfrm>
            <a:off x="787078" y="928688"/>
            <a:ext cx="1722539" cy="5000625"/>
            <a:chOff x="937549" y="947420"/>
            <a:chExt cx="1722539" cy="4963159"/>
          </a:xfrm>
        </p:grpSpPr>
        <p:sp>
          <p:nvSpPr>
            <p:cNvPr id="3" name="Rectangle 2">
              <a:extLst>
                <a:ext uri="{FF2B5EF4-FFF2-40B4-BE49-F238E27FC236}">
                  <a16:creationId xmlns:a16="http://schemas.microsoft.com/office/drawing/2014/main" id="{5B0903E8-FF8E-C50F-830A-7D4913571B8C}"/>
                </a:ext>
              </a:extLst>
            </p:cNvPr>
            <p:cNvSpPr/>
            <p:nvPr/>
          </p:nvSpPr>
          <p:spPr>
            <a:xfrm>
              <a:off x="937549" y="947420"/>
              <a:ext cx="1722539" cy="4963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3E4CD20-74F0-396E-10E5-9644FC31C3CE}"/>
                </a:ext>
              </a:extLst>
            </p:cNvPr>
            <p:cNvSpPr txBox="1"/>
            <p:nvPr/>
          </p:nvSpPr>
          <p:spPr>
            <a:xfrm>
              <a:off x="1165984" y="1261013"/>
              <a:ext cx="1346091" cy="1200329"/>
            </a:xfrm>
            <a:prstGeom prst="rect">
              <a:avLst/>
            </a:prstGeom>
            <a:noFill/>
          </p:spPr>
          <p:txBody>
            <a:bodyPr wrap="square" rtlCol="0">
              <a:spAutoFit/>
            </a:bodyPr>
            <a:lstStyle/>
            <a:p>
              <a:pPr algn="ctr"/>
              <a:r>
                <a:rPr lang="en-US" sz="2400" dirty="0">
                  <a:latin typeface="Aptos Display" panose="020B0004020202020204" pitchFamily="34" charset="0"/>
                </a:rPr>
                <a:t>CITIES GETTING POINTS:</a:t>
              </a:r>
            </a:p>
          </p:txBody>
        </p:sp>
        <p:sp>
          <p:nvSpPr>
            <p:cNvPr id="5" name="TextBox 4">
              <a:extLst>
                <a:ext uri="{FF2B5EF4-FFF2-40B4-BE49-F238E27FC236}">
                  <a16:creationId xmlns:a16="http://schemas.microsoft.com/office/drawing/2014/main" id="{C2288A7A-0EB6-900F-F29D-1B3C1670B222}"/>
                </a:ext>
              </a:extLst>
            </p:cNvPr>
            <p:cNvSpPr txBox="1"/>
            <p:nvPr/>
          </p:nvSpPr>
          <p:spPr>
            <a:xfrm>
              <a:off x="977760" y="2774935"/>
              <a:ext cx="1642116" cy="2585323"/>
            </a:xfrm>
            <a:prstGeom prst="rect">
              <a:avLst/>
            </a:prstGeom>
            <a:noFill/>
          </p:spPr>
          <p:txBody>
            <a:bodyPr wrap="none" rtlCol="0">
              <a:spAutoFit/>
            </a:bodyPr>
            <a:lstStyle/>
            <a:p>
              <a:pPr algn="ctr"/>
              <a:r>
                <a:rPr lang="en-US" dirty="0">
                  <a:latin typeface="Aptos Display" panose="020B0004020202020204" pitchFamily="34" charset="0"/>
                </a:rPr>
                <a:t>AUSTIN</a:t>
              </a:r>
            </a:p>
            <a:p>
              <a:pPr algn="ctr"/>
              <a:endParaRPr lang="en-US" dirty="0">
                <a:latin typeface="Aptos Display" panose="020B0004020202020204" pitchFamily="34" charset="0"/>
              </a:endParaRPr>
            </a:p>
            <a:p>
              <a:pPr algn="ctr"/>
              <a:r>
                <a:rPr lang="en-US" dirty="0">
                  <a:latin typeface="Aptos Display" panose="020B0004020202020204" pitchFamily="34" charset="0"/>
                </a:rPr>
                <a:t>CHARLOTTE</a:t>
              </a:r>
            </a:p>
            <a:p>
              <a:pPr algn="ctr"/>
              <a:endParaRPr lang="en-US" dirty="0">
                <a:latin typeface="Aptos Display" panose="020B0004020202020204" pitchFamily="34" charset="0"/>
              </a:endParaRPr>
            </a:p>
            <a:p>
              <a:pPr algn="ctr"/>
              <a:r>
                <a:rPr lang="en-US" dirty="0">
                  <a:latin typeface="Aptos Display" panose="020B0004020202020204" pitchFamily="34" charset="0"/>
                </a:rPr>
                <a:t>JACKSONVILLE</a:t>
              </a:r>
            </a:p>
            <a:p>
              <a:pPr algn="ctr"/>
              <a:endParaRPr lang="en-US" dirty="0">
                <a:latin typeface="Aptos Display" panose="020B0004020202020204" pitchFamily="34" charset="0"/>
              </a:endParaRPr>
            </a:p>
            <a:p>
              <a:pPr algn="ctr"/>
              <a:r>
                <a:rPr lang="en-US" dirty="0">
                  <a:latin typeface="Aptos Display" panose="020B0004020202020204" pitchFamily="34" charset="0"/>
                </a:rPr>
                <a:t>NASHVILLE</a:t>
              </a:r>
            </a:p>
            <a:p>
              <a:pPr algn="ctr"/>
              <a:endParaRPr lang="en-US" dirty="0">
                <a:latin typeface="Aptos Display" panose="020B0004020202020204" pitchFamily="34" charset="0"/>
              </a:endParaRPr>
            </a:p>
            <a:p>
              <a:pPr algn="ctr"/>
              <a:r>
                <a:rPr lang="en-US" dirty="0">
                  <a:latin typeface="Aptos Display" panose="020B0004020202020204" pitchFamily="34" charset="0"/>
                </a:rPr>
                <a:t>PORTLAND</a:t>
              </a:r>
            </a:p>
          </p:txBody>
        </p:sp>
      </p:grpSp>
    </p:spTree>
    <p:extLst>
      <p:ext uri="{BB962C8B-B14F-4D97-AF65-F5344CB8AC3E}">
        <p14:creationId xmlns:p14="http://schemas.microsoft.com/office/powerpoint/2010/main" val="2100061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extLst>
              <p:ext uri="{D42A27DB-BD31-4B8C-83A1-F6EECF244321}">
                <p14:modId xmlns:p14="http://schemas.microsoft.com/office/powerpoint/2010/main" val="1430460532"/>
              </p:ext>
            </p:extLst>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81196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8" name="Table 7">
            <a:extLst>
              <a:ext uri="{FF2B5EF4-FFF2-40B4-BE49-F238E27FC236}">
                <a16:creationId xmlns:a16="http://schemas.microsoft.com/office/drawing/2014/main" id="{422D3406-F52D-8D27-6670-4E217912BCC6}"/>
              </a:ext>
            </a:extLst>
          </p:cNvPr>
          <p:cNvGraphicFramePr>
            <a:graphicFrameLocks noGrp="1"/>
          </p:cNvGraphicFramePr>
          <p:nvPr/>
        </p:nvGraphicFramePr>
        <p:xfrm>
          <a:off x="248356" y="893671"/>
          <a:ext cx="6366934" cy="1659468"/>
        </p:xfrm>
        <a:graphic>
          <a:graphicData uri="http://schemas.openxmlformats.org/drawingml/2006/table">
            <a:tbl>
              <a:tblPr firstRow="1" bandRow="1">
                <a:tableStyleId>{93296810-A885-4BE3-A3E7-6D5BEEA58F35}</a:tableStyleId>
              </a:tblPr>
              <a:tblGrid>
                <a:gridCol w="3443111">
                  <a:extLst>
                    <a:ext uri="{9D8B030D-6E8A-4147-A177-3AD203B41FA5}">
                      <a16:colId xmlns:a16="http://schemas.microsoft.com/office/drawing/2014/main" val="2305638192"/>
                    </a:ext>
                  </a:extLst>
                </a:gridCol>
                <a:gridCol w="2923823">
                  <a:extLst>
                    <a:ext uri="{9D8B030D-6E8A-4147-A177-3AD203B41FA5}">
                      <a16:colId xmlns:a16="http://schemas.microsoft.com/office/drawing/2014/main" val="1700522308"/>
                    </a:ext>
                  </a:extLst>
                </a:gridCol>
              </a:tblGrid>
              <a:tr h="441177">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AFR/AMERICAN</a:t>
                      </a:r>
                    </a:p>
                  </a:txBody>
                  <a:tcPr anchor="ctr"/>
                </a:tc>
                <a:extLst>
                  <a:ext uri="{0D108BD9-81ED-4DB2-BD59-A6C34878D82A}">
                    <a16:rowId xmlns:a16="http://schemas.microsoft.com/office/drawing/2014/main" val="49236923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33.99%</a:t>
                      </a:r>
                    </a:p>
                  </a:txBody>
                  <a:tcPr anchor="ctr"/>
                </a:tc>
                <a:extLst>
                  <a:ext uri="{0D108BD9-81ED-4DB2-BD59-A6C34878D82A}">
                    <a16:rowId xmlns:a16="http://schemas.microsoft.com/office/drawing/2014/main" val="86648055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29.25%</a:t>
                      </a:r>
                    </a:p>
                  </a:txBody>
                  <a:tcPr anchor="ctr"/>
                </a:tc>
                <a:extLst>
                  <a:ext uri="{0D108BD9-81ED-4DB2-BD59-A6C34878D82A}">
                    <a16:rowId xmlns:a16="http://schemas.microsoft.com/office/drawing/2014/main" val="433480371"/>
                  </a:ext>
                </a:extLst>
              </a:tr>
              <a:tr h="406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26.51%</a:t>
                      </a:r>
                    </a:p>
                  </a:txBody>
                  <a:tcPr anchor="ctr"/>
                </a:tc>
                <a:extLst>
                  <a:ext uri="{0D108BD9-81ED-4DB2-BD59-A6C34878D82A}">
                    <a16:rowId xmlns:a16="http://schemas.microsoft.com/office/drawing/2014/main" val="842210858"/>
                  </a:ext>
                </a:extLst>
              </a:tr>
            </a:tbl>
          </a:graphicData>
        </a:graphic>
      </p:graphicFrame>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1200222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7" name="Table 6">
            <a:extLst>
              <a:ext uri="{FF2B5EF4-FFF2-40B4-BE49-F238E27FC236}">
                <a16:creationId xmlns:a16="http://schemas.microsoft.com/office/drawing/2014/main" id="{EC980573-9B0D-0772-ECC9-A280D574C9D2}"/>
              </a:ext>
            </a:extLst>
          </p:cNvPr>
          <p:cNvGraphicFramePr>
            <a:graphicFrameLocks noGrp="1"/>
          </p:cNvGraphicFramePr>
          <p:nvPr/>
        </p:nvGraphicFramePr>
        <p:xfrm>
          <a:off x="248356" y="2760136"/>
          <a:ext cx="6366934" cy="1688610"/>
        </p:xfrm>
        <a:graphic>
          <a:graphicData uri="http://schemas.openxmlformats.org/drawingml/2006/table">
            <a:tbl>
              <a:tblPr firstRow="1" bandRow="1">
                <a:tableStyleId>{21E4AEA4-8DFA-4A89-87EB-49C32662AFE0}</a:tableStyleId>
              </a:tblPr>
              <a:tblGrid>
                <a:gridCol w="3454064">
                  <a:extLst>
                    <a:ext uri="{9D8B030D-6E8A-4147-A177-3AD203B41FA5}">
                      <a16:colId xmlns:a16="http://schemas.microsoft.com/office/drawing/2014/main" val="2305638192"/>
                    </a:ext>
                  </a:extLst>
                </a:gridCol>
                <a:gridCol w="2912870">
                  <a:extLst>
                    <a:ext uri="{9D8B030D-6E8A-4147-A177-3AD203B41FA5}">
                      <a16:colId xmlns:a16="http://schemas.microsoft.com/office/drawing/2014/main" val="1700522308"/>
                    </a:ext>
                  </a:extLst>
                </a:gridCol>
              </a:tblGrid>
              <a:tr h="347490">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HISPANIC</a:t>
                      </a:r>
                    </a:p>
                  </a:txBody>
                  <a:tcPr anchor="ctr"/>
                </a:tc>
                <a:extLst>
                  <a:ext uri="{0D108BD9-81ED-4DB2-BD59-A6C34878D82A}">
                    <a16:rowId xmlns:a16="http://schemas.microsoft.com/office/drawing/2014/main" val="492369234"/>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EL PASO</a:t>
                      </a:r>
                    </a:p>
                  </a:txBody>
                  <a:tcPr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81.54%</a:t>
                      </a:r>
                    </a:p>
                  </a:txBody>
                  <a:tcPr marL="9525" marR="9525" marT="9525" marB="0" anchor="ctr"/>
                </a:tc>
                <a:extLst>
                  <a:ext uri="{0D108BD9-81ED-4DB2-BD59-A6C34878D82A}">
                    <a16:rowId xmlns:a16="http://schemas.microsoft.com/office/drawing/2014/main" val="866480554"/>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SAN ANTONIO</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65.80%</a:t>
                      </a:r>
                    </a:p>
                  </a:txBody>
                  <a:tcPr anchor="ctr"/>
                </a:tc>
                <a:extLst>
                  <a:ext uri="{0D108BD9-81ED-4DB2-BD59-A6C34878D82A}">
                    <a16:rowId xmlns:a16="http://schemas.microsoft.com/office/drawing/2014/main" val="433480371"/>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AUSTIN</a:t>
                      </a:r>
                      <a:endParaRPr lang="en-US" sz="1600" b="1" u="sng"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endParaRP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33.09%</a:t>
                      </a:r>
                    </a:p>
                  </a:txBody>
                  <a:tcPr anchor="ctr"/>
                </a:tc>
                <a:extLst>
                  <a:ext uri="{0D108BD9-81ED-4DB2-BD59-A6C34878D82A}">
                    <a16:rowId xmlns:a16="http://schemas.microsoft.com/office/drawing/2014/main" val="120811727"/>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22.49%</a:t>
                      </a:r>
                    </a:p>
                  </a:txBody>
                  <a:tcPr anchor="ctr"/>
                </a:tc>
                <a:extLst>
                  <a:ext uri="{0D108BD9-81ED-4DB2-BD59-A6C34878D82A}">
                    <a16:rowId xmlns:a16="http://schemas.microsoft.com/office/drawing/2014/main" val="842210858"/>
                  </a:ext>
                </a:extLst>
              </a:tr>
            </a:tbl>
          </a:graphicData>
        </a:graphic>
      </p:graphicFrame>
      <p:graphicFrame>
        <p:nvGraphicFramePr>
          <p:cNvPr id="8" name="Table 7">
            <a:extLst>
              <a:ext uri="{FF2B5EF4-FFF2-40B4-BE49-F238E27FC236}">
                <a16:creationId xmlns:a16="http://schemas.microsoft.com/office/drawing/2014/main" id="{422D3406-F52D-8D27-6670-4E217912BCC6}"/>
              </a:ext>
            </a:extLst>
          </p:cNvPr>
          <p:cNvGraphicFramePr>
            <a:graphicFrameLocks noGrp="1"/>
          </p:cNvGraphicFramePr>
          <p:nvPr/>
        </p:nvGraphicFramePr>
        <p:xfrm>
          <a:off x="248356" y="893671"/>
          <a:ext cx="6366934" cy="1659468"/>
        </p:xfrm>
        <a:graphic>
          <a:graphicData uri="http://schemas.openxmlformats.org/drawingml/2006/table">
            <a:tbl>
              <a:tblPr firstRow="1" bandRow="1">
                <a:tableStyleId>{93296810-A885-4BE3-A3E7-6D5BEEA58F35}</a:tableStyleId>
              </a:tblPr>
              <a:tblGrid>
                <a:gridCol w="3443111">
                  <a:extLst>
                    <a:ext uri="{9D8B030D-6E8A-4147-A177-3AD203B41FA5}">
                      <a16:colId xmlns:a16="http://schemas.microsoft.com/office/drawing/2014/main" val="2305638192"/>
                    </a:ext>
                  </a:extLst>
                </a:gridCol>
                <a:gridCol w="2923823">
                  <a:extLst>
                    <a:ext uri="{9D8B030D-6E8A-4147-A177-3AD203B41FA5}">
                      <a16:colId xmlns:a16="http://schemas.microsoft.com/office/drawing/2014/main" val="1700522308"/>
                    </a:ext>
                  </a:extLst>
                </a:gridCol>
              </a:tblGrid>
              <a:tr h="441177">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AFR/AMERICAN</a:t>
                      </a:r>
                    </a:p>
                  </a:txBody>
                  <a:tcPr anchor="ctr"/>
                </a:tc>
                <a:extLst>
                  <a:ext uri="{0D108BD9-81ED-4DB2-BD59-A6C34878D82A}">
                    <a16:rowId xmlns:a16="http://schemas.microsoft.com/office/drawing/2014/main" val="49236923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33.99%</a:t>
                      </a:r>
                    </a:p>
                  </a:txBody>
                  <a:tcPr anchor="ctr"/>
                </a:tc>
                <a:extLst>
                  <a:ext uri="{0D108BD9-81ED-4DB2-BD59-A6C34878D82A}">
                    <a16:rowId xmlns:a16="http://schemas.microsoft.com/office/drawing/2014/main" val="86648055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29.25%</a:t>
                      </a:r>
                    </a:p>
                  </a:txBody>
                  <a:tcPr anchor="ctr"/>
                </a:tc>
                <a:extLst>
                  <a:ext uri="{0D108BD9-81ED-4DB2-BD59-A6C34878D82A}">
                    <a16:rowId xmlns:a16="http://schemas.microsoft.com/office/drawing/2014/main" val="433480371"/>
                  </a:ext>
                </a:extLst>
              </a:tr>
              <a:tr h="406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26.51%</a:t>
                      </a:r>
                    </a:p>
                  </a:txBody>
                  <a:tcPr anchor="ctr"/>
                </a:tc>
                <a:extLst>
                  <a:ext uri="{0D108BD9-81ED-4DB2-BD59-A6C34878D82A}">
                    <a16:rowId xmlns:a16="http://schemas.microsoft.com/office/drawing/2014/main" val="842210858"/>
                  </a:ext>
                </a:extLst>
              </a:tr>
            </a:tbl>
          </a:graphicData>
        </a:graphic>
      </p:graphicFrame>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1328938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aseball stadium">
            <a:extLst>
              <a:ext uri="{FF2B5EF4-FFF2-40B4-BE49-F238E27FC236}">
                <a16:creationId xmlns:a16="http://schemas.microsoft.com/office/drawing/2014/main" id="{8A1F1CD9-25B2-B874-65E9-8674A77A7CB8}"/>
              </a:ext>
            </a:extLst>
          </p:cNvPr>
          <p:cNvPicPr>
            <a:picLocks noChangeAspect="1"/>
          </p:cNvPicPr>
          <p:nvPr/>
        </p:nvPicPr>
        <p:blipFill rotWithShape="1">
          <a:blip r:embed="rId2">
            <a:extLst>
              <a:ext uri="{28A0092B-C50C-407E-A947-70E740481C1C}">
                <a14:useLocalDpi xmlns:a14="http://schemas.microsoft.com/office/drawing/2010/main" val="0"/>
              </a:ext>
            </a:extLst>
          </a:blip>
          <a:srcRect b="6123"/>
          <a:stretch/>
        </p:blipFill>
        <p:spPr bwMode="auto">
          <a:xfrm>
            <a:off x="0" y="-1"/>
            <a:ext cx="12192000" cy="6858001"/>
          </a:xfrm>
          <a:prstGeom prst="rect">
            <a:avLst/>
          </a:prstGeom>
          <a:noFill/>
          <a:ln>
            <a:noFill/>
          </a:ln>
        </p:spPr>
      </p:pic>
      <p:graphicFrame>
        <p:nvGraphicFramePr>
          <p:cNvPr id="6" name="Table 5">
            <a:extLst>
              <a:ext uri="{FF2B5EF4-FFF2-40B4-BE49-F238E27FC236}">
                <a16:creationId xmlns:a16="http://schemas.microsoft.com/office/drawing/2014/main" id="{CDB9DC08-58A6-3899-4F32-EE3D44533B13}"/>
              </a:ext>
            </a:extLst>
          </p:cNvPr>
          <p:cNvGraphicFramePr>
            <a:graphicFrameLocks noGrp="1"/>
          </p:cNvGraphicFramePr>
          <p:nvPr/>
        </p:nvGraphicFramePr>
        <p:xfrm>
          <a:off x="248356" y="4655743"/>
          <a:ext cx="6366934" cy="1688611"/>
        </p:xfrm>
        <a:graphic>
          <a:graphicData uri="http://schemas.openxmlformats.org/drawingml/2006/table">
            <a:tbl>
              <a:tblPr firstRow="1" bandRow="1">
                <a:tableStyleId>{5C22544A-7EE6-4342-B048-85BDC9FD1C3A}</a:tableStyleId>
              </a:tblPr>
              <a:tblGrid>
                <a:gridCol w="3454065">
                  <a:extLst>
                    <a:ext uri="{9D8B030D-6E8A-4147-A177-3AD203B41FA5}">
                      <a16:colId xmlns:a16="http://schemas.microsoft.com/office/drawing/2014/main" val="2305638192"/>
                    </a:ext>
                  </a:extLst>
                </a:gridCol>
                <a:gridCol w="2912869">
                  <a:extLst>
                    <a:ext uri="{9D8B030D-6E8A-4147-A177-3AD203B41FA5}">
                      <a16:colId xmlns:a16="http://schemas.microsoft.com/office/drawing/2014/main" val="1700522308"/>
                    </a:ext>
                  </a:extLst>
                </a:gridCol>
              </a:tblGrid>
              <a:tr h="446374">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OTHER</a:t>
                      </a:r>
                    </a:p>
                  </a:txBody>
                  <a:tcPr anchor="ctr"/>
                </a:tc>
                <a:extLst>
                  <a:ext uri="{0D108BD9-81ED-4DB2-BD59-A6C34878D82A}">
                    <a16:rowId xmlns:a16="http://schemas.microsoft.com/office/drawing/2014/main" val="492369234"/>
                  </a:ext>
                </a:extLst>
              </a:tr>
              <a:tr h="414079">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16.92%</a:t>
                      </a:r>
                    </a:p>
                  </a:txBody>
                  <a:tcPr anchor="ctr"/>
                </a:tc>
                <a:extLst>
                  <a:ext uri="{0D108BD9-81ED-4DB2-BD59-A6C34878D82A}">
                    <a16:rowId xmlns:a16="http://schemas.microsoft.com/office/drawing/2014/main" val="866480554"/>
                  </a:ext>
                </a:extLst>
              </a:tr>
              <a:tr h="414079">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15.89%</a:t>
                      </a:r>
                    </a:p>
                  </a:txBody>
                  <a:tcPr anchor="ctr"/>
                </a:tc>
                <a:extLst>
                  <a:ext uri="{0D108BD9-81ED-4DB2-BD59-A6C34878D82A}">
                    <a16:rowId xmlns:a16="http://schemas.microsoft.com/office/drawing/2014/main" val="433480371"/>
                  </a:ext>
                </a:extLst>
              </a:tr>
              <a:tr h="414079">
                <a:tc>
                  <a:txBody>
                    <a:bodyPr/>
                    <a:lstStyle/>
                    <a:p>
                      <a:pPr algn="ct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13.19%</a:t>
                      </a:r>
                    </a:p>
                  </a:txBody>
                  <a:tcPr anchor="ctr"/>
                </a:tc>
                <a:extLst>
                  <a:ext uri="{0D108BD9-81ED-4DB2-BD59-A6C34878D82A}">
                    <a16:rowId xmlns:a16="http://schemas.microsoft.com/office/drawing/2014/main" val="120811727"/>
                  </a:ext>
                </a:extLst>
              </a:tr>
            </a:tbl>
          </a:graphicData>
        </a:graphic>
      </p:graphicFrame>
      <p:graphicFrame>
        <p:nvGraphicFramePr>
          <p:cNvPr id="7" name="Table 6">
            <a:extLst>
              <a:ext uri="{FF2B5EF4-FFF2-40B4-BE49-F238E27FC236}">
                <a16:creationId xmlns:a16="http://schemas.microsoft.com/office/drawing/2014/main" id="{EC980573-9B0D-0772-ECC9-A280D574C9D2}"/>
              </a:ext>
            </a:extLst>
          </p:cNvPr>
          <p:cNvGraphicFramePr>
            <a:graphicFrameLocks noGrp="1"/>
          </p:cNvGraphicFramePr>
          <p:nvPr/>
        </p:nvGraphicFramePr>
        <p:xfrm>
          <a:off x="248356" y="2760136"/>
          <a:ext cx="6366934" cy="1688610"/>
        </p:xfrm>
        <a:graphic>
          <a:graphicData uri="http://schemas.openxmlformats.org/drawingml/2006/table">
            <a:tbl>
              <a:tblPr firstRow="1" bandRow="1">
                <a:tableStyleId>{21E4AEA4-8DFA-4A89-87EB-49C32662AFE0}</a:tableStyleId>
              </a:tblPr>
              <a:tblGrid>
                <a:gridCol w="3454064">
                  <a:extLst>
                    <a:ext uri="{9D8B030D-6E8A-4147-A177-3AD203B41FA5}">
                      <a16:colId xmlns:a16="http://schemas.microsoft.com/office/drawing/2014/main" val="2305638192"/>
                    </a:ext>
                  </a:extLst>
                </a:gridCol>
                <a:gridCol w="2912870">
                  <a:extLst>
                    <a:ext uri="{9D8B030D-6E8A-4147-A177-3AD203B41FA5}">
                      <a16:colId xmlns:a16="http://schemas.microsoft.com/office/drawing/2014/main" val="1700522308"/>
                    </a:ext>
                  </a:extLst>
                </a:gridCol>
              </a:tblGrid>
              <a:tr h="347490">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HISPANIC</a:t>
                      </a:r>
                    </a:p>
                  </a:txBody>
                  <a:tcPr anchor="ctr"/>
                </a:tc>
                <a:extLst>
                  <a:ext uri="{0D108BD9-81ED-4DB2-BD59-A6C34878D82A}">
                    <a16:rowId xmlns:a16="http://schemas.microsoft.com/office/drawing/2014/main" val="492369234"/>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EL PASO</a:t>
                      </a:r>
                    </a:p>
                  </a:txBody>
                  <a:tcPr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81.54%</a:t>
                      </a:r>
                    </a:p>
                  </a:txBody>
                  <a:tcPr marL="9525" marR="9525" marT="9525" marB="0" anchor="ctr"/>
                </a:tc>
                <a:extLst>
                  <a:ext uri="{0D108BD9-81ED-4DB2-BD59-A6C34878D82A}">
                    <a16:rowId xmlns:a16="http://schemas.microsoft.com/office/drawing/2014/main" val="866480554"/>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SAN ANTONIO</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65.80%</a:t>
                      </a:r>
                    </a:p>
                  </a:txBody>
                  <a:tcPr anchor="ctr"/>
                </a:tc>
                <a:extLst>
                  <a:ext uri="{0D108BD9-81ED-4DB2-BD59-A6C34878D82A}">
                    <a16:rowId xmlns:a16="http://schemas.microsoft.com/office/drawing/2014/main" val="433480371"/>
                  </a:ext>
                </a:extLst>
              </a:tr>
              <a:tr h="322348">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AUSTIN</a:t>
                      </a:r>
                      <a:endParaRPr lang="en-US" sz="1600" b="1" u="sng"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endParaRP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33.09%</a:t>
                      </a:r>
                    </a:p>
                  </a:txBody>
                  <a:tcPr anchor="ctr"/>
                </a:tc>
                <a:extLst>
                  <a:ext uri="{0D108BD9-81ED-4DB2-BD59-A6C34878D82A}">
                    <a16:rowId xmlns:a16="http://schemas.microsoft.com/office/drawing/2014/main" val="120811727"/>
                  </a:ext>
                </a:extLst>
              </a:tr>
              <a:tr h="322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22.49%</a:t>
                      </a:r>
                    </a:p>
                  </a:txBody>
                  <a:tcPr anchor="ctr"/>
                </a:tc>
                <a:extLst>
                  <a:ext uri="{0D108BD9-81ED-4DB2-BD59-A6C34878D82A}">
                    <a16:rowId xmlns:a16="http://schemas.microsoft.com/office/drawing/2014/main" val="842210858"/>
                  </a:ext>
                </a:extLst>
              </a:tr>
            </a:tbl>
          </a:graphicData>
        </a:graphic>
      </p:graphicFrame>
      <p:graphicFrame>
        <p:nvGraphicFramePr>
          <p:cNvPr id="8" name="Table 7">
            <a:extLst>
              <a:ext uri="{FF2B5EF4-FFF2-40B4-BE49-F238E27FC236}">
                <a16:creationId xmlns:a16="http://schemas.microsoft.com/office/drawing/2014/main" id="{422D3406-F52D-8D27-6670-4E217912BCC6}"/>
              </a:ext>
            </a:extLst>
          </p:cNvPr>
          <p:cNvGraphicFramePr>
            <a:graphicFrameLocks noGrp="1"/>
          </p:cNvGraphicFramePr>
          <p:nvPr/>
        </p:nvGraphicFramePr>
        <p:xfrm>
          <a:off x="248356" y="893671"/>
          <a:ext cx="6366934" cy="1659468"/>
        </p:xfrm>
        <a:graphic>
          <a:graphicData uri="http://schemas.openxmlformats.org/drawingml/2006/table">
            <a:tbl>
              <a:tblPr firstRow="1" bandRow="1">
                <a:tableStyleId>{93296810-A885-4BE3-A3E7-6D5BEEA58F35}</a:tableStyleId>
              </a:tblPr>
              <a:tblGrid>
                <a:gridCol w="3443111">
                  <a:extLst>
                    <a:ext uri="{9D8B030D-6E8A-4147-A177-3AD203B41FA5}">
                      <a16:colId xmlns:a16="http://schemas.microsoft.com/office/drawing/2014/main" val="2305638192"/>
                    </a:ext>
                  </a:extLst>
                </a:gridCol>
                <a:gridCol w="2923823">
                  <a:extLst>
                    <a:ext uri="{9D8B030D-6E8A-4147-A177-3AD203B41FA5}">
                      <a16:colId xmlns:a16="http://schemas.microsoft.com/office/drawing/2014/main" val="1700522308"/>
                    </a:ext>
                  </a:extLst>
                </a:gridCol>
              </a:tblGrid>
              <a:tr h="441177">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AFR/AMERICAN</a:t>
                      </a:r>
                    </a:p>
                  </a:txBody>
                  <a:tcPr anchor="ctr"/>
                </a:tc>
                <a:extLst>
                  <a:ext uri="{0D108BD9-81ED-4DB2-BD59-A6C34878D82A}">
                    <a16:rowId xmlns:a16="http://schemas.microsoft.com/office/drawing/2014/main" val="49236923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33.99%</a:t>
                      </a:r>
                    </a:p>
                  </a:txBody>
                  <a:tcPr anchor="ctr"/>
                </a:tc>
                <a:extLst>
                  <a:ext uri="{0D108BD9-81ED-4DB2-BD59-A6C34878D82A}">
                    <a16:rowId xmlns:a16="http://schemas.microsoft.com/office/drawing/2014/main" val="866480554"/>
                  </a:ext>
                </a:extLst>
              </a:tr>
              <a:tr h="406097">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29.25%</a:t>
                      </a:r>
                    </a:p>
                  </a:txBody>
                  <a:tcPr anchor="ctr"/>
                </a:tc>
                <a:extLst>
                  <a:ext uri="{0D108BD9-81ED-4DB2-BD59-A6C34878D82A}">
                    <a16:rowId xmlns:a16="http://schemas.microsoft.com/office/drawing/2014/main" val="433480371"/>
                  </a:ext>
                </a:extLst>
              </a:tr>
              <a:tr h="406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26.51%</a:t>
                      </a:r>
                    </a:p>
                  </a:txBody>
                  <a:tcPr anchor="ctr"/>
                </a:tc>
                <a:extLst>
                  <a:ext uri="{0D108BD9-81ED-4DB2-BD59-A6C34878D82A}">
                    <a16:rowId xmlns:a16="http://schemas.microsoft.com/office/drawing/2014/main" val="842210858"/>
                  </a:ext>
                </a:extLst>
              </a:tr>
            </a:tbl>
          </a:graphicData>
        </a:graphic>
      </p:graphicFrame>
      <p:graphicFrame>
        <p:nvGraphicFramePr>
          <p:cNvPr id="9" name="Table 8">
            <a:extLst>
              <a:ext uri="{FF2B5EF4-FFF2-40B4-BE49-F238E27FC236}">
                <a16:creationId xmlns:a16="http://schemas.microsoft.com/office/drawing/2014/main" id="{E25D906E-9D39-4853-38E8-B5A71E4079CA}"/>
              </a:ext>
            </a:extLst>
          </p:cNvPr>
          <p:cNvGraphicFramePr>
            <a:graphicFrameLocks noGrp="1"/>
          </p:cNvGraphicFramePr>
          <p:nvPr/>
        </p:nvGraphicFramePr>
        <p:xfrm>
          <a:off x="6750756" y="893670"/>
          <a:ext cx="5271912" cy="5450684"/>
        </p:xfrm>
        <a:graphic>
          <a:graphicData uri="http://schemas.openxmlformats.org/drawingml/2006/table">
            <a:tbl>
              <a:tblPr firstRow="1" bandRow="1">
                <a:tableStyleId>{00A15C55-8517-42AA-B614-E9B94910E393}</a:tableStyleId>
              </a:tblPr>
              <a:tblGrid>
                <a:gridCol w="2635956">
                  <a:extLst>
                    <a:ext uri="{9D8B030D-6E8A-4147-A177-3AD203B41FA5}">
                      <a16:colId xmlns:a16="http://schemas.microsoft.com/office/drawing/2014/main" val="455667440"/>
                    </a:ext>
                  </a:extLst>
                </a:gridCol>
                <a:gridCol w="2635956">
                  <a:extLst>
                    <a:ext uri="{9D8B030D-6E8A-4147-A177-3AD203B41FA5}">
                      <a16:colId xmlns:a16="http://schemas.microsoft.com/office/drawing/2014/main" val="3206689978"/>
                    </a:ext>
                  </a:extLst>
                </a:gridCol>
              </a:tblGrid>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CAUCASIAN</a:t>
                      </a:r>
                    </a:p>
                  </a:txBody>
                  <a:tcPr anchor="ctr"/>
                </a:tc>
                <a:extLst>
                  <a:ext uri="{0D108BD9-81ED-4DB2-BD59-A6C34878D82A}">
                    <a16:rowId xmlns:a16="http://schemas.microsoft.com/office/drawing/2014/main" val="565440350"/>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NASHVILLE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69.83%</a:t>
                      </a:r>
                    </a:p>
                  </a:txBody>
                  <a:tcPr anchor="ctr"/>
                </a:tc>
                <a:extLst>
                  <a:ext uri="{0D108BD9-81ED-4DB2-BD59-A6C34878D82A}">
                    <a16:rowId xmlns:a16="http://schemas.microsoft.com/office/drawing/2014/main" val="112962974"/>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INDIANAPOLIS</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68.51%</a:t>
                      </a:r>
                    </a:p>
                  </a:txBody>
                  <a:tcPr anchor="ctr"/>
                </a:tc>
                <a:extLst>
                  <a:ext uri="{0D108BD9-81ED-4DB2-BD59-A6C34878D82A}">
                    <a16:rowId xmlns:a16="http://schemas.microsoft.com/office/drawing/2014/main" val="495205952"/>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PORTLAND</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65.84%</a:t>
                      </a:r>
                    </a:p>
                  </a:txBody>
                  <a:tcPr anchor="ctr"/>
                </a:tc>
                <a:extLst>
                  <a:ext uri="{0D108BD9-81ED-4DB2-BD59-A6C34878D82A}">
                    <a16:rowId xmlns:a16="http://schemas.microsoft.com/office/drawing/2014/main" val="965597575"/>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LOUISVILLE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60.70%</a:t>
                      </a:r>
                    </a:p>
                  </a:txBody>
                  <a:tcPr anchor="ctr"/>
                </a:tc>
                <a:extLst>
                  <a:ext uri="{0D108BD9-81ED-4DB2-BD59-A6C34878D82A}">
                    <a16:rowId xmlns:a16="http://schemas.microsoft.com/office/drawing/2014/main" val="189778365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OKLAHOMA CITY</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51.29%</a:t>
                      </a:r>
                    </a:p>
                  </a:txBody>
                  <a:tcPr anchor="ctr"/>
                </a:tc>
                <a:extLst>
                  <a:ext uri="{0D108BD9-81ED-4DB2-BD59-A6C34878D82A}">
                    <a16:rowId xmlns:a16="http://schemas.microsoft.com/office/drawing/2014/main" val="2363917091"/>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JACKSONVILLE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47.61%</a:t>
                      </a:r>
                    </a:p>
                  </a:txBody>
                  <a:tcPr anchor="ctr"/>
                </a:tc>
                <a:extLst>
                  <a:ext uri="{0D108BD9-81ED-4DB2-BD59-A6C34878D82A}">
                    <a16:rowId xmlns:a16="http://schemas.microsoft.com/office/drawing/2014/main" val="3682882273"/>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AUSTIN</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46.75%</a:t>
                      </a:r>
                    </a:p>
                  </a:txBody>
                  <a:tcPr anchor="ctr"/>
                </a:tc>
                <a:extLst>
                  <a:ext uri="{0D108BD9-81ED-4DB2-BD59-A6C34878D82A}">
                    <a16:rowId xmlns:a16="http://schemas.microsoft.com/office/drawing/2014/main" val="1439483228"/>
                  </a:ext>
                </a:extLst>
              </a:tr>
              <a:tr h="527392">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CHARLOTTE</a:t>
                      </a:r>
                    </a:p>
                  </a:txBody>
                  <a:tcPr anchor="ctr"/>
                </a:tc>
                <a:tc>
                  <a:txBody>
                    <a:bodyPr/>
                    <a:lstStyle/>
                    <a:p>
                      <a:pPr algn="ctr"/>
                      <a:r>
                        <a:rPr lang="en-US" sz="1600"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39.80%</a:t>
                      </a:r>
                    </a:p>
                  </a:txBody>
                  <a:tcPr anchor="ctr"/>
                </a:tc>
                <a:extLst>
                  <a:ext uri="{0D108BD9-81ED-4DB2-BD59-A6C34878D82A}">
                    <a16:rowId xmlns:a16="http://schemas.microsoft.com/office/drawing/2014/main" val="1372251311"/>
                  </a:ext>
                </a:extLst>
              </a:tr>
              <a:tr h="7041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dirty="0">
                          <a:solidFill>
                            <a:schemeClr val="tx1"/>
                          </a:solidFill>
                          <a:effectLst/>
                          <a:latin typeface="Aptos Display" panose="020B0004020202020204" pitchFamily="34" charset="0"/>
                          <a:ea typeface="Public Pixel" panose="020B0600000000000000" pitchFamily="34" charset="0"/>
                          <a:cs typeface="Public Pixel" panose="020B0600000000000000" pitchFamily="34" charset="0"/>
                        </a:rPr>
                        <a:t>AVG MLB CITY</a:t>
                      </a:r>
                    </a:p>
                  </a:txBody>
                  <a:tcPr anchor="ctr"/>
                </a:tc>
                <a:tc>
                  <a:txBody>
                    <a:bodyPr/>
                    <a:lstStyle/>
                    <a:p>
                      <a:pPr algn="ctr"/>
                      <a:r>
                        <a:rPr lang="en-US" sz="1600" b="1" dirty="0">
                          <a:solidFill>
                            <a:schemeClr val="tx1"/>
                          </a:solidFill>
                          <a:latin typeface="Aptos Display" panose="020B0004020202020204" pitchFamily="34" charset="0"/>
                          <a:ea typeface="Public Pixel" panose="020B0600000000000000" pitchFamily="34" charset="0"/>
                          <a:cs typeface="Public Pixel" panose="020B0600000000000000" pitchFamily="34" charset="0"/>
                        </a:rPr>
                        <a:t>37.81%</a:t>
                      </a:r>
                    </a:p>
                  </a:txBody>
                  <a:tcPr anchor="ctr"/>
                </a:tc>
                <a:extLst>
                  <a:ext uri="{0D108BD9-81ED-4DB2-BD59-A6C34878D82A}">
                    <a16:rowId xmlns:a16="http://schemas.microsoft.com/office/drawing/2014/main" val="3571893753"/>
                  </a:ext>
                </a:extLst>
              </a:tr>
            </a:tbl>
          </a:graphicData>
        </a:graphic>
      </p:graphicFrame>
      <p:sp>
        <p:nvSpPr>
          <p:cNvPr id="11" name="Rectangle 10">
            <a:extLst>
              <a:ext uri="{FF2B5EF4-FFF2-40B4-BE49-F238E27FC236}">
                <a16:creationId xmlns:a16="http://schemas.microsoft.com/office/drawing/2014/main" id="{D68E010F-4595-9BD2-CAE4-5BEA439A1018}"/>
              </a:ext>
            </a:extLst>
          </p:cNvPr>
          <p:cNvSpPr/>
          <p:nvPr/>
        </p:nvSpPr>
        <p:spPr>
          <a:xfrm>
            <a:off x="248356" y="176876"/>
            <a:ext cx="11774312" cy="53991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ETHNICITY BREAKDOWNS COMPARED TO AVERAGE MLB CITY </a:t>
            </a:r>
          </a:p>
        </p:txBody>
      </p:sp>
    </p:spTree>
    <p:extLst>
      <p:ext uri="{BB962C8B-B14F-4D97-AF65-F5344CB8AC3E}">
        <p14:creationId xmlns:p14="http://schemas.microsoft.com/office/powerpoint/2010/main" val="1151507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1087C3-D64A-D2E4-3379-7DBDB70E2F83}"/>
              </a:ext>
            </a:extLst>
          </p:cNvPr>
          <p:cNvGrpSpPr/>
          <p:nvPr/>
        </p:nvGrpSpPr>
        <p:grpSpPr>
          <a:xfrm>
            <a:off x="0" y="0"/>
            <a:ext cx="12192000" cy="6852927"/>
            <a:chOff x="0" y="0"/>
            <a:chExt cx="12192000" cy="6852927"/>
          </a:xfrm>
        </p:grpSpPr>
        <p:pic>
          <p:nvPicPr>
            <p:cNvPr id="27650"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7244A170-EAC8-3B2F-5BC1-B8263D26B0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81"/>
            <a:stretch/>
          </p:blipFill>
          <p:spPr bwMode="auto">
            <a:xfrm>
              <a:off x="0" y="0"/>
              <a:ext cx="12192000" cy="68529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6D5BA09D-543E-325C-A9C0-142DB2AA41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59CB88B9-190F-4532-F9B5-F0C1DF6B3A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B82434B8-0600-17B7-ADBC-9D6BEFEFCF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a:extLst>
              <a:ext uri="{FF2B5EF4-FFF2-40B4-BE49-F238E27FC236}">
                <a16:creationId xmlns:a16="http://schemas.microsoft.com/office/drawing/2014/main" id="{CAEC8BD1-F648-BFDA-605E-D2E31F0D56F0}"/>
              </a:ext>
            </a:extLst>
          </p:cNvPr>
          <p:cNvSpPr txBox="1"/>
          <p:nvPr/>
        </p:nvSpPr>
        <p:spPr>
          <a:xfrm>
            <a:off x="4103212" y="1837941"/>
            <a:ext cx="3985576" cy="1200329"/>
          </a:xfrm>
          <a:prstGeom prst="rect">
            <a:avLst/>
          </a:prstGeom>
          <a:noFill/>
        </p:spPr>
        <p:txBody>
          <a:bodyPr wrap="square" rtlCol="0">
            <a:spAutoFit/>
          </a:bodyPr>
          <a:lstStyle/>
          <a:p>
            <a:r>
              <a:rPr lang="en-US" sz="7200" dirty="0">
                <a:solidFill>
                  <a:schemeClr val="bg1"/>
                </a:solidFill>
                <a:latin typeface="Aptos Display" panose="020B0004020202020204" pitchFamily="34" charset="0"/>
              </a:rPr>
              <a:t>SCORES</a:t>
            </a:r>
          </a:p>
        </p:txBody>
      </p:sp>
    </p:spTree>
    <p:extLst>
      <p:ext uri="{BB962C8B-B14F-4D97-AF65-F5344CB8AC3E}">
        <p14:creationId xmlns:p14="http://schemas.microsoft.com/office/powerpoint/2010/main" val="75257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2A09BF8F-333A-57D8-3A60-E896823C060B}"/>
              </a:ext>
            </a:extLst>
          </p:cNvPr>
          <p:cNvGrpSpPr/>
          <p:nvPr/>
        </p:nvGrpSpPr>
        <p:grpSpPr>
          <a:xfrm>
            <a:off x="0" y="0"/>
            <a:ext cx="12192001" cy="6857999"/>
            <a:chOff x="0" y="0"/>
            <a:chExt cx="12192001" cy="6857999"/>
          </a:xfrm>
        </p:grpSpPr>
        <p:pic>
          <p:nvPicPr>
            <p:cNvPr id="4" name="Picture 3" descr="retro baseball scoreboard with blank Home and Visitor space">
              <a:extLst>
                <a:ext uri="{FF2B5EF4-FFF2-40B4-BE49-F238E27FC236}">
                  <a16:creationId xmlns:a16="http://schemas.microsoft.com/office/drawing/2014/main" id="{259EB0F7-CA4E-7E27-3F05-A81981FAD785}"/>
                </a:ext>
              </a:extLst>
            </p:cNvPr>
            <p:cNvPicPr>
              <a:picLocks noChangeAspect="1"/>
            </p:cNvPicPr>
            <p:nvPr/>
          </p:nvPicPr>
          <p:blipFill rotWithShape="1">
            <a:blip r:embed="rId2">
              <a:extLst>
                <a:ext uri="{28A0092B-C50C-407E-A947-70E740481C1C}">
                  <a14:useLocalDpi xmlns:a14="http://schemas.microsoft.com/office/drawing/2010/main" val="0"/>
                </a:ext>
              </a:extLst>
            </a:blip>
            <a:srcRect b="23930"/>
            <a:stretch/>
          </p:blipFill>
          <p:spPr bwMode="auto">
            <a:xfrm>
              <a:off x="0" y="1631243"/>
              <a:ext cx="12192001" cy="5226756"/>
            </a:xfrm>
            <a:prstGeom prst="rect">
              <a:avLst/>
            </a:prstGeom>
            <a:noFill/>
            <a:ln>
              <a:noFill/>
            </a:ln>
          </p:spPr>
        </p:pic>
        <p:sp>
          <p:nvSpPr>
            <p:cNvPr id="6" name="Rectangle 5">
              <a:extLst>
                <a:ext uri="{FF2B5EF4-FFF2-40B4-BE49-F238E27FC236}">
                  <a16:creationId xmlns:a16="http://schemas.microsoft.com/office/drawing/2014/main" id="{33892189-D15C-54EA-13F5-E62B2D4734FB}"/>
                </a:ext>
              </a:extLst>
            </p:cNvPr>
            <p:cNvSpPr/>
            <p:nvPr/>
          </p:nvSpPr>
          <p:spPr>
            <a:xfrm>
              <a:off x="0" y="0"/>
              <a:ext cx="12192001" cy="1631244"/>
            </a:xfrm>
            <a:prstGeom prst="rect">
              <a:avLst/>
            </a:prstGeom>
            <a:solidFill>
              <a:srgbClr val="1317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Retro Grren baseball scoreboard isolated on white background">
            <a:extLst>
              <a:ext uri="{FF2B5EF4-FFF2-40B4-BE49-F238E27FC236}">
                <a16:creationId xmlns:a16="http://schemas.microsoft.com/office/drawing/2014/main" id="{48BA4247-0496-2268-9AFA-ABD44743950B}"/>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20719" r="2786" b="28286"/>
          <a:stretch/>
        </p:blipFill>
        <p:spPr bwMode="auto">
          <a:xfrm>
            <a:off x="321731" y="196779"/>
            <a:ext cx="11463868" cy="2889955"/>
          </a:xfrm>
          <a:prstGeom prst="rect">
            <a:avLst/>
          </a:prstGeom>
          <a:noFill/>
          <a:ln>
            <a:noFill/>
          </a:ln>
        </p:spPr>
      </p:pic>
      <p:pic>
        <p:nvPicPr>
          <p:cNvPr id="8" name="Picture 7" descr="Retro Grren baseball scoreboard isolated on white background">
            <a:extLst>
              <a:ext uri="{FF2B5EF4-FFF2-40B4-BE49-F238E27FC236}">
                <a16:creationId xmlns:a16="http://schemas.microsoft.com/office/drawing/2014/main" id="{ABB01368-AB3F-E6B2-FC0F-D749BE708715}"/>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35215" r="2786" b="28286"/>
          <a:stretch/>
        </p:blipFill>
        <p:spPr bwMode="auto">
          <a:xfrm>
            <a:off x="321732" y="2991556"/>
            <a:ext cx="11463868" cy="2068436"/>
          </a:xfrm>
          <a:prstGeom prst="rect">
            <a:avLst/>
          </a:prstGeom>
          <a:noFill/>
          <a:ln>
            <a:noFill/>
          </a:ln>
        </p:spPr>
      </p:pic>
      <p:pic>
        <p:nvPicPr>
          <p:cNvPr id="9" name="Picture 8" descr="Retro Grren baseball scoreboard isolated on white background">
            <a:extLst>
              <a:ext uri="{FF2B5EF4-FFF2-40B4-BE49-F238E27FC236}">
                <a16:creationId xmlns:a16="http://schemas.microsoft.com/office/drawing/2014/main" id="{99641F54-BF8E-FF6A-C61F-3DA4029C3C21}"/>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52365" r="2786" b="30305"/>
          <a:stretch/>
        </p:blipFill>
        <p:spPr bwMode="auto">
          <a:xfrm>
            <a:off x="321731" y="292966"/>
            <a:ext cx="11463868" cy="736853"/>
          </a:xfrm>
          <a:prstGeom prst="rect">
            <a:avLst/>
          </a:prstGeom>
          <a:noFill/>
          <a:ln>
            <a:noFill/>
          </a:ln>
        </p:spPr>
      </p:pic>
      <p:sp>
        <p:nvSpPr>
          <p:cNvPr id="16" name="TextBox 15">
            <a:extLst>
              <a:ext uri="{FF2B5EF4-FFF2-40B4-BE49-F238E27FC236}">
                <a16:creationId xmlns:a16="http://schemas.microsoft.com/office/drawing/2014/main" id="{43A6C129-C33E-6311-A13D-AB7B1ABBA2F2}"/>
              </a:ext>
            </a:extLst>
          </p:cNvPr>
          <p:cNvSpPr txBox="1"/>
          <p:nvPr/>
        </p:nvSpPr>
        <p:spPr>
          <a:xfrm>
            <a:off x="2240844" y="214487"/>
            <a:ext cx="495649" cy="769441"/>
          </a:xfrm>
          <a:prstGeom prst="rect">
            <a:avLst/>
          </a:prstGeom>
          <a:noFill/>
        </p:spPr>
        <p:txBody>
          <a:bodyPr wrap="none" rtlCol="0">
            <a:spAutoFit/>
          </a:bodyPr>
          <a:lstStyle/>
          <a:p>
            <a:r>
              <a:rPr lang="en-US" sz="4400" dirty="0">
                <a:solidFill>
                  <a:schemeClr val="bg1"/>
                </a:solidFill>
                <a:effectLst>
                  <a:outerShdw blurRad="38100" dist="38100" dir="2700000" algn="tl">
                    <a:srgbClr val="000000">
                      <a:alpha val="43137"/>
                    </a:srgbClr>
                  </a:outerShdw>
                </a:effectLst>
                <a:latin typeface="ArcadeClassic" panose="00000400000000000000" pitchFamily="2" charset="0"/>
              </a:rPr>
              <a:t>1</a:t>
            </a:r>
          </a:p>
        </p:txBody>
      </p:sp>
      <p:sp>
        <p:nvSpPr>
          <p:cNvPr id="17" name="TextBox 16">
            <a:extLst>
              <a:ext uri="{FF2B5EF4-FFF2-40B4-BE49-F238E27FC236}">
                <a16:creationId xmlns:a16="http://schemas.microsoft.com/office/drawing/2014/main" id="{D1DE6D06-043E-E657-98A6-59EE98B91EE5}"/>
              </a:ext>
            </a:extLst>
          </p:cNvPr>
          <p:cNvSpPr txBox="1"/>
          <p:nvPr/>
        </p:nvSpPr>
        <p:spPr>
          <a:xfrm>
            <a:off x="3194755" y="210638"/>
            <a:ext cx="495649" cy="769441"/>
          </a:xfrm>
          <a:prstGeom prst="rect">
            <a:avLst/>
          </a:prstGeom>
          <a:noFill/>
        </p:spPr>
        <p:txBody>
          <a:bodyPr wrap="none" rtlCol="0">
            <a:spAutoFit/>
          </a:bodyPr>
          <a:lstStyle/>
          <a:p>
            <a:r>
              <a:rPr lang="en-US" sz="4400" dirty="0">
                <a:solidFill>
                  <a:schemeClr val="bg1"/>
                </a:solidFill>
                <a:effectLst>
                  <a:outerShdw blurRad="38100" dist="38100" dir="2700000" algn="tl">
                    <a:srgbClr val="000000">
                      <a:alpha val="43137"/>
                    </a:srgbClr>
                  </a:outerShdw>
                </a:effectLst>
                <a:latin typeface="ArcadeClassic" panose="00000400000000000000" pitchFamily="2" charset="0"/>
              </a:rPr>
              <a:t>2</a:t>
            </a:r>
          </a:p>
        </p:txBody>
      </p:sp>
      <p:sp>
        <p:nvSpPr>
          <p:cNvPr id="18" name="TextBox 17">
            <a:extLst>
              <a:ext uri="{FF2B5EF4-FFF2-40B4-BE49-F238E27FC236}">
                <a16:creationId xmlns:a16="http://schemas.microsoft.com/office/drawing/2014/main" id="{07DD57E6-D7DD-D0D9-83A1-3EE0E2AA320D}"/>
              </a:ext>
            </a:extLst>
          </p:cNvPr>
          <p:cNvSpPr txBox="1"/>
          <p:nvPr/>
        </p:nvSpPr>
        <p:spPr>
          <a:xfrm>
            <a:off x="5909126" y="123327"/>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3</a:t>
            </a:r>
          </a:p>
        </p:txBody>
      </p:sp>
      <p:sp>
        <p:nvSpPr>
          <p:cNvPr id="19" name="TextBox 18">
            <a:extLst>
              <a:ext uri="{FF2B5EF4-FFF2-40B4-BE49-F238E27FC236}">
                <a16:creationId xmlns:a16="http://schemas.microsoft.com/office/drawing/2014/main" id="{C7E68A17-C23B-61D7-7F80-DBD1B4962A77}"/>
              </a:ext>
            </a:extLst>
          </p:cNvPr>
          <p:cNvSpPr txBox="1"/>
          <p:nvPr/>
        </p:nvSpPr>
        <p:spPr>
          <a:xfrm>
            <a:off x="6833761" y="134616"/>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4</a:t>
            </a:r>
          </a:p>
        </p:txBody>
      </p:sp>
      <p:sp>
        <p:nvSpPr>
          <p:cNvPr id="22" name="TextBox 21">
            <a:extLst>
              <a:ext uri="{FF2B5EF4-FFF2-40B4-BE49-F238E27FC236}">
                <a16:creationId xmlns:a16="http://schemas.microsoft.com/office/drawing/2014/main" id="{DD7C7D1B-E3B1-3520-7550-061A929CB5F0}"/>
              </a:ext>
            </a:extLst>
          </p:cNvPr>
          <p:cNvSpPr txBox="1"/>
          <p:nvPr/>
        </p:nvSpPr>
        <p:spPr>
          <a:xfrm>
            <a:off x="8727410" y="1055296"/>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23" name="TextBox 22">
            <a:extLst>
              <a:ext uri="{FF2B5EF4-FFF2-40B4-BE49-F238E27FC236}">
                <a16:creationId xmlns:a16="http://schemas.microsoft.com/office/drawing/2014/main" id="{479A12DA-0D3F-9CB3-BBCD-A4CEB8173D26}"/>
              </a:ext>
            </a:extLst>
          </p:cNvPr>
          <p:cNvSpPr txBox="1"/>
          <p:nvPr/>
        </p:nvSpPr>
        <p:spPr>
          <a:xfrm>
            <a:off x="7809461" y="2023782"/>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24" name="TextBox 23">
            <a:extLst>
              <a:ext uri="{FF2B5EF4-FFF2-40B4-BE49-F238E27FC236}">
                <a16:creationId xmlns:a16="http://schemas.microsoft.com/office/drawing/2014/main" id="{5C9F997F-E645-A3AB-A4AF-009CE92CF067}"/>
              </a:ext>
            </a:extLst>
          </p:cNvPr>
          <p:cNvSpPr txBox="1"/>
          <p:nvPr/>
        </p:nvSpPr>
        <p:spPr>
          <a:xfrm>
            <a:off x="7798172" y="3058669"/>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25" name="TextBox 24">
            <a:extLst>
              <a:ext uri="{FF2B5EF4-FFF2-40B4-BE49-F238E27FC236}">
                <a16:creationId xmlns:a16="http://schemas.microsoft.com/office/drawing/2014/main" id="{5569AE92-9C0D-2F66-F785-2AC63F495684}"/>
              </a:ext>
            </a:extLst>
          </p:cNvPr>
          <p:cNvSpPr txBox="1"/>
          <p:nvPr/>
        </p:nvSpPr>
        <p:spPr>
          <a:xfrm>
            <a:off x="6883386" y="3945323"/>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47" name="TextBox 46">
            <a:extLst>
              <a:ext uri="{FF2B5EF4-FFF2-40B4-BE49-F238E27FC236}">
                <a16:creationId xmlns:a16="http://schemas.microsoft.com/office/drawing/2014/main" id="{0F19D96E-CAED-F2E4-C8E4-3333364CD45A}"/>
              </a:ext>
            </a:extLst>
          </p:cNvPr>
          <p:cNvSpPr txBox="1"/>
          <p:nvPr/>
        </p:nvSpPr>
        <p:spPr>
          <a:xfrm>
            <a:off x="7756495" y="123327"/>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5</a:t>
            </a:r>
          </a:p>
        </p:txBody>
      </p:sp>
      <p:sp>
        <p:nvSpPr>
          <p:cNvPr id="48" name="TextBox 47">
            <a:extLst>
              <a:ext uri="{FF2B5EF4-FFF2-40B4-BE49-F238E27FC236}">
                <a16:creationId xmlns:a16="http://schemas.microsoft.com/office/drawing/2014/main" id="{8F885175-0356-8B0A-8D3D-B07C54A29628}"/>
              </a:ext>
            </a:extLst>
          </p:cNvPr>
          <p:cNvSpPr txBox="1"/>
          <p:nvPr/>
        </p:nvSpPr>
        <p:spPr>
          <a:xfrm>
            <a:off x="8701807" y="108173"/>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6</a:t>
            </a:r>
          </a:p>
        </p:txBody>
      </p:sp>
      <p:pic>
        <p:nvPicPr>
          <p:cNvPr id="50" name="Picture 49" descr="Retro Grren baseball scoreboard isolated on white background">
            <a:extLst>
              <a:ext uri="{FF2B5EF4-FFF2-40B4-BE49-F238E27FC236}">
                <a16:creationId xmlns:a16="http://schemas.microsoft.com/office/drawing/2014/main" id="{6ACC26FB-8AA3-FB33-4A58-FCFC735ED899}"/>
              </a:ext>
            </a:extLst>
          </p:cNvPr>
          <p:cNvPicPr>
            <a:picLocks noChangeAspect="1"/>
          </p:cNvPicPr>
          <p:nvPr/>
        </p:nvPicPr>
        <p:blipFill rotWithShape="1">
          <a:blip r:embed="rId3">
            <a:extLst>
              <a:ext uri="{28A0092B-C50C-407E-A947-70E740481C1C}">
                <a14:useLocalDpi xmlns:a14="http://schemas.microsoft.com/office/drawing/2010/main" val="0"/>
              </a:ext>
            </a:extLst>
          </a:blip>
          <a:srcRect l="3286" t="51446" r="2786" b="28286"/>
          <a:stretch/>
        </p:blipFill>
        <p:spPr bwMode="auto">
          <a:xfrm>
            <a:off x="321731" y="4749275"/>
            <a:ext cx="11463868" cy="1148646"/>
          </a:xfrm>
          <a:prstGeom prst="rect">
            <a:avLst/>
          </a:prstGeom>
          <a:noFill/>
          <a:ln>
            <a:noFill/>
          </a:ln>
        </p:spPr>
      </p:pic>
      <p:pic>
        <p:nvPicPr>
          <p:cNvPr id="54" name="Picture 53" descr="Retro Grren baseball scoreboard isolated on white background">
            <a:extLst>
              <a:ext uri="{FF2B5EF4-FFF2-40B4-BE49-F238E27FC236}">
                <a16:creationId xmlns:a16="http://schemas.microsoft.com/office/drawing/2014/main" id="{F71EC5F1-FD43-17BE-35E3-AB5A2C8A7D40}"/>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846161" y="1013158"/>
            <a:ext cx="1509918" cy="991456"/>
          </a:xfrm>
          <a:prstGeom prst="rect">
            <a:avLst/>
          </a:prstGeom>
          <a:noFill/>
          <a:ln>
            <a:noFill/>
          </a:ln>
        </p:spPr>
      </p:pic>
      <p:pic>
        <p:nvPicPr>
          <p:cNvPr id="53" name="Picture 52" descr="Retro Grren baseball scoreboard isolated on white background">
            <a:extLst>
              <a:ext uri="{FF2B5EF4-FFF2-40B4-BE49-F238E27FC236}">
                <a16:creationId xmlns:a16="http://schemas.microsoft.com/office/drawing/2014/main" id="{50E07EF0-AA7F-9A8A-71A4-78EFBF26BA5C}"/>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29904" y="1007785"/>
            <a:ext cx="1509918" cy="991456"/>
          </a:xfrm>
          <a:prstGeom prst="rect">
            <a:avLst/>
          </a:prstGeom>
          <a:noFill/>
          <a:ln>
            <a:noFill/>
          </a:ln>
        </p:spPr>
      </p:pic>
      <p:pic>
        <p:nvPicPr>
          <p:cNvPr id="55" name="Picture 54" descr="Retro Grren baseball scoreboard isolated on white background">
            <a:extLst>
              <a:ext uri="{FF2B5EF4-FFF2-40B4-BE49-F238E27FC236}">
                <a16:creationId xmlns:a16="http://schemas.microsoft.com/office/drawing/2014/main" id="{E3670DEE-EC54-60E4-4A86-6E92F541434F}"/>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790199" y="1987260"/>
            <a:ext cx="1509918" cy="991456"/>
          </a:xfrm>
          <a:prstGeom prst="rect">
            <a:avLst/>
          </a:prstGeom>
          <a:noFill/>
          <a:ln>
            <a:noFill/>
          </a:ln>
        </p:spPr>
      </p:pic>
      <p:pic>
        <p:nvPicPr>
          <p:cNvPr id="56" name="Picture 55" descr="Retro Grren baseball scoreboard isolated on white background">
            <a:extLst>
              <a:ext uri="{FF2B5EF4-FFF2-40B4-BE49-F238E27FC236}">
                <a16:creationId xmlns:a16="http://schemas.microsoft.com/office/drawing/2014/main" id="{031926C4-FABF-5AFC-F10F-8C05EB0DF91F}"/>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29904" y="1983411"/>
            <a:ext cx="1509918" cy="991456"/>
          </a:xfrm>
          <a:prstGeom prst="rect">
            <a:avLst/>
          </a:prstGeom>
          <a:noFill/>
          <a:ln>
            <a:noFill/>
          </a:ln>
        </p:spPr>
      </p:pic>
      <p:pic>
        <p:nvPicPr>
          <p:cNvPr id="57" name="Picture 56" descr="Retro Grren baseball scoreboard isolated on white background">
            <a:extLst>
              <a:ext uri="{FF2B5EF4-FFF2-40B4-BE49-F238E27FC236}">
                <a16:creationId xmlns:a16="http://schemas.microsoft.com/office/drawing/2014/main" id="{342FA889-CFBC-23D0-756C-27AE449DA5D7}"/>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796812" y="2997538"/>
            <a:ext cx="1509918" cy="991456"/>
          </a:xfrm>
          <a:prstGeom prst="rect">
            <a:avLst/>
          </a:prstGeom>
          <a:noFill/>
          <a:ln>
            <a:noFill/>
          </a:ln>
        </p:spPr>
      </p:pic>
      <p:pic>
        <p:nvPicPr>
          <p:cNvPr id="58" name="Picture 57" descr="Retro Grren baseball scoreboard isolated on white background">
            <a:extLst>
              <a:ext uri="{FF2B5EF4-FFF2-40B4-BE49-F238E27FC236}">
                <a16:creationId xmlns:a16="http://schemas.microsoft.com/office/drawing/2014/main" id="{E19D3354-3FA5-6426-3189-4762FE6B5456}"/>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39796" y="2993949"/>
            <a:ext cx="1509918" cy="991456"/>
          </a:xfrm>
          <a:prstGeom prst="rect">
            <a:avLst/>
          </a:prstGeom>
          <a:noFill/>
          <a:ln>
            <a:noFill/>
          </a:ln>
        </p:spPr>
      </p:pic>
      <p:pic>
        <p:nvPicPr>
          <p:cNvPr id="59" name="Picture 58" descr="Retro Grren baseball scoreboard isolated on white background">
            <a:extLst>
              <a:ext uri="{FF2B5EF4-FFF2-40B4-BE49-F238E27FC236}">
                <a16:creationId xmlns:a16="http://schemas.microsoft.com/office/drawing/2014/main" id="{E31F20C2-B2D9-384A-C715-A1F1CE31ED0A}"/>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652485" y="3964244"/>
            <a:ext cx="1509918" cy="858679"/>
          </a:xfrm>
          <a:prstGeom prst="rect">
            <a:avLst/>
          </a:prstGeom>
          <a:noFill/>
          <a:ln>
            <a:noFill/>
          </a:ln>
        </p:spPr>
      </p:pic>
      <p:pic>
        <p:nvPicPr>
          <p:cNvPr id="60" name="Picture 59" descr="Retro Grren baseball scoreboard isolated on white background">
            <a:extLst>
              <a:ext uri="{FF2B5EF4-FFF2-40B4-BE49-F238E27FC236}">
                <a16:creationId xmlns:a16="http://schemas.microsoft.com/office/drawing/2014/main" id="{B9F518F2-F730-62BF-65B8-B41A76715208}"/>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31786" y="3967728"/>
            <a:ext cx="1509918" cy="855195"/>
          </a:xfrm>
          <a:prstGeom prst="rect">
            <a:avLst/>
          </a:prstGeom>
          <a:noFill/>
          <a:ln>
            <a:noFill/>
          </a:ln>
        </p:spPr>
      </p:pic>
      <p:pic>
        <p:nvPicPr>
          <p:cNvPr id="62" name="Picture 61" descr="Retro Grren baseball scoreboard isolated on white background">
            <a:extLst>
              <a:ext uri="{FF2B5EF4-FFF2-40B4-BE49-F238E27FC236}">
                <a16:creationId xmlns:a16="http://schemas.microsoft.com/office/drawing/2014/main" id="{676CB528-18F6-F398-60B7-B2B991420737}"/>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929326" y="4800682"/>
            <a:ext cx="1509918" cy="989489"/>
          </a:xfrm>
          <a:prstGeom prst="rect">
            <a:avLst/>
          </a:prstGeom>
          <a:noFill/>
          <a:ln>
            <a:noFill/>
          </a:ln>
        </p:spPr>
      </p:pic>
      <p:pic>
        <p:nvPicPr>
          <p:cNvPr id="63" name="Picture 62" descr="Retro Grren baseball scoreboard isolated on white background">
            <a:extLst>
              <a:ext uri="{FF2B5EF4-FFF2-40B4-BE49-F238E27FC236}">
                <a16:creationId xmlns:a16="http://schemas.microsoft.com/office/drawing/2014/main" id="{C67E17B6-9F60-220E-4F56-3F329A02F45E}"/>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07444" y="4798715"/>
            <a:ext cx="1509918" cy="991456"/>
          </a:xfrm>
          <a:prstGeom prst="rect">
            <a:avLst/>
          </a:prstGeom>
          <a:noFill/>
          <a:ln>
            <a:noFill/>
          </a:ln>
        </p:spPr>
      </p:pic>
      <p:pic>
        <p:nvPicPr>
          <p:cNvPr id="64" name="Picture 63" descr="Retro Grren baseball scoreboard isolated on white background">
            <a:extLst>
              <a:ext uri="{FF2B5EF4-FFF2-40B4-BE49-F238E27FC236}">
                <a16:creationId xmlns:a16="http://schemas.microsoft.com/office/drawing/2014/main" id="{524FD834-5CB9-EC10-2E91-6246F557DE38}"/>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1342846" y="294725"/>
            <a:ext cx="1509918" cy="746139"/>
          </a:xfrm>
          <a:prstGeom prst="rect">
            <a:avLst/>
          </a:prstGeom>
          <a:noFill/>
          <a:ln>
            <a:noFill/>
          </a:ln>
        </p:spPr>
      </p:pic>
      <p:pic>
        <p:nvPicPr>
          <p:cNvPr id="65" name="Picture 64" descr="Retro Grren baseball scoreboard isolated on white background">
            <a:extLst>
              <a:ext uri="{FF2B5EF4-FFF2-40B4-BE49-F238E27FC236}">
                <a16:creationId xmlns:a16="http://schemas.microsoft.com/office/drawing/2014/main" id="{F69ECCB6-D842-D0F3-E4D6-E12E96C526C6}"/>
              </a:ext>
            </a:extLst>
          </p:cNvPr>
          <p:cNvPicPr>
            <a:picLocks noChangeAspect="1"/>
          </p:cNvPicPr>
          <p:nvPr/>
        </p:nvPicPr>
        <p:blipFill rotWithShape="1">
          <a:blip r:embed="rId3">
            <a:extLst>
              <a:ext uri="{28A0092B-C50C-407E-A947-70E740481C1C}">
                <a14:useLocalDpi xmlns:a14="http://schemas.microsoft.com/office/drawing/2010/main" val="0"/>
              </a:ext>
            </a:extLst>
          </a:blip>
          <a:srcRect l="5390" t="52393" r="82239" b="30113"/>
          <a:stretch/>
        </p:blipFill>
        <p:spPr bwMode="auto">
          <a:xfrm>
            <a:off x="2421759" y="300134"/>
            <a:ext cx="1509918" cy="711500"/>
          </a:xfrm>
          <a:prstGeom prst="rect">
            <a:avLst/>
          </a:prstGeom>
          <a:noFill/>
          <a:ln>
            <a:noFill/>
          </a:ln>
        </p:spPr>
      </p:pic>
      <p:sp>
        <p:nvSpPr>
          <p:cNvPr id="66" name="TextBox 65">
            <a:extLst>
              <a:ext uri="{FF2B5EF4-FFF2-40B4-BE49-F238E27FC236}">
                <a16:creationId xmlns:a16="http://schemas.microsoft.com/office/drawing/2014/main" id="{A68D7EAB-37B3-2B4B-CF90-DCD1031456D2}"/>
              </a:ext>
            </a:extLst>
          </p:cNvPr>
          <p:cNvSpPr txBox="1"/>
          <p:nvPr/>
        </p:nvSpPr>
        <p:spPr>
          <a:xfrm>
            <a:off x="1428351" y="148526"/>
            <a:ext cx="1500732"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CITY</a:t>
            </a:r>
          </a:p>
        </p:txBody>
      </p:sp>
      <p:sp>
        <p:nvSpPr>
          <p:cNvPr id="67" name="TextBox 66">
            <a:extLst>
              <a:ext uri="{FF2B5EF4-FFF2-40B4-BE49-F238E27FC236}">
                <a16:creationId xmlns:a16="http://schemas.microsoft.com/office/drawing/2014/main" id="{82FFD72F-0DEB-E77E-6DE0-31FDF0E8C2D1}"/>
              </a:ext>
            </a:extLst>
          </p:cNvPr>
          <p:cNvSpPr txBox="1"/>
          <p:nvPr/>
        </p:nvSpPr>
        <p:spPr>
          <a:xfrm>
            <a:off x="4038537" y="125948"/>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1</a:t>
            </a:r>
          </a:p>
        </p:txBody>
      </p:sp>
      <p:sp>
        <p:nvSpPr>
          <p:cNvPr id="68" name="TextBox 67">
            <a:extLst>
              <a:ext uri="{FF2B5EF4-FFF2-40B4-BE49-F238E27FC236}">
                <a16:creationId xmlns:a16="http://schemas.microsoft.com/office/drawing/2014/main" id="{4DB00B53-10CE-1F8A-84C3-259299D4231A}"/>
              </a:ext>
            </a:extLst>
          </p:cNvPr>
          <p:cNvSpPr txBox="1"/>
          <p:nvPr/>
        </p:nvSpPr>
        <p:spPr>
          <a:xfrm>
            <a:off x="5000266" y="114659"/>
            <a:ext cx="607859"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2</a:t>
            </a:r>
          </a:p>
        </p:txBody>
      </p:sp>
      <p:sp>
        <p:nvSpPr>
          <p:cNvPr id="69" name="TextBox 68">
            <a:extLst>
              <a:ext uri="{FF2B5EF4-FFF2-40B4-BE49-F238E27FC236}">
                <a16:creationId xmlns:a16="http://schemas.microsoft.com/office/drawing/2014/main" id="{1049415C-A95B-E199-9324-869C463956C3}"/>
              </a:ext>
            </a:extLst>
          </p:cNvPr>
          <p:cNvSpPr txBox="1"/>
          <p:nvPr/>
        </p:nvSpPr>
        <p:spPr>
          <a:xfrm>
            <a:off x="9658408" y="131672"/>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7</a:t>
            </a:r>
          </a:p>
        </p:txBody>
      </p:sp>
      <p:sp>
        <p:nvSpPr>
          <p:cNvPr id="70" name="TextBox 69">
            <a:extLst>
              <a:ext uri="{FF2B5EF4-FFF2-40B4-BE49-F238E27FC236}">
                <a16:creationId xmlns:a16="http://schemas.microsoft.com/office/drawing/2014/main" id="{9AF199BE-897B-1D1F-D78C-E5FE97A5C3F5}"/>
              </a:ext>
            </a:extLst>
          </p:cNvPr>
          <p:cNvSpPr txBox="1"/>
          <p:nvPr/>
        </p:nvSpPr>
        <p:spPr>
          <a:xfrm>
            <a:off x="10727648" y="122395"/>
            <a:ext cx="587020" cy="1015663"/>
          </a:xfrm>
          <a:prstGeom prst="rect">
            <a:avLst/>
          </a:prstGeom>
          <a:noFill/>
        </p:spPr>
        <p:txBody>
          <a:bodyPr wrap="none" rtlCol="0">
            <a:spAutoFit/>
          </a:bodyPr>
          <a:lstStyle/>
          <a:p>
            <a:r>
              <a:rPr lang="en-US" sz="6000" dirty="0">
                <a:solidFill>
                  <a:schemeClr val="bg1"/>
                </a:solidFill>
                <a:effectLst>
                  <a:outerShdw blurRad="38100" dist="38100" dir="2700000" algn="tl">
                    <a:srgbClr val="000000">
                      <a:alpha val="43137"/>
                    </a:srgbClr>
                  </a:outerShdw>
                </a:effectLst>
                <a:latin typeface="Aptos Display" panose="020B0004020202020204" pitchFamily="34" charset="0"/>
              </a:rPr>
              <a:t>8</a:t>
            </a:r>
          </a:p>
        </p:txBody>
      </p:sp>
      <p:sp>
        <p:nvSpPr>
          <p:cNvPr id="71" name="TextBox 70">
            <a:extLst>
              <a:ext uri="{FF2B5EF4-FFF2-40B4-BE49-F238E27FC236}">
                <a16:creationId xmlns:a16="http://schemas.microsoft.com/office/drawing/2014/main" id="{EE5BB24D-6790-8CBC-EEED-1BB7021B80F0}"/>
              </a:ext>
            </a:extLst>
          </p:cNvPr>
          <p:cNvSpPr txBox="1"/>
          <p:nvPr/>
        </p:nvSpPr>
        <p:spPr>
          <a:xfrm>
            <a:off x="6883386" y="4800508"/>
            <a:ext cx="566181" cy="923330"/>
          </a:xfrm>
          <a:prstGeom prst="rect">
            <a:avLst/>
          </a:prstGeom>
          <a:noFill/>
        </p:spPr>
        <p:txBody>
          <a:bodyPr wrap="none" rtlCol="0">
            <a:spAutoFit/>
          </a:bodyPr>
          <a:lstStyle/>
          <a:p>
            <a:r>
              <a:rPr lang="en-US" sz="5400" dirty="0">
                <a:solidFill>
                  <a:schemeClr val="bg1"/>
                </a:solidFill>
                <a:effectLst>
                  <a:outerShdw blurRad="38100" dist="38100" dir="2700000" algn="tl">
                    <a:srgbClr val="000000">
                      <a:alpha val="43137"/>
                    </a:srgbClr>
                  </a:outerShdw>
                </a:effectLst>
                <a:latin typeface="Aptos Display" panose="020B0004020202020204" pitchFamily="34" charset="0"/>
              </a:rPr>
              <a:t>X</a:t>
            </a:r>
          </a:p>
        </p:txBody>
      </p:sp>
      <p:sp>
        <p:nvSpPr>
          <p:cNvPr id="73" name="TextBox 72">
            <a:extLst>
              <a:ext uri="{FF2B5EF4-FFF2-40B4-BE49-F238E27FC236}">
                <a16:creationId xmlns:a16="http://schemas.microsoft.com/office/drawing/2014/main" id="{429A793D-A565-0060-87A0-5A08E2CB2584}"/>
              </a:ext>
            </a:extLst>
          </p:cNvPr>
          <p:cNvSpPr txBox="1"/>
          <p:nvPr/>
        </p:nvSpPr>
        <p:spPr>
          <a:xfrm>
            <a:off x="1060067" y="1082881"/>
            <a:ext cx="1953740" cy="769441"/>
          </a:xfrm>
          <a:prstGeom prst="rect">
            <a:avLst/>
          </a:prstGeom>
          <a:noFill/>
        </p:spPr>
        <p:txBody>
          <a:bodyPr wrap="none" rtlCol="0">
            <a:spAutoFit/>
          </a:bodyPr>
          <a:lstStyle/>
          <a:p>
            <a:r>
              <a:rPr lang="en-US" sz="4400" dirty="0">
                <a:solidFill>
                  <a:schemeClr val="bg1"/>
                </a:solidFill>
                <a:effectLst>
                  <a:outerShdw blurRad="38100" dist="38100" dir="2700000" algn="tl">
                    <a:srgbClr val="000000">
                      <a:alpha val="43137"/>
                    </a:srgbClr>
                  </a:outerShdw>
                </a:effectLst>
                <a:latin typeface="Aptos Display" panose="020B0004020202020204" pitchFamily="34" charset="0"/>
              </a:rPr>
              <a:t>AUSTIN</a:t>
            </a:r>
          </a:p>
        </p:txBody>
      </p:sp>
      <p:sp>
        <p:nvSpPr>
          <p:cNvPr id="74" name="TextBox 73">
            <a:extLst>
              <a:ext uri="{FF2B5EF4-FFF2-40B4-BE49-F238E27FC236}">
                <a16:creationId xmlns:a16="http://schemas.microsoft.com/office/drawing/2014/main" id="{E2A83116-EB93-C0BE-6E21-651CC613A189}"/>
              </a:ext>
            </a:extLst>
          </p:cNvPr>
          <p:cNvSpPr txBox="1"/>
          <p:nvPr/>
        </p:nvSpPr>
        <p:spPr>
          <a:xfrm>
            <a:off x="673784" y="2076554"/>
            <a:ext cx="2807948"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CHARLOTTE</a:t>
            </a:r>
          </a:p>
        </p:txBody>
      </p:sp>
      <p:sp>
        <p:nvSpPr>
          <p:cNvPr id="75" name="TextBox 74">
            <a:extLst>
              <a:ext uri="{FF2B5EF4-FFF2-40B4-BE49-F238E27FC236}">
                <a16:creationId xmlns:a16="http://schemas.microsoft.com/office/drawing/2014/main" id="{B1473A7E-4B2F-B9A6-6F4C-509E380EF1FB}"/>
              </a:ext>
            </a:extLst>
          </p:cNvPr>
          <p:cNvSpPr txBox="1"/>
          <p:nvPr/>
        </p:nvSpPr>
        <p:spPr>
          <a:xfrm>
            <a:off x="920013" y="3134251"/>
            <a:ext cx="2604944"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PORTLAND</a:t>
            </a:r>
          </a:p>
        </p:txBody>
      </p:sp>
      <p:sp>
        <p:nvSpPr>
          <p:cNvPr id="76" name="TextBox 75">
            <a:extLst>
              <a:ext uri="{FF2B5EF4-FFF2-40B4-BE49-F238E27FC236}">
                <a16:creationId xmlns:a16="http://schemas.microsoft.com/office/drawing/2014/main" id="{F7A790A0-E310-329E-7AD7-04B2329A83EE}"/>
              </a:ext>
            </a:extLst>
          </p:cNvPr>
          <p:cNvSpPr txBox="1"/>
          <p:nvPr/>
        </p:nvSpPr>
        <p:spPr>
          <a:xfrm>
            <a:off x="516520" y="4020517"/>
            <a:ext cx="3419269"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JACKSONVILLE</a:t>
            </a:r>
          </a:p>
        </p:txBody>
      </p:sp>
      <p:sp>
        <p:nvSpPr>
          <p:cNvPr id="77" name="TextBox 76">
            <a:extLst>
              <a:ext uri="{FF2B5EF4-FFF2-40B4-BE49-F238E27FC236}">
                <a16:creationId xmlns:a16="http://schemas.microsoft.com/office/drawing/2014/main" id="{05C79A3A-A70E-11AA-FAAF-370CC3504F57}"/>
              </a:ext>
            </a:extLst>
          </p:cNvPr>
          <p:cNvSpPr txBox="1"/>
          <p:nvPr/>
        </p:nvSpPr>
        <p:spPr>
          <a:xfrm>
            <a:off x="868739" y="4903305"/>
            <a:ext cx="2641557" cy="707886"/>
          </a:xfrm>
          <a:prstGeom prst="rect">
            <a:avLst/>
          </a:prstGeom>
          <a:noFill/>
        </p:spPr>
        <p:txBody>
          <a:bodyPr wrap="none" rtlCol="0">
            <a:spAutoFit/>
          </a:bodyPr>
          <a:lstStyle/>
          <a:p>
            <a:r>
              <a:rPr lang="en-US" sz="4000" dirty="0">
                <a:solidFill>
                  <a:schemeClr val="bg1"/>
                </a:solidFill>
                <a:effectLst>
                  <a:outerShdw blurRad="38100" dist="38100" dir="2700000" algn="tl">
                    <a:srgbClr val="000000">
                      <a:alpha val="43137"/>
                    </a:srgbClr>
                  </a:outerShdw>
                </a:effectLst>
                <a:latin typeface="Aptos Display" panose="020B0004020202020204" pitchFamily="34" charset="0"/>
              </a:rPr>
              <a:t>NASHVILLE</a:t>
            </a:r>
          </a:p>
        </p:txBody>
      </p:sp>
    </p:spTree>
    <p:extLst>
      <p:ext uri="{BB962C8B-B14F-4D97-AF65-F5344CB8AC3E}">
        <p14:creationId xmlns:p14="http://schemas.microsoft.com/office/powerpoint/2010/main" val="2778494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F38C493-AD2F-142D-BC38-E23E9563AF55}"/>
              </a:ext>
            </a:extLst>
          </p:cNvPr>
          <p:cNvGrpSpPr/>
          <p:nvPr/>
        </p:nvGrpSpPr>
        <p:grpSpPr>
          <a:xfrm>
            <a:off x="0" y="0"/>
            <a:ext cx="12192000" cy="6852927"/>
            <a:chOff x="0" y="0"/>
            <a:chExt cx="12192000" cy="6852927"/>
          </a:xfrm>
        </p:grpSpPr>
        <p:pic>
          <p:nvPicPr>
            <p:cNvPr id="5"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BB11C4A6-5D6F-6BDF-8722-2C5BC458F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81"/>
            <a:stretch/>
          </p:blipFill>
          <p:spPr bwMode="auto">
            <a:xfrm>
              <a:off x="0" y="0"/>
              <a:ext cx="12192000" cy="68529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5BA424A9-1F9D-01B9-A303-3E70952B3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676AD295-44E3-7931-83CD-06B30FCEEF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7F6BBA5D-8DE2-651B-B9B8-AEB4536290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B03EA69F-E5E0-7526-5628-3399C24F31E7}"/>
              </a:ext>
            </a:extLst>
          </p:cNvPr>
          <p:cNvGrpSpPr/>
          <p:nvPr/>
        </p:nvGrpSpPr>
        <p:grpSpPr>
          <a:xfrm>
            <a:off x="6883653" y="3234267"/>
            <a:ext cx="5460747" cy="3771060"/>
            <a:chOff x="6731253" y="3081867"/>
            <a:chExt cx="5460747" cy="3771060"/>
          </a:xfrm>
        </p:grpSpPr>
        <p:pic>
          <p:nvPicPr>
            <p:cNvPr id="12"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37E0E891-39CC-CD5B-C5E6-142053DFB3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67E25178-D6C2-8AB2-2B18-DC5C217B4F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7DC22AD4-0483-DF2A-7050-26EF8F7955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a:extLst>
              <a:ext uri="{FF2B5EF4-FFF2-40B4-BE49-F238E27FC236}">
                <a16:creationId xmlns:a16="http://schemas.microsoft.com/office/drawing/2014/main" id="{ABF44D79-9F33-36CC-DAAD-30F6C0C67476}"/>
              </a:ext>
            </a:extLst>
          </p:cNvPr>
          <p:cNvSpPr txBox="1"/>
          <p:nvPr/>
        </p:nvSpPr>
        <p:spPr>
          <a:xfrm>
            <a:off x="3279042" y="583166"/>
            <a:ext cx="5633915" cy="923330"/>
          </a:xfrm>
          <a:prstGeom prst="rect">
            <a:avLst/>
          </a:prstGeom>
          <a:noFill/>
        </p:spPr>
        <p:txBody>
          <a:bodyPr wrap="none" rtlCol="0">
            <a:spAutoFit/>
          </a:bodyPr>
          <a:lstStyle/>
          <a:p>
            <a:r>
              <a:rPr lang="en-US" sz="5400" dirty="0">
                <a:solidFill>
                  <a:schemeClr val="bg1"/>
                </a:solidFill>
                <a:latin typeface="Aptos Display" panose="020B0004020202020204" pitchFamily="34" charset="0"/>
              </a:rPr>
              <a:t>WHY CHARLOTTE?</a:t>
            </a:r>
          </a:p>
        </p:txBody>
      </p:sp>
      <p:sp>
        <p:nvSpPr>
          <p:cNvPr id="18" name="Rectangle 17">
            <a:extLst>
              <a:ext uri="{FF2B5EF4-FFF2-40B4-BE49-F238E27FC236}">
                <a16:creationId xmlns:a16="http://schemas.microsoft.com/office/drawing/2014/main" id="{DC48FC8A-DDA3-B3B2-2EE2-BF65489D0D30}"/>
              </a:ext>
            </a:extLst>
          </p:cNvPr>
          <p:cNvSpPr/>
          <p:nvPr/>
        </p:nvSpPr>
        <p:spPr>
          <a:xfrm>
            <a:off x="902825" y="1986304"/>
            <a:ext cx="3646026" cy="178512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ED28392-2F8A-018A-97FB-45A68C7A5306}"/>
              </a:ext>
            </a:extLst>
          </p:cNvPr>
          <p:cNvSpPr txBox="1"/>
          <p:nvPr/>
        </p:nvSpPr>
        <p:spPr>
          <a:xfrm>
            <a:off x="1060959" y="2063257"/>
            <a:ext cx="3329758" cy="1631216"/>
          </a:xfrm>
          <a:prstGeom prst="rect">
            <a:avLst/>
          </a:prstGeom>
          <a:noFill/>
        </p:spPr>
        <p:txBody>
          <a:bodyPr wrap="none" rtlCol="0">
            <a:spAutoFit/>
          </a:bodyPr>
          <a:lstStyle/>
          <a:p>
            <a:pPr algn="ctr"/>
            <a:r>
              <a:rPr lang="en-US" sz="4400" dirty="0">
                <a:solidFill>
                  <a:schemeClr val="bg1"/>
                </a:solidFill>
                <a:latin typeface="Aptos Display" panose="020B0004020202020204" pitchFamily="34" charset="0"/>
              </a:rPr>
              <a:t>CHARLOTTE</a:t>
            </a:r>
          </a:p>
          <a:p>
            <a:pPr algn="ctr"/>
            <a:r>
              <a:rPr lang="en-US" sz="2800" dirty="0">
                <a:solidFill>
                  <a:schemeClr val="bg1"/>
                </a:solidFill>
                <a:latin typeface="Aptos Display" panose="020B0004020202020204" pitchFamily="34" charset="0"/>
              </a:rPr>
              <a:t>POP OF 890K</a:t>
            </a:r>
          </a:p>
          <a:p>
            <a:pPr algn="ctr"/>
            <a:r>
              <a:rPr lang="en-US" sz="2800" dirty="0">
                <a:solidFill>
                  <a:schemeClr val="bg1"/>
                </a:solidFill>
                <a:latin typeface="Aptos Display" panose="020B0004020202020204" pitchFamily="34" charset="0"/>
              </a:rPr>
              <a:t>250 MILES FROM ATL</a:t>
            </a:r>
          </a:p>
        </p:txBody>
      </p:sp>
      <p:sp>
        <p:nvSpPr>
          <p:cNvPr id="19" name="Rectangle 18">
            <a:extLst>
              <a:ext uri="{FF2B5EF4-FFF2-40B4-BE49-F238E27FC236}">
                <a16:creationId xmlns:a16="http://schemas.microsoft.com/office/drawing/2014/main" id="{CECC604A-1E58-4B95-2C1C-05F897A72E5A}"/>
              </a:ext>
            </a:extLst>
          </p:cNvPr>
          <p:cNvSpPr/>
          <p:nvPr/>
        </p:nvSpPr>
        <p:spPr>
          <a:xfrm>
            <a:off x="6846494" y="2024184"/>
            <a:ext cx="4542995" cy="174724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E31FC40-3BDF-394E-22E0-0326EEB0F9C1}"/>
              </a:ext>
            </a:extLst>
          </p:cNvPr>
          <p:cNvSpPr txBox="1"/>
          <p:nvPr/>
        </p:nvSpPr>
        <p:spPr>
          <a:xfrm>
            <a:off x="7076510" y="2046098"/>
            <a:ext cx="4084773" cy="1631216"/>
          </a:xfrm>
          <a:prstGeom prst="rect">
            <a:avLst/>
          </a:prstGeom>
          <a:noFill/>
        </p:spPr>
        <p:txBody>
          <a:bodyPr wrap="none" rtlCol="0">
            <a:spAutoFit/>
          </a:bodyPr>
          <a:lstStyle/>
          <a:p>
            <a:pPr algn="ctr"/>
            <a:r>
              <a:rPr lang="en-US" sz="4400" dirty="0">
                <a:solidFill>
                  <a:schemeClr val="bg1"/>
                </a:solidFill>
                <a:latin typeface="Aptos Display" panose="020B0004020202020204" pitchFamily="34" charset="0"/>
              </a:rPr>
              <a:t>PORTLAND</a:t>
            </a:r>
          </a:p>
          <a:p>
            <a:pPr algn="ctr"/>
            <a:r>
              <a:rPr lang="en-US" sz="2800" dirty="0">
                <a:solidFill>
                  <a:schemeClr val="bg1"/>
                </a:solidFill>
                <a:latin typeface="Aptos Display" panose="020B0004020202020204" pitchFamily="34" charset="0"/>
              </a:rPr>
              <a:t>POP OF 640K</a:t>
            </a:r>
          </a:p>
          <a:p>
            <a:pPr algn="ctr"/>
            <a:r>
              <a:rPr lang="en-US" sz="2800" dirty="0">
                <a:solidFill>
                  <a:schemeClr val="bg1"/>
                </a:solidFill>
                <a:latin typeface="Aptos Display" panose="020B0004020202020204" pitchFamily="34" charset="0"/>
              </a:rPr>
              <a:t>170 MILES FROM SEATTLE</a:t>
            </a:r>
          </a:p>
        </p:txBody>
      </p:sp>
    </p:spTree>
    <p:extLst>
      <p:ext uri="{BB962C8B-B14F-4D97-AF65-F5344CB8AC3E}">
        <p14:creationId xmlns:p14="http://schemas.microsoft.com/office/powerpoint/2010/main" val="690272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DE25E9-4166-63F3-C7AD-1A57CF64F18C}"/>
              </a:ext>
            </a:extLst>
          </p:cNvPr>
          <p:cNvPicPr>
            <a:picLocks noChangeAspect="1"/>
          </p:cNvPicPr>
          <p:nvPr/>
        </p:nvPicPr>
        <p:blipFill rotWithShape="1">
          <a:blip r:embed="rId2"/>
          <a:srcRect l="56298" t="31152" r="18069" b="28697"/>
          <a:stretch/>
        </p:blipFill>
        <p:spPr>
          <a:xfrm>
            <a:off x="0" y="0"/>
            <a:ext cx="12208382" cy="6858000"/>
          </a:xfrm>
          <a:prstGeom prst="rect">
            <a:avLst/>
          </a:prstGeom>
        </p:spPr>
      </p:pic>
    </p:spTree>
    <p:extLst>
      <p:ext uri="{BB962C8B-B14F-4D97-AF65-F5344CB8AC3E}">
        <p14:creationId xmlns:p14="http://schemas.microsoft.com/office/powerpoint/2010/main" val="1362412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058DD72-397C-C72C-9C18-2B97EF02A72E}"/>
              </a:ext>
            </a:extLst>
          </p:cNvPr>
          <p:cNvGrpSpPr/>
          <p:nvPr/>
        </p:nvGrpSpPr>
        <p:grpSpPr>
          <a:xfrm>
            <a:off x="0" y="0"/>
            <a:ext cx="12192000" cy="6852927"/>
            <a:chOff x="0" y="0"/>
            <a:chExt cx="12192000" cy="6852927"/>
          </a:xfrm>
        </p:grpSpPr>
        <p:pic>
          <p:nvPicPr>
            <p:cNvPr id="5"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D7A93297-1AB0-B729-5AB7-FD2126BDFF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81"/>
            <a:stretch/>
          </p:blipFill>
          <p:spPr bwMode="auto">
            <a:xfrm>
              <a:off x="0" y="0"/>
              <a:ext cx="12192000" cy="68529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A6A0B90F-A54E-2BAB-74D2-DEBC11E222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89" t="54265" r="67130" b="32246"/>
            <a:stretch/>
          </p:blipFill>
          <p:spPr bwMode="auto">
            <a:xfrm rot="2080692" flipH="1">
              <a:off x="6731253" y="4458571"/>
              <a:ext cx="1173598" cy="7914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834CCBA6-0CCA-5B11-9B18-696DF82A2E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7" t="73027" b="5879"/>
            <a:stretch/>
          </p:blipFill>
          <p:spPr bwMode="auto">
            <a:xfrm>
              <a:off x="7729359" y="4786489"/>
              <a:ext cx="4363834" cy="20664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 base on the field in the baseball diamond Groomed softball and baseball diamond at night.  Bright stadium lights illuminate the red sand and green grass field while darkness isolates the field from its surroundings.  No players on the field. Softball - Sport Stock Photo">
              <a:extLst>
                <a:ext uri="{FF2B5EF4-FFF2-40B4-BE49-F238E27FC236}">
                  <a16:creationId xmlns:a16="http://schemas.microsoft.com/office/drawing/2014/main" id="{D5EDFACC-5F0D-A07C-AAA6-77CC30CCF2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85" t="40466" b="39068"/>
            <a:stretch/>
          </p:blipFill>
          <p:spPr bwMode="auto">
            <a:xfrm>
              <a:off x="7729359" y="3081867"/>
              <a:ext cx="4462641" cy="204328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CC1C0345-93B7-42FB-8E81-F3EE43476DDC}"/>
              </a:ext>
            </a:extLst>
          </p:cNvPr>
          <p:cNvSpPr txBox="1"/>
          <p:nvPr/>
        </p:nvSpPr>
        <p:spPr>
          <a:xfrm>
            <a:off x="3395472" y="1354096"/>
            <a:ext cx="5401055" cy="2308324"/>
          </a:xfrm>
          <a:prstGeom prst="rect">
            <a:avLst/>
          </a:prstGeom>
          <a:noFill/>
        </p:spPr>
        <p:txBody>
          <a:bodyPr wrap="square" rtlCol="0">
            <a:spAutoFit/>
          </a:bodyPr>
          <a:lstStyle/>
          <a:p>
            <a:pPr algn="ctr"/>
            <a:r>
              <a:rPr lang="en-US" sz="72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ANY QUESTIONS?</a:t>
            </a:r>
          </a:p>
        </p:txBody>
      </p:sp>
    </p:spTree>
    <p:extLst>
      <p:ext uri="{BB962C8B-B14F-4D97-AF65-F5344CB8AC3E}">
        <p14:creationId xmlns:p14="http://schemas.microsoft.com/office/powerpoint/2010/main" val="121560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A722501-F67A-309F-15C7-33226CEB5DB5}"/>
              </a:ext>
            </a:extLst>
          </p:cNvPr>
          <p:cNvGrpSpPr/>
          <p:nvPr/>
        </p:nvGrpSpPr>
        <p:grpSpPr>
          <a:xfrm>
            <a:off x="0" y="0"/>
            <a:ext cx="12192000" cy="6857999"/>
            <a:chOff x="0" y="0"/>
            <a:chExt cx="12192000" cy="6857999"/>
          </a:xfrm>
        </p:grpSpPr>
        <p:pic>
          <p:nvPicPr>
            <p:cNvPr id="5" name="Picture 4" descr="Baseball diamond at night  Baseball - Sport Stock Photo">
              <a:extLst>
                <a:ext uri="{FF2B5EF4-FFF2-40B4-BE49-F238E27FC236}">
                  <a16:creationId xmlns:a16="http://schemas.microsoft.com/office/drawing/2014/main" id="{7049D9E7-8025-672A-943D-4D1C7ECBBD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aseball diamond at night  Baseball - Sport Stock Photo">
              <a:extLst>
                <a:ext uri="{FF2B5EF4-FFF2-40B4-BE49-F238E27FC236}">
                  <a16:creationId xmlns:a16="http://schemas.microsoft.com/office/drawing/2014/main" id="{0B835B38-9588-D4EC-9084-4B3663C766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7061AA4A-403C-26F0-773A-5509E22D7E79}"/>
              </a:ext>
            </a:extLst>
          </p:cNvPr>
          <p:cNvSpPr txBox="1"/>
          <p:nvPr/>
        </p:nvSpPr>
        <p:spPr>
          <a:xfrm>
            <a:off x="3617437" y="1529139"/>
            <a:ext cx="4957126" cy="3508653"/>
          </a:xfrm>
          <a:prstGeom prst="rect">
            <a:avLst/>
          </a:prstGeom>
          <a:noFill/>
        </p:spPr>
        <p:txBody>
          <a:bodyPr wrap="none" rtlCol="0">
            <a:spAutoFit/>
          </a:bodyPr>
          <a:lstStyle/>
          <a:p>
            <a:pPr algn="ctr"/>
            <a:r>
              <a:rPr lang="en-US" sz="5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DATA SOURCES:</a:t>
            </a:r>
            <a:b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br>
            <a:endPar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endParaRP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CENSUS.GOV</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CENSUSREPORTER.ORG</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SPONSORPULSE.COM</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STATISTA.COM</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BASEBALL-REFERENCE.COM</a:t>
            </a:r>
          </a:p>
          <a:p>
            <a:pPr marL="285750" indent="-285750">
              <a:buFont typeface="Arial" panose="020B0604020202020204" pitchFamily="34" charset="0"/>
              <a:buChar char="•"/>
            </a:pP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ESPN</a:t>
            </a:r>
          </a:p>
        </p:txBody>
      </p:sp>
    </p:spTree>
    <p:extLst>
      <p:ext uri="{BB962C8B-B14F-4D97-AF65-F5344CB8AC3E}">
        <p14:creationId xmlns:p14="http://schemas.microsoft.com/office/powerpoint/2010/main" val="50486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Microsoft Power BI">
                <a:extLst>
                  <a:ext uri="{FF2B5EF4-FFF2-40B4-BE49-F238E27FC236}">
                    <a16:creationId xmlns:a16="http://schemas.microsoft.com/office/drawing/2014/main" id="{B9D85073-4F12-49E4-2012-E874EA4D2180}"/>
                  </a:ext>
                </a:extLst>
              </p:cNvPr>
              <p:cNvGraphicFramePr>
                <a:graphicFrameLocks noGrp="1"/>
              </p:cNvGraphicFramePr>
              <p:nvPr>
                <p:extLst>
                  <p:ext uri="{D42A27DB-BD31-4B8C-83A1-F6EECF244321}">
                    <p14:modId xmlns:p14="http://schemas.microsoft.com/office/powerpoint/2010/main" val="533577484"/>
                  </p:ext>
                </p:extLst>
              </p:nvPr>
            </p:nvGraphicFramePr>
            <p:xfrm>
              <a:off x="0" y="11575"/>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title="Microsoft Power BI">
                <a:extLst>
                  <a:ext uri="{FF2B5EF4-FFF2-40B4-BE49-F238E27FC236}">
                    <a16:creationId xmlns:a16="http://schemas.microsoft.com/office/drawing/2014/main" id="{B9D85073-4F12-49E4-2012-E874EA4D2180}"/>
                  </a:ext>
                </a:extLst>
              </p:cNvPr>
              <p:cNvPicPr>
                <a:picLocks noGrp="1" noRot="1" noChangeAspect="1" noMove="1" noResize="1" noEditPoints="1" noAdjustHandles="1" noChangeArrowheads="1" noChangeShapeType="1"/>
              </p:cNvPicPr>
              <p:nvPr/>
            </p:nvPicPr>
            <p:blipFill>
              <a:blip r:embed="rId3"/>
              <a:stretch>
                <a:fillRect/>
              </a:stretch>
            </p:blipFill>
            <p:spPr>
              <a:xfrm>
                <a:off x="0" y="11575"/>
                <a:ext cx="12192000" cy="6858000"/>
              </a:xfrm>
              <a:prstGeom prst="rect">
                <a:avLst/>
              </a:prstGeom>
            </p:spPr>
          </p:pic>
        </mc:Fallback>
      </mc:AlternateContent>
    </p:spTree>
    <p:extLst>
      <p:ext uri="{BB962C8B-B14F-4D97-AF65-F5344CB8AC3E}">
        <p14:creationId xmlns:p14="http://schemas.microsoft.com/office/powerpoint/2010/main" val="87788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2163609" y="1201915"/>
            <a:ext cx="7409785"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POTENTIAL CITIES:</a:t>
            </a:r>
          </a:p>
        </p:txBody>
      </p:sp>
      <p:sp>
        <p:nvSpPr>
          <p:cNvPr id="2" name="TextBox 1">
            <a:extLst>
              <a:ext uri="{FF2B5EF4-FFF2-40B4-BE49-F238E27FC236}">
                <a16:creationId xmlns:a16="http://schemas.microsoft.com/office/drawing/2014/main" id="{31892DD9-9D9D-E27E-3A67-5EADBD59B697}"/>
              </a:ext>
            </a:extLst>
          </p:cNvPr>
          <p:cNvSpPr txBox="1"/>
          <p:nvPr/>
        </p:nvSpPr>
        <p:spPr>
          <a:xfrm>
            <a:off x="2772723" y="2402244"/>
            <a:ext cx="2564998" cy="1938992"/>
          </a:xfrm>
          <a:prstGeom prst="rect">
            <a:avLst/>
          </a:prstGeom>
          <a:noFill/>
        </p:spPr>
        <p:txBody>
          <a:bodyPr wrap="none" rtlCol="0">
            <a:spAutoFit/>
          </a:bodyPr>
          <a:lstStyle/>
          <a:p>
            <a:r>
              <a:rPr lang="en-US" sz="2400" dirty="0">
                <a:solidFill>
                  <a:schemeClr val="bg1"/>
                </a:solidFill>
                <a:latin typeface="Aptos Display" panose="020B0004020202020204" pitchFamily="34" charset="0"/>
              </a:rPr>
              <a:t>AUSTIN, TX</a:t>
            </a:r>
          </a:p>
          <a:p>
            <a:r>
              <a:rPr lang="en-US" sz="2400" dirty="0">
                <a:solidFill>
                  <a:schemeClr val="bg1"/>
                </a:solidFill>
                <a:latin typeface="Aptos Display" panose="020B0004020202020204" pitchFamily="34" charset="0"/>
              </a:rPr>
              <a:t>CHARLOTTE, NC</a:t>
            </a:r>
          </a:p>
          <a:p>
            <a:r>
              <a:rPr lang="en-US" sz="2400" dirty="0">
                <a:solidFill>
                  <a:schemeClr val="bg1"/>
                </a:solidFill>
                <a:latin typeface="Aptos Display" panose="020B0004020202020204" pitchFamily="34" charset="0"/>
              </a:rPr>
              <a:t>EL PASO, TX</a:t>
            </a:r>
          </a:p>
          <a:p>
            <a:r>
              <a:rPr lang="en-US" sz="2400" dirty="0">
                <a:solidFill>
                  <a:schemeClr val="bg1"/>
                </a:solidFill>
                <a:latin typeface="Aptos Display" panose="020B0004020202020204" pitchFamily="34" charset="0"/>
              </a:rPr>
              <a:t>INDIANAPOLIS, IN</a:t>
            </a:r>
          </a:p>
          <a:p>
            <a:r>
              <a:rPr lang="en-US" sz="2400" dirty="0">
                <a:solidFill>
                  <a:schemeClr val="bg1"/>
                </a:solidFill>
                <a:latin typeface="Aptos Display" panose="020B0004020202020204" pitchFamily="34" charset="0"/>
              </a:rPr>
              <a:t>JACKSONVILLE, FL</a:t>
            </a:r>
          </a:p>
        </p:txBody>
      </p:sp>
      <p:sp>
        <p:nvSpPr>
          <p:cNvPr id="3" name="TextBox 2">
            <a:extLst>
              <a:ext uri="{FF2B5EF4-FFF2-40B4-BE49-F238E27FC236}">
                <a16:creationId xmlns:a16="http://schemas.microsoft.com/office/drawing/2014/main" id="{624F144E-53D9-2CD6-EFCF-26D1A60B85BE}"/>
              </a:ext>
            </a:extLst>
          </p:cNvPr>
          <p:cNvSpPr txBox="1"/>
          <p:nvPr/>
        </p:nvSpPr>
        <p:spPr>
          <a:xfrm>
            <a:off x="6285720" y="2402244"/>
            <a:ext cx="2479140" cy="1938992"/>
          </a:xfrm>
          <a:prstGeom prst="rect">
            <a:avLst/>
          </a:prstGeom>
          <a:noFill/>
        </p:spPr>
        <p:txBody>
          <a:bodyPr wrap="none" rtlCol="0">
            <a:spAutoFit/>
          </a:bodyPr>
          <a:lstStyle/>
          <a:p>
            <a:r>
              <a:rPr lang="en-US" sz="2400" dirty="0">
                <a:solidFill>
                  <a:schemeClr val="bg1"/>
                </a:solidFill>
                <a:latin typeface="Aptos Display" panose="020B0004020202020204" pitchFamily="34" charset="0"/>
              </a:rPr>
              <a:t>LOUISVILLE, KY</a:t>
            </a:r>
          </a:p>
          <a:p>
            <a:r>
              <a:rPr lang="en-US" sz="2400" dirty="0">
                <a:solidFill>
                  <a:schemeClr val="bg1"/>
                </a:solidFill>
                <a:latin typeface="Aptos Display" panose="020B0004020202020204" pitchFamily="34" charset="0"/>
              </a:rPr>
              <a:t>NASHVILLE, TN</a:t>
            </a:r>
          </a:p>
          <a:p>
            <a:r>
              <a:rPr lang="en-US" sz="2400" dirty="0">
                <a:solidFill>
                  <a:schemeClr val="bg1"/>
                </a:solidFill>
                <a:latin typeface="Aptos Display" panose="020B0004020202020204" pitchFamily="34" charset="0"/>
              </a:rPr>
              <a:t>OKLAHOMA, OK</a:t>
            </a:r>
          </a:p>
          <a:p>
            <a:r>
              <a:rPr lang="en-US" sz="2400" dirty="0">
                <a:solidFill>
                  <a:schemeClr val="bg1"/>
                </a:solidFill>
                <a:latin typeface="Aptos Display" panose="020B0004020202020204" pitchFamily="34" charset="0"/>
              </a:rPr>
              <a:t>PORTLAND, OR</a:t>
            </a:r>
          </a:p>
          <a:p>
            <a:r>
              <a:rPr lang="en-US" sz="2400" dirty="0">
                <a:solidFill>
                  <a:schemeClr val="bg1"/>
                </a:solidFill>
                <a:latin typeface="Aptos Display" panose="020B0004020202020204" pitchFamily="34" charset="0"/>
              </a:rPr>
              <a:t>SAN ANTONIO, TX</a:t>
            </a:r>
          </a:p>
        </p:txBody>
      </p:sp>
    </p:spTree>
    <p:extLst>
      <p:ext uri="{BB962C8B-B14F-4D97-AF65-F5344CB8AC3E}">
        <p14:creationId xmlns:p14="http://schemas.microsoft.com/office/powerpoint/2010/main" val="21976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Tree>
    <p:extLst>
      <p:ext uri="{BB962C8B-B14F-4D97-AF65-F5344CB8AC3E}">
        <p14:creationId xmlns:p14="http://schemas.microsoft.com/office/powerpoint/2010/main" val="16901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Tree>
    <p:extLst>
      <p:ext uri="{BB962C8B-B14F-4D97-AF65-F5344CB8AC3E}">
        <p14:creationId xmlns:p14="http://schemas.microsoft.com/office/powerpoint/2010/main" val="302842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Tree>
    <p:extLst>
      <p:ext uri="{BB962C8B-B14F-4D97-AF65-F5344CB8AC3E}">
        <p14:creationId xmlns:p14="http://schemas.microsoft.com/office/powerpoint/2010/main" val="358110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92F81B-0C0B-B9EE-A71B-E0F5B1DEA69E}"/>
              </a:ext>
            </a:extLst>
          </p:cNvPr>
          <p:cNvGrpSpPr/>
          <p:nvPr/>
        </p:nvGrpSpPr>
        <p:grpSpPr>
          <a:xfrm>
            <a:off x="0" y="0"/>
            <a:ext cx="12192000" cy="6857999"/>
            <a:chOff x="0" y="0"/>
            <a:chExt cx="12192000" cy="6857999"/>
          </a:xfrm>
        </p:grpSpPr>
        <p:pic>
          <p:nvPicPr>
            <p:cNvPr id="25604" name="Picture 4" descr="Baseball diamond at night  Baseball - Sport Stock Photo">
              <a:extLst>
                <a:ext uri="{FF2B5EF4-FFF2-40B4-BE49-F238E27FC236}">
                  <a16:creationId xmlns:a16="http://schemas.microsoft.com/office/drawing/2014/main" id="{1400B8C2-2EBA-4C5F-7422-8D3AD8E884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1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aseball diamond at night  Baseball - Sport Stock Photo">
              <a:extLst>
                <a:ext uri="{FF2B5EF4-FFF2-40B4-BE49-F238E27FC236}">
                  <a16:creationId xmlns:a16="http://schemas.microsoft.com/office/drawing/2014/main" id="{8583083D-735E-4290-61D1-3B6AA99612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954" r="56204" b="22771"/>
            <a:stretch/>
          </p:blipFill>
          <p:spPr bwMode="auto">
            <a:xfrm flipH="1">
              <a:off x="7145863" y="3759200"/>
              <a:ext cx="5046133" cy="22239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673D24F7-1D31-7D97-867A-BD847AF32FBC}"/>
              </a:ext>
            </a:extLst>
          </p:cNvPr>
          <p:cNvSpPr txBox="1"/>
          <p:nvPr/>
        </p:nvSpPr>
        <p:spPr>
          <a:xfrm>
            <a:off x="3971059" y="1201915"/>
            <a:ext cx="4015843" cy="1200329"/>
          </a:xfrm>
          <a:prstGeom prst="rect">
            <a:avLst/>
          </a:prstGeom>
          <a:noFill/>
        </p:spPr>
        <p:txBody>
          <a:bodyPr wrap="none" rtlCol="0">
            <a:spAutoFit/>
          </a:bodyPr>
          <a:lstStyle/>
          <a:p>
            <a:r>
              <a:rPr lang="en-US" sz="7200" dirty="0">
                <a:solidFill>
                  <a:schemeClr val="bg1"/>
                </a:solidFill>
                <a:effectLst>
                  <a:outerShdw blurRad="38100" dist="38100" dir="2700000" algn="tl">
                    <a:srgbClr val="000000">
                      <a:alpha val="43137"/>
                    </a:srgbClr>
                  </a:outerShdw>
                </a:effectLst>
                <a:latin typeface="Aptos Display" panose="020B0004020202020204" pitchFamily="34" charset="0"/>
              </a:rPr>
              <a:t>CRITERIA:</a:t>
            </a:r>
          </a:p>
        </p:txBody>
      </p:sp>
      <p:sp>
        <p:nvSpPr>
          <p:cNvPr id="7" name="TextBox 6">
            <a:extLst>
              <a:ext uri="{FF2B5EF4-FFF2-40B4-BE49-F238E27FC236}">
                <a16:creationId xmlns:a16="http://schemas.microsoft.com/office/drawing/2014/main" id="{5CCA98E0-A307-CC37-35BA-97EA2D169D42}"/>
              </a:ext>
            </a:extLst>
          </p:cNvPr>
          <p:cNvSpPr txBox="1"/>
          <p:nvPr/>
        </p:nvSpPr>
        <p:spPr>
          <a:xfrm>
            <a:off x="927021" y="2404784"/>
            <a:ext cx="10337954"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CITY POPULATION BIG ENOUGH TO SUPPORT A NEW TEAM</a:t>
            </a:r>
          </a:p>
        </p:txBody>
      </p:sp>
      <p:sp>
        <p:nvSpPr>
          <p:cNvPr id="8" name="TextBox 7">
            <a:extLst>
              <a:ext uri="{FF2B5EF4-FFF2-40B4-BE49-F238E27FC236}">
                <a16:creationId xmlns:a16="http://schemas.microsoft.com/office/drawing/2014/main" id="{EA182028-4FE1-E1D2-D3C1-26201BD0C0EE}"/>
              </a:ext>
            </a:extLst>
          </p:cNvPr>
          <p:cNvSpPr txBox="1"/>
          <p:nvPr/>
        </p:nvSpPr>
        <p:spPr>
          <a:xfrm>
            <a:off x="579102" y="2963037"/>
            <a:ext cx="11033791" cy="461665"/>
          </a:xfrm>
          <a:prstGeom prst="rect">
            <a:avLst/>
          </a:prstGeom>
          <a:noFill/>
        </p:spPr>
        <p:txBody>
          <a:bodyPr wrap="square" rtlCol="0">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LARGE ENOUGH MALE POPULATION (30-54 YEARS OLD)</a:t>
            </a:r>
          </a:p>
        </p:txBody>
      </p:sp>
      <p:sp>
        <p:nvSpPr>
          <p:cNvPr id="10" name="TextBox 9">
            <a:extLst>
              <a:ext uri="{FF2B5EF4-FFF2-40B4-BE49-F238E27FC236}">
                <a16:creationId xmlns:a16="http://schemas.microsoft.com/office/drawing/2014/main" id="{B0398A4D-5AD2-1CAA-DF8F-4D11B7E0F174}"/>
              </a:ext>
            </a:extLst>
          </p:cNvPr>
          <p:cNvSpPr txBox="1"/>
          <p:nvPr/>
        </p:nvSpPr>
        <p:spPr>
          <a:xfrm>
            <a:off x="1360976" y="3511938"/>
            <a:ext cx="9470041" cy="461665"/>
          </a:xfrm>
          <a:prstGeom prst="rect">
            <a:avLst/>
          </a:prstGeom>
          <a:noFill/>
        </p:spPr>
        <p:txBody>
          <a:bodyPr wrap="square">
            <a:spAutoFit/>
          </a:bodyPr>
          <a:lstStyle/>
          <a:p>
            <a:pPr algn="ctr"/>
            <a:r>
              <a:rPr lang="en-US" sz="2400" dirty="0">
                <a:solidFill>
                  <a:schemeClr val="bg1"/>
                </a:solidFill>
                <a:latin typeface="Aptos Display" panose="020B0004020202020204" pitchFamily="34" charset="0"/>
                <a:ea typeface="Public Pixel" panose="020B0600000000000000" pitchFamily="34" charset="0"/>
                <a:cs typeface="Public Pixel" panose="020B0600000000000000" pitchFamily="34" charset="0"/>
              </a:rPr>
              <a:t>EDUCATION LEVEL OF MALES AT LEAST 25 Y/O</a:t>
            </a:r>
          </a:p>
        </p:txBody>
      </p:sp>
    </p:spTree>
    <p:extLst>
      <p:ext uri="{BB962C8B-B14F-4D97-AF65-F5344CB8AC3E}">
        <p14:creationId xmlns:p14="http://schemas.microsoft.com/office/powerpoint/2010/main" val="1088190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9ABBBCD2-8481-4A3A-BC62-D3E0252935EA}">
  <we:reference id="wa200003233" version="2.0.0.3" store="en-US" storeType="OMEX"/>
  <we:alternateReferences>
    <we:reference id="WA200003233" version="2.0.0.3" store="WA200003233" storeType="OMEX"/>
  </we:alternateReferences>
  <we:properties>
    <we:property name="pptInsertionSessionID" value="&quot;A5C2E513-45FB-43AA-B23C-0E469646FD6D&quot;"/>
    <we:property name="reportUrl" value="&quot;/groups/me/reports/dfa6c57d-8149-4d6e-a6b4-24f0d45fdbfb/ReportSection5cb3244f5cd904d56030?experience=power-bi&quot;"/>
    <we:property name="reportName" value="&quot;city-progression&quot;"/>
    <we:property name="reportState" value="&quot;CONNECTED&quot;"/>
    <we:property name="embedUrl" value="&quot;/reportEmbed?reportId=dfa6c57d-8149-4d6e-a6b4-24f0d45fdbfb&amp;config=eyJjbHVzdGVyVXJsIjoiaHR0cHM6Ly9XQUJJLVVTLUVBU1QtQS1QUklNQVJZLXJlZGlyZWN0LmFuYWx5c2lzLndpbmRvd3MubmV0IiwiZW1iZWRGZWF0dXJlcyI6eyJ1c2FnZU1ldHJpY3NWTmV4dCI6dHJ1ZX19&amp;disableSensitivityBanner=true&quot;"/>
    <we:property name="pageName" value="&quot;ReportSection5cb3244f5cd904d56030&quot;"/>
    <we:property name="pageDisplayName" value="&quot;Page 7&quot;"/>
    <we:property name="datasetId" value="&quot;fef7b634-85fc-4ea1-a4a1-40f3a6241cb0&quot;"/>
    <we:property name="backgroundColor" value="&quot;#FFFFFF&quot;"/>
    <we:property name="bookmark" value="&quot;H4sIAAAAAAAAA8VUUW/aMBD+K5Vf+hJNAUIgvA3USpW6CZWJqZp4uNgX6taJI9uwMpT/vrMT2tHRrQ+d9hDJ/u58933fOd4zIW2tYPcZSmQTNtX6oQTzcNZjEauOMT7gkHJMB1mecwFiOE4EZenaSV1ZNtkzB2aNbintBpQvSOC3VcRAqTms/a4AZTFiNRqrK1DyB7bJFHJmg03E8LFW2oAvuXDg0JfdUjrtiUrvw4A6AndyiwvkrkVvsNbGdfshzwf9JCmGXGRxIoZpPIjpjG2jgebf833TQGymKweyIgIeQyjSfJTHAqDXA+AZ9MceL6RyXUq+u3isDeneH+y7DMFxPyuSHk/6GYIYDcZpmnpablf7nI9iCxVHbycZYNC2evdsptWmDKuLI3yhN4bjDRYhVDnpdlRmPr06+0R0WUNOzo0mnwN+i2ACdqe/zwySrYJNek20P/SfEbTWRnJQ/4jCzIdfUoibFSFWVmvVXYRn57+0zEqo/R3L72la3uDmMH6qff/LTDsFu+D8u1JeNR5PoBgWiUiEEHEyikdZwdPXR/8fx/oGT62SHM2RraxE+nX9Yo102/0hklG3vSTaZ6nHq+Xh1+xH7NLoMhzr3hI/uN81RKxlQTwj9vUODXYjq4R0nQ1XL6yxb59quwndT7tFXZegNuFtoqLX0rVy9y3sH5ksjq99pp+8//wZAQ5OeFJqEVzDMPmT5c6nYCU/Z03TlnvlAj+ReufbEQT40Klh642zNXCcQ4Un1JEqqIS/VX9UGF71J31N8xOcLLawVQYAAA==&quot;"/>
    <we:property name="initialStateBookmark" value="&quot;H4sIAAAAAAAAA8VU30/bMBD+V5BfeImmtE1/hDeoioSgULVTp2mqpqt9KQYnjmy3o6vyv+/spDBYGTww7SGS/d357rvvLrdjQtpSwfYacmQn7Ezr+xzM/VGLRaxosJuby/Hp9PL79el4RLAundSFZSc75sCs0M2lXYPyEQj8togYKDWBlb9loCxGrERjdQFK/sTamUzOrLGKGD6UShvwIWcOHPqwG3KnO+VufepQRuBObnCG3NXoFEttXHPv8mWnnSRZl4s0TkS3F3diemNra6D5tr9PGogNdeFAFkTAYwhZb9lfxgKg1QLgKbQHHs+kco3Lcjt6KA3VvdvrdR6Mg3aaJS2etFME0e8Mer2ep+W2pfc5FRsoOAoWBDBo63p3bKjVOg+n0TN8pteG4xSzYCqcdFsKMzm7OBoTXVaRkhOjSeeAf0UwAbvVP4YGSVbBTlpVtNvnHxK00kZyUP+IwtCbX1KIqwUhVhYr1QzCk/Kfa2Y5lH7GlnfULS9wtW8/xb77radNBdug/IdSXlQeTyDrZolIhBBx0o/7acZ7r7f+P7b1HZpaJTmaZ7KyHOnX9YcV0rT7R1RGWeeSaJ9KfX6a73/NdsTOjc7Ds2Z5+Mb9WUPEahbEM2JfbtFg07JCSNfIcPFCGvv+rtaXkP2wWpR1DmoddhMFvZKuLndXw37JpOngynv6zvvPvxHg4IAmuRZBNQydPxju+Ays5MesqupwrwzwI6kPno5QgDcdarZeO1sCxwkUeKA6qgoK4afqrxWGrc5CEpozuVRvSeJ3/aMeVfULsF8uMHYGAAA=&quot;"/>
    <we:property name="isFiltersActionButtonVisible" value="true"/>
    <we:property name="reportEmbeddedTime" value="&quot;2023-10-31T19:01:44.957Z&quot;"/>
    <we:property name="creatorTenantId" value="&quot;101da587-1843-4f52-8b8a-17b069c66d33&quot;"/>
    <we:property name="creatorUserId" value="&quot;100320029EA66CB8&quot;"/>
    <we:property name="creatorSessionId" value="&quot;1a368b7d-790d-400c-859b-27baf408526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6976</TotalTime>
  <Words>674</Words>
  <Application>Microsoft Office PowerPoint</Application>
  <PresentationFormat>Widescreen</PresentationFormat>
  <Paragraphs>258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 Display</vt:lpstr>
      <vt:lpstr>ArcadeClassic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Todd Norris</dc:creator>
  <cp:lastModifiedBy>Todd Norris</cp:lastModifiedBy>
  <cp:revision>228</cp:revision>
  <dcterms:created xsi:type="dcterms:W3CDTF">2023-10-24T20:38:21Z</dcterms:created>
  <dcterms:modified xsi:type="dcterms:W3CDTF">2023-11-01T02:59:52Z</dcterms:modified>
</cp:coreProperties>
</file>