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323" r:id="rId3"/>
    <p:sldId id="324" r:id="rId4"/>
    <p:sldId id="349" r:id="rId5"/>
    <p:sldId id="346" r:id="rId6"/>
    <p:sldId id="333" r:id="rId7"/>
    <p:sldId id="336" r:id="rId8"/>
    <p:sldId id="337" r:id="rId9"/>
    <p:sldId id="338" r:id="rId10"/>
    <p:sldId id="339" r:id="rId11"/>
    <p:sldId id="362" r:id="rId12"/>
    <p:sldId id="348" r:id="rId13"/>
    <p:sldId id="351" r:id="rId14"/>
    <p:sldId id="360" r:id="rId15"/>
    <p:sldId id="354" r:id="rId16"/>
    <p:sldId id="356" r:id="rId17"/>
    <p:sldId id="358" r:id="rId18"/>
    <p:sldId id="357" r:id="rId19"/>
    <p:sldId id="295" r:id="rId20"/>
    <p:sldId id="359" r:id="rId21"/>
    <p:sldId id="312" r:id="rId22"/>
    <p:sldId id="342" r:id="rId23"/>
    <p:sldId id="343" r:id="rId24"/>
    <p:sldId id="345" r:id="rId25"/>
    <p:sldId id="322" r:id="rId26"/>
    <p:sldId id="288" r:id="rId27"/>
    <p:sldId id="363" r:id="rId28"/>
    <p:sldId id="361" r:id="rId29"/>
    <p:sldId id="33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0D"/>
    <a:srgbClr val="131723"/>
    <a:srgbClr val="944600"/>
    <a:srgbClr val="072A88"/>
    <a:srgbClr val="009400"/>
    <a:srgbClr val="48A810"/>
    <a:srgbClr val="4472C4"/>
    <a:srgbClr val="3C7A04"/>
    <a:srgbClr val="00A800"/>
    <a:srgbClr val="380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83" d="100"/>
          <a:sy n="83" d="100"/>
        </p:scale>
        <p:origin x="10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4487-0686-C515-9AE6-76176B75A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3E36E-75DF-8A71-8777-E9727BA4C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90C22D-28F3-278C-223C-053EA54DA51E}"/>
              </a:ext>
            </a:extLst>
          </p:cNvPr>
          <p:cNvSpPr>
            <a:spLocks noGrp="1"/>
          </p:cNvSpPr>
          <p:nvPr>
            <p:ph type="dt" sz="half" idx="10"/>
          </p:nvPr>
        </p:nvSpPr>
        <p:spPr/>
        <p:txBody>
          <a:bodyPr/>
          <a:lstStyle/>
          <a:p>
            <a:fld id="{36562AA3-2A7C-49D9-8157-A7511C74B8F7}" type="datetimeFigureOut">
              <a:rPr lang="en-US" smtClean="0"/>
              <a:t>10/30/2023</a:t>
            </a:fld>
            <a:endParaRPr lang="en-US"/>
          </a:p>
        </p:txBody>
      </p:sp>
      <p:sp>
        <p:nvSpPr>
          <p:cNvPr id="5" name="Footer Placeholder 4">
            <a:extLst>
              <a:ext uri="{FF2B5EF4-FFF2-40B4-BE49-F238E27FC236}">
                <a16:creationId xmlns:a16="http://schemas.microsoft.com/office/drawing/2014/main" id="{7FCF9F33-3A61-4B98-720F-392659C88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8F27-323A-5D66-C7A3-043342DFB8C8}"/>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118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BA5A-5B73-E0F1-6F2B-105074051D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A65E0-ED93-03C8-F8D8-772B412D2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BB0EE-FCBB-B5CC-21DA-7D3BA3B204D1}"/>
              </a:ext>
            </a:extLst>
          </p:cNvPr>
          <p:cNvSpPr>
            <a:spLocks noGrp="1"/>
          </p:cNvSpPr>
          <p:nvPr>
            <p:ph type="dt" sz="half" idx="10"/>
          </p:nvPr>
        </p:nvSpPr>
        <p:spPr/>
        <p:txBody>
          <a:bodyPr/>
          <a:lstStyle/>
          <a:p>
            <a:fld id="{36562AA3-2A7C-49D9-8157-A7511C74B8F7}" type="datetimeFigureOut">
              <a:rPr lang="en-US" smtClean="0"/>
              <a:t>10/30/2023</a:t>
            </a:fld>
            <a:endParaRPr lang="en-US"/>
          </a:p>
        </p:txBody>
      </p:sp>
      <p:sp>
        <p:nvSpPr>
          <p:cNvPr id="5" name="Footer Placeholder 4">
            <a:extLst>
              <a:ext uri="{FF2B5EF4-FFF2-40B4-BE49-F238E27FC236}">
                <a16:creationId xmlns:a16="http://schemas.microsoft.com/office/drawing/2014/main" id="{BA424240-E55F-875C-F8A7-95CF2A1E8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0C035-4A90-5A48-1F2C-45F3965ED4D0}"/>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126567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C528D-4F00-1906-79DF-AB024A7DEE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5FC7BF-9934-E985-A1BB-4775D37C41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DDE3A-FB77-6D9E-FF1C-B5B5473E6AF3}"/>
              </a:ext>
            </a:extLst>
          </p:cNvPr>
          <p:cNvSpPr>
            <a:spLocks noGrp="1"/>
          </p:cNvSpPr>
          <p:nvPr>
            <p:ph type="dt" sz="half" idx="10"/>
          </p:nvPr>
        </p:nvSpPr>
        <p:spPr/>
        <p:txBody>
          <a:bodyPr/>
          <a:lstStyle/>
          <a:p>
            <a:fld id="{36562AA3-2A7C-49D9-8157-A7511C74B8F7}" type="datetimeFigureOut">
              <a:rPr lang="en-US" smtClean="0"/>
              <a:t>10/30/2023</a:t>
            </a:fld>
            <a:endParaRPr lang="en-US"/>
          </a:p>
        </p:txBody>
      </p:sp>
      <p:sp>
        <p:nvSpPr>
          <p:cNvPr id="5" name="Footer Placeholder 4">
            <a:extLst>
              <a:ext uri="{FF2B5EF4-FFF2-40B4-BE49-F238E27FC236}">
                <a16:creationId xmlns:a16="http://schemas.microsoft.com/office/drawing/2014/main" id="{A15A2F9B-4F83-008C-FBA9-B441B5484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9C2A8-9284-69F5-E92B-3FA5883EB2C6}"/>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323317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6A11-049A-13E5-83C3-BC316D4D8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2F5CAB-D7DD-2D75-5814-8096B3392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22CBC-90B0-492C-BFA0-C28F675BF809}"/>
              </a:ext>
            </a:extLst>
          </p:cNvPr>
          <p:cNvSpPr>
            <a:spLocks noGrp="1"/>
          </p:cNvSpPr>
          <p:nvPr>
            <p:ph type="dt" sz="half" idx="10"/>
          </p:nvPr>
        </p:nvSpPr>
        <p:spPr/>
        <p:txBody>
          <a:bodyPr/>
          <a:lstStyle/>
          <a:p>
            <a:fld id="{36562AA3-2A7C-49D9-8157-A7511C74B8F7}" type="datetimeFigureOut">
              <a:rPr lang="en-US" smtClean="0"/>
              <a:t>10/30/2023</a:t>
            </a:fld>
            <a:endParaRPr lang="en-US"/>
          </a:p>
        </p:txBody>
      </p:sp>
      <p:sp>
        <p:nvSpPr>
          <p:cNvPr id="5" name="Footer Placeholder 4">
            <a:extLst>
              <a:ext uri="{FF2B5EF4-FFF2-40B4-BE49-F238E27FC236}">
                <a16:creationId xmlns:a16="http://schemas.microsoft.com/office/drawing/2014/main" id="{FF985A40-0461-3319-45E2-B161BBF07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2C1A7-2259-8EBB-9C41-6D1CC27373DA}"/>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59208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912F-7110-E4E5-1B6F-7EA994ED3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85F491-A007-F039-6E11-7BF5D4E4BC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9DFDA-B380-BAFE-74B0-AF2222CF05D9}"/>
              </a:ext>
            </a:extLst>
          </p:cNvPr>
          <p:cNvSpPr>
            <a:spLocks noGrp="1"/>
          </p:cNvSpPr>
          <p:nvPr>
            <p:ph type="dt" sz="half" idx="10"/>
          </p:nvPr>
        </p:nvSpPr>
        <p:spPr/>
        <p:txBody>
          <a:bodyPr/>
          <a:lstStyle/>
          <a:p>
            <a:fld id="{36562AA3-2A7C-49D9-8157-A7511C74B8F7}" type="datetimeFigureOut">
              <a:rPr lang="en-US" smtClean="0"/>
              <a:t>10/30/2023</a:t>
            </a:fld>
            <a:endParaRPr lang="en-US"/>
          </a:p>
        </p:txBody>
      </p:sp>
      <p:sp>
        <p:nvSpPr>
          <p:cNvPr id="5" name="Footer Placeholder 4">
            <a:extLst>
              <a:ext uri="{FF2B5EF4-FFF2-40B4-BE49-F238E27FC236}">
                <a16:creationId xmlns:a16="http://schemas.microsoft.com/office/drawing/2014/main" id="{27F6685F-594A-CAD2-A1FE-00374072B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12B82-36B9-D9C0-3EC6-F05676D89DF4}"/>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401731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EA75-8423-B4A0-4520-7BDA4918F2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2421FD-91B8-1221-8FB0-0A7DA1538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5685E7-5421-4130-1747-B8BB64870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72874-A44C-808E-2FEC-A552ED60BA75}"/>
              </a:ext>
            </a:extLst>
          </p:cNvPr>
          <p:cNvSpPr>
            <a:spLocks noGrp="1"/>
          </p:cNvSpPr>
          <p:nvPr>
            <p:ph type="dt" sz="half" idx="10"/>
          </p:nvPr>
        </p:nvSpPr>
        <p:spPr/>
        <p:txBody>
          <a:bodyPr/>
          <a:lstStyle/>
          <a:p>
            <a:fld id="{36562AA3-2A7C-49D9-8157-A7511C74B8F7}" type="datetimeFigureOut">
              <a:rPr lang="en-US" smtClean="0"/>
              <a:t>10/30/2023</a:t>
            </a:fld>
            <a:endParaRPr lang="en-US"/>
          </a:p>
        </p:txBody>
      </p:sp>
      <p:sp>
        <p:nvSpPr>
          <p:cNvPr id="6" name="Footer Placeholder 5">
            <a:extLst>
              <a:ext uri="{FF2B5EF4-FFF2-40B4-BE49-F238E27FC236}">
                <a16:creationId xmlns:a16="http://schemas.microsoft.com/office/drawing/2014/main" id="{0D55634B-18E7-DE51-24EE-29B075875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07775-DC92-42CB-7A8D-FF9519567CEA}"/>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8762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FF4A-09DB-E28B-189A-926C6E9EF5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75D98-DDF1-C1F9-692B-D9C165A8D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A822F-88B8-A945-2280-38E58D9B8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2199A7-1110-A35D-0FF3-E1D54F88A8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8D5BA9-DB1F-AF0D-D348-A455FFF10A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A8284F-8599-D0F8-B3C3-BCF246A83790}"/>
              </a:ext>
            </a:extLst>
          </p:cNvPr>
          <p:cNvSpPr>
            <a:spLocks noGrp="1"/>
          </p:cNvSpPr>
          <p:nvPr>
            <p:ph type="dt" sz="half" idx="10"/>
          </p:nvPr>
        </p:nvSpPr>
        <p:spPr/>
        <p:txBody>
          <a:bodyPr/>
          <a:lstStyle/>
          <a:p>
            <a:fld id="{36562AA3-2A7C-49D9-8157-A7511C74B8F7}" type="datetimeFigureOut">
              <a:rPr lang="en-US" smtClean="0"/>
              <a:t>10/30/2023</a:t>
            </a:fld>
            <a:endParaRPr lang="en-US"/>
          </a:p>
        </p:txBody>
      </p:sp>
      <p:sp>
        <p:nvSpPr>
          <p:cNvPr id="8" name="Footer Placeholder 7">
            <a:extLst>
              <a:ext uri="{FF2B5EF4-FFF2-40B4-BE49-F238E27FC236}">
                <a16:creationId xmlns:a16="http://schemas.microsoft.com/office/drawing/2014/main" id="{42ED86C5-BEE1-D12B-D5D6-D41B7D2D5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262C9-D0F8-23B7-C57A-484007BDEDD4}"/>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168031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A683-E513-2301-8113-6D5210F27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75E608-712B-8A1C-D554-84100D9005A7}"/>
              </a:ext>
            </a:extLst>
          </p:cNvPr>
          <p:cNvSpPr>
            <a:spLocks noGrp="1"/>
          </p:cNvSpPr>
          <p:nvPr>
            <p:ph type="dt" sz="half" idx="10"/>
          </p:nvPr>
        </p:nvSpPr>
        <p:spPr/>
        <p:txBody>
          <a:bodyPr/>
          <a:lstStyle/>
          <a:p>
            <a:fld id="{36562AA3-2A7C-49D9-8157-A7511C74B8F7}" type="datetimeFigureOut">
              <a:rPr lang="en-US" smtClean="0"/>
              <a:t>10/30/2023</a:t>
            </a:fld>
            <a:endParaRPr lang="en-US"/>
          </a:p>
        </p:txBody>
      </p:sp>
      <p:sp>
        <p:nvSpPr>
          <p:cNvPr id="4" name="Footer Placeholder 3">
            <a:extLst>
              <a:ext uri="{FF2B5EF4-FFF2-40B4-BE49-F238E27FC236}">
                <a16:creationId xmlns:a16="http://schemas.microsoft.com/office/drawing/2014/main" id="{752F7CCE-01B3-A64A-46FC-6FBBC4BEA7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6838E7-25CB-D035-AA09-BB92DBD9FCBC}"/>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416140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3B501C-5480-A004-3EAE-3BEECA799D14}"/>
              </a:ext>
            </a:extLst>
          </p:cNvPr>
          <p:cNvSpPr>
            <a:spLocks noGrp="1"/>
          </p:cNvSpPr>
          <p:nvPr>
            <p:ph type="dt" sz="half" idx="10"/>
          </p:nvPr>
        </p:nvSpPr>
        <p:spPr/>
        <p:txBody>
          <a:bodyPr/>
          <a:lstStyle/>
          <a:p>
            <a:fld id="{36562AA3-2A7C-49D9-8157-A7511C74B8F7}" type="datetimeFigureOut">
              <a:rPr lang="en-US" smtClean="0"/>
              <a:t>10/30/2023</a:t>
            </a:fld>
            <a:endParaRPr lang="en-US"/>
          </a:p>
        </p:txBody>
      </p:sp>
      <p:sp>
        <p:nvSpPr>
          <p:cNvPr id="3" name="Footer Placeholder 2">
            <a:extLst>
              <a:ext uri="{FF2B5EF4-FFF2-40B4-BE49-F238E27FC236}">
                <a16:creationId xmlns:a16="http://schemas.microsoft.com/office/drawing/2014/main" id="{75355659-1D4F-ECB9-BC7E-FA69CC5407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7B4BB-3349-1A48-3807-18D9E4C0D0BB}"/>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59082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DDDC-CF00-6B01-42FF-3BB2DB865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9BCA51-A850-9D6B-1FAC-6B5479EF4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CD90B4-F45B-4E79-7C60-CB967366F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35593-A8C2-3730-8279-FE4C1E3BAF90}"/>
              </a:ext>
            </a:extLst>
          </p:cNvPr>
          <p:cNvSpPr>
            <a:spLocks noGrp="1"/>
          </p:cNvSpPr>
          <p:nvPr>
            <p:ph type="dt" sz="half" idx="10"/>
          </p:nvPr>
        </p:nvSpPr>
        <p:spPr/>
        <p:txBody>
          <a:bodyPr/>
          <a:lstStyle/>
          <a:p>
            <a:fld id="{36562AA3-2A7C-49D9-8157-A7511C74B8F7}" type="datetimeFigureOut">
              <a:rPr lang="en-US" smtClean="0"/>
              <a:t>10/30/2023</a:t>
            </a:fld>
            <a:endParaRPr lang="en-US"/>
          </a:p>
        </p:txBody>
      </p:sp>
      <p:sp>
        <p:nvSpPr>
          <p:cNvPr id="6" name="Footer Placeholder 5">
            <a:extLst>
              <a:ext uri="{FF2B5EF4-FFF2-40B4-BE49-F238E27FC236}">
                <a16:creationId xmlns:a16="http://schemas.microsoft.com/office/drawing/2014/main" id="{22D3654E-BDAC-6398-DD2C-4E3ABDCA2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48776B-97CB-EEE2-A18A-70AE871DC799}"/>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406198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BEBA-1CDA-9477-FC0B-6A404B200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C2367F-81A7-1796-D66F-BFE29EA6A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5C7574-6C32-CBBF-B3D4-24E2BE41C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5C33B-0D0D-E242-59D0-DC2554A69CBA}"/>
              </a:ext>
            </a:extLst>
          </p:cNvPr>
          <p:cNvSpPr>
            <a:spLocks noGrp="1"/>
          </p:cNvSpPr>
          <p:nvPr>
            <p:ph type="dt" sz="half" idx="10"/>
          </p:nvPr>
        </p:nvSpPr>
        <p:spPr/>
        <p:txBody>
          <a:bodyPr/>
          <a:lstStyle/>
          <a:p>
            <a:fld id="{36562AA3-2A7C-49D9-8157-A7511C74B8F7}" type="datetimeFigureOut">
              <a:rPr lang="en-US" smtClean="0"/>
              <a:t>10/30/2023</a:t>
            </a:fld>
            <a:endParaRPr lang="en-US"/>
          </a:p>
        </p:txBody>
      </p:sp>
      <p:sp>
        <p:nvSpPr>
          <p:cNvPr id="6" name="Footer Placeholder 5">
            <a:extLst>
              <a:ext uri="{FF2B5EF4-FFF2-40B4-BE49-F238E27FC236}">
                <a16:creationId xmlns:a16="http://schemas.microsoft.com/office/drawing/2014/main" id="{AACF0162-61D4-D911-24B5-940CF0C5F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38C8C-F384-D136-A6DE-B43D3CE0EE08}"/>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350883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6B89A-0CD7-B089-2A3B-E12AE0850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6D281D-A1A7-00DE-D1DC-2931A66EA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598E7-D3D0-003E-9586-3ABA02B52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62AA3-2A7C-49D9-8157-A7511C74B8F7}" type="datetimeFigureOut">
              <a:rPr lang="en-US" smtClean="0"/>
              <a:t>10/30/2023</a:t>
            </a:fld>
            <a:endParaRPr lang="en-US"/>
          </a:p>
        </p:txBody>
      </p:sp>
      <p:sp>
        <p:nvSpPr>
          <p:cNvPr id="5" name="Footer Placeholder 4">
            <a:extLst>
              <a:ext uri="{FF2B5EF4-FFF2-40B4-BE49-F238E27FC236}">
                <a16:creationId xmlns:a16="http://schemas.microsoft.com/office/drawing/2014/main" id="{9FB6D09A-109D-3319-3C49-A0A60560D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0918F-4338-E5B1-836A-29C8EA4E3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E5F97-CAC3-47C4-9C5D-C58E8D604873}" type="slidenum">
              <a:rPr lang="en-US" smtClean="0"/>
              <a:t>‹#›</a:t>
            </a:fld>
            <a:endParaRPr lang="en-US"/>
          </a:p>
        </p:txBody>
      </p:sp>
    </p:spTree>
    <p:extLst>
      <p:ext uri="{BB962C8B-B14F-4D97-AF65-F5344CB8AC3E}">
        <p14:creationId xmlns:p14="http://schemas.microsoft.com/office/powerpoint/2010/main" val="305583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24F154DB-75E0-3A3D-1A3B-D6D1D89244E5}"/>
              </a:ext>
            </a:extLst>
          </p:cNvPr>
          <p:cNvPicPr>
            <a:picLocks noChangeAspect="1"/>
          </p:cNvPicPr>
          <p:nvPr/>
        </p:nvPicPr>
        <p:blipFill rotWithShape="1">
          <a:blip r:embed="rId2">
            <a:extLst>
              <a:ext uri="{28A0092B-C50C-407E-A947-70E740481C1C}">
                <a14:useLocalDpi xmlns:a14="http://schemas.microsoft.com/office/drawing/2010/main" val="0"/>
              </a:ext>
            </a:extLst>
          </a:blip>
          <a:srcRect b="6111"/>
          <a:stretch/>
        </p:blipFill>
        <p:spPr bwMode="auto">
          <a:xfrm>
            <a:off x="0" y="0"/>
            <a:ext cx="12192000" cy="6858000"/>
          </a:xfrm>
          <a:prstGeom prst="rect">
            <a:avLst/>
          </a:prstGeom>
          <a:noFill/>
          <a:ln>
            <a:noFill/>
          </a:ln>
        </p:spPr>
      </p:pic>
      <p:grpSp>
        <p:nvGrpSpPr>
          <p:cNvPr id="7" name="Group 6">
            <a:extLst>
              <a:ext uri="{FF2B5EF4-FFF2-40B4-BE49-F238E27FC236}">
                <a16:creationId xmlns:a16="http://schemas.microsoft.com/office/drawing/2014/main" id="{E3312272-203E-7A93-2963-356D1A3F6F15}"/>
              </a:ext>
            </a:extLst>
          </p:cNvPr>
          <p:cNvGrpSpPr/>
          <p:nvPr/>
        </p:nvGrpSpPr>
        <p:grpSpPr>
          <a:xfrm>
            <a:off x="722489" y="682976"/>
            <a:ext cx="10882489" cy="1478845"/>
            <a:chOff x="722489" y="4120444"/>
            <a:chExt cx="10882489" cy="1478845"/>
          </a:xfrm>
        </p:grpSpPr>
        <p:sp>
          <p:nvSpPr>
            <p:cNvPr id="5" name="Rectangle 4">
              <a:extLst>
                <a:ext uri="{FF2B5EF4-FFF2-40B4-BE49-F238E27FC236}">
                  <a16:creationId xmlns:a16="http://schemas.microsoft.com/office/drawing/2014/main" id="{1C9F0037-0B98-55B4-B74C-89991C4CF7D8}"/>
                </a:ext>
              </a:extLst>
            </p:cNvPr>
            <p:cNvSpPr/>
            <p:nvPr/>
          </p:nvSpPr>
          <p:spPr>
            <a:xfrm>
              <a:off x="722489" y="4120444"/>
              <a:ext cx="10882489" cy="14788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9C4D730-B548-191C-4174-E61ABF3B5288}"/>
                </a:ext>
              </a:extLst>
            </p:cNvPr>
            <p:cNvSpPr txBox="1"/>
            <p:nvPr/>
          </p:nvSpPr>
          <p:spPr>
            <a:xfrm>
              <a:off x="1536472" y="4136591"/>
              <a:ext cx="9254521" cy="1446550"/>
            </a:xfrm>
            <a:prstGeom prst="rect">
              <a:avLst/>
            </a:prstGeom>
            <a:noFill/>
          </p:spPr>
          <p:txBody>
            <a:bodyPr wrap="none" rtlCol="0">
              <a:spAutoFit/>
            </a:bodyPr>
            <a:lstStyle/>
            <a:p>
              <a:r>
                <a:rPr lang="en-US" sz="8800" dirty="0">
                  <a:solidFill>
                    <a:schemeClr val="bg1"/>
                  </a:solidFill>
                  <a:effectLst>
                    <a:outerShdw blurRad="38100" dist="38100" dir="2700000" algn="tl">
                      <a:srgbClr val="000000">
                        <a:alpha val="43137"/>
                      </a:srgbClr>
                    </a:outerShdw>
                  </a:effectLst>
                  <a:latin typeface="Aptos Display" panose="020B0004020202020204" pitchFamily="34" charset="0"/>
                </a:rPr>
                <a:t>WHO’S  ON  DECK?</a:t>
              </a:r>
            </a:p>
          </p:txBody>
        </p:sp>
      </p:grpSp>
      <p:sp>
        <p:nvSpPr>
          <p:cNvPr id="8" name="Rectangle 7">
            <a:extLst>
              <a:ext uri="{FF2B5EF4-FFF2-40B4-BE49-F238E27FC236}">
                <a16:creationId xmlns:a16="http://schemas.microsoft.com/office/drawing/2014/main" id="{9F9F3923-7A88-7D88-9AE9-31D843546E41}"/>
              </a:ext>
            </a:extLst>
          </p:cNvPr>
          <p:cNvSpPr/>
          <p:nvPr/>
        </p:nvSpPr>
        <p:spPr>
          <a:xfrm>
            <a:off x="7218883" y="4323643"/>
            <a:ext cx="4312356" cy="14788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E2B238-3D57-B756-1669-BBA7ADDDF771}"/>
              </a:ext>
            </a:extLst>
          </p:cNvPr>
          <p:cNvSpPr txBox="1"/>
          <p:nvPr/>
        </p:nvSpPr>
        <p:spPr>
          <a:xfrm>
            <a:off x="7285225" y="4554475"/>
            <a:ext cx="4327147"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TODD NORRIS</a:t>
            </a:r>
          </a:p>
        </p:txBody>
      </p:sp>
      <p:sp>
        <p:nvSpPr>
          <p:cNvPr id="10" name="TextBox 9">
            <a:extLst>
              <a:ext uri="{FF2B5EF4-FFF2-40B4-BE49-F238E27FC236}">
                <a16:creationId xmlns:a16="http://schemas.microsoft.com/office/drawing/2014/main" id="{0EF4D105-0B3E-65C2-0F30-347931F5EE45}"/>
              </a:ext>
            </a:extLst>
          </p:cNvPr>
          <p:cNvSpPr txBox="1"/>
          <p:nvPr/>
        </p:nvSpPr>
        <p:spPr>
          <a:xfrm>
            <a:off x="9016630" y="4323643"/>
            <a:ext cx="716863" cy="461665"/>
          </a:xfrm>
          <a:prstGeom prst="rect">
            <a:avLst/>
          </a:prstGeom>
          <a:noFill/>
        </p:spPr>
        <p:txBody>
          <a:bodyPr wrap="none" rtlCol="0">
            <a:spAutoFit/>
          </a:bodyPr>
          <a:lstStyle/>
          <a:p>
            <a:r>
              <a:rPr lang="en-US" sz="2400" dirty="0">
                <a:solidFill>
                  <a:schemeClr val="bg1"/>
                </a:solidFill>
                <a:effectLst>
                  <a:outerShdw blurRad="38100" dist="38100" dir="2700000" algn="tl">
                    <a:srgbClr val="000000">
                      <a:alpha val="43137"/>
                    </a:srgbClr>
                  </a:outerShdw>
                </a:effectLst>
                <a:latin typeface="Aptos Display" panose="020B0004020202020204" pitchFamily="34" charset="0"/>
              </a:rPr>
              <a:t>with</a:t>
            </a:r>
          </a:p>
        </p:txBody>
      </p:sp>
      <p:sp>
        <p:nvSpPr>
          <p:cNvPr id="11" name="TextBox 10">
            <a:extLst>
              <a:ext uri="{FF2B5EF4-FFF2-40B4-BE49-F238E27FC236}">
                <a16:creationId xmlns:a16="http://schemas.microsoft.com/office/drawing/2014/main" id="{DBF50C9A-109C-C507-71A2-831D89ACE0B6}"/>
              </a:ext>
            </a:extLst>
          </p:cNvPr>
          <p:cNvSpPr txBox="1"/>
          <p:nvPr/>
        </p:nvSpPr>
        <p:spPr>
          <a:xfrm>
            <a:off x="7984166" y="5272640"/>
            <a:ext cx="2929263" cy="523220"/>
          </a:xfrm>
          <a:prstGeom prst="rect">
            <a:avLst/>
          </a:prstGeom>
          <a:noFill/>
        </p:spPr>
        <p:txBody>
          <a:bodyPr wrap="none" rtlCol="0">
            <a:spAutoFit/>
          </a:bodyPr>
          <a:lstStyle/>
          <a:p>
            <a:r>
              <a:rPr lang="en-US" sz="2800" dirty="0">
                <a:solidFill>
                  <a:schemeClr val="bg1"/>
                </a:solidFill>
                <a:effectLst>
                  <a:outerShdw blurRad="38100" dist="38100" dir="2700000" algn="tl">
                    <a:srgbClr val="000000">
                      <a:alpha val="43137"/>
                    </a:srgbClr>
                  </a:outerShdw>
                </a:effectLst>
                <a:latin typeface="Aptos Display" panose="020B0004020202020204" pitchFamily="34" charset="0"/>
              </a:rPr>
              <a:t>NSS DA9 COHORT</a:t>
            </a:r>
          </a:p>
        </p:txBody>
      </p:sp>
    </p:spTree>
    <p:extLst>
      <p:ext uri="{BB962C8B-B14F-4D97-AF65-F5344CB8AC3E}">
        <p14:creationId xmlns:p14="http://schemas.microsoft.com/office/powerpoint/2010/main" val="1219029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
        <p:nvSpPr>
          <p:cNvPr id="10" name="TextBox 9">
            <a:extLst>
              <a:ext uri="{FF2B5EF4-FFF2-40B4-BE49-F238E27FC236}">
                <a16:creationId xmlns:a16="http://schemas.microsoft.com/office/drawing/2014/main" id="{B0398A4D-5AD2-1CAA-DF8F-4D11B7E0F174}"/>
              </a:ext>
            </a:extLst>
          </p:cNvPr>
          <p:cNvSpPr txBox="1"/>
          <p:nvPr/>
        </p:nvSpPr>
        <p:spPr>
          <a:xfrm>
            <a:off x="1360976" y="3511938"/>
            <a:ext cx="9470041"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EDUCATION LEVEL OF MALES AT LEAST 25 Y/O</a:t>
            </a:r>
          </a:p>
        </p:txBody>
      </p:sp>
      <p:sp>
        <p:nvSpPr>
          <p:cNvPr id="12" name="TextBox 11">
            <a:extLst>
              <a:ext uri="{FF2B5EF4-FFF2-40B4-BE49-F238E27FC236}">
                <a16:creationId xmlns:a16="http://schemas.microsoft.com/office/drawing/2014/main" id="{B4A8C582-5C87-47A9-5557-7F0C99DBE3D6}"/>
              </a:ext>
            </a:extLst>
          </p:cNvPr>
          <p:cNvSpPr txBox="1"/>
          <p:nvPr/>
        </p:nvSpPr>
        <p:spPr>
          <a:xfrm>
            <a:off x="3511506" y="4060839"/>
            <a:ext cx="5168980"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HOUSEHOLDS INCOMES</a:t>
            </a:r>
          </a:p>
        </p:txBody>
      </p:sp>
    </p:spTree>
    <p:extLst>
      <p:ext uri="{BB962C8B-B14F-4D97-AF65-F5344CB8AC3E}">
        <p14:creationId xmlns:p14="http://schemas.microsoft.com/office/powerpoint/2010/main" val="272871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
        <p:nvSpPr>
          <p:cNvPr id="10" name="TextBox 9">
            <a:extLst>
              <a:ext uri="{FF2B5EF4-FFF2-40B4-BE49-F238E27FC236}">
                <a16:creationId xmlns:a16="http://schemas.microsoft.com/office/drawing/2014/main" id="{B0398A4D-5AD2-1CAA-DF8F-4D11B7E0F174}"/>
              </a:ext>
            </a:extLst>
          </p:cNvPr>
          <p:cNvSpPr txBox="1"/>
          <p:nvPr/>
        </p:nvSpPr>
        <p:spPr>
          <a:xfrm>
            <a:off x="1360976" y="3511938"/>
            <a:ext cx="9470041"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EDUCATION LEVEL OF MALES AT LEAST 25 Y/O</a:t>
            </a:r>
          </a:p>
        </p:txBody>
      </p:sp>
      <p:sp>
        <p:nvSpPr>
          <p:cNvPr id="12" name="TextBox 11">
            <a:extLst>
              <a:ext uri="{FF2B5EF4-FFF2-40B4-BE49-F238E27FC236}">
                <a16:creationId xmlns:a16="http://schemas.microsoft.com/office/drawing/2014/main" id="{B4A8C582-5C87-47A9-5557-7F0C99DBE3D6}"/>
              </a:ext>
            </a:extLst>
          </p:cNvPr>
          <p:cNvSpPr txBox="1"/>
          <p:nvPr/>
        </p:nvSpPr>
        <p:spPr>
          <a:xfrm>
            <a:off x="4278819" y="4024275"/>
            <a:ext cx="3634353"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HOUSEHOLDS INCOMES</a:t>
            </a:r>
          </a:p>
        </p:txBody>
      </p:sp>
      <p:sp>
        <p:nvSpPr>
          <p:cNvPr id="2" name="TextBox 1">
            <a:extLst>
              <a:ext uri="{FF2B5EF4-FFF2-40B4-BE49-F238E27FC236}">
                <a16:creationId xmlns:a16="http://schemas.microsoft.com/office/drawing/2014/main" id="{C5606564-A9C3-47D1-F7EA-250BFCFC5B07}"/>
              </a:ext>
            </a:extLst>
          </p:cNvPr>
          <p:cNvSpPr txBox="1"/>
          <p:nvPr/>
        </p:nvSpPr>
        <p:spPr>
          <a:xfrm>
            <a:off x="4403552" y="4506410"/>
            <a:ext cx="3384888"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a:t>
            </a:r>
          </a:p>
        </p:txBody>
      </p:sp>
    </p:spTree>
    <p:extLst>
      <p:ext uri="{BB962C8B-B14F-4D97-AF65-F5344CB8AC3E}">
        <p14:creationId xmlns:p14="http://schemas.microsoft.com/office/powerpoint/2010/main" val="345998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1"/>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4010974" y="1279436"/>
            <a:ext cx="4170052"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SCORING:</a:t>
            </a:r>
          </a:p>
        </p:txBody>
      </p:sp>
      <p:sp>
        <p:nvSpPr>
          <p:cNvPr id="2" name="TextBox 1">
            <a:extLst>
              <a:ext uri="{FF2B5EF4-FFF2-40B4-BE49-F238E27FC236}">
                <a16:creationId xmlns:a16="http://schemas.microsoft.com/office/drawing/2014/main" id="{FB8FAF6C-E185-672D-337B-9FD602B14AF3}"/>
              </a:ext>
            </a:extLst>
          </p:cNvPr>
          <p:cNvSpPr txBox="1"/>
          <p:nvPr/>
        </p:nvSpPr>
        <p:spPr>
          <a:xfrm>
            <a:off x="2382620" y="2418598"/>
            <a:ext cx="7426751" cy="830997"/>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COMPARING EACH CITY TO A “BENCHMARK” </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WITHIN EACH CRITERIA</a:t>
            </a:r>
          </a:p>
        </p:txBody>
      </p:sp>
      <p:sp>
        <p:nvSpPr>
          <p:cNvPr id="3" name="TextBox 2">
            <a:extLst>
              <a:ext uri="{FF2B5EF4-FFF2-40B4-BE49-F238E27FC236}">
                <a16:creationId xmlns:a16="http://schemas.microsoft.com/office/drawing/2014/main" id="{525CAC42-2D00-9231-A618-33BC4765EFF8}"/>
              </a:ext>
            </a:extLst>
          </p:cNvPr>
          <p:cNvSpPr txBox="1"/>
          <p:nvPr/>
        </p:nvSpPr>
        <p:spPr>
          <a:xfrm>
            <a:off x="2382620" y="3470355"/>
            <a:ext cx="7313090"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EXCEEDING THE “BENCHMARK” EARNS A CITY A POINT</a:t>
            </a:r>
          </a:p>
        </p:txBody>
      </p:sp>
      <p:sp>
        <p:nvSpPr>
          <p:cNvPr id="7" name="TextBox 6">
            <a:extLst>
              <a:ext uri="{FF2B5EF4-FFF2-40B4-BE49-F238E27FC236}">
                <a16:creationId xmlns:a16="http://schemas.microsoft.com/office/drawing/2014/main" id="{FA3CD550-E761-AF79-D5B6-61E88E4C620E}"/>
              </a:ext>
            </a:extLst>
          </p:cNvPr>
          <p:cNvSpPr txBox="1"/>
          <p:nvPr/>
        </p:nvSpPr>
        <p:spPr>
          <a:xfrm>
            <a:off x="2664507" y="4157924"/>
            <a:ext cx="686297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THE 2 CITIES WITH THE MOST POINTS “WIN”</a:t>
            </a:r>
          </a:p>
        </p:txBody>
      </p:sp>
    </p:spTree>
    <p:extLst>
      <p:ext uri="{BB962C8B-B14F-4D97-AF65-F5344CB8AC3E}">
        <p14:creationId xmlns:p14="http://schemas.microsoft.com/office/powerpoint/2010/main" val="2878126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E7FCF42C-AB14-DADF-B6F3-578AB95DAC37}"/>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6" name="Rectangle 5">
            <a:extLst>
              <a:ext uri="{FF2B5EF4-FFF2-40B4-BE49-F238E27FC236}">
                <a16:creationId xmlns:a16="http://schemas.microsoft.com/office/drawing/2014/main" id="{AD09D8BC-C225-CB77-CE34-8A94E4EA741C}"/>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0E7F7A1-3FAA-6B6D-7A24-82709681C3BC}"/>
              </a:ext>
            </a:extLst>
          </p:cNvPr>
          <p:cNvSpPr txBox="1"/>
          <p:nvPr/>
        </p:nvSpPr>
        <p:spPr>
          <a:xfrm>
            <a:off x="3056086" y="252644"/>
            <a:ext cx="6079825" cy="523220"/>
          </a:xfrm>
          <a:prstGeom prst="rect">
            <a:avLst/>
          </a:prstGeom>
          <a:noFill/>
        </p:spPr>
        <p:txBody>
          <a:bodyPr wrap="square" rtlCol="0">
            <a:spAutoFit/>
          </a:bodyPr>
          <a:lstStyle/>
          <a:p>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POPULATION (IN TERMS OF MILLIONS)</a:t>
            </a:r>
          </a:p>
        </p:txBody>
      </p:sp>
      <p:pic>
        <p:nvPicPr>
          <p:cNvPr id="5" name="Picture 2">
            <a:extLst>
              <a:ext uri="{FF2B5EF4-FFF2-40B4-BE49-F238E27FC236}">
                <a16:creationId xmlns:a16="http://schemas.microsoft.com/office/drawing/2014/main" id="{065F82F1-DC21-B028-6D18-E8F9A01718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8"/>
          <a:stretch/>
        </p:blipFill>
        <p:spPr bwMode="auto">
          <a:xfrm>
            <a:off x="2581154" y="928688"/>
            <a:ext cx="899353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0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E7FCF42C-AB14-DADF-B6F3-578AB95DAC37}"/>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6" name="Rectangle 5">
            <a:extLst>
              <a:ext uri="{FF2B5EF4-FFF2-40B4-BE49-F238E27FC236}">
                <a16:creationId xmlns:a16="http://schemas.microsoft.com/office/drawing/2014/main" id="{AD09D8BC-C225-CB77-CE34-8A94E4EA741C}"/>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0E7F7A1-3FAA-6B6D-7A24-82709681C3BC}"/>
              </a:ext>
            </a:extLst>
          </p:cNvPr>
          <p:cNvSpPr txBox="1"/>
          <p:nvPr/>
        </p:nvSpPr>
        <p:spPr>
          <a:xfrm>
            <a:off x="3056086" y="252644"/>
            <a:ext cx="6079825" cy="523220"/>
          </a:xfrm>
          <a:prstGeom prst="rect">
            <a:avLst/>
          </a:prstGeom>
          <a:noFill/>
        </p:spPr>
        <p:txBody>
          <a:bodyPr wrap="square" rtlCol="0">
            <a:spAutoFit/>
          </a:bodyPr>
          <a:lstStyle/>
          <a:p>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POPULATION (IN TERMS OF MILLIONS)</a:t>
            </a:r>
          </a:p>
        </p:txBody>
      </p:sp>
      <p:pic>
        <p:nvPicPr>
          <p:cNvPr id="5" name="Picture 2">
            <a:extLst>
              <a:ext uri="{FF2B5EF4-FFF2-40B4-BE49-F238E27FC236}">
                <a16:creationId xmlns:a16="http://schemas.microsoft.com/office/drawing/2014/main" id="{065F82F1-DC21-B028-6D18-E8F9A01718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8"/>
          <a:stretch/>
        </p:blipFill>
        <p:spPr bwMode="auto">
          <a:xfrm>
            <a:off x="2581154" y="928688"/>
            <a:ext cx="8993530" cy="500062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E6D66589-61CA-38E2-3D05-9DA71F67562E}"/>
              </a:ext>
            </a:extLst>
          </p:cNvPr>
          <p:cNvGrpSpPr/>
          <p:nvPr/>
        </p:nvGrpSpPr>
        <p:grpSpPr>
          <a:xfrm>
            <a:off x="787078" y="947419"/>
            <a:ext cx="1722539" cy="4963159"/>
            <a:chOff x="937549" y="947420"/>
            <a:chExt cx="1722539" cy="4963159"/>
          </a:xfrm>
        </p:grpSpPr>
        <p:sp>
          <p:nvSpPr>
            <p:cNvPr id="9" name="Rectangle 8">
              <a:extLst>
                <a:ext uri="{FF2B5EF4-FFF2-40B4-BE49-F238E27FC236}">
                  <a16:creationId xmlns:a16="http://schemas.microsoft.com/office/drawing/2014/main" id="{062B36DB-A012-0DE5-2483-991A05670A9D}"/>
                </a:ext>
              </a:extLst>
            </p:cNvPr>
            <p:cNvSpPr/>
            <p:nvPr/>
          </p:nvSpPr>
          <p:spPr>
            <a:xfrm>
              <a:off x="937549"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373915C-4E7A-A180-A0F9-92B9CB701DDD}"/>
                </a:ext>
              </a:extLst>
            </p:cNvPr>
            <p:cNvSpPr txBox="1"/>
            <p:nvPr/>
          </p:nvSpPr>
          <p:spPr>
            <a:xfrm>
              <a:off x="1165984" y="1261013"/>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11" name="TextBox 10">
              <a:extLst>
                <a:ext uri="{FF2B5EF4-FFF2-40B4-BE49-F238E27FC236}">
                  <a16:creationId xmlns:a16="http://schemas.microsoft.com/office/drawing/2014/main" id="{D0B3A108-D933-9DAE-CDFC-4A2290EB8F67}"/>
                </a:ext>
              </a:extLst>
            </p:cNvPr>
            <p:cNvSpPr txBox="1"/>
            <p:nvPr/>
          </p:nvSpPr>
          <p:spPr>
            <a:xfrm>
              <a:off x="977760" y="2774935"/>
              <a:ext cx="1642116" cy="2585323"/>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CHARLOTTE</a:t>
              </a:r>
            </a:p>
            <a:p>
              <a:pPr algn="ctr"/>
              <a:endParaRPr lang="en-US" dirty="0">
                <a:latin typeface="Aptos Display" panose="020B0004020202020204" pitchFamily="34" charset="0"/>
              </a:endParaRPr>
            </a:p>
            <a:p>
              <a:pPr algn="ctr"/>
              <a:r>
                <a:rPr lang="en-US" dirty="0">
                  <a:latin typeface="Aptos Display" panose="020B0004020202020204" pitchFamily="34" charset="0"/>
                </a:rPr>
                <a:t>INDY</a:t>
              </a:r>
            </a:p>
            <a:p>
              <a:pPr algn="ctr"/>
              <a:endParaRPr lang="en-US" dirty="0">
                <a:latin typeface="Aptos Display" panose="020B0004020202020204" pitchFamily="34" charset="0"/>
              </a:endParaRPr>
            </a:p>
            <a:p>
              <a:pPr algn="ctr"/>
              <a:r>
                <a:rPr lang="en-US" dirty="0">
                  <a:latin typeface="Aptos Display" panose="020B0004020202020204" pitchFamily="34" charset="0"/>
                </a:rPr>
                <a:t>JACKSONVILLE</a:t>
              </a:r>
            </a:p>
            <a:p>
              <a:pPr algn="ctr"/>
              <a:endParaRPr lang="en-US" dirty="0">
                <a:latin typeface="Aptos Display" panose="020B0004020202020204" pitchFamily="34" charset="0"/>
              </a:endParaRPr>
            </a:p>
            <a:p>
              <a:pPr algn="ctr"/>
              <a:r>
                <a:rPr lang="en-US" dirty="0">
                  <a:latin typeface="Aptos Display" panose="020B0004020202020204" pitchFamily="34" charset="0"/>
                </a:rPr>
                <a:t>SAN ANTONIO</a:t>
              </a:r>
            </a:p>
          </p:txBody>
        </p:sp>
      </p:grpSp>
    </p:spTree>
    <p:extLst>
      <p:ext uri="{BB962C8B-B14F-4D97-AF65-F5344CB8AC3E}">
        <p14:creationId xmlns:p14="http://schemas.microsoft.com/office/powerpoint/2010/main" val="336978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seball stadium">
            <a:extLst>
              <a:ext uri="{FF2B5EF4-FFF2-40B4-BE49-F238E27FC236}">
                <a16:creationId xmlns:a16="http://schemas.microsoft.com/office/drawing/2014/main" id="{69A695A1-0B54-931B-DE20-5241FC67C855}"/>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8" name="Rectangle 7">
            <a:extLst>
              <a:ext uri="{FF2B5EF4-FFF2-40B4-BE49-F238E27FC236}">
                <a16:creationId xmlns:a16="http://schemas.microsoft.com/office/drawing/2014/main" id="{53BC7A4F-A591-5E63-3331-1C08E5EB6B49}"/>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8B091A3-18E9-B6D1-282A-F19CDDF00561}"/>
              </a:ext>
            </a:extLst>
          </p:cNvPr>
          <p:cNvSpPr txBox="1"/>
          <p:nvPr/>
        </p:nvSpPr>
        <p:spPr>
          <a:xfrm>
            <a:off x="1839029" y="252644"/>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 POPULATION BETWEEN 30-54 Y/O</a:t>
            </a:r>
          </a:p>
        </p:txBody>
      </p:sp>
      <p:pic>
        <p:nvPicPr>
          <p:cNvPr id="1026" name="Picture 2">
            <a:extLst>
              <a:ext uri="{FF2B5EF4-FFF2-40B4-BE49-F238E27FC236}">
                <a16:creationId xmlns:a16="http://schemas.microsoft.com/office/drawing/2014/main" id="{9416F64F-94B5-3EE1-494D-C96777410B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2"/>
          <a:stretch/>
        </p:blipFill>
        <p:spPr bwMode="auto">
          <a:xfrm>
            <a:off x="2625366" y="928688"/>
            <a:ext cx="8944803"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29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seball stadium">
            <a:extLst>
              <a:ext uri="{FF2B5EF4-FFF2-40B4-BE49-F238E27FC236}">
                <a16:creationId xmlns:a16="http://schemas.microsoft.com/office/drawing/2014/main" id="{69A695A1-0B54-931B-DE20-5241FC67C855}"/>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8" name="Rectangle 7">
            <a:extLst>
              <a:ext uri="{FF2B5EF4-FFF2-40B4-BE49-F238E27FC236}">
                <a16:creationId xmlns:a16="http://schemas.microsoft.com/office/drawing/2014/main" id="{53BC7A4F-A591-5E63-3331-1C08E5EB6B49}"/>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8B091A3-18E9-B6D1-282A-F19CDDF00561}"/>
              </a:ext>
            </a:extLst>
          </p:cNvPr>
          <p:cNvSpPr txBox="1"/>
          <p:nvPr/>
        </p:nvSpPr>
        <p:spPr>
          <a:xfrm>
            <a:off x="1839029" y="252644"/>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 POPULATION BETWEEN 30-54 Y/O</a:t>
            </a:r>
          </a:p>
        </p:txBody>
      </p:sp>
      <p:pic>
        <p:nvPicPr>
          <p:cNvPr id="1026" name="Picture 2">
            <a:extLst>
              <a:ext uri="{FF2B5EF4-FFF2-40B4-BE49-F238E27FC236}">
                <a16:creationId xmlns:a16="http://schemas.microsoft.com/office/drawing/2014/main" id="{9416F64F-94B5-3EE1-494D-C96777410B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2"/>
          <a:stretch/>
        </p:blipFill>
        <p:spPr bwMode="auto">
          <a:xfrm>
            <a:off x="2625366" y="928688"/>
            <a:ext cx="8944803" cy="500062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FB2BDDC9-038A-BC36-E58B-068D2D3491B2}"/>
              </a:ext>
            </a:extLst>
          </p:cNvPr>
          <p:cNvGrpSpPr/>
          <p:nvPr/>
        </p:nvGrpSpPr>
        <p:grpSpPr>
          <a:xfrm>
            <a:off x="787078" y="928688"/>
            <a:ext cx="1722539" cy="5000625"/>
            <a:chOff x="879674" y="947420"/>
            <a:chExt cx="1722539" cy="4963159"/>
          </a:xfrm>
        </p:grpSpPr>
        <p:sp>
          <p:nvSpPr>
            <p:cNvPr id="11" name="Rectangle 10">
              <a:extLst>
                <a:ext uri="{FF2B5EF4-FFF2-40B4-BE49-F238E27FC236}">
                  <a16:creationId xmlns:a16="http://schemas.microsoft.com/office/drawing/2014/main" id="{E2F96FC1-4F96-37F2-E0F6-6D950C99BF75}"/>
                </a:ext>
              </a:extLst>
            </p:cNvPr>
            <p:cNvSpPr/>
            <p:nvPr/>
          </p:nvSpPr>
          <p:spPr>
            <a:xfrm>
              <a:off x="879674"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ABC1F43-A8C4-6A8F-AFC5-FCF56ABD9014}"/>
                </a:ext>
              </a:extLst>
            </p:cNvPr>
            <p:cNvSpPr txBox="1"/>
            <p:nvPr/>
          </p:nvSpPr>
          <p:spPr>
            <a:xfrm>
              <a:off x="1067897" y="1261014"/>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13" name="TextBox 12">
              <a:extLst>
                <a:ext uri="{FF2B5EF4-FFF2-40B4-BE49-F238E27FC236}">
                  <a16:creationId xmlns:a16="http://schemas.microsoft.com/office/drawing/2014/main" id="{F420364C-699E-6D1F-F8CE-7406EF6E9A7D}"/>
                </a:ext>
              </a:extLst>
            </p:cNvPr>
            <p:cNvSpPr txBox="1"/>
            <p:nvPr/>
          </p:nvSpPr>
          <p:spPr>
            <a:xfrm>
              <a:off x="1094900" y="2774936"/>
              <a:ext cx="1292084" cy="1477328"/>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NASHVILLE</a:t>
              </a:r>
            </a:p>
            <a:p>
              <a:pPr algn="ctr"/>
              <a:endParaRPr lang="en-US" dirty="0">
                <a:latin typeface="Aptos Display" panose="020B0004020202020204" pitchFamily="34" charset="0"/>
              </a:endParaRPr>
            </a:p>
            <a:p>
              <a:pPr algn="ctr"/>
              <a:r>
                <a:rPr lang="en-US" dirty="0">
                  <a:latin typeface="Aptos Display" panose="020B0004020202020204" pitchFamily="34" charset="0"/>
                </a:rPr>
                <a:t>PORTLAND</a:t>
              </a:r>
            </a:p>
          </p:txBody>
        </p:sp>
      </p:grpSp>
    </p:spTree>
    <p:extLst>
      <p:ext uri="{BB962C8B-B14F-4D97-AF65-F5344CB8AC3E}">
        <p14:creationId xmlns:p14="http://schemas.microsoft.com/office/powerpoint/2010/main" val="390246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0360B34A-469B-67BF-2AE8-BFA4DF761F2E}"/>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5" name="Rectangle 4">
            <a:extLst>
              <a:ext uri="{FF2B5EF4-FFF2-40B4-BE49-F238E27FC236}">
                <a16:creationId xmlns:a16="http://schemas.microsoft.com/office/drawing/2014/main" id="{43AA6923-7FF2-3FF8-0F76-5C6273A65AD5}"/>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650AA60-2BC3-A3B1-4C52-85BC94279846}"/>
              </a:ext>
            </a:extLst>
          </p:cNvPr>
          <p:cNvSpPr txBox="1"/>
          <p:nvPr/>
        </p:nvSpPr>
        <p:spPr>
          <a:xfrm>
            <a:off x="1839029" y="252644"/>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MALES (&gt;24 y/o) WITH A DEGREE</a:t>
            </a:r>
          </a:p>
        </p:txBody>
      </p:sp>
      <p:pic>
        <p:nvPicPr>
          <p:cNvPr id="2050" name="Picture 2">
            <a:extLst>
              <a:ext uri="{FF2B5EF4-FFF2-40B4-BE49-F238E27FC236}">
                <a16:creationId xmlns:a16="http://schemas.microsoft.com/office/drawing/2014/main" id="{B0BE375B-D4DE-09C6-A397-49EEE193F7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02"/>
          <a:stretch/>
        </p:blipFill>
        <p:spPr bwMode="auto">
          <a:xfrm>
            <a:off x="2697841" y="928688"/>
            <a:ext cx="8842118"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60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0360B34A-469B-67BF-2AE8-BFA4DF761F2E}"/>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5" name="Rectangle 4">
            <a:extLst>
              <a:ext uri="{FF2B5EF4-FFF2-40B4-BE49-F238E27FC236}">
                <a16:creationId xmlns:a16="http://schemas.microsoft.com/office/drawing/2014/main" id="{43AA6923-7FF2-3FF8-0F76-5C6273A65AD5}"/>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650AA60-2BC3-A3B1-4C52-85BC94279846}"/>
              </a:ext>
            </a:extLst>
          </p:cNvPr>
          <p:cNvSpPr txBox="1"/>
          <p:nvPr/>
        </p:nvSpPr>
        <p:spPr>
          <a:xfrm>
            <a:off x="1839030" y="247488"/>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MALES (&gt;24 y/o) WITH A DEGREE</a:t>
            </a:r>
          </a:p>
        </p:txBody>
      </p:sp>
      <p:pic>
        <p:nvPicPr>
          <p:cNvPr id="2050" name="Picture 2">
            <a:extLst>
              <a:ext uri="{FF2B5EF4-FFF2-40B4-BE49-F238E27FC236}">
                <a16:creationId xmlns:a16="http://schemas.microsoft.com/office/drawing/2014/main" id="{B0BE375B-D4DE-09C6-A397-49EEE193F7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02"/>
          <a:stretch/>
        </p:blipFill>
        <p:spPr bwMode="auto">
          <a:xfrm>
            <a:off x="2697841" y="928688"/>
            <a:ext cx="8842118" cy="50006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84576CFB-C764-C096-D89B-DD17B7A3CFF3}"/>
              </a:ext>
            </a:extLst>
          </p:cNvPr>
          <p:cNvGrpSpPr/>
          <p:nvPr/>
        </p:nvGrpSpPr>
        <p:grpSpPr>
          <a:xfrm>
            <a:off x="787078" y="928688"/>
            <a:ext cx="1722539" cy="5000625"/>
            <a:chOff x="879674" y="947420"/>
            <a:chExt cx="1722539" cy="4963159"/>
          </a:xfrm>
        </p:grpSpPr>
        <p:sp>
          <p:nvSpPr>
            <p:cNvPr id="8" name="Rectangle 7">
              <a:extLst>
                <a:ext uri="{FF2B5EF4-FFF2-40B4-BE49-F238E27FC236}">
                  <a16:creationId xmlns:a16="http://schemas.microsoft.com/office/drawing/2014/main" id="{A7C537BF-F9FF-28AA-CC1C-E6489798AA45}"/>
                </a:ext>
              </a:extLst>
            </p:cNvPr>
            <p:cNvSpPr/>
            <p:nvPr/>
          </p:nvSpPr>
          <p:spPr>
            <a:xfrm>
              <a:off x="879674"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3F0D3A-D0CD-3437-D095-DFC775CA63F2}"/>
                </a:ext>
              </a:extLst>
            </p:cNvPr>
            <p:cNvSpPr txBox="1"/>
            <p:nvPr/>
          </p:nvSpPr>
          <p:spPr>
            <a:xfrm>
              <a:off x="1067897" y="1261014"/>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10" name="TextBox 9">
              <a:extLst>
                <a:ext uri="{FF2B5EF4-FFF2-40B4-BE49-F238E27FC236}">
                  <a16:creationId xmlns:a16="http://schemas.microsoft.com/office/drawing/2014/main" id="{D2647661-329D-C01C-0E63-BBD787AE955C}"/>
                </a:ext>
              </a:extLst>
            </p:cNvPr>
            <p:cNvSpPr txBox="1"/>
            <p:nvPr/>
          </p:nvSpPr>
          <p:spPr>
            <a:xfrm>
              <a:off x="1058575" y="2774936"/>
              <a:ext cx="1364733" cy="2016106"/>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CHARLOTTE</a:t>
              </a:r>
            </a:p>
            <a:p>
              <a:pPr algn="ctr"/>
              <a:endParaRPr lang="en-US" dirty="0">
                <a:latin typeface="Aptos Display" panose="020B0004020202020204" pitchFamily="34" charset="0"/>
              </a:endParaRPr>
            </a:p>
            <a:p>
              <a:pPr algn="ctr"/>
              <a:r>
                <a:rPr lang="en-US" dirty="0">
                  <a:latin typeface="Aptos Display" panose="020B0004020202020204" pitchFamily="34" charset="0"/>
                </a:rPr>
                <a:t>NASHVILLE</a:t>
              </a:r>
            </a:p>
            <a:p>
              <a:pPr algn="ctr"/>
              <a:endParaRPr lang="en-US" dirty="0">
                <a:latin typeface="Aptos Display" panose="020B0004020202020204" pitchFamily="34" charset="0"/>
              </a:endParaRPr>
            </a:p>
            <a:p>
              <a:pPr algn="ctr"/>
              <a:r>
                <a:rPr lang="en-US" dirty="0">
                  <a:latin typeface="Aptos Display" panose="020B0004020202020204" pitchFamily="34" charset="0"/>
                </a:rPr>
                <a:t>PORTLAND</a:t>
              </a:r>
            </a:p>
          </p:txBody>
        </p:sp>
      </p:grpSp>
    </p:spTree>
    <p:extLst>
      <p:ext uri="{BB962C8B-B14F-4D97-AF65-F5344CB8AC3E}">
        <p14:creationId xmlns:p14="http://schemas.microsoft.com/office/powerpoint/2010/main" val="2651616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aseball stadium">
            <a:extLst>
              <a:ext uri="{FF2B5EF4-FFF2-40B4-BE49-F238E27FC236}">
                <a16:creationId xmlns:a16="http://schemas.microsoft.com/office/drawing/2014/main" id="{0C460A88-6CBF-92C7-649D-B7D96175AB90}"/>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9" name="Rectangle 8">
            <a:extLst>
              <a:ext uri="{FF2B5EF4-FFF2-40B4-BE49-F238E27FC236}">
                <a16:creationId xmlns:a16="http://schemas.microsoft.com/office/drawing/2014/main" id="{AECC00E1-ECC7-1673-E472-B58EC9748953}"/>
              </a:ext>
            </a:extLst>
          </p:cNvPr>
          <p:cNvSpPr/>
          <p:nvPr/>
        </p:nvSpPr>
        <p:spPr>
          <a:xfrm>
            <a:off x="1795977" y="110277"/>
            <a:ext cx="8587243" cy="74580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D1858D8-2C82-A190-C76A-F401A7035554}"/>
              </a:ext>
            </a:extLst>
          </p:cNvPr>
          <p:cNvSpPr txBox="1"/>
          <p:nvPr/>
        </p:nvSpPr>
        <p:spPr>
          <a:xfrm>
            <a:off x="2134402" y="227747"/>
            <a:ext cx="7923195" cy="523220"/>
          </a:xfrm>
          <a:prstGeom prst="rect">
            <a:avLst/>
          </a:prstGeom>
          <a:noFill/>
        </p:spPr>
        <p:txBody>
          <a:bodyPr wrap="non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HOUSEHOLDS MAKING AT LEAST $60K</a:t>
            </a:r>
          </a:p>
        </p:txBody>
      </p:sp>
      <p:pic>
        <p:nvPicPr>
          <p:cNvPr id="4098" name="Picture 2">
            <a:extLst>
              <a:ext uri="{FF2B5EF4-FFF2-40B4-BE49-F238E27FC236}">
                <a16:creationId xmlns:a16="http://schemas.microsoft.com/office/drawing/2014/main" id="{44E3FE87-1642-54C2-5976-BDE331925E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
          <a:stretch/>
        </p:blipFill>
        <p:spPr bwMode="auto">
          <a:xfrm>
            <a:off x="2592730" y="928688"/>
            <a:ext cx="8958804"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72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915B44-67FE-7AE3-3261-DB3D0F3905CF}"/>
              </a:ext>
            </a:extLst>
          </p:cNvPr>
          <p:cNvGrpSpPr/>
          <p:nvPr/>
        </p:nvGrpSpPr>
        <p:grpSpPr>
          <a:xfrm>
            <a:off x="0" y="0"/>
            <a:ext cx="12192000" cy="6857999"/>
            <a:chOff x="0" y="0"/>
            <a:chExt cx="12192000" cy="6857999"/>
          </a:xfrm>
        </p:grpSpPr>
        <p:pic>
          <p:nvPicPr>
            <p:cNvPr id="5" name="Picture 4" descr="Baseball diamond at night  Baseball - Sport Stock Photo">
              <a:extLst>
                <a:ext uri="{FF2B5EF4-FFF2-40B4-BE49-F238E27FC236}">
                  <a16:creationId xmlns:a16="http://schemas.microsoft.com/office/drawing/2014/main" id="{18CA117C-B068-CB86-E571-0D118463F9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aseball diamond at night  Baseball - Sport Stock Photo">
              <a:extLst>
                <a:ext uri="{FF2B5EF4-FFF2-40B4-BE49-F238E27FC236}">
                  <a16:creationId xmlns:a16="http://schemas.microsoft.com/office/drawing/2014/main" id="{FB6839D2-98AE-B0E0-852B-F47C13AF7A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DC2E66A0-5C00-7515-E023-C2F9D2404991}"/>
              </a:ext>
            </a:extLst>
          </p:cNvPr>
          <p:cNvSpPr txBox="1"/>
          <p:nvPr/>
        </p:nvSpPr>
        <p:spPr>
          <a:xfrm>
            <a:off x="1459088" y="1559917"/>
            <a:ext cx="9273823" cy="3077766"/>
          </a:xfrm>
          <a:prstGeom prst="rect">
            <a:avLst/>
          </a:prstGeom>
          <a:noFill/>
        </p:spPr>
        <p:txBody>
          <a:bodyPr wrap="square">
            <a:spAutoFit/>
          </a:bodyPr>
          <a:lstStyle/>
          <a:p>
            <a:pPr algn="ctr"/>
            <a:r>
              <a:rPr lang="en-US" sz="5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OBJECTIVES</a:t>
            </a:r>
            <a:r>
              <a:rPr lang="en-US" sz="20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a:t>
            </a:r>
            <a:br>
              <a:rPr lang="en-US" sz="20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endParaRPr lang="en-US" sz="20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endParaRP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TO DETERMINE WHICH 2 US CITIES WOULD BE A GOOD CANDIDATE TO RECEIVE A NEW MLB TEAM IN THE NEXT EXPANSION</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endPar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endParaRP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IT CANNOT HAVE A MLB TEAM ALREADY </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OR BE TOO CLOSE TO A CITY THAT HAS A MLB TEAM</a:t>
            </a:r>
          </a:p>
        </p:txBody>
      </p:sp>
    </p:spTree>
    <p:extLst>
      <p:ext uri="{BB962C8B-B14F-4D97-AF65-F5344CB8AC3E}">
        <p14:creationId xmlns:p14="http://schemas.microsoft.com/office/powerpoint/2010/main" val="1266917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aseball stadium">
            <a:extLst>
              <a:ext uri="{FF2B5EF4-FFF2-40B4-BE49-F238E27FC236}">
                <a16:creationId xmlns:a16="http://schemas.microsoft.com/office/drawing/2014/main" id="{0C460A88-6CBF-92C7-649D-B7D96175AB90}"/>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9" name="Rectangle 8">
            <a:extLst>
              <a:ext uri="{FF2B5EF4-FFF2-40B4-BE49-F238E27FC236}">
                <a16:creationId xmlns:a16="http://schemas.microsoft.com/office/drawing/2014/main" id="{AECC00E1-ECC7-1673-E472-B58EC9748953}"/>
              </a:ext>
            </a:extLst>
          </p:cNvPr>
          <p:cNvSpPr/>
          <p:nvPr/>
        </p:nvSpPr>
        <p:spPr>
          <a:xfrm>
            <a:off x="1795977" y="110277"/>
            <a:ext cx="8587243" cy="74580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D1858D8-2C82-A190-C76A-F401A7035554}"/>
              </a:ext>
            </a:extLst>
          </p:cNvPr>
          <p:cNvSpPr txBox="1"/>
          <p:nvPr/>
        </p:nvSpPr>
        <p:spPr>
          <a:xfrm>
            <a:off x="2134402" y="227747"/>
            <a:ext cx="7923195" cy="523220"/>
          </a:xfrm>
          <a:prstGeom prst="rect">
            <a:avLst/>
          </a:prstGeom>
          <a:noFill/>
        </p:spPr>
        <p:txBody>
          <a:bodyPr wrap="non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HOUSEHOLDS MAKING AT LEAST $60K</a:t>
            </a:r>
          </a:p>
        </p:txBody>
      </p:sp>
      <p:pic>
        <p:nvPicPr>
          <p:cNvPr id="4098" name="Picture 2">
            <a:extLst>
              <a:ext uri="{FF2B5EF4-FFF2-40B4-BE49-F238E27FC236}">
                <a16:creationId xmlns:a16="http://schemas.microsoft.com/office/drawing/2014/main" id="{44E3FE87-1642-54C2-5976-BDE331925E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
          <a:stretch/>
        </p:blipFill>
        <p:spPr bwMode="auto">
          <a:xfrm>
            <a:off x="2590040" y="928688"/>
            <a:ext cx="8961494" cy="500062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E42D08DA-D8AA-B71C-20B2-75414D648CAA}"/>
              </a:ext>
            </a:extLst>
          </p:cNvPr>
          <p:cNvGrpSpPr/>
          <p:nvPr/>
        </p:nvGrpSpPr>
        <p:grpSpPr>
          <a:xfrm>
            <a:off x="787078" y="928688"/>
            <a:ext cx="1722539" cy="5000625"/>
            <a:chOff x="937549" y="947420"/>
            <a:chExt cx="1722539" cy="4963159"/>
          </a:xfrm>
        </p:grpSpPr>
        <p:sp>
          <p:nvSpPr>
            <p:cNvPr id="11" name="Rectangle 10">
              <a:extLst>
                <a:ext uri="{FF2B5EF4-FFF2-40B4-BE49-F238E27FC236}">
                  <a16:creationId xmlns:a16="http://schemas.microsoft.com/office/drawing/2014/main" id="{622A968D-CD7A-ED74-7C1C-7B91DBCABF35}"/>
                </a:ext>
              </a:extLst>
            </p:cNvPr>
            <p:cNvSpPr/>
            <p:nvPr/>
          </p:nvSpPr>
          <p:spPr>
            <a:xfrm>
              <a:off x="937549"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D1AD678-3CFA-A1E3-68CF-420AE95B1241}"/>
                </a:ext>
              </a:extLst>
            </p:cNvPr>
            <p:cNvSpPr txBox="1"/>
            <p:nvPr/>
          </p:nvSpPr>
          <p:spPr>
            <a:xfrm>
              <a:off x="1165984" y="1261013"/>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13" name="TextBox 12">
              <a:extLst>
                <a:ext uri="{FF2B5EF4-FFF2-40B4-BE49-F238E27FC236}">
                  <a16:creationId xmlns:a16="http://schemas.microsoft.com/office/drawing/2014/main" id="{37E14C9C-10ED-0EFC-70B3-F6B1ECA4BF0A}"/>
                </a:ext>
              </a:extLst>
            </p:cNvPr>
            <p:cNvSpPr txBox="1"/>
            <p:nvPr/>
          </p:nvSpPr>
          <p:spPr>
            <a:xfrm>
              <a:off x="977760" y="2774935"/>
              <a:ext cx="1642116" cy="2585323"/>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CHARLOTTE</a:t>
              </a:r>
            </a:p>
            <a:p>
              <a:pPr algn="ctr"/>
              <a:endParaRPr lang="en-US" dirty="0">
                <a:latin typeface="Aptos Display" panose="020B0004020202020204" pitchFamily="34" charset="0"/>
              </a:endParaRPr>
            </a:p>
            <a:p>
              <a:pPr algn="ctr"/>
              <a:r>
                <a:rPr lang="en-US" dirty="0">
                  <a:latin typeface="Aptos Display" panose="020B0004020202020204" pitchFamily="34" charset="0"/>
                </a:rPr>
                <a:t>JACKSONVILLE</a:t>
              </a:r>
            </a:p>
            <a:p>
              <a:pPr algn="ctr"/>
              <a:endParaRPr lang="en-US" dirty="0">
                <a:latin typeface="Aptos Display" panose="020B0004020202020204" pitchFamily="34" charset="0"/>
              </a:endParaRPr>
            </a:p>
            <a:p>
              <a:pPr algn="ctr"/>
              <a:r>
                <a:rPr lang="en-US" dirty="0">
                  <a:latin typeface="Aptos Display" panose="020B0004020202020204" pitchFamily="34" charset="0"/>
                </a:rPr>
                <a:t>NASHVILLE</a:t>
              </a:r>
            </a:p>
            <a:p>
              <a:pPr algn="ctr"/>
              <a:endParaRPr lang="en-US" dirty="0">
                <a:latin typeface="Aptos Display" panose="020B0004020202020204" pitchFamily="34" charset="0"/>
              </a:endParaRPr>
            </a:p>
            <a:p>
              <a:pPr algn="ctr"/>
              <a:r>
                <a:rPr lang="en-US" dirty="0">
                  <a:latin typeface="Aptos Display" panose="020B0004020202020204" pitchFamily="34" charset="0"/>
                </a:rPr>
                <a:t>PORTLAND</a:t>
              </a:r>
            </a:p>
          </p:txBody>
        </p:sp>
      </p:grpSp>
    </p:spTree>
    <p:extLst>
      <p:ext uri="{BB962C8B-B14F-4D97-AF65-F5344CB8AC3E}">
        <p14:creationId xmlns:p14="http://schemas.microsoft.com/office/powerpoint/2010/main" val="3387759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extLst>
              <p:ext uri="{D42A27DB-BD31-4B8C-83A1-F6EECF244321}">
                <p14:modId xmlns:p14="http://schemas.microsoft.com/office/powerpoint/2010/main" val="1430460532"/>
              </p:ext>
            </p:extLst>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81196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8" name="Table 7">
            <a:extLst>
              <a:ext uri="{FF2B5EF4-FFF2-40B4-BE49-F238E27FC236}">
                <a16:creationId xmlns:a16="http://schemas.microsoft.com/office/drawing/2014/main" id="{422D3406-F52D-8D27-6670-4E217912BCC6}"/>
              </a:ext>
            </a:extLst>
          </p:cNvPr>
          <p:cNvGraphicFramePr>
            <a:graphicFrameLocks noGrp="1"/>
          </p:cNvGraphicFramePr>
          <p:nvPr/>
        </p:nvGraphicFramePr>
        <p:xfrm>
          <a:off x="248356" y="893671"/>
          <a:ext cx="6366934" cy="1659468"/>
        </p:xfrm>
        <a:graphic>
          <a:graphicData uri="http://schemas.openxmlformats.org/drawingml/2006/table">
            <a:tbl>
              <a:tblPr firstRow="1" bandRow="1">
                <a:tableStyleId>{93296810-A885-4BE3-A3E7-6D5BEEA58F35}</a:tableStyleId>
              </a:tblPr>
              <a:tblGrid>
                <a:gridCol w="3443111">
                  <a:extLst>
                    <a:ext uri="{9D8B030D-6E8A-4147-A177-3AD203B41FA5}">
                      <a16:colId xmlns:a16="http://schemas.microsoft.com/office/drawing/2014/main" val="2305638192"/>
                    </a:ext>
                  </a:extLst>
                </a:gridCol>
                <a:gridCol w="2923823">
                  <a:extLst>
                    <a:ext uri="{9D8B030D-6E8A-4147-A177-3AD203B41FA5}">
                      <a16:colId xmlns:a16="http://schemas.microsoft.com/office/drawing/2014/main" val="1700522308"/>
                    </a:ext>
                  </a:extLst>
                </a:gridCol>
              </a:tblGrid>
              <a:tr h="441177">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AFR/AMERICAN</a:t>
                      </a:r>
                    </a:p>
                  </a:txBody>
                  <a:tcPr anchor="ctr"/>
                </a:tc>
                <a:extLst>
                  <a:ext uri="{0D108BD9-81ED-4DB2-BD59-A6C34878D82A}">
                    <a16:rowId xmlns:a16="http://schemas.microsoft.com/office/drawing/2014/main" val="49236923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33.99%</a:t>
                      </a:r>
                    </a:p>
                  </a:txBody>
                  <a:tcPr anchor="ctr"/>
                </a:tc>
                <a:extLst>
                  <a:ext uri="{0D108BD9-81ED-4DB2-BD59-A6C34878D82A}">
                    <a16:rowId xmlns:a16="http://schemas.microsoft.com/office/drawing/2014/main" val="86648055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29.25%</a:t>
                      </a:r>
                    </a:p>
                  </a:txBody>
                  <a:tcPr anchor="ctr"/>
                </a:tc>
                <a:extLst>
                  <a:ext uri="{0D108BD9-81ED-4DB2-BD59-A6C34878D82A}">
                    <a16:rowId xmlns:a16="http://schemas.microsoft.com/office/drawing/2014/main" val="433480371"/>
                  </a:ext>
                </a:extLst>
              </a:tr>
              <a:tr h="406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26.51%</a:t>
                      </a:r>
                    </a:p>
                  </a:txBody>
                  <a:tcPr anchor="ctr"/>
                </a:tc>
                <a:extLst>
                  <a:ext uri="{0D108BD9-81ED-4DB2-BD59-A6C34878D82A}">
                    <a16:rowId xmlns:a16="http://schemas.microsoft.com/office/drawing/2014/main" val="842210858"/>
                  </a:ext>
                </a:extLst>
              </a:tr>
            </a:tbl>
          </a:graphicData>
        </a:graphic>
      </p:graphicFrame>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1200222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7" name="Table 6">
            <a:extLst>
              <a:ext uri="{FF2B5EF4-FFF2-40B4-BE49-F238E27FC236}">
                <a16:creationId xmlns:a16="http://schemas.microsoft.com/office/drawing/2014/main" id="{EC980573-9B0D-0772-ECC9-A280D574C9D2}"/>
              </a:ext>
            </a:extLst>
          </p:cNvPr>
          <p:cNvGraphicFramePr>
            <a:graphicFrameLocks noGrp="1"/>
          </p:cNvGraphicFramePr>
          <p:nvPr/>
        </p:nvGraphicFramePr>
        <p:xfrm>
          <a:off x="248356" y="2760136"/>
          <a:ext cx="6366934" cy="1688610"/>
        </p:xfrm>
        <a:graphic>
          <a:graphicData uri="http://schemas.openxmlformats.org/drawingml/2006/table">
            <a:tbl>
              <a:tblPr firstRow="1" bandRow="1">
                <a:tableStyleId>{21E4AEA4-8DFA-4A89-87EB-49C32662AFE0}</a:tableStyleId>
              </a:tblPr>
              <a:tblGrid>
                <a:gridCol w="3454064">
                  <a:extLst>
                    <a:ext uri="{9D8B030D-6E8A-4147-A177-3AD203B41FA5}">
                      <a16:colId xmlns:a16="http://schemas.microsoft.com/office/drawing/2014/main" val="2305638192"/>
                    </a:ext>
                  </a:extLst>
                </a:gridCol>
                <a:gridCol w="2912870">
                  <a:extLst>
                    <a:ext uri="{9D8B030D-6E8A-4147-A177-3AD203B41FA5}">
                      <a16:colId xmlns:a16="http://schemas.microsoft.com/office/drawing/2014/main" val="1700522308"/>
                    </a:ext>
                  </a:extLst>
                </a:gridCol>
              </a:tblGrid>
              <a:tr h="347490">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HISPANIC</a:t>
                      </a:r>
                    </a:p>
                  </a:txBody>
                  <a:tcPr anchor="ctr"/>
                </a:tc>
                <a:extLst>
                  <a:ext uri="{0D108BD9-81ED-4DB2-BD59-A6C34878D82A}">
                    <a16:rowId xmlns:a16="http://schemas.microsoft.com/office/drawing/2014/main" val="492369234"/>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EL PASO</a:t>
                      </a:r>
                    </a:p>
                  </a:txBody>
                  <a:tcPr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81.54%</a:t>
                      </a:r>
                    </a:p>
                  </a:txBody>
                  <a:tcPr marL="9525" marR="9525" marT="9525" marB="0" anchor="ctr"/>
                </a:tc>
                <a:extLst>
                  <a:ext uri="{0D108BD9-81ED-4DB2-BD59-A6C34878D82A}">
                    <a16:rowId xmlns:a16="http://schemas.microsoft.com/office/drawing/2014/main" val="866480554"/>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SAN ANTONIO</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65.80%</a:t>
                      </a:r>
                    </a:p>
                  </a:txBody>
                  <a:tcPr anchor="ctr"/>
                </a:tc>
                <a:extLst>
                  <a:ext uri="{0D108BD9-81ED-4DB2-BD59-A6C34878D82A}">
                    <a16:rowId xmlns:a16="http://schemas.microsoft.com/office/drawing/2014/main" val="433480371"/>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AUSTIN</a:t>
                      </a:r>
                      <a:endParaRPr lang="en-US" sz="1600" b="1" u="sng"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endParaRP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33.09%</a:t>
                      </a:r>
                    </a:p>
                  </a:txBody>
                  <a:tcPr anchor="ctr"/>
                </a:tc>
                <a:extLst>
                  <a:ext uri="{0D108BD9-81ED-4DB2-BD59-A6C34878D82A}">
                    <a16:rowId xmlns:a16="http://schemas.microsoft.com/office/drawing/2014/main" val="120811727"/>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22.49%</a:t>
                      </a:r>
                    </a:p>
                  </a:txBody>
                  <a:tcPr anchor="ctr"/>
                </a:tc>
                <a:extLst>
                  <a:ext uri="{0D108BD9-81ED-4DB2-BD59-A6C34878D82A}">
                    <a16:rowId xmlns:a16="http://schemas.microsoft.com/office/drawing/2014/main" val="842210858"/>
                  </a:ext>
                </a:extLst>
              </a:tr>
            </a:tbl>
          </a:graphicData>
        </a:graphic>
      </p:graphicFrame>
      <p:graphicFrame>
        <p:nvGraphicFramePr>
          <p:cNvPr id="8" name="Table 7">
            <a:extLst>
              <a:ext uri="{FF2B5EF4-FFF2-40B4-BE49-F238E27FC236}">
                <a16:creationId xmlns:a16="http://schemas.microsoft.com/office/drawing/2014/main" id="{422D3406-F52D-8D27-6670-4E217912BCC6}"/>
              </a:ext>
            </a:extLst>
          </p:cNvPr>
          <p:cNvGraphicFramePr>
            <a:graphicFrameLocks noGrp="1"/>
          </p:cNvGraphicFramePr>
          <p:nvPr/>
        </p:nvGraphicFramePr>
        <p:xfrm>
          <a:off x="248356" y="893671"/>
          <a:ext cx="6366934" cy="1659468"/>
        </p:xfrm>
        <a:graphic>
          <a:graphicData uri="http://schemas.openxmlformats.org/drawingml/2006/table">
            <a:tbl>
              <a:tblPr firstRow="1" bandRow="1">
                <a:tableStyleId>{93296810-A885-4BE3-A3E7-6D5BEEA58F35}</a:tableStyleId>
              </a:tblPr>
              <a:tblGrid>
                <a:gridCol w="3443111">
                  <a:extLst>
                    <a:ext uri="{9D8B030D-6E8A-4147-A177-3AD203B41FA5}">
                      <a16:colId xmlns:a16="http://schemas.microsoft.com/office/drawing/2014/main" val="2305638192"/>
                    </a:ext>
                  </a:extLst>
                </a:gridCol>
                <a:gridCol w="2923823">
                  <a:extLst>
                    <a:ext uri="{9D8B030D-6E8A-4147-A177-3AD203B41FA5}">
                      <a16:colId xmlns:a16="http://schemas.microsoft.com/office/drawing/2014/main" val="1700522308"/>
                    </a:ext>
                  </a:extLst>
                </a:gridCol>
              </a:tblGrid>
              <a:tr h="441177">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AFR/AMERICAN</a:t>
                      </a:r>
                    </a:p>
                  </a:txBody>
                  <a:tcPr anchor="ctr"/>
                </a:tc>
                <a:extLst>
                  <a:ext uri="{0D108BD9-81ED-4DB2-BD59-A6C34878D82A}">
                    <a16:rowId xmlns:a16="http://schemas.microsoft.com/office/drawing/2014/main" val="49236923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33.99%</a:t>
                      </a:r>
                    </a:p>
                  </a:txBody>
                  <a:tcPr anchor="ctr"/>
                </a:tc>
                <a:extLst>
                  <a:ext uri="{0D108BD9-81ED-4DB2-BD59-A6C34878D82A}">
                    <a16:rowId xmlns:a16="http://schemas.microsoft.com/office/drawing/2014/main" val="86648055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29.25%</a:t>
                      </a:r>
                    </a:p>
                  </a:txBody>
                  <a:tcPr anchor="ctr"/>
                </a:tc>
                <a:extLst>
                  <a:ext uri="{0D108BD9-81ED-4DB2-BD59-A6C34878D82A}">
                    <a16:rowId xmlns:a16="http://schemas.microsoft.com/office/drawing/2014/main" val="433480371"/>
                  </a:ext>
                </a:extLst>
              </a:tr>
              <a:tr h="406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26.51%</a:t>
                      </a:r>
                    </a:p>
                  </a:txBody>
                  <a:tcPr anchor="ctr"/>
                </a:tc>
                <a:extLst>
                  <a:ext uri="{0D108BD9-81ED-4DB2-BD59-A6C34878D82A}">
                    <a16:rowId xmlns:a16="http://schemas.microsoft.com/office/drawing/2014/main" val="842210858"/>
                  </a:ext>
                </a:extLst>
              </a:tr>
            </a:tbl>
          </a:graphicData>
        </a:graphic>
      </p:graphicFrame>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1328938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6" name="Table 5">
            <a:extLst>
              <a:ext uri="{FF2B5EF4-FFF2-40B4-BE49-F238E27FC236}">
                <a16:creationId xmlns:a16="http://schemas.microsoft.com/office/drawing/2014/main" id="{CDB9DC08-58A6-3899-4F32-EE3D44533B13}"/>
              </a:ext>
            </a:extLst>
          </p:cNvPr>
          <p:cNvGraphicFramePr>
            <a:graphicFrameLocks noGrp="1"/>
          </p:cNvGraphicFramePr>
          <p:nvPr/>
        </p:nvGraphicFramePr>
        <p:xfrm>
          <a:off x="248356" y="4655743"/>
          <a:ext cx="6366934" cy="1688611"/>
        </p:xfrm>
        <a:graphic>
          <a:graphicData uri="http://schemas.openxmlformats.org/drawingml/2006/table">
            <a:tbl>
              <a:tblPr firstRow="1" bandRow="1">
                <a:tableStyleId>{5C22544A-7EE6-4342-B048-85BDC9FD1C3A}</a:tableStyleId>
              </a:tblPr>
              <a:tblGrid>
                <a:gridCol w="3454065">
                  <a:extLst>
                    <a:ext uri="{9D8B030D-6E8A-4147-A177-3AD203B41FA5}">
                      <a16:colId xmlns:a16="http://schemas.microsoft.com/office/drawing/2014/main" val="2305638192"/>
                    </a:ext>
                  </a:extLst>
                </a:gridCol>
                <a:gridCol w="2912869">
                  <a:extLst>
                    <a:ext uri="{9D8B030D-6E8A-4147-A177-3AD203B41FA5}">
                      <a16:colId xmlns:a16="http://schemas.microsoft.com/office/drawing/2014/main" val="1700522308"/>
                    </a:ext>
                  </a:extLst>
                </a:gridCol>
              </a:tblGrid>
              <a:tr h="446374">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OTHER</a:t>
                      </a:r>
                    </a:p>
                  </a:txBody>
                  <a:tcPr anchor="ctr"/>
                </a:tc>
                <a:extLst>
                  <a:ext uri="{0D108BD9-81ED-4DB2-BD59-A6C34878D82A}">
                    <a16:rowId xmlns:a16="http://schemas.microsoft.com/office/drawing/2014/main" val="492369234"/>
                  </a:ext>
                </a:extLst>
              </a:tr>
              <a:tr h="414079">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16.92%</a:t>
                      </a:r>
                    </a:p>
                  </a:txBody>
                  <a:tcPr anchor="ctr"/>
                </a:tc>
                <a:extLst>
                  <a:ext uri="{0D108BD9-81ED-4DB2-BD59-A6C34878D82A}">
                    <a16:rowId xmlns:a16="http://schemas.microsoft.com/office/drawing/2014/main" val="866480554"/>
                  </a:ext>
                </a:extLst>
              </a:tr>
              <a:tr h="414079">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15.89%</a:t>
                      </a:r>
                    </a:p>
                  </a:txBody>
                  <a:tcPr anchor="ctr"/>
                </a:tc>
                <a:extLst>
                  <a:ext uri="{0D108BD9-81ED-4DB2-BD59-A6C34878D82A}">
                    <a16:rowId xmlns:a16="http://schemas.microsoft.com/office/drawing/2014/main" val="433480371"/>
                  </a:ext>
                </a:extLst>
              </a:tr>
              <a:tr h="414079">
                <a:tc>
                  <a:txBody>
                    <a:bodyPr/>
                    <a:lstStyle/>
                    <a:p>
                      <a:pPr algn="ct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13.19%</a:t>
                      </a:r>
                    </a:p>
                  </a:txBody>
                  <a:tcPr anchor="ctr"/>
                </a:tc>
                <a:extLst>
                  <a:ext uri="{0D108BD9-81ED-4DB2-BD59-A6C34878D82A}">
                    <a16:rowId xmlns:a16="http://schemas.microsoft.com/office/drawing/2014/main" val="120811727"/>
                  </a:ext>
                </a:extLst>
              </a:tr>
            </a:tbl>
          </a:graphicData>
        </a:graphic>
      </p:graphicFrame>
      <p:graphicFrame>
        <p:nvGraphicFramePr>
          <p:cNvPr id="7" name="Table 6">
            <a:extLst>
              <a:ext uri="{FF2B5EF4-FFF2-40B4-BE49-F238E27FC236}">
                <a16:creationId xmlns:a16="http://schemas.microsoft.com/office/drawing/2014/main" id="{EC980573-9B0D-0772-ECC9-A280D574C9D2}"/>
              </a:ext>
            </a:extLst>
          </p:cNvPr>
          <p:cNvGraphicFramePr>
            <a:graphicFrameLocks noGrp="1"/>
          </p:cNvGraphicFramePr>
          <p:nvPr/>
        </p:nvGraphicFramePr>
        <p:xfrm>
          <a:off x="248356" y="2760136"/>
          <a:ext cx="6366934" cy="1688610"/>
        </p:xfrm>
        <a:graphic>
          <a:graphicData uri="http://schemas.openxmlformats.org/drawingml/2006/table">
            <a:tbl>
              <a:tblPr firstRow="1" bandRow="1">
                <a:tableStyleId>{21E4AEA4-8DFA-4A89-87EB-49C32662AFE0}</a:tableStyleId>
              </a:tblPr>
              <a:tblGrid>
                <a:gridCol w="3454064">
                  <a:extLst>
                    <a:ext uri="{9D8B030D-6E8A-4147-A177-3AD203B41FA5}">
                      <a16:colId xmlns:a16="http://schemas.microsoft.com/office/drawing/2014/main" val="2305638192"/>
                    </a:ext>
                  </a:extLst>
                </a:gridCol>
                <a:gridCol w="2912870">
                  <a:extLst>
                    <a:ext uri="{9D8B030D-6E8A-4147-A177-3AD203B41FA5}">
                      <a16:colId xmlns:a16="http://schemas.microsoft.com/office/drawing/2014/main" val="1700522308"/>
                    </a:ext>
                  </a:extLst>
                </a:gridCol>
              </a:tblGrid>
              <a:tr h="347490">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HISPANIC</a:t>
                      </a:r>
                    </a:p>
                  </a:txBody>
                  <a:tcPr anchor="ctr"/>
                </a:tc>
                <a:extLst>
                  <a:ext uri="{0D108BD9-81ED-4DB2-BD59-A6C34878D82A}">
                    <a16:rowId xmlns:a16="http://schemas.microsoft.com/office/drawing/2014/main" val="492369234"/>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EL PASO</a:t>
                      </a:r>
                    </a:p>
                  </a:txBody>
                  <a:tcPr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81.54%</a:t>
                      </a:r>
                    </a:p>
                  </a:txBody>
                  <a:tcPr marL="9525" marR="9525" marT="9525" marB="0" anchor="ctr"/>
                </a:tc>
                <a:extLst>
                  <a:ext uri="{0D108BD9-81ED-4DB2-BD59-A6C34878D82A}">
                    <a16:rowId xmlns:a16="http://schemas.microsoft.com/office/drawing/2014/main" val="866480554"/>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SAN ANTONIO</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65.80%</a:t>
                      </a:r>
                    </a:p>
                  </a:txBody>
                  <a:tcPr anchor="ctr"/>
                </a:tc>
                <a:extLst>
                  <a:ext uri="{0D108BD9-81ED-4DB2-BD59-A6C34878D82A}">
                    <a16:rowId xmlns:a16="http://schemas.microsoft.com/office/drawing/2014/main" val="433480371"/>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AUSTIN</a:t>
                      </a:r>
                      <a:endParaRPr lang="en-US" sz="1600" b="1" u="sng"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endParaRP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33.09%</a:t>
                      </a:r>
                    </a:p>
                  </a:txBody>
                  <a:tcPr anchor="ctr"/>
                </a:tc>
                <a:extLst>
                  <a:ext uri="{0D108BD9-81ED-4DB2-BD59-A6C34878D82A}">
                    <a16:rowId xmlns:a16="http://schemas.microsoft.com/office/drawing/2014/main" val="120811727"/>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22.49%</a:t>
                      </a:r>
                    </a:p>
                  </a:txBody>
                  <a:tcPr anchor="ctr"/>
                </a:tc>
                <a:extLst>
                  <a:ext uri="{0D108BD9-81ED-4DB2-BD59-A6C34878D82A}">
                    <a16:rowId xmlns:a16="http://schemas.microsoft.com/office/drawing/2014/main" val="842210858"/>
                  </a:ext>
                </a:extLst>
              </a:tr>
            </a:tbl>
          </a:graphicData>
        </a:graphic>
      </p:graphicFrame>
      <p:graphicFrame>
        <p:nvGraphicFramePr>
          <p:cNvPr id="8" name="Table 7">
            <a:extLst>
              <a:ext uri="{FF2B5EF4-FFF2-40B4-BE49-F238E27FC236}">
                <a16:creationId xmlns:a16="http://schemas.microsoft.com/office/drawing/2014/main" id="{422D3406-F52D-8D27-6670-4E217912BCC6}"/>
              </a:ext>
            </a:extLst>
          </p:cNvPr>
          <p:cNvGraphicFramePr>
            <a:graphicFrameLocks noGrp="1"/>
          </p:cNvGraphicFramePr>
          <p:nvPr/>
        </p:nvGraphicFramePr>
        <p:xfrm>
          <a:off x="248356" y="893671"/>
          <a:ext cx="6366934" cy="1659468"/>
        </p:xfrm>
        <a:graphic>
          <a:graphicData uri="http://schemas.openxmlformats.org/drawingml/2006/table">
            <a:tbl>
              <a:tblPr firstRow="1" bandRow="1">
                <a:tableStyleId>{93296810-A885-4BE3-A3E7-6D5BEEA58F35}</a:tableStyleId>
              </a:tblPr>
              <a:tblGrid>
                <a:gridCol w="3443111">
                  <a:extLst>
                    <a:ext uri="{9D8B030D-6E8A-4147-A177-3AD203B41FA5}">
                      <a16:colId xmlns:a16="http://schemas.microsoft.com/office/drawing/2014/main" val="2305638192"/>
                    </a:ext>
                  </a:extLst>
                </a:gridCol>
                <a:gridCol w="2923823">
                  <a:extLst>
                    <a:ext uri="{9D8B030D-6E8A-4147-A177-3AD203B41FA5}">
                      <a16:colId xmlns:a16="http://schemas.microsoft.com/office/drawing/2014/main" val="1700522308"/>
                    </a:ext>
                  </a:extLst>
                </a:gridCol>
              </a:tblGrid>
              <a:tr h="441177">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AFR/AMERICAN</a:t>
                      </a:r>
                    </a:p>
                  </a:txBody>
                  <a:tcPr anchor="ctr"/>
                </a:tc>
                <a:extLst>
                  <a:ext uri="{0D108BD9-81ED-4DB2-BD59-A6C34878D82A}">
                    <a16:rowId xmlns:a16="http://schemas.microsoft.com/office/drawing/2014/main" val="49236923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33.99%</a:t>
                      </a:r>
                    </a:p>
                  </a:txBody>
                  <a:tcPr anchor="ctr"/>
                </a:tc>
                <a:extLst>
                  <a:ext uri="{0D108BD9-81ED-4DB2-BD59-A6C34878D82A}">
                    <a16:rowId xmlns:a16="http://schemas.microsoft.com/office/drawing/2014/main" val="86648055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29.25%</a:t>
                      </a:r>
                    </a:p>
                  </a:txBody>
                  <a:tcPr anchor="ctr"/>
                </a:tc>
                <a:extLst>
                  <a:ext uri="{0D108BD9-81ED-4DB2-BD59-A6C34878D82A}">
                    <a16:rowId xmlns:a16="http://schemas.microsoft.com/office/drawing/2014/main" val="433480371"/>
                  </a:ext>
                </a:extLst>
              </a:tr>
              <a:tr h="406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26.51%</a:t>
                      </a:r>
                    </a:p>
                  </a:txBody>
                  <a:tcPr anchor="ctr"/>
                </a:tc>
                <a:extLst>
                  <a:ext uri="{0D108BD9-81ED-4DB2-BD59-A6C34878D82A}">
                    <a16:rowId xmlns:a16="http://schemas.microsoft.com/office/drawing/2014/main" val="842210858"/>
                  </a:ext>
                </a:extLst>
              </a:tr>
            </a:tbl>
          </a:graphicData>
        </a:graphic>
      </p:graphicFrame>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1151507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1087C3-D64A-D2E4-3379-7DBDB70E2F83}"/>
              </a:ext>
            </a:extLst>
          </p:cNvPr>
          <p:cNvGrpSpPr/>
          <p:nvPr/>
        </p:nvGrpSpPr>
        <p:grpSpPr>
          <a:xfrm>
            <a:off x="0" y="0"/>
            <a:ext cx="12192000" cy="6852927"/>
            <a:chOff x="0" y="0"/>
            <a:chExt cx="12192000" cy="6852927"/>
          </a:xfrm>
        </p:grpSpPr>
        <p:pic>
          <p:nvPicPr>
            <p:cNvPr id="27650"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7244A170-EAC8-3B2F-5BC1-B8263D26B0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81"/>
            <a:stretch/>
          </p:blipFill>
          <p:spPr bwMode="auto">
            <a:xfrm>
              <a:off x="0" y="0"/>
              <a:ext cx="12192000" cy="68529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6D5BA09D-543E-325C-A9C0-142DB2AA41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59CB88B9-190F-4532-F9B5-F0C1DF6B3A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B82434B8-0600-17B7-ADBC-9D6BEFEFCF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a:extLst>
              <a:ext uri="{FF2B5EF4-FFF2-40B4-BE49-F238E27FC236}">
                <a16:creationId xmlns:a16="http://schemas.microsoft.com/office/drawing/2014/main" id="{CAEC8BD1-F648-BFDA-605E-D2E31F0D56F0}"/>
              </a:ext>
            </a:extLst>
          </p:cNvPr>
          <p:cNvSpPr txBox="1"/>
          <p:nvPr/>
        </p:nvSpPr>
        <p:spPr>
          <a:xfrm>
            <a:off x="4103212" y="1837941"/>
            <a:ext cx="3985576" cy="1200329"/>
          </a:xfrm>
          <a:prstGeom prst="rect">
            <a:avLst/>
          </a:prstGeom>
          <a:noFill/>
        </p:spPr>
        <p:txBody>
          <a:bodyPr wrap="square" rtlCol="0">
            <a:spAutoFit/>
          </a:bodyPr>
          <a:lstStyle/>
          <a:p>
            <a:r>
              <a:rPr lang="en-US" sz="7200" dirty="0">
                <a:solidFill>
                  <a:schemeClr val="bg1"/>
                </a:solidFill>
                <a:latin typeface="Aptos Display" panose="020B0004020202020204" pitchFamily="34" charset="0"/>
              </a:rPr>
              <a:t>SCORES</a:t>
            </a:r>
          </a:p>
        </p:txBody>
      </p:sp>
    </p:spTree>
    <p:extLst>
      <p:ext uri="{BB962C8B-B14F-4D97-AF65-F5344CB8AC3E}">
        <p14:creationId xmlns:p14="http://schemas.microsoft.com/office/powerpoint/2010/main" val="75257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2A09BF8F-333A-57D8-3A60-E896823C060B}"/>
              </a:ext>
            </a:extLst>
          </p:cNvPr>
          <p:cNvGrpSpPr/>
          <p:nvPr/>
        </p:nvGrpSpPr>
        <p:grpSpPr>
          <a:xfrm>
            <a:off x="0" y="0"/>
            <a:ext cx="12192001" cy="6857999"/>
            <a:chOff x="0" y="0"/>
            <a:chExt cx="12192001" cy="6857999"/>
          </a:xfrm>
        </p:grpSpPr>
        <p:pic>
          <p:nvPicPr>
            <p:cNvPr id="4" name="Picture 3" descr="retro baseball scoreboard with blank Home and Visitor space">
              <a:extLst>
                <a:ext uri="{FF2B5EF4-FFF2-40B4-BE49-F238E27FC236}">
                  <a16:creationId xmlns:a16="http://schemas.microsoft.com/office/drawing/2014/main" id="{259EB0F7-CA4E-7E27-3F05-A81981FAD785}"/>
                </a:ext>
              </a:extLst>
            </p:cNvPr>
            <p:cNvPicPr>
              <a:picLocks noChangeAspect="1"/>
            </p:cNvPicPr>
            <p:nvPr/>
          </p:nvPicPr>
          <p:blipFill rotWithShape="1">
            <a:blip r:embed="rId2">
              <a:extLst>
                <a:ext uri="{28A0092B-C50C-407E-A947-70E740481C1C}">
                  <a14:useLocalDpi xmlns:a14="http://schemas.microsoft.com/office/drawing/2010/main" val="0"/>
                </a:ext>
              </a:extLst>
            </a:blip>
            <a:srcRect b="23930"/>
            <a:stretch/>
          </p:blipFill>
          <p:spPr bwMode="auto">
            <a:xfrm>
              <a:off x="0" y="1631243"/>
              <a:ext cx="12192001" cy="5226756"/>
            </a:xfrm>
            <a:prstGeom prst="rect">
              <a:avLst/>
            </a:prstGeom>
            <a:noFill/>
            <a:ln>
              <a:noFill/>
            </a:ln>
          </p:spPr>
        </p:pic>
        <p:sp>
          <p:nvSpPr>
            <p:cNvPr id="6" name="Rectangle 5">
              <a:extLst>
                <a:ext uri="{FF2B5EF4-FFF2-40B4-BE49-F238E27FC236}">
                  <a16:creationId xmlns:a16="http://schemas.microsoft.com/office/drawing/2014/main" id="{33892189-D15C-54EA-13F5-E62B2D4734FB}"/>
                </a:ext>
              </a:extLst>
            </p:cNvPr>
            <p:cNvSpPr/>
            <p:nvPr/>
          </p:nvSpPr>
          <p:spPr>
            <a:xfrm>
              <a:off x="0" y="0"/>
              <a:ext cx="12192001" cy="1631244"/>
            </a:xfrm>
            <a:prstGeom prst="rect">
              <a:avLst/>
            </a:prstGeom>
            <a:solidFill>
              <a:srgbClr val="1317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Retro Grren baseball scoreboard isolated on white background">
            <a:extLst>
              <a:ext uri="{FF2B5EF4-FFF2-40B4-BE49-F238E27FC236}">
                <a16:creationId xmlns:a16="http://schemas.microsoft.com/office/drawing/2014/main" id="{48BA4247-0496-2268-9AFA-ABD44743950B}"/>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20719" r="2786" b="28286"/>
          <a:stretch/>
        </p:blipFill>
        <p:spPr bwMode="auto">
          <a:xfrm>
            <a:off x="321731" y="196779"/>
            <a:ext cx="11463868" cy="2889955"/>
          </a:xfrm>
          <a:prstGeom prst="rect">
            <a:avLst/>
          </a:prstGeom>
          <a:noFill/>
          <a:ln>
            <a:noFill/>
          </a:ln>
        </p:spPr>
      </p:pic>
      <p:pic>
        <p:nvPicPr>
          <p:cNvPr id="8" name="Picture 7" descr="Retro Grren baseball scoreboard isolated on white background">
            <a:extLst>
              <a:ext uri="{FF2B5EF4-FFF2-40B4-BE49-F238E27FC236}">
                <a16:creationId xmlns:a16="http://schemas.microsoft.com/office/drawing/2014/main" id="{ABB01368-AB3F-E6B2-FC0F-D749BE708715}"/>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35215" r="2786" b="28286"/>
          <a:stretch/>
        </p:blipFill>
        <p:spPr bwMode="auto">
          <a:xfrm>
            <a:off x="321732" y="2991556"/>
            <a:ext cx="11463868" cy="2068436"/>
          </a:xfrm>
          <a:prstGeom prst="rect">
            <a:avLst/>
          </a:prstGeom>
          <a:noFill/>
          <a:ln>
            <a:noFill/>
          </a:ln>
        </p:spPr>
      </p:pic>
      <p:pic>
        <p:nvPicPr>
          <p:cNvPr id="9" name="Picture 8" descr="Retro Grren baseball scoreboard isolated on white background">
            <a:extLst>
              <a:ext uri="{FF2B5EF4-FFF2-40B4-BE49-F238E27FC236}">
                <a16:creationId xmlns:a16="http://schemas.microsoft.com/office/drawing/2014/main" id="{99641F54-BF8E-FF6A-C61F-3DA4029C3C21}"/>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52365" r="2786" b="30305"/>
          <a:stretch/>
        </p:blipFill>
        <p:spPr bwMode="auto">
          <a:xfrm>
            <a:off x="321731" y="292966"/>
            <a:ext cx="11463868" cy="736853"/>
          </a:xfrm>
          <a:prstGeom prst="rect">
            <a:avLst/>
          </a:prstGeom>
          <a:noFill/>
          <a:ln>
            <a:noFill/>
          </a:ln>
        </p:spPr>
      </p:pic>
      <p:sp>
        <p:nvSpPr>
          <p:cNvPr id="16" name="TextBox 15">
            <a:extLst>
              <a:ext uri="{FF2B5EF4-FFF2-40B4-BE49-F238E27FC236}">
                <a16:creationId xmlns:a16="http://schemas.microsoft.com/office/drawing/2014/main" id="{43A6C129-C33E-6311-A13D-AB7B1ABBA2F2}"/>
              </a:ext>
            </a:extLst>
          </p:cNvPr>
          <p:cNvSpPr txBox="1"/>
          <p:nvPr/>
        </p:nvSpPr>
        <p:spPr>
          <a:xfrm>
            <a:off x="2240844" y="214487"/>
            <a:ext cx="495649" cy="769441"/>
          </a:xfrm>
          <a:prstGeom prst="rect">
            <a:avLst/>
          </a:prstGeom>
          <a:noFill/>
        </p:spPr>
        <p:txBody>
          <a:bodyPr wrap="none" rtlCol="0">
            <a:spAutoFit/>
          </a:bodyPr>
          <a:lstStyle/>
          <a:p>
            <a:r>
              <a:rPr lang="en-US" sz="4400" dirty="0">
                <a:solidFill>
                  <a:schemeClr val="bg1"/>
                </a:solidFill>
                <a:effectLst>
                  <a:outerShdw blurRad="38100" dist="38100" dir="2700000" algn="tl">
                    <a:srgbClr val="000000">
                      <a:alpha val="43137"/>
                    </a:srgbClr>
                  </a:outerShdw>
                </a:effectLst>
                <a:latin typeface="ArcadeClassic" panose="00000400000000000000" pitchFamily="2" charset="0"/>
              </a:rPr>
              <a:t>1</a:t>
            </a:r>
          </a:p>
        </p:txBody>
      </p:sp>
      <p:sp>
        <p:nvSpPr>
          <p:cNvPr id="17" name="TextBox 16">
            <a:extLst>
              <a:ext uri="{FF2B5EF4-FFF2-40B4-BE49-F238E27FC236}">
                <a16:creationId xmlns:a16="http://schemas.microsoft.com/office/drawing/2014/main" id="{D1DE6D06-043E-E657-98A6-59EE98B91EE5}"/>
              </a:ext>
            </a:extLst>
          </p:cNvPr>
          <p:cNvSpPr txBox="1"/>
          <p:nvPr/>
        </p:nvSpPr>
        <p:spPr>
          <a:xfrm>
            <a:off x="3194755" y="210638"/>
            <a:ext cx="495649" cy="769441"/>
          </a:xfrm>
          <a:prstGeom prst="rect">
            <a:avLst/>
          </a:prstGeom>
          <a:noFill/>
        </p:spPr>
        <p:txBody>
          <a:bodyPr wrap="none" rtlCol="0">
            <a:spAutoFit/>
          </a:bodyPr>
          <a:lstStyle/>
          <a:p>
            <a:r>
              <a:rPr lang="en-US" sz="4400" dirty="0">
                <a:solidFill>
                  <a:schemeClr val="bg1"/>
                </a:solidFill>
                <a:effectLst>
                  <a:outerShdw blurRad="38100" dist="38100" dir="2700000" algn="tl">
                    <a:srgbClr val="000000">
                      <a:alpha val="43137"/>
                    </a:srgbClr>
                  </a:outerShdw>
                </a:effectLst>
                <a:latin typeface="ArcadeClassic" panose="00000400000000000000" pitchFamily="2" charset="0"/>
              </a:rPr>
              <a:t>2</a:t>
            </a:r>
          </a:p>
        </p:txBody>
      </p:sp>
      <p:sp>
        <p:nvSpPr>
          <p:cNvPr id="18" name="TextBox 17">
            <a:extLst>
              <a:ext uri="{FF2B5EF4-FFF2-40B4-BE49-F238E27FC236}">
                <a16:creationId xmlns:a16="http://schemas.microsoft.com/office/drawing/2014/main" id="{07DD57E6-D7DD-D0D9-83A1-3EE0E2AA320D}"/>
              </a:ext>
            </a:extLst>
          </p:cNvPr>
          <p:cNvSpPr txBox="1"/>
          <p:nvPr/>
        </p:nvSpPr>
        <p:spPr>
          <a:xfrm>
            <a:off x="5909126" y="123327"/>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3</a:t>
            </a:r>
          </a:p>
        </p:txBody>
      </p:sp>
      <p:sp>
        <p:nvSpPr>
          <p:cNvPr id="19" name="TextBox 18">
            <a:extLst>
              <a:ext uri="{FF2B5EF4-FFF2-40B4-BE49-F238E27FC236}">
                <a16:creationId xmlns:a16="http://schemas.microsoft.com/office/drawing/2014/main" id="{C7E68A17-C23B-61D7-7F80-DBD1B4962A77}"/>
              </a:ext>
            </a:extLst>
          </p:cNvPr>
          <p:cNvSpPr txBox="1"/>
          <p:nvPr/>
        </p:nvSpPr>
        <p:spPr>
          <a:xfrm>
            <a:off x="6833761" y="134616"/>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4</a:t>
            </a:r>
          </a:p>
        </p:txBody>
      </p:sp>
      <p:sp>
        <p:nvSpPr>
          <p:cNvPr id="22" name="TextBox 21">
            <a:extLst>
              <a:ext uri="{FF2B5EF4-FFF2-40B4-BE49-F238E27FC236}">
                <a16:creationId xmlns:a16="http://schemas.microsoft.com/office/drawing/2014/main" id="{DD7C7D1B-E3B1-3520-7550-061A929CB5F0}"/>
              </a:ext>
            </a:extLst>
          </p:cNvPr>
          <p:cNvSpPr txBox="1"/>
          <p:nvPr/>
        </p:nvSpPr>
        <p:spPr>
          <a:xfrm>
            <a:off x="8727410" y="1055296"/>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23" name="TextBox 22">
            <a:extLst>
              <a:ext uri="{FF2B5EF4-FFF2-40B4-BE49-F238E27FC236}">
                <a16:creationId xmlns:a16="http://schemas.microsoft.com/office/drawing/2014/main" id="{479A12DA-0D3F-9CB3-BBCD-A4CEB8173D26}"/>
              </a:ext>
            </a:extLst>
          </p:cNvPr>
          <p:cNvSpPr txBox="1"/>
          <p:nvPr/>
        </p:nvSpPr>
        <p:spPr>
          <a:xfrm>
            <a:off x="7809461" y="2023782"/>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24" name="TextBox 23">
            <a:extLst>
              <a:ext uri="{FF2B5EF4-FFF2-40B4-BE49-F238E27FC236}">
                <a16:creationId xmlns:a16="http://schemas.microsoft.com/office/drawing/2014/main" id="{5C9F997F-E645-A3AB-A4AF-009CE92CF067}"/>
              </a:ext>
            </a:extLst>
          </p:cNvPr>
          <p:cNvSpPr txBox="1"/>
          <p:nvPr/>
        </p:nvSpPr>
        <p:spPr>
          <a:xfrm>
            <a:off x="7798172" y="3058669"/>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25" name="TextBox 24">
            <a:extLst>
              <a:ext uri="{FF2B5EF4-FFF2-40B4-BE49-F238E27FC236}">
                <a16:creationId xmlns:a16="http://schemas.microsoft.com/office/drawing/2014/main" id="{5569AE92-9C0D-2F66-F785-2AC63F495684}"/>
              </a:ext>
            </a:extLst>
          </p:cNvPr>
          <p:cNvSpPr txBox="1"/>
          <p:nvPr/>
        </p:nvSpPr>
        <p:spPr>
          <a:xfrm>
            <a:off x="6883386" y="3945323"/>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47" name="TextBox 46">
            <a:extLst>
              <a:ext uri="{FF2B5EF4-FFF2-40B4-BE49-F238E27FC236}">
                <a16:creationId xmlns:a16="http://schemas.microsoft.com/office/drawing/2014/main" id="{0F19D96E-CAED-F2E4-C8E4-3333364CD45A}"/>
              </a:ext>
            </a:extLst>
          </p:cNvPr>
          <p:cNvSpPr txBox="1"/>
          <p:nvPr/>
        </p:nvSpPr>
        <p:spPr>
          <a:xfrm>
            <a:off x="7756495" y="123327"/>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5</a:t>
            </a:r>
          </a:p>
        </p:txBody>
      </p:sp>
      <p:sp>
        <p:nvSpPr>
          <p:cNvPr id="48" name="TextBox 47">
            <a:extLst>
              <a:ext uri="{FF2B5EF4-FFF2-40B4-BE49-F238E27FC236}">
                <a16:creationId xmlns:a16="http://schemas.microsoft.com/office/drawing/2014/main" id="{8F885175-0356-8B0A-8D3D-B07C54A29628}"/>
              </a:ext>
            </a:extLst>
          </p:cNvPr>
          <p:cNvSpPr txBox="1"/>
          <p:nvPr/>
        </p:nvSpPr>
        <p:spPr>
          <a:xfrm>
            <a:off x="8701807" y="108173"/>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6</a:t>
            </a:r>
          </a:p>
        </p:txBody>
      </p:sp>
      <p:pic>
        <p:nvPicPr>
          <p:cNvPr id="50" name="Picture 49" descr="Retro Grren baseball scoreboard isolated on white background">
            <a:extLst>
              <a:ext uri="{FF2B5EF4-FFF2-40B4-BE49-F238E27FC236}">
                <a16:creationId xmlns:a16="http://schemas.microsoft.com/office/drawing/2014/main" id="{6ACC26FB-8AA3-FB33-4A58-FCFC735ED899}"/>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51446" r="2786" b="28286"/>
          <a:stretch/>
        </p:blipFill>
        <p:spPr bwMode="auto">
          <a:xfrm>
            <a:off x="321731" y="4749275"/>
            <a:ext cx="11463868" cy="1148646"/>
          </a:xfrm>
          <a:prstGeom prst="rect">
            <a:avLst/>
          </a:prstGeom>
          <a:noFill/>
          <a:ln>
            <a:noFill/>
          </a:ln>
        </p:spPr>
      </p:pic>
      <p:pic>
        <p:nvPicPr>
          <p:cNvPr id="54" name="Picture 53" descr="Retro Grren baseball scoreboard isolated on white background">
            <a:extLst>
              <a:ext uri="{FF2B5EF4-FFF2-40B4-BE49-F238E27FC236}">
                <a16:creationId xmlns:a16="http://schemas.microsoft.com/office/drawing/2014/main" id="{F71EC5F1-FD43-17BE-35E3-AB5A2C8A7D40}"/>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846161" y="1013158"/>
            <a:ext cx="1509918" cy="991456"/>
          </a:xfrm>
          <a:prstGeom prst="rect">
            <a:avLst/>
          </a:prstGeom>
          <a:noFill/>
          <a:ln>
            <a:noFill/>
          </a:ln>
        </p:spPr>
      </p:pic>
      <p:pic>
        <p:nvPicPr>
          <p:cNvPr id="53" name="Picture 52" descr="Retro Grren baseball scoreboard isolated on white background">
            <a:extLst>
              <a:ext uri="{FF2B5EF4-FFF2-40B4-BE49-F238E27FC236}">
                <a16:creationId xmlns:a16="http://schemas.microsoft.com/office/drawing/2014/main" id="{50E07EF0-AA7F-9A8A-71A4-78EFBF26BA5C}"/>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29904" y="1007785"/>
            <a:ext cx="1509918" cy="991456"/>
          </a:xfrm>
          <a:prstGeom prst="rect">
            <a:avLst/>
          </a:prstGeom>
          <a:noFill/>
          <a:ln>
            <a:noFill/>
          </a:ln>
        </p:spPr>
      </p:pic>
      <p:pic>
        <p:nvPicPr>
          <p:cNvPr id="55" name="Picture 54" descr="Retro Grren baseball scoreboard isolated on white background">
            <a:extLst>
              <a:ext uri="{FF2B5EF4-FFF2-40B4-BE49-F238E27FC236}">
                <a16:creationId xmlns:a16="http://schemas.microsoft.com/office/drawing/2014/main" id="{E3670DEE-EC54-60E4-4A86-6E92F541434F}"/>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790199" y="1987260"/>
            <a:ext cx="1509918" cy="991456"/>
          </a:xfrm>
          <a:prstGeom prst="rect">
            <a:avLst/>
          </a:prstGeom>
          <a:noFill/>
          <a:ln>
            <a:noFill/>
          </a:ln>
        </p:spPr>
      </p:pic>
      <p:pic>
        <p:nvPicPr>
          <p:cNvPr id="56" name="Picture 55" descr="Retro Grren baseball scoreboard isolated on white background">
            <a:extLst>
              <a:ext uri="{FF2B5EF4-FFF2-40B4-BE49-F238E27FC236}">
                <a16:creationId xmlns:a16="http://schemas.microsoft.com/office/drawing/2014/main" id="{031926C4-FABF-5AFC-F10F-8C05EB0DF91F}"/>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29904" y="1983411"/>
            <a:ext cx="1509918" cy="991456"/>
          </a:xfrm>
          <a:prstGeom prst="rect">
            <a:avLst/>
          </a:prstGeom>
          <a:noFill/>
          <a:ln>
            <a:noFill/>
          </a:ln>
        </p:spPr>
      </p:pic>
      <p:pic>
        <p:nvPicPr>
          <p:cNvPr id="57" name="Picture 56" descr="Retro Grren baseball scoreboard isolated on white background">
            <a:extLst>
              <a:ext uri="{FF2B5EF4-FFF2-40B4-BE49-F238E27FC236}">
                <a16:creationId xmlns:a16="http://schemas.microsoft.com/office/drawing/2014/main" id="{342FA889-CFBC-23D0-756C-27AE449DA5D7}"/>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796812" y="2997538"/>
            <a:ext cx="1509918" cy="991456"/>
          </a:xfrm>
          <a:prstGeom prst="rect">
            <a:avLst/>
          </a:prstGeom>
          <a:noFill/>
          <a:ln>
            <a:noFill/>
          </a:ln>
        </p:spPr>
      </p:pic>
      <p:pic>
        <p:nvPicPr>
          <p:cNvPr id="58" name="Picture 57" descr="Retro Grren baseball scoreboard isolated on white background">
            <a:extLst>
              <a:ext uri="{FF2B5EF4-FFF2-40B4-BE49-F238E27FC236}">
                <a16:creationId xmlns:a16="http://schemas.microsoft.com/office/drawing/2014/main" id="{E19D3354-3FA5-6426-3189-4762FE6B5456}"/>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39796" y="2993949"/>
            <a:ext cx="1509918" cy="991456"/>
          </a:xfrm>
          <a:prstGeom prst="rect">
            <a:avLst/>
          </a:prstGeom>
          <a:noFill/>
          <a:ln>
            <a:noFill/>
          </a:ln>
        </p:spPr>
      </p:pic>
      <p:pic>
        <p:nvPicPr>
          <p:cNvPr id="59" name="Picture 58" descr="Retro Grren baseball scoreboard isolated on white background">
            <a:extLst>
              <a:ext uri="{FF2B5EF4-FFF2-40B4-BE49-F238E27FC236}">
                <a16:creationId xmlns:a16="http://schemas.microsoft.com/office/drawing/2014/main" id="{E31F20C2-B2D9-384A-C715-A1F1CE31ED0A}"/>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652485" y="3964244"/>
            <a:ext cx="1509918" cy="858679"/>
          </a:xfrm>
          <a:prstGeom prst="rect">
            <a:avLst/>
          </a:prstGeom>
          <a:noFill/>
          <a:ln>
            <a:noFill/>
          </a:ln>
        </p:spPr>
      </p:pic>
      <p:pic>
        <p:nvPicPr>
          <p:cNvPr id="60" name="Picture 59" descr="Retro Grren baseball scoreboard isolated on white background">
            <a:extLst>
              <a:ext uri="{FF2B5EF4-FFF2-40B4-BE49-F238E27FC236}">
                <a16:creationId xmlns:a16="http://schemas.microsoft.com/office/drawing/2014/main" id="{B9F518F2-F730-62BF-65B8-B41A76715208}"/>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31786" y="3967728"/>
            <a:ext cx="1509918" cy="855195"/>
          </a:xfrm>
          <a:prstGeom prst="rect">
            <a:avLst/>
          </a:prstGeom>
          <a:noFill/>
          <a:ln>
            <a:noFill/>
          </a:ln>
        </p:spPr>
      </p:pic>
      <p:pic>
        <p:nvPicPr>
          <p:cNvPr id="62" name="Picture 61" descr="Retro Grren baseball scoreboard isolated on white background">
            <a:extLst>
              <a:ext uri="{FF2B5EF4-FFF2-40B4-BE49-F238E27FC236}">
                <a16:creationId xmlns:a16="http://schemas.microsoft.com/office/drawing/2014/main" id="{676CB528-18F6-F398-60B7-B2B991420737}"/>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929326" y="4800682"/>
            <a:ext cx="1509918" cy="989489"/>
          </a:xfrm>
          <a:prstGeom prst="rect">
            <a:avLst/>
          </a:prstGeom>
          <a:noFill/>
          <a:ln>
            <a:noFill/>
          </a:ln>
        </p:spPr>
      </p:pic>
      <p:pic>
        <p:nvPicPr>
          <p:cNvPr id="63" name="Picture 62" descr="Retro Grren baseball scoreboard isolated on white background">
            <a:extLst>
              <a:ext uri="{FF2B5EF4-FFF2-40B4-BE49-F238E27FC236}">
                <a16:creationId xmlns:a16="http://schemas.microsoft.com/office/drawing/2014/main" id="{C67E17B6-9F60-220E-4F56-3F329A02F45E}"/>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07444" y="4798715"/>
            <a:ext cx="1509918" cy="991456"/>
          </a:xfrm>
          <a:prstGeom prst="rect">
            <a:avLst/>
          </a:prstGeom>
          <a:noFill/>
          <a:ln>
            <a:noFill/>
          </a:ln>
        </p:spPr>
      </p:pic>
      <p:pic>
        <p:nvPicPr>
          <p:cNvPr id="64" name="Picture 63" descr="Retro Grren baseball scoreboard isolated on white background">
            <a:extLst>
              <a:ext uri="{FF2B5EF4-FFF2-40B4-BE49-F238E27FC236}">
                <a16:creationId xmlns:a16="http://schemas.microsoft.com/office/drawing/2014/main" id="{524FD834-5CB9-EC10-2E91-6246F557DE38}"/>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342846" y="294725"/>
            <a:ext cx="1509918" cy="746139"/>
          </a:xfrm>
          <a:prstGeom prst="rect">
            <a:avLst/>
          </a:prstGeom>
          <a:noFill/>
          <a:ln>
            <a:noFill/>
          </a:ln>
        </p:spPr>
      </p:pic>
      <p:pic>
        <p:nvPicPr>
          <p:cNvPr id="65" name="Picture 64" descr="Retro Grren baseball scoreboard isolated on white background">
            <a:extLst>
              <a:ext uri="{FF2B5EF4-FFF2-40B4-BE49-F238E27FC236}">
                <a16:creationId xmlns:a16="http://schemas.microsoft.com/office/drawing/2014/main" id="{F69ECCB6-D842-D0F3-E4D6-E12E96C526C6}"/>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21759" y="300134"/>
            <a:ext cx="1509918" cy="711500"/>
          </a:xfrm>
          <a:prstGeom prst="rect">
            <a:avLst/>
          </a:prstGeom>
          <a:noFill/>
          <a:ln>
            <a:noFill/>
          </a:ln>
        </p:spPr>
      </p:pic>
      <p:sp>
        <p:nvSpPr>
          <p:cNvPr id="66" name="TextBox 65">
            <a:extLst>
              <a:ext uri="{FF2B5EF4-FFF2-40B4-BE49-F238E27FC236}">
                <a16:creationId xmlns:a16="http://schemas.microsoft.com/office/drawing/2014/main" id="{A68D7EAB-37B3-2B4B-CF90-DCD1031456D2}"/>
              </a:ext>
            </a:extLst>
          </p:cNvPr>
          <p:cNvSpPr txBox="1"/>
          <p:nvPr/>
        </p:nvSpPr>
        <p:spPr>
          <a:xfrm>
            <a:off x="1428351" y="148526"/>
            <a:ext cx="1500732"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CITY</a:t>
            </a:r>
          </a:p>
        </p:txBody>
      </p:sp>
      <p:sp>
        <p:nvSpPr>
          <p:cNvPr id="67" name="TextBox 66">
            <a:extLst>
              <a:ext uri="{FF2B5EF4-FFF2-40B4-BE49-F238E27FC236}">
                <a16:creationId xmlns:a16="http://schemas.microsoft.com/office/drawing/2014/main" id="{82FFD72F-0DEB-E77E-6DE0-31FDF0E8C2D1}"/>
              </a:ext>
            </a:extLst>
          </p:cNvPr>
          <p:cNvSpPr txBox="1"/>
          <p:nvPr/>
        </p:nvSpPr>
        <p:spPr>
          <a:xfrm>
            <a:off x="4038537" y="125948"/>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1</a:t>
            </a:r>
          </a:p>
        </p:txBody>
      </p:sp>
      <p:sp>
        <p:nvSpPr>
          <p:cNvPr id="68" name="TextBox 67">
            <a:extLst>
              <a:ext uri="{FF2B5EF4-FFF2-40B4-BE49-F238E27FC236}">
                <a16:creationId xmlns:a16="http://schemas.microsoft.com/office/drawing/2014/main" id="{4DB00B53-10CE-1F8A-84C3-259299D4231A}"/>
              </a:ext>
            </a:extLst>
          </p:cNvPr>
          <p:cNvSpPr txBox="1"/>
          <p:nvPr/>
        </p:nvSpPr>
        <p:spPr>
          <a:xfrm>
            <a:off x="5000266" y="114659"/>
            <a:ext cx="607859"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2</a:t>
            </a:r>
          </a:p>
        </p:txBody>
      </p:sp>
      <p:sp>
        <p:nvSpPr>
          <p:cNvPr id="69" name="TextBox 68">
            <a:extLst>
              <a:ext uri="{FF2B5EF4-FFF2-40B4-BE49-F238E27FC236}">
                <a16:creationId xmlns:a16="http://schemas.microsoft.com/office/drawing/2014/main" id="{1049415C-A95B-E199-9324-869C463956C3}"/>
              </a:ext>
            </a:extLst>
          </p:cNvPr>
          <p:cNvSpPr txBox="1"/>
          <p:nvPr/>
        </p:nvSpPr>
        <p:spPr>
          <a:xfrm>
            <a:off x="9658408" y="131672"/>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7</a:t>
            </a:r>
          </a:p>
        </p:txBody>
      </p:sp>
      <p:sp>
        <p:nvSpPr>
          <p:cNvPr id="70" name="TextBox 69">
            <a:extLst>
              <a:ext uri="{FF2B5EF4-FFF2-40B4-BE49-F238E27FC236}">
                <a16:creationId xmlns:a16="http://schemas.microsoft.com/office/drawing/2014/main" id="{9AF199BE-897B-1D1F-D78C-E5FE97A5C3F5}"/>
              </a:ext>
            </a:extLst>
          </p:cNvPr>
          <p:cNvSpPr txBox="1"/>
          <p:nvPr/>
        </p:nvSpPr>
        <p:spPr>
          <a:xfrm>
            <a:off x="10727648" y="122395"/>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8</a:t>
            </a:r>
          </a:p>
        </p:txBody>
      </p:sp>
      <p:sp>
        <p:nvSpPr>
          <p:cNvPr id="71" name="TextBox 70">
            <a:extLst>
              <a:ext uri="{FF2B5EF4-FFF2-40B4-BE49-F238E27FC236}">
                <a16:creationId xmlns:a16="http://schemas.microsoft.com/office/drawing/2014/main" id="{EE5BB24D-6790-8CBC-EEED-1BB7021B80F0}"/>
              </a:ext>
            </a:extLst>
          </p:cNvPr>
          <p:cNvSpPr txBox="1"/>
          <p:nvPr/>
        </p:nvSpPr>
        <p:spPr>
          <a:xfrm>
            <a:off x="6883386" y="4800508"/>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73" name="TextBox 72">
            <a:extLst>
              <a:ext uri="{FF2B5EF4-FFF2-40B4-BE49-F238E27FC236}">
                <a16:creationId xmlns:a16="http://schemas.microsoft.com/office/drawing/2014/main" id="{429A793D-A565-0060-87A0-5A08E2CB2584}"/>
              </a:ext>
            </a:extLst>
          </p:cNvPr>
          <p:cNvSpPr txBox="1"/>
          <p:nvPr/>
        </p:nvSpPr>
        <p:spPr>
          <a:xfrm>
            <a:off x="1060067" y="1082881"/>
            <a:ext cx="1953740" cy="769441"/>
          </a:xfrm>
          <a:prstGeom prst="rect">
            <a:avLst/>
          </a:prstGeom>
          <a:noFill/>
        </p:spPr>
        <p:txBody>
          <a:bodyPr wrap="none" rtlCol="0">
            <a:spAutoFit/>
          </a:bodyPr>
          <a:lstStyle/>
          <a:p>
            <a:r>
              <a:rPr lang="en-US" sz="4400" dirty="0">
                <a:solidFill>
                  <a:schemeClr val="bg1"/>
                </a:solidFill>
                <a:effectLst>
                  <a:outerShdw blurRad="38100" dist="38100" dir="2700000" algn="tl">
                    <a:srgbClr val="000000">
                      <a:alpha val="43137"/>
                    </a:srgbClr>
                  </a:outerShdw>
                </a:effectLst>
                <a:latin typeface="Aptos Display" panose="020B0004020202020204" pitchFamily="34" charset="0"/>
              </a:rPr>
              <a:t>AUSTIN</a:t>
            </a:r>
          </a:p>
        </p:txBody>
      </p:sp>
      <p:sp>
        <p:nvSpPr>
          <p:cNvPr id="74" name="TextBox 73">
            <a:extLst>
              <a:ext uri="{FF2B5EF4-FFF2-40B4-BE49-F238E27FC236}">
                <a16:creationId xmlns:a16="http://schemas.microsoft.com/office/drawing/2014/main" id="{E2A83116-EB93-C0BE-6E21-651CC613A189}"/>
              </a:ext>
            </a:extLst>
          </p:cNvPr>
          <p:cNvSpPr txBox="1"/>
          <p:nvPr/>
        </p:nvSpPr>
        <p:spPr>
          <a:xfrm>
            <a:off x="673784" y="2076554"/>
            <a:ext cx="2807948"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CHARLOTTE</a:t>
            </a:r>
          </a:p>
        </p:txBody>
      </p:sp>
      <p:sp>
        <p:nvSpPr>
          <p:cNvPr id="75" name="TextBox 74">
            <a:extLst>
              <a:ext uri="{FF2B5EF4-FFF2-40B4-BE49-F238E27FC236}">
                <a16:creationId xmlns:a16="http://schemas.microsoft.com/office/drawing/2014/main" id="{B1473A7E-4B2F-B9A6-6F4C-509E380EF1FB}"/>
              </a:ext>
            </a:extLst>
          </p:cNvPr>
          <p:cNvSpPr txBox="1"/>
          <p:nvPr/>
        </p:nvSpPr>
        <p:spPr>
          <a:xfrm>
            <a:off x="920013" y="3134251"/>
            <a:ext cx="2604944"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PORTLAND</a:t>
            </a:r>
          </a:p>
        </p:txBody>
      </p:sp>
      <p:sp>
        <p:nvSpPr>
          <p:cNvPr id="76" name="TextBox 75">
            <a:extLst>
              <a:ext uri="{FF2B5EF4-FFF2-40B4-BE49-F238E27FC236}">
                <a16:creationId xmlns:a16="http://schemas.microsoft.com/office/drawing/2014/main" id="{F7A790A0-E310-329E-7AD7-04B2329A83EE}"/>
              </a:ext>
            </a:extLst>
          </p:cNvPr>
          <p:cNvSpPr txBox="1"/>
          <p:nvPr/>
        </p:nvSpPr>
        <p:spPr>
          <a:xfrm>
            <a:off x="516520" y="4020517"/>
            <a:ext cx="3419269"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JACKSONVILLE</a:t>
            </a:r>
          </a:p>
        </p:txBody>
      </p:sp>
      <p:sp>
        <p:nvSpPr>
          <p:cNvPr id="77" name="TextBox 76">
            <a:extLst>
              <a:ext uri="{FF2B5EF4-FFF2-40B4-BE49-F238E27FC236}">
                <a16:creationId xmlns:a16="http://schemas.microsoft.com/office/drawing/2014/main" id="{05C79A3A-A70E-11AA-FAAF-370CC3504F57}"/>
              </a:ext>
            </a:extLst>
          </p:cNvPr>
          <p:cNvSpPr txBox="1"/>
          <p:nvPr/>
        </p:nvSpPr>
        <p:spPr>
          <a:xfrm>
            <a:off x="868739" y="4903305"/>
            <a:ext cx="2641557"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NASHVILLE</a:t>
            </a:r>
          </a:p>
        </p:txBody>
      </p:sp>
    </p:spTree>
    <p:extLst>
      <p:ext uri="{BB962C8B-B14F-4D97-AF65-F5344CB8AC3E}">
        <p14:creationId xmlns:p14="http://schemas.microsoft.com/office/powerpoint/2010/main" val="2778494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F38C493-AD2F-142D-BC38-E23E9563AF55}"/>
              </a:ext>
            </a:extLst>
          </p:cNvPr>
          <p:cNvGrpSpPr/>
          <p:nvPr/>
        </p:nvGrpSpPr>
        <p:grpSpPr>
          <a:xfrm>
            <a:off x="0" y="0"/>
            <a:ext cx="12192000" cy="6852927"/>
            <a:chOff x="0" y="0"/>
            <a:chExt cx="12192000" cy="6852927"/>
          </a:xfrm>
        </p:grpSpPr>
        <p:pic>
          <p:nvPicPr>
            <p:cNvPr id="5"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BB11C4A6-5D6F-6BDF-8722-2C5BC458F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81"/>
            <a:stretch/>
          </p:blipFill>
          <p:spPr bwMode="auto">
            <a:xfrm>
              <a:off x="0" y="0"/>
              <a:ext cx="12192000" cy="68529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5BA424A9-1F9D-01B9-A303-3E70952B3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676AD295-44E3-7931-83CD-06B30FCEEF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7F6BBA5D-8DE2-651B-B9B8-AEB4536290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B03EA69F-E5E0-7526-5628-3399C24F31E7}"/>
              </a:ext>
            </a:extLst>
          </p:cNvPr>
          <p:cNvGrpSpPr/>
          <p:nvPr/>
        </p:nvGrpSpPr>
        <p:grpSpPr>
          <a:xfrm>
            <a:off x="6883653" y="3234267"/>
            <a:ext cx="5460747" cy="3771060"/>
            <a:chOff x="6731253" y="3081867"/>
            <a:chExt cx="5460747" cy="3771060"/>
          </a:xfrm>
        </p:grpSpPr>
        <p:pic>
          <p:nvPicPr>
            <p:cNvPr id="12"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37E0E891-39CC-CD5B-C5E6-142053DFB3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67E25178-D6C2-8AB2-2B18-DC5C217B4F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7DC22AD4-0483-DF2A-7050-26EF8F7955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a:extLst>
              <a:ext uri="{FF2B5EF4-FFF2-40B4-BE49-F238E27FC236}">
                <a16:creationId xmlns:a16="http://schemas.microsoft.com/office/drawing/2014/main" id="{ABF44D79-9F33-36CC-DAAD-30F6C0C67476}"/>
              </a:ext>
            </a:extLst>
          </p:cNvPr>
          <p:cNvSpPr txBox="1"/>
          <p:nvPr/>
        </p:nvSpPr>
        <p:spPr>
          <a:xfrm>
            <a:off x="3279042" y="583166"/>
            <a:ext cx="5633915" cy="923330"/>
          </a:xfrm>
          <a:prstGeom prst="rect">
            <a:avLst/>
          </a:prstGeom>
          <a:noFill/>
        </p:spPr>
        <p:txBody>
          <a:bodyPr wrap="none" rtlCol="0">
            <a:spAutoFit/>
          </a:bodyPr>
          <a:lstStyle/>
          <a:p>
            <a:r>
              <a:rPr lang="en-US" sz="5400" dirty="0">
                <a:solidFill>
                  <a:schemeClr val="bg1"/>
                </a:solidFill>
                <a:latin typeface="Aptos Display" panose="020B0004020202020204" pitchFamily="34" charset="0"/>
              </a:rPr>
              <a:t>WHY CHARLOTTE?</a:t>
            </a:r>
          </a:p>
        </p:txBody>
      </p:sp>
      <p:sp>
        <p:nvSpPr>
          <p:cNvPr id="18" name="Rectangle 17">
            <a:extLst>
              <a:ext uri="{FF2B5EF4-FFF2-40B4-BE49-F238E27FC236}">
                <a16:creationId xmlns:a16="http://schemas.microsoft.com/office/drawing/2014/main" id="{DC48FC8A-DDA3-B3B2-2EE2-BF65489D0D30}"/>
              </a:ext>
            </a:extLst>
          </p:cNvPr>
          <p:cNvSpPr/>
          <p:nvPr/>
        </p:nvSpPr>
        <p:spPr>
          <a:xfrm>
            <a:off x="902825" y="1986304"/>
            <a:ext cx="3646026" cy="178512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D28392-2F8A-018A-97FB-45A68C7A5306}"/>
              </a:ext>
            </a:extLst>
          </p:cNvPr>
          <p:cNvSpPr txBox="1"/>
          <p:nvPr/>
        </p:nvSpPr>
        <p:spPr>
          <a:xfrm>
            <a:off x="1060959" y="2063257"/>
            <a:ext cx="3329758" cy="1631216"/>
          </a:xfrm>
          <a:prstGeom prst="rect">
            <a:avLst/>
          </a:prstGeom>
          <a:noFill/>
        </p:spPr>
        <p:txBody>
          <a:bodyPr wrap="none" rtlCol="0">
            <a:spAutoFit/>
          </a:bodyPr>
          <a:lstStyle/>
          <a:p>
            <a:pPr algn="ctr"/>
            <a:r>
              <a:rPr lang="en-US" sz="4400" dirty="0">
                <a:solidFill>
                  <a:schemeClr val="bg1"/>
                </a:solidFill>
                <a:latin typeface="Aptos Display" panose="020B0004020202020204" pitchFamily="34" charset="0"/>
              </a:rPr>
              <a:t>CHARLOTTE</a:t>
            </a:r>
          </a:p>
          <a:p>
            <a:pPr algn="ctr"/>
            <a:r>
              <a:rPr lang="en-US" sz="2800" dirty="0">
                <a:solidFill>
                  <a:schemeClr val="bg1"/>
                </a:solidFill>
                <a:latin typeface="Aptos Display" panose="020B0004020202020204" pitchFamily="34" charset="0"/>
              </a:rPr>
              <a:t>POP OF 890K</a:t>
            </a:r>
          </a:p>
          <a:p>
            <a:pPr algn="ctr"/>
            <a:r>
              <a:rPr lang="en-US" sz="2800" dirty="0">
                <a:solidFill>
                  <a:schemeClr val="bg1"/>
                </a:solidFill>
                <a:latin typeface="Aptos Display" panose="020B0004020202020204" pitchFamily="34" charset="0"/>
              </a:rPr>
              <a:t>250 MILES FROM ATL</a:t>
            </a:r>
          </a:p>
        </p:txBody>
      </p:sp>
      <p:sp>
        <p:nvSpPr>
          <p:cNvPr id="19" name="Rectangle 18">
            <a:extLst>
              <a:ext uri="{FF2B5EF4-FFF2-40B4-BE49-F238E27FC236}">
                <a16:creationId xmlns:a16="http://schemas.microsoft.com/office/drawing/2014/main" id="{CECC604A-1E58-4B95-2C1C-05F897A72E5A}"/>
              </a:ext>
            </a:extLst>
          </p:cNvPr>
          <p:cNvSpPr/>
          <p:nvPr/>
        </p:nvSpPr>
        <p:spPr>
          <a:xfrm>
            <a:off x="6846494" y="2024184"/>
            <a:ext cx="4542995" cy="174724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E31FC40-3BDF-394E-22E0-0326EEB0F9C1}"/>
              </a:ext>
            </a:extLst>
          </p:cNvPr>
          <p:cNvSpPr txBox="1"/>
          <p:nvPr/>
        </p:nvSpPr>
        <p:spPr>
          <a:xfrm>
            <a:off x="7076510" y="2046098"/>
            <a:ext cx="4084773" cy="1631216"/>
          </a:xfrm>
          <a:prstGeom prst="rect">
            <a:avLst/>
          </a:prstGeom>
          <a:noFill/>
        </p:spPr>
        <p:txBody>
          <a:bodyPr wrap="none" rtlCol="0">
            <a:spAutoFit/>
          </a:bodyPr>
          <a:lstStyle/>
          <a:p>
            <a:pPr algn="ctr"/>
            <a:r>
              <a:rPr lang="en-US" sz="4400" dirty="0">
                <a:solidFill>
                  <a:schemeClr val="bg1"/>
                </a:solidFill>
                <a:latin typeface="Aptos Display" panose="020B0004020202020204" pitchFamily="34" charset="0"/>
              </a:rPr>
              <a:t>PORTLAND</a:t>
            </a:r>
          </a:p>
          <a:p>
            <a:pPr algn="ctr"/>
            <a:r>
              <a:rPr lang="en-US" sz="2800" dirty="0">
                <a:solidFill>
                  <a:schemeClr val="bg1"/>
                </a:solidFill>
                <a:latin typeface="Aptos Display" panose="020B0004020202020204" pitchFamily="34" charset="0"/>
              </a:rPr>
              <a:t>POP OF 640K</a:t>
            </a:r>
          </a:p>
          <a:p>
            <a:pPr algn="ctr"/>
            <a:r>
              <a:rPr lang="en-US" sz="2800" dirty="0">
                <a:solidFill>
                  <a:schemeClr val="bg1"/>
                </a:solidFill>
                <a:latin typeface="Aptos Display" panose="020B0004020202020204" pitchFamily="34" charset="0"/>
              </a:rPr>
              <a:t>170 MILES FROM SEATTLE</a:t>
            </a:r>
          </a:p>
        </p:txBody>
      </p:sp>
    </p:spTree>
    <p:extLst>
      <p:ext uri="{BB962C8B-B14F-4D97-AF65-F5344CB8AC3E}">
        <p14:creationId xmlns:p14="http://schemas.microsoft.com/office/powerpoint/2010/main" val="690272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DE25E9-4166-63F3-C7AD-1A57CF64F18C}"/>
              </a:ext>
            </a:extLst>
          </p:cNvPr>
          <p:cNvPicPr>
            <a:picLocks noChangeAspect="1"/>
          </p:cNvPicPr>
          <p:nvPr/>
        </p:nvPicPr>
        <p:blipFill rotWithShape="1">
          <a:blip r:embed="rId2"/>
          <a:srcRect l="56298" t="31152" r="18069" b="28697"/>
          <a:stretch/>
        </p:blipFill>
        <p:spPr>
          <a:xfrm>
            <a:off x="0" y="0"/>
            <a:ext cx="12208382" cy="6858000"/>
          </a:xfrm>
          <a:prstGeom prst="rect">
            <a:avLst/>
          </a:prstGeom>
        </p:spPr>
      </p:pic>
    </p:spTree>
    <p:extLst>
      <p:ext uri="{BB962C8B-B14F-4D97-AF65-F5344CB8AC3E}">
        <p14:creationId xmlns:p14="http://schemas.microsoft.com/office/powerpoint/2010/main" val="1362412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058DD72-397C-C72C-9C18-2B97EF02A72E}"/>
              </a:ext>
            </a:extLst>
          </p:cNvPr>
          <p:cNvGrpSpPr/>
          <p:nvPr/>
        </p:nvGrpSpPr>
        <p:grpSpPr>
          <a:xfrm>
            <a:off x="0" y="0"/>
            <a:ext cx="12192000" cy="6852927"/>
            <a:chOff x="0" y="0"/>
            <a:chExt cx="12192000" cy="6852927"/>
          </a:xfrm>
        </p:grpSpPr>
        <p:pic>
          <p:nvPicPr>
            <p:cNvPr id="5"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D7A93297-1AB0-B729-5AB7-FD2126BDFF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81"/>
            <a:stretch/>
          </p:blipFill>
          <p:spPr bwMode="auto">
            <a:xfrm>
              <a:off x="0" y="0"/>
              <a:ext cx="12192000" cy="68529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A6A0B90F-A54E-2BAB-74D2-DEBC11E222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834CCBA6-0CCA-5B11-9B18-696DF82A2E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D5EDFACC-5F0D-A07C-AAA6-77CC30CCF2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CC1C0345-93B7-42FB-8E81-F3EE43476DDC}"/>
              </a:ext>
            </a:extLst>
          </p:cNvPr>
          <p:cNvSpPr txBox="1"/>
          <p:nvPr/>
        </p:nvSpPr>
        <p:spPr>
          <a:xfrm>
            <a:off x="3395472" y="1354096"/>
            <a:ext cx="5401055" cy="2308324"/>
          </a:xfrm>
          <a:prstGeom prst="rect">
            <a:avLst/>
          </a:prstGeom>
          <a:noFill/>
        </p:spPr>
        <p:txBody>
          <a:bodyPr wrap="square" rtlCol="0">
            <a:spAutoFit/>
          </a:bodyPr>
          <a:lstStyle/>
          <a:p>
            <a:pPr algn="ctr"/>
            <a:r>
              <a:rPr lang="en-US" sz="72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ANY QUESTIONS?</a:t>
            </a:r>
          </a:p>
        </p:txBody>
      </p:sp>
    </p:spTree>
    <p:extLst>
      <p:ext uri="{BB962C8B-B14F-4D97-AF65-F5344CB8AC3E}">
        <p14:creationId xmlns:p14="http://schemas.microsoft.com/office/powerpoint/2010/main" val="121560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A722501-F67A-309F-15C7-33226CEB5DB5}"/>
              </a:ext>
            </a:extLst>
          </p:cNvPr>
          <p:cNvGrpSpPr/>
          <p:nvPr/>
        </p:nvGrpSpPr>
        <p:grpSpPr>
          <a:xfrm>
            <a:off x="0" y="0"/>
            <a:ext cx="12192000" cy="6857999"/>
            <a:chOff x="0" y="0"/>
            <a:chExt cx="12192000" cy="6857999"/>
          </a:xfrm>
        </p:grpSpPr>
        <p:pic>
          <p:nvPicPr>
            <p:cNvPr id="5" name="Picture 4" descr="Baseball diamond at night  Baseball - Sport Stock Photo">
              <a:extLst>
                <a:ext uri="{FF2B5EF4-FFF2-40B4-BE49-F238E27FC236}">
                  <a16:creationId xmlns:a16="http://schemas.microsoft.com/office/drawing/2014/main" id="{7049D9E7-8025-672A-943D-4D1C7ECBBD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aseball diamond at night  Baseball - Sport Stock Photo">
              <a:extLst>
                <a:ext uri="{FF2B5EF4-FFF2-40B4-BE49-F238E27FC236}">
                  <a16:creationId xmlns:a16="http://schemas.microsoft.com/office/drawing/2014/main" id="{0B835B38-9588-D4EC-9084-4B3663C766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7061AA4A-403C-26F0-773A-5509E22D7E79}"/>
              </a:ext>
            </a:extLst>
          </p:cNvPr>
          <p:cNvSpPr txBox="1"/>
          <p:nvPr/>
        </p:nvSpPr>
        <p:spPr>
          <a:xfrm>
            <a:off x="3617437" y="1529139"/>
            <a:ext cx="4957126" cy="3508653"/>
          </a:xfrm>
          <a:prstGeom prst="rect">
            <a:avLst/>
          </a:prstGeom>
          <a:noFill/>
        </p:spPr>
        <p:txBody>
          <a:bodyPr wrap="none" rtlCol="0">
            <a:spAutoFit/>
          </a:bodyPr>
          <a:lstStyle/>
          <a:p>
            <a:pPr algn="ctr"/>
            <a:r>
              <a:rPr lang="en-US" sz="5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DATA SOURCES:</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endPar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endParaRP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CENSUS.GOV</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CENSUSREPORTER.ORG</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SPONSORPULSE.COM</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STATISTA.COM</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BASEBALL-REFERENCE.COM</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ESPN</a:t>
            </a:r>
          </a:p>
        </p:txBody>
      </p:sp>
    </p:spTree>
    <p:extLst>
      <p:ext uri="{BB962C8B-B14F-4D97-AF65-F5344CB8AC3E}">
        <p14:creationId xmlns:p14="http://schemas.microsoft.com/office/powerpoint/2010/main" val="50486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B9D85073-4F12-49E4-2012-E874EA4D2180}"/>
                  </a:ext>
                </a:extLst>
              </p:cNvPr>
              <p:cNvGraphicFramePr>
                <a:graphicFrameLocks noGrp="1"/>
              </p:cNvGraphicFramePr>
              <p:nvPr>
                <p:extLst>
                  <p:ext uri="{D42A27DB-BD31-4B8C-83A1-F6EECF244321}">
                    <p14:modId xmlns:p14="http://schemas.microsoft.com/office/powerpoint/2010/main" val="533577484"/>
                  </p:ext>
                </p:extLst>
              </p:nvPr>
            </p:nvGraphicFramePr>
            <p:xfrm>
              <a:off x="0" y="11575"/>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B9D85073-4F12-49E4-2012-E874EA4D2180}"/>
                  </a:ext>
                </a:extLst>
              </p:cNvPr>
              <p:cNvPicPr>
                <a:picLocks noGrp="1" noRot="1" noChangeAspect="1" noMove="1" noResize="1" noEditPoints="1" noAdjustHandles="1" noChangeArrowheads="1" noChangeShapeType="1"/>
              </p:cNvPicPr>
              <p:nvPr/>
            </p:nvPicPr>
            <p:blipFill>
              <a:blip r:embed="rId3"/>
              <a:stretch>
                <a:fillRect/>
              </a:stretch>
            </p:blipFill>
            <p:spPr>
              <a:xfrm>
                <a:off x="0" y="11575"/>
                <a:ext cx="12192000" cy="6858000"/>
              </a:xfrm>
              <a:prstGeom prst="rect">
                <a:avLst/>
              </a:prstGeom>
            </p:spPr>
          </p:pic>
        </mc:Fallback>
      </mc:AlternateContent>
    </p:spTree>
    <p:extLst>
      <p:ext uri="{BB962C8B-B14F-4D97-AF65-F5344CB8AC3E}">
        <p14:creationId xmlns:p14="http://schemas.microsoft.com/office/powerpoint/2010/main" val="87788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2163609" y="1201915"/>
            <a:ext cx="7409785"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POTENTIAL CITIES:</a:t>
            </a:r>
          </a:p>
        </p:txBody>
      </p:sp>
      <p:sp>
        <p:nvSpPr>
          <p:cNvPr id="2" name="TextBox 1">
            <a:extLst>
              <a:ext uri="{FF2B5EF4-FFF2-40B4-BE49-F238E27FC236}">
                <a16:creationId xmlns:a16="http://schemas.microsoft.com/office/drawing/2014/main" id="{31892DD9-9D9D-E27E-3A67-5EADBD59B697}"/>
              </a:ext>
            </a:extLst>
          </p:cNvPr>
          <p:cNvSpPr txBox="1"/>
          <p:nvPr/>
        </p:nvSpPr>
        <p:spPr>
          <a:xfrm>
            <a:off x="2772723" y="2402244"/>
            <a:ext cx="2564998" cy="1938992"/>
          </a:xfrm>
          <a:prstGeom prst="rect">
            <a:avLst/>
          </a:prstGeom>
          <a:noFill/>
        </p:spPr>
        <p:txBody>
          <a:bodyPr wrap="none" rtlCol="0">
            <a:spAutoFit/>
          </a:bodyPr>
          <a:lstStyle/>
          <a:p>
            <a:r>
              <a:rPr lang="en-US" sz="2400" dirty="0">
                <a:solidFill>
                  <a:schemeClr val="bg1"/>
                </a:solidFill>
                <a:latin typeface="Aptos Display" panose="020B0004020202020204" pitchFamily="34" charset="0"/>
              </a:rPr>
              <a:t>AUSTIN, TX</a:t>
            </a:r>
          </a:p>
          <a:p>
            <a:r>
              <a:rPr lang="en-US" sz="2400" dirty="0">
                <a:solidFill>
                  <a:schemeClr val="bg1"/>
                </a:solidFill>
                <a:latin typeface="Aptos Display" panose="020B0004020202020204" pitchFamily="34" charset="0"/>
              </a:rPr>
              <a:t>CHARLOTTE, NC</a:t>
            </a:r>
          </a:p>
          <a:p>
            <a:r>
              <a:rPr lang="en-US" sz="2400" dirty="0">
                <a:solidFill>
                  <a:schemeClr val="bg1"/>
                </a:solidFill>
                <a:latin typeface="Aptos Display" panose="020B0004020202020204" pitchFamily="34" charset="0"/>
              </a:rPr>
              <a:t>EL PASO, TX</a:t>
            </a:r>
          </a:p>
          <a:p>
            <a:r>
              <a:rPr lang="en-US" sz="2400" dirty="0">
                <a:solidFill>
                  <a:schemeClr val="bg1"/>
                </a:solidFill>
                <a:latin typeface="Aptos Display" panose="020B0004020202020204" pitchFamily="34" charset="0"/>
              </a:rPr>
              <a:t>INDIANAPOLIS, IN</a:t>
            </a:r>
          </a:p>
          <a:p>
            <a:r>
              <a:rPr lang="en-US" sz="2400" dirty="0">
                <a:solidFill>
                  <a:schemeClr val="bg1"/>
                </a:solidFill>
                <a:latin typeface="Aptos Display" panose="020B0004020202020204" pitchFamily="34" charset="0"/>
              </a:rPr>
              <a:t>JACKSONVILLE, FL</a:t>
            </a:r>
          </a:p>
        </p:txBody>
      </p:sp>
      <p:sp>
        <p:nvSpPr>
          <p:cNvPr id="3" name="TextBox 2">
            <a:extLst>
              <a:ext uri="{FF2B5EF4-FFF2-40B4-BE49-F238E27FC236}">
                <a16:creationId xmlns:a16="http://schemas.microsoft.com/office/drawing/2014/main" id="{624F144E-53D9-2CD6-EFCF-26D1A60B85BE}"/>
              </a:ext>
            </a:extLst>
          </p:cNvPr>
          <p:cNvSpPr txBox="1"/>
          <p:nvPr/>
        </p:nvSpPr>
        <p:spPr>
          <a:xfrm>
            <a:off x="6285720" y="2402244"/>
            <a:ext cx="2479140" cy="1938992"/>
          </a:xfrm>
          <a:prstGeom prst="rect">
            <a:avLst/>
          </a:prstGeom>
          <a:noFill/>
        </p:spPr>
        <p:txBody>
          <a:bodyPr wrap="none" rtlCol="0">
            <a:spAutoFit/>
          </a:bodyPr>
          <a:lstStyle/>
          <a:p>
            <a:r>
              <a:rPr lang="en-US" sz="2400" dirty="0">
                <a:solidFill>
                  <a:schemeClr val="bg1"/>
                </a:solidFill>
                <a:latin typeface="Aptos Display" panose="020B0004020202020204" pitchFamily="34" charset="0"/>
              </a:rPr>
              <a:t>LOUISVILLE, KY</a:t>
            </a:r>
          </a:p>
          <a:p>
            <a:r>
              <a:rPr lang="en-US" sz="2400" dirty="0">
                <a:solidFill>
                  <a:schemeClr val="bg1"/>
                </a:solidFill>
                <a:latin typeface="Aptos Display" panose="020B0004020202020204" pitchFamily="34" charset="0"/>
              </a:rPr>
              <a:t>NASHVILLE, TN</a:t>
            </a:r>
          </a:p>
          <a:p>
            <a:r>
              <a:rPr lang="en-US" sz="2400" dirty="0">
                <a:solidFill>
                  <a:schemeClr val="bg1"/>
                </a:solidFill>
                <a:latin typeface="Aptos Display" panose="020B0004020202020204" pitchFamily="34" charset="0"/>
              </a:rPr>
              <a:t>OKLAHOMA, OK</a:t>
            </a:r>
          </a:p>
          <a:p>
            <a:r>
              <a:rPr lang="en-US" sz="2400" dirty="0">
                <a:solidFill>
                  <a:schemeClr val="bg1"/>
                </a:solidFill>
                <a:latin typeface="Aptos Display" panose="020B0004020202020204" pitchFamily="34" charset="0"/>
              </a:rPr>
              <a:t>PORTLAND, OR</a:t>
            </a:r>
          </a:p>
          <a:p>
            <a:r>
              <a:rPr lang="en-US" sz="2400" dirty="0">
                <a:solidFill>
                  <a:schemeClr val="bg1"/>
                </a:solidFill>
                <a:latin typeface="Aptos Display" panose="020B0004020202020204" pitchFamily="34" charset="0"/>
              </a:rPr>
              <a:t>SAN ANTONIO, TX</a:t>
            </a:r>
          </a:p>
        </p:txBody>
      </p:sp>
    </p:spTree>
    <p:extLst>
      <p:ext uri="{BB962C8B-B14F-4D97-AF65-F5344CB8AC3E}">
        <p14:creationId xmlns:p14="http://schemas.microsoft.com/office/powerpoint/2010/main" val="21976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Tree>
    <p:extLst>
      <p:ext uri="{BB962C8B-B14F-4D97-AF65-F5344CB8AC3E}">
        <p14:creationId xmlns:p14="http://schemas.microsoft.com/office/powerpoint/2010/main" val="16901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Tree>
    <p:extLst>
      <p:ext uri="{BB962C8B-B14F-4D97-AF65-F5344CB8AC3E}">
        <p14:creationId xmlns:p14="http://schemas.microsoft.com/office/powerpoint/2010/main" val="302842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Tree>
    <p:extLst>
      <p:ext uri="{BB962C8B-B14F-4D97-AF65-F5344CB8AC3E}">
        <p14:creationId xmlns:p14="http://schemas.microsoft.com/office/powerpoint/2010/main" val="358110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
        <p:nvSpPr>
          <p:cNvPr id="10" name="TextBox 9">
            <a:extLst>
              <a:ext uri="{FF2B5EF4-FFF2-40B4-BE49-F238E27FC236}">
                <a16:creationId xmlns:a16="http://schemas.microsoft.com/office/drawing/2014/main" id="{B0398A4D-5AD2-1CAA-DF8F-4D11B7E0F174}"/>
              </a:ext>
            </a:extLst>
          </p:cNvPr>
          <p:cNvSpPr txBox="1"/>
          <p:nvPr/>
        </p:nvSpPr>
        <p:spPr>
          <a:xfrm>
            <a:off x="1360976" y="3511938"/>
            <a:ext cx="9470041"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EDUCATION LEVEL OF MALES AT LEAST 25 Y/O</a:t>
            </a:r>
          </a:p>
        </p:txBody>
      </p:sp>
    </p:spTree>
    <p:extLst>
      <p:ext uri="{BB962C8B-B14F-4D97-AF65-F5344CB8AC3E}">
        <p14:creationId xmlns:p14="http://schemas.microsoft.com/office/powerpoint/2010/main" val="1088190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9ABBBCD2-8481-4A3A-BC62-D3E0252935EA}">
  <we:reference id="wa200003233" version="2.0.0.3" store="en-US" storeType="OMEX"/>
  <we:alternateReferences>
    <we:reference id="WA200003233" version="2.0.0.3" store="WA200003233" storeType="OMEX"/>
  </we:alternateReferences>
  <we:properties>
    <we:property name="pptInsertionSessionID" value="&quot;A5C2E513-45FB-43AA-B23C-0E469646FD6D&quot;"/>
    <we:property name="reportUrl" value="&quot;/groups/me/reports/dfa6c57d-8149-4d6e-a6b4-24f0d45fdbfb/ReportSection5cb3244f5cd904d56030?experience=power-bi&quot;"/>
    <we:property name="reportName" value="&quot;city-progression&quot;"/>
    <we:property name="reportState" value="&quot;CONNECTED&quot;"/>
    <we:property name="embedUrl" value="&quot;/reportEmbed?reportId=dfa6c57d-8149-4d6e-a6b4-24f0d45fdbfb&amp;config=eyJjbHVzdGVyVXJsIjoiaHR0cHM6Ly9XQUJJLVVTLUVBU1QtQS1QUklNQVJZLXJlZGlyZWN0LmFuYWx5c2lzLndpbmRvd3MubmV0IiwiZW1iZWRGZWF0dXJlcyI6eyJ1c2FnZU1ldHJpY3NWTmV4dCI6dHJ1ZX19&amp;disableSensitivityBanner=true&quot;"/>
    <we:property name="pageName" value="&quot;ReportSection5cb3244f5cd904d56030&quot;"/>
    <we:property name="pageDisplayName" value="&quot;Page 7&quot;"/>
    <we:property name="datasetId" value="&quot;fef7b634-85fc-4ea1-a4a1-40f3a6241cb0&quot;"/>
    <we:property name="backgroundColor" value="&quot;#FFFFFF&quot;"/>
    <we:property name="bookmark" value="&quot;H4sIAAAAAAAAA8VUUW/aMBD+K5Vf+hJNAUIgvA3USpW6CZWJqZp4uNgX6taJI9uwMpT/vrMT2tHRrQ+d9hDJ/u58933fOd4zIW2tYPcZSmQTNtX6oQTzcNZjEauOMT7gkHJMB1mecwFiOE4EZenaSV1ZNtkzB2aNbintBpQvSOC3VcRAqTms/a4AZTFiNRqrK1DyB7bJFHJmg03E8LFW2oAvuXDg0JfdUjrtiUrvw4A6AndyiwvkrkVvsNbGdfshzwf9JCmGXGRxIoZpPIjpjG2jgebf833TQGymKweyIgIeQyjSfJTHAqDXA+AZ9MceL6RyXUq+u3isDeneH+y7DMFxPyuSHk/6GYIYDcZpmnpablf7nI9iCxVHbycZYNC2evdsptWmDKuLI3yhN4bjDRYhVDnpdlRmPr06+0R0WUNOzo0mnwN+i2ACdqe/zwySrYJNek20P/SfEbTWRnJQ/4jCzIdfUoibFSFWVmvVXYRn57+0zEqo/R3L72la3uDmMH6qff/LTDsFu+D8u1JeNR5PoBgWiUiEEHEyikdZwdPXR/8fx/oGT62SHM2RraxE+nX9Yo102/0hklG3vSTaZ6nHq+Xh1+xH7NLoMhzr3hI/uN81RKxlQTwj9vUODXYjq4R0nQ1XL6yxb59quwndT7tFXZegNuFtoqLX0rVy9y3sH5ksjq99pp+8//wZAQ5OeFJqEVzDMPmT5c6nYCU/Z03TlnvlAj+ReufbEQT40Klh642zNXCcQ4Un1JEqqIS/VX9UGF71J31N8xOcLLawVQYAAA==&quot;"/>
    <we:property name="initialStateBookmark" value="&quot;H4sIAAAAAAAAA8VU30/bMBD+V5BfeImmtE1/hDeoioSgULVTp2mqpqt9KQYnjmy3o6vyv+/spDBYGTww7SGS/d357rvvLrdjQtpSwfYacmQn7Ezr+xzM/VGLRaxosJuby/Hp9PL79el4RLAundSFZSc75sCs0M2lXYPyEQj8togYKDWBlb9loCxGrERjdQFK/sTamUzOrLGKGD6UShvwIWcOHPqwG3KnO+VufepQRuBObnCG3NXoFEttXHPv8mWnnSRZl4s0TkS3F3diemNra6D5tr9PGogNdeFAFkTAYwhZb9lfxgKg1QLgKbQHHs+kco3Lcjt6KA3VvdvrdR6Mg3aaJS2etFME0e8Mer2ep+W2pfc5FRsoOAoWBDBo63p3bKjVOg+n0TN8pteG4xSzYCqcdFsKMzm7OBoTXVaRkhOjSeeAf0UwAbvVP4YGSVbBTlpVtNvnHxK00kZyUP+IwtCbX1KIqwUhVhYr1QzCk/Kfa2Y5lH7GlnfULS9wtW8/xb77radNBdug/IdSXlQeTyDrZolIhBBx0o/7acZ7r7f+P7b1HZpaJTmaZ7KyHOnX9YcV0rT7R1RGWeeSaJ9KfX6a73/NdsTOjc7Ds2Z5+Mb9WUPEahbEM2JfbtFg07JCSNfIcPFCGvv+rtaXkP2wWpR1DmoddhMFvZKuLndXw37JpOngynv6zvvPvxHg4IAmuRZBNQydPxju+Ays5MesqupwrwzwI6kPno5QgDcdarZeO1sCxwkUeKA6qgoK4afqrxWGrc5CEpozuVRvSeJ3/aMeVfULsF8uMHYGAAA=&quot;"/>
    <we:property name="isFiltersActionButtonVisible" value="true"/>
    <we:property name="reportEmbeddedTime" value="&quot;2023-10-31T19:01:44.957Z&quot;"/>
    <we:property name="creatorTenantId" value="&quot;101da587-1843-4f52-8b8a-17b069c66d33&quot;"/>
    <we:property name="creatorUserId" value="&quot;100320029EA66CB8&quot;"/>
    <we:property name="creatorSessionId" value="&quot;1a368b7d-790d-400c-859b-27baf408526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6971</TotalTime>
  <Words>674</Words>
  <Application>Microsoft Office PowerPoint</Application>
  <PresentationFormat>Widescreen</PresentationFormat>
  <Paragraphs>258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 Display</vt:lpstr>
      <vt:lpstr>ArcadeClassic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Todd Norris</dc:creator>
  <cp:lastModifiedBy>Todd Norris</cp:lastModifiedBy>
  <cp:revision>223</cp:revision>
  <dcterms:created xsi:type="dcterms:W3CDTF">2023-10-24T20:38:21Z</dcterms:created>
  <dcterms:modified xsi:type="dcterms:W3CDTF">2023-11-01T01:46:49Z</dcterms:modified>
</cp:coreProperties>
</file>