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323" r:id="rId3"/>
    <p:sldId id="324" r:id="rId4"/>
    <p:sldId id="368" r:id="rId5"/>
    <p:sldId id="346" r:id="rId6"/>
    <p:sldId id="333" r:id="rId7"/>
    <p:sldId id="336" r:id="rId8"/>
    <p:sldId id="337" r:id="rId9"/>
    <p:sldId id="338" r:id="rId10"/>
    <p:sldId id="339" r:id="rId11"/>
    <p:sldId id="362" r:id="rId12"/>
    <p:sldId id="348" r:id="rId13"/>
    <p:sldId id="351" r:id="rId14"/>
    <p:sldId id="364" r:id="rId15"/>
    <p:sldId id="354" r:id="rId16"/>
    <p:sldId id="365" r:id="rId17"/>
    <p:sldId id="358" r:id="rId18"/>
    <p:sldId id="366" r:id="rId19"/>
    <p:sldId id="295" r:id="rId20"/>
    <p:sldId id="367" r:id="rId21"/>
    <p:sldId id="312" r:id="rId22"/>
    <p:sldId id="342" r:id="rId23"/>
    <p:sldId id="343" r:id="rId24"/>
    <p:sldId id="345" r:id="rId25"/>
    <p:sldId id="322" r:id="rId26"/>
    <p:sldId id="288" r:id="rId27"/>
    <p:sldId id="363" r:id="rId28"/>
    <p:sldId id="361" r:id="rId29"/>
    <p:sldId id="33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0D"/>
    <a:srgbClr val="131723"/>
    <a:srgbClr val="944600"/>
    <a:srgbClr val="072A88"/>
    <a:srgbClr val="009400"/>
    <a:srgbClr val="48A810"/>
    <a:srgbClr val="4472C4"/>
    <a:srgbClr val="3C7A04"/>
    <a:srgbClr val="00A800"/>
    <a:srgbClr val="3803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83" d="100"/>
          <a:sy n="83" d="100"/>
        </p:scale>
        <p:origin x="10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4487-0686-C515-9AE6-76176B75A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23E36E-75DF-8A71-8777-E9727BA4C4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90C22D-28F3-278C-223C-053EA54DA51E}"/>
              </a:ext>
            </a:extLst>
          </p:cNvPr>
          <p:cNvSpPr>
            <a:spLocks noGrp="1"/>
          </p:cNvSpPr>
          <p:nvPr>
            <p:ph type="dt" sz="half" idx="10"/>
          </p:nvPr>
        </p:nvSpPr>
        <p:spPr/>
        <p:txBody>
          <a:bodyPr/>
          <a:lstStyle/>
          <a:p>
            <a:fld id="{36562AA3-2A7C-49D9-8157-A7511C74B8F7}" type="datetimeFigureOut">
              <a:rPr lang="en-US" smtClean="0"/>
              <a:t>11/2/2023</a:t>
            </a:fld>
            <a:endParaRPr lang="en-US"/>
          </a:p>
        </p:txBody>
      </p:sp>
      <p:sp>
        <p:nvSpPr>
          <p:cNvPr id="5" name="Footer Placeholder 4">
            <a:extLst>
              <a:ext uri="{FF2B5EF4-FFF2-40B4-BE49-F238E27FC236}">
                <a16:creationId xmlns:a16="http://schemas.microsoft.com/office/drawing/2014/main" id="{7FCF9F33-3A61-4B98-720F-392659C88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8F27-323A-5D66-C7A3-043342DFB8C8}"/>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118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BA5A-5B73-E0F1-6F2B-105074051D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8A65E0-ED93-03C8-F8D8-772B412D2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BB0EE-FCBB-B5CC-21DA-7D3BA3B204D1}"/>
              </a:ext>
            </a:extLst>
          </p:cNvPr>
          <p:cNvSpPr>
            <a:spLocks noGrp="1"/>
          </p:cNvSpPr>
          <p:nvPr>
            <p:ph type="dt" sz="half" idx="10"/>
          </p:nvPr>
        </p:nvSpPr>
        <p:spPr/>
        <p:txBody>
          <a:bodyPr/>
          <a:lstStyle/>
          <a:p>
            <a:fld id="{36562AA3-2A7C-49D9-8157-A7511C74B8F7}" type="datetimeFigureOut">
              <a:rPr lang="en-US" smtClean="0"/>
              <a:t>11/2/2023</a:t>
            </a:fld>
            <a:endParaRPr lang="en-US"/>
          </a:p>
        </p:txBody>
      </p:sp>
      <p:sp>
        <p:nvSpPr>
          <p:cNvPr id="5" name="Footer Placeholder 4">
            <a:extLst>
              <a:ext uri="{FF2B5EF4-FFF2-40B4-BE49-F238E27FC236}">
                <a16:creationId xmlns:a16="http://schemas.microsoft.com/office/drawing/2014/main" id="{BA424240-E55F-875C-F8A7-95CF2A1E8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0C035-4A90-5A48-1F2C-45F3965ED4D0}"/>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126567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DC528D-4F00-1906-79DF-AB024A7DEE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5FC7BF-9934-E985-A1BB-4775D37C41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9DDE3A-FB77-6D9E-FF1C-B5B5473E6AF3}"/>
              </a:ext>
            </a:extLst>
          </p:cNvPr>
          <p:cNvSpPr>
            <a:spLocks noGrp="1"/>
          </p:cNvSpPr>
          <p:nvPr>
            <p:ph type="dt" sz="half" idx="10"/>
          </p:nvPr>
        </p:nvSpPr>
        <p:spPr/>
        <p:txBody>
          <a:bodyPr/>
          <a:lstStyle/>
          <a:p>
            <a:fld id="{36562AA3-2A7C-49D9-8157-A7511C74B8F7}" type="datetimeFigureOut">
              <a:rPr lang="en-US" smtClean="0"/>
              <a:t>11/2/2023</a:t>
            </a:fld>
            <a:endParaRPr lang="en-US"/>
          </a:p>
        </p:txBody>
      </p:sp>
      <p:sp>
        <p:nvSpPr>
          <p:cNvPr id="5" name="Footer Placeholder 4">
            <a:extLst>
              <a:ext uri="{FF2B5EF4-FFF2-40B4-BE49-F238E27FC236}">
                <a16:creationId xmlns:a16="http://schemas.microsoft.com/office/drawing/2014/main" id="{A15A2F9B-4F83-008C-FBA9-B441B54847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9C2A8-9284-69F5-E92B-3FA5883EB2C6}"/>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323317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76A11-049A-13E5-83C3-BC316D4D8D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2F5CAB-D7DD-2D75-5814-8096B33928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22CBC-90B0-492C-BFA0-C28F675BF809}"/>
              </a:ext>
            </a:extLst>
          </p:cNvPr>
          <p:cNvSpPr>
            <a:spLocks noGrp="1"/>
          </p:cNvSpPr>
          <p:nvPr>
            <p:ph type="dt" sz="half" idx="10"/>
          </p:nvPr>
        </p:nvSpPr>
        <p:spPr/>
        <p:txBody>
          <a:bodyPr/>
          <a:lstStyle/>
          <a:p>
            <a:fld id="{36562AA3-2A7C-49D9-8157-A7511C74B8F7}" type="datetimeFigureOut">
              <a:rPr lang="en-US" smtClean="0"/>
              <a:t>11/2/2023</a:t>
            </a:fld>
            <a:endParaRPr lang="en-US"/>
          </a:p>
        </p:txBody>
      </p:sp>
      <p:sp>
        <p:nvSpPr>
          <p:cNvPr id="5" name="Footer Placeholder 4">
            <a:extLst>
              <a:ext uri="{FF2B5EF4-FFF2-40B4-BE49-F238E27FC236}">
                <a16:creationId xmlns:a16="http://schemas.microsoft.com/office/drawing/2014/main" id="{FF985A40-0461-3319-45E2-B161BBF07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2C1A7-2259-8EBB-9C41-6D1CC27373DA}"/>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592082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912F-7110-E4E5-1B6F-7EA994ED37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85F491-A007-F039-6E11-7BF5D4E4BC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E9DFDA-B380-BAFE-74B0-AF2222CF05D9}"/>
              </a:ext>
            </a:extLst>
          </p:cNvPr>
          <p:cNvSpPr>
            <a:spLocks noGrp="1"/>
          </p:cNvSpPr>
          <p:nvPr>
            <p:ph type="dt" sz="half" idx="10"/>
          </p:nvPr>
        </p:nvSpPr>
        <p:spPr/>
        <p:txBody>
          <a:bodyPr/>
          <a:lstStyle/>
          <a:p>
            <a:fld id="{36562AA3-2A7C-49D9-8157-A7511C74B8F7}" type="datetimeFigureOut">
              <a:rPr lang="en-US" smtClean="0"/>
              <a:t>11/2/2023</a:t>
            </a:fld>
            <a:endParaRPr lang="en-US"/>
          </a:p>
        </p:txBody>
      </p:sp>
      <p:sp>
        <p:nvSpPr>
          <p:cNvPr id="5" name="Footer Placeholder 4">
            <a:extLst>
              <a:ext uri="{FF2B5EF4-FFF2-40B4-BE49-F238E27FC236}">
                <a16:creationId xmlns:a16="http://schemas.microsoft.com/office/drawing/2014/main" id="{27F6685F-594A-CAD2-A1FE-00374072B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12B82-36B9-D9C0-3EC6-F05676D89DF4}"/>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401731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EA75-8423-B4A0-4520-7BDA4918F2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2421FD-91B8-1221-8FB0-0A7DA15389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5685E7-5421-4130-1747-B8BB64870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872874-A44C-808E-2FEC-A552ED60BA75}"/>
              </a:ext>
            </a:extLst>
          </p:cNvPr>
          <p:cNvSpPr>
            <a:spLocks noGrp="1"/>
          </p:cNvSpPr>
          <p:nvPr>
            <p:ph type="dt" sz="half" idx="10"/>
          </p:nvPr>
        </p:nvSpPr>
        <p:spPr/>
        <p:txBody>
          <a:bodyPr/>
          <a:lstStyle/>
          <a:p>
            <a:fld id="{36562AA3-2A7C-49D9-8157-A7511C74B8F7}" type="datetimeFigureOut">
              <a:rPr lang="en-US" smtClean="0"/>
              <a:t>11/2/2023</a:t>
            </a:fld>
            <a:endParaRPr lang="en-US"/>
          </a:p>
        </p:txBody>
      </p:sp>
      <p:sp>
        <p:nvSpPr>
          <p:cNvPr id="6" name="Footer Placeholder 5">
            <a:extLst>
              <a:ext uri="{FF2B5EF4-FFF2-40B4-BE49-F238E27FC236}">
                <a16:creationId xmlns:a16="http://schemas.microsoft.com/office/drawing/2014/main" id="{0D55634B-18E7-DE51-24EE-29B075875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07775-DC92-42CB-7A8D-FF9519567CEA}"/>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87620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FF4A-09DB-E28B-189A-926C6E9EF5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975D98-DDF1-C1F9-692B-D9C165A8D4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CA822F-88B8-A945-2280-38E58D9B81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2199A7-1110-A35D-0FF3-E1D54F88A8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8D5BA9-DB1F-AF0D-D348-A455FFF10A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A8284F-8599-D0F8-B3C3-BCF246A83790}"/>
              </a:ext>
            </a:extLst>
          </p:cNvPr>
          <p:cNvSpPr>
            <a:spLocks noGrp="1"/>
          </p:cNvSpPr>
          <p:nvPr>
            <p:ph type="dt" sz="half" idx="10"/>
          </p:nvPr>
        </p:nvSpPr>
        <p:spPr/>
        <p:txBody>
          <a:bodyPr/>
          <a:lstStyle/>
          <a:p>
            <a:fld id="{36562AA3-2A7C-49D9-8157-A7511C74B8F7}" type="datetimeFigureOut">
              <a:rPr lang="en-US" smtClean="0"/>
              <a:t>11/2/2023</a:t>
            </a:fld>
            <a:endParaRPr lang="en-US"/>
          </a:p>
        </p:txBody>
      </p:sp>
      <p:sp>
        <p:nvSpPr>
          <p:cNvPr id="8" name="Footer Placeholder 7">
            <a:extLst>
              <a:ext uri="{FF2B5EF4-FFF2-40B4-BE49-F238E27FC236}">
                <a16:creationId xmlns:a16="http://schemas.microsoft.com/office/drawing/2014/main" id="{42ED86C5-BEE1-D12B-D5D6-D41B7D2D5A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3262C9-D0F8-23B7-C57A-484007BDEDD4}"/>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1680312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BA683-E513-2301-8113-6D5210F273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75E608-712B-8A1C-D554-84100D9005A7}"/>
              </a:ext>
            </a:extLst>
          </p:cNvPr>
          <p:cNvSpPr>
            <a:spLocks noGrp="1"/>
          </p:cNvSpPr>
          <p:nvPr>
            <p:ph type="dt" sz="half" idx="10"/>
          </p:nvPr>
        </p:nvSpPr>
        <p:spPr/>
        <p:txBody>
          <a:bodyPr/>
          <a:lstStyle/>
          <a:p>
            <a:fld id="{36562AA3-2A7C-49D9-8157-A7511C74B8F7}" type="datetimeFigureOut">
              <a:rPr lang="en-US" smtClean="0"/>
              <a:t>11/2/2023</a:t>
            </a:fld>
            <a:endParaRPr lang="en-US"/>
          </a:p>
        </p:txBody>
      </p:sp>
      <p:sp>
        <p:nvSpPr>
          <p:cNvPr id="4" name="Footer Placeholder 3">
            <a:extLst>
              <a:ext uri="{FF2B5EF4-FFF2-40B4-BE49-F238E27FC236}">
                <a16:creationId xmlns:a16="http://schemas.microsoft.com/office/drawing/2014/main" id="{752F7CCE-01B3-A64A-46FC-6FBBC4BEA7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6838E7-25CB-D035-AA09-BB92DBD9FCBC}"/>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4161401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3B501C-5480-A004-3EAE-3BEECA799D14}"/>
              </a:ext>
            </a:extLst>
          </p:cNvPr>
          <p:cNvSpPr>
            <a:spLocks noGrp="1"/>
          </p:cNvSpPr>
          <p:nvPr>
            <p:ph type="dt" sz="half" idx="10"/>
          </p:nvPr>
        </p:nvSpPr>
        <p:spPr/>
        <p:txBody>
          <a:bodyPr/>
          <a:lstStyle/>
          <a:p>
            <a:fld id="{36562AA3-2A7C-49D9-8157-A7511C74B8F7}" type="datetimeFigureOut">
              <a:rPr lang="en-US" smtClean="0"/>
              <a:t>11/2/2023</a:t>
            </a:fld>
            <a:endParaRPr lang="en-US"/>
          </a:p>
        </p:txBody>
      </p:sp>
      <p:sp>
        <p:nvSpPr>
          <p:cNvPr id="3" name="Footer Placeholder 2">
            <a:extLst>
              <a:ext uri="{FF2B5EF4-FFF2-40B4-BE49-F238E27FC236}">
                <a16:creationId xmlns:a16="http://schemas.microsoft.com/office/drawing/2014/main" id="{75355659-1D4F-ECB9-BC7E-FA69CC5407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47B4BB-3349-1A48-3807-18D9E4C0D0BB}"/>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590823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DDDC-CF00-6B01-42FF-3BB2DB865C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9BCA51-A850-9D6B-1FAC-6B5479EF4E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CD90B4-F45B-4E79-7C60-CB967366F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35593-A8C2-3730-8279-FE4C1E3BAF90}"/>
              </a:ext>
            </a:extLst>
          </p:cNvPr>
          <p:cNvSpPr>
            <a:spLocks noGrp="1"/>
          </p:cNvSpPr>
          <p:nvPr>
            <p:ph type="dt" sz="half" idx="10"/>
          </p:nvPr>
        </p:nvSpPr>
        <p:spPr/>
        <p:txBody>
          <a:bodyPr/>
          <a:lstStyle/>
          <a:p>
            <a:fld id="{36562AA3-2A7C-49D9-8157-A7511C74B8F7}" type="datetimeFigureOut">
              <a:rPr lang="en-US" smtClean="0"/>
              <a:t>11/2/2023</a:t>
            </a:fld>
            <a:endParaRPr lang="en-US"/>
          </a:p>
        </p:txBody>
      </p:sp>
      <p:sp>
        <p:nvSpPr>
          <p:cNvPr id="6" name="Footer Placeholder 5">
            <a:extLst>
              <a:ext uri="{FF2B5EF4-FFF2-40B4-BE49-F238E27FC236}">
                <a16:creationId xmlns:a16="http://schemas.microsoft.com/office/drawing/2014/main" id="{22D3654E-BDAC-6398-DD2C-4E3ABDCA2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48776B-97CB-EEE2-A18A-70AE871DC799}"/>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406198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BEBA-1CDA-9477-FC0B-6A404B200D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C2367F-81A7-1796-D66F-BFE29EA6A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5C7574-6C32-CBBF-B3D4-24E2BE41C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A5C33B-0D0D-E242-59D0-DC2554A69CBA}"/>
              </a:ext>
            </a:extLst>
          </p:cNvPr>
          <p:cNvSpPr>
            <a:spLocks noGrp="1"/>
          </p:cNvSpPr>
          <p:nvPr>
            <p:ph type="dt" sz="half" idx="10"/>
          </p:nvPr>
        </p:nvSpPr>
        <p:spPr/>
        <p:txBody>
          <a:bodyPr/>
          <a:lstStyle/>
          <a:p>
            <a:fld id="{36562AA3-2A7C-49D9-8157-A7511C74B8F7}" type="datetimeFigureOut">
              <a:rPr lang="en-US" smtClean="0"/>
              <a:t>11/2/2023</a:t>
            </a:fld>
            <a:endParaRPr lang="en-US"/>
          </a:p>
        </p:txBody>
      </p:sp>
      <p:sp>
        <p:nvSpPr>
          <p:cNvPr id="6" name="Footer Placeholder 5">
            <a:extLst>
              <a:ext uri="{FF2B5EF4-FFF2-40B4-BE49-F238E27FC236}">
                <a16:creationId xmlns:a16="http://schemas.microsoft.com/office/drawing/2014/main" id="{AACF0162-61D4-D911-24B5-940CF0C5FE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38C8C-F384-D136-A6DE-B43D3CE0EE08}"/>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350883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16B89A-0CD7-B089-2A3B-E12AE0850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6D281D-A1A7-00DE-D1DC-2931A66EA7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598E7-D3D0-003E-9586-3ABA02B52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62AA3-2A7C-49D9-8157-A7511C74B8F7}" type="datetimeFigureOut">
              <a:rPr lang="en-US" smtClean="0"/>
              <a:t>11/2/2023</a:t>
            </a:fld>
            <a:endParaRPr lang="en-US"/>
          </a:p>
        </p:txBody>
      </p:sp>
      <p:sp>
        <p:nvSpPr>
          <p:cNvPr id="5" name="Footer Placeholder 4">
            <a:extLst>
              <a:ext uri="{FF2B5EF4-FFF2-40B4-BE49-F238E27FC236}">
                <a16:creationId xmlns:a16="http://schemas.microsoft.com/office/drawing/2014/main" id="{9FB6D09A-109D-3319-3C49-A0A60560D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F0918F-4338-E5B1-836A-29C8EA4E3E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E5F97-CAC3-47C4-9C5D-C58E8D604873}" type="slidenum">
              <a:rPr lang="en-US" smtClean="0"/>
              <a:t>‹#›</a:t>
            </a:fld>
            <a:endParaRPr lang="en-US"/>
          </a:p>
        </p:txBody>
      </p:sp>
    </p:spTree>
    <p:extLst>
      <p:ext uri="{BB962C8B-B14F-4D97-AF65-F5344CB8AC3E}">
        <p14:creationId xmlns:p14="http://schemas.microsoft.com/office/powerpoint/2010/main" val="305583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seball stadium">
            <a:extLst>
              <a:ext uri="{FF2B5EF4-FFF2-40B4-BE49-F238E27FC236}">
                <a16:creationId xmlns:a16="http://schemas.microsoft.com/office/drawing/2014/main" id="{24F154DB-75E0-3A3D-1A3B-D6D1D89244E5}"/>
              </a:ext>
            </a:extLst>
          </p:cNvPr>
          <p:cNvPicPr>
            <a:picLocks noChangeAspect="1"/>
          </p:cNvPicPr>
          <p:nvPr/>
        </p:nvPicPr>
        <p:blipFill rotWithShape="1">
          <a:blip r:embed="rId2">
            <a:extLst>
              <a:ext uri="{28A0092B-C50C-407E-A947-70E740481C1C}">
                <a14:useLocalDpi xmlns:a14="http://schemas.microsoft.com/office/drawing/2010/main" val="0"/>
              </a:ext>
            </a:extLst>
          </a:blip>
          <a:srcRect b="6111"/>
          <a:stretch/>
        </p:blipFill>
        <p:spPr bwMode="auto">
          <a:xfrm>
            <a:off x="0" y="0"/>
            <a:ext cx="12192000" cy="6858000"/>
          </a:xfrm>
          <a:prstGeom prst="rect">
            <a:avLst/>
          </a:prstGeom>
          <a:noFill/>
          <a:ln>
            <a:noFill/>
          </a:ln>
        </p:spPr>
      </p:pic>
      <p:grpSp>
        <p:nvGrpSpPr>
          <p:cNvPr id="7" name="Group 6">
            <a:extLst>
              <a:ext uri="{FF2B5EF4-FFF2-40B4-BE49-F238E27FC236}">
                <a16:creationId xmlns:a16="http://schemas.microsoft.com/office/drawing/2014/main" id="{E3312272-203E-7A93-2963-356D1A3F6F15}"/>
              </a:ext>
            </a:extLst>
          </p:cNvPr>
          <p:cNvGrpSpPr/>
          <p:nvPr/>
        </p:nvGrpSpPr>
        <p:grpSpPr>
          <a:xfrm>
            <a:off x="722489" y="682976"/>
            <a:ext cx="10882489" cy="1478845"/>
            <a:chOff x="722489" y="4120444"/>
            <a:chExt cx="10882489" cy="1478845"/>
          </a:xfrm>
        </p:grpSpPr>
        <p:sp>
          <p:nvSpPr>
            <p:cNvPr id="5" name="Rectangle 4">
              <a:extLst>
                <a:ext uri="{FF2B5EF4-FFF2-40B4-BE49-F238E27FC236}">
                  <a16:creationId xmlns:a16="http://schemas.microsoft.com/office/drawing/2014/main" id="{1C9F0037-0B98-55B4-B74C-89991C4CF7D8}"/>
                </a:ext>
              </a:extLst>
            </p:cNvPr>
            <p:cNvSpPr/>
            <p:nvPr/>
          </p:nvSpPr>
          <p:spPr>
            <a:xfrm>
              <a:off x="722489" y="4120444"/>
              <a:ext cx="10882489" cy="147884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9C4D730-B548-191C-4174-E61ABF3B5288}"/>
                </a:ext>
              </a:extLst>
            </p:cNvPr>
            <p:cNvSpPr txBox="1"/>
            <p:nvPr/>
          </p:nvSpPr>
          <p:spPr>
            <a:xfrm>
              <a:off x="1536472" y="4136591"/>
              <a:ext cx="9254521" cy="1446550"/>
            </a:xfrm>
            <a:prstGeom prst="rect">
              <a:avLst/>
            </a:prstGeom>
            <a:noFill/>
          </p:spPr>
          <p:txBody>
            <a:bodyPr wrap="none" rtlCol="0">
              <a:spAutoFit/>
            </a:bodyPr>
            <a:lstStyle/>
            <a:p>
              <a:r>
                <a:rPr lang="en-US" sz="8800" dirty="0">
                  <a:solidFill>
                    <a:schemeClr val="bg1"/>
                  </a:solidFill>
                  <a:effectLst>
                    <a:outerShdw blurRad="38100" dist="38100" dir="2700000" algn="tl">
                      <a:srgbClr val="000000">
                        <a:alpha val="43137"/>
                      </a:srgbClr>
                    </a:outerShdw>
                  </a:effectLst>
                  <a:latin typeface="Aptos Display" panose="020B0004020202020204" pitchFamily="34" charset="0"/>
                </a:rPr>
                <a:t>WHO’S  ON  DECK?</a:t>
              </a:r>
            </a:p>
          </p:txBody>
        </p:sp>
      </p:grpSp>
      <p:sp>
        <p:nvSpPr>
          <p:cNvPr id="8" name="Rectangle 7">
            <a:extLst>
              <a:ext uri="{FF2B5EF4-FFF2-40B4-BE49-F238E27FC236}">
                <a16:creationId xmlns:a16="http://schemas.microsoft.com/office/drawing/2014/main" id="{9F9F3923-7A88-7D88-9AE9-31D843546E41}"/>
              </a:ext>
            </a:extLst>
          </p:cNvPr>
          <p:cNvSpPr/>
          <p:nvPr/>
        </p:nvSpPr>
        <p:spPr>
          <a:xfrm>
            <a:off x="7218883" y="4323643"/>
            <a:ext cx="4312356" cy="147884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E2B238-3D57-B756-1669-BBA7ADDDF771}"/>
              </a:ext>
            </a:extLst>
          </p:cNvPr>
          <p:cNvSpPr txBox="1"/>
          <p:nvPr/>
        </p:nvSpPr>
        <p:spPr>
          <a:xfrm>
            <a:off x="7285225" y="4554475"/>
            <a:ext cx="4327147"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TODD NORRIS</a:t>
            </a:r>
          </a:p>
        </p:txBody>
      </p:sp>
      <p:sp>
        <p:nvSpPr>
          <p:cNvPr id="10" name="TextBox 9">
            <a:extLst>
              <a:ext uri="{FF2B5EF4-FFF2-40B4-BE49-F238E27FC236}">
                <a16:creationId xmlns:a16="http://schemas.microsoft.com/office/drawing/2014/main" id="{0EF4D105-0B3E-65C2-0F30-347931F5EE45}"/>
              </a:ext>
            </a:extLst>
          </p:cNvPr>
          <p:cNvSpPr txBox="1"/>
          <p:nvPr/>
        </p:nvSpPr>
        <p:spPr>
          <a:xfrm>
            <a:off x="9016630" y="4323643"/>
            <a:ext cx="716863" cy="461665"/>
          </a:xfrm>
          <a:prstGeom prst="rect">
            <a:avLst/>
          </a:prstGeom>
          <a:noFill/>
        </p:spPr>
        <p:txBody>
          <a:bodyPr wrap="none" rtlCol="0">
            <a:spAutoFit/>
          </a:bodyPr>
          <a:lstStyle/>
          <a:p>
            <a:r>
              <a:rPr lang="en-US" sz="2400" dirty="0">
                <a:solidFill>
                  <a:schemeClr val="bg1"/>
                </a:solidFill>
                <a:effectLst>
                  <a:outerShdw blurRad="38100" dist="38100" dir="2700000" algn="tl">
                    <a:srgbClr val="000000">
                      <a:alpha val="43137"/>
                    </a:srgbClr>
                  </a:outerShdw>
                </a:effectLst>
                <a:latin typeface="Aptos Display" panose="020B0004020202020204" pitchFamily="34" charset="0"/>
              </a:rPr>
              <a:t>with</a:t>
            </a:r>
          </a:p>
        </p:txBody>
      </p:sp>
      <p:sp>
        <p:nvSpPr>
          <p:cNvPr id="11" name="TextBox 10">
            <a:extLst>
              <a:ext uri="{FF2B5EF4-FFF2-40B4-BE49-F238E27FC236}">
                <a16:creationId xmlns:a16="http://schemas.microsoft.com/office/drawing/2014/main" id="{DBF50C9A-109C-C507-71A2-831D89ACE0B6}"/>
              </a:ext>
            </a:extLst>
          </p:cNvPr>
          <p:cNvSpPr txBox="1"/>
          <p:nvPr/>
        </p:nvSpPr>
        <p:spPr>
          <a:xfrm>
            <a:off x="7984166" y="5272640"/>
            <a:ext cx="2929263" cy="523220"/>
          </a:xfrm>
          <a:prstGeom prst="rect">
            <a:avLst/>
          </a:prstGeom>
          <a:noFill/>
        </p:spPr>
        <p:txBody>
          <a:bodyPr wrap="none" rtlCol="0">
            <a:spAutoFit/>
          </a:bodyPr>
          <a:lstStyle/>
          <a:p>
            <a:r>
              <a:rPr lang="en-US" sz="2800" dirty="0">
                <a:solidFill>
                  <a:schemeClr val="bg1"/>
                </a:solidFill>
                <a:effectLst>
                  <a:outerShdw blurRad="38100" dist="38100" dir="2700000" algn="tl">
                    <a:srgbClr val="000000">
                      <a:alpha val="43137"/>
                    </a:srgbClr>
                  </a:outerShdw>
                </a:effectLst>
                <a:latin typeface="Aptos Display" panose="020B0004020202020204" pitchFamily="34" charset="0"/>
              </a:rPr>
              <a:t>NSS DA9 COHORT</a:t>
            </a:r>
          </a:p>
        </p:txBody>
      </p:sp>
    </p:spTree>
    <p:extLst>
      <p:ext uri="{BB962C8B-B14F-4D97-AF65-F5344CB8AC3E}">
        <p14:creationId xmlns:p14="http://schemas.microsoft.com/office/powerpoint/2010/main" val="1219029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3971059" y="1201915"/>
            <a:ext cx="4015843"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CRITERIA:</a:t>
            </a:r>
          </a:p>
        </p:txBody>
      </p:sp>
      <p:sp>
        <p:nvSpPr>
          <p:cNvPr id="7" name="TextBox 6">
            <a:extLst>
              <a:ext uri="{FF2B5EF4-FFF2-40B4-BE49-F238E27FC236}">
                <a16:creationId xmlns:a16="http://schemas.microsoft.com/office/drawing/2014/main" id="{5CCA98E0-A307-CC37-35BA-97EA2D169D42}"/>
              </a:ext>
            </a:extLst>
          </p:cNvPr>
          <p:cNvSpPr txBox="1"/>
          <p:nvPr/>
        </p:nvSpPr>
        <p:spPr>
          <a:xfrm>
            <a:off x="927021" y="2404784"/>
            <a:ext cx="10337954"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CITY POPULATION BIG ENOUGH TO SUPPORT A NEW TEAM</a:t>
            </a:r>
          </a:p>
        </p:txBody>
      </p:sp>
      <p:sp>
        <p:nvSpPr>
          <p:cNvPr id="8" name="TextBox 7">
            <a:extLst>
              <a:ext uri="{FF2B5EF4-FFF2-40B4-BE49-F238E27FC236}">
                <a16:creationId xmlns:a16="http://schemas.microsoft.com/office/drawing/2014/main" id="{EA182028-4FE1-E1D2-D3C1-26201BD0C0EE}"/>
              </a:ext>
            </a:extLst>
          </p:cNvPr>
          <p:cNvSpPr txBox="1"/>
          <p:nvPr/>
        </p:nvSpPr>
        <p:spPr>
          <a:xfrm>
            <a:off x="579102" y="2963037"/>
            <a:ext cx="11033791"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LARGE ENOUGH MALE POPULATION (30-54 YEARS OLD)</a:t>
            </a:r>
          </a:p>
        </p:txBody>
      </p:sp>
      <p:sp>
        <p:nvSpPr>
          <p:cNvPr id="10" name="TextBox 9">
            <a:extLst>
              <a:ext uri="{FF2B5EF4-FFF2-40B4-BE49-F238E27FC236}">
                <a16:creationId xmlns:a16="http://schemas.microsoft.com/office/drawing/2014/main" id="{B0398A4D-5AD2-1CAA-DF8F-4D11B7E0F174}"/>
              </a:ext>
            </a:extLst>
          </p:cNvPr>
          <p:cNvSpPr txBox="1"/>
          <p:nvPr/>
        </p:nvSpPr>
        <p:spPr>
          <a:xfrm>
            <a:off x="1360976" y="3511938"/>
            <a:ext cx="9470041" cy="461665"/>
          </a:xfrm>
          <a:prstGeom prst="rect">
            <a:avLst/>
          </a:prstGeom>
          <a:noFill/>
        </p:spPr>
        <p:txBody>
          <a:bodyPr wrap="square">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EDUCATION LEVEL OF MALES AT LEAST 25 Y/O</a:t>
            </a:r>
          </a:p>
        </p:txBody>
      </p:sp>
      <p:sp>
        <p:nvSpPr>
          <p:cNvPr id="12" name="TextBox 11">
            <a:extLst>
              <a:ext uri="{FF2B5EF4-FFF2-40B4-BE49-F238E27FC236}">
                <a16:creationId xmlns:a16="http://schemas.microsoft.com/office/drawing/2014/main" id="{B4A8C582-5C87-47A9-5557-7F0C99DBE3D6}"/>
              </a:ext>
            </a:extLst>
          </p:cNvPr>
          <p:cNvSpPr txBox="1"/>
          <p:nvPr/>
        </p:nvSpPr>
        <p:spPr>
          <a:xfrm>
            <a:off x="3511506" y="4060839"/>
            <a:ext cx="5168980" cy="461665"/>
          </a:xfrm>
          <a:prstGeom prst="rect">
            <a:avLst/>
          </a:prstGeom>
          <a:noFill/>
        </p:spPr>
        <p:txBody>
          <a:bodyPr wrap="square">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HOUSEHOLDS INCOMES</a:t>
            </a:r>
          </a:p>
        </p:txBody>
      </p:sp>
    </p:spTree>
    <p:extLst>
      <p:ext uri="{BB962C8B-B14F-4D97-AF65-F5344CB8AC3E}">
        <p14:creationId xmlns:p14="http://schemas.microsoft.com/office/powerpoint/2010/main" val="2728713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3971059" y="1201915"/>
            <a:ext cx="4015843"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CRITERIA:</a:t>
            </a:r>
          </a:p>
        </p:txBody>
      </p:sp>
      <p:sp>
        <p:nvSpPr>
          <p:cNvPr id="7" name="TextBox 6">
            <a:extLst>
              <a:ext uri="{FF2B5EF4-FFF2-40B4-BE49-F238E27FC236}">
                <a16:creationId xmlns:a16="http://schemas.microsoft.com/office/drawing/2014/main" id="{5CCA98E0-A307-CC37-35BA-97EA2D169D42}"/>
              </a:ext>
            </a:extLst>
          </p:cNvPr>
          <p:cNvSpPr txBox="1"/>
          <p:nvPr/>
        </p:nvSpPr>
        <p:spPr>
          <a:xfrm>
            <a:off x="927021" y="2404784"/>
            <a:ext cx="10337954"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CITY POPULATION BIG ENOUGH TO SUPPORT A NEW TEAM</a:t>
            </a:r>
          </a:p>
        </p:txBody>
      </p:sp>
      <p:sp>
        <p:nvSpPr>
          <p:cNvPr id="8" name="TextBox 7">
            <a:extLst>
              <a:ext uri="{FF2B5EF4-FFF2-40B4-BE49-F238E27FC236}">
                <a16:creationId xmlns:a16="http://schemas.microsoft.com/office/drawing/2014/main" id="{EA182028-4FE1-E1D2-D3C1-26201BD0C0EE}"/>
              </a:ext>
            </a:extLst>
          </p:cNvPr>
          <p:cNvSpPr txBox="1"/>
          <p:nvPr/>
        </p:nvSpPr>
        <p:spPr>
          <a:xfrm>
            <a:off x="579102" y="2963037"/>
            <a:ext cx="11033791"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LARGE ENOUGH MALE POPULATION (30-54 YEARS OLD)</a:t>
            </a:r>
          </a:p>
        </p:txBody>
      </p:sp>
      <p:sp>
        <p:nvSpPr>
          <p:cNvPr id="10" name="TextBox 9">
            <a:extLst>
              <a:ext uri="{FF2B5EF4-FFF2-40B4-BE49-F238E27FC236}">
                <a16:creationId xmlns:a16="http://schemas.microsoft.com/office/drawing/2014/main" id="{B0398A4D-5AD2-1CAA-DF8F-4D11B7E0F174}"/>
              </a:ext>
            </a:extLst>
          </p:cNvPr>
          <p:cNvSpPr txBox="1"/>
          <p:nvPr/>
        </p:nvSpPr>
        <p:spPr>
          <a:xfrm>
            <a:off x="1360976" y="3511938"/>
            <a:ext cx="9470041" cy="461665"/>
          </a:xfrm>
          <a:prstGeom prst="rect">
            <a:avLst/>
          </a:prstGeom>
          <a:noFill/>
        </p:spPr>
        <p:txBody>
          <a:bodyPr wrap="square">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EDUCATION LEVEL OF MALES AT LEAST 25 Y/O</a:t>
            </a:r>
          </a:p>
        </p:txBody>
      </p:sp>
      <p:sp>
        <p:nvSpPr>
          <p:cNvPr id="12" name="TextBox 11">
            <a:extLst>
              <a:ext uri="{FF2B5EF4-FFF2-40B4-BE49-F238E27FC236}">
                <a16:creationId xmlns:a16="http://schemas.microsoft.com/office/drawing/2014/main" id="{B4A8C582-5C87-47A9-5557-7F0C99DBE3D6}"/>
              </a:ext>
            </a:extLst>
          </p:cNvPr>
          <p:cNvSpPr txBox="1"/>
          <p:nvPr/>
        </p:nvSpPr>
        <p:spPr>
          <a:xfrm>
            <a:off x="4278819" y="4024275"/>
            <a:ext cx="3634353" cy="461665"/>
          </a:xfrm>
          <a:prstGeom prst="rect">
            <a:avLst/>
          </a:prstGeom>
          <a:noFill/>
        </p:spPr>
        <p:txBody>
          <a:bodyPr wrap="square">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HOUSEHOLDS INCOMES</a:t>
            </a:r>
          </a:p>
        </p:txBody>
      </p:sp>
      <p:sp>
        <p:nvSpPr>
          <p:cNvPr id="2" name="TextBox 1">
            <a:extLst>
              <a:ext uri="{FF2B5EF4-FFF2-40B4-BE49-F238E27FC236}">
                <a16:creationId xmlns:a16="http://schemas.microsoft.com/office/drawing/2014/main" id="{C5606564-A9C3-47D1-F7EA-250BFCFC5B07}"/>
              </a:ext>
            </a:extLst>
          </p:cNvPr>
          <p:cNvSpPr txBox="1"/>
          <p:nvPr/>
        </p:nvSpPr>
        <p:spPr>
          <a:xfrm>
            <a:off x="4403552" y="4506410"/>
            <a:ext cx="3384888" cy="461665"/>
          </a:xfrm>
          <a:prstGeom prst="rect">
            <a:avLst/>
          </a:prstGeom>
          <a:noFill/>
        </p:spPr>
        <p:txBody>
          <a:bodyPr wrap="square">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ETHNICITY BREAKDOWN</a:t>
            </a:r>
          </a:p>
        </p:txBody>
      </p:sp>
    </p:spTree>
    <p:extLst>
      <p:ext uri="{BB962C8B-B14F-4D97-AF65-F5344CB8AC3E}">
        <p14:creationId xmlns:p14="http://schemas.microsoft.com/office/powerpoint/2010/main" val="3459981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1"/>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4010974" y="1279436"/>
            <a:ext cx="4170052"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SCORING:</a:t>
            </a:r>
          </a:p>
        </p:txBody>
      </p:sp>
      <p:sp>
        <p:nvSpPr>
          <p:cNvPr id="2" name="TextBox 1">
            <a:extLst>
              <a:ext uri="{FF2B5EF4-FFF2-40B4-BE49-F238E27FC236}">
                <a16:creationId xmlns:a16="http://schemas.microsoft.com/office/drawing/2014/main" id="{FB8FAF6C-E185-672D-337B-9FD602B14AF3}"/>
              </a:ext>
            </a:extLst>
          </p:cNvPr>
          <p:cNvSpPr txBox="1"/>
          <p:nvPr/>
        </p:nvSpPr>
        <p:spPr>
          <a:xfrm>
            <a:off x="2382620" y="2418598"/>
            <a:ext cx="7426751" cy="830997"/>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COMPARING EACH CITY TO A “BENCHMARK” </a:t>
            </a:r>
            <a:b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b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WITHIN EACH CRITERIA</a:t>
            </a:r>
          </a:p>
        </p:txBody>
      </p:sp>
      <p:sp>
        <p:nvSpPr>
          <p:cNvPr id="3" name="TextBox 2">
            <a:extLst>
              <a:ext uri="{FF2B5EF4-FFF2-40B4-BE49-F238E27FC236}">
                <a16:creationId xmlns:a16="http://schemas.microsoft.com/office/drawing/2014/main" id="{525CAC42-2D00-9231-A618-33BC4765EFF8}"/>
              </a:ext>
            </a:extLst>
          </p:cNvPr>
          <p:cNvSpPr txBox="1"/>
          <p:nvPr/>
        </p:nvSpPr>
        <p:spPr>
          <a:xfrm>
            <a:off x="2382620" y="3470355"/>
            <a:ext cx="7313090"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EXCEEDING THE “BENCHMARK” EARNS A CITY A POINT</a:t>
            </a:r>
          </a:p>
        </p:txBody>
      </p:sp>
      <p:sp>
        <p:nvSpPr>
          <p:cNvPr id="7" name="TextBox 6">
            <a:extLst>
              <a:ext uri="{FF2B5EF4-FFF2-40B4-BE49-F238E27FC236}">
                <a16:creationId xmlns:a16="http://schemas.microsoft.com/office/drawing/2014/main" id="{FA3CD550-E761-AF79-D5B6-61E88E4C620E}"/>
              </a:ext>
            </a:extLst>
          </p:cNvPr>
          <p:cNvSpPr txBox="1"/>
          <p:nvPr/>
        </p:nvSpPr>
        <p:spPr>
          <a:xfrm>
            <a:off x="2664507" y="4157924"/>
            <a:ext cx="6862971"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THE 2 CITIES WITH THE MOST POINTS “WIN”</a:t>
            </a:r>
          </a:p>
        </p:txBody>
      </p:sp>
    </p:spTree>
    <p:extLst>
      <p:ext uri="{BB962C8B-B14F-4D97-AF65-F5344CB8AC3E}">
        <p14:creationId xmlns:p14="http://schemas.microsoft.com/office/powerpoint/2010/main" val="2878126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seball stadium">
            <a:extLst>
              <a:ext uri="{FF2B5EF4-FFF2-40B4-BE49-F238E27FC236}">
                <a16:creationId xmlns:a16="http://schemas.microsoft.com/office/drawing/2014/main" id="{E7FCF42C-AB14-DADF-B6F3-578AB95DAC37}"/>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6" name="Rectangle 5">
            <a:extLst>
              <a:ext uri="{FF2B5EF4-FFF2-40B4-BE49-F238E27FC236}">
                <a16:creationId xmlns:a16="http://schemas.microsoft.com/office/drawing/2014/main" id="{AD09D8BC-C225-CB77-CE34-8A94E4EA741C}"/>
              </a:ext>
            </a:extLst>
          </p:cNvPr>
          <p:cNvSpPr/>
          <p:nvPr/>
        </p:nvSpPr>
        <p:spPr>
          <a:xfrm>
            <a:off x="1839030" y="163689"/>
            <a:ext cx="8513939" cy="7011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0E7F7A1-3FAA-6B6D-7A24-82709681C3BC}"/>
              </a:ext>
            </a:extLst>
          </p:cNvPr>
          <p:cNvSpPr txBox="1"/>
          <p:nvPr/>
        </p:nvSpPr>
        <p:spPr>
          <a:xfrm>
            <a:off x="3056086" y="252644"/>
            <a:ext cx="6079825" cy="523220"/>
          </a:xfrm>
          <a:prstGeom prst="rect">
            <a:avLst/>
          </a:prstGeom>
          <a:noFill/>
        </p:spPr>
        <p:txBody>
          <a:bodyPr wrap="square" rtlCol="0">
            <a:spAutoFit/>
          </a:bodyPr>
          <a:lstStyle/>
          <a:p>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POPULATION (IN TERMS OF MILLIONS)</a:t>
            </a:r>
          </a:p>
        </p:txBody>
      </p:sp>
      <p:pic>
        <p:nvPicPr>
          <p:cNvPr id="1026" name="Picture 2">
            <a:extLst>
              <a:ext uri="{FF2B5EF4-FFF2-40B4-BE49-F238E27FC236}">
                <a16:creationId xmlns:a16="http://schemas.microsoft.com/office/drawing/2014/main" id="{A74C5DB7-3EEE-C7EE-E8BA-939C5593F5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97"/>
          <a:stretch/>
        </p:blipFill>
        <p:spPr bwMode="auto">
          <a:xfrm>
            <a:off x="2590039" y="947419"/>
            <a:ext cx="8984645" cy="4981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300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seball stadium">
            <a:extLst>
              <a:ext uri="{FF2B5EF4-FFF2-40B4-BE49-F238E27FC236}">
                <a16:creationId xmlns:a16="http://schemas.microsoft.com/office/drawing/2014/main" id="{E7FCF42C-AB14-DADF-B6F3-578AB95DAC37}"/>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6" name="Rectangle 5">
            <a:extLst>
              <a:ext uri="{FF2B5EF4-FFF2-40B4-BE49-F238E27FC236}">
                <a16:creationId xmlns:a16="http://schemas.microsoft.com/office/drawing/2014/main" id="{AD09D8BC-C225-CB77-CE34-8A94E4EA741C}"/>
              </a:ext>
            </a:extLst>
          </p:cNvPr>
          <p:cNvSpPr/>
          <p:nvPr/>
        </p:nvSpPr>
        <p:spPr>
          <a:xfrm>
            <a:off x="1839030" y="163689"/>
            <a:ext cx="8513939" cy="7011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0E7F7A1-3FAA-6B6D-7A24-82709681C3BC}"/>
              </a:ext>
            </a:extLst>
          </p:cNvPr>
          <p:cNvSpPr txBox="1"/>
          <p:nvPr/>
        </p:nvSpPr>
        <p:spPr>
          <a:xfrm>
            <a:off x="3056086" y="252644"/>
            <a:ext cx="6079825" cy="523220"/>
          </a:xfrm>
          <a:prstGeom prst="rect">
            <a:avLst/>
          </a:prstGeom>
          <a:noFill/>
        </p:spPr>
        <p:txBody>
          <a:bodyPr wrap="square" rtlCol="0">
            <a:spAutoFit/>
          </a:bodyPr>
          <a:lstStyle/>
          <a:p>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POPULATION (IN TERMS OF MILLIONS)</a:t>
            </a:r>
          </a:p>
        </p:txBody>
      </p:sp>
      <p:pic>
        <p:nvPicPr>
          <p:cNvPr id="1026" name="Picture 2">
            <a:extLst>
              <a:ext uri="{FF2B5EF4-FFF2-40B4-BE49-F238E27FC236}">
                <a16:creationId xmlns:a16="http://schemas.microsoft.com/office/drawing/2014/main" id="{A74C5DB7-3EEE-C7EE-E8BA-939C5593F5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97"/>
          <a:stretch/>
        </p:blipFill>
        <p:spPr bwMode="auto">
          <a:xfrm>
            <a:off x="2590039" y="947419"/>
            <a:ext cx="8984645" cy="498189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031DBEC2-F5F7-369A-5AD2-019AF47D2BF8}"/>
              </a:ext>
            </a:extLst>
          </p:cNvPr>
          <p:cNvGrpSpPr/>
          <p:nvPr/>
        </p:nvGrpSpPr>
        <p:grpSpPr>
          <a:xfrm>
            <a:off x="787078" y="947419"/>
            <a:ext cx="1722539" cy="4963159"/>
            <a:chOff x="937549" y="947420"/>
            <a:chExt cx="1722539" cy="4963159"/>
          </a:xfrm>
        </p:grpSpPr>
        <p:sp>
          <p:nvSpPr>
            <p:cNvPr id="3" name="Rectangle 2">
              <a:extLst>
                <a:ext uri="{FF2B5EF4-FFF2-40B4-BE49-F238E27FC236}">
                  <a16:creationId xmlns:a16="http://schemas.microsoft.com/office/drawing/2014/main" id="{0011C2CD-6454-DD9D-F4A7-24CECEB06FCB}"/>
                </a:ext>
              </a:extLst>
            </p:cNvPr>
            <p:cNvSpPr/>
            <p:nvPr/>
          </p:nvSpPr>
          <p:spPr>
            <a:xfrm>
              <a:off x="937549" y="947420"/>
              <a:ext cx="1722539" cy="49631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0CAF668-F687-3027-DF63-46AD282C8436}"/>
                </a:ext>
              </a:extLst>
            </p:cNvPr>
            <p:cNvSpPr txBox="1"/>
            <p:nvPr/>
          </p:nvSpPr>
          <p:spPr>
            <a:xfrm>
              <a:off x="1165984" y="1261013"/>
              <a:ext cx="1346091" cy="1200329"/>
            </a:xfrm>
            <a:prstGeom prst="rect">
              <a:avLst/>
            </a:prstGeom>
            <a:noFill/>
          </p:spPr>
          <p:txBody>
            <a:bodyPr wrap="square" rtlCol="0">
              <a:spAutoFit/>
            </a:bodyPr>
            <a:lstStyle/>
            <a:p>
              <a:pPr algn="ctr"/>
              <a:r>
                <a:rPr lang="en-US" sz="2400" dirty="0">
                  <a:latin typeface="Aptos Display" panose="020B0004020202020204" pitchFamily="34" charset="0"/>
                </a:rPr>
                <a:t>CITIES GETTING POINTS:</a:t>
              </a:r>
            </a:p>
          </p:txBody>
        </p:sp>
        <p:sp>
          <p:nvSpPr>
            <p:cNvPr id="9" name="TextBox 8">
              <a:extLst>
                <a:ext uri="{FF2B5EF4-FFF2-40B4-BE49-F238E27FC236}">
                  <a16:creationId xmlns:a16="http://schemas.microsoft.com/office/drawing/2014/main" id="{6818795F-6BE1-89B3-C5FF-881A07AFBCA3}"/>
                </a:ext>
              </a:extLst>
            </p:cNvPr>
            <p:cNvSpPr txBox="1"/>
            <p:nvPr/>
          </p:nvSpPr>
          <p:spPr>
            <a:xfrm>
              <a:off x="977760" y="2774935"/>
              <a:ext cx="1642116" cy="2585323"/>
            </a:xfrm>
            <a:prstGeom prst="rect">
              <a:avLst/>
            </a:prstGeom>
            <a:noFill/>
          </p:spPr>
          <p:txBody>
            <a:bodyPr wrap="none" rtlCol="0">
              <a:spAutoFit/>
            </a:bodyPr>
            <a:lstStyle/>
            <a:p>
              <a:pPr algn="ctr"/>
              <a:r>
                <a:rPr lang="en-US" dirty="0">
                  <a:latin typeface="Aptos Display" panose="020B0004020202020204" pitchFamily="34" charset="0"/>
                </a:rPr>
                <a:t>AUSTIN</a:t>
              </a:r>
            </a:p>
            <a:p>
              <a:pPr algn="ctr"/>
              <a:endParaRPr lang="en-US" dirty="0">
                <a:latin typeface="Aptos Display" panose="020B0004020202020204" pitchFamily="34" charset="0"/>
              </a:endParaRPr>
            </a:p>
            <a:p>
              <a:pPr algn="ctr"/>
              <a:r>
                <a:rPr lang="en-US" dirty="0">
                  <a:latin typeface="Aptos Display" panose="020B0004020202020204" pitchFamily="34" charset="0"/>
                </a:rPr>
                <a:t>CHARLOTTE</a:t>
              </a:r>
            </a:p>
            <a:p>
              <a:pPr algn="ctr"/>
              <a:endParaRPr lang="en-US" dirty="0">
                <a:latin typeface="Aptos Display" panose="020B0004020202020204" pitchFamily="34" charset="0"/>
              </a:endParaRPr>
            </a:p>
            <a:p>
              <a:pPr algn="ctr"/>
              <a:r>
                <a:rPr lang="en-US" dirty="0">
                  <a:latin typeface="Aptos Display" panose="020B0004020202020204" pitchFamily="34" charset="0"/>
                </a:rPr>
                <a:t>INDY</a:t>
              </a:r>
            </a:p>
            <a:p>
              <a:pPr algn="ctr"/>
              <a:endParaRPr lang="en-US" dirty="0">
                <a:latin typeface="Aptos Display" panose="020B0004020202020204" pitchFamily="34" charset="0"/>
              </a:endParaRPr>
            </a:p>
            <a:p>
              <a:pPr algn="ctr"/>
              <a:r>
                <a:rPr lang="en-US" dirty="0">
                  <a:latin typeface="Aptos Display" panose="020B0004020202020204" pitchFamily="34" charset="0"/>
                </a:rPr>
                <a:t>JACKSONVILLE</a:t>
              </a:r>
            </a:p>
            <a:p>
              <a:pPr algn="ctr"/>
              <a:endParaRPr lang="en-US" dirty="0">
                <a:latin typeface="Aptos Display" panose="020B0004020202020204" pitchFamily="34" charset="0"/>
              </a:endParaRPr>
            </a:p>
            <a:p>
              <a:pPr algn="ctr"/>
              <a:r>
                <a:rPr lang="en-US" dirty="0">
                  <a:latin typeface="Aptos Display" panose="020B0004020202020204" pitchFamily="34" charset="0"/>
                </a:rPr>
                <a:t>SAN ANTONIO</a:t>
              </a:r>
            </a:p>
          </p:txBody>
        </p:sp>
      </p:grpSp>
    </p:spTree>
    <p:extLst>
      <p:ext uri="{BB962C8B-B14F-4D97-AF65-F5344CB8AC3E}">
        <p14:creationId xmlns:p14="http://schemas.microsoft.com/office/powerpoint/2010/main" val="3517531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seball stadium">
            <a:extLst>
              <a:ext uri="{FF2B5EF4-FFF2-40B4-BE49-F238E27FC236}">
                <a16:creationId xmlns:a16="http://schemas.microsoft.com/office/drawing/2014/main" id="{69A695A1-0B54-931B-DE20-5241FC67C855}"/>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8" name="Rectangle 7">
            <a:extLst>
              <a:ext uri="{FF2B5EF4-FFF2-40B4-BE49-F238E27FC236}">
                <a16:creationId xmlns:a16="http://schemas.microsoft.com/office/drawing/2014/main" id="{53BC7A4F-A591-5E63-3331-1C08E5EB6B49}"/>
              </a:ext>
            </a:extLst>
          </p:cNvPr>
          <p:cNvSpPr/>
          <p:nvPr/>
        </p:nvSpPr>
        <p:spPr>
          <a:xfrm>
            <a:off x="1839030" y="163689"/>
            <a:ext cx="8513939" cy="7011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8B091A3-18E9-B6D1-282A-F19CDDF00561}"/>
              </a:ext>
            </a:extLst>
          </p:cNvPr>
          <p:cNvSpPr txBox="1"/>
          <p:nvPr/>
        </p:nvSpPr>
        <p:spPr>
          <a:xfrm>
            <a:off x="1839029" y="252644"/>
            <a:ext cx="8513939" cy="523220"/>
          </a:xfrm>
          <a:prstGeom prst="rect">
            <a:avLst/>
          </a:prstGeom>
          <a:noFill/>
        </p:spPr>
        <p:txBody>
          <a:bodyPr wrap="square" rtlCol="0">
            <a:spAutoFit/>
          </a:bodyP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PERCENT OF MALE POPULATION BETWEEN 30-54 Y/O</a:t>
            </a:r>
          </a:p>
        </p:txBody>
      </p:sp>
      <p:pic>
        <p:nvPicPr>
          <p:cNvPr id="2050" name="Picture 2">
            <a:extLst>
              <a:ext uri="{FF2B5EF4-FFF2-40B4-BE49-F238E27FC236}">
                <a16:creationId xmlns:a16="http://schemas.microsoft.com/office/drawing/2014/main" id="{EEA01665-E41E-8806-0680-9933A68294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05"/>
          <a:stretch/>
        </p:blipFill>
        <p:spPr bwMode="auto">
          <a:xfrm>
            <a:off x="2697840" y="928688"/>
            <a:ext cx="8876844"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292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seball stadium">
            <a:extLst>
              <a:ext uri="{FF2B5EF4-FFF2-40B4-BE49-F238E27FC236}">
                <a16:creationId xmlns:a16="http://schemas.microsoft.com/office/drawing/2014/main" id="{69A695A1-0B54-931B-DE20-5241FC67C855}"/>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8" name="Rectangle 7">
            <a:extLst>
              <a:ext uri="{FF2B5EF4-FFF2-40B4-BE49-F238E27FC236}">
                <a16:creationId xmlns:a16="http://schemas.microsoft.com/office/drawing/2014/main" id="{53BC7A4F-A591-5E63-3331-1C08E5EB6B49}"/>
              </a:ext>
            </a:extLst>
          </p:cNvPr>
          <p:cNvSpPr/>
          <p:nvPr/>
        </p:nvSpPr>
        <p:spPr>
          <a:xfrm>
            <a:off x="1839030" y="163689"/>
            <a:ext cx="8513939" cy="7011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8B091A3-18E9-B6D1-282A-F19CDDF00561}"/>
              </a:ext>
            </a:extLst>
          </p:cNvPr>
          <p:cNvSpPr txBox="1"/>
          <p:nvPr/>
        </p:nvSpPr>
        <p:spPr>
          <a:xfrm>
            <a:off x="1839029" y="252644"/>
            <a:ext cx="8513939" cy="523220"/>
          </a:xfrm>
          <a:prstGeom prst="rect">
            <a:avLst/>
          </a:prstGeom>
          <a:noFill/>
        </p:spPr>
        <p:txBody>
          <a:bodyPr wrap="square" rtlCol="0">
            <a:spAutoFit/>
          </a:bodyP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PERCENT OF MALE POPULATION BETWEEN 30-54 Y/O</a:t>
            </a:r>
          </a:p>
        </p:txBody>
      </p:sp>
      <p:pic>
        <p:nvPicPr>
          <p:cNvPr id="2050" name="Picture 2">
            <a:extLst>
              <a:ext uri="{FF2B5EF4-FFF2-40B4-BE49-F238E27FC236}">
                <a16:creationId xmlns:a16="http://schemas.microsoft.com/office/drawing/2014/main" id="{EEA01665-E41E-8806-0680-9933A68294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05"/>
          <a:stretch/>
        </p:blipFill>
        <p:spPr bwMode="auto">
          <a:xfrm>
            <a:off x="2697840" y="928688"/>
            <a:ext cx="8876844" cy="500062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6EDC7EE1-849A-3249-2AFB-875891AA42C2}"/>
              </a:ext>
            </a:extLst>
          </p:cNvPr>
          <p:cNvGrpSpPr/>
          <p:nvPr/>
        </p:nvGrpSpPr>
        <p:grpSpPr>
          <a:xfrm>
            <a:off x="787078" y="928688"/>
            <a:ext cx="1722539" cy="5000625"/>
            <a:chOff x="879674" y="947420"/>
            <a:chExt cx="1722539" cy="4963159"/>
          </a:xfrm>
        </p:grpSpPr>
        <p:sp>
          <p:nvSpPr>
            <p:cNvPr id="3" name="Rectangle 2">
              <a:extLst>
                <a:ext uri="{FF2B5EF4-FFF2-40B4-BE49-F238E27FC236}">
                  <a16:creationId xmlns:a16="http://schemas.microsoft.com/office/drawing/2014/main" id="{A0EEA443-9BCB-336E-5637-76CC6B01D527}"/>
                </a:ext>
              </a:extLst>
            </p:cNvPr>
            <p:cNvSpPr/>
            <p:nvPr/>
          </p:nvSpPr>
          <p:spPr>
            <a:xfrm>
              <a:off x="879674" y="947420"/>
              <a:ext cx="1722539" cy="49631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4220A5B-80EE-629E-166B-F5217D299547}"/>
                </a:ext>
              </a:extLst>
            </p:cNvPr>
            <p:cNvSpPr txBox="1"/>
            <p:nvPr/>
          </p:nvSpPr>
          <p:spPr>
            <a:xfrm>
              <a:off x="1067897" y="1261014"/>
              <a:ext cx="1346091" cy="1200329"/>
            </a:xfrm>
            <a:prstGeom prst="rect">
              <a:avLst/>
            </a:prstGeom>
            <a:noFill/>
          </p:spPr>
          <p:txBody>
            <a:bodyPr wrap="square" rtlCol="0">
              <a:spAutoFit/>
            </a:bodyPr>
            <a:lstStyle/>
            <a:p>
              <a:pPr algn="ctr"/>
              <a:r>
                <a:rPr lang="en-US" sz="2400" dirty="0">
                  <a:latin typeface="Aptos Display" panose="020B0004020202020204" pitchFamily="34" charset="0"/>
                </a:rPr>
                <a:t>CITIES GETTING POINTS:</a:t>
              </a:r>
            </a:p>
          </p:txBody>
        </p:sp>
        <p:sp>
          <p:nvSpPr>
            <p:cNvPr id="5" name="TextBox 4">
              <a:extLst>
                <a:ext uri="{FF2B5EF4-FFF2-40B4-BE49-F238E27FC236}">
                  <a16:creationId xmlns:a16="http://schemas.microsoft.com/office/drawing/2014/main" id="{E6FE563D-404A-1C07-35B3-49FE9BE9A006}"/>
                </a:ext>
              </a:extLst>
            </p:cNvPr>
            <p:cNvSpPr txBox="1"/>
            <p:nvPr/>
          </p:nvSpPr>
          <p:spPr>
            <a:xfrm>
              <a:off x="1094900" y="2774936"/>
              <a:ext cx="1292084" cy="1477328"/>
            </a:xfrm>
            <a:prstGeom prst="rect">
              <a:avLst/>
            </a:prstGeom>
            <a:noFill/>
          </p:spPr>
          <p:txBody>
            <a:bodyPr wrap="none" rtlCol="0">
              <a:spAutoFit/>
            </a:bodyPr>
            <a:lstStyle/>
            <a:p>
              <a:pPr algn="ctr"/>
              <a:r>
                <a:rPr lang="en-US" dirty="0">
                  <a:latin typeface="Aptos Display" panose="020B0004020202020204" pitchFamily="34" charset="0"/>
                </a:rPr>
                <a:t>AUSTIN</a:t>
              </a:r>
            </a:p>
            <a:p>
              <a:pPr algn="ctr"/>
              <a:endParaRPr lang="en-US" dirty="0">
                <a:latin typeface="Aptos Display" panose="020B0004020202020204" pitchFamily="34" charset="0"/>
              </a:endParaRPr>
            </a:p>
            <a:p>
              <a:pPr algn="ctr"/>
              <a:r>
                <a:rPr lang="en-US" dirty="0">
                  <a:latin typeface="Aptos Display" panose="020B0004020202020204" pitchFamily="34" charset="0"/>
                </a:rPr>
                <a:t>NASHVILLE</a:t>
              </a:r>
            </a:p>
            <a:p>
              <a:pPr algn="ctr"/>
              <a:endParaRPr lang="en-US" dirty="0">
                <a:latin typeface="Aptos Display" panose="020B0004020202020204" pitchFamily="34" charset="0"/>
              </a:endParaRPr>
            </a:p>
            <a:p>
              <a:pPr algn="ctr"/>
              <a:r>
                <a:rPr lang="en-US" dirty="0">
                  <a:latin typeface="Aptos Display" panose="020B0004020202020204" pitchFamily="34" charset="0"/>
                </a:rPr>
                <a:t>PORTLAND</a:t>
              </a:r>
            </a:p>
          </p:txBody>
        </p:sp>
      </p:grpSp>
    </p:spTree>
    <p:extLst>
      <p:ext uri="{BB962C8B-B14F-4D97-AF65-F5344CB8AC3E}">
        <p14:creationId xmlns:p14="http://schemas.microsoft.com/office/powerpoint/2010/main" val="2830785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seball stadium">
            <a:extLst>
              <a:ext uri="{FF2B5EF4-FFF2-40B4-BE49-F238E27FC236}">
                <a16:creationId xmlns:a16="http://schemas.microsoft.com/office/drawing/2014/main" id="{0360B34A-469B-67BF-2AE8-BFA4DF761F2E}"/>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5" name="Rectangle 4">
            <a:extLst>
              <a:ext uri="{FF2B5EF4-FFF2-40B4-BE49-F238E27FC236}">
                <a16:creationId xmlns:a16="http://schemas.microsoft.com/office/drawing/2014/main" id="{43AA6923-7FF2-3FF8-0F76-5C6273A65AD5}"/>
              </a:ext>
            </a:extLst>
          </p:cNvPr>
          <p:cNvSpPr/>
          <p:nvPr/>
        </p:nvSpPr>
        <p:spPr>
          <a:xfrm>
            <a:off x="1839030" y="163689"/>
            <a:ext cx="8513939" cy="7011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650AA60-2BC3-A3B1-4C52-85BC94279846}"/>
              </a:ext>
            </a:extLst>
          </p:cNvPr>
          <p:cNvSpPr txBox="1"/>
          <p:nvPr/>
        </p:nvSpPr>
        <p:spPr>
          <a:xfrm>
            <a:off x="1839029" y="252644"/>
            <a:ext cx="8513939" cy="523220"/>
          </a:xfrm>
          <a:prstGeom prst="rect">
            <a:avLst/>
          </a:prstGeom>
          <a:noFill/>
        </p:spPr>
        <p:txBody>
          <a:bodyPr wrap="square" rtlCol="0">
            <a:spAutoFit/>
          </a:bodyP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PERCENT OF MALES (&gt;24 y/o) WITH A DEGREE</a:t>
            </a:r>
          </a:p>
        </p:txBody>
      </p:sp>
      <p:pic>
        <p:nvPicPr>
          <p:cNvPr id="4098" name="Picture 2">
            <a:extLst>
              <a:ext uri="{FF2B5EF4-FFF2-40B4-BE49-F238E27FC236}">
                <a16:creationId xmlns:a16="http://schemas.microsoft.com/office/drawing/2014/main" id="{2A158528-CB8C-6383-9926-AE49248FB0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18"/>
          <a:stretch/>
        </p:blipFill>
        <p:spPr bwMode="auto">
          <a:xfrm>
            <a:off x="2688518" y="928688"/>
            <a:ext cx="8839867"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760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seball stadium">
            <a:extLst>
              <a:ext uri="{FF2B5EF4-FFF2-40B4-BE49-F238E27FC236}">
                <a16:creationId xmlns:a16="http://schemas.microsoft.com/office/drawing/2014/main" id="{0360B34A-469B-67BF-2AE8-BFA4DF761F2E}"/>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5" name="Rectangle 4">
            <a:extLst>
              <a:ext uri="{FF2B5EF4-FFF2-40B4-BE49-F238E27FC236}">
                <a16:creationId xmlns:a16="http://schemas.microsoft.com/office/drawing/2014/main" id="{43AA6923-7FF2-3FF8-0F76-5C6273A65AD5}"/>
              </a:ext>
            </a:extLst>
          </p:cNvPr>
          <p:cNvSpPr/>
          <p:nvPr/>
        </p:nvSpPr>
        <p:spPr>
          <a:xfrm>
            <a:off x="1839030" y="163689"/>
            <a:ext cx="8513939" cy="7011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650AA60-2BC3-A3B1-4C52-85BC94279846}"/>
              </a:ext>
            </a:extLst>
          </p:cNvPr>
          <p:cNvSpPr txBox="1"/>
          <p:nvPr/>
        </p:nvSpPr>
        <p:spPr>
          <a:xfrm>
            <a:off x="1839029" y="252644"/>
            <a:ext cx="8513939" cy="523220"/>
          </a:xfrm>
          <a:prstGeom prst="rect">
            <a:avLst/>
          </a:prstGeom>
          <a:noFill/>
        </p:spPr>
        <p:txBody>
          <a:bodyPr wrap="square" rtlCol="0">
            <a:spAutoFit/>
          </a:bodyP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PERCENT OF MALES (&gt;24 y/o) WITH A DEGREE</a:t>
            </a:r>
          </a:p>
        </p:txBody>
      </p:sp>
      <p:pic>
        <p:nvPicPr>
          <p:cNvPr id="4098" name="Picture 2">
            <a:extLst>
              <a:ext uri="{FF2B5EF4-FFF2-40B4-BE49-F238E27FC236}">
                <a16:creationId xmlns:a16="http://schemas.microsoft.com/office/drawing/2014/main" id="{2A158528-CB8C-6383-9926-AE49248FB0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18"/>
          <a:stretch/>
        </p:blipFill>
        <p:spPr bwMode="auto">
          <a:xfrm>
            <a:off x="2688518" y="928688"/>
            <a:ext cx="8839867" cy="500062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BAB274C1-5DF7-FA81-F901-144C19513A69}"/>
              </a:ext>
            </a:extLst>
          </p:cNvPr>
          <p:cNvGrpSpPr/>
          <p:nvPr/>
        </p:nvGrpSpPr>
        <p:grpSpPr>
          <a:xfrm>
            <a:off x="787078" y="928688"/>
            <a:ext cx="1722539" cy="5000625"/>
            <a:chOff x="879674" y="947420"/>
            <a:chExt cx="1722539" cy="4963159"/>
          </a:xfrm>
        </p:grpSpPr>
        <p:sp>
          <p:nvSpPr>
            <p:cNvPr id="3" name="Rectangle 2">
              <a:extLst>
                <a:ext uri="{FF2B5EF4-FFF2-40B4-BE49-F238E27FC236}">
                  <a16:creationId xmlns:a16="http://schemas.microsoft.com/office/drawing/2014/main" id="{DEC795EF-5791-43A3-6EDE-DBDBA455E808}"/>
                </a:ext>
              </a:extLst>
            </p:cNvPr>
            <p:cNvSpPr/>
            <p:nvPr/>
          </p:nvSpPr>
          <p:spPr>
            <a:xfrm>
              <a:off x="879674" y="947420"/>
              <a:ext cx="1722539" cy="49631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93F0DF-0970-585D-CDB3-C13554E6FCD4}"/>
                </a:ext>
              </a:extLst>
            </p:cNvPr>
            <p:cNvSpPr txBox="1"/>
            <p:nvPr/>
          </p:nvSpPr>
          <p:spPr>
            <a:xfrm>
              <a:off x="1067897" y="1261014"/>
              <a:ext cx="1346091" cy="1200329"/>
            </a:xfrm>
            <a:prstGeom prst="rect">
              <a:avLst/>
            </a:prstGeom>
            <a:noFill/>
          </p:spPr>
          <p:txBody>
            <a:bodyPr wrap="square" rtlCol="0">
              <a:spAutoFit/>
            </a:bodyPr>
            <a:lstStyle/>
            <a:p>
              <a:pPr algn="ctr"/>
              <a:r>
                <a:rPr lang="en-US" sz="2400" dirty="0">
                  <a:latin typeface="Aptos Display" panose="020B0004020202020204" pitchFamily="34" charset="0"/>
                </a:rPr>
                <a:t>CITIES GETTING POINTS:</a:t>
              </a:r>
            </a:p>
          </p:txBody>
        </p:sp>
        <p:sp>
          <p:nvSpPr>
            <p:cNvPr id="8" name="TextBox 7">
              <a:extLst>
                <a:ext uri="{FF2B5EF4-FFF2-40B4-BE49-F238E27FC236}">
                  <a16:creationId xmlns:a16="http://schemas.microsoft.com/office/drawing/2014/main" id="{A5D2500C-B6AD-647A-191C-CD3CBD0251EE}"/>
                </a:ext>
              </a:extLst>
            </p:cNvPr>
            <p:cNvSpPr txBox="1"/>
            <p:nvPr/>
          </p:nvSpPr>
          <p:spPr>
            <a:xfrm>
              <a:off x="1058575" y="2774936"/>
              <a:ext cx="1364733" cy="2016106"/>
            </a:xfrm>
            <a:prstGeom prst="rect">
              <a:avLst/>
            </a:prstGeom>
            <a:noFill/>
          </p:spPr>
          <p:txBody>
            <a:bodyPr wrap="none" rtlCol="0">
              <a:spAutoFit/>
            </a:bodyPr>
            <a:lstStyle/>
            <a:p>
              <a:pPr algn="ctr"/>
              <a:r>
                <a:rPr lang="en-US" dirty="0">
                  <a:latin typeface="Aptos Display" panose="020B0004020202020204" pitchFamily="34" charset="0"/>
                </a:rPr>
                <a:t>AUSTIN</a:t>
              </a:r>
            </a:p>
            <a:p>
              <a:pPr algn="ctr"/>
              <a:endParaRPr lang="en-US" dirty="0">
                <a:latin typeface="Aptos Display" panose="020B0004020202020204" pitchFamily="34" charset="0"/>
              </a:endParaRPr>
            </a:p>
            <a:p>
              <a:pPr algn="ctr"/>
              <a:r>
                <a:rPr lang="en-US" dirty="0">
                  <a:latin typeface="Aptos Display" panose="020B0004020202020204" pitchFamily="34" charset="0"/>
                </a:rPr>
                <a:t>CHARLOTTE</a:t>
              </a:r>
            </a:p>
            <a:p>
              <a:pPr algn="ctr"/>
              <a:endParaRPr lang="en-US" dirty="0">
                <a:latin typeface="Aptos Display" panose="020B0004020202020204" pitchFamily="34" charset="0"/>
              </a:endParaRPr>
            </a:p>
            <a:p>
              <a:pPr algn="ctr"/>
              <a:r>
                <a:rPr lang="en-US" dirty="0">
                  <a:latin typeface="Aptos Display" panose="020B0004020202020204" pitchFamily="34" charset="0"/>
                </a:rPr>
                <a:t>NASHVILLE</a:t>
              </a:r>
            </a:p>
            <a:p>
              <a:pPr algn="ctr"/>
              <a:endParaRPr lang="en-US" dirty="0">
                <a:latin typeface="Aptos Display" panose="020B0004020202020204" pitchFamily="34" charset="0"/>
              </a:endParaRPr>
            </a:p>
            <a:p>
              <a:pPr algn="ctr"/>
              <a:r>
                <a:rPr lang="en-US" dirty="0">
                  <a:latin typeface="Aptos Display" panose="020B0004020202020204" pitchFamily="34" charset="0"/>
                </a:rPr>
                <a:t>PORTLAND</a:t>
              </a:r>
            </a:p>
          </p:txBody>
        </p:sp>
      </p:grpSp>
    </p:spTree>
    <p:extLst>
      <p:ext uri="{BB962C8B-B14F-4D97-AF65-F5344CB8AC3E}">
        <p14:creationId xmlns:p14="http://schemas.microsoft.com/office/powerpoint/2010/main" val="2094761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aseball stadium">
            <a:extLst>
              <a:ext uri="{FF2B5EF4-FFF2-40B4-BE49-F238E27FC236}">
                <a16:creationId xmlns:a16="http://schemas.microsoft.com/office/drawing/2014/main" id="{0C460A88-6CBF-92C7-649D-B7D96175AB90}"/>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9" name="Rectangle 8">
            <a:extLst>
              <a:ext uri="{FF2B5EF4-FFF2-40B4-BE49-F238E27FC236}">
                <a16:creationId xmlns:a16="http://schemas.microsoft.com/office/drawing/2014/main" id="{AECC00E1-ECC7-1673-E472-B58EC9748953}"/>
              </a:ext>
            </a:extLst>
          </p:cNvPr>
          <p:cNvSpPr/>
          <p:nvPr/>
        </p:nvSpPr>
        <p:spPr>
          <a:xfrm>
            <a:off x="1795977" y="110277"/>
            <a:ext cx="8587243" cy="74580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D1858D8-2C82-A190-C76A-F401A7035554}"/>
              </a:ext>
            </a:extLst>
          </p:cNvPr>
          <p:cNvSpPr txBox="1"/>
          <p:nvPr/>
        </p:nvSpPr>
        <p:spPr>
          <a:xfrm>
            <a:off x="2134402" y="227747"/>
            <a:ext cx="7923195" cy="523220"/>
          </a:xfrm>
          <a:prstGeom prst="rect">
            <a:avLst/>
          </a:prstGeom>
          <a:noFill/>
        </p:spPr>
        <p:txBody>
          <a:bodyPr wrap="none" rtlCol="0">
            <a:spAutoFit/>
          </a:bodyP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PERCENT OF HOUSEHOLDS MAKING AT LEAST $60K</a:t>
            </a:r>
          </a:p>
        </p:txBody>
      </p:sp>
      <p:pic>
        <p:nvPicPr>
          <p:cNvPr id="6146" name="Picture 2">
            <a:extLst>
              <a:ext uri="{FF2B5EF4-FFF2-40B4-BE49-F238E27FC236}">
                <a16:creationId xmlns:a16="http://schemas.microsoft.com/office/drawing/2014/main" id="{CDA30627-98EF-FDE8-007B-045DDFA86E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2"/>
          <a:stretch/>
        </p:blipFill>
        <p:spPr bwMode="auto">
          <a:xfrm>
            <a:off x="2590039" y="928688"/>
            <a:ext cx="8973069"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72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9915B44-67FE-7AE3-3261-DB3D0F3905CF}"/>
              </a:ext>
            </a:extLst>
          </p:cNvPr>
          <p:cNvGrpSpPr/>
          <p:nvPr/>
        </p:nvGrpSpPr>
        <p:grpSpPr>
          <a:xfrm>
            <a:off x="0" y="0"/>
            <a:ext cx="12192000" cy="6857999"/>
            <a:chOff x="0" y="0"/>
            <a:chExt cx="12192000" cy="6857999"/>
          </a:xfrm>
        </p:grpSpPr>
        <p:pic>
          <p:nvPicPr>
            <p:cNvPr id="5" name="Picture 4" descr="Baseball diamond at night  Baseball - Sport Stock Photo">
              <a:extLst>
                <a:ext uri="{FF2B5EF4-FFF2-40B4-BE49-F238E27FC236}">
                  <a16:creationId xmlns:a16="http://schemas.microsoft.com/office/drawing/2014/main" id="{18CA117C-B068-CB86-E571-0D118463F9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aseball diamond at night  Baseball - Sport Stock Photo">
              <a:extLst>
                <a:ext uri="{FF2B5EF4-FFF2-40B4-BE49-F238E27FC236}">
                  <a16:creationId xmlns:a16="http://schemas.microsoft.com/office/drawing/2014/main" id="{FB6839D2-98AE-B0E0-852B-F47C13AF7A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a:extLst>
              <a:ext uri="{FF2B5EF4-FFF2-40B4-BE49-F238E27FC236}">
                <a16:creationId xmlns:a16="http://schemas.microsoft.com/office/drawing/2014/main" id="{DC2E66A0-5C00-7515-E023-C2F9D2404991}"/>
              </a:ext>
            </a:extLst>
          </p:cNvPr>
          <p:cNvSpPr txBox="1"/>
          <p:nvPr/>
        </p:nvSpPr>
        <p:spPr>
          <a:xfrm>
            <a:off x="1459088" y="1559917"/>
            <a:ext cx="9273823" cy="3077766"/>
          </a:xfrm>
          <a:prstGeom prst="rect">
            <a:avLst/>
          </a:prstGeom>
          <a:noFill/>
        </p:spPr>
        <p:txBody>
          <a:bodyPr wrap="square">
            <a:spAutoFit/>
          </a:bodyPr>
          <a:lstStyle/>
          <a:p>
            <a:pPr algn="ctr"/>
            <a:r>
              <a:rPr lang="en-US" sz="5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OBJECTIVES</a:t>
            </a:r>
            <a:r>
              <a:rPr lang="en-US" sz="20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a:t>
            </a:r>
            <a:br>
              <a:rPr lang="en-US" sz="20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br>
            <a:endParaRPr lang="en-US" sz="20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endParaRP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TO DETERMINE WHICH 2 US CITIES WOULD BE A GOOD CANDIDATE TO RECEIVE A NEW MLB TEAM IN THE NEXT EXPANSION</a:t>
            </a:r>
            <a:b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br>
            <a:endPar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endParaRP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IT CANNOT HAVE A MLB TEAM ALREADY </a:t>
            </a:r>
            <a:b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b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OR BE TOO CLOSE TO A CITY THAT HAS A MLB TEAM</a:t>
            </a:r>
          </a:p>
        </p:txBody>
      </p:sp>
    </p:spTree>
    <p:extLst>
      <p:ext uri="{BB962C8B-B14F-4D97-AF65-F5344CB8AC3E}">
        <p14:creationId xmlns:p14="http://schemas.microsoft.com/office/powerpoint/2010/main" val="1266917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aseball stadium">
            <a:extLst>
              <a:ext uri="{FF2B5EF4-FFF2-40B4-BE49-F238E27FC236}">
                <a16:creationId xmlns:a16="http://schemas.microsoft.com/office/drawing/2014/main" id="{0C460A88-6CBF-92C7-649D-B7D96175AB90}"/>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9" name="Rectangle 8">
            <a:extLst>
              <a:ext uri="{FF2B5EF4-FFF2-40B4-BE49-F238E27FC236}">
                <a16:creationId xmlns:a16="http://schemas.microsoft.com/office/drawing/2014/main" id="{AECC00E1-ECC7-1673-E472-B58EC9748953}"/>
              </a:ext>
            </a:extLst>
          </p:cNvPr>
          <p:cNvSpPr/>
          <p:nvPr/>
        </p:nvSpPr>
        <p:spPr>
          <a:xfrm>
            <a:off x="1795977" y="110277"/>
            <a:ext cx="8587243" cy="74580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D1858D8-2C82-A190-C76A-F401A7035554}"/>
              </a:ext>
            </a:extLst>
          </p:cNvPr>
          <p:cNvSpPr txBox="1"/>
          <p:nvPr/>
        </p:nvSpPr>
        <p:spPr>
          <a:xfrm>
            <a:off x="2134402" y="227747"/>
            <a:ext cx="7923195" cy="523220"/>
          </a:xfrm>
          <a:prstGeom prst="rect">
            <a:avLst/>
          </a:prstGeom>
          <a:noFill/>
        </p:spPr>
        <p:txBody>
          <a:bodyPr wrap="none" rtlCol="0">
            <a:spAutoFit/>
          </a:bodyP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PERCENT OF HOUSEHOLDS MAKING AT LEAST $60K</a:t>
            </a:r>
          </a:p>
        </p:txBody>
      </p:sp>
      <p:pic>
        <p:nvPicPr>
          <p:cNvPr id="6146" name="Picture 2">
            <a:extLst>
              <a:ext uri="{FF2B5EF4-FFF2-40B4-BE49-F238E27FC236}">
                <a16:creationId xmlns:a16="http://schemas.microsoft.com/office/drawing/2014/main" id="{CDA30627-98EF-FDE8-007B-045DDFA86E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2"/>
          <a:stretch/>
        </p:blipFill>
        <p:spPr bwMode="auto">
          <a:xfrm>
            <a:off x="2590039" y="928688"/>
            <a:ext cx="8973069" cy="500062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8A614A49-AC16-4B24-9B23-E06AE1C763A6}"/>
              </a:ext>
            </a:extLst>
          </p:cNvPr>
          <p:cNvGrpSpPr/>
          <p:nvPr/>
        </p:nvGrpSpPr>
        <p:grpSpPr>
          <a:xfrm>
            <a:off x="787078" y="928688"/>
            <a:ext cx="1722539" cy="5000625"/>
            <a:chOff x="937549" y="947420"/>
            <a:chExt cx="1722539" cy="4963159"/>
          </a:xfrm>
        </p:grpSpPr>
        <p:sp>
          <p:nvSpPr>
            <p:cNvPr id="3" name="Rectangle 2">
              <a:extLst>
                <a:ext uri="{FF2B5EF4-FFF2-40B4-BE49-F238E27FC236}">
                  <a16:creationId xmlns:a16="http://schemas.microsoft.com/office/drawing/2014/main" id="{5B0903E8-FF8E-C50F-830A-7D4913571B8C}"/>
                </a:ext>
              </a:extLst>
            </p:cNvPr>
            <p:cNvSpPr/>
            <p:nvPr/>
          </p:nvSpPr>
          <p:spPr>
            <a:xfrm>
              <a:off x="937549" y="947420"/>
              <a:ext cx="1722539" cy="49631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3E4CD20-74F0-396E-10E5-9644FC31C3CE}"/>
                </a:ext>
              </a:extLst>
            </p:cNvPr>
            <p:cNvSpPr txBox="1"/>
            <p:nvPr/>
          </p:nvSpPr>
          <p:spPr>
            <a:xfrm>
              <a:off x="1165984" y="1261013"/>
              <a:ext cx="1346091" cy="1200329"/>
            </a:xfrm>
            <a:prstGeom prst="rect">
              <a:avLst/>
            </a:prstGeom>
            <a:noFill/>
          </p:spPr>
          <p:txBody>
            <a:bodyPr wrap="square" rtlCol="0">
              <a:spAutoFit/>
            </a:bodyPr>
            <a:lstStyle/>
            <a:p>
              <a:pPr algn="ctr"/>
              <a:r>
                <a:rPr lang="en-US" sz="2400" dirty="0">
                  <a:latin typeface="Aptos Display" panose="020B0004020202020204" pitchFamily="34" charset="0"/>
                </a:rPr>
                <a:t>CITIES GETTING POINTS:</a:t>
              </a:r>
            </a:p>
          </p:txBody>
        </p:sp>
        <p:sp>
          <p:nvSpPr>
            <p:cNvPr id="5" name="TextBox 4">
              <a:extLst>
                <a:ext uri="{FF2B5EF4-FFF2-40B4-BE49-F238E27FC236}">
                  <a16:creationId xmlns:a16="http://schemas.microsoft.com/office/drawing/2014/main" id="{C2288A7A-0EB6-900F-F29D-1B3C1670B222}"/>
                </a:ext>
              </a:extLst>
            </p:cNvPr>
            <p:cNvSpPr txBox="1"/>
            <p:nvPr/>
          </p:nvSpPr>
          <p:spPr>
            <a:xfrm>
              <a:off x="977760" y="2774935"/>
              <a:ext cx="1642116" cy="2585323"/>
            </a:xfrm>
            <a:prstGeom prst="rect">
              <a:avLst/>
            </a:prstGeom>
            <a:noFill/>
          </p:spPr>
          <p:txBody>
            <a:bodyPr wrap="none" rtlCol="0">
              <a:spAutoFit/>
            </a:bodyPr>
            <a:lstStyle/>
            <a:p>
              <a:pPr algn="ctr"/>
              <a:r>
                <a:rPr lang="en-US" dirty="0">
                  <a:latin typeface="Aptos Display" panose="020B0004020202020204" pitchFamily="34" charset="0"/>
                </a:rPr>
                <a:t>AUSTIN</a:t>
              </a:r>
            </a:p>
            <a:p>
              <a:pPr algn="ctr"/>
              <a:endParaRPr lang="en-US" dirty="0">
                <a:latin typeface="Aptos Display" panose="020B0004020202020204" pitchFamily="34" charset="0"/>
              </a:endParaRPr>
            </a:p>
            <a:p>
              <a:pPr algn="ctr"/>
              <a:r>
                <a:rPr lang="en-US" dirty="0">
                  <a:latin typeface="Aptos Display" panose="020B0004020202020204" pitchFamily="34" charset="0"/>
                </a:rPr>
                <a:t>CHARLOTTE</a:t>
              </a:r>
            </a:p>
            <a:p>
              <a:pPr algn="ctr"/>
              <a:endParaRPr lang="en-US" dirty="0">
                <a:latin typeface="Aptos Display" panose="020B0004020202020204" pitchFamily="34" charset="0"/>
              </a:endParaRPr>
            </a:p>
            <a:p>
              <a:pPr algn="ctr"/>
              <a:r>
                <a:rPr lang="en-US" dirty="0">
                  <a:latin typeface="Aptos Display" panose="020B0004020202020204" pitchFamily="34" charset="0"/>
                </a:rPr>
                <a:t>JACKSONVILLE</a:t>
              </a:r>
            </a:p>
            <a:p>
              <a:pPr algn="ctr"/>
              <a:endParaRPr lang="en-US" dirty="0">
                <a:latin typeface="Aptos Display" panose="020B0004020202020204" pitchFamily="34" charset="0"/>
              </a:endParaRPr>
            </a:p>
            <a:p>
              <a:pPr algn="ctr"/>
              <a:r>
                <a:rPr lang="en-US" dirty="0">
                  <a:latin typeface="Aptos Display" panose="020B0004020202020204" pitchFamily="34" charset="0"/>
                </a:rPr>
                <a:t>NASHVILLE</a:t>
              </a:r>
            </a:p>
            <a:p>
              <a:pPr algn="ctr"/>
              <a:endParaRPr lang="en-US" dirty="0">
                <a:latin typeface="Aptos Display" panose="020B0004020202020204" pitchFamily="34" charset="0"/>
              </a:endParaRPr>
            </a:p>
            <a:p>
              <a:pPr algn="ctr"/>
              <a:r>
                <a:rPr lang="en-US" dirty="0">
                  <a:latin typeface="Aptos Display" panose="020B0004020202020204" pitchFamily="34" charset="0"/>
                </a:rPr>
                <a:t>PORTLAND</a:t>
              </a:r>
            </a:p>
          </p:txBody>
        </p:sp>
      </p:grpSp>
    </p:spTree>
    <p:extLst>
      <p:ext uri="{BB962C8B-B14F-4D97-AF65-F5344CB8AC3E}">
        <p14:creationId xmlns:p14="http://schemas.microsoft.com/office/powerpoint/2010/main" val="2100061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Baseball stadium">
            <a:extLst>
              <a:ext uri="{FF2B5EF4-FFF2-40B4-BE49-F238E27FC236}">
                <a16:creationId xmlns:a16="http://schemas.microsoft.com/office/drawing/2014/main" id="{8A1F1CD9-25B2-B874-65E9-8674A77A7CB8}"/>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graphicFrame>
        <p:nvGraphicFramePr>
          <p:cNvPr id="9" name="Table 8">
            <a:extLst>
              <a:ext uri="{FF2B5EF4-FFF2-40B4-BE49-F238E27FC236}">
                <a16:creationId xmlns:a16="http://schemas.microsoft.com/office/drawing/2014/main" id="{E25D906E-9D39-4853-38E8-B5A71E4079CA}"/>
              </a:ext>
            </a:extLst>
          </p:cNvPr>
          <p:cNvGraphicFramePr>
            <a:graphicFrameLocks noGrp="1"/>
          </p:cNvGraphicFramePr>
          <p:nvPr>
            <p:extLst>
              <p:ext uri="{D42A27DB-BD31-4B8C-83A1-F6EECF244321}">
                <p14:modId xmlns:p14="http://schemas.microsoft.com/office/powerpoint/2010/main" val="1430460532"/>
              </p:ext>
            </p:extLst>
          </p:nvPr>
        </p:nvGraphicFramePr>
        <p:xfrm>
          <a:off x="6750756" y="893670"/>
          <a:ext cx="5271912" cy="5450684"/>
        </p:xfrm>
        <a:graphic>
          <a:graphicData uri="http://schemas.openxmlformats.org/drawingml/2006/table">
            <a:tbl>
              <a:tblPr firstRow="1" bandRow="1">
                <a:tableStyleId>{00A15C55-8517-42AA-B614-E9B94910E393}</a:tableStyleId>
              </a:tblPr>
              <a:tblGrid>
                <a:gridCol w="2635956">
                  <a:extLst>
                    <a:ext uri="{9D8B030D-6E8A-4147-A177-3AD203B41FA5}">
                      <a16:colId xmlns:a16="http://schemas.microsoft.com/office/drawing/2014/main" val="455667440"/>
                    </a:ext>
                  </a:extLst>
                </a:gridCol>
                <a:gridCol w="2635956">
                  <a:extLst>
                    <a:ext uri="{9D8B030D-6E8A-4147-A177-3AD203B41FA5}">
                      <a16:colId xmlns:a16="http://schemas.microsoft.com/office/drawing/2014/main" val="3206689978"/>
                    </a:ext>
                  </a:extLst>
                </a:gridCol>
              </a:tblGrid>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CAUCASIAN</a:t>
                      </a:r>
                    </a:p>
                  </a:txBody>
                  <a:tcPr anchor="ctr"/>
                </a:tc>
                <a:extLst>
                  <a:ext uri="{0D108BD9-81ED-4DB2-BD59-A6C34878D82A}">
                    <a16:rowId xmlns:a16="http://schemas.microsoft.com/office/drawing/2014/main" val="565440350"/>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NASHVILLE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69.83%</a:t>
                      </a:r>
                    </a:p>
                  </a:txBody>
                  <a:tcPr anchor="ctr"/>
                </a:tc>
                <a:extLst>
                  <a:ext uri="{0D108BD9-81ED-4DB2-BD59-A6C34878D82A}">
                    <a16:rowId xmlns:a16="http://schemas.microsoft.com/office/drawing/2014/main" val="112962974"/>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INDIANAPOLIS</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68.51%</a:t>
                      </a:r>
                    </a:p>
                  </a:txBody>
                  <a:tcPr anchor="ctr"/>
                </a:tc>
                <a:extLst>
                  <a:ext uri="{0D108BD9-81ED-4DB2-BD59-A6C34878D82A}">
                    <a16:rowId xmlns:a16="http://schemas.microsoft.com/office/drawing/2014/main" val="495205952"/>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PORTLAND</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65.84%</a:t>
                      </a:r>
                    </a:p>
                  </a:txBody>
                  <a:tcPr anchor="ctr"/>
                </a:tc>
                <a:extLst>
                  <a:ext uri="{0D108BD9-81ED-4DB2-BD59-A6C34878D82A}">
                    <a16:rowId xmlns:a16="http://schemas.microsoft.com/office/drawing/2014/main" val="965597575"/>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LOUISVILLE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60.70%</a:t>
                      </a:r>
                    </a:p>
                  </a:txBody>
                  <a:tcPr anchor="ctr"/>
                </a:tc>
                <a:extLst>
                  <a:ext uri="{0D108BD9-81ED-4DB2-BD59-A6C34878D82A}">
                    <a16:rowId xmlns:a16="http://schemas.microsoft.com/office/drawing/2014/main" val="189778365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OKLAHOMA 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51.29%</a:t>
                      </a:r>
                    </a:p>
                  </a:txBody>
                  <a:tcPr anchor="ctr"/>
                </a:tc>
                <a:extLst>
                  <a:ext uri="{0D108BD9-81ED-4DB2-BD59-A6C34878D82A}">
                    <a16:rowId xmlns:a16="http://schemas.microsoft.com/office/drawing/2014/main" val="2363917091"/>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47.61%</a:t>
                      </a:r>
                    </a:p>
                  </a:txBody>
                  <a:tcPr anchor="ctr"/>
                </a:tc>
                <a:extLst>
                  <a:ext uri="{0D108BD9-81ED-4DB2-BD59-A6C34878D82A}">
                    <a16:rowId xmlns:a16="http://schemas.microsoft.com/office/drawing/2014/main" val="368288227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AUSTIN</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46.75%</a:t>
                      </a:r>
                    </a:p>
                  </a:txBody>
                  <a:tcPr anchor="ctr"/>
                </a:tc>
                <a:extLst>
                  <a:ext uri="{0D108BD9-81ED-4DB2-BD59-A6C34878D82A}">
                    <a16:rowId xmlns:a16="http://schemas.microsoft.com/office/drawing/2014/main" val="1439483228"/>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39.80%</a:t>
                      </a:r>
                    </a:p>
                  </a:txBody>
                  <a:tcPr anchor="ctr"/>
                </a:tc>
                <a:extLst>
                  <a:ext uri="{0D108BD9-81ED-4DB2-BD59-A6C34878D82A}">
                    <a16:rowId xmlns:a16="http://schemas.microsoft.com/office/drawing/2014/main" val="1372251311"/>
                  </a:ext>
                </a:extLst>
              </a:tr>
              <a:tr h="7041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37.81%</a:t>
                      </a:r>
                    </a:p>
                  </a:txBody>
                  <a:tcPr anchor="ctr"/>
                </a:tc>
                <a:extLst>
                  <a:ext uri="{0D108BD9-81ED-4DB2-BD59-A6C34878D82A}">
                    <a16:rowId xmlns:a16="http://schemas.microsoft.com/office/drawing/2014/main" val="3571893753"/>
                  </a:ext>
                </a:extLst>
              </a:tr>
            </a:tbl>
          </a:graphicData>
        </a:graphic>
      </p:graphicFrame>
      <p:sp>
        <p:nvSpPr>
          <p:cNvPr id="11" name="Rectangle 10">
            <a:extLst>
              <a:ext uri="{FF2B5EF4-FFF2-40B4-BE49-F238E27FC236}">
                <a16:creationId xmlns:a16="http://schemas.microsoft.com/office/drawing/2014/main" id="{D68E010F-4595-9BD2-CAE4-5BEA439A1018}"/>
              </a:ext>
            </a:extLst>
          </p:cNvPr>
          <p:cNvSpPr/>
          <p:nvPr/>
        </p:nvSpPr>
        <p:spPr>
          <a:xfrm>
            <a:off x="248356" y="176876"/>
            <a:ext cx="11774312" cy="53991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ETHNICITY BREAKDOWNS COMPARED TO AVERAGE MLB CITY </a:t>
            </a:r>
          </a:p>
        </p:txBody>
      </p:sp>
    </p:spTree>
    <p:extLst>
      <p:ext uri="{BB962C8B-B14F-4D97-AF65-F5344CB8AC3E}">
        <p14:creationId xmlns:p14="http://schemas.microsoft.com/office/powerpoint/2010/main" val="811962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Baseball stadium">
            <a:extLst>
              <a:ext uri="{FF2B5EF4-FFF2-40B4-BE49-F238E27FC236}">
                <a16:creationId xmlns:a16="http://schemas.microsoft.com/office/drawing/2014/main" id="{8A1F1CD9-25B2-B874-65E9-8674A77A7CB8}"/>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graphicFrame>
        <p:nvGraphicFramePr>
          <p:cNvPr id="8" name="Table 7">
            <a:extLst>
              <a:ext uri="{FF2B5EF4-FFF2-40B4-BE49-F238E27FC236}">
                <a16:creationId xmlns:a16="http://schemas.microsoft.com/office/drawing/2014/main" id="{422D3406-F52D-8D27-6670-4E217912BCC6}"/>
              </a:ext>
            </a:extLst>
          </p:cNvPr>
          <p:cNvGraphicFramePr>
            <a:graphicFrameLocks noGrp="1"/>
          </p:cNvGraphicFramePr>
          <p:nvPr/>
        </p:nvGraphicFramePr>
        <p:xfrm>
          <a:off x="248356" y="893671"/>
          <a:ext cx="6366934" cy="1659468"/>
        </p:xfrm>
        <a:graphic>
          <a:graphicData uri="http://schemas.openxmlformats.org/drawingml/2006/table">
            <a:tbl>
              <a:tblPr firstRow="1" bandRow="1">
                <a:tableStyleId>{93296810-A885-4BE3-A3E7-6D5BEEA58F35}</a:tableStyleId>
              </a:tblPr>
              <a:tblGrid>
                <a:gridCol w="3443111">
                  <a:extLst>
                    <a:ext uri="{9D8B030D-6E8A-4147-A177-3AD203B41FA5}">
                      <a16:colId xmlns:a16="http://schemas.microsoft.com/office/drawing/2014/main" val="2305638192"/>
                    </a:ext>
                  </a:extLst>
                </a:gridCol>
                <a:gridCol w="2923823">
                  <a:extLst>
                    <a:ext uri="{9D8B030D-6E8A-4147-A177-3AD203B41FA5}">
                      <a16:colId xmlns:a16="http://schemas.microsoft.com/office/drawing/2014/main" val="1700522308"/>
                    </a:ext>
                  </a:extLst>
                </a:gridCol>
              </a:tblGrid>
              <a:tr h="441177">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AFR/AMERICAN</a:t>
                      </a:r>
                    </a:p>
                  </a:txBody>
                  <a:tcPr anchor="ctr"/>
                </a:tc>
                <a:extLst>
                  <a:ext uri="{0D108BD9-81ED-4DB2-BD59-A6C34878D82A}">
                    <a16:rowId xmlns:a16="http://schemas.microsoft.com/office/drawing/2014/main" val="492369234"/>
                  </a:ext>
                </a:extLst>
              </a:tr>
              <a:tr h="406097">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33.99%</a:t>
                      </a:r>
                    </a:p>
                  </a:txBody>
                  <a:tcPr anchor="ctr"/>
                </a:tc>
                <a:extLst>
                  <a:ext uri="{0D108BD9-81ED-4DB2-BD59-A6C34878D82A}">
                    <a16:rowId xmlns:a16="http://schemas.microsoft.com/office/drawing/2014/main" val="866480554"/>
                  </a:ext>
                </a:extLst>
              </a:tr>
              <a:tr h="406097">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29.25%</a:t>
                      </a:r>
                    </a:p>
                  </a:txBody>
                  <a:tcPr anchor="ctr"/>
                </a:tc>
                <a:extLst>
                  <a:ext uri="{0D108BD9-81ED-4DB2-BD59-A6C34878D82A}">
                    <a16:rowId xmlns:a16="http://schemas.microsoft.com/office/drawing/2014/main" val="433480371"/>
                  </a:ext>
                </a:extLst>
              </a:tr>
              <a:tr h="406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26.51%</a:t>
                      </a:r>
                    </a:p>
                  </a:txBody>
                  <a:tcPr anchor="ctr"/>
                </a:tc>
                <a:extLst>
                  <a:ext uri="{0D108BD9-81ED-4DB2-BD59-A6C34878D82A}">
                    <a16:rowId xmlns:a16="http://schemas.microsoft.com/office/drawing/2014/main" val="842210858"/>
                  </a:ext>
                </a:extLst>
              </a:tr>
            </a:tbl>
          </a:graphicData>
        </a:graphic>
      </p:graphicFrame>
      <p:graphicFrame>
        <p:nvGraphicFramePr>
          <p:cNvPr id="9" name="Table 8">
            <a:extLst>
              <a:ext uri="{FF2B5EF4-FFF2-40B4-BE49-F238E27FC236}">
                <a16:creationId xmlns:a16="http://schemas.microsoft.com/office/drawing/2014/main" id="{E25D906E-9D39-4853-38E8-B5A71E4079CA}"/>
              </a:ext>
            </a:extLst>
          </p:cNvPr>
          <p:cNvGraphicFramePr>
            <a:graphicFrameLocks noGrp="1"/>
          </p:cNvGraphicFramePr>
          <p:nvPr/>
        </p:nvGraphicFramePr>
        <p:xfrm>
          <a:off x="6750756" y="893670"/>
          <a:ext cx="5271912" cy="5450684"/>
        </p:xfrm>
        <a:graphic>
          <a:graphicData uri="http://schemas.openxmlformats.org/drawingml/2006/table">
            <a:tbl>
              <a:tblPr firstRow="1" bandRow="1">
                <a:tableStyleId>{00A15C55-8517-42AA-B614-E9B94910E393}</a:tableStyleId>
              </a:tblPr>
              <a:tblGrid>
                <a:gridCol w="2635956">
                  <a:extLst>
                    <a:ext uri="{9D8B030D-6E8A-4147-A177-3AD203B41FA5}">
                      <a16:colId xmlns:a16="http://schemas.microsoft.com/office/drawing/2014/main" val="455667440"/>
                    </a:ext>
                  </a:extLst>
                </a:gridCol>
                <a:gridCol w="2635956">
                  <a:extLst>
                    <a:ext uri="{9D8B030D-6E8A-4147-A177-3AD203B41FA5}">
                      <a16:colId xmlns:a16="http://schemas.microsoft.com/office/drawing/2014/main" val="3206689978"/>
                    </a:ext>
                  </a:extLst>
                </a:gridCol>
              </a:tblGrid>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CAUCASIAN</a:t>
                      </a:r>
                    </a:p>
                  </a:txBody>
                  <a:tcPr anchor="ctr"/>
                </a:tc>
                <a:extLst>
                  <a:ext uri="{0D108BD9-81ED-4DB2-BD59-A6C34878D82A}">
                    <a16:rowId xmlns:a16="http://schemas.microsoft.com/office/drawing/2014/main" val="565440350"/>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NASHVILLE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69.83%</a:t>
                      </a:r>
                    </a:p>
                  </a:txBody>
                  <a:tcPr anchor="ctr"/>
                </a:tc>
                <a:extLst>
                  <a:ext uri="{0D108BD9-81ED-4DB2-BD59-A6C34878D82A}">
                    <a16:rowId xmlns:a16="http://schemas.microsoft.com/office/drawing/2014/main" val="112962974"/>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INDIANAPOLIS</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68.51%</a:t>
                      </a:r>
                    </a:p>
                  </a:txBody>
                  <a:tcPr anchor="ctr"/>
                </a:tc>
                <a:extLst>
                  <a:ext uri="{0D108BD9-81ED-4DB2-BD59-A6C34878D82A}">
                    <a16:rowId xmlns:a16="http://schemas.microsoft.com/office/drawing/2014/main" val="495205952"/>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PORTLAND</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65.84%</a:t>
                      </a:r>
                    </a:p>
                  </a:txBody>
                  <a:tcPr anchor="ctr"/>
                </a:tc>
                <a:extLst>
                  <a:ext uri="{0D108BD9-81ED-4DB2-BD59-A6C34878D82A}">
                    <a16:rowId xmlns:a16="http://schemas.microsoft.com/office/drawing/2014/main" val="965597575"/>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LOUISVILLE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60.70%</a:t>
                      </a:r>
                    </a:p>
                  </a:txBody>
                  <a:tcPr anchor="ctr"/>
                </a:tc>
                <a:extLst>
                  <a:ext uri="{0D108BD9-81ED-4DB2-BD59-A6C34878D82A}">
                    <a16:rowId xmlns:a16="http://schemas.microsoft.com/office/drawing/2014/main" val="189778365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OKLAHOMA 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51.29%</a:t>
                      </a:r>
                    </a:p>
                  </a:txBody>
                  <a:tcPr anchor="ctr"/>
                </a:tc>
                <a:extLst>
                  <a:ext uri="{0D108BD9-81ED-4DB2-BD59-A6C34878D82A}">
                    <a16:rowId xmlns:a16="http://schemas.microsoft.com/office/drawing/2014/main" val="2363917091"/>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47.61%</a:t>
                      </a:r>
                    </a:p>
                  </a:txBody>
                  <a:tcPr anchor="ctr"/>
                </a:tc>
                <a:extLst>
                  <a:ext uri="{0D108BD9-81ED-4DB2-BD59-A6C34878D82A}">
                    <a16:rowId xmlns:a16="http://schemas.microsoft.com/office/drawing/2014/main" val="368288227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AUSTIN</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46.75%</a:t>
                      </a:r>
                    </a:p>
                  </a:txBody>
                  <a:tcPr anchor="ctr"/>
                </a:tc>
                <a:extLst>
                  <a:ext uri="{0D108BD9-81ED-4DB2-BD59-A6C34878D82A}">
                    <a16:rowId xmlns:a16="http://schemas.microsoft.com/office/drawing/2014/main" val="1439483228"/>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39.80%</a:t>
                      </a:r>
                    </a:p>
                  </a:txBody>
                  <a:tcPr anchor="ctr"/>
                </a:tc>
                <a:extLst>
                  <a:ext uri="{0D108BD9-81ED-4DB2-BD59-A6C34878D82A}">
                    <a16:rowId xmlns:a16="http://schemas.microsoft.com/office/drawing/2014/main" val="1372251311"/>
                  </a:ext>
                </a:extLst>
              </a:tr>
              <a:tr h="7041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37.81%</a:t>
                      </a:r>
                    </a:p>
                  </a:txBody>
                  <a:tcPr anchor="ctr"/>
                </a:tc>
                <a:extLst>
                  <a:ext uri="{0D108BD9-81ED-4DB2-BD59-A6C34878D82A}">
                    <a16:rowId xmlns:a16="http://schemas.microsoft.com/office/drawing/2014/main" val="3571893753"/>
                  </a:ext>
                </a:extLst>
              </a:tr>
            </a:tbl>
          </a:graphicData>
        </a:graphic>
      </p:graphicFrame>
      <p:sp>
        <p:nvSpPr>
          <p:cNvPr id="11" name="Rectangle 10">
            <a:extLst>
              <a:ext uri="{FF2B5EF4-FFF2-40B4-BE49-F238E27FC236}">
                <a16:creationId xmlns:a16="http://schemas.microsoft.com/office/drawing/2014/main" id="{D68E010F-4595-9BD2-CAE4-5BEA439A1018}"/>
              </a:ext>
            </a:extLst>
          </p:cNvPr>
          <p:cNvSpPr/>
          <p:nvPr/>
        </p:nvSpPr>
        <p:spPr>
          <a:xfrm>
            <a:off x="248356" y="176876"/>
            <a:ext cx="11774312" cy="53991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ETHNICITY BREAKDOWNS COMPARED TO AVERAGE MLB CITY </a:t>
            </a:r>
          </a:p>
        </p:txBody>
      </p:sp>
    </p:spTree>
    <p:extLst>
      <p:ext uri="{BB962C8B-B14F-4D97-AF65-F5344CB8AC3E}">
        <p14:creationId xmlns:p14="http://schemas.microsoft.com/office/powerpoint/2010/main" val="1200222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Baseball stadium">
            <a:extLst>
              <a:ext uri="{FF2B5EF4-FFF2-40B4-BE49-F238E27FC236}">
                <a16:creationId xmlns:a16="http://schemas.microsoft.com/office/drawing/2014/main" id="{8A1F1CD9-25B2-B874-65E9-8674A77A7CB8}"/>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graphicFrame>
        <p:nvGraphicFramePr>
          <p:cNvPr id="7" name="Table 6">
            <a:extLst>
              <a:ext uri="{FF2B5EF4-FFF2-40B4-BE49-F238E27FC236}">
                <a16:creationId xmlns:a16="http://schemas.microsoft.com/office/drawing/2014/main" id="{EC980573-9B0D-0772-ECC9-A280D574C9D2}"/>
              </a:ext>
            </a:extLst>
          </p:cNvPr>
          <p:cNvGraphicFramePr>
            <a:graphicFrameLocks noGrp="1"/>
          </p:cNvGraphicFramePr>
          <p:nvPr/>
        </p:nvGraphicFramePr>
        <p:xfrm>
          <a:off x="248356" y="2760136"/>
          <a:ext cx="6366934" cy="1688610"/>
        </p:xfrm>
        <a:graphic>
          <a:graphicData uri="http://schemas.openxmlformats.org/drawingml/2006/table">
            <a:tbl>
              <a:tblPr firstRow="1" bandRow="1">
                <a:tableStyleId>{21E4AEA4-8DFA-4A89-87EB-49C32662AFE0}</a:tableStyleId>
              </a:tblPr>
              <a:tblGrid>
                <a:gridCol w="3454064">
                  <a:extLst>
                    <a:ext uri="{9D8B030D-6E8A-4147-A177-3AD203B41FA5}">
                      <a16:colId xmlns:a16="http://schemas.microsoft.com/office/drawing/2014/main" val="2305638192"/>
                    </a:ext>
                  </a:extLst>
                </a:gridCol>
                <a:gridCol w="2912870">
                  <a:extLst>
                    <a:ext uri="{9D8B030D-6E8A-4147-A177-3AD203B41FA5}">
                      <a16:colId xmlns:a16="http://schemas.microsoft.com/office/drawing/2014/main" val="1700522308"/>
                    </a:ext>
                  </a:extLst>
                </a:gridCol>
              </a:tblGrid>
              <a:tr h="347490">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HISPANIC</a:t>
                      </a:r>
                    </a:p>
                  </a:txBody>
                  <a:tcPr anchor="ctr"/>
                </a:tc>
                <a:extLst>
                  <a:ext uri="{0D108BD9-81ED-4DB2-BD59-A6C34878D82A}">
                    <a16:rowId xmlns:a16="http://schemas.microsoft.com/office/drawing/2014/main" val="492369234"/>
                  </a:ext>
                </a:extLst>
              </a:tr>
              <a:tr h="322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EL PASO</a:t>
                      </a:r>
                    </a:p>
                  </a:txBody>
                  <a:tcPr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81.54%</a:t>
                      </a:r>
                    </a:p>
                  </a:txBody>
                  <a:tcPr marL="9525" marR="9525" marT="9525" marB="0" anchor="ctr"/>
                </a:tc>
                <a:extLst>
                  <a:ext uri="{0D108BD9-81ED-4DB2-BD59-A6C34878D82A}">
                    <a16:rowId xmlns:a16="http://schemas.microsoft.com/office/drawing/2014/main" val="866480554"/>
                  </a:ext>
                </a:extLst>
              </a:tr>
              <a:tr h="322348">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SAN ANTONIO</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65.80%</a:t>
                      </a:r>
                    </a:p>
                  </a:txBody>
                  <a:tcPr anchor="ctr"/>
                </a:tc>
                <a:extLst>
                  <a:ext uri="{0D108BD9-81ED-4DB2-BD59-A6C34878D82A}">
                    <a16:rowId xmlns:a16="http://schemas.microsoft.com/office/drawing/2014/main" val="433480371"/>
                  </a:ext>
                </a:extLst>
              </a:tr>
              <a:tr h="322348">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AUSTIN</a:t>
                      </a:r>
                      <a:endParaRPr lang="en-US" sz="1600" b="1" u="sng"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endParaRP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33.09%</a:t>
                      </a:r>
                    </a:p>
                  </a:txBody>
                  <a:tcPr anchor="ctr"/>
                </a:tc>
                <a:extLst>
                  <a:ext uri="{0D108BD9-81ED-4DB2-BD59-A6C34878D82A}">
                    <a16:rowId xmlns:a16="http://schemas.microsoft.com/office/drawing/2014/main" val="120811727"/>
                  </a:ext>
                </a:extLst>
              </a:tr>
              <a:tr h="322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22.49%</a:t>
                      </a:r>
                    </a:p>
                  </a:txBody>
                  <a:tcPr anchor="ctr"/>
                </a:tc>
                <a:extLst>
                  <a:ext uri="{0D108BD9-81ED-4DB2-BD59-A6C34878D82A}">
                    <a16:rowId xmlns:a16="http://schemas.microsoft.com/office/drawing/2014/main" val="842210858"/>
                  </a:ext>
                </a:extLst>
              </a:tr>
            </a:tbl>
          </a:graphicData>
        </a:graphic>
      </p:graphicFrame>
      <p:graphicFrame>
        <p:nvGraphicFramePr>
          <p:cNvPr id="8" name="Table 7">
            <a:extLst>
              <a:ext uri="{FF2B5EF4-FFF2-40B4-BE49-F238E27FC236}">
                <a16:creationId xmlns:a16="http://schemas.microsoft.com/office/drawing/2014/main" id="{422D3406-F52D-8D27-6670-4E217912BCC6}"/>
              </a:ext>
            </a:extLst>
          </p:cNvPr>
          <p:cNvGraphicFramePr>
            <a:graphicFrameLocks noGrp="1"/>
          </p:cNvGraphicFramePr>
          <p:nvPr/>
        </p:nvGraphicFramePr>
        <p:xfrm>
          <a:off x="248356" y="893671"/>
          <a:ext cx="6366934" cy="1659468"/>
        </p:xfrm>
        <a:graphic>
          <a:graphicData uri="http://schemas.openxmlformats.org/drawingml/2006/table">
            <a:tbl>
              <a:tblPr firstRow="1" bandRow="1">
                <a:tableStyleId>{93296810-A885-4BE3-A3E7-6D5BEEA58F35}</a:tableStyleId>
              </a:tblPr>
              <a:tblGrid>
                <a:gridCol w="3443111">
                  <a:extLst>
                    <a:ext uri="{9D8B030D-6E8A-4147-A177-3AD203B41FA5}">
                      <a16:colId xmlns:a16="http://schemas.microsoft.com/office/drawing/2014/main" val="2305638192"/>
                    </a:ext>
                  </a:extLst>
                </a:gridCol>
                <a:gridCol w="2923823">
                  <a:extLst>
                    <a:ext uri="{9D8B030D-6E8A-4147-A177-3AD203B41FA5}">
                      <a16:colId xmlns:a16="http://schemas.microsoft.com/office/drawing/2014/main" val="1700522308"/>
                    </a:ext>
                  </a:extLst>
                </a:gridCol>
              </a:tblGrid>
              <a:tr h="441177">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AFR/AMERICAN</a:t>
                      </a:r>
                    </a:p>
                  </a:txBody>
                  <a:tcPr anchor="ctr"/>
                </a:tc>
                <a:extLst>
                  <a:ext uri="{0D108BD9-81ED-4DB2-BD59-A6C34878D82A}">
                    <a16:rowId xmlns:a16="http://schemas.microsoft.com/office/drawing/2014/main" val="492369234"/>
                  </a:ext>
                </a:extLst>
              </a:tr>
              <a:tr h="406097">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33.99%</a:t>
                      </a:r>
                    </a:p>
                  </a:txBody>
                  <a:tcPr anchor="ctr"/>
                </a:tc>
                <a:extLst>
                  <a:ext uri="{0D108BD9-81ED-4DB2-BD59-A6C34878D82A}">
                    <a16:rowId xmlns:a16="http://schemas.microsoft.com/office/drawing/2014/main" val="866480554"/>
                  </a:ext>
                </a:extLst>
              </a:tr>
              <a:tr h="406097">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29.25%</a:t>
                      </a:r>
                    </a:p>
                  </a:txBody>
                  <a:tcPr anchor="ctr"/>
                </a:tc>
                <a:extLst>
                  <a:ext uri="{0D108BD9-81ED-4DB2-BD59-A6C34878D82A}">
                    <a16:rowId xmlns:a16="http://schemas.microsoft.com/office/drawing/2014/main" val="433480371"/>
                  </a:ext>
                </a:extLst>
              </a:tr>
              <a:tr h="406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26.51%</a:t>
                      </a:r>
                    </a:p>
                  </a:txBody>
                  <a:tcPr anchor="ctr"/>
                </a:tc>
                <a:extLst>
                  <a:ext uri="{0D108BD9-81ED-4DB2-BD59-A6C34878D82A}">
                    <a16:rowId xmlns:a16="http://schemas.microsoft.com/office/drawing/2014/main" val="842210858"/>
                  </a:ext>
                </a:extLst>
              </a:tr>
            </a:tbl>
          </a:graphicData>
        </a:graphic>
      </p:graphicFrame>
      <p:graphicFrame>
        <p:nvGraphicFramePr>
          <p:cNvPr id="9" name="Table 8">
            <a:extLst>
              <a:ext uri="{FF2B5EF4-FFF2-40B4-BE49-F238E27FC236}">
                <a16:creationId xmlns:a16="http://schemas.microsoft.com/office/drawing/2014/main" id="{E25D906E-9D39-4853-38E8-B5A71E4079CA}"/>
              </a:ext>
            </a:extLst>
          </p:cNvPr>
          <p:cNvGraphicFramePr>
            <a:graphicFrameLocks noGrp="1"/>
          </p:cNvGraphicFramePr>
          <p:nvPr/>
        </p:nvGraphicFramePr>
        <p:xfrm>
          <a:off x="6750756" y="893670"/>
          <a:ext cx="5271912" cy="5450684"/>
        </p:xfrm>
        <a:graphic>
          <a:graphicData uri="http://schemas.openxmlformats.org/drawingml/2006/table">
            <a:tbl>
              <a:tblPr firstRow="1" bandRow="1">
                <a:tableStyleId>{00A15C55-8517-42AA-B614-E9B94910E393}</a:tableStyleId>
              </a:tblPr>
              <a:tblGrid>
                <a:gridCol w="2635956">
                  <a:extLst>
                    <a:ext uri="{9D8B030D-6E8A-4147-A177-3AD203B41FA5}">
                      <a16:colId xmlns:a16="http://schemas.microsoft.com/office/drawing/2014/main" val="455667440"/>
                    </a:ext>
                  </a:extLst>
                </a:gridCol>
                <a:gridCol w="2635956">
                  <a:extLst>
                    <a:ext uri="{9D8B030D-6E8A-4147-A177-3AD203B41FA5}">
                      <a16:colId xmlns:a16="http://schemas.microsoft.com/office/drawing/2014/main" val="3206689978"/>
                    </a:ext>
                  </a:extLst>
                </a:gridCol>
              </a:tblGrid>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CAUCASIAN</a:t>
                      </a:r>
                    </a:p>
                  </a:txBody>
                  <a:tcPr anchor="ctr"/>
                </a:tc>
                <a:extLst>
                  <a:ext uri="{0D108BD9-81ED-4DB2-BD59-A6C34878D82A}">
                    <a16:rowId xmlns:a16="http://schemas.microsoft.com/office/drawing/2014/main" val="565440350"/>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NASHVILLE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69.83%</a:t>
                      </a:r>
                    </a:p>
                  </a:txBody>
                  <a:tcPr anchor="ctr"/>
                </a:tc>
                <a:extLst>
                  <a:ext uri="{0D108BD9-81ED-4DB2-BD59-A6C34878D82A}">
                    <a16:rowId xmlns:a16="http://schemas.microsoft.com/office/drawing/2014/main" val="112962974"/>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INDIANAPOLIS</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68.51%</a:t>
                      </a:r>
                    </a:p>
                  </a:txBody>
                  <a:tcPr anchor="ctr"/>
                </a:tc>
                <a:extLst>
                  <a:ext uri="{0D108BD9-81ED-4DB2-BD59-A6C34878D82A}">
                    <a16:rowId xmlns:a16="http://schemas.microsoft.com/office/drawing/2014/main" val="495205952"/>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PORTLAND</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65.84%</a:t>
                      </a:r>
                    </a:p>
                  </a:txBody>
                  <a:tcPr anchor="ctr"/>
                </a:tc>
                <a:extLst>
                  <a:ext uri="{0D108BD9-81ED-4DB2-BD59-A6C34878D82A}">
                    <a16:rowId xmlns:a16="http://schemas.microsoft.com/office/drawing/2014/main" val="965597575"/>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LOUISVILLE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60.70%</a:t>
                      </a:r>
                    </a:p>
                  </a:txBody>
                  <a:tcPr anchor="ctr"/>
                </a:tc>
                <a:extLst>
                  <a:ext uri="{0D108BD9-81ED-4DB2-BD59-A6C34878D82A}">
                    <a16:rowId xmlns:a16="http://schemas.microsoft.com/office/drawing/2014/main" val="189778365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OKLAHOMA 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51.29%</a:t>
                      </a:r>
                    </a:p>
                  </a:txBody>
                  <a:tcPr anchor="ctr"/>
                </a:tc>
                <a:extLst>
                  <a:ext uri="{0D108BD9-81ED-4DB2-BD59-A6C34878D82A}">
                    <a16:rowId xmlns:a16="http://schemas.microsoft.com/office/drawing/2014/main" val="2363917091"/>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47.61%</a:t>
                      </a:r>
                    </a:p>
                  </a:txBody>
                  <a:tcPr anchor="ctr"/>
                </a:tc>
                <a:extLst>
                  <a:ext uri="{0D108BD9-81ED-4DB2-BD59-A6C34878D82A}">
                    <a16:rowId xmlns:a16="http://schemas.microsoft.com/office/drawing/2014/main" val="368288227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AUSTIN</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46.75%</a:t>
                      </a:r>
                    </a:p>
                  </a:txBody>
                  <a:tcPr anchor="ctr"/>
                </a:tc>
                <a:extLst>
                  <a:ext uri="{0D108BD9-81ED-4DB2-BD59-A6C34878D82A}">
                    <a16:rowId xmlns:a16="http://schemas.microsoft.com/office/drawing/2014/main" val="1439483228"/>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39.80%</a:t>
                      </a:r>
                    </a:p>
                  </a:txBody>
                  <a:tcPr anchor="ctr"/>
                </a:tc>
                <a:extLst>
                  <a:ext uri="{0D108BD9-81ED-4DB2-BD59-A6C34878D82A}">
                    <a16:rowId xmlns:a16="http://schemas.microsoft.com/office/drawing/2014/main" val="1372251311"/>
                  </a:ext>
                </a:extLst>
              </a:tr>
              <a:tr h="7041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37.81%</a:t>
                      </a:r>
                    </a:p>
                  </a:txBody>
                  <a:tcPr anchor="ctr"/>
                </a:tc>
                <a:extLst>
                  <a:ext uri="{0D108BD9-81ED-4DB2-BD59-A6C34878D82A}">
                    <a16:rowId xmlns:a16="http://schemas.microsoft.com/office/drawing/2014/main" val="3571893753"/>
                  </a:ext>
                </a:extLst>
              </a:tr>
            </a:tbl>
          </a:graphicData>
        </a:graphic>
      </p:graphicFrame>
      <p:sp>
        <p:nvSpPr>
          <p:cNvPr id="11" name="Rectangle 10">
            <a:extLst>
              <a:ext uri="{FF2B5EF4-FFF2-40B4-BE49-F238E27FC236}">
                <a16:creationId xmlns:a16="http://schemas.microsoft.com/office/drawing/2014/main" id="{D68E010F-4595-9BD2-CAE4-5BEA439A1018}"/>
              </a:ext>
            </a:extLst>
          </p:cNvPr>
          <p:cNvSpPr/>
          <p:nvPr/>
        </p:nvSpPr>
        <p:spPr>
          <a:xfrm>
            <a:off x="248356" y="176876"/>
            <a:ext cx="11774312" cy="53991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ETHNICITY BREAKDOWNS COMPARED TO AVERAGE MLB CITY </a:t>
            </a:r>
          </a:p>
        </p:txBody>
      </p:sp>
    </p:spTree>
    <p:extLst>
      <p:ext uri="{BB962C8B-B14F-4D97-AF65-F5344CB8AC3E}">
        <p14:creationId xmlns:p14="http://schemas.microsoft.com/office/powerpoint/2010/main" val="1328938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Baseball stadium">
            <a:extLst>
              <a:ext uri="{FF2B5EF4-FFF2-40B4-BE49-F238E27FC236}">
                <a16:creationId xmlns:a16="http://schemas.microsoft.com/office/drawing/2014/main" id="{8A1F1CD9-25B2-B874-65E9-8674A77A7CB8}"/>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graphicFrame>
        <p:nvGraphicFramePr>
          <p:cNvPr id="6" name="Table 5">
            <a:extLst>
              <a:ext uri="{FF2B5EF4-FFF2-40B4-BE49-F238E27FC236}">
                <a16:creationId xmlns:a16="http://schemas.microsoft.com/office/drawing/2014/main" id="{CDB9DC08-58A6-3899-4F32-EE3D44533B13}"/>
              </a:ext>
            </a:extLst>
          </p:cNvPr>
          <p:cNvGraphicFramePr>
            <a:graphicFrameLocks noGrp="1"/>
          </p:cNvGraphicFramePr>
          <p:nvPr/>
        </p:nvGraphicFramePr>
        <p:xfrm>
          <a:off x="248356" y="4655743"/>
          <a:ext cx="6366934" cy="1688611"/>
        </p:xfrm>
        <a:graphic>
          <a:graphicData uri="http://schemas.openxmlformats.org/drawingml/2006/table">
            <a:tbl>
              <a:tblPr firstRow="1" bandRow="1">
                <a:tableStyleId>{5C22544A-7EE6-4342-B048-85BDC9FD1C3A}</a:tableStyleId>
              </a:tblPr>
              <a:tblGrid>
                <a:gridCol w="3454065">
                  <a:extLst>
                    <a:ext uri="{9D8B030D-6E8A-4147-A177-3AD203B41FA5}">
                      <a16:colId xmlns:a16="http://schemas.microsoft.com/office/drawing/2014/main" val="2305638192"/>
                    </a:ext>
                  </a:extLst>
                </a:gridCol>
                <a:gridCol w="2912869">
                  <a:extLst>
                    <a:ext uri="{9D8B030D-6E8A-4147-A177-3AD203B41FA5}">
                      <a16:colId xmlns:a16="http://schemas.microsoft.com/office/drawing/2014/main" val="1700522308"/>
                    </a:ext>
                  </a:extLst>
                </a:gridCol>
              </a:tblGrid>
              <a:tr h="446374">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OTHER</a:t>
                      </a:r>
                    </a:p>
                  </a:txBody>
                  <a:tcPr anchor="ctr"/>
                </a:tc>
                <a:extLst>
                  <a:ext uri="{0D108BD9-81ED-4DB2-BD59-A6C34878D82A}">
                    <a16:rowId xmlns:a16="http://schemas.microsoft.com/office/drawing/2014/main" val="492369234"/>
                  </a:ext>
                </a:extLst>
              </a:tr>
              <a:tr h="414079">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PORTLAND</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16.92%</a:t>
                      </a:r>
                    </a:p>
                  </a:txBody>
                  <a:tcPr anchor="ctr"/>
                </a:tc>
                <a:extLst>
                  <a:ext uri="{0D108BD9-81ED-4DB2-BD59-A6C34878D82A}">
                    <a16:rowId xmlns:a16="http://schemas.microsoft.com/office/drawing/2014/main" val="866480554"/>
                  </a:ext>
                </a:extLst>
              </a:tr>
              <a:tr h="414079">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OKLAHOMA CITY</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15.89%</a:t>
                      </a:r>
                    </a:p>
                  </a:txBody>
                  <a:tcPr anchor="ctr"/>
                </a:tc>
                <a:extLst>
                  <a:ext uri="{0D108BD9-81ED-4DB2-BD59-A6C34878D82A}">
                    <a16:rowId xmlns:a16="http://schemas.microsoft.com/office/drawing/2014/main" val="433480371"/>
                  </a:ext>
                </a:extLst>
              </a:tr>
              <a:tr h="414079">
                <a:tc>
                  <a:txBody>
                    <a:bodyPr/>
                    <a:lstStyle/>
                    <a:p>
                      <a:pPr algn="ct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13.19%</a:t>
                      </a:r>
                    </a:p>
                  </a:txBody>
                  <a:tcPr anchor="ctr"/>
                </a:tc>
                <a:extLst>
                  <a:ext uri="{0D108BD9-81ED-4DB2-BD59-A6C34878D82A}">
                    <a16:rowId xmlns:a16="http://schemas.microsoft.com/office/drawing/2014/main" val="120811727"/>
                  </a:ext>
                </a:extLst>
              </a:tr>
            </a:tbl>
          </a:graphicData>
        </a:graphic>
      </p:graphicFrame>
      <p:graphicFrame>
        <p:nvGraphicFramePr>
          <p:cNvPr id="7" name="Table 6">
            <a:extLst>
              <a:ext uri="{FF2B5EF4-FFF2-40B4-BE49-F238E27FC236}">
                <a16:creationId xmlns:a16="http://schemas.microsoft.com/office/drawing/2014/main" id="{EC980573-9B0D-0772-ECC9-A280D574C9D2}"/>
              </a:ext>
            </a:extLst>
          </p:cNvPr>
          <p:cNvGraphicFramePr>
            <a:graphicFrameLocks noGrp="1"/>
          </p:cNvGraphicFramePr>
          <p:nvPr/>
        </p:nvGraphicFramePr>
        <p:xfrm>
          <a:off x="248356" y="2760136"/>
          <a:ext cx="6366934" cy="1688610"/>
        </p:xfrm>
        <a:graphic>
          <a:graphicData uri="http://schemas.openxmlformats.org/drawingml/2006/table">
            <a:tbl>
              <a:tblPr firstRow="1" bandRow="1">
                <a:tableStyleId>{21E4AEA4-8DFA-4A89-87EB-49C32662AFE0}</a:tableStyleId>
              </a:tblPr>
              <a:tblGrid>
                <a:gridCol w="3454064">
                  <a:extLst>
                    <a:ext uri="{9D8B030D-6E8A-4147-A177-3AD203B41FA5}">
                      <a16:colId xmlns:a16="http://schemas.microsoft.com/office/drawing/2014/main" val="2305638192"/>
                    </a:ext>
                  </a:extLst>
                </a:gridCol>
                <a:gridCol w="2912870">
                  <a:extLst>
                    <a:ext uri="{9D8B030D-6E8A-4147-A177-3AD203B41FA5}">
                      <a16:colId xmlns:a16="http://schemas.microsoft.com/office/drawing/2014/main" val="1700522308"/>
                    </a:ext>
                  </a:extLst>
                </a:gridCol>
              </a:tblGrid>
              <a:tr h="347490">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HISPANIC</a:t>
                      </a:r>
                    </a:p>
                  </a:txBody>
                  <a:tcPr anchor="ctr"/>
                </a:tc>
                <a:extLst>
                  <a:ext uri="{0D108BD9-81ED-4DB2-BD59-A6C34878D82A}">
                    <a16:rowId xmlns:a16="http://schemas.microsoft.com/office/drawing/2014/main" val="492369234"/>
                  </a:ext>
                </a:extLst>
              </a:tr>
              <a:tr h="322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EL PASO</a:t>
                      </a:r>
                    </a:p>
                  </a:txBody>
                  <a:tcPr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81.54%</a:t>
                      </a:r>
                    </a:p>
                  </a:txBody>
                  <a:tcPr marL="9525" marR="9525" marT="9525" marB="0" anchor="ctr"/>
                </a:tc>
                <a:extLst>
                  <a:ext uri="{0D108BD9-81ED-4DB2-BD59-A6C34878D82A}">
                    <a16:rowId xmlns:a16="http://schemas.microsoft.com/office/drawing/2014/main" val="866480554"/>
                  </a:ext>
                </a:extLst>
              </a:tr>
              <a:tr h="322348">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SAN ANTONIO</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65.80%</a:t>
                      </a:r>
                    </a:p>
                  </a:txBody>
                  <a:tcPr anchor="ctr"/>
                </a:tc>
                <a:extLst>
                  <a:ext uri="{0D108BD9-81ED-4DB2-BD59-A6C34878D82A}">
                    <a16:rowId xmlns:a16="http://schemas.microsoft.com/office/drawing/2014/main" val="433480371"/>
                  </a:ext>
                </a:extLst>
              </a:tr>
              <a:tr h="322348">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AUSTIN</a:t>
                      </a:r>
                      <a:endParaRPr lang="en-US" sz="1600" b="1" u="sng"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endParaRP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33.09%</a:t>
                      </a:r>
                    </a:p>
                  </a:txBody>
                  <a:tcPr anchor="ctr"/>
                </a:tc>
                <a:extLst>
                  <a:ext uri="{0D108BD9-81ED-4DB2-BD59-A6C34878D82A}">
                    <a16:rowId xmlns:a16="http://schemas.microsoft.com/office/drawing/2014/main" val="120811727"/>
                  </a:ext>
                </a:extLst>
              </a:tr>
              <a:tr h="322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22.49%</a:t>
                      </a:r>
                    </a:p>
                  </a:txBody>
                  <a:tcPr anchor="ctr"/>
                </a:tc>
                <a:extLst>
                  <a:ext uri="{0D108BD9-81ED-4DB2-BD59-A6C34878D82A}">
                    <a16:rowId xmlns:a16="http://schemas.microsoft.com/office/drawing/2014/main" val="842210858"/>
                  </a:ext>
                </a:extLst>
              </a:tr>
            </a:tbl>
          </a:graphicData>
        </a:graphic>
      </p:graphicFrame>
      <p:graphicFrame>
        <p:nvGraphicFramePr>
          <p:cNvPr id="8" name="Table 7">
            <a:extLst>
              <a:ext uri="{FF2B5EF4-FFF2-40B4-BE49-F238E27FC236}">
                <a16:creationId xmlns:a16="http://schemas.microsoft.com/office/drawing/2014/main" id="{422D3406-F52D-8D27-6670-4E217912BCC6}"/>
              </a:ext>
            </a:extLst>
          </p:cNvPr>
          <p:cNvGraphicFramePr>
            <a:graphicFrameLocks noGrp="1"/>
          </p:cNvGraphicFramePr>
          <p:nvPr/>
        </p:nvGraphicFramePr>
        <p:xfrm>
          <a:off x="248356" y="893671"/>
          <a:ext cx="6366934" cy="1659468"/>
        </p:xfrm>
        <a:graphic>
          <a:graphicData uri="http://schemas.openxmlformats.org/drawingml/2006/table">
            <a:tbl>
              <a:tblPr firstRow="1" bandRow="1">
                <a:tableStyleId>{93296810-A885-4BE3-A3E7-6D5BEEA58F35}</a:tableStyleId>
              </a:tblPr>
              <a:tblGrid>
                <a:gridCol w="3443111">
                  <a:extLst>
                    <a:ext uri="{9D8B030D-6E8A-4147-A177-3AD203B41FA5}">
                      <a16:colId xmlns:a16="http://schemas.microsoft.com/office/drawing/2014/main" val="2305638192"/>
                    </a:ext>
                  </a:extLst>
                </a:gridCol>
                <a:gridCol w="2923823">
                  <a:extLst>
                    <a:ext uri="{9D8B030D-6E8A-4147-A177-3AD203B41FA5}">
                      <a16:colId xmlns:a16="http://schemas.microsoft.com/office/drawing/2014/main" val="1700522308"/>
                    </a:ext>
                  </a:extLst>
                </a:gridCol>
              </a:tblGrid>
              <a:tr h="441177">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AFR/AMERICAN</a:t>
                      </a:r>
                    </a:p>
                  </a:txBody>
                  <a:tcPr anchor="ctr"/>
                </a:tc>
                <a:extLst>
                  <a:ext uri="{0D108BD9-81ED-4DB2-BD59-A6C34878D82A}">
                    <a16:rowId xmlns:a16="http://schemas.microsoft.com/office/drawing/2014/main" val="492369234"/>
                  </a:ext>
                </a:extLst>
              </a:tr>
              <a:tr h="406097">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33.99%</a:t>
                      </a:r>
                    </a:p>
                  </a:txBody>
                  <a:tcPr anchor="ctr"/>
                </a:tc>
                <a:extLst>
                  <a:ext uri="{0D108BD9-81ED-4DB2-BD59-A6C34878D82A}">
                    <a16:rowId xmlns:a16="http://schemas.microsoft.com/office/drawing/2014/main" val="866480554"/>
                  </a:ext>
                </a:extLst>
              </a:tr>
              <a:tr h="406097">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29.25%</a:t>
                      </a:r>
                    </a:p>
                  </a:txBody>
                  <a:tcPr anchor="ctr"/>
                </a:tc>
                <a:extLst>
                  <a:ext uri="{0D108BD9-81ED-4DB2-BD59-A6C34878D82A}">
                    <a16:rowId xmlns:a16="http://schemas.microsoft.com/office/drawing/2014/main" val="433480371"/>
                  </a:ext>
                </a:extLst>
              </a:tr>
              <a:tr h="406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26.51%</a:t>
                      </a:r>
                    </a:p>
                  </a:txBody>
                  <a:tcPr anchor="ctr"/>
                </a:tc>
                <a:extLst>
                  <a:ext uri="{0D108BD9-81ED-4DB2-BD59-A6C34878D82A}">
                    <a16:rowId xmlns:a16="http://schemas.microsoft.com/office/drawing/2014/main" val="842210858"/>
                  </a:ext>
                </a:extLst>
              </a:tr>
            </a:tbl>
          </a:graphicData>
        </a:graphic>
      </p:graphicFrame>
      <p:graphicFrame>
        <p:nvGraphicFramePr>
          <p:cNvPr id="9" name="Table 8">
            <a:extLst>
              <a:ext uri="{FF2B5EF4-FFF2-40B4-BE49-F238E27FC236}">
                <a16:creationId xmlns:a16="http://schemas.microsoft.com/office/drawing/2014/main" id="{E25D906E-9D39-4853-38E8-B5A71E4079CA}"/>
              </a:ext>
            </a:extLst>
          </p:cNvPr>
          <p:cNvGraphicFramePr>
            <a:graphicFrameLocks noGrp="1"/>
          </p:cNvGraphicFramePr>
          <p:nvPr/>
        </p:nvGraphicFramePr>
        <p:xfrm>
          <a:off x="6750756" y="893670"/>
          <a:ext cx="5271912" cy="5450684"/>
        </p:xfrm>
        <a:graphic>
          <a:graphicData uri="http://schemas.openxmlformats.org/drawingml/2006/table">
            <a:tbl>
              <a:tblPr firstRow="1" bandRow="1">
                <a:tableStyleId>{00A15C55-8517-42AA-B614-E9B94910E393}</a:tableStyleId>
              </a:tblPr>
              <a:tblGrid>
                <a:gridCol w="2635956">
                  <a:extLst>
                    <a:ext uri="{9D8B030D-6E8A-4147-A177-3AD203B41FA5}">
                      <a16:colId xmlns:a16="http://schemas.microsoft.com/office/drawing/2014/main" val="455667440"/>
                    </a:ext>
                  </a:extLst>
                </a:gridCol>
                <a:gridCol w="2635956">
                  <a:extLst>
                    <a:ext uri="{9D8B030D-6E8A-4147-A177-3AD203B41FA5}">
                      <a16:colId xmlns:a16="http://schemas.microsoft.com/office/drawing/2014/main" val="3206689978"/>
                    </a:ext>
                  </a:extLst>
                </a:gridCol>
              </a:tblGrid>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CAUCASIAN</a:t>
                      </a:r>
                    </a:p>
                  </a:txBody>
                  <a:tcPr anchor="ctr"/>
                </a:tc>
                <a:extLst>
                  <a:ext uri="{0D108BD9-81ED-4DB2-BD59-A6C34878D82A}">
                    <a16:rowId xmlns:a16="http://schemas.microsoft.com/office/drawing/2014/main" val="565440350"/>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NASHVILLE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69.83%</a:t>
                      </a:r>
                    </a:p>
                  </a:txBody>
                  <a:tcPr anchor="ctr"/>
                </a:tc>
                <a:extLst>
                  <a:ext uri="{0D108BD9-81ED-4DB2-BD59-A6C34878D82A}">
                    <a16:rowId xmlns:a16="http://schemas.microsoft.com/office/drawing/2014/main" val="112962974"/>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INDIANAPOLIS</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68.51%</a:t>
                      </a:r>
                    </a:p>
                  </a:txBody>
                  <a:tcPr anchor="ctr"/>
                </a:tc>
                <a:extLst>
                  <a:ext uri="{0D108BD9-81ED-4DB2-BD59-A6C34878D82A}">
                    <a16:rowId xmlns:a16="http://schemas.microsoft.com/office/drawing/2014/main" val="495205952"/>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PORTLAND</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65.84%</a:t>
                      </a:r>
                    </a:p>
                  </a:txBody>
                  <a:tcPr anchor="ctr"/>
                </a:tc>
                <a:extLst>
                  <a:ext uri="{0D108BD9-81ED-4DB2-BD59-A6C34878D82A}">
                    <a16:rowId xmlns:a16="http://schemas.microsoft.com/office/drawing/2014/main" val="965597575"/>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LOUISVILLE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60.70%</a:t>
                      </a:r>
                    </a:p>
                  </a:txBody>
                  <a:tcPr anchor="ctr"/>
                </a:tc>
                <a:extLst>
                  <a:ext uri="{0D108BD9-81ED-4DB2-BD59-A6C34878D82A}">
                    <a16:rowId xmlns:a16="http://schemas.microsoft.com/office/drawing/2014/main" val="189778365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OKLAHOMA 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51.29%</a:t>
                      </a:r>
                    </a:p>
                  </a:txBody>
                  <a:tcPr anchor="ctr"/>
                </a:tc>
                <a:extLst>
                  <a:ext uri="{0D108BD9-81ED-4DB2-BD59-A6C34878D82A}">
                    <a16:rowId xmlns:a16="http://schemas.microsoft.com/office/drawing/2014/main" val="2363917091"/>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47.61%</a:t>
                      </a:r>
                    </a:p>
                  </a:txBody>
                  <a:tcPr anchor="ctr"/>
                </a:tc>
                <a:extLst>
                  <a:ext uri="{0D108BD9-81ED-4DB2-BD59-A6C34878D82A}">
                    <a16:rowId xmlns:a16="http://schemas.microsoft.com/office/drawing/2014/main" val="368288227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AUSTIN</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46.75%</a:t>
                      </a:r>
                    </a:p>
                  </a:txBody>
                  <a:tcPr anchor="ctr"/>
                </a:tc>
                <a:extLst>
                  <a:ext uri="{0D108BD9-81ED-4DB2-BD59-A6C34878D82A}">
                    <a16:rowId xmlns:a16="http://schemas.microsoft.com/office/drawing/2014/main" val="1439483228"/>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39.80%</a:t>
                      </a:r>
                    </a:p>
                  </a:txBody>
                  <a:tcPr anchor="ctr"/>
                </a:tc>
                <a:extLst>
                  <a:ext uri="{0D108BD9-81ED-4DB2-BD59-A6C34878D82A}">
                    <a16:rowId xmlns:a16="http://schemas.microsoft.com/office/drawing/2014/main" val="1372251311"/>
                  </a:ext>
                </a:extLst>
              </a:tr>
              <a:tr h="7041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37.81%</a:t>
                      </a:r>
                    </a:p>
                  </a:txBody>
                  <a:tcPr anchor="ctr"/>
                </a:tc>
                <a:extLst>
                  <a:ext uri="{0D108BD9-81ED-4DB2-BD59-A6C34878D82A}">
                    <a16:rowId xmlns:a16="http://schemas.microsoft.com/office/drawing/2014/main" val="3571893753"/>
                  </a:ext>
                </a:extLst>
              </a:tr>
            </a:tbl>
          </a:graphicData>
        </a:graphic>
      </p:graphicFrame>
      <p:sp>
        <p:nvSpPr>
          <p:cNvPr id="11" name="Rectangle 10">
            <a:extLst>
              <a:ext uri="{FF2B5EF4-FFF2-40B4-BE49-F238E27FC236}">
                <a16:creationId xmlns:a16="http://schemas.microsoft.com/office/drawing/2014/main" id="{D68E010F-4595-9BD2-CAE4-5BEA439A1018}"/>
              </a:ext>
            </a:extLst>
          </p:cNvPr>
          <p:cNvSpPr/>
          <p:nvPr/>
        </p:nvSpPr>
        <p:spPr>
          <a:xfrm>
            <a:off x="248356" y="176876"/>
            <a:ext cx="11774312" cy="53991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ETHNICITY BREAKDOWNS COMPARED TO AVERAGE MLB CITY </a:t>
            </a:r>
          </a:p>
        </p:txBody>
      </p:sp>
    </p:spTree>
    <p:extLst>
      <p:ext uri="{BB962C8B-B14F-4D97-AF65-F5344CB8AC3E}">
        <p14:creationId xmlns:p14="http://schemas.microsoft.com/office/powerpoint/2010/main" val="1151507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21087C3-D64A-D2E4-3379-7DBDB70E2F83}"/>
              </a:ext>
            </a:extLst>
          </p:cNvPr>
          <p:cNvGrpSpPr/>
          <p:nvPr/>
        </p:nvGrpSpPr>
        <p:grpSpPr>
          <a:xfrm>
            <a:off x="0" y="0"/>
            <a:ext cx="12192000" cy="6852927"/>
            <a:chOff x="0" y="0"/>
            <a:chExt cx="12192000" cy="6852927"/>
          </a:xfrm>
        </p:grpSpPr>
        <p:pic>
          <p:nvPicPr>
            <p:cNvPr id="27650"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7244A170-EAC8-3B2F-5BC1-B8263D26B0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81"/>
            <a:stretch/>
          </p:blipFill>
          <p:spPr bwMode="auto">
            <a:xfrm>
              <a:off x="0" y="0"/>
              <a:ext cx="12192000" cy="68529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6D5BA09D-543E-325C-A9C0-142DB2AA41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89" t="54265" r="67130" b="32246"/>
            <a:stretch/>
          </p:blipFill>
          <p:spPr bwMode="auto">
            <a:xfrm rot="2080692" flipH="1">
              <a:off x="6731253" y="4458571"/>
              <a:ext cx="1173598" cy="7914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59CB88B9-190F-4532-F9B5-F0C1DF6B3A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907" t="73027" b="5879"/>
            <a:stretch/>
          </p:blipFill>
          <p:spPr bwMode="auto">
            <a:xfrm>
              <a:off x="7729359" y="4786489"/>
              <a:ext cx="4363834" cy="20664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B82434B8-0600-17B7-ADBC-9D6BEFEFCF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185" t="40466" b="39068"/>
            <a:stretch/>
          </p:blipFill>
          <p:spPr bwMode="auto">
            <a:xfrm>
              <a:off x="7729359" y="3081867"/>
              <a:ext cx="4462641" cy="2043289"/>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Box 1">
            <a:extLst>
              <a:ext uri="{FF2B5EF4-FFF2-40B4-BE49-F238E27FC236}">
                <a16:creationId xmlns:a16="http://schemas.microsoft.com/office/drawing/2014/main" id="{CAEC8BD1-F648-BFDA-605E-D2E31F0D56F0}"/>
              </a:ext>
            </a:extLst>
          </p:cNvPr>
          <p:cNvSpPr txBox="1"/>
          <p:nvPr/>
        </p:nvSpPr>
        <p:spPr>
          <a:xfrm>
            <a:off x="4103212" y="1837941"/>
            <a:ext cx="3985576" cy="1200329"/>
          </a:xfrm>
          <a:prstGeom prst="rect">
            <a:avLst/>
          </a:prstGeom>
          <a:noFill/>
        </p:spPr>
        <p:txBody>
          <a:bodyPr wrap="square" rtlCol="0">
            <a:spAutoFit/>
          </a:bodyPr>
          <a:lstStyle/>
          <a:p>
            <a:r>
              <a:rPr lang="en-US" sz="7200" dirty="0">
                <a:solidFill>
                  <a:schemeClr val="bg1"/>
                </a:solidFill>
                <a:latin typeface="Aptos Display" panose="020B0004020202020204" pitchFamily="34" charset="0"/>
              </a:rPr>
              <a:t>SCORES</a:t>
            </a:r>
          </a:p>
        </p:txBody>
      </p:sp>
    </p:spTree>
    <p:extLst>
      <p:ext uri="{BB962C8B-B14F-4D97-AF65-F5344CB8AC3E}">
        <p14:creationId xmlns:p14="http://schemas.microsoft.com/office/powerpoint/2010/main" val="75257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2A09BF8F-333A-57D8-3A60-E896823C060B}"/>
              </a:ext>
            </a:extLst>
          </p:cNvPr>
          <p:cNvGrpSpPr/>
          <p:nvPr/>
        </p:nvGrpSpPr>
        <p:grpSpPr>
          <a:xfrm>
            <a:off x="0" y="0"/>
            <a:ext cx="12192001" cy="6857999"/>
            <a:chOff x="0" y="0"/>
            <a:chExt cx="12192001" cy="6857999"/>
          </a:xfrm>
        </p:grpSpPr>
        <p:pic>
          <p:nvPicPr>
            <p:cNvPr id="4" name="Picture 3" descr="retro baseball scoreboard with blank Home and Visitor space">
              <a:extLst>
                <a:ext uri="{FF2B5EF4-FFF2-40B4-BE49-F238E27FC236}">
                  <a16:creationId xmlns:a16="http://schemas.microsoft.com/office/drawing/2014/main" id="{259EB0F7-CA4E-7E27-3F05-A81981FAD785}"/>
                </a:ext>
              </a:extLst>
            </p:cNvPr>
            <p:cNvPicPr>
              <a:picLocks noChangeAspect="1"/>
            </p:cNvPicPr>
            <p:nvPr/>
          </p:nvPicPr>
          <p:blipFill rotWithShape="1">
            <a:blip r:embed="rId2">
              <a:extLst>
                <a:ext uri="{28A0092B-C50C-407E-A947-70E740481C1C}">
                  <a14:useLocalDpi xmlns:a14="http://schemas.microsoft.com/office/drawing/2010/main" val="0"/>
                </a:ext>
              </a:extLst>
            </a:blip>
            <a:srcRect b="23930"/>
            <a:stretch/>
          </p:blipFill>
          <p:spPr bwMode="auto">
            <a:xfrm>
              <a:off x="0" y="1631243"/>
              <a:ext cx="12192001" cy="5226756"/>
            </a:xfrm>
            <a:prstGeom prst="rect">
              <a:avLst/>
            </a:prstGeom>
            <a:noFill/>
            <a:ln>
              <a:noFill/>
            </a:ln>
          </p:spPr>
        </p:pic>
        <p:sp>
          <p:nvSpPr>
            <p:cNvPr id="6" name="Rectangle 5">
              <a:extLst>
                <a:ext uri="{FF2B5EF4-FFF2-40B4-BE49-F238E27FC236}">
                  <a16:creationId xmlns:a16="http://schemas.microsoft.com/office/drawing/2014/main" id="{33892189-D15C-54EA-13F5-E62B2D4734FB}"/>
                </a:ext>
              </a:extLst>
            </p:cNvPr>
            <p:cNvSpPr/>
            <p:nvPr/>
          </p:nvSpPr>
          <p:spPr>
            <a:xfrm>
              <a:off x="0" y="0"/>
              <a:ext cx="12192001" cy="1631244"/>
            </a:xfrm>
            <a:prstGeom prst="rect">
              <a:avLst/>
            </a:prstGeom>
            <a:solidFill>
              <a:srgbClr val="1317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Retro Grren baseball scoreboard isolated on white background">
            <a:extLst>
              <a:ext uri="{FF2B5EF4-FFF2-40B4-BE49-F238E27FC236}">
                <a16:creationId xmlns:a16="http://schemas.microsoft.com/office/drawing/2014/main" id="{48BA4247-0496-2268-9AFA-ABD44743950B}"/>
              </a:ext>
            </a:extLst>
          </p:cNvPr>
          <p:cNvPicPr>
            <a:picLocks noChangeAspect="1"/>
          </p:cNvPicPr>
          <p:nvPr/>
        </p:nvPicPr>
        <p:blipFill rotWithShape="1">
          <a:blip r:embed="rId3">
            <a:extLst>
              <a:ext uri="{28A0092B-C50C-407E-A947-70E740481C1C}">
                <a14:useLocalDpi xmlns:a14="http://schemas.microsoft.com/office/drawing/2010/main" val="0"/>
              </a:ext>
            </a:extLst>
          </a:blip>
          <a:srcRect l="3286" t="20719" r="2786" b="28286"/>
          <a:stretch/>
        </p:blipFill>
        <p:spPr bwMode="auto">
          <a:xfrm>
            <a:off x="321731" y="196779"/>
            <a:ext cx="11463868" cy="2889955"/>
          </a:xfrm>
          <a:prstGeom prst="rect">
            <a:avLst/>
          </a:prstGeom>
          <a:noFill/>
          <a:ln>
            <a:noFill/>
          </a:ln>
        </p:spPr>
      </p:pic>
      <p:pic>
        <p:nvPicPr>
          <p:cNvPr id="8" name="Picture 7" descr="Retro Grren baseball scoreboard isolated on white background">
            <a:extLst>
              <a:ext uri="{FF2B5EF4-FFF2-40B4-BE49-F238E27FC236}">
                <a16:creationId xmlns:a16="http://schemas.microsoft.com/office/drawing/2014/main" id="{ABB01368-AB3F-E6B2-FC0F-D749BE708715}"/>
              </a:ext>
            </a:extLst>
          </p:cNvPr>
          <p:cNvPicPr>
            <a:picLocks noChangeAspect="1"/>
          </p:cNvPicPr>
          <p:nvPr/>
        </p:nvPicPr>
        <p:blipFill rotWithShape="1">
          <a:blip r:embed="rId3">
            <a:extLst>
              <a:ext uri="{28A0092B-C50C-407E-A947-70E740481C1C}">
                <a14:useLocalDpi xmlns:a14="http://schemas.microsoft.com/office/drawing/2010/main" val="0"/>
              </a:ext>
            </a:extLst>
          </a:blip>
          <a:srcRect l="3286" t="35215" r="2786" b="28286"/>
          <a:stretch/>
        </p:blipFill>
        <p:spPr bwMode="auto">
          <a:xfrm>
            <a:off x="321732" y="2991556"/>
            <a:ext cx="11463868" cy="2068436"/>
          </a:xfrm>
          <a:prstGeom prst="rect">
            <a:avLst/>
          </a:prstGeom>
          <a:noFill/>
          <a:ln>
            <a:noFill/>
          </a:ln>
        </p:spPr>
      </p:pic>
      <p:pic>
        <p:nvPicPr>
          <p:cNvPr id="9" name="Picture 8" descr="Retro Grren baseball scoreboard isolated on white background">
            <a:extLst>
              <a:ext uri="{FF2B5EF4-FFF2-40B4-BE49-F238E27FC236}">
                <a16:creationId xmlns:a16="http://schemas.microsoft.com/office/drawing/2014/main" id="{99641F54-BF8E-FF6A-C61F-3DA4029C3C21}"/>
              </a:ext>
            </a:extLst>
          </p:cNvPr>
          <p:cNvPicPr>
            <a:picLocks noChangeAspect="1"/>
          </p:cNvPicPr>
          <p:nvPr/>
        </p:nvPicPr>
        <p:blipFill rotWithShape="1">
          <a:blip r:embed="rId3">
            <a:extLst>
              <a:ext uri="{28A0092B-C50C-407E-A947-70E740481C1C}">
                <a14:useLocalDpi xmlns:a14="http://schemas.microsoft.com/office/drawing/2010/main" val="0"/>
              </a:ext>
            </a:extLst>
          </a:blip>
          <a:srcRect l="3286" t="52365" r="2786" b="30305"/>
          <a:stretch/>
        </p:blipFill>
        <p:spPr bwMode="auto">
          <a:xfrm>
            <a:off x="321731" y="292966"/>
            <a:ext cx="11463868" cy="736853"/>
          </a:xfrm>
          <a:prstGeom prst="rect">
            <a:avLst/>
          </a:prstGeom>
          <a:noFill/>
          <a:ln>
            <a:noFill/>
          </a:ln>
        </p:spPr>
      </p:pic>
      <p:sp>
        <p:nvSpPr>
          <p:cNvPr id="16" name="TextBox 15">
            <a:extLst>
              <a:ext uri="{FF2B5EF4-FFF2-40B4-BE49-F238E27FC236}">
                <a16:creationId xmlns:a16="http://schemas.microsoft.com/office/drawing/2014/main" id="{43A6C129-C33E-6311-A13D-AB7B1ABBA2F2}"/>
              </a:ext>
            </a:extLst>
          </p:cNvPr>
          <p:cNvSpPr txBox="1"/>
          <p:nvPr/>
        </p:nvSpPr>
        <p:spPr>
          <a:xfrm>
            <a:off x="2240844" y="214487"/>
            <a:ext cx="495649" cy="769441"/>
          </a:xfrm>
          <a:prstGeom prst="rect">
            <a:avLst/>
          </a:prstGeom>
          <a:noFill/>
        </p:spPr>
        <p:txBody>
          <a:bodyPr wrap="none" rtlCol="0">
            <a:spAutoFit/>
          </a:bodyPr>
          <a:lstStyle/>
          <a:p>
            <a:r>
              <a:rPr lang="en-US" sz="4400" dirty="0">
                <a:solidFill>
                  <a:schemeClr val="bg1"/>
                </a:solidFill>
                <a:effectLst>
                  <a:outerShdw blurRad="38100" dist="38100" dir="2700000" algn="tl">
                    <a:srgbClr val="000000">
                      <a:alpha val="43137"/>
                    </a:srgbClr>
                  </a:outerShdw>
                </a:effectLst>
                <a:latin typeface="ArcadeClassic" panose="00000400000000000000" pitchFamily="2" charset="0"/>
              </a:rPr>
              <a:t>1</a:t>
            </a:r>
          </a:p>
        </p:txBody>
      </p:sp>
      <p:sp>
        <p:nvSpPr>
          <p:cNvPr id="17" name="TextBox 16">
            <a:extLst>
              <a:ext uri="{FF2B5EF4-FFF2-40B4-BE49-F238E27FC236}">
                <a16:creationId xmlns:a16="http://schemas.microsoft.com/office/drawing/2014/main" id="{D1DE6D06-043E-E657-98A6-59EE98B91EE5}"/>
              </a:ext>
            </a:extLst>
          </p:cNvPr>
          <p:cNvSpPr txBox="1"/>
          <p:nvPr/>
        </p:nvSpPr>
        <p:spPr>
          <a:xfrm>
            <a:off x="3194755" y="210638"/>
            <a:ext cx="495649" cy="769441"/>
          </a:xfrm>
          <a:prstGeom prst="rect">
            <a:avLst/>
          </a:prstGeom>
          <a:noFill/>
        </p:spPr>
        <p:txBody>
          <a:bodyPr wrap="none" rtlCol="0">
            <a:spAutoFit/>
          </a:bodyPr>
          <a:lstStyle/>
          <a:p>
            <a:r>
              <a:rPr lang="en-US" sz="4400" dirty="0">
                <a:solidFill>
                  <a:schemeClr val="bg1"/>
                </a:solidFill>
                <a:effectLst>
                  <a:outerShdw blurRad="38100" dist="38100" dir="2700000" algn="tl">
                    <a:srgbClr val="000000">
                      <a:alpha val="43137"/>
                    </a:srgbClr>
                  </a:outerShdw>
                </a:effectLst>
                <a:latin typeface="ArcadeClassic" panose="00000400000000000000" pitchFamily="2" charset="0"/>
              </a:rPr>
              <a:t>2</a:t>
            </a:r>
          </a:p>
        </p:txBody>
      </p:sp>
      <p:sp>
        <p:nvSpPr>
          <p:cNvPr id="18" name="TextBox 17">
            <a:extLst>
              <a:ext uri="{FF2B5EF4-FFF2-40B4-BE49-F238E27FC236}">
                <a16:creationId xmlns:a16="http://schemas.microsoft.com/office/drawing/2014/main" id="{07DD57E6-D7DD-D0D9-83A1-3EE0E2AA320D}"/>
              </a:ext>
            </a:extLst>
          </p:cNvPr>
          <p:cNvSpPr txBox="1"/>
          <p:nvPr/>
        </p:nvSpPr>
        <p:spPr>
          <a:xfrm>
            <a:off x="5909126" y="123327"/>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3</a:t>
            </a:r>
          </a:p>
        </p:txBody>
      </p:sp>
      <p:sp>
        <p:nvSpPr>
          <p:cNvPr id="19" name="TextBox 18">
            <a:extLst>
              <a:ext uri="{FF2B5EF4-FFF2-40B4-BE49-F238E27FC236}">
                <a16:creationId xmlns:a16="http://schemas.microsoft.com/office/drawing/2014/main" id="{C7E68A17-C23B-61D7-7F80-DBD1B4962A77}"/>
              </a:ext>
            </a:extLst>
          </p:cNvPr>
          <p:cNvSpPr txBox="1"/>
          <p:nvPr/>
        </p:nvSpPr>
        <p:spPr>
          <a:xfrm>
            <a:off x="6833761" y="134616"/>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4</a:t>
            </a:r>
          </a:p>
        </p:txBody>
      </p:sp>
      <p:sp>
        <p:nvSpPr>
          <p:cNvPr id="22" name="TextBox 21">
            <a:extLst>
              <a:ext uri="{FF2B5EF4-FFF2-40B4-BE49-F238E27FC236}">
                <a16:creationId xmlns:a16="http://schemas.microsoft.com/office/drawing/2014/main" id="{DD7C7D1B-E3B1-3520-7550-061A929CB5F0}"/>
              </a:ext>
            </a:extLst>
          </p:cNvPr>
          <p:cNvSpPr txBox="1"/>
          <p:nvPr/>
        </p:nvSpPr>
        <p:spPr>
          <a:xfrm>
            <a:off x="8727410" y="1055296"/>
            <a:ext cx="566181"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X</a:t>
            </a:r>
          </a:p>
        </p:txBody>
      </p:sp>
      <p:sp>
        <p:nvSpPr>
          <p:cNvPr id="23" name="TextBox 22">
            <a:extLst>
              <a:ext uri="{FF2B5EF4-FFF2-40B4-BE49-F238E27FC236}">
                <a16:creationId xmlns:a16="http://schemas.microsoft.com/office/drawing/2014/main" id="{479A12DA-0D3F-9CB3-BBCD-A4CEB8173D26}"/>
              </a:ext>
            </a:extLst>
          </p:cNvPr>
          <p:cNvSpPr txBox="1"/>
          <p:nvPr/>
        </p:nvSpPr>
        <p:spPr>
          <a:xfrm>
            <a:off x="7809461" y="2023782"/>
            <a:ext cx="566181"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X</a:t>
            </a:r>
          </a:p>
        </p:txBody>
      </p:sp>
      <p:sp>
        <p:nvSpPr>
          <p:cNvPr id="24" name="TextBox 23">
            <a:extLst>
              <a:ext uri="{FF2B5EF4-FFF2-40B4-BE49-F238E27FC236}">
                <a16:creationId xmlns:a16="http://schemas.microsoft.com/office/drawing/2014/main" id="{5C9F997F-E645-A3AB-A4AF-009CE92CF067}"/>
              </a:ext>
            </a:extLst>
          </p:cNvPr>
          <p:cNvSpPr txBox="1"/>
          <p:nvPr/>
        </p:nvSpPr>
        <p:spPr>
          <a:xfrm>
            <a:off x="7798172" y="3058669"/>
            <a:ext cx="566181"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X</a:t>
            </a:r>
          </a:p>
        </p:txBody>
      </p:sp>
      <p:sp>
        <p:nvSpPr>
          <p:cNvPr id="25" name="TextBox 24">
            <a:extLst>
              <a:ext uri="{FF2B5EF4-FFF2-40B4-BE49-F238E27FC236}">
                <a16:creationId xmlns:a16="http://schemas.microsoft.com/office/drawing/2014/main" id="{5569AE92-9C0D-2F66-F785-2AC63F495684}"/>
              </a:ext>
            </a:extLst>
          </p:cNvPr>
          <p:cNvSpPr txBox="1"/>
          <p:nvPr/>
        </p:nvSpPr>
        <p:spPr>
          <a:xfrm>
            <a:off x="6883386" y="3945323"/>
            <a:ext cx="566181"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X</a:t>
            </a:r>
          </a:p>
        </p:txBody>
      </p:sp>
      <p:sp>
        <p:nvSpPr>
          <p:cNvPr id="47" name="TextBox 46">
            <a:extLst>
              <a:ext uri="{FF2B5EF4-FFF2-40B4-BE49-F238E27FC236}">
                <a16:creationId xmlns:a16="http://schemas.microsoft.com/office/drawing/2014/main" id="{0F19D96E-CAED-F2E4-C8E4-3333364CD45A}"/>
              </a:ext>
            </a:extLst>
          </p:cNvPr>
          <p:cNvSpPr txBox="1"/>
          <p:nvPr/>
        </p:nvSpPr>
        <p:spPr>
          <a:xfrm>
            <a:off x="7756495" y="123327"/>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5</a:t>
            </a:r>
          </a:p>
        </p:txBody>
      </p:sp>
      <p:sp>
        <p:nvSpPr>
          <p:cNvPr id="48" name="TextBox 47">
            <a:extLst>
              <a:ext uri="{FF2B5EF4-FFF2-40B4-BE49-F238E27FC236}">
                <a16:creationId xmlns:a16="http://schemas.microsoft.com/office/drawing/2014/main" id="{8F885175-0356-8B0A-8D3D-B07C54A29628}"/>
              </a:ext>
            </a:extLst>
          </p:cNvPr>
          <p:cNvSpPr txBox="1"/>
          <p:nvPr/>
        </p:nvSpPr>
        <p:spPr>
          <a:xfrm>
            <a:off x="8701807" y="108173"/>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6</a:t>
            </a:r>
          </a:p>
        </p:txBody>
      </p:sp>
      <p:pic>
        <p:nvPicPr>
          <p:cNvPr id="50" name="Picture 49" descr="Retro Grren baseball scoreboard isolated on white background">
            <a:extLst>
              <a:ext uri="{FF2B5EF4-FFF2-40B4-BE49-F238E27FC236}">
                <a16:creationId xmlns:a16="http://schemas.microsoft.com/office/drawing/2014/main" id="{6ACC26FB-8AA3-FB33-4A58-FCFC735ED899}"/>
              </a:ext>
            </a:extLst>
          </p:cNvPr>
          <p:cNvPicPr>
            <a:picLocks noChangeAspect="1"/>
          </p:cNvPicPr>
          <p:nvPr/>
        </p:nvPicPr>
        <p:blipFill rotWithShape="1">
          <a:blip r:embed="rId3">
            <a:extLst>
              <a:ext uri="{28A0092B-C50C-407E-A947-70E740481C1C}">
                <a14:useLocalDpi xmlns:a14="http://schemas.microsoft.com/office/drawing/2010/main" val="0"/>
              </a:ext>
            </a:extLst>
          </a:blip>
          <a:srcRect l="3286" t="51446" r="2786" b="28286"/>
          <a:stretch/>
        </p:blipFill>
        <p:spPr bwMode="auto">
          <a:xfrm>
            <a:off x="321731" y="4749275"/>
            <a:ext cx="11463868" cy="1148646"/>
          </a:xfrm>
          <a:prstGeom prst="rect">
            <a:avLst/>
          </a:prstGeom>
          <a:noFill/>
          <a:ln>
            <a:noFill/>
          </a:ln>
        </p:spPr>
      </p:pic>
      <p:pic>
        <p:nvPicPr>
          <p:cNvPr id="54" name="Picture 53" descr="Retro Grren baseball scoreboard isolated on white background">
            <a:extLst>
              <a:ext uri="{FF2B5EF4-FFF2-40B4-BE49-F238E27FC236}">
                <a16:creationId xmlns:a16="http://schemas.microsoft.com/office/drawing/2014/main" id="{F71EC5F1-FD43-17BE-35E3-AB5A2C8A7D40}"/>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1846161" y="1013158"/>
            <a:ext cx="1509918" cy="991456"/>
          </a:xfrm>
          <a:prstGeom prst="rect">
            <a:avLst/>
          </a:prstGeom>
          <a:noFill/>
          <a:ln>
            <a:noFill/>
          </a:ln>
        </p:spPr>
      </p:pic>
      <p:pic>
        <p:nvPicPr>
          <p:cNvPr id="53" name="Picture 52" descr="Retro Grren baseball scoreboard isolated on white background">
            <a:extLst>
              <a:ext uri="{FF2B5EF4-FFF2-40B4-BE49-F238E27FC236}">
                <a16:creationId xmlns:a16="http://schemas.microsoft.com/office/drawing/2014/main" id="{50E07EF0-AA7F-9A8A-71A4-78EFBF26BA5C}"/>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2429904" y="1007785"/>
            <a:ext cx="1509918" cy="991456"/>
          </a:xfrm>
          <a:prstGeom prst="rect">
            <a:avLst/>
          </a:prstGeom>
          <a:noFill/>
          <a:ln>
            <a:noFill/>
          </a:ln>
        </p:spPr>
      </p:pic>
      <p:pic>
        <p:nvPicPr>
          <p:cNvPr id="55" name="Picture 54" descr="Retro Grren baseball scoreboard isolated on white background">
            <a:extLst>
              <a:ext uri="{FF2B5EF4-FFF2-40B4-BE49-F238E27FC236}">
                <a16:creationId xmlns:a16="http://schemas.microsoft.com/office/drawing/2014/main" id="{E3670DEE-EC54-60E4-4A86-6E92F541434F}"/>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1790199" y="1987260"/>
            <a:ext cx="1509918" cy="991456"/>
          </a:xfrm>
          <a:prstGeom prst="rect">
            <a:avLst/>
          </a:prstGeom>
          <a:noFill/>
          <a:ln>
            <a:noFill/>
          </a:ln>
        </p:spPr>
      </p:pic>
      <p:pic>
        <p:nvPicPr>
          <p:cNvPr id="56" name="Picture 55" descr="Retro Grren baseball scoreboard isolated on white background">
            <a:extLst>
              <a:ext uri="{FF2B5EF4-FFF2-40B4-BE49-F238E27FC236}">
                <a16:creationId xmlns:a16="http://schemas.microsoft.com/office/drawing/2014/main" id="{031926C4-FABF-5AFC-F10F-8C05EB0DF91F}"/>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2429904" y="1983411"/>
            <a:ext cx="1509918" cy="991456"/>
          </a:xfrm>
          <a:prstGeom prst="rect">
            <a:avLst/>
          </a:prstGeom>
          <a:noFill/>
          <a:ln>
            <a:noFill/>
          </a:ln>
        </p:spPr>
      </p:pic>
      <p:pic>
        <p:nvPicPr>
          <p:cNvPr id="57" name="Picture 56" descr="Retro Grren baseball scoreboard isolated on white background">
            <a:extLst>
              <a:ext uri="{FF2B5EF4-FFF2-40B4-BE49-F238E27FC236}">
                <a16:creationId xmlns:a16="http://schemas.microsoft.com/office/drawing/2014/main" id="{342FA889-CFBC-23D0-756C-27AE449DA5D7}"/>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1796812" y="2997538"/>
            <a:ext cx="1509918" cy="991456"/>
          </a:xfrm>
          <a:prstGeom prst="rect">
            <a:avLst/>
          </a:prstGeom>
          <a:noFill/>
          <a:ln>
            <a:noFill/>
          </a:ln>
        </p:spPr>
      </p:pic>
      <p:pic>
        <p:nvPicPr>
          <p:cNvPr id="58" name="Picture 57" descr="Retro Grren baseball scoreboard isolated on white background">
            <a:extLst>
              <a:ext uri="{FF2B5EF4-FFF2-40B4-BE49-F238E27FC236}">
                <a16:creationId xmlns:a16="http://schemas.microsoft.com/office/drawing/2014/main" id="{E19D3354-3FA5-6426-3189-4762FE6B5456}"/>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2439796" y="2993949"/>
            <a:ext cx="1509918" cy="991456"/>
          </a:xfrm>
          <a:prstGeom prst="rect">
            <a:avLst/>
          </a:prstGeom>
          <a:noFill/>
          <a:ln>
            <a:noFill/>
          </a:ln>
        </p:spPr>
      </p:pic>
      <p:pic>
        <p:nvPicPr>
          <p:cNvPr id="59" name="Picture 58" descr="Retro Grren baseball scoreboard isolated on white background">
            <a:extLst>
              <a:ext uri="{FF2B5EF4-FFF2-40B4-BE49-F238E27FC236}">
                <a16:creationId xmlns:a16="http://schemas.microsoft.com/office/drawing/2014/main" id="{E31F20C2-B2D9-384A-C715-A1F1CE31ED0A}"/>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1652485" y="3964244"/>
            <a:ext cx="1509918" cy="858679"/>
          </a:xfrm>
          <a:prstGeom prst="rect">
            <a:avLst/>
          </a:prstGeom>
          <a:noFill/>
          <a:ln>
            <a:noFill/>
          </a:ln>
        </p:spPr>
      </p:pic>
      <p:pic>
        <p:nvPicPr>
          <p:cNvPr id="60" name="Picture 59" descr="Retro Grren baseball scoreboard isolated on white background">
            <a:extLst>
              <a:ext uri="{FF2B5EF4-FFF2-40B4-BE49-F238E27FC236}">
                <a16:creationId xmlns:a16="http://schemas.microsoft.com/office/drawing/2014/main" id="{B9F518F2-F730-62BF-65B8-B41A76715208}"/>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2431786" y="3967728"/>
            <a:ext cx="1509918" cy="855195"/>
          </a:xfrm>
          <a:prstGeom prst="rect">
            <a:avLst/>
          </a:prstGeom>
          <a:noFill/>
          <a:ln>
            <a:noFill/>
          </a:ln>
        </p:spPr>
      </p:pic>
      <p:pic>
        <p:nvPicPr>
          <p:cNvPr id="62" name="Picture 61" descr="Retro Grren baseball scoreboard isolated on white background">
            <a:extLst>
              <a:ext uri="{FF2B5EF4-FFF2-40B4-BE49-F238E27FC236}">
                <a16:creationId xmlns:a16="http://schemas.microsoft.com/office/drawing/2014/main" id="{676CB528-18F6-F398-60B7-B2B991420737}"/>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1929326" y="4800682"/>
            <a:ext cx="1509918" cy="989489"/>
          </a:xfrm>
          <a:prstGeom prst="rect">
            <a:avLst/>
          </a:prstGeom>
          <a:noFill/>
          <a:ln>
            <a:noFill/>
          </a:ln>
        </p:spPr>
      </p:pic>
      <p:pic>
        <p:nvPicPr>
          <p:cNvPr id="63" name="Picture 62" descr="Retro Grren baseball scoreboard isolated on white background">
            <a:extLst>
              <a:ext uri="{FF2B5EF4-FFF2-40B4-BE49-F238E27FC236}">
                <a16:creationId xmlns:a16="http://schemas.microsoft.com/office/drawing/2014/main" id="{C67E17B6-9F60-220E-4F56-3F329A02F45E}"/>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2407444" y="4798715"/>
            <a:ext cx="1509918" cy="991456"/>
          </a:xfrm>
          <a:prstGeom prst="rect">
            <a:avLst/>
          </a:prstGeom>
          <a:noFill/>
          <a:ln>
            <a:noFill/>
          </a:ln>
        </p:spPr>
      </p:pic>
      <p:pic>
        <p:nvPicPr>
          <p:cNvPr id="64" name="Picture 63" descr="Retro Grren baseball scoreboard isolated on white background">
            <a:extLst>
              <a:ext uri="{FF2B5EF4-FFF2-40B4-BE49-F238E27FC236}">
                <a16:creationId xmlns:a16="http://schemas.microsoft.com/office/drawing/2014/main" id="{524FD834-5CB9-EC10-2E91-6246F557DE38}"/>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1342846" y="294725"/>
            <a:ext cx="1509918" cy="746139"/>
          </a:xfrm>
          <a:prstGeom prst="rect">
            <a:avLst/>
          </a:prstGeom>
          <a:noFill/>
          <a:ln>
            <a:noFill/>
          </a:ln>
        </p:spPr>
      </p:pic>
      <p:pic>
        <p:nvPicPr>
          <p:cNvPr id="65" name="Picture 64" descr="Retro Grren baseball scoreboard isolated on white background">
            <a:extLst>
              <a:ext uri="{FF2B5EF4-FFF2-40B4-BE49-F238E27FC236}">
                <a16:creationId xmlns:a16="http://schemas.microsoft.com/office/drawing/2014/main" id="{F69ECCB6-D842-D0F3-E4D6-E12E96C526C6}"/>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2421759" y="300134"/>
            <a:ext cx="1509918" cy="711500"/>
          </a:xfrm>
          <a:prstGeom prst="rect">
            <a:avLst/>
          </a:prstGeom>
          <a:noFill/>
          <a:ln>
            <a:noFill/>
          </a:ln>
        </p:spPr>
      </p:pic>
      <p:sp>
        <p:nvSpPr>
          <p:cNvPr id="66" name="TextBox 65">
            <a:extLst>
              <a:ext uri="{FF2B5EF4-FFF2-40B4-BE49-F238E27FC236}">
                <a16:creationId xmlns:a16="http://schemas.microsoft.com/office/drawing/2014/main" id="{A68D7EAB-37B3-2B4B-CF90-DCD1031456D2}"/>
              </a:ext>
            </a:extLst>
          </p:cNvPr>
          <p:cNvSpPr txBox="1"/>
          <p:nvPr/>
        </p:nvSpPr>
        <p:spPr>
          <a:xfrm>
            <a:off x="1428351" y="148526"/>
            <a:ext cx="1500732"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CITY</a:t>
            </a:r>
          </a:p>
        </p:txBody>
      </p:sp>
      <p:sp>
        <p:nvSpPr>
          <p:cNvPr id="67" name="TextBox 66">
            <a:extLst>
              <a:ext uri="{FF2B5EF4-FFF2-40B4-BE49-F238E27FC236}">
                <a16:creationId xmlns:a16="http://schemas.microsoft.com/office/drawing/2014/main" id="{82FFD72F-0DEB-E77E-6DE0-31FDF0E8C2D1}"/>
              </a:ext>
            </a:extLst>
          </p:cNvPr>
          <p:cNvSpPr txBox="1"/>
          <p:nvPr/>
        </p:nvSpPr>
        <p:spPr>
          <a:xfrm>
            <a:off x="4038537" y="125948"/>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1</a:t>
            </a:r>
          </a:p>
        </p:txBody>
      </p:sp>
      <p:sp>
        <p:nvSpPr>
          <p:cNvPr id="68" name="TextBox 67">
            <a:extLst>
              <a:ext uri="{FF2B5EF4-FFF2-40B4-BE49-F238E27FC236}">
                <a16:creationId xmlns:a16="http://schemas.microsoft.com/office/drawing/2014/main" id="{4DB00B53-10CE-1F8A-84C3-259299D4231A}"/>
              </a:ext>
            </a:extLst>
          </p:cNvPr>
          <p:cNvSpPr txBox="1"/>
          <p:nvPr/>
        </p:nvSpPr>
        <p:spPr>
          <a:xfrm>
            <a:off x="5000266" y="114659"/>
            <a:ext cx="607859"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2</a:t>
            </a:r>
          </a:p>
        </p:txBody>
      </p:sp>
      <p:sp>
        <p:nvSpPr>
          <p:cNvPr id="69" name="TextBox 68">
            <a:extLst>
              <a:ext uri="{FF2B5EF4-FFF2-40B4-BE49-F238E27FC236}">
                <a16:creationId xmlns:a16="http://schemas.microsoft.com/office/drawing/2014/main" id="{1049415C-A95B-E199-9324-869C463956C3}"/>
              </a:ext>
            </a:extLst>
          </p:cNvPr>
          <p:cNvSpPr txBox="1"/>
          <p:nvPr/>
        </p:nvSpPr>
        <p:spPr>
          <a:xfrm>
            <a:off x="9658408" y="131672"/>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7</a:t>
            </a:r>
          </a:p>
        </p:txBody>
      </p:sp>
      <p:sp>
        <p:nvSpPr>
          <p:cNvPr id="70" name="TextBox 69">
            <a:extLst>
              <a:ext uri="{FF2B5EF4-FFF2-40B4-BE49-F238E27FC236}">
                <a16:creationId xmlns:a16="http://schemas.microsoft.com/office/drawing/2014/main" id="{9AF199BE-897B-1D1F-D78C-E5FE97A5C3F5}"/>
              </a:ext>
            </a:extLst>
          </p:cNvPr>
          <p:cNvSpPr txBox="1"/>
          <p:nvPr/>
        </p:nvSpPr>
        <p:spPr>
          <a:xfrm>
            <a:off x="10727648" y="122395"/>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8</a:t>
            </a:r>
          </a:p>
        </p:txBody>
      </p:sp>
      <p:sp>
        <p:nvSpPr>
          <p:cNvPr id="71" name="TextBox 70">
            <a:extLst>
              <a:ext uri="{FF2B5EF4-FFF2-40B4-BE49-F238E27FC236}">
                <a16:creationId xmlns:a16="http://schemas.microsoft.com/office/drawing/2014/main" id="{EE5BB24D-6790-8CBC-EEED-1BB7021B80F0}"/>
              </a:ext>
            </a:extLst>
          </p:cNvPr>
          <p:cNvSpPr txBox="1"/>
          <p:nvPr/>
        </p:nvSpPr>
        <p:spPr>
          <a:xfrm>
            <a:off x="6883386" y="4800508"/>
            <a:ext cx="566181"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X</a:t>
            </a:r>
          </a:p>
        </p:txBody>
      </p:sp>
      <p:sp>
        <p:nvSpPr>
          <p:cNvPr id="73" name="TextBox 72">
            <a:extLst>
              <a:ext uri="{FF2B5EF4-FFF2-40B4-BE49-F238E27FC236}">
                <a16:creationId xmlns:a16="http://schemas.microsoft.com/office/drawing/2014/main" id="{429A793D-A565-0060-87A0-5A08E2CB2584}"/>
              </a:ext>
            </a:extLst>
          </p:cNvPr>
          <p:cNvSpPr txBox="1"/>
          <p:nvPr/>
        </p:nvSpPr>
        <p:spPr>
          <a:xfrm>
            <a:off x="1060067" y="1082881"/>
            <a:ext cx="1953740" cy="769441"/>
          </a:xfrm>
          <a:prstGeom prst="rect">
            <a:avLst/>
          </a:prstGeom>
          <a:noFill/>
        </p:spPr>
        <p:txBody>
          <a:bodyPr wrap="none" rtlCol="0">
            <a:spAutoFit/>
          </a:bodyPr>
          <a:lstStyle/>
          <a:p>
            <a:r>
              <a:rPr lang="en-US" sz="4400" dirty="0">
                <a:solidFill>
                  <a:schemeClr val="bg1"/>
                </a:solidFill>
                <a:effectLst>
                  <a:outerShdw blurRad="38100" dist="38100" dir="2700000" algn="tl">
                    <a:srgbClr val="000000">
                      <a:alpha val="43137"/>
                    </a:srgbClr>
                  </a:outerShdw>
                </a:effectLst>
                <a:latin typeface="Aptos Display" panose="020B0004020202020204" pitchFamily="34" charset="0"/>
              </a:rPr>
              <a:t>AUSTIN</a:t>
            </a:r>
          </a:p>
        </p:txBody>
      </p:sp>
      <p:sp>
        <p:nvSpPr>
          <p:cNvPr id="74" name="TextBox 73">
            <a:extLst>
              <a:ext uri="{FF2B5EF4-FFF2-40B4-BE49-F238E27FC236}">
                <a16:creationId xmlns:a16="http://schemas.microsoft.com/office/drawing/2014/main" id="{E2A83116-EB93-C0BE-6E21-651CC613A189}"/>
              </a:ext>
            </a:extLst>
          </p:cNvPr>
          <p:cNvSpPr txBox="1"/>
          <p:nvPr/>
        </p:nvSpPr>
        <p:spPr>
          <a:xfrm>
            <a:off x="673784" y="2076554"/>
            <a:ext cx="2807948"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ptos Display" panose="020B0004020202020204" pitchFamily="34" charset="0"/>
              </a:rPr>
              <a:t>CHARLOTTE</a:t>
            </a:r>
          </a:p>
        </p:txBody>
      </p:sp>
      <p:sp>
        <p:nvSpPr>
          <p:cNvPr id="75" name="TextBox 74">
            <a:extLst>
              <a:ext uri="{FF2B5EF4-FFF2-40B4-BE49-F238E27FC236}">
                <a16:creationId xmlns:a16="http://schemas.microsoft.com/office/drawing/2014/main" id="{B1473A7E-4B2F-B9A6-6F4C-509E380EF1FB}"/>
              </a:ext>
            </a:extLst>
          </p:cNvPr>
          <p:cNvSpPr txBox="1"/>
          <p:nvPr/>
        </p:nvSpPr>
        <p:spPr>
          <a:xfrm>
            <a:off x="920013" y="3134251"/>
            <a:ext cx="2604944"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ptos Display" panose="020B0004020202020204" pitchFamily="34" charset="0"/>
              </a:rPr>
              <a:t>PORTLAND</a:t>
            </a:r>
          </a:p>
        </p:txBody>
      </p:sp>
      <p:sp>
        <p:nvSpPr>
          <p:cNvPr id="76" name="TextBox 75">
            <a:extLst>
              <a:ext uri="{FF2B5EF4-FFF2-40B4-BE49-F238E27FC236}">
                <a16:creationId xmlns:a16="http://schemas.microsoft.com/office/drawing/2014/main" id="{F7A790A0-E310-329E-7AD7-04B2329A83EE}"/>
              </a:ext>
            </a:extLst>
          </p:cNvPr>
          <p:cNvSpPr txBox="1"/>
          <p:nvPr/>
        </p:nvSpPr>
        <p:spPr>
          <a:xfrm>
            <a:off x="516520" y="4020517"/>
            <a:ext cx="3419269"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ptos Display" panose="020B0004020202020204" pitchFamily="34" charset="0"/>
              </a:rPr>
              <a:t>JACKSONVILLE</a:t>
            </a:r>
          </a:p>
        </p:txBody>
      </p:sp>
      <p:sp>
        <p:nvSpPr>
          <p:cNvPr id="77" name="TextBox 76">
            <a:extLst>
              <a:ext uri="{FF2B5EF4-FFF2-40B4-BE49-F238E27FC236}">
                <a16:creationId xmlns:a16="http://schemas.microsoft.com/office/drawing/2014/main" id="{05C79A3A-A70E-11AA-FAAF-370CC3504F57}"/>
              </a:ext>
            </a:extLst>
          </p:cNvPr>
          <p:cNvSpPr txBox="1"/>
          <p:nvPr/>
        </p:nvSpPr>
        <p:spPr>
          <a:xfrm>
            <a:off x="868739" y="4903305"/>
            <a:ext cx="2641557"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ptos Display" panose="020B0004020202020204" pitchFamily="34" charset="0"/>
              </a:rPr>
              <a:t>NASHVILLE</a:t>
            </a:r>
          </a:p>
        </p:txBody>
      </p:sp>
    </p:spTree>
    <p:extLst>
      <p:ext uri="{BB962C8B-B14F-4D97-AF65-F5344CB8AC3E}">
        <p14:creationId xmlns:p14="http://schemas.microsoft.com/office/powerpoint/2010/main" val="2778494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F38C493-AD2F-142D-BC38-E23E9563AF55}"/>
              </a:ext>
            </a:extLst>
          </p:cNvPr>
          <p:cNvGrpSpPr/>
          <p:nvPr/>
        </p:nvGrpSpPr>
        <p:grpSpPr>
          <a:xfrm>
            <a:off x="0" y="0"/>
            <a:ext cx="12192000" cy="6852927"/>
            <a:chOff x="0" y="0"/>
            <a:chExt cx="12192000" cy="6852927"/>
          </a:xfrm>
        </p:grpSpPr>
        <p:pic>
          <p:nvPicPr>
            <p:cNvPr id="5"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BB11C4A6-5D6F-6BDF-8722-2C5BC458F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81"/>
            <a:stretch/>
          </p:blipFill>
          <p:spPr bwMode="auto">
            <a:xfrm>
              <a:off x="0" y="0"/>
              <a:ext cx="12192000" cy="68529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5BA424A9-1F9D-01B9-A303-3E70952B30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89" t="54265" r="67130" b="32246"/>
            <a:stretch/>
          </p:blipFill>
          <p:spPr bwMode="auto">
            <a:xfrm rot="2080692" flipH="1">
              <a:off x="6731253" y="4458571"/>
              <a:ext cx="1173598" cy="7914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676AD295-44E3-7931-83CD-06B30FCEEF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907" t="73027" b="5879"/>
            <a:stretch/>
          </p:blipFill>
          <p:spPr bwMode="auto">
            <a:xfrm>
              <a:off x="7729359" y="4786489"/>
              <a:ext cx="4363834" cy="20664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7F6BBA5D-8DE2-651B-B9B8-AEB4536290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185" t="40466" b="39068"/>
            <a:stretch/>
          </p:blipFill>
          <p:spPr bwMode="auto">
            <a:xfrm>
              <a:off x="7729359" y="3081867"/>
              <a:ext cx="4462641" cy="20432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B03EA69F-E5E0-7526-5628-3399C24F31E7}"/>
              </a:ext>
            </a:extLst>
          </p:cNvPr>
          <p:cNvGrpSpPr/>
          <p:nvPr/>
        </p:nvGrpSpPr>
        <p:grpSpPr>
          <a:xfrm>
            <a:off x="6883653" y="3234267"/>
            <a:ext cx="5460747" cy="3771060"/>
            <a:chOff x="6731253" y="3081867"/>
            <a:chExt cx="5460747" cy="3771060"/>
          </a:xfrm>
        </p:grpSpPr>
        <p:pic>
          <p:nvPicPr>
            <p:cNvPr id="12"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37E0E891-39CC-CD5B-C5E6-142053DFB3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89" t="54265" r="67130" b="32246"/>
            <a:stretch/>
          </p:blipFill>
          <p:spPr bwMode="auto">
            <a:xfrm rot="2080692" flipH="1">
              <a:off x="6731253" y="4458571"/>
              <a:ext cx="1173598" cy="7914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67E25178-D6C2-8AB2-2B18-DC5C217B4F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907" t="73027" b="5879"/>
            <a:stretch/>
          </p:blipFill>
          <p:spPr bwMode="auto">
            <a:xfrm>
              <a:off x="7729359" y="4786489"/>
              <a:ext cx="4363834" cy="206643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7DC22AD4-0483-DF2A-7050-26EF8F7955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185" t="40466" b="39068"/>
            <a:stretch/>
          </p:blipFill>
          <p:spPr bwMode="auto">
            <a:xfrm>
              <a:off x="7729359" y="3081867"/>
              <a:ext cx="4462641" cy="2043289"/>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16">
            <a:extLst>
              <a:ext uri="{FF2B5EF4-FFF2-40B4-BE49-F238E27FC236}">
                <a16:creationId xmlns:a16="http://schemas.microsoft.com/office/drawing/2014/main" id="{ABF44D79-9F33-36CC-DAAD-30F6C0C67476}"/>
              </a:ext>
            </a:extLst>
          </p:cNvPr>
          <p:cNvSpPr txBox="1"/>
          <p:nvPr/>
        </p:nvSpPr>
        <p:spPr>
          <a:xfrm>
            <a:off x="3279042" y="583166"/>
            <a:ext cx="5633915" cy="923330"/>
          </a:xfrm>
          <a:prstGeom prst="rect">
            <a:avLst/>
          </a:prstGeom>
          <a:noFill/>
        </p:spPr>
        <p:txBody>
          <a:bodyPr wrap="none" rtlCol="0">
            <a:spAutoFit/>
          </a:bodyPr>
          <a:lstStyle/>
          <a:p>
            <a:r>
              <a:rPr lang="en-US" sz="5400" dirty="0">
                <a:solidFill>
                  <a:schemeClr val="bg1"/>
                </a:solidFill>
                <a:latin typeface="Aptos Display" panose="020B0004020202020204" pitchFamily="34" charset="0"/>
              </a:rPr>
              <a:t>WHY CHARLOTTE?</a:t>
            </a:r>
          </a:p>
        </p:txBody>
      </p:sp>
      <p:sp>
        <p:nvSpPr>
          <p:cNvPr id="18" name="Rectangle 17">
            <a:extLst>
              <a:ext uri="{FF2B5EF4-FFF2-40B4-BE49-F238E27FC236}">
                <a16:creationId xmlns:a16="http://schemas.microsoft.com/office/drawing/2014/main" id="{DC48FC8A-DDA3-B3B2-2EE2-BF65489D0D30}"/>
              </a:ext>
            </a:extLst>
          </p:cNvPr>
          <p:cNvSpPr/>
          <p:nvPr/>
        </p:nvSpPr>
        <p:spPr>
          <a:xfrm>
            <a:off x="902825" y="1986304"/>
            <a:ext cx="3646026" cy="178512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ED28392-2F8A-018A-97FB-45A68C7A5306}"/>
              </a:ext>
            </a:extLst>
          </p:cNvPr>
          <p:cNvSpPr txBox="1"/>
          <p:nvPr/>
        </p:nvSpPr>
        <p:spPr>
          <a:xfrm>
            <a:off x="1060959" y="2063257"/>
            <a:ext cx="3329758" cy="1631216"/>
          </a:xfrm>
          <a:prstGeom prst="rect">
            <a:avLst/>
          </a:prstGeom>
          <a:noFill/>
        </p:spPr>
        <p:txBody>
          <a:bodyPr wrap="none" rtlCol="0">
            <a:spAutoFit/>
          </a:bodyPr>
          <a:lstStyle/>
          <a:p>
            <a:pPr algn="ctr"/>
            <a:r>
              <a:rPr lang="en-US" sz="4400" dirty="0">
                <a:solidFill>
                  <a:schemeClr val="bg1"/>
                </a:solidFill>
                <a:latin typeface="Aptos Display" panose="020B0004020202020204" pitchFamily="34" charset="0"/>
              </a:rPr>
              <a:t>CHARLOTTE</a:t>
            </a:r>
          </a:p>
          <a:p>
            <a:pPr algn="ctr"/>
            <a:r>
              <a:rPr lang="en-US" sz="2800" dirty="0">
                <a:solidFill>
                  <a:schemeClr val="bg1"/>
                </a:solidFill>
                <a:latin typeface="Aptos Display" panose="020B0004020202020204" pitchFamily="34" charset="0"/>
              </a:rPr>
              <a:t>POP OF 890K</a:t>
            </a:r>
          </a:p>
          <a:p>
            <a:pPr algn="ctr"/>
            <a:r>
              <a:rPr lang="en-US" sz="2800" dirty="0">
                <a:solidFill>
                  <a:schemeClr val="bg1"/>
                </a:solidFill>
                <a:latin typeface="Aptos Display" panose="020B0004020202020204" pitchFamily="34" charset="0"/>
              </a:rPr>
              <a:t>250 MILES FROM ATL</a:t>
            </a:r>
          </a:p>
        </p:txBody>
      </p:sp>
      <p:sp>
        <p:nvSpPr>
          <p:cNvPr id="19" name="Rectangle 18">
            <a:extLst>
              <a:ext uri="{FF2B5EF4-FFF2-40B4-BE49-F238E27FC236}">
                <a16:creationId xmlns:a16="http://schemas.microsoft.com/office/drawing/2014/main" id="{CECC604A-1E58-4B95-2C1C-05F897A72E5A}"/>
              </a:ext>
            </a:extLst>
          </p:cNvPr>
          <p:cNvSpPr/>
          <p:nvPr/>
        </p:nvSpPr>
        <p:spPr>
          <a:xfrm>
            <a:off x="6846494" y="2024184"/>
            <a:ext cx="4542995" cy="174724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E31FC40-3BDF-394E-22E0-0326EEB0F9C1}"/>
              </a:ext>
            </a:extLst>
          </p:cNvPr>
          <p:cNvSpPr txBox="1"/>
          <p:nvPr/>
        </p:nvSpPr>
        <p:spPr>
          <a:xfrm>
            <a:off x="7076510" y="2046098"/>
            <a:ext cx="4084773" cy="1631216"/>
          </a:xfrm>
          <a:prstGeom prst="rect">
            <a:avLst/>
          </a:prstGeom>
          <a:noFill/>
        </p:spPr>
        <p:txBody>
          <a:bodyPr wrap="none" rtlCol="0">
            <a:spAutoFit/>
          </a:bodyPr>
          <a:lstStyle/>
          <a:p>
            <a:pPr algn="ctr"/>
            <a:r>
              <a:rPr lang="en-US" sz="4400" dirty="0">
                <a:solidFill>
                  <a:schemeClr val="bg1"/>
                </a:solidFill>
                <a:latin typeface="Aptos Display" panose="020B0004020202020204" pitchFamily="34" charset="0"/>
              </a:rPr>
              <a:t>PORTLAND</a:t>
            </a:r>
          </a:p>
          <a:p>
            <a:pPr algn="ctr"/>
            <a:r>
              <a:rPr lang="en-US" sz="2800" dirty="0">
                <a:solidFill>
                  <a:schemeClr val="bg1"/>
                </a:solidFill>
                <a:latin typeface="Aptos Display" panose="020B0004020202020204" pitchFamily="34" charset="0"/>
              </a:rPr>
              <a:t>POP OF 640K</a:t>
            </a:r>
          </a:p>
          <a:p>
            <a:pPr algn="ctr"/>
            <a:r>
              <a:rPr lang="en-US" sz="2800" dirty="0">
                <a:solidFill>
                  <a:schemeClr val="bg1"/>
                </a:solidFill>
                <a:latin typeface="Aptos Display" panose="020B0004020202020204" pitchFamily="34" charset="0"/>
              </a:rPr>
              <a:t>170 MILES FROM SEATTLE</a:t>
            </a:r>
          </a:p>
        </p:txBody>
      </p:sp>
    </p:spTree>
    <p:extLst>
      <p:ext uri="{BB962C8B-B14F-4D97-AF65-F5344CB8AC3E}">
        <p14:creationId xmlns:p14="http://schemas.microsoft.com/office/powerpoint/2010/main" val="690272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2DE25E9-4166-63F3-C7AD-1A57CF64F18C}"/>
              </a:ext>
            </a:extLst>
          </p:cNvPr>
          <p:cNvPicPr>
            <a:picLocks noChangeAspect="1"/>
          </p:cNvPicPr>
          <p:nvPr/>
        </p:nvPicPr>
        <p:blipFill rotWithShape="1">
          <a:blip r:embed="rId2"/>
          <a:srcRect l="56298" t="31152" r="18069" b="28697"/>
          <a:stretch/>
        </p:blipFill>
        <p:spPr>
          <a:xfrm>
            <a:off x="0" y="0"/>
            <a:ext cx="12208382" cy="6858000"/>
          </a:xfrm>
          <a:prstGeom prst="rect">
            <a:avLst/>
          </a:prstGeom>
        </p:spPr>
      </p:pic>
    </p:spTree>
    <p:extLst>
      <p:ext uri="{BB962C8B-B14F-4D97-AF65-F5344CB8AC3E}">
        <p14:creationId xmlns:p14="http://schemas.microsoft.com/office/powerpoint/2010/main" val="1362412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058DD72-397C-C72C-9C18-2B97EF02A72E}"/>
              </a:ext>
            </a:extLst>
          </p:cNvPr>
          <p:cNvGrpSpPr/>
          <p:nvPr/>
        </p:nvGrpSpPr>
        <p:grpSpPr>
          <a:xfrm>
            <a:off x="0" y="0"/>
            <a:ext cx="12192000" cy="6852927"/>
            <a:chOff x="0" y="0"/>
            <a:chExt cx="12192000" cy="6852927"/>
          </a:xfrm>
        </p:grpSpPr>
        <p:pic>
          <p:nvPicPr>
            <p:cNvPr id="5"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D7A93297-1AB0-B729-5AB7-FD2126BDFF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81"/>
            <a:stretch/>
          </p:blipFill>
          <p:spPr bwMode="auto">
            <a:xfrm>
              <a:off x="0" y="0"/>
              <a:ext cx="12192000" cy="68529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A6A0B90F-A54E-2BAB-74D2-DEBC11E222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89" t="54265" r="67130" b="32246"/>
            <a:stretch/>
          </p:blipFill>
          <p:spPr bwMode="auto">
            <a:xfrm rot="2080692" flipH="1">
              <a:off x="6731253" y="4458571"/>
              <a:ext cx="1173598" cy="7914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834CCBA6-0CCA-5B11-9B18-696DF82A2E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907" t="73027" b="5879"/>
            <a:stretch/>
          </p:blipFill>
          <p:spPr bwMode="auto">
            <a:xfrm>
              <a:off x="7729359" y="4786489"/>
              <a:ext cx="4363834" cy="20664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D5EDFACC-5F0D-A07C-AAA6-77CC30CCF2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185" t="40466" b="39068"/>
            <a:stretch/>
          </p:blipFill>
          <p:spPr bwMode="auto">
            <a:xfrm>
              <a:off x="7729359" y="3081867"/>
              <a:ext cx="4462641" cy="204328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a:extLst>
              <a:ext uri="{FF2B5EF4-FFF2-40B4-BE49-F238E27FC236}">
                <a16:creationId xmlns:a16="http://schemas.microsoft.com/office/drawing/2014/main" id="{CC1C0345-93B7-42FB-8E81-F3EE43476DDC}"/>
              </a:ext>
            </a:extLst>
          </p:cNvPr>
          <p:cNvSpPr txBox="1"/>
          <p:nvPr/>
        </p:nvSpPr>
        <p:spPr>
          <a:xfrm>
            <a:off x="3395472" y="1354096"/>
            <a:ext cx="5401055" cy="2308324"/>
          </a:xfrm>
          <a:prstGeom prst="rect">
            <a:avLst/>
          </a:prstGeom>
          <a:noFill/>
        </p:spPr>
        <p:txBody>
          <a:bodyPr wrap="square" rtlCol="0">
            <a:spAutoFit/>
          </a:bodyPr>
          <a:lstStyle/>
          <a:p>
            <a:pPr algn="ctr"/>
            <a:r>
              <a:rPr lang="en-US" sz="72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ANY QUESTIONS?</a:t>
            </a:r>
          </a:p>
        </p:txBody>
      </p:sp>
    </p:spTree>
    <p:extLst>
      <p:ext uri="{BB962C8B-B14F-4D97-AF65-F5344CB8AC3E}">
        <p14:creationId xmlns:p14="http://schemas.microsoft.com/office/powerpoint/2010/main" val="121560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A722501-F67A-309F-15C7-33226CEB5DB5}"/>
              </a:ext>
            </a:extLst>
          </p:cNvPr>
          <p:cNvGrpSpPr/>
          <p:nvPr/>
        </p:nvGrpSpPr>
        <p:grpSpPr>
          <a:xfrm>
            <a:off x="0" y="0"/>
            <a:ext cx="12192000" cy="6857999"/>
            <a:chOff x="0" y="0"/>
            <a:chExt cx="12192000" cy="6857999"/>
          </a:xfrm>
        </p:grpSpPr>
        <p:pic>
          <p:nvPicPr>
            <p:cNvPr id="5" name="Picture 4" descr="Baseball diamond at night  Baseball - Sport Stock Photo">
              <a:extLst>
                <a:ext uri="{FF2B5EF4-FFF2-40B4-BE49-F238E27FC236}">
                  <a16:creationId xmlns:a16="http://schemas.microsoft.com/office/drawing/2014/main" id="{7049D9E7-8025-672A-943D-4D1C7ECBBD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aseball diamond at night  Baseball - Sport Stock Photo">
              <a:extLst>
                <a:ext uri="{FF2B5EF4-FFF2-40B4-BE49-F238E27FC236}">
                  <a16:creationId xmlns:a16="http://schemas.microsoft.com/office/drawing/2014/main" id="{0B835B38-9588-D4EC-9084-4B3663C766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7061AA4A-403C-26F0-773A-5509E22D7E79}"/>
              </a:ext>
            </a:extLst>
          </p:cNvPr>
          <p:cNvSpPr txBox="1"/>
          <p:nvPr/>
        </p:nvSpPr>
        <p:spPr>
          <a:xfrm>
            <a:off x="3617437" y="1529139"/>
            <a:ext cx="4957126" cy="3508653"/>
          </a:xfrm>
          <a:prstGeom prst="rect">
            <a:avLst/>
          </a:prstGeom>
          <a:noFill/>
        </p:spPr>
        <p:txBody>
          <a:bodyPr wrap="none" rtlCol="0">
            <a:spAutoFit/>
          </a:bodyPr>
          <a:lstStyle/>
          <a:p>
            <a:pPr algn="ctr"/>
            <a:r>
              <a:rPr lang="en-US" sz="5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DATA SOURCES:</a:t>
            </a:r>
            <a:b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br>
            <a:endPar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endParaRP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CENSUS.GOV</a:t>
            </a: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CENSUSREPORTER.ORG</a:t>
            </a: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SPONSORPULSE.COM</a:t>
            </a: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STATISTA.COM</a:t>
            </a: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BASEBALL-REFERENCE.COM</a:t>
            </a: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ESPN</a:t>
            </a:r>
          </a:p>
        </p:txBody>
      </p:sp>
    </p:spTree>
    <p:extLst>
      <p:ext uri="{BB962C8B-B14F-4D97-AF65-F5344CB8AC3E}">
        <p14:creationId xmlns:p14="http://schemas.microsoft.com/office/powerpoint/2010/main" val="50486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7421E7C3-5D80-A202-9EC6-BD709FE7324E}"/>
                  </a:ext>
                </a:extLst>
              </p:cNvPr>
              <p:cNvGraphicFramePr>
                <a:graphicFrameLocks noGrp="1"/>
              </p:cNvGraphicFramePr>
              <p:nvPr>
                <p:extLst>
                  <p:ext uri="{D42A27DB-BD31-4B8C-83A1-F6EECF244321}">
                    <p14:modId xmlns:p14="http://schemas.microsoft.com/office/powerpoint/2010/main" val="2331730466"/>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7421E7C3-5D80-A202-9EC6-BD709FE7324E}"/>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552780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2163609" y="1201915"/>
            <a:ext cx="7409785"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POTENTIAL CITIES:</a:t>
            </a:r>
          </a:p>
        </p:txBody>
      </p:sp>
      <p:sp>
        <p:nvSpPr>
          <p:cNvPr id="2" name="TextBox 1">
            <a:extLst>
              <a:ext uri="{FF2B5EF4-FFF2-40B4-BE49-F238E27FC236}">
                <a16:creationId xmlns:a16="http://schemas.microsoft.com/office/drawing/2014/main" id="{31892DD9-9D9D-E27E-3A67-5EADBD59B697}"/>
              </a:ext>
            </a:extLst>
          </p:cNvPr>
          <p:cNvSpPr txBox="1"/>
          <p:nvPr/>
        </p:nvSpPr>
        <p:spPr>
          <a:xfrm>
            <a:off x="2772723" y="2402244"/>
            <a:ext cx="2564998" cy="1938992"/>
          </a:xfrm>
          <a:prstGeom prst="rect">
            <a:avLst/>
          </a:prstGeom>
          <a:noFill/>
        </p:spPr>
        <p:txBody>
          <a:bodyPr wrap="none" rtlCol="0">
            <a:spAutoFit/>
          </a:bodyPr>
          <a:lstStyle/>
          <a:p>
            <a:r>
              <a:rPr lang="en-US" sz="2400" dirty="0">
                <a:solidFill>
                  <a:schemeClr val="bg1"/>
                </a:solidFill>
                <a:latin typeface="Aptos Display" panose="020B0004020202020204" pitchFamily="34" charset="0"/>
              </a:rPr>
              <a:t>AUSTIN, TX</a:t>
            </a:r>
          </a:p>
          <a:p>
            <a:r>
              <a:rPr lang="en-US" sz="2400" dirty="0">
                <a:solidFill>
                  <a:schemeClr val="bg1"/>
                </a:solidFill>
                <a:latin typeface="Aptos Display" panose="020B0004020202020204" pitchFamily="34" charset="0"/>
              </a:rPr>
              <a:t>CHARLOTTE, NC</a:t>
            </a:r>
          </a:p>
          <a:p>
            <a:r>
              <a:rPr lang="en-US" sz="2400" dirty="0">
                <a:solidFill>
                  <a:schemeClr val="bg1"/>
                </a:solidFill>
                <a:latin typeface="Aptos Display" panose="020B0004020202020204" pitchFamily="34" charset="0"/>
              </a:rPr>
              <a:t>EL PASO, TX</a:t>
            </a:r>
          </a:p>
          <a:p>
            <a:r>
              <a:rPr lang="en-US" sz="2400" dirty="0">
                <a:solidFill>
                  <a:schemeClr val="bg1"/>
                </a:solidFill>
                <a:latin typeface="Aptos Display" panose="020B0004020202020204" pitchFamily="34" charset="0"/>
              </a:rPr>
              <a:t>INDIANAPOLIS, IN</a:t>
            </a:r>
          </a:p>
          <a:p>
            <a:r>
              <a:rPr lang="en-US" sz="2400" dirty="0">
                <a:solidFill>
                  <a:schemeClr val="bg1"/>
                </a:solidFill>
                <a:latin typeface="Aptos Display" panose="020B0004020202020204" pitchFamily="34" charset="0"/>
              </a:rPr>
              <a:t>JACKSONVILLE, FL</a:t>
            </a:r>
          </a:p>
        </p:txBody>
      </p:sp>
      <p:sp>
        <p:nvSpPr>
          <p:cNvPr id="3" name="TextBox 2">
            <a:extLst>
              <a:ext uri="{FF2B5EF4-FFF2-40B4-BE49-F238E27FC236}">
                <a16:creationId xmlns:a16="http://schemas.microsoft.com/office/drawing/2014/main" id="{624F144E-53D9-2CD6-EFCF-26D1A60B85BE}"/>
              </a:ext>
            </a:extLst>
          </p:cNvPr>
          <p:cNvSpPr txBox="1"/>
          <p:nvPr/>
        </p:nvSpPr>
        <p:spPr>
          <a:xfrm>
            <a:off x="6285720" y="2402244"/>
            <a:ext cx="2479140" cy="1938992"/>
          </a:xfrm>
          <a:prstGeom prst="rect">
            <a:avLst/>
          </a:prstGeom>
          <a:noFill/>
        </p:spPr>
        <p:txBody>
          <a:bodyPr wrap="none" rtlCol="0">
            <a:spAutoFit/>
          </a:bodyPr>
          <a:lstStyle/>
          <a:p>
            <a:r>
              <a:rPr lang="en-US" sz="2400" dirty="0">
                <a:solidFill>
                  <a:schemeClr val="bg1"/>
                </a:solidFill>
                <a:latin typeface="Aptos Display" panose="020B0004020202020204" pitchFamily="34" charset="0"/>
              </a:rPr>
              <a:t>LOUISVILLE, KY</a:t>
            </a:r>
          </a:p>
          <a:p>
            <a:r>
              <a:rPr lang="en-US" sz="2400" dirty="0">
                <a:solidFill>
                  <a:schemeClr val="bg1"/>
                </a:solidFill>
                <a:latin typeface="Aptos Display" panose="020B0004020202020204" pitchFamily="34" charset="0"/>
              </a:rPr>
              <a:t>NASHVILLE, TN</a:t>
            </a:r>
          </a:p>
          <a:p>
            <a:r>
              <a:rPr lang="en-US" sz="2400" dirty="0">
                <a:solidFill>
                  <a:schemeClr val="bg1"/>
                </a:solidFill>
                <a:latin typeface="Aptos Display" panose="020B0004020202020204" pitchFamily="34" charset="0"/>
              </a:rPr>
              <a:t>OKLAHOMA, OK</a:t>
            </a:r>
          </a:p>
          <a:p>
            <a:r>
              <a:rPr lang="en-US" sz="2400" dirty="0">
                <a:solidFill>
                  <a:schemeClr val="bg1"/>
                </a:solidFill>
                <a:latin typeface="Aptos Display" panose="020B0004020202020204" pitchFamily="34" charset="0"/>
              </a:rPr>
              <a:t>PORTLAND, OR</a:t>
            </a:r>
          </a:p>
          <a:p>
            <a:r>
              <a:rPr lang="en-US" sz="2400" dirty="0">
                <a:solidFill>
                  <a:schemeClr val="bg1"/>
                </a:solidFill>
                <a:latin typeface="Aptos Display" panose="020B0004020202020204" pitchFamily="34" charset="0"/>
              </a:rPr>
              <a:t>SAN ANTONIO, TX</a:t>
            </a:r>
          </a:p>
        </p:txBody>
      </p:sp>
    </p:spTree>
    <p:extLst>
      <p:ext uri="{BB962C8B-B14F-4D97-AF65-F5344CB8AC3E}">
        <p14:creationId xmlns:p14="http://schemas.microsoft.com/office/powerpoint/2010/main" val="21976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3971059" y="1201915"/>
            <a:ext cx="4015843"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CRITERIA:</a:t>
            </a:r>
          </a:p>
        </p:txBody>
      </p:sp>
    </p:spTree>
    <p:extLst>
      <p:ext uri="{BB962C8B-B14F-4D97-AF65-F5344CB8AC3E}">
        <p14:creationId xmlns:p14="http://schemas.microsoft.com/office/powerpoint/2010/main" val="169013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3971059" y="1201915"/>
            <a:ext cx="4015843"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CRITERIA:</a:t>
            </a:r>
          </a:p>
        </p:txBody>
      </p:sp>
      <p:sp>
        <p:nvSpPr>
          <p:cNvPr id="7" name="TextBox 6">
            <a:extLst>
              <a:ext uri="{FF2B5EF4-FFF2-40B4-BE49-F238E27FC236}">
                <a16:creationId xmlns:a16="http://schemas.microsoft.com/office/drawing/2014/main" id="{5CCA98E0-A307-CC37-35BA-97EA2D169D42}"/>
              </a:ext>
            </a:extLst>
          </p:cNvPr>
          <p:cNvSpPr txBox="1"/>
          <p:nvPr/>
        </p:nvSpPr>
        <p:spPr>
          <a:xfrm>
            <a:off x="927021" y="2404784"/>
            <a:ext cx="10337954"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CITY POPULATION BIG ENOUGH TO SUPPORT A NEW TEAM</a:t>
            </a:r>
          </a:p>
        </p:txBody>
      </p:sp>
    </p:spTree>
    <p:extLst>
      <p:ext uri="{BB962C8B-B14F-4D97-AF65-F5344CB8AC3E}">
        <p14:creationId xmlns:p14="http://schemas.microsoft.com/office/powerpoint/2010/main" val="3028429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3971059" y="1201915"/>
            <a:ext cx="4015843"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CRITERIA:</a:t>
            </a:r>
          </a:p>
        </p:txBody>
      </p:sp>
      <p:sp>
        <p:nvSpPr>
          <p:cNvPr id="7" name="TextBox 6">
            <a:extLst>
              <a:ext uri="{FF2B5EF4-FFF2-40B4-BE49-F238E27FC236}">
                <a16:creationId xmlns:a16="http://schemas.microsoft.com/office/drawing/2014/main" id="{5CCA98E0-A307-CC37-35BA-97EA2D169D42}"/>
              </a:ext>
            </a:extLst>
          </p:cNvPr>
          <p:cNvSpPr txBox="1"/>
          <p:nvPr/>
        </p:nvSpPr>
        <p:spPr>
          <a:xfrm>
            <a:off x="927021" y="2404784"/>
            <a:ext cx="10337954"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CITY POPULATION BIG ENOUGH TO SUPPORT A NEW TEAM</a:t>
            </a:r>
          </a:p>
        </p:txBody>
      </p:sp>
      <p:sp>
        <p:nvSpPr>
          <p:cNvPr id="8" name="TextBox 7">
            <a:extLst>
              <a:ext uri="{FF2B5EF4-FFF2-40B4-BE49-F238E27FC236}">
                <a16:creationId xmlns:a16="http://schemas.microsoft.com/office/drawing/2014/main" id="{EA182028-4FE1-E1D2-D3C1-26201BD0C0EE}"/>
              </a:ext>
            </a:extLst>
          </p:cNvPr>
          <p:cNvSpPr txBox="1"/>
          <p:nvPr/>
        </p:nvSpPr>
        <p:spPr>
          <a:xfrm>
            <a:off x="579102" y="2963037"/>
            <a:ext cx="11033791"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LARGE ENOUGH MALE POPULATION (30-54 YEARS OLD)</a:t>
            </a:r>
          </a:p>
        </p:txBody>
      </p:sp>
    </p:spTree>
    <p:extLst>
      <p:ext uri="{BB962C8B-B14F-4D97-AF65-F5344CB8AC3E}">
        <p14:creationId xmlns:p14="http://schemas.microsoft.com/office/powerpoint/2010/main" val="3581106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3971059" y="1201915"/>
            <a:ext cx="4015843"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CRITERIA:</a:t>
            </a:r>
          </a:p>
        </p:txBody>
      </p:sp>
      <p:sp>
        <p:nvSpPr>
          <p:cNvPr id="7" name="TextBox 6">
            <a:extLst>
              <a:ext uri="{FF2B5EF4-FFF2-40B4-BE49-F238E27FC236}">
                <a16:creationId xmlns:a16="http://schemas.microsoft.com/office/drawing/2014/main" id="{5CCA98E0-A307-CC37-35BA-97EA2D169D42}"/>
              </a:ext>
            </a:extLst>
          </p:cNvPr>
          <p:cNvSpPr txBox="1"/>
          <p:nvPr/>
        </p:nvSpPr>
        <p:spPr>
          <a:xfrm>
            <a:off x="927021" y="2404784"/>
            <a:ext cx="10337954"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CITY POPULATION BIG ENOUGH TO SUPPORT A NEW TEAM</a:t>
            </a:r>
          </a:p>
        </p:txBody>
      </p:sp>
      <p:sp>
        <p:nvSpPr>
          <p:cNvPr id="8" name="TextBox 7">
            <a:extLst>
              <a:ext uri="{FF2B5EF4-FFF2-40B4-BE49-F238E27FC236}">
                <a16:creationId xmlns:a16="http://schemas.microsoft.com/office/drawing/2014/main" id="{EA182028-4FE1-E1D2-D3C1-26201BD0C0EE}"/>
              </a:ext>
            </a:extLst>
          </p:cNvPr>
          <p:cNvSpPr txBox="1"/>
          <p:nvPr/>
        </p:nvSpPr>
        <p:spPr>
          <a:xfrm>
            <a:off x="579102" y="2963037"/>
            <a:ext cx="11033791"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LARGE ENOUGH MALE POPULATION (30-54 YEARS OLD)</a:t>
            </a:r>
          </a:p>
        </p:txBody>
      </p:sp>
      <p:sp>
        <p:nvSpPr>
          <p:cNvPr id="10" name="TextBox 9">
            <a:extLst>
              <a:ext uri="{FF2B5EF4-FFF2-40B4-BE49-F238E27FC236}">
                <a16:creationId xmlns:a16="http://schemas.microsoft.com/office/drawing/2014/main" id="{B0398A4D-5AD2-1CAA-DF8F-4D11B7E0F174}"/>
              </a:ext>
            </a:extLst>
          </p:cNvPr>
          <p:cNvSpPr txBox="1"/>
          <p:nvPr/>
        </p:nvSpPr>
        <p:spPr>
          <a:xfrm>
            <a:off x="1360976" y="3511938"/>
            <a:ext cx="9470041" cy="461665"/>
          </a:xfrm>
          <a:prstGeom prst="rect">
            <a:avLst/>
          </a:prstGeom>
          <a:noFill/>
        </p:spPr>
        <p:txBody>
          <a:bodyPr wrap="square">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EDUCATION LEVEL OF MALES AT LEAST 25 Y/O</a:t>
            </a:r>
          </a:p>
        </p:txBody>
      </p:sp>
    </p:spTree>
    <p:extLst>
      <p:ext uri="{BB962C8B-B14F-4D97-AF65-F5344CB8AC3E}">
        <p14:creationId xmlns:p14="http://schemas.microsoft.com/office/powerpoint/2010/main" val="1088190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webextension1.xml><?xml version="1.0" encoding="utf-8"?>
<we:webextension xmlns:we="http://schemas.microsoft.com/office/webextensions/webextension/2010/11" id="{B3ECB0B8-000F-4E58-980C-43D7C4FFE15F}">
  <we:reference id="wa200003233" version="2.0.0.3" store="en-US" storeType="OMEX"/>
  <we:alternateReferences>
    <we:reference id="WA200003233" version="2.0.0.3" store="WA200003233" storeType="OMEX"/>
  </we:alternateReferences>
  <we:properties>
    <we:property name="pptInsertionSessionID" value="&quot;7D128A08-2767-416B-B01F-84D21FB4D5A6&quot;"/>
    <we:property name="reportUrl" value="&quot;/groups/me/reports/dfa6c57d-8149-4d6e-a6b4-24f0d45fdbfb/ReportSection5cb3244f5cd904d56030?experience=power-bi&quot;"/>
    <we:property name="reportName" value="&quot;city-progression&quot;"/>
    <we:property name="reportState" value="&quot;CONNECTED&quot;"/>
    <we:property name="embedUrl" value="&quot;/reportEmbed?reportId=dfa6c57d-8149-4d6e-a6b4-24f0d45fdbfb&amp;config=eyJjbHVzdGVyVXJsIjoiaHR0cHM6Ly9XQUJJLVVTLUVBU1QtQS1QUklNQVJZLXJlZGlyZWN0LmFuYWx5c2lzLndpbmRvd3MubmV0IiwiZW1iZWRGZWF0dXJlcyI6eyJ1c2FnZU1ldHJpY3NWTmV4dCI6dHJ1ZX19&amp;disableSensitivityBanner=true&quot;"/>
    <we:property name="pageName" value="&quot;ReportSection5cb3244f5cd904d56030&quot;"/>
    <we:property name="pageDisplayName" value="&quot;Page 7&quot;"/>
    <we:property name="datasetId" value="&quot;fef7b634-85fc-4ea1-a4a1-40f3a6241cb0&quot;"/>
    <we:property name="backgroundColor" value="&quot;#FFFFFF&quot;"/>
    <we:property name="bookmark" value="&quot;H4sIAAAAAAAAA91WbU/bMBD+K5Y1iU3qpjRNW8o32jENjW0VIKZp4sM1vqQGN45sB+iq/PednQArKi8fYNr2IZJ9L77nuTvdZcWFtKWC5RdYIN/hY63PF2DOWZd3eLEu66dZkkTdYRIlg/52GkWiG5OVLp3UheU7K+7A5OhOpK1A+QdJ+IMnkPWzRCRCiCgZRsNRlg74aYeDUlPIvU0GymKHl2isLkDJn9g8QSpnKqw7HK9KpQ34QEcOHPpgF2ROdwLYfdcjHJA6eYFHmLpGeoilNq6999NZL06SrJ+KUZSI/iDqReRjG20A/7i9DxqATXThQBYEwMsQssFsOIsEQLcLkI4g3vbyTCrXmsyWe1eloWxQjpalT+qEWOTayBQUD/wM2obOik+0qhbhtLcmP9KVSfEQs6AqnHRLemk63mefCQ17Hb/hNSVrajSlMugm3sTL5vpyYpBiCr4T1Z0/DIP8ofDu7Bhh8SCgXXEBRUrSu2h289xgDq697r0Q1KkuKxWisDiKe0H9oSrapur91dCRHArHdMY+6sriXCthyfpcFjkDxw4QrGOvBtEnJv9pdp9BIaNCsTG6S8SC9aK3/YR9RzCWfVXiP6BnfcFUKFjcZ8vAjMrJLqWb36qAjSGdI43GLcveIwHFp3M/JYml1lDttL0db8dNShZQ+vE+O6OR6KdYfT1jCfbZb4OznSHLMN6efXad1l6+cYk8NmPvrenzgfQ9t2GePZpbq2SKZi29fIG0Pf0hR1ot3omolE0sifaW7vrp5HoPxlRwoxfBrV3nvoCbeXR4g4Swdvi3ORpsy1cIed3r+3dSZJ9e4eYSEGzOGEU9AVWFXwR69EC6hvKqEfutPhpEB97Sd4D/vI8ABxvystAiZA5DB2x8bmsMVqZbvK6b5+5p5htQL9AlgYRXbSq6rpwtIcUpFLiBIfoVKnx3Pcgy/ErdcKzrX0D9KYfgCQAA&quot;"/>
    <we:property name="initialStateBookmark" value="&quot;H4sIAAAAAAAAA91WbU/bMBD+K5Y1iU3qpjR9YfCt7Tpt4q0CxDRNaLrGl9TgxJHtAF3V/76zk46BCuUDTNs+RLLv9XnuTucsuJC2VDA/hBz5Lh9qfZmDuWRt3uJFIzs62jsYHO99PxwcjEmsSyd1YfnugjswGbozaStQPgIJv523OCg1gczfUlAWW7xEY3UBSv7A2phUzlS4bHG8KZU24EOeOHDow16ROd0pd/tdhzJC4uQVnmDiaukxltq45t5Lpp242017idiJuqLXjzoR+dhaG2ButvdJA7CRLhzIggB4GULan25PIwHQbgMkOxC/9/JUKteYTOfjm9IQb6rGvPT1GhGLTBuZgOKBn0Fb01nwkVZVHk7jO/ITXZkEjzENqsJJN6dIk+FndkBo2Ov4DV9SsSZGUymDbuRNvGymr0cGKafgu9Gy9YdhkD8U3p2dIuSPAhqIKygSkt5HM8gygxm45jp+IagTXVYqZGFxFHeC+mNVNEPV+auhIzkUjumUfdKVxZlWwpL1pSwyBo7tI1jHXvWjPSb/aXYHoJBRo9gQ3TViwTrR216XfUUwlh0p8R/Qs75hKjQs7rF5YEbtZNfSzW5VwIaQzJBW45ZlH5CA4tO5n5PE0mioZtverrfTuiQ5lH6RTy9oJfottlztWIJ98dvibHbIPKy3Z99d50sv70LaS7uiK4SIutvR9k6a9Dfu2Ad7+nwg/cyt2Wcba2uVTNDcKS/Pkd5Jf8iQnhbvRFTKOpdEe0v37uls9Q7G1HCj8+DWvNS+get5tHiNhLC2+JcZGmzaVwi5mvXP90pkn97h+hIQrK8YZT0DVYWfAQq6L11NeVGLyTCOot6+t/QT4D/vI8DBmrrkWoTKYZiAteG2hmBlssWXyzrcA8P8C9QLTEkg4VXrmq4rZ0tIcAIFrmGI/gkVfroeZen/l3jIQeMmp2pTVVb2Dbif2BPcAOoJAAA=&quot;"/>
    <we:property name="isFiltersActionButtonVisible" value="true"/>
    <we:property name="reportEmbeddedTime" value="&quot;2023-11-02T14:48:09.670Z&quot;"/>
    <we:property name="creatorTenantId" value="&quot;101da587-1843-4f52-8b8a-17b069c66d33&quot;"/>
    <we:property name="creatorUserId" value="&quot;100320029EA66CB8&quot;"/>
    <we:property name="creatorSessionId" value="&quot;b15442cd-12cc-4368-bf3d-15b450664650&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6993</TotalTime>
  <Words>674</Words>
  <Application>Microsoft Office PowerPoint</Application>
  <PresentationFormat>Widescreen</PresentationFormat>
  <Paragraphs>258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Aptos Display</vt:lpstr>
      <vt:lpstr>ArcadeClassic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Todd Norris</dc:creator>
  <cp:lastModifiedBy>Todd Norris</cp:lastModifiedBy>
  <cp:revision>229</cp:revision>
  <dcterms:created xsi:type="dcterms:W3CDTF">2023-10-24T20:38:21Z</dcterms:created>
  <dcterms:modified xsi:type="dcterms:W3CDTF">2023-11-02T15:05:02Z</dcterms:modified>
</cp:coreProperties>
</file>