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sldIdLst>
    <p:sldId id="256" r:id="rId5"/>
    <p:sldId id="257" r:id="rId6"/>
    <p:sldId id="258" r:id="rId7"/>
    <p:sldId id="259" r:id="rId8"/>
    <p:sldId id="260" r:id="rId9"/>
    <p:sldId id="269" r:id="rId10"/>
    <p:sldId id="262" r:id="rId11"/>
    <p:sldId id="270" r:id="rId12"/>
    <p:sldId id="263" r:id="rId13"/>
    <p:sldId id="272" r:id="rId14"/>
    <p:sldId id="264"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23E59D-786A-474F-8BC4-37CA7962DD3D}" v="185" dt="2024-10-18T21:46:16.5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09" autoAdjust="0"/>
    <p:restoredTop sz="94660"/>
  </p:normalViewPr>
  <p:slideViewPr>
    <p:cSldViewPr snapToGrid="0">
      <p:cViewPr varScale="1">
        <p:scale>
          <a:sx n="80" d="100"/>
          <a:sy n="80" d="100"/>
        </p:scale>
        <p:origin x="103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كرستين نادر ملك يس" userId="8328aff9-7b21-4c7e-a067-4dc7481424e2" providerId="ADAL" clId="{83A3D64A-394C-4411-906B-263348866D2C}"/>
    <pc:docChg chg="modSld">
      <pc:chgData name="كرستين نادر ملك يس" userId="8328aff9-7b21-4c7e-a067-4dc7481424e2" providerId="ADAL" clId="{83A3D64A-394C-4411-906B-263348866D2C}" dt="2024-10-18T21:59:01.827" v="21" actId="20577"/>
      <pc:docMkLst>
        <pc:docMk/>
      </pc:docMkLst>
      <pc:sldChg chg="modSp mod">
        <pc:chgData name="كرستين نادر ملك يس" userId="8328aff9-7b21-4c7e-a067-4dc7481424e2" providerId="ADAL" clId="{83A3D64A-394C-4411-906B-263348866D2C}" dt="2024-10-18T21:58:43.553" v="1" actId="20577"/>
        <pc:sldMkLst>
          <pc:docMk/>
          <pc:sldMk cId="3316906155" sldId="256"/>
        </pc:sldMkLst>
        <pc:spChg chg="mod">
          <ac:chgData name="كرستين نادر ملك يس" userId="8328aff9-7b21-4c7e-a067-4dc7481424e2" providerId="ADAL" clId="{83A3D64A-394C-4411-906B-263348866D2C}" dt="2024-10-18T21:58:43.553" v="1" actId="20577"/>
          <ac:spMkLst>
            <pc:docMk/>
            <pc:sldMk cId="3316906155" sldId="256"/>
            <ac:spMk id="3" creationId="{009DA62A-B217-5BAC-A104-5F9E886301AC}"/>
          </ac:spMkLst>
        </pc:spChg>
      </pc:sldChg>
      <pc:sldChg chg="modSp mod">
        <pc:chgData name="كرستين نادر ملك يس" userId="8328aff9-7b21-4c7e-a067-4dc7481424e2" providerId="ADAL" clId="{83A3D64A-394C-4411-906B-263348866D2C}" dt="2024-10-18T21:59:01.827" v="21" actId="20577"/>
        <pc:sldMkLst>
          <pc:docMk/>
          <pc:sldMk cId="2530726668" sldId="257"/>
        </pc:sldMkLst>
        <pc:spChg chg="mod">
          <ac:chgData name="كرستين نادر ملك يس" userId="8328aff9-7b21-4c7e-a067-4dc7481424e2" providerId="ADAL" clId="{83A3D64A-394C-4411-906B-263348866D2C}" dt="2024-10-18T21:59:01.827" v="21" actId="20577"/>
          <ac:spMkLst>
            <pc:docMk/>
            <pc:sldMk cId="2530726668" sldId="257"/>
            <ac:spMk id="2" creationId="{0580174D-7CB4-CC9B-7C16-D0409473A1E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554FD7-63C3-4ACF-907E-51CA16047C62}"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373C9A1A-5467-4082-9372-270FFFE38D86}">
      <dgm:prSet/>
      <dgm:spPr/>
      <dgm:t>
        <a:bodyPr/>
        <a:lstStyle/>
        <a:p>
          <a:r>
            <a:rPr lang="en-US" b="0" i="0" dirty="0"/>
            <a:t>is a specific type of Network Address Translation (NAT) technique which is used in computer networking</a:t>
          </a:r>
          <a:r>
            <a:rPr lang="en-US" b="0" i="0" baseline="0" dirty="0"/>
            <a:t>
</a:t>
          </a:r>
          <a:endParaRPr lang="en-US" dirty="0"/>
        </a:p>
      </dgm:t>
    </dgm:pt>
    <dgm:pt modelId="{83010E73-AD86-44CD-9EB7-59B0CF1107F6}" type="parTrans" cxnId="{A905B593-C351-4318-AA0D-A4E2FFBCAFE8}">
      <dgm:prSet/>
      <dgm:spPr/>
      <dgm:t>
        <a:bodyPr/>
        <a:lstStyle/>
        <a:p>
          <a:endParaRPr lang="en-US"/>
        </a:p>
      </dgm:t>
    </dgm:pt>
    <dgm:pt modelId="{A3F8FB64-9C0A-4C42-9626-E74DD02290B8}" type="sibTrans" cxnId="{A905B593-C351-4318-AA0D-A4E2FFBCAFE8}">
      <dgm:prSet/>
      <dgm:spPr/>
      <dgm:t>
        <a:bodyPr/>
        <a:lstStyle/>
        <a:p>
          <a:endParaRPr lang="en-US"/>
        </a:p>
      </dgm:t>
    </dgm:pt>
    <dgm:pt modelId="{F1DCEA55-A772-458E-A0F0-C462DE9F909D}">
      <dgm:prSet/>
      <dgm:spPr/>
      <dgm:t>
        <a:bodyPr/>
        <a:lstStyle/>
        <a:p>
          <a:r>
            <a:rPr lang="ar-EG" b="1" i="0" baseline="0" dirty="0"/>
            <a:t>Security</a:t>
          </a:r>
          <a:r>
            <a:rPr lang="ar-EG" b="0" i="0" baseline="0" dirty="0"/>
            <a:t>:</a:t>
          </a:r>
          <a:r>
            <a:rPr lang="en-US" b="0" i="0" baseline="0" dirty="0"/>
            <a:t> adds a layer of security by masking internal IP addresses from external networks</a:t>
          </a:r>
          <a:endParaRPr lang="en-US" dirty="0"/>
        </a:p>
      </dgm:t>
    </dgm:pt>
    <dgm:pt modelId="{4EB7C00C-ECCF-48AC-8F28-946F1F664F8C}" type="parTrans" cxnId="{5019C267-69A5-4A88-B67B-DD80D04AE104}">
      <dgm:prSet/>
      <dgm:spPr/>
      <dgm:t>
        <a:bodyPr/>
        <a:lstStyle/>
        <a:p>
          <a:endParaRPr lang="en-US"/>
        </a:p>
      </dgm:t>
    </dgm:pt>
    <dgm:pt modelId="{EF8639EF-3E83-43E6-8912-DA52D86DD8BF}" type="sibTrans" cxnId="{5019C267-69A5-4A88-B67B-DD80D04AE104}">
      <dgm:prSet/>
      <dgm:spPr/>
      <dgm:t>
        <a:bodyPr/>
        <a:lstStyle/>
        <a:p>
          <a:endParaRPr lang="en-US"/>
        </a:p>
      </dgm:t>
    </dgm:pt>
    <dgm:pt modelId="{44E07819-6FC8-4F4C-AE36-C935A8A4D54C}">
      <dgm:prSet/>
      <dgm:spPr/>
      <dgm:t>
        <a:bodyPr/>
        <a:lstStyle/>
        <a:p>
          <a:r>
            <a:rPr lang="ar-EG" b="1" i="0" baseline="0" dirty="0"/>
            <a:t>Access Control Lists (ACLs)</a:t>
          </a:r>
          <a:endParaRPr lang="en-US" dirty="0"/>
        </a:p>
      </dgm:t>
    </dgm:pt>
    <dgm:pt modelId="{78A18B00-0F02-4F36-ACC6-399A9341BFA6}" type="parTrans" cxnId="{00A0BAEE-249B-4C62-8728-009D721BC3F8}">
      <dgm:prSet/>
      <dgm:spPr/>
      <dgm:t>
        <a:bodyPr/>
        <a:lstStyle/>
        <a:p>
          <a:endParaRPr lang="en-US"/>
        </a:p>
      </dgm:t>
    </dgm:pt>
    <dgm:pt modelId="{5703D02B-5734-4868-87F2-182CE4A3DB16}" type="sibTrans" cxnId="{00A0BAEE-249B-4C62-8728-009D721BC3F8}">
      <dgm:prSet/>
      <dgm:spPr/>
      <dgm:t>
        <a:bodyPr/>
        <a:lstStyle/>
        <a:p>
          <a:endParaRPr lang="en-US"/>
        </a:p>
      </dgm:t>
    </dgm:pt>
    <dgm:pt modelId="{FF4F318D-539C-4B34-82DA-23DF3814A051}" type="pres">
      <dgm:prSet presAssocID="{29554FD7-63C3-4ACF-907E-51CA16047C62}" presName="hierChild1" presStyleCnt="0">
        <dgm:presLayoutVars>
          <dgm:chPref val="1"/>
          <dgm:dir/>
          <dgm:animOne val="branch"/>
          <dgm:animLvl val="lvl"/>
          <dgm:resizeHandles/>
        </dgm:presLayoutVars>
      </dgm:prSet>
      <dgm:spPr/>
    </dgm:pt>
    <dgm:pt modelId="{83FEDB33-673D-4ED9-B34B-261D7EC1C0C5}" type="pres">
      <dgm:prSet presAssocID="{373C9A1A-5467-4082-9372-270FFFE38D86}" presName="hierRoot1" presStyleCnt="0"/>
      <dgm:spPr/>
    </dgm:pt>
    <dgm:pt modelId="{A1A7FFBC-0888-404C-B011-7502C2BC303C}" type="pres">
      <dgm:prSet presAssocID="{373C9A1A-5467-4082-9372-270FFFE38D86}" presName="composite" presStyleCnt="0"/>
      <dgm:spPr/>
    </dgm:pt>
    <dgm:pt modelId="{875BCE36-0FFB-4B20-9BC0-775C0AA9032B}" type="pres">
      <dgm:prSet presAssocID="{373C9A1A-5467-4082-9372-270FFFE38D86}" presName="background" presStyleLbl="node0" presStyleIdx="0" presStyleCnt="3"/>
      <dgm:spPr/>
    </dgm:pt>
    <dgm:pt modelId="{74C08C8E-4C09-465B-8F06-57D3D6EC3EDB}" type="pres">
      <dgm:prSet presAssocID="{373C9A1A-5467-4082-9372-270FFFE38D86}" presName="text" presStyleLbl="fgAcc0" presStyleIdx="0" presStyleCnt="3">
        <dgm:presLayoutVars>
          <dgm:chPref val="3"/>
        </dgm:presLayoutVars>
      </dgm:prSet>
      <dgm:spPr/>
    </dgm:pt>
    <dgm:pt modelId="{30E74C5C-CDA9-471F-B46E-14AA73B16A42}" type="pres">
      <dgm:prSet presAssocID="{373C9A1A-5467-4082-9372-270FFFE38D86}" presName="hierChild2" presStyleCnt="0"/>
      <dgm:spPr/>
    </dgm:pt>
    <dgm:pt modelId="{E28CE2C3-763A-47B4-B22F-93D9E7FA7E7D}" type="pres">
      <dgm:prSet presAssocID="{F1DCEA55-A772-458E-A0F0-C462DE9F909D}" presName="hierRoot1" presStyleCnt="0"/>
      <dgm:spPr/>
    </dgm:pt>
    <dgm:pt modelId="{45A7A733-F2FC-46E0-AA02-2450BCA8ADD2}" type="pres">
      <dgm:prSet presAssocID="{F1DCEA55-A772-458E-A0F0-C462DE9F909D}" presName="composite" presStyleCnt="0"/>
      <dgm:spPr/>
    </dgm:pt>
    <dgm:pt modelId="{CCFEAE91-35AA-409F-AAF4-398093F1F4AE}" type="pres">
      <dgm:prSet presAssocID="{F1DCEA55-A772-458E-A0F0-C462DE9F909D}" presName="background" presStyleLbl="node0" presStyleIdx="1" presStyleCnt="3"/>
      <dgm:spPr/>
    </dgm:pt>
    <dgm:pt modelId="{004A0374-A618-4473-9D16-3AB6C660392F}" type="pres">
      <dgm:prSet presAssocID="{F1DCEA55-A772-458E-A0F0-C462DE9F909D}" presName="text" presStyleLbl="fgAcc0" presStyleIdx="1" presStyleCnt="3">
        <dgm:presLayoutVars>
          <dgm:chPref val="3"/>
        </dgm:presLayoutVars>
      </dgm:prSet>
      <dgm:spPr/>
    </dgm:pt>
    <dgm:pt modelId="{02C1AC34-EE4F-430C-992C-46C0D5AB2E35}" type="pres">
      <dgm:prSet presAssocID="{F1DCEA55-A772-458E-A0F0-C462DE9F909D}" presName="hierChild2" presStyleCnt="0"/>
      <dgm:spPr/>
    </dgm:pt>
    <dgm:pt modelId="{45A34ED0-A220-40E7-B632-A828B56E4A28}" type="pres">
      <dgm:prSet presAssocID="{44E07819-6FC8-4F4C-AE36-C935A8A4D54C}" presName="hierRoot1" presStyleCnt="0"/>
      <dgm:spPr/>
    </dgm:pt>
    <dgm:pt modelId="{A8ED4F45-0D72-40CA-BD57-0172CD5E9AF9}" type="pres">
      <dgm:prSet presAssocID="{44E07819-6FC8-4F4C-AE36-C935A8A4D54C}" presName="composite" presStyleCnt="0"/>
      <dgm:spPr/>
    </dgm:pt>
    <dgm:pt modelId="{6D3EC53D-0706-4B1B-9DD1-EAA731E8F0F9}" type="pres">
      <dgm:prSet presAssocID="{44E07819-6FC8-4F4C-AE36-C935A8A4D54C}" presName="background" presStyleLbl="node0" presStyleIdx="2" presStyleCnt="3"/>
      <dgm:spPr/>
    </dgm:pt>
    <dgm:pt modelId="{9E8715D2-08DD-49BA-A3FB-3308E45CC573}" type="pres">
      <dgm:prSet presAssocID="{44E07819-6FC8-4F4C-AE36-C935A8A4D54C}" presName="text" presStyleLbl="fgAcc0" presStyleIdx="2" presStyleCnt="3">
        <dgm:presLayoutVars>
          <dgm:chPref val="3"/>
        </dgm:presLayoutVars>
      </dgm:prSet>
      <dgm:spPr/>
    </dgm:pt>
    <dgm:pt modelId="{9CE6D7BE-1E9B-4F29-B6DC-58C646BD5400}" type="pres">
      <dgm:prSet presAssocID="{44E07819-6FC8-4F4C-AE36-C935A8A4D54C}" presName="hierChild2" presStyleCnt="0"/>
      <dgm:spPr/>
    </dgm:pt>
  </dgm:ptLst>
  <dgm:cxnLst>
    <dgm:cxn modelId="{8238A041-AC9D-419D-A7CB-2100B0AEBB11}" type="presOf" srcId="{29554FD7-63C3-4ACF-907E-51CA16047C62}" destId="{FF4F318D-539C-4B34-82DA-23DF3814A051}" srcOrd="0" destOrd="0" presId="urn:microsoft.com/office/officeart/2005/8/layout/hierarchy1"/>
    <dgm:cxn modelId="{5019C267-69A5-4A88-B67B-DD80D04AE104}" srcId="{29554FD7-63C3-4ACF-907E-51CA16047C62}" destId="{F1DCEA55-A772-458E-A0F0-C462DE9F909D}" srcOrd="1" destOrd="0" parTransId="{4EB7C00C-ECCF-48AC-8F28-946F1F664F8C}" sibTransId="{EF8639EF-3E83-43E6-8912-DA52D86DD8BF}"/>
    <dgm:cxn modelId="{F2624A86-F427-401F-929B-23B356857546}" type="presOf" srcId="{373C9A1A-5467-4082-9372-270FFFE38D86}" destId="{74C08C8E-4C09-465B-8F06-57D3D6EC3EDB}" srcOrd="0" destOrd="0" presId="urn:microsoft.com/office/officeart/2005/8/layout/hierarchy1"/>
    <dgm:cxn modelId="{A905B593-C351-4318-AA0D-A4E2FFBCAFE8}" srcId="{29554FD7-63C3-4ACF-907E-51CA16047C62}" destId="{373C9A1A-5467-4082-9372-270FFFE38D86}" srcOrd="0" destOrd="0" parTransId="{83010E73-AD86-44CD-9EB7-59B0CF1107F6}" sibTransId="{A3F8FB64-9C0A-4C42-9626-E74DD02290B8}"/>
    <dgm:cxn modelId="{00A0BAEE-249B-4C62-8728-009D721BC3F8}" srcId="{29554FD7-63C3-4ACF-907E-51CA16047C62}" destId="{44E07819-6FC8-4F4C-AE36-C935A8A4D54C}" srcOrd="2" destOrd="0" parTransId="{78A18B00-0F02-4F36-ACC6-399A9341BFA6}" sibTransId="{5703D02B-5734-4868-87F2-182CE4A3DB16}"/>
    <dgm:cxn modelId="{664576F3-8E87-4E74-A81D-B7B531B4815B}" type="presOf" srcId="{44E07819-6FC8-4F4C-AE36-C935A8A4D54C}" destId="{9E8715D2-08DD-49BA-A3FB-3308E45CC573}" srcOrd="0" destOrd="0" presId="urn:microsoft.com/office/officeart/2005/8/layout/hierarchy1"/>
    <dgm:cxn modelId="{915F41FF-9C12-47E5-96E5-02E983AAE7DC}" type="presOf" srcId="{F1DCEA55-A772-458E-A0F0-C462DE9F909D}" destId="{004A0374-A618-4473-9D16-3AB6C660392F}" srcOrd="0" destOrd="0" presId="urn:microsoft.com/office/officeart/2005/8/layout/hierarchy1"/>
    <dgm:cxn modelId="{B497B5A7-C7C7-4487-B1D9-1A2824F24540}" type="presParOf" srcId="{FF4F318D-539C-4B34-82DA-23DF3814A051}" destId="{83FEDB33-673D-4ED9-B34B-261D7EC1C0C5}" srcOrd="0" destOrd="0" presId="urn:microsoft.com/office/officeart/2005/8/layout/hierarchy1"/>
    <dgm:cxn modelId="{6A7FA503-D801-4BF9-A661-FF12D20AF5A1}" type="presParOf" srcId="{83FEDB33-673D-4ED9-B34B-261D7EC1C0C5}" destId="{A1A7FFBC-0888-404C-B011-7502C2BC303C}" srcOrd="0" destOrd="0" presId="urn:microsoft.com/office/officeart/2005/8/layout/hierarchy1"/>
    <dgm:cxn modelId="{48E12B9F-EAF6-4C48-B1E5-CD8418EF7620}" type="presParOf" srcId="{A1A7FFBC-0888-404C-B011-7502C2BC303C}" destId="{875BCE36-0FFB-4B20-9BC0-775C0AA9032B}" srcOrd="0" destOrd="0" presId="urn:microsoft.com/office/officeart/2005/8/layout/hierarchy1"/>
    <dgm:cxn modelId="{1D8775C3-421F-45B3-B311-F04D7D565683}" type="presParOf" srcId="{A1A7FFBC-0888-404C-B011-7502C2BC303C}" destId="{74C08C8E-4C09-465B-8F06-57D3D6EC3EDB}" srcOrd="1" destOrd="0" presId="urn:microsoft.com/office/officeart/2005/8/layout/hierarchy1"/>
    <dgm:cxn modelId="{837E0D55-3289-4128-8605-85B8A7827550}" type="presParOf" srcId="{83FEDB33-673D-4ED9-B34B-261D7EC1C0C5}" destId="{30E74C5C-CDA9-471F-B46E-14AA73B16A42}" srcOrd="1" destOrd="0" presId="urn:microsoft.com/office/officeart/2005/8/layout/hierarchy1"/>
    <dgm:cxn modelId="{93F2BE17-1EFD-485B-986D-AD046B243DA7}" type="presParOf" srcId="{FF4F318D-539C-4B34-82DA-23DF3814A051}" destId="{E28CE2C3-763A-47B4-B22F-93D9E7FA7E7D}" srcOrd="1" destOrd="0" presId="urn:microsoft.com/office/officeart/2005/8/layout/hierarchy1"/>
    <dgm:cxn modelId="{732EEE36-9339-47E4-B292-6BB9FFBFD6D6}" type="presParOf" srcId="{E28CE2C3-763A-47B4-B22F-93D9E7FA7E7D}" destId="{45A7A733-F2FC-46E0-AA02-2450BCA8ADD2}" srcOrd="0" destOrd="0" presId="urn:microsoft.com/office/officeart/2005/8/layout/hierarchy1"/>
    <dgm:cxn modelId="{7235F6CA-03A7-45D5-BF54-F1314FF94304}" type="presParOf" srcId="{45A7A733-F2FC-46E0-AA02-2450BCA8ADD2}" destId="{CCFEAE91-35AA-409F-AAF4-398093F1F4AE}" srcOrd="0" destOrd="0" presId="urn:microsoft.com/office/officeart/2005/8/layout/hierarchy1"/>
    <dgm:cxn modelId="{980937ED-88F9-4FE0-8E3F-C4A585126F1A}" type="presParOf" srcId="{45A7A733-F2FC-46E0-AA02-2450BCA8ADD2}" destId="{004A0374-A618-4473-9D16-3AB6C660392F}" srcOrd="1" destOrd="0" presId="urn:microsoft.com/office/officeart/2005/8/layout/hierarchy1"/>
    <dgm:cxn modelId="{6E7415AD-DA52-4094-B293-A7F63A1FFA35}" type="presParOf" srcId="{E28CE2C3-763A-47B4-B22F-93D9E7FA7E7D}" destId="{02C1AC34-EE4F-430C-992C-46C0D5AB2E35}" srcOrd="1" destOrd="0" presId="urn:microsoft.com/office/officeart/2005/8/layout/hierarchy1"/>
    <dgm:cxn modelId="{F5F4A1C6-5A83-4DAD-967B-AAE2E928460C}" type="presParOf" srcId="{FF4F318D-539C-4B34-82DA-23DF3814A051}" destId="{45A34ED0-A220-40E7-B632-A828B56E4A28}" srcOrd="2" destOrd="0" presId="urn:microsoft.com/office/officeart/2005/8/layout/hierarchy1"/>
    <dgm:cxn modelId="{38972E61-EA08-4124-9879-289FDFFD6460}" type="presParOf" srcId="{45A34ED0-A220-40E7-B632-A828B56E4A28}" destId="{A8ED4F45-0D72-40CA-BD57-0172CD5E9AF9}" srcOrd="0" destOrd="0" presId="urn:microsoft.com/office/officeart/2005/8/layout/hierarchy1"/>
    <dgm:cxn modelId="{C5CD89E0-7E24-4D5F-A400-EC13D750BD97}" type="presParOf" srcId="{A8ED4F45-0D72-40CA-BD57-0172CD5E9AF9}" destId="{6D3EC53D-0706-4B1B-9DD1-EAA731E8F0F9}" srcOrd="0" destOrd="0" presId="urn:microsoft.com/office/officeart/2005/8/layout/hierarchy1"/>
    <dgm:cxn modelId="{51F6FA97-DF14-413F-9D01-A14C24015CD8}" type="presParOf" srcId="{A8ED4F45-0D72-40CA-BD57-0172CD5E9AF9}" destId="{9E8715D2-08DD-49BA-A3FB-3308E45CC573}" srcOrd="1" destOrd="0" presId="urn:microsoft.com/office/officeart/2005/8/layout/hierarchy1"/>
    <dgm:cxn modelId="{0D3DF778-0E5A-4E0E-A592-886E49192184}" type="presParOf" srcId="{45A34ED0-A220-40E7-B632-A828B56E4A28}" destId="{9CE6D7BE-1E9B-4F29-B6DC-58C646BD540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5BCE36-0FFB-4B20-9BC0-775C0AA9032B}">
      <dsp:nvSpPr>
        <dsp:cNvPr id="0" name=""/>
        <dsp:cNvSpPr/>
      </dsp:nvSpPr>
      <dsp:spPr>
        <a:xfrm>
          <a:off x="0" y="845551"/>
          <a:ext cx="2828924" cy="1796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C08C8E-4C09-465B-8F06-57D3D6EC3EDB}">
      <dsp:nvSpPr>
        <dsp:cNvPr id="0" name=""/>
        <dsp:cNvSpPr/>
      </dsp:nvSpPr>
      <dsp:spPr>
        <a:xfrm>
          <a:off x="314325" y="1144160"/>
          <a:ext cx="2828924" cy="179636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i="0" kern="1200" dirty="0"/>
            <a:t>is a specific type of Network Address Translation (NAT) technique which is used in computer networking</a:t>
          </a:r>
          <a:r>
            <a:rPr lang="en-US" sz="1700" b="0" i="0" kern="1200" baseline="0" dirty="0"/>
            <a:t>
</a:t>
          </a:r>
          <a:endParaRPr lang="en-US" sz="1700" kern="1200" dirty="0"/>
        </a:p>
      </dsp:txBody>
      <dsp:txXfrm>
        <a:off x="366939" y="1196774"/>
        <a:ext cx="2723696" cy="1691139"/>
      </dsp:txXfrm>
    </dsp:sp>
    <dsp:sp modelId="{CCFEAE91-35AA-409F-AAF4-398093F1F4AE}">
      <dsp:nvSpPr>
        <dsp:cNvPr id="0" name=""/>
        <dsp:cNvSpPr/>
      </dsp:nvSpPr>
      <dsp:spPr>
        <a:xfrm>
          <a:off x="3457574" y="845551"/>
          <a:ext cx="2828924" cy="1796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4A0374-A618-4473-9D16-3AB6C660392F}">
      <dsp:nvSpPr>
        <dsp:cNvPr id="0" name=""/>
        <dsp:cNvSpPr/>
      </dsp:nvSpPr>
      <dsp:spPr>
        <a:xfrm>
          <a:off x="3771899" y="1144160"/>
          <a:ext cx="2828924" cy="179636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ar-EG" sz="1700" b="1" i="0" kern="1200" baseline="0" dirty="0"/>
            <a:t>Security</a:t>
          </a:r>
          <a:r>
            <a:rPr lang="ar-EG" sz="1700" b="0" i="0" kern="1200" baseline="0" dirty="0"/>
            <a:t>:</a:t>
          </a:r>
          <a:r>
            <a:rPr lang="en-US" sz="1700" b="0" i="0" kern="1200" baseline="0" dirty="0"/>
            <a:t> adds a layer of security by masking internal IP addresses from external networks</a:t>
          </a:r>
          <a:endParaRPr lang="en-US" sz="1700" kern="1200" dirty="0"/>
        </a:p>
      </dsp:txBody>
      <dsp:txXfrm>
        <a:off x="3824513" y="1196774"/>
        <a:ext cx="2723696" cy="1691139"/>
      </dsp:txXfrm>
    </dsp:sp>
    <dsp:sp modelId="{6D3EC53D-0706-4B1B-9DD1-EAA731E8F0F9}">
      <dsp:nvSpPr>
        <dsp:cNvPr id="0" name=""/>
        <dsp:cNvSpPr/>
      </dsp:nvSpPr>
      <dsp:spPr>
        <a:xfrm>
          <a:off x="6915149" y="845551"/>
          <a:ext cx="2828924" cy="1796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8715D2-08DD-49BA-A3FB-3308E45CC573}">
      <dsp:nvSpPr>
        <dsp:cNvPr id="0" name=""/>
        <dsp:cNvSpPr/>
      </dsp:nvSpPr>
      <dsp:spPr>
        <a:xfrm>
          <a:off x="7229475" y="1144160"/>
          <a:ext cx="2828924" cy="179636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ar-EG" sz="1700" b="1" i="0" kern="1200" baseline="0" dirty="0"/>
            <a:t>Access Control Lists (ACLs)</a:t>
          </a:r>
          <a:endParaRPr lang="en-US" sz="1700" kern="1200" dirty="0"/>
        </a:p>
      </dsp:txBody>
      <dsp:txXfrm>
        <a:off x="7282089" y="1196774"/>
        <a:ext cx="2723696" cy="169113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373574-C07D-48FF-AC71-BC4305622B8B}" type="datetimeFigureOut">
              <a:rPr lang="ar-EG" smtClean="0"/>
              <a:t>16/04/1446</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68372347-16F6-4725-ACE2-30E47ED81D2B}" type="slidenum">
              <a:rPr lang="ar-EG" smtClean="0"/>
              <a:t>‹#›</a:t>
            </a:fld>
            <a:endParaRPr lang="ar-EG"/>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6332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373574-C07D-48FF-AC71-BC4305622B8B}" type="datetimeFigureOut">
              <a:rPr lang="ar-EG" smtClean="0"/>
              <a:t>16/04/1446</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68372347-16F6-4725-ACE2-30E47ED81D2B}" type="slidenum">
              <a:rPr lang="ar-EG" smtClean="0"/>
              <a:t>‹#›</a:t>
            </a:fld>
            <a:endParaRPr lang="ar-EG"/>
          </a:p>
        </p:txBody>
      </p:sp>
    </p:spTree>
    <p:extLst>
      <p:ext uri="{BB962C8B-B14F-4D97-AF65-F5344CB8AC3E}">
        <p14:creationId xmlns:p14="http://schemas.microsoft.com/office/powerpoint/2010/main" val="130665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373574-C07D-48FF-AC71-BC4305622B8B}" type="datetimeFigureOut">
              <a:rPr lang="ar-EG" smtClean="0"/>
              <a:t>16/04/1446</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68372347-16F6-4725-ACE2-30E47ED81D2B}" type="slidenum">
              <a:rPr lang="ar-EG" smtClean="0"/>
              <a:t>‹#›</a:t>
            </a:fld>
            <a:endParaRPr lang="ar-EG"/>
          </a:p>
        </p:txBody>
      </p:sp>
    </p:spTree>
    <p:extLst>
      <p:ext uri="{BB962C8B-B14F-4D97-AF65-F5344CB8AC3E}">
        <p14:creationId xmlns:p14="http://schemas.microsoft.com/office/powerpoint/2010/main" val="1874830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373574-C07D-48FF-AC71-BC4305622B8B}" type="datetimeFigureOut">
              <a:rPr lang="ar-EG" smtClean="0"/>
              <a:t>16/04/1446</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68372347-16F6-4725-ACE2-30E47ED81D2B}" type="slidenum">
              <a:rPr lang="ar-EG" smtClean="0"/>
              <a:t>‹#›</a:t>
            </a:fld>
            <a:endParaRPr lang="ar-EG"/>
          </a:p>
        </p:txBody>
      </p:sp>
    </p:spTree>
    <p:extLst>
      <p:ext uri="{BB962C8B-B14F-4D97-AF65-F5344CB8AC3E}">
        <p14:creationId xmlns:p14="http://schemas.microsoft.com/office/powerpoint/2010/main" val="212084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373574-C07D-48FF-AC71-BC4305622B8B}" type="datetimeFigureOut">
              <a:rPr lang="ar-EG" smtClean="0"/>
              <a:t>16/04/1446</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68372347-16F6-4725-ACE2-30E47ED81D2B}" type="slidenum">
              <a:rPr lang="ar-EG" smtClean="0"/>
              <a:t>‹#›</a:t>
            </a:fld>
            <a:endParaRPr lang="ar-EG"/>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5896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373574-C07D-48FF-AC71-BC4305622B8B}" type="datetimeFigureOut">
              <a:rPr lang="ar-EG" smtClean="0"/>
              <a:t>16/04/1446</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68372347-16F6-4725-ACE2-30E47ED81D2B}" type="slidenum">
              <a:rPr lang="ar-EG" smtClean="0"/>
              <a:t>‹#›</a:t>
            </a:fld>
            <a:endParaRPr lang="ar-EG"/>
          </a:p>
        </p:txBody>
      </p:sp>
    </p:spTree>
    <p:extLst>
      <p:ext uri="{BB962C8B-B14F-4D97-AF65-F5344CB8AC3E}">
        <p14:creationId xmlns:p14="http://schemas.microsoft.com/office/powerpoint/2010/main" val="3060509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373574-C07D-48FF-AC71-BC4305622B8B}" type="datetimeFigureOut">
              <a:rPr lang="ar-EG" smtClean="0"/>
              <a:t>16/04/1446</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68372347-16F6-4725-ACE2-30E47ED81D2B}" type="slidenum">
              <a:rPr lang="ar-EG" smtClean="0"/>
              <a:t>‹#›</a:t>
            </a:fld>
            <a:endParaRPr lang="ar-EG"/>
          </a:p>
        </p:txBody>
      </p:sp>
    </p:spTree>
    <p:extLst>
      <p:ext uri="{BB962C8B-B14F-4D97-AF65-F5344CB8AC3E}">
        <p14:creationId xmlns:p14="http://schemas.microsoft.com/office/powerpoint/2010/main" val="2894715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373574-C07D-48FF-AC71-BC4305622B8B}" type="datetimeFigureOut">
              <a:rPr lang="ar-EG" smtClean="0"/>
              <a:t>16/04/1446</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68372347-16F6-4725-ACE2-30E47ED81D2B}" type="slidenum">
              <a:rPr lang="ar-EG" smtClean="0"/>
              <a:t>‹#›</a:t>
            </a:fld>
            <a:endParaRPr lang="ar-EG"/>
          </a:p>
        </p:txBody>
      </p:sp>
    </p:spTree>
    <p:extLst>
      <p:ext uri="{BB962C8B-B14F-4D97-AF65-F5344CB8AC3E}">
        <p14:creationId xmlns:p14="http://schemas.microsoft.com/office/powerpoint/2010/main" val="2513369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E373574-C07D-48FF-AC71-BC4305622B8B}" type="datetimeFigureOut">
              <a:rPr lang="ar-EG" smtClean="0"/>
              <a:t>16/04/1446</a:t>
            </a:fld>
            <a:endParaRPr lang="ar-EG"/>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ar-EG"/>
          </a:p>
        </p:txBody>
      </p:sp>
      <p:sp>
        <p:nvSpPr>
          <p:cNvPr id="9" name="Slide Number Placeholder 8"/>
          <p:cNvSpPr>
            <a:spLocks noGrp="1"/>
          </p:cNvSpPr>
          <p:nvPr>
            <p:ph type="sldNum" sz="quarter" idx="12"/>
          </p:nvPr>
        </p:nvSpPr>
        <p:spPr/>
        <p:txBody>
          <a:bodyPr/>
          <a:lstStyle/>
          <a:p>
            <a:fld id="{68372347-16F6-4725-ACE2-30E47ED81D2B}" type="slidenum">
              <a:rPr lang="ar-EG" smtClean="0"/>
              <a:t>‹#›</a:t>
            </a:fld>
            <a:endParaRPr lang="ar-EG"/>
          </a:p>
        </p:txBody>
      </p:sp>
    </p:spTree>
    <p:extLst>
      <p:ext uri="{BB962C8B-B14F-4D97-AF65-F5344CB8AC3E}">
        <p14:creationId xmlns:p14="http://schemas.microsoft.com/office/powerpoint/2010/main" val="3948933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E373574-C07D-48FF-AC71-BC4305622B8B}" type="datetimeFigureOut">
              <a:rPr lang="ar-EG" smtClean="0"/>
              <a:t>16/04/1446</a:t>
            </a:fld>
            <a:endParaRPr lang="ar-EG"/>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ar-EG"/>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8372347-16F6-4725-ACE2-30E47ED81D2B}" type="slidenum">
              <a:rPr lang="ar-EG" smtClean="0"/>
              <a:t>‹#›</a:t>
            </a:fld>
            <a:endParaRPr lang="ar-EG"/>
          </a:p>
        </p:txBody>
      </p:sp>
    </p:spTree>
    <p:extLst>
      <p:ext uri="{BB962C8B-B14F-4D97-AF65-F5344CB8AC3E}">
        <p14:creationId xmlns:p14="http://schemas.microsoft.com/office/powerpoint/2010/main" val="2556942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373574-C07D-48FF-AC71-BC4305622B8B}" type="datetimeFigureOut">
              <a:rPr lang="ar-EG" smtClean="0"/>
              <a:t>16/04/1446</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68372347-16F6-4725-ACE2-30E47ED81D2B}" type="slidenum">
              <a:rPr lang="ar-EG" smtClean="0"/>
              <a:t>‹#›</a:t>
            </a:fld>
            <a:endParaRPr lang="ar-EG"/>
          </a:p>
        </p:txBody>
      </p:sp>
    </p:spTree>
    <p:extLst>
      <p:ext uri="{BB962C8B-B14F-4D97-AF65-F5344CB8AC3E}">
        <p14:creationId xmlns:p14="http://schemas.microsoft.com/office/powerpoint/2010/main" val="2152556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E373574-C07D-48FF-AC71-BC4305622B8B}" type="datetimeFigureOut">
              <a:rPr lang="ar-EG" smtClean="0"/>
              <a:t>16/04/1446</a:t>
            </a:fld>
            <a:endParaRPr lang="ar-EG"/>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ar-EG"/>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8372347-16F6-4725-ACE2-30E47ED81D2B}" type="slidenum">
              <a:rPr lang="ar-EG" smtClean="0"/>
              <a:t>‹#›</a:t>
            </a:fld>
            <a:endParaRPr lang="ar-EG"/>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818783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A6551-C046-62E8-B1B0-05DB0D0E8106}"/>
              </a:ext>
            </a:extLst>
          </p:cNvPr>
          <p:cNvSpPr>
            <a:spLocks noGrp="1"/>
          </p:cNvSpPr>
          <p:nvPr>
            <p:ph type="ctrTitle"/>
          </p:nvPr>
        </p:nvSpPr>
        <p:spPr>
          <a:xfrm>
            <a:off x="3333135" y="348445"/>
            <a:ext cx="5722375" cy="796644"/>
          </a:xfrm>
        </p:spPr>
        <p:txBody>
          <a:bodyPr>
            <a:normAutofit fontScale="90000"/>
          </a:bodyPr>
          <a:lstStyle/>
          <a:p>
            <a:r>
              <a:rPr lang="en-US" sz="3600" b="1" dirty="0">
                <a:effectLst/>
                <a:latin typeface="Bell MT" panose="02020503060305020303" pitchFamily="18" charset="0"/>
                <a:ea typeface="Aptos" panose="020B0004020202020204" pitchFamily="34" charset="0"/>
              </a:rPr>
              <a:t>University Campus Networking</a:t>
            </a:r>
            <a:endParaRPr lang="ar-EG" sz="3600" b="1" dirty="0">
              <a:latin typeface="Bell MT" panose="02020503060305020303" pitchFamily="18" charset="0"/>
            </a:endParaRPr>
          </a:p>
        </p:txBody>
      </p:sp>
      <p:sp>
        <p:nvSpPr>
          <p:cNvPr id="3" name="Subtitle 2">
            <a:extLst>
              <a:ext uri="{FF2B5EF4-FFF2-40B4-BE49-F238E27FC236}">
                <a16:creationId xmlns:a16="http://schemas.microsoft.com/office/drawing/2014/main" id="{009DA62A-B217-5BAC-A104-5F9E886301AC}"/>
              </a:ext>
            </a:extLst>
          </p:cNvPr>
          <p:cNvSpPr>
            <a:spLocks noGrp="1"/>
          </p:cNvSpPr>
          <p:nvPr>
            <p:ph type="subTitle" idx="1"/>
          </p:nvPr>
        </p:nvSpPr>
        <p:spPr>
          <a:xfrm>
            <a:off x="870053" y="2172930"/>
            <a:ext cx="9144000" cy="3305510"/>
          </a:xfrm>
        </p:spPr>
        <p:txBody>
          <a:bodyPr>
            <a:normAutofit fontScale="40000" lnSpcReduction="20000"/>
          </a:bodyPr>
          <a:lstStyle/>
          <a:p>
            <a:pPr algn="l">
              <a:lnSpc>
                <a:spcPct val="107000"/>
              </a:lnSpc>
              <a:spcAft>
                <a:spcPts val="800"/>
              </a:spcAft>
            </a:pPr>
            <a:r>
              <a:rPr lang="en-US" sz="5100" b="1" spc="-50" dirty="0">
                <a:solidFill>
                  <a:schemeClr val="tx1">
                    <a:lumMod val="85000"/>
                    <a:lumOff val="15000"/>
                  </a:schemeClr>
                </a:solidFill>
                <a:latin typeface="Bell MT" panose="02020503060305020303" pitchFamily="18" charset="0"/>
                <a:cs typeface="+mj-cs"/>
              </a:rPr>
              <a:t>Team (3):</a:t>
            </a:r>
          </a:p>
          <a:p>
            <a:pPr algn="l">
              <a:lnSpc>
                <a:spcPct val="107000"/>
              </a:lnSpc>
              <a:spcAft>
                <a:spcPts val="800"/>
              </a:spcAft>
            </a:pPr>
            <a:r>
              <a:rPr lang="en-US" sz="5100" spc="-50" dirty="0" err="1">
                <a:solidFill>
                  <a:schemeClr val="tx1">
                    <a:lumMod val="85000"/>
                    <a:lumOff val="15000"/>
                  </a:schemeClr>
                </a:solidFill>
                <a:latin typeface="Bell MT" panose="02020503060305020303" pitchFamily="18" charset="0"/>
                <a:cs typeface="+mj-cs"/>
              </a:rPr>
              <a:t>Hend</a:t>
            </a:r>
            <a:r>
              <a:rPr lang="en-US" sz="5100" spc="-50" dirty="0">
                <a:solidFill>
                  <a:schemeClr val="tx1">
                    <a:lumMod val="85000"/>
                    <a:lumOff val="15000"/>
                  </a:schemeClr>
                </a:solidFill>
                <a:latin typeface="Bell MT" panose="02020503060305020303" pitchFamily="18" charset="0"/>
                <a:cs typeface="+mj-cs"/>
              </a:rPr>
              <a:t> Mostafa </a:t>
            </a:r>
            <a:r>
              <a:rPr lang="en-US" sz="5100" spc="-50" dirty="0" err="1">
                <a:solidFill>
                  <a:schemeClr val="tx1">
                    <a:lumMod val="85000"/>
                    <a:lumOff val="15000"/>
                  </a:schemeClr>
                </a:solidFill>
                <a:latin typeface="Bell MT" panose="02020503060305020303" pitchFamily="18" charset="0"/>
                <a:cs typeface="+mj-cs"/>
              </a:rPr>
              <a:t>tawfik</a:t>
            </a:r>
            <a:r>
              <a:rPr lang="en-US" sz="5100" spc="-50" dirty="0">
                <a:solidFill>
                  <a:schemeClr val="tx1">
                    <a:lumMod val="85000"/>
                    <a:lumOff val="15000"/>
                  </a:schemeClr>
                </a:solidFill>
                <a:latin typeface="Bell MT" panose="02020503060305020303" pitchFamily="18" charset="0"/>
                <a:cs typeface="+mj-cs"/>
              </a:rPr>
              <a:t> Mohamed</a:t>
            </a:r>
          </a:p>
          <a:p>
            <a:pPr algn="l">
              <a:lnSpc>
                <a:spcPct val="107000"/>
              </a:lnSpc>
              <a:spcAft>
                <a:spcPts val="800"/>
              </a:spcAft>
            </a:pPr>
            <a:r>
              <a:rPr lang="en-US" sz="5100" spc="-50" dirty="0">
                <a:solidFill>
                  <a:schemeClr val="tx1">
                    <a:lumMod val="85000"/>
                    <a:lumOff val="15000"/>
                  </a:schemeClr>
                </a:solidFill>
                <a:latin typeface="Bell MT" panose="02020503060305020303" pitchFamily="18" charset="0"/>
                <a:cs typeface="+mj-cs"/>
              </a:rPr>
              <a:t>Yasmin </a:t>
            </a:r>
            <a:r>
              <a:rPr lang="en-US" sz="5100" spc="-50" dirty="0" err="1">
                <a:solidFill>
                  <a:schemeClr val="tx1">
                    <a:lumMod val="85000"/>
                    <a:lumOff val="15000"/>
                  </a:schemeClr>
                </a:solidFill>
                <a:latin typeface="Bell MT" panose="02020503060305020303" pitchFamily="18" charset="0"/>
                <a:cs typeface="+mj-cs"/>
              </a:rPr>
              <a:t>AbdulMonem</a:t>
            </a:r>
            <a:r>
              <a:rPr lang="en-US" sz="5100" spc="-50" dirty="0">
                <a:solidFill>
                  <a:schemeClr val="tx1">
                    <a:lumMod val="85000"/>
                    <a:lumOff val="15000"/>
                  </a:schemeClr>
                </a:solidFill>
                <a:latin typeface="Bell MT" panose="02020503060305020303" pitchFamily="18" charset="0"/>
                <a:cs typeface="+mj-cs"/>
              </a:rPr>
              <a:t> </a:t>
            </a:r>
            <a:r>
              <a:rPr lang="en-US" sz="5100" spc="-50" dirty="0" err="1">
                <a:solidFill>
                  <a:schemeClr val="tx1">
                    <a:lumMod val="85000"/>
                    <a:lumOff val="15000"/>
                  </a:schemeClr>
                </a:solidFill>
                <a:latin typeface="Bell MT" panose="02020503060305020303" pitchFamily="18" charset="0"/>
                <a:cs typeface="+mj-cs"/>
              </a:rPr>
              <a:t>AbdulRahman</a:t>
            </a:r>
            <a:r>
              <a:rPr lang="en-US" sz="5100" spc="-50" dirty="0">
                <a:solidFill>
                  <a:schemeClr val="tx1">
                    <a:lumMod val="85000"/>
                    <a:lumOff val="15000"/>
                  </a:schemeClr>
                </a:solidFill>
                <a:latin typeface="Bell MT" panose="02020503060305020303" pitchFamily="18" charset="0"/>
                <a:cs typeface="+mj-cs"/>
              </a:rPr>
              <a:t> Azab</a:t>
            </a:r>
          </a:p>
          <a:p>
            <a:pPr>
              <a:lnSpc>
                <a:spcPct val="107000"/>
              </a:lnSpc>
              <a:spcAft>
                <a:spcPts val="800"/>
              </a:spcAft>
            </a:pPr>
            <a:r>
              <a:rPr lang="en-US" sz="5100" spc="-50" dirty="0">
                <a:solidFill>
                  <a:schemeClr val="tx1">
                    <a:lumMod val="85000"/>
                    <a:lumOff val="15000"/>
                  </a:schemeClr>
                </a:solidFill>
                <a:latin typeface="Bell MT" panose="02020503060305020303" pitchFamily="18" charset="0"/>
                <a:cs typeface="+mj-cs"/>
              </a:rPr>
              <a:t>Nashwa </a:t>
            </a:r>
            <a:r>
              <a:rPr lang="en-US" sz="5100" spc="-50" dirty="0" err="1">
                <a:solidFill>
                  <a:schemeClr val="tx1">
                    <a:lumMod val="85000"/>
                    <a:lumOff val="15000"/>
                  </a:schemeClr>
                </a:solidFill>
                <a:latin typeface="Bell MT" panose="02020503060305020303" pitchFamily="18" charset="0"/>
                <a:cs typeface="+mj-cs"/>
              </a:rPr>
              <a:t>Eltokhy</a:t>
            </a:r>
            <a:r>
              <a:rPr lang="en-US" sz="5100" spc="-50" dirty="0">
                <a:solidFill>
                  <a:schemeClr val="tx1">
                    <a:lumMod val="85000"/>
                    <a:lumOff val="15000"/>
                  </a:schemeClr>
                </a:solidFill>
                <a:latin typeface="Bell MT" panose="02020503060305020303" pitchFamily="18" charset="0"/>
                <a:cs typeface="+mj-cs"/>
              </a:rPr>
              <a:t> Adly Barak</a:t>
            </a:r>
          </a:p>
          <a:p>
            <a:pPr>
              <a:lnSpc>
                <a:spcPct val="107000"/>
              </a:lnSpc>
              <a:spcAft>
                <a:spcPts val="800"/>
              </a:spcAft>
            </a:pPr>
            <a:r>
              <a:rPr lang="en-US" sz="5100" spc="-50" dirty="0">
                <a:solidFill>
                  <a:schemeClr val="tx1">
                    <a:lumMod val="85000"/>
                    <a:lumOff val="15000"/>
                  </a:schemeClr>
                </a:solidFill>
                <a:latin typeface="Bell MT" panose="02020503060305020303" pitchFamily="18" charset="0"/>
                <a:cs typeface="+mj-cs"/>
              </a:rPr>
              <a:t>Christeen Nader </a:t>
            </a:r>
            <a:r>
              <a:rPr lang="en-US" sz="5100" spc="-50" dirty="0" err="1">
                <a:solidFill>
                  <a:schemeClr val="tx1">
                    <a:lumMod val="85000"/>
                    <a:lumOff val="15000"/>
                  </a:schemeClr>
                </a:solidFill>
                <a:latin typeface="Bell MT" panose="02020503060305020303" pitchFamily="18" charset="0"/>
                <a:cs typeface="+mj-cs"/>
              </a:rPr>
              <a:t>Melek</a:t>
            </a:r>
            <a:r>
              <a:rPr lang="en-US" sz="5100" spc="-50" dirty="0">
                <a:solidFill>
                  <a:schemeClr val="tx1">
                    <a:lumMod val="85000"/>
                    <a:lumOff val="15000"/>
                  </a:schemeClr>
                </a:solidFill>
                <a:latin typeface="Bell MT" panose="02020503060305020303" pitchFamily="18" charset="0"/>
                <a:cs typeface="+mj-cs"/>
              </a:rPr>
              <a:t> </a:t>
            </a:r>
            <a:r>
              <a:rPr lang="en-US" sz="5100" spc="-50" dirty="0" err="1">
                <a:solidFill>
                  <a:schemeClr val="tx1">
                    <a:lumMod val="85000"/>
                    <a:lumOff val="15000"/>
                  </a:schemeClr>
                </a:solidFill>
                <a:latin typeface="Bell MT" panose="02020503060305020303" pitchFamily="18" charset="0"/>
                <a:cs typeface="+mj-cs"/>
              </a:rPr>
              <a:t>yasa</a:t>
            </a:r>
            <a:endParaRPr lang="en-US" sz="5100" spc="-50" dirty="0">
              <a:solidFill>
                <a:schemeClr val="tx1">
                  <a:lumMod val="85000"/>
                  <a:lumOff val="15000"/>
                </a:schemeClr>
              </a:solidFill>
              <a:latin typeface="Bell MT" panose="02020503060305020303" pitchFamily="18" charset="0"/>
              <a:cs typeface="+mj-cs"/>
            </a:endParaRPr>
          </a:p>
          <a:p>
            <a:pPr>
              <a:lnSpc>
                <a:spcPct val="107000"/>
              </a:lnSpc>
              <a:spcAft>
                <a:spcPts val="800"/>
              </a:spcAft>
            </a:pPr>
            <a:r>
              <a:rPr lang="en-US" sz="5100" spc="-50" dirty="0">
                <a:solidFill>
                  <a:schemeClr val="tx1">
                    <a:lumMod val="85000"/>
                    <a:lumOff val="15000"/>
                  </a:schemeClr>
                </a:solidFill>
                <a:latin typeface="Bell MT" panose="02020503060305020303" pitchFamily="18" charset="0"/>
                <a:cs typeface="+mj-cs"/>
              </a:rPr>
              <a:t>Faiza </a:t>
            </a:r>
            <a:r>
              <a:rPr lang="en-US" sz="5100" spc="-50" dirty="0" err="1">
                <a:solidFill>
                  <a:schemeClr val="tx1">
                    <a:lumMod val="85000"/>
                    <a:lumOff val="15000"/>
                  </a:schemeClr>
                </a:solidFill>
                <a:latin typeface="Bell MT" panose="02020503060305020303" pitchFamily="18" charset="0"/>
                <a:cs typeface="+mj-cs"/>
              </a:rPr>
              <a:t>adel</a:t>
            </a:r>
            <a:r>
              <a:rPr lang="en-US" sz="5100" spc="-50" dirty="0">
                <a:solidFill>
                  <a:schemeClr val="tx1">
                    <a:lumMod val="85000"/>
                    <a:lumOff val="15000"/>
                  </a:schemeClr>
                </a:solidFill>
                <a:latin typeface="Bell MT" panose="02020503060305020303" pitchFamily="18" charset="0"/>
                <a:cs typeface="+mj-cs"/>
              </a:rPr>
              <a:t> </a:t>
            </a:r>
            <a:r>
              <a:rPr lang="en-US" sz="5100" spc="-50" dirty="0" err="1">
                <a:solidFill>
                  <a:schemeClr val="tx1">
                    <a:lumMod val="85000"/>
                    <a:lumOff val="15000"/>
                  </a:schemeClr>
                </a:solidFill>
                <a:latin typeface="Bell MT" panose="02020503060305020303" pitchFamily="18" charset="0"/>
                <a:cs typeface="+mj-cs"/>
              </a:rPr>
              <a:t>emam</a:t>
            </a:r>
            <a:endParaRPr lang="en-US" sz="5100" spc="-50" dirty="0">
              <a:solidFill>
                <a:schemeClr val="tx1">
                  <a:lumMod val="85000"/>
                  <a:lumOff val="15000"/>
                </a:schemeClr>
              </a:solidFill>
              <a:latin typeface="Bell MT" panose="02020503060305020303" pitchFamily="18" charset="0"/>
              <a:cs typeface="+mj-cs"/>
            </a:endParaRPr>
          </a:p>
          <a:p>
            <a:endParaRPr lang="ar-EG" dirty="0">
              <a:solidFill>
                <a:schemeClr val="tx1"/>
              </a:solidFill>
              <a:latin typeface="Arial Black" panose="020B0A04020102020204" pitchFamily="34" charset="0"/>
              <a:ea typeface="ADLaM Display" panose="020F0502020204030204" pitchFamily="2" charset="0"/>
              <a:cs typeface="ADLaM Display" panose="020F0502020204030204" pitchFamily="2" charset="0"/>
            </a:endParaRPr>
          </a:p>
        </p:txBody>
      </p:sp>
      <p:sp>
        <p:nvSpPr>
          <p:cNvPr id="4" name="Rectangle 2">
            <a:extLst>
              <a:ext uri="{FF2B5EF4-FFF2-40B4-BE49-F238E27FC236}">
                <a16:creationId xmlns:a16="http://schemas.microsoft.com/office/drawing/2014/main" id="{7EB17894-5AAE-1D05-0685-21624861F18F}"/>
              </a:ext>
            </a:extLst>
          </p:cNvPr>
          <p:cNvSpPr>
            <a:spLocks noChangeArrowheads="1"/>
          </p:cNvSpPr>
          <p:nvPr/>
        </p:nvSpPr>
        <p:spPr bwMode="auto">
          <a:xfrm>
            <a:off x="0" y="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EG"/>
          </a:p>
        </p:txBody>
      </p:sp>
      <p:pic>
        <p:nvPicPr>
          <p:cNvPr id="1025" name="Picture 2">
            <a:extLst>
              <a:ext uri="{FF2B5EF4-FFF2-40B4-BE49-F238E27FC236}">
                <a16:creationId xmlns:a16="http://schemas.microsoft.com/office/drawing/2014/main" id="{BBC320CF-026F-9BB1-E419-230C2BB698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053" y="380149"/>
            <a:ext cx="860425" cy="7921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EF453569-C113-B702-94C9-FF4783DB6A94}"/>
              </a:ext>
            </a:extLst>
          </p:cNvPr>
          <p:cNvSpPr>
            <a:spLocks noChangeArrowheads="1"/>
          </p:cNvSpPr>
          <p:nvPr/>
        </p:nvSpPr>
        <p:spPr bwMode="auto">
          <a:xfrm>
            <a:off x="0" y="124936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EG"/>
          </a:p>
        </p:txBody>
      </p:sp>
    </p:spTree>
    <p:extLst>
      <p:ext uri="{BB962C8B-B14F-4D97-AF65-F5344CB8AC3E}">
        <p14:creationId xmlns:p14="http://schemas.microsoft.com/office/powerpoint/2010/main" val="3316906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92C7479-474E-5C6F-47CE-9ED8CF6BD955}"/>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75A94E6-DC37-AEF4-CF99-CD4A78BB1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E936DE6C-E892-F15D-0A72-51BFF2711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ar-EG" sz="18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sp>
        <p:nvSpPr>
          <p:cNvPr id="2" name="Title 1">
            <a:extLst>
              <a:ext uri="{FF2B5EF4-FFF2-40B4-BE49-F238E27FC236}">
                <a16:creationId xmlns:a16="http://schemas.microsoft.com/office/drawing/2014/main" id="{DF3136E8-18AF-7E41-3AD3-D4CBA0BBE99D}"/>
              </a:ext>
            </a:extLst>
          </p:cNvPr>
          <p:cNvSpPr>
            <a:spLocks noGrp="1"/>
          </p:cNvSpPr>
          <p:nvPr>
            <p:ph type="title"/>
          </p:nvPr>
        </p:nvSpPr>
        <p:spPr>
          <a:xfrm>
            <a:off x="492370" y="605896"/>
            <a:ext cx="3084844" cy="5646208"/>
          </a:xfrm>
        </p:spPr>
        <p:txBody>
          <a:bodyPr anchor="ctr">
            <a:normAutofit/>
          </a:bodyPr>
          <a:lstStyle/>
          <a:p>
            <a:r>
              <a:rPr lang="en-US" sz="3600" dirty="0">
                <a:solidFill>
                  <a:srgbClr val="FFFFFF"/>
                </a:solidFill>
              </a:rPr>
              <a:t>Security features : </a:t>
            </a:r>
            <a:endParaRPr lang="ar-EG" sz="3600" dirty="0">
              <a:solidFill>
                <a:srgbClr val="FFFFFF"/>
              </a:solidFill>
            </a:endParaRPr>
          </a:p>
        </p:txBody>
      </p:sp>
      <p:sp>
        <p:nvSpPr>
          <p:cNvPr id="22" name="Rectangle 21">
            <a:extLst>
              <a:ext uri="{FF2B5EF4-FFF2-40B4-BE49-F238E27FC236}">
                <a16:creationId xmlns:a16="http://schemas.microsoft.com/office/drawing/2014/main" id="{E927D90C-4BEA-599E-C1E5-2BC952FAE0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ar-EG" sz="18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sp>
        <p:nvSpPr>
          <p:cNvPr id="23" name="Rectangle 1">
            <a:extLst>
              <a:ext uri="{FF2B5EF4-FFF2-40B4-BE49-F238E27FC236}">
                <a16:creationId xmlns:a16="http://schemas.microsoft.com/office/drawing/2014/main" id="{12FA0D11-3E67-0142-FEEF-A6E67B0FAEE8}"/>
              </a:ext>
            </a:extLst>
          </p:cNvPr>
          <p:cNvSpPr>
            <a:spLocks noGrp="1" noChangeArrowheads="1"/>
          </p:cNvSpPr>
          <p:nvPr>
            <p:ph idx="1"/>
          </p:nvPr>
        </p:nvSpPr>
        <p:spPr bwMode="auto">
          <a:xfrm>
            <a:off x="4742016" y="605896"/>
            <a:ext cx="6413663" cy="564620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indent="0" algn="ctr" rtl="0" eaLnBrk="0" fontAlgn="base" hangingPunct="0">
              <a:lnSpc>
                <a:spcPct val="100000"/>
              </a:lnSpc>
              <a:spcBef>
                <a:spcPct val="0"/>
              </a:spcBef>
              <a:spcAft>
                <a:spcPts val="600"/>
              </a:spcAft>
              <a:buClrTx/>
              <a:buSzTx/>
              <a:buNone/>
            </a:pPr>
            <a:r>
              <a:rPr lang="en-US" sz="2400" b="1" i="0" baseline="0" dirty="0"/>
              <a:t>Port security </a:t>
            </a:r>
            <a:r>
              <a:rPr lang="en-US" sz="2000" b="0" i="0" baseline="0" dirty="0"/>
              <a:t>: </a:t>
            </a:r>
          </a:p>
          <a:p>
            <a:pPr marL="0" indent="0" algn="ctr" rtl="0" eaLnBrk="0" fontAlgn="base" hangingPunct="0">
              <a:lnSpc>
                <a:spcPct val="100000"/>
              </a:lnSpc>
              <a:spcBef>
                <a:spcPct val="0"/>
              </a:spcBef>
              <a:spcAft>
                <a:spcPts val="600"/>
              </a:spcAft>
              <a:buClrTx/>
              <a:buSzTx/>
              <a:buNone/>
            </a:pPr>
            <a:r>
              <a:rPr lang="en-US" sz="2000" b="0" i="0" baseline="0" dirty="0"/>
              <a:t>implementing switchport security (port-security) to control access .</a:t>
            </a:r>
          </a:p>
          <a:p>
            <a:pPr marL="0" indent="0" algn="ctr" rtl="0" eaLnBrk="0" fontAlgn="base" hangingPunct="0">
              <a:lnSpc>
                <a:spcPct val="100000"/>
              </a:lnSpc>
              <a:spcBef>
                <a:spcPct val="0"/>
              </a:spcBef>
              <a:spcAft>
                <a:spcPts val="600"/>
              </a:spcAft>
              <a:buClrTx/>
              <a:buSzTx/>
              <a:buNone/>
            </a:pPr>
            <a:endParaRPr lang="en-US" dirty="0"/>
          </a:p>
          <a:p>
            <a:pPr marL="0" indent="0" algn="ctr" rtl="0" eaLnBrk="0" fontAlgn="base" hangingPunct="0">
              <a:lnSpc>
                <a:spcPct val="100000"/>
              </a:lnSpc>
              <a:spcBef>
                <a:spcPct val="0"/>
              </a:spcBef>
              <a:spcAft>
                <a:spcPts val="600"/>
              </a:spcAft>
              <a:buClrTx/>
              <a:buSzTx/>
              <a:buNone/>
            </a:pPr>
            <a:endParaRPr lang="en-US" sz="2000" b="0" i="0" baseline="0" dirty="0"/>
          </a:p>
          <a:p>
            <a:pPr marL="0" indent="0" algn="ctr" rtl="0" eaLnBrk="0" fontAlgn="base" hangingPunct="0">
              <a:lnSpc>
                <a:spcPct val="100000"/>
              </a:lnSpc>
              <a:spcBef>
                <a:spcPct val="0"/>
              </a:spcBef>
              <a:spcAft>
                <a:spcPts val="600"/>
              </a:spcAft>
              <a:buClrTx/>
              <a:buSzTx/>
              <a:buNone/>
            </a:pPr>
            <a:endParaRPr lang="en-US" dirty="0"/>
          </a:p>
          <a:p>
            <a:pPr lvl="0" algn="l"/>
            <a:r>
              <a:rPr lang="en-US" sz="2400" b="1" dirty="0"/>
              <a:t>                                  SSH Access </a:t>
            </a:r>
            <a:r>
              <a:rPr lang="en-US" sz="3200" dirty="0"/>
              <a:t>:      </a:t>
            </a:r>
          </a:p>
          <a:p>
            <a:pPr lvl="0" algn="l"/>
            <a:r>
              <a:rPr lang="en-US" sz="2000" dirty="0"/>
              <a:t>                     secure shell for remote management</a:t>
            </a:r>
          </a:p>
          <a:p>
            <a:pPr marL="0" indent="0" algn="ctr" rtl="0" eaLnBrk="0" fontAlgn="base" hangingPunct="0">
              <a:lnSpc>
                <a:spcPct val="100000"/>
              </a:lnSpc>
              <a:spcBef>
                <a:spcPct val="0"/>
              </a:spcBef>
              <a:spcAft>
                <a:spcPts val="600"/>
              </a:spcAft>
              <a:buClrTx/>
              <a:buSzTx/>
              <a:buNone/>
            </a:pPr>
            <a:endParaRPr lang="en-US" sz="2000" b="0" i="0" baseline="0" dirty="0"/>
          </a:p>
          <a:p>
            <a:pPr marL="0" indent="0" algn="ctr" rtl="0" eaLnBrk="0" fontAlgn="base" hangingPunct="0">
              <a:lnSpc>
                <a:spcPct val="100000"/>
              </a:lnSpc>
              <a:spcBef>
                <a:spcPct val="0"/>
              </a:spcBef>
              <a:spcAft>
                <a:spcPts val="600"/>
              </a:spcAft>
              <a:buClrTx/>
              <a:buSzTx/>
              <a:buNone/>
            </a:pPr>
            <a:endParaRPr lang="en-US" dirty="0"/>
          </a:p>
          <a:p>
            <a:pPr algn="ctr" rtl="0" eaLnBrk="0" fontAlgn="base" hangingPunct="0">
              <a:lnSpc>
                <a:spcPct val="100000"/>
              </a:lnSpc>
              <a:spcBef>
                <a:spcPct val="0"/>
              </a:spcBef>
              <a:spcAft>
                <a:spcPts val="600"/>
              </a:spcAft>
              <a:buClrTx/>
              <a:buSzTx/>
            </a:pPr>
            <a:endParaRPr kumimoji="0" lang="ar-EG" altLang="ar-EG"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165915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882463-21A5-F5D4-0359-858501A422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615096-B8A7-2F7F-6065-0C314BB1C005}"/>
              </a:ext>
            </a:extLst>
          </p:cNvPr>
          <p:cNvSpPr>
            <a:spLocks noGrp="1"/>
          </p:cNvSpPr>
          <p:nvPr>
            <p:ph type="title"/>
          </p:nvPr>
        </p:nvSpPr>
        <p:spPr/>
        <p:txBody>
          <a:bodyPr/>
          <a:lstStyle/>
          <a:p>
            <a:r>
              <a:rPr lang="en-US" dirty="0"/>
              <a:t>Additional Services</a:t>
            </a:r>
            <a:endParaRPr lang="ar-EG" dirty="0"/>
          </a:p>
        </p:txBody>
      </p:sp>
      <p:sp>
        <p:nvSpPr>
          <p:cNvPr id="3" name="Content Placeholder 2">
            <a:extLst>
              <a:ext uri="{FF2B5EF4-FFF2-40B4-BE49-F238E27FC236}">
                <a16:creationId xmlns:a16="http://schemas.microsoft.com/office/drawing/2014/main" id="{756CFE8B-93DF-BEF1-453C-7778399A0157}"/>
              </a:ext>
            </a:extLst>
          </p:cNvPr>
          <p:cNvSpPr>
            <a:spLocks noGrp="1"/>
          </p:cNvSpPr>
          <p:nvPr>
            <p:ph idx="1"/>
          </p:nvPr>
        </p:nvSpPr>
        <p:spPr/>
        <p:txBody>
          <a:bodyPr/>
          <a:lstStyle/>
          <a:p>
            <a:pPr marL="0" indent="0" algn="l">
              <a:buNone/>
            </a:pPr>
            <a:r>
              <a:rPr lang="en-US" b="1" dirty="0"/>
              <a:t>Email Server</a:t>
            </a:r>
            <a:r>
              <a:rPr lang="en-US" dirty="0"/>
              <a:t>: Setup for managing university email communication.</a:t>
            </a:r>
          </a:p>
          <a:p>
            <a:pPr marL="457200" lvl="1" indent="0" algn="l">
              <a:buNone/>
            </a:pPr>
            <a:endParaRPr lang="en-US" dirty="0"/>
          </a:p>
          <a:p>
            <a:pPr marL="0" indent="0" algn="l">
              <a:buNone/>
            </a:pPr>
            <a:r>
              <a:rPr lang="en-US" b="1" dirty="0"/>
              <a:t>DNS Server</a:t>
            </a:r>
            <a:r>
              <a:rPr lang="en-US" dirty="0"/>
              <a:t>: Name resolution for internal and external access.</a:t>
            </a:r>
          </a:p>
          <a:p>
            <a:pPr marL="0" indent="0" algn="l">
              <a:buNone/>
            </a:pPr>
            <a:endParaRPr lang="en-US" dirty="0"/>
          </a:p>
          <a:p>
            <a:pPr marL="0" indent="0" algn="l">
              <a:buNone/>
            </a:pPr>
            <a:r>
              <a:rPr lang="en-US" b="1" dirty="0"/>
              <a:t>Site-to-Site VPN</a:t>
            </a:r>
            <a:r>
              <a:rPr lang="en-US" dirty="0"/>
              <a:t>: IPsec VPN to secure communication between campuses.</a:t>
            </a:r>
          </a:p>
          <a:p>
            <a:pPr marL="0" indent="0" algn="l">
              <a:buNone/>
            </a:pPr>
            <a:endParaRPr lang="en-US" dirty="0"/>
          </a:p>
          <a:p>
            <a:endParaRPr lang="ar-EG" dirty="0"/>
          </a:p>
        </p:txBody>
      </p:sp>
    </p:spTree>
    <p:extLst>
      <p:ext uri="{BB962C8B-B14F-4D97-AF65-F5344CB8AC3E}">
        <p14:creationId xmlns:p14="http://schemas.microsoft.com/office/powerpoint/2010/main" val="3296805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5928C3-95D6-0A7D-9FF8-0F80C817F2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C0E77A-E823-E0C3-7E99-3D1245927477}"/>
              </a:ext>
            </a:extLst>
          </p:cNvPr>
          <p:cNvSpPr>
            <a:spLocks noGrp="1"/>
          </p:cNvSpPr>
          <p:nvPr>
            <p:ph type="title"/>
          </p:nvPr>
        </p:nvSpPr>
        <p:spPr>
          <a:xfrm>
            <a:off x="3949262" y="394138"/>
            <a:ext cx="5060731" cy="1497725"/>
          </a:xfrm>
        </p:spPr>
        <p:txBody>
          <a:bodyPr/>
          <a:lstStyle/>
          <a:p>
            <a:r>
              <a:rPr lang="en-US" b="1" dirty="0"/>
              <a:t>Testing &amp; Validation</a:t>
            </a:r>
            <a:br>
              <a:rPr lang="en-US" b="1" dirty="0"/>
            </a:br>
            <a:endParaRPr lang="ar-EG" dirty="0"/>
          </a:p>
        </p:txBody>
      </p:sp>
      <p:sp>
        <p:nvSpPr>
          <p:cNvPr id="4" name="Rectangle 1">
            <a:extLst>
              <a:ext uri="{FF2B5EF4-FFF2-40B4-BE49-F238E27FC236}">
                <a16:creationId xmlns:a16="http://schemas.microsoft.com/office/drawing/2014/main" id="{5FBA5171-93D4-359B-A9F7-5114B5871238}"/>
              </a:ext>
            </a:extLst>
          </p:cNvPr>
          <p:cNvSpPr>
            <a:spLocks noGrp="1" noChangeArrowheads="1"/>
          </p:cNvSpPr>
          <p:nvPr>
            <p:ph idx="1"/>
          </p:nvPr>
        </p:nvSpPr>
        <p:spPr bwMode="auto">
          <a:xfrm>
            <a:off x="1954924" y="2287755"/>
            <a:ext cx="941201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ar-EG" altLang="ar-EG" sz="1800" b="1" i="0" u="none" strike="noStrike" cap="none" normalizeH="0" baseline="0" dirty="0">
                <a:ln>
                  <a:noFill/>
                </a:ln>
                <a:solidFill>
                  <a:schemeClr val="tx1"/>
                </a:solidFill>
                <a:effectLst/>
                <a:latin typeface="Arial" panose="020B0604020202020204" pitchFamily="34" charset="0"/>
              </a:rPr>
              <a:t>Importance of Testing</a:t>
            </a:r>
            <a:r>
              <a:rPr lang="ar-EG" altLang="ar-EG" sz="1800" b="1" dirty="0">
                <a:solidFill>
                  <a:schemeClr val="tx1"/>
                </a:solidFill>
                <a:latin typeface="Arial" panose="020B0604020202020204" pitchFamily="34" charset="0"/>
              </a:rPr>
              <a:t>: </a:t>
            </a:r>
            <a:r>
              <a:rPr kumimoji="0" lang="ar-EG" altLang="ar-EG" sz="1800" b="0" i="0" u="none" strike="noStrike" cap="none" normalizeH="0" baseline="0" dirty="0">
                <a:ln>
                  <a:noFill/>
                </a:ln>
                <a:solidFill>
                  <a:schemeClr val="tx1"/>
                </a:solidFill>
                <a:effectLst/>
                <a:latin typeface="Arial" panose="020B0604020202020204" pitchFamily="34" charset="0"/>
              </a:rPr>
              <a:t>Rigorous testing for ensuring network reliability and security.</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ar-EG" altLang="ar-EG" sz="1800" b="1" i="0" u="none" strike="noStrike" cap="none" normalizeH="0" baseline="0" dirty="0">
                <a:ln>
                  <a:noFill/>
                </a:ln>
                <a:solidFill>
                  <a:schemeClr val="tx1"/>
                </a:solidFill>
                <a:effectLst/>
                <a:latin typeface="Arial" panose="020B0604020202020204" pitchFamily="34" charset="0"/>
              </a:rPr>
              <a:t>Key Test Areas</a:t>
            </a:r>
            <a:r>
              <a:rPr kumimoji="0" lang="ar-EG" altLang="ar-EG"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200000"/>
              </a:lnSpc>
              <a:spcBef>
                <a:spcPct val="0"/>
              </a:spcBef>
              <a:spcAft>
                <a:spcPct val="0"/>
              </a:spcAft>
              <a:buClrTx/>
              <a:buSzTx/>
              <a:buNone/>
              <a:tabLst/>
            </a:pPr>
            <a:r>
              <a:rPr kumimoji="0" lang="en-US" altLang="ar-EG" sz="1800" b="0" i="0" u="none" strike="noStrike" cap="none" normalizeH="0" baseline="0" dirty="0">
                <a:ln>
                  <a:noFill/>
                </a:ln>
                <a:solidFill>
                  <a:schemeClr val="tx1"/>
                </a:solidFill>
                <a:effectLst/>
                <a:latin typeface="Arial" panose="020B0604020202020204" pitchFamily="34" charset="0"/>
              </a:rPr>
              <a:t>1.</a:t>
            </a:r>
            <a:r>
              <a:rPr kumimoji="0" lang="ar-EG" altLang="ar-EG" sz="1800" b="0" i="0" u="none" strike="noStrike" cap="none" normalizeH="0" baseline="0" dirty="0">
                <a:ln>
                  <a:noFill/>
                </a:ln>
                <a:solidFill>
                  <a:schemeClr val="tx1"/>
                </a:solidFill>
                <a:effectLst/>
                <a:latin typeface="Arial" panose="020B0604020202020204" pitchFamily="34" charset="0"/>
              </a:rPr>
              <a:t>VLAN and subnet configurations.</a:t>
            </a:r>
          </a:p>
          <a:p>
            <a:pPr marL="0" marR="0" lvl="0" indent="0" algn="l" defTabSz="914400" rtl="0" eaLnBrk="0" fontAlgn="base" latinLnBrk="0" hangingPunct="0">
              <a:lnSpc>
                <a:spcPct val="200000"/>
              </a:lnSpc>
              <a:spcBef>
                <a:spcPct val="0"/>
              </a:spcBef>
              <a:spcAft>
                <a:spcPct val="0"/>
              </a:spcAft>
              <a:buClrTx/>
              <a:buSzTx/>
              <a:buNone/>
              <a:tabLst/>
            </a:pPr>
            <a:r>
              <a:rPr kumimoji="0" lang="en-US" altLang="ar-EG" sz="1800" b="0" i="0" u="none" strike="noStrike" cap="none" normalizeH="0" baseline="0" dirty="0">
                <a:ln>
                  <a:noFill/>
                </a:ln>
                <a:solidFill>
                  <a:schemeClr val="tx1"/>
                </a:solidFill>
                <a:effectLst/>
                <a:latin typeface="Arial" panose="020B0604020202020204" pitchFamily="34" charset="0"/>
              </a:rPr>
              <a:t>2.</a:t>
            </a:r>
            <a:r>
              <a:rPr kumimoji="0" lang="ar-EG" altLang="ar-EG" sz="1800" b="0" i="0" u="none" strike="noStrike" cap="none" normalizeH="0" baseline="0" dirty="0">
                <a:ln>
                  <a:noFill/>
                </a:ln>
                <a:solidFill>
                  <a:schemeClr val="tx1"/>
                </a:solidFill>
                <a:effectLst/>
                <a:latin typeface="Arial" panose="020B0604020202020204" pitchFamily="34" charset="0"/>
              </a:rPr>
              <a:t>BGP routing and IPsec VPN.</a:t>
            </a:r>
          </a:p>
          <a:p>
            <a:pPr marL="0" marR="0" lvl="0" indent="0" algn="l" defTabSz="914400" rtl="0" eaLnBrk="0" fontAlgn="base" latinLnBrk="0" hangingPunct="0">
              <a:lnSpc>
                <a:spcPct val="200000"/>
              </a:lnSpc>
              <a:spcBef>
                <a:spcPct val="0"/>
              </a:spcBef>
              <a:spcAft>
                <a:spcPct val="0"/>
              </a:spcAft>
              <a:buClrTx/>
              <a:buSzTx/>
              <a:buNone/>
              <a:tabLst/>
            </a:pPr>
            <a:r>
              <a:rPr kumimoji="0" lang="en-US" altLang="ar-EG" sz="1800" b="0" i="0" u="none" strike="noStrike" cap="none" normalizeH="0" baseline="0" dirty="0">
                <a:ln>
                  <a:noFill/>
                </a:ln>
                <a:solidFill>
                  <a:schemeClr val="tx1"/>
                </a:solidFill>
                <a:effectLst/>
                <a:latin typeface="Arial" panose="020B0604020202020204" pitchFamily="34" charset="0"/>
              </a:rPr>
              <a:t>3.</a:t>
            </a:r>
            <a:r>
              <a:rPr kumimoji="0" lang="ar-EG" altLang="ar-EG" sz="1800" b="0" i="0" u="none" strike="noStrike" cap="none" normalizeH="0" baseline="0" dirty="0">
                <a:ln>
                  <a:noFill/>
                </a:ln>
                <a:solidFill>
                  <a:schemeClr val="tx1"/>
                </a:solidFill>
                <a:effectLst/>
                <a:latin typeface="Arial" panose="020B0604020202020204" pitchFamily="34" charset="0"/>
              </a:rPr>
              <a:t>Security features (Port Security, ACLs, SSH).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ar-EG" altLang="ar-EG"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5684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4A562-DCB1-CDE0-7CB6-8C26C353C28F}"/>
              </a:ext>
            </a:extLst>
          </p:cNvPr>
          <p:cNvSpPr>
            <a:spLocks noGrp="1"/>
          </p:cNvSpPr>
          <p:nvPr>
            <p:ph type="title"/>
          </p:nvPr>
        </p:nvSpPr>
        <p:spPr/>
        <p:txBody>
          <a:bodyPr/>
          <a:lstStyle/>
          <a:p>
            <a:r>
              <a:rPr lang="en-US" dirty="0"/>
              <a:t>Conclusion</a:t>
            </a:r>
            <a:endParaRPr lang="ar-EG" dirty="0"/>
          </a:p>
        </p:txBody>
      </p:sp>
      <p:sp>
        <p:nvSpPr>
          <p:cNvPr id="3" name="Content Placeholder 2">
            <a:extLst>
              <a:ext uri="{FF2B5EF4-FFF2-40B4-BE49-F238E27FC236}">
                <a16:creationId xmlns:a16="http://schemas.microsoft.com/office/drawing/2014/main" id="{DDA1D85D-3621-A877-B6BD-7BC74CF65DF3}"/>
              </a:ext>
            </a:extLst>
          </p:cNvPr>
          <p:cNvSpPr>
            <a:spLocks noGrp="1"/>
          </p:cNvSpPr>
          <p:nvPr>
            <p:ph idx="1"/>
          </p:nvPr>
        </p:nvSpPr>
        <p:spPr/>
        <p:txBody>
          <a:bodyPr/>
          <a:lstStyle/>
          <a:p>
            <a:pPr marL="0" indent="0" algn="l">
              <a:lnSpc>
                <a:spcPct val="200000"/>
              </a:lnSpc>
              <a:buNone/>
            </a:pPr>
            <a:r>
              <a:rPr lang="en-US" b="1" dirty="0"/>
              <a:t>Key Takeaways</a:t>
            </a:r>
            <a:r>
              <a:rPr lang="en-US" dirty="0"/>
              <a:t>:</a:t>
            </a:r>
          </a:p>
          <a:p>
            <a:pPr marL="457200" lvl="1" indent="0" algn="l">
              <a:lnSpc>
                <a:spcPct val="200000"/>
              </a:lnSpc>
              <a:buNone/>
            </a:pPr>
            <a:r>
              <a:rPr lang="en-US" dirty="0"/>
              <a:t>1.A resilient, scalable, and future-ready network.</a:t>
            </a:r>
          </a:p>
          <a:p>
            <a:pPr marL="457200" lvl="1" indent="0" algn="l">
              <a:lnSpc>
                <a:spcPct val="200000"/>
              </a:lnSpc>
              <a:buNone/>
            </a:pPr>
            <a:r>
              <a:rPr lang="en-US" dirty="0"/>
              <a:t>2.Infrastructure meets current needs and allows for future expansion.</a:t>
            </a:r>
          </a:p>
          <a:p>
            <a:pPr marL="457200" lvl="1" indent="0" algn="l">
              <a:lnSpc>
                <a:spcPct val="200000"/>
              </a:lnSpc>
              <a:buNone/>
            </a:pPr>
            <a:r>
              <a:rPr lang="en-US" dirty="0"/>
              <a:t>3.Emphasis on security and redundancy to ensure operational reliability.</a:t>
            </a:r>
          </a:p>
          <a:p>
            <a:endParaRPr lang="ar-EG" dirty="0"/>
          </a:p>
        </p:txBody>
      </p:sp>
    </p:spTree>
    <p:extLst>
      <p:ext uri="{BB962C8B-B14F-4D97-AF65-F5344CB8AC3E}">
        <p14:creationId xmlns:p14="http://schemas.microsoft.com/office/powerpoint/2010/main" val="2934734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80174D-7CB4-CC9B-7C16-D0409473A1E3}"/>
              </a:ext>
            </a:extLst>
          </p:cNvPr>
          <p:cNvSpPr>
            <a:spLocks noGrp="1"/>
          </p:cNvSpPr>
          <p:nvPr>
            <p:ph type="title"/>
          </p:nvPr>
        </p:nvSpPr>
        <p:spPr>
          <a:xfrm>
            <a:off x="6411685" y="634946"/>
            <a:ext cx="5127171" cy="1580109"/>
          </a:xfrm>
        </p:spPr>
        <p:txBody>
          <a:bodyPr>
            <a:normAutofit/>
          </a:bodyPr>
          <a:lstStyle/>
          <a:p>
            <a:r>
              <a:rPr lang="en-US" b="1"/>
              <a:t>scenario</a:t>
            </a:r>
            <a:endParaRPr lang="ar-EG" b="1" dirty="0"/>
          </a:p>
        </p:txBody>
      </p:sp>
      <p:pic>
        <p:nvPicPr>
          <p:cNvPr id="22" name="Graphic 21" descr="Schoolhouse">
            <a:extLst>
              <a:ext uri="{FF2B5EF4-FFF2-40B4-BE49-F238E27FC236}">
                <a16:creationId xmlns:a16="http://schemas.microsoft.com/office/drawing/2014/main" id="{3AC73BD7-0310-82CD-7CCC-D32AA58495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5132" y="645106"/>
            <a:ext cx="5247747" cy="5247747"/>
          </a:xfrm>
          <a:prstGeom prst="rect">
            <a:avLst/>
          </a:prstGeom>
        </p:spPr>
      </p:pic>
      <p:cxnSp>
        <p:nvCxnSpPr>
          <p:cNvPr id="27" name="Straight Connector 26">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
            <a:extLst>
              <a:ext uri="{FF2B5EF4-FFF2-40B4-BE49-F238E27FC236}">
                <a16:creationId xmlns:a16="http://schemas.microsoft.com/office/drawing/2014/main" id="{6F4ABFD1-664E-1837-8FAA-5038AF29B8E4}"/>
              </a:ext>
            </a:extLst>
          </p:cNvPr>
          <p:cNvSpPr>
            <a:spLocks noGrp="1" noChangeArrowheads="1"/>
          </p:cNvSpPr>
          <p:nvPr>
            <p:ph idx="1"/>
          </p:nvPr>
        </p:nvSpPr>
        <p:spPr bwMode="auto">
          <a:xfrm>
            <a:off x="6411684" y="3231935"/>
            <a:ext cx="5127172" cy="263715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indent="0" algn="l">
              <a:lnSpc>
                <a:spcPct val="100000"/>
              </a:lnSpc>
              <a:buNone/>
            </a:pPr>
            <a:r>
              <a:rPr lang="en-US" sz="2200" b="1" dirty="0"/>
              <a:t>Overview of the Project: </a:t>
            </a:r>
            <a:r>
              <a:rPr lang="en-US" sz="2200" dirty="0"/>
              <a:t>design of university system network (internal network) this topology aims to facilitate communication between university administration and the colleges [medicine , engineering , nursing , computer science ] </a:t>
            </a:r>
            <a:endParaRPr lang="en-US" dirty="0"/>
          </a:p>
        </p:txBody>
      </p:sp>
      <p:sp>
        <p:nvSpPr>
          <p:cNvPr id="29" name="Rectangle 28">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ar-EG"/>
          </a:p>
        </p:txBody>
      </p:sp>
      <p:sp>
        <p:nvSpPr>
          <p:cNvPr id="31" name="Rectangle 30">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ar-EG"/>
          </a:p>
        </p:txBody>
      </p:sp>
    </p:spTree>
    <p:extLst>
      <p:ext uri="{BB962C8B-B14F-4D97-AF65-F5344CB8AC3E}">
        <p14:creationId xmlns:p14="http://schemas.microsoft.com/office/powerpoint/2010/main" val="2530726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descr="3D rendering of game pieces tied together with a rope">
            <a:extLst>
              <a:ext uri="{FF2B5EF4-FFF2-40B4-BE49-F238E27FC236}">
                <a16:creationId xmlns:a16="http://schemas.microsoft.com/office/drawing/2014/main" id="{65C22D9A-CB45-00C0-BE4B-DFEF8423EAE1}"/>
              </a:ext>
            </a:extLst>
          </p:cNvPr>
          <p:cNvPicPr>
            <a:picLocks noChangeAspect="1"/>
          </p:cNvPicPr>
          <p:nvPr/>
        </p:nvPicPr>
        <p:blipFill>
          <a:blip r:embed="rId2">
            <a:duotone>
              <a:schemeClr val="bg2">
                <a:shade val="45000"/>
                <a:satMod val="135000"/>
              </a:schemeClr>
              <a:prstClr val="white"/>
            </a:duotone>
            <a:alphaModFix amt="35000"/>
          </a:blip>
          <a:srcRect t="25000"/>
          <a:stretch/>
        </p:blipFill>
        <p:spPr>
          <a:xfrm>
            <a:off x="7903" y="7893"/>
            <a:ext cx="12191980" cy="6857990"/>
          </a:xfrm>
          <a:prstGeom prst="rect">
            <a:avLst/>
          </a:prstGeom>
        </p:spPr>
      </p:pic>
      <p:cxnSp>
        <p:nvCxnSpPr>
          <p:cNvPr id="32" name="Straight Connector 31">
            <a:extLst>
              <a:ext uri="{FF2B5EF4-FFF2-40B4-BE49-F238E27FC236}">
                <a16:creationId xmlns:a16="http://schemas.microsoft.com/office/drawing/2014/main" id="{E9F7CBA9-9D9B-479F-AAB5-BF785971CD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7BD72B7-272D-3772-1C84-84B469962FBC}"/>
              </a:ext>
            </a:extLst>
          </p:cNvPr>
          <p:cNvSpPr>
            <a:spLocks noGrp="1"/>
          </p:cNvSpPr>
          <p:nvPr>
            <p:ph type="title"/>
          </p:nvPr>
        </p:nvSpPr>
        <p:spPr>
          <a:xfrm>
            <a:off x="1097280" y="286603"/>
            <a:ext cx="10058400" cy="1450757"/>
          </a:xfrm>
        </p:spPr>
        <p:txBody>
          <a:bodyPr>
            <a:normAutofit/>
          </a:bodyPr>
          <a:lstStyle/>
          <a:p>
            <a:r>
              <a:rPr lang="en-US" b="1"/>
              <a:t>Project Objectives</a:t>
            </a:r>
            <a:endParaRPr lang="ar-EG"/>
          </a:p>
        </p:txBody>
      </p:sp>
      <p:sp>
        <p:nvSpPr>
          <p:cNvPr id="3" name="Content Placeholder 2">
            <a:extLst>
              <a:ext uri="{FF2B5EF4-FFF2-40B4-BE49-F238E27FC236}">
                <a16:creationId xmlns:a16="http://schemas.microsoft.com/office/drawing/2014/main" id="{12AD4D8E-DC2C-4F9D-F6CC-9DBBEC730D78}"/>
              </a:ext>
            </a:extLst>
          </p:cNvPr>
          <p:cNvSpPr>
            <a:spLocks noGrp="1"/>
          </p:cNvSpPr>
          <p:nvPr>
            <p:ph idx="1"/>
          </p:nvPr>
        </p:nvSpPr>
        <p:spPr>
          <a:xfrm>
            <a:off x="1097280" y="2284679"/>
            <a:ext cx="10058400" cy="3540242"/>
          </a:xfrm>
        </p:spPr>
        <p:txBody>
          <a:bodyPr>
            <a:normAutofit/>
          </a:bodyPr>
          <a:lstStyle/>
          <a:p>
            <a:pPr marL="0" indent="0" algn="l">
              <a:lnSpc>
                <a:spcPct val="150000"/>
              </a:lnSpc>
              <a:buNone/>
            </a:pPr>
            <a:r>
              <a:rPr lang="en-US" b="1" dirty="0"/>
              <a:t>Key Goals</a:t>
            </a:r>
            <a:r>
              <a:rPr lang="en-US" dirty="0"/>
              <a:t>:</a:t>
            </a:r>
          </a:p>
          <a:p>
            <a:pPr marL="457200" lvl="1" indent="0" algn="l">
              <a:lnSpc>
                <a:spcPct val="150000"/>
              </a:lnSpc>
              <a:buNone/>
            </a:pPr>
            <a:r>
              <a:rPr lang="en-US" dirty="0"/>
              <a:t>1.Formulate and implement a hierarchical network model.</a:t>
            </a:r>
          </a:p>
          <a:p>
            <a:pPr marL="457200" lvl="1" indent="0" algn="l">
              <a:lnSpc>
                <a:spcPct val="150000"/>
              </a:lnSpc>
              <a:buNone/>
            </a:pPr>
            <a:r>
              <a:rPr lang="en-US" dirty="0"/>
              <a:t>2.Incorporate redundancy for reliability.</a:t>
            </a:r>
          </a:p>
          <a:p>
            <a:pPr marL="457200" lvl="1" indent="0" algn="l">
              <a:lnSpc>
                <a:spcPct val="150000"/>
              </a:lnSpc>
              <a:buNone/>
            </a:pPr>
            <a:r>
              <a:rPr lang="en-US" dirty="0"/>
              <a:t>3.Create wireless networks for departments.</a:t>
            </a:r>
          </a:p>
          <a:p>
            <a:pPr marL="457200" lvl="1" indent="0" algn="l">
              <a:lnSpc>
                <a:spcPct val="150000"/>
              </a:lnSpc>
              <a:buNone/>
            </a:pPr>
            <a:r>
              <a:rPr lang="en-US" dirty="0"/>
              <a:t>4.Implement distinct VLANs and subnets.</a:t>
            </a:r>
          </a:p>
          <a:p>
            <a:pPr marL="457200" lvl="1" indent="0" algn="l">
              <a:lnSpc>
                <a:spcPct val="150000"/>
              </a:lnSpc>
              <a:buNone/>
            </a:pPr>
            <a:r>
              <a:rPr lang="en-US" dirty="0"/>
              <a:t>5.Use BGP for routing.</a:t>
            </a:r>
          </a:p>
          <a:p>
            <a:pPr marL="457200" lvl="1" indent="0" algn="l">
              <a:lnSpc>
                <a:spcPct val="150000"/>
              </a:lnSpc>
              <a:buNone/>
            </a:pPr>
            <a:r>
              <a:rPr lang="en-US" dirty="0"/>
              <a:t>6.Enable seamless communication across the university.</a:t>
            </a:r>
            <a:endParaRPr lang="ar-EG" dirty="0"/>
          </a:p>
          <a:p>
            <a:pPr marL="457200" lvl="1" indent="0" algn="l">
              <a:buNone/>
            </a:pPr>
            <a:endParaRPr lang="ar-EG" dirty="0"/>
          </a:p>
          <a:p>
            <a:pPr marL="742950" lvl="1" indent="-285750">
              <a:buFont typeface="Arial" panose="020B0604020202020204" pitchFamily="34" charset="0"/>
              <a:buChar char="•"/>
            </a:pPr>
            <a:endParaRPr lang="ar-EG" dirty="0"/>
          </a:p>
          <a:p>
            <a:pPr marL="742950" lvl="1" indent="-285750">
              <a:buFont typeface="Arial" panose="020B0604020202020204" pitchFamily="34" charset="0"/>
              <a:buChar char="•"/>
            </a:pPr>
            <a:endParaRPr lang="en-US" dirty="0"/>
          </a:p>
          <a:p>
            <a:endParaRPr lang="ar-EG" dirty="0"/>
          </a:p>
        </p:txBody>
      </p:sp>
      <p:sp>
        <p:nvSpPr>
          <p:cNvPr id="33" name="Rectangle 32">
            <a:extLst>
              <a:ext uri="{FF2B5EF4-FFF2-40B4-BE49-F238E27FC236}">
                <a16:creationId xmlns:a16="http://schemas.microsoft.com/office/drawing/2014/main" id="{154480E5-678B-478F-9170-46502C5FB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ar-EG"/>
          </a:p>
        </p:txBody>
      </p:sp>
      <p:sp>
        <p:nvSpPr>
          <p:cNvPr id="34" name="Rectangle 33">
            <a:extLst>
              <a:ext uri="{FF2B5EF4-FFF2-40B4-BE49-F238E27FC236}">
                <a16:creationId xmlns:a16="http://schemas.microsoft.com/office/drawing/2014/main" id="{B598D875-841B-47A7-B4C8-237DBCE2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ar-EG"/>
          </a:p>
        </p:txBody>
      </p:sp>
    </p:spTree>
    <p:extLst>
      <p:ext uri="{BB962C8B-B14F-4D97-AF65-F5344CB8AC3E}">
        <p14:creationId xmlns:p14="http://schemas.microsoft.com/office/powerpoint/2010/main" val="680275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9B71D5-98CD-2F3A-B384-4A7C4C149C3D}"/>
              </a:ext>
            </a:extLst>
          </p:cNvPr>
          <p:cNvSpPr>
            <a:spLocks noGrp="1"/>
          </p:cNvSpPr>
          <p:nvPr>
            <p:ph type="title"/>
          </p:nvPr>
        </p:nvSpPr>
        <p:spPr>
          <a:xfrm>
            <a:off x="7859485" y="634946"/>
            <a:ext cx="3690257" cy="1450757"/>
          </a:xfrm>
        </p:spPr>
        <p:txBody>
          <a:bodyPr>
            <a:normAutofit/>
          </a:bodyPr>
          <a:lstStyle/>
          <a:p>
            <a:endParaRPr lang="ar-EG" sz="3700" dirty="0"/>
          </a:p>
        </p:txBody>
      </p:sp>
      <p:pic>
        <p:nvPicPr>
          <p:cNvPr id="5" name="Picture 4" descr="A screenshot of a computer&#10;&#10;Description automatically generated">
            <a:extLst>
              <a:ext uri="{FF2B5EF4-FFF2-40B4-BE49-F238E27FC236}">
                <a16:creationId xmlns:a16="http://schemas.microsoft.com/office/drawing/2014/main" id="{C444DFD6-19DF-1166-6834-5F9FBE17A7FF}"/>
              </a:ext>
            </a:extLst>
          </p:cNvPr>
          <p:cNvPicPr>
            <a:picLocks noChangeAspect="1"/>
          </p:cNvPicPr>
          <p:nvPr/>
        </p:nvPicPr>
        <p:blipFill>
          <a:blip r:embed="rId2">
            <a:extLst>
              <a:ext uri="{28A0092B-C50C-407E-A947-70E740481C1C}">
                <a14:useLocalDpi xmlns:a14="http://schemas.microsoft.com/office/drawing/2010/main" val="0"/>
              </a:ext>
            </a:extLst>
          </a:blip>
          <a:srcRect l="29563" t="40631" r="29621" b="23747"/>
          <a:stretch/>
        </p:blipFill>
        <p:spPr>
          <a:xfrm>
            <a:off x="633999" y="523684"/>
            <a:ext cx="11043651" cy="5353432"/>
          </a:xfrm>
          <a:prstGeom prst="rect">
            <a:avLst/>
          </a:prstGeom>
        </p:spPr>
      </p:pic>
      <p:cxnSp>
        <p:nvCxnSpPr>
          <p:cNvPr id="38" name="Straight Connector 3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D25F87B-9B89-A5AA-EA53-2B2583721A96}"/>
              </a:ext>
            </a:extLst>
          </p:cNvPr>
          <p:cNvSpPr>
            <a:spLocks noGrp="1"/>
          </p:cNvSpPr>
          <p:nvPr>
            <p:ph idx="1"/>
          </p:nvPr>
        </p:nvSpPr>
        <p:spPr>
          <a:xfrm>
            <a:off x="8484577" y="2446778"/>
            <a:ext cx="3065165" cy="3422315"/>
          </a:xfrm>
        </p:spPr>
        <p:txBody>
          <a:bodyPr>
            <a:normAutofit/>
          </a:bodyPr>
          <a:lstStyle/>
          <a:p>
            <a:pPr marL="0" indent="0" algn="l">
              <a:buNone/>
            </a:pPr>
            <a:endParaRPr lang="en-US" dirty="0"/>
          </a:p>
          <a:p>
            <a:endParaRPr lang="ar-EG" dirty="0"/>
          </a:p>
        </p:txBody>
      </p:sp>
      <p:sp>
        <p:nvSpPr>
          <p:cNvPr id="39" name="Rectangle 38">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ar-EG"/>
          </a:p>
        </p:txBody>
      </p:sp>
      <p:sp>
        <p:nvSpPr>
          <p:cNvPr id="40" name="Rectangle 39">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ar-EG"/>
          </a:p>
        </p:txBody>
      </p:sp>
    </p:spTree>
    <p:extLst>
      <p:ext uri="{BB962C8B-B14F-4D97-AF65-F5344CB8AC3E}">
        <p14:creationId xmlns:p14="http://schemas.microsoft.com/office/powerpoint/2010/main" val="4199500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3BCDD4-24E7-4FDD-13CB-DBC810D76430}"/>
              </a:ext>
            </a:extLst>
          </p:cNvPr>
          <p:cNvSpPr>
            <a:spLocks noGrp="1"/>
          </p:cNvSpPr>
          <p:nvPr>
            <p:ph type="title"/>
          </p:nvPr>
        </p:nvSpPr>
        <p:spPr>
          <a:xfrm>
            <a:off x="7859485" y="634946"/>
            <a:ext cx="3690257" cy="1450757"/>
          </a:xfrm>
        </p:spPr>
        <p:txBody>
          <a:bodyPr>
            <a:normAutofit/>
          </a:bodyPr>
          <a:lstStyle/>
          <a:p>
            <a:r>
              <a:rPr lang="en-US" sz="3000" b="1" dirty="0"/>
              <a:t>1- VLAN :</a:t>
            </a:r>
            <a:br>
              <a:rPr lang="en-US" sz="3000" b="1" dirty="0"/>
            </a:br>
            <a:endParaRPr lang="ar-EG" sz="3000" dirty="0"/>
          </a:p>
        </p:txBody>
      </p:sp>
      <p:pic>
        <p:nvPicPr>
          <p:cNvPr id="48" name="Graphic 47" descr="Laptop Secure">
            <a:extLst>
              <a:ext uri="{FF2B5EF4-FFF2-40B4-BE49-F238E27FC236}">
                <a16:creationId xmlns:a16="http://schemas.microsoft.com/office/drawing/2014/main" id="{DE464515-578E-B6FA-F37A-A3D55B9AD3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31696" y="640081"/>
            <a:ext cx="5314406" cy="5314406"/>
          </a:xfrm>
          <a:prstGeom prst="rect">
            <a:avLst/>
          </a:prstGeom>
        </p:spPr>
      </p:pic>
      <p:cxnSp>
        <p:nvCxnSpPr>
          <p:cNvPr id="49" name="Straight Connector 48">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44E77BF-1764-4228-CEB0-A9D836DEB17C}"/>
              </a:ext>
            </a:extLst>
          </p:cNvPr>
          <p:cNvSpPr>
            <a:spLocks noGrp="1"/>
          </p:cNvSpPr>
          <p:nvPr>
            <p:ph idx="1"/>
          </p:nvPr>
        </p:nvSpPr>
        <p:spPr>
          <a:xfrm>
            <a:off x="7859485" y="2720648"/>
            <a:ext cx="3690257" cy="3148445"/>
          </a:xfrm>
        </p:spPr>
        <p:txBody>
          <a:bodyPr>
            <a:normAutofit/>
          </a:bodyPr>
          <a:lstStyle/>
          <a:p>
            <a:pPr algn="l"/>
            <a:r>
              <a:rPr lang="en-US" dirty="0"/>
              <a:t>VLANs allow network segmentation, isolating traffic between different departments or user groups, which enhances security by limiting broadcast domains and reducing the risk of unauthorized access. Subnetting further divides IP addresses, organizing network traffic for efficient routing and improved performance.</a:t>
            </a:r>
            <a:endParaRPr lang="ar-EG" dirty="0"/>
          </a:p>
        </p:txBody>
      </p:sp>
      <p:sp>
        <p:nvSpPr>
          <p:cNvPr id="50" name="Rectangle 4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ar-EG"/>
          </a:p>
        </p:txBody>
      </p:sp>
      <p:sp>
        <p:nvSpPr>
          <p:cNvPr id="51" name="Rectangle 50">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ar-EG"/>
          </a:p>
        </p:txBody>
      </p:sp>
    </p:spTree>
    <p:extLst>
      <p:ext uri="{BB962C8B-B14F-4D97-AF65-F5344CB8AC3E}">
        <p14:creationId xmlns:p14="http://schemas.microsoft.com/office/powerpoint/2010/main" val="1085748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FC0AECD-201B-84A2-38AA-EC48A0015BEB}"/>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7DD33E3-5B76-FF39-DF05-F27D33D36A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3FC38694-4560-E655-AC6D-772931E0A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ar-EG" sz="18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sp>
        <p:nvSpPr>
          <p:cNvPr id="2" name="Title 1">
            <a:extLst>
              <a:ext uri="{FF2B5EF4-FFF2-40B4-BE49-F238E27FC236}">
                <a16:creationId xmlns:a16="http://schemas.microsoft.com/office/drawing/2014/main" id="{03A8014B-7E4A-7976-D097-C776E19E4B04}"/>
              </a:ext>
            </a:extLst>
          </p:cNvPr>
          <p:cNvSpPr>
            <a:spLocks noGrp="1"/>
          </p:cNvSpPr>
          <p:nvPr>
            <p:ph type="title"/>
          </p:nvPr>
        </p:nvSpPr>
        <p:spPr>
          <a:xfrm>
            <a:off x="492370" y="605896"/>
            <a:ext cx="3084844" cy="5646208"/>
          </a:xfrm>
        </p:spPr>
        <p:txBody>
          <a:bodyPr anchor="ctr">
            <a:normAutofit/>
          </a:bodyPr>
          <a:lstStyle/>
          <a:p>
            <a:r>
              <a:rPr lang="en-US" sz="3600" dirty="0">
                <a:solidFill>
                  <a:srgbClr val="FFFFFF"/>
                </a:solidFill>
              </a:rPr>
              <a:t>DHCP :</a:t>
            </a:r>
            <a:endParaRPr lang="ar-EG" sz="3600" dirty="0">
              <a:solidFill>
                <a:srgbClr val="FFFFFF"/>
              </a:solidFill>
            </a:endParaRPr>
          </a:p>
        </p:txBody>
      </p:sp>
      <p:sp>
        <p:nvSpPr>
          <p:cNvPr id="22" name="Rectangle 21">
            <a:extLst>
              <a:ext uri="{FF2B5EF4-FFF2-40B4-BE49-F238E27FC236}">
                <a16:creationId xmlns:a16="http://schemas.microsoft.com/office/drawing/2014/main" id="{FECA4E7E-34BA-DD79-00EA-41FD138D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ar-EG" sz="18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sp>
        <p:nvSpPr>
          <p:cNvPr id="23" name="Rectangle 1">
            <a:extLst>
              <a:ext uri="{FF2B5EF4-FFF2-40B4-BE49-F238E27FC236}">
                <a16:creationId xmlns:a16="http://schemas.microsoft.com/office/drawing/2014/main" id="{E367BECC-D8D7-E410-2932-8C902B708A3C}"/>
              </a:ext>
            </a:extLst>
          </p:cNvPr>
          <p:cNvSpPr>
            <a:spLocks noGrp="1" noChangeArrowheads="1"/>
          </p:cNvSpPr>
          <p:nvPr>
            <p:ph idx="1"/>
          </p:nvPr>
        </p:nvSpPr>
        <p:spPr bwMode="auto">
          <a:xfrm>
            <a:off x="4742016" y="605896"/>
            <a:ext cx="6413663" cy="564620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algn="ctr" defTabSz="914400" rtl="0" eaLnBrk="0" fontAlgn="base" latinLnBrk="0" hangingPunct="0">
              <a:spcBef>
                <a:spcPct val="0"/>
              </a:spcBef>
              <a:spcAft>
                <a:spcPts val="600"/>
              </a:spcAft>
              <a:buClrTx/>
              <a:buSzTx/>
              <a:buFontTx/>
              <a:buNone/>
              <a:tabLst/>
            </a:pPr>
            <a:r>
              <a:rPr kumimoji="0" lang="en-US" altLang="ar-EG" b="0" i="0" u="none" strike="noStrike" cap="none" normalizeH="0" baseline="0" dirty="0">
                <a:ln>
                  <a:noFill/>
                </a:ln>
                <a:effectLst/>
                <a:latin typeface="Arial" panose="020B0604020202020204" pitchFamily="34" charset="0"/>
              </a:rPr>
              <a:t>DHCP servers automate IP address assignment, making it easier to manage dynamic devices like laptops and mobile phones. Static IP addresses are used for devices that require a fixed address, such as servers and printers. Proper configuration avoids IP conflicts and ensures reliable network communication.</a:t>
            </a:r>
            <a:endParaRPr kumimoji="0" lang="ar-EG" altLang="ar-EG"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017773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CE1AD8-732B-9411-D2EB-9B2DC08BB92A}"/>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ar-EG"/>
          </a:p>
        </p:txBody>
      </p:sp>
      <p:sp>
        <p:nvSpPr>
          <p:cNvPr id="2" name="Title 1">
            <a:extLst>
              <a:ext uri="{FF2B5EF4-FFF2-40B4-BE49-F238E27FC236}">
                <a16:creationId xmlns:a16="http://schemas.microsoft.com/office/drawing/2014/main" id="{B1F3B69D-499C-5F3E-CDD9-BBCC3ACE30A4}"/>
              </a:ext>
            </a:extLst>
          </p:cNvPr>
          <p:cNvSpPr>
            <a:spLocks noGrp="1"/>
          </p:cNvSpPr>
          <p:nvPr>
            <p:ph type="title"/>
          </p:nvPr>
        </p:nvSpPr>
        <p:spPr>
          <a:xfrm>
            <a:off x="492370" y="605896"/>
            <a:ext cx="3084844" cy="5646208"/>
          </a:xfrm>
        </p:spPr>
        <p:txBody>
          <a:bodyPr anchor="ctr">
            <a:normAutofit/>
          </a:bodyPr>
          <a:lstStyle/>
          <a:p>
            <a:r>
              <a:rPr lang="en-US" sz="3600" dirty="0">
                <a:solidFill>
                  <a:srgbClr val="FFFFFF"/>
                </a:solidFill>
              </a:rPr>
              <a:t>BGP : </a:t>
            </a:r>
            <a:endParaRPr lang="ar-EG" sz="3600" dirty="0">
              <a:solidFill>
                <a:srgbClr val="FFFFFF"/>
              </a:solidFill>
            </a:endParaRPr>
          </a:p>
        </p:txBody>
      </p:sp>
      <p:sp>
        <p:nvSpPr>
          <p:cNvPr id="22" name="Rectangle 2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ar-EG"/>
          </a:p>
        </p:txBody>
      </p:sp>
      <p:sp>
        <p:nvSpPr>
          <p:cNvPr id="23" name="Rectangle 1">
            <a:extLst>
              <a:ext uri="{FF2B5EF4-FFF2-40B4-BE49-F238E27FC236}">
                <a16:creationId xmlns:a16="http://schemas.microsoft.com/office/drawing/2014/main" id="{3BEE0E4C-72CC-4FED-90AA-927530559CD4}"/>
              </a:ext>
            </a:extLst>
          </p:cNvPr>
          <p:cNvSpPr>
            <a:spLocks noGrp="1" noChangeArrowheads="1"/>
          </p:cNvSpPr>
          <p:nvPr>
            <p:ph idx="1"/>
          </p:nvPr>
        </p:nvSpPr>
        <p:spPr bwMode="auto">
          <a:xfrm>
            <a:off x="4742016" y="605896"/>
            <a:ext cx="6413663" cy="564620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algn="ctr" defTabSz="914400" rtl="0" eaLnBrk="0" fontAlgn="base" latinLnBrk="0" hangingPunct="0">
              <a:lnSpc>
                <a:spcPct val="100000"/>
              </a:lnSpc>
              <a:spcBef>
                <a:spcPct val="0"/>
              </a:spcBef>
              <a:spcAft>
                <a:spcPts val="600"/>
              </a:spcAft>
              <a:buClrTx/>
              <a:buSzTx/>
              <a:buNone/>
              <a:tabLst/>
            </a:pPr>
            <a:r>
              <a:rPr kumimoji="0" lang="en-US" altLang="ar-EG" sz="2200" i="0" u="none" strike="noStrike" cap="none" normalizeH="0" baseline="0" dirty="0">
                <a:ln>
                  <a:noFill/>
                </a:ln>
                <a:effectLst/>
                <a:latin typeface="Arial" panose="020B0604020202020204" pitchFamily="34" charset="0"/>
              </a:rPr>
              <a:t>BGP is used for routing between different autonomous systems, making it suitable for large networks like a university campus. It enables scalable routing by efficiently managing routing paths, optimizing network traffic flow, and ensuring connectivity with external networks for services like internet access.</a:t>
            </a:r>
            <a:endParaRPr kumimoji="0" lang="ar-EG" altLang="ar-EG"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666137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4DA3887-B199-F963-EBE5-E12077A187D8}"/>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937AEFC-1467-23B2-E07D-3A18CF8F0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7D046F4D-0E73-D2AB-9F27-C425CBCF1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ar-EG" sz="18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sp>
        <p:nvSpPr>
          <p:cNvPr id="2" name="Title 1">
            <a:extLst>
              <a:ext uri="{FF2B5EF4-FFF2-40B4-BE49-F238E27FC236}">
                <a16:creationId xmlns:a16="http://schemas.microsoft.com/office/drawing/2014/main" id="{1BF8B26F-3A62-7423-874D-5B88A490BF2A}"/>
              </a:ext>
            </a:extLst>
          </p:cNvPr>
          <p:cNvSpPr>
            <a:spLocks noGrp="1"/>
          </p:cNvSpPr>
          <p:nvPr>
            <p:ph type="title"/>
          </p:nvPr>
        </p:nvSpPr>
        <p:spPr>
          <a:xfrm>
            <a:off x="492370" y="605896"/>
            <a:ext cx="3084844" cy="5646208"/>
          </a:xfrm>
        </p:spPr>
        <p:txBody>
          <a:bodyPr anchor="ctr">
            <a:normAutofit/>
          </a:bodyPr>
          <a:lstStyle/>
          <a:p>
            <a:r>
              <a:rPr lang="en-US" sz="3600" dirty="0" err="1">
                <a:solidFill>
                  <a:srgbClr val="FFFFFF"/>
                </a:solidFill>
              </a:rPr>
              <a:t>Redenduncy</a:t>
            </a:r>
            <a:r>
              <a:rPr lang="en-US" sz="3600" dirty="0">
                <a:solidFill>
                  <a:srgbClr val="FFFFFF"/>
                </a:solidFill>
              </a:rPr>
              <a:t>: </a:t>
            </a:r>
            <a:endParaRPr lang="ar-EG" sz="3600" dirty="0">
              <a:solidFill>
                <a:srgbClr val="FFFFFF"/>
              </a:solidFill>
            </a:endParaRPr>
          </a:p>
        </p:txBody>
      </p:sp>
      <p:sp>
        <p:nvSpPr>
          <p:cNvPr id="22" name="Rectangle 21">
            <a:extLst>
              <a:ext uri="{FF2B5EF4-FFF2-40B4-BE49-F238E27FC236}">
                <a16:creationId xmlns:a16="http://schemas.microsoft.com/office/drawing/2014/main" id="{ADF12CB0-299A-98BA-61CD-4A91154DE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ar-EG" sz="1800" b="0"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endParaRPr>
          </a:p>
        </p:txBody>
      </p:sp>
      <p:sp>
        <p:nvSpPr>
          <p:cNvPr id="23" name="Rectangle 1">
            <a:extLst>
              <a:ext uri="{FF2B5EF4-FFF2-40B4-BE49-F238E27FC236}">
                <a16:creationId xmlns:a16="http://schemas.microsoft.com/office/drawing/2014/main" id="{ADDE572E-B623-7E8C-8CD0-DC512FD0BF5E}"/>
              </a:ext>
            </a:extLst>
          </p:cNvPr>
          <p:cNvSpPr>
            <a:spLocks noGrp="1" noChangeArrowheads="1"/>
          </p:cNvSpPr>
          <p:nvPr>
            <p:ph idx="1"/>
          </p:nvPr>
        </p:nvSpPr>
        <p:spPr bwMode="auto">
          <a:xfrm>
            <a:off x="4742016" y="605896"/>
            <a:ext cx="6413663" cy="564620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algn="ctr" defTabSz="914400" rtl="0" eaLnBrk="0" fontAlgn="base" latinLnBrk="0" hangingPunct="0">
              <a:lnSpc>
                <a:spcPct val="100000"/>
              </a:lnSpc>
              <a:spcBef>
                <a:spcPct val="0"/>
              </a:spcBef>
              <a:spcAft>
                <a:spcPts val="600"/>
              </a:spcAft>
              <a:buClrTx/>
              <a:buSzTx/>
              <a:buNone/>
              <a:tabLst/>
            </a:pPr>
            <a:r>
              <a:rPr kumimoji="0" lang="en-US" altLang="ar-EG" i="0" u="none" strike="noStrike" cap="none" normalizeH="0" baseline="0" dirty="0">
                <a:ln>
                  <a:noFill/>
                </a:ln>
                <a:effectLst/>
                <a:latin typeface="Arial" panose="020B0604020202020204" pitchFamily="34" charset="0"/>
              </a:rPr>
              <a:t> A hierarchical network model organizes the network into layers (Core, Distribution, and Access), making it more manageable, scalable, and flexible. Redundancy at each layer ensures that if one device or link fails, the network remains operational, minimizing downtime and enhancing reliability.</a:t>
            </a:r>
            <a:endParaRPr kumimoji="0" lang="ar-EG" altLang="ar-EG"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312860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0AC3678-C9B8-C843-628D-1C0C4C190E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588A3F-84ED-A14B-B642-490384D9D15F}"/>
              </a:ext>
            </a:extLst>
          </p:cNvPr>
          <p:cNvSpPr>
            <a:spLocks noGrp="1"/>
          </p:cNvSpPr>
          <p:nvPr>
            <p:ph type="title"/>
          </p:nvPr>
        </p:nvSpPr>
        <p:spPr>
          <a:xfrm>
            <a:off x="1097280" y="286603"/>
            <a:ext cx="10058400" cy="1450757"/>
          </a:xfrm>
        </p:spPr>
        <p:txBody>
          <a:bodyPr>
            <a:normAutofit/>
          </a:bodyPr>
          <a:lstStyle/>
          <a:p>
            <a:r>
              <a:rPr lang="en-US" dirty="0"/>
              <a:t>PAT (</a:t>
            </a:r>
            <a:r>
              <a:rPr lang="en-US" sz="2800" b="1" i="0" dirty="0">
                <a:solidFill>
                  <a:srgbClr val="111111"/>
                </a:solidFill>
                <a:effectLst/>
                <a:latin typeface="Roboto" panose="02000000000000000000" pitchFamily="2" charset="0"/>
              </a:rPr>
              <a:t>Port Address Translation)</a:t>
            </a:r>
            <a:r>
              <a:rPr lang="en-US" sz="2800" b="0" i="0" dirty="0">
                <a:solidFill>
                  <a:srgbClr val="111111"/>
                </a:solidFill>
                <a:effectLst/>
                <a:latin typeface="Roboto" panose="02000000000000000000" pitchFamily="2" charset="0"/>
              </a:rPr>
              <a:t> </a:t>
            </a:r>
            <a:r>
              <a:rPr lang="en-US" dirty="0"/>
              <a:t>:</a:t>
            </a:r>
            <a:endParaRPr lang="ar-EG" dirty="0"/>
          </a:p>
        </p:txBody>
      </p:sp>
      <p:graphicFrame>
        <p:nvGraphicFramePr>
          <p:cNvPr id="7" name="Rectangle 1">
            <a:extLst>
              <a:ext uri="{FF2B5EF4-FFF2-40B4-BE49-F238E27FC236}">
                <a16:creationId xmlns:a16="http://schemas.microsoft.com/office/drawing/2014/main" id="{6009F5FA-1264-0DAD-D45A-08A642DF22CE}"/>
              </a:ext>
            </a:extLst>
          </p:cNvPr>
          <p:cNvGraphicFramePr>
            <a:graphicFrameLocks noGrp="1"/>
          </p:cNvGraphicFramePr>
          <p:nvPr>
            <p:ph idx="1"/>
            <p:extLst>
              <p:ext uri="{D42A27DB-BD31-4B8C-83A1-F6EECF244321}">
                <p14:modId xmlns:p14="http://schemas.microsoft.com/office/powerpoint/2010/main" val="23971822"/>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0795317"/>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0345EF1B0C324488BB5C9C4B1447B2D" ma:contentTypeVersion="4" ma:contentTypeDescription="Create a new document." ma:contentTypeScope="" ma:versionID="506f501d66192dacb750e25630f9d001">
  <xsd:schema xmlns:xsd="http://www.w3.org/2001/XMLSchema" xmlns:xs="http://www.w3.org/2001/XMLSchema" xmlns:p="http://schemas.microsoft.com/office/2006/metadata/properties" xmlns:ns3="01f729bd-cec1-45cd-b7a4-a65935622040" targetNamespace="http://schemas.microsoft.com/office/2006/metadata/properties" ma:root="true" ma:fieldsID="2040d6c3804dbc450a89b29bac40f131" ns3:_="">
    <xsd:import namespace="01f729bd-cec1-45cd-b7a4-a65935622040"/>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f729bd-cec1-45cd-b7a4-a659356220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4356771-1B34-4D65-98FE-8EE720507F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f729bd-cec1-45cd-b7a4-a659356220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6EB524C-977E-4E62-B06A-388ED1B01D03}">
  <ds:schemaRefs>
    <ds:schemaRef ds:uri="http://schemas.microsoft.com/sharepoint/v3/contenttype/forms"/>
  </ds:schemaRefs>
</ds:datastoreItem>
</file>

<file path=customXml/itemProps3.xml><?xml version="1.0" encoding="utf-8"?>
<ds:datastoreItem xmlns:ds="http://schemas.openxmlformats.org/officeDocument/2006/customXml" ds:itemID="{1534D2D8-AD27-468A-A28B-EA76245683E6}">
  <ds:schemaRefs>
    <ds:schemaRef ds:uri="http://www.w3.org/XML/1998/namespace"/>
    <ds:schemaRef ds:uri="01f729bd-cec1-45cd-b7a4-a65935622040"/>
    <ds:schemaRef ds:uri="http://purl.org/dc/dcmitype/"/>
    <ds:schemaRef ds:uri="http://purl.org/dc/terms/"/>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Retrospect</Template>
  <TotalTime>161</TotalTime>
  <Words>516</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Black</vt:lpstr>
      <vt:lpstr>Bell MT</vt:lpstr>
      <vt:lpstr>Calibri</vt:lpstr>
      <vt:lpstr>Calibri Light</vt:lpstr>
      <vt:lpstr>Roboto</vt:lpstr>
      <vt:lpstr>Retrospect</vt:lpstr>
      <vt:lpstr>University Campus Networking</vt:lpstr>
      <vt:lpstr>scenario</vt:lpstr>
      <vt:lpstr>Project Objectives</vt:lpstr>
      <vt:lpstr>PowerPoint Presentation</vt:lpstr>
      <vt:lpstr>1- VLAN : </vt:lpstr>
      <vt:lpstr>DHCP :</vt:lpstr>
      <vt:lpstr>BGP : </vt:lpstr>
      <vt:lpstr>Redenduncy: </vt:lpstr>
      <vt:lpstr>PAT (Port Address Translation) :</vt:lpstr>
      <vt:lpstr>Security features : </vt:lpstr>
      <vt:lpstr>Additional Services</vt:lpstr>
      <vt:lpstr>Testing &amp; Validation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فايزه عادل امام عبدالحليم</dc:creator>
  <cp:lastModifiedBy>كرستين نادر ملك يس</cp:lastModifiedBy>
  <cp:revision>3</cp:revision>
  <dcterms:created xsi:type="dcterms:W3CDTF">2024-10-15T08:01:07Z</dcterms:created>
  <dcterms:modified xsi:type="dcterms:W3CDTF">2024-10-18T21:59:04Z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0x010100B0345EF1B0C324488BB5C9C4B1447B2D</vt:lpwstr>
  </property>
</Properties>
</file>