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9"/>
  </p:notesMasterIdLst>
  <p:handoutMasterIdLst>
    <p:handoutMasterId r:id="rId80"/>
  </p:handoutMasterIdLst>
  <p:sldIdLst>
    <p:sldId id="305" r:id="rId6"/>
    <p:sldId id="292" r:id="rId7"/>
    <p:sldId id="320" r:id="rId8"/>
    <p:sldId id="321" r:id="rId9"/>
    <p:sldId id="325" r:id="rId10"/>
    <p:sldId id="326" r:id="rId11"/>
    <p:sldId id="366" r:id="rId12"/>
    <p:sldId id="420" r:id="rId13"/>
    <p:sldId id="424" r:id="rId14"/>
    <p:sldId id="423" r:id="rId15"/>
    <p:sldId id="421" r:id="rId16"/>
    <p:sldId id="422" r:id="rId17"/>
    <p:sldId id="367" r:id="rId18"/>
    <p:sldId id="369" r:id="rId19"/>
    <p:sldId id="370" r:id="rId20"/>
    <p:sldId id="368" r:id="rId21"/>
    <p:sldId id="323" r:id="rId22"/>
    <p:sldId id="327" r:id="rId23"/>
    <p:sldId id="330" r:id="rId24"/>
    <p:sldId id="331" r:id="rId25"/>
    <p:sldId id="357" r:id="rId26"/>
    <p:sldId id="389" r:id="rId27"/>
    <p:sldId id="387" r:id="rId28"/>
    <p:sldId id="333" r:id="rId29"/>
    <p:sldId id="334" r:id="rId30"/>
    <p:sldId id="335" r:id="rId31"/>
    <p:sldId id="358" r:id="rId32"/>
    <p:sldId id="372" r:id="rId33"/>
    <p:sldId id="373" r:id="rId34"/>
    <p:sldId id="374" r:id="rId35"/>
    <p:sldId id="337" r:id="rId36"/>
    <p:sldId id="328" r:id="rId37"/>
    <p:sldId id="375" r:id="rId38"/>
    <p:sldId id="376" r:id="rId39"/>
    <p:sldId id="377" r:id="rId40"/>
    <p:sldId id="378" r:id="rId41"/>
    <p:sldId id="379" r:id="rId42"/>
    <p:sldId id="381" r:id="rId43"/>
    <p:sldId id="322" r:id="rId44"/>
    <p:sldId id="350" r:id="rId45"/>
    <p:sldId id="354" r:id="rId46"/>
    <p:sldId id="351" r:id="rId47"/>
    <p:sldId id="352" r:id="rId48"/>
    <p:sldId id="398" r:id="rId49"/>
    <p:sldId id="393" r:id="rId50"/>
    <p:sldId id="414" r:id="rId51"/>
    <p:sldId id="415" r:id="rId52"/>
    <p:sldId id="416" r:id="rId53"/>
    <p:sldId id="417" r:id="rId54"/>
    <p:sldId id="419" r:id="rId55"/>
    <p:sldId id="355" r:id="rId56"/>
    <p:sldId id="391" r:id="rId57"/>
    <p:sldId id="392" r:id="rId58"/>
    <p:sldId id="394" r:id="rId59"/>
    <p:sldId id="395" r:id="rId60"/>
    <p:sldId id="396" r:id="rId61"/>
    <p:sldId id="397" r:id="rId62"/>
    <p:sldId id="399" r:id="rId63"/>
    <p:sldId id="400" r:id="rId64"/>
    <p:sldId id="401" r:id="rId65"/>
    <p:sldId id="409" r:id="rId66"/>
    <p:sldId id="402" r:id="rId67"/>
    <p:sldId id="403" r:id="rId68"/>
    <p:sldId id="410" r:id="rId69"/>
    <p:sldId id="404" r:id="rId70"/>
    <p:sldId id="405" r:id="rId71"/>
    <p:sldId id="411" r:id="rId72"/>
    <p:sldId id="406" r:id="rId73"/>
    <p:sldId id="407" r:id="rId74"/>
    <p:sldId id="412" r:id="rId75"/>
    <p:sldId id="408" r:id="rId76"/>
    <p:sldId id="413" r:id="rId77"/>
    <p:sldId id="306" r:id="rId7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2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717D"/>
    <a:srgbClr val="80A1B6"/>
    <a:srgbClr val="EAEAEA"/>
    <a:srgbClr val="CCD6DF"/>
    <a:srgbClr val="F2F2F2"/>
    <a:srgbClr val="0490BC"/>
    <a:srgbClr val="91B44A"/>
    <a:srgbClr val="85A644"/>
    <a:srgbClr val="E2E2E2"/>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2" autoAdjust="0"/>
    <p:restoredTop sz="96370" autoAdjust="0"/>
  </p:normalViewPr>
  <p:slideViewPr>
    <p:cSldViewPr showGuides="1">
      <p:cViewPr varScale="1">
        <p:scale>
          <a:sx n="110" d="100"/>
          <a:sy n="110" d="100"/>
        </p:scale>
        <p:origin x="1590" y="108"/>
      </p:cViewPr>
      <p:guideLst>
        <p:guide orient="horz"/>
        <p:guide pos="6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1" d="100"/>
          <a:sy n="61" d="100"/>
        </p:scale>
        <p:origin x="-2506"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867BF48-70F1-411C-BBC1-D4A6DF325058}" type="datetimeFigureOut">
              <a:rPr lang="en-US" smtClean="0"/>
              <a:pPr/>
              <a:t>10/9/2018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26453C2-68DF-4782-B80C-08879780704B}" type="slidenum">
              <a:rPr lang="en-US" smtClean="0"/>
              <a:pPr/>
              <a:t>‹#›</a:t>
            </a:fld>
            <a:endParaRPr lang="en-US" dirty="0"/>
          </a:p>
        </p:txBody>
      </p:sp>
    </p:spTree>
    <p:extLst>
      <p:ext uri="{BB962C8B-B14F-4D97-AF65-F5344CB8AC3E}">
        <p14:creationId xmlns:p14="http://schemas.microsoft.com/office/powerpoint/2010/main" val="3242587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9107460-EF27-49C7-A0A3-0C3788E0472E}" type="datetimeFigureOut">
              <a:rPr lang="en-US" smtClean="0"/>
              <a:pPr/>
              <a:t>10/9/2018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123C24-0C4B-4532-916C-040E929711FF}" type="slidenum">
              <a:rPr lang="en-US" smtClean="0"/>
              <a:pPr/>
              <a:t>‹#›</a:t>
            </a:fld>
            <a:endParaRPr lang="en-US" dirty="0"/>
          </a:p>
        </p:txBody>
      </p:sp>
    </p:spTree>
    <p:extLst>
      <p:ext uri="{BB962C8B-B14F-4D97-AF65-F5344CB8AC3E}">
        <p14:creationId xmlns:p14="http://schemas.microsoft.com/office/powerpoint/2010/main" val="368534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40</a:t>
            </a:fld>
            <a:endParaRPr lang="en-US" dirty="0"/>
          </a:p>
        </p:txBody>
      </p:sp>
    </p:spTree>
    <p:extLst>
      <p:ext uri="{BB962C8B-B14F-4D97-AF65-F5344CB8AC3E}">
        <p14:creationId xmlns:p14="http://schemas.microsoft.com/office/powerpoint/2010/main" val="2354448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43</a:t>
            </a:fld>
            <a:endParaRPr lang="en-US" dirty="0"/>
          </a:p>
        </p:txBody>
      </p:sp>
    </p:spTree>
    <p:extLst>
      <p:ext uri="{BB962C8B-B14F-4D97-AF65-F5344CB8AC3E}">
        <p14:creationId xmlns:p14="http://schemas.microsoft.com/office/powerpoint/2010/main" val="288120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extra period</a:t>
            </a:r>
          </a:p>
        </p:txBody>
      </p:sp>
      <p:sp>
        <p:nvSpPr>
          <p:cNvPr id="4" name="Slide Number Placeholder 3"/>
          <p:cNvSpPr>
            <a:spLocks noGrp="1"/>
          </p:cNvSpPr>
          <p:nvPr>
            <p:ph type="sldNum" sz="quarter" idx="10"/>
          </p:nvPr>
        </p:nvSpPr>
        <p:spPr/>
        <p:txBody>
          <a:bodyPr/>
          <a:lstStyle/>
          <a:p>
            <a:fld id="{10123C24-0C4B-4532-916C-040E929711FF}" type="slidenum">
              <a:rPr lang="en-US" smtClean="0"/>
              <a:pPr/>
              <a:t>44</a:t>
            </a:fld>
            <a:endParaRPr lang="en-US" dirty="0"/>
          </a:p>
        </p:txBody>
      </p:sp>
    </p:spTree>
    <p:extLst>
      <p:ext uri="{BB962C8B-B14F-4D97-AF65-F5344CB8AC3E}">
        <p14:creationId xmlns:p14="http://schemas.microsoft.com/office/powerpoint/2010/main" val="1815372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73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3</a:t>
            </a:fld>
            <a:endParaRPr lang="en-US" dirty="0"/>
          </a:p>
        </p:txBody>
      </p:sp>
    </p:spTree>
    <p:extLst>
      <p:ext uri="{BB962C8B-B14F-4D97-AF65-F5344CB8AC3E}">
        <p14:creationId xmlns:p14="http://schemas.microsoft.com/office/powerpoint/2010/main" val="1896616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22</a:t>
            </a:fld>
            <a:endParaRPr lang="en-US" dirty="0"/>
          </a:p>
        </p:txBody>
      </p:sp>
    </p:spTree>
    <p:extLst>
      <p:ext uri="{BB962C8B-B14F-4D97-AF65-F5344CB8AC3E}">
        <p14:creationId xmlns:p14="http://schemas.microsoft.com/office/powerpoint/2010/main" val="277165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23</a:t>
            </a:fld>
            <a:endParaRPr lang="en-US" dirty="0"/>
          </a:p>
        </p:txBody>
      </p:sp>
    </p:spTree>
    <p:extLst>
      <p:ext uri="{BB962C8B-B14F-4D97-AF65-F5344CB8AC3E}">
        <p14:creationId xmlns:p14="http://schemas.microsoft.com/office/powerpoint/2010/main" val="72961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28</a:t>
            </a:fld>
            <a:endParaRPr lang="en-US" dirty="0"/>
          </a:p>
        </p:txBody>
      </p:sp>
    </p:spTree>
    <p:extLst>
      <p:ext uri="{BB962C8B-B14F-4D97-AF65-F5344CB8AC3E}">
        <p14:creationId xmlns:p14="http://schemas.microsoft.com/office/powerpoint/2010/main" val="256000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29</a:t>
            </a:fld>
            <a:endParaRPr lang="en-US" dirty="0"/>
          </a:p>
        </p:txBody>
      </p:sp>
    </p:spTree>
    <p:extLst>
      <p:ext uri="{BB962C8B-B14F-4D97-AF65-F5344CB8AC3E}">
        <p14:creationId xmlns:p14="http://schemas.microsoft.com/office/powerpoint/2010/main" val="1320507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10123C24-0C4B-4532-916C-040E929711FF}" type="slidenum">
              <a:rPr lang="en-US" smtClean="0"/>
              <a:pPr/>
              <a:t>30</a:t>
            </a:fld>
            <a:endParaRPr lang="en-US" dirty="0"/>
          </a:p>
        </p:txBody>
      </p:sp>
    </p:spTree>
    <p:extLst>
      <p:ext uri="{BB962C8B-B14F-4D97-AF65-F5344CB8AC3E}">
        <p14:creationId xmlns:p14="http://schemas.microsoft.com/office/powerpoint/2010/main" val="413854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extra period</a:t>
            </a:r>
          </a:p>
        </p:txBody>
      </p:sp>
      <p:sp>
        <p:nvSpPr>
          <p:cNvPr id="4" name="Slide Number Placeholder 3"/>
          <p:cNvSpPr>
            <a:spLocks noGrp="1"/>
          </p:cNvSpPr>
          <p:nvPr>
            <p:ph type="sldNum" sz="quarter" idx="10"/>
          </p:nvPr>
        </p:nvSpPr>
        <p:spPr/>
        <p:txBody>
          <a:bodyPr/>
          <a:lstStyle/>
          <a:p>
            <a:fld id="{10123C24-0C4B-4532-916C-040E929711FF}" type="slidenum">
              <a:rPr lang="en-US" smtClean="0"/>
              <a:pPr/>
              <a:t>33</a:t>
            </a:fld>
            <a:endParaRPr lang="en-US" dirty="0"/>
          </a:p>
        </p:txBody>
      </p:sp>
    </p:spTree>
    <p:extLst>
      <p:ext uri="{BB962C8B-B14F-4D97-AF65-F5344CB8AC3E}">
        <p14:creationId xmlns:p14="http://schemas.microsoft.com/office/powerpoint/2010/main" val="3967178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Rectangle 2"/>
          <p:cNvSpPr/>
          <p:nvPr userDrawn="1"/>
        </p:nvSpPr>
        <p:spPr>
          <a:xfrm>
            <a:off x="0" y="228600"/>
            <a:ext cx="9144000" cy="647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 name="Title 1"/>
          <p:cNvSpPr>
            <a:spLocks noGrp="1"/>
          </p:cNvSpPr>
          <p:nvPr>
            <p:ph type="title"/>
          </p:nvPr>
        </p:nvSpPr>
        <p:spPr>
          <a:xfrm>
            <a:off x="3200400" y="2082225"/>
            <a:ext cx="5334000" cy="584775"/>
          </a:xfrm>
        </p:spPr>
        <p:txBody>
          <a:bodyPr anchor="b" anchorCtr="0">
            <a:noAutofit/>
          </a:bodyPr>
          <a:lstStyle>
            <a:lvl1pPr>
              <a:lnSpc>
                <a:spcPts val="2800"/>
              </a:lnSpc>
              <a:defRPr b="1"/>
            </a:lvl1pPr>
          </a:lstStyle>
          <a:p>
            <a:r>
              <a:rPr lang="en-US"/>
              <a:t>Click to edit Master title style</a:t>
            </a:r>
            <a:endParaRPr lang="en-US" dirty="0"/>
          </a:p>
        </p:txBody>
      </p:sp>
      <p:pic>
        <p:nvPicPr>
          <p:cNvPr id="57"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391400" y="5867400"/>
            <a:ext cx="1369846" cy="609415"/>
          </a:xfrm>
          <a:prstGeom prst="rect">
            <a:avLst/>
          </a:prstGeom>
          <a:noFill/>
        </p:spPr>
      </p:pic>
      <p:sp>
        <p:nvSpPr>
          <p:cNvPr id="60" name="Text Placeholder 59"/>
          <p:cNvSpPr>
            <a:spLocks noGrp="1"/>
          </p:cNvSpPr>
          <p:nvPr userDrawn="1">
            <p:ph type="body" sz="quarter" idx="10"/>
          </p:nvPr>
        </p:nvSpPr>
        <p:spPr>
          <a:xfrm>
            <a:off x="3200400" y="2590800"/>
            <a:ext cx="4114800" cy="762000"/>
          </a:xfrm>
        </p:spPr>
        <p:txBody>
          <a:bodyPr>
            <a:normAutofit/>
          </a:bodyPr>
          <a:lstStyle>
            <a:lvl1pPr marL="0" indent="0">
              <a:buFontTx/>
              <a:buNone/>
              <a:defRPr sz="1800"/>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pic>
        <p:nvPicPr>
          <p:cNvPr id="58" name="Picture 2" descr="Z:\Clients\CSG\Assets (2011 Rebrand)\Image Library\Square Frames\PowerPoint\TitlePage.png"/>
          <p:cNvPicPr>
            <a:picLocks noChangeAspect="1" noChangeArrowheads="1"/>
          </p:cNvPicPr>
          <p:nvPr userDrawn="1"/>
        </p:nvPicPr>
        <p:blipFill>
          <a:blip r:embed="rId3" cstate="print"/>
          <a:srcRect/>
          <a:stretch>
            <a:fillRect/>
          </a:stretch>
        </p:blipFill>
        <p:spPr bwMode="auto">
          <a:xfrm>
            <a:off x="0" y="3505200"/>
            <a:ext cx="9144000" cy="1985864"/>
          </a:xfrm>
          <a:prstGeom prst="rect">
            <a:avLst/>
          </a:prstGeom>
          <a:noFill/>
        </p:spPr>
      </p:pic>
      <p:sp>
        <p:nvSpPr>
          <p:cNvPr id="7" name="Footer Placeholder 22"/>
          <p:cNvSpPr txBox="1">
            <a:spLocks/>
          </p:cNvSpPr>
          <p:nvPr userDrawn="1"/>
        </p:nvSpPr>
        <p:spPr>
          <a:xfrm>
            <a:off x="266700" y="6324600"/>
            <a:ext cx="8610600" cy="5937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AU" sz="800" b="0" kern="1200" dirty="0">
                <a:solidFill>
                  <a:schemeClr val="tx1">
                    <a:tint val="75000"/>
                  </a:schemeClr>
                </a:solidFill>
                <a:latin typeface="+mn-lt"/>
                <a:ea typeface="+mn-ea"/>
                <a:cs typeface="+mn-cs"/>
              </a:rPr>
              <a:t>CSG International Confidential and Proprietary Information                                                                </a:t>
            </a:r>
            <a:r>
              <a:rPr lang="en-AU" sz="800" b="1" kern="1200" dirty="0">
                <a:solidFill>
                  <a:schemeClr val="tx1">
                    <a:tint val="75000"/>
                  </a:schemeClr>
                </a:solidFill>
                <a:latin typeface="+mn-lt"/>
                <a:ea typeface="+mn-ea"/>
                <a:cs typeface="+mn-cs"/>
              </a:rPr>
              <a:t>Copyright</a:t>
            </a:r>
            <a:r>
              <a:rPr lang="en-AU" sz="800" kern="1200" dirty="0">
                <a:solidFill>
                  <a:schemeClr val="tx1">
                    <a:tint val="75000"/>
                  </a:schemeClr>
                </a:solidFill>
                <a:latin typeface="+mn-lt"/>
                <a:ea typeface="+mn-ea"/>
                <a:cs typeface="+mn-cs"/>
              </a:rPr>
              <a:t> © 2014 CSG Systems International, Inc. and/or its affiliates (“CSG International”).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152400" y="152400"/>
            <a:ext cx="8915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44168"/>
            <a:ext cx="3008313" cy="1170432"/>
          </a:xfrm>
        </p:spPr>
        <p:txBody>
          <a:bodyPr anchor="b">
            <a:normAutofit/>
          </a:bodyPr>
          <a:lstStyle>
            <a:lvl1pPr algn="l">
              <a:defRPr sz="3200" b="0"/>
            </a:lvl1pPr>
          </a:lstStyle>
          <a:p>
            <a:r>
              <a:rPr lang="en-US"/>
              <a:t>Click to edit Master title style</a:t>
            </a:r>
            <a:endParaRPr lang="en-US" dirty="0"/>
          </a:p>
        </p:txBody>
      </p:sp>
      <p:sp>
        <p:nvSpPr>
          <p:cNvPr id="3" name="Content Placeholder 2"/>
          <p:cNvSpPr>
            <a:spLocks noGrp="1"/>
          </p:cNvSpPr>
          <p:nvPr>
            <p:ph idx="1"/>
          </p:nvPr>
        </p:nvSpPr>
        <p:spPr>
          <a:xfrm>
            <a:off x="3575050" y="1341437"/>
            <a:ext cx="5111750" cy="4830763"/>
          </a:xfrm>
        </p:spPr>
        <p:txBody>
          <a:bodyPr>
            <a:normAutofit/>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533651"/>
            <a:ext cx="3008313" cy="3638550"/>
          </a:xfrm>
        </p:spPr>
        <p:txBody>
          <a:bodyPr>
            <a:normAutofit/>
          </a:bodyPr>
          <a:lstStyle>
            <a:lvl1pPr marL="0" indent="0">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830389" y="457200"/>
            <a:ext cx="856411" cy="380999"/>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userDrawn="1"/>
        </p:nvSpPr>
        <p:spPr>
          <a:xfrm>
            <a:off x="0" y="0"/>
            <a:ext cx="9144000" cy="388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139"/>
          <p:cNvGrpSpPr/>
          <p:nvPr userDrawn="1"/>
        </p:nvGrpSpPr>
        <p:grpSpPr>
          <a:xfrm>
            <a:off x="76200" y="76200"/>
            <a:ext cx="8991600" cy="3554481"/>
            <a:chOff x="76200" y="76200"/>
            <a:chExt cx="8991600" cy="3554481"/>
          </a:xfrm>
        </p:grpSpPr>
        <p:grpSp>
          <p:nvGrpSpPr>
            <p:cNvPr id="48" name="Group 47"/>
            <p:cNvGrpSpPr/>
            <p:nvPr userDrawn="1"/>
          </p:nvGrpSpPr>
          <p:grpSpPr>
            <a:xfrm>
              <a:off x="76200" y="76200"/>
              <a:ext cx="8991600" cy="1737873"/>
              <a:chOff x="76200" y="3276600"/>
              <a:chExt cx="8991600" cy="1737873"/>
            </a:xfrm>
          </p:grpSpPr>
          <p:sp>
            <p:nvSpPr>
              <p:cNvPr id="49" name="Rounded Rectangle 48"/>
              <p:cNvSpPr/>
              <p:nvPr/>
            </p:nvSpPr>
            <p:spPr>
              <a:xfrm>
                <a:off x="76200"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76200"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76200"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680677"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680677"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680677"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1285155"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p:cNvSpPr/>
              <p:nvPr/>
            </p:nvSpPr>
            <p:spPr>
              <a:xfrm>
                <a:off x="1285155"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1285155"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57"/>
              <p:cNvSpPr/>
              <p:nvPr/>
            </p:nvSpPr>
            <p:spPr>
              <a:xfrm>
                <a:off x="1889632"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58"/>
              <p:cNvSpPr/>
              <p:nvPr/>
            </p:nvSpPr>
            <p:spPr>
              <a:xfrm>
                <a:off x="1889632"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59"/>
              <p:cNvSpPr/>
              <p:nvPr/>
            </p:nvSpPr>
            <p:spPr>
              <a:xfrm>
                <a:off x="1889632"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ounded Rectangle 60"/>
              <p:cNvSpPr/>
              <p:nvPr/>
            </p:nvSpPr>
            <p:spPr>
              <a:xfrm>
                <a:off x="2494109"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ounded Rectangle 61"/>
              <p:cNvSpPr/>
              <p:nvPr/>
            </p:nvSpPr>
            <p:spPr>
              <a:xfrm>
                <a:off x="2494109"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ounded Rectangle 62"/>
              <p:cNvSpPr/>
              <p:nvPr/>
            </p:nvSpPr>
            <p:spPr>
              <a:xfrm>
                <a:off x="2494109"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3098587"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3098587"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ounded Rectangle 65"/>
              <p:cNvSpPr/>
              <p:nvPr/>
            </p:nvSpPr>
            <p:spPr>
              <a:xfrm>
                <a:off x="3098587"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3703064"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ounded Rectangle 67"/>
              <p:cNvSpPr/>
              <p:nvPr/>
            </p:nvSpPr>
            <p:spPr>
              <a:xfrm>
                <a:off x="3703064"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3703064"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ounded Rectangle 69"/>
              <p:cNvSpPr/>
              <p:nvPr/>
            </p:nvSpPr>
            <p:spPr>
              <a:xfrm>
                <a:off x="4307541"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ed Rectangle 70"/>
              <p:cNvSpPr/>
              <p:nvPr/>
            </p:nvSpPr>
            <p:spPr>
              <a:xfrm>
                <a:off x="4307541"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4307541"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ounded Rectangle 72"/>
              <p:cNvSpPr/>
              <p:nvPr/>
            </p:nvSpPr>
            <p:spPr>
              <a:xfrm>
                <a:off x="4912018"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ounded Rectangle 73"/>
              <p:cNvSpPr/>
              <p:nvPr/>
            </p:nvSpPr>
            <p:spPr>
              <a:xfrm>
                <a:off x="4912018"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p:cNvSpPr/>
              <p:nvPr/>
            </p:nvSpPr>
            <p:spPr>
              <a:xfrm>
                <a:off x="4912018"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75"/>
              <p:cNvSpPr/>
              <p:nvPr/>
            </p:nvSpPr>
            <p:spPr>
              <a:xfrm>
                <a:off x="5516496"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ounded Rectangle 76"/>
              <p:cNvSpPr/>
              <p:nvPr/>
            </p:nvSpPr>
            <p:spPr>
              <a:xfrm>
                <a:off x="5516496"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77"/>
              <p:cNvSpPr/>
              <p:nvPr/>
            </p:nvSpPr>
            <p:spPr>
              <a:xfrm>
                <a:off x="5516496"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ounded Rectangle 78"/>
              <p:cNvSpPr/>
              <p:nvPr/>
            </p:nvSpPr>
            <p:spPr>
              <a:xfrm>
                <a:off x="6120973"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ounded Rectangle 79"/>
              <p:cNvSpPr/>
              <p:nvPr/>
            </p:nvSpPr>
            <p:spPr>
              <a:xfrm>
                <a:off x="6120973"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ounded Rectangle 80"/>
              <p:cNvSpPr/>
              <p:nvPr/>
            </p:nvSpPr>
            <p:spPr>
              <a:xfrm>
                <a:off x="6120973"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6725450"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ed Rectangle 82"/>
              <p:cNvSpPr/>
              <p:nvPr/>
            </p:nvSpPr>
            <p:spPr>
              <a:xfrm>
                <a:off x="6725450"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6725450"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ounded Rectangle 84"/>
              <p:cNvSpPr/>
              <p:nvPr/>
            </p:nvSpPr>
            <p:spPr>
              <a:xfrm>
                <a:off x="7329928"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ed Rectangle 85"/>
              <p:cNvSpPr/>
              <p:nvPr/>
            </p:nvSpPr>
            <p:spPr>
              <a:xfrm>
                <a:off x="7329928"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86"/>
              <p:cNvSpPr/>
              <p:nvPr/>
            </p:nvSpPr>
            <p:spPr>
              <a:xfrm>
                <a:off x="7329928"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7934405"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ed Rectangle 88"/>
              <p:cNvSpPr/>
              <p:nvPr/>
            </p:nvSpPr>
            <p:spPr>
              <a:xfrm>
                <a:off x="7934405"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p:cNvSpPr/>
              <p:nvPr/>
            </p:nvSpPr>
            <p:spPr>
              <a:xfrm>
                <a:off x="7934405"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8538882"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ounded Rectangle 91"/>
              <p:cNvSpPr/>
              <p:nvPr/>
            </p:nvSpPr>
            <p:spPr>
              <a:xfrm>
                <a:off x="8538882"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8538882"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userDrawn="1"/>
          </p:nvGrpSpPr>
          <p:grpSpPr>
            <a:xfrm>
              <a:off x="76200" y="1892808"/>
              <a:ext cx="8991600" cy="1737873"/>
              <a:chOff x="76200" y="3276600"/>
              <a:chExt cx="8991600" cy="1737873"/>
            </a:xfrm>
          </p:grpSpPr>
          <p:sp>
            <p:nvSpPr>
              <p:cNvPr id="95" name="Rounded Rectangle 94"/>
              <p:cNvSpPr/>
              <p:nvPr/>
            </p:nvSpPr>
            <p:spPr>
              <a:xfrm>
                <a:off x="76200"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76200"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76200"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ounded Rectangle 97"/>
              <p:cNvSpPr/>
              <p:nvPr/>
            </p:nvSpPr>
            <p:spPr>
              <a:xfrm>
                <a:off x="680677"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680677"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ounded Rectangle 99"/>
              <p:cNvSpPr/>
              <p:nvPr/>
            </p:nvSpPr>
            <p:spPr>
              <a:xfrm>
                <a:off x="680677"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ounded Rectangle 100"/>
              <p:cNvSpPr/>
              <p:nvPr/>
            </p:nvSpPr>
            <p:spPr>
              <a:xfrm>
                <a:off x="1285155"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101"/>
              <p:cNvSpPr/>
              <p:nvPr/>
            </p:nvSpPr>
            <p:spPr>
              <a:xfrm>
                <a:off x="1285155"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1285155"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ounded Rectangle 103"/>
              <p:cNvSpPr/>
              <p:nvPr/>
            </p:nvSpPr>
            <p:spPr>
              <a:xfrm>
                <a:off x="1889632"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ounded Rectangle 104"/>
              <p:cNvSpPr/>
              <p:nvPr/>
            </p:nvSpPr>
            <p:spPr>
              <a:xfrm>
                <a:off x="1889632"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1889632"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ounded Rectangle 106"/>
              <p:cNvSpPr/>
              <p:nvPr/>
            </p:nvSpPr>
            <p:spPr>
              <a:xfrm>
                <a:off x="2494109"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94109"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ounded Rectangle 108"/>
              <p:cNvSpPr/>
              <p:nvPr/>
            </p:nvSpPr>
            <p:spPr>
              <a:xfrm>
                <a:off x="2494109"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ounded Rectangle 109"/>
              <p:cNvSpPr/>
              <p:nvPr/>
            </p:nvSpPr>
            <p:spPr>
              <a:xfrm>
                <a:off x="3098587"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3098587"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ounded Rectangle 111"/>
              <p:cNvSpPr/>
              <p:nvPr/>
            </p:nvSpPr>
            <p:spPr>
              <a:xfrm>
                <a:off x="3098587"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ounded Rectangle 112"/>
              <p:cNvSpPr/>
              <p:nvPr/>
            </p:nvSpPr>
            <p:spPr>
              <a:xfrm>
                <a:off x="3703064"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ed Rectangle 113"/>
              <p:cNvSpPr/>
              <p:nvPr/>
            </p:nvSpPr>
            <p:spPr>
              <a:xfrm>
                <a:off x="3703064"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ounded Rectangle 114"/>
              <p:cNvSpPr/>
              <p:nvPr/>
            </p:nvSpPr>
            <p:spPr>
              <a:xfrm>
                <a:off x="3703064"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ounded Rectangle 115"/>
              <p:cNvSpPr/>
              <p:nvPr/>
            </p:nvSpPr>
            <p:spPr>
              <a:xfrm>
                <a:off x="4307541"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ounded Rectangle 116"/>
              <p:cNvSpPr/>
              <p:nvPr/>
            </p:nvSpPr>
            <p:spPr>
              <a:xfrm>
                <a:off x="4307541"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ounded Rectangle 117"/>
              <p:cNvSpPr/>
              <p:nvPr/>
            </p:nvSpPr>
            <p:spPr>
              <a:xfrm>
                <a:off x="4307541"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ounded Rectangle 118"/>
              <p:cNvSpPr/>
              <p:nvPr/>
            </p:nvSpPr>
            <p:spPr>
              <a:xfrm>
                <a:off x="4912018"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ounded Rectangle 119"/>
              <p:cNvSpPr/>
              <p:nvPr/>
            </p:nvSpPr>
            <p:spPr>
              <a:xfrm>
                <a:off x="4912018"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ounded Rectangle 120"/>
              <p:cNvSpPr/>
              <p:nvPr/>
            </p:nvSpPr>
            <p:spPr>
              <a:xfrm>
                <a:off x="4912018"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5516496"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ounded Rectangle 122"/>
              <p:cNvSpPr/>
              <p:nvPr/>
            </p:nvSpPr>
            <p:spPr>
              <a:xfrm>
                <a:off x="5516496"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ounded Rectangle 123"/>
              <p:cNvSpPr/>
              <p:nvPr/>
            </p:nvSpPr>
            <p:spPr>
              <a:xfrm>
                <a:off x="5516496"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6120973"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6120973"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ounded Rectangle 126"/>
              <p:cNvSpPr/>
              <p:nvPr/>
            </p:nvSpPr>
            <p:spPr>
              <a:xfrm>
                <a:off x="6120973"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ounded Rectangle 127"/>
              <p:cNvSpPr/>
              <p:nvPr/>
            </p:nvSpPr>
            <p:spPr>
              <a:xfrm>
                <a:off x="6725450"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p:cNvSpPr/>
              <p:nvPr/>
            </p:nvSpPr>
            <p:spPr>
              <a:xfrm>
                <a:off x="6725450"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6725450"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ounded Rectangle 130"/>
              <p:cNvSpPr/>
              <p:nvPr/>
            </p:nvSpPr>
            <p:spPr>
              <a:xfrm>
                <a:off x="7329928"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ounded Rectangle 131"/>
              <p:cNvSpPr/>
              <p:nvPr/>
            </p:nvSpPr>
            <p:spPr>
              <a:xfrm>
                <a:off x="7329928" y="3881078"/>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7329928"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7934405" y="4485555"/>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ounded Rectangle 134"/>
              <p:cNvSpPr/>
              <p:nvPr/>
            </p:nvSpPr>
            <p:spPr>
              <a:xfrm>
                <a:off x="7934405"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ounded Rectangle 135"/>
              <p:cNvSpPr/>
              <p:nvPr/>
            </p:nvSpPr>
            <p:spPr>
              <a:xfrm>
                <a:off x="7934405" y="3276600"/>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ounded Rectangle 136"/>
              <p:cNvSpPr/>
              <p:nvPr/>
            </p:nvSpPr>
            <p:spPr>
              <a:xfrm>
                <a:off x="8538882" y="4485555"/>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ounded Rectangle 137"/>
              <p:cNvSpPr/>
              <p:nvPr/>
            </p:nvSpPr>
            <p:spPr>
              <a:xfrm>
                <a:off x="8538882" y="3881078"/>
                <a:ext cx="528918" cy="528918"/>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8538882" y="3276600"/>
                <a:ext cx="528918" cy="528918"/>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41" name="Rectangle 140"/>
          <p:cNvSpPr/>
          <p:nvPr userDrawn="1"/>
        </p:nvSpPr>
        <p:spPr>
          <a:xfrm>
            <a:off x="0" y="1524000"/>
            <a:ext cx="9144000" cy="2819400"/>
          </a:xfrm>
          <a:prstGeom prst="rect">
            <a:avLst/>
          </a:prstGeom>
          <a:gradFill>
            <a:gsLst>
              <a:gs pos="0">
                <a:schemeClr val="bg1">
                  <a:alpha val="0"/>
                </a:schemeClr>
              </a:gs>
              <a:gs pos="5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2288" y="4800600"/>
            <a:ext cx="5486400" cy="566738"/>
          </a:xfrm>
        </p:spPr>
        <p:txBody>
          <a:bodyPr anchor="b">
            <a:normAutofit/>
          </a:bodyPr>
          <a:lstStyle>
            <a:lvl1pPr algn="l">
              <a:defRPr sz="24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42"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830389" y="457200"/>
            <a:ext cx="856411" cy="380999"/>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_Blank">
    <p:spTree>
      <p:nvGrpSpPr>
        <p:cNvPr id="1" name=""/>
        <p:cNvGrpSpPr/>
        <p:nvPr/>
      </p:nvGrpSpPr>
      <p:grpSpPr>
        <a:xfrm>
          <a:off x="0" y="0"/>
          <a:ext cx="0" cy="0"/>
          <a:chOff x="0" y="0"/>
          <a:chExt cx="0" cy="0"/>
        </a:xfrm>
      </p:grpSpPr>
      <p:sp>
        <p:nvSpPr>
          <p:cNvPr id="10" name="Rectangle 9"/>
          <p:cNvSpPr/>
          <p:nvPr userDrawn="1"/>
        </p:nvSpPr>
        <p:spPr>
          <a:xfrm>
            <a:off x="0" y="0"/>
            <a:ext cx="9144000" cy="388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userDrawn="1"/>
        </p:nvSpPr>
        <p:spPr>
          <a:xfrm>
            <a:off x="0" y="1524000"/>
            <a:ext cx="9144000" cy="2819400"/>
          </a:xfrm>
          <a:prstGeom prst="rect">
            <a:avLst/>
          </a:prstGeom>
          <a:gradFill>
            <a:gsLst>
              <a:gs pos="0">
                <a:schemeClr val="bg1">
                  <a:alpha val="0"/>
                </a:schemeClr>
              </a:gs>
              <a:gs pos="5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2288" y="4800600"/>
            <a:ext cx="5486400" cy="566738"/>
          </a:xfrm>
        </p:spPr>
        <p:txBody>
          <a:bodyPr anchor="b">
            <a:normAutofit/>
          </a:bodyPr>
          <a:lstStyle>
            <a:lvl1pPr algn="l">
              <a:defRPr sz="24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42"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830389" y="457200"/>
            <a:ext cx="856411" cy="380999"/>
          </a:xfrm>
          <a:prstGeom prst="rect">
            <a:avLst/>
          </a:prstGeom>
          <a:no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152400" y="152400"/>
            <a:ext cx="8839200" cy="624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3810000"/>
            <a:ext cx="2971800" cy="30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543800" y="329705"/>
            <a:ext cx="1143000" cy="508496"/>
          </a:xfrm>
          <a:prstGeom prst="rect">
            <a:avLst/>
          </a:prstGeom>
          <a:noFill/>
        </p:spPr>
      </p:pic>
      <p:sp>
        <p:nvSpPr>
          <p:cNvPr id="46" name="Title 45"/>
          <p:cNvSpPr>
            <a:spLocks noGrp="1"/>
          </p:cNvSpPr>
          <p:nvPr>
            <p:ph type="title"/>
          </p:nvPr>
        </p:nvSpPr>
        <p:spPr>
          <a:xfrm>
            <a:off x="3124200" y="1752600"/>
            <a:ext cx="4495800" cy="1066800"/>
          </a:xfrm>
        </p:spPr>
        <p:txBody>
          <a:bodyPr/>
          <a:lstStyle>
            <a:lvl1pPr>
              <a:defRPr b="1"/>
            </a:lvl1pPr>
          </a:lstStyle>
          <a:p>
            <a:r>
              <a:rPr lang="en-US"/>
              <a:t>Click to edit Master title style</a:t>
            </a:r>
            <a:endParaRPr lang="en-US" dirty="0"/>
          </a:p>
        </p:txBody>
      </p:sp>
      <p:pic>
        <p:nvPicPr>
          <p:cNvPr id="8" name="Picture 7" descr="Closing_Section.PNG"/>
          <p:cNvPicPr>
            <a:picLocks noChangeAspect="1"/>
          </p:cNvPicPr>
          <p:nvPr userDrawn="1"/>
        </p:nvPicPr>
        <p:blipFill>
          <a:blip r:embed="rId3" cstate="print"/>
          <a:stretch>
            <a:fillRect/>
          </a:stretch>
        </p:blipFill>
        <p:spPr>
          <a:xfrm>
            <a:off x="1143000" y="0"/>
            <a:ext cx="1894974"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Cover_A">
    <p:spTree>
      <p:nvGrpSpPr>
        <p:cNvPr id="1" name=""/>
        <p:cNvGrpSpPr/>
        <p:nvPr/>
      </p:nvGrpSpPr>
      <p:grpSpPr>
        <a:xfrm>
          <a:off x="0" y="0"/>
          <a:ext cx="0" cy="0"/>
          <a:chOff x="0" y="0"/>
          <a:chExt cx="0" cy="0"/>
        </a:xfrm>
      </p:grpSpPr>
      <p:sp>
        <p:nvSpPr>
          <p:cNvPr id="5" name="Rectangle 4"/>
          <p:cNvSpPr/>
          <p:nvPr userDrawn="1"/>
        </p:nvSpPr>
        <p:spPr>
          <a:xfrm>
            <a:off x="0" y="152400"/>
            <a:ext cx="8991600" cy="624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3810000"/>
            <a:ext cx="2971800" cy="30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543800" y="329705"/>
            <a:ext cx="1143000" cy="508496"/>
          </a:xfrm>
          <a:prstGeom prst="rect">
            <a:avLst/>
          </a:prstGeom>
          <a:noFill/>
        </p:spPr>
      </p:pic>
      <p:sp>
        <p:nvSpPr>
          <p:cNvPr id="91" name="Title 90"/>
          <p:cNvSpPr>
            <a:spLocks noGrp="1"/>
          </p:cNvSpPr>
          <p:nvPr>
            <p:ph type="title"/>
          </p:nvPr>
        </p:nvSpPr>
        <p:spPr>
          <a:xfrm>
            <a:off x="3124200" y="1752600"/>
            <a:ext cx="4495800" cy="1066800"/>
          </a:xfrm>
        </p:spPr>
        <p:txBody>
          <a:bodyPr/>
          <a:lstStyle>
            <a:lvl1pPr>
              <a:defRPr b="1"/>
            </a:lvl1pPr>
          </a:lstStyle>
          <a:p>
            <a:r>
              <a:rPr lang="en-US"/>
              <a:t>Click to edit Master title style</a:t>
            </a:r>
            <a:endParaRPr lang="en-US" dirty="0"/>
          </a:p>
        </p:txBody>
      </p:sp>
      <p:pic>
        <p:nvPicPr>
          <p:cNvPr id="8" name="Picture 7" descr="Red_Section.PNG"/>
          <p:cNvPicPr>
            <a:picLocks noChangeAspect="1"/>
          </p:cNvPicPr>
          <p:nvPr userDrawn="1"/>
        </p:nvPicPr>
        <p:blipFill>
          <a:blip r:embed="rId3" cstate="print"/>
          <a:stretch>
            <a:fillRect/>
          </a:stretch>
        </p:blipFill>
        <p:spPr>
          <a:xfrm>
            <a:off x="1143000" y="0"/>
            <a:ext cx="1894974"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Cover_B">
    <p:spTree>
      <p:nvGrpSpPr>
        <p:cNvPr id="1" name=""/>
        <p:cNvGrpSpPr/>
        <p:nvPr/>
      </p:nvGrpSpPr>
      <p:grpSpPr>
        <a:xfrm>
          <a:off x="0" y="0"/>
          <a:ext cx="0" cy="0"/>
          <a:chOff x="0" y="0"/>
          <a:chExt cx="0" cy="0"/>
        </a:xfrm>
      </p:grpSpPr>
      <p:sp>
        <p:nvSpPr>
          <p:cNvPr id="5" name="Rectangle 4"/>
          <p:cNvSpPr/>
          <p:nvPr userDrawn="1"/>
        </p:nvSpPr>
        <p:spPr>
          <a:xfrm>
            <a:off x="0" y="152400"/>
            <a:ext cx="8991600" cy="624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3810000"/>
            <a:ext cx="2971800" cy="30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543800" y="329705"/>
            <a:ext cx="1143000" cy="508496"/>
          </a:xfrm>
          <a:prstGeom prst="rect">
            <a:avLst/>
          </a:prstGeom>
          <a:noFill/>
        </p:spPr>
      </p:pic>
      <p:sp>
        <p:nvSpPr>
          <p:cNvPr id="51" name="Title 50"/>
          <p:cNvSpPr>
            <a:spLocks noGrp="1"/>
          </p:cNvSpPr>
          <p:nvPr>
            <p:ph type="title"/>
          </p:nvPr>
        </p:nvSpPr>
        <p:spPr>
          <a:xfrm>
            <a:off x="3124200" y="1752600"/>
            <a:ext cx="4495800" cy="1066800"/>
          </a:xfrm>
        </p:spPr>
        <p:txBody>
          <a:bodyPr/>
          <a:lstStyle>
            <a:lvl1pPr>
              <a:defRPr b="1"/>
            </a:lvl1pPr>
          </a:lstStyle>
          <a:p>
            <a:r>
              <a:rPr lang="en-US"/>
              <a:t>Click to edit Master title style</a:t>
            </a:r>
            <a:endParaRPr lang="en-US" dirty="0"/>
          </a:p>
        </p:txBody>
      </p:sp>
      <p:pic>
        <p:nvPicPr>
          <p:cNvPr id="8" name="Picture 7" descr="Blue_Section.PNG"/>
          <p:cNvPicPr>
            <a:picLocks noChangeAspect="1"/>
          </p:cNvPicPr>
          <p:nvPr userDrawn="1"/>
        </p:nvPicPr>
        <p:blipFill>
          <a:blip r:embed="rId3" cstate="print"/>
          <a:stretch>
            <a:fillRect/>
          </a:stretch>
        </p:blipFill>
        <p:spPr>
          <a:xfrm>
            <a:off x="1143000" y="0"/>
            <a:ext cx="1894974"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Cover_C">
    <p:spTree>
      <p:nvGrpSpPr>
        <p:cNvPr id="1" name=""/>
        <p:cNvGrpSpPr/>
        <p:nvPr/>
      </p:nvGrpSpPr>
      <p:grpSpPr>
        <a:xfrm>
          <a:off x="0" y="0"/>
          <a:ext cx="0" cy="0"/>
          <a:chOff x="0" y="0"/>
          <a:chExt cx="0" cy="0"/>
        </a:xfrm>
      </p:grpSpPr>
      <p:sp>
        <p:nvSpPr>
          <p:cNvPr id="5" name="Rectangle 4"/>
          <p:cNvSpPr/>
          <p:nvPr userDrawn="1"/>
        </p:nvSpPr>
        <p:spPr>
          <a:xfrm>
            <a:off x="0" y="152400"/>
            <a:ext cx="8991600" cy="624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3810000"/>
            <a:ext cx="2971800" cy="30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543800" y="329705"/>
            <a:ext cx="1143000" cy="508496"/>
          </a:xfrm>
          <a:prstGeom prst="rect">
            <a:avLst/>
          </a:prstGeom>
          <a:noFill/>
        </p:spPr>
      </p:pic>
      <p:sp>
        <p:nvSpPr>
          <p:cNvPr id="46" name="Title 45"/>
          <p:cNvSpPr>
            <a:spLocks noGrp="1"/>
          </p:cNvSpPr>
          <p:nvPr>
            <p:ph type="title"/>
          </p:nvPr>
        </p:nvSpPr>
        <p:spPr>
          <a:xfrm>
            <a:off x="3124200" y="1752600"/>
            <a:ext cx="4495800" cy="1066800"/>
          </a:xfrm>
        </p:spPr>
        <p:txBody>
          <a:bodyPr/>
          <a:lstStyle>
            <a:lvl1pPr>
              <a:defRPr b="1"/>
            </a:lvl1pPr>
          </a:lstStyle>
          <a:p>
            <a:r>
              <a:rPr lang="en-US"/>
              <a:t>Click to edit Master title style</a:t>
            </a:r>
            <a:endParaRPr lang="en-US" dirty="0"/>
          </a:p>
        </p:txBody>
      </p:sp>
      <p:pic>
        <p:nvPicPr>
          <p:cNvPr id="8" name="Picture 7" descr="Green_Section.PNG"/>
          <p:cNvPicPr>
            <a:picLocks noChangeAspect="1"/>
          </p:cNvPicPr>
          <p:nvPr userDrawn="1"/>
        </p:nvPicPr>
        <p:blipFill>
          <a:blip r:embed="rId3" cstate="print"/>
          <a:stretch>
            <a:fillRect/>
          </a:stretch>
        </p:blipFill>
        <p:spPr>
          <a:xfrm>
            <a:off x="1143000" y="0"/>
            <a:ext cx="1894974"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Cover_D">
    <p:spTree>
      <p:nvGrpSpPr>
        <p:cNvPr id="1" name=""/>
        <p:cNvGrpSpPr/>
        <p:nvPr/>
      </p:nvGrpSpPr>
      <p:grpSpPr>
        <a:xfrm>
          <a:off x="0" y="0"/>
          <a:ext cx="0" cy="0"/>
          <a:chOff x="0" y="0"/>
          <a:chExt cx="0" cy="0"/>
        </a:xfrm>
      </p:grpSpPr>
      <p:sp>
        <p:nvSpPr>
          <p:cNvPr id="5" name="Rectangle 4"/>
          <p:cNvSpPr/>
          <p:nvPr userDrawn="1"/>
        </p:nvSpPr>
        <p:spPr>
          <a:xfrm>
            <a:off x="152400" y="152400"/>
            <a:ext cx="8839200" cy="624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3810000"/>
            <a:ext cx="2971800" cy="30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543800" y="329705"/>
            <a:ext cx="1143000" cy="508496"/>
          </a:xfrm>
          <a:prstGeom prst="rect">
            <a:avLst/>
          </a:prstGeom>
          <a:noFill/>
        </p:spPr>
      </p:pic>
      <p:sp>
        <p:nvSpPr>
          <p:cNvPr id="46" name="Title 45"/>
          <p:cNvSpPr>
            <a:spLocks noGrp="1"/>
          </p:cNvSpPr>
          <p:nvPr>
            <p:ph type="title"/>
          </p:nvPr>
        </p:nvSpPr>
        <p:spPr>
          <a:xfrm>
            <a:off x="3124200" y="1752600"/>
            <a:ext cx="4495800" cy="1066800"/>
          </a:xfrm>
        </p:spPr>
        <p:txBody>
          <a:bodyPr/>
          <a:lstStyle>
            <a:lvl1pPr>
              <a:defRPr b="1"/>
            </a:lvl1pPr>
          </a:lstStyle>
          <a:p>
            <a:r>
              <a:rPr lang="en-US"/>
              <a:t>Click to edit Master title style</a:t>
            </a:r>
            <a:endParaRPr lang="en-US" dirty="0"/>
          </a:p>
        </p:txBody>
      </p:sp>
      <p:pic>
        <p:nvPicPr>
          <p:cNvPr id="8" name="Picture 7" descr="Orange_Section.PNG"/>
          <p:cNvPicPr>
            <a:picLocks noChangeAspect="1"/>
          </p:cNvPicPr>
          <p:nvPr userDrawn="1"/>
        </p:nvPicPr>
        <p:blipFill>
          <a:blip r:embed="rId3" cstate="print"/>
          <a:stretch>
            <a:fillRect/>
          </a:stretch>
        </p:blipFill>
        <p:spPr>
          <a:xfrm>
            <a:off x="1143000" y="0"/>
            <a:ext cx="1894974"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Blank">
    <p:spTree>
      <p:nvGrpSpPr>
        <p:cNvPr id="1" name=""/>
        <p:cNvGrpSpPr/>
        <p:nvPr/>
      </p:nvGrpSpPr>
      <p:grpSpPr>
        <a:xfrm>
          <a:off x="0" y="0"/>
          <a:ext cx="0" cy="0"/>
          <a:chOff x="0" y="0"/>
          <a:chExt cx="0" cy="0"/>
        </a:xfrm>
      </p:grpSpPr>
      <p:sp>
        <p:nvSpPr>
          <p:cNvPr id="3" name="Rectangle 2"/>
          <p:cNvSpPr/>
          <p:nvPr userDrawn="1"/>
        </p:nvSpPr>
        <p:spPr>
          <a:xfrm>
            <a:off x="0" y="152400"/>
            <a:ext cx="9144000" cy="65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 name="Picture 3" descr="Z:\Clients\CSG\Assets (2011 Rebrand)\5.20-11-CSG Logos\PNG\csg_rgb.png"/>
          <p:cNvPicPr>
            <a:picLocks noChangeAspect="1" noChangeArrowheads="1"/>
          </p:cNvPicPr>
          <p:nvPr userDrawn="1"/>
        </p:nvPicPr>
        <p:blipFill>
          <a:blip r:embed="rId2" cstate="print"/>
          <a:srcRect/>
          <a:stretch>
            <a:fillRect/>
          </a:stretch>
        </p:blipFill>
        <p:spPr bwMode="auto">
          <a:xfrm>
            <a:off x="7830389" y="457200"/>
            <a:ext cx="856411" cy="380999"/>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248400" cy="715962"/>
          </a:xfrm>
        </p:spPr>
        <p:txBody>
          <a:bodyPr>
            <a:normAutofit/>
          </a:bodyPr>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90600" y="1341437"/>
            <a:ext cx="7543800" cy="4525963"/>
          </a:xfrm>
        </p:spPr>
        <p:txBody>
          <a:bodyPr>
            <a:normAutofit/>
          </a:bodyPr>
          <a:lstStyle>
            <a:lvl1pPr>
              <a:buClr>
                <a:schemeClr val="accent1"/>
              </a:buClr>
              <a:buSzPct val="100000"/>
              <a:buFont typeface="Wingdings" pitchFamily="2" charset="2"/>
              <a:buChar char="§"/>
              <a:defRPr sz="2400" b="0">
                <a:solidFill>
                  <a:schemeClr val="tx1"/>
                </a:solidFill>
              </a:defRPr>
            </a:lvl1pPr>
            <a:lvl2pPr>
              <a:buClr>
                <a:schemeClr val="accent1"/>
              </a:buClr>
              <a:buSzPct val="100000"/>
              <a:buFont typeface="Arial" pitchFamily="34" charset="0"/>
              <a:buChar char="•"/>
              <a:defRPr sz="2000">
                <a:solidFill>
                  <a:schemeClr val="tx1"/>
                </a:solidFill>
              </a:defRPr>
            </a:lvl2pPr>
            <a:lvl3pPr>
              <a:buClr>
                <a:schemeClr val="accent1"/>
              </a:buClr>
              <a:buSzPct val="100000"/>
              <a:buFont typeface="Arial" pitchFamily="34" charset="0"/>
              <a:buChar char="-"/>
              <a:defRPr sz="1800">
                <a:solidFill>
                  <a:schemeClr val="tx1"/>
                </a:solidFill>
              </a:defRPr>
            </a:lvl3pPr>
            <a:lvl4pPr>
              <a:buClr>
                <a:schemeClr val="accent1"/>
              </a:buClr>
              <a:buSzPct val="100000"/>
              <a:buFont typeface="Calibri" pitchFamily="34" charset="0"/>
              <a:buChar char="›"/>
              <a:defRPr sz="1600">
                <a:solidFill>
                  <a:schemeClr val="tx1"/>
                </a:solidFill>
              </a:defRPr>
            </a:lvl4pPr>
            <a:lvl5pPr>
              <a:buClr>
                <a:schemeClr val="accent1"/>
              </a:buClr>
              <a:buSzPct val="100000"/>
              <a:buFont typeface="Courier New" pitchFamily="49" charset="0"/>
              <a:buChar char="o"/>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600" y="1341437"/>
            <a:ext cx="3810000" cy="4525963"/>
          </a:xfrm>
        </p:spPr>
        <p:txBody>
          <a:bodyPr>
            <a:normAutofit/>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3000" y="1341437"/>
            <a:ext cx="3810000" cy="4525963"/>
          </a:xfrm>
        </p:spPr>
        <p:txBody>
          <a:bodyPr>
            <a:normAutofit/>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90600" y="1344168"/>
            <a:ext cx="3732333" cy="93345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90600" y="2286000"/>
            <a:ext cx="3732333" cy="3657600"/>
          </a:xfrm>
        </p:spPr>
        <p:txBody>
          <a:bodyPr>
            <a:normAutofit/>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76800" y="1344168"/>
            <a:ext cx="3733800" cy="933450"/>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286000"/>
            <a:ext cx="3733800" cy="3657600"/>
          </a:xfrm>
        </p:spPr>
        <p:txBody>
          <a:bodyPr>
            <a:normAutofit/>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ounded Rectangle 32"/>
          <p:cNvSpPr/>
          <p:nvPr/>
        </p:nvSpPr>
        <p:spPr>
          <a:xfrm>
            <a:off x="1066800" y="304800"/>
            <a:ext cx="7848600" cy="685800"/>
          </a:xfrm>
          <a:prstGeom prst="round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2E2E2"/>
              </a:solidFill>
            </a:endParaRPr>
          </a:p>
        </p:txBody>
      </p:sp>
      <p:sp>
        <p:nvSpPr>
          <p:cNvPr id="9" name="Rectangle 8"/>
          <p:cNvSpPr/>
          <p:nvPr/>
        </p:nvSpPr>
        <p:spPr>
          <a:xfrm>
            <a:off x="3352800" y="228600"/>
            <a:ext cx="5791200" cy="838200"/>
          </a:xfrm>
          <a:prstGeom prst="rect">
            <a:avLst/>
          </a:prstGeom>
          <a:gradFill>
            <a:gsLst>
              <a:gs pos="0">
                <a:schemeClr val="bg1"/>
              </a:gs>
              <a:gs pos="50000">
                <a:schemeClr val="bg1">
                  <a:alpha val="52000"/>
                </a:schemeClr>
              </a:gs>
              <a:gs pos="10000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 descr="Z:\Clients\CSG\Assets (2011 Rebrand)\5.20-11-CSG Logos\PNG\csg_rgb.png"/>
          <p:cNvPicPr>
            <a:picLocks noChangeAspect="1" noChangeArrowheads="1"/>
          </p:cNvPicPr>
          <p:nvPr/>
        </p:nvPicPr>
        <p:blipFill>
          <a:blip r:embed="rId16" cstate="print"/>
          <a:srcRect/>
          <a:stretch>
            <a:fillRect/>
          </a:stretch>
        </p:blipFill>
        <p:spPr bwMode="auto">
          <a:xfrm>
            <a:off x="7830389" y="457200"/>
            <a:ext cx="856411" cy="380999"/>
          </a:xfrm>
          <a:prstGeom prst="rect">
            <a:avLst/>
          </a:prstGeom>
          <a:noFill/>
        </p:spPr>
      </p:pic>
      <p:sp>
        <p:nvSpPr>
          <p:cNvPr id="2" name="Title Placeholder 1"/>
          <p:cNvSpPr>
            <a:spLocks noGrp="1"/>
          </p:cNvSpPr>
          <p:nvPr>
            <p:ph type="title"/>
          </p:nvPr>
        </p:nvSpPr>
        <p:spPr>
          <a:xfrm>
            <a:off x="1143000" y="274638"/>
            <a:ext cx="6553200" cy="7159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600" y="1341437"/>
            <a:ext cx="7543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Footer Placeholder 22"/>
          <p:cNvSpPr txBox="1">
            <a:spLocks/>
          </p:cNvSpPr>
          <p:nvPr/>
        </p:nvSpPr>
        <p:spPr>
          <a:xfrm>
            <a:off x="228600" y="6172200"/>
            <a:ext cx="8610600" cy="5937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AU" sz="800" b="0" kern="1200" dirty="0">
                <a:solidFill>
                  <a:schemeClr val="tx1">
                    <a:tint val="75000"/>
                  </a:schemeClr>
                </a:solidFill>
                <a:latin typeface="+mn-lt"/>
                <a:ea typeface="+mn-ea"/>
                <a:cs typeface="+mn-cs"/>
              </a:rPr>
              <a:t>CSG International Confidential and Proprietary Information                                                                </a:t>
            </a:r>
            <a:r>
              <a:rPr lang="en-AU" sz="800" b="1" kern="1200" dirty="0">
                <a:solidFill>
                  <a:schemeClr val="tx1">
                    <a:tint val="75000"/>
                  </a:schemeClr>
                </a:solidFill>
                <a:latin typeface="+mn-lt"/>
                <a:ea typeface="+mn-ea"/>
                <a:cs typeface="+mn-cs"/>
              </a:rPr>
              <a:t>Copyright</a:t>
            </a:r>
            <a:r>
              <a:rPr lang="en-AU" sz="800" kern="1200" dirty="0">
                <a:solidFill>
                  <a:schemeClr val="tx1">
                    <a:tint val="75000"/>
                  </a:schemeClr>
                </a:solidFill>
                <a:latin typeface="+mn-lt"/>
                <a:ea typeface="+mn-ea"/>
                <a:cs typeface="+mn-cs"/>
              </a:rPr>
              <a:t> © 2014 CSG Systems International, Inc. and/or its affiliates (“CSG International”). All rights reserved.</a:t>
            </a:r>
          </a:p>
        </p:txBody>
      </p:sp>
      <p:pic>
        <p:nvPicPr>
          <p:cNvPr id="6146" name="Picture 2" descr="Z:\Clients\CSG\Assets (2011 Rebrand)\Image Library\Square Frames\PowerPoint\TopElement.png"/>
          <p:cNvPicPr>
            <a:picLocks noChangeAspect="1" noChangeArrowheads="1"/>
          </p:cNvPicPr>
          <p:nvPr/>
        </p:nvPicPr>
        <p:blipFill>
          <a:blip r:embed="rId17" cstate="print"/>
          <a:srcRect/>
          <a:stretch>
            <a:fillRect/>
          </a:stretch>
        </p:blipFill>
        <p:spPr bwMode="auto">
          <a:xfrm>
            <a:off x="175903" y="256032"/>
            <a:ext cx="777241" cy="758952"/>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8" r:id="rId3"/>
    <p:sldLayoutId id="2147483666" r:id="rId4"/>
    <p:sldLayoutId id="2147483667" r:id="rId5"/>
    <p:sldLayoutId id="2147483669" r:id="rId6"/>
    <p:sldLayoutId id="2147483650" r:id="rId7"/>
    <p:sldLayoutId id="2147483652" r:id="rId8"/>
    <p:sldLayoutId id="2147483653" r:id="rId9"/>
    <p:sldLayoutId id="2147483654" r:id="rId10"/>
    <p:sldLayoutId id="2147483656" r:id="rId11"/>
    <p:sldLayoutId id="2147483657" r:id="rId12"/>
    <p:sldLayoutId id="2147483670" r:id="rId13"/>
    <p:sldLayoutId id="2147483677" r:id="rId14"/>
  </p:sldLayoutIdLst>
  <p:txStyles>
    <p:titleStyle>
      <a:lvl1pPr algn="l" defTabSz="914400" rtl="0" eaLnBrk="1" latinLnBrk="0" hangingPunct="1">
        <a:spcBef>
          <a:spcPct val="0"/>
        </a:spcBef>
        <a:buNone/>
        <a:defRPr sz="3200" b="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1"/>
        </a:buClr>
        <a:buSzPct val="100000"/>
        <a:buFont typeface="Wingdings" pitchFamily="2" charset="2"/>
        <a:buChar char="§"/>
        <a:defRPr sz="2400" b="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10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10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SzPct val="100000"/>
        <a:buFont typeface="Calibri"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Courier New" pitchFamily="49" charset="0"/>
        <a:buChar char="o"/>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mailto:enterprisereporting@csgi.com"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mailto:enterprisereporting@csgi.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mailto:enterprisereporting@csgi.com"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dirty="0"/>
              <a:t>ACT – Asset Compliance Tracker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197-72EB-4847-AB46-CC071D9A4078}"/>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C50CA81-F492-4EC4-977F-81158CE1934D}"/>
              </a:ext>
            </a:extLst>
          </p:cNvPr>
          <p:cNvSpPr>
            <a:spLocks noGrp="1"/>
          </p:cNvSpPr>
          <p:nvPr>
            <p:ph idx="1"/>
          </p:nvPr>
        </p:nvSpPr>
        <p:spPr>
          <a:xfrm>
            <a:off x="348972" y="1125073"/>
            <a:ext cx="8185428" cy="2075327"/>
          </a:xfrm>
        </p:spPr>
        <p:txBody>
          <a:bodyPr>
            <a:normAutofit lnSpcReduction="10000"/>
          </a:bodyPr>
          <a:lstStyle/>
          <a:p>
            <a:r>
              <a:rPr lang="en-US" dirty="0"/>
              <a:t>Director PCI Score </a:t>
            </a:r>
          </a:p>
          <a:p>
            <a:pPr lvl="1"/>
            <a:r>
              <a:rPr lang="en-US" dirty="0"/>
              <a:t>Displays the Node/Server counts by</a:t>
            </a:r>
            <a:br>
              <a:rPr lang="en-US" dirty="0"/>
            </a:br>
            <a:r>
              <a:rPr lang="en-US" dirty="0"/>
              <a:t>Director</a:t>
            </a:r>
          </a:p>
          <a:p>
            <a:pPr lvl="1"/>
            <a:r>
              <a:rPr lang="en-US" dirty="0"/>
              <a:t>Users can click on the graph to be </a:t>
            </a:r>
            <a:br>
              <a:rPr lang="en-US" dirty="0"/>
            </a:br>
            <a:r>
              <a:rPr lang="en-US" dirty="0"/>
              <a:t>directed to the Node Search screen for</a:t>
            </a:r>
            <a:br>
              <a:rPr lang="en-US" dirty="0"/>
            </a:br>
            <a:r>
              <a:rPr lang="en-US" dirty="0"/>
              <a:t>the Director selected</a:t>
            </a:r>
          </a:p>
          <a:p>
            <a:pPr lvl="1"/>
            <a:endParaRPr lang="en-US" dirty="0"/>
          </a:p>
        </p:txBody>
      </p:sp>
      <p:pic>
        <p:nvPicPr>
          <p:cNvPr id="5" name="Picture 4">
            <a:extLst>
              <a:ext uri="{FF2B5EF4-FFF2-40B4-BE49-F238E27FC236}">
                <a16:creationId xmlns:a16="http://schemas.microsoft.com/office/drawing/2014/main" id="{F1A6E7B7-4D31-4DC2-A317-C56297A7D34C}"/>
              </a:ext>
            </a:extLst>
          </p:cNvPr>
          <p:cNvPicPr>
            <a:picLocks noChangeAspect="1"/>
          </p:cNvPicPr>
          <p:nvPr/>
        </p:nvPicPr>
        <p:blipFill rotWithShape="1">
          <a:blip r:embed="rId2"/>
          <a:srcRect l="1257" t="14769" r="50977"/>
          <a:stretch/>
        </p:blipFill>
        <p:spPr>
          <a:xfrm>
            <a:off x="5410200" y="990600"/>
            <a:ext cx="2667000" cy="2835150"/>
          </a:xfrm>
          <a:prstGeom prst="rect">
            <a:avLst/>
          </a:prstGeom>
        </p:spPr>
      </p:pic>
      <p:pic>
        <p:nvPicPr>
          <p:cNvPr id="6" name="Picture 5">
            <a:extLst>
              <a:ext uri="{FF2B5EF4-FFF2-40B4-BE49-F238E27FC236}">
                <a16:creationId xmlns:a16="http://schemas.microsoft.com/office/drawing/2014/main" id="{BAA225DF-B996-4EB0-A1D9-5A0B067722EB}"/>
              </a:ext>
            </a:extLst>
          </p:cNvPr>
          <p:cNvPicPr>
            <a:picLocks noChangeAspect="1"/>
          </p:cNvPicPr>
          <p:nvPr/>
        </p:nvPicPr>
        <p:blipFill rotWithShape="1">
          <a:blip r:embed="rId2"/>
          <a:srcRect l="50280" t="14769" r="3210"/>
          <a:stretch/>
        </p:blipFill>
        <p:spPr>
          <a:xfrm>
            <a:off x="849086" y="3429000"/>
            <a:ext cx="2667000" cy="2911776"/>
          </a:xfrm>
          <a:prstGeom prst="rect">
            <a:avLst/>
          </a:prstGeom>
        </p:spPr>
      </p:pic>
      <p:sp>
        <p:nvSpPr>
          <p:cNvPr id="7" name="Content Placeholder 2">
            <a:extLst>
              <a:ext uri="{FF2B5EF4-FFF2-40B4-BE49-F238E27FC236}">
                <a16:creationId xmlns:a16="http://schemas.microsoft.com/office/drawing/2014/main" id="{C585794E-F238-41D9-A3E9-E2A7CF9C447E}"/>
              </a:ext>
            </a:extLst>
          </p:cNvPr>
          <p:cNvSpPr txBox="1">
            <a:spLocks/>
          </p:cNvSpPr>
          <p:nvPr/>
        </p:nvSpPr>
        <p:spPr>
          <a:xfrm>
            <a:off x="3602083" y="4029573"/>
            <a:ext cx="6096000" cy="17468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100000"/>
              <a:buFont typeface="Wingdings" pitchFamily="2" charset="2"/>
              <a:buChar char="§"/>
              <a:defRPr sz="2400" b="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10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10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SzPct val="100000"/>
              <a:buFont typeface="Calibri"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Courier New" pitchFamily="49" charset="0"/>
              <a:buChar char="o"/>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Top Offenders Last 24 Hours</a:t>
            </a:r>
          </a:p>
          <a:p>
            <a:pPr lvl="1"/>
            <a:r>
              <a:rPr lang="en-US" dirty="0"/>
              <a:t>Displays a count of all the Nodes/Servers </a:t>
            </a:r>
            <a:br>
              <a:rPr lang="en-US" dirty="0"/>
            </a:br>
            <a:r>
              <a:rPr lang="en-US" dirty="0"/>
              <a:t>for a specific failure within a 24 hour period</a:t>
            </a:r>
            <a:br>
              <a:rPr lang="en-US" dirty="0"/>
            </a:br>
            <a:br>
              <a:rPr lang="en-US" dirty="0"/>
            </a:br>
            <a:endParaRPr lang="en-US" dirty="0"/>
          </a:p>
          <a:p>
            <a:pPr lvl="1"/>
            <a:endParaRPr lang="en-US" dirty="0"/>
          </a:p>
        </p:txBody>
      </p:sp>
    </p:spTree>
    <p:extLst>
      <p:ext uri="{BB962C8B-B14F-4D97-AF65-F5344CB8AC3E}">
        <p14:creationId xmlns:p14="http://schemas.microsoft.com/office/powerpoint/2010/main" val="76166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197-72EB-4847-AB46-CC071D9A4078}"/>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C50CA81-F492-4EC4-977F-81158CE1934D}"/>
              </a:ext>
            </a:extLst>
          </p:cNvPr>
          <p:cNvSpPr>
            <a:spLocks noGrp="1"/>
          </p:cNvSpPr>
          <p:nvPr>
            <p:ph idx="1"/>
          </p:nvPr>
        </p:nvSpPr>
        <p:spPr>
          <a:xfrm>
            <a:off x="457200" y="1341437"/>
            <a:ext cx="8077200" cy="4525963"/>
          </a:xfrm>
        </p:spPr>
        <p:txBody>
          <a:bodyPr/>
          <a:lstStyle/>
          <a:p>
            <a:r>
              <a:rPr lang="en-US" dirty="0"/>
              <a:t>OS Spread</a:t>
            </a:r>
          </a:p>
          <a:p>
            <a:pPr lvl="1"/>
            <a:r>
              <a:rPr lang="en-US" dirty="0"/>
              <a:t>Illustrates the number of Operating System specs for a given OS version and the number of Nodes/Servers that are inheriting the given OS information</a:t>
            </a:r>
          </a:p>
        </p:txBody>
      </p:sp>
      <p:pic>
        <p:nvPicPr>
          <p:cNvPr id="4" name="Picture 3">
            <a:extLst>
              <a:ext uri="{FF2B5EF4-FFF2-40B4-BE49-F238E27FC236}">
                <a16:creationId xmlns:a16="http://schemas.microsoft.com/office/drawing/2014/main" id="{F047B281-8759-40AF-A3C9-DCE46E41FB72}"/>
              </a:ext>
            </a:extLst>
          </p:cNvPr>
          <p:cNvPicPr>
            <a:picLocks noChangeAspect="1"/>
          </p:cNvPicPr>
          <p:nvPr/>
        </p:nvPicPr>
        <p:blipFill>
          <a:blip r:embed="rId2"/>
          <a:stretch>
            <a:fillRect/>
          </a:stretch>
        </p:blipFill>
        <p:spPr>
          <a:xfrm>
            <a:off x="2057400" y="2743200"/>
            <a:ext cx="4814998" cy="3676650"/>
          </a:xfrm>
          <a:prstGeom prst="rect">
            <a:avLst/>
          </a:prstGeom>
        </p:spPr>
      </p:pic>
    </p:spTree>
    <p:extLst>
      <p:ext uri="{BB962C8B-B14F-4D97-AF65-F5344CB8AC3E}">
        <p14:creationId xmlns:p14="http://schemas.microsoft.com/office/powerpoint/2010/main" val="381438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197-72EB-4847-AB46-CC071D9A4078}"/>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C50CA81-F492-4EC4-977F-81158CE1934D}"/>
              </a:ext>
            </a:extLst>
          </p:cNvPr>
          <p:cNvSpPr>
            <a:spLocks noGrp="1"/>
          </p:cNvSpPr>
          <p:nvPr>
            <p:ph idx="1"/>
          </p:nvPr>
        </p:nvSpPr>
        <p:spPr/>
        <p:txBody>
          <a:bodyPr/>
          <a:lstStyle/>
          <a:p>
            <a:r>
              <a:rPr lang="en-US" dirty="0"/>
              <a:t>Product AppSpec Spread</a:t>
            </a:r>
          </a:p>
          <a:p>
            <a:pPr lvl="1"/>
            <a:r>
              <a:rPr lang="en-US" dirty="0"/>
              <a:t>Illustrates the number of Application specs for a given Product – Function and the number of Nodes/Servers that are assigned</a:t>
            </a:r>
          </a:p>
          <a:p>
            <a:pPr lvl="1"/>
            <a:endParaRPr lang="en-US" dirty="0"/>
          </a:p>
        </p:txBody>
      </p:sp>
      <p:pic>
        <p:nvPicPr>
          <p:cNvPr id="5" name="Picture 4">
            <a:extLst>
              <a:ext uri="{FF2B5EF4-FFF2-40B4-BE49-F238E27FC236}">
                <a16:creationId xmlns:a16="http://schemas.microsoft.com/office/drawing/2014/main" id="{2F059E0D-4E21-4363-96BF-86E29B6418D0}"/>
              </a:ext>
            </a:extLst>
          </p:cNvPr>
          <p:cNvPicPr>
            <a:picLocks noChangeAspect="1"/>
          </p:cNvPicPr>
          <p:nvPr/>
        </p:nvPicPr>
        <p:blipFill>
          <a:blip r:embed="rId2"/>
          <a:stretch>
            <a:fillRect/>
          </a:stretch>
        </p:blipFill>
        <p:spPr>
          <a:xfrm>
            <a:off x="1818374" y="2590800"/>
            <a:ext cx="5888252" cy="2728912"/>
          </a:xfrm>
          <a:prstGeom prst="rect">
            <a:avLst/>
          </a:prstGeom>
        </p:spPr>
      </p:pic>
    </p:spTree>
    <p:extLst>
      <p:ext uri="{BB962C8B-B14F-4D97-AF65-F5344CB8AC3E}">
        <p14:creationId xmlns:p14="http://schemas.microsoft.com/office/powerpoint/2010/main" val="3718551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Navigating in ACT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1143000" y="1371600"/>
            <a:ext cx="7543800" cy="4525963"/>
          </a:xfrm>
        </p:spPr>
        <p:txBody>
          <a:bodyPr>
            <a:normAutofit/>
          </a:bodyPr>
          <a:lstStyle/>
          <a:p>
            <a:endParaRPr lang="en-US" dirty="0"/>
          </a:p>
          <a:p>
            <a:r>
              <a:rPr lang="en-US" dirty="0"/>
              <a:t>Menu options include:</a:t>
            </a:r>
          </a:p>
          <a:p>
            <a:pPr lvl="1"/>
            <a:r>
              <a:rPr lang="en-US" dirty="0"/>
              <a:t>Nodes – Search for nodes and assign an Application Spec</a:t>
            </a:r>
          </a:p>
          <a:p>
            <a:pPr lvl="1"/>
            <a:r>
              <a:rPr lang="en-US" dirty="0"/>
              <a:t>Specifications– Search, edit or add an Application or Operating System specifications</a:t>
            </a:r>
          </a:p>
          <a:p>
            <a:pPr lvl="1"/>
            <a:r>
              <a:rPr lang="en-US" dirty="0"/>
              <a:t>Reports – Data organized by specific areas or status</a:t>
            </a:r>
          </a:p>
          <a:p>
            <a:pPr lvl="1"/>
            <a:r>
              <a:rPr lang="en-US" dirty="0"/>
              <a:t>Scorecards – Summarized data by Management Levels</a:t>
            </a:r>
          </a:p>
          <a:p>
            <a:pPr lvl="1"/>
            <a:r>
              <a:rPr lang="en-US" dirty="0"/>
              <a:t>Help – Access additional information, training and FAQs</a:t>
            </a:r>
          </a:p>
          <a:p>
            <a:pPr lvl="1"/>
            <a:r>
              <a:rPr lang="en-US" dirty="0"/>
              <a:t>Log Off </a:t>
            </a:r>
            <a:br>
              <a:rPr lang="en-US" dirty="0"/>
            </a:br>
            <a:endParaRPr lang="en-US" dirty="0"/>
          </a:p>
        </p:txBody>
      </p:sp>
      <p:pic>
        <p:nvPicPr>
          <p:cNvPr id="5" name="Picture 4">
            <a:extLst>
              <a:ext uri="{FF2B5EF4-FFF2-40B4-BE49-F238E27FC236}">
                <a16:creationId xmlns:a16="http://schemas.microsoft.com/office/drawing/2014/main" id="{4F685379-D2B0-454E-898C-89FB62697055}"/>
              </a:ext>
            </a:extLst>
          </p:cNvPr>
          <p:cNvPicPr>
            <a:picLocks noChangeAspect="1"/>
          </p:cNvPicPr>
          <p:nvPr/>
        </p:nvPicPr>
        <p:blipFill>
          <a:blip r:embed="rId2"/>
          <a:stretch>
            <a:fillRect/>
          </a:stretch>
        </p:blipFill>
        <p:spPr>
          <a:xfrm>
            <a:off x="1600200" y="1143000"/>
            <a:ext cx="6162675" cy="523875"/>
          </a:xfrm>
          <a:prstGeom prst="rect">
            <a:avLst/>
          </a:prstGeom>
        </p:spPr>
      </p:pic>
    </p:spTree>
    <p:extLst>
      <p:ext uri="{BB962C8B-B14F-4D97-AF65-F5344CB8AC3E}">
        <p14:creationId xmlns:p14="http://schemas.microsoft.com/office/powerpoint/2010/main" val="69865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Navigating in ACT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Reports options include:</a:t>
            </a:r>
          </a:p>
          <a:p>
            <a:pPr lvl="1"/>
            <a:r>
              <a:rPr lang="en-US" dirty="0"/>
              <a:t>Specs By Owner</a:t>
            </a:r>
          </a:p>
          <a:p>
            <a:pPr lvl="1"/>
            <a:r>
              <a:rPr lang="en-US" dirty="0"/>
              <a:t>All Ports</a:t>
            </a:r>
          </a:p>
          <a:p>
            <a:pPr lvl="1"/>
            <a:r>
              <a:rPr lang="en-US" dirty="0"/>
              <a:t>Assigned Nodes</a:t>
            </a:r>
          </a:p>
          <a:p>
            <a:pPr lvl="1"/>
            <a:r>
              <a:rPr lang="en-US" dirty="0"/>
              <a:t>Not Reporting</a:t>
            </a:r>
          </a:p>
          <a:p>
            <a:pPr lvl="1"/>
            <a:r>
              <a:rPr lang="en-US" dirty="0"/>
              <a:t>Excluded by Product</a:t>
            </a:r>
          </a:p>
          <a:p>
            <a:pPr marL="457200" lvl="1" indent="0">
              <a:buNone/>
            </a:pPr>
            <a:r>
              <a:rPr lang="en-US" dirty="0"/>
              <a:t>Please refer to the Reports section for additional information on the various reports.</a:t>
            </a:r>
            <a:br>
              <a:rPr lang="en-US" dirty="0"/>
            </a:br>
            <a:endParaRPr lang="en-US" dirty="0"/>
          </a:p>
        </p:txBody>
      </p:sp>
      <p:pic>
        <p:nvPicPr>
          <p:cNvPr id="5" name="Picture 4">
            <a:extLst>
              <a:ext uri="{FF2B5EF4-FFF2-40B4-BE49-F238E27FC236}">
                <a16:creationId xmlns:a16="http://schemas.microsoft.com/office/drawing/2014/main" id="{51F18FB5-319B-40FD-87A0-2952B270A7A7}"/>
              </a:ext>
            </a:extLst>
          </p:cNvPr>
          <p:cNvPicPr>
            <a:picLocks noChangeAspect="1"/>
          </p:cNvPicPr>
          <p:nvPr/>
        </p:nvPicPr>
        <p:blipFill rotWithShape="1">
          <a:blip r:embed="rId2"/>
          <a:srcRect l="3721" r="3256"/>
          <a:stretch/>
        </p:blipFill>
        <p:spPr>
          <a:xfrm>
            <a:off x="5715001" y="1219200"/>
            <a:ext cx="1905000" cy="2057400"/>
          </a:xfrm>
          <a:prstGeom prst="rect">
            <a:avLst/>
          </a:prstGeom>
        </p:spPr>
      </p:pic>
    </p:spTree>
    <p:extLst>
      <p:ext uri="{BB962C8B-B14F-4D97-AF65-F5344CB8AC3E}">
        <p14:creationId xmlns:p14="http://schemas.microsoft.com/office/powerpoint/2010/main" val="2255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Navigating in ACT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Scorecard options include:</a:t>
            </a:r>
          </a:p>
          <a:p>
            <a:pPr lvl="1"/>
            <a:r>
              <a:rPr lang="en-US" dirty="0"/>
              <a:t>Executive</a:t>
            </a:r>
          </a:p>
          <a:p>
            <a:pPr lvl="1"/>
            <a:r>
              <a:rPr lang="en-US" dirty="0"/>
              <a:t>Director</a:t>
            </a:r>
          </a:p>
          <a:p>
            <a:pPr lvl="1"/>
            <a:r>
              <a:rPr lang="en-US" dirty="0"/>
              <a:t>Product</a:t>
            </a:r>
          </a:p>
          <a:p>
            <a:pPr lvl="1"/>
            <a:r>
              <a:rPr lang="en-US" dirty="0"/>
              <a:t>Platform</a:t>
            </a:r>
          </a:p>
          <a:p>
            <a:pPr lvl="1"/>
            <a:r>
              <a:rPr lang="en-US" dirty="0"/>
              <a:t>Owner</a:t>
            </a:r>
            <a:br>
              <a:rPr lang="en-US" dirty="0"/>
            </a:br>
            <a:r>
              <a:rPr lang="en-US" dirty="0"/>
              <a:t>Please refer to the Scorecard section for additional information on the options available.</a:t>
            </a:r>
          </a:p>
        </p:txBody>
      </p:sp>
      <p:pic>
        <p:nvPicPr>
          <p:cNvPr id="4" name="Picture 3">
            <a:extLst>
              <a:ext uri="{FF2B5EF4-FFF2-40B4-BE49-F238E27FC236}">
                <a16:creationId xmlns:a16="http://schemas.microsoft.com/office/drawing/2014/main" id="{A0BA8F4D-41EB-4A19-9BE3-E6BE460ADF1C}"/>
              </a:ext>
            </a:extLst>
          </p:cNvPr>
          <p:cNvPicPr>
            <a:picLocks noChangeAspect="1"/>
          </p:cNvPicPr>
          <p:nvPr/>
        </p:nvPicPr>
        <p:blipFill>
          <a:blip r:embed="rId2"/>
          <a:stretch>
            <a:fillRect/>
          </a:stretch>
        </p:blipFill>
        <p:spPr>
          <a:xfrm>
            <a:off x="5486400" y="1337083"/>
            <a:ext cx="1266825" cy="1971675"/>
          </a:xfrm>
          <a:prstGeom prst="rect">
            <a:avLst/>
          </a:prstGeom>
        </p:spPr>
      </p:pic>
    </p:spTree>
    <p:extLst>
      <p:ext uri="{BB962C8B-B14F-4D97-AF65-F5344CB8AC3E}">
        <p14:creationId xmlns:p14="http://schemas.microsoft.com/office/powerpoint/2010/main" val="70416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Navigating in ACT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311274"/>
            <a:ext cx="7543800" cy="4525963"/>
          </a:xfrm>
        </p:spPr>
        <p:txBody>
          <a:bodyPr>
            <a:normAutofit/>
          </a:bodyPr>
          <a:lstStyle/>
          <a:p>
            <a:r>
              <a:rPr lang="en-US" dirty="0"/>
              <a:t>Help options are configurable and includes the following samples however you may enter as many as you would like:</a:t>
            </a:r>
          </a:p>
          <a:p>
            <a:pPr lvl="1"/>
            <a:r>
              <a:rPr lang="en-US" dirty="0"/>
              <a:t>FAQ</a:t>
            </a:r>
          </a:p>
          <a:p>
            <a:pPr lvl="1"/>
            <a:r>
              <a:rPr lang="en-US" dirty="0"/>
              <a:t>Training</a:t>
            </a:r>
          </a:p>
        </p:txBody>
      </p:sp>
    </p:spTree>
    <p:extLst>
      <p:ext uri="{BB962C8B-B14F-4D97-AF65-F5344CB8AC3E}">
        <p14:creationId xmlns:p14="http://schemas.microsoft.com/office/powerpoint/2010/main" val="284576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F74BB-6E75-486A-AFE2-B800A86DE5AB}"/>
              </a:ext>
            </a:extLst>
          </p:cNvPr>
          <p:cNvSpPr>
            <a:spLocks noGrp="1"/>
          </p:cNvSpPr>
          <p:nvPr>
            <p:ph type="title"/>
          </p:nvPr>
        </p:nvSpPr>
        <p:spPr/>
        <p:txBody>
          <a:bodyPr/>
          <a:lstStyle/>
          <a:p>
            <a:r>
              <a:rPr lang="en-US" dirty="0"/>
              <a:t>Specifications</a:t>
            </a:r>
          </a:p>
        </p:txBody>
      </p:sp>
    </p:spTree>
    <p:extLst>
      <p:ext uri="{BB962C8B-B14F-4D97-AF65-F5344CB8AC3E}">
        <p14:creationId xmlns:p14="http://schemas.microsoft.com/office/powerpoint/2010/main" val="206165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A7A423-B8AD-4745-857C-7A8EE76EE0B9}"/>
              </a:ext>
            </a:extLst>
          </p:cNvPr>
          <p:cNvSpPr>
            <a:spLocks noGrp="1"/>
          </p:cNvSpPr>
          <p:nvPr>
            <p:ph type="title"/>
          </p:nvPr>
        </p:nvSpPr>
        <p:spPr/>
        <p:txBody>
          <a:bodyPr/>
          <a:lstStyle/>
          <a:p>
            <a:r>
              <a:rPr lang="en-US" dirty="0"/>
              <a:t>Specifications</a:t>
            </a:r>
          </a:p>
        </p:txBody>
      </p:sp>
      <p:sp>
        <p:nvSpPr>
          <p:cNvPr id="4" name="Content Placeholder 3">
            <a:extLst>
              <a:ext uri="{FF2B5EF4-FFF2-40B4-BE49-F238E27FC236}">
                <a16:creationId xmlns:a16="http://schemas.microsoft.com/office/drawing/2014/main" id="{8BCE33B0-A81C-4557-AE9C-19213DA195BD}"/>
              </a:ext>
            </a:extLst>
          </p:cNvPr>
          <p:cNvSpPr>
            <a:spLocks noGrp="1"/>
          </p:cNvSpPr>
          <p:nvPr>
            <p:ph idx="1"/>
          </p:nvPr>
        </p:nvSpPr>
        <p:spPr/>
        <p:txBody>
          <a:bodyPr>
            <a:normAutofit fontScale="85000" lnSpcReduction="10000"/>
          </a:bodyPr>
          <a:lstStyle/>
          <a:p>
            <a:r>
              <a:rPr lang="en-US" dirty="0"/>
              <a:t>Platform teams enter Operating System specifications</a:t>
            </a:r>
          </a:p>
          <a:p>
            <a:r>
              <a:rPr lang="en-US" dirty="0"/>
              <a:t>Application Teams enter Application specifications including selecting the associated OS specification</a:t>
            </a:r>
          </a:p>
          <a:p>
            <a:r>
              <a:rPr lang="en-US" dirty="0"/>
              <a:t>Together they are combined to create the overall Build Specification</a:t>
            </a:r>
          </a:p>
          <a:p>
            <a:r>
              <a:rPr lang="en-US" dirty="0"/>
              <a:t>The Specification is created using a wizard that consists of 3-4 steps which are very similar for both OS and Application specs.</a:t>
            </a:r>
          </a:p>
          <a:p>
            <a:r>
              <a:rPr lang="en-US" dirty="0"/>
              <a:t>Teams can perform the following options on both the Platform as well as the Application Spec pages</a:t>
            </a:r>
          </a:p>
          <a:p>
            <a:pPr lvl="1"/>
            <a:r>
              <a:rPr lang="en-US" dirty="0"/>
              <a:t>Add new Specs</a:t>
            </a:r>
          </a:p>
          <a:p>
            <a:pPr lvl="1"/>
            <a:r>
              <a:rPr lang="en-US" dirty="0"/>
              <a:t>Search for a Spec</a:t>
            </a:r>
          </a:p>
          <a:p>
            <a:pPr lvl="1"/>
            <a:r>
              <a:rPr lang="en-US" dirty="0"/>
              <a:t>Edit existing Specs</a:t>
            </a:r>
          </a:p>
          <a:p>
            <a:pPr lvl="1"/>
            <a:r>
              <a:rPr lang="en-US" dirty="0"/>
              <a:t>Clone an existing Spec</a:t>
            </a:r>
          </a:p>
          <a:p>
            <a:pPr lvl="1"/>
            <a:r>
              <a:rPr lang="en-US" dirty="0"/>
              <a:t>Review the Compliance for a specific Spec</a:t>
            </a:r>
          </a:p>
          <a:p>
            <a:pPr lvl="1"/>
            <a:r>
              <a:rPr lang="en-US" dirty="0"/>
              <a:t>View the Port Report for a specific Spec</a:t>
            </a:r>
          </a:p>
          <a:p>
            <a:pPr lvl="1"/>
            <a:r>
              <a:rPr lang="en-US" dirty="0"/>
              <a:t>Delete an Spec</a:t>
            </a:r>
          </a:p>
        </p:txBody>
      </p:sp>
    </p:spTree>
    <p:extLst>
      <p:ext uri="{BB962C8B-B14F-4D97-AF65-F5344CB8AC3E}">
        <p14:creationId xmlns:p14="http://schemas.microsoft.com/office/powerpoint/2010/main" val="2285865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B280-1291-4DD1-AB50-20CECD454504}"/>
              </a:ext>
            </a:extLst>
          </p:cNvPr>
          <p:cNvSpPr>
            <a:spLocks noGrp="1"/>
          </p:cNvSpPr>
          <p:nvPr>
            <p:ph type="title"/>
          </p:nvPr>
        </p:nvSpPr>
        <p:spPr/>
        <p:txBody>
          <a:bodyPr/>
          <a:lstStyle/>
          <a:p>
            <a:r>
              <a:rPr lang="en-US" dirty="0"/>
              <a:t>Add New Spec</a:t>
            </a:r>
          </a:p>
        </p:txBody>
      </p:sp>
      <p:sp>
        <p:nvSpPr>
          <p:cNvPr id="3" name="Content Placeholder 2">
            <a:extLst>
              <a:ext uri="{FF2B5EF4-FFF2-40B4-BE49-F238E27FC236}">
                <a16:creationId xmlns:a16="http://schemas.microsoft.com/office/drawing/2014/main" id="{578F1F0F-616F-40B2-AA43-2D442A4A50A2}"/>
              </a:ext>
            </a:extLst>
          </p:cNvPr>
          <p:cNvSpPr>
            <a:spLocks noGrp="1"/>
          </p:cNvSpPr>
          <p:nvPr>
            <p:ph idx="1"/>
          </p:nvPr>
        </p:nvSpPr>
        <p:spPr>
          <a:xfrm>
            <a:off x="990600" y="1341437"/>
            <a:ext cx="7543800" cy="4525963"/>
          </a:xfrm>
        </p:spPr>
        <p:txBody>
          <a:bodyPr>
            <a:normAutofit/>
          </a:bodyPr>
          <a:lstStyle/>
          <a:p>
            <a:r>
              <a:rPr lang="en-US" dirty="0"/>
              <a:t>From either the Platform or Application page, to add a new Spec, click either the “Add OS Spec” or “Add App Spec” button to launch a step by step wizard</a:t>
            </a:r>
          </a:p>
          <a:p>
            <a:r>
              <a:rPr lang="en-US" dirty="0"/>
              <a:t>The number of steps in the wizard are determined by the Platform selected </a:t>
            </a:r>
          </a:p>
          <a:p>
            <a:pPr lvl="1"/>
            <a:r>
              <a:rPr lang="en-US" dirty="0"/>
              <a:t>Windows has 4 steps (Overview, Features, Applications, Ports)</a:t>
            </a:r>
          </a:p>
          <a:p>
            <a:pPr lvl="1"/>
            <a:r>
              <a:rPr lang="en-US" dirty="0"/>
              <a:t>Linux/Unix has 3 steps (Overview, Packages, Ports)</a:t>
            </a:r>
          </a:p>
          <a:p>
            <a:pPr lvl="1"/>
            <a:r>
              <a:rPr lang="en-US" dirty="0"/>
              <a:t>Other has 2 steps (Overview, Ports)</a:t>
            </a:r>
          </a:p>
        </p:txBody>
      </p:sp>
    </p:spTree>
    <p:extLst>
      <p:ext uri="{BB962C8B-B14F-4D97-AF65-F5344CB8AC3E}">
        <p14:creationId xmlns:p14="http://schemas.microsoft.com/office/powerpoint/2010/main" val="306798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5"/>
          <p:cNvSpPr txBox="1">
            <a:spLocks/>
          </p:cNvSpPr>
          <p:nvPr/>
        </p:nvSpPr>
        <p:spPr>
          <a:xfrm>
            <a:off x="3352800" y="2590800"/>
            <a:ext cx="5181600" cy="3276600"/>
          </a:xfrm>
          <a:prstGeom prst="rect">
            <a:avLst/>
          </a:prstGeom>
        </p:spPr>
        <p:txBody>
          <a:bodyPr/>
          <a:lstStyle>
            <a:lvl1pPr marL="342900" indent="-342900" algn="l" defTabSz="914400" rtl="0" eaLnBrk="1" latinLnBrk="0" hangingPunct="1">
              <a:spcBef>
                <a:spcPct val="20000"/>
              </a:spcBef>
              <a:buClr>
                <a:schemeClr val="accent1"/>
              </a:buClr>
              <a:buSzPct val="100000"/>
              <a:buFont typeface="Wingdings" pitchFamily="2" charset="2"/>
              <a:buChar char="§"/>
              <a:defRPr sz="2400" b="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10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10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SzPct val="100000"/>
              <a:buFont typeface="Calibri"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Courier New" pitchFamily="49" charset="0"/>
              <a:buChar char="o"/>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6125" indent="-349250">
              <a:buFont typeface="Arial" pitchFamily="34" charset="0"/>
              <a:buChar char="•"/>
            </a:pPr>
            <a:r>
              <a:rPr lang="en-US" sz="1800" dirty="0"/>
              <a:t>ACT Overview</a:t>
            </a:r>
          </a:p>
          <a:p>
            <a:pPr marL="746125" indent="-349250">
              <a:buFont typeface="Arial" pitchFamily="34" charset="0"/>
              <a:buChar char="•"/>
            </a:pPr>
            <a:r>
              <a:rPr lang="en-US" sz="1800" dirty="0"/>
              <a:t>Accessing &amp; Navigating ACT</a:t>
            </a:r>
          </a:p>
          <a:p>
            <a:pPr marL="746125" indent="-349250">
              <a:buFont typeface="Arial" pitchFamily="34" charset="0"/>
              <a:buChar char="•"/>
            </a:pPr>
            <a:r>
              <a:rPr lang="en-US" sz="1800" dirty="0"/>
              <a:t>Platform / OS Teams </a:t>
            </a:r>
          </a:p>
          <a:p>
            <a:pPr marL="746125" indent="-349250">
              <a:buFont typeface="Arial" pitchFamily="34" charset="0"/>
              <a:buChar char="•"/>
            </a:pPr>
            <a:r>
              <a:rPr lang="en-US" sz="1800" dirty="0"/>
              <a:t>DevOps / Application Teams</a:t>
            </a:r>
          </a:p>
          <a:p>
            <a:pPr marL="746125" indent="-349250">
              <a:buFont typeface="Arial" pitchFamily="34" charset="0"/>
              <a:buChar char="•"/>
            </a:pPr>
            <a:r>
              <a:rPr lang="en-US" sz="1800" dirty="0"/>
              <a:t>Node Search</a:t>
            </a:r>
          </a:p>
          <a:p>
            <a:pPr marL="746125" indent="-349250">
              <a:buFont typeface="Arial" pitchFamily="34" charset="0"/>
              <a:buChar char="•"/>
            </a:pPr>
            <a:r>
              <a:rPr lang="en-US" sz="1800" dirty="0"/>
              <a:t>Reporting</a:t>
            </a:r>
          </a:p>
          <a:p>
            <a:pPr marL="746125" indent="-349250">
              <a:buFont typeface="Arial" pitchFamily="34" charset="0"/>
              <a:buChar char="•"/>
            </a:pPr>
            <a:r>
              <a:rPr lang="en-US" sz="1800" dirty="0"/>
              <a:t>Scorecards</a:t>
            </a:r>
          </a:p>
          <a:p>
            <a:pPr marL="746125" indent="-349250">
              <a:buFont typeface="Arial" pitchFamily="34" charset="0"/>
              <a:buChar char="•"/>
            </a:pPr>
            <a:r>
              <a:rPr lang="en-US" sz="1800" dirty="0"/>
              <a:t>Notifications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88C4-9C82-460E-8AE1-09B2BA5C5D0E}"/>
              </a:ext>
            </a:extLst>
          </p:cNvPr>
          <p:cNvSpPr>
            <a:spLocks noGrp="1"/>
          </p:cNvSpPr>
          <p:nvPr>
            <p:ph type="title"/>
          </p:nvPr>
        </p:nvSpPr>
        <p:spPr/>
        <p:txBody>
          <a:bodyPr/>
          <a:lstStyle/>
          <a:p>
            <a:r>
              <a:rPr lang="en-US" dirty="0"/>
              <a:t>Add new spec – Step 1</a:t>
            </a:r>
          </a:p>
        </p:txBody>
      </p:sp>
      <p:sp>
        <p:nvSpPr>
          <p:cNvPr id="3" name="Content Placeholder 2">
            <a:extLst>
              <a:ext uri="{FF2B5EF4-FFF2-40B4-BE49-F238E27FC236}">
                <a16:creationId xmlns:a16="http://schemas.microsoft.com/office/drawing/2014/main" id="{65A282C1-E3F4-451A-8392-61A506EA3ED7}"/>
              </a:ext>
            </a:extLst>
          </p:cNvPr>
          <p:cNvSpPr>
            <a:spLocks noGrp="1"/>
          </p:cNvSpPr>
          <p:nvPr>
            <p:ph idx="1"/>
          </p:nvPr>
        </p:nvSpPr>
        <p:spPr>
          <a:xfrm>
            <a:off x="990600" y="1143001"/>
            <a:ext cx="7543800" cy="4724400"/>
          </a:xfrm>
        </p:spPr>
        <p:txBody>
          <a:bodyPr/>
          <a:lstStyle/>
          <a:p>
            <a:r>
              <a:rPr lang="en-US" dirty="0"/>
              <a:t>Step 1 contains overview details for the spec</a:t>
            </a:r>
          </a:p>
          <a:p>
            <a:r>
              <a:rPr lang="en-US" dirty="0"/>
              <a:t>The number of steps will be updated once the Platform/OS Specification value is selected</a:t>
            </a:r>
          </a:p>
          <a:p>
            <a:r>
              <a:rPr lang="en-US" dirty="0"/>
              <a:t>Owner will default to the name of user logged on</a:t>
            </a:r>
            <a:br>
              <a:rPr lang="en-US" dirty="0"/>
            </a:br>
            <a:endParaRPr lang="en-US" dirty="0"/>
          </a:p>
        </p:txBody>
      </p:sp>
      <p:pic>
        <p:nvPicPr>
          <p:cNvPr id="6" name="Picture 5">
            <a:extLst>
              <a:ext uri="{FF2B5EF4-FFF2-40B4-BE49-F238E27FC236}">
                <a16:creationId xmlns:a16="http://schemas.microsoft.com/office/drawing/2014/main" id="{4AFF0FF8-9E20-46CB-82EA-FC904CBCF534}"/>
              </a:ext>
            </a:extLst>
          </p:cNvPr>
          <p:cNvPicPr>
            <a:picLocks noChangeAspect="1"/>
          </p:cNvPicPr>
          <p:nvPr/>
        </p:nvPicPr>
        <p:blipFill rotWithShape="1">
          <a:blip r:embed="rId2"/>
          <a:srcRect t="7144" r="18522" b="3945"/>
          <a:stretch/>
        </p:blipFill>
        <p:spPr>
          <a:xfrm>
            <a:off x="228601" y="2869474"/>
            <a:ext cx="4360172" cy="3226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FB2DE3AF-1375-40CD-A8B6-103A56EF0746}"/>
              </a:ext>
            </a:extLst>
          </p:cNvPr>
          <p:cNvPicPr>
            <a:picLocks noChangeAspect="1"/>
          </p:cNvPicPr>
          <p:nvPr/>
        </p:nvPicPr>
        <p:blipFill rotWithShape="1">
          <a:blip r:embed="rId3"/>
          <a:srcRect l="-1492" r="18287"/>
          <a:stretch/>
        </p:blipFill>
        <p:spPr>
          <a:xfrm>
            <a:off x="4800600" y="2869474"/>
            <a:ext cx="4251078" cy="32265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531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CA7A-0FA7-42CF-A691-493BD5194D16}"/>
              </a:ext>
            </a:extLst>
          </p:cNvPr>
          <p:cNvSpPr>
            <a:spLocks noGrp="1"/>
          </p:cNvSpPr>
          <p:nvPr>
            <p:ph type="title"/>
          </p:nvPr>
        </p:nvSpPr>
        <p:spPr/>
        <p:txBody>
          <a:bodyPr/>
          <a:lstStyle/>
          <a:p>
            <a:r>
              <a:rPr lang="en-US" dirty="0"/>
              <a:t>Add new spec – Steps 2/3</a:t>
            </a:r>
          </a:p>
        </p:txBody>
      </p:sp>
      <p:sp>
        <p:nvSpPr>
          <p:cNvPr id="3" name="Content Placeholder 2">
            <a:extLst>
              <a:ext uri="{FF2B5EF4-FFF2-40B4-BE49-F238E27FC236}">
                <a16:creationId xmlns:a16="http://schemas.microsoft.com/office/drawing/2014/main" id="{0B1D4E0D-CA03-493C-8C26-E02CE13BC9B3}"/>
              </a:ext>
            </a:extLst>
          </p:cNvPr>
          <p:cNvSpPr>
            <a:spLocks noGrp="1"/>
          </p:cNvSpPr>
          <p:nvPr>
            <p:ph idx="1"/>
          </p:nvPr>
        </p:nvSpPr>
        <p:spPr>
          <a:xfrm>
            <a:off x="990600" y="1066800"/>
            <a:ext cx="7543800" cy="5181600"/>
          </a:xfrm>
        </p:spPr>
        <p:txBody>
          <a:bodyPr>
            <a:normAutofit/>
          </a:bodyPr>
          <a:lstStyle/>
          <a:p>
            <a:r>
              <a:rPr lang="en-US" dirty="0"/>
              <a:t>Step 2 of the wizard will identify Features for Windows or Packages for Unix/Linux</a:t>
            </a:r>
          </a:p>
          <a:p>
            <a:endParaRPr lang="en-US" dirty="0"/>
          </a:p>
        </p:txBody>
      </p:sp>
      <p:pic>
        <p:nvPicPr>
          <p:cNvPr id="4" name="Picture 3">
            <a:extLst>
              <a:ext uri="{FF2B5EF4-FFF2-40B4-BE49-F238E27FC236}">
                <a16:creationId xmlns:a16="http://schemas.microsoft.com/office/drawing/2014/main" id="{736A9DF2-A89E-425A-A1E3-1DB58D6EED8B}"/>
              </a:ext>
            </a:extLst>
          </p:cNvPr>
          <p:cNvPicPr>
            <a:picLocks noChangeAspect="1"/>
          </p:cNvPicPr>
          <p:nvPr/>
        </p:nvPicPr>
        <p:blipFill rotWithShape="1">
          <a:blip r:embed="rId2"/>
          <a:srcRect t="17239"/>
          <a:stretch/>
        </p:blipFill>
        <p:spPr>
          <a:xfrm>
            <a:off x="1066800" y="2209800"/>
            <a:ext cx="7391400" cy="3292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798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CA7A-0FA7-42CF-A691-493BD5194D16}"/>
              </a:ext>
            </a:extLst>
          </p:cNvPr>
          <p:cNvSpPr>
            <a:spLocks noGrp="1"/>
          </p:cNvSpPr>
          <p:nvPr>
            <p:ph type="title"/>
          </p:nvPr>
        </p:nvSpPr>
        <p:spPr/>
        <p:txBody>
          <a:bodyPr>
            <a:normAutofit/>
          </a:bodyPr>
          <a:lstStyle/>
          <a:p>
            <a:r>
              <a:rPr lang="en-US" dirty="0"/>
              <a:t>Add new spec – Steps 2/3</a:t>
            </a:r>
          </a:p>
        </p:txBody>
      </p:sp>
      <p:sp>
        <p:nvSpPr>
          <p:cNvPr id="3" name="Content Placeholder 2">
            <a:extLst>
              <a:ext uri="{FF2B5EF4-FFF2-40B4-BE49-F238E27FC236}">
                <a16:creationId xmlns:a16="http://schemas.microsoft.com/office/drawing/2014/main" id="{0B1D4E0D-CA03-493C-8C26-E02CE13BC9B3}"/>
              </a:ext>
            </a:extLst>
          </p:cNvPr>
          <p:cNvSpPr>
            <a:spLocks noGrp="1"/>
          </p:cNvSpPr>
          <p:nvPr>
            <p:ph idx="1"/>
          </p:nvPr>
        </p:nvSpPr>
        <p:spPr>
          <a:xfrm>
            <a:off x="304800" y="1066800"/>
            <a:ext cx="8534400" cy="5410200"/>
          </a:xfrm>
        </p:spPr>
        <p:txBody>
          <a:bodyPr>
            <a:normAutofit/>
          </a:bodyPr>
          <a:lstStyle/>
          <a:p>
            <a:r>
              <a:rPr lang="en-US" dirty="0"/>
              <a:t>Step 2 of the wizard will identify Features for Windows or Packages for Linux/Unix</a:t>
            </a:r>
          </a:p>
          <a:p>
            <a:r>
              <a:rPr lang="en-US" dirty="0"/>
              <a:t>Step 3 of the wizard will identify Applications for Windows</a:t>
            </a:r>
          </a:p>
          <a:p>
            <a:r>
              <a:rPr lang="en-US" dirty="0"/>
              <a:t>Single items can be added or edited by clicking the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9EBF47A0-B236-4D54-BF18-3CD06F17CBC3}"/>
              </a:ext>
            </a:extLst>
          </p:cNvPr>
          <p:cNvPicPr>
            <a:picLocks noChangeAspect="1"/>
          </p:cNvPicPr>
          <p:nvPr/>
        </p:nvPicPr>
        <p:blipFill>
          <a:blip r:embed="rId3"/>
          <a:stretch>
            <a:fillRect/>
          </a:stretch>
        </p:blipFill>
        <p:spPr>
          <a:xfrm>
            <a:off x="156617" y="3402874"/>
            <a:ext cx="2496762" cy="1855164"/>
          </a:xfrm>
          <a:prstGeom prst="rect">
            <a:avLst/>
          </a:prstGeom>
        </p:spPr>
      </p:pic>
      <p:pic>
        <p:nvPicPr>
          <p:cNvPr id="10" name="Picture 9">
            <a:extLst>
              <a:ext uri="{FF2B5EF4-FFF2-40B4-BE49-F238E27FC236}">
                <a16:creationId xmlns:a16="http://schemas.microsoft.com/office/drawing/2014/main" id="{37FA2C81-C074-4C9E-8413-076888A9BF92}"/>
              </a:ext>
            </a:extLst>
          </p:cNvPr>
          <p:cNvPicPr>
            <a:picLocks noChangeAspect="1"/>
          </p:cNvPicPr>
          <p:nvPr/>
        </p:nvPicPr>
        <p:blipFill>
          <a:blip r:embed="rId4"/>
          <a:stretch>
            <a:fillRect/>
          </a:stretch>
        </p:blipFill>
        <p:spPr>
          <a:xfrm>
            <a:off x="2723348" y="3014662"/>
            <a:ext cx="3090513" cy="2776537"/>
          </a:xfrm>
          <a:prstGeom prst="rect">
            <a:avLst/>
          </a:prstGeom>
        </p:spPr>
      </p:pic>
      <p:pic>
        <p:nvPicPr>
          <p:cNvPr id="11" name="Picture 10">
            <a:extLst>
              <a:ext uri="{FF2B5EF4-FFF2-40B4-BE49-F238E27FC236}">
                <a16:creationId xmlns:a16="http://schemas.microsoft.com/office/drawing/2014/main" id="{5671D19E-FC9F-4C60-A919-A0E01659E965}"/>
              </a:ext>
            </a:extLst>
          </p:cNvPr>
          <p:cNvPicPr>
            <a:picLocks noChangeAspect="1"/>
          </p:cNvPicPr>
          <p:nvPr/>
        </p:nvPicPr>
        <p:blipFill>
          <a:blip r:embed="rId5"/>
          <a:stretch>
            <a:fillRect/>
          </a:stretch>
        </p:blipFill>
        <p:spPr>
          <a:xfrm>
            <a:off x="5883831" y="3014662"/>
            <a:ext cx="3103552" cy="2776537"/>
          </a:xfrm>
          <a:prstGeom prst="rect">
            <a:avLst/>
          </a:prstGeom>
        </p:spPr>
      </p:pic>
      <p:pic>
        <p:nvPicPr>
          <p:cNvPr id="6" name="Picture 5">
            <a:extLst>
              <a:ext uri="{FF2B5EF4-FFF2-40B4-BE49-F238E27FC236}">
                <a16:creationId xmlns:a16="http://schemas.microsoft.com/office/drawing/2014/main" id="{441DF5E0-1743-4D4A-B4FB-EA2318106EF4}"/>
              </a:ext>
            </a:extLst>
          </p:cNvPr>
          <p:cNvPicPr>
            <a:picLocks noChangeAspect="1"/>
          </p:cNvPicPr>
          <p:nvPr/>
        </p:nvPicPr>
        <p:blipFill>
          <a:blip r:embed="rId6"/>
          <a:stretch>
            <a:fillRect/>
          </a:stretch>
        </p:blipFill>
        <p:spPr>
          <a:xfrm>
            <a:off x="7055758" y="2362200"/>
            <a:ext cx="333375" cy="342900"/>
          </a:xfrm>
          <a:prstGeom prst="rect">
            <a:avLst/>
          </a:prstGeom>
        </p:spPr>
      </p:pic>
    </p:spTree>
    <p:extLst>
      <p:ext uri="{BB962C8B-B14F-4D97-AF65-F5344CB8AC3E}">
        <p14:creationId xmlns:p14="http://schemas.microsoft.com/office/powerpoint/2010/main" val="3152321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CA7A-0FA7-42CF-A691-493BD5194D16}"/>
              </a:ext>
            </a:extLst>
          </p:cNvPr>
          <p:cNvSpPr>
            <a:spLocks noGrp="1"/>
          </p:cNvSpPr>
          <p:nvPr>
            <p:ph type="title"/>
          </p:nvPr>
        </p:nvSpPr>
        <p:spPr/>
        <p:txBody>
          <a:bodyPr>
            <a:normAutofit/>
          </a:bodyPr>
          <a:lstStyle/>
          <a:p>
            <a:r>
              <a:rPr lang="en-US" dirty="0"/>
              <a:t>Add new spec – Steps 2/3</a:t>
            </a:r>
          </a:p>
        </p:txBody>
      </p:sp>
      <p:sp>
        <p:nvSpPr>
          <p:cNvPr id="3" name="Content Placeholder 2">
            <a:extLst>
              <a:ext uri="{FF2B5EF4-FFF2-40B4-BE49-F238E27FC236}">
                <a16:creationId xmlns:a16="http://schemas.microsoft.com/office/drawing/2014/main" id="{0B1D4E0D-CA03-493C-8C26-E02CE13BC9B3}"/>
              </a:ext>
            </a:extLst>
          </p:cNvPr>
          <p:cNvSpPr>
            <a:spLocks noGrp="1"/>
          </p:cNvSpPr>
          <p:nvPr>
            <p:ph idx="1"/>
          </p:nvPr>
        </p:nvSpPr>
        <p:spPr>
          <a:xfrm>
            <a:off x="990600" y="1066800"/>
            <a:ext cx="7543800" cy="5410200"/>
          </a:xfrm>
        </p:spPr>
        <p:txBody>
          <a:bodyPr>
            <a:normAutofit/>
          </a:bodyPr>
          <a:lstStyle/>
          <a:p>
            <a:r>
              <a:rPr lang="en-US" dirty="0"/>
              <a:t>Multiple items can be added by clicking the</a:t>
            </a:r>
          </a:p>
          <a:p>
            <a:pPr marL="0" indent="0">
              <a:buNone/>
            </a:pPr>
            <a:r>
              <a:rPr lang="en-US" dirty="0"/>
              <a:t>NOTE:  The text in the blue window will update based on the platform selected. </a:t>
            </a:r>
          </a:p>
          <a:p>
            <a:r>
              <a:rPr lang="en-US" dirty="0"/>
              <a:t>3 options for Bulk entry</a:t>
            </a:r>
          </a:p>
          <a:p>
            <a:pPr lvl="1"/>
            <a:r>
              <a:rPr lang="en-US" dirty="0"/>
              <a:t>Name only – copy paste the results from executing command</a:t>
            </a:r>
          </a:p>
          <a:p>
            <a:pPr lvl="1"/>
            <a:r>
              <a:rPr lang="en-US" dirty="0"/>
              <a:t>Name &amp; Description – use an Excel column format</a:t>
            </a:r>
          </a:p>
          <a:p>
            <a:pPr lvl="1"/>
            <a:r>
              <a:rPr lang="en-US" dirty="0"/>
              <a:t>Name &amp; Justification – use an Excel column format</a:t>
            </a:r>
          </a:p>
        </p:txBody>
      </p:sp>
      <p:pic>
        <p:nvPicPr>
          <p:cNvPr id="6" name="Picture 5">
            <a:extLst>
              <a:ext uri="{FF2B5EF4-FFF2-40B4-BE49-F238E27FC236}">
                <a16:creationId xmlns:a16="http://schemas.microsoft.com/office/drawing/2014/main" id="{5E964204-B91D-4452-905F-650646C33919}"/>
              </a:ext>
            </a:extLst>
          </p:cNvPr>
          <p:cNvPicPr>
            <a:picLocks noChangeAspect="1"/>
          </p:cNvPicPr>
          <p:nvPr/>
        </p:nvPicPr>
        <p:blipFill>
          <a:blip r:embed="rId3"/>
          <a:stretch>
            <a:fillRect/>
          </a:stretch>
        </p:blipFill>
        <p:spPr>
          <a:xfrm>
            <a:off x="183679" y="3962399"/>
            <a:ext cx="2480882" cy="2219325"/>
          </a:xfrm>
          <a:prstGeom prst="rect">
            <a:avLst/>
          </a:prstGeom>
        </p:spPr>
      </p:pic>
      <p:pic>
        <p:nvPicPr>
          <p:cNvPr id="4" name="Picture 3">
            <a:extLst>
              <a:ext uri="{FF2B5EF4-FFF2-40B4-BE49-F238E27FC236}">
                <a16:creationId xmlns:a16="http://schemas.microsoft.com/office/drawing/2014/main" id="{F6540A95-A24A-45DA-B90E-AD0958C51A9A}"/>
              </a:ext>
            </a:extLst>
          </p:cNvPr>
          <p:cNvPicPr>
            <a:picLocks noChangeAspect="1"/>
          </p:cNvPicPr>
          <p:nvPr/>
        </p:nvPicPr>
        <p:blipFill>
          <a:blip r:embed="rId4"/>
          <a:stretch>
            <a:fillRect/>
          </a:stretch>
        </p:blipFill>
        <p:spPr>
          <a:xfrm>
            <a:off x="5876366" y="3962399"/>
            <a:ext cx="3209705" cy="2219325"/>
          </a:xfrm>
          <a:prstGeom prst="rect">
            <a:avLst/>
          </a:prstGeom>
        </p:spPr>
      </p:pic>
      <p:pic>
        <p:nvPicPr>
          <p:cNvPr id="7" name="Picture 6">
            <a:extLst>
              <a:ext uri="{FF2B5EF4-FFF2-40B4-BE49-F238E27FC236}">
                <a16:creationId xmlns:a16="http://schemas.microsoft.com/office/drawing/2014/main" id="{D66775C5-C423-4722-8E74-F73030421EAF}"/>
              </a:ext>
            </a:extLst>
          </p:cNvPr>
          <p:cNvPicPr>
            <a:picLocks noChangeAspect="1"/>
          </p:cNvPicPr>
          <p:nvPr/>
        </p:nvPicPr>
        <p:blipFill>
          <a:blip r:embed="rId5"/>
          <a:stretch>
            <a:fillRect/>
          </a:stretch>
        </p:blipFill>
        <p:spPr>
          <a:xfrm>
            <a:off x="2743200" y="3962400"/>
            <a:ext cx="3065872" cy="2219325"/>
          </a:xfrm>
          <a:prstGeom prst="rect">
            <a:avLst/>
          </a:prstGeom>
        </p:spPr>
      </p:pic>
      <p:pic>
        <p:nvPicPr>
          <p:cNvPr id="8" name="Picture 7">
            <a:extLst>
              <a:ext uri="{FF2B5EF4-FFF2-40B4-BE49-F238E27FC236}">
                <a16:creationId xmlns:a16="http://schemas.microsoft.com/office/drawing/2014/main" id="{FF35D0CD-4C46-4D77-9329-B419FCC9EA4A}"/>
              </a:ext>
            </a:extLst>
          </p:cNvPr>
          <p:cNvPicPr>
            <a:picLocks noChangeAspect="1"/>
          </p:cNvPicPr>
          <p:nvPr/>
        </p:nvPicPr>
        <p:blipFill>
          <a:blip r:embed="rId6"/>
          <a:stretch>
            <a:fillRect/>
          </a:stretch>
        </p:blipFill>
        <p:spPr>
          <a:xfrm>
            <a:off x="6843043" y="1125583"/>
            <a:ext cx="638175" cy="333375"/>
          </a:xfrm>
          <a:prstGeom prst="rect">
            <a:avLst/>
          </a:prstGeom>
        </p:spPr>
      </p:pic>
    </p:spTree>
    <p:extLst>
      <p:ext uri="{BB962C8B-B14F-4D97-AF65-F5344CB8AC3E}">
        <p14:creationId xmlns:p14="http://schemas.microsoft.com/office/powerpoint/2010/main" val="2095831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9203-A228-4C72-9D8E-6372823EF09E}"/>
              </a:ext>
            </a:extLst>
          </p:cNvPr>
          <p:cNvSpPr>
            <a:spLocks noGrp="1"/>
          </p:cNvSpPr>
          <p:nvPr>
            <p:ph type="title"/>
          </p:nvPr>
        </p:nvSpPr>
        <p:spPr/>
        <p:txBody>
          <a:bodyPr/>
          <a:lstStyle/>
          <a:p>
            <a:r>
              <a:rPr lang="en-US" dirty="0"/>
              <a:t>Add new spec – Steps 2/3</a:t>
            </a:r>
          </a:p>
        </p:txBody>
      </p:sp>
      <p:sp>
        <p:nvSpPr>
          <p:cNvPr id="3" name="Content Placeholder 2">
            <a:extLst>
              <a:ext uri="{FF2B5EF4-FFF2-40B4-BE49-F238E27FC236}">
                <a16:creationId xmlns:a16="http://schemas.microsoft.com/office/drawing/2014/main" id="{7C3D4D6A-5D33-4441-83D3-04ED18E43D52}"/>
              </a:ext>
            </a:extLst>
          </p:cNvPr>
          <p:cNvSpPr>
            <a:spLocks noGrp="1"/>
          </p:cNvSpPr>
          <p:nvPr>
            <p:ph idx="1"/>
          </p:nvPr>
        </p:nvSpPr>
        <p:spPr>
          <a:xfrm>
            <a:off x="459581" y="1143001"/>
            <a:ext cx="8074819" cy="5257800"/>
          </a:xfrm>
        </p:spPr>
        <p:txBody>
          <a:bodyPr>
            <a:normAutofit lnSpcReduction="10000"/>
          </a:bodyPr>
          <a:lstStyle/>
          <a:p>
            <a:r>
              <a:rPr lang="en-US" dirty="0"/>
              <a:t>Click the 	in the left-hand column </a:t>
            </a:r>
            <a:br>
              <a:rPr lang="en-US" dirty="0"/>
            </a:br>
            <a:r>
              <a:rPr lang="en-US" dirty="0"/>
              <a:t>to add a new Justification (the sample</a:t>
            </a:r>
            <a:br>
              <a:rPr lang="en-US" dirty="0"/>
            </a:br>
            <a:r>
              <a:rPr lang="en-US" dirty="0"/>
              <a:t>text will disappear)</a:t>
            </a:r>
            <a:br>
              <a:rPr lang="en-US" dirty="0"/>
            </a:br>
            <a:endParaRPr lang="en-US" dirty="0"/>
          </a:p>
          <a:p>
            <a:endParaRPr lang="en-US" dirty="0"/>
          </a:p>
          <a:p>
            <a:endParaRPr lang="en-US" dirty="0"/>
          </a:p>
          <a:p>
            <a:endParaRPr lang="en-US" dirty="0"/>
          </a:p>
          <a:p>
            <a:endParaRPr lang="en-US" dirty="0"/>
          </a:p>
          <a:p>
            <a:endParaRPr lang="en-US" dirty="0"/>
          </a:p>
          <a:p>
            <a:endParaRPr lang="en-US" dirty="0"/>
          </a:p>
          <a:p>
            <a:r>
              <a:rPr lang="en-US" dirty="0"/>
              <a:t>Once added, a color will automatically </a:t>
            </a:r>
            <a:br>
              <a:rPr lang="en-US" dirty="0"/>
            </a:br>
            <a:r>
              <a:rPr lang="en-US" dirty="0"/>
              <a:t>be assigned to each Justification to </a:t>
            </a:r>
            <a:br>
              <a:rPr lang="en-US" dirty="0"/>
            </a:br>
            <a:r>
              <a:rPr lang="en-US" dirty="0"/>
              <a:t>easily assign Features, Applications, </a:t>
            </a:r>
            <a:br>
              <a:rPr lang="en-US" dirty="0"/>
            </a:br>
            <a:r>
              <a:rPr lang="en-US" dirty="0"/>
              <a:t>or Packages</a:t>
            </a:r>
          </a:p>
        </p:txBody>
      </p:sp>
      <p:pic>
        <p:nvPicPr>
          <p:cNvPr id="4" name="Picture 3">
            <a:extLst>
              <a:ext uri="{FF2B5EF4-FFF2-40B4-BE49-F238E27FC236}">
                <a16:creationId xmlns:a16="http://schemas.microsoft.com/office/drawing/2014/main" id="{2877C8B4-DF28-4FAC-BB21-A45DC88A667B}"/>
              </a:ext>
            </a:extLst>
          </p:cNvPr>
          <p:cNvPicPr>
            <a:picLocks noChangeAspect="1"/>
          </p:cNvPicPr>
          <p:nvPr/>
        </p:nvPicPr>
        <p:blipFill>
          <a:blip r:embed="rId2"/>
          <a:stretch>
            <a:fillRect/>
          </a:stretch>
        </p:blipFill>
        <p:spPr>
          <a:xfrm>
            <a:off x="1495425" y="2362200"/>
            <a:ext cx="3076575" cy="2433068"/>
          </a:xfrm>
          <a:prstGeom prst="rect">
            <a:avLst/>
          </a:prstGeom>
        </p:spPr>
      </p:pic>
      <p:pic>
        <p:nvPicPr>
          <p:cNvPr id="8" name="Picture 7">
            <a:extLst>
              <a:ext uri="{FF2B5EF4-FFF2-40B4-BE49-F238E27FC236}">
                <a16:creationId xmlns:a16="http://schemas.microsoft.com/office/drawing/2014/main" id="{7EA95533-7B06-4C38-8B8F-91117CB831D8}"/>
              </a:ext>
            </a:extLst>
          </p:cNvPr>
          <p:cNvPicPr>
            <a:picLocks noChangeAspect="1"/>
          </p:cNvPicPr>
          <p:nvPr/>
        </p:nvPicPr>
        <p:blipFill>
          <a:blip r:embed="rId3"/>
          <a:stretch>
            <a:fillRect/>
          </a:stretch>
        </p:blipFill>
        <p:spPr>
          <a:xfrm>
            <a:off x="1981200" y="1169987"/>
            <a:ext cx="333375" cy="342900"/>
          </a:xfrm>
          <a:prstGeom prst="rect">
            <a:avLst/>
          </a:prstGeom>
        </p:spPr>
      </p:pic>
      <p:pic>
        <p:nvPicPr>
          <p:cNvPr id="9" name="Picture 8">
            <a:extLst>
              <a:ext uri="{FF2B5EF4-FFF2-40B4-BE49-F238E27FC236}">
                <a16:creationId xmlns:a16="http://schemas.microsoft.com/office/drawing/2014/main" id="{2FFA0864-DFC5-464C-8125-A932F7FE17F5}"/>
              </a:ext>
            </a:extLst>
          </p:cNvPr>
          <p:cNvPicPr>
            <a:picLocks noChangeAspect="1"/>
          </p:cNvPicPr>
          <p:nvPr/>
        </p:nvPicPr>
        <p:blipFill>
          <a:blip r:embed="rId4"/>
          <a:stretch>
            <a:fillRect/>
          </a:stretch>
        </p:blipFill>
        <p:spPr>
          <a:xfrm>
            <a:off x="5920842" y="1341437"/>
            <a:ext cx="2838450" cy="4876800"/>
          </a:xfrm>
          <a:prstGeom prst="rect">
            <a:avLst/>
          </a:prstGeom>
        </p:spPr>
      </p:pic>
    </p:spTree>
    <p:extLst>
      <p:ext uri="{BB962C8B-B14F-4D97-AF65-F5344CB8AC3E}">
        <p14:creationId xmlns:p14="http://schemas.microsoft.com/office/powerpoint/2010/main" val="2833876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D4660EB-0BA9-4C2F-B9AF-98E129DEDA85}"/>
              </a:ext>
            </a:extLst>
          </p:cNvPr>
          <p:cNvPicPr>
            <a:picLocks noChangeAspect="1"/>
          </p:cNvPicPr>
          <p:nvPr/>
        </p:nvPicPr>
        <p:blipFill>
          <a:blip r:embed="rId2"/>
          <a:stretch>
            <a:fillRect/>
          </a:stretch>
        </p:blipFill>
        <p:spPr>
          <a:xfrm>
            <a:off x="379253" y="2060624"/>
            <a:ext cx="4831409" cy="2838405"/>
          </a:xfrm>
          <a:prstGeom prst="rect">
            <a:avLst/>
          </a:prstGeom>
        </p:spPr>
      </p:pic>
      <p:sp>
        <p:nvSpPr>
          <p:cNvPr id="2" name="Title 1">
            <a:extLst>
              <a:ext uri="{FF2B5EF4-FFF2-40B4-BE49-F238E27FC236}">
                <a16:creationId xmlns:a16="http://schemas.microsoft.com/office/drawing/2014/main" id="{C967F4B4-24B0-46E1-9961-5BC1FAA969FD}"/>
              </a:ext>
            </a:extLst>
          </p:cNvPr>
          <p:cNvSpPr>
            <a:spLocks noGrp="1"/>
          </p:cNvSpPr>
          <p:nvPr>
            <p:ph type="title"/>
          </p:nvPr>
        </p:nvSpPr>
        <p:spPr/>
        <p:txBody>
          <a:bodyPr/>
          <a:lstStyle/>
          <a:p>
            <a:r>
              <a:rPr lang="en-US" dirty="0"/>
              <a:t>Add new spec – Steps 2/3</a:t>
            </a:r>
          </a:p>
        </p:txBody>
      </p:sp>
      <p:sp>
        <p:nvSpPr>
          <p:cNvPr id="3" name="Content Placeholder 2">
            <a:extLst>
              <a:ext uri="{FF2B5EF4-FFF2-40B4-BE49-F238E27FC236}">
                <a16:creationId xmlns:a16="http://schemas.microsoft.com/office/drawing/2014/main" id="{66CC422A-3D3B-4A5B-A69C-6D61B7B03792}"/>
              </a:ext>
            </a:extLst>
          </p:cNvPr>
          <p:cNvSpPr>
            <a:spLocks noGrp="1"/>
          </p:cNvSpPr>
          <p:nvPr>
            <p:ph idx="1"/>
          </p:nvPr>
        </p:nvSpPr>
        <p:spPr>
          <a:xfrm>
            <a:off x="990600" y="1066800"/>
            <a:ext cx="7543800" cy="5334000"/>
          </a:xfrm>
        </p:spPr>
        <p:txBody>
          <a:bodyPr>
            <a:normAutofit fontScale="92500" lnSpcReduction="10000"/>
          </a:bodyPr>
          <a:lstStyle/>
          <a:p>
            <a:r>
              <a:rPr lang="en-US" dirty="0"/>
              <a:t>To assign an item to a Justification, click on the item or use the control key to select multiple items to highlight, then drag it to the justification entry to assign.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Once assigned, the color associated to the justification will appear next to the item</a:t>
            </a:r>
          </a:p>
          <a:p>
            <a:r>
              <a:rPr lang="en-US" dirty="0"/>
              <a:t>Likewise, an item can be selected and dragged to the trash can to remove it from the list.</a:t>
            </a:r>
          </a:p>
        </p:txBody>
      </p:sp>
      <p:cxnSp>
        <p:nvCxnSpPr>
          <p:cNvPr id="10" name="Straight Arrow Connector 9">
            <a:extLst>
              <a:ext uri="{FF2B5EF4-FFF2-40B4-BE49-F238E27FC236}">
                <a16:creationId xmlns:a16="http://schemas.microsoft.com/office/drawing/2014/main" id="{5083C10C-DB6D-495B-8F17-D3AC7B39C446}"/>
              </a:ext>
            </a:extLst>
          </p:cNvPr>
          <p:cNvCxnSpPr>
            <a:cxnSpLocks/>
          </p:cNvCxnSpPr>
          <p:nvPr/>
        </p:nvCxnSpPr>
        <p:spPr>
          <a:xfrm flipH="1" flipV="1">
            <a:off x="459158" y="4096361"/>
            <a:ext cx="124785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15C1179-B627-4050-BB58-05927807CD6D}"/>
              </a:ext>
            </a:extLst>
          </p:cNvPr>
          <p:cNvPicPr>
            <a:picLocks noChangeAspect="1"/>
          </p:cNvPicPr>
          <p:nvPr/>
        </p:nvPicPr>
        <p:blipFill>
          <a:blip r:embed="rId3"/>
          <a:stretch>
            <a:fillRect/>
          </a:stretch>
        </p:blipFill>
        <p:spPr>
          <a:xfrm>
            <a:off x="5500319" y="2186808"/>
            <a:ext cx="3241753" cy="2586035"/>
          </a:xfrm>
          <a:prstGeom prst="rect">
            <a:avLst/>
          </a:prstGeom>
        </p:spPr>
      </p:pic>
      <p:cxnSp>
        <p:nvCxnSpPr>
          <p:cNvPr id="8" name="Straight Arrow Connector 7">
            <a:extLst>
              <a:ext uri="{FF2B5EF4-FFF2-40B4-BE49-F238E27FC236}">
                <a16:creationId xmlns:a16="http://schemas.microsoft.com/office/drawing/2014/main" id="{5495A55E-9D3C-42B9-ABF0-E66C933D6E27}"/>
              </a:ext>
            </a:extLst>
          </p:cNvPr>
          <p:cNvCxnSpPr>
            <a:cxnSpLocks/>
          </p:cNvCxnSpPr>
          <p:nvPr/>
        </p:nvCxnSpPr>
        <p:spPr>
          <a:xfrm flipV="1">
            <a:off x="5179642" y="4343400"/>
            <a:ext cx="3278558" cy="77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267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01EB-BFF9-4ECB-8C99-91676261EC6A}"/>
              </a:ext>
            </a:extLst>
          </p:cNvPr>
          <p:cNvSpPr>
            <a:spLocks noGrp="1"/>
          </p:cNvSpPr>
          <p:nvPr>
            <p:ph type="title"/>
          </p:nvPr>
        </p:nvSpPr>
        <p:spPr/>
        <p:txBody>
          <a:bodyPr/>
          <a:lstStyle/>
          <a:p>
            <a:r>
              <a:rPr lang="en-US" dirty="0"/>
              <a:t>Add new spec – Steps 2/3</a:t>
            </a:r>
          </a:p>
        </p:txBody>
      </p:sp>
      <p:sp>
        <p:nvSpPr>
          <p:cNvPr id="3" name="Content Placeholder 2">
            <a:extLst>
              <a:ext uri="{FF2B5EF4-FFF2-40B4-BE49-F238E27FC236}">
                <a16:creationId xmlns:a16="http://schemas.microsoft.com/office/drawing/2014/main" id="{A94E0E1C-ECB9-4F35-894E-76CFA306359D}"/>
              </a:ext>
            </a:extLst>
          </p:cNvPr>
          <p:cNvSpPr>
            <a:spLocks noGrp="1"/>
          </p:cNvSpPr>
          <p:nvPr>
            <p:ph idx="1"/>
          </p:nvPr>
        </p:nvSpPr>
        <p:spPr>
          <a:xfrm>
            <a:off x="609600" y="1008321"/>
            <a:ext cx="7924800" cy="5257799"/>
          </a:xfrm>
        </p:spPr>
        <p:txBody>
          <a:bodyPr>
            <a:normAutofit lnSpcReduction="10000"/>
          </a:bodyPr>
          <a:lstStyle/>
          <a:p>
            <a:r>
              <a:rPr lang="en-US" dirty="0"/>
              <a:t>Click on the down arrow next to the Justification text to display the actions available</a:t>
            </a:r>
          </a:p>
          <a:p>
            <a:pPr lvl="1"/>
            <a:r>
              <a:rPr lang="en-US" dirty="0"/>
              <a:t>Edit – update the text</a:t>
            </a:r>
          </a:p>
          <a:p>
            <a:pPr lvl="1"/>
            <a:r>
              <a:rPr lang="en-US" dirty="0"/>
              <a:t>Read – displays longer text</a:t>
            </a:r>
          </a:p>
          <a:p>
            <a:pPr lvl="1"/>
            <a:r>
              <a:rPr lang="en-US" dirty="0"/>
              <a:t>Delete – removes the justification</a:t>
            </a:r>
          </a:p>
          <a:p>
            <a:pPr lvl="1"/>
            <a:r>
              <a:rPr lang="en-US" dirty="0"/>
              <a:t>New Random Color – automatically</a:t>
            </a:r>
            <a:br>
              <a:rPr lang="en-US" dirty="0"/>
            </a:br>
            <a:r>
              <a:rPr lang="en-US" dirty="0"/>
              <a:t>assigns a new color to the justification</a:t>
            </a:r>
          </a:p>
          <a:p>
            <a:pPr lvl="1"/>
            <a:r>
              <a:rPr lang="en-US" dirty="0"/>
              <a:t>Color Picker – allows you to select the </a:t>
            </a:r>
            <a:br>
              <a:rPr lang="en-US" dirty="0"/>
            </a:br>
            <a:r>
              <a:rPr lang="en-US" dirty="0"/>
              <a:t>color assignment</a:t>
            </a:r>
          </a:p>
          <a:p>
            <a:pPr lvl="1"/>
            <a:r>
              <a:rPr lang="en-US" dirty="0"/>
              <a:t>Show Only Features – filters the items </a:t>
            </a:r>
            <a:br>
              <a:rPr lang="en-US" dirty="0"/>
            </a:br>
            <a:r>
              <a:rPr lang="en-US" dirty="0"/>
              <a:t>assigned to this selected justification</a:t>
            </a:r>
          </a:p>
          <a:p>
            <a:pPr lvl="1"/>
            <a:r>
              <a:rPr lang="en-US" dirty="0"/>
              <a:t>Hide Features – filters the items to </a:t>
            </a:r>
            <a:br>
              <a:rPr lang="en-US" dirty="0"/>
            </a:br>
            <a:r>
              <a:rPr lang="en-US" dirty="0"/>
              <a:t>remove the selected justification from the list</a:t>
            </a:r>
          </a:p>
          <a:p>
            <a:r>
              <a:rPr lang="en-US" dirty="0"/>
              <a:t>Additional filter options include searching for specific text within the list of items or to view only Unjustified items</a:t>
            </a:r>
          </a:p>
        </p:txBody>
      </p:sp>
      <p:pic>
        <p:nvPicPr>
          <p:cNvPr id="5" name="Picture 4">
            <a:extLst>
              <a:ext uri="{FF2B5EF4-FFF2-40B4-BE49-F238E27FC236}">
                <a16:creationId xmlns:a16="http://schemas.microsoft.com/office/drawing/2014/main" id="{72474F7B-E164-4A74-A54D-CB35C15FC52B}"/>
              </a:ext>
            </a:extLst>
          </p:cNvPr>
          <p:cNvPicPr>
            <a:picLocks noChangeAspect="1"/>
          </p:cNvPicPr>
          <p:nvPr/>
        </p:nvPicPr>
        <p:blipFill>
          <a:blip r:embed="rId2"/>
          <a:stretch>
            <a:fillRect/>
          </a:stretch>
        </p:blipFill>
        <p:spPr>
          <a:xfrm>
            <a:off x="1905000" y="5897968"/>
            <a:ext cx="5934075" cy="400050"/>
          </a:xfrm>
          <a:prstGeom prst="rect">
            <a:avLst/>
          </a:prstGeom>
        </p:spPr>
      </p:pic>
      <p:pic>
        <p:nvPicPr>
          <p:cNvPr id="6" name="Picture 5">
            <a:extLst>
              <a:ext uri="{FF2B5EF4-FFF2-40B4-BE49-F238E27FC236}">
                <a16:creationId xmlns:a16="http://schemas.microsoft.com/office/drawing/2014/main" id="{8A0B082B-2DB4-48F4-8B2C-0E1F7D954388}"/>
              </a:ext>
            </a:extLst>
          </p:cNvPr>
          <p:cNvPicPr>
            <a:picLocks noChangeAspect="1"/>
          </p:cNvPicPr>
          <p:nvPr/>
        </p:nvPicPr>
        <p:blipFill>
          <a:blip r:embed="rId3"/>
          <a:stretch>
            <a:fillRect/>
          </a:stretch>
        </p:blipFill>
        <p:spPr>
          <a:xfrm>
            <a:off x="5638800" y="1371600"/>
            <a:ext cx="3181545" cy="3509962"/>
          </a:xfrm>
          <a:prstGeom prst="rect">
            <a:avLst/>
          </a:prstGeom>
        </p:spPr>
      </p:pic>
    </p:spTree>
    <p:extLst>
      <p:ext uri="{BB962C8B-B14F-4D97-AF65-F5344CB8AC3E}">
        <p14:creationId xmlns:p14="http://schemas.microsoft.com/office/powerpoint/2010/main" val="3707371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7B00-9F9B-46DC-BFA5-688EFF18B16F}"/>
              </a:ext>
            </a:extLst>
          </p:cNvPr>
          <p:cNvSpPr>
            <a:spLocks noGrp="1"/>
          </p:cNvSpPr>
          <p:nvPr>
            <p:ph type="title"/>
          </p:nvPr>
        </p:nvSpPr>
        <p:spPr/>
        <p:txBody>
          <a:bodyPr>
            <a:normAutofit/>
          </a:bodyPr>
          <a:lstStyle/>
          <a:p>
            <a:r>
              <a:rPr lang="en-US" dirty="0"/>
              <a:t>Add new spec – Final step</a:t>
            </a:r>
          </a:p>
        </p:txBody>
      </p:sp>
      <p:sp>
        <p:nvSpPr>
          <p:cNvPr id="3" name="Content Placeholder 2">
            <a:extLst>
              <a:ext uri="{FF2B5EF4-FFF2-40B4-BE49-F238E27FC236}">
                <a16:creationId xmlns:a16="http://schemas.microsoft.com/office/drawing/2014/main" id="{1C7B773C-D153-4B3B-99FC-1C89201F4251}"/>
              </a:ext>
            </a:extLst>
          </p:cNvPr>
          <p:cNvSpPr>
            <a:spLocks noGrp="1"/>
          </p:cNvSpPr>
          <p:nvPr>
            <p:ph idx="1"/>
          </p:nvPr>
        </p:nvSpPr>
        <p:spPr>
          <a:xfrm>
            <a:off x="914400" y="1066800"/>
            <a:ext cx="7924800" cy="5410200"/>
          </a:xfrm>
        </p:spPr>
        <p:txBody>
          <a:bodyPr>
            <a:normAutofit/>
          </a:bodyPr>
          <a:lstStyle/>
          <a:p>
            <a:r>
              <a:rPr lang="en-US" dirty="0"/>
              <a:t>The last step in the wizard is the Port Justifications</a:t>
            </a:r>
          </a:p>
        </p:txBody>
      </p:sp>
      <p:pic>
        <p:nvPicPr>
          <p:cNvPr id="5" name="Picture 4">
            <a:extLst>
              <a:ext uri="{FF2B5EF4-FFF2-40B4-BE49-F238E27FC236}">
                <a16:creationId xmlns:a16="http://schemas.microsoft.com/office/drawing/2014/main" id="{D17CC726-E893-4B6E-92B5-8750B7D31DF1}"/>
              </a:ext>
            </a:extLst>
          </p:cNvPr>
          <p:cNvPicPr>
            <a:picLocks noChangeAspect="1"/>
          </p:cNvPicPr>
          <p:nvPr/>
        </p:nvPicPr>
        <p:blipFill rotWithShape="1">
          <a:blip r:embed="rId2"/>
          <a:srcRect t="19362"/>
          <a:stretch/>
        </p:blipFill>
        <p:spPr>
          <a:xfrm>
            <a:off x="503516" y="1905000"/>
            <a:ext cx="8223052" cy="327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6319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7B00-9F9B-46DC-BFA5-688EFF18B16F}"/>
              </a:ext>
            </a:extLst>
          </p:cNvPr>
          <p:cNvSpPr>
            <a:spLocks noGrp="1"/>
          </p:cNvSpPr>
          <p:nvPr>
            <p:ph type="title"/>
          </p:nvPr>
        </p:nvSpPr>
        <p:spPr/>
        <p:txBody>
          <a:bodyPr>
            <a:normAutofit/>
          </a:bodyPr>
          <a:lstStyle/>
          <a:p>
            <a:r>
              <a:rPr lang="en-US" dirty="0"/>
              <a:t>Add new spec – Final step</a:t>
            </a:r>
          </a:p>
        </p:txBody>
      </p:sp>
      <p:sp>
        <p:nvSpPr>
          <p:cNvPr id="3" name="Content Placeholder 2">
            <a:extLst>
              <a:ext uri="{FF2B5EF4-FFF2-40B4-BE49-F238E27FC236}">
                <a16:creationId xmlns:a16="http://schemas.microsoft.com/office/drawing/2014/main" id="{1C7B773C-D153-4B3B-99FC-1C89201F4251}"/>
              </a:ext>
            </a:extLst>
          </p:cNvPr>
          <p:cNvSpPr>
            <a:spLocks noGrp="1"/>
          </p:cNvSpPr>
          <p:nvPr>
            <p:ph idx="1"/>
          </p:nvPr>
        </p:nvSpPr>
        <p:spPr>
          <a:xfrm>
            <a:off x="914400" y="1066800"/>
            <a:ext cx="7924800" cy="5410200"/>
          </a:xfrm>
        </p:spPr>
        <p:txBody>
          <a:bodyPr>
            <a:normAutofit lnSpcReduction="10000"/>
          </a:bodyPr>
          <a:lstStyle/>
          <a:p>
            <a:r>
              <a:rPr lang="en-US" dirty="0"/>
              <a:t>To add a single entry, click on the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Ports with the same justification reason can be entered with each port on separate lines</a:t>
            </a:r>
          </a:p>
          <a:p>
            <a:r>
              <a:rPr lang="en-US" dirty="0"/>
              <a:t>Use a colon to indicate a range of ports</a:t>
            </a:r>
          </a:p>
        </p:txBody>
      </p:sp>
      <p:pic>
        <p:nvPicPr>
          <p:cNvPr id="7" name="Picture 6">
            <a:extLst>
              <a:ext uri="{FF2B5EF4-FFF2-40B4-BE49-F238E27FC236}">
                <a16:creationId xmlns:a16="http://schemas.microsoft.com/office/drawing/2014/main" id="{BDF1045D-53D2-4EAE-9655-90721B6B0B12}"/>
              </a:ext>
            </a:extLst>
          </p:cNvPr>
          <p:cNvPicPr>
            <a:picLocks noChangeAspect="1"/>
          </p:cNvPicPr>
          <p:nvPr/>
        </p:nvPicPr>
        <p:blipFill>
          <a:blip r:embed="rId3"/>
          <a:stretch>
            <a:fillRect/>
          </a:stretch>
        </p:blipFill>
        <p:spPr>
          <a:xfrm>
            <a:off x="5486400" y="1090749"/>
            <a:ext cx="333375" cy="342900"/>
          </a:xfrm>
          <a:prstGeom prst="rect">
            <a:avLst/>
          </a:prstGeom>
        </p:spPr>
      </p:pic>
      <p:pic>
        <p:nvPicPr>
          <p:cNvPr id="4" name="Picture 3">
            <a:extLst>
              <a:ext uri="{FF2B5EF4-FFF2-40B4-BE49-F238E27FC236}">
                <a16:creationId xmlns:a16="http://schemas.microsoft.com/office/drawing/2014/main" id="{90E71383-A391-49B1-999C-E0775974E0BF}"/>
              </a:ext>
            </a:extLst>
          </p:cNvPr>
          <p:cNvPicPr>
            <a:picLocks noChangeAspect="1"/>
          </p:cNvPicPr>
          <p:nvPr/>
        </p:nvPicPr>
        <p:blipFill>
          <a:blip r:embed="rId4"/>
          <a:stretch>
            <a:fillRect/>
          </a:stretch>
        </p:blipFill>
        <p:spPr>
          <a:xfrm>
            <a:off x="2667000" y="1433649"/>
            <a:ext cx="3554729" cy="3718522"/>
          </a:xfrm>
          <a:prstGeom prst="rect">
            <a:avLst/>
          </a:prstGeom>
        </p:spPr>
      </p:pic>
    </p:spTree>
    <p:extLst>
      <p:ext uri="{BB962C8B-B14F-4D97-AF65-F5344CB8AC3E}">
        <p14:creationId xmlns:p14="http://schemas.microsoft.com/office/powerpoint/2010/main" val="3290917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7B00-9F9B-46DC-BFA5-688EFF18B16F}"/>
              </a:ext>
            </a:extLst>
          </p:cNvPr>
          <p:cNvSpPr>
            <a:spLocks noGrp="1"/>
          </p:cNvSpPr>
          <p:nvPr>
            <p:ph type="title"/>
          </p:nvPr>
        </p:nvSpPr>
        <p:spPr/>
        <p:txBody>
          <a:bodyPr>
            <a:normAutofit/>
          </a:bodyPr>
          <a:lstStyle/>
          <a:p>
            <a:r>
              <a:rPr lang="en-US" dirty="0"/>
              <a:t>Add new spec – Final step</a:t>
            </a:r>
          </a:p>
        </p:txBody>
      </p:sp>
      <p:sp>
        <p:nvSpPr>
          <p:cNvPr id="3" name="Content Placeholder 2">
            <a:extLst>
              <a:ext uri="{FF2B5EF4-FFF2-40B4-BE49-F238E27FC236}">
                <a16:creationId xmlns:a16="http://schemas.microsoft.com/office/drawing/2014/main" id="{1C7B773C-D153-4B3B-99FC-1C89201F4251}"/>
              </a:ext>
            </a:extLst>
          </p:cNvPr>
          <p:cNvSpPr>
            <a:spLocks noGrp="1"/>
          </p:cNvSpPr>
          <p:nvPr>
            <p:ph idx="1"/>
          </p:nvPr>
        </p:nvSpPr>
        <p:spPr>
          <a:xfrm>
            <a:off x="762000" y="1066800"/>
            <a:ext cx="8077200" cy="5410200"/>
          </a:xfrm>
        </p:spPr>
        <p:txBody>
          <a:bodyPr>
            <a:normAutofit/>
          </a:bodyPr>
          <a:lstStyle/>
          <a:p>
            <a:r>
              <a:rPr lang="en-US" dirty="0"/>
              <a:t>To add multiple entries, click on the Excel Import</a:t>
            </a:r>
          </a:p>
          <a:p>
            <a:endParaRPr lang="en-US" dirty="0"/>
          </a:p>
          <a:p>
            <a:endParaRPr lang="en-US" dirty="0"/>
          </a:p>
          <a:p>
            <a:endParaRPr lang="en-US" dirty="0"/>
          </a:p>
          <a:p>
            <a:endParaRPr lang="en-US" dirty="0"/>
          </a:p>
          <a:p>
            <a:endParaRPr lang="en-US" dirty="0"/>
          </a:p>
          <a:p>
            <a:endParaRPr lang="en-US" dirty="0"/>
          </a:p>
          <a:p>
            <a:r>
              <a:rPr lang="en-US" dirty="0"/>
              <a:t>Within Excel, using Columns A and B, enter the information in a similar format as below and copy/paste into the window.</a:t>
            </a:r>
          </a:p>
          <a:p>
            <a:endParaRPr lang="en-US" dirty="0"/>
          </a:p>
        </p:txBody>
      </p:sp>
      <p:pic>
        <p:nvPicPr>
          <p:cNvPr id="6" name="Picture 5">
            <a:extLst>
              <a:ext uri="{FF2B5EF4-FFF2-40B4-BE49-F238E27FC236}">
                <a16:creationId xmlns:a16="http://schemas.microsoft.com/office/drawing/2014/main" id="{4D1AA443-E730-491B-8957-D598ED1A1859}"/>
              </a:ext>
            </a:extLst>
          </p:cNvPr>
          <p:cNvPicPr>
            <a:picLocks noChangeAspect="1"/>
          </p:cNvPicPr>
          <p:nvPr/>
        </p:nvPicPr>
        <p:blipFill>
          <a:blip r:embed="rId3"/>
          <a:stretch>
            <a:fillRect/>
          </a:stretch>
        </p:blipFill>
        <p:spPr>
          <a:xfrm>
            <a:off x="1914477" y="1524001"/>
            <a:ext cx="4638723" cy="2286000"/>
          </a:xfrm>
          <a:prstGeom prst="rect">
            <a:avLst/>
          </a:prstGeom>
        </p:spPr>
      </p:pic>
      <p:pic>
        <p:nvPicPr>
          <p:cNvPr id="7" name="Picture 6">
            <a:extLst>
              <a:ext uri="{FF2B5EF4-FFF2-40B4-BE49-F238E27FC236}">
                <a16:creationId xmlns:a16="http://schemas.microsoft.com/office/drawing/2014/main" id="{3AF7BC0F-79C6-4CBD-88E6-825D39681BA0}"/>
              </a:ext>
            </a:extLst>
          </p:cNvPr>
          <p:cNvPicPr>
            <a:picLocks noChangeAspect="1"/>
          </p:cNvPicPr>
          <p:nvPr/>
        </p:nvPicPr>
        <p:blipFill>
          <a:blip r:embed="rId4"/>
          <a:stretch>
            <a:fillRect/>
          </a:stretch>
        </p:blipFill>
        <p:spPr>
          <a:xfrm>
            <a:off x="2286000" y="5029200"/>
            <a:ext cx="4572000" cy="1140149"/>
          </a:xfrm>
          <a:prstGeom prst="rect">
            <a:avLst/>
          </a:prstGeom>
        </p:spPr>
      </p:pic>
    </p:spTree>
    <p:extLst>
      <p:ext uri="{BB962C8B-B14F-4D97-AF65-F5344CB8AC3E}">
        <p14:creationId xmlns:p14="http://schemas.microsoft.com/office/powerpoint/2010/main" val="3604405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59C6-E4DF-4049-A85E-1597B5B2D4D9}"/>
              </a:ext>
            </a:extLst>
          </p:cNvPr>
          <p:cNvSpPr>
            <a:spLocks noGrp="1"/>
          </p:cNvSpPr>
          <p:nvPr>
            <p:ph type="title"/>
          </p:nvPr>
        </p:nvSpPr>
        <p:spPr/>
        <p:txBody>
          <a:bodyPr/>
          <a:lstStyle/>
          <a:p>
            <a:r>
              <a:rPr lang="en-US" dirty="0"/>
              <a:t>ACT!Now</a:t>
            </a:r>
          </a:p>
        </p:txBody>
      </p:sp>
      <p:sp>
        <p:nvSpPr>
          <p:cNvPr id="3" name="Content Placeholder 2">
            <a:extLst>
              <a:ext uri="{FF2B5EF4-FFF2-40B4-BE49-F238E27FC236}">
                <a16:creationId xmlns:a16="http://schemas.microsoft.com/office/drawing/2014/main" id="{4F0A111F-8C29-456D-B1E0-7C97464FB134}"/>
              </a:ext>
            </a:extLst>
          </p:cNvPr>
          <p:cNvSpPr>
            <a:spLocks noGrp="1"/>
          </p:cNvSpPr>
          <p:nvPr>
            <p:ph idx="1"/>
          </p:nvPr>
        </p:nvSpPr>
        <p:spPr/>
        <p:txBody>
          <a:bodyPr>
            <a:normAutofit/>
          </a:bodyPr>
          <a:lstStyle/>
          <a:p>
            <a:r>
              <a:rPr lang="en-US" dirty="0"/>
              <a:t>ACT! is a web-based tool used to house information for build specifications and port usage as well as measure compliance to those specifications</a:t>
            </a:r>
          </a:p>
          <a:p>
            <a:r>
              <a:rPr lang="en-US" dirty="0"/>
              <a:t>Platform teams enter Operating System specifications</a:t>
            </a:r>
          </a:p>
          <a:p>
            <a:r>
              <a:rPr lang="en-US" dirty="0"/>
              <a:t>Application Teams enter Application specifications including selecting the associated OS specification</a:t>
            </a:r>
          </a:p>
          <a:p>
            <a:r>
              <a:rPr lang="en-US" dirty="0"/>
              <a:t>Chef Compliance provides reporting for the adherence to the specifications</a:t>
            </a:r>
          </a:p>
          <a:p>
            <a:r>
              <a:rPr lang="en-US" dirty="0"/>
              <a:t>Email notifications notify Owners of unassigned servers and compliance failures</a:t>
            </a:r>
          </a:p>
          <a:p>
            <a:endParaRPr lang="en-US" dirty="0"/>
          </a:p>
        </p:txBody>
      </p:sp>
    </p:spTree>
    <p:extLst>
      <p:ext uri="{BB962C8B-B14F-4D97-AF65-F5344CB8AC3E}">
        <p14:creationId xmlns:p14="http://schemas.microsoft.com/office/powerpoint/2010/main" val="109047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7B00-9F9B-46DC-BFA5-688EFF18B16F}"/>
              </a:ext>
            </a:extLst>
          </p:cNvPr>
          <p:cNvSpPr>
            <a:spLocks noGrp="1"/>
          </p:cNvSpPr>
          <p:nvPr>
            <p:ph type="title"/>
          </p:nvPr>
        </p:nvSpPr>
        <p:spPr/>
        <p:txBody>
          <a:bodyPr>
            <a:normAutofit/>
          </a:bodyPr>
          <a:lstStyle/>
          <a:p>
            <a:r>
              <a:rPr lang="en-US" dirty="0"/>
              <a:t>Add new spec – Final step</a:t>
            </a:r>
          </a:p>
        </p:txBody>
      </p:sp>
      <p:sp>
        <p:nvSpPr>
          <p:cNvPr id="3" name="Content Placeholder 2">
            <a:extLst>
              <a:ext uri="{FF2B5EF4-FFF2-40B4-BE49-F238E27FC236}">
                <a16:creationId xmlns:a16="http://schemas.microsoft.com/office/drawing/2014/main" id="{1C7B773C-D153-4B3B-99FC-1C89201F4251}"/>
              </a:ext>
            </a:extLst>
          </p:cNvPr>
          <p:cNvSpPr>
            <a:spLocks noGrp="1"/>
          </p:cNvSpPr>
          <p:nvPr>
            <p:ph idx="1"/>
          </p:nvPr>
        </p:nvSpPr>
        <p:spPr>
          <a:xfrm>
            <a:off x="914400" y="1066800"/>
            <a:ext cx="7924800" cy="5410200"/>
          </a:xfrm>
        </p:spPr>
        <p:txBody>
          <a:bodyPr>
            <a:normAutofit/>
          </a:bodyPr>
          <a:lstStyle/>
          <a:p>
            <a:r>
              <a:rPr lang="en-US" dirty="0"/>
              <a:t>Click on the Validate button to verify the formatting</a:t>
            </a:r>
          </a:p>
          <a:p>
            <a:endParaRPr lang="en-US" dirty="0"/>
          </a:p>
          <a:p>
            <a:endParaRPr lang="en-US" dirty="0"/>
          </a:p>
          <a:p>
            <a:endParaRPr lang="en-US" dirty="0"/>
          </a:p>
          <a:p>
            <a:endParaRPr lang="en-US" dirty="0"/>
          </a:p>
          <a:p>
            <a:endParaRPr lang="en-US" dirty="0"/>
          </a:p>
          <a:p>
            <a:endParaRPr lang="en-US" dirty="0"/>
          </a:p>
          <a:p>
            <a:r>
              <a:rPr lang="en-US" dirty="0"/>
              <a:t>Select the Protocol Type and Direction </a:t>
            </a:r>
          </a:p>
          <a:p>
            <a:r>
              <a:rPr lang="en-US" dirty="0"/>
              <a:t>Verify the Ports and Justification</a:t>
            </a:r>
          </a:p>
          <a:p>
            <a:r>
              <a:rPr lang="en-US" dirty="0"/>
              <a:t>Click Import to add the information to ACT</a:t>
            </a:r>
          </a:p>
          <a:p>
            <a:endParaRPr lang="en-US" dirty="0"/>
          </a:p>
        </p:txBody>
      </p:sp>
      <p:pic>
        <p:nvPicPr>
          <p:cNvPr id="4" name="Picture 3">
            <a:extLst>
              <a:ext uri="{FF2B5EF4-FFF2-40B4-BE49-F238E27FC236}">
                <a16:creationId xmlns:a16="http://schemas.microsoft.com/office/drawing/2014/main" id="{232BADD5-6D86-466D-880A-5DFF07EAD33F}"/>
              </a:ext>
            </a:extLst>
          </p:cNvPr>
          <p:cNvPicPr>
            <a:picLocks noChangeAspect="1"/>
          </p:cNvPicPr>
          <p:nvPr/>
        </p:nvPicPr>
        <p:blipFill>
          <a:blip r:embed="rId3"/>
          <a:stretch>
            <a:fillRect/>
          </a:stretch>
        </p:blipFill>
        <p:spPr>
          <a:xfrm>
            <a:off x="1600200" y="1524000"/>
            <a:ext cx="6320239" cy="2647950"/>
          </a:xfrm>
          <a:prstGeom prst="rect">
            <a:avLst/>
          </a:prstGeom>
        </p:spPr>
      </p:pic>
    </p:spTree>
    <p:extLst>
      <p:ext uri="{BB962C8B-B14F-4D97-AF65-F5344CB8AC3E}">
        <p14:creationId xmlns:p14="http://schemas.microsoft.com/office/powerpoint/2010/main" val="215567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60A0-7F74-469D-884F-153B980E7EFB}"/>
              </a:ext>
            </a:extLst>
          </p:cNvPr>
          <p:cNvSpPr>
            <a:spLocks noGrp="1"/>
          </p:cNvSpPr>
          <p:nvPr>
            <p:ph type="title"/>
          </p:nvPr>
        </p:nvSpPr>
        <p:spPr/>
        <p:txBody>
          <a:bodyPr>
            <a:normAutofit/>
          </a:bodyPr>
          <a:lstStyle/>
          <a:p>
            <a:r>
              <a:rPr lang="en-US" dirty="0"/>
              <a:t>Add new spec – Final step</a:t>
            </a:r>
          </a:p>
        </p:txBody>
      </p:sp>
      <p:sp>
        <p:nvSpPr>
          <p:cNvPr id="3" name="Content Placeholder 2">
            <a:extLst>
              <a:ext uri="{FF2B5EF4-FFF2-40B4-BE49-F238E27FC236}">
                <a16:creationId xmlns:a16="http://schemas.microsoft.com/office/drawing/2014/main" id="{AAA8B100-B295-4013-84F2-C5F2E95B3566}"/>
              </a:ext>
            </a:extLst>
          </p:cNvPr>
          <p:cNvSpPr>
            <a:spLocks noGrp="1"/>
          </p:cNvSpPr>
          <p:nvPr>
            <p:ph idx="1"/>
          </p:nvPr>
        </p:nvSpPr>
        <p:spPr>
          <a:xfrm>
            <a:off x="457200" y="1066800"/>
            <a:ext cx="8077200" cy="4525963"/>
          </a:xfrm>
        </p:spPr>
        <p:txBody>
          <a:bodyPr/>
          <a:lstStyle/>
          <a:p>
            <a:r>
              <a:rPr lang="en-US" dirty="0"/>
              <a:t>Ports flagged as Internal will have a grey side bar</a:t>
            </a:r>
          </a:p>
          <a:p>
            <a:r>
              <a:rPr lang="en-US" dirty="0"/>
              <a:t>Ports flagged as External will have a burgundy side bar</a:t>
            </a:r>
          </a:p>
          <a:p>
            <a:r>
              <a:rPr lang="en-US" dirty="0"/>
              <a:t>Ports flagged as Outgoing will have a gold side bar</a:t>
            </a:r>
          </a:p>
          <a:p>
            <a:endParaRPr lang="en-US" dirty="0"/>
          </a:p>
          <a:p>
            <a:endParaRPr lang="en-US" dirty="0"/>
          </a:p>
        </p:txBody>
      </p:sp>
      <p:pic>
        <p:nvPicPr>
          <p:cNvPr id="5" name="Picture 4">
            <a:extLst>
              <a:ext uri="{FF2B5EF4-FFF2-40B4-BE49-F238E27FC236}">
                <a16:creationId xmlns:a16="http://schemas.microsoft.com/office/drawing/2014/main" id="{770ED068-B2F7-418C-809F-18B8742CA492}"/>
              </a:ext>
            </a:extLst>
          </p:cNvPr>
          <p:cNvPicPr>
            <a:picLocks noChangeAspect="1"/>
          </p:cNvPicPr>
          <p:nvPr/>
        </p:nvPicPr>
        <p:blipFill>
          <a:blip r:embed="rId2"/>
          <a:stretch>
            <a:fillRect/>
          </a:stretch>
        </p:blipFill>
        <p:spPr>
          <a:xfrm>
            <a:off x="1869481" y="2438400"/>
            <a:ext cx="5405037" cy="3969868"/>
          </a:xfrm>
          <a:prstGeom prst="rect">
            <a:avLst/>
          </a:prstGeom>
        </p:spPr>
      </p:pic>
    </p:spTree>
    <p:extLst>
      <p:ext uri="{BB962C8B-B14F-4D97-AF65-F5344CB8AC3E}">
        <p14:creationId xmlns:p14="http://schemas.microsoft.com/office/powerpoint/2010/main" val="269613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8A5D9-1034-4E32-A9AA-76F05FBB1E26}"/>
              </a:ext>
            </a:extLst>
          </p:cNvPr>
          <p:cNvSpPr>
            <a:spLocks noGrp="1"/>
          </p:cNvSpPr>
          <p:nvPr>
            <p:ph type="title"/>
          </p:nvPr>
        </p:nvSpPr>
        <p:spPr/>
        <p:txBody>
          <a:bodyPr/>
          <a:lstStyle/>
          <a:p>
            <a:r>
              <a:rPr lang="en-US" dirty="0"/>
              <a:t>Search</a:t>
            </a:r>
          </a:p>
        </p:txBody>
      </p:sp>
      <p:sp>
        <p:nvSpPr>
          <p:cNvPr id="4" name="Content Placeholder 3">
            <a:extLst>
              <a:ext uri="{FF2B5EF4-FFF2-40B4-BE49-F238E27FC236}">
                <a16:creationId xmlns:a16="http://schemas.microsoft.com/office/drawing/2014/main" id="{088DB323-C3FE-4463-8C3C-A69A0F95E28B}"/>
              </a:ext>
            </a:extLst>
          </p:cNvPr>
          <p:cNvSpPr>
            <a:spLocks noGrp="1"/>
          </p:cNvSpPr>
          <p:nvPr>
            <p:ph idx="1"/>
          </p:nvPr>
        </p:nvSpPr>
        <p:spPr/>
        <p:txBody>
          <a:bodyPr/>
          <a:lstStyle/>
          <a:p>
            <a:r>
              <a:rPr lang="en-US" dirty="0"/>
              <a:t>The following search options are available:</a:t>
            </a:r>
          </a:p>
          <a:p>
            <a:pPr lvl="1"/>
            <a:r>
              <a:rPr lang="en-US" dirty="0"/>
              <a:t>Specification Name</a:t>
            </a:r>
          </a:p>
          <a:p>
            <a:pPr lvl="1"/>
            <a:r>
              <a:rPr lang="en-US" dirty="0"/>
              <a:t>Mine</a:t>
            </a:r>
          </a:p>
          <a:p>
            <a:pPr lvl="1"/>
            <a:r>
              <a:rPr lang="en-US" dirty="0"/>
              <a:t>Owner</a:t>
            </a:r>
          </a:p>
          <a:p>
            <a:pPr lvl="1"/>
            <a:r>
              <a:rPr lang="en-US" dirty="0"/>
              <a:t>OS Spec (applies only to the Application Specs page)</a:t>
            </a:r>
          </a:p>
          <a:p>
            <a:endParaRPr lang="en-US" dirty="0"/>
          </a:p>
        </p:txBody>
      </p:sp>
      <p:pic>
        <p:nvPicPr>
          <p:cNvPr id="5" name="Picture 4">
            <a:extLst>
              <a:ext uri="{FF2B5EF4-FFF2-40B4-BE49-F238E27FC236}">
                <a16:creationId xmlns:a16="http://schemas.microsoft.com/office/drawing/2014/main" id="{013E5F79-5DB3-4A3A-B2A9-1C813058728A}"/>
              </a:ext>
            </a:extLst>
          </p:cNvPr>
          <p:cNvPicPr>
            <a:picLocks noChangeAspect="1"/>
          </p:cNvPicPr>
          <p:nvPr/>
        </p:nvPicPr>
        <p:blipFill rotWithShape="1">
          <a:blip r:embed="rId2"/>
          <a:srcRect r="20848"/>
          <a:stretch/>
        </p:blipFill>
        <p:spPr>
          <a:xfrm>
            <a:off x="217513" y="3287006"/>
            <a:ext cx="4544987" cy="2323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E6577FC8-6E2E-4FB2-878B-E1EA70D6ABED}"/>
              </a:ext>
            </a:extLst>
          </p:cNvPr>
          <p:cNvPicPr>
            <a:picLocks noChangeAspect="1"/>
          </p:cNvPicPr>
          <p:nvPr/>
        </p:nvPicPr>
        <p:blipFill rotWithShape="1">
          <a:blip r:embed="rId3"/>
          <a:srcRect r="16394"/>
          <a:stretch/>
        </p:blipFill>
        <p:spPr>
          <a:xfrm>
            <a:off x="4953000" y="3310590"/>
            <a:ext cx="3733800" cy="2323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22945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8A5D9-1034-4E32-A9AA-76F05FBB1E26}"/>
              </a:ext>
            </a:extLst>
          </p:cNvPr>
          <p:cNvSpPr>
            <a:spLocks noGrp="1"/>
          </p:cNvSpPr>
          <p:nvPr>
            <p:ph type="title"/>
          </p:nvPr>
        </p:nvSpPr>
        <p:spPr/>
        <p:txBody>
          <a:bodyPr/>
          <a:lstStyle/>
          <a:p>
            <a:r>
              <a:rPr lang="en-US" dirty="0"/>
              <a:t>- Search</a:t>
            </a:r>
          </a:p>
        </p:txBody>
      </p:sp>
      <p:sp>
        <p:nvSpPr>
          <p:cNvPr id="4" name="Content Placeholder 3">
            <a:extLst>
              <a:ext uri="{FF2B5EF4-FFF2-40B4-BE49-F238E27FC236}">
                <a16:creationId xmlns:a16="http://schemas.microsoft.com/office/drawing/2014/main" id="{088DB323-C3FE-4463-8C3C-A69A0F95E28B}"/>
              </a:ext>
            </a:extLst>
          </p:cNvPr>
          <p:cNvSpPr>
            <a:spLocks noGrp="1"/>
          </p:cNvSpPr>
          <p:nvPr>
            <p:ph idx="1"/>
          </p:nvPr>
        </p:nvSpPr>
        <p:spPr>
          <a:xfrm>
            <a:off x="609600" y="1066800"/>
            <a:ext cx="8229600" cy="5562599"/>
          </a:xfrm>
        </p:spPr>
        <p:txBody>
          <a:bodyPr>
            <a:normAutofit/>
          </a:bodyPr>
          <a:lstStyle/>
          <a:p>
            <a:r>
              <a:rPr lang="en-US" sz="2000" dirty="0"/>
              <a:t>Search results display with an option to:</a:t>
            </a:r>
          </a:p>
          <a:p>
            <a:pPr lvl="1"/>
            <a:r>
              <a:rPr lang="en-US" sz="1800" dirty="0"/>
              <a:t>Edit - initiates the step by step wizard</a:t>
            </a:r>
          </a:p>
          <a:p>
            <a:pPr lvl="1"/>
            <a:r>
              <a:rPr lang="en-US" sz="1800" dirty="0"/>
              <a:t>View Report – displays the Build Spec Report</a:t>
            </a:r>
          </a:p>
          <a:p>
            <a:pPr lvl="1"/>
            <a:r>
              <a:rPr lang="en-US" sz="1800" dirty="0"/>
              <a:t>View Port Report – displays the Port information</a:t>
            </a:r>
          </a:p>
          <a:p>
            <a:pPr lvl="1"/>
            <a:r>
              <a:rPr lang="en-US" sz="1800" dirty="0"/>
              <a:t>Review Compliance – displays the aggregate Chef results</a:t>
            </a:r>
          </a:p>
          <a:p>
            <a:pPr lvl="1"/>
            <a:r>
              <a:rPr lang="en-US" sz="1800" dirty="0"/>
              <a:t>Clone - creates a copy of the selected spec; you will be prompted to confirm this action</a:t>
            </a:r>
          </a:p>
          <a:p>
            <a:pPr lvl="1"/>
            <a:r>
              <a:rPr lang="en-US" sz="1800" dirty="0"/>
              <a:t>Delete Spec – if you are the owner of the Spec you may delete it; you will be prompted to confirm this action</a:t>
            </a:r>
          </a:p>
          <a:p>
            <a:pPr lvl="1"/>
            <a:r>
              <a:rPr lang="en-US" sz="1800" dirty="0"/>
              <a:t>Assign Nodes (App Spec Search only) – displays server information to easily assign them to the selected App spec</a:t>
            </a:r>
          </a:p>
          <a:p>
            <a:r>
              <a:rPr lang="en-US" sz="2000" dirty="0"/>
              <a:t>Example when searching by spec Name of “Windows”</a:t>
            </a:r>
          </a:p>
          <a:p>
            <a:endParaRPr lang="en-US" sz="2000" dirty="0"/>
          </a:p>
          <a:p>
            <a:endParaRPr lang="en-US" sz="2000" dirty="0"/>
          </a:p>
          <a:p>
            <a:endParaRPr lang="en-US" sz="2000" dirty="0"/>
          </a:p>
          <a:p>
            <a:endParaRPr lang="en-US" sz="2000" dirty="0"/>
          </a:p>
          <a:p>
            <a:endParaRPr lang="en-US" sz="2000" dirty="0"/>
          </a:p>
          <a:p>
            <a:pPr lvl="1"/>
            <a:endParaRPr lang="en-US" sz="1800" dirty="0"/>
          </a:p>
        </p:txBody>
      </p:sp>
      <p:pic>
        <p:nvPicPr>
          <p:cNvPr id="9" name="Picture 8">
            <a:extLst>
              <a:ext uri="{FF2B5EF4-FFF2-40B4-BE49-F238E27FC236}">
                <a16:creationId xmlns:a16="http://schemas.microsoft.com/office/drawing/2014/main" id="{04CCFBF2-E472-42FB-BF9E-9FA5CF1B948E}"/>
              </a:ext>
            </a:extLst>
          </p:cNvPr>
          <p:cNvPicPr>
            <a:picLocks noChangeAspect="1"/>
          </p:cNvPicPr>
          <p:nvPr/>
        </p:nvPicPr>
        <p:blipFill>
          <a:blip r:embed="rId3"/>
          <a:stretch>
            <a:fillRect/>
          </a:stretch>
        </p:blipFill>
        <p:spPr>
          <a:xfrm>
            <a:off x="1094831" y="1805117"/>
            <a:ext cx="361950" cy="304800"/>
          </a:xfrm>
          <a:prstGeom prst="rect">
            <a:avLst/>
          </a:prstGeom>
        </p:spPr>
      </p:pic>
      <p:pic>
        <p:nvPicPr>
          <p:cNvPr id="5" name="Picture 4">
            <a:extLst>
              <a:ext uri="{FF2B5EF4-FFF2-40B4-BE49-F238E27FC236}">
                <a16:creationId xmlns:a16="http://schemas.microsoft.com/office/drawing/2014/main" id="{DFE51E05-0AD1-4466-8A86-2936E3F6C281}"/>
              </a:ext>
            </a:extLst>
          </p:cNvPr>
          <p:cNvPicPr>
            <a:picLocks noChangeAspect="1"/>
          </p:cNvPicPr>
          <p:nvPr/>
        </p:nvPicPr>
        <p:blipFill>
          <a:blip r:embed="rId4"/>
          <a:stretch>
            <a:fillRect/>
          </a:stretch>
        </p:blipFill>
        <p:spPr>
          <a:xfrm>
            <a:off x="1085306" y="2138738"/>
            <a:ext cx="381000" cy="314325"/>
          </a:xfrm>
          <a:prstGeom prst="rect">
            <a:avLst/>
          </a:prstGeom>
        </p:spPr>
      </p:pic>
      <p:pic>
        <p:nvPicPr>
          <p:cNvPr id="7" name="Picture 6">
            <a:extLst>
              <a:ext uri="{FF2B5EF4-FFF2-40B4-BE49-F238E27FC236}">
                <a16:creationId xmlns:a16="http://schemas.microsoft.com/office/drawing/2014/main" id="{6687AEE8-76A7-4C80-833C-EB3FA57C7BEB}"/>
              </a:ext>
            </a:extLst>
          </p:cNvPr>
          <p:cNvPicPr>
            <a:picLocks noChangeAspect="1"/>
          </p:cNvPicPr>
          <p:nvPr/>
        </p:nvPicPr>
        <p:blipFill>
          <a:blip r:embed="rId5"/>
          <a:stretch>
            <a:fillRect/>
          </a:stretch>
        </p:blipFill>
        <p:spPr>
          <a:xfrm>
            <a:off x="1085306" y="2456116"/>
            <a:ext cx="371475" cy="314325"/>
          </a:xfrm>
          <a:prstGeom prst="rect">
            <a:avLst/>
          </a:prstGeom>
        </p:spPr>
      </p:pic>
      <p:pic>
        <p:nvPicPr>
          <p:cNvPr id="12" name="Picture 11">
            <a:extLst>
              <a:ext uri="{FF2B5EF4-FFF2-40B4-BE49-F238E27FC236}">
                <a16:creationId xmlns:a16="http://schemas.microsoft.com/office/drawing/2014/main" id="{F13BDCAF-6601-43E4-A872-A915A20FD454}"/>
              </a:ext>
            </a:extLst>
          </p:cNvPr>
          <p:cNvPicPr>
            <a:picLocks noChangeAspect="1"/>
          </p:cNvPicPr>
          <p:nvPr/>
        </p:nvPicPr>
        <p:blipFill>
          <a:blip r:embed="rId6"/>
          <a:stretch>
            <a:fillRect/>
          </a:stretch>
        </p:blipFill>
        <p:spPr>
          <a:xfrm>
            <a:off x="1123406" y="2769183"/>
            <a:ext cx="333375" cy="323850"/>
          </a:xfrm>
          <a:prstGeom prst="rect">
            <a:avLst/>
          </a:prstGeom>
        </p:spPr>
      </p:pic>
      <p:pic>
        <p:nvPicPr>
          <p:cNvPr id="14" name="Picture 13">
            <a:extLst>
              <a:ext uri="{FF2B5EF4-FFF2-40B4-BE49-F238E27FC236}">
                <a16:creationId xmlns:a16="http://schemas.microsoft.com/office/drawing/2014/main" id="{1ACAA226-D2B2-4FAE-8F4A-37E708E5F18D}"/>
              </a:ext>
            </a:extLst>
          </p:cNvPr>
          <p:cNvPicPr>
            <a:picLocks noChangeAspect="1"/>
          </p:cNvPicPr>
          <p:nvPr/>
        </p:nvPicPr>
        <p:blipFill>
          <a:blip r:embed="rId7"/>
          <a:stretch>
            <a:fillRect/>
          </a:stretch>
        </p:blipFill>
        <p:spPr>
          <a:xfrm>
            <a:off x="1109118" y="3339019"/>
            <a:ext cx="323850" cy="333375"/>
          </a:xfrm>
          <a:prstGeom prst="rect">
            <a:avLst/>
          </a:prstGeom>
        </p:spPr>
      </p:pic>
      <p:pic>
        <p:nvPicPr>
          <p:cNvPr id="15" name="Picture 14">
            <a:extLst>
              <a:ext uri="{FF2B5EF4-FFF2-40B4-BE49-F238E27FC236}">
                <a16:creationId xmlns:a16="http://schemas.microsoft.com/office/drawing/2014/main" id="{B017BEDB-EDB9-4675-BCE4-BD4C34B5B9CA}"/>
              </a:ext>
            </a:extLst>
          </p:cNvPr>
          <p:cNvPicPr>
            <a:picLocks noChangeAspect="1"/>
          </p:cNvPicPr>
          <p:nvPr/>
        </p:nvPicPr>
        <p:blipFill>
          <a:blip r:embed="rId8"/>
          <a:stretch>
            <a:fillRect/>
          </a:stretch>
        </p:blipFill>
        <p:spPr>
          <a:xfrm>
            <a:off x="1099593" y="1437261"/>
            <a:ext cx="333375" cy="333375"/>
          </a:xfrm>
          <a:prstGeom prst="rect">
            <a:avLst/>
          </a:prstGeom>
        </p:spPr>
      </p:pic>
      <p:pic>
        <p:nvPicPr>
          <p:cNvPr id="6" name="Picture 5">
            <a:extLst>
              <a:ext uri="{FF2B5EF4-FFF2-40B4-BE49-F238E27FC236}">
                <a16:creationId xmlns:a16="http://schemas.microsoft.com/office/drawing/2014/main" id="{311BB026-5E20-44A3-8794-8B9E9CF3C145}"/>
              </a:ext>
            </a:extLst>
          </p:cNvPr>
          <p:cNvPicPr>
            <a:picLocks noChangeAspect="1"/>
          </p:cNvPicPr>
          <p:nvPr/>
        </p:nvPicPr>
        <p:blipFill>
          <a:blip r:embed="rId9"/>
          <a:stretch>
            <a:fillRect/>
          </a:stretch>
        </p:blipFill>
        <p:spPr>
          <a:xfrm>
            <a:off x="180703" y="5041579"/>
            <a:ext cx="4419600" cy="1710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20EF4554-B841-4B6E-985F-1DC93EC2C2F4}"/>
              </a:ext>
            </a:extLst>
          </p:cNvPr>
          <p:cNvPicPr>
            <a:picLocks noChangeAspect="1"/>
          </p:cNvPicPr>
          <p:nvPr/>
        </p:nvPicPr>
        <p:blipFill>
          <a:blip r:embed="rId10"/>
          <a:stretch>
            <a:fillRect/>
          </a:stretch>
        </p:blipFill>
        <p:spPr>
          <a:xfrm>
            <a:off x="4805849" y="5030088"/>
            <a:ext cx="4033351" cy="17337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993BFA31-4D5E-4F3F-8515-ED3653CD361F}"/>
              </a:ext>
            </a:extLst>
          </p:cNvPr>
          <p:cNvPicPr>
            <a:picLocks noChangeAspect="1"/>
          </p:cNvPicPr>
          <p:nvPr/>
        </p:nvPicPr>
        <p:blipFill>
          <a:blip r:embed="rId11"/>
          <a:stretch>
            <a:fillRect/>
          </a:stretch>
        </p:blipFill>
        <p:spPr>
          <a:xfrm>
            <a:off x="1080543" y="3985518"/>
            <a:ext cx="352425" cy="314325"/>
          </a:xfrm>
          <a:prstGeom prst="rect">
            <a:avLst/>
          </a:prstGeom>
        </p:spPr>
      </p:pic>
    </p:spTree>
    <p:extLst>
      <p:ext uri="{BB962C8B-B14F-4D97-AF65-F5344CB8AC3E}">
        <p14:creationId xmlns:p14="http://schemas.microsoft.com/office/powerpoint/2010/main" val="2509652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7B1E-D3EE-488C-8509-00F5E9A0CBFF}"/>
              </a:ext>
            </a:extLst>
          </p:cNvPr>
          <p:cNvSpPr>
            <a:spLocks noGrp="1"/>
          </p:cNvSpPr>
          <p:nvPr>
            <p:ph type="title"/>
          </p:nvPr>
        </p:nvSpPr>
        <p:spPr/>
        <p:txBody>
          <a:bodyPr/>
          <a:lstStyle/>
          <a:p>
            <a:r>
              <a:rPr lang="en-US" dirty="0"/>
              <a:t>Compliance Review</a:t>
            </a:r>
          </a:p>
        </p:txBody>
      </p:sp>
      <p:sp>
        <p:nvSpPr>
          <p:cNvPr id="3" name="Content Placeholder 2">
            <a:extLst>
              <a:ext uri="{FF2B5EF4-FFF2-40B4-BE49-F238E27FC236}">
                <a16:creationId xmlns:a16="http://schemas.microsoft.com/office/drawing/2014/main" id="{4268AF9C-42AC-436A-8DAD-4666895E7A7C}"/>
              </a:ext>
            </a:extLst>
          </p:cNvPr>
          <p:cNvSpPr>
            <a:spLocks noGrp="1"/>
          </p:cNvSpPr>
          <p:nvPr>
            <p:ph idx="1"/>
          </p:nvPr>
        </p:nvSpPr>
        <p:spPr/>
        <p:txBody>
          <a:bodyPr/>
          <a:lstStyle/>
          <a:p>
            <a:r>
              <a:rPr lang="en-US" dirty="0"/>
              <a:t>The Compliance Review gathers and displays data from Chef for Nodes associated to the Specification for a given environment.</a:t>
            </a:r>
          </a:p>
          <a:p>
            <a:r>
              <a:rPr lang="en-US" dirty="0"/>
              <a:t>After selecting the environment, click the button to refresh the data displayed.</a:t>
            </a:r>
          </a:p>
          <a:p>
            <a:pPr marL="0" indent="0">
              <a:buNone/>
            </a:pPr>
            <a:endParaRPr lang="en-US" dirty="0"/>
          </a:p>
        </p:txBody>
      </p:sp>
      <p:pic>
        <p:nvPicPr>
          <p:cNvPr id="4" name="Picture 3">
            <a:extLst>
              <a:ext uri="{FF2B5EF4-FFF2-40B4-BE49-F238E27FC236}">
                <a16:creationId xmlns:a16="http://schemas.microsoft.com/office/drawing/2014/main" id="{D6EF8E33-9703-4FD2-86C5-C39775614731}"/>
              </a:ext>
            </a:extLst>
          </p:cNvPr>
          <p:cNvPicPr>
            <a:picLocks noChangeAspect="1"/>
          </p:cNvPicPr>
          <p:nvPr/>
        </p:nvPicPr>
        <p:blipFill>
          <a:blip r:embed="rId2"/>
          <a:stretch>
            <a:fillRect/>
          </a:stretch>
        </p:blipFill>
        <p:spPr>
          <a:xfrm>
            <a:off x="1489166" y="3429000"/>
            <a:ext cx="7010400" cy="2853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Arrow Connector 5">
            <a:extLst>
              <a:ext uri="{FF2B5EF4-FFF2-40B4-BE49-F238E27FC236}">
                <a16:creationId xmlns:a16="http://schemas.microsoft.com/office/drawing/2014/main" id="{171BF490-2BFF-4492-A30D-18258C31A634}"/>
              </a:ext>
            </a:extLst>
          </p:cNvPr>
          <p:cNvCxnSpPr>
            <a:cxnSpLocks/>
          </p:cNvCxnSpPr>
          <p:nvPr/>
        </p:nvCxnSpPr>
        <p:spPr>
          <a:xfrm>
            <a:off x="6934200" y="2819400"/>
            <a:ext cx="1371600" cy="121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69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7B1E-D3EE-488C-8509-00F5E9A0CBFF}"/>
              </a:ext>
            </a:extLst>
          </p:cNvPr>
          <p:cNvSpPr>
            <a:spLocks noGrp="1"/>
          </p:cNvSpPr>
          <p:nvPr>
            <p:ph type="title"/>
          </p:nvPr>
        </p:nvSpPr>
        <p:spPr/>
        <p:txBody>
          <a:bodyPr/>
          <a:lstStyle/>
          <a:p>
            <a:r>
              <a:rPr lang="en-US" dirty="0"/>
              <a:t>Compliance Review</a:t>
            </a:r>
          </a:p>
        </p:txBody>
      </p:sp>
      <p:sp>
        <p:nvSpPr>
          <p:cNvPr id="3" name="Content Placeholder 2">
            <a:extLst>
              <a:ext uri="{FF2B5EF4-FFF2-40B4-BE49-F238E27FC236}">
                <a16:creationId xmlns:a16="http://schemas.microsoft.com/office/drawing/2014/main" id="{4268AF9C-42AC-436A-8DAD-4666895E7A7C}"/>
              </a:ext>
            </a:extLst>
          </p:cNvPr>
          <p:cNvSpPr>
            <a:spLocks noGrp="1"/>
          </p:cNvSpPr>
          <p:nvPr>
            <p:ph idx="1"/>
          </p:nvPr>
        </p:nvSpPr>
        <p:spPr>
          <a:xfrm>
            <a:off x="990600" y="1341437"/>
            <a:ext cx="7543800" cy="4906963"/>
          </a:xfrm>
        </p:spPr>
        <p:txBody>
          <a:bodyPr>
            <a:normAutofit fontScale="92500"/>
          </a:bodyPr>
          <a:lstStyle/>
          <a:p>
            <a:r>
              <a:rPr lang="en-US" dirty="0"/>
              <a:t>Windows Features and Applications or Linux Packages as well as the Port information will be gathered.</a:t>
            </a:r>
          </a:p>
          <a:p>
            <a:r>
              <a:rPr lang="en-US" dirty="0"/>
              <a:t>If an item “is not in spec” that means that it was discovered on the Node but it is not part of the Spec.</a:t>
            </a:r>
          </a:p>
          <a:p>
            <a:r>
              <a:rPr lang="en-US" dirty="0"/>
              <a:t>If an item “is not installed” that means that it was included in the Spec, but was not discovered on the Node.</a:t>
            </a:r>
          </a:p>
          <a:p>
            <a:r>
              <a:rPr lang="en-US" dirty="0"/>
              <a:t>The Count button displays the number of Nodes with this failure and you can click on it to display the Node name(s).</a:t>
            </a:r>
          </a:p>
          <a:p>
            <a:r>
              <a:rPr lang="en-US" dirty="0"/>
              <a:t>The Suggestions button provides advise on how to resolve the failure.</a:t>
            </a:r>
          </a:p>
          <a:p>
            <a:r>
              <a:rPr lang="en-US" dirty="0"/>
              <a:t>Chef updates every 30 minutes, so after a failure has been resolved, it can be validated by refreshing the screen after 30 minutes.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731810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7B1E-D3EE-488C-8509-00F5E9A0CBFF}"/>
              </a:ext>
            </a:extLst>
          </p:cNvPr>
          <p:cNvSpPr>
            <a:spLocks noGrp="1"/>
          </p:cNvSpPr>
          <p:nvPr>
            <p:ph type="title"/>
          </p:nvPr>
        </p:nvSpPr>
        <p:spPr/>
        <p:txBody>
          <a:bodyPr/>
          <a:lstStyle/>
          <a:p>
            <a:r>
              <a:rPr lang="en-US" dirty="0"/>
              <a:t>Compliance Review</a:t>
            </a:r>
          </a:p>
        </p:txBody>
      </p:sp>
      <p:sp>
        <p:nvSpPr>
          <p:cNvPr id="3" name="Content Placeholder 2">
            <a:extLst>
              <a:ext uri="{FF2B5EF4-FFF2-40B4-BE49-F238E27FC236}">
                <a16:creationId xmlns:a16="http://schemas.microsoft.com/office/drawing/2014/main" id="{4268AF9C-42AC-436A-8DAD-4666895E7A7C}"/>
              </a:ext>
            </a:extLst>
          </p:cNvPr>
          <p:cNvSpPr>
            <a:spLocks noGrp="1"/>
          </p:cNvSpPr>
          <p:nvPr>
            <p:ph idx="1"/>
          </p:nvPr>
        </p:nvSpPr>
        <p:spPr>
          <a:xfrm>
            <a:off x="990600" y="1066800"/>
            <a:ext cx="7543800" cy="5334000"/>
          </a:xfrm>
        </p:spPr>
        <p:txBody>
          <a:bodyPr>
            <a:normAutofit fontScale="92500" lnSpcReduction="10000"/>
          </a:bodyPr>
          <a:lstStyle/>
          <a:p>
            <a:r>
              <a:rPr lang="en-US" dirty="0"/>
              <a:t>Suggestions:</a:t>
            </a:r>
          </a:p>
          <a:p>
            <a:pPr lvl="1"/>
            <a:r>
              <a:rPr lang="en-US" dirty="0"/>
              <a:t>If an item “is not in spec” the following options will be presented to the user:</a:t>
            </a:r>
          </a:p>
          <a:p>
            <a:pPr lvl="2"/>
            <a:r>
              <a:rPr lang="en-US" b="1" dirty="0"/>
              <a:t>Edit</a:t>
            </a:r>
            <a:r>
              <a:rPr lang="en-US" dirty="0"/>
              <a:t> the AppSpec {name of App Spec} owned by {App Spec Owner name} and </a:t>
            </a:r>
            <a:r>
              <a:rPr lang="en-US" b="1" dirty="0"/>
              <a:t>add</a:t>
            </a:r>
            <a:r>
              <a:rPr lang="en-US" dirty="0"/>
              <a:t> the feature/application/package </a:t>
            </a:r>
            <a:r>
              <a:rPr lang="en-US" b="1" dirty="0"/>
              <a:t>{name of item} </a:t>
            </a:r>
            <a:endParaRPr lang="en-US" dirty="0"/>
          </a:p>
          <a:p>
            <a:pPr lvl="2"/>
            <a:r>
              <a:rPr lang="en-US" b="1" dirty="0"/>
              <a:t>Clone</a:t>
            </a:r>
            <a:r>
              <a:rPr lang="en-US" dirty="0"/>
              <a:t> the AppSpec {name of App Spec} owned by {App Spec Owner name} and </a:t>
            </a:r>
            <a:r>
              <a:rPr lang="en-US" b="1" dirty="0"/>
              <a:t>add</a:t>
            </a:r>
            <a:r>
              <a:rPr lang="en-US" dirty="0"/>
              <a:t> the feature/application/package </a:t>
            </a:r>
            <a:r>
              <a:rPr lang="en-US" b="1" dirty="0"/>
              <a:t>{name of item} </a:t>
            </a:r>
            <a:r>
              <a:rPr lang="en-US" dirty="0"/>
              <a:t>then change the failing nodes to point to the clone.</a:t>
            </a:r>
          </a:p>
          <a:p>
            <a:pPr lvl="2"/>
            <a:r>
              <a:rPr lang="en-US" b="1" dirty="0"/>
              <a:t>Edit</a:t>
            </a:r>
            <a:r>
              <a:rPr lang="en-US" dirty="0"/>
              <a:t> the OSSpec {name of OS Spec} owned by {OS Spec Owner name} and </a:t>
            </a:r>
            <a:r>
              <a:rPr lang="en-US" b="1" dirty="0"/>
              <a:t>add</a:t>
            </a:r>
            <a:r>
              <a:rPr lang="en-US" dirty="0"/>
              <a:t> the feature/application/package </a:t>
            </a:r>
            <a:r>
              <a:rPr lang="en-US" b="1" dirty="0"/>
              <a:t>{name of item}</a:t>
            </a:r>
            <a:endParaRPr lang="en-US" dirty="0"/>
          </a:p>
          <a:p>
            <a:pPr lvl="2"/>
            <a:r>
              <a:rPr lang="en-US" b="1" dirty="0"/>
              <a:t>Clone</a:t>
            </a:r>
            <a:r>
              <a:rPr lang="en-US" dirty="0"/>
              <a:t> the AppSpec {name of App Spec} owned by {OS Spec Owner name} and </a:t>
            </a:r>
            <a:r>
              <a:rPr lang="en-US" b="1" dirty="0"/>
              <a:t>add</a:t>
            </a:r>
            <a:r>
              <a:rPr lang="en-US" dirty="0"/>
              <a:t> the feature/application/package </a:t>
            </a:r>
            <a:r>
              <a:rPr lang="en-US" b="1" dirty="0"/>
              <a:t>{name of item} </a:t>
            </a:r>
            <a:r>
              <a:rPr lang="en-US" dirty="0"/>
              <a:t>then change the failing nodes to point to the clone.</a:t>
            </a:r>
          </a:p>
          <a:p>
            <a:pPr lvl="2"/>
            <a:r>
              <a:rPr lang="en-US" dirty="0"/>
              <a:t>Remediate the issue on the nodes, themselves.</a:t>
            </a:r>
          </a:p>
          <a:p>
            <a:pPr lvl="1"/>
            <a:r>
              <a:rPr lang="en-US" dirty="0"/>
              <a:t>By clicking the “Add it” button, it will automatically add the item to the Application Spec with “added by fix-it-for-me” displaying in the Details area.  The user will need to edit the spec and associate that newly added item to a justification.</a:t>
            </a:r>
          </a:p>
        </p:txBody>
      </p:sp>
      <p:pic>
        <p:nvPicPr>
          <p:cNvPr id="5" name="Picture 4">
            <a:extLst>
              <a:ext uri="{FF2B5EF4-FFF2-40B4-BE49-F238E27FC236}">
                <a16:creationId xmlns:a16="http://schemas.microsoft.com/office/drawing/2014/main" id="{41D6346F-DFEC-463E-8E25-AF18515F1AC9}"/>
              </a:ext>
            </a:extLst>
          </p:cNvPr>
          <p:cNvPicPr>
            <a:picLocks noChangeAspect="1"/>
          </p:cNvPicPr>
          <p:nvPr/>
        </p:nvPicPr>
        <p:blipFill>
          <a:blip r:embed="rId2"/>
          <a:stretch>
            <a:fillRect/>
          </a:stretch>
        </p:blipFill>
        <p:spPr>
          <a:xfrm>
            <a:off x="7848600" y="2227218"/>
            <a:ext cx="451184" cy="285750"/>
          </a:xfrm>
          <a:prstGeom prst="rect">
            <a:avLst/>
          </a:prstGeom>
        </p:spPr>
      </p:pic>
    </p:spTree>
    <p:extLst>
      <p:ext uri="{BB962C8B-B14F-4D97-AF65-F5344CB8AC3E}">
        <p14:creationId xmlns:p14="http://schemas.microsoft.com/office/powerpoint/2010/main" val="3317638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7B1E-D3EE-488C-8509-00F5E9A0CBFF}"/>
              </a:ext>
            </a:extLst>
          </p:cNvPr>
          <p:cNvSpPr>
            <a:spLocks noGrp="1"/>
          </p:cNvSpPr>
          <p:nvPr>
            <p:ph type="title"/>
          </p:nvPr>
        </p:nvSpPr>
        <p:spPr/>
        <p:txBody>
          <a:bodyPr/>
          <a:lstStyle/>
          <a:p>
            <a:r>
              <a:rPr lang="en-US" dirty="0"/>
              <a:t>Compliance Review</a:t>
            </a:r>
          </a:p>
        </p:txBody>
      </p:sp>
      <p:sp>
        <p:nvSpPr>
          <p:cNvPr id="3" name="Content Placeholder 2">
            <a:extLst>
              <a:ext uri="{FF2B5EF4-FFF2-40B4-BE49-F238E27FC236}">
                <a16:creationId xmlns:a16="http://schemas.microsoft.com/office/drawing/2014/main" id="{4268AF9C-42AC-436A-8DAD-4666895E7A7C}"/>
              </a:ext>
            </a:extLst>
          </p:cNvPr>
          <p:cNvSpPr>
            <a:spLocks noGrp="1"/>
          </p:cNvSpPr>
          <p:nvPr>
            <p:ph idx="1"/>
          </p:nvPr>
        </p:nvSpPr>
        <p:spPr>
          <a:xfrm>
            <a:off x="990600" y="1066800"/>
            <a:ext cx="7543800" cy="5105400"/>
          </a:xfrm>
        </p:spPr>
        <p:txBody>
          <a:bodyPr>
            <a:normAutofit/>
          </a:bodyPr>
          <a:lstStyle/>
          <a:p>
            <a:r>
              <a:rPr lang="en-US" dirty="0"/>
              <a:t>Suggestions:</a:t>
            </a:r>
          </a:p>
          <a:p>
            <a:pPr lvl="1"/>
            <a:r>
              <a:rPr lang="en-US" dirty="0"/>
              <a:t>If an item “is not installed” the following options will be presented to the user:</a:t>
            </a:r>
          </a:p>
          <a:p>
            <a:pPr lvl="2"/>
            <a:r>
              <a:rPr lang="en-US" b="1" dirty="0"/>
              <a:t>Edit</a:t>
            </a:r>
            <a:r>
              <a:rPr lang="en-US" dirty="0"/>
              <a:t> the AppSpec {name of App Spec} owned by {App Spec Owner name} and </a:t>
            </a:r>
            <a:r>
              <a:rPr lang="en-US" b="1" dirty="0"/>
              <a:t>remove</a:t>
            </a:r>
            <a:r>
              <a:rPr lang="en-US" dirty="0"/>
              <a:t> the feature/application/package </a:t>
            </a:r>
            <a:r>
              <a:rPr lang="en-US" b="1" dirty="0"/>
              <a:t>{name of item} </a:t>
            </a:r>
            <a:endParaRPr lang="en-US" dirty="0"/>
          </a:p>
          <a:p>
            <a:pPr lvl="2"/>
            <a:r>
              <a:rPr lang="en-US" b="1" dirty="0"/>
              <a:t>Clone</a:t>
            </a:r>
            <a:r>
              <a:rPr lang="en-US" dirty="0"/>
              <a:t> the AppSpec {name of App Spec} owned by {App Spec Owner name} and </a:t>
            </a:r>
            <a:r>
              <a:rPr lang="en-US" b="1" dirty="0"/>
              <a:t>add</a:t>
            </a:r>
            <a:r>
              <a:rPr lang="en-US" dirty="0"/>
              <a:t> the feature/application/package </a:t>
            </a:r>
            <a:r>
              <a:rPr lang="en-US" b="1" dirty="0"/>
              <a:t>{name of item} </a:t>
            </a:r>
            <a:r>
              <a:rPr lang="en-US" dirty="0"/>
              <a:t>then change the failing nodes to point to the clone.</a:t>
            </a:r>
          </a:p>
          <a:p>
            <a:pPr lvl="2"/>
            <a:r>
              <a:rPr lang="en-US" dirty="0"/>
              <a:t>Remediate the issue on the nodes, themselves.</a:t>
            </a:r>
          </a:p>
          <a:p>
            <a:pPr lvl="1"/>
            <a:r>
              <a:rPr lang="en-US" dirty="0"/>
              <a:t>By clicking the “Remove it” button, it will automatically delete the item to the Application Spec.</a:t>
            </a:r>
          </a:p>
        </p:txBody>
      </p:sp>
      <p:pic>
        <p:nvPicPr>
          <p:cNvPr id="4" name="Picture 3">
            <a:extLst>
              <a:ext uri="{FF2B5EF4-FFF2-40B4-BE49-F238E27FC236}">
                <a16:creationId xmlns:a16="http://schemas.microsoft.com/office/drawing/2014/main" id="{1B658D58-0CA4-42B6-862A-B8DE8357BC5F}"/>
              </a:ext>
            </a:extLst>
          </p:cNvPr>
          <p:cNvPicPr>
            <a:picLocks noChangeAspect="1"/>
          </p:cNvPicPr>
          <p:nvPr/>
        </p:nvPicPr>
        <p:blipFill>
          <a:blip r:embed="rId2"/>
          <a:stretch>
            <a:fillRect/>
          </a:stretch>
        </p:blipFill>
        <p:spPr>
          <a:xfrm>
            <a:off x="2819400" y="2743200"/>
            <a:ext cx="781050" cy="323850"/>
          </a:xfrm>
          <a:prstGeom prst="rect">
            <a:avLst/>
          </a:prstGeom>
        </p:spPr>
      </p:pic>
    </p:spTree>
    <p:extLst>
      <p:ext uri="{BB962C8B-B14F-4D97-AF65-F5344CB8AC3E}">
        <p14:creationId xmlns:p14="http://schemas.microsoft.com/office/powerpoint/2010/main" val="2943702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7B1E-D3EE-488C-8509-00F5E9A0CBFF}"/>
              </a:ext>
            </a:extLst>
          </p:cNvPr>
          <p:cNvSpPr>
            <a:spLocks noGrp="1"/>
          </p:cNvSpPr>
          <p:nvPr>
            <p:ph type="title"/>
          </p:nvPr>
        </p:nvSpPr>
        <p:spPr/>
        <p:txBody>
          <a:bodyPr/>
          <a:lstStyle/>
          <a:p>
            <a:r>
              <a:rPr lang="en-US" dirty="0"/>
              <a:t>Compliance Review</a:t>
            </a:r>
          </a:p>
        </p:txBody>
      </p:sp>
      <p:sp>
        <p:nvSpPr>
          <p:cNvPr id="3" name="Content Placeholder 2">
            <a:extLst>
              <a:ext uri="{FF2B5EF4-FFF2-40B4-BE49-F238E27FC236}">
                <a16:creationId xmlns:a16="http://schemas.microsoft.com/office/drawing/2014/main" id="{4268AF9C-42AC-436A-8DAD-4666895E7A7C}"/>
              </a:ext>
            </a:extLst>
          </p:cNvPr>
          <p:cNvSpPr>
            <a:spLocks noGrp="1"/>
          </p:cNvSpPr>
          <p:nvPr>
            <p:ph idx="1"/>
          </p:nvPr>
        </p:nvSpPr>
        <p:spPr>
          <a:xfrm>
            <a:off x="990600" y="1066800"/>
            <a:ext cx="7543800" cy="5105400"/>
          </a:xfrm>
        </p:spPr>
        <p:txBody>
          <a:bodyPr>
            <a:normAutofit lnSpcReduction="10000"/>
          </a:bodyPr>
          <a:lstStyle/>
          <a:p>
            <a:r>
              <a:rPr lang="en-US" dirty="0"/>
              <a:t>Suggestions for Ports:</a:t>
            </a:r>
          </a:p>
          <a:p>
            <a:pPr lvl="1"/>
            <a:r>
              <a:rPr lang="en-US" dirty="0"/>
              <a:t>If a Port “is not in spec” the following options will be presented to the user:</a:t>
            </a:r>
          </a:p>
          <a:p>
            <a:pPr lvl="2"/>
            <a:r>
              <a:rPr lang="en-US" b="1" dirty="0"/>
              <a:t>Edit</a:t>
            </a:r>
            <a:r>
              <a:rPr lang="en-US" dirty="0"/>
              <a:t> the AppSpec {name of App Spec} owned by {App Spec Owner name} and </a:t>
            </a:r>
            <a:r>
              <a:rPr lang="en-US" b="1" dirty="0"/>
              <a:t>add</a:t>
            </a:r>
            <a:r>
              <a:rPr lang="en-US" dirty="0"/>
              <a:t> the port </a:t>
            </a:r>
            <a:r>
              <a:rPr lang="en-US" b="1" dirty="0"/>
              <a:t>{port number} </a:t>
            </a:r>
            <a:endParaRPr lang="en-US" dirty="0"/>
          </a:p>
          <a:p>
            <a:pPr lvl="2"/>
            <a:r>
              <a:rPr lang="en-US" b="1" dirty="0"/>
              <a:t>Clone</a:t>
            </a:r>
            <a:r>
              <a:rPr lang="en-US" dirty="0"/>
              <a:t> the AppSpec {name of App Spec} owned by {App Spec Owner name} and </a:t>
            </a:r>
            <a:r>
              <a:rPr lang="en-US" b="1" dirty="0"/>
              <a:t>add</a:t>
            </a:r>
            <a:r>
              <a:rPr lang="en-US" dirty="0"/>
              <a:t> the port </a:t>
            </a:r>
            <a:r>
              <a:rPr lang="en-US" b="1" dirty="0"/>
              <a:t>{port number} </a:t>
            </a:r>
            <a:r>
              <a:rPr lang="en-US" dirty="0"/>
              <a:t>then change the failing nodes to point to the clone.</a:t>
            </a:r>
          </a:p>
          <a:p>
            <a:pPr lvl="2"/>
            <a:r>
              <a:rPr lang="en-US" b="1" dirty="0"/>
              <a:t>Edit</a:t>
            </a:r>
            <a:r>
              <a:rPr lang="en-US" dirty="0"/>
              <a:t> the OSSpec {name of OS Spec} owned by {OS Spec Owner name} and </a:t>
            </a:r>
            <a:r>
              <a:rPr lang="en-US" b="1" dirty="0"/>
              <a:t>add</a:t>
            </a:r>
            <a:r>
              <a:rPr lang="en-US" dirty="0"/>
              <a:t> the port </a:t>
            </a:r>
            <a:r>
              <a:rPr lang="en-US" b="1" dirty="0"/>
              <a:t>{port number}</a:t>
            </a:r>
            <a:endParaRPr lang="en-US" dirty="0"/>
          </a:p>
          <a:p>
            <a:pPr lvl="2"/>
            <a:r>
              <a:rPr lang="en-US" b="1" dirty="0"/>
              <a:t>Clone</a:t>
            </a:r>
            <a:r>
              <a:rPr lang="en-US" dirty="0"/>
              <a:t> the AppSpec {name of App Spec} owned by {OS Spec Owner name} and </a:t>
            </a:r>
            <a:r>
              <a:rPr lang="en-US" b="1" dirty="0"/>
              <a:t>add</a:t>
            </a:r>
            <a:r>
              <a:rPr lang="en-US" dirty="0"/>
              <a:t> the port </a:t>
            </a:r>
            <a:r>
              <a:rPr lang="en-US" b="1" dirty="0"/>
              <a:t>{port number} </a:t>
            </a:r>
            <a:r>
              <a:rPr lang="en-US" dirty="0"/>
              <a:t>then change the failing nodes to point to the clone.</a:t>
            </a:r>
          </a:p>
          <a:p>
            <a:pPr lvl="2"/>
            <a:r>
              <a:rPr lang="en-US" dirty="0"/>
              <a:t>Remediate the issue on the nodes, themselves.</a:t>
            </a:r>
          </a:p>
          <a:p>
            <a:pPr lvl="1"/>
            <a:r>
              <a:rPr lang="en-US" dirty="0"/>
              <a:t>The “Add it” button will not be available since ports require additional research before adding or removing them to/from a spec.</a:t>
            </a:r>
          </a:p>
          <a:p>
            <a:pPr marL="0" indent="0">
              <a:buNone/>
            </a:pPr>
            <a:endParaRPr lang="en-US" dirty="0"/>
          </a:p>
        </p:txBody>
      </p:sp>
    </p:spTree>
    <p:extLst>
      <p:ext uri="{BB962C8B-B14F-4D97-AF65-F5344CB8AC3E}">
        <p14:creationId xmlns:p14="http://schemas.microsoft.com/office/powerpoint/2010/main" val="2430972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BD44FC-59C3-40F0-8052-60DBDFAAB29D}"/>
              </a:ext>
            </a:extLst>
          </p:cNvPr>
          <p:cNvSpPr>
            <a:spLocks noGrp="1"/>
          </p:cNvSpPr>
          <p:nvPr>
            <p:ph type="title"/>
          </p:nvPr>
        </p:nvSpPr>
        <p:spPr/>
        <p:txBody>
          <a:bodyPr/>
          <a:lstStyle/>
          <a:p>
            <a:r>
              <a:rPr lang="en-US" dirty="0"/>
              <a:t>Application – Assign Nodes</a:t>
            </a:r>
          </a:p>
        </p:txBody>
      </p:sp>
      <p:sp>
        <p:nvSpPr>
          <p:cNvPr id="4" name="Content Placeholder 3">
            <a:extLst>
              <a:ext uri="{FF2B5EF4-FFF2-40B4-BE49-F238E27FC236}">
                <a16:creationId xmlns:a16="http://schemas.microsoft.com/office/drawing/2014/main" id="{5998DC46-47F2-4489-8E7D-3A556B9F046A}"/>
              </a:ext>
            </a:extLst>
          </p:cNvPr>
          <p:cNvSpPr>
            <a:spLocks noGrp="1"/>
          </p:cNvSpPr>
          <p:nvPr>
            <p:ph idx="1"/>
          </p:nvPr>
        </p:nvSpPr>
        <p:spPr>
          <a:xfrm>
            <a:off x="960475" y="1143000"/>
            <a:ext cx="7543800" cy="4525963"/>
          </a:xfrm>
        </p:spPr>
        <p:txBody>
          <a:bodyPr/>
          <a:lstStyle/>
          <a:p>
            <a:r>
              <a:rPr lang="en-US" dirty="0"/>
              <a:t>The Nodes screen integrates with data from Asset Inventory System</a:t>
            </a:r>
          </a:p>
          <a:p>
            <a:r>
              <a:rPr lang="en-US" dirty="0"/>
              <a:t>Search options include:</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B06AB109-B9CA-4F3D-824A-19FD6B7EEF4B}"/>
              </a:ext>
            </a:extLst>
          </p:cNvPr>
          <p:cNvPicPr>
            <a:picLocks noChangeAspect="1"/>
          </p:cNvPicPr>
          <p:nvPr/>
        </p:nvPicPr>
        <p:blipFill>
          <a:blip r:embed="rId2"/>
          <a:stretch>
            <a:fillRect/>
          </a:stretch>
        </p:blipFill>
        <p:spPr>
          <a:xfrm>
            <a:off x="715925" y="2404361"/>
            <a:ext cx="7467600" cy="3341119"/>
          </a:xfrm>
          <a:prstGeom prst="rect">
            <a:avLst/>
          </a:prstGeom>
        </p:spPr>
      </p:pic>
    </p:spTree>
    <p:extLst>
      <p:ext uri="{BB962C8B-B14F-4D97-AF65-F5344CB8AC3E}">
        <p14:creationId xmlns:p14="http://schemas.microsoft.com/office/powerpoint/2010/main" val="6519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20ED2-45DA-4066-A734-1B24AF9B16ED}"/>
              </a:ext>
            </a:extLst>
          </p:cNvPr>
          <p:cNvSpPr>
            <a:spLocks noGrp="1"/>
          </p:cNvSpPr>
          <p:nvPr>
            <p:ph type="title"/>
          </p:nvPr>
        </p:nvSpPr>
        <p:spPr>
          <a:xfrm>
            <a:off x="3124200" y="1752600"/>
            <a:ext cx="4876800" cy="1066800"/>
          </a:xfrm>
        </p:spPr>
        <p:txBody>
          <a:bodyPr/>
          <a:lstStyle/>
          <a:p>
            <a:r>
              <a:rPr lang="en-US" dirty="0"/>
              <a:t>Navigating ACT</a:t>
            </a:r>
          </a:p>
        </p:txBody>
      </p:sp>
    </p:spTree>
    <p:extLst>
      <p:ext uri="{BB962C8B-B14F-4D97-AF65-F5344CB8AC3E}">
        <p14:creationId xmlns:p14="http://schemas.microsoft.com/office/powerpoint/2010/main" val="2601854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BD44FC-59C3-40F0-8052-60DBDFAAB29D}"/>
              </a:ext>
            </a:extLst>
          </p:cNvPr>
          <p:cNvSpPr>
            <a:spLocks noGrp="1"/>
          </p:cNvSpPr>
          <p:nvPr>
            <p:ph type="title"/>
          </p:nvPr>
        </p:nvSpPr>
        <p:spPr/>
        <p:txBody>
          <a:bodyPr/>
          <a:lstStyle/>
          <a:p>
            <a:r>
              <a:rPr lang="en-US" dirty="0"/>
              <a:t>Application – Assign Nodes</a:t>
            </a:r>
          </a:p>
        </p:txBody>
      </p:sp>
      <p:sp>
        <p:nvSpPr>
          <p:cNvPr id="4" name="Content Placeholder 3">
            <a:extLst>
              <a:ext uri="{FF2B5EF4-FFF2-40B4-BE49-F238E27FC236}">
                <a16:creationId xmlns:a16="http://schemas.microsoft.com/office/drawing/2014/main" id="{5998DC46-47F2-4489-8E7D-3A556B9F046A}"/>
              </a:ext>
            </a:extLst>
          </p:cNvPr>
          <p:cNvSpPr>
            <a:spLocks noGrp="1"/>
          </p:cNvSpPr>
          <p:nvPr>
            <p:ph idx="1"/>
          </p:nvPr>
        </p:nvSpPr>
        <p:spPr>
          <a:xfrm>
            <a:off x="960475" y="1143000"/>
            <a:ext cx="7543800" cy="5181600"/>
          </a:xfrm>
        </p:spPr>
        <p:txBody>
          <a:bodyPr>
            <a:normAutofit lnSpcReduction="10000"/>
          </a:bodyPr>
          <a:lstStyle/>
          <a:p>
            <a:r>
              <a:rPr lang="en-US" dirty="0"/>
              <a:t>Search results will display a color coded side bar</a:t>
            </a:r>
          </a:p>
          <a:p>
            <a:endParaRPr lang="en-US" dirty="0"/>
          </a:p>
          <a:p>
            <a:endParaRPr lang="en-US" dirty="0"/>
          </a:p>
          <a:p>
            <a:endParaRPr lang="en-US" dirty="0"/>
          </a:p>
          <a:p>
            <a:endParaRPr lang="en-US" dirty="0"/>
          </a:p>
          <a:p>
            <a:endParaRPr lang="en-US" dirty="0"/>
          </a:p>
          <a:p>
            <a:endParaRPr lang="en-US" dirty="0"/>
          </a:p>
          <a:p>
            <a:r>
              <a:rPr lang="en-US" dirty="0"/>
              <a:t>Additional information will display when the mouse hovers over the results</a:t>
            </a:r>
          </a:p>
          <a:p>
            <a:r>
              <a:rPr lang="en-US" dirty="0"/>
              <a:t>Click on the nodes in the Result list to assign them to the Application Spec</a:t>
            </a:r>
          </a:p>
          <a:p>
            <a:r>
              <a:rPr lang="en-US" dirty="0"/>
              <a:t>Likewise, to remove one simply click on the highlighted node from either the Results list of the Assigned list</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80BD33D-9519-403C-8C57-FF2796944DBB}"/>
              </a:ext>
            </a:extLst>
          </p:cNvPr>
          <p:cNvPicPr>
            <a:picLocks noChangeAspect="1"/>
          </p:cNvPicPr>
          <p:nvPr/>
        </p:nvPicPr>
        <p:blipFill>
          <a:blip r:embed="rId3"/>
          <a:stretch>
            <a:fillRect/>
          </a:stretch>
        </p:blipFill>
        <p:spPr>
          <a:xfrm>
            <a:off x="1417336" y="1528493"/>
            <a:ext cx="5699728" cy="2205307"/>
          </a:xfrm>
          <a:prstGeom prst="rect">
            <a:avLst/>
          </a:prstGeom>
        </p:spPr>
      </p:pic>
    </p:spTree>
    <p:extLst>
      <p:ext uri="{BB962C8B-B14F-4D97-AF65-F5344CB8AC3E}">
        <p14:creationId xmlns:p14="http://schemas.microsoft.com/office/powerpoint/2010/main" val="323632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BC2B0-2435-46DB-907C-BCD5A0D435FE}"/>
              </a:ext>
            </a:extLst>
          </p:cNvPr>
          <p:cNvSpPr>
            <a:spLocks noGrp="1"/>
          </p:cNvSpPr>
          <p:nvPr>
            <p:ph type="title"/>
          </p:nvPr>
        </p:nvSpPr>
        <p:spPr/>
        <p:txBody>
          <a:bodyPr/>
          <a:lstStyle/>
          <a:p>
            <a:r>
              <a:rPr lang="en-US" dirty="0"/>
              <a:t>Node Search</a:t>
            </a:r>
          </a:p>
        </p:txBody>
      </p:sp>
    </p:spTree>
    <p:extLst>
      <p:ext uri="{BB962C8B-B14F-4D97-AF65-F5344CB8AC3E}">
        <p14:creationId xmlns:p14="http://schemas.microsoft.com/office/powerpoint/2010/main" val="891738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68E4-0552-4A27-B9DC-3DDB2984DEEE}"/>
              </a:ext>
            </a:extLst>
          </p:cNvPr>
          <p:cNvSpPr>
            <a:spLocks noGrp="1"/>
          </p:cNvSpPr>
          <p:nvPr>
            <p:ph type="title"/>
          </p:nvPr>
        </p:nvSpPr>
        <p:spPr/>
        <p:txBody>
          <a:bodyPr/>
          <a:lstStyle/>
          <a:p>
            <a:r>
              <a:rPr lang="en-US" dirty="0"/>
              <a:t>Node Search</a:t>
            </a:r>
          </a:p>
        </p:txBody>
      </p:sp>
      <p:sp>
        <p:nvSpPr>
          <p:cNvPr id="3" name="Content Placeholder 2">
            <a:extLst>
              <a:ext uri="{FF2B5EF4-FFF2-40B4-BE49-F238E27FC236}">
                <a16:creationId xmlns:a16="http://schemas.microsoft.com/office/drawing/2014/main" id="{A8C2CB39-E917-4420-A6B6-4284638DEFEE}"/>
              </a:ext>
            </a:extLst>
          </p:cNvPr>
          <p:cNvSpPr>
            <a:spLocks noGrp="1"/>
          </p:cNvSpPr>
          <p:nvPr>
            <p:ph idx="1"/>
          </p:nvPr>
        </p:nvSpPr>
        <p:spPr/>
        <p:txBody>
          <a:bodyPr/>
          <a:lstStyle/>
          <a:p>
            <a:r>
              <a:rPr lang="en-US" dirty="0"/>
              <a:t>This screen provides a way to easily search for nodes and assign various Application Specs to various nodes </a:t>
            </a:r>
          </a:p>
          <a:p>
            <a:r>
              <a:rPr lang="en-US" dirty="0"/>
              <a:t>Search options include:</a:t>
            </a:r>
          </a:p>
          <a:p>
            <a:endParaRPr lang="en-US" dirty="0"/>
          </a:p>
        </p:txBody>
      </p:sp>
      <p:pic>
        <p:nvPicPr>
          <p:cNvPr id="5" name="Picture 4">
            <a:extLst>
              <a:ext uri="{FF2B5EF4-FFF2-40B4-BE49-F238E27FC236}">
                <a16:creationId xmlns:a16="http://schemas.microsoft.com/office/drawing/2014/main" id="{2FB2D6EA-0535-4807-A6A4-B8E6C50D4C1E}"/>
              </a:ext>
            </a:extLst>
          </p:cNvPr>
          <p:cNvPicPr>
            <a:picLocks noChangeAspect="1"/>
          </p:cNvPicPr>
          <p:nvPr/>
        </p:nvPicPr>
        <p:blipFill>
          <a:blip r:embed="rId2"/>
          <a:stretch>
            <a:fillRect/>
          </a:stretch>
        </p:blipFill>
        <p:spPr>
          <a:xfrm>
            <a:off x="495300" y="2743200"/>
            <a:ext cx="8153400" cy="2706770"/>
          </a:xfrm>
          <a:prstGeom prst="rect">
            <a:avLst/>
          </a:prstGeom>
        </p:spPr>
      </p:pic>
    </p:spTree>
    <p:extLst>
      <p:ext uri="{BB962C8B-B14F-4D97-AF65-F5344CB8AC3E}">
        <p14:creationId xmlns:p14="http://schemas.microsoft.com/office/powerpoint/2010/main" val="4186389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BD44FC-59C3-40F0-8052-60DBDFAAB29D}"/>
              </a:ext>
            </a:extLst>
          </p:cNvPr>
          <p:cNvSpPr>
            <a:spLocks noGrp="1"/>
          </p:cNvSpPr>
          <p:nvPr>
            <p:ph type="title"/>
          </p:nvPr>
        </p:nvSpPr>
        <p:spPr/>
        <p:txBody>
          <a:bodyPr/>
          <a:lstStyle/>
          <a:p>
            <a:r>
              <a:rPr lang="en-US" dirty="0"/>
              <a:t>Node Search</a:t>
            </a:r>
          </a:p>
        </p:txBody>
      </p:sp>
      <p:sp>
        <p:nvSpPr>
          <p:cNvPr id="4" name="Content Placeholder 3">
            <a:extLst>
              <a:ext uri="{FF2B5EF4-FFF2-40B4-BE49-F238E27FC236}">
                <a16:creationId xmlns:a16="http://schemas.microsoft.com/office/drawing/2014/main" id="{5998DC46-47F2-4489-8E7D-3A556B9F046A}"/>
              </a:ext>
            </a:extLst>
          </p:cNvPr>
          <p:cNvSpPr>
            <a:spLocks noGrp="1"/>
          </p:cNvSpPr>
          <p:nvPr>
            <p:ph idx="1"/>
          </p:nvPr>
        </p:nvSpPr>
        <p:spPr>
          <a:xfrm>
            <a:off x="960475" y="1143000"/>
            <a:ext cx="7543800" cy="5181600"/>
          </a:xfrm>
        </p:spPr>
        <p:txBody>
          <a:bodyPr>
            <a:normAutofit/>
          </a:bodyPr>
          <a:lstStyle/>
          <a:p>
            <a:r>
              <a:rPr lang="en-US" dirty="0"/>
              <a:t>Search results will display a color coded side bar</a:t>
            </a:r>
          </a:p>
          <a:p>
            <a:endParaRPr lang="en-US" dirty="0"/>
          </a:p>
          <a:p>
            <a:endParaRPr lang="en-US" dirty="0"/>
          </a:p>
          <a:p>
            <a:endParaRPr lang="en-US" dirty="0"/>
          </a:p>
          <a:p>
            <a:endParaRPr lang="en-US" dirty="0"/>
          </a:p>
          <a:p>
            <a:endParaRPr lang="en-US" dirty="0"/>
          </a:p>
          <a:p>
            <a:endParaRPr lang="en-US" dirty="0"/>
          </a:p>
          <a:p>
            <a:r>
              <a:rPr lang="en-US" dirty="0"/>
              <a:t>Below each node, the assigned Application Spec is listed  </a:t>
            </a:r>
          </a:p>
          <a:p>
            <a:r>
              <a:rPr lang="en-US" dirty="0"/>
              <a:t>If none is listed, simply click on the link and start typing the name of the spec.  Once 3 characters have been entered, a list will appear that match those characters.</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75B69918-6301-4952-874E-45D415EB2322}"/>
              </a:ext>
            </a:extLst>
          </p:cNvPr>
          <p:cNvPicPr>
            <a:picLocks noChangeAspect="1"/>
          </p:cNvPicPr>
          <p:nvPr/>
        </p:nvPicPr>
        <p:blipFill>
          <a:blip r:embed="rId3"/>
          <a:stretch>
            <a:fillRect/>
          </a:stretch>
        </p:blipFill>
        <p:spPr>
          <a:xfrm>
            <a:off x="2743200" y="5791200"/>
            <a:ext cx="3390900" cy="419100"/>
          </a:xfrm>
          <a:prstGeom prst="rect">
            <a:avLst/>
          </a:prstGeom>
        </p:spPr>
      </p:pic>
      <p:pic>
        <p:nvPicPr>
          <p:cNvPr id="2" name="Picture 1">
            <a:extLst>
              <a:ext uri="{FF2B5EF4-FFF2-40B4-BE49-F238E27FC236}">
                <a16:creationId xmlns:a16="http://schemas.microsoft.com/office/drawing/2014/main" id="{B785F31C-95EF-453C-A159-ED94E79C942E}"/>
              </a:ext>
            </a:extLst>
          </p:cNvPr>
          <p:cNvPicPr>
            <a:picLocks noChangeAspect="1"/>
          </p:cNvPicPr>
          <p:nvPr/>
        </p:nvPicPr>
        <p:blipFill>
          <a:blip r:embed="rId4"/>
          <a:stretch>
            <a:fillRect/>
          </a:stretch>
        </p:blipFill>
        <p:spPr>
          <a:xfrm>
            <a:off x="1295400" y="1600200"/>
            <a:ext cx="6096000" cy="2590676"/>
          </a:xfrm>
          <a:prstGeom prst="rect">
            <a:avLst/>
          </a:prstGeom>
        </p:spPr>
      </p:pic>
    </p:spTree>
    <p:extLst>
      <p:ext uri="{BB962C8B-B14F-4D97-AF65-F5344CB8AC3E}">
        <p14:creationId xmlns:p14="http://schemas.microsoft.com/office/powerpoint/2010/main" val="2325526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8A5D9-1034-4E32-A9AA-76F05FBB1E26}"/>
              </a:ext>
            </a:extLst>
          </p:cNvPr>
          <p:cNvSpPr>
            <a:spLocks noGrp="1"/>
          </p:cNvSpPr>
          <p:nvPr>
            <p:ph type="title"/>
          </p:nvPr>
        </p:nvSpPr>
        <p:spPr/>
        <p:txBody>
          <a:bodyPr/>
          <a:lstStyle/>
          <a:p>
            <a:r>
              <a:rPr lang="en-US" dirty="0"/>
              <a:t>Node Search</a:t>
            </a:r>
          </a:p>
        </p:txBody>
      </p:sp>
      <p:sp>
        <p:nvSpPr>
          <p:cNvPr id="4" name="Content Placeholder 3">
            <a:extLst>
              <a:ext uri="{FF2B5EF4-FFF2-40B4-BE49-F238E27FC236}">
                <a16:creationId xmlns:a16="http://schemas.microsoft.com/office/drawing/2014/main" id="{088DB323-C3FE-4463-8C3C-A69A0F95E28B}"/>
              </a:ext>
            </a:extLst>
          </p:cNvPr>
          <p:cNvSpPr>
            <a:spLocks noGrp="1"/>
          </p:cNvSpPr>
          <p:nvPr>
            <p:ph idx="1"/>
          </p:nvPr>
        </p:nvSpPr>
        <p:spPr>
          <a:xfrm>
            <a:off x="990600" y="1001486"/>
            <a:ext cx="7543800" cy="5486399"/>
          </a:xfrm>
        </p:spPr>
        <p:txBody>
          <a:bodyPr>
            <a:normAutofit/>
          </a:bodyPr>
          <a:lstStyle/>
          <a:p>
            <a:r>
              <a:rPr lang="en-US" dirty="0"/>
              <a:t>Search results display with an option to:</a:t>
            </a:r>
          </a:p>
          <a:p>
            <a:pPr lvl="1"/>
            <a:r>
              <a:rPr lang="en-US" sz="2400" dirty="0"/>
              <a:t>View in Asset Inventory System – opens your Inventory System to the specific node</a:t>
            </a:r>
          </a:p>
          <a:p>
            <a:pPr lvl="1"/>
            <a:r>
              <a:rPr lang="en-US" sz="2400" dirty="0"/>
              <a:t>View Report – displays the Build Spec Report</a:t>
            </a:r>
          </a:p>
          <a:p>
            <a:pPr lvl="1"/>
            <a:r>
              <a:rPr lang="en-US" sz="2400" dirty="0"/>
              <a:t>Review Compliance – displays the aggregate Chef results</a:t>
            </a:r>
          </a:p>
          <a:p>
            <a:pPr lvl="1"/>
            <a:r>
              <a:rPr lang="en-US" sz="2400" dirty="0"/>
              <a:t>View Port Report – displays the Port information</a:t>
            </a:r>
          </a:p>
          <a:p>
            <a:pPr lvl="1"/>
            <a:r>
              <a:rPr lang="en-US" sz="2400" dirty="0"/>
              <a:t>View Chef Converge – launches Chef Automate with a view of the steps completed</a:t>
            </a:r>
          </a:p>
          <a:p>
            <a:pPr lvl="1"/>
            <a:r>
              <a:rPr lang="en-US" sz="2400" dirty="0"/>
              <a:t>View Compliance Report – launches Chef Automate with the results for the specific node</a:t>
            </a:r>
          </a:p>
          <a:p>
            <a:pPr marL="0" indent="0">
              <a:buNone/>
            </a:pPr>
            <a:endParaRPr lang="en-US" dirty="0"/>
          </a:p>
          <a:p>
            <a:endParaRPr lang="en-US" dirty="0"/>
          </a:p>
          <a:p>
            <a:endParaRPr lang="en-US" dirty="0"/>
          </a:p>
          <a:p>
            <a:endParaRPr lang="en-US" dirty="0"/>
          </a:p>
          <a:p>
            <a:endParaRPr lang="en-US" dirty="0"/>
          </a:p>
          <a:p>
            <a:pPr lvl="1"/>
            <a:endParaRPr lang="en-US" dirty="0"/>
          </a:p>
        </p:txBody>
      </p:sp>
      <p:pic>
        <p:nvPicPr>
          <p:cNvPr id="2" name="Picture 1">
            <a:extLst>
              <a:ext uri="{FF2B5EF4-FFF2-40B4-BE49-F238E27FC236}">
                <a16:creationId xmlns:a16="http://schemas.microsoft.com/office/drawing/2014/main" id="{B63B7AA2-9AF2-4E5F-BB0F-69D098677C55}"/>
              </a:ext>
            </a:extLst>
          </p:cNvPr>
          <p:cNvPicPr>
            <a:picLocks noChangeAspect="1"/>
          </p:cNvPicPr>
          <p:nvPr/>
        </p:nvPicPr>
        <p:blipFill>
          <a:blip r:embed="rId3"/>
          <a:stretch>
            <a:fillRect/>
          </a:stretch>
        </p:blipFill>
        <p:spPr>
          <a:xfrm>
            <a:off x="1066800" y="1438275"/>
            <a:ext cx="419100" cy="390525"/>
          </a:xfrm>
          <a:prstGeom prst="rect">
            <a:avLst/>
          </a:prstGeom>
        </p:spPr>
      </p:pic>
      <p:pic>
        <p:nvPicPr>
          <p:cNvPr id="6" name="Picture 5">
            <a:extLst>
              <a:ext uri="{FF2B5EF4-FFF2-40B4-BE49-F238E27FC236}">
                <a16:creationId xmlns:a16="http://schemas.microsoft.com/office/drawing/2014/main" id="{98FEC093-3B14-41B1-ACCB-3AA566E1BB15}"/>
              </a:ext>
            </a:extLst>
          </p:cNvPr>
          <p:cNvPicPr>
            <a:picLocks noChangeAspect="1"/>
          </p:cNvPicPr>
          <p:nvPr/>
        </p:nvPicPr>
        <p:blipFill>
          <a:blip r:embed="rId4"/>
          <a:stretch>
            <a:fillRect/>
          </a:stretch>
        </p:blipFill>
        <p:spPr>
          <a:xfrm>
            <a:off x="1066800" y="1905000"/>
            <a:ext cx="419100" cy="381000"/>
          </a:xfrm>
          <a:prstGeom prst="rect">
            <a:avLst/>
          </a:prstGeom>
        </p:spPr>
      </p:pic>
      <p:pic>
        <p:nvPicPr>
          <p:cNvPr id="11" name="Picture 10">
            <a:extLst>
              <a:ext uri="{FF2B5EF4-FFF2-40B4-BE49-F238E27FC236}">
                <a16:creationId xmlns:a16="http://schemas.microsoft.com/office/drawing/2014/main" id="{752D922D-A3D0-4CBD-9CC1-3E5578A0B4A1}"/>
              </a:ext>
            </a:extLst>
          </p:cNvPr>
          <p:cNvPicPr>
            <a:picLocks noChangeAspect="1"/>
          </p:cNvPicPr>
          <p:nvPr/>
        </p:nvPicPr>
        <p:blipFill>
          <a:blip r:embed="rId5"/>
          <a:stretch>
            <a:fillRect/>
          </a:stretch>
        </p:blipFill>
        <p:spPr>
          <a:xfrm>
            <a:off x="1066800" y="2363077"/>
            <a:ext cx="409575" cy="381000"/>
          </a:xfrm>
          <a:prstGeom prst="rect">
            <a:avLst/>
          </a:prstGeom>
        </p:spPr>
      </p:pic>
      <p:pic>
        <p:nvPicPr>
          <p:cNvPr id="12" name="Picture 11">
            <a:extLst>
              <a:ext uri="{FF2B5EF4-FFF2-40B4-BE49-F238E27FC236}">
                <a16:creationId xmlns:a16="http://schemas.microsoft.com/office/drawing/2014/main" id="{537A52FE-5633-42E5-9487-7035AD3E8221}"/>
              </a:ext>
            </a:extLst>
          </p:cNvPr>
          <p:cNvPicPr>
            <a:picLocks noChangeAspect="1"/>
          </p:cNvPicPr>
          <p:nvPr/>
        </p:nvPicPr>
        <p:blipFill>
          <a:blip r:embed="rId6"/>
          <a:stretch>
            <a:fillRect/>
          </a:stretch>
        </p:blipFill>
        <p:spPr>
          <a:xfrm>
            <a:off x="1066800" y="3156921"/>
            <a:ext cx="390525" cy="371475"/>
          </a:xfrm>
          <a:prstGeom prst="rect">
            <a:avLst/>
          </a:prstGeom>
        </p:spPr>
      </p:pic>
      <p:pic>
        <p:nvPicPr>
          <p:cNvPr id="13" name="Picture 12">
            <a:extLst>
              <a:ext uri="{FF2B5EF4-FFF2-40B4-BE49-F238E27FC236}">
                <a16:creationId xmlns:a16="http://schemas.microsoft.com/office/drawing/2014/main" id="{66C1B5AB-0EA8-4304-B5EE-A8F29D49273C}"/>
              </a:ext>
            </a:extLst>
          </p:cNvPr>
          <p:cNvPicPr>
            <a:picLocks noChangeAspect="1"/>
          </p:cNvPicPr>
          <p:nvPr/>
        </p:nvPicPr>
        <p:blipFill>
          <a:blip r:embed="rId7"/>
          <a:stretch>
            <a:fillRect/>
          </a:stretch>
        </p:blipFill>
        <p:spPr>
          <a:xfrm>
            <a:off x="1066800" y="3586404"/>
            <a:ext cx="381000" cy="381000"/>
          </a:xfrm>
          <a:prstGeom prst="rect">
            <a:avLst/>
          </a:prstGeom>
        </p:spPr>
      </p:pic>
      <p:pic>
        <p:nvPicPr>
          <p:cNvPr id="14" name="Picture 13">
            <a:extLst>
              <a:ext uri="{FF2B5EF4-FFF2-40B4-BE49-F238E27FC236}">
                <a16:creationId xmlns:a16="http://schemas.microsoft.com/office/drawing/2014/main" id="{AC19D515-3A50-4E6D-BD2B-21F8DD1D2BFF}"/>
              </a:ext>
            </a:extLst>
          </p:cNvPr>
          <p:cNvPicPr>
            <a:picLocks noChangeAspect="1"/>
          </p:cNvPicPr>
          <p:nvPr/>
        </p:nvPicPr>
        <p:blipFill>
          <a:blip r:embed="rId8"/>
          <a:stretch>
            <a:fillRect/>
          </a:stretch>
        </p:blipFill>
        <p:spPr>
          <a:xfrm>
            <a:off x="1066800" y="4386263"/>
            <a:ext cx="438150" cy="371475"/>
          </a:xfrm>
          <a:prstGeom prst="rect">
            <a:avLst/>
          </a:prstGeom>
        </p:spPr>
      </p:pic>
    </p:spTree>
    <p:extLst>
      <p:ext uri="{BB962C8B-B14F-4D97-AF65-F5344CB8AC3E}">
        <p14:creationId xmlns:p14="http://schemas.microsoft.com/office/powerpoint/2010/main" val="1494876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1DFD41-F8A9-4D89-9D6C-46042E9B22CD}"/>
              </a:ext>
            </a:extLst>
          </p:cNvPr>
          <p:cNvSpPr>
            <a:spLocks noGrp="1"/>
          </p:cNvSpPr>
          <p:nvPr>
            <p:ph type="title"/>
          </p:nvPr>
        </p:nvSpPr>
        <p:spPr/>
        <p:txBody>
          <a:bodyPr/>
          <a:lstStyle/>
          <a:p>
            <a:r>
              <a:rPr lang="en-US" dirty="0"/>
              <a:t>Chef Compliance Report</a:t>
            </a:r>
          </a:p>
        </p:txBody>
      </p:sp>
      <p:sp>
        <p:nvSpPr>
          <p:cNvPr id="4" name="Content Placeholder 3">
            <a:extLst>
              <a:ext uri="{FF2B5EF4-FFF2-40B4-BE49-F238E27FC236}">
                <a16:creationId xmlns:a16="http://schemas.microsoft.com/office/drawing/2014/main" id="{C01A2AA6-F80A-4A2E-83B5-435FEC1870C6}"/>
              </a:ext>
            </a:extLst>
          </p:cNvPr>
          <p:cNvSpPr>
            <a:spLocks noGrp="1"/>
          </p:cNvSpPr>
          <p:nvPr>
            <p:ph idx="1"/>
          </p:nvPr>
        </p:nvSpPr>
        <p:spPr>
          <a:xfrm>
            <a:off x="990600" y="1143001"/>
            <a:ext cx="7543800" cy="5181600"/>
          </a:xfrm>
        </p:spPr>
        <p:txBody>
          <a:bodyPr>
            <a:normAutofit lnSpcReduction="10000"/>
          </a:bodyPr>
          <a:lstStyle/>
          <a:p>
            <a:r>
              <a:rPr lang="en-US" dirty="0"/>
              <a:t>Chef Compliance is used to measure the information entered for the Application Specification and the assigned Nodes to report adherence to those specs. The Chef data will be automatically updated every 30 minutes.</a:t>
            </a:r>
          </a:p>
          <a:p>
            <a:r>
              <a:rPr lang="en-US" dirty="0"/>
              <a:t>The Compliance button launches Chef Automate and displays the reporting information for the specific node.</a:t>
            </a:r>
          </a:p>
          <a:p>
            <a:r>
              <a:rPr lang="en-US" dirty="0"/>
              <a:t>Records with a     indicate the test passed whereas     indicates a failure. Click on the record to drill down to additional information specific to that node. Icons for     passed tests and     failures will display for each record. To expand the details of that control, click on the       at the end of the row. Likewise, to close the details, click on the       at the end of the expanded row.</a:t>
            </a:r>
          </a:p>
          <a:p>
            <a:endParaRPr lang="en-US" dirty="0"/>
          </a:p>
        </p:txBody>
      </p:sp>
      <p:pic>
        <p:nvPicPr>
          <p:cNvPr id="5" name="Picture 4">
            <a:extLst>
              <a:ext uri="{FF2B5EF4-FFF2-40B4-BE49-F238E27FC236}">
                <a16:creationId xmlns:a16="http://schemas.microsoft.com/office/drawing/2014/main" id="{D35134D2-76E5-4A2A-A671-611FC2281358}"/>
              </a:ext>
            </a:extLst>
          </p:cNvPr>
          <p:cNvPicPr>
            <a:picLocks noChangeAspect="1"/>
          </p:cNvPicPr>
          <p:nvPr/>
        </p:nvPicPr>
        <p:blipFill>
          <a:blip r:embed="rId2"/>
          <a:stretch>
            <a:fillRect/>
          </a:stretch>
        </p:blipFill>
        <p:spPr>
          <a:xfrm>
            <a:off x="4925241" y="4680363"/>
            <a:ext cx="228600" cy="228600"/>
          </a:xfrm>
          <a:prstGeom prst="rect">
            <a:avLst/>
          </a:prstGeom>
        </p:spPr>
      </p:pic>
      <p:pic>
        <p:nvPicPr>
          <p:cNvPr id="6" name="Picture 5">
            <a:extLst>
              <a:ext uri="{FF2B5EF4-FFF2-40B4-BE49-F238E27FC236}">
                <a16:creationId xmlns:a16="http://schemas.microsoft.com/office/drawing/2014/main" id="{ACF16DA2-67C3-4D84-9874-32277EEEBE31}"/>
              </a:ext>
            </a:extLst>
          </p:cNvPr>
          <p:cNvPicPr>
            <a:picLocks noChangeAspect="1"/>
          </p:cNvPicPr>
          <p:nvPr/>
        </p:nvPicPr>
        <p:blipFill>
          <a:blip r:embed="rId3"/>
          <a:stretch>
            <a:fillRect/>
          </a:stretch>
        </p:blipFill>
        <p:spPr>
          <a:xfrm>
            <a:off x="3326673" y="3718561"/>
            <a:ext cx="171450" cy="190500"/>
          </a:xfrm>
          <a:prstGeom prst="rect">
            <a:avLst/>
          </a:prstGeom>
        </p:spPr>
      </p:pic>
      <p:pic>
        <p:nvPicPr>
          <p:cNvPr id="7" name="Picture 6">
            <a:extLst>
              <a:ext uri="{FF2B5EF4-FFF2-40B4-BE49-F238E27FC236}">
                <a16:creationId xmlns:a16="http://schemas.microsoft.com/office/drawing/2014/main" id="{08A90E42-E696-46D0-B86D-E90F05D6B604}"/>
              </a:ext>
            </a:extLst>
          </p:cNvPr>
          <p:cNvPicPr>
            <a:picLocks noChangeAspect="1"/>
          </p:cNvPicPr>
          <p:nvPr/>
        </p:nvPicPr>
        <p:blipFill>
          <a:blip r:embed="rId3"/>
          <a:stretch>
            <a:fillRect/>
          </a:stretch>
        </p:blipFill>
        <p:spPr>
          <a:xfrm>
            <a:off x="2567671" y="4708122"/>
            <a:ext cx="171450" cy="190500"/>
          </a:xfrm>
          <a:prstGeom prst="rect">
            <a:avLst/>
          </a:prstGeom>
        </p:spPr>
      </p:pic>
      <p:pic>
        <p:nvPicPr>
          <p:cNvPr id="8" name="Picture 7">
            <a:extLst>
              <a:ext uri="{FF2B5EF4-FFF2-40B4-BE49-F238E27FC236}">
                <a16:creationId xmlns:a16="http://schemas.microsoft.com/office/drawing/2014/main" id="{FDE3B626-1348-4758-AF1C-CAE66C16B5FD}"/>
              </a:ext>
            </a:extLst>
          </p:cNvPr>
          <p:cNvPicPr>
            <a:picLocks noChangeAspect="1"/>
          </p:cNvPicPr>
          <p:nvPr/>
        </p:nvPicPr>
        <p:blipFill>
          <a:blip r:embed="rId4"/>
          <a:stretch>
            <a:fillRect/>
          </a:stretch>
        </p:blipFill>
        <p:spPr>
          <a:xfrm>
            <a:off x="2549436" y="4014105"/>
            <a:ext cx="190500" cy="209550"/>
          </a:xfrm>
          <a:prstGeom prst="rect">
            <a:avLst/>
          </a:prstGeom>
        </p:spPr>
      </p:pic>
      <p:pic>
        <p:nvPicPr>
          <p:cNvPr id="9" name="Picture 8">
            <a:extLst>
              <a:ext uri="{FF2B5EF4-FFF2-40B4-BE49-F238E27FC236}">
                <a16:creationId xmlns:a16="http://schemas.microsoft.com/office/drawing/2014/main" id="{47AE817B-25D8-4810-8C3E-826F62B2364D}"/>
              </a:ext>
            </a:extLst>
          </p:cNvPr>
          <p:cNvPicPr>
            <a:picLocks noChangeAspect="1"/>
          </p:cNvPicPr>
          <p:nvPr/>
        </p:nvPicPr>
        <p:blipFill>
          <a:blip r:embed="rId5"/>
          <a:stretch>
            <a:fillRect/>
          </a:stretch>
        </p:blipFill>
        <p:spPr>
          <a:xfrm>
            <a:off x="2309679" y="5221472"/>
            <a:ext cx="352425" cy="342900"/>
          </a:xfrm>
          <a:prstGeom prst="rect">
            <a:avLst/>
          </a:prstGeom>
        </p:spPr>
      </p:pic>
      <p:pic>
        <p:nvPicPr>
          <p:cNvPr id="10" name="Picture 9">
            <a:extLst>
              <a:ext uri="{FF2B5EF4-FFF2-40B4-BE49-F238E27FC236}">
                <a16:creationId xmlns:a16="http://schemas.microsoft.com/office/drawing/2014/main" id="{91A1BCD3-CD01-4515-9883-83865EE438B5}"/>
              </a:ext>
            </a:extLst>
          </p:cNvPr>
          <p:cNvPicPr>
            <a:picLocks noChangeAspect="1"/>
          </p:cNvPicPr>
          <p:nvPr/>
        </p:nvPicPr>
        <p:blipFill>
          <a:blip r:embed="rId6"/>
          <a:stretch>
            <a:fillRect/>
          </a:stretch>
        </p:blipFill>
        <p:spPr>
          <a:xfrm>
            <a:off x="3874906" y="5564372"/>
            <a:ext cx="371475" cy="361950"/>
          </a:xfrm>
          <a:prstGeom prst="rect">
            <a:avLst/>
          </a:prstGeom>
        </p:spPr>
      </p:pic>
    </p:spTree>
    <p:extLst>
      <p:ext uri="{BB962C8B-B14F-4D97-AF65-F5344CB8AC3E}">
        <p14:creationId xmlns:p14="http://schemas.microsoft.com/office/powerpoint/2010/main" val="995728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C101F-A016-4F00-A7E9-8EF898E9D0D8}"/>
              </a:ext>
            </a:extLst>
          </p:cNvPr>
          <p:cNvSpPr>
            <a:spLocks noGrp="1"/>
          </p:cNvSpPr>
          <p:nvPr>
            <p:ph type="title"/>
          </p:nvPr>
        </p:nvSpPr>
        <p:spPr/>
        <p:txBody>
          <a:bodyPr/>
          <a:lstStyle/>
          <a:p>
            <a:r>
              <a:rPr lang="en-US" dirty="0"/>
              <a:t>Email Notifications</a:t>
            </a:r>
          </a:p>
        </p:txBody>
      </p:sp>
    </p:spTree>
    <p:extLst>
      <p:ext uri="{BB962C8B-B14F-4D97-AF65-F5344CB8AC3E}">
        <p14:creationId xmlns:p14="http://schemas.microsoft.com/office/powerpoint/2010/main" val="1319000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34C3-EA4C-470C-AB2F-599B7E5FBB94}"/>
              </a:ext>
            </a:extLst>
          </p:cNvPr>
          <p:cNvSpPr>
            <a:spLocks noGrp="1"/>
          </p:cNvSpPr>
          <p:nvPr>
            <p:ph type="title"/>
          </p:nvPr>
        </p:nvSpPr>
        <p:spPr/>
        <p:txBody>
          <a:bodyPr/>
          <a:lstStyle/>
          <a:p>
            <a:r>
              <a:rPr lang="en-US" dirty="0"/>
              <a:t>Email Notifications</a:t>
            </a:r>
          </a:p>
        </p:txBody>
      </p:sp>
      <p:sp>
        <p:nvSpPr>
          <p:cNvPr id="3" name="Content Placeholder 2">
            <a:extLst>
              <a:ext uri="{FF2B5EF4-FFF2-40B4-BE49-F238E27FC236}">
                <a16:creationId xmlns:a16="http://schemas.microsoft.com/office/drawing/2014/main" id="{0114902F-9DC9-4010-B1CB-BE8504C0DD56}"/>
              </a:ext>
            </a:extLst>
          </p:cNvPr>
          <p:cNvSpPr>
            <a:spLocks noGrp="1"/>
          </p:cNvSpPr>
          <p:nvPr>
            <p:ph idx="1"/>
          </p:nvPr>
        </p:nvSpPr>
        <p:spPr/>
        <p:txBody>
          <a:bodyPr/>
          <a:lstStyle/>
          <a:p>
            <a:r>
              <a:rPr lang="en-US" dirty="0"/>
              <a:t>ACT will send the following email notifications:</a:t>
            </a:r>
          </a:p>
          <a:p>
            <a:pPr lvl="1"/>
            <a:r>
              <a:rPr lang="en-US" dirty="0"/>
              <a:t>Unassigned Nodes</a:t>
            </a:r>
          </a:p>
          <a:p>
            <a:pPr lvl="1"/>
            <a:r>
              <a:rPr lang="en-US" dirty="0"/>
              <a:t>Compliance Failures</a:t>
            </a:r>
          </a:p>
          <a:p>
            <a:pPr lvl="1"/>
            <a:r>
              <a:rPr lang="en-US" dirty="0"/>
              <a:t>Nodes that are Not Reporting</a:t>
            </a:r>
          </a:p>
          <a:p>
            <a:pPr lvl="1"/>
            <a:endParaRPr lang="en-US" dirty="0"/>
          </a:p>
          <a:p>
            <a:r>
              <a:rPr lang="en-US" dirty="0"/>
              <a:t>Emails will be sent to the following resources:</a:t>
            </a:r>
          </a:p>
          <a:p>
            <a:pPr lvl="1"/>
            <a:r>
              <a:rPr lang="en-US" dirty="0"/>
              <a:t>Node Owner</a:t>
            </a:r>
          </a:p>
          <a:p>
            <a:pPr lvl="1"/>
            <a:r>
              <a:rPr lang="en-US" dirty="0"/>
              <a:t>Application Spec Owner</a:t>
            </a:r>
          </a:p>
          <a:p>
            <a:pPr lvl="1"/>
            <a:r>
              <a:rPr lang="en-US" dirty="0"/>
              <a:t>Application Spec Optional email address as listed in the App Spec</a:t>
            </a:r>
          </a:p>
          <a:p>
            <a:pPr lvl="1"/>
            <a:r>
              <a:rPr lang="en-US" dirty="0"/>
              <a:t>OS Spec Owner</a:t>
            </a:r>
          </a:p>
          <a:p>
            <a:pPr lvl="1"/>
            <a:r>
              <a:rPr lang="en-US" dirty="0"/>
              <a:t>OS Spec Optional email address as listed in the OS Spec</a:t>
            </a:r>
          </a:p>
        </p:txBody>
      </p:sp>
    </p:spTree>
    <p:extLst>
      <p:ext uri="{BB962C8B-B14F-4D97-AF65-F5344CB8AC3E}">
        <p14:creationId xmlns:p14="http://schemas.microsoft.com/office/powerpoint/2010/main" val="3606308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34C3-EA4C-470C-AB2F-599B7E5FBB94}"/>
              </a:ext>
            </a:extLst>
          </p:cNvPr>
          <p:cNvSpPr>
            <a:spLocks noGrp="1"/>
          </p:cNvSpPr>
          <p:nvPr>
            <p:ph type="title"/>
          </p:nvPr>
        </p:nvSpPr>
        <p:spPr/>
        <p:txBody>
          <a:bodyPr>
            <a:normAutofit fontScale="90000"/>
          </a:bodyPr>
          <a:lstStyle/>
          <a:p>
            <a:r>
              <a:rPr lang="en-US" dirty="0"/>
              <a:t>Unassigned Nodes Email Notification</a:t>
            </a:r>
          </a:p>
        </p:txBody>
      </p:sp>
      <p:sp>
        <p:nvSpPr>
          <p:cNvPr id="3" name="Content Placeholder 2">
            <a:extLst>
              <a:ext uri="{FF2B5EF4-FFF2-40B4-BE49-F238E27FC236}">
                <a16:creationId xmlns:a16="http://schemas.microsoft.com/office/drawing/2014/main" id="{0114902F-9DC9-4010-B1CB-BE8504C0DD56}"/>
              </a:ext>
            </a:extLst>
          </p:cNvPr>
          <p:cNvSpPr>
            <a:spLocks noGrp="1"/>
          </p:cNvSpPr>
          <p:nvPr>
            <p:ph idx="1"/>
          </p:nvPr>
        </p:nvSpPr>
        <p:spPr/>
        <p:txBody>
          <a:bodyPr>
            <a:normAutofit lnSpcReduction="10000"/>
          </a:bodyPr>
          <a:lstStyle/>
          <a:p>
            <a:r>
              <a:rPr lang="en-US" dirty="0"/>
              <a:t>If a Node has not been assigned to an Application Spec, the Node Owner for that server will receive the following email notification:</a:t>
            </a:r>
          </a:p>
          <a:p>
            <a:pPr marL="800100" lvl="2" indent="0">
              <a:buNone/>
            </a:pPr>
            <a:endParaRPr lang="en-US" sz="1600" b="1" dirty="0"/>
          </a:p>
          <a:p>
            <a:pPr marL="800100" lvl="2" indent="0">
              <a:buNone/>
            </a:pPr>
            <a:r>
              <a:rPr lang="en-US" sz="1600" b="1" dirty="0"/>
              <a:t>From:</a:t>
            </a:r>
            <a:r>
              <a:rPr lang="en-US" sz="1600" dirty="0"/>
              <a:t> </a:t>
            </a:r>
            <a:r>
              <a:rPr lang="en-US" sz="1600" dirty="0">
                <a:hlinkClick r:id="rId2"/>
              </a:rPr>
              <a:t>enterprisereporting@csgi.com</a:t>
            </a:r>
            <a:br>
              <a:rPr lang="en-US" sz="1600" dirty="0"/>
            </a:br>
            <a:r>
              <a:rPr lang="en-US" sz="1600" b="1" dirty="0"/>
              <a:t>Sent:</a:t>
            </a:r>
            <a:r>
              <a:rPr lang="en-US" sz="1600" dirty="0"/>
              <a:t> Date</a:t>
            </a:r>
            <a:br>
              <a:rPr lang="en-US" sz="1600" dirty="0"/>
            </a:br>
            <a:r>
              <a:rPr lang="en-US" sz="1600" b="1" dirty="0"/>
              <a:t>To:</a:t>
            </a:r>
            <a:r>
              <a:rPr lang="en-US" sz="1600" dirty="0"/>
              <a:t>  Node Owner</a:t>
            </a:r>
          </a:p>
          <a:p>
            <a:pPr marL="800100" lvl="2" indent="0">
              <a:buNone/>
            </a:pPr>
            <a:r>
              <a:rPr lang="en-US" sz="1600" b="1" dirty="0"/>
              <a:t>Subject:</a:t>
            </a:r>
            <a:r>
              <a:rPr lang="en-US" sz="1600" dirty="0"/>
              <a:t> Unassigned Nodes in ACT</a:t>
            </a:r>
          </a:p>
          <a:p>
            <a:pPr marL="800100" lvl="2" indent="0">
              <a:buNone/>
            </a:pPr>
            <a:r>
              <a:rPr lang="en-US" sz="1600" i="1" u="sng" dirty="0"/>
              <a:t>Node Owner Name</a:t>
            </a:r>
            <a:r>
              <a:rPr lang="en-US" sz="1600" dirty="0"/>
              <a:t>, you are receiving this email because you are the identified owner of </a:t>
            </a:r>
            <a:r>
              <a:rPr lang="en-US" sz="1600" i="1" u="sng" dirty="0"/>
              <a:t>node name</a:t>
            </a:r>
            <a:r>
              <a:rPr lang="en-US" sz="1600" dirty="0"/>
              <a:t> and this server is not assigned to an Application specification within ACT. Please assign this server to an Application Specification to resolve this email alert.</a:t>
            </a:r>
          </a:p>
          <a:p>
            <a:pPr marL="800100" lvl="2" indent="0">
              <a:buNone/>
            </a:pPr>
            <a:r>
              <a:rPr lang="en-US" sz="1600" dirty="0"/>
              <a:t>Thank you,</a:t>
            </a:r>
            <a:br>
              <a:rPr lang="en-US" sz="1600" dirty="0"/>
            </a:br>
            <a:r>
              <a:rPr lang="en-US" sz="1600" dirty="0"/>
              <a:t>PCI DevOps Remediation Team</a:t>
            </a:r>
          </a:p>
          <a:p>
            <a:r>
              <a:rPr lang="en-US" dirty="0"/>
              <a:t>This process runs once a day around mid-night every night</a:t>
            </a:r>
          </a:p>
        </p:txBody>
      </p:sp>
    </p:spTree>
    <p:extLst>
      <p:ext uri="{BB962C8B-B14F-4D97-AF65-F5344CB8AC3E}">
        <p14:creationId xmlns:p14="http://schemas.microsoft.com/office/powerpoint/2010/main" val="2901106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34C3-EA4C-470C-AB2F-599B7E5FBB94}"/>
              </a:ext>
            </a:extLst>
          </p:cNvPr>
          <p:cNvSpPr>
            <a:spLocks noGrp="1"/>
          </p:cNvSpPr>
          <p:nvPr>
            <p:ph type="title"/>
          </p:nvPr>
        </p:nvSpPr>
        <p:spPr/>
        <p:txBody>
          <a:bodyPr>
            <a:normAutofit fontScale="90000"/>
          </a:bodyPr>
          <a:lstStyle/>
          <a:p>
            <a:r>
              <a:rPr lang="en-US" dirty="0"/>
              <a:t>Compliance Failure Email Notification</a:t>
            </a:r>
          </a:p>
        </p:txBody>
      </p:sp>
      <p:sp>
        <p:nvSpPr>
          <p:cNvPr id="3" name="Content Placeholder 2">
            <a:extLst>
              <a:ext uri="{FF2B5EF4-FFF2-40B4-BE49-F238E27FC236}">
                <a16:creationId xmlns:a16="http://schemas.microsoft.com/office/drawing/2014/main" id="{0114902F-9DC9-4010-B1CB-BE8504C0DD56}"/>
              </a:ext>
            </a:extLst>
          </p:cNvPr>
          <p:cNvSpPr>
            <a:spLocks noGrp="1"/>
          </p:cNvSpPr>
          <p:nvPr>
            <p:ph idx="1"/>
          </p:nvPr>
        </p:nvSpPr>
        <p:spPr/>
        <p:txBody>
          <a:bodyPr>
            <a:normAutofit fontScale="77500" lnSpcReduction="20000"/>
          </a:bodyPr>
          <a:lstStyle/>
          <a:p>
            <a:r>
              <a:rPr lang="en-US" dirty="0"/>
              <a:t>If a Node does not completely match the Application and associated OS Spec, the Node Owner, App Spec Owner (and optional email address if specified) and OS Spec Owner (and optional email address if specified) will receive the following email notification:</a:t>
            </a:r>
          </a:p>
          <a:p>
            <a:pPr marL="800100" lvl="2" indent="0">
              <a:buNone/>
            </a:pPr>
            <a:endParaRPr lang="en-US" sz="1600" b="1" dirty="0"/>
          </a:p>
          <a:p>
            <a:pPr marL="800100" lvl="2" indent="0">
              <a:buNone/>
            </a:pPr>
            <a:r>
              <a:rPr lang="en-US" sz="1600" b="1" dirty="0"/>
              <a:t>From:</a:t>
            </a:r>
            <a:r>
              <a:rPr lang="en-US" sz="1600" dirty="0"/>
              <a:t> </a:t>
            </a:r>
            <a:r>
              <a:rPr lang="en-US" sz="1600" dirty="0">
                <a:hlinkClick r:id="rId2"/>
              </a:rPr>
              <a:t>enterprisereporting@csgi.com</a:t>
            </a:r>
            <a:br>
              <a:rPr lang="en-US" sz="1600" dirty="0"/>
            </a:br>
            <a:r>
              <a:rPr lang="en-US" sz="1600" b="1" dirty="0"/>
              <a:t>Sent:</a:t>
            </a:r>
            <a:r>
              <a:rPr lang="en-US" sz="1600" dirty="0"/>
              <a:t> Date</a:t>
            </a:r>
            <a:br>
              <a:rPr lang="en-US" sz="1600" dirty="0"/>
            </a:br>
            <a:r>
              <a:rPr lang="en-US" sz="1600" b="1" dirty="0"/>
              <a:t>To:</a:t>
            </a:r>
            <a:r>
              <a:rPr lang="en-US" sz="1600" dirty="0"/>
              <a:t>  Node Owner, App Spec Owner (and optional email address if specified) and OS Spec Owner (and optional email address if specified)</a:t>
            </a:r>
          </a:p>
          <a:p>
            <a:pPr marL="800100" lvl="2" indent="0">
              <a:buNone/>
            </a:pPr>
            <a:r>
              <a:rPr lang="en-US" sz="1600" b="1" dirty="0"/>
              <a:t>Subject:</a:t>
            </a:r>
            <a:r>
              <a:rPr lang="en-US" sz="1600" dirty="0"/>
              <a:t> </a:t>
            </a:r>
            <a:r>
              <a:rPr lang="en-US" dirty="0"/>
              <a:t> ACT Compliance Failure for a PCI ‘A’ or ‘B’ class system – </a:t>
            </a:r>
            <a:r>
              <a:rPr lang="en-US" b="1" i="1" u="sng" dirty="0"/>
              <a:t>NODE NAME</a:t>
            </a:r>
            <a:endParaRPr lang="en-US" sz="1600" dirty="0"/>
          </a:p>
          <a:p>
            <a:pPr marL="800100" lvl="2" indent="0">
              <a:buNone/>
            </a:pPr>
            <a:r>
              <a:rPr lang="en-US" i="1" u="sng" dirty="0"/>
              <a:t>Node Owner Name</a:t>
            </a:r>
            <a:r>
              <a:rPr lang="en-US" dirty="0"/>
              <a:t>, you are receiving this email because you are the identified owner of </a:t>
            </a:r>
            <a:r>
              <a:rPr lang="en-US" i="1" u="sng" dirty="0"/>
              <a:t>node name</a:t>
            </a:r>
            <a:r>
              <a:rPr lang="en-US" dirty="0"/>
              <a:t> and this server has failed the ACT Compliance checks. The link to the Compliance Review screen can be accessed via {</a:t>
            </a:r>
            <a:r>
              <a:rPr lang="en-US" i="1" u="sng" dirty="0"/>
              <a:t>link to the Compliance Review screen for this server</a:t>
            </a:r>
            <a:r>
              <a:rPr lang="en-US" dirty="0"/>
              <a:t>}.</a:t>
            </a:r>
          </a:p>
          <a:p>
            <a:pPr marL="800100" lvl="2" indent="0">
              <a:buNone/>
            </a:pPr>
            <a:r>
              <a:rPr lang="en-US" dirty="0"/>
              <a:t>NOTE: to ensure the Compliance Review screen has current data, please remember to refresh the data by clicking on the Seed button for the specific environment.</a:t>
            </a:r>
          </a:p>
          <a:p>
            <a:pPr marL="800100" lvl="2" indent="0">
              <a:buNone/>
            </a:pPr>
            <a:r>
              <a:rPr lang="en-US" dirty="0"/>
              <a:t>Please update your spec(s) or remediate the issue on the server.</a:t>
            </a:r>
          </a:p>
          <a:p>
            <a:pPr marL="800100" lvl="2" indent="0">
              <a:buNone/>
            </a:pPr>
            <a:r>
              <a:rPr lang="en-US" dirty="0"/>
              <a:t>Thank you,</a:t>
            </a:r>
            <a:br>
              <a:rPr lang="en-US" dirty="0"/>
            </a:br>
            <a:r>
              <a:rPr lang="en-US" dirty="0"/>
              <a:t>PCI DevOps Remediation Team</a:t>
            </a:r>
          </a:p>
          <a:p>
            <a:r>
              <a:rPr lang="en-US" dirty="0"/>
              <a:t>This is kicked off by a Chef run on a node, if it fails then it’s triggered;  by default Chef runs every 30 minutes</a:t>
            </a:r>
          </a:p>
        </p:txBody>
      </p:sp>
      <p:sp>
        <p:nvSpPr>
          <p:cNvPr id="4" name="Rectangle 1">
            <a:extLst>
              <a:ext uri="{FF2B5EF4-FFF2-40B4-BE49-F238E27FC236}">
                <a16:creationId xmlns:a16="http://schemas.microsoft.com/office/drawing/2014/main" id="{AE449DED-830C-410E-8DFD-4CEE8635A2A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 t fails then its triggered, by default chef runs every 30 minutes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117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D0A2-61F3-4AB9-B8EA-9D7DE287873A}"/>
              </a:ext>
            </a:extLst>
          </p:cNvPr>
          <p:cNvSpPr>
            <a:spLocks noGrp="1"/>
          </p:cNvSpPr>
          <p:nvPr>
            <p:ph type="title"/>
          </p:nvPr>
        </p:nvSpPr>
        <p:spPr/>
        <p:txBody>
          <a:bodyPr/>
          <a:lstStyle/>
          <a:p>
            <a:r>
              <a:rPr lang="en-US" dirty="0"/>
              <a:t>Accessing ACT</a:t>
            </a:r>
          </a:p>
        </p:txBody>
      </p:sp>
      <p:sp>
        <p:nvSpPr>
          <p:cNvPr id="3" name="Content Placeholder 2">
            <a:extLst>
              <a:ext uri="{FF2B5EF4-FFF2-40B4-BE49-F238E27FC236}">
                <a16:creationId xmlns:a16="http://schemas.microsoft.com/office/drawing/2014/main" id="{89AE9A6B-B3DC-41E6-A10C-4A692A71781E}"/>
              </a:ext>
            </a:extLst>
          </p:cNvPr>
          <p:cNvSpPr>
            <a:spLocks noGrp="1"/>
          </p:cNvSpPr>
          <p:nvPr>
            <p:ph idx="1"/>
          </p:nvPr>
        </p:nvSpPr>
        <p:spPr/>
        <p:txBody>
          <a:bodyPr/>
          <a:lstStyle/>
          <a:p>
            <a:r>
              <a:rPr lang="en-US" dirty="0"/>
              <a:t>ACT home page appears</a:t>
            </a:r>
            <a:br>
              <a:rPr lang="en-US" dirty="0"/>
            </a:br>
            <a:endParaRPr lang="en-US" dirty="0"/>
          </a:p>
        </p:txBody>
      </p:sp>
      <p:pic>
        <p:nvPicPr>
          <p:cNvPr id="6" name="Picture 5">
            <a:extLst>
              <a:ext uri="{FF2B5EF4-FFF2-40B4-BE49-F238E27FC236}">
                <a16:creationId xmlns:a16="http://schemas.microsoft.com/office/drawing/2014/main" id="{F7572529-00A3-4468-AE4B-829BC542D801}"/>
              </a:ext>
            </a:extLst>
          </p:cNvPr>
          <p:cNvPicPr>
            <a:picLocks noChangeAspect="1"/>
          </p:cNvPicPr>
          <p:nvPr/>
        </p:nvPicPr>
        <p:blipFill>
          <a:blip r:embed="rId2"/>
          <a:stretch>
            <a:fillRect/>
          </a:stretch>
        </p:blipFill>
        <p:spPr>
          <a:xfrm>
            <a:off x="1143000" y="1862905"/>
            <a:ext cx="6553200" cy="4346623"/>
          </a:xfrm>
          <a:prstGeom prst="rect">
            <a:avLst/>
          </a:prstGeom>
        </p:spPr>
      </p:pic>
    </p:spTree>
    <p:extLst>
      <p:ext uri="{BB962C8B-B14F-4D97-AF65-F5344CB8AC3E}">
        <p14:creationId xmlns:p14="http://schemas.microsoft.com/office/powerpoint/2010/main" val="194105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34C3-EA4C-470C-AB2F-599B7E5FBB94}"/>
              </a:ext>
            </a:extLst>
          </p:cNvPr>
          <p:cNvSpPr>
            <a:spLocks noGrp="1"/>
          </p:cNvSpPr>
          <p:nvPr>
            <p:ph type="title"/>
          </p:nvPr>
        </p:nvSpPr>
        <p:spPr/>
        <p:txBody>
          <a:bodyPr>
            <a:normAutofit fontScale="90000"/>
          </a:bodyPr>
          <a:lstStyle/>
          <a:p>
            <a:r>
              <a:rPr lang="en-US" dirty="0"/>
              <a:t>Nodes Not Reporting Email Notification</a:t>
            </a:r>
          </a:p>
        </p:txBody>
      </p:sp>
      <p:sp>
        <p:nvSpPr>
          <p:cNvPr id="3" name="Content Placeholder 2">
            <a:extLst>
              <a:ext uri="{FF2B5EF4-FFF2-40B4-BE49-F238E27FC236}">
                <a16:creationId xmlns:a16="http://schemas.microsoft.com/office/drawing/2014/main" id="{0114902F-9DC9-4010-B1CB-BE8504C0DD56}"/>
              </a:ext>
            </a:extLst>
          </p:cNvPr>
          <p:cNvSpPr>
            <a:spLocks noGrp="1"/>
          </p:cNvSpPr>
          <p:nvPr>
            <p:ph idx="1"/>
          </p:nvPr>
        </p:nvSpPr>
        <p:spPr/>
        <p:txBody>
          <a:bodyPr>
            <a:normAutofit fontScale="85000" lnSpcReduction="20000"/>
          </a:bodyPr>
          <a:lstStyle/>
          <a:p>
            <a:r>
              <a:rPr lang="en-US" dirty="0"/>
              <a:t>If a Node status is set to Not Reporting for Class A or B servers, the Node Owner, App Spec Owner (and optional email address if specified) and OS Spec Owner (and optional email address if specified) will receive the following email notification:</a:t>
            </a:r>
          </a:p>
          <a:p>
            <a:pPr marL="800100" lvl="2" indent="0">
              <a:buNone/>
            </a:pPr>
            <a:endParaRPr lang="en-US" sz="1600" b="1" dirty="0"/>
          </a:p>
          <a:p>
            <a:pPr marL="800100" lvl="2" indent="0">
              <a:buNone/>
            </a:pPr>
            <a:r>
              <a:rPr lang="en-US" sz="1600" b="1" dirty="0"/>
              <a:t>From:</a:t>
            </a:r>
            <a:r>
              <a:rPr lang="en-US" sz="1600" dirty="0"/>
              <a:t> </a:t>
            </a:r>
            <a:r>
              <a:rPr lang="en-US" sz="1600" dirty="0">
                <a:hlinkClick r:id="rId2"/>
              </a:rPr>
              <a:t>enterprisereporting@csgi.com</a:t>
            </a:r>
            <a:br>
              <a:rPr lang="en-US" sz="1600" dirty="0"/>
            </a:br>
            <a:r>
              <a:rPr lang="en-US" sz="1600" b="1" dirty="0"/>
              <a:t>Sent:</a:t>
            </a:r>
            <a:r>
              <a:rPr lang="en-US" sz="1600" dirty="0"/>
              <a:t> Date</a:t>
            </a:r>
            <a:br>
              <a:rPr lang="en-US" sz="1600" dirty="0"/>
            </a:br>
            <a:r>
              <a:rPr lang="en-US" sz="1600" b="1" dirty="0"/>
              <a:t>To:</a:t>
            </a:r>
            <a:r>
              <a:rPr lang="en-US" sz="1600" dirty="0"/>
              <a:t>  Node Owner, App Spec Owner (and optional email address if specified) and OS Spec Owner (and optional email address if specified)</a:t>
            </a:r>
          </a:p>
          <a:p>
            <a:pPr marL="800100" lvl="2" indent="0">
              <a:buNone/>
            </a:pPr>
            <a:r>
              <a:rPr lang="en-US" sz="1600" b="1" dirty="0"/>
              <a:t>Subject:</a:t>
            </a:r>
            <a:r>
              <a:rPr lang="en-US" sz="1600" dirty="0"/>
              <a:t> </a:t>
            </a:r>
            <a:r>
              <a:rPr lang="en-US" dirty="0"/>
              <a:t> ACT Not Reporting Failure for a PCI XX class system – NODE NAME</a:t>
            </a:r>
          </a:p>
          <a:p>
            <a:pPr marL="800100" lvl="2" indent="0">
              <a:buNone/>
            </a:pPr>
            <a:endParaRPr lang="en-US" dirty="0"/>
          </a:p>
          <a:p>
            <a:pPr marL="800100" lvl="2" indent="0">
              <a:buNone/>
            </a:pPr>
            <a:r>
              <a:rPr lang="en-US" i="1" u="sng" dirty="0"/>
              <a:t>Node Owner Name</a:t>
            </a:r>
            <a:r>
              <a:rPr lang="en-US" dirty="0"/>
              <a:t>, you are receiving this email because you are the identified owner of </a:t>
            </a:r>
            <a:r>
              <a:rPr lang="en-US" i="1" u="sng" dirty="0"/>
              <a:t>node name </a:t>
            </a:r>
            <a:r>
              <a:rPr lang="en-US" dirty="0"/>
              <a:t>or its Application or OS specification and this server has not reported to Chef within 48 hours.  Please ensure the node is still running the chef-client to resolve this email alert.</a:t>
            </a:r>
          </a:p>
          <a:p>
            <a:pPr marL="800100" lvl="2" indent="0">
              <a:buNone/>
            </a:pPr>
            <a:endParaRPr lang="en-US" dirty="0"/>
          </a:p>
          <a:p>
            <a:pPr marL="800100" lvl="2" indent="0">
              <a:buNone/>
            </a:pPr>
            <a:r>
              <a:rPr lang="en-US" dirty="0"/>
              <a:t>Thank you,</a:t>
            </a:r>
          </a:p>
          <a:p>
            <a:pPr marL="800100" lvl="2" indent="0">
              <a:buNone/>
            </a:pPr>
            <a:r>
              <a:rPr lang="en-US" dirty="0"/>
              <a:t>PCI DevOps Remediation Team</a:t>
            </a:r>
          </a:p>
          <a:p>
            <a:pPr marL="285750"/>
            <a:r>
              <a:rPr lang="en-US" dirty="0"/>
              <a:t>This process runs once a day</a:t>
            </a:r>
          </a:p>
        </p:txBody>
      </p:sp>
    </p:spTree>
    <p:extLst>
      <p:ext uri="{BB962C8B-B14F-4D97-AF65-F5344CB8AC3E}">
        <p14:creationId xmlns:p14="http://schemas.microsoft.com/office/powerpoint/2010/main" val="2376220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7D2E0A-2AF5-445D-972B-A65945E85B87}"/>
              </a:ext>
            </a:extLst>
          </p:cNvPr>
          <p:cNvSpPr>
            <a:spLocks noGrp="1"/>
          </p:cNvSpPr>
          <p:nvPr>
            <p:ph type="title"/>
          </p:nvPr>
        </p:nvSpPr>
        <p:spPr/>
        <p:txBody>
          <a:bodyPr/>
          <a:lstStyle/>
          <a:p>
            <a:r>
              <a:rPr lang="en-US" dirty="0"/>
              <a:t>Reporting</a:t>
            </a:r>
          </a:p>
        </p:txBody>
      </p:sp>
    </p:spTree>
    <p:extLst>
      <p:ext uri="{BB962C8B-B14F-4D97-AF65-F5344CB8AC3E}">
        <p14:creationId xmlns:p14="http://schemas.microsoft.com/office/powerpoint/2010/main" val="221337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Navigating in ACT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Reports options include:</a:t>
            </a:r>
          </a:p>
          <a:p>
            <a:pPr lvl="1"/>
            <a:r>
              <a:rPr lang="en-US" dirty="0"/>
              <a:t>Specs By Owner</a:t>
            </a:r>
          </a:p>
          <a:p>
            <a:pPr lvl="1"/>
            <a:r>
              <a:rPr lang="en-US" dirty="0"/>
              <a:t>All Ports</a:t>
            </a:r>
          </a:p>
          <a:p>
            <a:pPr lvl="1"/>
            <a:r>
              <a:rPr lang="en-US" dirty="0"/>
              <a:t>Assigned Nodes</a:t>
            </a:r>
          </a:p>
          <a:p>
            <a:pPr lvl="1"/>
            <a:r>
              <a:rPr lang="en-US" dirty="0"/>
              <a:t>Not Reporting</a:t>
            </a:r>
          </a:p>
          <a:p>
            <a:pPr lvl="1"/>
            <a:r>
              <a:rPr lang="en-US" dirty="0"/>
              <a:t>Excluded by Product</a:t>
            </a:r>
          </a:p>
        </p:txBody>
      </p:sp>
      <p:pic>
        <p:nvPicPr>
          <p:cNvPr id="5" name="Picture 4">
            <a:extLst>
              <a:ext uri="{FF2B5EF4-FFF2-40B4-BE49-F238E27FC236}">
                <a16:creationId xmlns:a16="http://schemas.microsoft.com/office/drawing/2014/main" id="{F0455412-5DC0-4269-ADCD-C47600B891B5}"/>
              </a:ext>
            </a:extLst>
          </p:cNvPr>
          <p:cNvPicPr>
            <a:picLocks noChangeAspect="1"/>
          </p:cNvPicPr>
          <p:nvPr/>
        </p:nvPicPr>
        <p:blipFill>
          <a:blip r:embed="rId2"/>
          <a:stretch>
            <a:fillRect/>
          </a:stretch>
        </p:blipFill>
        <p:spPr>
          <a:xfrm>
            <a:off x="5210175" y="1524000"/>
            <a:ext cx="2181225" cy="2143125"/>
          </a:xfrm>
          <a:prstGeom prst="rect">
            <a:avLst/>
          </a:prstGeom>
        </p:spPr>
      </p:pic>
    </p:spTree>
    <p:extLst>
      <p:ext uri="{BB962C8B-B14F-4D97-AF65-F5344CB8AC3E}">
        <p14:creationId xmlns:p14="http://schemas.microsoft.com/office/powerpoint/2010/main" val="724184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Specs By Owner</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Specs By Owner report summarizes the count of Specifications by Application and Operating System</a:t>
            </a:r>
          </a:p>
          <a:p>
            <a:r>
              <a:rPr lang="en-US" dirty="0"/>
              <a:t>The Node Count is a link to display the Results (names of the Specifications)</a:t>
            </a:r>
          </a:p>
          <a:p>
            <a:pPr marL="0" indent="0">
              <a:buNone/>
            </a:pPr>
            <a:endParaRPr lang="en-US" dirty="0"/>
          </a:p>
        </p:txBody>
      </p:sp>
      <p:pic>
        <p:nvPicPr>
          <p:cNvPr id="5" name="Picture 4">
            <a:extLst>
              <a:ext uri="{FF2B5EF4-FFF2-40B4-BE49-F238E27FC236}">
                <a16:creationId xmlns:a16="http://schemas.microsoft.com/office/drawing/2014/main" id="{EFF5D8CE-D159-4BBC-8AFA-3012E9BDDBCC}"/>
              </a:ext>
            </a:extLst>
          </p:cNvPr>
          <p:cNvPicPr>
            <a:picLocks noChangeAspect="1"/>
          </p:cNvPicPr>
          <p:nvPr/>
        </p:nvPicPr>
        <p:blipFill>
          <a:blip r:embed="rId2"/>
          <a:stretch>
            <a:fillRect/>
          </a:stretch>
        </p:blipFill>
        <p:spPr>
          <a:xfrm>
            <a:off x="533400" y="3048000"/>
            <a:ext cx="8001000" cy="2351901"/>
          </a:xfrm>
          <a:prstGeom prst="rect">
            <a:avLst/>
          </a:prstGeom>
        </p:spPr>
      </p:pic>
    </p:spTree>
    <p:extLst>
      <p:ext uri="{BB962C8B-B14F-4D97-AF65-F5344CB8AC3E}">
        <p14:creationId xmlns:p14="http://schemas.microsoft.com/office/powerpoint/2010/main" val="3303609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All Ports</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The All Ports report displays all of the Port information from the Application and Operating System specs</a:t>
            </a:r>
          </a:p>
          <a:p>
            <a:r>
              <a:rPr lang="en-US" dirty="0"/>
              <a:t>The data is color coded to identify the direction of the port</a:t>
            </a:r>
          </a:p>
          <a:p>
            <a:pPr marL="0" indent="0">
              <a:buNone/>
            </a:pPr>
            <a:endParaRPr lang="en-US" dirty="0"/>
          </a:p>
        </p:txBody>
      </p:sp>
      <p:pic>
        <p:nvPicPr>
          <p:cNvPr id="5" name="Picture 4">
            <a:extLst>
              <a:ext uri="{FF2B5EF4-FFF2-40B4-BE49-F238E27FC236}">
                <a16:creationId xmlns:a16="http://schemas.microsoft.com/office/drawing/2014/main" id="{A2F4BE10-4CC2-48F3-8EB4-BDDEFDC8526C}"/>
              </a:ext>
            </a:extLst>
          </p:cNvPr>
          <p:cNvPicPr>
            <a:picLocks noChangeAspect="1"/>
          </p:cNvPicPr>
          <p:nvPr/>
        </p:nvPicPr>
        <p:blipFill>
          <a:blip r:embed="rId2"/>
          <a:stretch>
            <a:fillRect/>
          </a:stretch>
        </p:blipFill>
        <p:spPr>
          <a:xfrm>
            <a:off x="381000" y="3048000"/>
            <a:ext cx="8527869" cy="1945121"/>
          </a:xfrm>
          <a:prstGeom prst="rect">
            <a:avLst/>
          </a:prstGeom>
        </p:spPr>
      </p:pic>
    </p:spTree>
    <p:extLst>
      <p:ext uri="{BB962C8B-B14F-4D97-AF65-F5344CB8AC3E}">
        <p14:creationId xmlns:p14="http://schemas.microsoft.com/office/powerpoint/2010/main" val="193268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Assigned Nodes</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The Assigned Nodes report displays all of the Nodes and the Application spec it is assigned to</a:t>
            </a:r>
          </a:p>
          <a:p>
            <a:pPr marL="0" indent="0">
              <a:buNone/>
            </a:pPr>
            <a:endParaRPr lang="en-US" dirty="0"/>
          </a:p>
        </p:txBody>
      </p:sp>
      <p:pic>
        <p:nvPicPr>
          <p:cNvPr id="5" name="Picture 4">
            <a:extLst>
              <a:ext uri="{FF2B5EF4-FFF2-40B4-BE49-F238E27FC236}">
                <a16:creationId xmlns:a16="http://schemas.microsoft.com/office/drawing/2014/main" id="{7CA992CE-97E5-4CEA-83F2-7C5EE7800049}"/>
              </a:ext>
            </a:extLst>
          </p:cNvPr>
          <p:cNvPicPr>
            <a:picLocks noChangeAspect="1"/>
          </p:cNvPicPr>
          <p:nvPr/>
        </p:nvPicPr>
        <p:blipFill>
          <a:blip r:embed="rId2"/>
          <a:stretch>
            <a:fillRect/>
          </a:stretch>
        </p:blipFill>
        <p:spPr>
          <a:xfrm>
            <a:off x="914400" y="2453327"/>
            <a:ext cx="7620000" cy="2302182"/>
          </a:xfrm>
          <a:prstGeom prst="rect">
            <a:avLst/>
          </a:prstGeom>
        </p:spPr>
      </p:pic>
    </p:spTree>
    <p:extLst>
      <p:ext uri="{BB962C8B-B14F-4D97-AF65-F5344CB8AC3E}">
        <p14:creationId xmlns:p14="http://schemas.microsoft.com/office/powerpoint/2010/main" val="33917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Not Reporting Nodes</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The Not Reporting Nodes report displays the Director, Owner and Node</a:t>
            </a:r>
          </a:p>
          <a:p>
            <a:r>
              <a:rPr lang="en-US" dirty="0"/>
              <a:t>Users can select if they want to see only Class A/B Nodes in PCI Scope or All Classes</a:t>
            </a:r>
          </a:p>
          <a:p>
            <a:endParaRPr lang="en-US" dirty="0"/>
          </a:p>
          <a:p>
            <a:pPr marL="0" indent="0">
              <a:buNone/>
            </a:pPr>
            <a:endParaRPr lang="en-US" dirty="0"/>
          </a:p>
        </p:txBody>
      </p:sp>
      <p:pic>
        <p:nvPicPr>
          <p:cNvPr id="4" name="Picture 3">
            <a:extLst>
              <a:ext uri="{FF2B5EF4-FFF2-40B4-BE49-F238E27FC236}">
                <a16:creationId xmlns:a16="http://schemas.microsoft.com/office/drawing/2014/main" id="{EA930AEA-7579-400A-9FC4-A37DF6264699}"/>
              </a:ext>
            </a:extLst>
          </p:cNvPr>
          <p:cNvPicPr>
            <a:picLocks noChangeAspect="1"/>
          </p:cNvPicPr>
          <p:nvPr/>
        </p:nvPicPr>
        <p:blipFill>
          <a:blip r:embed="rId2"/>
          <a:stretch>
            <a:fillRect/>
          </a:stretch>
        </p:blipFill>
        <p:spPr>
          <a:xfrm>
            <a:off x="1371600" y="2971800"/>
            <a:ext cx="6673272" cy="3145971"/>
          </a:xfrm>
          <a:prstGeom prst="rect">
            <a:avLst/>
          </a:prstGeom>
        </p:spPr>
      </p:pic>
      <p:cxnSp>
        <p:nvCxnSpPr>
          <p:cNvPr id="7" name="Straight Arrow Connector 6">
            <a:extLst>
              <a:ext uri="{FF2B5EF4-FFF2-40B4-BE49-F238E27FC236}">
                <a16:creationId xmlns:a16="http://schemas.microsoft.com/office/drawing/2014/main" id="{1A4C398D-43BF-47DD-9400-6546D90B36B1}"/>
              </a:ext>
            </a:extLst>
          </p:cNvPr>
          <p:cNvCxnSpPr>
            <a:cxnSpLocks/>
          </p:cNvCxnSpPr>
          <p:nvPr/>
        </p:nvCxnSpPr>
        <p:spPr>
          <a:xfrm flipH="1">
            <a:off x="1981200" y="2895600"/>
            <a:ext cx="2438400" cy="76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17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Nodes Excluded by Product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The Nodes Excluded by Product report displays the Nodes that have been specifically excluded from the Reporting options on the Dashboard</a:t>
            </a:r>
          </a:p>
          <a:p>
            <a:r>
              <a:rPr lang="en-US" dirty="0"/>
              <a:t>Users can select if they want to see only Class A/B Nodes in PCI Scope or All Classes</a:t>
            </a:r>
          </a:p>
          <a:p>
            <a:endParaRPr lang="en-US" dirty="0"/>
          </a:p>
          <a:p>
            <a:pPr marL="0" indent="0">
              <a:buNone/>
            </a:pPr>
            <a:endParaRPr lang="en-US" dirty="0"/>
          </a:p>
        </p:txBody>
      </p:sp>
      <p:pic>
        <p:nvPicPr>
          <p:cNvPr id="5" name="Picture 4">
            <a:extLst>
              <a:ext uri="{FF2B5EF4-FFF2-40B4-BE49-F238E27FC236}">
                <a16:creationId xmlns:a16="http://schemas.microsoft.com/office/drawing/2014/main" id="{E1313886-EEDC-4130-8639-05368427E1C1}"/>
              </a:ext>
            </a:extLst>
          </p:cNvPr>
          <p:cNvPicPr>
            <a:picLocks noChangeAspect="1"/>
          </p:cNvPicPr>
          <p:nvPr/>
        </p:nvPicPr>
        <p:blipFill>
          <a:blip r:embed="rId2"/>
          <a:stretch>
            <a:fillRect/>
          </a:stretch>
        </p:blipFill>
        <p:spPr>
          <a:xfrm>
            <a:off x="1014549" y="3569584"/>
            <a:ext cx="7162800" cy="2485752"/>
          </a:xfrm>
          <a:prstGeom prst="rect">
            <a:avLst/>
          </a:prstGeom>
        </p:spPr>
      </p:pic>
      <p:cxnSp>
        <p:nvCxnSpPr>
          <p:cNvPr id="7" name="Straight Arrow Connector 6">
            <a:extLst>
              <a:ext uri="{FF2B5EF4-FFF2-40B4-BE49-F238E27FC236}">
                <a16:creationId xmlns:a16="http://schemas.microsoft.com/office/drawing/2014/main" id="{1A4C398D-43BF-47DD-9400-6546D90B36B1}"/>
              </a:ext>
            </a:extLst>
          </p:cNvPr>
          <p:cNvCxnSpPr>
            <a:cxnSpLocks/>
          </p:cNvCxnSpPr>
          <p:nvPr/>
        </p:nvCxnSpPr>
        <p:spPr>
          <a:xfrm flipH="1">
            <a:off x="1447800" y="3223418"/>
            <a:ext cx="2438400" cy="11199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700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F74BB-6E75-486A-AFE2-B800A86DE5AB}"/>
              </a:ext>
            </a:extLst>
          </p:cNvPr>
          <p:cNvSpPr>
            <a:spLocks noGrp="1"/>
          </p:cNvSpPr>
          <p:nvPr>
            <p:ph type="title"/>
          </p:nvPr>
        </p:nvSpPr>
        <p:spPr/>
        <p:txBody>
          <a:bodyPr/>
          <a:lstStyle/>
          <a:p>
            <a:r>
              <a:rPr lang="en-US" dirty="0"/>
              <a:t>Scorecards</a:t>
            </a:r>
          </a:p>
        </p:txBody>
      </p:sp>
    </p:spTree>
    <p:extLst>
      <p:ext uri="{BB962C8B-B14F-4D97-AF65-F5344CB8AC3E}">
        <p14:creationId xmlns:p14="http://schemas.microsoft.com/office/powerpoint/2010/main" val="2279737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Scorecards</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Scorecard options include:</a:t>
            </a:r>
          </a:p>
          <a:p>
            <a:pPr lvl="1"/>
            <a:r>
              <a:rPr lang="en-US" dirty="0"/>
              <a:t>Executive</a:t>
            </a:r>
          </a:p>
          <a:p>
            <a:pPr lvl="1"/>
            <a:r>
              <a:rPr lang="en-US" dirty="0"/>
              <a:t>Director</a:t>
            </a:r>
          </a:p>
          <a:p>
            <a:pPr lvl="1"/>
            <a:r>
              <a:rPr lang="en-US" dirty="0"/>
              <a:t>Product</a:t>
            </a:r>
          </a:p>
          <a:p>
            <a:pPr lvl="1"/>
            <a:r>
              <a:rPr lang="en-US" dirty="0"/>
              <a:t>Platform</a:t>
            </a:r>
          </a:p>
          <a:p>
            <a:pPr lvl="1"/>
            <a:r>
              <a:rPr lang="en-US" dirty="0"/>
              <a:t>Owner</a:t>
            </a:r>
            <a:br>
              <a:rPr lang="en-US" dirty="0"/>
            </a:br>
            <a:endParaRPr lang="en-US" dirty="0"/>
          </a:p>
        </p:txBody>
      </p:sp>
      <p:pic>
        <p:nvPicPr>
          <p:cNvPr id="4" name="Picture 3">
            <a:extLst>
              <a:ext uri="{FF2B5EF4-FFF2-40B4-BE49-F238E27FC236}">
                <a16:creationId xmlns:a16="http://schemas.microsoft.com/office/drawing/2014/main" id="{1E42EA4F-3038-493B-BCB0-59BEAE97E800}"/>
              </a:ext>
            </a:extLst>
          </p:cNvPr>
          <p:cNvPicPr>
            <a:picLocks noChangeAspect="1"/>
          </p:cNvPicPr>
          <p:nvPr/>
        </p:nvPicPr>
        <p:blipFill>
          <a:blip r:embed="rId2"/>
          <a:stretch>
            <a:fillRect/>
          </a:stretch>
        </p:blipFill>
        <p:spPr>
          <a:xfrm>
            <a:off x="5334000" y="1600200"/>
            <a:ext cx="2000250" cy="2133600"/>
          </a:xfrm>
          <a:prstGeom prst="rect">
            <a:avLst/>
          </a:prstGeom>
        </p:spPr>
      </p:pic>
    </p:spTree>
    <p:extLst>
      <p:ext uri="{BB962C8B-B14F-4D97-AF65-F5344CB8AC3E}">
        <p14:creationId xmlns:p14="http://schemas.microsoft.com/office/powerpoint/2010/main" val="92511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Accessing ACT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p:txBody>
          <a:bodyPr/>
          <a:lstStyle/>
          <a:p>
            <a:r>
              <a:rPr lang="en-US" dirty="0"/>
              <a:t>This will be managed by your company’s infrastructure team to provide single sign on to access the tool</a:t>
            </a:r>
            <a:br>
              <a:rPr lang="en-US" dirty="0"/>
            </a:br>
            <a:endParaRPr lang="en-US" dirty="0"/>
          </a:p>
        </p:txBody>
      </p:sp>
      <p:pic>
        <p:nvPicPr>
          <p:cNvPr id="5" name="Picture 4">
            <a:extLst>
              <a:ext uri="{FF2B5EF4-FFF2-40B4-BE49-F238E27FC236}">
                <a16:creationId xmlns:a16="http://schemas.microsoft.com/office/drawing/2014/main" id="{FBE1DCE4-3FA9-42EA-808C-F1D2860007BD}"/>
              </a:ext>
            </a:extLst>
          </p:cNvPr>
          <p:cNvPicPr>
            <a:picLocks noChangeAspect="1"/>
          </p:cNvPicPr>
          <p:nvPr/>
        </p:nvPicPr>
        <p:blipFill>
          <a:blip r:embed="rId2"/>
          <a:stretch>
            <a:fillRect/>
          </a:stretch>
        </p:blipFill>
        <p:spPr>
          <a:xfrm>
            <a:off x="2971800" y="2226945"/>
            <a:ext cx="2965792" cy="3609975"/>
          </a:xfrm>
          <a:prstGeom prst="rect">
            <a:avLst/>
          </a:prstGeom>
        </p:spPr>
      </p:pic>
    </p:spTree>
    <p:extLst>
      <p:ext uri="{BB962C8B-B14F-4D97-AF65-F5344CB8AC3E}">
        <p14:creationId xmlns:p14="http://schemas.microsoft.com/office/powerpoint/2010/main" val="1242121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Executive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r>
              <a:rPr lang="en-US" dirty="0"/>
              <a:t>The Executive Scorecard summarizes data and allows the user to progress up the management chain or search for a specific employee’s reporting results</a:t>
            </a:r>
          </a:p>
          <a:p>
            <a:r>
              <a:rPr lang="en-US" dirty="0"/>
              <a:t>The default view will be based on the current user</a:t>
            </a:r>
          </a:p>
          <a:p>
            <a:r>
              <a:rPr lang="en-US" dirty="0"/>
              <a:t>Users can select if they want to see only Class A/B PCI data or All Classes</a:t>
            </a:r>
          </a:p>
          <a:p>
            <a:r>
              <a:rPr lang="en-US" dirty="0"/>
              <a:t>The results can be exported to Excel</a:t>
            </a:r>
          </a:p>
          <a:p>
            <a:r>
              <a:rPr lang="en-US" dirty="0"/>
              <a:t>By clicking on the Spec Owner name, the Owner Scorecard will display</a:t>
            </a:r>
          </a:p>
          <a:p>
            <a:r>
              <a:rPr lang="en-US" dirty="0"/>
              <a:t>By clicking on the count in the Direct Reports column, it will launch the Executive Scorecard for that Spec Owner</a:t>
            </a:r>
          </a:p>
          <a:p>
            <a:endParaRPr lang="en-US" dirty="0"/>
          </a:p>
          <a:p>
            <a:pPr lvl="1"/>
            <a:endParaRPr lang="en-US" dirty="0"/>
          </a:p>
        </p:txBody>
      </p:sp>
    </p:spTree>
    <p:extLst>
      <p:ext uri="{BB962C8B-B14F-4D97-AF65-F5344CB8AC3E}">
        <p14:creationId xmlns:p14="http://schemas.microsoft.com/office/powerpoint/2010/main" val="11515029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Executive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5267236"/>
          </a:xfrm>
        </p:spPr>
        <p:txBody>
          <a:bodyPr>
            <a:normAutofit lnSpcReduction="10000"/>
          </a:bodyPr>
          <a:lstStyle/>
          <a:p>
            <a:r>
              <a:rPr lang="en-US" dirty="0"/>
              <a:t>Field definitions</a:t>
            </a:r>
          </a:p>
          <a:p>
            <a:pPr lvl="1"/>
            <a:r>
              <a:rPr lang="en-US" dirty="0"/>
              <a:t>Spec Owner – the employee listed as the owner for the spec</a:t>
            </a:r>
          </a:p>
          <a:p>
            <a:pPr lvl="1"/>
            <a:r>
              <a:rPr lang="en-US" dirty="0"/>
              <a:t>Specs – number of specifications for a given owner</a:t>
            </a:r>
          </a:p>
          <a:p>
            <a:pPr lvl="1"/>
            <a:r>
              <a:rPr lang="en-US" dirty="0"/>
              <a:t>Assigned Nodes – number of nodes assigned to a specification</a:t>
            </a:r>
          </a:p>
          <a:p>
            <a:pPr lvl="1"/>
            <a:r>
              <a:rPr lang="en-US" dirty="0"/>
              <a:t>Passing Nodes – number of nodes passing the compliance tests</a:t>
            </a:r>
          </a:p>
          <a:p>
            <a:pPr lvl="1"/>
            <a:r>
              <a:rPr lang="en-US" dirty="0"/>
              <a:t>Failing Nodes – number of nodes failing the compliance tests</a:t>
            </a:r>
          </a:p>
          <a:p>
            <a:pPr lvl="1"/>
            <a:r>
              <a:rPr lang="en-US" dirty="0"/>
              <a:t>Not Reporting – number of nodes that are not reporting Chef data</a:t>
            </a:r>
          </a:p>
          <a:p>
            <a:pPr lvl="1"/>
            <a:r>
              <a:rPr lang="en-US" dirty="0"/>
              <a:t>Out of Scope – number of nodes identified as being out of scope, this includes appliances, specific product groups, mainframe servers and specific server vendors (SUN, IBM, HP)</a:t>
            </a:r>
          </a:p>
          <a:p>
            <a:pPr lvl="1"/>
            <a:r>
              <a:rPr lang="en-US" dirty="0"/>
              <a:t>Asset Inventory System Total Nodes – number of nodes identified in Asset Inventory System for the Spec Owner</a:t>
            </a:r>
          </a:p>
          <a:p>
            <a:pPr lvl="1"/>
            <a:r>
              <a:rPr lang="en-US" dirty="0"/>
              <a:t>Direct Reports – number of employees reporting to the Spec Owner</a:t>
            </a:r>
          </a:p>
          <a:p>
            <a:pPr lvl="1"/>
            <a:endParaRPr lang="en-US" dirty="0"/>
          </a:p>
        </p:txBody>
      </p:sp>
    </p:spTree>
    <p:extLst>
      <p:ext uri="{BB962C8B-B14F-4D97-AF65-F5344CB8AC3E}">
        <p14:creationId xmlns:p14="http://schemas.microsoft.com/office/powerpoint/2010/main" val="3324291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Executive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endParaRPr lang="en-US" dirty="0"/>
          </a:p>
          <a:p>
            <a:pPr lvl="1"/>
            <a:endParaRPr lang="en-US" dirty="0"/>
          </a:p>
        </p:txBody>
      </p:sp>
      <p:pic>
        <p:nvPicPr>
          <p:cNvPr id="5" name="Picture 4">
            <a:extLst>
              <a:ext uri="{FF2B5EF4-FFF2-40B4-BE49-F238E27FC236}">
                <a16:creationId xmlns:a16="http://schemas.microsoft.com/office/drawing/2014/main" id="{DF24358D-1F91-40AF-9702-CA00DC9579F2}"/>
              </a:ext>
            </a:extLst>
          </p:cNvPr>
          <p:cNvPicPr>
            <a:picLocks noChangeAspect="1"/>
          </p:cNvPicPr>
          <p:nvPr/>
        </p:nvPicPr>
        <p:blipFill>
          <a:blip r:embed="rId2"/>
          <a:stretch>
            <a:fillRect/>
          </a:stretch>
        </p:blipFill>
        <p:spPr>
          <a:xfrm>
            <a:off x="457200" y="1452314"/>
            <a:ext cx="8229600" cy="3953371"/>
          </a:xfrm>
          <a:prstGeom prst="rect">
            <a:avLst/>
          </a:prstGeom>
        </p:spPr>
      </p:pic>
    </p:spTree>
    <p:extLst>
      <p:ext uri="{BB962C8B-B14F-4D97-AF65-F5344CB8AC3E}">
        <p14:creationId xmlns:p14="http://schemas.microsoft.com/office/powerpoint/2010/main" val="39377044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Director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r>
              <a:rPr lang="en-US" dirty="0"/>
              <a:t>The Director Scorecard summarizes data at the Director level</a:t>
            </a:r>
          </a:p>
          <a:p>
            <a:r>
              <a:rPr lang="en-US" dirty="0"/>
              <a:t>Users can filter the data to display PCI data (Class A/B) or All Classes</a:t>
            </a:r>
          </a:p>
          <a:p>
            <a:r>
              <a:rPr lang="en-US" dirty="0"/>
              <a:t>Additional filters include viewing reporting based on a status of Unassigned, Not Reporting or Failing</a:t>
            </a:r>
          </a:p>
          <a:p>
            <a:r>
              <a:rPr lang="en-US" dirty="0"/>
              <a:t>The results can be exported to Excel</a:t>
            </a:r>
          </a:p>
          <a:p>
            <a:endParaRPr lang="en-US" dirty="0"/>
          </a:p>
          <a:p>
            <a:pPr lvl="1"/>
            <a:endParaRPr lang="en-US" dirty="0"/>
          </a:p>
        </p:txBody>
      </p:sp>
    </p:spTree>
    <p:extLst>
      <p:ext uri="{BB962C8B-B14F-4D97-AF65-F5344CB8AC3E}">
        <p14:creationId xmlns:p14="http://schemas.microsoft.com/office/powerpoint/2010/main" val="2947796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Director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5267236"/>
          </a:xfrm>
        </p:spPr>
        <p:txBody>
          <a:bodyPr>
            <a:normAutofit/>
          </a:bodyPr>
          <a:lstStyle/>
          <a:p>
            <a:r>
              <a:rPr lang="en-US" dirty="0"/>
              <a:t>Field definitions</a:t>
            </a:r>
          </a:p>
          <a:p>
            <a:pPr lvl="1"/>
            <a:r>
              <a:rPr lang="en-US" dirty="0"/>
              <a:t>Director – the Director of the Owner</a:t>
            </a:r>
          </a:p>
          <a:p>
            <a:pPr lvl="1"/>
            <a:r>
              <a:rPr lang="en-US" dirty="0"/>
              <a:t>Owner – the employee listed as the owner for the spec</a:t>
            </a:r>
          </a:p>
          <a:p>
            <a:pPr lvl="1"/>
            <a:r>
              <a:rPr lang="en-US" dirty="0"/>
              <a:t>Specs – number of specifications for a given owner</a:t>
            </a:r>
          </a:p>
          <a:p>
            <a:pPr lvl="1"/>
            <a:r>
              <a:rPr lang="en-US" dirty="0"/>
              <a:t>Assigned Nodes – number of nodes assigned to a specification</a:t>
            </a:r>
          </a:p>
          <a:p>
            <a:pPr lvl="1"/>
            <a:r>
              <a:rPr lang="en-US" dirty="0"/>
              <a:t>Passing Nodes – number of nodes passing the compliance tests</a:t>
            </a:r>
          </a:p>
          <a:p>
            <a:pPr lvl="1"/>
            <a:r>
              <a:rPr lang="en-US" dirty="0"/>
              <a:t>Failing Nodes – number of nodes failing the compliance tests</a:t>
            </a:r>
          </a:p>
          <a:p>
            <a:pPr lvl="1"/>
            <a:r>
              <a:rPr lang="en-US" dirty="0"/>
              <a:t>Not Reporting – number of nodes that are not reporting Chef data</a:t>
            </a:r>
          </a:p>
          <a:p>
            <a:pPr lvl="1"/>
            <a:r>
              <a:rPr lang="en-US" dirty="0"/>
              <a:t>Out of Scope – number of nodes identified as being out of scope, this includes appliances, specific product groups, mainframe servers and specific server vendors (SUN, IBM, HP)</a:t>
            </a:r>
          </a:p>
          <a:p>
            <a:pPr lvl="1"/>
            <a:r>
              <a:rPr lang="en-US" dirty="0"/>
              <a:t>Total Nodes – number of nodes identified in Asset Inventory System for the Spec Owner</a:t>
            </a:r>
          </a:p>
        </p:txBody>
      </p:sp>
    </p:spTree>
    <p:extLst>
      <p:ext uri="{BB962C8B-B14F-4D97-AF65-F5344CB8AC3E}">
        <p14:creationId xmlns:p14="http://schemas.microsoft.com/office/powerpoint/2010/main" val="28357647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Director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endParaRPr lang="en-US" dirty="0"/>
          </a:p>
          <a:p>
            <a:pPr lvl="1"/>
            <a:endParaRPr lang="en-US" dirty="0"/>
          </a:p>
        </p:txBody>
      </p:sp>
      <p:pic>
        <p:nvPicPr>
          <p:cNvPr id="4" name="Picture 3">
            <a:extLst>
              <a:ext uri="{FF2B5EF4-FFF2-40B4-BE49-F238E27FC236}">
                <a16:creationId xmlns:a16="http://schemas.microsoft.com/office/drawing/2014/main" id="{4A51610C-9C99-4A21-995F-9260AB8F6C62}"/>
              </a:ext>
            </a:extLst>
          </p:cNvPr>
          <p:cNvPicPr>
            <a:picLocks noChangeAspect="1"/>
          </p:cNvPicPr>
          <p:nvPr/>
        </p:nvPicPr>
        <p:blipFill>
          <a:blip r:embed="rId2"/>
          <a:stretch>
            <a:fillRect/>
          </a:stretch>
        </p:blipFill>
        <p:spPr>
          <a:xfrm>
            <a:off x="381000" y="1752600"/>
            <a:ext cx="8656788" cy="3552751"/>
          </a:xfrm>
          <a:prstGeom prst="rect">
            <a:avLst/>
          </a:prstGeom>
        </p:spPr>
      </p:pic>
    </p:spTree>
    <p:extLst>
      <p:ext uri="{BB962C8B-B14F-4D97-AF65-F5344CB8AC3E}">
        <p14:creationId xmlns:p14="http://schemas.microsoft.com/office/powerpoint/2010/main" val="2431280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Product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r>
              <a:rPr lang="en-US" dirty="0"/>
              <a:t>The Product Scorecard summarizes data at the Product and Function level</a:t>
            </a:r>
          </a:p>
          <a:p>
            <a:r>
              <a:rPr lang="en-US" dirty="0"/>
              <a:t>Users can filter the data to display PCI data (Class A/B) or All Classes</a:t>
            </a:r>
          </a:p>
          <a:p>
            <a:r>
              <a:rPr lang="en-US" dirty="0"/>
              <a:t>Additional filters include viewing reporting based on a status of Unassigned, Not Reporting or Failing</a:t>
            </a:r>
          </a:p>
          <a:p>
            <a:r>
              <a:rPr lang="en-US" dirty="0"/>
              <a:t>The results can be exported to Excel</a:t>
            </a:r>
          </a:p>
          <a:p>
            <a:endParaRPr lang="en-US" dirty="0"/>
          </a:p>
          <a:p>
            <a:pPr lvl="1"/>
            <a:endParaRPr lang="en-US" dirty="0"/>
          </a:p>
        </p:txBody>
      </p:sp>
    </p:spTree>
    <p:extLst>
      <p:ext uri="{BB962C8B-B14F-4D97-AF65-F5344CB8AC3E}">
        <p14:creationId xmlns:p14="http://schemas.microsoft.com/office/powerpoint/2010/main" val="3086353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Product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772400" cy="5267236"/>
          </a:xfrm>
        </p:spPr>
        <p:txBody>
          <a:bodyPr>
            <a:normAutofit fontScale="92500" lnSpcReduction="10000"/>
          </a:bodyPr>
          <a:lstStyle/>
          <a:p>
            <a:r>
              <a:rPr lang="en-US" dirty="0"/>
              <a:t>Field definitions</a:t>
            </a:r>
          </a:p>
          <a:p>
            <a:pPr lvl="1"/>
            <a:r>
              <a:rPr lang="en-US" dirty="0"/>
              <a:t>Product – Product assigned in Asset Inventory System</a:t>
            </a:r>
          </a:p>
          <a:p>
            <a:pPr lvl="1"/>
            <a:r>
              <a:rPr lang="en-US" dirty="0"/>
              <a:t>Function – Function assigned in Asset Inventory System</a:t>
            </a:r>
          </a:p>
          <a:p>
            <a:pPr lvl="1"/>
            <a:r>
              <a:rPr lang="en-US" dirty="0"/>
              <a:t>Director – the Director of the Owner</a:t>
            </a:r>
          </a:p>
          <a:p>
            <a:pPr lvl="1"/>
            <a:r>
              <a:rPr lang="en-US" dirty="0"/>
              <a:t>Owner – the employee listed as the owner for the spec</a:t>
            </a:r>
          </a:p>
          <a:p>
            <a:pPr lvl="1"/>
            <a:r>
              <a:rPr lang="en-US" dirty="0"/>
              <a:t>Specs – number of specifications for a given owner</a:t>
            </a:r>
          </a:p>
          <a:p>
            <a:pPr lvl="1"/>
            <a:r>
              <a:rPr lang="en-US" dirty="0"/>
              <a:t>Assigned Nodes – number of nodes assigned to a specification</a:t>
            </a:r>
          </a:p>
          <a:p>
            <a:pPr lvl="1"/>
            <a:r>
              <a:rPr lang="en-US" dirty="0"/>
              <a:t>Unassigned Nodes - number of nodes not assigned to a specification</a:t>
            </a:r>
          </a:p>
          <a:p>
            <a:pPr lvl="1"/>
            <a:r>
              <a:rPr lang="en-US" dirty="0"/>
              <a:t>Passing Nodes – number of nodes passing the compliance tests</a:t>
            </a:r>
          </a:p>
          <a:p>
            <a:pPr lvl="1"/>
            <a:r>
              <a:rPr lang="en-US" dirty="0"/>
              <a:t>Failing Nodes – number of nodes failing the compliance tests</a:t>
            </a:r>
          </a:p>
          <a:p>
            <a:pPr lvl="1"/>
            <a:r>
              <a:rPr lang="en-US" dirty="0"/>
              <a:t>Not Reporting – number of nodes that are not reporting Chef data</a:t>
            </a:r>
          </a:p>
          <a:p>
            <a:pPr lvl="1"/>
            <a:r>
              <a:rPr lang="en-US" dirty="0"/>
              <a:t>Out of Scope – number of nodes identified as being out of scope, this includes appliances, specific product groups, mainframe servers and specific server vendors (SUN, IBM, HP)</a:t>
            </a:r>
          </a:p>
          <a:p>
            <a:pPr lvl="1"/>
            <a:r>
              <a:rPr lang="en-US" dirty="0"/>
              <a:t>Total Nodes – number of nodes identified in Asset Inventory System for the Spec Owner</a:t>
            </a:r>
          </a:p>
        </p:txBody>
      </p:sp>
    </p:spTree>
    <p:extLst>
      <p:ext uri="{BB962C8B-B14F-4D97-AF65-F5344CB8AC3E}">
        <p14:creationId xmlns:p14="http://schemas.microsoft.com/office/powerpoint/2010/main" val="3494490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Product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endParaRPr lang="en-US" dirty="0"/>
          </a:p>
          <a:p>
            <a:pPr lvl="1"/>
            <a:endParaRPr lang="en-US" dirty="0"/>
          </a:p>
        </p:txBody>
      </p:sp>
      <p:pic>
        <p:nvPicPr>
          <p:cNvPr id="5" name="Picture 4">
            <a:extLst>
              <a:ext uri="{FF2B5EF4-FFF2-40B4-BE49-F238E27FC236}">
                <a16:creationId xmlns:a16="http://schemas.microsoft.com/office/drawing/2014/main" id="{7D54C5A0-64E1-46F9-8C04-1B45F66715EF}"/>
              </a:ext>
            </a:extLst>
          </p:cNvPr>
          <p:cNvPicPr>
            <a:picLocks noChangeAspect="1"/>
          </p:cNvPicPr>
          <p:nvPr/>
        </p:nvPicPr>
        <p:blipFill>
          <a:blip r:embed="rId2"/>
          <a:stretch>
            <a:fillRect/>
          </a:stretch>
        </p:blipFill>
        <p:spPr>
          <a:xfrm>
            <a:off x="335089" y="1828800"/>
            <a:ext cx="8473821" cy="3309763"/>
          </a:xfrm>
          <a:prstGeom prst="rect">
            <a:avLst/>
          </a:prstGeom>
        </p:spPr>
      </p:pic>
    </p:spTree>
    <p:extLst>
      <p:ext uri="{BB962C8B-B14F-4D97-AF65-F5344CB8AC3E}">
        <p14:creationId xmlns:p14="http://schemas.microsoft.com/office/powerpoint/2010/main" val="20864167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Platform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r>
              <a:rPr lang="en-US" dirty="0"/>
              <a:t>The Platform Scorecard displays data for the Operating System Specifications</a:t>
            </a:r>
          </a:p>
          <a:p>
            <a:r>
              <a:rPr lang="en-US" dirty="0"/>
              <a:t>Filters to easily identify conditions</a:t>
            </a:r>
          </a:p>
          <a:p>
            <a:r>
              <a:rPr lang="en-US" dirty="0"/>
              <a:t>The results can be exported to Excel</a:t>
            </a:r>
          </a:p>
          <a:p>
            <a:endParaRPr lang="en-US" dirty="0"/>
          </a:p>
          <a:p>
            <a:pPr lvl="1"/>
            <a:endParaRPr lang="en-US" dirty="0"/>
          </a:p>
        </p:txBody>
      </p:sp>
      <p:pic>
        <p:nvPicPr>
          <p:cNvPr id="5" name="Picture 4">
            <a:extLst>
              <a:ext uri="{FF2B5EF4-FFF2-40B4-BE49-F238E27FC236}">
                <a16:creationId xmlns:a16="http://schemas.microsoft.com/office/drawing/2014/main" id="{0DA6C3AC-AD7B-4EB7-A9B4-A405A8867022}"/>
              </a:ext>
            </a:extLst>
          </p:cNvPr>
          <p:cNvPicPr>
            <a:picLocks noChangeAspect="1"/>
          </p:cNvPicPr>
          <p:nvPr/>
        </p:nvPicPr>
        <p:blipFill>
          <a:blip r:embed="rId2"/>
          <a:stretch>
            <a:fillRect/>
          </a:stretch>
        </p:blipFill>
        <p:spPr>
          <a:xfrm>
            <a:off x="464987" y="2895600"/>
            <a:ext cx="8214026" cy="3437146"/>
          </a:xfrm>
          <a:prstGeom prst="rect">
            <a:avLst/>
          </a:prstGeom>
        </p:spPr>
      </p:pic>
    </p:spTree>
    <p:extLst>
      <p:ext uri="{BB962C8B-B14F-4D97-AF65-F5344CB8AC3E}">
        <p14:creationId xmlns:p14="http://schemas.microsoft.com/office/powerpoint/2010/main" val="234569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Accessing ACT</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295400"/>
            <a:ext cx="7543800" cy="4525963"/>
          </a:xfrm>
        </p:spPr>
        <p:txBody>
          <a:bodyPr/>
          <a:lstStyle/>
          <a:p>
            <a:r>
              <a:rPr lang="en-US" dirty="0"/>
              <a:t>Home page Dashboard includes the following areas:</a:t>
            </a:r>
          </a:p>
          <a:p>
            <a:pPr lvl="1"/>
            <a:r>
              <a:rPr lang="en-US" dirty="0"/>
              <a:t>Graphing by In Scope, Failing status values, Out of Scope values</a:t>
            </a:r>
          </a:p>
          <a:p>
            <a:pPr lvl="1"/>
            <a:r>
              <a:rPr lang="en-US" dirty="0"/>
              <a:t>Compliance Over Time for PCI categorized servers</a:t>
            </a:r>
          </a:p>
          <a:p>
            <a:pPr lvl="1"/>
            <a:r>
              <a:rPr lang="en-US" dirty="0"/>
              <a:t>Director Score for PCI categorized server status values</a:t>
            </a:r>
          </a:p>
          <a:p>
            <a:pPr lvl="1"/>
            <a:r>
              <a:rPr lang="en-US" dirty="0"/>
              <a:t>Top Offenders within the last 24 Hours (PCI)</a:t>
            </a:r>
          </a:p>
          <a:p>
            <a:pPr lvl="1"/>
            <a:r>
              <a:rPr lang="en-US" dirty="0"/>
              <a:t>Operating System Specification Spread</a:t>
            </a:r>
          </a:p>
          <a:p>
            <a:pPr lvl="1"/>
            <a:r>
              <a:rPr lang="en-US" dirty="0"/>
              <a:t>Product – Function Application Specification Spread</a:t>
            </a:r>
            <a:br>
              <a:rPr lang="en-US" dirty="0"/>
            </a:br>
            <a:endParaRPr lang="en-US" dirty="0"/>
          </a:p>
        </p:txBody>
      </p:sp>
      <p:pic>
        <p:nvPicPr>
          <p:cNvPr id="8" name="Picture 7">
            <a:extLst>
              <a:ext uri="{FF2B5EF4-FFF2-40B4-BE49-F238E27FC236}">
                <a16:creationId xmlns:a16="http://schemas.microsoft.com/office/drawing/2014/main" id="{4A6781A8-9861-4B63-96AE-8C337DD08945}"/>
              </a:ext>
            </a:extLst>
          </p:cNvPr>
          <p:cNvPicPr>
            <a:picLocks noChangeAspect="1"/>
          </p:cNvPicPr>
          <p:nvPr/>
        </p:nvPicPr>
        <p:blipFill>
          <a:blip r:embed="rId2"/>
          <a:stretch>
            <a:fillRect/>
          </a:stretch>
        </p:blipFill>
        <p:spPr>
          <a:xfrm>
            <a:off x="1790700" y="3954204"/>
            <a:ext cx="5562600" cy="2635689"/>
          </a:xfrm>
          <a:prstGeom prst="rect">
            <a:avLst/>
          </a:prstGeom>
        </p:spPr>
      </p:pic>
    </p:spTree>
    <p:extLst>
      <p:ext uri="{BB962C8B-B14F-4D97-AF65-F5344CB8AC3E}">
        <p14:creationId xmlns:p14="http://schemas.microsoft.com/office/powerpoint/2010/main" val="8270353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Platform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772400" cy="5267236"/>
          </a:xfrm>
        </p:spPr>
        <p:txBody>
          <a:bodyPr>
            <a:normAutofit/>
          </a:bodyPr>
          <a:lstStyle/>
          <a:p>
            <a:r>
              <a:rPr lang="en-US" dirty="0"/>
              <a:t>Field definitions</a:t>
            </a:r>
          </a:p>
          <a:p>
            <a:pPr lvl="1"/>
            <a:r>
              <a:rPr lang="en-US" dirty="0"/>
              <a:t>Spec Name – Name of the OS Spec</a:t>
            </a:r>
          </a:p>
          <a:p>
            <a:pPr lvl="1"/>
            <a:r>
              <a:rPr lang="en-US" dirty="0"/>
              <a:t>Owner – the employee listed as the owner for the spec</a:t>
            </a:r>
          </a:p>
          <a:p>
            <a:pPr lvl="1"/>
            <a:r>
              <a:rPr lang="en-US" dirty="0"/>
              <a:t>OS – name of the Operating System entered on the OS Spec</a:t>
            </a:r>
          </a:p>
          <a:p>
            <a:pPr lvl="1"/>
            <a:r>
              <a:rPr lang="en-US" dirty="0"/>
              <a:t>Version – version number of the Operating System entered on the OS Spec</a:t>
            </a:r>
          </a:p>
          <a:p>
            <a:pPr lvl="1"/>
            <a:r>
              <a:rPr lang="en-US" dirty="0"/>
              <a:t># Nodes – number of nodes assigned to a specification</a:t>
            </a:r>
          </a:p>
          <a:p>
            <a:pPr lvl="1"/>
            <a:r>
              <a:rPr lang="en-US" dirty="0"/>
              <a:t># App Specs – number of App Specs using the specific OS Spec </a:t>
            </a:r>
          </a:p>
        </p:txBody>
      </p:sp>
    </p:spTree>
    <p:extLst>
      <p:ext uri="{BB962C8B-B14F-4D97-AF65-F5344CB8AC3E}">
        <p14:creationId xmlns:p14="http://schemas.microsoft.com/office/powerpoint/2010/main" val="1944967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Owner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543800" cy="4525963"/>
          </a:xfrm>
        </p:spPr>
        <p:txBody>
          <a:bodyPr/>
          <a:lstStyle/>
          <a:p>
            <a:r>
              <a:rPr lang="en-US" dirty="0"/>
              <a:t>The Owner Scorecard displays data for the Application Specifications for a given Owner</a:t>
            </a:r>
          </a:p>
          <a:p>
            <a:r>
              <a:rPr lang="en-US" dirty="0"/>
              <a:t>Users can search for an Employee by name</a:t>
            </a:r>
          </a:p>
          <a:p>
            <a:r>
              <a:rPr lang="en-US" dirty="0"/>
              <a:t>The results can be exported to Excel</a:t>
            </a:r>
          </a:p>
          <a:p>
            <a:endParaRPr lang="en-US" dirty="0"/>
          </a:p>
          <a:p>
            <a:pPr lvl="1"/>
            <a:endParaRPr lang="en-US" dirty="0"/>
          </a:p>
        </p:txBody>
      </p:sp>
      <p:pic>
        <p:nvPicPr>
          <p:cNvPr id="4" name="Picture 3">
            <a:extLst>
              <a:ext uri="{FF2B5EF4-FFF2-40B4-BE49-F238E27FC236}">
                <a16:creationId xmlns:a16="http://schemas.microsoft.com/office/drawing/2014/main" id="{BBA313CB-16B7-4B62-AAF4-0245CEE2F2FE}"/>
              </a:ext>
            </a:extLst>
          </p:cNvPr>
          <p:cNvPicPr>
            <a:picLocks noChangeAspect="1"/>
          </p:cNvPicPr>
          <p:nvPr/>
        </p:nvPicPr>
        <p:blipFill>
          <a:blip r:embed="rId2"/>
          <a:stretch>
            <a:fillRect/>
          </a:stretch>
        </p:blipFill>
        <p:spPr>
          <a:xfrm>
            <a:off x="342900" y="2819400"/>
            <a:ext cx="8458200" cy="3184022"/>
          </a:xfrm>
          <a:prstGeom prst="rect">
            <a:avLst/>
          </a:prstGeom>
        </p:spPr>
      </p:pic>
    </p:spTree>
    <p:extLst>
      <p:ext uri="{BB962C8B-B14F-4D97-AF65-F5344CB8AC3E}">
        <p14:creationId xmlns:p14="http://schemas.microsoft.com/office/powerpoint/2010/main" val="1752997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421E-D533-4DE5-BA6A-ED53022480E0}"/>
              </a:ext>
            </a:extLst>
          </p:cNvPr>
          <p:cNvSpPr>
            <a:spLocks noGrp="1"/>
          </p:cNvSpPr>
          <p:nvPr>
            <p:ph type="title"/>
          </p:nvPr>
        </p:nvSpPr>
        <p:spPr/>
        <p:txBody>
          <a:bodyPr/>
          <a:lstStyle/>
          <a:p>
            <a:r>
              <a:rPr lang="en-US" dirty="0"/>
              <a:t>Owner Scorecard</a:t>
            </a:r>
          </a:p>
        </p:txBody>
      </p:sp>
      <p:sp>
        <p:nvSpPr>
          <p:cNvPr id="3" name="Content Placeholder 2">
            <a:extLst>
              <a:ext uri="{FF2B5EF4-FFF2-40B4-BE49-F238E27FC236}">
                <a16:creationId xmlns:a16="http://schemas.microsoft.com/office/drawing/2014/main" id="{C65EF3EB-4901-4355-B5F0-4EF19384894E}"/>
              </a:ext>
            </a:extLst>
          </p:cNvPr>
          <p:cNvSpPr>
            <a:spLocks noGrp="1"/>
          </p:cNvSpPr>
          <p:nvPr>
            <p:ph idx="1"/>
          </p:nvPr>
        </p:nvSpPr>
        <p:spPr>
          <a:xfrm>
            <a:off x="990600" y="1057364"/>
            <a:ext cx="7772400" cy="5267236"/>
          </a:xfrm>
        </p:spPr>
        <p:txBody>
          <a:bodyPr>
            <a:normAutofit fontScale="85000" lnSpcReduction="10000"/>
          </a:bodyPr>
          <a:lstStyle/>
          <a:p>
            <a:r>
              <a:rPr lang="en-US" dirty="0"/>
              <a:t>Field definitions</a:t>
            </a:r>
          </a:p>
          <a:p>
            <a:pPr lvl="1"/>
            <a:r>
              <a:rPr lang="en-US" dirty="0"/>
              <a:t>Build Spec – Name of the Application Spec</a:t>
            </a:r>
          </a:p>
          <a:p>
            <a:pPr lvl="1"/>
            <a:r>
              <a:rPr lang="en-US" dirty="0"/>
              <a:t>Platform – name of the Platform System entered on the OS Spec</a:t>
            </a:r>
          </a:p>
          <a:p>
            <a:pPr lvl="1"/>
            <a:r>
              <a:rPr lang="en-US" dirty="0"/>
              <a:t>Nodes </a:t>
            </a:r>
          </a:p>
          <a:p>
            <a:pPr lvl="2"/>
            <a:r>
              <a:rPr lang="en-US" dirty="0"/>
              <a:t>Passing – number of nodes passing the compliance tests</a:t>
            </a:r>
          </a:p>
          <a:p>
            <a:pPr lvl="2"/>
            <a:r>
              <a:rPr lang="en-US" dirty="0"/>
              <a:t>Failing – number of nodes failing the compliance tests</a:t>
            </a:r>
          </a:p>
          <a:p>
            <a:pPr lvl="2"/>
            <a:r>
              <a:rPr lang="en-US" dirty="0"/>
              <a:t>Total – Passing + Failing</a:t>
            </a:r>
          </a:p>
          <a:p>
            <a:pPr lvl="1"/>
            <a:r>
              <a:rPr lang="en-US" dirty="0"/>
              <a:t>Software</a:t>
            </a:r>
          </a:p>
          <a:p>
            <a:pPr lvl="2"/>
            <a:r>
              <a:rPr lang="en-US" dirty="0"/>
              <a:t>OS – number of Linux Packages or Windows Features &amp; Applications entered in the OS Spec associated to the App Spec</a:t>
            </a:r>
          </a:p>
          <a:p>
            <a:pPr lvl="2"/>
            <a:r>
              <a:rPr lang="en-US" dirty="0"/>
              <a:t>App – number of Linux Packages or Windows Features &amp; Applications entered in the App Spec</a:t>
            </a:r>
          </a:p>
          <a:p>
            <a:pPr lvl="1"/>
            <a:r>
              <a:rPr lang="en-US" dirty="0"/>
              <a:t>Unjustified</a:t>
            </a:r>
          </a:p>
          <a:p>
            <a:pPr lvl="2"/>
            <a:r>
              <a:rPr lang="en-US" dirty="0"/>
              <a:t>OS – number of Linux Packages or Windows Features &amp; Applications entered in the OS Spec associated to the App Spec that do not have a justification assigned</a:t>
            </a:r>
          </a:p>
          <a:p>
            <a:pPr lvl="2"/>
            <a:r>
              <a:rPr lang="en-US" dirty="0"/>
              <a:t>App – number of Linux Packages or Windows Features &amp; Applications entered in the App Spec that do not have a justification assigned</a:t>
            </a:r>
          </a:p>
          <a:p>
            <a:pPr lvl="1"/>
            <a:r>
              <a:rPr lang="en-US" dirty="0"/>
              <a:t>Ports</a:t>
            </a:r>
          </a:p>
          <a:p>
            <a:pPr lvl="2"/>
            <a:r>
              <a:rPr lang="en-US" dirty="0"/>
              <a:t>OS – number of Ports entered in the OS Spec associated to the App Spec</a:t>
            </a:r>
          </a:p>
          <a:p>
            <a:pPr lvl="2"/>
            <a:r>
              <a:rPr lang="en-US" dirty="0"/>
              <a:t>App – number of Ports entered in the App Spec</a:t>
            </a:r>
          </a:p>
        </p:txBody>
      </p:sp>
    </p:spTree>
    <p:extLst>
      <p:ext uri="{BB962C8B-B14F-4D97-AF65-F5344CB8AC3E}">
        <p14:creationId xmlns:p14="http://schemas.microsoft.com/office/powerpoint/2010/main" val="401958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197-72EB-4847-AB46-CC071D9A4078}"/>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C50CA81-F492-4EC4-977F-81158CE1934D}"/>
              </a:ext>
            </a:extLst>
          </p:cNvPr>
          <p:cNvSpPr>
            <a:spLocks noGrp="1"/>
          </p:cNvSpPr>
          <p:nvPr>
            <p:ph idx="1"/>
          </p:nvPr>
        </p:nvSpPr>
        <p:spPr/>
        <p:txBody>
          <a:bodyPr/>
          <a:lstStyle/>
          <a:p>
            <a:r>
              <a:rPr lang="en-US" dirty="0"/>
              <a:t>In Scope, Failing and Out of Scope</a:t>
            </a:r>
          </a:p>
          <a:p>
            <a:pPr lvl="1"/>
            <a:r>
              <a:rPr lang="en-US" b="1" u="sng" dirty="0"/>
              <a:t>In Scope </a:t>
            </a:r>
            <a:r>
              <a:rPr lang="en-US" dirty="0"/>
              <a:t>illustrates the current Passing</a:t>
            </a:r>
            <a:br>
              <a:rPr lang="en-US" dirty="0"/>
            </a:br>
            <a:r>
              <a:rPr lang="en-US" dirty="0"/>
              <a:t>percentage for servers categorized as </a:t>
            </a:r>
            <a:br>
              <a:rPr lang="en-US" dirty="0"/>
            </a:br>
            <a:r>
              <a:rPr lang="en-US" dirty="0"/>
              <a:t>PCI and another for all Nodes/Servers</a:t>
            </a:r>
          </a:p>
          <a:p>
            <a:pPr lvl="1"/>
            <a:endParaRPr lang="en-US" b="1" u="sng" dirty="0"/>
          </a:p>
          <a:p>
            <a:pPr lvl="1"/>
            <a:r>
              <a:rPr lang="en-US" b="1" u="sng" dirty="0"/>
              <a:t>Failing</a:t>
            </a:r>
            <a:r>
              <a:rPr lang="en-US" dirty="0"/>
              <a:t> illustrates the number of Nodes/</a:t>
            </a:r>
            <a:br>
              <a:rPr lang="en-US" dirty="0"/>
            </a:br>
            <a:r>
              <a:rPr lang="en-US" dirty="0"/>
              <a:t>Servers that are not passing the compliance</a:t>
            </a:r>
            <a:br>
              <a:rPr lang="en-US" dirty="0"/>
            </a:br>
            <a:r>
              <a:rPr lang="en-US" dirty="0"/>
              <a:t>process</a:t>
            </a:r>
          </a:p>
          <a:p>
            <a:pPr lvl="1"/>
            <a:endParaRPr lang="en-US" b="1" u="sng" dirty="0"/>
          </a:p>
          <a:p>
            <a:pPr lvl="1"/>
            <a:r>
              <a:rPr lang="en-US" b="1" u="sng" dirty="0"/>
              <a:t>Out of Scope</a:t>
            </a:r>
            <a:r>
              <a:rPr lang="en-US" dirty="0"/>
              <a:t> illustrates the number of Nodes/</a:t>
            </a:r>
            <a:br>
              <a:rPr lang="en-US" dirty="0"/>
            </a:br>
            <a:r>
              <a:rPr lang="en-US" dirty="0"/>
              <a:t>Servers that do not run the compliance</a:t>
            </a:r>
            <a:br>
              <a:rPr lang="en-US" dirty="0"/>
            </a:br>
            <a:r>
              <a:rPr lang="en-US" dirty="0"/>
              <a:t>process</a:t>
            </a:r>
            <a:endParaRPr lang="en-US" b="1" u="sng" dirty="0"/>
          </a:p>
        </p:txBody>
      </p:sp>
      <p:pic>
        <p:nvPicPr>
          <p:cNvPr id="6" name="Picture 5">
            <a:extLst>
              <a:ext uri="{FF2B5EF4-FFF2-40B4-BE49-F238E27FC236}">
                <a16:creationId xmlns:a16="http://schemas.microsoft.com/office/drawing/2014/main" id="{EEF63E26-EB71-4B06-B31A-E443EB5AC79B}"/>
              </a:ext>
            </a:extLst>
          </p:cNvPr>
          <p:cNvPicPr>
            <a:picLocks noChangeAspect="1"/>
          </p:cNvPicPr>
          <p:nvPr/>
        </p:nvPicPr>
        <p:blipFill rotWithShape="1">
          <a:blip r:embed="rId2"/>
          <a:srcRect t="15981" r="66216" b="55205"/>
          <a:stretch/>
        </p:blipFill>
        <p:spPr>
          <a:xfrm>
            <a:off x="6400800" y="1676400"/>
            <a:ext cx="1905000" cy="1511300"/>
          </a:xfrm>
          <a:prstGeom prst="rect">
            <a:avLst/>
          </a:prstGeom>
        </p:spPr>
      </p:pic>
      <p:pic>
        <p:nvPicPr>
          <p:cNvPr id="7" name="Picture 6">
            <a:extLst>
              <a:ext uri="{FF2B5EF4-FFF2-40B4-BE49-F238E27FC236}">
                <a16:creationId xmlns:a16="http://schemas.microsoft.com/office/drawing/2014/main" id="{613230CF-E152-4775-A37A-2DC10E6142D0}"/>
              </a:ext>
            </a:extLst>
          </p:cNvPr>
          <p:cNvPicPr>
            <a:picLocks noChangeAspect="1"/>
          </p:cNvPicPr>
          <p:nvPr/>
        </p:nvPicPr>
        <p:blipFill rotWithShape="1">
          <a:blip r:embed="rId2"/>
          <a:srcRect l="67568" t="17352" b="55205"/>
          <a:stretch/>
        </p:blipFill>
        <p:spPr>
          <a:xfrm>
            <a:off x="6477000" y="4724400"/>
            <a:ext cx="1828800" cy="1439408"/>
          </a:xfrm>
          <a:prstGeom prst="rect">
            <a:avLst/>
          </a:prstGeom>
        </p:spPr>
      </p:pic>
      <p:pic>
        <p:nvPicPr>
          <p:cNvPr id="8" name="Picture 7">
            <a:extLst>
              <a:ext uri="{FF2B5EF4-FFF2-40B4-BE49-F238E27FC236}">
                <a16:creationId xmlns:a16="http://schemas.microsoft.com/office/drawing/2014/main" id="{A85D8E09-5A35-4E89-B486-49D652DA416F}"/>
              </a:ext>
            </a:extLst>
          </p:cNvPr>
          <p:cNvPicPr>
            <a:picLocks noChangeAspect="1"/>
          </p:cNvPicPr>
          <p:nvPr/>
        </p:nvPicPr>
        <p:blipFill rotWithShape="1">
          <a:blip r:embed="rId2"/>
          <a:srcRect l="35135" t="17981" r="33784" b="55205"/>
          <a:stretch/>
        </p:blipFill>
        <p:spPr>
          <a:xfrm>
            <a:off x="6515100" y="3096214"/>
            <a:ext cx="1752600" cy="1406389"/>
          </a:xfrm>
          <a:prstGeom prst="rect">
            <a:avLst/>
          </a:prstGeom>
        </p:spPr>
      </p:pic>
    </p:spTree>
    <p:extLst>
      <p:ext uri="{BB962C8B-B14F-4D97-AF65-F5344CB8AC3E}">
        <p14:creationId xmlns:p14="http://schemas.microsoft.com/office/powerpoint/2010/main" val="317623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197-72EB-4847-AB46-CC071D9A4078}"/>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C50CA81-F492-4EC4-977F-81158CE1934D}"/>
              </a:ext>
            </a:extLst>
          </p:cNvPr>
          <p:cNvSpPr>
            <a:spLocks noGrp="1"/>
          </p:cNvSpPr>
          <p:nvPr>
            <p:ph idx="1"/>
          </p:nvPr>
        </p:nvSpPr>
        <p:spPr>
          <a:xfrm>
            <a:off x="533400" y="1341437"/>
            <a:ext cx="8229600" cy="4525963"/>
          </a:xfrm>
        </p:spPr>
        <p:txBody>
          <a:bodyPr/>
          <a:lstStyle/>
          <a:p>
            <a:r>
              <a:rPr lang="en-US" dirty="0"/>
              <a:t>Compliance Over Time (PCI)</a:t>
            </a:r>
          </a:p>
          <a:p>
            <a:pPr lvl="1"/>
            <a:r>
              <a:rPr lang="en-US" dirty="0"/>
              <a:t>Illustrates the number of passing vs. failing servers over a 2 week period (default view)</a:t>
            </a:r>
          </a:p>
          <a:p>
            <a:pPr lvl="1"/>
            <a:r>
              <a:rPr lang="en-US" dirty="0"/>
              <a:t>Users can adjust the time period to reflect data from 1 to 4 weeks and if they want to see PCI only or all server classifications</a:t>
            </a:r>
          </a:p>
          <a:p>
            <a:pPr lvl="1"/>
            <a:r>
              <a:rPr lang="en-US" dirty="0"/>
              <a:t>The graph can also be updated to display a single Director or Owner by entering the name in the text box</a:t>
            </a:r>
          </a:p>
          <a:p>
            <a:pPr lvl="1"/>
            <a:endParaRPr lang="en-US" dirty="0"/>
          </a:p>
        </p:txBody>
      </p:sp>
      <p:pic>
        <p:nvPicPr>
          <p:cNvPr id="6" name="Picture 5">
            <a:extLst>
              <a:ext uri="{FF2B5EF4-FFF2-40B4-BE49-F238E27FC236}">
                <a16:creationId xmlns:a16="http://schemas.microsoft.com/office/drawing/2014/main" id="{EEF63E26-EB71-4B06-B31A-E443EB5AC79B}"/>
              </a:ext>
            </a:extLst>
          </p:cNvPr>
          <p:cNvPicPr>
            <a:picLocks noChangeAspect="1"/>
          </p:cNvPicPr>
          <p:nvPr/>
        </p:nvPicPr>
        <p:blipFill rotWithShape="1">
          <a:blip r:embed="rId2"/>
          <a:srcRect t="46587" b="5034"/>
          <a:stretch/>
        </p:blipFill>
        <p:spPr>
          <a:xfrm>
            <a:off x="1828800" y="3886200"/>
            <a:ext cx="5486400" cy="2468880"/>
          </a:xfrm>
          <a:prstGeom prst="rect">
            <a:avLst/>
          </a:prstGeom>
        </p:spPr>
      </p:pic>
    </p:spTree>
    <p:extLst>
      <p:ext uri="{BB962C8B-B14F-4D97-AF65-F5344CB8AC3E}">
        <p14:creationId xmlns:p14="http://schemas.microsoft.com/office/powerpoint/2010/main" val="2328936130"/>
      </p:ext>
    </p:extLst>
  </p:cSld>
  <p:clrMapOvr>
    <a:masterClrMapping/>
  </p:clrMapOvr>
</p:sld>
</file>

<file path=ppt/theme/theme1.xml><?xml version="1.0" encoding="utf-8"?>
<a:theme xmlns:a="http://schemas.openxmlformats.org/drawingml/2006/main" name="CSG PowerPoint Template 2010">
  <a:themeElements>
    <a:clrScheme name="CSG Theme Colors_PowerPoint">
      <a:dk1>
        <a:srgbClr val="000000"/>
      </a:dk1>
      <a:lt1>
        <a:srgbClr val="FFFFFF"/>
      </a:lt1>
      <a:dk2>
        <a:srgbClr val="FFFFFF"/>
      </a:dk2>
      <a:lt2>
        <a:srgbClr val="FFFFFF"/>
      </a:lt2>
      <a:accent1>
        <a:srgbClr val="D61C18"/>
      </a:accent1>
      <a:accent2>
        <a:srgbClr val="859219"/>
      </a:accent2>
      <a:accent3>
        <a:srgbClr val="0D8A99"/>
      </a:accent3>
      <a:accent4>
        <a:srgbClr val="DB6B10"/>
      </a:accent4>
      <a:accent5>
        <a:srgbClr val="5B717D"/>
      </a:accent5>
      <a:accent6>
        <a:srgbClr val="80A1B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469DB7DC3C640F4FA3B2E81BA5C0E982" ma:contentTypeVersion="0" ma:contentTypeDescription="Create a new document." ma:contentTypeScope="" ma:versionID="850ae2ccea7a85fa54e763deb67a7cff">
  <xsd:schema xmlns:xsd="http://www.w3.org/2001/XMLSchema" xmlns:xs="http://www.w3.org/2001/XMLSchema" xmlns:p="http://schemas.microsoft.com/office/2006/metadata/properties" xmlns:ns2="57883613-97e4-482c-b0c9-1d5ff33e85d9" targetNamespace="http://schemas.microsoft.com/office/2006/metadata/properties" ma:root="true" ma:fieldsID="7cadd6bf2846bc05870e2cff8441b335" ns2:_="">
    <xsd:import namespace="57883613-97e4-482c-b0c9-1d5ff33e85d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883613-97e4-482c-b0c9-1d5ff33e85d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_dlc_DocId xmlns="57883613-97e4-482c-b0c9-1d5ff33e85d9">VAPHNAHRD523-28-27</_dlc_DocId>
    <_dlc_DocIdUrl xmlns="57883613-97e4-482c-b0c9-1d5ff33e85d9">
      <Url>http://insidecsg.csgsystems.com/sites/marketmgmt/UNCLE/_layouts/DocIdRedir.aspx?ID=VAPHNAHRD523-28-27</Url>
      <Description>VAPHNAHRD523-28-27</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46CAE2-7D4C-4319-9824-0E1E004DD928}">
  <ds:schemaRefs>
    <ds:schemaRef ds:uri="http://schemas.microsoft.com/sharepoint/events"/>
  </ds:schemaRefs>
</ds:datastoreItem>
</file>

<file path=customXml/itemProps2.xml><?xml version="1.0" encoding="utf-8"?>
<ds:datastoreItem xmlns:ds="http://schemas.openxmlformats.org/officeDocument/2006/customXml" ds:itemID="{A73A6120-01CD-4711-8B1E-5951964C0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883613-97e4-482c-b0c9-1d5ff33e85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92B5D3-AF6C-4CB0-ADD3-8AD3D7947B9E}">
  <ds:schemaRefs>
    <ds:schemaRef ds:uri="http://schemas.microsoft.com/office/2006/documentManagement/types"/>
    <ds:schemaRef ds:uri="http://purl.org/dc/dcmitype/"/>
    <ds:schemaRef ds:uri="57883613-97e4-482c-b0c9-1d5ff33e85d9"/>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F3AD7AE1-4193-45BC-AD9C-04E1500465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CSG PowerPoint Template 2010</Template>
  <TotalTime>1898</TotalTime>
  <Words>3520</Words>
  <Application>Microsoft Office PowerPoint</Application>
  <PresentationFormat>On-screen Show (4:3)</PresentationFormat>
  <Paragraphs>478</Paragraphs>
  <Slides>73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Courier New</vt:lpstr>
      <vt:lpstr>Wingdings</vt:lpstr>
      <vt:lpstr>CSG PowerPoint Template 2010</vt:lpstr>
      <vt:lpstr>ACT – Asset Compliance Tracker Overview</vt:lpstr>
      <vt:lpstr>Objectives:</vt:lpstr>
      <vt:lpstr>ACT!Now</vt:lpstr>
      <vt:lpstr>Navigating ACT</vt:lpstr>
      <vt:lpstr>Accessing ACT</vt:lpstr>
      <vt:lpstr>Accessing ACT</vt:lpstr>
      <vt:lpstr>Accessing ACT</vt:lpstr>
      <vt:lpstr>Dashboard</vt:lpstr>
      <vt:lpstr>Dashboard</vt:lpstr>
      <vt:lpstr>Dashboard</vt:lpstr>
      <vt:lpstr>Dashboard</vt:lpstr>
      <vt:lpstr>Dashboard</vt:lpstr>
      <vt:lpstr>Navigating in ACT</vt:lpstr>
      <vt:lpstr>Navigating in ACT</vt:lpstr>
      <vt:lpstr>Navigating in ACT</vt:lpstr>
      <vt:lpstr>Navigating in ACT</vt:lpstr>
      <vt:lpstr>Specifications</vt:lpstr>
      <vt:lpstr>Specifications</vt:lpstr>
      <vt:lpstr>Add New Spec</vt:lpstr>
      <vt:lpstr>Add new spec – Step 1</vt:lpstr>
      <vt:lpstr>Add new spec – Steps 2/3</vt:lpstr>
      <vt:lpstr>Add new spec – Steps 2/3</vt:lpstr>
      <vt:lpstr>Add new spec – Steps 2/3</vt:lpstr>
      <vt:lpstr>Add new spec – Steps 2/3</vt:lpstr>
      <vt:lpstr>Add new spec – Steps 2/3</vt:lpstr>
      <vt:lpstr>Add new spec – Steps 2/3</vt:lpstr>
      <vt:lpstr>Add new spec – Final step</vt:lpstr>
      <vt:lpstr>Add new spec – Final step</vt:lpstr>
      <vt:lpstr>Add new spec – Final step</vt:lpstr>
      <vt:lpstr>Add new spec – Final step</vt:lpstr>
      <vt:lpstr>Add new spec – Final step</vt:lpstr>
      <vt:lpstr>Search</vt:lpstr>
      <vt:lpstr>- Search</vt:lpstr>
      <vt:lpstr>Compliance Review</vt:lpstr>
      <vt:lpstr>Compliance Review</vt:lpstr>
      <vt:lpstr>Compliance Review</vt:lpstr>
      <vt:lpstr>Compliance Review</vt:lpstr>
      <vt:lpstr>Compliance Review</vt:lpstr>
      <vt:lpstr>Application – Assign Nodes</vt:lpstr>
      <vt:lpstr>Application – Assign Nodes</vt:lpstr>
      <vt:lpstr>Node Search</vt:lpstr>
      <vt:lpstr>Node Search</vt:lpstr>
      <vt:lpstr>Node Search</vt:lpstr>
      <vt:lpstr>Node Search</vt:lpstr>
      <vt:lpstr>Chef Compliance Report</vt:lpstr>
      <vt:lpstr>Email Notifications</vt:lpstr>
      <vt:lpstr>Email Notifications</vt:lpstr>
      <vt:lpstr>Unassigned Nodes Email Notification</vt:lpstr>
      <vt:lpstr>Compliance Failure Email Notification</vt:lpstr>
      <vt:lpstr>Nodes Not Reporting Email Notification</vt:lpstr>
      <vt:lpstr>Reporting</vt:lpstr>
      <vt:lpstr>Navigating in ACT</vt:lpstr>
      <vt:lpstr>Specs By Owner</vt:lpstr>
      <vt:lpstr>All Ports</vt:lpstr>
      <vt:lpstr>Assigned Nodes</vt:lpstr>
      <vt:lpstr>Not Reporting Nodes</vt:lpstr>
      <vt:lpstr>Nodes Excluded by Product</vt:lpstr>
      <vt:lpstr>Scorecards</vt:lpstr>
      <vt:lpstr>Scorecards</vt:lpstr>
      <vt:lpstr>Executive Scorecard</vt:lpstr>
      <vt:lpstr>Executive Scorecard</vt:lpstr>
      <vt:lpstr>Executive Scorecard</vt:lpstr>
      <vt:lpstr>Director Scorecard</vt:lpstr>
      <vt:lpstr>Director Scorecard</vt:lpstr>
      <vt:lpstr>Director Scorecard</vt:lpstr>
      <vt:lpstr>Product Scorecard</vt:lpstr>
      <vt:lpstr>Product Scorecard</vt:lpstr>
      <vt:lpstr>Product Scorecard</vt:lpstr>
      <vt:lpstr>Platform Scorecard</vt:lpstr>
      <vt:lpstr>Platform Scorecard</vt:lpstr>
      <vt:lpstr>Owner Scorecard</vt:lpstr>
      <vt:lpstr>Owner Scorecard</vt:lpstr>
      <vt:lpstr>Thank You!</vt:lpstr>
    </vt:vector>
  </TitlesOfParts>
  <Company>CSG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Kashyapa, Akanksha</dc:creator>
  <cp:lastModifiedBy>Mary Jo Jacob</cp:lastModifiedBy>
  <cp:revision>117</cp:revision>
  <cp:lastPrinted>2014-09-08T23:51:01Z</cp:lastPrinted>
  <dcterms:created xsi:type="dcterms:W3CDTF">2014-09-08T23:45:54Z</dcterms:created>
  <dcterms:modified xsi:type="dcterms:W3CDTF">2018-10-09T22:02:51Z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0x010100469DB7DC3C640F4FA3B2E81BA5C0E982</vt:lpwstr>
  </property>
  <property fmtid="{D5CDD505-2E9C-101B-9397-08002B2CF9AE}" pid="3" name="_dlc_DocIdItemGuid">
    <vt:lpwstr>396ad9f0-e7a4-488e-bd38-b2b12051bce1</vt:lpwstr>
  </property>
</Properties>
</file>