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64" r:id="rId5"/>
    <p:sldId id="277" r:id="rId6"/>
    <p:sldId id="263" r:id="rId7"/>
    <p:sldId id="274" r:id="rId8"/>
    <p:sldId id="266" r:id="rId9"/>
    <p:sldId id="268" r:id="rId10"/>
    <p:sldId id="270" r:id="rId11"/>
    <p:sldId id="269" r:id="rId12"/>
    <p:sldId id="275" r:id="rId13"/>
    <p:sldId id="272" r:id="rId14"/>
    <p:sldId id="273" r:id="rId15"/>
    <p:sldId id="278" r:id="rId16"/>
    <p:sldId id="276" r:id="rId17"/>
    <p:sldId id="279" r:id="rId18"/>
    <p:sldId id="261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67" d="100"/>
          <a:sy n="167" d="100"/>
        </p:scale>
        <p:origin x="-15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076C-7D4C-CD44-AA74-EE527B4F3720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B0B0-15EF-A04A-B927-CD766743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1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076C-7D4C-CD44-AA74-EE527B4F3720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B0B0-15EF-A04A-B927-CD766743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88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076C-7D4C-CD44-AA74-EE527B4F3720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B0B0-15EF-A04A-B927-CD766743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92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076C-7D4C-CD44-AA74-EE527B4F3720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B0B0-15EF-A04A-B927-CD766743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076C-7D4C-CD44-AA74-EE527B4F3720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B0B0-15EF-A04A-B927-CD766743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94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076C-7D4C-CD44-AA74-EE527B4F3720}" type="datetimeFigureOut">
              <a:rPr lang="en-US" smtClean="0"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B0B0-15EF-A04A-B927-CD766743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1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076C-7D4C-CD44-AA74-EE527B4F3720}" type="datetimeFigureOut">
              <a:rPr lang="en-US" smtClean="0"/>
              <a:t>4/28/16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B0B0-15EF-A04A-B927-CD766743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57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076C-7D4C-CD44-AA74-EE527B4F3720}" type="datetimeFigureOut">
              <a:rPr lang="en-US" smtClean="0"/>
              <a:t>4/28/16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B0B0-15EF-A04A-B927-CD766743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29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076C-7D4C-CD44-AA74-EE527B4F3720}" type="datetimeFigureOut">
              <a:rPr lang="en-US" smtClean="0"/>
              <a:t>4/28/16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B0B0-15EF-A04A-B927-CD766743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4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076C-7D4C-CD44-AA74-EE527B4F3720}" type="datetimeFigureOut">
              <a:rPr lang="en-US" smtClean="0"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B0B0-15EF-A04A-B927-CD766743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8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076C-7D4C-CD44-AA74-EE527B4F3720}" type="datetimeFigureOut">
              <a:rPr lang="en-US" smtClean="0"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B0B0-15EF-A04A-B927-CD766743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63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F076C-7D4C-CD44-AA74-EE527B4F3720}" type="datetimeFigureOut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5B0B0-15EF-A04A-B927-CD766743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42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ymantec.com/connect/articles/social-engineering-fundamentals-part-i-hacker-tactics" TargetMode="External"/><Relationship Id="rId3" Type="http://schemas.openxmlformats.org/officeDocument/2006/relationships/hyperlink" Target="http://www.wired.com/2012/08/apple-amazon-mat-honan-hacking/all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2542535"/>
            <a:ext cx="8412480" cy="145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299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Trojan Horses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type of Computer Virus</a:t>
            </a:r>
          </a:p>
          <a:p>
            <a:pPr lvl="1"/>
            <a:r>
              <a:rPr lang="en-US" dirty="0" smtClean="0"/>
              <a:t>Disguised as an innocuous file</a:t>
            </a:r>
          </a:p>
          <a:p>
            <a:endParaRPr lang="en-US" dirty="0" smtClean="0"/>
          </a:p>
          <a:p>
            <a:r>
              <a:rPr lang="en-US" dirty="0" smtClean="0"/>
              <a:t>Can be distributed many ways</a:t>
            </a:r>
          </a:p>
          <a:p>
            <a:pPr lvl="1"/>
            <a:r>
              <a:rPr lang="en-US" dirty="0" smtClean="0"/>
              <a:t>Email Attachment</a:t>
            </a:r>
          </a:p>
          <a:p>
            <a:pPr lvl="1"/>
            <a:r>
              <a:rPr lang="en-US" dirty="0" smtClean="0"/>
              <a:t>Rogue disk</a:t>
            </a:r>
          </a:p>
          <a:p>
            <a:pPr lvl="1"/>
            <a:r>
              <a:rPr lang="en-US" dirty="0" smtClean="0"/>
              <a:t>USB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133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Phishing</a:t>
            </a:r>
          </a:p>
          <a:p>
            <a:r>
              <a:rPr lang="en-US" dirty="0" smtClean="0"/>
              <a:t>Vishing</a:t>
            </a:r>
          </a:p>
          <a:p>
            <a:r>
              <a:rPr lang="en-US" dirty="0" err="1" smtClean="0"/>
              <a:t>Smishing</a:t>
            </a:r>
            <a:endParaRPr lang="en-US" dirty="0" smtClean="0"/>
          </a:p>
          <a:p>
            <a:r>
              <a:rPr lang="en-US" dirty="0" smtClean="0"/>
              <a:t>Spear Phishing</a:t>
            </a:r>
          </a:p>
          <a:p>
            <a:r>
              <a:rPr lang="en-US" dirty="0" smtClean="0"/>
              <a:t>Cat Phishing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347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Quid Pro Quo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Everyone needs help!</a:t>
            </a:r>
          </a:p>
          <a:p>
            <a:pPr lvl="1"/>
            <a:r>
              <a:rPr lang="en-US" dirty="0" smtClean="0"/>
              <a:t>Instantly more trustworthy</a:t>
            </a:r>
          </a:p>
          <a:p>
            <a:r>
              <a:rPr lang="en-US" dirty="0" smtClean="0"/>
              <a:t>How can you help someone…</a:t>
            </a:r>
          </a:p>
          <a:p>
            <a:pPr marL="457200" lvl="1" indent="0">
              <a:buNone/>
            </a:pPr>
            <a:r>
              <a:rPr lang="en-US" dirty="0" smtClean="0"/>
              <a:t>... And steal information?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20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Quid Pro Quo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Pose as Help Desk</a:t>
            </a:r>
          </a:p>
          <a:p>
            <a:pPr lvl="1"/>
            <a:r>
              <a:rPr lang="en-US" dirty="0" smtClean="0"/>
              <a:t>Call people in organization</a:t>
            </a:r>
          </a:p>
          <a:p>
            <a:pPr lvl="1"/>
            <a:r>
              <a:rPr lang="en-US" dirty="0" smtClean="0"/>
              <a:t>Find someone who needs help</a:t>
            </a:r>
          </a:p>
          <a:p>
            <a:pPr lvl="1"/>
            <a:r>
              <a:rPr lang="en-US" dirty="0" smtClean="0"/>
              <a:t>Help them fix their problem!</a:t>
            </a:r>
          </a:p>
          <a:p>
            <a:pPr lvl="1"/>
            <a:r>
              <a:rPr lang="en-US" dirty="0" smtClean="0"/>
              <a:t>(and in the process, get their password)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047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act of “spying” on someone</a:t>
            </a:r>
          </a:p>
          <a:p>
            <a:r>
              <a:rPr lang="en-US" dirty="0" smtClean="0"/>
              <a:t>Shoulder Surfing</a:t>
            </a:r>
          </a:p>
          <a:p>
            <a:r>
              <a:rPr lang="en-US" dirty="0" smtClean="0"/>
              <a:t>Recording</a:t>
            </a:r>
          </a:p>
          <a:p>
            <a:pPr lvl="1"/>
            <a:r>
              <a:rPr lang="en-US" dirty="0" smtClean="0"/>
              <a:t>Security Cameras</a:t>
            </a:r>
          </a:p>
          <a:p>
            <a:pPr lvl="1"/>
            <a:r>
              <a:rPr lang="en-US" dirty="0" smtClean="0"/>
              <a:t>Smartphones</a:t>
            </a:r>
          </a:p>
          <a:p>
            <a:pPr lvl="1"/>
            <a:r>
              <a:rPr lang="en-US" dirty="0" smtClean="0"/>
              <a:t>News Cameras</a:t>
            </a:r>
          </a:p>
        </p:txBody>
      </p:sp>
    </p:spTree>
    <p:extLst>
      <p:ext uri="{BB962C8B-B14F-4D97-AF65-F5344CB8AC3E}">
        <p14:creationId xmlns:p14="http://schemas.microsoft.com/office/powerpoint/2010/main" val="3102109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Disguises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simpler, the better</a:t>
            </a:r>
          </a:p>
          <a:p>
            <a:pPr lvl="1"/>
            <a:r>
              <a:rPr lang="en-US" dirty="0" smtClean="0"/>
              <a:t>Avoid Uniqueness</a:t>
            </a:r>
          </a:p>
          <a:p>
            <a:r>
              <a:rPr lang="en-US" dirty="0" smtClean="0"/>
              <a:t>Used to establish Trust</a:t>
            </a:r>
          </a:p>
          <a:p>
            <a:pPr lvl="1"/>
            <a:r>
              <a:rPr lang="en-US" dirty="0" smtClean="0"/>
              <a:t>Repairman</a:t>
            </a:r>
          </a:p>
          <a:p>
            <a:pPr lvl="1"/>
            <a:r>
              <a:rPr lang="en-US" dirty="0" smtClean="0"/>
              <a:t>Another Employee</a:t>
            </a:r>
          </a:p>
          <a:p>
            <a:pPr lvl="1"/>
            <a:r>
              <a:rPr lang="en-US" dirty="0" smtClean="0"/>
              <a:t>Maintenance</a:t>
            </a:r>
          </a:p>
          <a:p>
            <a:pPr lvl="1"/>
            <a:r>
              <a:rPr lang="en-US" dirty="0" smtClean="0"/>
              <a:t>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296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Dumpster Diving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exactly what you think it is</a:t>
            </a:r>
          </a:p>
          <a:p>
            <a:r>
              <a:rPr lang="en-US" dirty="0" err="1" smtClean="0"/>
              <a:t>Unshredded</a:t>
            </a:r>
            <a:r>
              <a:rPr lang="en-US" dirty="0" smtClean="0"/>
              <a:t> documents</a:t>
            </a:r>
          </a:p>
          <a:p>
            <a:r>
              <a:rPr lang="en-US" dirty="0" smtClean="0"/>
              <a:t>Items of knowledge</a:t>
            </a:r>
          </a:p>
          <a:p>
            <a:pPr lvl="1"/>
            <a:r>
              <a:rPr lang="en-US" dirty="0" smtClean="0"/>
              <a:t>Names</a:t>
            </a:r>
          </a:p>
          <a:p>
            <a:pPr lvl="1"/>
            <a:r>
              <a:rPr lang="en-US" dirty="0" smtClean="0"/>
              <a:t>Employee IDs</a:t>
            </a:r>
          </a:p>
          <a:p>
            <a:pPr lvl="1"/>
            <a:r>
              <a:rPr lang="en-US" dirty="0" smtClean="0"/>
              <a:t>System Names</a:t>
            </a:r>
          </a:p>
          <a:p>
            <a:pPr lvl="1"/>
            <a:r>
              <a:rPr lang="en-US" dirty="0" smtClean="0"/>
              <a:t>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554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Mitigations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Employee Training</a:t>
            </a:r>
          </a:p>
          <a:p>
            <a:r>
              <a:rPr lang="en-US" dirty="0" smtClean="0"/>
              <a:t>Principle of Least Privilege</a:t>
            </a:r>
          </a:p>
          <a:p>
            <a:r>
              <a:rPr lang="en-US" dirty="0" smtClean="0"/>
              <a:t>Data Shredding</a:t>
            </a:r>
          </a:p>
          <a:p>
            <a:r>
              <a:rPr lang="en-US" dirty="0" smtClean="0"/>
              <a:t>Physical Security</a:t>
            </a:r>
          </a:p>
        </p:txBody>
      </p:sp>
    </p:spTree>
    <p:extLst>
      <p:ext uri="{BB962C8B-B14F-4D97-AF65-F5344CB8AC3E}">
        <p14:creationId xmlns:p14="http://schemas.microsoft.com/office/powerpoint/2010/main" val="265048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/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www.symantec.com/connect/articles/social-engineering-fundamentals-part-i-hacker-tactics</a:t>
            </a:r>
            <a:endParaRPr lang="en-US" dirty="0" smtClean="0"/>
          </a:p>
          <a:p>
            <a:r>
              <a:rPr lang="en-US" dirty="0">
                <a:hlinkClick r:id="rId3"/>
              </a:rPr>
              <a:t>http://www.wired.com/2012/08/apple-amazon-mat-honan-hacking/all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1244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Social Engineering?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“Social </a:t>
            </a:r>
            <a:r>
              <a:rPr lang="en-US" dirty="0"/>
              <a:t>engineering, in the context of information security, refers to psychological manipulation of people into performing actions or divulging confidential information. A type of confidence trick for the purpose of information gathering, fraud, or system access, it differs from a traditional "con" in that it is often one of many steps in a more complex fraud scheme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5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Considered the weakest link in Security</a:t>
            </a:r>
          </a:p>
          <a:p>
            <a:r>
              <a:rPr lang="en-US" dirty="0" smtClean="0"/>
              <a:t>Based on Cognitive Biases</a:t>
            </a:r>
          </a:p>
          <a:p>
            <a:pPr lvl="1"/>
            <a:r>
              <a:rPr lang="en-US" dirty="0" smtClean="0"/>
              <a:t>Trust</a:t>
            </a:r>
          </a:p>
          <a:p>
            <a:pPr lvl="1"/>
            <a:r>
              <a:rPr lang="en-US" dirty="0" smtClean="0"/>
              <a:t>Appeal to Authority</a:t>
            </a:r>
          </a:p>
          <a:p>
            <a:pPr lvl="1"/>
            <a:r>
              <a:rPr lang="en-US" dirty="0" smtClean="0"/>
              <a:t>Accepted Norms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8484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Pretexting</a:t>
            </a:r>
          </a:p>
          <a:p>
            <a:r>
              <a:rPr lang="en-US" dirty="0" smtClean="0"/>
              <a:t>Establish Trust</a:t>
            </a:r>
          </a:p>
          <a:p>
            <a:r>
              <a:rPr lang="en-US" dirty="0" smtClean="0"/>
              <a:t>Extract Information</a:t>
            </a:r>
          </a:p>
          <a:p>
            <a:r>
              <a:rPr lang="en-US" dirty="0" smtClean="0"/>
              <a:t>Exit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Use data for next phase of attack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181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step!</a:t>
            </a:r>
          </a:p>
          <a:p>
            <a:pPr lvl="1"/>
            <a:r>
              <a:rPr lang="en-US" dirty="0" smtClean="0"/>
              <a:t>The more you know, the easier it is</a:t>
            </a:r>
          </a:p>
          <a:p>
            <a:pPr lvl="1"/>
            <a:r>
              <a:rPr lang="en-US" dirty="0" smtClean="0"/>
              <a:t>Use information to establish Trust</a:t>
            </a:r>
          </a:p>
          <a:p>
            <a:pPr lvl="1"/>
            <a:r>
              <a:rPr lang="en-US" dirty="0" smtClean="0"/>
              <a:t>Can “engineer” softer targets for information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801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with data</a:t>
            </a:r>
          </a:p>
          <a:p>
            <a:pPr lvl="1"/>
            <a:r>
              <a:rPr lang="en-US" dirty="0" smtClean="0"/>
              <a:t>Credit Cards</a:t>
            </a:r>
          </a:p>
          <a:p>
            <a:pPr lvl="1"/>
            <a:r>
              <a:rPr lang="en-US" dirty="0" smtClean="0"/>
              <a:t>Passwords</a:t>
            </a:r>
          </a:p>
          <a:p>
            <a:pPr lvl="1"/>
            <a:r>
              <a:rPr lang="en-US" dirty="0" smtClean="0"/>
              <a:t>PII</a:t>
            </a:r>
          </a:p>
          <a:p>
            <a:r>
              <a:rPr lang="en-US" dirty="0" smtClean="0"/>
              <a:t>Systems with data</a:t>
            </a:r>
          </a:p>
          <a:p>
            <a:pPr lvl="1"/>
            <a:r>
              <a:rPr lang="en-US" dirty="0" smtClean="0"/>
              <a:t>Passwords</a:t>
            </a:r>
          </a:p>
          <a:p>
            <a:pPr lvl="1"/>
            <a:r>
              <a:rPr lang="en-US" dirty="0" smtClean="0"/>
              <a:t>Confidential Data</a:t>
            </a:r>
          </a:p>
          <a:p>
            <a:pPr lvl="1"/>
            <a:r>
              <a:rPr lang="en-US" dirty="0" smtClean="0"/>
              <a:t>Trade Secrets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360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you think of any other things that can be stolen?</a:t>
            </a:r>
          </a:p>
          <a:p>
            <a:r>
              <a:rPr lang="en-US" dirty="0" smtClean="0"/>
              <a:t>Who would you get them from?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409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Janitor</a:t>
            </a:r>
          </a:p>
          <a:p>
            <a:r>
              <a:rPr lang="en-US" dirty="0" smtClean="0"/>
              <a:t>Employee Family</a:t>
            </a:r>
          </a:p>
          <a:p>
            <a:r>
              <a:rPr lang="en-US" dirty="0" smtClean="0"/>
              <a:t>Security Guard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295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Trojan Horses</a:t>
            </a:r>
          </a:p>
          <a:p>
            <a:r>
              <a:rPr lang="en-US" dirty="0" smtClean="0"/>
              <a:t>Phishing</a:t>
            </a:r>
          </a:p>
          <a:p>
            <a:r>
              <a:rPr lang="en-US" dirty="0" smtClean="0"/>
              <a:t>Tailgating</a:t>
            </a:r>
          </a:p>
          <a:p>
            <a:r>
              <a:rPr lang="en-US" dirty="0" smtClean="0"/>
              <a:t>Quid Pro Quo</a:t>
            </a:r>
          </a:p>
          <a:p>
            <a:r>
              <a:rPr lang="en-US" dirty="0" smtClean="0"/>
              <a:t>Observation</a:t>
            </a:r>
          </a:p>
          <a:p>
            <a:r>
              <a:rPr lang="en-US" dirty="0" smtClean="0"/>
              <a:t>Disguises</a:t>
            </a:r>
          </a:p>
          <a:p>
            <a:r>
              <a:rPr lang="en-US" dirty="0" smtClean="0"/>
              <a:t>Dumpster Diving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445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</TotalTime>
  <Words>389</Words>
  <Application>Microsoft Macintosh PowerPoint</Application>
  <PresentationFormat>On-screen Show (4:3)</PresentationFormat>
  <Paragraphs>99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What is Social Engineering?</vt:lpstr>
      <vt:lpstr>Social Engineering</vt:lpstr>
      <vt:lpstr>Lifecycle</vt:lpstr>
      <vt:lpstr>Research</vt:lpstr>
      <vt:lpstr>Targets</vt:lpstr>
      <vt:lpstr>What else?</vt:lpstr>
      <vt:lpstr>PowerPoint Presentation</vt:lpstr>
      <vt:lpstr>Common Methods</vt:lpstr>
      <vt:lpstr>Trojan Horses</vt:lpstr>
      <vt:lpstr>Phishing</vt:lpstr>
      <vt:lpstr>Quid Pro Quo</vt:lpstr>
      <vt:lpstr>Quid Pro Quo</vt:lpstr>
      <vt:lpstr>Observation</vt:lpstr>
      <vt:lpstr>Disguises</vt:lpstr>
      <vt:lpstr>Dumpster Diving</vt:lpstr>
      <vt:lpstr>Mitigations</vt:lpstr>
      <vt:lpstr>Sources / 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,--.                                                                                                ,--/  /|                     ,--,                                                                    ,---,': / '                   ,--.'|                                    ,--,                            :   : '/ /                    |  | :     ,---.                        ,--.'|         ,---,              |   '   ,                     :  : '    '   ,'\   ,----._,.  ,----._,.|  |,      ,-+-. /  |  ,----._,.  '   |  /      ,---.       .--,|  ' |   /   /   | /   /  ' / /   /  ' /`--'_     ,--.'|'   | /   /  ' /  |   ;  ;     /     \    /_ ./|'  | |  .   ; ,. :|   :     ||   :     |,' ,'|   |   |  ,"' ||   :     |  :   '   \   /    /  |, ' , ' :|  | :  '   | |: :|   | .\  .|   | .\  .'  | |   |   | /  | ||   | .\  .  |   |    ' .    ' / /___/ \: |'  : |__'   | .; :.   ; ';  |.   ; ';  ||  | :   |   | |  | |.   ; ';  |  '   : |.  \'   ;   /|.  \  ' ||  | '.'|   :    |'   .   . |'   .   . |'  : |__ |   | |  |/ '   .   . |  |   | '_\.''   |  / | \  ;   :;  :    ;\   \  /  `---`-'| | `---`-'| ||  | '.'||   | |--'   `---`-'| |  '   : |    |   :    |  \  \  ;|  ,   /  `----'   .'__/\_: | .'__/\_: |;  :    ;|   |/       .'__/\_: |  ;   |,'     \   \  /    :  \  \---`-'            |   :    : |   :    :|  ,   / '---'        |   :    :  '---'        `----'      \  ' ;                   \   \  /   \   \  /  ---`-'                \   \  /                             `--`                     `--`-'     `--`-'                          `--`-'</dc:title>
  <dc:creator>_</dc:creator>
  <cp:lastModifiedBy>_</cp:lastModifiedBy>
  <cp:revision>23</cp:revision>
  <dcterms:created xsi:type="dcterms:W3CDTF">2015-05-06T23:04:08Z</dcterms:created>
  <dcterms:modified xsi:type="dcterms:W3CDTF">2016-04-28T17:33:13Z</dcterms:modified>
</cp:coreProperties>
</file>