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5"/>
  </p:notesMasterIdLst>
  <p:handoutMasterIdLst>
    <p:handoutMasterId r:id="rId26"/>
  </p:handoutMasterIdLst>
  <p:sldIdLst>
    <p:sldId id="306" r:id="rId5"/>
    <p:sldId id="307" r:id="rId6"/>
    <p:sldId id="342" r:id="rId7"/>
    <p:sldId id="378" r:id="rId8"/>
    <p:sldId id="382" r:id="rId9"/>
    <p:sldId id="344" r:id="rId10"/>
    <p:sldId id="360" r:id="rId11"/>
    <p:sldId id="318" r:id="rId12"/>
    <p:sldId id="379" r:id="rId13"/>
    <p:sldId id="345" r:id="rId14"/>
    <p:sldId id="347" r:id="rId15"/>
    <p:sldId id="334" r:id="rId16"/>
    <p:sldId id="369" r:id="rId17"/>
    <p:sldId id="309" r:id="rId18"/>
    <p:sldId id="380" r:id="rId19"/>
    <p:sldId id="372" r:id="rId20"/>
    <p:sldId id="374" r:id="rId21"/>
    <p:sldId id="325" r:id="rId22"/>
    <p:sldId id="326" r:id="rId23"/>
    <p:sldId id="312" r:id="rId24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99FFCC"/>
    <a:srgbClr val="FFCC99"/>
    <a:srgbClr val="83C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81189" autoAdjust="0"/>
  </p:normalViewPr>
  <p:slideViewPr>
    <p:cSldViewPr snapToGrid="0">
      <p:cViewPr varScale="1">
        <p:scale>
          <a:sx n="72" d="100"/>
          <a:sy n="72" d="100"/>
        </p:scale>
        <p:origin x="1099" y="5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48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7E1CB9-A93D-40B6-AF14-32F84210E38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CA7B89D-E339-488E-B38E-7CA33A93C641}">
      <dgm:prSet/>
      <dgm:spPr/>
      <dgm:t>
        <a:bodyPr/>
        <a:lstStyle/>
        <a:p>
          <a:r>
            <a:rPr lang="en-GB" dirty="0"/>
            <a:t>Neural networks achieve increased DRP performance over traditional ML algorithms </a:t>
          </a:r>
          <a:endParaRPr lang="en-US" dirty="0"/>
        </a:p>
      </dgm:t>
    </dgm:pt>
    <dgm:pt modelId="{81323107-0A72-4BA2-8C59-202574B4A58B}" type="parTrans" cxnId="{35AC26DF-7749-4000-B3B9-D1EC70337EAB}">
      <dgm:prSet/>
      <dgm:spPr/>
      <dgm:t>
        <a:bodyPr/>
        <a:lstStyle/>
        <a:p>
          <a:endParaRPr lang="en-US"/>
        </a:p>
      </dgm:t>
    </dgm:pt>
    <dgm:pt modelId="{AD7B1445-6859-4189-BC05-5456E2425582}" type="sibTrans" cxnId="{35AC26DF-7749-4000-B3B9-D1EC70337EAB}">
      <dgm:prSet/>
      <dgm:spPr/>
      <dgm:t>
        <a:bodyPr/>
        <a:lstStyle/>
        <a:p>
          <a:endParaRPr lang="en-US"/>
        </a:p>
      </dgm:t>
    </dgm:pt>
    <dgm:pt modelId="{25ECF315-8B67-4C63-AFCC-A5DFC494282A}">
      <dgm:prSet/>
      <dgm:spPr/>
      <dgm:t>
        <a:bodyPr/>
        <a:lstStyle/>
        <a:p>
          <a:r>
            <a:rPr lang="en-GB" dirty="0"/>
            <a:t>Feature selection integrating additional phosphorylation data enhances </a:t>
          </a:r>
          <a:r>
            <a:rPr lang="en-GB"/>
            <a:t>model performance</a:t>
          </a:r>
          <a:endParaRPr lang="en-US" dirty="0"/>
        </a:p>
      </dgm:t>
    </dgm:pt>
    <dgm:pt modelId="{1D8AC921-AA97-4715-BF1E-35D650C0E7B8}" type="parTrans" cxnId="{6ABFDAE8-1DC6-4D8F-AC5E-4D0991CE92E5}">
      <dgm:prSet/>
      <dgm:spPr/>
      <dgm:t>
        <a:bodyPr/>
        <a:lstStyle/>
        <a:p>
          <a:endParaRPr lang="en-US"/>
        </a:p>
      </dgm:t>
    </dgm:pt>
    <dgm:pt modelId="{6100DEB6-2F91-41F1-9623-B531ECB9659F}" type="sibTrans" cxnId="{6ABFDAE8-1DC6-4D8F-AC5E-4D0991CE92E5}">
      <dgm:prSet/>
      <dgm:spPr/>
      <dgm:t>
        <a:bodyPr/>
        <a:lstStyle/>
        <a:p>
          <a:endParaRPr lang="en-US"/>
        </a:p>
      </dgm:t>
    </dgm:pt>
    <dgm:pt modelId="{834C71E1-9AF6-4170-898B-777F40412BA0}" type="pres">
      <dgm:prSet presAssocID="{347E1CB9-A93D-40B6-AF14-32F84210E38A}" presName="root" presStyleCnt="0">
        <dgm:presLayoutVars>
          <dgm:dir/>
          <dgm:resizeHandles val="exact"/>
        </dgm:presLayoutVars>
      </dgm:prSet>
      <dgm:spPr/>
    </dgm:pt>
    <dgm:pt modelId="{01E0D107-0E94-4C39-9206-2DE769D4E3C5}" type="pres">
      <dgm:prSet presAssocID="{8CA7B89D-E339-488E-B38E-7CA33A93C641}" presName="compNode" presStyleCnt="0"/>
      <dgm:spPr/>
    </dgm:pt>
    <dgm:pt modelId="{3D177DC9-AED8-4840-854E-8BEE50365D6F}" type="pres">
      <dgm:prSet presAssocID="{8CA7B89D-E339-488E-B38E-7CA33A93C641}" presName="bgRect" presStyleLbl="bgShp" presStyleIdx="0" presStyleCnt="2"/>
      <dgm:spPr/>
    </dgm:pt>
    <dgm:pt modelId="{3693960E-30CC-4015-ABAF-4C8D56D1F397}" type="pres">
      <dgm:prSet presAssocID="{8CA7B89D-E339-488E-B38E-7CA33A93C64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CD357F3-A7D7-4DC5-A439-D93A8D337D10}" type="pres">
      <dgm:prSet presAssocID="{8CA7B89D-E339-488E-B38E-7CA33A93C641}" presName="spaceRect" presStyleCnt="0"/>
      <dgm:spPr/>
    </dgm:pt>
    <dgm:pt modelId="{A101897C-D9E2-477F-BFCC-966609DB143D}" type="pres">
      <dgm:prSet presAssocID="{8CA7B89D-E339-488E-B38E-7CA33A93C641}" presName="parTx" presStyleLbl="revTx" presStyleIdx="0" presStyleCnt="2">
        <dgm:presLayoutVars>
          <dgm:chMax val="0"/>
          <dgm:chPref val="0"/>
        </dgm:presLayoutVars>
      </dgm:prSet>
      <dgm:spPr/>
    </dgm:pt>
    <dgm:pt modelId="{595354A4-9749-4FFE-9731-9CD65B3D8F2B}" type="pres">
      <dgm:prSet presAssocID="{AD7B1445-6859-4189-BC05-5456E2425582}" presName="sibTrans" presStyleCnt="0"/>
      <dgm:spPr/>
    </dgm:pt>
    <dgm:pt modelId="{E7B48D5B-277D-4C00-ADBF-01171FE2088D}" type="pres">
      <dgm:prSet presAssocID="{25ECF315-8B67-4C63-AFCC-A5DFC494282A}" presName="compNode" presStyleCnt="0"/>
      <dgm:spPr/>
    </dgm:pt>
    <dgm:pt modelId="{F0C83B19-E8D1-40ED-92A4-C8621AF7C072}" type="pres">
      <dgm:prSet presAssocID="{25ECF315-8B67-4C63-AFCC-A5DFC494282A}" presName="bgRect" presStyleLbl="bgShp" presStyleIdx="1" presStyleCnt="2"/>
      <dgm:spPr/>
    </dgm:pt>
    <dgm:pt modelId="{D87949A4-90A1-4C6B-B373-3A67D33C1BC3}" type="pres">
      <dgm:prSet presAssocID="{25ECF315-8B67-4C63-AFCC-A5DFC494282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28B9E04-7F81-435C-B51B-1F81D57F5623}" type="pres">
      <dgm:prSet presAssocID="{25ECF315-8B67-4C63-AFCC-A5DFC494282A}" presName="spaceRect" presStyleCnt="0"/>
      <dgm:spPr/>
    </dgm:pt>
    <dgm:pt modelId="{C8235379-B30E-407C-8242-56956D1A8D03}" type="pres">
      <dgm:prSet presAssocID="{25ECF315-8B67-4C63-AFCC-A5DFC494282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9FBB21F-CA2B-4F03-9C6D-16146C59C9B7}" type="presOf" srcId="{25ECF315-8B67-4C63-AFCC-A5DFC494282A}" destId="{C8235379-B30E-407C-8242-56956D1A8D03}" srcOrd="0" destOrd="0" presId="urn:microsoft.com/office/officeart/2018/2/layout/IconVerticalSolidList"/>
    <dgm:cxn modelId="{44124678-F53C-456C-A357-2526A4097EDA}" type="presOf" srcId="{347E1CB9-A93D-40B6-AF14-32F84210E38A}" destId="{834C71E1-9AF6-4170-898B-777F40412BA0}" srcOrd="0" destOrd="0" presId="urn:microsoft.com/office/officeart/2018/2/layout/IconVerticalSolidList"/>
    <dgm:cxn modelId="{35AC26DF-7749-4000-B3B9-D1EC70337EAB}" srcId="{347E1CB9-A93D-40B6-AF14-32F84210E38A}" destId="{8CA7B89D-E339-488E-B38E-7CA33A93C641}" srcOrd="0" destOrd="0" parTransId="{81323107-0A72-4BA2-8C59-202574B4A58B}" sibTransId="{AD7B1445-6859-4189-BC05-5456E2425582}"/>
    <dgm:cxn modelId="{6ABFDAE8-1DC6-4D8F-AC5E-4D0991CE92E5}" srcId="{347E1CB9-A93D-40B6-AF14-32F84210E38A}" destId="{25ECF315-8B67-4C63-AFCC-A5DFC494282A}" srcOrd="1" destOrd="0" parTransId="{1D8AC921-AA97-4715-BF1E-35D650C0E7B8}" sibTransId="{6100DEB6-2F91-41F1-9623-B531ECB9659F}"/>
    <dgm:cxn modelId="{AD3947F7-5518-434C-95D1-3571C5B9731F}" type="presOf" srcId="{8CA7B89D-E339-488E-B38E-7CA33A93C641}" destId="{A101897C-D9E2-477F-BFCC-966609DB143D}" srcOrd="0" destOrd="0" presId="urn:microsoft.com/office/officeart/2018/2/layout/IconVerticalSolidList"/>
    <dgm:cxn modelId="{6923D7D4-08BA-4300-9EEA-B8E48E9C7590}" type="presParOf" srcId="{834C71E1-9AF6-4170-898B-777F40412BA0}" destId="{01E0D107-0E94-4C39-9206-2DE769D4E3C5}" srcOrd="0" destOrd="0" presId="urn:microsoft.com/office/officeart/2018/2/layout/IconVerticalSolidList"/>
    <dgm:cxn modelId="{0C1687B1-6D36-4EB9-B651-D49F5554D114}" type="presParOf" srcId="{01E0D107-0E94-4C39-9206-2DE769D4E3C5}" destId="{3D177DC9-AED8-4840-854E-8BEE50365D6F}" srcOrd="0" destOrd="0" presId="urn:microsoft.com/office/officeart/2018/2/layout/IconVerticalSolidList"/>
    <dgm:cxn modelId="{69679F89-8C50-46F2-A7E9-6D4F92ADBC24}" type="presParOf" srcId="{01E0D107-0E94-4C39-9206-2DE769D4E3C5}" destId="{3693960E-30CC-4015-ABAF-4C8D56D1F397}" srcOrd="1" destOrd="0" presId="urn:microsoft.com/office/officeart/2018/2/layout/IconVerticalSolidList"/>
    <dgm:cxn modelId="{F83841E2-440D-4CA8-AD2E-C5EF120406E7}" type="presParOf" srcId="{01E0D107-0E94-4C39-9206-2DE769D4E3C5}" destId="{ACD357F3-A7D7-4DC5-A439-D93A8D337D10}" srcOrd="2" destOrd="0" presId="urn:microsoft.com/office/officeart/2018/2/layout/IconVerticalSolidList"/>
    <dgm:cxn modelId="{C3243694-AE49-48FA-8EEC-9F6364F45CFF}" type="presParOf" srcId="{01E0D107-0E94-4C39-9206-2DE769D4E3C5}" destId="{A101897C-D9E2-477F-BFCC-966609DB143D}" srcOrd="3" destOrd="0" presId="urn:microsoft.com/office/officeart/2018/2/layout/IconVerticalSolidList"/>
    <dgm:cxn modelId="{B0A768B6-8B09-4C64-89D1-44E1BA6B8F36}" type="presParOf" srcId="{834C71E1-9AF6-4170-898B-777F40412BA0}" destId="{595354A4-9749-4FFE-9731-9CD65B3D8F2B}" srcOrd="1" destOrd="0" presId="urn:microsoft.com/office/officeart/2018/2/layout/IconVerticalSolidList"/>
    <dgm:cxn modelId="{63D08473-4D95-4F66-BC48-86DACA3A9F1C}" type="presParOf" srcId="{834C71E1-9AF6-4170-898B-777F40412BA0}" destId="{E7B48D5B-277D-4C00-ADBF-01171FE2088D}" srcOrd="2" destOrd="0" presId="urn:microsoft.com/office/officeart/2018/2/layout/IconVerticalSolidList"/>
    <dgm:cxn modelId="{695776D3-960A-4D58-BA4E-9BC695A4A8D0}" type="presParOf" srcId="{E7B48D5B-277D-4C00-ADBF-01171FE2088D}" destId="{F0C83B19-E8D1-40ED-92A4-C8621AF7C072}" srcOrd="0" destOrd="0" presId="urn:microsoft.com/office/officeart/2018/2/layout/IconVerticalSolidList"/>
    <dgm:cxn modelId="{068CD491-B744-4712-9049-29578B502348}" type="presParOf" srcId="{E7B48D5B-277D-4C00-ADBF-01171FE2088D}" destId="{D87949A4-90A1-4C6B-B373-3A67D33C1BC3}" srcOrd="1" destOrd="0" presId="urn:microsoft.com/office/officeart/2018/2/layout/IconVerticalSolidList"/>
    <dgm:cxn modelId="{6B2B3DF8-1B52-4DC7-973F-59911D220454}" type="presParOf" srcId="{E7B48D5B-277D-4C00-ADBF-01171FE2088D}" destId="{D28B9E04-7F81-435C-B51B-1F81D57F5623}" srcOrd="2" destOrd="0" presId="urn:microsoft.com/office/officeart/2018/2/layout/IconVerticalSolidList"/>
    <dgm:cxn modelId="{892860D0-0AC3-4BE0-8237-B248CA336FBA}" type="presParOf" srcId="{E7B48D5B-277D-4C00-ADBF-01171FE2088D}" destId="{C8235379-B30E-407C-8242-56956D1A8D0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77DC9-AED8-4840-854E-8BEE50365D6F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93960E-30CC-4015-ABAF-4C8D56D1F397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1897C-D9E2-477F-BFCC-966609DB143D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Neural networks achieve increased DRP performance over traditional ML algorithms </a:t>
          </a:r>
          <a:endParaRPr lang="en-US" sz="2500" kern="1200" dirty="0"/>
        </a:p>
      </dsp:txBody>
      <dsp:txXfrm>
        <a:off x="1507738" y="707092"/>
        <a:ext cx="9007861" cy="1305401"/>
      </dsp:txXfrm>
    </dsp:sp>
    <dsp:sp modelId="{F0C83B19-E8D1-40ED-92A4-C8621AF7C072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7949A4-90A1-4C6B-B373-3A67D33C1BC3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35379-B30E-407C-8242-56956D1A8D03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Feature selection integrating additional phosphorylation data enhances </a:t>
          </a:r>
          <a:r>
            <a:rPr lang="en-GB" sz="2500" kern="1200"/>
            <a:t>model performance</a:t>
          </a:r>
          <a:endParaRPr lang="en-US" sz="2500" kern="1200" dirty="0"/>
        </a:p>
      </dsp:txBody>
      <dsp:txXfrm>
        <a:off x="1507738" y="2338844"/>
        <a:ext cx="900786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B86346-59A2-4282-9A64-05524C79D8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61D54C-AFC8-47F5-B030-A8ED60D088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6B27D-C1ED-4C55-9062-2279210E96ED}" type="datetime1">
              <a:rPr lang="en-GB" smtClean="0"/>
              <a:t>20/06/2023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D8396-DC49-433C-84C0-BD573781E5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A06B3-9442-49D9-BE03-080DCCEA19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5AD26-F754-4E27-9D95-B069583AB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08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1EAF8-BEF3-4EDD-99CF-6435314FE1C9}" type="datetime1">
              <a:rPr lang="en-GB" smtClean="0"/>
              <a:pPr/>
              <a:t>20/06/2023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272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strike="noStrike" dirty="0"/>
              <a:t>Using dataset with phosphosite specificity for 303 Ser/</a:t>
            </a:r>
            <a:r>
              <a:rPr lang="en-GB" strike="noStrike" dirty="0" err="1"/>
              <a:t>Thr</a:t>
            </a:r>
            <a:r>
              <a:rPr lang="en-GB" strike="noStrike" dirty="0"/>
              <a:t> kinases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GB" strike="noStrike" dirty="0"/>
              <a:t>Substrate specificity shown as a percentile of specificity across all phosphosites in datasets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noProof="0" smtClean="0"/>
              <a:t>10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0632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noProof="0" smtClean="0"/>
              <a:t>11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1744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trike="noStrike" dirty="0"/>
              <a:t>Functional landscape of human phosphoproteome </a:t>
            </a:r>
          </a:p>
          <a:p>
            <a:r>
              <a:rPr lang="en-GB" dirty="0"/>
              <a:t>Functional scores derived from 59 features indicative of proteomic, structural, regulatory or evolutionary relevance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noProof="0" smtClean="0"/>
              <a:t>12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87699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Phosphoproteomics data and drug features were fed through separate dense layers before being concatenated and processed through a final set of dense layers to get the prediction</a:t>
            </a:r>
          </a:p>
          <a:p>
            <a:r>
              <a:rPr lang="en-GB" dirty="0"/>
              <a:t>Briefly mention that convolution was used for </a:t>
            </a:r>
            <a:r>
              <a:rPr lang="en-GB" dirty="0" err="1"/>
              <a:t>phospho</a:t>
            </a:r>
            <a:r>
              <a:rPr lang="en-GB" dirty="0"/>
              <a:t> data</a:t>
            </a:r>
          </a:p>
          <a:p>
            <a:r>
              <a:rPr lang="en-GB" dirty="0"/>
              <a:t>Also briefly mention that hyperparameters were optimised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noProof="0" smtClean="0"/>
              <a:t>13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64298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518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Exploration of how different models perform with phosphoproteomics data</a:t>
            </a:r>
          </a:p>
          <a:p>
            <a:r>
              <a:rPr lang="en-GB" dirty="0"/>
              <a:t>Explain mean model</a:t>
            </a:r>
          </a:p>
          <a:p>
            <a:r>
              <a:rPr lang="en-GB" dirty="0"/>
              <a:t>All machine learning models outperformed mean model</a:t>
            </a:r>
          </a:p>
          <a:p>
            <a:r>
              <a:rPr lang="en-GB" dirty="0"/>
              <a:t>CNN outperformed all models overall with more stable performance shown by narrower standard deviation error bars</a:t>
            </a:r>
          </a:p>
          <a:p>
            <a:r>
              <a:rPr lang="en-GB" dirty="0"/>
              <a:t>Which demonstrates the predictive power of deep learning models for drug response prediction</a:t>
            </a:r>
          </a:p>
          <a:p>
            <a:r>
              <a:rPr lang="en-GB" dirty="0"/>
              <a:t>NN better able to model the relationship between phosphoproteomics features with drug response in cancer cell lines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noProof="0" smtClean="0"/>
              <a:t>15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969731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Change narrative so that landmark targets is baseline used in previous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noProof="0" smtClean="0"/>
              <a:t>16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766441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Best performing feature selection method against mean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noProof="0" smtClean="0"/>
              <a:t>17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608338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Point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 increased overall prediction performance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 in addition, neural networks shown to improve the actual stability of predictions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Point 2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dirty="0"/>
              <a:t>demonstrates the importance of feature selection in preparing input to improving drug response prediction models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dirty="0"/>
              <a:t>Importance for DRP beyond model architecture and hyperparameter tuning</a:t>
            </a: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noProof="0" smtClean="0"/>
              <a:t>18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257189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SMILES (Simplified molecular-input line-entry system) - More complex drug representation allows model to learn to associated molecular features of drug with DRP outcome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noProof="0" smtClean="0"/>
              <a:t>19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18694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9722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507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Utilise high dimensionality data to build analytical models without requiring focus on specific biomarkers</a:t>
            </a:r>
          </a:p>
          <a:p>
            <a:r>
              <a:rPr lang="en-GB" dirty="0"/>
              <a:t>Models can be used for deciding on best treatment, drug repurposing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noProof="0" smtClean="0"/>
              <a:t>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74746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PTM involved in regulation of almost all cellular processes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Kinase signalling pathways are implicated in cancer pathology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Many drugs directly interact with proteins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Yet use of phosphoproteomics data in drug response prediction has not been fully explored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noProof="0" smtClean="0"/>
              <a:t>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6143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Drug response outcomes in IC50 data for each drug-cell line pair</a:t>
            </a:r>
          </a:p>
          <a:p>
            <a:r>
              <a:rPr lang="en-GB" dirty="0"/>
              <a:t>IC50 – concentration required to reach 50% of drug’s maximal inhibitory effect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noProof="0" smtClean="0"/>
              <a:t>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16992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589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Outline of the project’s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934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Models were training with a 75/25 train-test split </a:t>
            </a:r>
          </a:p>
          <a:p>
            <a:r>
              <a:rPr lang="en-GB" dirty="0"/>
              <a:t>Model optimisation was done using k-fold cross-validation on the training data</a:t>
            </a:r>
          </a:p>
          <a:p>
            <a:r>
              <a:rPr lang="en-GB" dirty="0"/>
              <a:t>Splitting was cancer-blind where no samples across each split have overlapping cell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noProof="0" smtClean="0"/>
              <a:t>8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19196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Study determined top 1000 gene transcripts</a:t>
            </a:r>
          </a:p>
          <a:p>
            <a:r>
              <a:rPr lang="en-GB" dirty="0"/>
              <a:t>Figure of phosphorylation database dataframe</a:t>
            </a:r>
          </a:p>
          <a:p>
            <a:r>
              <a:rPr lang="en-GB" dirty="0"/>
              <a:t>Filter landmark genes for kinases</a:t>
            </a:r>
          </a:p>
          <a:p>
            <a:r>
              <a:rPr lang="en-GB" dirty="0"/>
              <a:t>Find phosphosite targets of landmark kinases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noProof="0" smtClean="0"/>
              <a:t>9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24896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 sz="2400" spc="400" dirty="0">
                <a:solidFill>
                  <a:schemeClr val="bg1"/>
                </a:solidFill>
              </a:rPr>
              <a:t>Drug Response prediction for cancer using phosphoproteomics data</a:t>
            </a:r>
            <a:endParaRPr lang="en-GB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sz="2000" dirty="0">
                <a:solidFill>
                  <a:schemeClr val="bg1"/>
                </a:solidFill>
              </a:rPr>
              <a:t>Nasim Mohamed </a:t>
            </a:r>
            <a:r>
              <a:rPr lang="en-GB" dirty="0"/>
              <a:t>Ismail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4C8DB2-C68C-415B-10A8-7C00FE29C70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GB" sz="4600" dirty="0"/>
              <a:t>Substrate specificity feature selection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1E94371-B50E-EAEB-5FDE-7BC0C1B189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3309"/>
          <a:stretch/>
        </p:blipFill>
        <p:spPr>
          <a:xfrm>
            <a:off x="838200" y="3118914"/>
            <a:ext cx="10515600" cy="1764759"/>
          </a:xfrm>
          <a:prstGeom prst="rect">
            <a:avLst/>
          </a:prstGeom>
          <a:noFill/>
        </p:spPr>
      </p:pic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86C18E50-2DAA-8A95-E274-292F37BF0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GB" smtClean="0"/>
              <a:pPr>
                <a:spcAft>
                  <a:spcPts val="600"/>
                </a:spcAft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772778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21E94371-B50E-EAEB-5FDE-7BC0C1B18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761" y="1825625"/>
            <a:ext cx="6920478" cy="4351338"/>
          </a:xfrm>
          <a:prstGeom prst="rect">
            <a:avLst/>
          </a:prstGeom>
          <a:noFill/>
        </p:spPr>
      </p:pic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86C18E50-2DAA-8A95-E274-292F37BF0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en-GB" noProof="0" smtClean="0"/>
              <a:pPr rtl="0">
                <a:spcAft>
                  <a:spcPts val="600"/>
                </a:spcAft>
              </a:pPr>
              <a:t>11</a:t>
            </a:fld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23C24-522D-8651-2EC8-850883044C4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GB" sz="4600" dirty="0"/>
              <a:t>Substrate specificity 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1375375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176951D1-C507-C070-0554-D345CE7ABEE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GB" sz="5400" dirty="0"/>
              <a:t>Functional score feature selection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21A4123-EC54-6577-5A63-C6305D497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782" y="1825625"/>
            <a:ext cx="5502755" cy="4351338"/>
          </a:xfrm>
          <a:prstGeom prst="rect">
            <a:avLst/>
          </a:prstGeom>
          <a:noFill/>
        </p:spPr>
      </p:pic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89E7569F-0FD5-EF0E-54B5-4CF2CAD21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en-GB" noProof="0" smtClean="0"/>
              <a:pPr rtl="0">
                <a:spcAft>
                  <a:spcPts val="600"/>
                </a:spcAft>
              </a:pPr>
              <a:t>12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81428437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28">
            <a:extLst>
              <a:ext uri="{FF2B5EF4-FFF2-40B4-BE49-F238E27FC236}">
                <a16:creationId xmlns:a16="http://schemas.microsoft.com/office/drawing/2014/main" id="{66AF06C1-6F4B-3316-872D-CB9D226C4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858" y="2665417"/>
            <a:ext cx="634039" cy="24264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2A9FB9-E718-A569-70EA-F962E09AF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96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 dirty="0"/>
              <a:t>Neural network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70D18-D602-B674-C375-3174C6C5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en-GB" noProof="0" smtClean="0"/>
              <a:pPr rtl="0">
                <a:spcAft>
                  <a:spcPts val="600"/>
                </a:spcAft>
              </a:pPr>
              <a:t>13</a:t>
            </a:fld>
            <a:endParaRPr lang="en-GB" noProof="0"/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B90BAAD6-DCA8-8CDA-7209-8A2E5740E0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6953" t="36970" r="44453" b="39394"/>
          <a:stretch/>
        </p:blipFill>
        <p:spPr>
          <a:xfrm>
            <a:off x="8604887" y="2700888"/>
            <a:ext cx="1685925" cy="2390947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BCA11352-9A99-6557-7F35-C1FC991E9A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6953" t="36970" r="44453" b="39394"/>
          <a:stretch/>
        </p:blipFill>
        <p:spPr>
          <a:xfrm>
            <a:off x="6033137" y="1505412"/>
            <a:ext cx="1685925" cy="2390947"/>
          </a:xfrm>
          <a:prstGeom prst="rect">
            <a:avLst/>
          </a:prstGeom>
        </p:spPr>
      </p:pic>
      <p:pic>
        <p:nvPicPr>
          <p:cNvPr id="106" name="Graphic 105">
            <a:extLst>
              <a:ext uri="{FF2B5EF4-FFF2-40B4-BE49-F238E27FC236}">
                <a16:creationId xmlns:a16="http://schemas.microsoft.com/office/drawing/2014/main" id="{9E1739FF-A439-50F3-1F5C-01011515AA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6953" t="36970" r="44453" b="39394"/>
          <a:stretch/>
        </p:blipFill>
        <p:spPr>
          <a:xfrm>
            <a:off x="6033137" y="3896361"/>
            <a:ext cx="1685925" cy="2390947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74045CAE-B940-F19E-5587-1668B89FA42A}"/>
              </a:ext>
            </a:extLst>
          </p:cNvPr>
          <p:cNvSpPr txBox="1"/>
          <p:nvPr/>
        </p:nvSpPr>
        <p:spPr>
          <a:xfrm>
            <a:off x="10219692" y="3699832"/>
            <a:ext cx="68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IC50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C61B588-5E40-48DE-1B09-737577BC08EA}"/>
              </a:ext>
            </a:extLst>
          </p:cNvPr>
          <p:cNvSpPr txBox="1"/>
          <p:nvPr/>
        </p:nvSpPr>
        <p:spPr>
          <a:xfrm>
            <a:off x="989575" y="4193467"/>
            <a:ext cx="352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Phosphoproteomics features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20B8FB1-0204-AAB8-E6A9-87E6CF332687}"/>
              </a:ext>
            </a:extLst>
          </p:cNvPr>
          <p:cNvSpPr txBox="1"/>
          <p:nvPr/>
        </p:nvSpPr>
        <p:spPr>
          <a:xfrm>
            <a:off x="1618668" y="1803640"/>
            <a:ext cx="205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Drug features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DA6FD5D-C0F3-D9B2-6E3F-497F58359E33}"/>
              </a:ext>
            </a:extLst>
          </p:cNvPr>
          <p:cNvCxnSpPr>
            <a:cxnSpLocks/>
          </p:cNvCxnSpPr>
          <p:nvPr/>
        </p:nvCxnSpPr>
        <p:spPr>
          <a:xfrm>
            <a:off x="4763386" y="2727958"/>
            <a:ext cx="11069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1C107B5-EF36-C3B4-ADEF-D2811341255F}"/>
              </a:ext>
            </a:extLst>
          </p:cNvPr>
          <p:cNvCxnSpPr>
            <a:cxnSpLocks/>
          </p:cNvCxnSpPr>
          <p:nvPr/>
        </p:nvCxnSpPr>
        <p:spPr>
          <a:xfrm flipV="1">
            <a:off x="4763386" y="5089880"/>
            <a:ext cx="114404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4B8BC24-4022-1807-5C94-67C78834D7C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1195" t="28526" r="35393" b="54901"/>
          <a:stretch/>
        </p:blipFill>
        <p:spPr>
          <a:xfrm>
            <a:off x="1159157" y="4562799"/>
            <a:ext cx="3181055" cy="1266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C5C357-7E9F-E52C-2F93-50A801727F1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088"/>
          <a:stretch/>
        </p:blipFill>
        <p:spPr>
          <a:xfrm>
            <a:off x="865613" y="2181501"/>
            <a:ext cx="3651798" cy="115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61661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b="1" cap="all" spc="400" dirty="0">
                <a:solidFill>
                  <a:schemeClr val="bg1"/>
                </a:solidFill>
                <a:latin typeface="+mn-lt"/>
              </a:rPr>
              <a:t>Results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2D41213-EB21-AEBD-F509-67C4DD3DE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F67E-254B-FBB3-FC3C-D03414C6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GB" dirty="0"/>
              <a:t>Results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36F745-15F7-098E-3A56-99FB31335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88" y="1570934"/>
            <a:ext cx="6172200" cy="3706606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6CBF0-0240-541D-E448-2FEDB0F48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/>
          <a:p>
            <a:r>
              <a:rPr lang="en-GB" sz="1800" dirty="0"/>
              <a:t>Benchmark (MM) -&gt; mean DRP for drug across all cell lines</a:t>
            </a:r>
          </a:p>
          <a:p>
            <a:r>
              <a:rPr lang="en-GB" sz="1800" dirty="0"/>
              <a:t>All ML models using landmark gene target feature selection</a:t>
            </a:r>
          </a:p>
          <a:p>
            <a:endParaRPr lang="en-GB" sz="1800" dirty="0"/>
          </a:p>
          <a:p>
            <a:r>
              <a:rPr lang="en-GB" sz="1800" dirty="0"/>
              <a:t>Average ranking: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/>
              <a:t>CNN - 1.067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 err="1"/>
              <a:t>XGBr</a:t>
            </a:r>
            <a:r>
              <a:rPr lang="en-GB" sz="1800" dirty="0"/>
              <a:t> – 2.133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/>
              <a:t>RF – 2.867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/>
              <a:t>MM – 3.933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DBF84F23-B977-E3CD-4702-275FC0A084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noProof="0" dirty="0"/>
              <a:t>20/6/2023</a:t>
            </a:r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D050B83A-3585-958E-FF2E-BBC3ACF0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 fontScale="92500" lnSpcReduction="20000"/>
          </a:bodyPr>
          <a:lstStyle/>
          <a:p>
            <a:pPr rtl="0">
              <a:spcAft>
                <a:spcPts val="600"/>
              </a:spcAft>
            </a:pPr>
            <a:r>
              <a:rPr lang="en-GB" noProof="0" dirty="0"/>
              <a:t>Drug Response prediction for cancer using phosphoproteomics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00E6D-797B-1855-CE2F-991BC809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en-GB" noProof="0" smtClean="0"/>
              <a:pPr rtl="0">
                <a:spcAft>
                  <a:spcPts val="600"/>
                </a:spcAft>
              </a:pPr>
              <a:t>15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64305035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F67E-254B-FBB3-FC3C-D03414C6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GB" dirty="0"/>
              <a:t>Results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A6CACD-85DD-30B3-17B3-119A82533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88" y="1569294"/>
            <a:ext cx="6172200" cy="3709886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6CBF0-0240-541D-E448-2FEDB0F48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/>
          <a:p>
            <a:r>
              <a:rPr lang="en-GB" sz="1800" dirty="0"/>
              <a:t>Three feature selection methods</a:t>
            </a:r>
          </a:p>
          <a:p>
            <a:r>
              <a:rPr lang="en-GB" sz="1800" dirty="0"/>
              <a:t>Average ranking: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/>
              <a:t>LM targets – 2.467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/>
              <a:t>Substrate specificity – 1.600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/>
              <a:t>Functional score – 1.933</a:t>
            </a:r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B4CDFDFC-7D42-74BC-B12C-B86B9F16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noProof="0" dirty="0"/>
              <a:t>20/6/2023</a:t>
            </a:r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2213A8B4-04E3-1403-B93A-D3146DF29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 fontScale="92500" lnSpcReduction="20000"/>
          </a:bodyPr>
          <a:lstStyle/>
          <a:p>
            <a:pPr rtl="0">
              <a:spcAft>
                <a:spcPts val="600"/>
              </a:spcAft>
            </a:pPr>
            <a:r>
              <a:rPr lang="en-GB" noProof="0" dirty="0"/>
              <a:t>Drug Response prediction for cancer using phosphoproteomics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00E6D-797B-1855-CE2F-991BC809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en-GB" noProof="0" smtClean="0"/>
              <a:pPr rtl="0">
                <a:spcAft>
                  <a:spcPts val="600"/>
                </a:spcAft>
              </a:pPr>
              <a:t>16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91318302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F67E-254B-FBB3-FC3C-D03414C6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 dirty="0"/>
              <a:t>Results 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450AD9-7907-D2C4-9B48-DFAD7AB62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303" y="1825625"/>
            <a:ext cx="7239393" cy="4351338"/>
          </a:xfrm>
          <a:prstGeom prst="rect">
            <a:avLst/>
          </a:prstGeom>
          <a:noFill/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00E6D-797B-1855-CE2F-991BC809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en-GB" noProof="0" smtClean="0"/>
              <a:pPr rtl="0">
                <a:spcAft>
                  <a:spcPts val="600"/>
                </a:spcAft>
              </a:pPr>
              <a:t>17</a:t>
            </a:fld>
            <a:endParaRPr lang="en-GB" noProof="0"/>
          </a:p>
        </p:txBody>
      </p:sp>
      <p:sp>
        <p:nvSpPr>
          <p:cNvPr id="15" name="Date Placeholder 4" hidden="1">
            <a:extLst>
              <a:ext uri="{FF2B5EF4-FFF2-40B4-BE49-F238E27FC236}">
                <a16:creationId xmlns:a16="http://schemas.microsoft.com/office/drawing/2014/main" id="{4967EE56-DB95-B9EA-A856-AF0ED1F0E35F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dirty="0"/>
              <a:t>14</a:t>
            </a:r>
            <a:r>
              <a:rPr lang="en-GB" noProof="0" dirty="0"/>
              <a:t>/6/2023</a:t>
            </a:r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B1689F5B-1D5C-6CDF-0DA6-DFFC881D397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 fontScale="92500" lnSpcReduction="20000"/>
          </a:bodyPr>
          <a:lstStyle/>
          <a:p>
            <a:pPr rtl="0">
              <a:spcAft>
                <a:spcPts val="600"/>
              </a:spcAft>
            </a:pPr>
            <a:r>
              <a:rPr lang="en-GB" noProof="0" dirty="0"/>
              <a:t>Drug Response prediction for cancer using phosphoproteomics data</a:t>
            </a:r>
          </a:p>
        </p:txBody>
      </p:sp>
    </p:spTree>
    <p:extLst>
      <p:ext uri="{BB962C8B-B14F-4D97-AF65-F5344CB8AC3E}">
        <p14:creationId xmlns:p14="http://schemas.microsoft.com/office/powerpoint/2010/main" val="4018937787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508EA-5CFD-D588-4FF6-E38412FDA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 dirty="0"/>
              <a:t>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CD6EF-4AA3-FC04-0663-2949AC81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en-GB" noProof="0" smtClean="0"/>
              <a:pPr rtl="0">
                <a:spcAft>
                  <a:spcPts val="600"/>
                </a:spcAft>
              </a:pPr>
              <a:t>18</a:t>
            </a:fld>
            <a:endParaRPr lang="en-GB" noProof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C8FDE91-8B8B-ABB4-68CA-7EAEC08EC4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01115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2510785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6C82-BE8E-2B8F-6CC2-064FEE3D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 dirty="0"/>
              <a:t>What comes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037D1-1B90-2E14-BA66-060D644F7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Using more complex drug features - SMILES</a:t>
            </a:r>
          </a:p>
          <a:p>
            <a:r>
              <a:rPr lang="en-GB" dirty="0"/>
              <a:t>Phosphoproteomics vs proteomics &amp; genomics</a:t>
            </a:r>
          </a:p>
          <a:p>
            <a:r>
              <a:rPr lang="en-GB" dirty="0"/>
              <a:t>Multi-omics models (</a:t>
            </a:r>
            <a:r>
              <a:rPr lang="en-GB" dirty="0" err="1"/>
              <a:t>Phospho+Proteomics</a:t>
            </a:r>
            <a:r>
              <a:rPr lang="en-GB" dirty="0"/>
              <a:t>)</a:t>
            </a:r>
          </a:p>
        </p:txBody>
      </p:sp>
      <p:pic>
        <p:nvPicPr>
          <p:cNvPr id="5" name="Picture 2" descr="undefined">
            <a:extLst>
              <a:ext uri="{FF2B5EF4-FFF2-40B4-BE49-F238E27FC236}">
                <a16:creationId xmlns:a16="http://schemas.microsoft.com/office/drawing/2014/main" id="{85352B40-0CA0-C911-3494-125A31666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49614" y="1793726"/>
            <a:ext cx="3024180" cy="4351338"/>
          </a:xfrm>
          <a:prstGeom prst="rect">
            <a:avLst/>
          </a:prstGeom>
          <a:noFill/>
        </p:spPr>
      </p:pic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DAFFE620-D67D-7224-D23D-ACEB04A139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en-GB" noProof="0" smtClean="0"/>
              <a:pPr rtl="0">
                <a:spcAft>
                  <a:spcPts val="600"/>
                </a:spcAft>
              </a:pPr>
              <a:t>19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063232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b="1" cap="all" spc="400">
                <a:solidFill>
                  <a:schemeClr val="bg1"/>
                </a:solidFill>
                <a:latin typeface="+mn-lt"/>
              </a:rPr>
              <a:t>Agenda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algn="r" rtl="0"/>
            <a:r>
              <a:rPr lang="en-GB" sz="1800" dirty="0">
                <a:solidFill>
                  <a:schemeClr val="bg1"/>
                </a:solidFill>
              </a:rPr>
              <a:t>Introduction</a:t>
            </a:r>
          </a:p>
          <a:p>
            <a:pPr algn="r" rtl="0"/>
            <a:r>
              <a:rPr lang="en-GB" sz="1800" dirty="0">
                <a:solidFill>
                  <a:schemeClr val="bg1"/>
                </a:solidFill>
              </a:rPr>
              <a:t>Methods</a:t>
            </a:r>
          </a:p>
          <a:p>
            <a:pPr algn="r" rtl="0"/>
            <a:r>
              <a:rPr lang="en-GB" dirty="0"/>
              <a:t>Results</a:t>
            </a:r>
          </a:p>
          <a:p>
            <a:pPr algn="r" rtl="0"/>
            <a:r>
              <a:rPr lang="en-GB" sz="1800" dirty="0">
                <a:solidFill>
                  <a:schemeClr val="bg1"/>
                </a:solidFill>
              </a:rPr>
              <a:t>Discussion</a:t>
            </a:r>
          </a:p>
          <a:p>
            <a:pPr algn="r" rtl="0"/>
            <a:r>
              <a:rPr lang="en-GB" dirty="0"/>
              <a:t>What comes next?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dirty="0"/>
              <a:t>13/6/2023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 rtl="0"/>
              <a:t>20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sz="2000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D421A-3154-2BB4-3DD7-14D3F2FED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582817" cy="1600200"/>
          </a:xfrm>
        </p:spPr>
        <p:txBody>
          <a:bodyPr anchor="b">
            <a:normAutofit/>
          </a:bodyPr>
          <a:lstStyle/>
          <a:p>
            <a:r>
              <a:rPr lang="en-GB" sz="2700" dirty="0"/>
              <a:t>Drug response prediction and personalised medicine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F2583D-8FB2-A3D8-503E-B0A31FC38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234" y="2129170"/>
            <a:ext cx="6226731" cy="259966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C9F4F-4F59-EB68-FE9C-9475565D3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1800" b="0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</a:rPr>
              <a:t>Biomarker-based approach – </a:t>
            </a:r>
            <a:r>
              <a:rPr lang="en-GB" sz="1800" dirty="0"/>
              <a:t>biomarkers levels indicate drug responsiveness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b="0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</a:rPr>
              <a:t>Analytical models using deep learning could predict </a:t>
            </a:r>
            <a:r>
              <a:rPr lang="en-GB" sz="1800" dirty="0"/>
              <a:t>drug response </a:t>
            </a:r>
            <a:r>
              <a:rPr lang="en-GB" sz="1800" b="0" i="0" dirty="0">
                <a:effectLst/>
              </a:rPr>
              <a:t>without the need of specifying biomarkers</a:t>
            </a:r>
            <a:endParaRPr lang="en-GB" sz="1800" dirty="0"/>
          </a:p>
        </p:txBody>
      </p:sp>
      <p:sp>
        <p:nvSpPr>
          <p:cNvPr id="13" name="Date Placeholder 4">
            <a:extLst>
              <a:ext uri="{FF2B5EF4-FFF2-40B4-BE49-F238E27FC236}">
                <a16:creationId xmlns:a16="http://schemas.microsoft.com/office/drawing/2014/main" id="{ECC5805B-B28F-0DAE-2E7C-B991894F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n-GB" noProof="0" dirty="0"/>
              <a:t>20/6/2023</a:t>
            </a: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414D5E7-1BE9-796D-17B2-4C3F8704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n-GB" noProof="0" dirty="0"/>
              <a:t>Drug Response prediction for cancer using phosphoproteomics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4B9CA-50A0-7B2E-3953-CA977527E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en-GB" noProof="0" smtClean="0"/>
              <a:pPr rtl="0">
                <a:spcAft>
                  <a:spcPts val="600"/>
                </a:spcAft>
              </a:pPr>
              <a:t>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2233900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E7E28-B567-EA3D-4F88-7E5929109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GB" sz="3000"/>
              <a:t>Phosphoproteomics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94AA93-7DE9-2479-B0C8-9628F542C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88" y="1526286"/>
            <a:ext cx="6172200" cy="3795903"/>
          </a:xfrm>
          <a:prstGeom prst="rect">
            <a:avLst/>
          </a:prstGeo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23DEC-0711-2ABB-5F56-D46C7A901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53207" cy="3811588"/>
          </a:xfrm>
        </p:spPr>
        <p:txBody>
          <a:bodyPr>
            <a:normAutofit/>
          </a:bodyPr>
          <a:lstStyle/>
          <a:p>
            <a:r>
              <a:rPr lang="en-GB" sz="1800" dirty="0"/>
              <a:t>What is phosphorylation?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Post-translational modification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Phosphate group is transferred to amino acid residue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r>
              <a:rPr lang="en-GB" sz="1800" dirty="0"/>
              <a:t>Why use phosphoproteomics?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Kinase signalling pathways are dysregulated in cancer pathologies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58C65-C19B-870B-1FEC-92F2943B3E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noProof="0" dirty="0"/>
              <a:t>20/6/2023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C360E-B16A-1889-733E-63858E283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en-GB" noProof="0" smtClean="0"/>
              <a:pPr rtl="0">
                <a:spcAft>
                  <a:spcPts val="600"/>
                </a:spcAft>
              </a:pPr>
              <a:t>4</a:t>
            </a:fld>
            <a:endParaRPr lang="en-GB" noProof="0"/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46C725BD-2162-3CE0-E1D2-8CB4A5F3F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n-GB" noProof="0" dirty="0"/>
              <a:t>Drug Response prediction for cancer using phosphoproteomics data</a:t>
            </a:r>
          </a:p>
        </p:txBody>
      </p:sp>
    </p:spTree>
    <p:extLst>
      <p:ext uri="{BB962C8B-B14F-4D97-AF65-F5344CB8AC3E}">
        <p14:creationId xmlns:p14="http://schemas.microsoft.com/office/powerpoint/2010/main" val="3239153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D421A-3154-2BB4-3DD7-14D3F2FED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GB" dirty="0"/>
              <a:t>Drug response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C9F4F-4F59-EB68-FE9C-9475565D3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611709" cy="3811588"/>
          </a:xfrm>
        </p:spPr>
        <p:txBody>
          <a:bodyPr tIns="576000" anchor="t">
            <a:normAutofit/>
          </a:bodyPr>
          <a:lstStyle/>
          <a:p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sz="1800" dirty="0"/>
              <a:t>Model learns relationship of cancer data features with drug response outcomes</a:t>
            </a:r>
          </a:p>
          <a:p>
            <a:pPr marL="342900" indent="-342900">
              <a:buFont typeface="+mj-lt"/>
              <a:buAutoNum type="arabicPeriod"/>
            </a:pPr>
            <a:endParaRPr lang="en-GB" sz="1800" dirty="0"/>
          </a:p>
          <a:p>
            <a:pPr marL="342900" indent="-342900">
              <a:buFont typeface="+mj-lt"/>
              <a:buAutoNum type="arabicPeriod"/>
            </a:pPr>
            <a:r>
              <a:rPr lang="en-GB" sz="1800" dirty="0"/>
              <a:t>Trained model predicts drug response from unseen data</a:t>
            </a:r>
          </a:p>
        </p:txBody>
      </p: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DD38A4BD-CCFC-5234-A3E2-EA921C8D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en-GB" noProof="0" smtClean="0"/>
              <a:pPr rtl="0">
                <a:spcAft>
                  <a:spcPts val="600"/>
                </a:spcAft>
              </a:pPr>
              <a:t>5</a:t>
            </a:fld>
            <a:endParaRPr lang="en-GB" noProof="0"/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BD64B9CA-50A0-7B2E-3953-CA977527E0F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en-GB" noProof="0" smtClean="0"/>
              <a:pPr rtl="0">
                <a:spcAft>
                  <a:spcPts val="600"/>
                </a:spcAft>
              </a:pPr>
              <a:t>5</a:t>
            </a:fld>
            <a:endParaRPr lang="en-GB" noProof="0"/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88F3A239-BF8F-7D97-F84F-72EBE4CF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n-GB" noProof="0" dirty="0"/>
              <a:t>20/6/2023</a:t>
            </a:r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3F65F382-6F7E-8DBA-FACD-4D956465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n-GB" noProof="0" dirty="0"/>
              <a:t>Drug Response prediction for cancer using phosphoproteomics data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2B3714C-4D28-AFB7-3AD9-CD900D3DE323}"/>
              </a:ext>
            </a:extLst>
          </p:cNvPr>
          <p:cNvGrpSpPr/>
          <p:nvPr/>
        </p:nvGrpSpPr>
        <p:grpSpPr>
          <a:xfrm>
            <a:off x="4772025" y="1263280"/>
            <a:ext cx="7222730" cy="4331439"/>
            <a:chOff x="4772025" y="1263280"/>
            <a:chExt cx="7222730" cy="4331439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66D1D79-F22A-63C8-C25C-D56319896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72025" y="1263280"/>
              <a:ext cx="7222730" cy="4331439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1782A9C-A3FE-123B-A510-94B3A477AE50}"/>
                </a:ext>
              </a:extLst>
            </p:cNvPr>
            <p:cNvSpPr/>
            <p:nvPr/>
          </p:nvSpPr>
          <p:spPr>
            <a:xfrm>
              <a:off x="8045171" y="1600200"/>
              <a:ext cx="108229" cy="10685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2406827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b="1" cap="all" spc="400" dirty="0">
                <a:solidFill>
                  <a:schemeClr val="bg1"/>
                </a:solidFill>
                <a:latin typeface="+mn-lt"/>
              </a:rPr>
              <a:t>methods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2D41213-EB21-AEBD-F509-67C4DD3DE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58969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dirty="0"/>
              <a:t>Methods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en-GB" b="1" cap="all" spc="100" smtClean="0">
                <a:solidFill>
                  <a:schemeClr val="accent2"/>
                </a:solidFill>
              </a:rPr>
              <a:pPr rtl="0">
                <a:spcAft>
                  <a:spcPts val="600"/>
                </a:spcAft>
              </a:pPr>
              <a:t>7</a:t>
            </a:fld>
            <a:endParaRPr lang="en-GB" b="1" cap="all" spc="100" dirty="0">
              <a:solidFill>
                <a:schemeClr val="accent2"/>
              </a:solidFill>
            </a:endParaRPr>
          </a:p>
        </p:txBody>
      </p:sp>
      <p:grpSp>
        <p:nvGrpSpPr>
          <p:cNvPr id="3" name="Group 2" descr="timeline SmartArt Graphic">
            <a:extLst>
              <a:ext uri="{FF2B5EF4-FFF2-40B4-BE49-F238E27FC236}">
                <a16:creationId xmlns:a16="http://schemas.microsoft.com/office/drawing/2014/main" id="{BA300678-A8C8-E02B-0A56-F8BD14AD4653}"/>
              </a:ext>
            </a:extLst>
          </p:cNvPr>
          <p:cNvGrpSpPr/>
          <p:nvPr/>
        </p:nvGrpSpPr>
        <p:grpSpPr>
          <a:xfrm>
            <a:off x="1369289" y="2194558"/>
            <a:ext cx="9902130" cy="2651760"/>
            <a:chOff x="1449734" y="2209800"/>
            <a:chExt cx="9902130" cy="2651760"/>
          </a:xfrm>
        </p:grpSpPr>
        <p:sp>
          <p:nvSpPr>
            <p:cNvPr id="4" name="L-Shape 3">
              <a:extLst>
                <a:ext uri="{FF2B5EF4-FFF2-40B4-BE49-F238E27FC236}">
                  <a16:creationId xmlns:a16="http://schemas.microsoft.com/office/drawing/2014/main" id="{BF54D2A2-72EF-7848-F06E-E65D89B29870}"/>
                </a:ext>
              </a:extLst>
            </p:cNvPr>
            <p:cNvSpPr/>
            <p:nvPr/>
          </p:nvSpPr>
          <p:spPr>
            <a:xfrm rot="5400000">
              <a:off x="537843" y="3121692"/>
              <a:ext cx="1988820" cy="165035"/>
            </a:xfrm>
            <a:prstGeom prst="corner">
              <a:avLst>
                <a:gd name="adj1" fmla="val 1000"/>
                <a:gd name="adj2" fmla="val 1000"/>
              </a:avLst>
            </a:prstGeom>
            <a:ln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37C1705-BA74-03EF-D582-000C73113DCB}"/>
                </a:ext>
              </a:extLst>
            </p:cNvPr>
            <p:cNvSpPr/>
            <p:nvPr/>
          </p:nvSpPr>
          <p:spPr>
            <a:xfrm>
              <a:off x="1449734" y="4198620"/>
              <a:ext cx="2062943" cy="662940"/>
            </a:xfrm>
            <a:custGeom>
              <a:avLst/>
              <a:gdLst>
                <a:gd name="connsiteX0" fmla="*/ 0 w 2062943"/>
                <a:gd name="connsiteY0" fmla="*/ 0 h 662940"/>
                <a:gd name="connsiteX1" fmla="*/ 1897208 w 2062943"/>
                <a:gd name="connsiteY1" fmla="*/ 0 h 662940"/>
                <a:gd name="connsiteX2" fmla="*/ 2062943 w 2062943"/>
                <a:gd name="connsiteY2" fmla="*/ 331470 h 662940"/>
                <a:gd name="connsiteX3" fmla="*/ 1897208 w 2062943"/>
                <a:gd name="connsiteY3" fmla="*/ 662940 h 662940"/>
                <a:gd name="connsiteX4" fmla="*/ 0 w 2062943"/>
                <a:gd name="connsiteY4" fmla="*/ 662940 h 662940"/>
                <a:gd name="connsiteX5" fmla="*/ 0 w 2062943"/>
                <a:gd name="connsiteY5" fmla="*/ 0 h 66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2943" h="662940">
                  <a:moveTo>
                    <a:pt x="0" y="0"/>
                  </a:moveTo>
                  <a:lnTo>
                    <a:pt x="1897208" y="0"/>
                  </a:lnTo>
                  <a:lnTo>
                    <a:pt x="2062943" y="331470"/>
                  </a:lnTo>
                  <a:lnTo>
                    <a:pt x="1897208" y="662940"/>
                  </a:lnTo>
                  <a:lnTo>
                    <a:pt x="0" y="6629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0" tIns="165100" rIns="165417" bIns="165100" numCol="1" spcCol="1270" rtlCol="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300" kern="1200" dirty="0"/>
                <a:t>Phosphoproteomics &amp; IC50 target value data</a:t>
              </a:r>
              <a:endParaRPr lang="en-GB" sz="1300" kern="1200" noProof="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1EB9004-7B69-C8E6-1C97-E3BA835D5887}"/>
                </a:ext>
              </a:extLst>
            </p:cNvPr>
            <p:cNvSpPr/>
            <p:nvPr/>
          </p:nvSpPr>
          <p:spPr>
            <a:xfrm>
              <a:off x="1614770" y="2308821"/>
              <a:ext cx="1794760" cy="1414310"/>
            </a:xfrm>
            <a:custGeom>
              <a:avLst/>
              <a:gdLst>
                <a:gd name="connsiteX0" fmla="*/ 0 w 1675110"/>
                <a:gd name="connsiteY0" fmla="*/ 0 h 1414310"/>
                <a:gd name="connsiteX1" fmla="*/ 1675110 w 1675110"/>
                <a:gd name="connsiteY1" fmla="*/ 0 h 1414310"/>
                <a:gd name="connsiteX2" fmla="*/ 1675110 w 1675110"/>
                <a:gd name="connsiteY2" fmla="*/ 1414310 h 1414310"/>
                <a:gd name="connsiteX3" fmla="*/ 0 w 1675110"/>
                <a:gd name="connsiteY3" fmla="*/ 1414310 h 1414310"/>
                <a:gd name="connsiteX4" fmla="*/ 0 w 1675110"/>
                <a:gd name="connsiteY4" fmla="*/ 0 h 141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5110" h="1414310">
                  <a:moveTo>
                    <a:pt x="0" y="0"/>
                  </a:moveTo>
                  <a:lnTo>
                    <a:pt x="1675110" y="0"/>
                  </a:lnTo>
                  <a:lnTo>
                    <a:pt x="1675110" y="1414310"/>
                  </a:lnTo>
                  <a:lnTo>
                    <a:pt x="0" y="14143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b="0" i="0" u="none" kern="1200" noProof="0" dirty="0"/>
                <a:t>Phosphoproteomics LCMS/MS data </a:t>
              </a:r>
            </a:p>
            <a:p>
              <a:pPr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b="0" i="0" u="none" kern="1200" noProof="0" dirty="0"/>
                <a:t>IC50 </a:t>
              </a:r>
              <a:r>
                <a:rPr lang="en-GB" sz="1400" dirty="0"/>
                <a:t>drug response </a:t>
              </a:r>
              <a:r>
                <a:rPr lang="en-GB" sz="1400" b="0" i="0" u="none" kern="1200" noProof="0" dirty="0"/>
                <a:t>data</a:t>
              </a:r>
              <a:endParaRPr lang="en-GB" sz="1400" kern="1200" noProof="0" dirty="0"/>
            </a:p>
          </p:txBody>
        </p:sp>
        <p:sp>
          <p:nvSpPr>
            <p:cNvPr id="8" name="L-Shape 7">
              <a:extLst>
                <a:ext uri="{FF2B5EF4-FFF2-40B4-BE49-F238E27FC236}">
                  <a16:creationId xmlns:a16="http://schemas.microsoft.com/office/drawing/2014/main" id="{6B6A22D6-91A7-D268-F1B4-C00FEFAEE6FC}"/>
                </a:ext>
              </a:extLst>
            </p:cNvPr>
            <p:cNvSpPr/>
            <p:nvPr/>
          </p:nvSpPr>
          <p:spPr>
            <a:xfrm rot="5400000">
              <a:off x="2497639" y="3121692"/>
              <a:ext cx="1988820" cy="165035"/>
            </a:xfrm>
            <a:prstGeom prst="corner">
              <a:avLst>
                <a:gd name="adj1" fmla="val 1000"/>
                <a:gd name="adj2" fmla="val 1000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3858AD6-04F5-B668-D6B2-0F7C6A5CD8B8}"/>
                </a:ext>
              </a:extLst>
            </p:cNvPr>
            <p:cNvSpPr/>
            <p:nvPr/>
          </p:nvSpPr>
          <p:spPr>
            <a:xfrm>
              <a:off x="3409531" y="4198620"/>
              <a:ext cx="2062943" cy="662940"/>
            </a:xfrm>
            <a:custGeom>
              <a:avLst/>
              <a:gdLst>
                <a:gd name="connsiteX0" fmla="*/ 0 w 2062943"/>
                <a:gd name="connsiteY0" fmla="*/ 0 h 662940"/>
                <a:gd name="connsiteX1" fmla="*/ 1897208 w 2062943"/>
                <a:gd name="connsiteY1" fmla="*/ 0 h 662940"/>
                <a:gd name="connsiteX2" fmla="*/ 2062943 w 2062943"/>
                <a:gd name="connsiteY2" fmla="*/ 331470 h 662940"/>
                <a:gd name="connsiteX3" fmla="*/ 1897208 w 2062943"/>
                <a:gd name="connsiteY3" fmla="*/ 662940 h 662940"/>
                <a:gd name="connsiteX4" fmla="*/ 0 w 2062943"/>
                <a:gd name="connsiteY4" fmla="*/ 662940 h 662940"/>
                <a:gd name="connsiteX5" fmla="*/ 165735 w 2062943"/>
                <a:gd name="connsiteY5" fmla="*/ 331470 h 662940"/>
                <a:gd name="connsiteX6" fmla="*/ 0 w 2062943"/>
                <a:gd name="connsiteY6" fmla="*/ 0 h 66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62943" h="662940">
                  <a:moveTo>
                    <a:pt x="0" y="0"/>
                  </a:moveTo>
                  <a:lnTo>
                    <a:pt x="1897208" y="0"/>
                  </a:lnTo>
                  <a:lnTo>
                    <a:pt x="2062943" y="331470"/>
                  </a:lnTo>
                  <a:lnTo>
                    <a:pt x="1897208" y="662940"/>
                  </a:lnTo>
                  <a:lnTo>
                    <a:pt x="0" y="662940"/>
                  </a:lnTo>
                  <a:lnTo>
                    <a:pt x="165735" y="3314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285" tIns="165100" rIns="248285" bIns="165100" numCol="1" spcCol="1270" rtlCol="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300" kern="1200" dirty="0"/>
                <a:t>Feature Selection</a:t>
              </a:r>
              <a:endParaRPr lang="en-GB" sz="1300" kern="1200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40E4E5D-14BE-B2DD-529A-93539F176A15}"/>
                </a:ext>
              </a:extLst>
            </p:cNvPr>
            <p:cNvSpPr/>
            <p:nvPr/>
          </p:nvSpPr>
          <p:spPr>
            <a:xfrm>
              <a:off x="3574566" y="2308821"/>
              <a:ext cx="1675110" cy="1414310"/>
            </a:xfrm>
            <a:custGeom>
              <a:avLst/>
              <a:gdLst>
                <a:gd name="connsiteX0" fmla="*/ 0 w 1675110"/>
                <a:gd name="connsiteY0" fmla="*/ 0 h 1414310"/>
                <a:gd name="connsiteX1" fmla="*/ 1675110 w 1675110"/>
                <a:gd name="connsiteY1" fmla="*/ 0 h 1414310"/>
                <a:gd name="connsiteX2" fmla="*/ 1675110 w 1675110"/>
                <a:gd name="connsiteY2" fmla="*/ 1414310 h 1414310"/>
                <a:gd name="connsiteX3" fmla="*/ 0 w 1675110"/>
                <a:gd name="connsiteY3" fmla="*/ 1414310 h 1414310"/>
                <a:gd name="connsiteX4" fmla="*/ 0 w 1675110"/>
                <a:gd name="connsiteY4" fmla="*/ 0 h 141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5110" h="1414310">
                  <a:moveTo>
                    <a:pt x="0" y="0"/>
                  </a:moveTo>
                  <a:lnTo>
                    <a:pt x="1675110" y="0"/>
                  </a:lnTo>
                  <a:lnTo>
                    <a:pt x="1675110" y="1414310"/>
                  </a:lnTo>
                  <a:lnTo>
                    <a:pt x="0" y="14143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algn="l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Reduce omics data to most useful features </a:t>
              </a:r>
              <a:endParaRPr lang="en-GB" sz="1400" kern="1200" noProof="0" dirty="0"/>
            </a:p>
          </p:txBody>
        </p:sp>
        <p:sp>
          <p:nvSpPr>
            <p:cNvPr id="11" name="L-Shape 10">
              <a:extLst>
                <a:ext uri="{FF2B5EF4-FFF2-40B4-BE49-F238E27FC236}">
                  <a16:creationId xmlns:a16="http://schemas.microsoft.com/office/drawing/2014/main" id="{4934037B-8E27-A176-230C-63BFE4BE4E3E}"/>
                </a:ext>
              </a:extLst>
            </p:cNvPr>
            <p:cNvSpPr/>
            <p:nvPr/>
          </p:nvSpPr>
          <p:spPr>
            <a:xfrm rot="5400000">
              <a:off x="4457435" y="3121692"/>
              <a:ext cx="1988820" cy="165035"/>
            </a:xfrm>
            <a:prstGeom prst="corner">
              <a:avLst>
                <a:gd name="adj1" fmla="val 1000"/>
                <a:gd name="adj2" fmla="val 1000"/>
              </a:avLst>
            </a:prstGeom>
            <a:ln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4FE1825-164A-640E-47A5-F96BBAAC3D83}"/>
                </a:ext>
              </a:extLst>
            </p:cNvPr>
            <p:cNvSpPr/>
            <p:nvPr/>
          </p:nvSpPr>
          <p:spPr>
            <a:xfrm>
              <a:off x="5369328" y="4198620"/>
              <a:ext cx="2062943" cy="662940"/>
            </a:xfrm>
            <a:custGeom>
              <a:avLst/>
              <a:gdLst>
                <a:gd name="connsiteX0" fmla="*/ 0 w 2062943"/>
                <a:gd name="connsiteY0" fmla="*/ 0 h 662940"/>
                <a:gd name="connsiteX1" fmla="*/ 1897208 w 2062943"/>
                <a:gd name="connsiteY1" fmla="*/ 0 h 662940"/>
                <a:gd name="connsiteX2" fmla="*/ 2062943 w 2062943"/>
                <a:gd name="connsiteY2" fmla="*/ 331470 h 662940"/>
                <a:gd name="connsiteX3" fmla="*/ 1897208 w 2062943"/>
                <a:gd name="connsiteY3" fmla="*/ 662940 h 662940"/>
                <a:gd name="connsiteX4" fmla="*/ 0 w 2062943"/>
                <a:gd name="connsiteY4" fmla="*/ 662940 h 662940"/>
                <a:gd name="connsiteX5" fmla="*/ 165735 w 2062943"/>
                <a:gd name="connsiteY5" fmla="*/ 331470 h 662940"/>
                <a:gd name="connsiteX6" fmla="*/ 0 w 2062943"/>
                <a:gd name="connsiteY6" fmla="*/ 0 h 66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62943" h="662940">
                  <a:moveTo>
                    <a:pt x="0" y="0"/>
                  </a:moveTo>
                  <a:lnTo>
                    <a:pt x="1897208" y="0"/>
                  </a:lnTo>
                  <a:lnTo>
                    <a:pt x="2062943" y="331470"/>
                  </a:lnTo>
                  <a:lnTo>
                    <a:pt x="1897208" y="662940"/>
                  </a:lnTo>
                  <a:lnTo>
                    <a:pt x="0" y="662940"/>
                  </a:lnTo>
                  <a:lnTo>
                    <a:pt x="165735" y="3314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285" tIns="165100" rIns="248285" bIns="165100" numCol="1" spcCol="1270" rtlCol="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300" kern="1200" dirty="0"/>
                <a:t>Pre-processing</a:t>
              </a:r>
              <a:endParaRPr lang="en-GB" sz="1300" kern="1200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5428272-8B49-C501-569F-3658FCCC9D22}"/>
                </a:ext>
              </a:extLst>
            </p:cNvPr>
            <p:cNvSpPr/>
            <p:nvPr/>
          </p:nvSpPr>
          <p:spPr>
            <a:xfrm>
              <a:off x="5534363" y="2308821"/>
              <a:ext cx="1675110" cy="1414310"/>
            </a:xfrm>
            <a:custGeom>
              <a:avLst/>
              <a:gdLst>
                <a:gd name="connsiteX0" fmla="*/ 0 w 1675110"/>
                <a:gd name="connsiteY0" fmla="*/ 0 h 1414310"/>
                <a:gd name="connsiteX1" fmla="*/ 1675110 w 1675110"/>
                <a:gd name="connsiteY1" fmla="*/ 0 h 1414310"/>
                <a:gd name="connsiteX2" fmla="*/ 1675110 w 1675110"/>
                <a:gd name="connsiteY2" fmla="*/ 1414310 h 1414310"/>
                <a:gd name="connsiteX3" fmla="*/ 0 w 1675110"/>
                <a:gd name="connsiteY3" fmla="*/ 1414310 h 1414310"/>
                <a:gd name="connsiteX4" fmla="*/ 0 w 1675110"/>
                <a:gd name="connsiteY4" fmla="*/ 0 h 141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5110" h="1414310">
                  <a:moveTo>
                    <a:pt x="0" y="0"/>
                  </a:moveTo>
                  <a:lnTo>
                    <a:pt x="1675110" y="0"/>
                  </a:lnTo>
                  <a:lnTo>
                    <a:pt x="1675110" y="1414310"/>
                  </a:lnTo>
                  <a:lnTo>
                    <a:pt x="0" y="14143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algn="l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Normalisation of target values</a:t>
              </a:r>
              <a:endParaRPr lang="en-GB" sz="1400" kern="1200" noProof="0" dirty="0"/>
            </a:p>
          </p:txBody>
        </p:sp>
        <p:sp>
          <p:nvSpPr>
            <p:cNvPr id="15" name="L-Shape 14">
              <a:extLst>
                <a:ext uri="{FF2B5EF4-FFF2-40B4-BE49-F238E27FC236}">
                  <a16:creationId xmlns:a16="http://schemas.microsoft.com/office/drawing/2014/main" id="{224185D2-07AE-6163-6FA1-015F5D99DBF4}"/>
                </a:ext>
              </a:extLst>
            </p:cNvPr>
            <p:cNvSpPr/>
            <p:nvPr/>
          </p:nvSpPr>
          <p:spPr>
            <a:xfrm rot="5400000">
              <a:off x="6417232" y="3121692"/>
              <a:ext cx="1988820" cy="165035"/>
            </a:xfrm>
            <a:prstGeom prst="corner">
              <a:avLst>
                <a:gd name="adj1" fmla="val 1000"/>
                <a:gd name="adj2" fmla="val 1000"/>
              </a:avLst>
            </a:prstGeom>
            <a:ln>
              <a:solidFill>
                <a:schemeClr val="accent3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D89EC06-BFDE-7DD1-AB74-F443FCDE329B}"/>
                </a:ext>
              </a:extLst>
            </p:cNvPr>
            <p:cNvSpPr/>
            <p:nvPr/>
          </p:nvSpPr>
          <p:spPr>
            <a:xfrm>
              <a:off x="7329124" y="4198620"/>
              <a:ext cx="2062943" cy="662940"/>
            </a:xfrm>
            <a:custGeom>
              <a:avLst/>
              <a:gdLst>
                <a:gd name="connsiteX0" fmla="*/ 0 w 2062943"/>
                <a:gd name="connsiteY0" fmla="*/ 0 h 662940"/>
                <a:gd name="connsiteX1" fmla="*/ 1897208 w 2062943"/>
                <a:gd name="connsiteY1" fmla="*/ 0 h 662940"/>
                <a:gd name="connsiteX2" fmla="*/ 2062943 w 2062943"/>
                <a:gd name="connsiteY2" fmla="*/ 331470 h 662940"/>
                <a:gd name="connsiteX3" fmla="*/ 1897208 w 2062943"/>
                <a:gd name="connsiteY3" fmla="*/ 662940 h 662940"/>
                <a:gd name="connsiteX4" fmla="*/ 0 w 2062943"/>
                <a:gd name="connsiteY4" fmla="*/ 662940 h 662940"/>
                <a:gd name="connsiteX5" fmla="*/ 165735 w 2062943"/>
                <a:gd name="connsiteY5" fmla="*/ 331470 h 662940"/>
                <a:gd name="connsiteX6" fmla="*/ 0 w 2062943"/>
                <a:gd name="connsiteY6" fmla="*/ 0 h 66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62943" h="662940">
                  <a:moveTo>
                    <a:pt x="0" y="0"/>
                  </a:moveTo>
                  <a:lnTo>
                    <a:pt x="1897208" y="0"/>
                  </a:lnTo>
                  <a:lnTo>
                    <a:pt x="2062943" y="331470"/>
                  </a:lnTo>
                  <a:lnTo>
                    <a:pt x="1897208" y="662940"/>
                  </a:lnTo>
                  <a:lnTo>
                    <a:pt x="0" y="662940"/>
                  </a:lnTo>
                  <a:lnTo>
                    <a:pt x="165735" y="3314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285" tIns="165100" rIns="248285" bIns="165100" numCol="1" spcCol="1270" rtlCol="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300" kern="1200" dirty="0"/>
                <a:t>Supervised learning algorithms</a:t>
              </a:r>
              <a:endParaRPr lang="en-GB" sz="1300" kern="1200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FB129EB-5F65-0D5F-2A35-C2FC0D5B9400}"/>
                </a:ext>
              </a:extLst>
            </p:cNvPr>
            <p:cNvSpPr/>
            <p:nvPr/>
          </p:nvSpPr>
          <p:spPr>
            <a:xfrm>
              <a:off x="7494160" y="2308821"/>
              <a:ext cx="1675110" cy="1414310"/>
            </a:xfrm>
            <a:custGeom>
              <a:avLst/>
              <a:gdLst>
                <a:gd name="connsiteX0" fmla="*/ 0 w 1675110"/>
                <a:gd name="connsiteY0" fmla="*/ 0 h 1414310"/>
                <a:gd name="connsiteX1" fmla="*/ 1675110 w 1675110"/>
                <a:gd name="connsiteY1" fmla="*/ 0 h 1414310"/>
                <a:gd name="connsiteX2" fmla="*/ 1675110 w 1675110"/>
                <a:gd name="connsiteY2" fmla="*/ 1414310 h 1414310"/>
                <a:gd name="connsiteX3" fmla="*/ 0 w 1675110"/>
                <a:gd name="connsiteY3" fmla="*/ 1414310 h 1414310"/>
                <a:gd name="connsiteX4" fmla="*/ 0 w 1675110"/>
                <a:gd name="connsiteY4" fmla="*/ 0 h 141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5110" h="1414310">
                  <a:moveTo>
                    <a:pt x="0" y="0"/>
                  </a:moveTo>
                  <a:lnTo>
                    <a:pt x="1675110" y="0"/>
                  </a:lnTo>
                  <a:lnTo>
                    <a:pt x="1675110" y="1414310"/>
                  </a:lnTo>
                  <a:lnTo>
                    <a:pt x="0" y="14143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algn="l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GB" sz="1400" kern="1200" dirty="0"/>
                <a:t>Random Forest</a:t>
              </a:r>
              <a:endParaRPr lang="en-GB" sz="1400" kern="1200" noProof="0" dirty="0"/>
            </a:p>
            <a:p>
              <a:pPr marL="0" lvl="0" indent="0" algn="l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GB" sz="1400" kern="1200" dirty="0" err="1"/>
                <a:t>XGBoost</a:t>
              </a:r>
              <a:r>
                <a:rPr lang="en-GB" sz="1400" kern="1200" dirty="0"/>
                <a:t> </a:t>
              </a:r>
            </a:p>
            <a:p>
              <a:pPr marL="0" lvl="0" indent="0" algn="l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GB" sz="1400" kern="1200" dirty="0"/>
                <a:t>Neural networks</a:t>
              </a:r>
            </a:p>
          </p:txBody>
        </p:sp>
        <p:sp>
          <p:nvSpPr>
            <p:cNvPr id="18" name="L-Shape 17">
              <a:extLst>
                <a:ext uri="{FF2B5EF4-FFF2-40B4-BE49-F238E27FC236}">
                  <a16:creationId xmlns:a16="http://schemas.microsoft.com/office/drawing/2014/main" id="{255B197B-FF60-91F8-D348-60E06C565AD9}"/>
                </a:ext>
              </a:extLst>
            </p:cNvPr>
            <p:cNvSpPr/>
            <p:nvPr/>
          </p:nvSpPr>
          <p:spPr>
            <a:xfrm rot="5400000">
              <a:off x="8377029" y="3121692"/>
              <a:ext cx="1988820" cy="165035"/>
            </a:xfrm>
            <a:prstGeom prst="corner">
              <a:avLst>
                <a:gd name="adj1" fmla="val 1000"/>
                <a:gd name="adj2" fmla="val 1000"/>
              </a:avLst>
            </a:prstGeom>
            <a:ln>
              <a:solidFill>
                <a:schemeClr val="accent4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ACFA403-32FC-5FCF-BD53-0243CAA79476}"/>
                </a:ext>
              </a:extLst>
            </p:cNvPr>
            <p:cNvSpPr/>
            <p:nvPr/>
          </p:nvSpPr>
          <p:spPr>
            <a:xfrm>
              <a:off x="9288921" y="4198620"/>
              <a:ext cx="2062943" cy="662940"/>
            </a:xfrm>
            <a:custGeom>
              <a:avLst/>
              <a:gdLst>
                <a:gd name="connsiteX0" fmla="*/ 0 w 2062943"/>
                <a:gd name="connsiteY0" fmla="*/ 0 h 662940"/>
                <a:gd name="connsiteX1" fmla="*/ 1897208 w 2062943"/>
                <a:gd name="connsiteY1" fmla="*/ 0 h 662940"/>
                <a:gd name="connsiteX2" fmla="*/ 2062943 w 2062943"/>
                <a:gd name="connsiteY2" fmla="*/ 331470 h 662940"/>
                <a:gd name="connsiteX3" fmla="*/ 1897208 w 2062943"/>
                <a:gd name="connsiteY3" fmla="*/ 662940 h 662940"/>
                <a:gd name="connsiteX4" fmla="*/ 0 w 2062943"/>
                <a:gd name="connsiteY4" fmla="*/ 662940 h 662940"/>
                <a:gd name="connsiteX5" fmla="*/ 165735 w 2062943"/>
                <a:gd name="connsiteY5" fmla="*/ 331470 h 662940"/>
                <a:gd name="connsiteX6" fmla="*/ 0 w 2062943"/>
                <a:gd name="connsiteY6" fmla="*/ 0 h 66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62943" h="662940">
                  <a:moveTo>
                    <a:pt x="0" y="0"/>
                  </a:moveTo>
                  <a:lnTo>
                    <a:pt x="1897208" y="0"/>
                  </a:lnTo>
                  <a:lnTo>
                    <a:pt x="2062943" y="331470"/>
                  </a:lnTo>
                  <a:lnTo>
                    <a:pt x="1897208" y="662940"/>
                  </a:lnTo>
                  <a:lnTo>
                    <a:pt x="0" y="662940"/>
                  </a:lnTo>
                  <a:lnTo>
                    <a:pt x="165735" y="3314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285" tIns="165100" rIns="248285" bIns="165100" numCol="1" spcCol="1270" rtlCol="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300" kern="1200" dirty="0"/>
                <a:t>IC50 predictions</a:t>
              </a:r>
              <a:endParaRPr lang="en-GB" sz="1300" kern="1200" noProof="0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E73BE82-1185-8B2B-F327-A70001D1BEE0}"/>
                </a:ext>
              </a:extLst>
            </p:cNvPr>
            <p:cNvSpPr/>
            <p:nvPr/>
          </p:nvSpPr>
          <p:spPr>
            <a:xfrm>
              <a:off x="9453956" y="2308821"/>
              <a:ext cx="1675110" cy="1414310"/>
            </a:xfrm>
            <a:custGeom>
              <a:avLst/>
              <a:gdLst>
                <a:gd name="connsiteX0" fmla="*/ 0 w 1675110"/>
                <a:gd name="connsiteY0" fmla="*/ 0 h 1414310"/>
                <a:gd name="connsiteX1" fmla="*/ 1675110 w 1675110"/>
                <a:gd name="connsiteY1" fmla="*/ 0 h 1414310"/>
                <a:gd name="connsiteX2" fmla="*/ 1675110 w 1675110"/>
                <a:gd name="connsiteY2" fmla="*/ 1414310 h 1414310"/>
                <a:gd name="connsiteX3" fmla="*/ 0 w 1675110"/>
                <a:gd name="connsiteY3" fmla="*/ 1414310 h 1414310"/>
                <a:gd name="connsiteX4" fmla="*/ 0 w 1675110"/>
                <a:gd name="connsiteY4" fmla="*/ 0 h 141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5110" h="1414310">
                  <a:moveTo>
                    <a:pt x="0" y="0"/>
                  </a:moveTo>
                  <a:lnTo>
                    <a:pt x="1675110" y="0"/>
                  </a:lnTo>
                  <a:lnTo>
                    <a:pt x="1675110" y="1414310"/>
                  </a:lnTo>
                  <a:lnTo>
                    <a:pt x="0" y="14143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algn="l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noProof="0" dirty="0"/>
                <a:t>Model performance evaluation</a:t>
              </a:r>
            </a:p>
            <a:p>
              <a:pPr marL="0" lvl="0" indent="0" algn="l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noProof="0" dirty="0"/>
                <a:t> </a:t>
              </a:r>
            </a:p>
            <a:p>
              <a:pPr marL="0" lvl="0" indent="0" algn="l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GB" sz="1400" kern="1200" noProof="0" dirty="0"/>
                <a:t>• R2</a:t>
              </a:r>
            </a:p>
            <a:p>
              <a:pPr marL="0" lvl="0" indent="0" algn="l" defTabSz="622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GB" sz="1400" kern="1200" noProof="0" dirty="0"/>
                <a:t>• MSE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058922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9803-EE3E-012D-748D-673E3FC7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28B6C-1289-3DFA-E260-F4A548314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Feature Selection</a:t>
            </a:r>
          </a:p>
          <a:p>
            <a:pPr lvl="1"/>
            <a:r>
              <a:rPr lang="en-GB" dirty="0"/>
              <a:t>Landmark kinase targets</a:t>
            </a:r>
          </a:p>
          <a:p>
            <a:pPr lvl="1"/>
            <a:r>
              <a:rPr lang="en-GB" dirty="0"/>
              <a:t>Substrate specificity</a:t>
            </a:r>
          </a:p>
          <a:p>
            <a:pPr lvl="1"/>
            <a:r>
              <a:rPr lang="en-GB" dirty="0"/>
              <a:t>Functional scoring</a:t>
            </a:r>
          </a:p>
          <a:p>
            <a:pPr marL="0" indent="0">
              <a:buNone/>
            </a:pPr>
            <a:r>
              <a:rPr lang="en-GB" dirty="0"/>
              <a:t>Supervised learning algorithms</a:t>
            </a:r>
          </a:p>
          <a:p>
            <a:pPr lvl="1" defTabSz="622300">
              <a:spcBef>
                <a:spcPct val="0"/>
              </a:spcBef>
              <a:spcAft>
                <a:spcPct val="35000"/>
              </a:spcAft>
            </a:pPr>
            <a:r>
              <a:rPr lang="en-GB" dirty="0"/>
              <a:t>Random Forest</a:t>
            </a:r>
          </a:p>
          <a:p>
            <a:pPr lvl="1" defTabSz="622300">
              <a:spcBef>
                <a:spcPct val="0"/>
              </a:spcBef>
              <a:spcAft>
                <a:spcPct val="35000"/>
              </a:spcAft>
            </a:pPr>
            <a:r>
              <a:rPr lang="en-GB" dirty="0" err="1"/>
              <a:t>XGBoost</a:t>
            </a:r>
            <a:r>
              <a:rPr lang="en-GB" dirty="0"/>
              <a:t> </a:t>
            </a:r>
          </a:p>
          <a:p>
            <a:pPr lvl="1" defTabSz="622300">
              <a:spcBef>
                <a:spcPct val="0"/>
              </a:spcBef>
              <a:spcAft>
                <a:spcPct val="35000"/>
              </a:spcAft>
            </a:pPr>
            <a:r>
              <a:rPr lang="en-GB" dirty="0"/>
              <a:t>Neural networks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C94D1-0608-9404-070A-A535F2F6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n-GB" noProof="0" smtClean="0"/>
              <a:t>8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01554331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C272F-2BE7-6F75-C51C-173BDECE0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GB" dirty="0"/>
              <a:t>Landmark genes</a:t>
            </a:r>
          </a:p>
        </p:txBody>
      </p:sp>
      <p:pic>
        <p:nvPicPr>
          <p:cNvPr id="17" name="Picture 1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C0CC659-0D65-82FB-55E9-88EF09681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88" y="1842611"/>
            <a:ext cx="6172200" cy="3163252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69795-B8A4-4FDD-D74B-DD6778D38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/>
          <a:p>
            <a:r>
              <a:rPr lang="en-GB" sz="1800" dirty="0"/>
              <a:t>1000 genes representative of 82% of the human transcriptome</a:t>
            </a:r>
          </a:p>
          <a:p>
            <a:endParaRPr lang="en-GB" dirty="0"/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A4471E6C-0EAC-7874-6489-D9B64D0D39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noProof="0" dirty="0"/>
              <a:t>20/6/2023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584814D3-9620-2B41-C8A4-E6D9DB84A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en-GB" sz="900" noProof="0"/>
              <a:t>Drug Response prediction for cancer using phosphoproteomics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48875-85F8-4EC3-1476-F8FB9CDF1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en-GB" noProof="0" smtClean="0"/>
              <a:pPr rtl="0">
                <a:spcAft>
                  <a:spcPts val="600"/>
                </a:spcAft>
              </a:pPr>
              <a:t>9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99204507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6_TF89338750_Win32" id="{41E8F413-9A18-4BDF-B28A-7CD5BF285DD4}" vid="{F5763C4E-78C1-4EFB-B9F5-2F4B07C76D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{E25B0BA6-BE29-4531-BABD-6905FFCFBA97}tf89338750_win32</Template>
  <TotalTime>2426</TotalTime>
  <Words>800</Words>
  <Application>Microsoft Office PowerPoint</Application>
  <PresentationFormat>Widescreen</PresentationFormat>
  <Paragraphs>179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Univers</vt:lpstr>
      <vt:lpstr>GradientUnivers</vt:lpstr>
      <vt:lpstr>Drug Response prediction for cancer using phosphoproteomics data</vt:lpstr>
      <vt:lpstr>Agenda</vt:lpstr>
      <vt:lpstr>Drug response prediction and personalised medicine </vt:lpstr>
      <vt:lpstr>Phosphoproteomics</vt:lpstr>
      <vt:lpstr>Drug response prediction</vt:lpstr>
      <vt:lpstr>methods</vt:lpstr>
      <vt:lpstr>Methods</vt:lpstr>
      <vt:lpstr>Methods</vt:lpstr>
      <vt:lpstr>Landmark genes</vt:lpstr>
      <vt:lpstr>PowerPoint Presentation</vt:lpstr>
      <vt:lpstr>PowerPoint Presentation</vt:lpstr>
      <vt:lpstr>PowerPoint Presentation</vt:lpstr>
      <vt:lpstr>Neural network architecture</vt:lpstr>
      <vt:lpstr>Results</vt:lpstr>
      <vt:lpstr>Results </vt:lpstr>
      <vt:lpstr>Results </vt:lpstr>
      <vt:lpstr>Results  </vt:lpstr>
      <vt:lpstr>Conclusions</vt:lpstr>
      <vt:lpstr>What comes next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Response prediction using phosphoproteomics data</dc:title>
  <dc:creator>Nasim Mohamed</dc:creator>
  <cp:lastModifiedBy>Nasim Mohamed</cp:lastModifiedBy>
  <cp:revision>99</cp:revision>
  <dcterms:created xsi:type="dcterms:W3CDTF">2023-06-04T16:51:33Z</dcterms:created>
  <dcterms:modified xsi:type="dcterms:W3CDTF">2023-06-20T13:39:02Z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