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36"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8AE1AC5-AF68-48B7-A26C-67D98204FC3C}" type="datetimeFigureOut">
              <a:rPr lang="en-IN" smtClean="0"/>
              <a:t>10-02-2017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2AAA7-D946-420C-AB84-6DF0CBCAD173}" type="slidenum">
              <a:rPr lang="en-IN" smtClean="0"/>
              <a:t>‹#›</a:t>
            </a:fld>
            <a:endParaRPr lang="en-IN"/>
          </a:p>
        </p:txBody>
      </p:sp>
    </p:spTree>
    <p:extLst>
      <p:ext uri="{BB962C8B-B14F-4D97-AF65-F5344CB8AC3E}">
        <p14:creationId xmlns:p14="http://schemas.microsoft.com/office/powerpoint/2010/main" val="427879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AE1AC5-AF68-48B7-A26C-67D98204FC3C}" type="datetimeFigureOut">
              <a:rPr lang="en-IN" smtClean="0"/>
              <a:t>10-02-2017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2AAA7-D946-420C-AB84-6DF0CBCAD173}" type="slidenum">
              <a:rPr lang="en-IN" smtClean="0"/>
              <a:t>‹#›</a:t>
            </a:fld>
            <a:endParaRPr lang="en-IN"/>
          </a:p>
        </p:txBody>
      </p:sp>
    </p:spTree>
    <p:extLst>
      <p:ext uri="{BB962C8B-B14F-4D97-AF65-F5344CB8AC3E}">
        <p14:creationId xmlns:p14="http://schemas.microsoft.com/office/powerpoint/2010/main" val="2488282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AE1AC5-AF68-48B7-A26C-67D98204FC3C}" type="datetimeFigureOut">
              <a:rPr lang="en-IN" smtClean="0"/>
              <a:t>10-02-2017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2AAA7-D946-420C-AB84-6DF0CBCAD173}" type="slidenum">
              <a:rPr lang="en-IN" smtClean="0"/>
              <a:t>‹#›</a:t>
            </a:fld>
            <a:endParaRPr lang="en-IN"/>
          </a:p>
        </p:txBody>
      </p:sp>
    </p:spTree>
    <p:extLst>
      <p:ext uri="{BB962C8B-B14F-4D97-AF65-F5344CB8AC3E}">
        <p14:creationId xmlns:p14="http://schemas.microsoft.com/office/powerpoint/2010/main" val="260172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AE1AC5-AF68-48B7-A26C-67D98204FC3C}" type="datetimeFigureOut">
              <a:rPr lang="en-IN" smtClean="0"/>
              <a:t>10-02-2017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2AAA7-D946-420C-AB84-6DF0CBCAD173}" type="slidenum">
              <a:rPr lang="en-IN" smtClean="0"/>
              <a:t>‹#›</a:t>
            </a:fld>
            <a:endParaRPr lang="en-IN"/>
          </a:p>
        </p:txBody>
      </p:sp>
    </p:spTree>
    <p:extLst>
      <p:ext uri="{BB962C8B-B14F-4D97-AF65-F5344CB8AC3E}">
        <p14:creationId xmlns:p14="http://schemas.microsoft.com/office/powerpoint/2010/main" val="413818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AE1AC5-AF68-48B7-A26C-67D98204FC3C}" type="datetimeFigureOut">
              <a:rPr lang="en-IN" smtClean="0"/>
              <a:t>10-02-2017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2AAA7-D946-420C-AB84-6DF0CBCAD173}" type="slidenum">
              <a:rPr lang="en-IN" smtClean="0"/>
              <a:t>‹#›</a:t>
            </a:fld>
            <a:endParaRPr lang="en-IN"/>
          </a:p>
        </p:txBody>
      </p:sp>
    </p:spTree>
    <p:extLst>
      <p:ext uri="{BB962C8B-B14F-4D97-AF65-F5344CB8AC3E}">
        <p14:creationId xmlns:p14="http://schemas.microsoft.com/office/powerpoint/2010/main" val="5415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8AE1AC5-AF68-48B7-A26C-67D98204FC3C}" type="datetimeFigureOut">
              <a:rPr lang="en-IN" smtClean="0"/>
              <a:t>10-02-2017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2AAA7-D946-420C-AB84-6DF0CBCAD173}" type="slidenum">
              <a:rPr lang="en-IN" smtClean="0"/>
              <a:t>‹#›</a:t>
            </a:fld>
            <a:endParaRPr lang="en-IN"/>
          </a:p>
        </p:txBody>
      </p:sp>
    </p:spTree>
    <p:extLst>
      <p:ext uri="{BB962C8B-B14F-4D97-AF65-F5344CB8AC3E}">
        <p14:creationId xmlns:p14="http://schemas.microsoft.com/office/powerpoint/2010/main" val="120429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8AE1AC5-AF68-48B7-A26C-67D98204FC3C}" type="datetimeFigureOut">
              <a:rPr lang="en-IN" smtClean="0"/>
              <a:t>10-02-2017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2AAA7-D946-420C-AB84-6DF0CBCAD173}" type="slidenum">
              <a:rPr lang="en-IN" smtClean="0"/>
              <a:t>‹#›</a:t>
            </a:fld>
            <a:endParaRPr lang="en-IN"/>
          </a:p>
        </p:txBody>
      </p:sp>
    </p:spTree>
    <p:extLst>
      <p:ext uri="{BB962C8B-B14F-4D97-AF65-F5344CB8AC3E}">
        <p14:creationId xmlns:p14="http://schemas.microsoft.com/office/powerpoint/2010/main" val="3860324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8AE1AC5-AF68-48B7-A26C-67D98204FC3C}" type="datetimeFigureOut">
              <a:rPr lang="en-IN" smtClean="0"/>
              <a:t>10-02-2017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2AAA7-D946-420C-AB84-6DF0CBCAD173}" type="slidenum">
              <a:rPr lang="en-IN" smtClean="0"/>
              <a:t>‹#›</a:t>
            </a:fld>
            <a:endParaRPr lang="en-IN"/>
          </a:p>
        </p:txBody>
      </p:sp>
    </p:spTree>
    <p:extLst>
      <p:ext uri="{BB962C8B-B14F-4D97-AF65-F5344CB8AC3E}">
        <p14:creationId xmlns:p14="http://schemas.microsoft.com/office/powerpoint/2010/main" val="40495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E1AC5-AF68-48B7-A26C-67D98204FC3C}" type="datetimeFigureOut">
              <a:rPr lang="en-IN" smtClean="0"/>
              <a:t>10-02-2017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02AAA7-D946-420C-AB84-6DF0CBCAD173}" type="slidenum">
              <a:rPr lang="en-IN" smtClean="0"/>
              <a:t>‹#›</a:t>
            </a:fld>
            <a:endParaRPr lang="en-IN"/>
          </a:p>
        </p:txBody>
      </p:sp>
    </p:spTree>
    <p:extLst>
      <p:ext uri="{BB962C8B-B14F-4D97-AF65-F5344CB8AC3E}">
        <p14:creationId xmlns:p14="http://schemas.microsoft.com/office/powerpoint/2010/main" val="1015170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AE1AC5-AF68-48B7-A26C-67D98204FC3C}" type="datetimeFigureOut">
              <a:rPr lang="en-IN" smtClean="0"/>
              <a:t>10-02-2017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2AAA7-D946-420C-AB84-6DF0CBCAD173}" type="slidenum">
              <a:rPr lang="en-IN" smtClean="0"/>
              <a:t>‹#›</a:t>
            </a:fld>
            <a:endParaRPr lang="en-IN"/>
          </a:p>
        </p:txBody>
      </p:sp>
    </p:spTree>
    <p:extLst>
      <p:ext uri="{BB962C8B-B14F-4D97-AF65-F5344CB8AC3E}">
        <p14:creationId xmlns:p14="http://schemas.microsoft.com/office/powerpoint/2010/main" val="73708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AE1AC5-AF68-48B7-A26C-67D98204FC3C}" type="datetimeFigureOut">
              <a:rPr lang="en-IN" smtClean="0"/>
              <a:t>10-02-2017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2AAA7-D946-420C-AB84-6DF0CBCAD173}" type="slidenum">
              <a:rPr lang="en-IN" smtClean="0"/>
              <a:t>‹#›</a:t>
            </a:fld>
            <a:endParaRPr lang="en-IN"/>
          </a:p>
        </p:txBody>
      </p:sp>
    </p:spTree>
    <p:extLst>
      <p:ext uri="{BB962C8B-B14F-4D97-AF65-F5344CB8AC3E}">
        <p14:creationId xmlns:p14="http://schemas.microsoft.com/office/powerpoint/2010/main" val="114241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E1AC5-AF68-48B7-A26C-67D98204FC3C}" type="datetimeFigureOut">
              <a:rPr lang="en-IN" smtClean="0"/>
              <a:t>10-02-2017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2AAA7-D946-420C-AB84-6DF0CBCAD173}" type="slidenum">
              <a:rPr lang="en-IN" smtClean="0"/>
              <a:t>‹#›</a:t>
            </a:fld>
            <a:endParaRPr lang="en-IN"/>
          </a:p>
        </p:txBody>
      </p:sp>
    </p:spTree>
    <p:extLst>
      <p:ext uri="{BB962C8B-B14F-4D97-AF65-F5344CB8AC3E}">
        <p14:creationId xmlns:p14="http://schemas.microsoft.com/office/powerpoint/2010/main" val="2259404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Jquery</a:t>
            </a:r>
            <a:r>
              <a:rPr lang="en-US" dirty="0" smtClean="0"/>
              <a:t> </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96457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a:t>
            </a:r>
            <a:endParaRPr lang="en-IN" dirty="0"/>
          </a:p>
        </p:txBody>
      </p:sp>
      <p:sp>
        <p:nvSpPr>
          <p:cNvPr id="3" name="Content Placeholder 2"/>
          <p:cNvSpPr>
            <a:spLocks noGrp="1"/>
          </p:cNvSpPr>
          <p:nvPr>
            <p:ph idx="1"/>
          </p:nvPr>
        </p:nvSpPr>
        <p:spPr/>
        <p:txBody>
          <a:bodyPr>
            <a:normAutofit fontScale="32500" lnSpcReduction="20000"/>
          </a:bodyPr>
          <a:lstStyle/>
          <a:p>
            <a:pPr marL="0" indent="0">
              <a:buNone/>
            </a:pPr>
            <a:r>
              <a:rPr lang="en-IN" dirty="0"/>
              <a:t>&lt;html&gt;</a:t>
            </a:r>
          </a:p>
          <a:p>
            <a:pPr marL="0" indent="0">
              <a:buNone/>
            </a:pPr>
            <a:r>
              <a:rPr lang="en-IN" dirty="0"/>
              <a:t> &lt;head&gt;</a:t>
            </a:r>
          </a:p>
          <a:p>
            <a:pPr marL="0" indent="0">
              <a:buNone/>
            </a:pPr>
            <a:r>
              <a:rPr lang="en-IN" dirty="0"/>
              <a:t> &lt;title&gt;The </a:t>
            </a:r>
            <a:r>
              <a:rPr lang="en-IN" dirty="0" err="1"/>
              <a:t>Selecter</a:t>
            </a:r>
            <a:r>
              <a:rPr lang="en-IN" dirty="0"/>
              <a:t> Example&lt;/title&gt;</a:t>
            </a:r>
          </a:p>
          <a:p>
            <a:pPr marL="0" indent="0">
              <a:buNone/>
            </a:pPr>
            <a:r>
              <a:rPr lang="en-IN" dirty="0"/>
              <a:t> &lt;script type="text/</a:t>
            </a:r>
            <a:r>
              <a:rPr lang="en-IN" dirty="0" err="1"/>
              <a:t>javascript</a:t>
            </a:r>
            <a:r>
              <a:rPr lang="en-IN" dirty="0"/>
              <a:t>"</a:t>
            </a:r>
          </a:p>
          <a:p>
            <a:pPr marL="0" indent="0">
              <a:buNone/>
            </a:pPr>
            <a:r>
              <a:rPr lang="en-IN" dirty="0" err="1"/>
              <a:t>src</a:t>
            </a:r>
            <a:r>
              <a:rPr lang="en-IN" dirty="0"/>
              <a:t>="http://ajax.googleapis.com/</a:t>
            </a:r>
            <a:r>
              <a:rPr lang="en-IN" dirty="0" err="1"/>
              <a:t>ajax</a:t>
            </a:r>
            <a:r>
              <a:rPr lang="en-IN" dirty="0"/>
              <a:t>/libs/</a:t>
            </a:r>
            <a:r>
              <a:rPr lang="en-IN" dirty="0" err="1"/>
              <a:t>jquery</a:t>
            </a:r>
            <a:r>
              <a:rPr lang="en-IN" dirty="0"/>
              <a:t>/2.1.3/jquery.min.js"&gt;</a:t>
            </a:r>
          </a:p>
          <a:p>
            <a:pPr marL="0" indent="0">
              <a:buNone/>
            </a:pPr>
            <a:r>
              <a:rPr lang="en-IN" dirty="0"/>
              <a:t> &lt;/script&gt;</a:t>
            </a:r>
          </a:p>
          <a:p>
            <a:pPr marL="0" indent="0">
              <a:buNone/>
            </a:pPr>
            <a:endParaRPr lang="en-IN" dirty="0"/>
          </a:p>
          <a:p>
            <a:pPr marL="0" indent="0">
              <a:buNone/>
            </a:pPr>
            <a:r>
              <a:rPr lang="en-IN" dirty="0"/>
              <a:t> &lt;script type="text/</a:t>
            </a:r>
            <a:r>
              <a:rPr lang="en-IN" dirty="0" err="1"/>
              <a:t>javascript</a:t>
            </a:r>
            <a:r>
              <a:rPr lang="en-IN" dirty="0"/>
              <a:t>" language="</a:t>
            </a:r>
            <a:r>
              <a:rPr lang="en-IN" dirty="0" err="1"/>
              <a:t>javascript</a:t>
            </a:r>
            <a:r>
              <a:rPr lang="en-IN" dirty="0"/>
              <a:t>"&gt;</a:t>
            </a:r>
          </a:p>
          <a:p>
            <a:pPr marL="0" indent="0">
              <a:buNone/>
            </a:pPr>
            <a:r>
              <a:rPr lang="en-IN" sz="3700" b="1" dirty="0">
                <a:solidFill>
                  <a:srgbClr val="00B050"/>
                </a:solidFill>
              </a:rPr>
              <a:t> $(document).ready(function() {</a:t>
            </a:r>
          </a:p>
          <a:p>
            <a:pPr marL="0" indent="0">
              <a:buNone/>
            </a:pPr>
            <a:r>
              <a:rPr lang="en-IN" sz="3700" b="1" dirty="0">
                <a:solidFill>
                  <a:srgbClr val="00B050"/>
                </a:solidFill>
              </a:rPr>
              <a:t> /* This would select all the divisions */</a:t>
            </a:r>
          </a:p>
          <a:p>
            <a:pPr marL="0" indent="0">
              <a:buNone/>
            </a:pPr>
            <a:r>
              <a:rPr lang="en-IN" sz="3700" b="1" dirty="0">
                <a:solidFill>
                  <a:srgbClr val="00B050"/>
                </a:solidFill>
              </a:rPr>
              <a:t> $("div").</a:t>
            </a:r>
            <a:r>
              <a:rPr lang="en-IN" sz="3700" b="1" dirty="0" err="1">
                <a:solidFill>
                  <a:srgbClr val="00B050"/>
                </a:solidFill>
              </a:rPr>
              <a:t>css</a:t>
            </a:r>
            <a:r>
              <a:rPr lang="en-IN" sz="3700" b="1" dirty="0">
                <a:solidFill>
                  <a:srgbClr val="00B050"/>
                </a:solidFill>
              </a:rPr>
              <a:t>("background-</a:t>
            </a:r>
            <a:r>
              <a:rPr lang="en-IN" sz="3700" b="1" dirty="0" err="1">
                <a:solidFill>
                  <a:srgbClr val="00B050"/>
                </a:solidFill>
              </a:rPr>
              <a:t>color</a:t>
            </a:r>
            <a:r>
              <a:rPr lang="en-IN" sz="3700" b="1" dirty="0">
                <a:solidFill>
                  <a:srgbClr val="00B050"/>
                </a:solidFill>
              </a:rPr>
              <a:t>", "yellow");</a:t>
            </a:r>
          </a:p>
          <a:p>
            <a:pPr marL="0" indent="0">
              <a:buNone/>
            </a:pPr>
            <a:r>
              <a:rPr lang="en-IN" sz="3700" b="1" dirty="0">
                <a:solidFill>
                  <a:srgbClr val="00B050"/>
                </a:solidFill>
              </a:rPr>
              <a:t> });</a:t>
            </a:r>
          </a:p>
          <a:p>
            <a:pPr marL="0" indent="0">
              <a:buNone/>
            </a:pPr>
            <a:r>
              <a:rPr lang="en-IN" dirty="0"/>
              <a:t> &lt;/script&gt;</a:t>
            </a:r>
          </a:p>
          <a:p>
            <a:pPr marL="0" indent="0">
              <a:buNone/>
            </a:pPr>
            <a:r>
              <a:rPr lang="en-IN" dirty="0"/>
              <a:t> &lt;/head&gt;</a:t>
            </a:r>
          </a:p>
          <a:p>
            <a:pPr marL="0" indent="0">
              <a:buNone/>
            </a:pPr>
            <a:r>
              <a:rPr lang="en-IN" dirty="0"/>
              <a:t> &lt;body&gt;</a:t>
            </a:r>
          </a:p>
          <a:p>
            <a:pPr marL="0" indent="0">
              <a:buNone/>
            </a:pPr>
            <a:r>
              <a:rPr lang="en-IN" dirty="0"/>
              <a:t> &lt;div class="big" id="div1"&gt;</a:t>
            </a:r>
          </a:p>
          <a:p>
            <a:pPr marL="0" indent="0">
              <a:buNone/>
            </a:pPr>
            <a:r>
              <a:rPr lang="en-IN" dirty="0"/>
              <a:t> &lt;p&gt;This is first division of the DOM.&lt;/p&gt;</a:t>
            </a:r>
          </a:p>
          <a:p>
            <a:pPr marL="0" indent="0">
              <a:buNone/>
            </a:pPr>
            <a:r>
              <a:rPr lang="en-IN" dirty="0"/>
              <a:t> &lt;/div&gt;</a:t>
            </a:r>
          </a:p>
          <a:p>
            <a:pPr marL="0" indent="0">
              <a:buNone/>
            </a:pPr>
            <a:r>
              <a:rPr lang="en-IN" dirty="0"/>
              <a:t> &lt;div class="medium" id="div2"&gt;</a:t>
            </a:r>
          </a:p>
          <a:p>
            <a:pPr marL="0" indent="0">
              <a:buNone/>
            </a:pPr>
            <a:r>
              <a:rPr lang="en-IN" dirty="0"/>
              <a:t> &lt;p&gt;This is second division of the DOM.&lt;/p&gt;</a:t>
            </a:r>
          </a:p>
          <a:p>
            <a:pPr marL="0" indent="0">
              <a:buNone/>
            </a:pPr>
            <a:r>
              <a:rPr lang="en-IN" dirty="0"/>
              <a:t> &lt;/div&gt;</a:t>
            </a:r>
          </a:p>
          <a:p>
            <a:pPr marL="0" indent="0">
              <a:buNone/>
            </a:pPr>
            <a:r>
              <a:rPr lang="en-IN" dirty="0"/>
              <a:t> &lt;div class="small" id="div3"&gt;</a:t>
            </a:r>
          </a:p>
          <a:p>
            <a:pPr marL="0" indent="0">
              <a:buNone/>
            </a:pPr>
            <a:r>
              <a:rPr lang="en-IN" dirty="0"/>
              <a:t> &lt;p&gt;This is third division of the DOM&lt;/p&gt;</a:t>
            </a:r>
          </a:p>
          <a:p>
            <a:pPr marL="0" indent="0">
              <a:buNone/>
            </a:pPr>
            <a:r>
              <a:rPr lang="en-IN" dirty="0"/>
              <a:t> &lt;/div</a:t>
            </a:r>
            <a:r>
              <a:rPr lang="en-IN" dirty="0" smtClean="0"/>
              <a:t>&gt;</a:t>
            </a:r>
          </a:p>
          <a:p>
            <a:pPr marL="0" indent="0">
              <a:buNone/>
            </a:pPr>
            <a:r>
              <a:rPr lang="en-US" dirty="0" smtClean="0"/>
              <a:t>&lt;/body&gt;</a:t>
            </a:r>
          </a:p>
          <a:p>
            <a:pPr marL="0" indent="0">
              <a:buNone/>
            </a:pPr>
            <a:r>
              <a:rPr lang="en-US" dirty="0" smtClean="0"/>
              <a:t>&lt;/html&gt;</a:t>
            </a:r>
            <a:endParaRPr lang="en-IN" dirty="0"/>
          </a:p>
        </p:txBody>
      </p:sp>
    </p:spTree>
    <p:extLst>
      <p:ext uri="{BB962C8B-B14F-4D97-AF65-F5344CB8AC3E}">
        <p14:creationId xmlns:p14="http://schemas.microsoft.com/office/powerpoint/2010/main" val="77526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It for reference</a:t>
            </a:r>
            <a:endParaRPr lang="en-IN" dirty="0"/>
          </a:p>
        </p:txBody>
      </p:sp>
      <p:sp>
        <p:nvSpPr>
          <p:cNvPr id="3" name="Content Placeholder 2"/>
          <p:cNvSpPr>
            <a:spLocks noGrp="1"/>
          </p:cNvSpPr>
          <p:nvPr>
            <p:ph idx="1"/>
          </p:nvPr>
        </p:nvSpPr>
        <p:spPr>
          <a:xfrm>
            <a:off x="457200" y="1340768"/>
            <a:ext cx="8229600" cy="5517232"/>
          </a:xfrm>
        </p:spPr>
        <p:txBody>
          <a:bodyPr>
            <a:normAutofit fontScale="40000" lnSpcReduction="20000"/>
          </a:bodyPr>
          <a:lstStyle/>
          <a:p>
            <a:pPr marL="0" indent="0">
              <a:buNone/>
            </a:pPr>
            <a:r>
              <a:rPr lang="en-IN" dirty="0"/>
              <a:t>Example  </a:t>
            </a:r>
            <a:endParaRPr lang="en-IN" dirty="0" smtClean="0"/>
          </a:p>
          <a:p>
            <a:r>
              <a:rPr lang="en-IN" sz="4000" dirty="0" smtClean="0"/>
              <a:t>$(</a:t>
            </a:r>
            <a:r>
              <a:rPr lang="en-IN" sz="4000" dirty="0"/>
              <a:t>'div, p') − selects all the elements matched by div or p</a:t>
            </a:r>
            <a:r>
              <a:rPr lang="en-IN" sz="4000" dirty="0" smtClean="0"/>
              <a:t>.</a:t>
            </a:r>
          </a:p>
          <a:p>
            <a:r>
              <a:rPr lang="en-IN" sz="4000" dirty="0"/>
              <a:t>$('p strong, .</a:t>
            </a:r>
            <a:r>
              <a:rPr lang="en-IN" sz="4000" dirty="0" err="1"/>
              <a:t>myclass</a:t>
            </a:r>
            <a:r>
              <a:rPr lang="en-IN" sz="4000" dirty="0"/>
              <a:t>') − selects all elements matched by strong that are descendants of an element matched by p as well as all elements that have a class of </a:t>
            </a:r>
            <a:r>
              <a:rPr lang="en-IN" sz="4000" dirty="0" err="1"/>
              <a:t>myclass</a:t>
            </a:r>
            <a:r>
              <a:rPr lang="en-IN" sz="4000" dirty="0" smtClean="0"/>
              <a:t>.</a:t>
            </a:r>
          </a:p>
          <a:p>
            <a:r>
              <a:rPr lang="en-IN" sz="4000" dirty="0"/>
              <a:t>$('p strong, #</a:t>
            </a:r>
            <a:r>
              <a:rPr lang="en-IN" sz="4000" dirty="0" err="1"/>
              <a:t>myid</a:t>
            </a:r>
            <a:r>
              <a:rPr lang="en-IN" sz="4000" dirty="0"/>
              <a:t>') − selects a single elements matched by strong that is descendant of an element matched by p as well as element whose id is </a:t>
            </a:r>
            <a:r>
              <a:rPr lang="en-IN" sz="4000" dirty="0" err="1"/>
              <a:t>myid</a:t>
            </a:r>
            <a:r>
              <a:rPr lang="en-IN" sz="4000" dirty="0" smtClean="0"/>
              <a:t>.</a:t>
            </a:r>
          </a:p>
          <a:p>
            <a:r>
              <a:rPr lang="en-IN" sz="4000" dirty="0"/>
              <a:t>$("</a:t>
            </a:r>
            <a:r>
              <a:rPr lang="en-IN" sz="4000" dirty="0" err="1"/>
              <a:t>li:not</a:t>
            </a:r>
            <a:r>
              <a:rPr lang="en-IN" sz="4000" dirty="0"/>
              <a:t>(.</a:t>
            </a:r>
            <a:r>
              <a:rPr lang="en-IN" sz="4000" dirty="0" err="1"/>
              <a:t>myclass</a:t>
            </a:r>
            <a:r>
              <a:rPr lang="en-IN" sz="4000" dirty="0"/>
              <a:t>)") Selects all elements matched by that do not have class="</a:t>
            </a:r>
            <a:r>
              <a:rPr lang="en-IN" sz="4000" dirty="0" err="1"/>
              <a:t>myclass</a:t>
            </a:r>
            <a:r>
              <a:rPr lang="en-IN" sz="4000" dirty="0"/>
              <a:t>". </a:t>
            </a:r>
            <a:endParaRPr lang="en-IN" sz="4000" dirty="0" smtClean="0"/>
          </a:p>
          <a:p>
            <a:r>
              <a:rPr lang="en-IN" sz="4000" dirty="0"/>
              <a:t>$("</a:t>
            </a:r>
            <a:r>
              <a:rPr lang="en-IN" sz="4000" dirty="0" err="1"/>
              <a:t>a#specialID.specialClass</a:t>
            </a:r>
            <a:r>
              <a:rPr lang="en-IN" sz="4000" dirty="0"/>
              <a:t>") This selector matches links with an id of </a:t>
            </a:r>
            <a:r>
              <a:rPr lang="en-IN" sz="4000" dirty="0" err="1"/>
              <a:t>specialID</a:t>
            </a:r>
            <a:r>
              <a:rPr lang="en-IN" sz="4000" dirty="0"/>
              <a:t> and a class of </a:t>
            </a:r>
            <a:r>
              <a:rPr lang="en-IN" sz="4000" dirty="0" err="1"/>
              <a:t>specialClass</a:t>
            </a:r>
            <a:r>
              <a:rPr lang="en-IN" sz="4000" dirty="0"/>
              <a:t>. </a:t>
            </a:r>
            <a:endParaRPr lang="en-IN" sz="4000" dirty="0" smtClean="0"/>
          </a:p>
          <a:p>
            <a:r>
              <a:rPr lang="en-IN" sz="4000" dirty="0"/>
              <a:t>$("p </a:t>
            </a:r>
            <a:r>
              <a:rPr lang="en-IN" sz="4000" dirty="0" err="1"/>
              <a:t>a.specialClass</a:t>
            </a:r>
            <a:r>
              <a:rPr lang="en-IN" sz="4000" dirty="0"/>
              <a:t>") This selector matches links with a class of </a:t>
            </a:r>
            <a:r>
              <a:rPr lang="en-IN" sz="4000" dirty="0" err="1"/>
              <a:t>specialClass</a:t>
            </a:r>
            <a:r>
              <a:rPr lang="en-IN" sz="4000" dirty="0"/>
              <a:t> declared within elements. </a:t>
            </a:r>
            <a:endParaRPr lang="en-IN" sz="4000" dirty="0" smtClean="0"/>
          </a:p>
          <a:p>
            <a:r>
              <a:rPr lang="en-IN" sz="4000" dirty="0"/>
              <a:t>$("</a:t>
            </a:r>
            <a:r>
              <a:rPr lang="en-IN" sz="4000" dirty="0" err="1"/>
              <a:t>ul</a:t>
            </a:r>
            <a:r>
              <a:rPr lang="en-IN" sz="4000" dirty="0"/>
              <a:t> </a:t>
            </a:r>
            <a:r>
              <a:rPr lang="en-IN" sz="4000" dirty="0" err="1"/>
              <a:t>li:first</a:t>
            </a:r>
            <a:r>
              <a:rPr lang="en-IN" sz="4000" dirty="0"/>
              <a:t>") This selector gets only the first element of the </a:t>
            </a:r>
            <a:r>
              <a:rPr lang="en-IN" sz="4000" dirty="0" smtClean="0"/>
              <a:t>.</a:t>
            </a:r>
          </a:p>
          <a:p>
            <a:r>
              <a:rPr lang="en-IN" sz="4000" dirty="0"/>
              <a:t>$("li &gt; </a:t>
            </a:r>
            <a:r>
              <a:rPr lang="en-IN" sz="4000" dirty="0" err="1"/>
              <a:t>ul</a:t>
            </a:r>
            <a:r>
              <a:rPr lang="en-IN" sz="4000" dirty="0"/>
              <a:t>") Selects all elements matched by that are children of an element matched by </a:t>
            </a:r>
            <a:endParaRPr lang="en-IN" sz="4000" dirty="0" smtClean="0"/>
          </a:p>
          <a:p>
            <a:r>
              <a:rPr lang="en-IN" sz="4000" dirty="0"/>
              <a:t>$("strong + </a:t>
            </a:r>
            <a:r>
              <a:rPr lang="en-IN" sz="4000" dirty="0" err="1"/>
              <a:t>em</a:t>
            </a:r>
            <a:r>
              <a:rPr lang="en-IN" sz="4000" dirty="0"/>
              <a:t>") Selects all elements matched by </a:t>
            </a:r>
            <a:r>
              <a:rPr lang="en-IN" sz="4000" i="1" dirty="0"/>
              <a:t>that immediately follow a sibling element matched by </a:t>
            </a:r>
            <a:r>
              <a:rPr lang="en-IN" sz="4000" b="1" i="1" dirty="0"/>
              <a:t>. </a:t>
            </a:r>
            <a:endParaRPr lang="en-IN" sz="4000" b="1" i="1" dirty="0" smtClean="0"/>
          </a:p>
          <a:p>
            <a:r>
              <a:rPr lang="en-IN" sz="4000" dirty="0"/>
              <a:t>$("p ~ </a:t>
            </a:r>
            <a:r>
              <a:rPr lang="en-IN" sz="4000" dirty="0" err="1"/>
              <a:t>ul</a:t>
            </a:r>
            <a:r>
              <a:rPr lang="en-IN" sz="4000" dirty="0"/>
              <a:t>") Selects all elements matched by that follow a sibling element matched by </a:t>
            </a:r>
            <a:r>
              <a:rPr lang="en-IN" sz="4000" dirty="0" smtClean="0"/>
              <a:t>.</a:t>
            </a:r>
          </a:p>
          <a:p>
            <a:r>
              <a:rPr lang="en-IN" sz="4000" dirty="0"/>
              <a:t>$(":empty") Selects all elements that have no children. </a:t>
            </a:r>
            <a:endParaRPr lang="en-IN" sz="4000" dirty="0" smtClean="0"/>
          </a:p>
          <a:p>
            <a:r>
              <a:rPr lang="en-IN" sz="4000" dirty="0"/>
              <a:t>$("a[@</a:t>
            </a:r>
            <a:r>
              <a:rPr lang="en-IN" sz="4000" dirty="0" err="1"/>
              <a:t>rel</a:t>
            </a:r>
            <a:r>
              <a:rPr lang="en-IN" sz="4000" dirty="0"/>
              <a:t>]") Selects all elements matched by that have a </a:t>
            </a:r>
            <a:r>
              <a:rPr lang="en-IN" sz="4000" dirty="0" err="1"/>
              <a:t>rel</a:t>
            </a:r>
            <a:r>
              <a:rPr lang="en-IN" sz="4000" dirty="0"/>
              <a:t> attribute. </a:t>
            </a:r>
            <a:endParaRPr lang="en-IN" sz="4000" dirty="0" smtClean="0"/>
          </a:p>
          <a:p>
            <a:r>
              <a:rPr lang="en-IN" sz="4000" dirty="0"/>
              <a:t>$("input[@name=</a:t>
            </a:r>
            <a:r>
              <a:rPr lang="en-IN" sz="4000" dirty="0" err="1"/>
              <a:t>myname</a:t>
            </a:r>
            <a:r>
              <a:rPr lang="en-IN" sz="4000" dirty="0"/>
              <a:t>]") Selects all elements matched by that have a name value exactly equal </a:t>
            </a:r>
            <a:r>
              <a:rPr lang="en-IN" sz="4000" dirty="0" err="1"/>
              <a:t>tomyname</a:t>
            </a:r>
            <a:r>
              <a:rPr lang="en-IN" sz="4000" dirty="0"/>
              <a:t>. </a:t>
            </a:r>
            <a:endParaRPr lang="en-IN" sz="4000" dirty="0" smtClean="0"/>
          </a:p>
          <a:p>
            <a:r>
              <a:rPr lang="en-IN" sz="4000" dirty="0"/>
              <a:t>$("</a:t>
            </a:r>
            <a:r>
              <a:rPr lang="en-IN" sz="4000" dirty="0" err="1"/>
              <a:t>tr:odd</a:t>
            </a:r>
            <a:r>
              <a:rPr lang="en-IN" sz="4000" dirty="0"/>
              <a:t>") Selects all elements matched by that have an odd index value. </a:t>
            </a:r>
          </a:p>
        </p:txBody>
      </p:sp>
    </p:spTree>
    <p:extLst>
      <p:ext uri="{BB962C8B-B14F-4D97-AF65-F5344CB8AC3E}">
        <p14:creationId xmlns:p14="http://schemas.microsoft.com/office/powerpoint/2010/main" val="407472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Apply </a:t>
            </a:r>
            <a:r>
              <a:rPr lang="en-US" sz="3200" dirty="0" err="1" smtClean="0"/>
              <a:t>Css</a:t>
            </a:r>
            <a:r>
              <a:rPr lang="en-US" sz="3200" dirty="0" smtClean="0"/>
              <a:t> Class </a:t>
            </a:r>
            <a:br>
              <a:rPr lang="en-US" sz="3200" dirty="0" smtClean="0"/>
            </a:br>
            <a:r>
              <a:rPr lang="en-IN" sz="1300" dirty="0"/>
              <a:t>The </a:t>
            </a:r>
            <a:r>
              <a:rPr lang="en-IN" sz="1300" dirty="0" err="1"/>
              <a:t>addClass</a:t>
            </a:r>
            <a:r>
              <a:rPr lang="en-IN" sz="1300" dirty="0"/>
              <a:t>( classes ) method </a:t>
            </a:r>
          </a:p>
        </p:txBody>
      </p:sp>
      <p:sp>
        <p:nvSpPr>
          <p:cNvPr id="3" name="Content Placeholder 2"/>
          <p:cNvSpPr>
            <a:spLocks noGrp="1"/>
          </p:cNvSpPr>
          <p:nvPr>
            <p:ph idx="1"/>
          </p:nvPr>
        </p:nvSpPr>
        <p:spPr/>
        <p:txBody>
          <a:bodyPr>
            <a:normAutofit fontScale="40000" lnSpcReduction="20000"/>
          </a:bodyPr>
          <a:lstStyle/>
          <a:p>
            <a:pPr marL="0" indent="0">
              <a:buNone/>
            </a:pPr>
            <a:r>
              <a:rPr lang="en-IN" dirty="0"/>
              <a:t>&lt;html&gt;</a:t>
            </a:r>
          </a:p>
          <a:p>
            <a:pPr marL="0" indent="0">
              <a:buNone/>
            </a:pPr>
            <a:r>
              <a:rPr lang="en-IN" dirty="0"/>
              <a:t>&lt;head&gt;</a:t>
            </a:r>
          </a:p>
          <a:p>
            <a:pPr marL="0" indent="0">
              <a:buNone/>
            </a:pPr>
            <a:r>
              <a:rPr lang="en-IN" dirty="0"/>
              <a:t>&lt;title&gt;the title&lt;/title&gt;</a:t>
            </a:r>
          </a:p>
          <a:p>
            <a:pPr marL="0" indent="0">
              <a:buNone/>
            </a:pPr>
            <a:r>
              <a:rPr lang="en-IN" dirty="0"/>
              <a:t> &lt;script type="text/</a:t>
            </a:r>
            <a:r>
              <a:rPr lang="en-IN" dirty="0" err="1"/>
              <a:t>javascript</a:t>
            </a:r>
            <a:r>
              <a:rPr lang="en-IN" dirty="0"/>
              <a:t>"</a:t>
            </a:r>
          </a:p>
          <a:p>
            <a:pPr marL="0" indent="0">
              <a:buNone/>
            </a:pPr>
            <a:r>
              <a:rPr lang="en-IN" dirty="0"/>
              <a:t> </a:t>
            </a:r>
            <a:r>
              <a:rPr lang="en-IN" dirty="0" err="1"/>
              <a:t>src</a:t>
            </a:r>
            <a:r>
              <a:rPr lang="en-IN" dirty="0"/>
              <a:t>="/</a:t>
            </a:r>
            <a:r>
              <a:rPr lang="en-IN" dirty="0" err="1"/>
              <a:t>jquery</a:t>
            </a:r>
            <a:r>
              <a:rPr lang="en-IN" dirty="0"/>
              <a:t>/jquery-1.3.2.min.js"&gt;&lt;/script&gt;</a:t>
            </a:r>
          </a:p>
          <a:p>
            <a:pPr marL="0" indent="0">
              <a:buNone/>
            </a:pPr>
            <a:r>
              <a:rPr lang="en-IN" dirty="0"/>
              <a:t> &lt;script type="text/</a:t>
            </a:r>
            <a:r>
              <a:rPr lang="en-IN" dirty="0" err="1"/>
              <a:t>javascript</a:t>
            </a:r>
            <a:r>
              <a:rPr lang="en-IN" dirty="0"/>
              <a:t>" language="</a:t>
            </a:r>
            <a:r>
              <a:rPr lang="en-IN" dirty="0" err="1"/>
              <a:t>javascript</a:t>
            </a:r>
            <a:r>
              <a:rPr lang="en-IN" dirty="0"/>
              <a:t>"&gt;</a:t>
            </a:r>
          </a:p>
          <a:p>
            <a:pPr marL="0" indent="0">
              <a:buNone/>
            </a:pPr>
            <a:r>
              <a:rPr lang="en-IN" sz="3500" dirty="0">
                <a:solidFill>
                  <a:srgbClr val="00B050"/>
                </a:solidFill>
              </a:rPr>
              <a:t> $(document).ready(function() {</a:t>
            </a:r>
          </a:p>
          <a:p>
            <a:pPr marL="0" indent="0">
              <a:buNone/>
            </a:pPr>
            <a:r>
              <a:rPr lang="en-IN" sz="3500" dirty="0">
                <a:solidFill>
                  <a:srgbClr val="00B050"/>
                </a:solidFill>
              </a:rPr>
              <a:t> $("</a:t>
            </a:r>
            <a:r>
              <a:rPr lang="en-IN" sz="3500" dirty="0" err="1">
                <a:solidFill>
                  <a:srgbClr val="00B050"/>
                </a:solidFill>
              </a:rPr>
              <a:t>em</a:t>
            </a:r>
            <a:r>
              <a:rPr lang="en-IN" sz="3500" dirty="0">
                <a:solidFill>
                  <a:srgbClr val="00B050"/>
                </a:solidFill>
              </a:rPr>
              <a:t>").</a:t>
            </a:r>
            <a:r>
              <a:rPr lang="en-IN" sz="3500" dirty="0" err="1">
                <a:solidFill>
                  <a:srgbClr val="00B050"/>
                </a:solidFill>
              </a:rPr>
              <a:t>addClass</a:t>
            </a:r>
            <a:r>
              <a:rPr lang="en-IN" sz="3500" dirty="0">
                <a:solidFill>
                  <a:srgbClr val="00B050"/>
                </a:solidFill>
              </a:rPr>
              <a:t>("</a:t>
            </a:r>
            <a:r>
              <a:rPr lang="en-IN" sz="3500" dirty="0">
                <a:solidFill>
                  <a:srgbClr val="0070C0"/>
                </a:solidFill>
              </a:rPr>
              <a:t>selected</a:t>
            </a:r>
            <a:r>
              <a:rPr lang="en-IN" sz="3500" dirty="0">
                <a:solidFill>
                  <a:srgbClr val="00B050"/>
                </a:solidFill>
              </a:rPr>
              <a:t>");</a:t>
            </a:r>
          </a:p>
          <a:p>
            <a:pPr marL="0" indent="0">
              <a:buNone/>
            </a:pPr>
            <a:r>
              <a:rPr lang="en-IN" sz="3500" dirty="0">
                <a:solidFill>
                  <a:srgbClr val="00B050"/>
                </a:solidFill>
              </a:rPr>
              <a:t> $("#</a:t>
            </a:r>
            <a:r>
              <a:rPr lang="en-IN" sz="3500" dirty="0" err="1">
                <a:solidFill>
                  <a:srgbClr val="00B050"/>
                </a:solidFill>
              </a:rPr>
              <a:t>myid</a:t>
            </a:r>
            <a:r>
              <a:rPr lang="en-IN" sz="3500" dirty="0">
                <a:solidFill>
                  <a:srgbClr val="00B050"/>
                </a:solidFill>
              </a:rPr>
              <a:t>").</a:t>
            </a:r>
            <a:r>
              <a:rPr lang="en-IN" sz="3500" dirty="0" err="1">
                <a:solidFill>
                  <a:srgbClr val="00B050"/>
                </a:solidFill>
              </a:rPr>
              <a:t>addClass</a:t>
            </a:r>
            <a:r>
              <a:rPr lang="en-IN" sz="3500" dirty="0">
                <a:solidFill>
                  <a:srgbClr val="00B050"/>
                </a:solidFill>
              </a:rPr>
              <a:t>("</a:t>
            </a:r>
            <a:r>
              <a:rPr lang="en-IN" sz="3500" dirty="0">
                <a:solidFill>
                  <a:srgbClr val="0070C0"/>
                </a:solidFill>
              </a:rPr>
              <a:t>highlight</a:t>
            </a:r>
            <a:r>
              <a:rPr lang="en-IN" sz="3500" dirty="0">
                <a:solidFill>
                  <a:srgbClr val="00B050"/>
                </a:solidFill>
              </a:rPr>
              <a:t>");</a:t>
            </a:r>
          </a:p>
          <a:p>
            <a:pPr marL="0" indent="0">
              <a:buNone/>
            </a:pPr>
            <a:r>
              <a:rPr lang="en-IN" sz="3500" dirty="0">
                <a:solidFill>
                  <a:srgbClr val="00B050"/>
                </a:solidFill>
              </a:rPr>
              <a:t> </a:t>
            </a:r>
            <a:r>
              <a:rPr lang="en-IN" sz="3500" dirty="0" smtClean="0">
                <a:solidFill>
                  <a:srgbClr val="00B050"/>
                </a:solidFill>
              </a:rPr>
              <a:t>});</a:t>
            </a:r>
          </a:p>
          <a:p>
            <a:pPr marL="0" indent="0">
              <a:buNone/>
            </a:pPr>
            <a:r>
              <a:rPr lang="en-IN" dirty="0"/>
              <a:t>&lt;/script&gt;</a:t>
            </a:r>
          </a:p>
          <a:p>
            <a:pPr marL="0" indent="0">
              <a:buNone/>
            </a:pPr>
            <a:r>
              <a:rPr lang="en-IN" dirty="0"/>
              <a:t> &lt;style&gt;</a:t>
            </a:r>
          </a:p>
          <a:p>
            <a:pPr marL="0" indent="0">
              <a:buNone/>
            </a:pPr>
            <a:r>
              <a:rPr lang="en-IN" dirty="0">
                <a:solidFill>
                  <a:srgbClr val="0070C0"/>
                </a:solidFill>
              </a:rPr>
              <a:t> .selected { </a:t>
            </a:r>
            <a:r>
              <a:rPr lang="en-IN" dirty="0" err="1">
                <a:solidFill>
                  <a:srgbClr val="0070C0"/>
                </a:solidFill>
              </a:rPr>
              <a:t>color:red</a:t>
            </a:r>
            <a:r>
              <a:rPr lang="en-IN" dirty="0">
                <a:solidFill>
                  <a:srgbClr val="0070C0"/>
                </a:solidFill>
              </a:rPr>
              <a:t>; }</a:t>
            </a:r>
          </a:p>
          <a:p>
            <a:pPr marL="0" indent="0">
              <a:buNone/>
            </a:pPr>
            <a:r>
              <a:rPr lang="en-IN" dirty="0">
                <a:solidFill>
                  <a:srgbClr val="0070C0"/>
                </a:solidFill>
              </a:rPr>
              <a:t> .highlight { </a:t>
            </a:r>
            <a:r>
              <a:rPr lang="en-IN" dirty="0" err="1">
                <a:solidFill>
                  <a:srgbClr val="0070C0"/>
                </a:solidFill>
              </a:rPr>
              <a:t>background:yellow</a:t>
            </a:r>
            <a:r>
              <a:rPr lang="en-IN" dirty="0">
                <a:solidFill>
                  <a:srgbClr val="0070C0"/>
                </a:solidFill>
              </a:rPr>
              <a:t>; }</a:t>
            </a:r>
          </a:p>
          <a:p>
            <a:pPr marL="0" indent="0">
              <a:buNone/>
            </a:pPr>
            <a:r>
              <a:rPr lang="en-IN" dirty="0"/>
              <a:t> &lt;/style&gt;</a:t>
            </a:r>
          </a:p>
          <a:p>
            <a:pPr marL="0" indent="0">
              <a:buNone/>
            </a:pPr>
            <a:r>
              <a:rPr lang="en-IN" dirty="0"/>
              <a:t>&lt;/head&gt;</a:t>
            </a:r>
          </a:p>
          <a:p>
            <a:pPr marL="0" indent="0">
              <a:buNone/>
            </a:pPr>
            <a:r>
              <a:rPr lang="en-IN" dirty="0"/>
              <a:t>&lt;body&gt;</a:t>
            </a:r>
          </a:p>
          <a:p>
            <a:pPr marL="0" indent="0">
              <a:buNone/>
            </a:pPr>
            <a:r>
              <a:rPr lang="en-IN" dirty="0"/>
              <a:t> &lt;</a:t>
            </a:r>
            <a:r>
              <a:rPr lang="en-IN" dirty="0" err="1"/>
              <a:t>em</a:t>
            </a:r>
            <a:r>
              <a:rPr lang="en-IN" dirty="0"/>
              <a:t> title="Bold and Brave"&gt;This is first paragraph.&lt;/</a:t>
            </a:r>
            <a:r>
              <a:rPr lang="en-IN" dirty="0" err="1"/>
              <a:t>em</a:t>
            </a:r>
            <a:r>
              <a:rPr lang="en-IN" dirty="0"/>
              <a:t>&gt;</a:t>
            </a:r>
          </a:p>
          <a:p>
            <a:pPr marL="0" indent="0">
              <a:buNone/>
            </a:pPr>
            <a:r>
              <a:rPr lang="en-IN" dirty="0"/>
              <a:t> &lt;p id="</a:t>
            </a:r>
            <a:r>
              <a:rPr lang="en-IN" dirty="0" err="1"/>
              <a:t>myid</a:t>
            </a:r>
            <a:r>
              <a:rPr lang="en-IN" dirty="0"/>
              <a:t>"&gt;This is second paragraph.&lt;/p&gt;</a:t>
            </a:r>
          </a:p>
          <a:p>
            <a:pPr marL="0" indent="0">
              <a:buNone/>
            </a:pPr>
            <a:r>
              <a:rPr lang="en-IN" dirty="0"/>
              <a:t>&lt;/body&gt;</a:t>
            </a:r>
          </a:p>
          <a:p>
            <a:pPr marL="0" indent="0">
              <a:buNone/>
            </a:pPr>
            <a:r>
              <a:rPr lang="en-IN" dirty="0"/>
              <a:t>&lt;/html&gt;</a:t>
            </a:r>
          </a:p>
          <a:p>
            <a:pPr marL="0" indent="0">
              <a:buNone/>
            </a:pPr>
            <a:endParaRPr lang="en-IN" dirty="0"/>
          </a:p>
        </p:txBody>
      </p:sp>
    </p:spTree>
    <p:extLst>
      <p:ext uri="{BB962C8B-B14F-4D97-AF65-F5344CB8AC3E}">
        <p14:creationId xmlns:p14="http://schemas.microsoft.com/office/powerpoint/2010/main" val="519429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Methods</a:t>
            </a:r>
            <a:endParaRPr lang="en-IN" dirty="0"/>
          </a:p>
        </p:txBody>
      </p:sp>
      <p:sp>
        <p:nvSpPr>
          <p:cNvPr id="3" name="Content Placeholder 2"/>
          <p:cNvSpPr>
            <a:spLocks noGrp="1"/>
          </p:cNvSpPr>
          <p:nvPr>
            <p:ph idx="1"/>
          </p:nvPr>
        </p:nvSpPr>
        <p:spPr>
          <a:xfrm>
            <a:off x="457200" y="1196752"/>
            <a:ext cx="8229600" cy="5472608"/>
          </a:xfrm>
        </p:spPr>
        <p:txBody>
          <a:bodyPr>
            <a:normAutofit fontScale="47500" lnSpcReduction="20000"/>
          </a:bodyPr>
          <a:lstStyle/>
          <a:p>
            <a:r>
              <a:rPr lang="en-IN" dirty="0" err="1"/>
              <a:t>attr</a:t>
            </a:r>
            <a:r>
              <a:rPr lang="en-IN" dirty="0"/>
              <a:t>( properties ) </a:t>
            </a:r>
            <a:r>
              <a:rPr lang="en-IN" dirty="0" smtClean="0"/>
              <a:t/>
            </a:r>
            <a:br>
              <a:rPr lang="en-IN" dirty="0" smtClean="0"/>
            </a:br>
            <a:r>
              <a:rPr lang="en-IN" dirty="0" smtClean="0"/>
              <a:t>Set </a:t>
            </a:r>
            <a:r>
              <a:rPr lang="en-IN" dirty="0"/>
              <a:t>a key/value object as properties to all matched elements</a:t>
            </a:r>
            <a:r>
              <a:rPr lang="en-IN" dirty="0" smtClean="0"/>
              <a:t>.</a:t>
            </a:r>
          </a:p>
          <a:p>
            <a:r>
              <a:rPr lang="en-IN" dirty="0" err="1"/>
              <a:t>attr</a:t>
            </a:r>
            <a:r>
              <a:rPr lang="en-IN" dirty="0"/>
              <a:t>( key, </a:t>
            </a:r>
            <a:r>
              <a:rPr lang="en-IN" dirty="0" err="1"/>
              <a:t>fn</a:t>
            </a:r>
            <a:r>
              <a:rPr lang="en-IN" dirty="0"/>
              <a:t> ) </a:t>
            </a:r>
            <a:r>
              <a:rPr lang="en-IN" dirty="0" smtClean="0"/>
              <a:t/>
            </a:r>
            <a:br>
              <a:rPr lang="en-IN" dirty="0" smtClean="0"/>
            </a:br>
            <a:r>
              <a:rPr lang="en-IN" dirty="0" smtClean="0"/>
              <a:t>Set </a:t>
            </a:r>
            <a:r>
              <a:rPr lang="en-IN" dirty="0"/>
              <a:t>a single property to a computed value, on all matched elements</a:t>
            </a:r>
            <a:r>
              <a:rPr lang="en-IN" dirty="0" smtClean="0"/>
              <a:t>.</a:t>
            </a:r>
          </a:p>
          <a:p>
            <a:r>
              <a:rPr lang="en-IN" dirty="0" err="1"/>
              <a:t>removeAttr</a:t>
            </a:r>
            <a:r>
              <a:rPr lang="en-IN" dirty="0"/>
              <a:t>( name ) </a:t>
            </a:r>
            <a:r>
              <a:rPr lang="en-IN" dirty="0" smtClean="0"/>
              <a:t/>
            </a:r>
            <a:br>
              <a:rPr lang="en-IN" dirty="0" smtClean="0"/>
            </a:br>
            <a:r>
              <a:rPr lang="en-IN" dirty="0" smtClean="0"/>
              <a:t>Remove </a:t>
            </a:r>
            <a:r>
              <a:rPr lang="en-IN" dirty="0"/>
              <a:t>an attribute from each of the matched elements</a:t>
            </a:r>
            <a:r>
              <a:rPr lang="en-IN" dirty="0" smtClean="0"/>
              <a:t>.</a:t>
            </a:r>
          </a:p>
          <a:p>
            <a:r>
              <a:rPr lang="en-IN" dirty="0" err="1"/>
              <a:t>hasClass</a:t>
            </a:r>
            <a:r>
              <a:rPr lang="en-IN" dirty="0"/>
              <a:t>( class ) </a:t>
            </a:r>
            <a:r>
              <a:rPr lang="en-IN" dirty="0" smtClean="0"/>
              <a:t/>
            </a:r>
            <a:br>
              <a:rPr lang="en-IN" dirty="0" smtClean="0"/>
            </a:br>
            <a:r>
              <a:rPr lang="en-IN" dirty="0" smtClean="0"/>
              <a:t>Returns </a:t>
            </a:r>
            <a:r>
              <a:rPr lang="en-IN" dirty="0"/>
              <a:t>true if the specified class is present on at least one of the set of matched elements</a:t>
            </a:r>
            <a:r>
              <a:rPr lang="en-IN" dirty="0" smtClean="0"/>
              <a:t>.</a:t>
            </a:r>
          </a:p>
          <a:p>
            <a:r>
              <a:rPr lang="en-IN" dirty="0" err="1"/>
              <a:t>removeClass</a:t>
            </a:r>
            <a:r>
              <a:rPr lang="en-IN" dirty="0"/>
              <a:t>( class ) </a:t>
            </a:r>
            <a:r>
              <a:rPr lang="en-IN" dirty="0" smtClean="0"/>
              <a:t/>
            </a:r>
            <a:br>
              <a:rPr lang="en-IN" dirty="0" smtClean="0"/>
            </a:br>
            <a:r>
              <a:rPr lang="en-IN" dirty="0" smtClean="0"/>
              <a:t>Removes </a:t>
            </a:r>
            <a:r>
              <a:rPr lang="en-IN" dirty="0"/>
              <a:t>all or the specified class(</a:t>
            </a:r>
            <a:r>
              <a:rPr lang="en-IN" dirty="0" err="1"/>
              <a:t>es</a:t>
            </a:r>
            <a:r>
              <a:rPr lang="en-IN" dirty="0"/>
              <a:t>) from the set of matched elements</a:t>
            </a:r>
            <a:r>
              <a:rPr lang="en-IN" dirty="0" smtClean="0"/>
              <a:t>.</a:t>
            </a:r>
          </a:p>
          <a:p>
            <a:r>
              <a:rPr lang="en-IN" dirty="0" err="1"/>
              <a:t>toggleClass</a:t>
            </a:r>
            <a:r>
              <a:rPr lang="en-IN" dirty="0"/>
              <a:t>( class ) </a:t>
            </a:r>
            <a:r>
              <a:rPr lang="en-IN" dirty="0" smtClean="0"/>
              <a:t/>
            </a:r>
            <a:br>
              <a:rPr lang="en-IN" dirty="0" smtClean="0"/>
            </a:br>
            <a:r>
              <a:rPr lang="en-IN" dirty="0" smtClean="0"/>
              <a:t>Adds </a:t>
            </a:r>
            <a:r>
              <a:rPr lang="en-IN" dirty="0"/>
              <a:t>the specified class if it is not present, removes the specified class if it is present</a:t>
            </a:r>
            <a:r>
              <a:rPr lang="en-IN" dirty="0" smtClean="0"/>
              <a:t>.</a:t>
            </a:r>
          </a:p>
          <a:p>
            <a:r>
              <a:rPr lang="en-IN" dirty="0"/>
              <a:t>html( ) </a:t>
            </a:r>
            <a:r>
              <a:rPr lang="en-IN" dirty="0" smtClean="0"/>
              <a:t/>
            </a:r>
            <a:br>
              <a:rPr lang="en-IN" dirty="0" smtClean="0"/>
            </a:br>
            <a:r>
              <a:rPr lang="en-IN" dirty="0" smtClean="0"/>
              <a:t>Get </a:t>
            </a:r>
            <a:r>
              <a:rPr lang="en-IN" dirty="0"/>
              <a:t>the html contents (</a:t>
            </a:r>
            <a:r>
              <a:rPr lang="en-IN" dirty="0" err="1"/>
              <a:t>innerHTML</a:t>
            </a:r>
            <a:r>
              <a:rPr lang="en-IN" dirty="0"/>
              <a:t>) of the first matched element. </a:t>
            </a:r>
            <a:endParaRPr lang="en-IN" dirty="0" smtClean="0"/>
          </a:p>
          <a:p>
            <a:r>
              <a:rPr lang="en-IN" dirty="0" smtClean="0"/>
              <a:t> </a:t>
            </a:r>
            <a:r>
              <a:rPr lang="en-IN" dirty="0"/>
              <a:t>html( </a:t>
            </a:r>
            <a:r>
              <a:rPr lang="en-IN" dirty="0" err="1"/>
              <a:t>val</a:t>
            </a:r>
            <a:r>
              <a:rPr lang="en-IN" dirty="0"/>
              <a:t> </a:t>
            </a:r>
            <a:r>
              <a:rPr lang="en-IN" dirty="0" smtClean="0"/>
              <a:t>)</a:t>
            </a:r>
            <a:br>
              <a:rPr lang="en-IN" dirty="0" smtClean="0"/>
            </a:br>
            <a:r>
              <a:rPr lang="en-IN" dirty="0" smtClean="0"/>
              <a:t> </a:t>
            </a:r>
            <a:r>
              <a:rPr lang="en-IN" dirty="0"/>
              <a:t>Set the html contents of every matched element</a:t>
            </a:r>
            <a:r>
              <a:rPr lang="en-IN" dirty="0" smtClean="0"/>
              <a:t>.</a:t>
            </a:r>
          </a:p>
          <a:p>
            <a:r>
              <a:rPr lang="en-IN" dirty="0"/>
              <a:t>text( ) </a:t>
            </a:r>
            <a:r>
              <a:rPr lang="en-IN" dirty="0" smtClean="0"/>
              <a:t/>
            </a:r>
            <a:br>
              <a:rPr lang="en-IN" dirty="0" smtClean="0"/>
            </a:br>
            <a:r>
              <a:rPr lang="en-IN" dirty="0" smtClean="0"/>
              <a:t>Get </a:t>
            </a:r>
            <a:r>
              <a:rPr lang="en-IN" dirty="0"/>
              <a:t>the combined text contents of all matched elements</a:t>
            </a:r>
            <a:r>
              <a:rPr lang="en-IN" dirty="0" smtClean="0"/>
              <a:t>.</a:t>
            </a:r>
          </a:p>
          <a:p>
            <a:r>
              <a:rPr lang="en-IN" dirty="0"/>
              <a:t>text( </a:t>
            </a:r>
            <a:r>
              <a:rPr lang="en-IN" dirty="0" err="1"/>
              <a:t>val</a:t>
            </a:r>
            <a:r>
              <a:rPr lang="en-IN" dirty="0"/>
              <a:t> ) </a:t>
            </a:r>
            <a:r>
              <a:rPr lang="en-IN" dirty="0" smtClean="0"/>
              <a:t/>
            </a:r>
            <a:br>
              <a:rPr lang="en-IN" dirty="0" smtClean="0"/>
            </a:br>
            <a:r>
              <a:rPr lang="en-IN" dirty="0" smtClean="0"/>
              <a:t>Set </a:t>
            </a:r>
            <a:r>
              <a:rPr lang="en-IN" dirty="0"/>
              <a:t>the text contents of all matched elements</a:t>
            </a:r>
            <a:r>
              <a:rPr lang="en-IN" dirty="0" smtClean="0"/>
              <a:t>.</a:t>
            </a:r>
          </a:p>
          <a:p>
            <a:r>
              <a:rPr lang="en-IN" dirty="0" err="1"/>
              <a:t>val</a:t>
            </a:r>
            <a:r>
              <a:rPr lang="en-IN" dirty="0"/>
              <a:t>( ) </a:t>
            </a:r>
            <a:r>
              <a:rPr lang="en-IN" dirty="0" smtClean="0"/>
              <a:t/>
            </a:r>
            <a:br>
              <a:rPr lang="en-IN" dirty="0" smtClean="0"/>
            </a:br>
            <a:r>
              <a:rPr lang="en-IN" dirty="0" smtClean="0"/>
              <a:t>Get </a:t>
            </a:r>
            <a:r>
              <a:rPr lang="en-IN" dirty="0"/>
              <a:t>the input value of the first matched element</a:t>
            </a:r>
            <a:r>
              <a:rPr lang="en-IN" dirty="0" smtClean="0"/>
              <a:t>.</a:t>
            </a:r>
          </a:p>
          <a:p>
            <a:r>
              <a:rPr lang="en-IN" dirty="0" err="1"/>
              <a:t>val</a:t>
            </a:r>
            <a:r>
              <a:rPr lang="en-IN" dirty="0"/>
              <a:t>( </a:t>
            </a:r>
            <a:r>
              <a:rPr lang="en-IN" dirty="0" err="1"/>
              <a:t>val</a:t>
            </a:r>
            <a:r>
              <a:rPr lang="en-IN" dirty="0"/>
              <a:t> </a:t>
            </a:r>
            <a:r>
              <a:rPr lang="en-IN" dirty="0" smtClean="0"/>
              <a:t>)</a:t>
            </a:r>
            <a:br>
              <a:rPr lang="en-IN" dirty="0" smtClean="0"/>
            </a:br>
            <a:r>
              <a:rPr lang="en-IN" dirty="0" smtClean="0"/>
              <a:t>Set </a:t>
            </a:r>
            <a:r>
              <a:rPr lang="en-IN" dirty="0"/>
              <a:t>the value attribute of every matched element if it is called on &lt;input&gt; but </a:t>
            </a:r>
            <a:r>
              <a:rPr lang="en-IN" dirty="0" smtClean="0"/>
              <a:t>if it </a:t>
            </a:r>
            <a:r>
              <a:rPr lang="en-IN" dirty="0"/>
              <a:t>is called on &lt;select&gt; with the passed &lt;option&gt; value then passed option </a:t>
            </a:r>
            <a:r>
              <a:rPr lang="en-IN" dirty="0" smtClean="0"/>
              <a:t>would be </a:t>
            </a:r>
            <a:r>
              <a:rPr lang="en-IN" dirty="0"/>
              <a:t>selected, if it is called on check box or radio box then all the matching </a:t>
            </a:r>
            <a:r>
              <a:rPr lang="en-IN" dirty="0" smtClean="0"/>
              <a:t>check box </a:t>
            </a:r>
            <a:r>
              <a:rPr lang="en-IN" dirty="0"/>
              <a:t>and </a:t>
            </a:r>
            <a:r>
              <a:rPr lang="en-IN" dirty="0" err="1"/>
              <a:t>radiobox</a:t>
            </a:r>
            <a:r>
              <a:rPr lang="en-IN" dirty="0"/>
              <a:t> would be checked.</a:t>
            </a:r>
          </a:p>
        </p:txBody>
      </p:sp>
    </p:spTree>
    <p:extLst>
      <p:ext uri="{BB962C8B-B14F-4D97-AF65-F5344CB8AC3E}">
        <p14:creationId xmlns:p14="http://schemas.microsoft.com/office/powerpoint/2010/main" val="1512596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Jquery</a:t>
            </a:r>
            <a:r>
              <a:rPr lang="en-US" dirty="0" smtClean="0"/>
              <a:t> ?</a:t>
            </a:r>
            <a:endParaRPr lang="en-IN" dirty="0"/>
          </a:p>
        </p:txBody>
      </p:sp>
      <p:sp>
        <p:nvSpPr>
          <p:cNvPr id="3" name="Content Placeholder 2"/>
          <p:cNvSpPr>
            <a:spLocks noGrp="1"/>
          </p:cNvSpPr>
          <p:nvPr>
            <p:ph idx="1"/>
          </p:nvPr>
        </p:nvSpPr>
        <p:spPr/>
        <p:txBody>
          <a:bodyPr/>
          <a:lstStyle/>
          <a:p>
            <a:pPr marL="0" indent="0">
              <a:buNone/>
            </a:pPr>
            <a:r>
              <a:rPr lang="en-IN" dirty="0" err="1" smtClean="0"/>
              <a:t>jQuery</a:t>
            </a:r>
            <a:r>
              <a:rPr lang="en-IN" dirty="0" smtClean="0"/>
              <a:t> is a fast and concise JavaScript Library created by John </a:t>
            </a:r>
            <a:r>
              <a:rPr lang="en-IN" dirty="0" err="1" smtClean="0"/>
              <a:t>Resig</a:t>
            </a:r>
            <a:r>
              <a:rPr lang="en-IN" dirty="0" smtClean="0"/>
              <a:t> in 2006 with a nice motto: Write less, do more. </a:t>
            </a:r>
            <a:r>
              <a:rPr lang="en-IN" dirty="0" err="1" smtClean="0"/>
              <a:t>jQuery</a:t>
            </a:r>
            <a:r>
              <a:rPr lang="en-IN" dirty="0" smtClean="0"/>
              <a:t> simplifies HTML document traversing, event handling, animating, and Ajax interactions for rapid web development</a:t>
            </a:r>
          </a:p>
          <a:p>
            <a:pPr marL="0" indent="0">
              <a:buNone/>
            </a:pPr>
            <a:endParaRPr lang="en-IN" dirty="0"/>
          </a:p>
        </p:txBody>
      </p:sp>
    </p:spTree>
    <p:extLst>
      <p:ext uri="{BB962C8B-B14F-4D97-AF65-F5344CB8AC3E}">
        <p14:creationId xmlns:p14="http://schemas.microsoft.com/office/powerpoint/2010/main" val="189868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IN" dirty="0"/>
          </a:p>
        </p:txBody>
      </p:sp>
      <p:sp>
        <p:nvSpPr>
          <p:cNvPr id="3" name="Content Placeholder 2"/>
          <p:cNvSpPr>
            <a:spLocks noGrp="1"/>
          </p:cNvSpPr>
          <p:nvPr>
            <p:ph idx="1"/>
          </p:nvPr>
        </p:nvSpPr>
        <p:spPr>
          <a:xfrm>
            <a:off x="457200" y="1196752"/>
            <a:ext cx="8229600" cy="4929411"/>
          </a:xfrm>
        </p:spPr>
        <p:txBody>
          <a:bodyPr>
            <a:normAutofit fontScale="92500" lnSpcReduction="20000"/>
          </a:bodyPr>
          <a:lstStyle/>
          <a:p>
            <a:pPr marL="0" indent="0">
              <a:buNone/>
            </a:pPr>
            <a:r>
              <a:rPr lang="en-IN" sz="2600" dirty="0" err="1" smtClean="0"/>
              <a:t>LocalInstallation</a:t>
            </a:r>
            <a:r>
              <a:rPr lang="en-IN" sz="2600" dirty="0" smtClean="0"/>
              <a:t> </a:t>
            </a:r>
            <a:r>
              <a:rPr lang="en-IN" dirty="0" smtClean="0"/>
              <a:t/>
            </a:r>
            <a:br>
              <a:rPr lang="en-IN" dirty="0" smtClean="0"/>
            </a:br>
            <a:r>
              <a:rPr lang="en-IN" sz="2400" dirty="0" smtClean="0"/>
              <a:t>Go to the https://jquery.com/download/ to download the latest version available.  Now, insert downloaded jquery-2.1.3.min.js file in a directory of your website, e.g. /</a:t>
            </a:r>
            <a:r>
              <a:rPr lang="en-IN" sz="2400" dirty="0" err="1" smtClean="0"/>
              <a:t>jquery</a:t>
            </a:r>
            <a:r>
              <a:rPr lang="en-IN" sz="2400" dirty="0" smtClean="0"/>
              <a:t>. </a:t>
            </a:r>
          </a:p>
          <a:p>
            <a:pPr marL="0" indent="0">
              <a:buNone/>
            </a:pPr>
            <a:r>
              <a:rPr lang="en-US" sz="2400" dirty="0" err="1" smtClean="0"/>
              <a:t>e.g</a:t>
            </a:r>
            <a:endParaRPr lang="en-US" dirty="0" smtClean="0"/>
          </a:p>
          <a:p>
            <a:pPr marL="0" indent="0">
              <a:buNone/>
            </a:pPr>
            <a:r>
              <a:rPr lang="en-IN" sz="1800" dirty="0" smtClean="0"/>
              <a:t>&lt;script type="text/</a:t>
            </a:r>
            <a:r>
              <a:rPr lang="en-IN" sz="1800" dirty="0" err="1" smtClean="0"/>
              <a:t>javascript</a:t>
            </a:r>
            <a:r>
              <a:rPr lang="en-IN" sz="1800" dirty="0" smtClean="0"/>
              <a:t>" </a:t>
            </a:r>
            <a:r>
              <a:rPr lang="en-IN" sz="1800" dirty="0" err="1" smtClean="0"/>
              <a:t>src</a:t>
            </a:r>
            <a:r>
              <a:rPr lang="en-IN" sz="1800" dirty="0" smtClean="0"/>
              <a:t>="/</a:t>
            </a:r>
            <a:r>
              <a:rPr lang="en-IN" sz="1800" dirty="0" err="1" smtClean="0"/>
              <a:t>jquery</a:t>
            </a:r>
            <a:r>
              <a:rPr lang="en-IN" sz="1800" dirty="0" smtClean="0"/>
              <a:t>/jquery-2.1.3.min.js"&gt;&lt;/script&gt;</a:t>
            </a:r>
          </a:p>
          <a:p>
            <a:pPr marL="0" indent="0">
              <a:buNone/>
            </a:pPr>
            <a:r>
              <a:rPr lang="en-IN" sz="1800" dirty="0" smtClean="0"/>
              <a:t> &lt;script type="text/</a:t>
            </a:r>
            <a:r>
              <a:rPr lang="en-IN" sz="1800" dirty="0" err="1" smtClean="0"/>
              <a:t>javascript</a:t>
            </a:r>
            <a:r>
              <a:rPr lang="en-IN" sz="1800" dirty="0" smtClean="0"/>
              <a:t>"&gt;</a:t>
            </a:r>
          </a:p>
          <a:p>
            <a:pPr marL="0" indent="0">
              <a:buNone/>
            </a:pPr>
            <a:r>
              <a:rPr lang="en-IN" sz="1800" dirty="0" smtClean="0"/>
              <a:t> $(document).ready(function(){</a:t>
            </a:r>
          </a:p>
          <a:p>
            <a:pPr marL="0" indent="0">
              <a:buNone/>
            </a:pPr>
            <a:r>
              <a:rPr lang="en-IN" sz="1800" dirty="0" smtClean="0"/>
              <a:t> </a:t>
            </a:r>
            <a:r>
              <a:rPr lang="en-IN" sz="1800" dirty="0" err="1" smtClean="0"/>
              <a:t>document.write</a:t>
            </a:r>
            <a:r>
              <a:rPr lang="en-IN" sz="1800" dirty="0" smtClean="0"/>
              <a:t>("Hello, World!");</a:t>
            </a:r>
          </a:p>
          <a:p>
            <a:pPr marL="0" indent="0">
              <a:buNone/>
            </a:pPr>
            <a:r>
              <a:rPr lang="en-IN" sz="1800" dirty="0" smtClean="0"/>
              <a:t> });</a:t>
            </a:r>
          </a:p>
          <a:p>
            <a:pPr marL="0" indent="0">
              <a:buNone/>
            </a:pPr>
            <a:r>
              <a:rPr lang="en-IN" sz="1800" dirty="0" smtClean="0"/>
              <a:t> &lt;/script&gt;</a:t>
            </a:r>
          </a:p>
          <a:p>
            <a:pPr marL="0" indent="0">
              <a:buNone/>
            </a:pPr>
            <a:r>
              <a:rPr lang="en-IN" sz="1700" b="1" dirty="0" err="1" smtClean="0"/>
              <a:t>CDNBasedVersion</a:t>
            </a:r>
            <a:r>
              <a:rPr lang="en-IN" sz="1700" b="1" dirty="0" smtClean="0"/>
              <a:t> </a:t>
            </a:r>
            <a:r>
              <a:rPr lang="en-IN" sz="1800" dirty="0" smtClean="0"/>
              <a:t>You can include </a:t>
            </a:r>
            <a:r>
              <a:rPr lang="en-IN" sz="1800" dirty="0" err="1" smtClean="0"/>
              <a:t>jQuery</a:t>
            </a:r>
            <a:r>
              <a:rPr lang="en-IN" sz="1800" dirty="0" smtClean="0"/>
              <a:t> library into your HTML code directly from Content Delivery Network (CDN). Google and Microsoft provides content deliver for the latest version. We are using Google CDN version of the library throughout this tutorial.</a:t>
            </a:r>
          </a:p>
          <a:p>
            <a:pPr marL="0" indent="0">
              <a:buNone/>
            </a:pPr>
            <a:r>
              <a:rPr lang="en-US" sz="1800" dirty="0" err="1" smtClean="0"/>
              <a:t>e.g</a:t>
            </a:r>
            <a:endParaRPr lang="en-US" sz="1800" dirty="0" smtClean="0"/>
          </a:p>
          <a:p>
            <a:pPr marL="0" indent="0">
              <a:buNone/>
            </a:pPr>
            <a:r>
              <a:rPr lang="en-IN" sz="1800" dirty="0" smtClean="0"/>
              <a:t>&lt;script type="text/</a:t>
            </a:r>
            <a:r>
              <a:rPr lang="en-IN" sz="1800" dirty="0" err="1" smtClean="0"/>
              <a:t>javascript</a:t>
            </a:r>
            <a:r>
              <a:rPr lang="en-IN" sz="1800" dirty="0" smtClean="0"/>
              <a:t>"</a:t>
            </a:r>
          </a:p>
          <a:p>
            <a:pPr marL="0" indent="0">
              <a:buNone/>
            </a:pPr>
            <a:r>
              <a:rPr lang="en-IN" sz="1800" dirty="0" err="1" smtClean="0"/>
              <a:t>src</a:t>
            </a:r>
            <a:r>
              <a:rPr lang="en-IN" sz="1800" dirty="0" smtClean="0"/>
              <a:t>="http://ajax.googleapis.com/</a:t>
            </a:r>
            <a:r>
              <a:rPr lang="en-IN" sz="1800" dirty="0" err="1" smtClean="0"/>
              <a:t>ajax</a:t>
            </a:r>
            <a:r>
              <a:rPr lang="en-IN" sz="1800" dirty="0" smtClean="0"/>
              <a:t>/libs/</a:t>
            </a:r>
            <a:r>
              <a:rPr lang="en-IN" sz="1800" dirty="0" err="1" smtClean="0"/>
              <a:t>jquery</a:t>
            </a:r>
            <a:r>
              <a:rPr lang="en-IN" sz="1800" dirty="0" smtClean="0"/>
              <a:t>/2.1.3/jquery.min.js"&gt;</a:t>
            </a:r>
          </a:p>
          <a:p>
            <a:pPr marL="0" indent="0">
              <a:buNone/>
            </a:pPr>
            <a:r>
              <a:rPr lang="en-IN" sz="1800" dirty="0" smtClean="0"/>
              <a:t> &lt;/script&gt;</a:t>
            </a:r>
          </a:p>
          <a:p>
            <a:pPr marL="0" indent="0">
              <a:buNone/>
            </a:pPr>
            <a:endParaRPr lang="en-IN" sz="1800" dirty="0" smtClean="0"/>
          </a:p>
          <a:p>
            <a:pPr marL="0" indent="0">
              <a:buNone/>
            </a:pPr>
            <a:endParaRPr lang="en-US" sz="1800" dirty="0"/>
          </a:p>
          <a:p>
            <a:pPr marL="0" indent="0">
              <a:buNone/>
            </a:pPr>
            <a:endParaRPr lang="en-IN" sz="1800" dirty="0" smtClean="0"/>
          </a:p>
          <a:p>
            <a:pPr marL="0" indent="0">
              <a:buNone/>
            </a:pPr>
            <a:endParaRPr lang="en-IN" dirty="0"/>
          </a:p>
        </p:txBody>
      </p:sp>
    </p:spTree>
    <p:extLst>
      <p:ext uri="{BB962C8B-B14F-4D97-AF65-F5344CB8AC3E}">
        <p14:creationId xmlns:p14="http://schemas.microsoft.com/office/powerpoint/2010/main" val="77534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How to Call a </a:t>
            </a:r>
            <a:r>
              <a:rPr lang="en-IN" sz="2800" dirty="0" err="1" smtClean="0"/>
              <a:t>jQuery</a:t>
            </a:r>
            <a:r>
              <a:rPr lang="en-IN" sz="2800" dirty="0" smtClean="0"/>
              <a:t> Library Functions?</a:t>
            </a:r>
            <a:endParaRPr lang="en-IN" sz="2800" dirty="0"/>
          </a:p>
        </p:txBody>
      </p:sp>
      <p:sp>
        <p:nvSpPr>
          <p:cNvPr id="3" name="Content Placeholder 2"/>
          <p:cNvSpPr>
            <a:spLocks noGrp="1"/>
          </p:cNvSpPr>
          <p:nvPr>
            <p:ph idx="1"/>
          </p:nvPr>
        </p:nvSpPr>
        <p:spPr>
          <a:xfrm>
            <a:off x="457200" y="1196752"/>
            <a:ext cx="8229600" cy="4929411"/>
          </a:xfrm>
        </p:spPr>
        <p:txBody>
          <a:bodyPr/>
          <a:lstStyle/>
          <a:p>
            <a:pPr marL="0" indent="0">
              <a:buNone/>
            </a:pPr>
            <a:r>
              <a:rPr lang="en-IN" dirty="0" smtClean="0"/>
              <a:t>As almost everything, we do when using </a:t>
            </a:r>
            <a:r>
              <a:rPr lang="en-IN" dirty="0" err="1" smtClean="0"/>
              <a:t>jQuery</a:t>
            </a:r>
            <a:r>
              <a:rPr lang="en-IN" dirty="0" smtClean="0"/>
              <a:t> reads or manipulates the document object model (DOM), we need to make sure that we start adding events etc. as soon as the DOM is ready. </a:t>
            </a:r>
          </a:p>
          <a:p>
            <a:pPr marL="0" indent="0">
              <a:buNone/>
            </a:pPr>
            <a:r>
              <a:rPr lang="en-IN" sz="1200" dirty="0" smtClean="0"/>
              <a:t>$(document).ready(function() { </a:t>
            </a:r>
          </a:p>
          <a:p>
            <a:pPr marL="0" indent="0">
              <a:buNone/>
            </a:pPr>
            <a:r>
              <a:rPr lang="en-IN" sz="1200" dirty="0" smtClean="0"/>
              <a:t>// do stuff when DOM is ready</a:t>
            </a:r>
          </a:p>
          <a:p>
            <a:pPr marL="0" indent="0">
              <a:buNone/>
            </a:pPr>
            <a:r>
              <a:rPr lang="en-US" sz="1200" dirty="0" smtClean="0"/>
              <a:t>});</a:t>
            </a:r>
          </a:p>
          <a:p>
            <a:pPr marL="0" indent="0">
              <a:buNone/>
            </a:pPr>
            <a:endParaRPr lang="en-IN" sz="1200" dirty="0"/>
          </a:p>
        </p:txBody>
      </p:sp>
    </p:spTree>
    <p:extLst>
      <p:ext uri="{BB962C8B-B14F-4D97-AF65-F5344CB8AC3E}">
        <p14:creationId xmlns:p14="http://schemas.microsoft.com/office/powerpoint/2010/main" val="127880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approach</a:t>
            </a:r>
            <a:endParaRPr lang="en-IN" dirty="0"/>
          </a:p>
        </p:txBody>
      </p:sp>
      <p:sp>
        <p:nvSpPr>
          <p:cNvPr id="3" name="Content Placeholder 2"/>
          <p:cNvSpPr>
            <a:spLocks noGrp="1"/>
          </p:cNvSpPr>
          <p:nvPr>
            <p:ph idx="1"/>
          </p:nvPr>
        </p:nvSpPr>
        <p:spPr>
          <a:xfrm>
            <a:off x="457200" y="1124744"/>
            <a:ext cx="8229600" cy="5400600"/>
          </a:xfrm>
        </p:spPr>
        <p:txBody>
          <a:bodyPr>
            <a:normAutofit fontScale="32500" lnSpcReduction="20000"/>
          </a:bodyPr>
          <a:lstStyle/>
          <a:p>
            <a:pPr marL="0" indent="0">
              <a:buNone/>
            </a:pPr>
            <a:r>
              <a:rPr lang="en-IN" sz="3700" dirty="0"/>
              <a:t>/* Filename: custom.js */ </a:t>
            </a:r>
            <a:endParaRPr lang="en-IN" sz="3700" dirty="0" smtClean="0"/>
          </a:p>
          <a:p>
            <a:pPr marL="0" indent="0">
              <a:buNone/>
            </a:pPr>
            <a:r>
              <a:rPr lang="en-IN" sz="3700" dirty="0" smtClean="0"/>
              <a:t>$(</a:t>
            </a:r>
            <a:r>
              <a:rPr lang="en-IN" sz="3700" dirty="0"/>
              <a:t>document).ready(function() {</a:t>
            </a:r>
          </a:p>
          <a:p>
            <a:pPr marL="0" indent="0">
              <a:buNone/>
            </a:pPr>
            <a:r>
              <a:rPr lang="en-IN" sz="3700" dirty="0"/>
              <a:t> $("div").click(function() {</a:t>
            </a:r>
          </a:p>
          <a:p>
            <a:pPr marL="0" indent="0">
              <a:buNone/>
            </a:pPr>
            <a:r>
              <a:rPr lang="en-IN" sz="3700" dirty="0"/>
              <a:t>alert("Hello world!"); </a:t>
            </a:r>
          </a:p>
          <a:p>
            <a:pPr marL="0" indent="0">
              <a:buNone/>
            </a:pPr>
            <a:r>
              <a:rPr lang="en-IN" sz="3700" dirty="0"/>
              <a:t>}); }); </a:t>
            </a:r>
            <a:endParaRPr lang="en-IN" sz="3700" dirty="0" smtClean="0"/>
          </a:p>
          <a:p>
            <a:pPr marL="0" indent="0">
              <a:buNone/>
            </a:pPr>
            <a:endParaRPr lang="en-IN" sz="3700" dirty="0"/>
          </a:p>
          <a:p>
            <a:pPr marL="0" indent="0">
              <a:buNone/>
            </a:pPr>
            <a:r>
              <a:rPr lang="en-IN" sz="3700" u="sng" dirty="0"/>
              <a:t>Now we can include custom.js file in our HTML file as follows:</a:t>
            </a:r>
          </a:p>
          <a:p>
            <a:pPr marL="0" indent="0">
              <a:buNone/>
            </a:pPr>
            <a:r>
              <a:rPr lang="en-IN" sz="3700" dirty="0"/>
              <a:t>&lt;html&gt;</a:t>
            </a:r>
          </a:p>
          <a:p>
            <a:pPr marL="0" indent="0">
              <a:buNone/>
            </a:pPr>
            <a:r>
              <a:rPr lang="en-IN" sz="3700" dirty="0"/>
              <a:t>&lt;head&gt;</a:t>
            </a:r>
          </a:p>
          <a:p>
            <a:pPr marL="0" indent="0">
              <a:buNone/>
            </a:pPr>
            <a:r>
              <a:rPr lang="en-IN" sz="3700" dirty="0"/>
              <a:t>&lt;title&gt;The </a:t>
            </a:r>
            <a:r>
              <a:rPr lang="en-IN" sz="3700" dirty="0" err="1"/>
              <a:t>jQuery</a:t>
            </a:r>
            <a:r>
              <a:rPr lang="en-IN" sz="3700" dirty="0"/>
              <a:t> Example&lt;/title&gt;</a:t>
            </a:r>
          </a:p>
          <a:p>
            <a:pPr marL="0" indent="0">
              <a:buNone/>
            </a:pPr>
            <a:r>
              <a:rPr lang="en-IN" sz="3700" dirty="0"/>
              <a:t> &lt;script type="text/</a:t>
            </a:r>
            <a:r>
              <a:rPr lang="en-IN" sz="3700" dirty="0" err="1"/>
              <a:t>javascript</a:t>
            </a:r>
            <a:r>
              <a:rPr lang="en-IN" sz="3700" dirty="0"/>
              <a:t>"</a:t>
            </a:r>
          </a:p>
          <a:p>
            <a:pPr marL="0" indent="0">
              <a:buNone/>
            </a:pPr>
            <a:r>
              <a:rPr lang="en-IN" sz="3700" dirty="0"/>
              <a:t> </a:t>
            </a:r>
            <a:r>
              <a:rPr lang="en-IN" sz="3700" dirty="0" err="1"/>
              <a:t>src</a:t>
            </a:r>
            <a:r>
              <a:rPr lang="en-IN" sz="3700" dirty="0"/>
              <a:t>="/</a:t>
            </a:r>
            <a:r>
              <a:rPr lang="en-IN" sz="3700" dirty="0" err="1"/>
              <a:t>jquery</a:t>
            </a:r>
            <a:r>
              <a:rPr lang="en-IN" sz="3700" dirty="0"/>
              <a:t>/jquery-1.3.2.min.js"&gt;&lt;/script&gt;</a:t>
            </a:r>
          </a:p>
          <a:p>
            <a:pPr marL="0" indent="0">
              <a:buNone/>
            </a:pPr>
            <a:r>
              <a:rPr lang="en-IN" sz="3700" dirty="0"/>
              <a:t> &lt;script type="text/</a:t>
            </a:r>
            <a:r>
              <a:rPr lang="en-IN" sz="3700" dirty="0" err="1"/>
              <a:t>javascript</a:t>
            </a:r>
            <a:r>
              <a:rPr lang="en-IN" sz="3700" dirty="0"/>
              <a:t>"</a:t>
            </a:r>
          </a:p>
          <a:p>
            <a:pPr marL="0" indent="0">
              <a:buNone/>
            </a:pPr>
            <a:r>
              <a:rPr lang="en-IN" sz="3700" dirty="0"/>
              <a:t> </a:t>
            </a:r>
            <a:r>
              <a:rPr lang="en-IN" sz="3700" dirty="0" err="1"/>
              <a:t>src</a:t>
            </a:r>
            <a:r>
              <a:rPr lang="en-IN" sz="3700" dirty="0"/>
              <a:t>="/</a:t>
            </a:r>
            <a:r>
              <a:rPr lang="en-IN" sz="3700" dirty="0" err="1"/>
              <a:t>jquery</a:t>
            </a:r>
            <a:r>
              <a:rPr lang="en-IN" sz="3700" dirty="0"/>
              <a:t>/custom.js"&gt;&lt;/script&gt;</a:t>
            </a:r>
          </a:p>
          <a:p>
            <a:pPr marL="0" indent="0">
              <a:buNone/>
            </a:pPr>
            <a:r>
              <a:rPr lang="en-IN" sz="3700" dirty="0"/>
              <a:t>&lt;/head&gt;</a:t>
            </a:r>
          </a:p>
          <a:p>
            <a:pPr marL="0" indent="0">
              <a:buNone/>
            </a:pPr>
            <a:r>
              <a:rPr lang="en-IN" sz="3700" dirty="0"/>
              <a:t>&lt;body&gt;</a:t>
            </a:r>
          </a:p>
          <a:p>
            <a:pPr marL="0" indent="0">
              <a:buNone/>
            </a:pPr>
            <a:r>
              <a:rPr lang="en-IN" sz="3700" dirty="0"/>
              <a:t>&lt;div id="</a:t>
            </a:r>
            <a:r>
              <a:rPr lang="en-IN" sz="3700" dirty="0" err="1"/>
              <a:t>newdiv</a:t>
            </a:r>
            <a:r>
              <a:rPr lang="en-IN" sz="3700" dirty="0"/>
              <a:t>"&gt;</a:t>
            </a:r>
          </a:p>
          <a:p>
            <a:pPr marL="0" indent="0">
              <a:buNone/>
            </a:pPr>
            <a:r>
              <a:rPr lang="en-IN" sz="3700" dirty="0"/>
              <a:t>Click on this to see a dialogue box.</a:t>
            </a:r>
          </a:p>
          <a:p>
            <a:pPr marL="0" indent="0">
              <a:buNone/>
            </a:pPr>
            <a:r>
              <a:rPr lang="en-IN" sz="3700" dirty="0"/>
              <a:t>&lt;/div&gt;</a:t>
            </a:r>
          </a:p>
          <a:p>
            <a:pPr marL="0" indent="0">
              <a:buNone/>
            </a:pPr>
            <a:r>
              <a:rPr lang="en-IN" sz="3700" dirty="0"/>
              <a:t>&lt;/body&gt;</a:t>
            </a:r>
          </a:p>
          <a:p>
            <a:pPr marL="0" indent="0">
              <a:buNone/>
            </a:pPr>
            <a:r>
              <a:rPr lang="en-IN" sz="3700" dirty="0"/>
              <a:t>&lt;/html</a:t>
            </a:r>
            <a:r>
              <a:rPr lang="en-IN" sz="3700" dirty="0" smtClean="0"/>
              <a:t>&gt;</a:t>
            </a:r>
          </a:p>
          <a:p>
            <a:pPr marL="0" indent="0">
              <a:buNone/>
            </a:pPr>
            <a:r>
              <a:rPr lang="en-US" sz="3700" dirty="0" smtClean="0"/>
              <a:t>Important </a:t>
            </a:r>
          </a:p>
          <a:p>
            <a:pPr marL="0" indent="0">
              <a:buNone/>
            </a:pPr>
            <a:r>
              <a:rPr lang="en-IN" sz="3700" dirty="0" smtClean="0"/>
              <a:t>// Import other library </a:t>
            </a:r>
          </a:p>
          <a:p>
            <a:pPr marL="0" indent="0">
              <a:buNone/>
            </a:pPr>
            <a:r>
              <a:rPr lang="en-IN" sz="3700" dirty="0" smtClean="0"/>
              <a:t>// Import </a:t>
            </a:r>
            <a:r>
              <a:rPr lang="en-IN" sz="3700" dirty="0" err="1" smtClean="0"/>
              <a:t>jQuery</a:t>
            </a:r>
            <a:endParaRPr lang="en-IN" sz="3700" dirty="0" smtClean="0"/>
          </a:p>
          <a:p>
            <a:pPr marL="0" indent="0">
              <a:buNone/>
            </a:pPr>
            <a:r>
              <a:rPr lang="en-IN" sz="3700" dirty="0" smtClean="0"/>
              <a:t> $.</a:t>
            </a:r>
            <a:r>
              <a:rPr lang="en-IN" sz="3700" dirty="0" err="1" smtClean="0"/>
              <a:t>noConflict</a:t>
            </a:r>
            <a:r>
              <a:rPr lang="en-IN" sz="3700" dirty="0" smtClean="0"/>
              <a:t>(); </a:t>
            </a:r>
          </a:p>
          <a:p>
            <a:pPr marL="0" indent="0">
              <a:buNone/>
            </a:pPr>
            <a:r>
              <a:rPr lang="en-IN" sz="3700" dirty="0" err="1" smtClean="0"/>
              <a:t>jQuery</a:t>
            </a:r>
            <a:r>
              <a:rPr lang="en-IN" sz="3700" dirty="0" smtClean="0"/>
              <a:t>(document).ready(function($) { </a:t>
            </a:r>
          </a:p>
          <a:p>
            <a:pPr marL="0" indent="0">
              <a:buNone/>
            </a:pPr>
            <a:r>
              <a:rPr lang="en-IN" sz="3700" dirty="0" smtClean="0"/>
              <a:t>// Code that uses </a:t>
            </a:r>
            <a:r>
              <a:rPr lang="en-IN" sz="3700" dirty="0" err="1" smtClean="0"/>
              <a:t>jQuery's</a:t>
            </a:r>
            <a:r>
              <a:rPr lang="en-IN" sz="3700" dirty="0" smtClean="0"/>
              <a:t> $ can follow here. </a:t>
            </a:r>
          </a:p>
          <a:p>
            <a:pPr marL="0" indent="0">
              <a:buNone/>
            </a:pPr>
            <a:r>
              <a:rPr lang="en-IN" sz="3700" dirty="0" smtClean="0"/>
              <a:t>}); </a:t>
            </a:r>
          </a:p>
          <a:p>
            <a:pPr marL="0" indent="0">
              <a:buNone/>
            </a:pPr>
            <a:r>
              <a:rPr lang="en-IN" sz="3700" dirty="0" smtClean="0"/>
              <a:t>// Code that uses other library's $ can follow here. </a:t>
            </a:r>
            <a:endParaRPr lang="en-IN" sz="3700" dirty="0"/>
          </a:p>
          <a:p>
            <a:pPr marL="0" indent="0">
              <a:buNone/>
            </a:pPr>
            <a:endParaRPr lang="en-IN" dirty="0"/>
          </a:p>
        </p:txBody>
      </p:sp>
    </p:spTree>
    <p:extLst>
      <p:ext uri="{BB962C8B-B14F-4D97-AF65-F5344CB8AC3E}">
        <p14:creationId xmlns:p14="http://schemas.microsoft.com/office/powerpoint/2010/main" val="244666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Objects</a:t>
            </a:r>
          </a:p>
          <a:p>
            <a:pPr marL="0" indent="0">
              <a:buNone/>
            </a:pPr>
            <a:r>
              <a:rPr lang="en-US" dirty="0" err="1"/>
              <a:t>var</a:t>
            </a:r>
            <a:r>
              <a:rPr lang="en-US" dirty="0"/>
              <a:t> </a:t>
            </a:r>
            <a:r>
              <a:rPr lang="en-US" dirty="0" err="1"/>
              <a:t>emp</a:t>
            </a:r>
            <a:r>
              <a:rPr lang="en-US" dirty="0"/>
              <a:t> = {</a:t>
            </a:r>
          </a:p>
          <a:p>
            <a:pPr marL="0" indent="0">
              <a:buNone/>
            </a:pPr>
            <a:r>
              <a:rPr lang="en-US" dirty="0"/>
              <a:t>name: "Zara",</a:t>
            </a:r>
          </a:p>
          <a:p>
            <a:pPr marL="0" indent="0">
              <a:buNone/>
            </a:pPr>
            <a:r>
              <a:rPr lang="en-US" dirty="0"/>
              <a:t>age: 10</a:t>
            </a:r>
          </a:p>
          <a:p>
            <a:pPr marL="0" indent="0">
              <a:buNone/>
            </a:pPr>
            <a:r>
              <a:rPr lang="en-US" dirty="0" smtClean="0"/>
              <a:t>};</a:t>
            </a:r>
          </a:p>
          <a:p>
            <a:pPr marL="0" indent="0">
              <a:buNone/>
            </a:pPr>
            <a:r>
              <a:rPr lang="en-US" dirty="0"/>
              <a:t>// Getting object properties</a:t>
            </a:r>
          </a:p>
          <a:p>
            <a:pPr marL="0" indent="0">
              <a:buNone/>
            </a:pPr>
            <a:r>
              <a:rPr lang="en-US" dirty="0"/>
              <a:t>emp.name // ==&gt; Zara</a:t>
            </a:r>
          </a:p>
          <a:p>
            <a:pPr marL="0" indent="0">
              <a:buNone/>
            </a:pPr>
            <a:r>
              <a:rPr lang="en-US" dirty="0" err="1"/>
              <a:t>emp.age</a:t>
            </a:r>
            <a:r>
              <a:rPr lang="en-US" dirty="0"/>
              <a:t> // ==&gt; 10</a:t>
            </a:r>
          </a:p>
          <a:p>
            <a:pPr marL="0" indent="0">
              <a:buNone/>
            </a:pPr>
            <a:r>
              <a:rPr lang="en-US" dirty="0"/>
              <a:t>// Setting object properties</a:t>
            </a:r>
          </a:p>
          <a:p>
            <a:pPr marL="0" indent="0">
              <a:buNone/>
            </a:pPr>
            <a:r>
              <a:rPr lang="en-US" dirty="0"/>
              <a:t>emp.name = "Daisy" // &lt;== Daisy</a:t>
            </a:r>
          </a:p>
          <a:p>
            <a:pPr marL="0" indent="0">
              <a:buNone/>
            </a:pPr>
            <a:r>
              <a:rPr lang="en-US" dirty="0" err="1"/>
              <a:t>emp.age</a:t>
            </a:r>
            <a:r>
              <a:rPr lang="en-US" dirty="0"/>
              <a:t> = 20 // &lt;== 20</a:t>
            </a:r>
          </a:p>
        </p:txBody>
      </p:sp>
    </p:spTree>
    <p:extLst>
      <p:ext uri="{BB962C8B-B14F-4D97-AF65-F5344CB8AC3E}">
        <p14:creationId xmlns:p14="http://schemas.microsoft.com/office/powerpoint/2010/main" val="153555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lstStyle/>
          <a:p>
            <a:pPr marL="0" indent="0">
              <a:buNone/>
            </a:pPr>
            <a:r>
              <a:rPr lang="en-US" dirty="0" err="1"/>
              <a:t>var</a:t>
            </a:r>
            <a:r>
              <a:rPr lang="en-US" dirty="0"/>
              <a:t> x = [];</a:t>
            </a:r>
          </a:p>
          <a:p>
            <a:pPr marL="0" indent="0">
              <a:buNone/>
            </a:pPr>
            <a:r>
              <a:rPr lang="es-ES" dirty="0" err="1"/>
              <a:t>var</a:t>
            </a:r>
            <a:r>
              <a:rPr lang="es-ES" dirty="0"/>
              <a:t> y = [1, 2, 3, 4, 5</a:t>
            </a:r>
            <a:r>
              <a:rPr lang="es-ES" dirty="0" smtClean="0"/>
              <a:t>];</a:t>
            </a:r>
          </a:p>
          <a:p>
            <a:pPr marL="0" indent="0">
              <a:buNone/>
            </a:pPr>
            <a:endParaRPr lang="es-ES" dirty="0"/>
          </a:p>
          <a:p>
            <a:pPr marL="0" indent="0">
              <a:buNone/>
            </a:pPr>
            <a:r>
              <a:rPr lang="en-US" dirty="0" err="1"/>
              <a:t>var</a:t>
            </a:r>
            <a:r>
              <a:rPr lang="en-US" dirty="0"/>
              <a:t> x = [1, 2, 3, 4, 5];</a:t>
            </a:r>
          </a:p>
          <a:p>
            <a:pPr marL="0" indent="0">
              <a:buNone/>
            </a:pPr>
            <a:r>
              <a:rPr lang="en-US" dirty="0"/>
              <a:t>for (</a:t>
            </a:r>
            <a:r>
              <a:rPr lang="en-US" dirty="0" err="1"/>
              <a:t>var</a:t>
            </a:r>
            <a:r>
              <a:rPr lang="en-US" dirty="0"/>
              <a:t> </a:t>
            </a:r>
            <a:r>
              <a:rPr lang="en-US" dirty="0" err="1"/>
              <a:t>i</a:t>
            </a:r>
            <a:r>
              <a:rPr lang="en-US" dirty="0"/>
              <a:t> = 0; </a:t>
            </a:r>
            <a:r>
              <a:rPr lang="en-US" dirty="0" err="1"/>
              <a:t>i</a:t>
            </a:r>
            <a:r>
              <a:rPr lang="en-US" dirty="0"/>
              <a:t> &lt; </a:t>
            </a:r>
            <a:r>
              <a:rPr lang="en-US" dirty="0" err="1"/>
              <a:t>x.length</a:t>
            </a:r>
            <a:r>
              <a:rPr lang="en-US" dirty="0"/>
              <a:t>; </a:t>
            </a:r>
            <a:r>
              <a:rPr lang="en-US" dirty="0" err="1"/>
              <a:t>i</a:t>
            </a:r>
            <a:r>
              <a:rPr lang="en-US" dirty="0"/>
              <a:t>++) {</a:t>
            </a:r>
          </a:p>
          <a:p>
            <a:pPr marL="0" indent="0">
              <a:buNone/>
            </a:pPr>
            <a:r>
              <a:rPr lang="en-US" dirty="0"/>
              <a:t>// Do something with x[</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314236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dirty="0"/>
              <a:t>SELECTORS </a:t>
            </a:r>
          </a:p>
        </p:txBody>
      </p:sp>
      <p:sp>
        <p:nvSpPr>
          <p:cNvPr id="3" name="Content Placeholder 2"/>
          <p:cNvSpPr>
            <a:spLocks noGrp="1"/>
          </p:cNvSpPr>
          <p:nvPr>
            <p:ph idx="1"/>
          </p:nvPr>
        </p:nvSpPr>
        <p:spPr>
          <a:xfrm>
            <a:off x="457200" y="1124744"/>
            <a:ext cx="8229600" cy="5001419"/>
          </a:xfrm>
        </p:spPr>
        <p:txBody>
          <a:bodyPr/>
          <a:lstStyle/>
          <a:p>
            <a:pPr marL="0" indent="0">
              <a:buNone/>
            </a:pPr>
            <a:r>
              <a:rPr lang="en-IN" sz="1200" dirty="0"/>
              <a:t>The </a:t>
            </a:r>
            <a:r>
              <a:rPr lang="en-IN" sz="1200" dirty="0" err="1"/>
              <a:t>jQuery</a:t>
            </a:r>
            <a:r>
              <a:rPr lang="en-IN" sz="1200" dirty="0"/>
              <a:t> library harnesses the power of Cascading Style Sheets (CSS) selectors to let us quickly and easily access elements or groups of elements in the Document Object Model (DOM</a:t>
            </a:r>
            <a:r>
              <a:rPr lang="en-IN" sz="1200" dirty="0" smtClean="0"/>
              <a:t>).</a:t>
            </a:r>
          </a:p>
          <a:p>
            <a:pPr marL="0" indent="0">
              <a:buNone/>
            </a:pPr>
            <a:r>
              <a:rPr lang="en-IN" sz="1200" dirty="0"/>
              <a:t>The factory function $() makes use of the following three building blocks while selecting elements in a given document: </a:t>
            </a:r>
            <a:endParaRPr lang="en-IN" sz="1200" dirty="0" smtClean="0"/>
          </a:p>
          <a:p>
            <a:pPr marL="0" indent="0">
              <a:buNone/>
            </a:pPr>
            <a:endParaRPr lang="en-US" dirty="0"/>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348880"/>
            <a:ext cx="57531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5492130"/>
            <a:ext cx="7056784" cy="1200329"/>
          </a:xfrm>
          <a:prstGeom prst="rect">
            <a:avLst/>
          </a:prstGeom>
          <a:noFill/>
        </p:spPr>
        <p:txBody>
          <a:bodyPr wrap="square" rtlCol="0">
            <a:spAutoFit/>
          </a:bodyPr>
          <a:lstStyle/>
          <a:p>
            <a:r>
              <a:rPr lang="en-IN" dirty="0"/>
              <a:t>The factory function $() is a synonym of </a:t>
            </a:r>
            <a:r>
              <a:rPr lang="en-IN" dirty="0" err="1"/>
              <a:t>jQuery</a:t>
            </a:r>
            <a:r>
              <a:rPr lang="en-IN" dirty="0"/>
              <a:t>() function. So in case you are using any other JavaScript library where $ sign is conflicting with some thing else then you can replace $ sign by </a:t>
            </a:r>
            <a:r>
              <a:rPr lang="en-IN" dirty="0" err="1"/>
              <a:t>jQuery</a:t>
            </a:r>
            <a:r>
              <a:rPr lang="en-IN" dirty="0"/>
              <a:t> name and you can use function </a:t>
            </a:r>
            <a:r>
              <a:rPr lang="en-IN" dirty="0" err="1"/>
              <a:t>jQuery</a:t>
            </a:r>
            <a:r>
              <a:rPr lang="en-IN" dirty="0"/>
              <a:t>() instead of $()</a:t>
            </a:r>
          </a:p>
        </p:txBody>
      </p:sp>
    </p:spTree>
    <p:extLst>
      <p:ext uri="{BB962C8B-B14F-4D97-AF65-F5344CB8AC3E}">
        <p14:creationId xmlns:p14="http://schemas.microsoft.com/office/powerpoint/2010/main" val="327499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Use Selectors</a:t>
            </a:r>
            <a:r>
              <a:rPr lang="en-IN" dirty="0"/>
              <a:t>?</a:t>
            </a:r>
          </a:p>
        </p:txBody>
      </p:sp>
      <p:sp>
        <p:nvSpPr>
          <p:cNvPr id="3" name="Content Placeholder 2"/>
          <p:cNvSpPr>
            <a:spLocks noGrp="1"/>
          </p:cNvSpPr>
          <p:nvPr>
            <p:ph idx="1"/>
          </p:nvPr>
        </p:nvSpPr>
        <p:spPr/>
        <p:txBody>
          <a:bodyPr/>
          <a:lstStyle/>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583882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5879013"/>
            <a:ext cx="6982361" cy="923330"/>
          </a:xfrm>
          <a:prstGeom prst="rect">
            <a:avLst/>
          </a:prstGeom>
          <a:noFill/>
        </p:spPr>
        <p:txBody>
          <a:bodyPr wrap="none" rtlCol="0">
            <a:spAutoFit/>
          </a:bodyPr>
          <a:lstStyle/>
          <a:p>
            <a:r>
              <a:rPr lang="en-IN" dirty="0"/>
              <a:t>Example </a:t>
            </a:r>
            <a:endParaRPr lang="en-IN" dirty="0" smtClean="0"/>
          </a:p>
          <a:p>
            <a:pPr marL="285750" indent="-285750">
              <a:buFont typeface="Arial" pitchFamily="34" charset="0"/>
              <a:buChar char="•"/>
            </a:pPr>
            <a:r>
              <a:rPr lang="en-IN" dirty="0" smtClean="0"/>
              <a:t>$(</a:t>
            </a:r>
            <a:r>
              <a:rPr lang="en-IN" dirty="0"/>
              <a:t>'p') − Selects all elements with a tag name of p in the document</a:t>
            </a:r>
            <a:r>
              <a:rPr lang="en-IN" dirty="0" smtClean="0"/>
              <a:t>.</a:t>
            </a:r>
          </a:p>
          <a:p>
            <a:pPr marL="285750" indent="-285750">
              <a:buFont typeface="Arial" pitchFamily="34" charset="0"/>
              <a:buChar char="•"/>
            </a:pPr>
            <a:r>
              <a:rPr lang="en-IN" dirty="0" smtClean="0"/>
              <a:t> </a:t>
            </a:r>
            <a:r>
              <a:rPr lang="en-IN" dirty="0"/>
              <a:t>$('div') − Selects all elements with a tag name of div in the document</a:t>
            </a:r>
          </a:p>
        </p:txBody>
      </p:sp>
    </p:spTree>
    <p:extLst>
      <p:ext uri="{BB962C8B-B14F-4D97-AF65-F5344CB8AC3E}">
        <p14:creationId xmlns:p14="http://schemas.microsoft.com/office/powerpoint/2010/main" val="3746376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1089</Words>
  <Application>Microsoft Office PowerPoint</Application>
  <PresentationFormat>On-screen Show (4:3)</PresentationFormat>
  <Paragraphs>160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Jquery </vt:lpstr>
      <vt:lpstr>What is Jquery ?</vt:lpstr>
      <vt:lpstr>Installation</vt:lpstr>
      <vt:lpstr>How to Call a jQuery Library Functions?</vt:lpstr>
      <vt:lpstr>Better approach</vt:lpstr>
      <vt:lpstr>Objects </vt:lpstr>
      <vt:lpstr>Array</vt:lpstr>
      <vt:lpstr>SELECTORS </vt:lpstr>
      <vt:lpstr>How to Use Selectors?</vt:lpstr>
      <vt:lpstr>An Example </vt:lpstr>
      <vt:lpstr>Note It for reference</vt:lpstr>
      <vt:lpstr>Apply Css Class  The addClass( classes ) method </vt:lpstr>
      <vt:lpstr>Important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nas</dc:creator>
  <cp:lastModifiedBy>nas</cp:lastModifiedBy>
  <cp:revision>12</cp:revision>
  <dcterms:created xsi:type="dcterms:W3CDTF">2017-02-07T16:55:32Z</dcterms:created>
  <dcterms:modified xsi:type="dcterms:W3CDTF">2017-02-10T17:56:17Z</dcterms:modified>
</cp:coreProperties>
</file>