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82" r:id="rId13"/>
    <p:sldId id="284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60"/>
  </p:normalViewPr>
  <p:slideViewPr>
    <p:cSldViewPr>
      <p:cViewPr varScale="1">
        <p:scale>
          <a:sx n="84" d="100"/>
          <a:sy n="84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59CD-6C68-4051-A4A1-75152F8E75CB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79AC-D725-4210-A5CC-4068E46EA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50F17-8167-4B7B-8E62-57AB1707FF04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043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50C68C-A19E-4A98-B6F4-311FB243A639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9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DF15EE-3B58-4146-8FA8-3EC3712BAEEB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664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9A4B60-5B3F-4549-85A0-FE306CFB3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F115-F166-4F71-8F35-EBC15E4A6E0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Divide and Conquer (</a:t>
            </a:r>
            <a:r>
              <a:rPr lang="en-US" sz="3200" dirty="0" err="1" smtClean="0"/>
              <a:t>quicksort</a:t>
            </a:r>
            <a:r>
              <a:rPr lang="en-US" sz="3200" dirty="0" smtClean="0"/>
              <a:t>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Best-case Partition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01713" y="1546225"/>
            <a:ext cx="3432175" cy="4830763"/>
            <a:chOff x="659" y="978"/>
            <a:chExt cx="2162" cy="3043"/>
          </a:xfrm>
        </p:grpSpPr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2" name="Line 29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30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39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42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43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Text Box 44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8" name="Text Box 45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0" name="Text Box 47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2" name="Text Box 49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3316" name="Text Box 50"/>
          <p:cNvSpPr txBox="1">
            <a:spLocks noChangeArrowheads="1"/>
          </p:cNvSpPr>
          <p:nvPr/>
        </p:nvSpPr>
        <p:spPr bwMode="auto">
          <a:xfrm>
            <a:off x="4075113" y="18573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3317" name="Line 51"/>
          <p:cNvSpPr>
            <a:spLocks noChangeShapeType="1"/>
          </p:cNvSpPr>
          <p:nvPr/>
        </p:nvSpPr>
        <p:spPr bwMode="auto">
          <a:xfrm>
            <a:off x="3222625" y="18542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2"/>
          <p:cNvSpPr>
            <a:spLocks noChangeShapeType="1"/>
          </p:cNvSpPr>
          <p:nvPr/>
        </p:nvSpPr>
        <p:spPr bwMode="auto">
          <a:xfrm>
            <a:off x="3989388" y="32369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53"/>
          <p:cNvSpPr>
            <a:spLocks noChangeShapeType="1"/>
          </p:cNvSpPr>
          <p:nvPr/>
        </p:nvSpPr>
        <p:spPr bwMode="auto">
          <a:xfrm>
            <a:off x="4395788" y="44704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54"/>
          <p:cNvSpPr>
            <a:spLocks noChangeShapeType="1"/>
          </p:cNvSpPr>
          <p:nvPr/>
        </p:nvSpPr>
        <p:spPr bwMode="auto">
          <a:xfrm flipV="1">
            <a:off x="4699000" y="61341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55"/>
          <p:cNvSpPr txBox="1">
            <a:spLocks noChangeArrowheads="1"/>
          </p:cNvSpPr>
          <p:nvPr/>
        </p:nvSpPr>
        <p:spPr bwMode="auto">
          <a:xfrm>
            <a:off x="192088" y="37607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lg n</a:t>
            </a:r>
          </a:p>
        </p:txBody>
      </p:sp>
      <p:sp>
        <p:nvSpPr>
          <p:cNvPr id="13322" name="Line 56"/>
          <p:cNvSpPr>
            <a:spLocks noChangeShapeType="1"/>
          </p:cNvSpPr>
          <p:nvPr/>
        </p:nvSpPr>
        <p:spPr bwMode="auto">
          <a:xfrm flipV="1">
            <a:off x="508000" y="17160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57"/>
          <p:cNvSpPr>
            <a:spLocks noChangeShapeType="1"/>
          </p:cNvSpPr>
          <p:nvPr/>
        </p:nvSpPr>
        <p:spPr bwMode="auto">
          <a:xfrm flipH="1">
            <a:off x="523875" y="44148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58"/>
          <p:cNvSpPr txBox="1">
            <a:spLocks noChangeArrowheads="1"/>
          </p:cNvSpPr>
          <p:nvPr/>
        </p:nvSpPr>
        <p:spPr bwMode="auto">
          <a:xfrm>
            <a:off x="7567613" y="3013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5" name="Text Box 59"/>
          <p:cNvSpPr txBox="1">
            <a:spLocks noChangeArrowheads="1"/>
          </p:cNvSpPr>
          <p:nvPr/>
        </p:nvSpPr>
        <p:spPr bwMode="auto">
          <a:xfrm>
            <a:off x="7567613" y="4273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6" name="Text Box 60"/>
          <p:cNvSpPr txBox="1">
            <a:spLocks noChangeArrowheads="1"/>
          </p:cNvSpPr>
          <p:nvPr/>
        </p:nvSpPr>
        <p:spPr bwMode="auto">
          <a:xfrm>
            <a:off x="7567613" y="5894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7" name="Text Box 61"/>
          <p:cNvSpPr txBox="1">
            <a:spLocks noChangeArrowheads="1"/>
          </p:cNvSpPr>
          <p:nvPr/>
        </p:nvSpPr>
        <p:spPr bwMode="auto">
          <a:xfrm>
            <a:off x="5634038" y="63246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</a:rPr>
              <a:t>Total           : O(n lg n)</a:t>
            </a:r>
          </a:p>
        </p:txBody>
      </p:sp>
      <p:sp>
        <p:nvSpPr>
          <p:cNvPr id="13328" name="Text Box 62"/>
          <p:cNvSpPr txBox="1">
            <a:spLocks noChangeArrowheads="1"/>
          </p:cNvSpPr>
          <p:nvPr/>
        </p:nvSpPr>
        <p:spPr bwMode="auto">
          <a:xfrm>
            <a:off x="7567613" y="1587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3653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Worst-case of </a:t>
            </a:r>
            <a:r>
              <a:rPr lang="en-US" altLang="en-US" dirty="0" err="1" smtClean="0"/>
              <a:t>quicksort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800" dirty="0" smtClean="0">
                <a:solidFill>
                  <a:srgbClr val="CC3300"/>
                </a:solidFill>
              </a:rPr>
              <a:t>Worst-Case Partitioning (Unbalanced Partitions):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Occurs when every call to partition results in the most unbalanced partition.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>
                <a:solidFill>
                  <a:schemeClr val="hlink"/>
                </a:solidFill>
              </a:rPr>
              <a:t>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 smtClean="0"/>
              <a:t>Subproblem 1 is of size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– 1, and subproblem 2 is of size 0 or vice versa.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i="1" dirty="0" smtClean="0"/>
              <a:t>pivot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 every element in </a:t>
            </a:r>
            <a:r>
              <a:rPr lang="en-US" altLang="en-US" sz="2000" i="1" dirty="0" smtClean="0">
                <a:sym typeface="Symbol" pitchFamily="18" charset="2"/>
              </a:rPr>
              <a:t>A</a:t>
            </a:r>
            <a:r>
              <a:rPr lang="en-US" altLang="en-US" sz="2000" dirty="0" smtClean="0">
                <a:sym typeface="Symbol" pitchFamily="18" charset="2"/>
              </a:rPr>
              <a:t>[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..</a:t>
            </a:r>
            <a:r>
              <a:rPr lang="en-US" altLang="en-US" sz="2000" i="1" dirty="0" smtClean="0">
                <a:sym typeface="Symbol" pitchFamily="18" charset="2"/>
              </a:rPr>
              <a:t>r – </a:t>
            </a:r>
            <a:r>
              <a:rPr lang="en-US" altLang="en-US" sz="2000" dirty="0" smtClean="0">
                <a:sym typeface="Symbol" pitchFamily="18" charset="2"/>
              </a:rPr>
              <a:t>1] or </a:t>
            </a:r>
            <a:r>
              <a:rPr lang="en-US" altLang="en-US" sz="2000" i="1" dirty="0" smtClean="0"/>
              <a:t>pivot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&lt; every element in </a:t>
            </a:r>
            <a:r>
              <a:rPr lang="en-US" altLang="en-US" sz="2000" i="1" dirty="0" smtClean="0">
                <a:sym typeface="Symbol" pitchFamily="18" charset="2"/>
              </a:rPr>
              <a:t>A</a:t>
            </a:r>
            <a:r>
              <a:rPr lang="en-US" altLang="en-US" sz="2000" dirty="0" smtClean="0">
                <a:sym typeface="Symbol" pitchFamily="18" charset="2"/>
              </a:rPr>
              <a:t>[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..</a:t>
            </a:r>
            <a:r>
              <a:rPr lang="en-US" altLang="en-US" sz="2000" i="1" dirty="0" smtClean="0">
                <a:sym typeface="Symbol" pitchFamily="18" charset="2"/>
              </a:rPr>
              <a:t>r – </a:t>
            </a:r>
            <a:r>
              <a:rPr lang="en-US" altLang="en-US" sz="2000" dirty="0" smtClean="0">
                <a:sym typeface="Symbol" pitchFamily="18" charset="2"/>
              </a:rPr>
              <a:t>1].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Every call to 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b="1" dirty="0" smtClean="0">
                <a:sym typeface="Symbol" pitchFamily="18" charset="2"/>
              </a:rPr>
              <a:t>Array </a:t>
            </a:r>
            <a:r>
              <a:rPr lang="en-US" altLang="en-US" sz="2000" b="1" i="1" dirty="0" smtClean="0">
                <a:sym typeface="Symbol" pitchFamily="18" charset="2"/>
              </a:rPr>
              <a:t>A</a:t>
            </a:r>
            <a:r>
              <a:rPr lang="en-US" altLang="en-US" sz="2000" b="1" dirty="0" smtClean="0">
                <a:sym typeface="Symbol" pitchFamily="18" charset="2"/>
              </a:rPr>
              <a:t>[1..</a:t>
            </a:r>
            <a:r>
              <a:rPr lang="en-US" altLang="en-US" sz="2000" b="1" i="1" dirty="0" smtClean="0">
                <a:sym typeface="Symbol" pitchFamily="18" charset="2"/>
              </a:rPr>
              <a:t>n</a:t>
            </a:r>
            <a:r>
              <a:rPr lang="en-US" altLang="en-US" sz="2000" b="1" dirty="0" smtClean="0">
                <a:sym typeface="Symbol" pitchFamily="18" charset="2"/>
              </a:rPr>
              <a:t>] is sorted or reverse sorted!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 smtClean="0"/>
              <a:t>One side of partition always has one element.</a:t>
            </a:r>
            <a:endParaRPr lang="en-US" altLang="en-US" sz="2000" b="1" dirty="0" smtClean="0">
              <a:sym typeface="Symbol" pitchFamily="18" charset="2"/>
            </a:endParaRPr>
          </a:p>
          <a:p>
            <a:pPr marL="609600" indent="-609600">
              <a:defRPr/>
            </a:pP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800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4511675"/>
            <a:ext cx="5394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7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Expected Running time of </a:t>
            </a:r>
            <a:r>
              <a:rPr lang="en-US" altLang="en-US" dirty="0" err="1" smtClean="0"/>
              <a:t>QuickSort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/>
          </a:bodyPr>
          <a:lstStyle/>
          <a:p>
            <a:pPr marL="231775" indent="-231775">
              <a:buFont typeface="Wingdings" pitchFamily="2" charset="2"/>
              <a:buChar char="§"/>
              <a:defRPr/>
            </a:pPr>
            <a:r>
              <a:rPr lang="en-US" altLang="en-US" sz="2800" dirty="0" smtClean="0"/>
              <a:t>We can show that the expected running time of </a:t>
            </a:r>
            <a:r>
              <a:rPr lang="en-US" altLang="en-US" sz="2800" dirty="0" err="1" smtClean="0"/>
              <a:t>QuickSort</a:t>
            </a:r>
            <a:r>
              <a:rPr lang="en-US" altLang="en-US" sz="2800" dirty="0" smtClean="0"/>
              <a:t> is O(n </a:t>
            </a:r>
            <a:r>
              <a:rPr lang="en-US" altLang="en-US" sz="2800" dirty="0" err="1" smtClean="0"/>
              <a:t>lg</a:t>
            </a:r>
            <a:r>
              <a:rPr lang="en-US" altLang="en-US" sz="2800" dirty="0" smtClean="0"/>
              <a:t> n), same as that of </a:t>
            </a:r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. 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altLang="en-US" sz="2800" dirty="0" smtClean="0"/>
              <a:t>So, even though, the worst case running time of </a:t>
            </a:r>
            <a:r>
              <a:rPr lang="en-US" altLang="en-US" sz="2800" dirty="0" err="1" smtClean="0"/>
              <a:t>QuickSort</a:t>
            </a:r>
            <a:r>
              <a:rPr lang="en-US" altLang="en-US" sz="2800" dirty="0" smtClean="0"/>
              <a:t> is worse than that of </a:t>
            </a:r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, its Average running time is comparable to that of </a:t>
            </a:r>
            <a:r>
              <a:rPr lang="en-US" altLang="en-US" sz="2800" dirty="0" err="1" smtClean="0"/>
              <a:t>MaergeSort</a:t>
            </a:r>
            <a:r>
              <a:rPr lang="en-US" altLang="en-US" sz="2800" dirty="0" smtClean="0"/>
              <a:t>.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altLang="en-US" sz="2800" dirty="0" smtClean="0"/>
              <a:t>For the sake of simplicity, we omit the mathematical details of the calculation of expected running time of </a:t>
            </a:r>
            <a:r>
              <a:rPr lang="en-US" altLang="en-US" sz="2800" dirty="0" err="1" smtClean="0"/>
              <a:t>QuickSort</a:t>
            </a:r>
            <a:r>
              <a:rPr lang="en-US" altLang="en-US" sz="2800" dirty="0" smtClean="0"/>
              <a:t>.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altLang="en-US" sz="2800" dirty="0" smtClean="0"/>
              <a:t>In practice, </a:t>
            </a:r>
            <a:r>
              <a:rPr lang="en-US" altLang="en-US" sz="2800" dirty="0" err="1" smtClean="0"/>
              <a:t>QuickSort</a:t>
            </a:r>
            <a:r>
              <a:rPr lang="en-US" altLang="en-US" sz="2800" dirty="0" smtClean="0"/>
              <a:t> is much faster than </a:t>
            </a:r>
            <a:r>
              <a:rPr lang="en-US" altLang="en-US" sz="2800" dirty="0" err="1" smtClean="0"/>
              <a:t>MergeSort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47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tr-TR" b="1" smtClean="0">
                <a:solidFill>
                  <a:srgbClr val="CC3300"/>
                </a:solidFill>
              </a:rPr>
              <a:t>Randomized quicksort</a:t>
            </a:r>
            <a:endParaRPr lang="en-US" b="1" dirty="0" smtClean="0">
              <a:solidFill>
                <a:srgbClr val="CC3300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4012"/>
            <a:ext cx="7796213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798493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can we </a:t>
            </a:r>
            <a:r>
              <a:rPr lang="en-US" sz="2800" b="1" dirty="0" smtClean="0"/>
              <a:t>ENSURE</a:t>
            </a:r>
            <a:r>
              <a:rPr lang="en-US" sz="2800" dirty="0" smtClean="0"/>
              <a:t> that each element of A are equally likely to be the pivot?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7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>
                <a:solidFill>
                  <a:srgbClr val="CC3300"/>
                </a:solidFill>
              </a:rPr>
              <a:t>Randomized quicksort</a:t>
            </a:r>
            <a:endParaRPr lang="en-US" sz="4000" b="1" smtClean="0">
              <a:solidFill>
                <a:srgbClr val="CC3300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958012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7529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3600"/>
              <a:t>Standard Problematic Algorithm :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433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>
                <a:solidFill>
                  <a:srgbClr val="CC3300"/>
                </a:solidFill>
              </a:rPr>
              <a:t>Randomized quicksort</a:t>
            </a:r>
            <a:endParaRPr lang="en-US" sz="4000" b="1" smtClean="0">
              <a:solidFill>
                <a:srgbClr val="CC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38" y="2071688"/>
            <a:ext cx="714375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←RANDOM(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]↔A[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endParaRPr lang="tr-TR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6429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A,p,r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p, q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 marL="914400" lvl="1" indent="-457200"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q+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 practice, Randomized-</a:t>
            </a:r>
            <a:r>
              <a:rPr lang="en-US" dirty="0" err="1" smtClean="0">
                <a:solidFill>
                  <a:srgbClr val="C00000"/>
                </a:solidFill>
              </a:rPr>
              <a:t>QuickSort</a:t>
            </a:r>
            <a:r>
              <a:rPr lang="en-US" dirty="0" smtClean="0">
                <a:solidFill>
                  <a:srgbClr val="C00000"/>
                </a:solidFill>
              </a:rPr>
              <a:t> is much faster than </a:t>
            </a:r>
            <a:r>
              <a:rPr lang="en-US" dirty="0" err="1" smtClean="0">
                <a:solidFill>
                  <a:srgbClr val="C00000"/>
                </a:solidFill>
              </a:rPr>
              <a:t>QuickSort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Quicksort (Chapter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Follows the </a:t>
            </a:r>
            <a:r>
              <a:rPr lang="en-US" altLang="en-US" b="1" dirty="0">
                <a:solidFill>
                  <a:srgbClr val="CC3300"/>
                </a:solidFill>
              </a:rPr>
              <a:t>divide-and-conquer</a:t>
            </a:r>
            <a:r>
              <a:rPr lang="en-US" altLang="en-US" dirty="0"/>
              <a:t> paradigm.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Partition</a:t>
            </a:r>
            <a:r>
              <a:rPr lang="en-US" altLang="en-US" dirty="0"/>
              <a:t> (separate) the 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r</a:t>
            </a:r>
            <a:r>
              <a:rPr lang="en-US" altLang="en-US" dirty="0"/>
              <a:t>] into two (possibly empty) </a:t>
            </a:r>
            <a:r>
              <a:rPr lang="en-US" altLang="en-US" dirty="0" err="1"/>
              <a:t>subarrays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q</a:t>
            </a:r>
            <a:r>
              <a:rPr lang="en-US" altLang="en-US" i="1" dirty="0"/>
              <a:t>–</a:t>
            </a:r>
            <a:r>
              <a:rPr lang="en-US" altLang="en-US" dirty="0"/>
              <a:t>1] and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q+</a:t>
            </a:r>
            <a:r>
              <a:rPr lang="en-US" altLang="en-US" dirty="0"/>
              <a:t>1</a:t>
            </a:r>
            <a:r>
              <a:rPr lang="en-US" altLang="en-US" i="1" dirty="0"/>
              <a:t>..r</a:t>
            </a:r>
            <a:r>
              <a:rPr lang="en-US" altLang="en-US" dirty="0"/>
              <a:t>].</a:t>
            </a:r>
          </a:p>
          <a:p>
            <a:pPr lvl="1"/>
            <a:r>
              <a:rPr lang="en-US" altLang="en-US" dirty="0"/>
              <a:t>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 err="1">
                <a:solidFill>
                  <a:schemeClr val="hlink"/>
                </a:solidFill>
              </a:rPr>
              <a:t>p</a:t>
            </a:r>
            <a:r>
              <a:rPr lang="en-US" altLang="en-US" dirty="0" err="1">
                <a:solidFill>
                  <a:schemeClr val="hlink"/>
                </a:solidFill>
              </a:rPr>
              <a:t>..</a:t>
            </a:r>
            <a:r>
              <a:rPr lang="en-US" altLang="en-US" i="1" dirty="0" err="1">
                <a:solidFill>
                  <a:schemeClr val="hlink"/>
                </a:solidFill>
              </a:rPr>
              <a:t>q</a:t>
            </a:r>
            <a:r>
              <a:rPr lang="en-US" altLang="en-US" i="1" dirty="0">
                <a:solidFill>
                  <a:schemeClr val="hlink"/>
                </a:solidFill>
              </a:rPr>
              <a:t>–</a:t>
            </a:r>
            <a:r>
              <a:rPr lang="en-US" altLang="en-US" dirty="0">
                <a:solidFill>
                  <a:schemeClr val="hlink"/>
                </a:solidFill>
              </a:rPr>
              <a:t>1]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 </a:t>
            </a:r>
            <a:r>
              <a:rPr lang="en-US" altLang="en-US" dirty="0" smtClean="0">
                <a:solidFill>
                  <a:schemeClr val="hlink"/>
                </a:solidFill>
                <a:sym typeface="Symbol" panose="05050102010706020507" pitchFamily="18" charset="2"/>
              </a:rPr>
              <a:t>&lt;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>
                <a:solidFill>
                  <a:schemeClr val="hlink"/>
                </a:solidFill>
              </a:rPr>
              <a:t>q+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i="1" dirty="0">
                <a:solidFill>
                  <a:schemeClr val="hlink"/>
                </a:solidFill>
              </a:rPr>
              <a:t>..r</a:t>
            </a:r>
            <a:r>
              <a:rPr lang="en-US" altLang="en-US" dirty="0">
                <a:solidFill>
                  <a:schemeClr val="hlink"/>
                </a:solidFill>
              </a:rPr>
              <a:t>]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Index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computed as part of the partitioning procedure.</a:t>
            </a:r>
            <a:endParaRPr lang="en-US" altLang="en-US" sz="9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Sort the two </a:t>
            </a:r>
            <a:r>
              <a:rPr lang="en-US" altLang="en-US" dirty="0" err="1"/>
              <a:t>subarrays</a:t>
            </a:r>
            <a:r>
              <a:rPr lang="en-US" altLang="en-US" dirty="0"/>
              <a:t> by recursive calls to quicksort. </a:t>
            </a:r>
          </a:p>
          <a:p>
            <a:endParaRPr lang="en-US" altLang="en-US" sz="10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The </a:t>
            </a:r>
            <a:r>
              <a:rPr lang="en-US" altLang="en-US" dirty="0" err="1"/>
              <a:t>subarrays</a:t>
            </a:r>
            <a:r>
              <a:rPr lang="en-US" altLang="en-US" dirty="0"/>
              <a:t> are sorted in place –  no work is needed to combine them.</a:t>
            </a:r>
          </a:p>
          <a:p>
            <a:r>
              <a:rPr lang="en-US" altLang="en-US" dirty="0">
                <a:solidFill>
                  <a:srgbClr val="CC3300"/>
                </a:solidFill>
              </a:rPr>
              <a:t>How do the divide and combine steps of quicksort compare with those of merge sort?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Pseudocode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887911" y="3363913"/>
            <a:ext cx="3886200" cy="1631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461963" algn="l"/>
                <a:tab pos="909638" algn="l"/>
                <a:tab pos="1371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461963" algn="l"/>
                <a:tab pos="909638" algn="l"/>
                <a:tab pos="1371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QUICKSORT(A, p, 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1.	</a:t>
            </a:r>
            <a:r>
              <a:rPr lang="en-US" altLang="en-US" sz="2000" b="1"/>
              <a:t>if</a:t>
            </a:r>
            <a:r>
              <a:rPr lang="en-US" altLang="en-US" sz="2000"/>
              <a:t> p &lt; r </a:t>
            </a:r>
            <a:r>
              <a:rPr lang="en-US" altLang="en-US" sz="2000" b="1"/>
              <a:t>then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2.		q = PARTITION(A, p, r);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3.		QUICKSORT (A, p, q –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4.		QUICKSORT (A, q + 1, r)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5575" y="1133475"/>
            <a:ext cx="4014787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 smtClean="0"/>
              <a:t>x = A[r]</a:t>
            </a:r>
          </a:p>
          <a:p>
            <a:pPr>
              <a:defRPr/>
            </a:pPr>
            <a:r>
              <a:rPr kumimoji="0" lang="en-US" altLang="en-US" sz="2000" dirty="0" smtClean="0"/>
              <a:t>2.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= p-1</a:t>
            </a:r>
          </a:p>
          <a:p>
            <a:pPr>
              <a:defRPr/>
            </a:pPr>
            <a:r>
              <a:rPr kumimoji="0" lang="en-US" altLang="en-US" sz="2000" dirty="0" smtClean="0"/>
              <a:t>3.	</a:t>
            </a:r>
            <a:r>
              <a:rPr kumimoji="0" lang="en-US" altLang="en-US" sz="2000" b="1" dirty="0" smtClean="0"/>
              <a:t>for</a:t>
            </a:r>
            <a:r>
              <a:rPr kumimoji="0" lang="en-US" altLang="en-US" sz="2000" dirty="0" smtClean="0"/>
              <a:t> j = p </a:t>
            </a:r>
            <a:r>
              <a:rPr kumimoji="0" lang="en-US" altLang="en-US" sz="2000" b="1" dirty="0" smtClean="0"/>
              <a:t>to </a:t>
            </a:r>
            <a:r>
              <a:rPr kumimoji="0" lang="en-US" altLang="en-US" sz="2000" dirty="0" smtClean="0"/>
              <a:t>r – 1 </a:t>
            </a:r>
          </a:p>
          <a:p>
            <a:pPr>
              <a:defRPr/>
            </a:pPr>
            <a:r>
              <a:rPr kumimoji="0" lang="en-US" altLang="en-US" sz="2000" dirty="0" smtClean="0"/>
              <a:t>4.		</a:t>
            </a:r>
            <a:r>
              <a:rPr kumimoji="0" lang="en-US" altLang="en-US" sz="2000" b="1" dirty="0" smtClean="0">
                <a:sym typeface="Symbol" pitchFamily="18" charset="2"/>
              </a:rPr>
              <a:t>if</a:t>
            </a:r>
            <a:r>
              <a:rPr kumimoji="0" lang="en-US" altLang="en-US" sz="20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5.			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=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7.    exchange 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8.	</a:t>
            </a:r>
            <a:r>
              <a:rPr kumimoji="0" lang="en-US" altLang="en-US" sz="2000" b="1" dirty="0" smtClean="0">
                <a:sym typeface="Symbol" pitchFamily="18" charset="2"/>
              </a:rPr>
              <a:t>return</a:t>
            </a:r>
            <a:r>
              <a:rPr kumimoji="0" lang="en-US" altLang="en-US" sz="2000" dirty="0" smtClean="0">
                <a:sym typeface="Symbol" pitchFamily="18" charset="2"/>
              </a:rPr>
              <a:t>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87338" y="46450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87338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39763" y="46402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92188" y="4664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344613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697038" y="46545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49463" y="46497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282575" y="4940300"/>
            <a:ext cx="17605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709738" y="45989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 rot="5400000">
            <a:off x="1065213" y="3621088"/>
            <a:ext cx="201612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5800" y="4022725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A[p..r]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665413" y="57753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665413" y="57896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17838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370263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722688" y="57753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75113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427538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674938" y="608488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AutoShape 24"/>
          <p:cNvSpPr>
            <a:spLocks/>
          </p:cNvSpPr>
          <p:nvPr/>
        </p:nvSpPr>
        <p:spPr bwMode="auto">
          <a:xfrm rot="5400000">
            <a:off x="2894807" y="5299869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263775" y="515302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A[p..q – 1]</a:t>
            </a:r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 rot="5400000">
            <a:off x="3936206" y="5295107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602038" y="5162550"/>
            <a:ext cx="114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A[q+1..r]</a:t>
            </a:r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 rot="16200000" flipV="1">
            <a:off x="2918619" y="5880894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7" name="AutoShape 29"/>
          <p:cNvSpPr>
            <a:spLocks/>
          </p:cNvSpPr>
          <p:nvPr/>
        </p:nvSpPr>
        <p:spPr bwMode="auto">
          <a:xfrm rot="16200000" flipV="1">
            <a:off x="3981450" y="5854700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765425" y="630872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 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816350" y="6310313"/>
            <a:ext cx="546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&gt;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4513" y="5619750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 rot="41457">
            <a:off x="1919288" y="5653088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 rot="5415885">
            <a:off x="901701" y="5011737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405188" y="5732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08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547688" y="1520825"/>
            <a:ext cx="7527925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22796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22796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	p                                    r</a:t>
            </a:r>
            <a:endParaRPr lang="en-US" altLang="en-US" sz="2000" b="1" u="sng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initially:</a:t>
            </a:r>
            <a:r>
              <a:rPr lang="en-US" altLang="en-US" sz="2000" dirty="0"/>
              <a:t>                  	2  5  8  3  9  4  1  7  10  </a:t>
            </a:r>
            <a:r>
              <a:rPr lang="en-US" altLang="en-US" sz="2000" b="1" dirty="0"/>
              <a:t>6</a:t>
            </a:r>
            <a:r>
              <a:rPr lang="en-US" altLang="en-US" sz="2000" dirty="0"/>
              <a:t>          </a:t>
            </a:r>
            <a:r>
              <a:rPr lang="en-US" altLang="en-US" sz="2000" b="1" u="sng" dirty="0">
                <a:solidFill>
                  <a:schemeClr val="tx2"/>
                </a:solidFill>
              </a:rPr>
              <a:t>note:</a:t>
            </a:r>
            <a:r>
              <a:rPr lang="en-US" altLang="en-US" sz="2000" dirty="0">
                <a:solidFill>
                  <a:schemeClr val="tx2"/>
                </a:solidFill>
              </a:rPr>
              <a:t> pivot (x) =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5  8  3  9  4  1  7  10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5</a:t>
            </a:r>
            <a:r>
              <a:rPr lang="en-US" altLang="en-US" sz="2000" dirty="0"/>
              <a:t>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3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 smtClean="0"/>
              <a:t>x = A[r]</a:t>
            </a:r>
          </a:p>
          <a:p>
            <a:pPr>
              <a:defRPr/>
            </a:pPr>
            <a:r>
              <a:rPr kumimoji="0" lang="en-US" altLang="en-US" sz="1600" dirty="0" smtClean="0"/>
              <a:t>2.	</a:t>
            </a:r>
            <a:r>
              <a:rPr kumimoji="0" lang="en-US" altLang="en-US" sz="1600" dirty="0" err="1" smtClean="0"/>
              <a:t>i</a:t>
            </a:r>
            <a:r>
              <a:rPr kumimoji="0" lang="en-US" altLang="en-US" sz="1600" dirty="0" smtClean="0"/>
              <a:t> = p-1</a:t>
            </a:r>
          </a:p>
          <a:p>
            <a:pPr>
              <a:defRPr/>
            </a:pPr>
            <a:r>
              <a:rPr kumimoji="0" lang="en-US" altLang="en-US" sz="1600" dirty="0" smtClean="0"/>
              <a:t>3.	</a:t>
            </a:r>
            <a:r>
              <a:rPr kumimoji="0" lang="en-US" altLang="en-US" sz="1600" b="1" dirty="0" smtClean="0"/>
              <a:t>for</a:t>
            </a:r>
            <a:r>
              <a:rPr kumimoji="0" lang="en-US" altLang="en-US" sz="1600" dirty="0" smtClean="0"/>
              <a:t> j = p </a:t>
            </a:r>
            <a:r>
              <a:rPr kumimoji="0" lang="en-US" altLang="en-US" sz="1600" b="1" dirty="0" smtClean="0"/>
              <a:t>to </a:t>
            </a:r>
            <a:r>
              <a:rPr kumimoji="0" lang="en-US" altLang="en-US" sz="1600" dirty="0" smtClean="0"/>
              <a:t>r – 1 </a:t>
            </a:r>
          </a:p>
          <a:p>
            <a:pPr>
              <a:defRPr/>
            </a:pPr>
            <a:r>
              <a:rPr kumimoji="0" lang="en-US" altLang="en-US" sz="1600" dirty="0" smtClean="0"/>
              <a:t>4.		</a:t>
            </a:r>
            <a:r>
              <a:rPr kumimoji="0" lang="en-US" altLang="en-US" sz="1600" b="1" dirty="0" smtClean="0">
                <a:sym typeface="Symbol" pitchFamily="18" charset="2"/>
              </a:rPr>
              <a:t>if</a:t>
            </a:r>
            <a:r>
              <a:rPr kumimoji="0" lang="en-US" altLang="en-US" sz="16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5.			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=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7.    exchange 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8.	</a:t>
            </a:r>
            <a:r>
              <a:rPr kumimoji="0" lang="en-US" altLang="en-US" sz="1600" b="1" dirty="0" smtClean="0">
                <a:sym typeface="Symbol" pitchFamily="18" charset="2"/>
              </a:rPr>
              <a:t>return</a:t>
            </a:r>
            <a:r>
              <a:rPr kumimoji="0" lang="en-US" altLang="en-US" sz="1600" dirty="0" smtClean="0">
                <a:sym typeface="Symbol" pitchFamily="18" charset="2"/>
              </a:rPr>
              <a:t>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9340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Example (Continued)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261938" y="1374775"/>
            <a:ext cx="5051425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9  4  1  7  10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4  1  7  10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05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after final swap:</a:t>
            </a:r>
            <a:r>
              <a:rPr kumimoji="0" lang="en-US" altLang="en-US" sz="2000" dirty="0" smtClean="0"/>
              <a:t>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b="1" dirty="0" smtClean="0"/>
              <a:t>6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     j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 smtClean="0"/>
              <a:t>x = A[r]</a:t>
            </a:r>
          </a:p>
          <a:p>
            <a:pPr>
              <a:defRPr/>
            </a:pPr>
            <a:r>
              <a:rPr kumimoji="0" lang="en-US" altLang="en-US" sz="1600" dirty="0" smtClean="0"/>
              <a:t>2.	</a:t>
            </a:r>
            <a:r>
              <a:rPr kumimoji="0" lang="en-US" altLang="en-US" sz="1600" dirty="0" err="1" smtClean="0"/>
              <a:t>i</a:t>
            </a:r>
            <a:r>
              <a:rPr kumimoji="0" lang="en-US" altLang="en-US" sz="1600" dirty="0" smtClean="0"/>
              <a:t> = p-1</a:t>
            </a:r>
          </a:p>
          <a:p>
            <a:pPr>
              <a:defRPr/>
            </a:pPr>
            <a:r>
              <a:rPr kumimoji="0" lang="en-US" altLang="en-US" sz="1600" dirty="0" smtClean="0"/>
              <a:t>3.	</a:t>
            </a:r>
            <a:r>
              <a:rPr kumimoji="0" lang="en-US" altLang="en-US" sz="1600" b="1" dirty="0" smtClean="0"/>
              <a:t>for</a:t>
            </a:r>
            <a:r>
              <a:rPr kumimoji="0" lang="en-US" altLang="en-US" sz="1600" dirty="0" smtClean="0"/>
              <a:t> j = p </a:t>
            </a:r>
            <a:r>
              <a:rPr kumimoji="0" lang="en-US" altLang="en-US" sz="1600" b="1" dirty="0" smtClean="0"/>
              <a:t>to </a:t>
            </a:r>
            <a:r>
              <a:rPr kumimoji="0" lang="en-US" altLang="en-US" sz="1600" dirty="0" smtClean="0"/>
              <a:t>r – 1 </a:t>
            </a:r>
          </a:p>
          <a:p>
            <a:pPr>
              <a:defRPr/>
            </a:pPr>
            <a:r>
              <a:rPr kumimoji="0" lang="en-US" altLang="en-US" sz="1600" dirty="0" smtClean="0"/>
              <a:t>4.		</a:t>
            </a:r>
            <a:r>
              <a:rPr kumimoji="0" lang="en-US" altLang="en-US" sz="1600" b="1" dirty="0" smtClean="0">
                <a:sym typeface="Symbol" pitchFamily="18" charset="2"/>
              </a:rPr>
              <a:t>if</a:t>
            </a:r>
            <a:r>
              <a:rPr kumimoji="0" lang="en-US" altLang="en-US" sz="16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5.			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=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7.    exchange 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8.	</a:t>
            </a:r>
            <a:r>
              <a:rPr kumimoji="0" lang="en-US" altLang="en-US" sz="1600" b="1" dirty="0" smtClean="0">
                <a:sym typeface="Symbol" pitchFamily="18" charset="2"/>
              </a:rPr>
              <a:t>return</a:t>
            </a:r>
            <a:r>
              <a:rPr kumimoji="0" lang="en-US" altLang="en-US" sz="1600" dirty="0" smtClean="0">
                <a:sym typeface="Symbol" pitchFamily="18" charset="2"/>
              </a:rPr>
              <a:t>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9273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Partitioning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54088"/>
            <a:ext cx="8458200" cy="5367337"/>
          </a:xfrm>
        </p:spPr>
        <p:txBody>
          <a:bodyPr/>
          <a:lstStyle/>
          <a:p>
            <a:pPr marL="609600" indent="-609600"/>
            <a:endParaRPr lang="en-US" altLang="en-US" sz="2800" smtClean="0"/>
          </a:p>
          <a:p>
            <a:pPr marL="609600" indent="-609600"/>
            <a:r>
              <a:rPr lang="en-US" altLang="en-US" sz="2800" smtClean="0"/>
              <a:t>Select the </a:t>
            </a:r>
            <a:r>
              <a:rPr lang="en-US" altLang="en-US" sz="2800" smtClean="0">
                <a:solidFill>
                  <a:srgbClr val="CC3300"/>
                </a:solidFill>
              </a:rPr>
              <a:t>last element</a:t>
            </a:r>
            <a:r>
              <a:rPr lang="en-US" altLang="en-US" sz="2800" smtClean="0"/>
              <a:t> A[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] in the subarray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[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..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] as the </a:t>
            </a:r>
            <a:r>
              <a:rPr lang="en-US" altLang="en-US" sz="2800" i="1" smtClean="0">
                <a:solidFill>
                  <a:schemeClr val="hlink"/>
                </a:solidFill>
              </a:rPr>
              <a:t>pivot</a:t>
            </a:r>
            <a:r>
              <a:rPr lang="en-US" altLang="en-US" sz="2800" smtClean="0">
                <a:solidFill>
                  <a:schemeClr val="hlink"/>
                </a:solidFill>
              </a:rPr>
              <a:t> </a:t>
            </a:r>
            <a:r>
              <a:rPr lang="en-US" altLang="en-US" sz="2800" smtClean="0"/>
              <a:t>– the element around which to partition.</a:t>
            </a:r>
          </a:p>
          <a:p>
            <a:pPr marL="609600" indent="-609600"/>
            <a:r>
              <a:rPr lang="en-US" altLang="en-US" sz="2800" smtClean="0"/>
              <a:t>As the procedure executes, the array is partitioned into four (possibly empty) regions.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smtClean="0">
                <a:solidFill>
                  <a:srgbClr val="CC3300"/>
                </a:solidFill>
              </a:rPr>
              <a:t>A</a:t>
            </a:r>
            <a:r>
              <a:rPr lang="en-US" altLang="en-US" sz="2400" smtClean="0">
                <a:solidFill>
                  <a:srgbClr val="CC3300"/>
                </a:solidFill>
              </a:rPr>
              <a:t>[</a:t>
            </a:r>
            <a:r>
              <a:rPr lang="en-US" altLang="en-US" sz="2400" i="1" smtClean="0">
                <a:solidFill>
                  <a:srgbClr val="CC3300"/>
                </a:solidFill>
              </a:rPr>
              <a:t>p</a:t>
            </a:r>
            <a:r>
              <a:rPr lang="en-US" altLang="en-US" sz="2400" smtClean="0">
                <a:solidFill>
                  <a:srgbClr val="CC3300"/>
                </a:solidFill>
              </a:rPr>
              <a:t>..</a:t>
            </a:r>
            <a:r>
              <a:rPr lang="en-US" altLang="en-US" sz="2400" i="1" smtClean="0">
                <a:solidFill>
                  <a:srgbClr val="CC3300"/>
                </a:solidFill>
              </a:rPr>
              <a:t>i</a:t>
            </a:r>
            <a:r>
              <a:rPr lang="en-US" altLang="en-US" sz="2400" smtClean="0">
                <a:solidFill>
                  <a:srgbClr val="CC3300"/>
                </a:solidFill>
              </a:rPr>
              <a:t>]</a:t>
            </a:r>
            <a:r>
              <a:rPr lang="en-US" altLang="en-US" sz="2400" smtClean="0"/>
              <a:t> — All entries in this region are </a:t>
            </a:r>
            <a:r>
              <a:rPr lang="en-US" altLang="en-US" sz="2000" b="1" smtClean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000" b="1" i="1" smtClean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smtClean="0">
                <a:sym typeface="Symbol" panose="05050102010706020507" pitchFamily="18" charset="2"/>
              </a:rPr>
              <a:t>.</a:t>
            </a:r>
            <a:r>
              <a:rPr lang="en-US" altLang="en-US" sz="2400" smtClean="0"/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smtClean="0">
                <a:solidFill>
                  <a:srgbClr val="CC3300"/>
                </a:solidFill>
              </a:rPr>
              <a:t>A</a:t>
            </a:r>
            <a:r>
              <a:rPr lang="en-US" altLang="en-US" sz="2400" smtClean="0">
                <a:solidFill>
                  <a:srgbClr val="CC3300"/>
                </a:solidFill>
              </a:rPr>
              <a:t>[</a:t>
            </a:r>
            <a:r>
              <a:rPr lang="en-US" altLang="en-US" sz="2400" i="1" smtClean="0">
                <a:solidFill>
                  <a:srgbClr val="CC3300"/>
                </a:solidFill>
              </a:rPr>
              <a:t>i</a:t>
            </a:r>
            <a:r>
              <a:rPr lang="en-US" altLang="en-US" sz="2400" smtClean="0">
                <a:solidFill>
                  <a:srgbClr val="CC3300"/>
                </a:solidFill>
              </a:rPr>
              <a:t>+1..</a:t>
            </a:r>
            <a:r>
              <a:rPr lang="en-US" altLang="en-US" sz="2400" i="1" smtClean="0">
                <a:solidFill>
                  <a:srgbClr val="CC3300"/>
                </a:solidFill>
              </a:rPr>
              <a:t>j – </a:t>
            </a:r>
            <a:r>
              <a:rPr lang="en-US" altLang="en-US" sz="2400" smtClean="0">
                <a:solidFill>
                  <a:srgbClr val="CC3300"/>
                </a:solidFill>
              </a:rPr>
              <a:t>1]</a:t>
            </a:r>
            <a:r>
              <a:rPr lang="en-US" altLang="en-US" sz="2400" smtClean="0"/>
              <a:t> — All entries in this region are </a:t>
            </a:r>
            <a:r>
              <a:rPr lang="en-US" altLang="en-US" sz="2000" b="1" smtClean="0">
                <a:solidFill>
                  <a:srgbClr val="CC3300"/>
                </a:solidFill>
                <a:sym typeface="Symbol" panose="05050102010706020507" pitchFamily="18" charset="2"/>
              </a:rPr>
              <a:t>&gt;  </a:t>
            </a:r>
            <a:r>
              <a:rPr lang="en-US" altLang="en-US" sz="2000" b="1" i="1" smtClean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smtClean="0">
                <a:sym typeface="Symbol" panose="05050102010706020507" pitchFamily="18" charset="2"/>
              </a:rPr>
              <a:t>.</a:t>
            </a:r>
            <a:endParaRPr lang="en-US" altLang="en-US" sz="2400" smtClean="0"/>
          </a:p>
          <a:p>
            <a:pPr marL="990600" lvl="1" indent="-533400">
              <a:buFontTx/>
              <a:buAutoNum type="arabicPeriod"/>
            </a:pPr>
            <a:r>
              <a:rPr lang="en-US" altLang="en-US" sz="2400" i="1" smtClean="0">
                <a:solidFill>
                  <a:srgbClr val="CC3300"/>
                </a:solidFill>
              </a:rPr>
              <a:t>A</a:t>
            </a:r>
            <a:r>
              <a:rPr lang="en-US" altLang="en-US" sz="2400" smtClean="0">
                <a:solidFill>
                  <a:srgbClr val="CC3300"/>
                </a:solidFill>
              </a:rPr>
              <a:t>[</a:t>
            </a:r>
            <a:r>
              <a:rPr lang="en-US" altLang="en-US" sz="2400" i="1" smtClean="0">
                <a:solidFill>
                  <a:srgbClr val="CC3300"/>
                </a:solidFill>
              </a:rPr>
              <a:t>r</a:t>
            </a:r>
            <a:r>
              <a:rPr lang="en-US" altLang="en-US" sz="2400" smtClean="0">
                <a:solidFill>
                  <a:srgbClr val="CC3300"/>
                </a:solidFill>
              </a:rPr>
              <a:t>] = </a:t>
            </a:r>
            <a:r>
              <a:rPr lang="en-US" altLang="en-US" sz="2400" i="1" smtClean="0">
                <a:solidFill>
                  <a:srgbClr val="CC3300"/>
                </a:solidFill>
              </a:rPr>
              <a:t>pivot</a:t>
            </a:r>
            <a:r>
              <a:rPr lang="en-US" altLang="en-US" sz="2400" smtClean="0"/>
              <a:t>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smtClean="0"/>
              <a:t>A</a:t>
            </a:r>
            <a:r>
              <a:rPr lang="en-US" altLang="en-US" sz="2400" smtClean="0"/>
              <a:t>[</a:t>
            </a:r>
            <a:r>
              <a:rPr lang="en-US" altLang="en-US" sz="2400" i="1" smtClean="0"/>
              <a:t>j</a:t>
            </a:r>
            <a:r>
              <a:rPr lang="en-US" altLang="en-US" sz="2400" smtClean="0"/>
              <a:t>..</a:t>
            </a:r>
            <a:r>
              <a:rPr lang="en-US" altLang="en-US" sz="2400" i="1" smtClean="0"/>
              <a:t>r – </a:t>
            </a:r>
            <a:r>
              <a:rPr lang="en-US" altLang="en-US" sz="2400" smtClean="0"/>
              <a:t>1] — Not known how they compare to </a:t>
            </a:r>
            <a:r>
              <a:rPr lang="en-US" altLang="en-US" sz="2400" i="1" smtClean="0"/>
              <a:t>pivot</a:t>
            </a:r>
            <a:r>
              <a:rPr lang="en-US" alt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3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Complexity of Partition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PartitionTime(</a:t>
            </a:r>
            <a:r>
              <a:rPr lang="en-US" altLang="en-US" i="1" smtClean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mtClean="0">
                <a:sym typeface="Symbol" panose="05050102010706020507" pitchFamily="18" charset="2"/>
              </a:rPr>
              <a:t> is given by the number of iterations in the </a:t>
            </a:r>
            <a:r>
              <a:rPr lang="en-US" altLang="en-US" i="1" smtClean="0">
                <a:sym typeface="Symbol" panose="05050102010706020507" pitchFamily="18" charset="2"/>
              </a:rPr>
              <a:t>for</a:t>
            </a:r>
            <a:r>
              <a:rPr lang="en-US" altLang="en-US" smtClean="0">
                <a:sym typeface="Symbol" panose="05050102010706020507" pitchFamily="18" charset="2"/>
              </a:rPr>
              <a:t> loop.</a:t>
            </a:r>
          </a:p>
          <a:p>
            <a:r>
              <a:rPr lang="en-US" altLang="en-US" smtClean="0">
                <a:solidFill>
                  <a:srgbClr val="CC3300"/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CC3300"/>
                </a:solidFill>
                <a:sym typeface="Symbol" panose="05050102010706020507" pitchFamily="18" charset="2"/>
              </a:rPr>
              <a:t>) </a:t>
            </a:r>
            <a:r>
              <a:rPr lang="en-US" altLang="en-US" smtClean="0">
                <a:sym typeface="Symbol" panose="05050102010706020507" pitchFamily="18" charset="2"/>
              </a:rPr>
              <a:t>:  </a:t>
            </a:r>
            <a:r>
              <a:rPr lang="en-US" altLang="en-US" i="1" smtClean="0">
                <a:sym typeface="Symbol" panose="05050102010706020507" pitchFamily="18" charset="2"/>
              </a:rPr>
              <a:t>n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– </a:t>
            </a:r>
            <a:r>
              <a:rPr lang="en-US" altLang="en-US" i="1" smtClean="0">
                <a:sym typeface="Symbol" panose="05050102010706020507" pitchFamily="18" charset="2"/>
              </a:rPr>
              <a:t>p</a:t>
            </a:r>
            <a:r>
              <a:rPr lang="en-US" altLang="en-US" smtClean="0">
                <a:sym typeface="Symbol" panose="05050102010706020507" pitchFamily="18" charset="2"/>
              </a:rPr>
              <a:t> + 1.</a:t>
            </a:r>
            <a:endParaRPr lang="en-US" altLang="en-US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4014788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 smtClean="0"/>
              <a:t>x = A[r]</a:t>
            </a:r>
          </a:p>
          <a:p>
            <a:pPr>
              <a:defRPr/>
            </a:pPr>
            <a:r>
              <a:rPr kumimoji="0" lang="en-US" altLang="en-US" sz="2000" dirty="0" smtClean="0"/>
              <a:t>2.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= p-1</a:t>
            </a:r>
          </a:p>
          <a:p>
            <a:pPr>
              <a:defRPr/>
            </a:pPr>
            <a:r>
              <a:rPr kumimoji="0" lang="en-US" altLang="en-US" sz="2000" dirty="0" smtClean="0"/>
              <a:t>3.	</a:t>
            </a:r>
            <a:r>
              <a:rPr kumimoji="0" lang="en-US" altLang="en-US" sz="2000" b="1" dirty="0" smtClean="0"/>
              <a:t>for</a:t>
            </a:r>
            <a:r>
              <a:rPr kumimoji="0" lang="en-US" altLang="en-US" sz="2000" dirty="0" smtClean="0"/>
              <a:t> j = p </a:t>
            </a:r>
            <a:r>
              <a:rPr kumimoji="0" lang="en-US" altLang="en-US" sz="2000" b="1" dirty="0" smtClean="0"/>
              <a:t>to </a:t>
            </a:r>
            <a:r>
              <a:rPr kumimoji="0" lang="en-US" altLang="en-US" sz="2000" dirty="0" smtClean="0"/>
              <a:t>r – 1 </a:t>
            </a:r>
          </a:p>
          <a:p>
            <a:pPr>
              <a:defRPr/>
            </a:pPr>
            <a:r>
              <a:rPr kumimoji="0" lang="en-US" altLang="en-US" sz="2000" dirty="0" smtClean="0"/>
              <a:t>4.		</a:t>
            </a:r>
            <a:r>
              <a:rPr kumimoji="0" lang="en-US" altLang="en-US" sz="2000" b="1" dirty="0" smtClean="0">
                <a:sym typeface="Symbol" pitchFamily="18" charset="2"/>
              </a:rPr>
              <a:t>if</a:t>
            </a:r>
            <a:r>
              <a:rPr kumimoji="0" lang="en-US" altLang="en-US" sz="20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5.			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=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7.    exchange 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8.	</a:t>
            </a:r>
            <a:r>
              <a:rPr kumimoji="0" lang="en-US" altLang="en-US" sz="2000" b="1" dirty="0" smtClean="0">
                <a:sym typeface="Symbol" pitchFamily="18" charset="2"/>
              </a:rPr>
              <a:t>return</a:t>
            </a:r>
            <a:r>
              <a:rPr kumimoji="0" lang="en-US" altLang="en-US" sz="2000" dirty="0" smtClean="0">
                <a:sym typeface="Symbol" pitchFamily="18" charset="2"/>
              </a:rPr>
              <a:t>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6296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Performance</a:t>
            </a:r>
          </a:p>
        </p:txBody>
      </p:sp>
      <p:sp>
        <p:nvSpPr>
          <p:cNvPr id="4106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en-US" sz="2800" dirty="0" smtClean="0"/>
              <a:t>Running </a:t>
            </a:r>
            <a:r>
              <a:rPr lang="en-US" altLang="en-US" sz="2800" dirty="0"/>
              <a:t>time of quicksort depends on whether the partitioning is balanced or not.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Best case: occurs when the recursion tree is always 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Worst case: occurs when the recursion tree is always unbalanced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Average case: computed by using expected value of running time assuming that the pivot elements are randomly distributed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73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Best-case Partitioning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Size of each subproblem ≈ 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/2.</a:t>
            </a:r>
          </a:p>
          <a:p>
            <a:r>
              <a:rPr lang="en-US" altLang="en-US" dirty="0" smtClean="0"/>
              <a:t>Recurrence for running time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)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olidFill>
                  <a:schemeClr val="tx2"/>
                </a:solidFill>
              </a:rPr>
              <a:t> 2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/2) +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PartitionTime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)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        = 2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/2) +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altLang="en-US" sz="24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), just like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MergeSort</a:t>
            </a:r>
            <a:endParaRPr lang="en-US" altLang="en-US" sz="24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) = (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 </a:t>
            </a:r>
            <a:r>
              <a:rPr lang="en-US" altLang="en-US" sz="2800" b="1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lg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), like </a:t>
            </a:r>
            <a:r>
              <a:rPr lang="en-US" altLang="en-US" sz="2800" b="1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MergeSort</a:t>
            </a:r>
            <a:endParaRPr lang="en-US" altLang="en-US" sz="2800" b="1" dirty="0" smtClean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lvl="1"/>
            <a:endParaRPr lang="en-US" altLang="en-US" sz="2400" b="1" dirty="0" smtClean="0">
              <a:sym typeface="Symbol" panose="05050102010706020507" pitchFamily="18" charset="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4677509"/>
            <a:ext cx="8379986" cy="163121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461963" algn="l"/>
                <a:tab pos="909638" algn="l"/>
                <a:tab pos="1371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461963" algn="l"/>
                <a:tab pos="909638" algn="l"/>
                <a:tab pos="1371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QUICKSORT(A, p, </a:t>
            </a:r>
            <a:r>
              <a:rPr lang="en-US" altLang="en-US" sz="2000" dirty="0" smtClean="0"/>
              <a:t>r) //initial call: </a:t>
            </a:r>
            <a:r>
              <a:rPr lang="en-US" altLang="en-US" sz="2000" dirty="0" err="1" smtClean="0"/>
              <a:t>QuickSort</a:t>
            </a:r>
            <a:r>
              <a:rPr lang="en-US" altLang="en-US" sz="2000" dirty="0" smtClean="0"/>
              <a:t>(A,1,n)   …. Takes T(n) time (let) 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1.	if p &lt; r </a:t>
            </a:r>
            <a:r>
              <a:rPr lang="en-US" altLang="en-US" sz="2000" dirty="0" smtClean="0"/>
              <a:t>then                                                             ……</a:t>
            </a:r>
            <a:r>
              <a:rPr lang="en-US" altLang="en-US" sz="2000" b="1" dirty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</a:t>
            </a:r>
            <a:r>
              <a:rPr lang="en-US" altLang="en-US" sz="2000" dirty="0" smtClean="0">
                <a:sym typeface="Symbol" panose="05050102010706020507" pitchFamily="18" charset="2"/>
              </a:rPr>
              <a:t>(1)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000" dirty="0"/>
              <a:t>2.		q = PARTITION(A, p, r</a:t>
            </a:r>
            <a:r>
              <a:rPr lang="en-US" altLang="en-US" sz="2000" dirty="0" smtClean="0"/>
              <a:t>);                                 ….. </a:t>
            </a:r>
            <a:r>
              <a:rPr lang="en-US" altLang="en-US" sz="2000" dirty="0">
                <a:sym typeface="Symbol" panose="05050102010706020507" pitchFamily="18" charset="2"/>
              </a:rPr>
              <a:t></a:t>
            </a:r>
            <a:r>
              <a:rPr lang="en-US" altLang="en-US" sz="2000" dirty="0" smtClean="0">
                <a:sym typeface="Symbol" panose="05050102010706020507" pitchFamily="18" charset="2"/>
              </a:rPr>
              <a:t>(n)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3.		QUICKSORT (A, p, q – 1</a:t>
            </a:r>
            <a:r>
              <a:rPr lang="en-US" altLang="en-US" sz="2000" dirty="0" smtClean="0"/>
              <a:t>);                              ….. T(n/2)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4.		QUICKSORT (A, q + 1, r); </a:t>
            </a:r>
            <a:r>
              <a:rPr lang="en-US" altLang="en-US" sz="2000" dirty="0" smtClean="0"/>
              <a:t>                             ….. </a:t>
            </a:r>
            <a:r>
              <a:rPr lang="en-US" altLang="en-US" sz="2000" dirty="0"/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1980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768</Words>
  <Application>Microsoft Office PowerPoint</Application>
  <PresentationFormat>On-screen Show (4:3)</PresentationFormat>
  <Paragraphs>185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Aharoni</vt:lpstr>
      <vt:lpstr>Arial</vt:lpstr>
      <vt:lpstr>Britannic Bold</vt:lpstr>
      <vt:lpstr>Calibri</vt:lpstr>
      <vt:lpstr>Calibri Light</vt:lpstr>
      <vt:lpstr>Gungsuh</vt:lpstr>
      <vt:lpstr>Impact</vt:lpstr>
      <vt:lpstr>Monotype Sorts</vt:lpstr>
      <vt:lpstr>Symbol</vt:lpstr>
      <vt:lpstr>Times New Roman</vt:lpstr>
      <vt:lpstr>Verdana</vt:lpstr>
      <vt:lpstr>Wingdings</vt:lpstr>
      <vt:lpstr>Office Theme</vt:lpstr>
      <vt:lpstr>1_Office Theme</vt:lpstr>
      <vt:lpstr>Lecture 04 Divide and Conquer (quicksort)</vt:lpstr>
      <vt:lpstr>Quicksort (Chapter 7)</vt:lpstr>
      <vt:lpstr>Pseudocode</vt:lpstr>
      <vt:lpstr>Example</vt:lpstr>
      <vt:lpstr>Example (Continued)</vt:lpstr>
      <vt:lpstr>Partitioning</vt:lpstr>
      <vt:lpstr>Complexity of Partition</vt:lpstr>
      <vt:lpstr>Algorithm Performance</vt:lpstr>
      <vt:lpstr>Best-case Partitioning</vt:lpstr>
      <vt:lpstr>Recursion Tree for Best-case Partition</vt:lpstr>
      <vt:lpstr>Worst-case of quicksort</vt:lpstr>
      <vt:lpstr>Expected Running time of QuickSort</vt:lpstr>
      <vt:lpstr>Randomized quicksort</vt:lpstr>
      <vt:lpstr>Randomized quicksort</vt:lpstr>
      <vt:lpstr>Randomized quicksort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Divide and Conquer</dc:title>
  <dc:creator>Corporate Edition</dc:creator>
  <cp:lastModifiedBy>test</cp:lastModifiedBy>
  <cp:revision>14</cp:revision>
  <dcterms:created xsi:type="dcterms:W3CDTF">2016-05-28T04:38:23Z</dcterms:created>
  <dcterms:modified xsi:type="dcterms:W3CDTF">2019-11-25T06:47:27Z</dcterms:modified>
</cp:coreProperties>
</file>