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0"/>
  </p:notesMasterIdLst>
  <p:sldIdLst>
    <p:sldId id="256" r:id="rId2"/>
    <p:sldId id="315" r:id="rId3"/>
    <p:sldId id="316" r:id="rId4"/>
    <p:sldId id="308" r:id="rId5"/>
    <p:sldId id="310" r:id="rId6"/>
    <p:sldId id="311" r:id="rId7"/>
    <p:sldId id="312" r:id="rId8"/>
    <p:sldId id="318" r:id="rId9"/>
    <p:sldId id="319" r:id="rId10"/>
    <p:sldId id="314" r:id="rId11"/>
    <p:sldId id="330" r:id="rId12"/>
    <p:sldId id="320" r:id="rId13"/>
    <p:sldId id="325" r:id="rId14"/>
    <p:sldId id="323" r:id="rId15"/>
    <p:sldId id="321" r:id="rId16"/>
    <p:sldId id="322" r:id="rId17"/>
    <p:sldId id="328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9" r:id="rId27"/>
    <p:sldId id="338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5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920C4-3BEC-4A06-B2CD-0765D8CE1CC4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8F18-6771-4E4F-9059-661E9E85C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3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2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4872849"/>
          </a:xfrm>
        </p:spPr>
        <p:txBody>
          <a:bodyPr/>
          <a:lstStyle>
            <a:lvl1pPr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 marL="566928" indent="-182880"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753" y="228600"/>
            <a:ext cx="8229600" cy="91637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46424"/>
            <a:ext cx="9144000" cy="11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-31376" y="1136999"/>
            <a:ext cx="9175376" cy="109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65" y="6413748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28574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Computing</a:t>
            </a:r>
            <a:b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SE-312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8446"/>
            <a:ext cx="7543800" cy="1143000"/>
          </a:xfrm>
        </p:spPr>
        <p:txBody>
          <a:bodyPr/>
          <a:lstStyle/>
          <a:p>
            <a:pPr algn="ctr"/>
            <a:r>
              <a:rPr lang="en-US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Lecture-2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5101449"/>
          </a:xfrm>
        </p:spPr>
        <p:txBody>
          <a:bodyPr>
            <a:normAutofit fontScale="77500" lnSpcReduction="20000"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can allow </a:t>
            </a:r>
            <a:r>
              <a:rPr lang="en-US" sz="2600" u="sng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explicit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-transitions in finite automata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i.e., a transition from one state to another state without consuming any additional input symbol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Explicit 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-transitions between different states introduce non-determinism.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Makes it easier sometimes to construct NFAs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that a transition is allowed to occur without reading in a symbol.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endParaRPr lang="en-US" sz="2600" kern="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2600" b="1" i="1" u="sng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Definition: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 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-NFAs are those NFAs with at least one explicit 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 defined.</a:t>
            </a:r>
            <a:endParaRPr lang="en-US" sz="2600" b="1" i="1" kern="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Symbol" pitchFamily="28" charset="2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-NFAs have one more column in their transition table</a:t>
            </a:r>
          </a:p>
          <a:p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Transition function δ is now a function that takes as arguments: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state in Q and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member of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{ε}; that is, an input symbol or the symbol ε.   We require that ε not be a symbol of the alphabet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to avoid any confusion.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FA with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b="1" dirty="0">
                <a:solidFill>
                  <a:schemeClr val="tx1"/>
                </a:solidFill>
              </a:rPr>
              <a:t>-Transitions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Use of e-transitions</a:t>
            </a:r>
          </a:p>
          <a:p>
            <a:r>
              <a:rPr lang="en-US" dirty="0">
                <a:solidFill>
                  <a:schemeClr val="tx1"/>
                </a:solidFill>
              </a:rPr>
              <a:t>We allow the automaton to accept the  empty string e.</a:t>
            </a:r>
          </a:p>
          <a:p>
            <a:r>
              <a:rPr lang="en-US" dirty="0">
                <a:solidFill>
                  <a:schemeClr val="tx1"/>
                </a:solidFill>
              </a:rPr>
              <a:t>This means that a transition is allowed to occur without reading in a symbol.</a:t>
            </a:r>
          </a:p>
          <a:p>
            <a:r>
              <a:rPr lang="en-US" dirty="0">
                <a:solidFill>
                  <a:schemeClr val="tx1"/>
                </a:solidFill>
              </a:rPr>
              <a:t>The resulting NFA is called e-NFA.</a:t>
            </a:r>
          </a:p>
          <a:p>
            <a:r>
              <a:rPr lang="en-US" dirty="0">
                <a:solidFill>
                  <a:schemeClr val="tx1"/>
                </a:solidFill>
              </a:rPr>
              <a:t>It adds “programming (design) convenience” (more intuitive for use in designing FA’s)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b="1" dirty="0">
                <a:solidFill>
                  <a:schemeClr val="tx1"/>
                </a:solidFill>
              </a:rPr>
              <a:t>-Transitions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43444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Draw a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-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NFA that accepts decimal numbers consisting of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1. An optional + or – sign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2. A string of digits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3. A decimal point, and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4. Another string of digits. Either this string of digits or the string (2) can  be empty, but at least one of the two strings of digit must be nonempty.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# 1: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-</a:t>
            </a:r>
            <a:r>
              <a:rPr lang="en-US" dirty="0">
                <a:solidFill>
                  <a:schemeClr val="tx1"/>
                </a:solidFill>
                <a:sym typeface="Symbol" pitchFamily="28" charset="2"/>
              </a:rPr>
              <a:t>NFA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4897" y="5621970"/>
            <a:ext cx="809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latin typeface="Symbol" panose="05050102010706020507" pitchFamily="18" charset="2"/>
              </a:rPr>
              <a:t>e</a:t>
            </a:r>
            <a:r>
              <a:rPr lang="en-US" altLang="zh-TW" dirty="0"/>
              <a:t>-NFA accepting decimal numbers</a:t>
            </a:r>
          </a:p>
          <a:p>
            <a:r>
              <a:rPr lang="en-US" altLang="zh-TW" dirty="0"/>
              <a:t> like 2.15, .125, +1.4, -0.501, +32.,  …</a:t>
            </a:r>
          </a:p>
        </p:txBody>
      </p:sp>
      <p:grpSp>
        <p:nvGrpSpPr>
          <p:cNvPr id="97" name="Group 105"/>
          <p:cNvGrpSpPr>
            <a:grpSpLocks/>
          </p:cNvGrpSpPr>
          <p:nvPr/>
        </p:nvGrpSpPr>
        <p:grpSpPr bwMode="auto">
          <a:xfrm>
            <a:off x="7541578" y="4148295"/>
            <a:ext cx="1592262" cy="792162"/>
            <a:chOff x="4757" y="2407"/>
            <a:chExt cx="1003" cy="499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4757" y="2407"/>
              <a:ext cx="1003" cy="499"/>
              <a:chOff x="476" y="2432"/>
              <a:chExt cx="1003" cy="499"/>
            </a:xfrm>
          </p:grpSpPr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rot="16176898" flipH="1">
                <a:off x="1107" y="283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476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Oval 102"/>
              <p:cNvSpPr>
                <a:spLocks noChangeArrowheads="1"/>
              </p:cNvSpPr>
              <p:nvPr/>
            </p:nvSpPr>
            <p:spPr bwMode="auto">
              <a:xfrm>
                <a:off x="930" y="2432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103"/>
              <p:cNvSpPr txBox="1">
                <a:spLocks noChangeArrowheads="1"/>
              </p:cNvSpPr>
              <p:nvPr/>
            </p:nvSpPr>
            <p:spPr bwMode="auto">
              <a:xfrm>
                <a:off x="1070" y="2483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sp>
          <p:nvSpPr>
            <p:cNvPr id="99" name="Text Box 104"/>
            <p:cNvSpPr txBox="1">
              <a:spLocks noChangeArrowheads="1"/>
            </p:cNvSpPr>
            <p:nvPr/>
          </p:nvSpPr>
          <p:spPr bwMode="auto">
            <a:xfrm>
              <a:off x="4936" y="241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e</a:t>
              </a:r>
            </a:p>
          </p:txBody>
        </p:sp>
      </p:grpSp>
      <p:grpSp>
        <p:nvGrpSpPr>
          <p:cNvPr id="104" name="Group 67"/>
          <p:cNvGrpSpPr>
            <a:grpSpLocks/>
          </p:cNvGrpSpPr>
          <p:nvPr/>
        </p:nvGrpSpPr>
        <p:grpSpPr bwMode="auto">
          <a:xfrm>
            <a:off x="3180715" y="3395820"/>
            <a:ext cx="1295400" cy="1081087"/>
            <a:chOff x="2010" y="1933"/>
            <a:chExt cx="816" cy="681"/>
          </a:xfrm>
        </p:grpSpPr>
        <p:grpSp>
          <p:nvGrpSpPr>
            <p:cNvPr id="105" name="Group 65"/>
            <p:cNvGrpSpPr>
              <a:grpSpLocks/>
            </p:cNvGrpSpPr>
            <p:nvPr/>
          </p:nvGrpSpPr>
          <p:grpSpPr bwMode="auto">
            <a:xfrm>
              <a:off x="2200" y="2160"/>
              <a:ext cx="453" cy="454"/>
              <a:chOff x="2200" y="2160"/>
              <a:chExt cx="453" cy="454"/>
            </a:xfrm>
          </p:grpSpPr>
          <p:sp>
            <p:nvSpPr>
              <p:cNvPr id="107" name="Oval 63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64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Text Box 66"/>
            <p:cNvSpPr txBox="1">
              <a:spLocks noChangeArrowheads="1"/>
            </p:cNvSpPr>
            <p:nvPr/>
          </p:nvSpPr>
          <p:spPr bwMode="auto">
            <a:xfrm>
              <a:off x="2010" y="193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sp>
        <p:nvSpPr>
          <p:cNvPr id="109" name="Text Box 52"/>
          <p:cNvSpPr txBox="1">
            <a:spLocks noChangeArrowheads="1"/>
          </p:cNvSpPr>
          <p:nvPr/>
        </p:nvSpPr>
        <p:spPr bwMode="auto">
          <a:xfrm>
            <a:off x="134303" y="4332445"/>
            <a:ext cx="682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</a:rPr>
              <a:t>start</a:t>
            </a:r>
          </a:p>
        </p:txBody>
      </p:sp>
      <p:grpSp>
        <p:nvGrpSpPr>
          <p:cNvPr id="110" name="Group 61"/>
          <p:cNvGrpSpPr>
            <a:grpSpLocks/>
          </p:cNvGrpSpPr>
          <p:nvPr/>
        </p:nvGrpSpPr>
        <p:grpSpPr bwMode="auto">
          <a:xfrm>
            <a:off x="745490" y="4187982"/>
            <a:ext cx="1592263" cy="792163"/>
            <a:chOff x="476" y="2432"/>
            <a:chExt cx="1003" cy="499"/>
          </a:xfrm>
        </p:grpSpPr>
        <p:sp>
          <p:nvSpPr>
            <p:cNvPr id="111" name="Line 8"/>
            <p:cNvSpPr>
              <a:spLocks noChangeShapeType="1"/>
            </p:cNvSpPr>
            <p:nvPr/>
          </p:nvSpPr>
          <p:spPr bwMode="auto">
            <a:xfrm rot="16176898" flipH="1">
              <a:off x="1107" y="2830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476" y="26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930" y="2432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55"/>
            <p:cNvSpPr txBox="1">
              <a:spLocks noChangeArrowheads="1"/>
            </p:cNvSpPr>
            <p:nvPr/>
          </p:nvSpPr>
          <p:spPr bwMode="auto">
            <a:xfrm>
              <a:off x="1070" y="248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15" name="Group 62"/>
          <p:cNvGrpSpPr>
            <a:grpSpLocks/>
          </p:cNvGrpSpPr>
          <p:nvPr/>
        </p:nvGrpSpPr>
        <p:grpSpPr bwMode="auto">
          <a:xfrm>
            <a:off x="2298065" y="4091145"/>
            <a:ext cx="1976438" cy="833437"/>
            <a:chOff x="1454" y="2371"/>
            <a:chExt cx="1245" cy="525"/>
          </a:xfrm>
        </p:grpSpPr>
        <p:sp>
          <p:nvSpPr>
            <p:cNvPr id="116" name="Line 56"/>
            <p:cNvSpPr>
              <a:spLocks noChangeShapeType="1"/>
            </p:cNvSpPr>
            <p:nvPr/>
          </p:nvSpPr>
          <p:spPr bwMode="auto">
            <a:xfrm>
              <a:off x="1474" y="265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7"/>
            <p:cNvSpPr txBox="1">
              <a:spLocks noChangeArrowheads="1"/>
            </p:cNvSpPr>
            <p:nvPr/>
          </p:nvSpPr>
          <p:spPr bwMode="auto">
            <a:xfrm>
              <a:off x="1454" y="2371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dirty="0">
                  <a:latin typeface="Symbol" panose="05050102010706020507" pitchFamily="18" charset="2"/>
                </a:rPr>
                <a:t>e</a:t>
              </a:r>
              <a:r>
                <a:rPr lang="en-US" altLang="zh-TW" sz="2400" dirty="0"/>
                <a:t>, + , -</a:t>
              </a:r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 rot="16176898" flipH="1">
              <a:off x="2327" y="2795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Oval 59"/>
            <p:cNvSpPr>
              <a:spLocks noChangeArrowheads="1"/>
            </p:cNvSpPr>
            <p:nvPr/>
          </p:nvSpPr>
          <p:spPr bwMode="auto">
            <a:xfrm>
              <a:off x="2150" y="2397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60"/>
            <p:cNvSpPr txBox="1">
              <a:spLocks noChangeArrowheads="1"/>
            </p:cNvSpPr>
            <p:nvPr/>
          </p:nvSpPr>
          <p:spPr bwMode="auto">
            <a:xfrm>
              <a:off x="2290" y="2448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1" name="Line 79"/>
          <p:cNvSpPr>
            <a:spLocks noChangeShapeType="1"/>
          </p:cNvSpPr>
          <p:nvPr/>
        </p:nvSpPr>
        <p:spPr bwMode="auto">
          <a:xfrm rot="16176898" flipH="1">
            <a:off x="1963896" y="5034914"/>
            <a:ext cx="128587" cy="1143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" name="Group 87"/>
          <p:cNvGrpSpPr>
            <a:grpSpLocks/>
          </p:cNvGrpSpPr>
          <p:nvPr/>
        </p:nvGrpSpPr>
        <p:grpSpPr bwMode="auto">
          <a:xfrm>
            <a:off x="4274503" y="3806982"/>
            <a:ext cx="1519237" cy="1125538"/>
            <a:chOff x="2699" y="2192"/>
            <a:chExt cx="957" cy="709"/>
          </a:xfrm>
        </p:grpSpPr>
        <p:sp>
          <p:nvSpPr>
            <p:cNvPr id="123" name="Line 77"/>
            <p:cNvSpPr>
              <a:spLocks noChangeShapeType="1"/>
            </p:cNvSpPr>
            <p:nvPr/>
          </p:nvSpPr>
          <p:spPr bwMode="auto">
            <a:xfrm>
              <a:off x="2699" y="26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" name="Group 86"/>
            <p:cNvGrpSpPr>
              <a:grpSpLocks/>
            </p:cNvGrpSpPr>
            <p:nvPr/>
          </p:nvGrpSpPr>
          <p:grpSpPr bwMode="auto">
            <a:xfrm>
              <a:off x="2699" y="2192"/>
              <a:ext cx="957" cy="709"/>
              <a:chOff x="2699" y="2192"/>
              <a:chExt cx="957" cy="709"/>
            </a:xfrm>
          </p:grpSpPr>
          <p:grpSp>
            <p:nvGrpSpPr>
              <p:cNvPr id="125" name="Group 83"/>
              <p:cNvGrpSpPr>
                <a:grpSpLocks/>
              </p:cNvGrpSpPr>
              <p:nvPr/>
            </p:nvGrpSpPr>
            <p:grpSpPr bwMode="auto">
              <a:xfrm>
                <a:off x="3107" y="2402"/>
                <a:ext cx="549" cy="499"/>
                <a:chOff x="1066" y="2568"/>
                <a:chExt cx="549" cy="499"/>
              </a:xfrm>
            </p:grpSpPr>
            <p:sp>
              <p:nvSpPr>
                <p:cNvPr id="127" name="Oval 81"/>
                <p:cNvSpPr>
                  <a:spLocks noChangeArrowheads="1"/>
                </p:cNvSpPr>
                <p:nvPr/>
              </p:nvSpPr>
              <p:spPr bwMode="auto">
                <a:xfrm>
                  <a:off x="1066" y="2568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206" y="2619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 dirty="0"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 dirty="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sp>
            <p:nvSpPr>
              <p:cNvPr id="126" name="Text Box 85"/>
              <p:cNvSpPr txBox="1">
                <a:spLocks noChangeArrowheads="1"/>
              </p:cNvSpPr>
              <p:nvPr/>
            </p:nvSpPr>
            <p:spPr bwMode="auto">
              <a:xfrm>
                <a:off x="2699" y="2192"/>
                <a:ext cx="362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endParaRPr lang="en-US" altLang="zh-TW" sz="2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0"/>
                  </a:lnSpc>
                  <a:spcBef>
                    <a:spcPct val="50000"/>
                  </a:spcBef>
                </a:pPr>
                <a:r>
                  <a:rPr lang="en-US" altLang="zh-TW" sz="2400" b="1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</p:grpSp>
      <p:grpSp>
        <p:nvGrpSpPr>
          <p:cNvPr id="129" name="Group 88"/>
          <p:cNvGrpSpPr>
            <a:grpSpLocks/>
          </p:cNvGrpSpPr>
          <p:nvPr/>
        </p:nvGrpSpPr>
        <p:grpSpPr bwMode="auto">
          <a:xfrm>
            <a:off x="6650990" y="3379945"/>
            <a:ext cx="1295400" cy="1081087"/>
            <a:chOff x="2010" y="1933"/>
            <a:chExt cx="816" cy="681"/>
          </a:xfrm>
        </p:grpSpPr>
        <p:grpSp>
          <p:nvGrpSpPr>
            <p:cNvPr id="130" name="Group 89"/>
            <p:cNvGrpSpPr>
              <a:grpSpLocks/>
            </p:cNvGrpSpPr>
            <p:nvPr/>
          </p:nvGrpSpPr>
          <p:grpSpPr bwMode="auto">
            <a:xfrm>
              <a:off x="2200" y="2160"/>
              <a:ext cx="453" cy="454"/>
              <a:chOff x="2200" y="2160"/>
              <a:chExt cx="453" cy="454"/>
            </a:xfrm>
          </p:grpSpPr>
          <p:sp>
            <p:nvSpPr>
              <p:cNvPr id="132" name="Oval 90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91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Text Box 92"/>
            <p:cNvSpPr txBox="1">
              <a:spLocks noChangeArrowheads="1"/>
            </p:cNvSpPr>
            <p:nvPr/>
          </p:nvSpPr>
          <p:spPr bwMode="auto">
            <a:xfrm>
              <a:off x="2010" y="193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grpSp>
        <p:nvGrpSpPr>
          <p:cNvPr id="134" name="Group 93"/>
          <p:cNvGrpSpPr>
            <a:grpSpLocks/>
          </p:cNvGrpSpPr>
          <p:nvPr/>
        </p:nvGrpSpPr>
        <p:grpSpPr bwMode="auto">
          <a:xfrm>
            <a:off x="5768340" y="4075270"/>
            <a:ext cx="1976438" cy="833437"/>
            <a:chOff x="1454" y="2371"/>
            <a:chExt cx="1245" cy="525"/>
          </a:xfrm>
        </p:grpSpPr>
        <p:sp>
          <p:nvSpPr>
            <p:cNvPr id="135" name="Line 94"/>
            <p:cNvSpPr>
              <a:spLocks noChangeShapeType="1"/>
            </p:cNvSpPr>
            <p:nvPr/>
          </p:nvSpPr>
          <p:spPr bwMode="auto">
            <a:xfrm>
              <a:off x="1474" y="265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95"/>
            <p:cNvSpPr txBox="1">
              <a:spLocks noChangeArrowheads="1"/>
            </p:cNvSpPr>
            <p:nvPr/>
          </p:nvSpPr>
          <p:spPr bwMode="auto">
            <a:xfrm>
              <a:off x="1454" y="2371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  <p:sp>
          <p:nvSpPr>
            <p:cNvPr id="137" name="Line 96"/>
            <p:cNvSpPr>
              <a:spLocks noChangeShapeType="1"/>
            </p:cNvSpPr>
            <p:nvPr/>
          </p:nvSpPr>
          <p:spPr bwMode="auto">
            <a:xfrm rot="16176898" flipH="1">
              <a:off x="2327" y="2795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97"/>
            <p:cNvSpPr>
              <a:spLocks noChangeArrowheads="1"/>
            </p:cNvSpPr>
            <p:nvPr/>
          </p:nvSpPr>
          <p:spPr bwMode="auto">
            <a:xfrm>
              <a:off x="2150" y="2397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98"/>
            <p:cNvSpPr txBox="1">
              <a:spLocks noChangeArrowheads="1"/>
            </p:cNvSpPr>
            <p:nvPr/>
          </p:nvSpPr>
          <p:spPr bwMode="auto">
            <a:xfrm>
              <a:off x="2290" y="2448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40" name="Line 108"/>
          <p:cNvSpPr>
            <a:spLocks noChangeShapeType="1"/>
          </p:cNvSpPr>
          <p:nvPr/>
        </p:nvSpPr>
        <p:spPr bwMode="auto">
          <a:xfrm rot="16176898" flipH="1">
            <a:off x="5277009" y="6042976"/>
            <a:ext cx="128588" cy="1143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1" name="Group 118"/>
          <p:cNvGrpSpPr>
            <a:grpSpLocks/>
          </p:cNvGrpSpPr>
          <p:nvPr/>
        </p:nvGrpSpPr>
        <p:grpSpPr bwMode="auto">
          <a:xfrm>
            <a:off x="3553778" y="4908707"/>
            <a:ext cx="2312987" cy="1295400"/>
            <a:chOff x="2245" y="2886"/>
            <a:chExt cx="1457" cy="816"/>
          </a:xfrm>
        </p:grpSpPr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>
              <a:off x="2562" y="2886"/>
              <a:ext cx="636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" name="Group 113"/>
            <p:cNvGrpSpPr>
              <a:grpSpLocks/>
            </p:cNvGrpSpPr>
            <p:nvPr/>
          </p:nvGrpSpPr>
          <p:grpSpPr bwMode="auto">
            <a:xfrm>
              <a:off x="3153" y="3203"/>
              <a:ext cx="549" cy="499"/>
              <a:chOff x="3153" y="3203"/>
              <a:chExt cx="549" cy="499"/>
            </a:xfrm>
          </p:grpSpPr>
          <p:sp>
            <p:nvSpPr>
              <p:cNvPr id="145" name="Oval 110"/>
              <p:cNvSpPr>
                <a:spLocks noChangeArrowheads="1"/>
              </p:cNvSpPr>
              <p:nvPr/>
            </p:nvSpPr>
            <p:spPr bwMode="auto">
              <a:xfrm>
                <a:off x="3153" y="3203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Text Box 111"/>
              <p:cNvSpPr txBox="1">
                <a:spLocks noChangeArrowheads="1"/>
              </p:cNvSpPr>
              <p:nvPr/>
            </p:nvSpPr>
            <p:spPr bwMode="auto">
              <a:xfrm>
                <a:off x="3293" y="3254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2245" y="3067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grpSp>
        <p:nvGrpSpPr>
          <p:cNvPr id="147" name="Group 119"/>
          <p:cNvGrpSpPr>
            <a:grpSpLocks/>
          </p:cNvGrpSpPr>
          <p:nvPr/>
        </p:nvGrpSpPr>
        <p:grpSpPr bwMode="auto">
          <a:xfrm>
            <a:off x="5857240" y="4835682"/>
            <a:ext cx="1081088" cy="720725"/>
            <a:chOff x="3696" y="2840"/>
            <a:chExt cx="681" cy="454"/>
          </a:xfrm>
        </p:grpSpPr>
        <p:sp>
          <p:nvSpPr>
            <p:cNvPr id="148" name="Line 114"/>
            <p:cNvSpPr>
              <a:spLocks noChangeShapeType="1"/>
            </p:cNvSpPr>
            <p:nvPr/>
          </p:nvSpPr>
          <p:spPr bwMode="auto">
            <a:xfrm flipV="1">
              <a:off x="3696" y="2840"/>
              <a:ext cx="68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Text Box 117"/>
            <p:cNvSpPr txBox="1">
              <a:spLocks noChangeArrowheads="1"/>
            </p:cNvSpPr>
            <p:nvPr/>
          </p:nvSpPr>
          <p:spPr bwMode="auto">
            <a:xfrm>
              <a:off x="3968" y="3003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b="1" dirty="0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50" name="Oval 121"/>
          <p:cNvSpPr>
            <a:spLocks noChangeArrowheads="1"/>
          </p:cNvSpPr>
          <p:nvPr/>
        </p:nvSpPr>
        <p:spPr bwMode="auto">
          <a:xfrm>
            <a:off x="8376603" y="4213382"/>
            <a:ext cx="649287" cy="649288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Oval 122"/>
          <p:cNvSpPr>
            <a:spLocks noChangeArrowheads="1"/>
          </p:cNvSpPr>
          <p:nvPr/>
        </p:nvSpPr>
        <p:spPr bwMode="auto">
          <a:xfrm>
            <a:off x="8290878" y="4140357"/>
            <a:ext cx="793750" cy="793750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50" grpId="0" animBg="1"/>
      <p:bldP spid="1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510649"/>
          </a:xfrm>
        </p:spPr>
        <p:txBody>
          <a:bodyPr/>
          <a:lstStyle/>
          <a:p>
            <a:r>
              <a:rPr lang="en-US" b="1" dirty="0"/>
              <a:t>Formal Notation for an e-NFA</a:t>
            </a:r>
          </a:p>
          <a:p>
            <a:r>
              <a:rPr lang="en-US" dirty="0"/>
              <a:t>E = ({q0, q1, ..., q5}, {., -,+,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/>
              <a:t>, 0, 1, ..., 9},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/>
              <a:t>, q0, {q5}) </a:t>
            </a:r>
          </a:p>
          <a:p>
            <a:r>
              <a:rPr lang="en-US" dirty="0"/>
              <a:t> The transitions, e.g., include </a:t>
            </a:r>
          </a:p>
          <a:p>
            <a:r>
              <a:rPr lang="en-US" dirty="0"/>
              <a:t>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/>
              <a:t> (q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/>
              <a:t>) = {q1}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</a:pPr>
            <a:r>
              <a:rPr lang="en-US" dirty="0"/>
              <a:t>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/>
              <a:t>(q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/>
              <a:t>) =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Ø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Formal Notation for an </a:t>
            </a:r>
            <a:r>
              <a:rPr lang="en-US" altLang="zh-TW" b="1" dirty="0">
                <a:latin typeface="Symbol" panose="05050102010706020507" pitchFamily="18" charset="2"/>
              </a:rPr>
              <a:t>e</a:t>
            </a:r>
            <a:r>
              <a:rPr lang="en-US" altLang="zh-TW" b="1" dirty="0"/>
              <a:t>-NFA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3962400"/>
            <a:ext cx="5689600" cy="1932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9" y="2373303"/>
            <a:ext cx="5133224" cy="18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3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#2: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-</a:t>
            </a:r>
            <a:r>
              <a:rPr lang="en-US" dirty="0">
                <a:solidFill>
                  <a:schemeClr val="tx1"/>
                </a:solidFill>
                <a:sym typeface="Symbol" pitchFamily="28" charset="2"/>
              </a:rPr>
              <a:t>NFA..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951881" y="1447800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L = {w | w is empty, </a:t>
            </a:r>
            <a:r>
              <a:rPr lang="en-US" sz="2400" u="sng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or</a:t>
            </a:r>
            <a:r>
              <a:rPr lang="en-US" sz="2400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 if non-empty will end in 01}</a:t>
            </a:r>
          </a:p>
        </p:txBody>
      </p:sp>
      <p:graphicFrame>
        <p:nvGraphicFramePr>
          <p:cNvPr id="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38738"/>
              </p:ext>
            </p:extLst>
          </p:nvPr>
        </p:nvGraphicFramePr>
        <p:xfrm>
          <a:off x="596152" y="4219575"/>
          <a:ext cx="3394204" cy="1920240"/>
        </p:xfrm>
        <a:graphic>
          <a:graphicData uri="http://schemas.openxmlformats.org/drawingml/2006/table">
            <a:tbl>
              <a:tblPr/>
              <a:tblGrid>
                <a:gridCol w="848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-closure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Line 83"/>
          <p:cNvSpPr>
            <a:spLocks noChangeShapeType="1"/>
          </p:cNvSpPr>
          <p:nvPr/>
        </p:nvSpPr>
        <p:spPr bwMode="auto">
          <a:xfrm>
            <a:off x="281956" y="4919663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grpSp>
        <p:nvGrpSpPr>
          <p:cNvPr id="8" name="Group 141"/>
          <p:cNvGrpSpPr>
            <a:grpSpLocks/>
          </p:cNvGrpSpPr>
          <p:nvPr/>
        </p:nvGrpSpPr>
        <p:grpSpPr bwMode="auto">
          <a:xfrm>
            <a:off x="3787156" y="4614863"/>
            <a:ext cx="1666875" cy="747712"/>
            <a:chOff x="2256" y="3321"/>
            <a:chExt cx="1050" cy="471"/>
          </a:xfrm>
        </p:grpSpPr>
        <p:sp>
          <p:nvSpPr>
            <p:cNvPr id="9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ECLOSE(q’</a:t>
              </a:r>
              <a:r>
                <a:rPr kumimoji="0" lang="en-US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10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11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sp>
        <p:nvSpPr>
          <p:cNvPr id="13" name="Rectangle 87"/>
          <p:cNvSpPr txBox="1">
            <a:spLocks noChangeArrowheads="1"/>
          </p:cNvSpPr>
          <p:nvPr/>
        </p:nvSpPr>
        <p:spPr bwMode="auto">
          <a:xfrm>
            <a:off x="5350844" y="2238375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28" charset="2"/>
              </a:rPr>
              <a:t>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-closure of a state q, </a:t>
            </a:r>
            <a:r>
              <a:rPr kumimoji="0" lang="en-US" sz="24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ECLOSE(q)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is the set of all states (including itself) that can be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reached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q by repeatedly making an arbitrary number of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28" charset="2"/>
              </a:rPr>
              <a:t>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-transitions.  </a:t>
            </a:r>
          </a:p>
        </p:txBody>
      </p: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434356" y="3319463"/>
            <a:ext cx="914400" cy="366712"/>
            <a:chOff x="228600" y="3976688"/>
            <a:chExt cx="914400" cy="366713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start</a:t>
              </a:r>
            </a:p>
          </p:txBody>
        </p:sp>
      </p:grpSp>
      <p:grpSp>
        <p:nvGrpSpPr>
          <p:cNvPr id="17" name="Group 30"/>
          <p:cNvGrpSpPr>
            <a:grpSpLocks/>
          </p:cNvGrpSpPr>
          <p:nvPr/>
        </p:nvGrpSpPr>
        <p:grpSpPr bwMode="auto">
          <a:xfrm>
            <a:off x="1653556" y="1968500"/>
            <a:ext cx="2667000" cy="1184275"/>
            <a:chOff x="1447800" y="2625725"/>
            <a:chExt cx="2667000" cy="1184275"/>
          </a:xfrm>
        </p:grpSpPr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0,1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2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rgbClr val="00E4A8">
                <a:alpha val="1215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1348756" y="2938463"/>
            <a:ext cx="609600" cy="976312"/>
            <a:chOff x="1143000" y="3595688"/>
            <a:chExt cx="609600" cy="976312"/>
          </a:xfrm>
        </p:grpSpPr>
        <p:sp>
          <p:nvSpPr>
            <p:cNvPr id="29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q’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  <p:sp>
          <p:nvSpPr>
            <p:cNvPr id="30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rgbClr val="00E4A8">
                <a:alpha val="1215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1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  <a:sym typeface="Symbol" pitchFamily="28" charset="2"/>
                </a:rPr>
                <a:t>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33" name="Group 141"/>
          <p:cNvGrpSpPr>
            <a:grpSpLocks/>
          </p:cNvGrpSpPr>
          <p:nvPr/>
        </p:nvGrpSpPr>
        <p:grpSpPr bwMode="auto">
          <a:xfrm>
            <a:off x="3787156" y="5300663"/>
            <a:ext cx="1681163" cy="750887"/>
            <a:chOff x="2256" y="3321"/>
            <a:chExt cx="1059" cy="473"/>
          </a:xfrm>
        </p:grpSpPr>
        <p:sp>
          <p:nvSpPr>
            <p:cNvPr id="34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35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2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4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-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close 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 state </a:t>
            </a:r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 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by following all transitions out of </a:t>
            </a:r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 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that are labeled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. </a:t>
            </a:r>
          </a:p>
          <a:p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Basis: state q is in ECLOSE(q).</a:t>
            </a:r>
          </a:p>
          <a:p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Induction: If p is in state ECLOSE(q) and there is a transition form p to r using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then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r is in ECLOSE(q).</a:t>
            </a:r>
          </a:p>
          <a:p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0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)={q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0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, 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1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}</a:t>
            </a:r>
          </a:p>
          <a:p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3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)={q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3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, 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5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}</a:t>
            </a:r>
          </a:p>
          <a:p>
            <a:endParaRPr lang="en-US" i="1" dirty="0">
              <a:solidFill>
                <a:schemeClr val="tx1"/>
              </a:solidFill>
              <a:sym typeface="Symbol" pitchFamily="28" charset="2"/>
            </a:endParaRPr>
          </a:p>
          <a:p>
            <a:endParaRPr lang="en-US" i="1" dirty="0">
              <a:solidFill>
                <a:schemeClr val="tx1"/>
              </a:solidFill>
              <a:sym typeface="Symbol" pitchFamily="28" charset="2"/>
            </a:endParaRPr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Epsilon-Closures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00400"/>
            <a:ext cx="4715903" cy="2285481"/>
            <a:chOff x="1860849" y="3579655"/>
            <a:chExt cx="5096903" cy="2285481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754230" y="4516184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0,1..,9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146599" y="4183924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60849" y="4488724"/>
              <a:ext cx="285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679999" y="4488722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13399" y="417743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3746799" y="4488721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280199" y="417743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4813599" y="4488721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346999" y="417743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en-US" sz="1400" dirty="0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5880399" y="4467065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424352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5</a:t>
              </a:r>
              <a:endParaRPr lang="en-US" sz="1400" dirty="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280199" y="533173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4</a:t>
              </a:r>
              <a:endParaRPr lang="en-US" sz="1400" dirty="0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3546774" y="4689175"/>
              <a:ext cx="733425" cy="813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4813599" y="4710831"/>
              <a:ext cx="777875" cy="791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240503" y="3873500"/>
              <a:ext cx="406400" cy="317500"/>
            </a:xfrm>
            <a:custGeom>
              <a:avLst/>
              <a:gdLst>
                <a:gd name="T0" fmla="*/ 2147483647 w 256"/>
                <a:gd name="T1" fmla="*/ 2147483647 h 200"/>
                <a:gd name="T2" fmla="*/ 2147483647 w 256"/>
                <a:gd name="T3" fmla="*/ 2147483647 h 200"/>
                <a:gd name="T4" fmla="*/ 2147483647 w 256"/>
                <a:gd name="T5" fmla="*/ 2147483647 h 200"/>
                <a:gd name="T6" fmla="*/ 2147483647 w 256"/>
                <a:gd name="T7" fmla="*/ 2147483647 h 200"/>
                <a:gd name="T8" fmla="*/ 2147483647 w 256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5354853" y="3873500"/>
              <a:ext cx="406400" cy="317500"/>
            </a:xfrm>
            <a:custGeom>
              <a:avLst/>
              <a:gdLst>
                <a:gd name="T0" fmla="*/ 2147483647 w 256"/>
                <a:gd name="T1" fmla="*/ 2147483647 h 200"/>
                <a:gd name="T2" fmla="*/ 2147483647 w 256"/>
                <a:gd name="T3" fmla="*/ 2147483647 h 200"/>
                <a:gd name="T4" fmla="*/ 2147483647 w 256"/>
                <a:gd name="T5" fmla="*/ 2147483647 h 200"/>
                <a:gd name="T6" fmla="*/ 2147483647 w 256"/>
                <a:gd name="T7" fmla="*/ 2147483647 h 200"/>
                <a:gd name="T8" fmla="*/ 2147483647 w 256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3197588" y="5030947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0,1..,9</a:t>
              </a: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160941" y="3579655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0,1..,9</a:t>
              </a:r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5270422" y="3587146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0,1..,9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5202536" y="5108512"/>
              <a:ext cx="229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.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3886200" y="4191000"/>
              <a:ext cx="229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.</a:t>
              </a: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5943458" y="4091067"/>
              <a:ext cx="2632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28" charset="2"/>
                </a:rPr>
                <a:t></a:t>
              </a:r>
              <a:endParaRPr lang="en-US" sz="1400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2679719" y="4142847"/>
              <a:ext cx="5261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28" charset="2"/>
                </a:rPr>
                <a:t>,+,-</a:t>
              </a:r>
              <a:endParaRPr lang="en-US" sz="1400" dirty="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476858" y="4246571"/>
              <a:ext cx="418935" cy="4235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16246" y="4289899"/>
              <a:ext cx="3401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q</a:t>
              </a:r>
              <a:r>
                <a:rPr lang="en-US" sz="1400" baseline="-25000" dirty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32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6959" y="3764547"/>
            <a:ext cx="8229600" cy="2129649"/>
          </a:xfrm>
        </p:spPr>
        <p:txBody>
          <a:bodyPr/>
          <a:lstStyle/>
          <a:p>
            <a:r>
              <a:rPr lang="en-US" dirty="0"/>
              <a:t>ECLOSE(1)</a:t>
            </a:r>
          </a:p>
          <a:p>
            <a:r>
              <a:rPr lang="en-US" dirty="0"/>
              <a:t>={1,2,3,4,6}</a:t>
            </a:r>
          </a:p>
          <a:p>
            <a:r>
              <a:rPr lang="en-US" dirty="0"/>
              <a:t>ECLOSE(2)</a:t>
            </a:r>
          </a:p>
          <a:p>
            <a:r>
              <a:rPr lang="en-US" dirty="0"/>
              <a:t>={2,3,6}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Epsilon-Closures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463521" y="2245532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829780" y="1840355"/>
            <a:ext cx="438596" cy="423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3726753" y="1755705"/>
            <a:ext cx="10437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V="1">
            <a:off x="5255643" y="1971269"/>
            <a:ext cx="1001768" cy="9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2686538" y="1755706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2871415" y="2723981"/>
            <a:ext cx="408718" cy="4216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268375" y="1518705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291694" y="2836403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831759" y="283598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770535" y="1496827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275019" y="283598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205122" y="154014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3787979" y="3124800"/>
            <a:ext cx="10437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V="1">
            <a:off x="5314533" y="3102680"/>
            <a:ext cx="960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 flipV="1">
            <a:off x="5264063" y="1755705"/>
            <a:ext cx="960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719412" y="2872863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038600" y="1447800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467169" y="1467889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5615083" y="3122374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4061140" y="3148739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a</a:t>
            </a:r>
            <a:endParaRPr lang="en-US" sz="14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5324011" y="2158752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35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lvl="1" indent="-28575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Recursive definition of extended transition function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: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  Basis: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ECLOSE(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). 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  Induction: if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w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= </a:t>
                </a:r>
                <a:r>
                  <a:rPr kumimoji="1" lang="en-US" altLang="zh-TW" sz="2800" i="1" dirty="0" err="1">
                    <a:solidFill>
                      <a:schemeClr val="tx1"/>
                    </a:solidFill>
                    <a:latin typeface="Times New Roman"/>
                    <a:ea typeface="新細明體"/>
                  </a:rPr>
                  <a:t>xa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, then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w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is computed as:</a:t>
                </a:r>
              </a:p>
              <a:p>
                <a:pPr marL="1143000" lvl="2" indent="-22860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If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q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x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) = 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k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and</a:t>
                </a:r>
              </a:p>
              <a:p>
                <a:pPr marL="1143000" lvl="2" indent="-22860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i="1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                  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},</a:t>
                </a:r>
              </a:p>
              <a:p>
                <a:pPr marL="1143000" lvl="2" indent="-22860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then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w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</a:t>
                </a:r>
                <a:r>
                  <a:rPr kumimoji="1" lang="en-US" altLang="zh-TW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ECLOSE(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})=</a:t>
                </a:r>
                <a:r>
                  <a:rPr kumimoji="1" lang="en-US" altLang="zh-TW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ECLOSE(    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)) 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377" r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1" lang="en-US" altLang="zh-TW" sz="4000" b="1" dirty="0">
                <a:solidFill>
                  <a:schemeClr val="tx1"/>
                </a:solidFill>
                <a:latin typeface="Times New Roman"/>
                <a:ea typeface="新細明體"/>
              </a:rPr>
              <a:t>Extended Transitions &amp; Languages for </a:t>
            </a:r>
            <a:r>
              <a:rPr kumimoji="1" lang="en-US" altLang="zh-TW" sz="4000" b="1" dirty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kumimoji="1" lang="en-US" altLang="zh-TW" sz="4000" b="1" dirty="0">
                <a:solidFill>
                  <a:schemeClr val="tx1"/>
                </a:solidFill>
                <a:latin typeface="Times New Roman"/>
                <a:ea typeface="新細明體"/>
              </a:rPr>
              <a:t>-NFA’s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216490"/>
              </p:ext>
            </p:extLst>
          </p:nvPr>
        </p:nvGraphicFramePr>
        <p:xfrm>
          <a:off x="7608843" y="4343400"/>
          <a:ext cx="3333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4" imgW="165028" imgH="368140" progId="">
                  <p:embed/>
                </p:oleObj>
              </mc:Choice>
              <mc:Fallback>
                <p:oleObj name="Equation" r:id="rId4" imgW="165028" imgH="36814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43" y="4343400"/>
                        <a:ext cx="33337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81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b="1" dirty="0">
                <a:solidFill>
                  <a:schemeClr val="tx1"/>
                </a:solidFill>
                <a:latin typeface="Times New Roman"/>
                <a:ea typeface="新細明體"/>
              </a:rPr>
              <a:t>Extended Transitions &amp; Languages for </a:t>
            </a:r>
            <a:r>
              <a:rPr kumimoji="1" lang="en-US" altLang="zh-TW" sz="3600" b="1" dirty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kumimoji="1" lang="en-US" altLang="zh-TW" sz="3600" b="1" dirty="0">
                <a:solidFill>
                  <a:schemeClr val="tx1"/>
                </a:solidFill>
                <a:latin typeface="Times New Roman"/>
                <a:ea typeface="新細明體"/>
              </a:rPr>
              <a:t>-NFA’s..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3504" y="1312474"/>
                <a:ext cx="7799763" cy="1161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Induction: if 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zh-TW" sz="2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xa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  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is computed as:</a:t>
                </a:r>
              </a:p>
              <a:p>
                <a:pPr lvl="2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k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i="1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i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a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= 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m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},</a:t>
                </a:r>
              </a:p>
              <a:p>
                <a:pPr lvl="2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then    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= ECLOSE({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m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}).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04" y="1312474"/>
                <a:ext cx="7799763" cy="1161857"/>
              </a:xfrm>
              <a:prstGeom prst="rect">
                <a:avLst/>
              </a:prstGeom>
              <a:blipFill rotWithShape="0">
                <a:blip r:embed="rId3"/>
                <a:stretch>
                  <a:fillRect t="-2094"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59345" y="2067834"/>
                <a:ext cx="397866" cy="382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</m:acc>
                      <m:r>
                        <a:rPr lang="en-US" alt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45" y="2067834"/>
                <a:ext cx="397866" cy="382990"/>
              </a:xfrm>
              <a:prstGeom prst="rect">
                <a:avLst/>
              </a:prstGeom>
              <a:blipFill rotWithShape="0">
                <a:blip r:embed="rId4"/>
                <a:stretch>
                  <a:fillRect t="-1587" r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6898528" y="3352800"/>
            <a:ext cx="1584325" cy="2636838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090241" y="3424238"/>
            <a:ext cx="1584325" cy="2636837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8353" y="4421188"/>
            <a:ext cx="49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864566" y="3352800"/>
            <a:ext cx="1506537" cy="270827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989853" y="47085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721816" y="4287838"/>
            <a:ext cx="15843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599703" y="3916363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45553" y="3597275"/>
            <a:ext cx="1152525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)=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p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p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 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29560"/>
              </p:ext>
            </p:extLst>
          </p:nvPr>
        </p:nvGraphicFramePr>
        <p:xfrm>
          <a:off x="2029666" y="3568700"/>
          <a:ext cx="3286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139579" imgH="215713" progId="">
                  <p:embed/>
                </p:oleObj>
              </mc:Choice>
              <mc:Fallback>
                <p:oleObj name="Equation" r:id="rId5" imgW="139579" imgH="215713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666" y="3568700"/>
                        <a:ext cx="32861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194641" y="427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i="1">
                <a:effectLst/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513978" y="548798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solidFill>
                  <a:srgbClr val="FF3300"/>
                </a:solidFill>
                <a:effectLst/>
                <a:latin typeface="Symbol" panose="05050102010706020507" pitchFamily="18" charset="2"/>
              </a:rPr>
              <a:t>d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721816" y="4576763"/>
            <a:ext cx="16557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2794841" y="5224463"/>
            <a:ext cx="18716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585416" y="4262438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1128" y="499427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463303" y="3697288"/>
            <a:ext cx="13700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 dirty="0">
                <a:solidFill>
                  <a:srgbClr val="99FFC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 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5141166" y="4000500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5142753" y="43608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5242766" y="5440363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249241" y="35687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6234953" y="391477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220666" y="4983163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7185117" y="3843338"/>
            <a:ext cx="1401763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 dirty="0">
                <a:solidFill>
                  <a:srgbClr val="99FFC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ECLOSE</a:t>
            </a:r>
            <a:endParaRPr lang="en-US" altLang="ja-JP" sz="1600" b="1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  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…,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8813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FA with </a:t>
            </a:r>
            <a:r>
              <a:rPr kumimoji="1" lang="en-US" altLang="zh-TW" b="1" dirty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lang="en-US" b="1" dirty="0">
                <a:solidFill>
                  <a:schemeClr val="tx1"/>
                </a:solidFill>
              </a:rPr>
              <a:t>-transition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43753" y="1219200"/>
                <a:ext cx="8547847" cy="567372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5.6) for e-NFA</a:t>
                </a:r>
              </a:p>
              <a:p>
                <a:pPr>
                  <a:defRPr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e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=ECLOSE(q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 as follows</a:t>
                </a:r>
              </a:p>
              <a:p>
                <a:pPr marL="201168" lvl="1" indent="0">
                  <a:buNone/>
                  <a:defRPr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 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e5)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ECLOSE(</a:t>
                </a:r>
                <a:r>
                  <a:rPr lang="el-GR" sz="2400" kern="0" dirty="0">
                    <a:solidFill>
                      <a:srgbClr val="000000"/>
                    </a:solidFill>
                    <a:latin typeface="Lucida Grande" pitchFamily="28" charset="0"/>
                    <a:cs typeface="Tahoma" pitchFamily="28" charset="0"/>
                  </a:rPr>
                  <a:t>δ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5)∪</a:t>
                </a:r>
                <a:r>
                  <a:rPr lang="el-GR" sz="2400" kern="0" dirty="0">
                    <a:solidFill>
                      <a:srgbClr val="000000"/>
                    </a:solidFill>
                    <a:latin typeface="Lucida Grande" pitchFamily="28" charset="0"/>
                    <a:cs typeface="Tahoma" pitchFamily="28" charset="0"/>
                  </a:rPr>
                  <a:t> δ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201168" lvl="1" indent="0">
                  <a:lnSpc>
                    <a:spcPct val="70000"/>
                  </a:lnSpc>
                  <a:buNone/>
                  <a:defRPr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ECLOSE the result of step (1)</a:t>
                </a: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ECLOSE(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E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CLOSE(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∪ 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ECLOSE(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01168" lvl="1" indent="0">
                  <a:lnSpc>
                    <a:spcPct val="80000"/>
                  </a:lnSpc>
                  <a:buNone/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5. )</a:t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5.6 )</a:t>
                </a:r>
              </a:p>
              <a:p>
                <a:pPr lvl="1">
                  <a:lnSpc>
                    <a:spcPct val="80000"/>
                  </a:lnSpc>
                  <a:buNone/>
                  <a:defRPr/>
                </a:pPr>
                <a:endParaRPr lang="en-US" altLang="zh-TW" sz="1800" dirty="0">
                  <a:solidFill>
                    <a:schemeClr val="tx1"/>
                  </a:solidFill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3" y="1219200"/>
                <a:ext cx="8547847" cy="5673725"/>
              </a:xfrm>
              <a:prstGeom prst="rect">
                <a:avLst/>
              </a:prstGeom>
              <a:blipFill rotWithShape="0">
                <a:blip r:embed="rId2"/>
                <a:stretch>
                  <a:fillRect l="-1498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447800"/>
            <a:ext cx="4724809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0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We describe the effect of a string of inputs on a DFA by extending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dirty="0"/>
                  <a:t>to a state and a string.</a:t>
                </a:r>
              </a:p>
              <a:p>
                <a:r>
                  <a:rPr lang="en-US" altLang="en-US" dirty="0"/>
                  <a:t>Induction on length of string.</a:t>
                </a:r>
              </a:p>
              <a:p>
                <a:r>
                  <a:rPr lang="en-US" altLang="en-US" dirty="0">
                    <a:solidFill>
                      <a:srgbClr val="3366FF"/>
                    </a:solidFill>
                  </a:rPr>
                  <a:t>Basis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(q,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ε</a:t>
                </a:r>
                <a:r>
                  <a:rPr lang="en-US" altLang="en-US" dirty="0"/>
                  <a:t>) = q</a:t>
                </a:r>
              </a:p>
              <a:p>
                <a:r>
                  <a:rPr lang="en-US" altLang="en-US" dirty="0"/>
                  <a:t>Suppose w is a string where w=</a:t>
                </a:r>
                <a:r>
                  <a:rPr lang="en-US" altLang="en-US" dirty="0" err="1"/>
                  <a:t>xa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w=1101 is broken into x=110 and a=1.</a:t>
                </a:r>
              </a:p>
              <a:p>
                <a:endParaRPr lang="en-US" altLang="en-US" dirty="0"/>
              </a:p>
              <a:p>
                <a:r>
                  <a:rPr lang="en-US" altLang="en-US" dirty="0">
                    <a:solidFill>
                      <a:srgbClr val="3366FF"/>
                    </a:solidFill>
                  </a:rPr>
                  <a:t>Induction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(</a:t>
                </a:r>
                <a:r>
                  <a:rPr lang="en-US" altLang="en-US" dirty="0" err="1"/>
                  <a:t>q,w</a:t>
                </a:r>
                <a:r>
                  <a:rPr lang="en-US" altLang="en-US" dirty="0"/>
                  <a:t>) 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dirty="0" err="1"/>
                  <a:t>q,x</a:t>
                </a:r>
                <a:r>
                  <a:rPr lang="en-US" altLang="en-US" dirty="0"/>
                  <a:t>),a)=</a:t>
                </a:r>
                <a:r>
                  <a:rPr lang="en-US" altLang="en-US" i="1" dirty="0"/>
                  <a:t>r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Transition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</a:rPr>
              <a:t>Eliminating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>
                <a:solidFill>
                  <a:schemeClr val="tx1"/>
                </a:solidFill>
              </a:rPr>
              <a:t>-Transitions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-transition is good for design of FA, but for implementation, they have to be eliminated.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an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-NFA, we can find an equivalent DFA (a theorem seen later).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= (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s-ES_tradnl" altLang="zh-TW" b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F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-NFA,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DFA </a:t>
            </a:r>
          </a:p>
          <a:p>
            <a:pPr marL="201168" lvl="1" indent="0">
              <a:lnSpc>
                <a:spcPct val="120000"/>
              </a:lnSpc>
              <a:buNone/>
              <a:defRPr/>
            </a:pPr>
            <a:r>
              <a:rPr lang="es-ES_tradnl" altLang="zh-TW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     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= (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s-ES_tradnl" altLang="zh-TW" b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 err="1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 err="1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F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>
                <a:solidFill>
                  <a:schemeClr val="tx1"/>
                </a:solidFill>
              </a:rPr>
              <a:t>-Transitions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is the set of subsets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in which each accessible is an e-closed subset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i.e., are sets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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such that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= ECLOSE(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         In other words, each e-closed set of states,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includes those states such that any e-transition out of one of the states in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leads to a state that is also in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.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 err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 err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= ECLOSE(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(initial state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= {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|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∩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}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>
                <a:solidFill>
                  <a:schemeClr val="tx1"/>
                </a:solidFill>
              </a:rPr>
              <a:t>-Transitions..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61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742950" lvl="1" indent="-28575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  <a:defRPr/>
                </a:pPr>
                <a:r>
                  <a:rPr kumimoji="1" lang="en-US" altLang="zh-TW" sz="2800" i="1" dirty="0" err="1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i="1" baseline="-25000" dirty="0" err="1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is computed for each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and each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  <a:r>
                  <a:rPr kumimoji="1" lang="en-US" altLang="zh-TW" sz="2800" i="1" baseline="-250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the following way: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Let 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 = {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, ..., </a:t>
                </a:r>
                <a:r>
                  <a:rPr kumimoji="1" lang="es-ES_tradnl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kumimoji="1" lang="es-ES_tradnl" altLang="zh-TW" sz="2400" dirty="0">
                  <a:solidFill>
                    <a:schemeClr val="tx1"/>
                  </a:solidFill>
                  <a:latin typeface="Times New Roman"/>
                  <a:ea typeface="新細明體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Compute    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and let this set be 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Set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400" i="1" baseline="-25000" dirty="0" err="1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= ECLOSE(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                       = ECLOSE(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kumimoji="1"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  <m:e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𝐸𝐶𝐿𝑂𝑆𝐸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𝑟𝑗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</a:t>
                </a:r>
                <a:endParaRPr kumimoji="1" lang="en-US" altLang="zh-TW" sz="2400" dirty="0">
                  <a:solidFill>
                    <a:schemeClr val="tx1"/>
                  </a:solidFill>
                  <a:latin typeface="Times New Roman"/>
                  <a:ea typeface="新細明體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742950" lvl="1" indent="-28575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  <a:defRPr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Technique to create accessible states in DFA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: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starting from the start state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baseline="-25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0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of 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e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-NFA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generate ECLOSE(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baseline="-25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0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as start state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i="1" baseline="-25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of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D;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from the generated states to derive other states.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501" r="-3333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>
                <a:solidFill>
                  <a:schemeClr val="tx1"/>
                </a:solidFill>
              </a:rPr>
              <a:t>-Transitions..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51856"/>
              </p:ext>
            </p:extLst>
          </p:nvPr>
        </p:nvGraphicFramePr>
        <p:xfrm>
          <a:off x="2667000" y="2590800"/>
          <a:ext cx="3333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165028" imgH="368140" progId="">
                  <p:embed/>
                </p:oleObj>
              </mc:Choice>
              <mc:Fallback>
                <p:oleObj name="Equation" r:id="rId5" imgW="165028" imgH="36814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33337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91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28600" y="1143000"/>
            <a:ext cx="8229600" cy="2404286"/>
          </a:xfrm>
        </p:spPr>
        <p:txBody>
          <a:bodyPr>
            <a:normAutofit lnSpcReduction="10000"/>
          </a:bodyPr>
          <a:lstStyle/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Start state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ECLOSE(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q</a:t>
            </a:r>
            <a:r>
              <a:rPr kumimoji="1"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0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) =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+) = ECLOSE(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+)∪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+))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= ECLOSE({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}∪</a:t>
            </a:r>
            <a:r>
              <a:rPr lang="es-ES_tradnl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s-ES_tradnl" altLang="zh-TW" dirty="0">
                <a:latin typeface="Symbol" panose="05050102010706020507" pitchFamily="18" charset="2"/>
                <a:ea typeface="DFKai-SB" panose="03000509000000000000" pitchFamily="65" charset="-120"/>
              </a:rPr>
              <a:t>f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= ECLOSE(</a:t>
            </a:r>
            <a:r>
              <a:rPr kumimoji="1" lang="es-ES_tradnl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endParaRPr kumimoji="1" lang="es-ES_tradnl" altLang="zh-TW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0) = ECLOSE(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0)∪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0))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= ECLOSE (</a:t>
            </a:r>
            <a:r>
              <a:rPr lang="es-ES_tradnl" altLang="zh-TW" dirty="0">
                <a:latin typeface="Symbol" panose="05050102010706020507" pitchFamily="18" charset="2"/>
                <a:ea typeface="DFKai-SB" panose="03000509000000000000" pitchFamily="65" charset="-120"/>
              </a:rPr>
              <a:t>f</a:t>
            </a:r>
            <a:r>
              <a:rPr lang="es-ES_tradnl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}) = ECLOSE({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.) = ECLOSE(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.)∪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.))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endParaRPr kumimoji="1"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Automata with Epsilon-Transitions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159126" y="4581526"/>
            <a:ext cx="1970088" cy="841376"/>
            <a:chOff x="1360" y="2011"/>
            <a:chExt cx="1241" cy="530"/>
          </a:xfrm>
        </p:grpSpPr>
        <p:sp>
          <p:nvSpPr>
            <p:cNvPr id="6" name="Line 24"/>
            <p:cNvSpPr>
              <a:spLocks noChangeShapeType="1"/>
            </p:cNvSpPr>
            <p:nvPr/>
          </p:nvSpPr>
          <p:spPr bwMode="auto">
            <a:xfrm>
              <a:off x="1381" y="229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1360" y="2011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  </a:t>
              </a:r>
              <a:r>
                <a:rPr lang="en-US" altLang="zh-TW" sz="2000" b="1" dirty="0">
                  <a:ea typeface="新細明體" panose="02020500000000000000" pitchFamily="18" charset="-120"/>
                </a:rPr>
                <a:t>+ , -</a:t>
              </a:r>
            </a:p>
          </p:txBody>
        </p:sp>
        <p:sp>
          <p:nvSpPr>
            <p:cNvPr id="8" name="Oval 27"/>
            <p:cNvSpPr>
              <a:spLocks noChangeArrowheads="1"/>
            </p:cNvSpPr>
            <p:nvPr/>
          </p:nvSpPr>
          <p:spPr bwMode="auto">
            <a:xfrm>
              <a:off x="2057" y="2042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2097" y="213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996950" y="4830762"/>
            <a:ext cx="68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start</a:t>
            </a:r>
          </a:p>
        </p:txBody>
      </p: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1608138" y="4686300"/>
            <a:ext cx="1592262" cy="968375"/>
            <a:chOff x="383" y="2077"/>
            <a:chExt cx="1003" cy="610"/>
          </a:xfrm>
        </p:grpSpPr>
        <p:sp>
          <p:nvSpPr>
            <p:cNvPr id="12" name="Line 19"/>
            <p:cNvSpPr>
              <a:spLocks noChangeShapeType="1"/>
            </p:cNvSpPr>
            <p:nvPr/>
          </p:nvSpPr>
          <p:spPr bwMode="auto">
            <a:xfrm rot="16176898" flipH="1">
              <a:off x="1015" y="2474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83" y="23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837" y="2077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a typeface="新細明體" panose="02020500000000000000" pitchFamily="18" charset="-120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748" y="2158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rot="16176898" flipH="1">
              <a:off x="1151" y="2610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3124200" y="3810000"/>
            <a:ext cx="4103688" cy="1008062"/>
            <a:chOff x="1338" y="1525"/>
            <a:chExt cx="2585" cy="635"/>
          </a:xfrm>
        </p:grpSpPr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3333" y="1525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3253" y="161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 flipV="1">
              <a:off x="1338" y="1706"/>
              <a:ext cx="199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>
              <a:off x="2018" y="1616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…, 9</a:t>
              </a:r>
            </a:p>
          </p:txBody>
        </p:sp>
      </p:grpSp>
      <p:grpSp>
        <p:nvGrpSpPr>
          <p:cNvPr id="22" name="Group 80"/>
          <p:cNvGrpSpPr>
            <a:grpSpLocks/>
          </p:cNvGrpSpPr>
          <p:nvPr/>
        </p:nvGrpSpPr>
        <p:grpSpPr bwMode="auto">
          <a:xfrm>
            <a:off x="3124200" y="5322887"/>
            <a:ext cx="4087813" cy="1295400"/>
            <a:chOff x="1338" y="2478"/>
            <a:chExt cx="2575" cy="816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3323" y="2795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4" name="Text Box 74"/>
            <p:cNvSpPr txBox="1">
              <a:spLocks noChangeArrowheads="1"/>
            </p:cNvSpPr>
            <p:nvPr/>
          </p:nvSpPr>
          <p:spPr bwMode="auto">
            <a:xfrm>
              <a:off x="3243" y="288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>
              <a:off x="1338" y="2478"/>
              <a:ext cx="199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2109" y="2528"/>
              <a:ext cx="9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36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.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1920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5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Automata with Epsilon-Transitions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5153" y="1600200"/>
            <a:ext cx="8686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800" dirty="0">
                <a:effectLst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TW" sz="2400" dirty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2400" dirty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2400" dirty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s-ES_tradnl" altLang="zh-TW" sz="2400" i="1" dirty="0">
              <a:effectLst/>
              <a:latin typeface="Symbol" panose="05050102010706020507" pitchFamily="18" charset="2"/>
              <a:ea typeface="DFKai-SB" panose="03000509000000000000" pitchFamily="65" charset="-120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s-ES_tradnl" altLang="zh-TW" sz="2400" i="1" dirty="0" err="1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err="1">
                <a:effectLst/>
                <a:ea typeface="DFKai-SB" panose="03000509000000000000" pitchFamily="65" charset="-120"/>
              </a:rPr>
              <a:t>D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({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}, 0) = ECLOSE(</a:t>
            </a:r>
            <a:r>
              <a:rPr lang="en-US" altLang="zh-TW" sz="2400" i="1" dirty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>
                <a:effectLst/>
                <a:ea typeface="DFKai-SB" panose="03000509000000000000" pitchFamily="65" charset="-120"/>
              </a:rPr>
              <a:t>E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(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, 0)) = ECLOSE({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, 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25000" dirty="0">
                <a:effectLst/>
                <a:ea typeface="DFKai-SB" panose="03000509000000000000" pitchFamily="65" charset="-120"/>
              </a:rPr>
              <a:t>4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s-ES_tradnl" altLang="zh-TW" sz="2400" dirty="0">
                <a:effectLst/>
                <a:ea typeface="DFKai-SB" panose="03000509000000000000" pitchFamily="65" charset="-120"/>
              </a:rPr>
              <a:t>    = 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, 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25000" dirty="0">
                <a:effectLst/>
                <a:ea typeface="DFKai-SB" panose="03000509000000000000" pitchFamily="65" charset="-120"/>
              </a:rPr>
              <a:t>4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}...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s-ES_tradnl" altLang="zh-TW" sz="2400" i="1" dirty="0" err="1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err="1">
                <a:effectLst/>
                <a:ea typeface="DFKai-SB" panose="03000509000000000000" pitchFamily="65" charset="-120"/>
              </a:rPr>
              <a:t>D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({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}, .) = ECLOSE(</a:t>
            </a:r>
            <a:r>
              <a:rPr lang="en-US" altLang="zh-TW" sz="2400" i="1" dirty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>
                <a:effectLst/>
                <a:ea typeface="DFKai-SB" panose="03000509000000000000" pitchFamily="65" charset="-120"/>
              </a:rPr>
              <a:t>E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(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, .)) = ECLOSE({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2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s-ES_tradnl" altLang="zh-TW" sz="2400" dirty="0">
                <a:effectLst/>
                <a:ea typeface="DFKai-SB" panose="03000509000000000000" pitchFamily="65" charset="-120"/>
              </a:rPr>
              <a:t>   = 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2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</a:t>
            </a:r>
            <a:endParaRPr lang="en-US" altLang="zh-TW" sz="2400" dirty="0">
              <a:effectLst/>
              <a:ea typeface="DFKai-SB" panose="03000509000000000000" pitchFamily="65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066800"/>
            <a:ext cx="5334000" cy="2304488"/>
          </a:xfrm>
          <a:prstGeom prst="rect">
            <a:avLst/>
          </a:prstGeom>
        </p:spPr>
      </p:pic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796553" y="4326186"/>
            <a:ext cx="5105400" cy="2133600"/>
            <a:chOff x="-2" y="1525"/>
            <a:chExt cx="3925" cy="176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361" y="2016"/>
              <a:ext cx="1240" cy="525"/>
              <a:chOff x="1361" y="2016"/>
              <a:chExt cx="1240" cy="525"/>
            </a:xfrm>
          </p:grpSpPr>
          <p:sp>
            <p:nvSpPr>
              <p:cNvPr id="26" name="Line 5"/>
              <p:cNvSpPr>
                <a:spLocks noChangeShapeType="1"/>
              </p:cNvSpPr>
              <p:nvPr/>
            </p:nvSpPr>
            <p:spPr bwMode="auto">
              <a:xfrm>
                <a:off x="1381" y="2299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1361" y="2016"/>
                <a:ext cx="771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  </a:t>
                </a:r>
                <a:r>
                  <a:rPr lang="en-US" altLang="zh-TW" sz="2000" b="1" dirty="0">
                    <a:ea typeface="新細明體" panose="02020500000000000000" pitchFamily="18" charset="-120"/>
                  </a:rPr>
                  <a:t>+ , -</a:t>
                </a:r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2057" y="2042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2097" y="2133"/>
                <a:ext cx="409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-2" y="2168"/>
              <a:ext cx="53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start</a:t>
              </a: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383" y="2077"/>
              <a:ext cx="1168" cy="609"/>
              <a:chOff x="383" y="2077"/>
              <a:chExt cx="1168" cy="609"/>
            </a:xfrm>
          </p:grpSpPr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 rot="16176898" flipH="1">
                <a:off x="1014" y="2474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>
                <a:off x="383" y="2304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837" y="2077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748" y="2158"/>
                <a:ext cx="803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rot="16176898" flipH="1">
                <a:off x="1150" y="261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1338" y="1525"/>
              <a:ext cx="2585" cy="635"/>
              <a:chOff x="1338" y="1525"/>
              <a:chExt cx="2585" cy="635"/>
            </a:xfrm>
          </p:grpSpPr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3333" y="1525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3253" y="1616"/>
                <a:ext cx="670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V="1">
                <a:off x="1338" y="1706"/>
                <a:ext cx="1996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2052" y="1529"/>
                <a:ext cx="99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1338" y="2478"/>
              <a:ext cx="2575" cy="816"/>
              <a:chOff x="1338" y="2478"/>
              <a:chExt cx="2575" cy="816"/>
            </a:xfrm>
          </p:grpSpPr>
          <p:sp>
            <p:nvSpPr>
              <p:cNvPr id="13" name="Oval 22"/>
              <p:cNvSpPr>
                <a:spLocks noChangeArrowheads="1"/>
              </p:cNvSpPr>
              <p:nvPr/>
            </p:nvSpPr>
            <p:spPr bwMode="auto">
              <a:xfrm>
                <a:off x="3323" y="2795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Text Box 23"/>
              <p:cNvSpPr txBox="1">
                <a:spLocks noChangeArrowheads="1"/>
              </p:cNvSpPr>
              <p:nvPr/>
            </p:nvSpPr>
            <p:spPr bwMode="auto">
              <a:xfrm>
                <a:off x="3243" y="2886"/>
                <a:ext cx="670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15" name="Line 24"/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1996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2109" y="2528"/>
                <a:ext cx="998" cy="5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36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7182376" y="5290149"/>
            <a:ext cx="953442" cy="753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7182376" y="4836368"/>
            <a:ext cx="1057501" cy="43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533576" y="5031013"/>
            <a:ext cx="1298138" cy="64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6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495854" y="4994988"/>
            <a:ext cx="1298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0,1,..,9</a:t>
            </a:r>
          </a:p>
        </p:txBody>
      </p:sp>
    </p:spTree>
    <p:extLst>
      <p:ext uri="{BB962C8B-B14F-4D97-AF65-F5344CB8AC3E}">
        <p14:creationId xmlns:p14="http://schemas.microsoft.com/office/powerpoint/2010/main" val="23780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Finite Automata with Epsilon-Transitions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308850" y="5060950"/>
            <a:ext cx="1295400" cy="1081088"/>
            <a:chOff x="4604" y="3188"/>
            <a:chExt cx="816" cy="68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 flipV="1">
              <a:off x="4794" y="3188"/>
              <a:ext cx="453" cy="454"/>
              <a:chOff x="2200" y="2160"/>
              <a:chExt cx="453" cy="454"/>
            </a:xfrm>
          </p:grpSpPr>
          <p:sp>
            <p:nvSpPr>
              <p:cNvPr id="8" name="Oval 4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604" y="3638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…, 9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18304" y="1643030"/>
            <a:ext cx="8918575" cy="3608387"/>
            <a:chOff x="-2" y="1081"/>
            <a:chExt cx="5618" cy="2273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-2" y="1081"/>
              <a:ext cx="5618" cy="2213"/>
              <a:chOff x="-2" y="1081"/>
              <a:chExt cx="5618" cy="2213"/>
            </a:xfrm>
          </p:grpSpPr>
          <p:grpSp>
            <p:nvGrpSpPr>
              <p:cNvPr id="22" name="Group 10"/>
              <p:cNvGrpSpPr>
                <a:grpSpLocks/>
              </p:cNvGrpSpPr>
              <p:nvPr/>
            </p:nvGrpSpPr>
            <p:grpSpPr bwMode="auto">
              <a:xfrm>
                <a:off x="3198" y="1081"/>
                <a:ext cx="816" cy="681"/>
                <a:chOff x="2010" y="1933"/>
                <a:chExt cx="816" cy="681"/>
              </a:xfrm>
            </p:grpSpPr>
            <p:grpSp>
              <p:nvGrpSpPr>
                <p:cNvPr id="60" name="Group 11"/>
                <p:cNvGrpSpPr>
                  <a:grpSpLocks/>
                </p:cNvGrpSpPr>
                <p:nvPr/>
              </p:nvGrpSpPr>
              <p:grpSpPr bwMode="auto">
                <a:xfrm>
                  <a:off x="2200" y="2160"/>
                  <a:ext cx="453" cy="454"/>
                  <a:chOff x="2200" y="2160"/>
                  <a:chExt cx="453" cy="454"/>
                </a:xfrm>
              </p:grpSpPr>
              <p:sp>
                <p:nvSpPr>
                  <p:cNvPr id="6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453" cy="45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6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341"/>
                    <a:ext cx="0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10" y="1933"/>
                  <a:ext cx="8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23" name="Group 15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31" name="Group 16"/>
                <p:cNvGrpSpPr>
                  <a:grpSpLocks/>
                </p:cNvGrpSpPr>
                <p:nvPr/>
              </p:nvGrpSpPr>
              <p:grpSpPr bwMode="auto">
                <a:xfrm>
                  <a:off x="-2" y="1525"/>
                  <a:ext cx="3925" cy="1769"/>
                  <a:chOff x="-2" y="1525"/>
                  <a:chExt cx="3925" cy="1769"/>
                </a:xfrm>
              </p:grpSpPr>
              <p:grpSp>
                <p:nvGrpSpPr>
                  <p:cNvPr id="3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361" y="2016"/>
                    <a:ext cx="1240" cy="525"/>
                    <a:chOff x="1361" y="2016"/>
                    <a:chExt cx="1240" cy="525"/>
                  </a:xfrm>
                </p:grpSpPr>
                <p:sp>
                  <p:nvSpPr>
                    <p:cNvPr id="5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1" y="2299"/>
                      <a:ext cx="6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61" y="2016"/>
                      <a:ext cx="771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ea typeface="新細明體" panose="02020500000000000000" pitchFamily="18" charset="-120"/>
                        </a:rPr>
                        <a:t>  </a:t>
                      </a:r>
                      <a:r>
                        <a:rPr lang="en-US" altLang="zh-TW" sz="2000" b="1">
                          <a:ea typeface="新細明體" panose="02020500000000000000" pitchFamily="18" charset="-120"/>
                        </a:rPr>
                        <a:t>+ , -</a:t>
                      </a:r>
                    </a:p>
                  </p:txBody>
                </p:sp>
                <p:sp>
                  <p:nvSpPr>
                    <p:cNvPr id="58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" y="2042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9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97" y="2133"/>
                      <a:ext cx="40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</p:grpSp>
              <p:sp>
                <p:nvSpPr>
                  <p:cNvPr id="3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" y="2168"/>
                    <a:ext cx="43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start</a:t>
                    </a:r>
                  </a:p>
                </p:txBody>
              </p:sp>
              <p:grpSp>
                <p:nvGrpSpPr>
                  <p:cNvPr id="4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83" y="2077"/>
                    <a:ext cx="1003" cy="610"/>
                    <a:chOff x="383" y="2077"/>
                    <a:chExt cx="1003" cy="610"/>
                  </a:xfrm>
                </p:grpSpPr>
                <p:sp>
                  <p:nvSpPr>
                    <p:cNvPr id="51" name="Line 24"/>
                    <p:cNvSpPr>
                      <a:spLocks noChangeShapeType="1"/>
                    </p:cNvSpPr>
                    <p:nvPr/>
                  </p:nvSpPr>
                  <p:spPr bwMode="auto">
                    <a:xfrm rot="16176898" flipH="1">
                      <a:off x="1014" y="2474"/>
                      <a:ext cx="81" cy="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2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" y="2304"/>
                      <a:ext cx="40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3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7" y="2077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4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8" y="2158"/>
                      <a:ext cx="63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altLang="zh-TW" sz="2400" i="1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55" name="Line 28"/>
                    <p:cNvSpPr>
                      <a:spLocks noChangeShapeType="1"/>
                    </p:cNvSpPr>
                    <p:nvPr/>
                  </p:nvSpPr>
                  <p:spPr bwMode="auto">
                    <a:xfrm rot="16176898" flipH="1">
                      <a:off x="1150" y="2610"/>
                      <a:ext cx="81" cy="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grpSp>
                <p:nvGrpSpPr>
                  <p:cNvPr id="41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338" y="1525"/>
                    <a:ext cx="2585" cy="635"/>
                    <a:chOff x="1338" y="1525"/>
                    <a:chExt cx="2585" cy="635"/>
                  </a:xfrm>
                </p:grpSpPr>
                <p:sp>
                  <p:nvSpPr>
                    <p:cNvPr id="47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3" y="1525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8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3" y="1616"/>
                      <a:ext cx="67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49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8" y="1706"/>
                      <a:ext cx="1996" cy="45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0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616"/>
                      <a:ext cx="99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000" b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0, 1, …, 9</a:t>
                      </a:r>
                    </a:p>
                  </p:txBody>
                </p:sp>
              </p:grpSp>
              <p:grpSp>
                <p:nvGrpSpPr>
                  <p:cNvPr id="4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338" y="2478"/>
                    <a:ext cx="2575" cy="816"/>
                    <a:chOff x="1338" y="2478"/>
                    <a:chExt cx="2575" cy="816"/>
                  </a:xfrm>
                </p:grpSpPr>
                <p:sp>
                  <p:nvSpPr>
                    <p:cNvPr id="43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3" y="2795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4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2886"/>
                      <a:ext cx="67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ctr"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4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8" y="2478"/>
                      <a:ext cx="1996" cy="5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6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2528"/>
                      <a:ext cx="998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36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32" name="Group 39"/>
                <p:cNvGrpSpPr>
                  <a:grpSpLocks/>
                </p:cNvGrpSpPr>
                <p:nvPr/>
              </p:nvGrpSpPr>
              <p:grpSpPr bwMode="auto">
                <a:xfrm>
                  <a:off x="2608" y="1888"/>
                  <a:ext cx="1254" cy="381"/>
                  <a:chOff x="2608" y="1888"/>
                  <a:chExt cx="1254" cy="381"/>
                </a:xfrm>
              </p:grpSpPr>
              <p:sp>
                <p:nvSpPr>
                  <p:cNvPr id="36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08" y="1888"/>
                    <a:ext cx="726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9" y="2019"/>
                    <a:ext cx="95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33" name="Group 42"/>
                <p:cNvGrpSpPr>
                  <a:grpSpLocks/>
                </p:cNvGrpSpPr>
                <p:nvPr/>
              </p:nvGrpSpPr>
              <p:grpSpPr bwMode="auto">
                <a:xfrm>
                  <a:off x="2562" y="2242"/>
                  <a:ext cx="772" cy="689"/>
                  <a:chOff x="2562" y="2242"/>
                  <a:chExt cx="772" cy="689"/>
                </a:xfrm>
              </p:grpSpPr>
              <p:sp>
                <p:nvSpPr>
                  <p:cNvPr id="3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562" y="2432"/>
                    <a:ext cx="772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789" y="2242"/>
                    <a:ext cx="18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TW" sz="36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24" name="Group 45"/>
              <p:cNvGrpSpPr>
                <a:grpSpLocks/>
              </p:cNvGrpSpPr>
              <p:nvPr/>
            </p:nvGrpSpPr>
            <p:grpSpPr bwMode="auto">
              <a:xfrm>
                <a:off x="3893" y="1375"/>
                <a:ext cx="1723" cy="695"/>
                <a:chOff x="3893" y="1375"/>
                <a:chExt cx="1723" cy="695"/>
              </a:xfrm>
            </p:grpSpPr>
            <p:grpSp>
              <p:nvGrpSpPr>
                <p:cNvPr id="25" name="Group 46"/>
                <p:cNvGrpSpPr>
                  <a:grpSpLocks/>
                </p:cNvGrpSpPr>
                <p:nvPr/>
              </p:nvGrpSpPr>
              <p:grpSpPr bwMode="auto">
                <a:xfrm>
                  <a:off x="4468" y="1480"/>
                  <a:ext cx="1148" cy="590"/>
                  <a:chOff x="4468" y="1480"/>
                  <a:chExt cx="1148" cy="590"/>
                </a:xfrm>
              </p:grpSpPr>
              <p:sp>
                <p:nvSpPr>
                  <p:cNvPr id="28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468" y="1480"/>
                    <a:ext cx="1088" cy="59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488" y="1531"/>
                    <a:ext cx="1043" cy="498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8" y="1603"/>
                    <a:ext cx="10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3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5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26" name="Line 50"/>
                <p:cNvSpPr>
                  <a:spLocks noChangeShapeType="1"/>
                </p:cNvSpPr>
                <p:nvPr/>
              </p:nvSpPr>
              <p:spPr bwMode="auto">
                <a:xfrm>
                  <a:off x="3893" y="1777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79" y="1375"/>
                  <a:ext cx="40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36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3878" y="2764"/>
              <a:ext cx="1723" cy="590"/>
              <a:chOff x="3878" y="2764"/>
              <a:chExt cx="1723" cy="590"/>
            </a:xfrm>
          </p:grpSpPr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4453" y="2764"/>
                <a:ext cx="1148" cy="590"/>
                <a:chOff x="4468" y="1480"/>
                <a:chExt cx="1148" cy="590"/>
              </a:xfrm>
            </p:grpSpPr>
            <p:sp>
              <p:nvSpPr>
                <p:cNvPr id="19" name="Oval 54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" name="Oval 55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i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i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3878" y="30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Text Box 58"/>
              <p:cNvSpPr txBox="1">
                <a:spLocks noChangeArrowheads="1"/>
              </p:cNvSpPr>
              <p:nvPr/>
            </p:nvSpPr>
            <p:spPr bwMode="auto">
              <a:xfrm>
                <a:off x="3894" y="2819"/>
                <a:ext cx="91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16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…9</a:t>
                </a:r>
              </a:p>
            </p:txBody>
          </p:sp>
        </p:grpSp>
        <p:grpSp>
          <p:nvGrpSpPr>
            <p:cNvPr id="13" name="Group 59"/>
            <p:cNvGrpSpPr>
              <a:grpSpLocks/>
            </p:cNvGrpSpPr>
            <p:nvPr/>
          </p:nvGrpSpPr>
          <p:grpSpPr bwMode="auto">
            <a:xfrm>
              <a:off x="4376" y="2069"/>
              <a:ext cx="817" cy="681"/>
              <a:chOff x="4376" y="2069"/>
              <a:chExt cx="817" cy="681"/>
            </a:xfrm>
          </p:grpSpPr>
          <p:sp>
            <p:nvSpPr>
              <p:cNvPr id="14" name="Line 60"/>
              <p:cNvSpPr>
                <a:spLocks noChangeShapeType="1"/>
              </p:cNvSpPr>
              <p:nvPr/>
            </p:nvSpPr>
            <p:spPr bwMode="auto">
              <a:xfrm>
                <a:off x="5012" y="2069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4376" y="2251"/>
                <a:ext cx="8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b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…9</a:t>
                </a:r>
                <a:endPara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45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60F1F-BFAB-4B95-87CE-EC921A24C6F6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325" y="781050"/>
            <a:ext cx="9036050" cy="5257800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en-US" altLang="zh-TW" dirty="0"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The dead state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TW" dirty="0"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need be shown. </a:t>
            </a: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018" name="Text Box 146"/>
          <p:cNvSpPr txBox="1">
            <a:spLocks noChangeArrowheads="1"/>
          </p:cNvSpPr>
          <p:nvPr/>
        </p:nvSpPr>
        <p:spPr bwMode="auto">
          <a:xfrm>
            <a:off x="6300788" y="45085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45061" name="Group 60"/>
          <p:cNvGrpSpPr>
            <a:grpSpLocks/>
          </p:cNvGrpSpPr>
          <p:nvPr/>
        </p:nvGrpSpPr>
        <p:grpSpPr bwMode="auto">
          <a:xfrm flipV="1">
            <a:off x="7864475" y="4686300"/>
            <a:ext cx="719138" cy="720725"/>
            <a:chOff x="2200" y="2160"/>
            <a:chExt cx="453" cy="454"/>
          </a:xfrm>
        </p:grpSpPr>
        <p:sp>
          <p:nvSpPr>
            <p:cNvPr id="79933" name="Oval 61"/>
            <p:cNvSpPr>
              <a:spLocks noChangeArrowheads="1"/>
            </p:cNvSpPr>
            <p:nvPr/>
          </p:nvSpPr>
          <p:spPr bwMode="auto">
            <a:xfrm>
              <a:off x="2200" y="2160"/>
              <a:ext cx="45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2200" y="234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sp>
        <p:nvSpPr>
          <p:cNvPr id="79935" name="Text Box 63"/>
          <p:cNvSpPr txBox="1">
            <a:spLocks noChangeArrowheads="1"/>
          </p:cNvSpPr>
          <p:nvPr/>
        </p:nvSpPr>
        <p:spPr bwMode="auto">
          <a:xfrm>
            <a:off x="7562850" y="54006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45063" name="Group 65"/>
          <p:cNvGrpSpPr>
            <a:grpSpLocks/>
          </p:cNvGrpSpPr>
          <p:nvPr/>
        </p:nvGrpSpPr>
        <p:grpSpPr bwMode="auto">
          <a:xfrm>
            <a:off x="250825" y="1341438"/>
            <a:ext cx="8918575" cy="3513137"/>
            <a:chOff x="-2" y="1081"/>
            <a:chExt cx="5618" cy="2213"/>
          </a:xfrm>
        </p:grpSpPr>
        <p:grpSp>
          <p:nvGrpSpPr>
            <p:cNvPr id="45095" name="Group 66"/>
            <p:cNvGrpSpPr>
              <a:grpSpLocks/>
            </p:cNvGrpSpPr>
            <p:nvPr/>
          </p:nvGrpSpPr>
          <p:grpSpPr bwMode="auto">
            <a:xfrm>
              <a:off x="3198" y="1081"/>
              <a:ext cx="816" cy="681"/>
              <a:chOff x="2010" y="1933"/>
              <a:chExt cx="816" cy="681"/>
            </a:xfrm>
          </p:grpSpPr>
          <p:grpSp>
            <p:nvGrpSpPr>
              <p:cNvPr id="45133" name="Group 67"/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9940" name="Oval 68"/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41" name="Line 69"/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79942" name="Text Box 70"/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45096" name="Group 71"/>
            <p:cNvGrpSpPr>
              <a:grpSpLocks/>
            </p:cNvGrpSpPr>
            <p:nvPr/>
          </p:nvGrpSpPr>
          <p:grpSpPr bwMode="auto">
            <a:xfrm>
              <a:off x="-2" y="1525"/>
              <a:ext cx="3925" cy="1769"/>
              <a:chOff x="-2" y="1525"/>
              <a:chExt cx="3925" cy="1769"/>
            </a:xfrm>
          </p:grpSpPr>
          <p:grpSp>
            <p:nvGrpSpPr>
              <p:cNvPr id="45104" name="Group 72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45111" name="Group 73"/>
                <p:cNvGrpSpPr>
                  <a:grpSpLocks/>
                </p:cNvGrpSpPr>
                <p:nvPr/>
              </p:nvGrpSpPr>
              <p:grpSpPr bwMode="auto">
                <a:xfrm>
                  <a:off x="1361" y="2016"/>
                  <a:ext cx="1240" cy="525"/>
                  <a:chOff x="1361" y="2016"/>
                  <a:chExt cx="1240" cy="525"/>
                </a:xfrm>
              </p:grpSpPr>
              <p:sp>
                <p:nvSpPr>
                  <p:cNvPr id="7994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381" y="2299"/>
                    <a:ext cx="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4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1" y="2016"/>
                    <a:ext cx="77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ea typeface="新細明體" panose="02020500000000000000" pitchFamily="18" charset="-120"/>
                      </a:rPr>
                      <a:t>  </a:t>
                    </a:r>
                    <a:r>
                      <a:rPr lang="en-US" altLang="zh-TW" sz="2000" b="1" dirty="0">
                        <a:ea typeface="新細明體" panose="02020500000000000000" pitchFamily="18" charset="-120"/>
                      </a:rPr>
                      <a:t>+ , -</a:t>
                    </a:r>
                  </a:p>
                </p:txBody>
              </p:sp>
              <p:sp>
                <p:nvSpPr>
                  <p:cNvPr id="7994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042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49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7" y="2133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799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-2" y="2168"/>
                  <a:ext cx="4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start</a:t>
                  </a:r>
                </a:p>
              </p:txBody>
            </p:sp>
            <p:grpSp>
              <p:nvGrpSpPr>
                <p:cNvPr id="45113" name="Group 79"/>
                <p:cNvGrpSpPr>
                  <a:grpSpLocks/>
                </p:cNvGrpSpPr>
                <p:nvPr/>
              </p:nvGrpSpPr>
              <p:grpSpPr bwMode="auto">
                <a:xfrm>
                  <a:off x="383" y="2077"/>
                  <a:ext cx="1003" cy="610"/>
                  <a:chOff x="383" y="2077"/>
                  <a:chExt cx="1003" cy="610"/>
                </a:xfrm>
              </p:grpSpPr>
              <p:sp>
                <p:nvSpPr>
                  <p:cNvPr id="79952" name="Line 80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014" y="2474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83" y="2304"/>
                    <a:ext cx="4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837" y="2077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5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8" y="2158"/>
                    <a:ext cx="6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56" name="Line 84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150" y="2610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5114" name="Group 85"/>
                <p:cNvGrpSpPr>
                  <a:grpSpLocks/>
                </p:cNvGrpSpPr>
                <p:nvPr/>
              </p:nvGrpSpPr>
              <p:grpSpPr bwMode="auto">
                <a:xfrm>
                  <a:off x="1338" y="1525"/>
                  <a:ext cx="2585" cy="635"/>
                  <a:chOff x="1338" y="1525"/>
                  <a:chExt cx="2585" cy="635"/>
                </a:xfrm>
              </p:grpSpPr>
              <p:sp>
                <p:nvSpPr>
                  <p:cNvPr id="7995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525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9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3" y="161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4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6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1706"/>
                    <a:ext cx="1996" cy="45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1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616"/>
                    <a:ext cx="9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45115" name="Group 90"/>
                <p:cNvGrpSpPr>
                  <a:grpSpLocks/>
                </p:cNvGrpSpPr>
                <p:nvPr/>
              </p:nvGrpSpPr>
              <p:grpSpPr bwMode="auto">
                <a:xfrm>
                  <a:off x="1338" y="2478"/>
                  <a:ext cx="2575" cy="816"/>
                  <a:chOff x="1338" y="2478"/>
                  <a:chExt cx="2575" cy="816"/>
                </a:xfrm>
              </p:grpSpPr>
              <p:sp>
                <p:nvSpPr>
                  <p:cNvPr id="7996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795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288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6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2478"/>
                    <a:ext cx="1996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2528"/>
                    <a:ext cx="99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36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45105" name="Group 95"/>
              <p:cNvGrpSpPr>
                <a:grpSpLocks/>
              </p:cNvGrpSpPr>
              <p:nvPr/>
            </p:nvGrpSpPr>
            <p:grpSpPr bwMode="auto">
              <a:xfrm>
                <a:off x="2608" y="1888"/>
                <a:ext cx="1254" cy="381"/>
                <a:chOff x="2608" y="1888"/>
                <a:chExt cx="1254" cy="381"/>
              </a:xfrm>
            </p:grpSpPr>
            <p:sp>
              <p:nvSpPr>
                <p:cNvPr id="7996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608" y="1888"/>
                  <a:ext cx="726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6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909" y="2019"/>
                  <a:ext cx="95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000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45106" name="Group 98"/>
              <p:cNvGrpSpPr>
                <a:grpSpLocks/>
              </p:cNvGrpSpPr>
              <p:nvPr/>
            </p:nvGrpSpPr>
            <p:grpSpPr bwMode="auto">
              <a:xfrm>
                <a:off x="2562" y="2242"/>
                <a:ext cx="772" cy="689"/>
                <a:chOff x="2562" y="2242"/>
                <a:chExt cx="772" cy="689"/>
              </a:xfrm>
            </p:grpSpPr>
            <p:sp>
              <p:nvSpPr>
                <p:cNvPr id="79971" name="Line 99"/>
                <p:cNvSpPr>
                  <a:spLocks noChangeShapeType="1"/>
                </p:cNvSpPr>
                <p:nvPr/>
              </p:nvSpPr>
              <p:spPr bwMode="auto">
                <a:xfrm>
                  <a:off x="2562" y="2432"/>
                  <a:ext cx="772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2" name="Rectangle 100"/>
                <p:cNvSpPr>
                  <a:spLocks noChangeArrowheads="1"/>
                </p:cNvSpPr>
                <p:nvPr/>
              </p:nvSpPr>
              <p:spPr bwMode="auto">
                <a:xfrm>
                  <a:off x="2789" y="2242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TW" sz="36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45097" name="Group 101"/>
            <p:cNvGrpSpPr>
              <a:grpSpLocks/>
            </p:cNvGrpSpPr>
            <p:nvPr/>
          </p:nvGrpSpPr>
          <p:grpSpPr bwMode="auto">
            <a:xfrm>
              <a:off x="3893" y="1375"/>
              <a:ext cx="1723" cy="695"/>
              <a:chOff x="3893" y="1375"/>
              <a:chExt cx="1723" cy="695"/>
            </a:xfrm>
          </p:grpSpPr>
          <p:grpSp>
            <p:nvGrpSpPr>
              <p:cNvPr id="45098" name="Group 102"/>
              <p:cNvGrpSpPr>
                <a:grpSpLocks/>
              </p:cNvGrpSpPr>
              <p:nvPr/>
            </p:nvGrpSpPr>
            <p:grpSpPr bwMode="auto">
              <a:xfrm>
                <a:off x="4468" y="1480"/>
                <a:ext cx="1148" cy="590"/>
                <a:chOff x="4468" y="1480"/>
                <a:chExt cx="1148" cy="590"/>
              </a:xfrm>
            </p:grpSpPr>
            <p:sp>
              <p:nvSpPr>
                <p:cNvPr id="79975" name="Oval 103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6" name="Oval 104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79978" name="Line 106"/>
              <p:cNvSpPr>
                <a:spLocks noChangeShapeType="1"/>
              </p:cNvSpPr>
              <p:nvPr/>
            </p:nvSpPr>
            <p:spPr bwMode="auto">
              <a:xfrm>
                <a:off x="3893" y="177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79979" name="Text Box 107"/>
              <p:cNvSpPr txBox="1">
                <a:spLocks noChangeArrowheads="1"/>
              </p:cNvSpPr>
              <p:nvPr/>
            </p:nvSpPr>
            <p:spPr bwMode="auto">
              <a:xfrm>
                <a:off x="3979" y="1375"/>
                <a:ext cx="40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grpSp>
        <p:nvGrpSpPr>
          <p:cNvPr id="45064" name="Group 109"/>
          <p:cNvGrpSpPr>
            <a:grpSpLocks/>
          </p:cNvGrpSpPr>
          <p:nvPr/>
        </p:nvGrpSpPr>
        <p:grpSpPr bwMode="auto">
          <a:xfrm>
            <a:off x="7323138" y="4013200"/>
            <a:ext cx="1822450" cy="936625"/>
            <a:chOff x="4468" y="1480"/>
            <a:chExt cx="1148" cy="590"/>
          </a:xfrm>
        </p:grpSpPr>
        <p:sp>
          <p:nvSpPr>
            <p:cNvPr id="79982" name="Oval 110"/>
            <p:cNvSpPr>
              <a:spLocks noChangeArrowheads="1"/>
            </p:cNvSpPr>
            <p:nvPr/>
          </p:nvSpPr>
          <p:spPr bwMode="auto">
            <a:xfrm>
              <a:off x="4468" y="1480"/>
              <a:ext cx="1088" cy="59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3" name="Oval 111"/>
            <p:cNvSpPr>
              <a:spLocks noChangeArrowheads="1"/>
            </p:cNvSpPr>
            <p:nvPr/>
          </p:nvSpPr>
          <p:spPr bwMode="auto">
            <a:xfrm>
              <a:off x="4488" y="1531"/>
              <a:ext cx="1043" cy="49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4" name="Text Box 112"/>
            <p:cNvSpPr txBox="1">
              <a:spLocks noChangeArrowheads="1"/>
            </p:cNvSpPr>
            <p:nvPr/>
          </p:nvSpPr>
          <p:spPr bwMode="auto">
            <a:xfrm>
              <a:off x="4528" y="1603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79985" name="Line 113"/>
          <p:cNvSpPr>
            <a:spLocks noChangeShapeType="1"/>
          </p:cNvSpPr>
          <p:nvPr/>
        </p:nvSpPr>
        <p:spPr bwMode="auto">
          <a:xfrm>
            <a:off x="6410325" y="4484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79986" name="Text Box 114"/>
          <p:cNvSpPr txBox="1">
            <a:spLocks noChangeArrowheads="1"/>
          </p:cNvSpPr>
          <p:nvPr/>
        </p:nvSpPr>
        <p:spPr bwMode="auto">
          <a:xfrm>
            <a:off x="6329363" y="4100513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all symbols</a:t>
            </a:r>
          </a:p>
        </p:txBody>
      </p:sp>
      <p:grpSp>
        <p:nvGrpSpPr>
          <p:cNvPr id="45067" name="Group 115"/>
          <p:cNvGrpSpPr>
            <a:grpSpLocks/>
          </p:cNvGrpSpPr>
          <p:nvPr/>
        </p:nvGrpSpPr>
        <p:grpSpPr bwMode="auto">
          <a:xfrm>
            <a:off x="7200900" y="2909888"/>
            <a:ext cx="1296988" cy="1081087"/>
            <a:chOff x="4376" y="2069"/>
            <a:chExt cx="817" cy="681"/>
          </a:xfrm>
        </p:grpSpPr>
        <p:sp>
          <p:nvSpPr>
            <p:cNvPr id="79988" name="Line 116"/>
            <p:cNvSpPr>
              <a:spLocks noChangeShapeType="1"/>
            </p:cNvSpPr>
            <p:nvPr/>
          </p:nvSpPr>
          <p:spPr bwMode="auto">
            <a:xfrm>
              <a:off x="5012" y="2069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9" name="Text Box 117"/>
            <p:cNvSpPr txBox="1">
              <a:spLocks noChangeArrowheads="1"/>
            </p:cNvSpPr>
            <p:nvPr/>
          </p:nvSpPr>
          <p:spPr bwMode="auto">
            <a:xfrm>
              <a:off x="4376" y="225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…9</a:t>
              </a:r>
              <a:endPara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5068" name="Group 143"/>
          <p:cNvGrpSpPr>
            <a:grpSpLocks/>
          </p:cNvGrpSpPr>
          <p:nvPr/>
        </p:nvGrpSpPr>
        <p:grpSpPr bwMode="auto">
          <a:xfrm flipV="1">
            <a:off x="6443663" y="3687763"/>
            <a:ext cx="434975" cy="442912"/>
            <a:chOff x="2200" y="2160"/>
            <a:chExt cx="453" cy="454"/>
          </a:xfrm>
        </p:grpSpPr>
        <p:sp>
          <p:nvSpPr>
            <p:cNvPr id="80016" name="Oval 144"/>
            <p:cNvSpPr>
              <a:spLocks noChangeArrowheads="1"/>
            </p:cNvSpPr>
            <p:nvPr/>
          </p:nvSpPr>
          <p:spPr bwMode="auto">
            <a:xfrm>
              <a:off x="2200" y="2160"/>
              <a:ext cx="45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17" name="Line 145"/>
            <p:cNvSpPr>
              <a:spLocks noChangeShapeType="1"/>
            </p:cNvSpPr>
            <p:nvPr/>
          </p:nvSpPr>
          <p:spPr bwMode="auto">
            <a:xfrm>
              <a:off x="2200" y="234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79996" name="Group 124"/>
          <p:cNvGrpSpPr>
            <a:grpSpLocks/>
          </p:cNvGrpSpPr>
          <p:nvPr/>
        </p:nvGrpSpPr>
        <p:grpSpPr bwMode="auto">
          <a:xfrm>
            <a:off x="6227763" y="3141663"/>
            <a:ext cx="720725" cy="720725"/>
            <a:chOff x="3923" y="1979"/>
            <a:chExt cx="454" cy="454"/>
          </a:xfrm>
        </p:grpSpPr>
        <p:sp>
          <p:nvSpPr>
            <p:cNvPr id="79992" name="Oval 120"/>
            <p:cNvSpPr>
              <a:spLocks noChangeArrowheads="1"/>
            </p:cNvSpPr>
            <p:nvPr/>
          </p:nvSpPr>
          <p:spPr bwMode="auto">
            <a:xfrm>
              <a:off x="3923" y="1979"/>
              <a:ext cx="454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93" name="Text Box 121"/>
            <p:cNvSpPr txBox="1">
              <a:spLocks noChangeArrowheads="1"/>
            </p:cNvSpPr>
            <p:nvPr/>
          </p:nvSpPr>
          <p:spPr bwMode="auto">
            <a:xfrm>
              <a:off x="3923" y="208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000" dirty="0">
                  <a:latin typeface="Symbol" panose="05050102010706020507" pitchFamily="18" charset="2"/>
                  <a:ea typeface="新細明體" panose="02020500000000000000" pitchFamily="18" charset="-120"/>
                </a:rPr>
                <a:t>f</a:t>
              </a:r>
            </a:p>
          </p:txBody>
        </p:sp>
      </p:grpSp>
      <p:sp>
        <p:nvSpPr>
          <p:cNvPr id="79930" name="Rectangle 58"/>
          <p:cNvSpPr>
            <a:spLocks noGrp="1" noChangeArrowheads="1"/>
          </p:cNvSpPr>
          <p:nvPr>
            <p:ph type="title"/>
          </p:nvPr>
        </p:nvSpPr>
        <p:spPr>
          <a:xfrm>
            <a:off x="457200" y="61913"/>
            <a:ext cx="8229600" cy="6302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ea typeface="+mj-ea"/>
              </a:rPr>
              <a:t>Finite Automata with Epsilon-Transitions</a:t>
            </a:r>
          </a:p>
        </p:txBody>
      </p:sp>
      <p:grpSp>
        <p:nvGrpSpPr>
          <p:cNvPr id="79997" name="Group 125"/>
          <p:cNvGrpSpPr>
            <a:grpSpLocks/>
          </p:cNvGrpSpPr>
          <p:nvPr/>
        </p:nvGrpSpPr>
        <p:grpSpPr bwMode="auto">
          <a:xfrm>
            <a:off x="6877050" y="3644900"/>
            <a:ext cx="1150938" cy="504825"/>
            <a:chOff x="4332" y="2296"/>
            <a:chExt cx="725" cy="318"/>
          </a:xfrm>
        </p:grpSpPr>
        <p:sp>
          <p:nvSpPr>
            <p:cNvPr id="79991" name="Line 119"/>
            <p:cNvSpPr>
              <a:spLocks noChangeShapeType="1"/>
            </p:cNvSpPr>
            <p:nvPr/>
          </p:nvSpPr>
          <p:spPr bwMode="auto">
            <a:xfrm flipH="1" flipV="1">
              <a:off x="4332" y="2341"/>
              <a:ext cx="362" cy="273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95" name="Text Box 123"/>
            <p:cNvSpPr txBox="1">
              <a:spLocks noChangeArrowheads="1"/>
            </p:cNvSpPr>
            <p:nvPr/>
          </p:nvSpPr>
          <p:spPr bwMode="auto">
            <a:xfrm>
              <a:off x="4558" y="229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</a:t>
              </a:r>
              <a:r>
                <a:rPr lang="en-US" altLang="zh-TW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.</a:t>
              </a:r>
            </a:p>
          </p:txBody>
        </p:sp>
      </p:grpSp>
      <p:grpSp>
        <p:nvGrpSpPr>
          <p:cNvPr id="80001" name="Group 129"/>
          <p:cNvGrpSpPr>
            <a:grpSpLocks/>
          </p:cNvGrpSpPr>
          <p:nvPr/>
        </p:nvGrpSpPr>
        <p:grpSpPr bwMode="auto">
          <a:xfrm>
            <a:off x="6804025" y="2708275"/>
            <a:ext cx="1223963" cy="582613"/>
            <a:chOff x="4286" y="1706"/>
            <a:chExt cx="771" cy="367"/>
          </a:xfrm>
        </p:grpSpPr>
        <p:sp>
          <p:nvSpPr>
            <p:cNvPr id="79998" name="Line 126"/>
            <p:cNvSpPr>
              <a:spLocks noChangeShapeType="1"/>
            </p:cNvSpPr>
            <p:nvPr/>
          </p:nvSpPr>
          <p:spPr bwMode="auto">
            <a:xfrm flipH="1">
              <a:off x="4286" y="1706"/>
              <a:ext cx="408" cy="31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0" name="Text Box 128"/>
            <p:cNvSpPr txBox="1">
              <a:spLocks noChangeArrowheads="1"/>
            </p:cNvSpPr>
            <p:nvPr/>
          </p:nvSpPr>
          <p:spPr bwMode="auto">
            <a:xfrm>
              <a:off x="4558" y="184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-, .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80007" name="Group 135"/>
          <p:cNvGrpSpPr>
            <a:grpSpLocks/>
          </p:cNvGrpSpPr>
          <p:nvPr/>
        </p:nvGrpSpPr>
        <p:grpSpPr bwMode="auto">
          <a:xfrm>
            <a:off x="4427538" y="3284538"/>
            <a:ext cx="1727200" cy="366712"/>
            <a:chOff x="2789" y="2069"/>
            <a:chExt cx="1088" cy="231"/>
          </a:xfrm>
        </p:grpSpPr>
        <p:sp>
          <p:nvSpPr>
            <p:cNvPr id="80002" name="Line 130"/>
            <p:cNvSpPr>
              <a:spLocks noChangeShapeType="1"/>
            </p:cNvSpPr>
            <p:nvPr/>
          </p:nvSpPr>
          <p:spPr bwMode="auto">
            <a:xfrm>
              <a:off x="2789" y="2115"/>
              <a:ext cx="1088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5" name="Text Box 133"/>
            <p:cNvSpPr txBox="1">
              <a:spLocks noChangeArrowheads="1"/>
            </p:cNvSpPr>
            <p:nvPr/>
          </p:nvSpPr>
          <p:spPr bwMode="auto">
            <a:xfrm>
              <a:off x="3152" y="206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80013" name="Group 141"/>
          <p:cNvGrpSpPr>
            <a:grpSpLocks/>
          </p:cNvGrpSpPr>
          <p:nvPr/>
        </p:nvGrpSpPr>
        <p:grpSpPr bwMode="auto">
          <a:xfrm>
            <a:off x="5364163" y="3716338"/>
            <a:ext cx="936625" cy="366712"/>
            <a:chOff x="3379" y="2341"/>
            <a:chExt cx="590" cy="231"/>
          </a:xfrm>
        </p:grpSpPr>
        <p:sp>
          <p:nvSpPr>
            <p:cNvPr id="80011" name="Line 139"/>
            <p:cNvSpPr>
              <a:spLocks noChangeShapeType="1"/>
            </p:cNvSpPr>
            <p:nvPr/>
          </p:nvSpPr>
          <p:spPr bwMode="auto">
            <a:xfrm flipV="1">
              <a:off x="3833" y="2367"/>
              <a:ext cx="136" cy="181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12" name="Text Box 140"/>
            <p:cNvSpPr txBox="1">
              <a:spLocks noChangeArrowheads="1"/>
            </p:cNvSpPr>
            <p:nvPr/>
          </p:nvSpPr>
          <p:spPr bwMode="auto">
            <a:xfrm>
              <a:off x="3379" y="234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ea typeface="新細明體" panose="02020500000000000000" pitchFamily="18" charset="-120"/>
                </a:rPr>
                <a:t>+, -, .</a:t>
              </a:r>
            </a:p>
          </p:txBody>
        </p:sp>
      </p:grpSp>
      <p:grpSp>
        <p:nvGrpSpPr>
          <p:cNvPr id="80010" name="Group 138"/>
          <p:cNvGrpSpPr>
            <a:grpSpLocks/>
          </p:cNvGrpSpPr>
          <p:nvPr/>
        </p:nvGrpSpPr>
        <p:grpSpPr bwMode="auto">
          <a:xfrm>
            <a:off x="6142038" y="2757488"/>
            <a:ext cx="792162" cy="527050"/>
            <a:chOff x="3869" y="1737"/>
            <a:chExt cx="499" cy="332"/>
          </a:xfrm>
        </p:grpSpPr>
        <p:sp>
          <p:nvSpPr>
            <p:cNvPr id="80008" name="Line 136"/>
            <p:cNvSpPr>
              <a:spLocks noChangeShapeType="1"/>
            </p:cNvSpPr>
            <p:nvPr/>
          </p:nvSpPr>
          <p:spPr bwMode="auto">
            <a:xfrm>
              <a:off x="3878" y="1797"/>
              <a:ext cx="136" cy="27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9" name="Text Box 137"/>
            <p:cNvSpPr txBox="1">
              <a:spLocks noChangeArrowheads="1"/>
            </p:cNvSpPr>
            <p:nvPr/>
          </p:nvSpPr>
          <p:spPr bwMode="auto">
            <a:xfrm>
              <a:off x="3869" y="1737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3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 with Epsilon-Transitions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9" name="Text Box 146"/>
          <p:cNvSpPr txBox="1">
            <a:spLocks noChangeArrowheads="1"/>
          </p:cNvSpPr>
          <p:nvPr/>
        </p:nvSpPr>
        <p:spPr bwMode="auto">
          <a:xfrm>
            <a:off x="6300788" y="45085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7562850" y="54006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61" name="Group 65"/>
          <p:cNvGrpSpPr>
            <a:grpSpLocks/>
          </p:cNvGrpSpPr>
          <p:nvPr/>
        </p:nvGrpSpPr>
        <p:grpSpPr bwMode="auto">
          <a:xfrm>
            <a:off x="250825" y="1341438"/>
            <a:ext cx="8918575" cy="3513137"/>
            <a:chOff x="-2" y="1081"/>
            <a:chExt cx="5618" cy="2213"/>
          </a:xfrm>
        </p:grpSpPr>
        <p:grpSp>
          <p:nvGrpSpPr>
            <p:cNvPr id="62" name="Group 66"/>
            <p:cNvGrpSpPr>
              <a:grpSpLocks/>
            </p:cNvGrpSpPr>
            <p:nvPr/>
          </p:nvGrpSpPr>
          <p:grpSpPr bwMode="auto">
            <a:xfrm>
              <a:off x="3198" y="1081"/>
              <a:ext cx="816" cy="681"/>
              <a:chOff x="2010" y="1933"/>
              <a:chExt cx="816" cy="681"/>
            </a:xfrm>
          </p:grpSpPr>
          <p:grpSp>
            <p:nvGrpSpPr>
              <p:cNvPr id="100" name="Group 67"/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102" name="Oval 68"/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03" name="Line 69"/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101" name="Text Box 70"/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63" name="Group 71"/>
            <p:cNvGrpSpPr>
              <a:grpSpLocks/>
            </p:cNvGrpSpPr>
            <p:nvPr/>
          </p:nvGrpSpPr>
          <p:grpSpPr bwMode="auto">
            <a:xfrm>
              <a:off x="-2" y="1525"/>
              <a:ext cx="3925" cy="1769"/>
              <a:chOff x="-2" y="1525"/>
              <a:chExt cx="3925" cy="1769"/>
            </a:xfrm>
          </p:grpSpPr>
          <p:grpSp>
            <p:nvGrpSpPr>
              <p:cNvPr id="71" name="Group 72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78" name="Group 73"/>
                <p:cNvGrpSpPr>
                  <a:grpSpLocks/>
                </p:cNvGrpSpPr>
                <p:nvPr/>
              </p:nvGrpSpPr>
              <p:grpSpPr bwMode="auto">
                <a:xfrm>
                  <a:off x="1361" y="2016"/>
                  <a:ext cx="1240" cy="525"/>
                  <a:chOff x="1361" y="2016"/>
                  <a:chExt cx="1240" cy="525"/>
                </a:xfrm>
              </p:grpSpPr>
              <p:sp>
                <p:nvSpPr>
                  <p:cNvPr id="9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381" y="2299"/>
                    <a:ext cx="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1" y="2016"/>
                    <a:ext cx="77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新細明體" panose="02020500000000000000" pitchFamily="18" charset="-120"/>
                      </a:rPr>
                      <a:t>  </a:t>
                    </a: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新細明體" panose="02020500000000000000" pitchFamily="18" charset="-120"/>
                      </a:rPr>
                      <a:t>+ , -</a:t>
                    </a:r>
                  </a:p>
                </p:txBody>
              </p:sp>
              <p:sp>
                <p:nvSpPr>
                  <p:cNvPr id="9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042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9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7" y="2133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7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-2" y="2168"/>
                  <a:ext cx="4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start</a:t>
                  </a:r>
                </a:p>
              </p:txBody>
            </p:sp>
            <p:grpSp>
              <p:nvGrpSpPr>
                <p:cNvPr id="80" name="Group 79"/>
                <p:cNvGrpSpPr>
                  <a:grpSpLocks/>
                </p:cNvGrpSpPr>
                <p:nvPr/>
              </p:nvGrpSpPr>
              <p:grpSpPr bwMode="auto">
                <a:xfrm>
                  <a:off x="383" y="2077"/>
                  <a:ext cx="1003" cy="610"/>
                  <a:chOff x="383" y="2077"/>
                  <a:chExt cx="1003" cy="610"/>
                </a:xfrm>
              </p:grpSpPr>
              <p:sp>
                <p:nvSpPr>
                  <p:cNvPr id="91" name="Line 80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014" y="2474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2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83" y="2304"/>
                    <a:ext cx="4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3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837" y="2077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4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8" y="2158"/>
                    <a:ext cx="6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95" name="Line 84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150" y="2610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1" name="Group 85"/>
                <p:cNvGrpSpPr>
                  <a:grpSpLocks/>
                </p:cNvGrpSpPr>
                <p:nvPr/>
              </p:nvGrpSpPr>
              <p:grpSpPr bwMode="auto">
                <a:xfrm>
                  <a:off x="1338" y="1525"/>
                  <a:ext cx="2585" cy="635"/>
                  <a:chOff x="1338" y="1525"/>
                  <a:chExt cx="2585" cy="635"/>
                </a:xfrm>
              </p:grpSpPr>
              <p:sp>
                <p:nvSpPr>
                  <p:cNvPr id="8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52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8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3" y="161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4</a:t>
                    </a: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8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1706"/>
                    <a:ext cx="1996" cy="45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0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616"/>
                    <a:ext cx="9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82" name="Group 90"/>
                <p:cNvGrpSpPr>
                  <a:grpSpLocks/>
                </p:cNvGrpSpPr>
                <p:nvPr/>
              </p:nvGrpSpPr>
              <p:grpSpPr bwMode="auto">
                <a:xfrm>
                  <a:off x="1338" y="2478"/>
                  <a:ext cx="2575" cy="816"/>
                  <a:chOff x="1338" y="2478"/>
                  <a:chExt cx="2575" cy="816"/>
                </a:xfrm>
              </p:grpSpPr>
              <p:sp>
                <p:nvSpPr>
                  <p:cNvPr id="8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79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288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8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2478"/>
                    <a:ext cx="1996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2528"/>
                    <a:ext cx="99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3600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72" name="Group 95"/>
              <p:cNvGrpSpPr>
                <a:grpSpLocks/>
              </p:cNvGrpSpPr>
              <p:nvPr/>
            </p:nvGrpSpPr>
            <p:grpSpPr bwMode="auto">
              <a:xfrm>
                <a:off x="2608" y="1888"/>
                <a:ext cx="1254" cy="381"/>
                <a:chOff x="2608" y="1888"/>
                <a:chExt cx="1254" cy="381"/>
              </a:xfrm>
            </p:grpSpPr>
            <p:sp>
              <p:nvSpPr>
                <p:cNvPr id="76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608" y="1888"/>
                  <a:ext cx="726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909" y="2019"/>
                  <a:ext cx="95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000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73" name="Group 98"/>
              <p:cNvGrpSpPr>
                <a:grpSpLocks/>
              </p:cNvGrpSpPr>
              <p:nvPr/>
            </p:nvGrpSpPr>
            <p:grpSpPr bwMode="auto">
              <a:xfrm>
                <a:off x="2562" y="2242"/>
                <a:ext cx="772" cy="689"/>
                <a:chOff x="2562" y="2242"/>
                <a:chExt cx="772" cy="689"/>
              </a:xfrm>
            </p:grpSpPr>
            <p:sp>
              <p:nvSpPr>
                <p:cNvPr id="74" name="Line 99"/>
                <p:cNvSpPr>
                  <a:spLocks noChangeShapeType="1"/>
                </p:cNvSpPr>
                <p:nvPr/>
              </p:nvSpPr>
              <p:spPr bwMode="auto">
                <a:xfrm>
                  <a:off x="2562" y="2432"/>
                  <a:ext cx="772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5" name="Rectangle 100"/>
                <p:cNvSpPr>
                  <a:spLocks noChangeArrowheads="1"/>
                </p:cNvSpPr>
                <p:nvPr/>
              </p:nvSpPr>
              <p:spPr bwMode="auto">
                <a:xfrm>
                  <a:off x="2789" y="2242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TW" sz="360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64" name="Group 101"/>
            <p:cNvGrpSpPr>
              <a:grpSpLocks/>
            </p:cNvGrpSpPr>
            <p:nvPr/>
          </p:nvGrpSpPr>
          <p:grpSpPr bwMode="auto">
            <a:xfrm>
              <a:off x="3893" y="1375"/>
              <a:ext cx="1723" cy="695"/>
              <a:chOff x="3893" y="1375"/>
              <a:chExt cx="1723" cy="695"/>
            </a:xfrm>
          </p:grpSpPr>
          <p:grpSp>
            <p:nvGrpSpPr>
              <p:cNvPr id="65" name="Group 102"/>
              <p:cNvGrpSpPr>
                <a:grpSpLocks/>
              </p:cNvGrpSpPr>
              <p:nvPr/>
            </p:nvGrpSpPr>
            <p:grpSpPr bwMode="auto">
              <a:xfrm>
                <a:off x="4468" y="1480"/>
                <a:ext cx="1148" cy="590"/>
                <a:chOff x="4468" y="1480"/>
                <a:chExt cx="1148" cy="590"/>
              </a:xfrm>
            </p:grpSpPr>
            <p:sp>
              <p:nvSpPr>
                <p:cNvPr id="68" name="Oval 103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69" name="Oval 104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66" name="Line 106"/>
              <p:cNvSpPr>
                <a:spLocks noChangeShapeType="1"/>
              </p:cNvSpPr>
              <p:nvPr/>
            </p:nvSpPr>
            <p:spPr bwMode="auto">
              <a:xfrm>
                <a:off x="3893" y="177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67" name="Text Box 107"/>
              <p:cNvSpPr txBox="1">
                <a:spLocks noChangeArrowheads="1"/>
              </p:cNvSpPr>
              <p:nvPr/>
            </p:nvSpPr>
            <p:spPr bwMode="auto">
              <a:xfrm>
                <a:off x="3979" y="1375"/>
                <a:ext cx="40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grpSp>
        <p:nvGrpSpPr>
          <p:cNvPr id="104" name="Group 109"/>
          <p:cNvGrpSpPr>
            <a:grpSpLocks/>
          </p:cNvGrpSpPr>
          <p:nvPr/>
        </p:nvGrpSpPr>
        <p:grpSpPr bwMode="auto">
          <a:xfrm>
            <a:off x="7323138" y="4013200"/>
            <a:ext cx="1822450" cy="936625"/>
            <a:chOff x="4468" y="1480"/>
            <a:chExt cx="1148" cy="590"/>
          </a:xfrm>
        </p:grpSpPr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468" y="1480"/>
              <a:ext cx="1088" cy="59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4488" y="1531"/>
              <a:ext cx="1043" cy="49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07" name="Text Box 112"/>
            <p:cNvSpPr txBox="1">
              <a:spLocks noChangeArrowheads="1"/>
            </p:cNvSpPr>
            <p:nvPr/>
          </p:nvSpPr>
          <p:spPr bwMode="auto">
            <a:xfrm>
              <a:off x="4528" y="1603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6410325" y="4484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109" name="Text Box 114"/>
          <p:cNvSpPr txBox="1">
            <a:spLocks noChangeArrowheads="1"/>
          </p:cNvSpPr>
          <p:nvPr/>
        </p:nvSpPr>
        <p:spPr bwMode="auto">
          <a:xfrm>
            <a:off x="6329363" y="4100513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all symbols</a:t>
            </a:r>
          </a:p>
        </p:txBody>
      </p:sp>
      <p:grpSp>
        <p:nvGrpSpPr>
          <p:cNvPr id="110" name="Group 115"/>
          <p:cNvGrpSpPr>
            <a:grpSpLocks/>
          </p:cNvGrpSpPr>
          <p:nvPr/>
        </p:nvGrpSpPr>
        <p:grpSpPr bwMode="auto">
          <a:xfrm>
            <a:off x="7200900" y="2909888"/>
            <a:ext cx="1296988" cy="1081087"/>
            <a:chOff x="4376" y="2069"/>
            <a:chExt cx="817" cy="681"/>
          </a:xfrm>
        </p:grpSpPr>
        <p:sp>
          <p:nvSpPr>
            <p:cNvPr id="111" name="Line 116"/>
            <p:cNvSpPr>
              <a:spLocks noChangeShapeType="1"/>
            </p:cNvSpPr>
            <p:nvPr/>
          </p:nvSpPr>
          <p:spPr bwMode="auto">
            <a:xfrm>
              <a:off x="5012" y="2069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2" name="Text Box 117"/>
            <p:cNvSpPr txBox="1">
              <a:spLocks noChangeArrowheads="1"/>
            </p:cNvSpPr>
            <p:nvPr/>
          </p:nvSpPr>
          <p:spPr bwMode="auto">
            <a:xfrm>
              <a:off x="4376" y="225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…9</a:t>
              </a:r>
              <a:endPara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3" name="Group 124"/>
          <p:cNvGrpSpPr>
            <a:grpSpLocks/>
          </p:cNvGrpSpPr>
          <p:nvPr/>
        </p:nvGrpSpPr>
        <p:grpSpPr bwMode="auto">
          <a:xfrm>
            <a:off x="6227763" y="3141663"/>
            <a:ext cx="720725" cy="720725"/>
            <a:chOff x="3923" y="1979"/>
            <a:chExt cx="454" cy="454"/>
          </a:xfrm>
        </p:grpSpPr>
        <p:sp>
          <p:nvSpPr>
            <p:cNvPr id="114" name="Oval 120"/>
            <p:cNvSpPr>
              <a:spLocks noChangeArrowheads="1"/>
            </p:cNvSpPr>
            <p:nvPr/>
          </p:nvSpPr>
          <p:spPr bwMode="auto">
            <a:xfrm>
              <a:off x="3923" y="1979"/>
              <a:ext cx="454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5" name="Text Box 121"/>
            <p:cNvSpPr txBox="1">
              <a:spLocks noChangeArrowheads="1"/>
            </p:cNvSpPr>
            <p:nvPr/>
          </p:nvSpPr>
          <p:spPr bwMode="auto">
            <a:xfrm>
              <a:off x="3923" y="208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0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  <a:ea typeface="新細明體" panose="02020500000000000000" pitchFamily="18" charset="-120"/>
                </a:rPr>
                <a:t>f</a:t>
              </a:r>
            </a:p>
          </p:txBody>
        </p:sp>
      </p:grpSp>
      <p:grpSp>
        <p:nvGrpSpPr>
          <p:cNvPr id="116" name="Group 129"/>
          <p:cNvGrpSpPr>
            <a:grpSpLocks/>
          </p:cNvGrpSpPr>
          <p:nvPr/>
        </p:nvGrpSpPr>
        <p:grpSpPr bwMode="auto">
          <a:xfrm>
            <a:off x="6804025" y="2708275"/>
            <a:ext cx="1223963" cy="582613"/>
            <a:chOff x="4286" y="1706"/>
            <a:chExt cx="771" cy="367"/>
          </a:xfrm>
        </p:grpSpPr>
        <p:sp>
          <p:nvSpPr>
            <p:cNvPr id="117" name="Line 126"/>
            <p:cNvSpPr>
              <a:spLocks noChangeShapeType="1"/>
            </p:cNvSpPr>
            <p:nvPr/>
          </p:nvSpPr>
          <p:spPr bwMode="auto">
            <a:xfrm flipH="1">
              <a:off x="4286" y="1706"/>
              <a:ext cx="408" cy="31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8" name="Text Box 128"/>
            <p:cNvSpPr txBox="1">
              <a:spLocks noChangeArrowheads="1"/>
            </p:cNvSpPr>
            <p:nvPr/>
          </p:nvSpPr>
          <p:spPr bwMode="auto">
            <a:xfrm>
              <a:off x="4558" y="184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.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" name="Group 135"/>
          <p:cNvGrpSpPr>
            <a:grpSpLocks/>
          </p:cNvGrpSpPr>
          <p:nvPr/>
        </p:nvGrpSpPr>
        <p:grpSpPr bwMode="auto">
          <a:xfrm>
            <a:off x="4427538" y="3284538"/>
            <a:ext cx="1727200" cy="366712"/>
            <a:chOff x="2789" y="2069"/>
            <a:chExt cx="1088" cy="231"/>
          </a:xfrm>
        </p:grpSpPr>
        <p:sp>
          <p:nvSpPr>
            <p:cNvPr id="120" name="Line 130"/>
            <p:cNvSpPr>
              <a:spLocks noChangeShapeType="1"/>
            </p:cNvSpPr>
            <p:nvPr/>
          </p:nvSpPr>
          <p:spPr bwMode="auto">
            <a:xfrm>
              <a:off x="2789" y="2115"/>
              <a:ext cx="1088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21" name="Text Box 133"/>
            <p:cNvSpPr txBox="1">
              <a:spLocks noChangeArrowheads="1"/>
            </p:cNvSpPr>
            <p:nvPr/>
          </p:nvSpPr>
          <p:spPr bwMode="auto">
            <a:xfrm>
              <a:off x="3152" y="206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22" name="Group 141"/>
          <p:cNvGrpSpPr>
            <a:grpSpLocks/>
          </p:cNvGrpSpPr>
          <p:nvPr/>
        </p:nvGrpSpPr>
        <p:grpSpPr bwMode="auto">
          <a:xfrm>
            <a:off x="5364163" y="3716338"/>
            <a:ext cx="936625" cy="366712"/>
            <a:chOff x="3379" y="2341"/>
            <a:chExt cx="590" cy="231"/>
          </a:xfrm>
        </p:grpSpPr>
        <p:sp>
          <p:nvSpPr>
            <p:cNvPr id="123" name="Line 139"/>
            <p:cNvSpPr>
              <a:spLocks noChangeShapeType="1"/>
            </p:cNvSpPr>
            <p:nvPr/>
          </p:nvSpPr>
          <p:spPr bwMode="auto">
            <a:xfrm flipV="1">
              <a:off x="3833" y="2367"/>
              <a:ext cx="136" cy="181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24" name="Text Box 140"/>
            <p:cNvSpPr txBox="1">
              <a:spLocks noChangeArrowheads="1"/>
            </p:cNvSpPr>
            <p:nvPr/>
          </p:nvSpPr>
          <p:spPr bwMode="auto">
            <a:xfrm>
              <a:off x="3379" y="234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.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229600" cy="916375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Transition Function..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1046"/>
          <p:cNvGrpSpPr>
            <a:grpSpLocks/>
          </p:cNvGrpSpPr>
          <p:nvPr/>
        </p:nvGrpSpPr>
        <p:grpSpPr bwMode="auto">
          <a:xfrm>
            <a:off x="2743200" y="1905000"/>
            <a:ext cx="2362200" cy="1676400"/>
            <a:chOff x="1680" y="1632"/>
            <a:chExt cx="1488" cy="1056"/>
          </a:xfrm>
        </p:grpSpPr>
        <p:sp>
          <p:nvSpPr>
            <p:cNvPr id="6" name="Rectangle 1027"/>
            <p:cNvSpPr>
              <a:spLocks noChangeArrowheads="1"/>
            </p:cNvSpPr>
            <p:nvPr/>
          </p:nvSpPr>
          <p:spPr bwMode="auto">
            <a:xfrm>
              <a:off x="2112" y="1632"/>
              <a:ext cx="1056" cy="10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7" name="Line 1028"/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8" name="Line 1029"/>
            <p:cNvSpPr>
              <a:spLocks noChangeShapeType="1"/>
            </p:cNvSpPr>
            <p:nvPr/>
          </p:nvSpPr>
          <p:spPr bwMode="auto">
            <a:xfrm>
              <a:off x="2640" y="1632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" name="Text Box 1030"/>
            <p:cNvSpPr txBox="1">
              <a:spLocks noChangeArrowheads="1"/>
            </p:cNvSpPr>
            <p:nvPr/>
          </p:nvSpPr>
          <p:spPr bwMode="auto">
            <a:xfrm>
              <a:off x="2256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0" name="Text Box 1031"/>
            <p:cNvSpPr txBox="1">
              <a:spLocks noChangeArrowheads="1"/>
            </p:cNvSpPr>
            <p:nvPr/>
          </p:nvSpPr>
          <p:spPr bwMode="auto">
            <a:xfrm>
              <a:off x="2832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1" name="Text Box 1032"/>
            <p:cNvSpPr txBox="1">
              <a:spLocks noChangeArrowheads="1"/>
            </p:cNvSpPr>
            <p:nvPr/>
          </p:nvSpPr>
          <p:spPr bwMode="auto">
            <a:xfrm>
              <a:off x="1680" y="1920"/>
              <a:ext cx="138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	A	B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	A	C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	C	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047"/>
              <p:cNvSpPr txBox="1">
                <a:spLocks noChangeArrowheads="1"/>
              </p:cNvSpPr>
              <p:nvPr/>
            </p:nvSpPr>
            <p:spPr bwMode="auto">
              <a:xfrm>
                <a:off x="1447800" y="4495800"/>
                <a:ext cx="6457152" cy="1246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(B,011) =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(B,01),1) =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(B,0),1),1) =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(A,1),1) =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(B,1) = C</a:t>
                </a:r>
              </a:p>
            </p:txBody>
          </p:sp>
        </mc:Choice>
        <mc:Fallback xmlns="">
          <p:sp>
            <p:nvSpPr>
              <p:cNvPr id="12" name="Text Box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495800"/>
                <a:ext cx="6457152" cy="1246110"/>
              </a:xfrm>
              <a:prstGeom prst="rect">
                <a:avLst/>
              </a:prstGeom>
              <a:blipFill rotWithShape="0">
                <a:blip r:embed="rId2"/>
                <a:stretch>
                  <a:fillRect l="-1511" t="-2941" r="-378" b="-10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052"/>
          <p:cNvGrpSpPr>
            <a:grpSpLocks/>
          </p:cNvGrpSpPr>
          <p:nvPr/>
        </p:nvGrpSpPr>
        <p:grpSpPr bwMode="auto">
          <a:xfrm>
            <a:off x="3276600" y="4343400"/>
            <a:ext cx="3695700" cy="685800"/>
            <a:chOff x="2088" y="2736"/>
            <a:chExt cx="2328" cy="432"/>
          </a:xfrm>
        </p:grpSpPr>
        <p:sp>
          <p:nvSpPr>
            <p:cNvPr id="14" name="Oval 1048"/>
            <p:cNvSpPr>
              <a:spLocks noChangeArrowheads="1"/>
            </p:cNvSpPr>
            <p:nvPr/>
          </p:nvSpPr>
          <p:spPr bwMode="auto">
            <a:xfrm>
              <a:off x="2088" y="2736"/>
              <a:ext cx="720" cy="4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" name="Oval 1049"/>
            <p:cNvSpPr>
              <a:spLocks noChangeArrowheads="1"/>
            </p:cNvSpPr>
            <p:nvPr/>
          </p:nvSpPr>
          <p:spPr bwMode="auto">
            <a:xfrm>
              <a:off x="3456" y="2736"/>
              <a:ext cx="960" cy="4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16" name="AutoShape 1051"/>
            <p:cNvCxnSpPr>
              <a:cxnSpLocks noChangeShapeType="1"/>
              <a:stCxn id="14" idx="0"/>
              <a:endCxn id="15" idx="0"/>
            </p:cNvCxnSpPr>
            <p:nvPr/>
          </p:nvCxnSpPr>
          <p:spPr bwMode="auto">
            <a:xfrm rot="5400000" flipV="1">
              <a:off x="3191" y="1993"/>
              <a:ext cx="1" cy="148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062"/>
          <p:cNvGrpSpPr>
            <a:grpSpLocks/>
          </p:cNvGrpSpPr>
          <p:nvPr/>
        </p:nvGrpSpPr>
        <p:grpSpPr bwMode="auto">
          <a:xfrm>
            <a:off x="2235200" y="4419600"/>
            <a:ext cx="4495800" cy="1676400"/>
            <a:chOff x="1408" y="2784"/>
            <a:chExt cx="2832" cy="1056"/>
          </a:xfrm>
        </p:grpSpPr>
        <p:sp>
          <p:nvSpPr>
            <p:cNvPr id="18" name="Oval 1050"/>
            <p:cNvSpPr>
              <a:spLocks noChangeArrowheads="1"/>
            </p:cNvSpPr>
            <p:nvPr/>
          </p:nvSpPr>
          <p:spPr bwMode="auto">
            <a:xfrm>
              <a:off x="3664" y="2784"/>
              <a:ext cx="57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" name="Freeform 1056"/>
            <p:cNvSpPr>
              <a:spLocks/>
            </p:cNvSpPr>
            <p:nvPr/>
          </p:nvSpPr>
          <p:spPr bwMode="auto">
            <a:xfrm>
              <a:off x="1440" y="3120"/>
              <a:ext cx="2416" cy="720"/>
            </a:xfrm>
            <a:custGeom>
              <a:avLst/>
              <a:gdLst>
                <a:gd name="T0" fmla="*/ 2416 w 2416"/>
                <a:gd name="T1" fmla="*/ 0 h 720"/>
                <a:gd name="T2" fmla="*/ 1648 w 2416"/>
                <a:gd name="T3" fmla="*/ 576 h 720"/>
                <a:gd name="T4" fmla="*/ 400 w 2416"/>
                <a:gd name="T5" fmla="*/ 720 h 720"/>
                <a:gd name="T6" fmla="*/ 64 w 2416"/>
                <a:gd name="T7" fmla="*/ 576 h 720"/>
                <a:gd name="T8" fmla="*/ 16 w 2416"/>
                <a:gd name="T9" fmla="*/ 52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720">
                  <a:moveTo>
                    <a:pt x="2416" y="0"/>
                  </a:moveTo>
                  <a:cubicBezTo>
                    <a:pt x="2200" y="228"/>
                    <a:pt x="1984" y="456"/>
                    <a:pt x="1648" y="576"/>
                  </a:cubicBezTo>
                  <a:cubicBezTo>
                    <a:pt x="1312" y="696"/>
                    <a:pt x="664" y="720"/>
                    <a:pt x="400" y="720"/>
                  </a:cubicBezTo>
                  <a:cubicBezTo>
                    <a:pt x="136" y="720"/>
                    <a:pt x="128" y="608"/>
                    <a:pt x="64" y="576"/>
                  </a:cubicBezTo>
                  <a:cubicBezTo>
                    <a:pt x="0" y="544"/>
                    <a:pt x="24" y="536"/>
                    <a:pt x="16" y="52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" name="Line 1058"/>
            <p:cNvSpPr>
              <a:spLocks noChangeShapeType="1"/>
            </p:cNvSpPr>
            <p:nvPr/>
          </p:nvSpPr>
          <p:spPr bwMode="auto">
            <a:xfrm flipH="1" flipV="1">
              <a:off x="1408" y="3504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21" name="Group 1064"/>
          <p:cNvGrpSpPr>
            <a:grpSpLocks/>
          </p:cNvGrpSpPr>
          <p:nvPr/>
        </p:nvGrpSpPr>
        <p:grpSpPr bwMode="auto">
          <a:xfrm>
            <a:off x="1803400" y="5105400"/>
            <a:ext cx="1981200" cy="609600"/>
            <a:chOff x="1136" y="3216"/>
            <a:chExt cx="1248" cy="384"/>
          </a:xfrm>
        </p:grpSpPr>
        <p:sp>
          <p:nvSpPr>
            <p:cNvPr id="22" name="Oval 1059"/>
            <p:cNvSpPr>
              <a:spLocks noChangeArrowheads="1"/>
            </p:cNvSpPr>
            <p:nvPr/>
          </p:nvSpPr>
          <p:spPr bwMode="auto">
            <a:xfrm>
              <a:off x="1136" y="3264"/>
              <a:ext cx="57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" name="Freeform 1060"/>
            <p:cNvSpPr>
              <a:spLocks/>
            </p:cNvSpPr>
            <p:nvPr/>
          </p:nvSpPr>
          <p:spPr bwMode="auto">
            <a:xfrm>
              <a:off x="1440" y="3216"/>
              <a:ext cx="848" cy="56"/>
            </a:xfrm>
            <a:custGeom>
              <a:avLst/>
              <a:gdLst>
                <a:gd name="T0" fmla="*/ 32 w 848"/>
                <a:gd name="T1" fmla="*/ 48 h 56"/>
                <a:gd name="T2" fmla="*/ 80 w 848"/>
                <a:gd name="T3" fmla="*/ 48 h 56"/>
                <a:gd name="T4" fmla="*/ 512 w 848"/>
                <a:gd name="T5" fmla="*/ 0 h 56"/>
                <a:gd name="T6" fmla="*/ 848 w 848"/>
                <a:gd name="T7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56">
                  <a:moveTo>
                    <a:pt x="32" y="48"/>
                  </a:moveTo>
                  <a:cubicBezTo>
                    <a:pt x="16" y="52"/>
                    <a:pt x="0" y="56"/>
                    <a:pt x="80" y="48"/>
                  </a:cubicBezTo>
                  <a:cubicBezTo>
                    <a:pt x="160" y="40"/>
                    <a:pt x="384" y="0"/>
                    <a:pt x="512" y="0"/>
                  </a:cubicBezTo>
                  <a:cubicBezTo>
                    <a:pt x="640" y="0"/>
                    <a:pt x="744" y="24"/>
                    <a:pt x="848" y="4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" name="Line 1061"/>
            <p:cNvSpPr>
              <a:spLocks noChangeShapeType="1"/>
            </p:cNvSpPr>
            <p:nvPr/>
          </p:nvSpPr>
          <p:spPr bwMode="auto">
            <a:xfrm>
              <a:off x="2288" y="3264"/>
              <a:ext cx="96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1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1596249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nondeterministic finite automaton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has the ability to be in several states at once.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Transitions from a state on an input symbol can be to any set of states.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285531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This NFA accepts only those strings that end in 01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Running in “parallel threads” for string 1100101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0" y="4912710"/>
            <a:ext cx="3810000" cy="114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434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05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Language of an NFA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3702" y="1371600"/>
            <a:ext cx="822549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An NFA accepts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w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if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there exists at least one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path from the start state to an accepting (or final) state that is labeled by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w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L(N) = { w | </a:t>
            </a:r>
            <a:r>
              <a: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itchFamily="28" charset="0"/>
                <a:ea typeface="+mn-ea"/>
                <a:cs typeface="Tahoma" pitchFamily="28" charset="0"/>
              </a:rPr>
              <a:t>δ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(q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0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,w)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∩ F ≠ </a:t>
            </a:r>
            <a:r>
              <a:rPr kumimoji="0" lang="el-G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Φ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34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r>
                  <a:rPr lang="en-US" sz="2800" u="sng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(q,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8" charset="2"/>
                  </a:rPr>
                  <a:t>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{q}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u="sng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Induction:</a:t>
                </a:r>
                <a:r>
                  <a:rPr lang="en-US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 is a string where </a:t>
                </a:r>
                <a:r>
                  <a:rPr lang="en-US" alt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</a:t>
                </a:r>
                <a:r>
                  <a:rPr lang="en-US" altLang="en-US" sz="28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r>
                  <a:rPr lang="en-US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r>
                  <a:rPr lang="en-US" sz="24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kern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q,x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{p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400" i="1" kern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kern="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endParaRPr lang="en-US" sz="2400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4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400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1" kern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b="0" i="1" kern="0" baseline="-2500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sz="2400" i="1" kern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kern="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endParaRPr lang="en-US" sz="2400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(q, w) ={r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sz="2400" i="1" kern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kern="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457200" lvl="1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None/>
                </a:pPr>
                <a:endParaRPr lang="en-US" sz="2400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i="1" kern="0" dirty="0">
                  <a:solidFill>
                    <a:srgbClr val="000000"/>
                  </a:solidFill>
                  <a:latin typeface="Arial"/>
                </a:endParaRP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kern="0" dirty="0">
                  <a:solidFill>
                    <a:srgbClr val="000000"/>
                  </a:solidFill>
                  <a:latin typeface="Arial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Extended transition function for NFA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Given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N = {Q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l-GR" sz="2800" u="sng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800" u="sng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kern="0" dirty="0">
              <a:solidFill>
                <a:srgbClr val="000000"/>
              </a:solidFill>
              <a:latin typeface="Lucida Grande" pitchFamily="28" charset="0"/>
              <a:cs typeface="Tahoma" pitchFamily="28" charset="0"/>
            </a:endParaRP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 charset="0"/>
              </a:rPr>
              <a:t>∩F</a:t>
            </a:r>
            <a:r>
              <a:rPr lang="en-US" sz="2400" kern="0" baseline="-25000" dirty="0">
                <a:solidFill>
                  <a:srgbClr val="000000"/>
                </a:solidFill>
                <a:latin typeface="Arial"/>
                <a:cs typeface="Arial" charset="0"/>
              </a:rPr>
              <a:t>N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 charset="0"/>
              </a:rPr>
              <a:t>≠</a:t>
            </a:r>
            <a:r>
              <a:rPr lang="el-GR" sz="2400" kern="0" dirty="0">
                <a:solidFill>
                  <a:srgbClr val="000000"/>
                </a:solidFill>
                <a:latin typeface="Arial"/>
                <a:cs typeface="Arial" charset="0"/>
              </a:rPr>
              <a:t>Φ</a:t>
            </a: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itchFamily="28" charset="2"/>
              <a:buChar char="n"/>
            </a:pP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l-GR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(p,a)</a:t>
            </a:r>
            <a:endParaRPr lang="en-US" kern="0" dirty="0">
              <a:solidFill>
                <a:srgbClr val="000000"/>
              </a:solidFill>
              <a:latin typeface="Lucida Grande" pitchFamily="28" charset="0"/>
              <a:cs typeface="Tahoma" pitchFamily="2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NFA to DFA by Subset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95600" y="47244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p in s</a:t>
            </a:r>
          </a:p>
        </p:txBody>
      </p:sp>
    </p:spTree>
    <p:extLst>
      <p:ext uri="{BB962C8B-B14F-4D97-AF65-F5344CB8AC3E}">
        <p14:creationId xmlns:p14="http://schemas.microsoft.com/office/powerpoint/2010/main" val="303725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 to DFA construction: Example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6600"/>
                </a:solidFill>
              </a:rPr>
              <a:t>NFA:</a:t>
            </a:r>
            <a:endParaRPr lang="en-US" sz="2000" b="1" dirty="0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70495"/>
              </p:ext>
            </p:extLst>
          </p:nvPr>
        </p:nvGraphicFramePr>
        <p:xfrm>
          <a:off x="381000" y="3962400"/>
          <a:ext cx="2438400" cy="1899344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60725" y="230996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hlink"/>
                </a:solidFill>
              </a:rPr>
              <a:t>DFA: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32789"/>
              </p:ext>
            </p:extLst>
          </p:nvPr>
        </p:nvGraphicFramePr>
        <p:xfrm>
          <a:off x="2966303" y="2895600"/>
          <a:ext cx="3059952" cy="3261360"/>
        </p:xfrm>
        <a:graphic>
          <a:graphicData uri="http://schemas.openxmlformats.org/drawingml/2006/table">
            <a:tbl>
              <a:tblPr/>
              <a:tblGrid>
                <a:gridCol w="101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-62284" y="4609015"/>
            <a:ext cx="457200" cy="151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797175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97575" y="5623619"/>
            <a:ext cx="2463047" cy="33855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600" dirty="0"/>
              <a:t>Determine transitions</a:t>
            </a:r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6041607" y="4371084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52239"/>
              </p:ext>
            </p:extLst>
          </p:nvPr>
        </p:nvGraphicFramePr>
        <p:xfrm>
          <a:off x="6324992" y="3014041"/>
          <a:ext cx="2819400" cy="1636285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15133" y="360230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3103446" y="4114035"/>
            <a:ext cx="2937996" cy="1666925"/>
            <a:chOff x="1872" y="2912"/>
            <a:chExt cx="1742" cy="976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86" y="2912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86" y="3107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438316" y="1566242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6248400" y="1198216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 dirty="0"/>
              <a:t>Idea:</a:t>
            </a:r>
            <a:r>
              <a:rPr lang="en-US" sz="1400" dirty="0"/>
              <a:t> To avoid enumerating all of </a:t>
            </a:r>
            <a:br>
              <a:rPr lang="en-US" sz="1400" dirty="0"/>
            </a:br>
            <a:r>
              <a:rPr lang="en-US" sz="1400" dirty="0"/>
              <a:t>	power set, do </a:t>
            </a:r>
            <a:br>
              <a:rPr lang="en-US" sz="1400" dirty="0"/>
            </a:br>
            <a:r>
              <a:rPr lang="en-US" sz="1400" dirty="0"/>
              <a:t>	“lazy creation of states”</a:t>
            </a:r>
            <a:endParaRPr lang="en-US" dirty="0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4056096" y="3033929"/>
            <a:ext cx="2023878" cy="3227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97575" y="5861744"/>
            <a:ext cx="2739789" cy="5847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2.        Retain only those states </a:t>
            </a:r>
            <a:br>
              <a:rPr lang="en-US" sz="1600"/>
            </a:br>
            <a:r>
              <a:rPr lang="en-US" sz="1600"/>
              <a:t>	reachable from {q</a:t>
            </a:r>
            <a:r>
              <a:rPr lang="en-US" sz="1600" baseline="-25000"/>
              <a:t>0</a:t>
            </a:r>
            <a:r>
              <a:rPr lang="en-US" sz="1600"/>
              <a:t>}</a:t>
            </a:r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97575" y="5318819"/>
            <a:ext cx="3195875" cy="33855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 dirty="0"/>
              <a:t>0.	Enumerate all possible subsets</a:t>
            </a:r>
          </a:p>
        </p:txBody>
      </p:sp>
    </p:spTree>
    <p:extLst>
      <p:ext uri="{BB962C8B-B14F-4D97-AF65-F5344CB8AC3E}">
        <p14:creationId xmlns:p14="http://schemas.microsoft.com/office/powerpoint/2010/main" val="40527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114" y="6248400"/>
            <a:ext cx="1905000" cy="457200"/>
          </a:xfrm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</a:rPr>
              <a:t>NFA to DFA: Repeating the example using </a:t>
            </a:r>
            <a:r>
              <a:rPr lang="en-US" sz="3600" b="1" i="1" dirty="0">
                <a:solidFill>
                  <a:schemeClr val="tx1"/>
                </a:solidFill>
              </a:rPr>
              <a:t>LAZY CREATION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539" y="1309688"/>
            <a:ext cx="7772400" cy="4114800"/>
          </a:xfrm>
        </p:spPr>
        <p:txBody>
          <a:bodyPr/>
          <a:lstStyle/>
          <a:p>
            <a:pPr eaLnBrk="1" hangingPunct="1"/>
            <a:r>
              <a:rPr lang="en-US" sz="2000" i="1" dirty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7514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8914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3314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2314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2639" y="30622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8614" y="28829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4314" y="2667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5314" y="31861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114" y="3338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8439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114" y="31242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2714" y="23336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9973"/>
              </p:ext>
            </p:extLst>
          </p:nvPr>
        </p:nvGraphicFramePr>
        <p:xfrm>
          <a:off x="285064" y="3869029"/>
          <a:ext cx="2667000" cy="146304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4914" y="2362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5914" y="24384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762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114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89700"/>
              </p:ext>
            </p:extLst>
          </p:nvPr>
        </p:nvGraphicFramePr>
        <p:xfrm>
          <a:off x="3345763" y="3396739"/>
          <a:ext cx="2882901" cy="1672748"/>
        </p:xfrm>
        <a:graphic>
          <a:graphicData uri="http://schemas.openxmlformats.org/drawingml/2006/table">
            <a:tbl>
              <a:tblPr/>
              <a:tblGrid>
                <a:gridCol w="96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711014" y="1460384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5066614" y="5211862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/>
              <a:t>Main Idea:</a:t>
            </a:r>
            <a:r>
              <a:rPr lang="en-US" sz="2000" dirty="0"/>
              <a:t>  </a:t>
            </a:r>
          </a:p>
          <a:p>
            <a:r>
              <a:rPr lang="en-US" sz="2000" dirty="0"/>
              <a:t>	Introduce states as you go</a:t>
            </a:r>
          </a:p>
          <a:p>
            <a:r>
              <a:rPr lang="en-US" sz="2000" dirty="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237815" y="4297462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80944" y="4748506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3236</TotalTime>
  <Words>2673</Words>
  <Application>Microsoft Office PowerPoint</Application>
  <PresentationFormat>On-screen Show (4:3)</PresentationFormat>
  <Paragraphs>513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ＭＳ Ｐゴシック</vt:lpstr>
      <vt:lpstr>PMingLiU</vt:lpstr>
      <vt:lpstr>PMingLiU</vt:lpstr>
      <vt:lpstr>Arial</vt:lpstr>
      <vt:lpstr>Calibri</vt:lpstr>
      <vt:lpstr>Calibri Light</vt:lpstr>
      <vt:lpstr>Cambria Math</vt:lpstr>
      <vt:lpstr>DFKai-SB</vt:lpstr>
      <vt:lpstr>Lucida Grande</vt:lpstr>
      <vt:lpstr>Lucida Sans Unicode</vt:lpstr>
      <vt:lpstr>Symbol</vt:lpstr>
      <vt:lpstr>Tahoma</vt:lpstr>
      <vt:lpstr>Times New Roman</vt:lpstr>
      <vt:lpstr>Wingdings</vt:lpstr>
      <vt:lpstr>Retrospect</vt:lpstr>
      <vt:lpstr>Equation</vt:lpstr>
      <vt:lpstr>Theory of Computing SE-312</vt:lpstr>
      <vt:lpstr>Extended Transition Function</vt:lpstr>
      <vt:lpstr>Extended Transition Function..</vt:lpstr>
      <vt:lpstr>NFA</vt:lpstr>
      <vt:lpstr>Language of an NFA</vt:lpstr>
      <vt:lpstr>Extended transition function for NFA</vt:lpstr>
      <vt:lpstr>NFA to DFA by Subset Construction</vt:lpstr>
      <vt:lpstr>NFA to DFA construction: Example</vt:lpstr>
      <vt:lpstr>NFA to DFA: Repeating the example using LAZY CREATION</vt:lpstr>
      <vt:lpstr>FA with -Transitions </vt:lpstr>
      <vt:lpstr>-Transitions</vt:lpstr>
      <vt:lpstr>Example # 1: -NFA </vt:lpstr>
      <vt:lpstr>Formal Notation for an e-NFA</vt:lpstr>
      <vt:lpstr>Example #2: -NFA.. </vt:lpstr>
      <vt:lpstr>Epsilon-Closures </vt:lpstr>
      <vt:lpstr>Epsilon-Closures </vt:lpstr>
      <vt:lpstr>Extended Transitions &amp; Languages for e-NFA’s</vt:lpstr>
      <vt:lpstr>Extended Transitions &amp; Languages for e-NFA’s..</vt:lpstr>
      <vt:lpstr>FA with e-transition</vt:lpstr>
      <vt:lpstr>Eliminating e-Transitions</vt:lpstr>
      <vt:lpstr>Eliminating e-Transitions..</vt:lpstr>
      <vt:lpstr>Eliminating e-Transitions..</vt:lpstr>
      <vt:lpstr>Finite Automata with Epsilon-Transitions</vt:lpstr>
      <vt:lpstr>Finite Automata with Epsilon-Transitions</vt:lpstr>
      <vt:lpstr>Finite Automata with Epsilon-Transitions</vt:lpstr>
      <vt:lpstr>Finite Automata with Epsilon-Transitions</vt:lpstr>
      <vt:lpstr>Finite Automata with Epsilon-Transitions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Computing</dc:title>
  <dc:creator>Naushin</dc:creator>
  <cp:lastModifiedBy>iit</cp:lastModifiedBy>
  <cp:revision>160</cp:revision>
  <dcterms:created xsi:type="dcterms:W3CDTF">2006-08-16T00:00:00Z</dcterms:created>
  <dcterms:modified xsi:type="dcterms:W3CDTF">2022-12-07T09:36:01Z</dcterms:modified>
</cp:coreProperties>
</file>