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8" r:id="rId1"/>
  </p:sldMasterIdLst>
  <p:notesMasterIdLst>
    <p:notesMasterId r:id="rId29"/>
  </p:notesMasterIdLst>
  <p:sldIdLst>
    <p:sldId id="256" r:id="rId2"/>
    <p:sldId id="257" r:id="rId3"/>
    <p:sldId id="258" r:id="rId4"/>
    <p:sldId id="267" r:id="rId5"/>
    <p:sldId id="288" r:id="rId6"/>
    <p:sldId id="275" r:id="rId7"/>
    <p:sldId id="278" r:id="rId8"/>
    <p:sldId id="279" r:id="rId9"/>
    <p:sldId id="282" r:id="rId10"/>
    <p:sldId id="280" r:id="rId11"/>
    <p:sldId id="274" r:id="rId12"/>
    <p:sldId id="273" r:id="rId13"/>
    <p:sldId id="276" r:id="rId14"/>
    <p:sldId id="277" r:id="rId15"/>
    <p:sldId id="295" r:id="rId16"/>
    <p:sldId id="287" r:id="rId17"/>
    <p:sldId id="286" r:id="rId18"/>
    <p:sldId id="291" r:id="rId19"/>
    <p:sldId id="292" r:id="rId20"/>
    <p:sldId id="283" r:id="rId21"/>
    <p:sldId id="289" r:id="rId22"/>
    <p:sldId id="260" r:id="rId23"/>
    <p:sldId id="293" r:id="rId24"/>
    <p:sldId id="294" r:id="rId25"/>
    <p:sldId id="261" r:id="rId26"/>
    <p:sldId id="296" r:id="rId27"/>
    <p:sldId id="26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3F4BB8-EAED-53F5-E506-31AF04C8957A}" v="421" dt="2024-05-06T00:00:28.669"/>
    <p1510:client id="{1A392A09-FF66-6AFD-96ED-4F5876020386}" v="1130" dt="2024-05-07T19:10:36.113"/>
    <p1510:client id="{2572A5B3-B1A4-BD16-2413-009AA7513F2D}" v="17" dt="2024-05-07T23:28:17.470"/>
    <p1510:client id="{2596BD9D-EE00-959F-0FD8-F94BAE62CCDC}" v="21" dt="2024-05-06T19:19:01.523"/>
    <p1510:client id="{2B76780B-1A31-5A8A-7E7F-FABBE923DD50}" v="478" dt="2024-05-07T23:41:45.040"/>
    <p1510:client id="{2D872863-B2C7-BDF4-79F0-A0B7476B2A9C}" v="42" dt="2024-05-06T14:54:32.634"/>
    <p1510:client id="{34E16B82-401D-5CD5-0930-4AE8A7583B64}" v="80" dt="2024-05-07T20:09:17.407"/>
    <p1510:client id="{56283CE0-3B9F-43C4-8339-17BCB578987E}" v="2" dt="2024-05-06T23:33:31.560"/>
    <p1510:client id="{5CA16F9D-10BA-F6DF-74EB-F8AD26F0896E}" v="43" dt="2024-05-07T19:43:15.242"/>
    <p1510:client id="{60B89CED-4EC7-EBD9-34BC-CA1F7B0853DB}" v="3" dt="2024-05-07T13:43:51.599"/>
    <p1510:client id="{81919F82-6C8B-26BD-9F76-C99DD6A3527C}" v="952" dt="2024-05-06T06:37:37.393"/>
    <p1510:client id="{89B1C656-81AB-41DA-2996-23582CF96293}" v="841" dt="2024-05-07T01:58:00.251"/>
    <p1510:client id="{9C20EC04-6E6E-C4AC-7119-23979D2AB4D6}" v="350" dt="2024-05-07T23:37:21.889"/>
    <p1510:client id="{9E7F6F67-517E-3315-5E8C-A87890CAD400}" v="3" dt="2024-05-06T21:24:39.358"/>
    <p1510:client id="{9F8B2D6F-8827-AFB6-A8B3-02778F37429B}" v="862" dt="2024-05-06T16:10:47.277"/>
    <p1510:client id="{A1EE7152-6E89-EEC6-0DE0-DE39D4779074}" v="1897" dt="2024-05-06T22:12:47.003"/>
    <p1510:client id="{A5B7659F-88A7-B965-B981-E9238A44223F}" v="7" dt="2024-05-06T15:33:30.928"/>
    <p1510:client id="{A64274CA-789F-D56B-0E9E-C16B870612FC}" v="88" dt="2024-05-07T22:18:44.173"/>
    <p1510:client id="{B7C6D07B-9A53-319B-BC7E-79B7B301D383}" v="298" dt="2024-05-07T23:55:37.721"/>
    <p1510:client id="{C6097186-A502-7280-48CC-B65FCAE42218}" v="174" dt="2024-05-06T19:55:55.557"/>
    <p1510:client id="{CAD724E4-FC61-3114-5352-540EAE17B2C0}" v="60" dt="2024-05-06T14:18:39.119"/>
    <p1510:client id="{E101E548-FF68-403A-967B-4A63FAAB314E}" v="14" dt="2024-05-06T18:05:38.3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720DCA-98A9-4CB5-B0F9-7ABA0AC3730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C0917B5-EBBD-4EBB-AF5D-E9FCFDF20B84}">
      <dgm:prSet/>
      <dgm:spPr/>
      <dgm:t>
        <a:bodyPr/>
        <a:lstStyle/>
        <a:p>
          <a:pPr>
            <a:lnSpc>
              <a:spcPct val="100000"/>
            </a:lnSpc>
          </a:pPr>
          <a:r>
            <a:rPr lang="en-US" baseline="0"/>
            <a:t>Out data examination shows that our data has a lot of outliers for some of the metric variables, and it also shows that the categorical variables are sometimes very unevenly represented.</a:t>
          </a:r>
          <a:endParaRPr lang="en-US"/>
        </a:p>
      </dgm:t>
    </dgm:pt>
    <dgm:pt modelId="{E8AF9F02-F9CA-4DB7-839E-9F50F5BDDCC1}" type="parTrans" cxnId="{8DEA2A8A-EF56-466E-B8D6-51913092290D}">
      <dgm:prSet/>
      <dgm:spPr/>
      <dgm:t>
        <a:bodyPr/>
        <a:lstStyle/>
        <a:p>
          <a:endParaRPr lang="en-US"/>
        </a:p>
      </dgm:t>
    </dgm:pt>
    <dgm:pt modelId="{7A0BFEFA-D767-4C84-91F3-F5CD3117B915}" type="sibTrans" cxnId="{8DEA2A8A-EF56-466E-B8D6-51913092290D}">
      <dgm:prSet/>
      <dgm:spPr/>
      <dgm:t>
        <a:bodyPr/>
        <a:lstStyle/>
        <a:p>
          <a:endParaRPr lang="en-US"/>
        </a:p>
      </dgm:t>
    </dgm:pt>
    <dgm:pt modelId="{84E8830B-FEDC-4C57-8DE4-62AEC3FD792B}">
      <dgm:prSet/>
      <dgm:spPr/>
      <dgm:t>
        <a:bodyPr/>
        <a:lstStyle/>
        <a:p>
          <a:pPr>
            <a:lnSpc>
              <a:spcPct val="100000"/>
            </a:lnSpc>
          </a:pPr>
          <a:r>
            <a:rPr lang="en-US" baseline="0"/>
            <a:t>The factor analysis shows the metric variables </a:t>
          </a:r>
          <a:r>
            <a:rPr lang="en-US" baseline="0">
              <a:latin typeface="Bembo"/>
            </a:rPr>
            <a:t>can</a:t>
          </a:r>
          <a:r>
            <a:rPr lang="en-US" baseline="0"/>
            <a:t> be reduced to three factors; telling us something about duration information, node information, and tumor size information.</a:t>
          </a:r>
          <a:endParaRPr lang="en-US"/>
        </a:p>
      </dgm:t>
    </dgm:pt>
    <dgm:pt modelId="{4216C4CF-648A-48D2-A14A-153F5CACE154}" type="parTrans" cxnId="{B439B822-E0EE-49A5-BD0F-5CC127B3F464}">
      <dgm:prSet/>
      <dgm:spPr/>
      <dgm:t>
        <a:bodyPr/>
        <a:lstStyle/>
        <a:p>
          <a:endParaRPr lang="en-US"/>
        </a:p>
      </dgm:t>
    </dgm:pt>
    <dgm:pt modelId="{5D5D3AFF-303E-42CC-A1D8-5069E531CF69}" type="sibTrans" cxnId="{B439B822-E0EE-49A5-BD0F-5CC127B3F464}">
      <dgm:prSet/>
      <dgm:spPr/>
      <dgm:t>
        <a:bodyPr/>
        <a:lstStyle/>
        <a:p>
          <a:endParaRPr lang="en-US"/>
        </a:p>
      </dgm:t>
    </dgm:pt>
    <dgm:pt modelId="{EBFDE14B-9A41-4170-89B1-88E04CF7D6F4}">
      <dgm:prSet/>
      <dgm:spPr/>
      <dgm:t>
        <a:bodyPr/>
        <a:lstStyle/>
        <a:p>
          <a:pPr rtl="0">
            <a:lnSpc>
              <a:spcPct val="100000"/>
            </a:lnSpc>
          </a:pPr>
          <a:r>
            <a:rPr lang="en-US" baseline="0"/>
            <a:t>The logistic regression model, created with stepwise regression, shows </a:t>
          </a:r>
          <a:r>
            <a:rPr lang="en-US" baseline="0">
              <a:latin typeface="Bembo"/>
            </a:rPr>
            <a:t>which variables</a:t>
          </a:r>
          <a:r>
            <a:rPr lang="en-US" baseline="0"/>
            <a:t> can significantly predict </a:t>
          </a:r>
          <a:r>
            <a:rPr lang="en-US" baseline="0">
              <a:latin typeface="Bembo"/>
            </a:rPr>
            <a:t>fatality. However</a:t>
          </a:r>
          <a:r>
            <a:rPr lang="en-US" baseline="0"/>
            <a:t>, our accuracy is not too high, leaving room for improvement in the future.</a:t>
          </a:r>
          <a:endParaRPr lang="en-US"/>
        </a:p>
      </dgm:t>
    </dgm:pt>
    <dgm:pt modelId="{6FFBD80A-9A53-4826-8516-116C0C9E4698}" type="parTrans" cxnId="{E34CFDC7-BD3A-42C7-932B-B9836C3753E0}">
      <dgm:prSet/>
      <dgm:spPr/>
      <dgm:t>
        <a:bodyPr/>
        <a:lstStyle/>
        <a:p>
          <a:endParaRPr lang="en-US"/>
        </a:p>
      </dgm:t>
    </dgm:pt>
    <dgm:pt modelId="{941D82EE-A7A6-419D-96F9-8B5FD6B3B811}" type="sibTrans" cxnId="{E34CFDC7-BD3A-42C7-932B-B9836C3753E0}">
      <dgm:prSet/>
      <dgm:spPr/>
      <dgm:t>
        <a:bodyPr/>
        <a:lstStyle/>
        <a:p>
          <a:endParaRPr lang="en-US"/>
        </a:p>
      </dgm:t>
    </dgm:pt>
    <dgm:pt modelId="{A2953199-FCD5-4016-858F-6BFD463ADC30}" type="pres">
      <dgm:prSet presAssocID="{18720DCA-98A9-4CB5-B0F9-7ABA0AC3730D}" presName="root" presStyleCnt="0">
        <dgm:presLayoutVars>
          <dgm:dir/>
          <dgm:resizeHandles val="exact"/>
        </dgm:presLayoutVars>
      </dgm:prSet>
      <dgm:spPr/>
    </dgm:pt>
    <dgm:pt modelId="{34C0FEBE-5995-46B5-9374-030C520859B1}" type="pres">
      <dgm:prSet presAssocID="{6C0917B5-EBBD-4EBB-AF5D-E9FCFDF20B84}" presName="compNode" presStyleCnt="0"/>
      <dgm:spPr/>
    </dgm:pt>
    <dgm:pt modelId="{262FD46E-8CDC-4AE6-902A-7DA46ACBD6AD}" type="pres">
      <dgm:prSet presAssocID="{6C0917B5-EBBD-4EBB-AF5D-E9FCFDF20B84}" presName="bgRect" presStyleLbl="bgShp" presStyleIdx="0" presStyleCnt="3"/>
      <dgm:spPr/>
    </dgm:pt>
    <dgm:pt modelId="{EDB25067-BD86-485D-8A1E-473AB55CCEC7}" type="pres">
      <dgm:prSet presAssocID="{6C0917B5-EBBD-4EBB-AF5D-E9FCFDF20B8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91E065DF-D542-4A24-941E-3B0BF2BE49F1}" type="pres">
      <dgm:prSet presAssocID="{6C0917B5-EBBD-4EBB-AF5D-E9FCFDF20B84}" presName="spaceRect" presStyleCnt="0"/>
      <dgm:spPr/>
    </dgm:pt>
    <dgm:pt modelId="{D53A8B59-A601-47D6-9207-471857BA11FA}" type="pres">
      <dgm:prSet presAssocID="{6C0917B5-EBBD-4EBB-AF5D-E9FCFDF20B84}" presName="parTx" presStyleLbl="revTx" presStyleIdx="0" presStyleCnt="3">
        <dgm:presLayoutVars>
          <dgm:chMax val="0"/>
          <dgm:chPref val="0"/>
        </dgm:presLayoutVars>
      </dgm:prSet>
      <dgm:spPr/>
    </dgm:pt>
    <dgm:pt modelId="{94E22F6D-022C-453E-B5F7-D84094B99771}" type="pres">
      <dgm:prSet presAssocID="{7A0BFEFA-D767-4C84-91F3-F5CD3117B915}" presName="sibTrans" presStyleCnt="0"/>
      <dgm:spPr/>
    </dgm:pt>
    <dgm:pt modelId="{A70CA247-33B6-40BD-A457-B0570109B59E}" type="pres">
      <dgm:prSet presAssocID="{84E8830B-FEDC-4C57-8DE4-62AEC3FD792B}" presName="compNode" presStyleCnt="0"/>
      <dgm:spPr/>
    </dgm:pt>
    <dgm:pt modelId="{33CD76E7-B935-4694-8536-0A7DA1BC6C8C}" type="pres">
      <dgm:prSet presAssocID="{84E8830B-FEDC-4C57-8DE4-62AEC3FD792B}" presName="bgRect" presStyleLbl="bgShp" presStyleIdx="1" presStyleCnt="3"/>
      <dgm:spPr/>
    </dgm:pt>
    <dgm:pt modelId="{68B370AD-677F-4FE3-A522-9F208B51513B}" type="pres">
      <dgm:prSet presAssocID="{84E8830B-FEDC-4C57-8DE4-62AEC3FD792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NA"/>
        </a:ext>
      </dgm:extLst>
    </dgm:pt>
    <dgm:pt modelId="{F0F8CAC2-59E7-4D6D-A2AB-69713F5A9C0C}" type="pres">
      <dgm:prSet presAssocID="{84E8830B-FEDC-4C57-8DE4-62AEC3FD792B}" presName="spaceRect" presStyleCnt="0"/>
      <dgm:spPr/>
    </dgm:pt>
    <dgm:pt modelId="{03230D80-1CF6-42CE-8010-255807E2757D}" type="pres">
      <dgm:prSet presAssocID="{84E8830B-FEDC-4C57-8DE4-62AEC3FD792B}" presName="parTx" presStyleLbl="revTx" presStyleIdx="1" presStyleCnt="3">
        <dgm:presLayoutVars>
          <dgm:chMax val="0"/>
          <dgm:chPref val="0"/>
        </dgm:presLayoutVars>
      </dgm:prSet>
      <dgm:spPr/>
    </dgm:pt>
    <dgm:pt modelId="{5B17360C-8C29-4595-BCDD-0F1AF74E982B}" type="pres">
      <dgm:prSet presAssocID="{5D5D3AFF-303E-42CC-A1D8-5069E531CF69}" presName="sibTrans" presStyleCnt="0"/>
      <dgm:spPr/>
    </dgm:pt>
    <dgm:pt modelId="{ABD0805F-42C1-4E85-B098-3513238293F9}" type="pres">
      <dgm:prSet presAssocID="{EBFDE14B-9A41-4170-89B1-88E04CF7D6F4}" presName="compNode" presStyleCnt="0"/>
      <dgm:spPr/>
    </dgm:pt>
    <dgm:pt modelId="{A01FDC8D-489A-4745-A3EC-1581A779B2AB}" type="pres">
      <dgm:prSet presAssocID="{EBFDE14B-9A41-4170-89B1-88E04CF7D6F4}" presName="bgRect" presStyleLbl="bgShp" presStyleIdx="2" presStyleCnt="3"/>
      <dgm:spPr/>
    </dgm:pt>
    <dgm:pt modelId="{E3F261D9-A271-49A5-A14D-09ED8BB95984}" type="pres">
      <dgm:prSet presAssocID="{EBFDE14B-9A41-4170-89B1-88E04CF7D6F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ce"/>
        </a:ext>
      </dgm:extLst>
    </dgm:pt>
    <dgm:pt modelId="{9E4CDFA9-3F1A-4BE8-91A0-93D84795E4B7}" type="pres">
      <dgm:prSet presAssocID="{EBFDE14B-9A41-4170-89B1-88E04CF7D6F4}" presName="spaceRect" presStyleCnt="0"/>
      <dgm:spPr/>
    </dgm:pt>
    <dgm:pt modelId="{369612EE-D5C4-4574-A359-0F1585FE3EEE}" type="pres">
      <dgm:prSet presAssocID="{EBFDE14B-9A41-4170-89B1-88E04CF7D6F4}" presName="parTx" presStyleLbl="revTx" presStyleIdx="2" presStyleCnt="3">
        <dgm:presLayoutVars>
          <dgm:chMax val="0"/>
          <dgm:chPref val="0"/>
        </dgm:presLayoutVars>
      </dgm:prSet>
      <dgm:spPr/>
    </dgm:pt>
  </dgm:ptLst>
  <dgm:cxnLst>
    <dgm:cxn modelId="{B439B822-E0EE-49A5-BD0F-5CC127B3F464}" srcId="{18720DCA-98A9-4CB5-B0F9-7ABA0AC3730D}" destId="{84E8830B-FEDC-4C57-8DE4-62AEC3FD792B}" srcOrd="1" destOrd="0" parTransId="{4216C4CF-648A-48D2-A14A-153F5CACE154}" sibTransId="{5D5D3AFF-303E-42CC-A1D8-5069E531CF69}"/>
    <dgm:cxn modelId="{9F003426-31FB-42C8-83D8-CE7C185E77E4}" type="presOf" srcId="{18720DCA-98A9-4CB5-B0F9-7ABA0AC3730D}" destId="{A2953199-FCD5-4016-858F-6BFD463ADC30}" srcOrd="0" destOrd="0" presId="urn:microsoft.com/office/officeart/2018/2/layout/IconVerticalSolidList"/>
    <dgm:cxn modelId="{FC0FC883-DEF9-454F-96DF-E2A1087BC278}" type="presOf" srcId="{6C0917B5-EBBD-4EBB-AF5D-E9FCFDF20B84}" destId="{D53A8B59-A601-47D6-9207-471857BA11FA}" srcOrd="0" destOrd="0" presId="urn:microsoft.com/office/officeart/2018/2/layout/IconVerticalSolidList"/>
    <dgm:cxn modelId="{8DEA2A8A-EF56-466E-B8D6-51913092290D}" srcId="{18720DCA-98A9-4CB5-B0F9-7ABA0AC3730D}" destId="{6C0917B5-EBBD-4EBB-AF5D-E9FCFDF20B84}" srcOrd="0" destOrd="0" parTransId="{E8AF9F02-F9CA-4DB7-839E-9F50F5BDDCC1}" sibTransId="{7A0BFEFA-D767-4C84-91F3-F5CD3117B915}"/>
    <dgm:cxn modelId="{1BF6928A-08BD-4B5B-978E-0ECBA7FCC24B}" type="presOf" srcId="{EBFDE14B-9A41-4170-89B1-88E04CF7D6F4}" destId="{369612EE-D5C4-4574-A359-0F1585FE3EEE}" srcOrd="0" destOrd="0" presId="urn:microsoft.com/office/officeart/2018/2/layout/IconVerticalSolidList"/>
    <dgm:cxn modelId="{E34CFDC7-BD3A-42C7-932B-B9836C3753E0}" srcId="{18720DCA-98A9-4CB5-B0F9-7ABA0AC3730D}" destId="{EBFDE14B-9A41-4170-89B1-88E04CF7D6F4}" srcOrd="2" destOrd="0" parTransId="{6FFBD80A-9A53-4826-8516-116C0C9E4698}" sibTransId="{941D82EE-A7A6-419D-96F9-8B5FD6B3B811}"/>
    <dgm:cxn modelId="{0EA00FD3-5254-408E-928B-E5BD50375878}" type="presOf" srcId="{84E8830B-FEDC-4C57-8DE4-62AEC3FD792B}" destId="{03230D80-1CF6-42CE-8010-255807E2757D}" srcOrd="0" destOrd="0" presId="urn:microsoft.com/office/officeart/2018/2/layout/IconVerticalSolidList"/>
    <dgm:cxn modelId="{4D56D45B-7277-49C0-8EAE-39533AD2CAF8}" type="presParOf" srcId="{A2953199-FCD5-4016-858F-6BFD463ADC30}" destId="{34C0FEBE-5995-46B5-9374-030C520859B1}" srcOrd="0" destOrd="0" presId="urn:microsoft.com/office/officeart/2018/2/layout/IconVerticalSolidList"/>
    <dgm:cxn modelId="{7C113A42-312D-432C-8BA6-97F3B32AF752}" type="presParOf" srcId="{34C0FEBE-5995-46B5-9374-030C520859B1}" destId="{262FD46E-8CDC-4AE6-902A-7DA46ACBD6AD}" srcOrd="0" destOrd="0" presId="urn:microsoft.com/office/officeart/2018/2/layout/IconVerticalSolidList"/>
    <dgm:cxn modelId="{F4987D5A-516C-48C8-9F04-0E71F822DDFC}" type="presParOf" srcId="{34C0FEBE-5995-46B5-9374-030C520859B1}" destId="{EDB25067-BD86-485D-8A1E-473AB55CCEC7}" srcOrd="1" destOrd="0" presId="urn:microsoft.com/office/officeart/2018/2/layout/IconVerticalSolidList"/>
    <dgm:cxn modelId="{FBDDBA2B-92E4-4212-B72C-D4217406A444}" type="presParOf" srcId="{34C0FEBE-5995-46B5-9374-030C520859B1}" destId="{91E065DF-D542-4A24-941E-3B0BF2BE49F1}" srcOrd="2" destOrd="0" presId="urn:microsoft.com/office/officeart/2018/2/layout/IconVerticalSolidList"/>
    <dgm:cxn modelId="{C11580D0-ED9D-4E18-8212-7BB0C5024182}" type="presParOf" srcId="{34C0FEBE-5995-46B5-9374-030C520859B1}" destId="{D53A8B59-A601-47D6-9207-471857BA11FA}" srcOrd="3" destOrd="0" presId="urn:microsoft.com/office/officeart/2018/2/layout/IconVerticalSolidList"/>
    <dgm:cxn modelId="{928F8EE7-E700-4B83-BBB3-134EFF990810}" type="presParOf" srcId="{A2953199-FCD5-4016-858F-6BFD463ADC30}" destId="{94E22F6D-022C-453E-B5F7-D84094B99771}" srcOrd="1" destOrd="0" presId="urn:microsoft.com/office/officeart/2018/2/layout/IconVerticalSolidList"/>
    <dgm:cxn modelId="{A7B2839E-930C-4552-9AD2-B8BAF0F858C8}" type="presParOf" srcId="{A2953199-FCD5-4016-858F-6BFD463ADC30}" destId="{A70CA247-33B6-40BD-A457-B0570109B59E}" srcOrd="2" destOrd="0" presId="urn:microsoft.com/office/officeart/2018/2/layout/IconVerticalSolidList"/>
    <dgm:cxn modelId="{102E9FB8-0E36-4D69-ABD9-FDAAEB0E7D57}" type="presParOf" srcId="{A70CA247-33B6-40BD-A457-B0570109B59E}" destId="{33CD76E7-B935-4694-8536-0A7DA1BC6C8C}" srcOrd="0" destOrd="0" presId="urn:microsoft.com/office/officeart/2018/2/layout/IconVerticalSolidList"/>
    <dgm:cxn modelId="{640DE1FC-2CE3-4DD5-9DF3-77A14ED6DC6F}" type="presParOf" srcId="{A70CA247-33B6-40BD-A457-B0570109B59E}" destId="{68B370AD-677F-4FE3-A522-9F208B51513B}" srcOrd="1" destOrd="0" presId="urn:microsoft.com/office/officeart/2018/2/layout/IconVerticalSolidList"/>
    <dgm:cxn modelId="{DA1686B2-4656-4610-A834-84E276EE6D74}" type="presParOf" srcId="{A70CA247-33B6-40BD-A457-B0570109B59E}" destId="{F0F8CAC2-59E7-4D6D-A2AB-69713F5A9C0C}" srcOrd="2" destOrd="0" presId="urn:microsoft.com/office/officeart/2018/2/layout/IconVerticalSolidList"/>
    <dgm:cxn modelId="{3826EBC3-4ED7-431F-9BCD-A2B145A025F4}" type="presParOf" srcId="{A70CA247-33B6-40BD-A457-B0570109B59E}" destId="{03230D80-1CF6-42CE-8010-255807E2757D}" srcOrd="3" destOrd="0" presId="urn:microsoft.com/office/officeart/2018/2/layout/IconVerticalSolidList"/>
    <dgm:cxn modelId="{0E0A482F-4612-4ED0-BFDF-EE27D4F27A24}" type="presParOf" srcId="{A2953199-FCD5-4016-858F-6BFD463ADC30}" destId="{5B17360C-8C29-4595-BCDD-0F1AF74E982B}" srcOrd="3" destOrd="0" presId="urn:microsoft.com/office/officeart/2018/2/layout/IconVerticalSolidList"/>
    <dgm:cxn modelId="{42D2B894-17D7-4D21-A298-AACE567819F8}" type="presParOf" srcId="{A2953199-FCD5-4016-858F-6BFD463ADC30}" destId="{ABD0805F-42C1-4E85-B098-3513238293F9}" srcOrd="4" destOrd="0" presId="urn:microsoft.com/office/officeart/2018/2/layout/IconVerticalSolidList"/>
    <dgm:cxn modelId="{F5E9138E-57A6-4C91-B35D-32648C723D6B}" type="presParOf" srcId="{ABD0805F-42C1-4E85-B098-3513238293F9}" destId="{A01FDC8D-489A-4745-A3EC-1581A779B2AB}" srcOrd="0" destOrd="0" presId="urn:microsoft.com/office/officeart/2018/2/layout/IconVerticalSolidList"/>
    <dgm:cxn modelId="{9B7538E0-DADF-46AC-A4DA-B5983B033EDF}" type="presParOf" srcId="{ABD0805F-42C1-4E85-B098-3513238293F9}" destId="{E3F261D9-A271-49A5-A14D-09ED8BB95984}" srcOrd="1" destOrd="0" presId="urn:microsoft.com/office/officeart/2018/2/layout/IconVerticalSolidList"/>
    <dgm:cxn modelId="{C1600840-FBA6-47B8-848D-2FC95B6C5225}" type="presParOf" srcId="{ABD0805F-42C1-4E85-B098-3513238293F9}" destId="{9E4CDFA9-3F1A-4BE8-91A0-93D84795E4B7}" srcOrd="2" destOrd="0" presId="urn:microsoft.com/office/officeart/2018/2/layout/IconVerticalSolidList"/>
    <dgm:cxn modelId="{E777DEF7-EADA-424C-8FE6-8356CD132D7A}" type="presParOf" srcId="{ABD0805F-42C1-4E85-B098-3513238293F9}" destId="{369612EE-D5C4-4574-A359-0F1585FE3EE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0AE0B1-CBDC-46E2-862E-6DB8A32C4494}"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056E3B73-CBE0-4616-A039-26C1CFE066E6}">
      <dgm:prSet/>
      <dgm:spPr/>
      <dgm:t>
        <a:bodyPr/>
        <a:lstStyle/>
        <a:p>
          <a:r>
            <a:rPr lang="en-US" b="1"/>
            <a:t>Dealing with missing and unknown data:</a:t>
          </a:r>
          <a:endParaRPr lang="en-US"/>
        </a:p>
      </dgm:t>
    </dgm:pt>
    <dgm:pt modelId="{E1FD0185-2EE7-4C44-8EA8-C12C73E47AEA}" type="parTrans" cxnId="{438A3726-801E-4AF9-A1CA-AB98AD7ED3CB}">
      <dgm:prSet/>
      <dgm:spPr/>
      <dgm:t>
        <a:bodyPr/>
        <a:lstStyle/>
        <a:p>
          <a:endParaRPr lang="en-US"/>
        </a:p>
      </dgm:t>
    </dgm:pt>
    <dgm:pt modelId="{A6867193-7DED-407D-8A38-AB192BC89AF6}" type="sibTrans" cxnId="{438A3726-801E-4AF9-A1CA-AB98AD7ED3CB}">
      <dgm:prSet/>
      <dgm:spPr/>
      <dgm:t>
        <a:bodyPr/>
        <a:lstStyle/>
        <a:p>
          <a:endParaRPr lang="en-US"/>
        </a:p>
      </dgm:t>
    </dgm:pt>
    <dgm:pt modelId="{9512718C-1CE5-4B6D-AB5F-5159D889F437}">
      <dgm:prSet/>
      <dgm:spPr/>
      <dgm:t>
        <a:bodyPr/>
        <a:lstStyle/>
        <a:p>
          <a:r>
            <a:rPr lang="en-US"/>
            <a:t>We have deleted all NA and unknown observations to ensure data integrity and consistency.</a:t>
          </a:r>
        </a:p>
      </dgm:t>
    </dgm:pt>
    <dgm:pt modelId="{0908C2B9-B7CE-4D62-B2E1-C2E0D7FCDF61}" type="parTrans" cxnId="{7FD1C5A8-BFDB-491E-AEDD-559C94B10B22}">
      <dgm:prSet/>
      <dgm:spPr/>
      <dgm:t>
        <a:bodyPr/>
        <a:lstStyle/>
        <a:p>
          <a:endParaRPr lang="en-US"/>
        </a:p>
      </dgm:t>
    </dgm:pt>
    <dgm:pt modelId="{65BC343D-C343-43BF-9F7E-92713077B426}" type="sibTrans" cxnId="{7FD1C5A8-BFDB-491E-AEDD-559C94B10B22}">
      <dgm:prSet/>
      <dgm:spPr/>
      <dgm:t>
        <a:bodyPr/>
        <a:lstStyle/>
        <a:p>
          <a:endParaRPr lang="en-US"/>
        </a:p>
      </dgm:t>
    </dgm:pt>
    <dgm:pt modelId="{C16C9873-A130-4AF3-878A-2D603F7FD1F7}">
      <dgm:prSet/>
      <dgm:spPr/>
      <dgm:t>
        <a:bodyPr/>
        <a:lstStyle/>
        <a:p>
          <a:r>
            <a:rPr lang="en-US"/>
            <a:t>Despite efforts to clean the data, imperfections will still exist, necessitating cautious interpretation of the results.</a:t>
          </a:r>
        </a:p>
      </dgm:t>
    </dgm:pt>
    <dgm:pt modelId="{E7F7C451-D224-4111-B671-CE89635F1423}" type="parTrans" cxnId="{F4766DC8-A097-4811-829A-8B89E65A5D24}">
      <dgm:prSet/>
      <dgm:spPr/>
      <dgm:t>
        <a:bodyPr/>
        <a:lstStyle/>
        <a:p>
          <a:endParaRPr lang="en-US"/>
        </a:p>
      </dgm:t>
    </dgm:pt>
    <dgm:pt modelId="{266FA3EE-C9D0-48BC-84F7-B0C7F39E3E64}" type="sibTrans" cxnId="{F4766DC8-A097-4811-829A-8B89E65A5D24}">
      <dgm:prSet/>
      <dgm:spPr/>
      <dgm:t>
        <a:bodyPr/>
        <a:lstStyle/>
        <a:p>
          <a:endParaRPr lang="en-US"/>
        </a:p>
      </dgm:t>
    </dgm:pt>
    <dgm:pt modelId="{446ABEAA-8205-4D64-B9D7-3061322AA5E6}">
      <dgm:prSet/>
      <dgm:spPr/>
      <dgm:t>
        <a:bodyPr/>
        <a:lstStyle/>
        <a:p>
          <a:pPr rtl="0"/>
          <a:r>
            <a:rPr lang="en-US"/>
            <a:t>There are</a:t>
          </a:r>
          <a:r>
            <a:rPr lang="en-US">
              <a:latin typeface="Bembo"/>
            </a:rPr>
            <a:t> other</a:t>
          </a:r>
          <a:r>
            <a:rPr lang="en-US"/>
            <a:t> various techniques to deal with missing data</a:t>
          </a:r>
          <a:r>
            <a:rPr lang="en-US">
              <a:latin typeface="Bembo"/>
            </a:rPr>
            <a:t> besides deletion</a:t>
          </a:r>
          <a:r>
            <a:rPr lang="en-US"/>
            <a:t>,</a:t>
          </a:r>
          <a:r>
            <a:rPr lang="en-US">
              <a:latin typeface="Bembo"/>
            </a:rPr>
            <a:t> such as </a:t>
          </a:r>
          <a:r>
            <a:rPr lang="en-US" b="0" u="none">
              <a:latin typeface="Bembo"/>
            </a:rPr>
            <a:t>imputation.</a:t>
          </a:r>
        </a:p>
      </dgm:t>
    </dgm:pt>
    <dgm:pt modelId="{01F29994-F860-48E7-924A-ACD3BB0800B2}" type="parTrans" cxnId="{C36EA778-057E-4F27-955A-1C2E11558B0E}">
      <dgm:prSet/>
      <dgm:spPr/>
      <dgm:t>
        <a:bodyPr/>
        <a:lstStyle/>
        <a:p>
          <a:endParaRPr lang="en-US"/>
        </a:p>
      </dgm:t>
    </dgm:pt>
    <dgm:pt modelId="{195A157F-7DB8-42FC-8911-5760787E8BD7}" type="sibTrans" cxnId="{C36EA778-057E-4F27-955A-1C2E11558B0E}">
      <dgm:prSet/>
      <dgm:spPr/>
      <dgm:t>
        <a:bodyPr/>
        <a:lstStyle/>
        <a:p>
          <a:endParaRPr lang="en-US"/>
        </a:p>
      </dgm:t>
    </dgm:pt>
    <dgm:pt modelId="{51F2E557-82A6-4227-BDBD-78987D70C377}">
      <dgm:prSet/>
      <dgm:spPr/>
      <dgm:t>
        <a:bodyPr/>
        <a:lstStyle/>
        <a:p>
          <a:r>
            <a:rPr lang="en-US"/>
            <a:t>The dataset contains numerous outliers, which is logical given the unpredictable nature of cancer cases.</a:t>
          </a:r>
        </a:p>
      </dgm:t>
    </dgm:pt>
    <dgm:pt modelId="{79BEAD1C-1B9F-49FA-9308-67D6F0F9061F}" type="parTrans" cxnId="{111F3A9C-D96D-4EF0-A2E2-057E01147353}">
      <dgm:prSet/>
      <dgm:spPr/>
      <dgm:t>
        <a:bodyPr/>
        <a:lstStyle/>
        <a:p>
          <a:endParaRPr lang="en-US"/>
        </a:p>
      </dgm:t>
    </dgm:pt>
    <dgm:pt modelId="{01B76634-6F1C-4FBF-AA0F-C359D426AA2F}" type="sibTrans" cxnId="{111F3A9C-D96D-4EF0-A2E2-057E01147353}">
      <dgm:prSet/>
      <dgm:spPr/>
      <dgm:t>
        <a:bodyPr/>
        <a:lstStyle/>
        <a:p>
          <a:endParaRPr lang="en-US"/>
        </a:p>
      </dgm:t>
    </dgm:pt>
    <dgm:pt modelId="{F511BFA7-0792-4067-8104-A60EF60F7E55}">
      <dgm:prSet/>
      <dgm:spPr/>
      <dgm:t>
        <a:bodyPr/>
        <a:lstStyle/>
        <a:p>
          <a:r>
            <a:rPr lang="en-US"/>
            <a:t>Outliers may skew statistical analyses and should be carefully accounted for in the interpretation of results.</a:t>
          </a:r>
        </a:p>
      </dgm:t>
    </dgm:pt>
    <dgm:pt modelId="{4B8F9041-D714-4F05-8915-01D364293525}" type="parTrans" cxnId="{454771D1-D47D-4393-B019-42E1E895B28E}">
      <dgm:prSet/>
      <dgm:spPr/>
      <dgm:t>
        <a:bodyPr/>
        <a:lstStyle/>
        <a:p>
          <a:endParaRPr lang="en-US"/>
        </a:p>
      </dgm:t>
    </dgm:pt>
    <dgm:pt modelId="{89E83FB8-15B5-40EF-BF35-944DDA72DF78}" type="sibTrans" cxnId="{454771D1-D47D-4393-B019-42E1E895B28E}">
      <dgm:prSet/>
      <dgm:spPr/>
      <dgm:t>
        <a:bodyPr/>
        <a:lstStyle/>
        <a:p>
          <a:endParaRPr lang="en-US"/>
        </a:p>
      </dgm:t>
    </dgm:pt>
    <dgm:pt modelId="{DB51F16E-7597-4888-BB05-6074CE2DAEE6}">
      <dgm:prSet/>
      <dgm:spPr/>
      <dgm:t>
        <a:bodyPr/>
        <a:lstStyle/>
        <a:p>
          <a:r>
            <a:rPr lang="en-US" b="1"/>
            <a:t>Model Limitations:</a:t>
          </a:r>
          <a:endParaRPr lang="en-US"/>
        </a:p>
      </dgm:t>
    </dgm:pt>
    <dgm:pt modelId="{513FF3FC-20D9-45D6-9748-950F56DEED55}" type="parTrans" cxnId="{DC3CC145-A272-481E-B178-FB6FB0BE05CB}">
      <dgm:prSet/>
      <dgm:spPr/>
      <dgm:t>
        <a:bodyPr/>
        <a:lstStyle/>
        <a:p>
          <a:endParaRPr lang="en-US"/>
        </a:p>
      </dgm:t>
    </dgm:pt>
    <dgm:pt modelId="{559BA2E8-525C-4D93-A364-F23D4F97F902}" type="sibTrans" cxnId="{DC3CC145-A272-481E-B178-FB6FB0BE05CB}">
      <dgm:prSet/>
      <dgm:spPr/>
      <dgm:t>
        <a:bodyPr/>
        <a:lstStyle/>
        <a:p>
          <a:endParaRPr lang="en-US"/>
        </a:p>
      </dgm:t>
    </dgm:pt>
    <dgm:pt modelId="{D4C58A85-6AA1-4E34-B3FC-2A3AD4EE7E85}">
      <dgm:prSet/>
      <dgm:spPr/>
      <dgm:t>
        <a:bodyPr/>
        <a:lstStyle/>
        <a:p>
          <a:r>
            <a:rPr lang="en-US"/>
            <a:t>Not all assumptions of multivariate logistic regression are met perfectly, contributing to limitations in the accuracy and reliability of our logistic regression model.</a:t>
          </a:r>
        </a:p>
      </dgm:t>
    </dgm:pt>
    <dgm:pt modelId="{22CA63E1-814B-49A9-8B33-B8A528C32C47}" type="parTrans" cxnId="{ED86EB12-612B-4889-8F27-EFFD8E629559}">
      <dgm:prSet/>
      <dgm:spPr/>
      <dgm:t>
        <a:bodyPr/>
        <a:lstStyle/>
        <a:p>
          <a:endParaRPr lang="en-US"/>
        </a:p>
      </dgm:t>
    </dgm:pt>
    <dgm:pt modelId="{360AB322-1901-42AF-AA25-149306DA4315}" type="sibTrans" cxnId="{ED86EB12-612B-4889-8F27-EFFD8E629559}">
      <dgm:prSet/>
      <dgm:spPr/>
      <dgm:t>
        <a:bodyPr/>
        <a:lstStyle/>
        <a:p>
          <a:endParaRPr lang="en-US"/>
        </a:p>
      </dgm:t>
    </dgm:pt>
    <dgm:pt modelId="{5CC9ABFD-FE30-4E4C-96C0-7F55AA182452}">
      <dgm:prSet/>
      <dgm:spPr/>
      <dgm:t>
        <a:bodyPr/>
        <a:lstStyle/>
        <a:p>
          <a:r>
            <a:rPr lang="en-US"/>
            <a:t>While logistic regression offers valuable insights, its predictive capabilities may be hindered by the imperfect nature of the data and underlying assumptions.</a:t>
          </a:r>
        </a:p>
      </dgm:t>
    </dgm:pt>
    <dgm:pt modelId="{C13E51F9-455A-4AD9-90AE-106BB2B11A95}" type="parTrans" cxnId="{96C14CE1-EC3A-4040-B8A1-D9EEDE7C3F76}">
      <dgm:prSet/>
      <dgm:spPr/>
      <dgm:t>
        <a:bodyPr/>
        <a:lstStyle/>
        <a:p>
          <a:endParaRPr lang="en-US"/>
        </a:p>
      </dgm:t>
    </dgm:pt>
    <dgm:pt modelId="{C652F7B2-6DA5-4EC5-90F1-5132E0873213}" type="sibTrans" cxnId="{96C14CE1-EC3A-4040-B8A1-D9EEDE7C3F76}">
      <dgm:prSet/>
      <dgm:spPr/>
      <dgm:t>
        <a:bodyPr/>
        <a:lstStyle/>
        <a:p>
          <a:endParaRPr lang="en-US"/>
        </a:p>
      </dgm:t>
    </dgm:pt>
    <dgm:pt modelId="{C8C39A25-E8B4-40C0-AA77-F93BDE4CEB76}">
      <dgm:prSet/>
      <dgm:spPr/>
      <dgm:t>
        <a:bodyPr/>
        <a:lstStyle/>
        <a:p>
          <a:r>
            <a:rPr lang="en-US" b="1"/>
            <a:t>Navigating Uncertainty:</a:t>
          </a:r>
          <a:endParaRPr lang="en-US"/>
        </a:p>
      </dgm:t>
    </dgm:pt>
    <dgm:pt modelId="{2EFF437A-3B8E-4538-9B93-88F8A1D2C7DF}" type="parTrans" cxnId="{83C9B7BB-D8A1-4238-83F1-9901EE46F3F1}">
      <dgm:prSet/>
      <dgm:spPr/>
      <dgm:t>
        <a:bodyPr/>
        <a:lstStyle/>
        <a:p>
          <a:endParaRPr lang="en-US"/>
        </a:p>
      </dgm:t>
    </dgm:pt>
    <dgm:pt modelId="{EC9A14DD-F27F-44D6-B3A2-14452C9BD741}" type="sibTrans" cxnId="{83C9B7BB-D8A1-4238-83F1-9901EE46F3F1}">
      <dgm:prSet/>
      <dgm:spPr/>
      <dgm:t>
        <a:bodyPr/>
        <a:lstStyle/>
        <a:p>
          <a:endParaRPr lang="en-US"/>
        </a:p>
      </dgm:t>
    </dgm:pt>
    <dgm:pt modelId="{B055AFE1-A9B3-4AB7-A9AB-A26224450632}">
      <dgm:prSet/>
      <dgm:spPr/>
      <dgm:t>
        <a:bodyPr/>
        <a:lstStyle/>
        <a:p>
          <a:r>
            <a:rPr lang="en-US"/>
            <a:t>Despite these challenges, our analysis provides valuable insights into breast cancer prognosis and treatment outcomes, offering a foundation for further research and clinical decision-making.</a:t>
          </a:r>
          <a:br>
            <a:rPr lang="en-US"/>
          </a:br>
          <a:endParaRPr lang="en-US"/>
        </a:p>
      </dgm:t>
    </dgm:pt>
    <dgm:pt modelId="{D7CF0102-EE4C-481B-8A36-0574E34849DB}" type="parTrans" cxnId="{A72423ED-AEFA-4AF8-84E4-20A6DBE60E88}">
      <dgm:prSet/>
      <dgm:spPr/>
      <dgm:t>
        <a:bodyPr/>
        <a:lstStyle/>
        <a:p>
          <a:endParaRPr lang="en-US"/>
        </a:p>
      </dgm:t>
    </dgm:pt>
    <dgm:pt modelId="{4AF53BBB-5789-4712-84DA-95A9DED9EF7C}" type="sibTrans" cxnId="{A72423ED-AEFA-4AF8-84E4-20A6DBE60E88}">
      <dgm:prSet/>
      <dgm:spPr/>
      <dgm:t>
        <a:bodyPr/>
        <a:lstStyle/>
        <a:p>
          <a:endParaRPr lang="en-US"/>
        </a:p>
      </dgm:t>
    </dgm:pt>
    <dgm:pt modelId="{00DFC09F-E248-4A93-9A16-15F9B0E54313}">
      <dgm:prSet phldr="0"/>
      <dgm:spPr/>
      <dgm:t>
        <a:bodyPr/>
        <a:lstStyle/>
        <a:p>
          <a:r>
            <a:rPr lang="en-US" b="1">
              <a:latin typeface="Bembo"/>
            </a:rPr>
            <a:t>Dealing</a:t>
          </a:r>
          <a:r>
            <a:rPr lang="en-US" b="1"/>
            <a:t> with Outliers:</a:t>
          </a:r>
          <a:endParaRPr lang="en-US"/>
        </a:p>
      </dgm:t>
    </dgm:pt>
    <dgm:pt modelId="{981E9B17-704D-4DE2-A15F-3AD5169780BA}" type="parTrans" cxnId="{22D54C5B-33DD-49D8-BE03-F3BC8C1E5E51}">
      <dgm:prSet/>
      <dgm:spPr/>
    </dgm:pt>
    <dgm:pt modelId="{8757CA8C-A733-43B5-BD88-B242BC7FB02C}" type="sibTrans" cxnId="{22D54C5B-33DD-49D8-BE03-F3BC8C1E5E51}">
      <dgm:prSet/>
      <dgm:spPr/>
    </dgm:pt>
    <dgm:pt modelId="{0E275FF9-A84E-40CF-A14A-6697B2F5A843}">
      <dgm:prSet phldr="0"/>
      <dgm:spPr/>
      <dgm:t>
        <a:bodyPr/>
        <a:lstStyle/>
        <a:p>
          <a:pPr rtl="0"/>
          <a:r>
            <a:rPr lang="en-US">
              <a:latin typeface="Bembo"/>
            </a:rPr>
            <a:t>Outliers were retained in our dataset, to capture the variability inherent in the study.</a:t>
          </a:r>
        </a:p>
      </dgm:t>
    </dgm:pt>
    <dgm:pt modelId="{C1F41AFE-C4FE-4550-B9BF-F1A0DD284D65}" type="parTrans" cxnId="{2AF67F74-1225-407B-8ECC-05B9ADF99D1E}">
      <dgm:prSet/>
      <dgm:spPr/>
    </dgm:pt>
    <dgm:pt modelId="{63F3502F-A814-47C9-9388-9FE585C41294}" type="sibTrans" cxnId="{2AF67F74-1225-407B-8ECC-05B9ADF99D1E}">
      <dgm:prSet/>
      <dgm:spPr/>
    </dgm:pt>
    <dgm:pt modelId="{09D8C0CE-7274-4980-9857-C05A3DE09445}">
      <dgm:prSet phldr="0"/>
      <dgm:spPr/>
      <dgm:t>
        <a:bodyPr/>
        <a:lstStyle/>
        <a:p>
          <a:pPr rtl="0"/>
          <a:r>
            <a:rPr lang="en-US" b="0">
              <a:latin typeface="Bembo"/>
            </a:rPr>
            <a:t>There are various techniques to deal with outliers, such as deletion or data transformation.</a:t>
          </a:r>
        </a:p>
      </dgm:t>
    </dgm:pt>
    <dgm:pt modelId="{DCD8A820-D49C-4DA5-880A-D4F01EC1E5AC}" type="parTrans" cxnId="{BE2D8DA0-5C61-45C6-B6A7-FCE006E528CF}">
      <dgm:prSet/>
      <dgm:spPr/>
    </dgm:pt>
    <dgm:pt modelId="{71BD420F-A00F-42BC-A1D8-2AFE4C5BC4E6}" type="sibTrans" cxnId="{BE2D8DA0-5C61-45C6-B6A7-FCE006E528CF}">
      <dgm:prSet/>
      <dgm:spPr/>
    </dgm:pt>
    <dgm:pt modelId="{371BA286-7C32-4206-A689-CAC4A9CD1A0E}">
      <dgm:prSet phldr="0"/>
      <dgm:spPr/>
      <dgm:t>
        <a:bodyPr/>
        <a:lstStyle/>
        <a:p>
          <a:pPr rtl="0"/>
          <a:r>
            <a:rPr lang="en-US" b="0">
              <a:latin typeface="Bembo"/>
            </a:rPr>
            <a:t>Influential outliers</a:t>
          </a:r>
        </a:p>
      </dgm:t>
    </dgm:pt>
    <dgm:pt modelId="{F4BB3446-8437-40AD-9066-C18F6A605873}" type="parTrans" cxnId="{D53F5312-EA0D-4F70-A30E-939564329ACF}">
      <dgm:prSet/>
      <dgm:spPr/>
    </dgm:pt>
    <dgm:pt modelId="{66D8930B-160A-4461-98F9-BC70BB32E69B}" type="sibTrans" cxnId="{D53F5312-EA0D-4F70-A30E-939564329ACF}">
      <dgm:prSet/>
      <dgm:spPr/>
    </dgm:pt>
    <dgm:pt modelId="{6C2E8C34-36C6-4AFA-A1F9-04A15DCBC181}">
      <dgm:prSet phldr="0"/>
      <dgm:spPr/>
      <dgm:t>
        <a:bodyPr/>
        <a:lstStyle/>
        <a:p>
          <a:pPr rtl="0"/>
          <a:r>
            <a:rPr lang="en-US" b="0">
              <a:latin typeface="Bembo"/>
            </a:rPr>
            <a:t>Skewed dependent variable</a:t>
          </a:r>
        </a:p>
      </dgm:t>
    </dgm:pt>
    <dgm:pt modelId="{4C4CC3B8-2BF4-479E-A7A1-F2BD228149A7}" type="parTrans" cxnId="{78E76559-6359-4339-9EAF-5F5D627BC658}">
      <dgm:prSet/>
      <dgm:spPr/>
    </dgm:pt>
    <dgm:pt modelId="{465E2848-091D-41B9-BD29-99FAD9209402}" type="sibTrans" cxnId="{78E76559-6359-4339-9EAF-5F5D627BC658}">
      <dgm:prSet/>
      <dgm:spPr/>
    </dgm:pt>
    <dgm:pt modelId="{325B1CA3-02CE-4782-A4BB-1B5EC05605AB}" type="pres">
      <dgm:prSet presAssocID="{C50AE0B1-CBDC-46E2-862E-6DB8A32C4494}" presName="Name0" presStyleCnt="0">
        <dgm:presLayoutVars>
          <dgm:dir/>
          <dgm:animLvl val="lvl"/>
          <dgm:resizeHandles val="exact"/>
        </dgm:presLayoutVars>
      </dgm:prSet>
      <dgm:spPr/>
    </dgm:pt>
    <dgm:pt modelId="{2EEDEBCB-0199-468D-AE80-A53B546C6D91}" type="pres">
      <dgm:prSet presAssocID="{056E3B73-CBE0-4616-A039-26C1CFE066E6}" presName="composite" presStyleCnt="0"/>
      <dgm:spPr/>
    </dgm:pt>
    <dgm:pt modelId="{66C0FBF4-CEB4-44A5-9726-DEB3ACA94B03}" type="pres">
      <dgm:prSet presAssocID="{056E3B73-CBE0-4616-A039-26C1CFE066E6}" presName="parTx" presStyleLbl="alignNode1" presStyleIdx="0" presStyleCnt="4">
        <dgm:presLayoutVars>
          <dgm:chMax val="0"/>
          <dgm:chPref val="0"/>
          <dgm:bulletEnabled val="1"/>
        </dgm:presLayoutVars>
      </dgm:prSet>
      <dgm:spPr/>
    </dgm:pt>
    <dgm:pt modelId="{8748D0FF-C07E-4440-8A13-F96BAEA65CB3}" type="pres">
      <dgm:prSet presAssocID="{056E3B73-CBE0-4616-A039-26C1CFE066E6}" presName="desTx" presStyleLbl="alignAccFollowNode1" presStyleIdx="0" presStyleCnt="4">
        <dgm:presLayoutVars>
          <dgm:bulletEnabled val="1"/>
        </dgm:presLayoutVars>
      </dgm:prSet>
      <dgm:spPr/>
    </dgm:pt>
    <dgm:pt modelId="{BC09DDEF-2A97-47DD-917B-7A7198C58C5F}" type="pres">
      <dgm:prSet presAssocID="{A6867193-7DED-407D-8A38-AB192BC89AF6}" presName="space" presStyleCnt="0"/>
      <dgm:spPr/>
    </dgm:pt>
    <dgm:pt modelId="{DB6FD500-AE49-4C91-8760-330950EE6EB8}" type="pres">
      <dgm:prSet presAssocID="{00DFC09F-E248-4A93-9A16-15F9B0E54313}" presName="composite" presStyleCnt="0"/>
      <dgm:spPr/>
    </dgm:pt>
    <dgm:pt modelId="{A2247378-C0C0-43C0-B4D8-B7A722B8A556}" type="pres">
      <dgm:prSet presAssocID="{00DFC09F-E248-4A93-9A16-15F9B0E54313}" presName="parTx" presStyleLbl="alignNode1" presStyleIdx="1" presStyleCnt="4">
        <dgm:presLayoutVars>
          <dgm:chMax val="0"/>
          <dgm:chPref val="0"/>
          <dgm:bulletEnabled val="1"/>
        </dgm:presLayoutVars>
      </dgm:prSet>
      <dgm:spPr/>
    </dgm:pt>
    <dgm:pt modelId="{49DD883B-A739-4F37-B579-5EA6C941F705}" type="pres">
      <dgm:prSet presAssocID="{00DFC09F-E248-4A93-9A16-15F9B0E54313}" presName="desTx" presStyleLbl="alignAccFollowNode1" presStyleIdx="1" presStyleCnt="4">
        <dgm:presLayoutVars>
          <dgm:bulletEnabled val="1"/>
        </dgm:presLayoutVars>
      </dgm:prSet>
      <dgm:spPr/>
    </dgm:pt>
    <dgm:pt modelId="{3B328BB4-DC55-4F62-B46B-6F294A79B6A4}" type="pres">
      <dgm:prSet presAssocID="{8757CA8C-A733-43B5-BD88-B242BC7FB02C}" presName="space" presStyleCnt="0"/>
      <dgm:spPr/>
    </dgm:pt>
    <dgm:pt modelId="{4C5AB872-F09A-42BE-940B-DF5246F8F134}" type="pres">
      <dgm:prSet presAssocID="{DB51F16E-7597-4888-BB05-6074CE2DAEE6}" presName="composite" presStyleCnt="0"/>
      <dgm:spPr/>
    </dgm:pt>
    <dgm:pt modelId="{9BBA0CB0-EE80-4E8D-802F-24143CD15906}" type="pres">
      <dgm:prSet presAssocID="{DB51F16E-7597-4888-BB05-6074CE2DAEE6}" presName="parTx" presStyleLbl="alignNode1" presStyleIdx="2" presStyleCnt="4">
        <dgm:presLayoutVars>
          <dgm:chMax val="0"/>
          <dgm:chPref val="0"/>
          <dgm:bulletEnabled val="1"/>
        </dgm:presLayoutVars>
      </dgm:prSet>
      <dgm:spPr/>
    </dgm:pt>
    <dgm:pt modelId="{0A53647A-3B17-4F9C-895D-69FF0845B842}" type="pres">
      <dgm:prSet presAssocID="{DB51F16E-7597-4888-BB05-6074CE2DAEE6}" presName="desTx" presStyleLbl="alignAccFollowNode1" presStyleIdx="2" presStyleCnt="4">
        <dgm:presLayoutVars>
          <dgm:bulletEnabled val="1"/>
        </dgm:presLayoutVars>
      </dgm:prSet>
      <dgm:spPr/>
    </dgm:pt>
    <dgm:pt modelId="{08CA6FEF-F4D8-4123-8F3E-E70F00A03BE2}" type="pres">
      <dgm:prSet presAssocID="{559BA2E8-525C-4D93-A364-F23D4F97F902}" presName="space" presStyleCnt="0"/>
      <dgm:spPr/>
    </dgm:pt>
    <dgm:pt modelId="{69B71191-8FC7-4990-9DAF-9C18F1B57826}" type="pres">
      <dgm:prSet presAssocID="{C8C39A25-E8B4-40C0-AA77-F93BDE4CEB76}" presName="composite" presStyleCnt="0"/>
      <dgm:spPr/>
    </dgm:pt>
    <dgm:pt modelId="{2224542C-7BAC-4194-9FEF-494812305441}" type="pres">
      <dgm:prSet presAssocID="{C8C39A25-E8B4-40C0-AA77-F93BDE4CEB76}" presName="parTx" presStyleLbl="alignNode1" presStyleIdx="3" presStyleCnt="4">
        <dgm:presLayoutVars>
          <dgm:chMax val="0"/>
          <dgm:chPref val="0"/>
          <dgm:bulletEnabled val="1"/>
        </dgm:presLayoutVars>
      </dgm:prSet>
      <dgm:spPr/>
    </dgm:pt>
    <dgm:pt modelId="{9CE5F6D9-49E2-4BFC-A4F4-D9B57BAE5A97}" type="pres">
      <dgm:prSet presAssocID="{C8C39A25-E8B4-40C0-AA77-F93BDE4CEB76}" presName="desTx" presStyleLbl="alignAccFollowNode1" presStyleIdx="3" presStyleCnt="4">
        <dgm:presLayoutVars>
          <dgm:bulletEnabled val="1"/>
        </dgm:presLayoutVars>
      </dgm:prSet>
      <dgm:spPr/>
    </dgm:pt>
  </dgm:ptLst>
  <dgm:cxnLst>
    <dgm:cxn modelId="{F23B8608-A9E1-446E-8AFF-3FA2153B8DDB}" type="presOf" srcId="{371BA286-7C32-4206-A689-CAC4A9CD1A0E}" destId="{0A53647A-3B17-4F9C-895D-69FF0845B842}" srcOrd="0" destOrd="2" presId="urn:microsoft.com/office/officeart/2005/8/layout/hList1"/>
    <dgm:cxn modelId="{2175250C-D494-40FA-ACE5-FD458754ACD5}" type="presOf" srcId="{056E3B73-CBE0-4616-A039-26C1CFE066E6}" destId="{66C0FBF4-CEB4-44A5-9726-DEB3ACA94B03}" srcOrd="0" destOrd="0" presId="urn:microsoft.com/office/officeart/2005/8/layout/hList1"/>
    <dgm:cxn modelId="{D53F5312-EA0D-4F70-A30E-939564329ACF}" srcId="{5CC9ABFD-FE30-4E4C-96C0-7F55AA182452}" destId="{371BA286-7C32-4206-A689-CAC4A9CD1A0E}" srcOrd="0" destOrd="0" parTransId="{F4BB3446-8437-40AD-9066-C18F6A605873}" sibTransId="{66D8930B-160A-4461-98F9-BC70BB32E69B}"/>
    <dgm:cxn modelId="{ED86EB12-612B-4889-8F27-EFFD8E629559}" srcId="{DB51F16E-7597-4888-BB05-6074CE2DAEE6}" destId="{D4C58A85-6AA1-4E34-B3FC-2A3AD4EE7E85}" srcOrd="0" destOrd="0" parTransId="{22CA63E1-814B-49A9-8B33-B8A528C32C47}" sibTransId="{360AB322-1901-42AF-AA25-149306DA4315}"/>
    <dgm:cxn modelId="{438A3726-801E-4AF9-A1CA-AB98AD7ED3CB}" srcId="{C50AE0B1-CBDC-46E2-862E-6DB8A32C4494}" destId="{056E3B73-CBE0-4616-A039-26C1CFE066E6}" srcOrd="0" destOrd="0" parTransId="{E1FD0185-2EE7-4C44-8EA8-C12C73E47AEA}" sibTransId="{A6867193-7DED-407D-8A38-AB192BC89AF6}"/>
    <dgm:cxn modelId="{7066CD30-4C0F-4601-B051-C834E21411CA}" type="presOf" srcId="{00DFC09F-E248-4A93-9A16-15F9B0E54313}" destId="{A2247378-C0C0-43C0-B4D8-B7A722B8A556}" srcOrd="0" destOrd="0" presId="urn:microsoft.com/office/officeart/2005/8/layout/hList1"/>
    <dgm:cxn modelId="{22D54C5B-33DD-49D8-BE03-F3BC8C1E5E51}" srcId="{C50AE0B1-CBDC-46E2-862E-6DB8A32C4494}" destId="{00DFC09F-E248-4A93-9A16-15F9B0E54313}" srcOrd="1" destOrd="0" parTransId="{981E9B17-704D-4DE2-A15F-3AD5169780BA}" sibTransId="{8757CA8C-A733-43B5-BD88-B242BC7FB02C}"/>
    <dgm:cxn modelId="{DC3CC145-A272-481E-B178-FB6FB0BE05CB}" srcId="{C50AE0B1-CBDC-46E2-862E-6DB8A32C4494}" destId="{DB51F16E-7597-4888-BB05-6074CE2DAEE6}" srcOrd="2" destOrd="0" parTransId="{513FF3FC-20D9-45D6-9748-950F56DEED55}" sibTransId="{559BA2E8-525C-4D93-A364-F23D4F97F902}"/>
    <dgm:cxn modelId="{D1E63C73-4F68-46A9-A010-5BD3E9E09FEF}" type="presOf" srcId="{C16C9873-A130-4AF3-878A-2D603F7FD1F7}" destId="{8748D0FF-C07E-4440-8A13-F96BAEA65CB3}" srcOrd="0" destOrd="1" presId="urn:microsoft.com/office/officeart/2005/8/layout/hList1"/>
    <dgm:cxn modelId="{2AF67F74-1225-407B-8ECC-05B9ADF99D1E}" srcId="{00DFC09F-E248-4A93-9A16-15F9B0E54313}" destId="{0E275FF9-A84E-40CF-A14A-6697B2F5A843}" srcOrd="1" destOrd="0" parTransId="{C1F41AFE-C4FE-4550-B9BF-F1A0DD284D65}" sibTransId="{63F3502F-A814-47C9-9388-9FE585C41294}"/>
    <dgm:cxn modelId="{C36EA778-057E-4F27-955A-1C2E11558B0E}" srcId="{056E3B73-CBE0-4616-A039-26C1CFE066E6}" destId="{446ABEAA-8205-4D64-B9D7-3061322AA5E6}" srcOrd="2" destOrd="0" parTransId="{01F29994-F860-48E7-924A-ACD3BB0800B2}" sibTransId="{195A157F-7DB8-42FC-8911-5760787E8BD7}"/>
    <dgm:cxn modelId="{78E76559-6359-4339-9EAF-5F5D627BC658}" srcId="{5CC9ABFD-FE30-4E4C-96C0-7F55AA182452}" destId="{6C2E8C34-36C6-4AFA-A1F9-04A15DCBC181}" srcOrd="1" destOrd="0" parTransId="{4C4CC3B8-2BF4-479E-A7A1-F2BD228149A7}" sibTransId="{465E2848-091D-41B9-BD29-99FAD9209402}"/>
    <dgm:cxn modelId="{14C4A559-0277-4271-91A7-0A920DBE1749}" type="presOf" srcId="{6C2E8C34-36C6-4AFA-A1F9-04A15DCBC181}" destId="{0A53647A-3B17-4F9C-895D-69FF0845B842}" srcOrd="0" destOrd="3" presId="urn:microsoft.com/office/officeart/2005/8/layout/hList1"/>
    <dgm:cxn modelId="{DE4FBD5A-0671-4663-B54B-B8D9D1FB89DC}" type="presOf" srcId="{51F2E557-82A6-4227-BDBD-78987D70C377}" destId="{49DD883B-A739-4F37-B579-5EA6C941F705}" srcOrd="0" destOrd="0" presId="urn:microsoft.com/office/officeart/2005/8/layout/hList1"/>
    <dgm:cxn modelId="{D6DBF58D-C3C4-4F41-8E40-5C7C0FDFDCC9}" type="presOf" srcId="{0E275FF9-A84E-40CF-A14A-6697B2F5A843}" destId="{49DD883B-A739-4F37-B579-5EA6C941F705}" srcOrd="0" destOrd="1" presId="urn:microsoft.com/office/officeart/2005/8/layout/hList1"/>
    <dgm:cxn modelId="{111F3A9C-D96D-4EF0-A2E2-057E01147353}" srcId="{00DFC09F-E248-4A93-9A16-15F9B0E54313}" destId="{51F2E557-82A6-4227-BDBD-78987D70C377}" srcOrd="0" destOrd="0" parTransId="{79BEAD1C-1B9F-49FA-9308-67D6F0F9061F}" sibTransId="{01B76634-6F1C-4FBF-AA0F-C359D426AA2F}"/>
    <dgm:cxn modelId="{BE2D8DA0-5C61-45C6-B6A7-FCE006E528CF}" srcId="{00DFC09F-E248-4A93-9A16-15F9B0E54313}" destId="{09D8C0CE-7274-4980-9857-C05A3DE09445}" srcOrd="3" destOrd="0" parTransId="{DCD8A820-D49C-4DA5-880A-D4F01EC1E5AC}" sibTransId="{71BD420F-A00F-42BC-A1D8-2AFE4C5BC4E6}"/>
    <dgm:cxn modelId="{7FD1C5A8-BFDB-491E-AEDD-559C94B10B22}" srcId="{056E3B73-CBE0-4616-A039-26C1CFE066E6}" destId="{9512718C-1CE5-4B6D-AB5F-5159D889F437}" srcOrd="0" destOrd="0" parTransId="{0908C2B9-B7CE-4D62-B2E1-C2E0D7FCDF61}" sibTransId="{65BC343D-C343-43BF-9F7E-92713077B426}"/>
    <dgm:cxn modelId="{629B85B2-63A4-4424-BAE3-AEDEF784DFA7}" type="presOf" srcId="{D4C58A85-6AA1-4E34-B3FC-2A3AD4EE7E85}" destId="{0A53647A-3B17-4F9C-895D-69FF0845B842}" srcOrd="0" destOrd="0" presId="urn:microsoft.com/office/officeart/2005/8/layout/hList1"/>
    <dgm:cxn modelId="{83C9B7BB-D8A1-4238-83F1-9901EE46F3F1}" srcId="{C50AE0B1-CBDC-46E2-862E-6DB8A32C4494}" destId="{C8C39A25-E8B4-40C0-AA77-F93BDE4CEB76}" srcOrd="3" destOrd="0" parTransId="{2EFF437A-3B8E-4538-9B93-88F8A1D2C7DF}" sibTransId="{EC9A14DD-F27F-44D6-B3A2-14452C9BD741}"/>
    <dgm:cxn modelId="{C44B33C7-DAAC-40F2-98E6-A09C860F2388}" type="presOf" srcId="{9512718C-1CE5-4B6D-AB5F-5159D889F437}" destId="{8748D0FF-C07E-4440-8A13-F96BAEA65CB3}" srcOrd="0" destOrd="0" presId="urn:microsoft.com/office/officeart/2005/8/layout/hList1"/>
    <dgm:cxn modelId="{F4766DC8-A097-4811-829A-8B89E65A5D24}" srcId="{056E3B73-CBE0-4616-A039-26C1CFE066E6}" destId="{C16C9873-A130-4AF3-878A-2D603F7FD1F7}" srcOrd="1" destOrd="0" parTransId="{E7F7C451-D224-4111-B671-CE89635F1423}" sibTransId="{266FA3EE-C9D0-48BC-84F7-B0C7F39E3E64}"/>
    <dgm:cxn modelId="{E49F8AC8-CAA0-4B5B-A54A-DAAA594BBC5A}" type="presOf" srcId="{F511BFA7-0792-4067-8104-A60EF60F7E55}" destId="{49DD883B-A739-4F37-B579-5EA6C941F705}" srcOrd="0" destOrd="2" presId="urn:microsoft.com/office/officeart/2005/8/layout/hList1"/>
    <dgm:cxn modelId="{79F5F9CD-9239-4538-A7D2-14E5C0AD43B5}" type="presOf" srcId="{09D8C0CE-7274-4980-9857-C05A3DE09445}" destId="{49DD883B-A739-4F37-B579-5EA6C941F705}" srcOrd="0" destOrd="3" presId="urn:microsoft.com/office/officeart/2005/8/layout/hList1"/>
    <dgm:cxn modelId="{454771D1-D47D-4393-B019-42E1E895B28E}" srcId="{00DFC09F-E248-4A93-9A16-15F9B0E54313}" destId="{F511BFA7-0792-4067-8104-A60EF60F7E55}" srcOrd="2" destOrd="0" parTransId="{4B8F9041-D714-4F05-8915-01D364293525}" sibTransId="{89E83FB8-15B5-40EF-BF35-944DDA72DF78}"/>
    <dgm:cxn modelId="{4DC0AAD6-A97B-49C0-B62F-115875F76A9F}" type="presOf" srcId="{446ABEAA-8205-4D64-B9D7-3061322AA5E6}" destId="{8748D0FF-C07E-4440-8A13-F96BAEA65CB3}" srcOrd="0" destOrd="2" presId="urn:microsoft.com/office/officeart/2005/8/layout/hList1"/>
    <dgm:cxn modelId="{952EF2DA-1395-4614-B259-6A59B8B6AC83}" type="presOf" srcId="{DB51F16E-7597-4888-BB05-6074CE2DAEE6}" destId="{9BBA0CB0-EE80-4E8D-802F-24143CD15906}" srcOrd="0" destOrd="0" presId="urn:microsoft.com/office/officeart/2005/8/layout/hList1"/>
    <dgm:cxn modelId="{96C14CE1-EC3A-4040-B8A1-D9EEDE7C3F76}" srcId="{DB51F16E-7597-4888-BB05-6074CE2DAEE6}" destId="{5CC9ABFD-FE30-4E4C-96C0-7F55AA182452}" srcOrd="1" destOrd="0" parTransId="{C13E51F9-455A-4AD9-90AE-106BB2B11A95}" sibTransId="{C652F7B2-6DA5-4EC5-90F1-5132E0873213}"/>
    <dgm:cxn modelId="{580F70E3-216B-4E38-A173-9FEBEC901976}" type="presOf" srcId="{5CC9ABFD-FE30-4E4C-96C0-7F55AA182452}" destId="{0A53647A-3B17-4F9C-895D-69FF0845B842}" srcOrd="0" destOrd="1" presId="urn:microsoft.com/office/officeart/2005/8/layout/hList1"/>
    <dgm:cxn modelId="{A72423ED-AEFA-4AF8-84E4-20A6DBE60E88}" srcId="{C8C39A25-E8B4-40C0-AA77-F93BDE4CEB76}" destId="{B055AFE1-A9B3-4AB7-A9AB-A26224450632}" srcOrd="0" destOrd="0" parTransId="{D7CF0102-EE4C-481B-8A36-0574E34849DB}" sibTransId="{4AF53BBB-5789-4712-84DA-95A9DED9EF7C}"/>
    <dgm:cxn modelId="{FE6C44F1-9A82-44F0-89C8-4359C3EE0B09}" type="presOf" srcId="{C50AE0B1-CBDC-46E2-862E-6DB8A32C4494}" destId="{325B1CA3-02CE-4782-A4BB-1B5EC05605AB}" srcOrd="0" destOrd="0" presId="urn:microsoft.com/office/officeart/2005/8/layout/hList1"/>
    <dgm:cxn modelId="{F65D27F3-5AB9-4C59-8A6D-81F2D96CF26E}" type="presOf" srcId="{B055AFE1-A9B3-4AB7-A9AB-A26224450632}" destId="{9CE5F6D9-49E2-4BFC-A4F4-D9B57BAE5A97}" srcOrd="0" destOrd="0" presId="urn:microsoft.com/office/officeart/2005/8/layout/hList1"/>
    <dgm:cxn modelId="{A9CCA8F3-FE8E-4EFD-9CA2-25ECACAAEF0B}" type="presOf" srcId="{C8C39A25-E8B4-40C0-AA77-F93BDE4CEB76}" destId="{2224542C-7BAC-4194-9FEF-494812305441}" srcOrd="0" destOrd="0" presId="urn:microsoft.com/office/officeart/2005/8/layout/hList1"/>
    <dgm:cxn modelId="{23B4F135-426B-45A8-B465-52F0A616A108}" type="presParOf" srcId="{325B1CA3-02CE-4782-A4BB-1B5EC05605AB}" destId="{2EEDEBCB-0199-468D-AE80-A53B546C6D91}" srcOrd="0" destOrd="0" presId="urn:microsoft.com/office/officeart/2005/8/layout/hList1"/>
    <dgm:cxn modelId="{94B51686-DC3E-47FC-BC35-568204F911AA}" type="presParOf" srcId="{2EEDEBCB-0199-468D-AE80-A53B546C6D91}" destId="{66C0FBF4-CEB4-44A5-9726-DEB3ACA94B03}" srcOrd="0" destOrd="0" presId="urn:microsoft.com/office/officeart/2005/8/layout/hList1"/>
    <dgm:cxn modelId="{F69C9430-3EBB-4CE0-B30C-473151C7FF36}" type="presParOf" srcId="{2EEDEBCB-0199-468D-AE80-A53B546C6D91}" destId="{8748D0FF-C07E-4440-8A13-F96BAEA65CB3}" srcOrd="1" destOrd="0" presId="urn:microsoft.com/office/officeart/2005/8/layout/hList1"/>
    <dgm:cxn modelId="{31C709AA-D185-4BB1-BE45-357AEED71BD7}" type="presParOf" srcId="{325B1CA3-02CE-4782-A4BB-1B5EC05605AB}" destId="{BC09DDEF-2A97-47DD-917B-7A7198C58C5F}" srcOrd="1" destOrd="0" presId="urn:microsoft.com/office/officeart/2005/8/layout/hList1"/>
    <dgm:cxn modelId="{C58B1C0D-A33B-4459-B51C-743E9DE03B3B}" type="presParOf" srcId="{325B1CA3-02CE-4782-A4BB-1B5EC05605AB}" destId="{DB6FD500-AE49-4C91-8760-330950EE6EB8}" srcOrd="2" destOrd="0" presId="urn:microsoft.com/office/officeart/2005/8/layout/hList1"/>
    <dgm:cxn modelId="{41E18BE1-A14B-4BAA-A704-614621BBF69D}" type="presParOf" srcId="{DB6FD500-AE49-4C91-8760-330950EE6EB8}" destId="{A2247378-C0C0-43C0-B4D8-B7A722B8A556}" srcOrd="0" destOrd="0" presId="urn:microsoft.com/office/officeart/2005/8/layout/hList1"/>
    <dgm:cxn modelId="{732F6319-3EA0-46FA-8981-5C39FAAD18AE}" type="presParOf" srcId="{DB6FD500-AE49-4C91-8760-330950EE6EB8}" destId="{49DD883B-A739-4F37-B579-5EA6C941F705}" srcOrd="1" destOrd="0" presId="urn:microsoft.com/office/officeart/2005/8/layout/hList1"/>
    <dgm:cxn modelId="{8EA06D85-698E-4552-B033-4ECD5AF9EA08}" type="presParOf" srcId="{325B1CA3-02CE-4782-A4BB-1B5EC05605AB}" destId="{3B328BB4-DC55-4F62-B46B-6F294A79B6A4}" srcOrd="3" destOrd="0" presId="urn:microsoft.com/office/officeart/2005/8/layout/hList1"/>
    <dgm:cxn modelId="{A0584179-5ED1-4616-80F8-61747B39EE2D}" type="presParOf" srcId="{325B1CA3-02CE-4782-A4BB-1B5EC05605AB}" destId="{4C5AB872-F09A-42BE-940B-DF5246F8F134}" srcOrd="4" destOrd="0" presId="urn:microsoft.com/office/officeart/2005/8/layout/hList1"/>
    <dgm:cxn modelId="{707A486E-54A4-4568-BFDE-C66EE6D9618B}" type="presParOf" srcId="{4C5AB872-F09A-42BE-940B-DF5246F8F134}" destId="{9BBA0CB0-EE80-4E8D-802F-24143CD15906}" srcOrd="0" destOrd="0" presId="urn:microsoft.com/office/officeart/2005/8/layout/hList1"/>
    <dgm:cxn modelId="{7148887C-E588-4DE9-94D5-3906D9DB91CB}" type="presParOf" srcId="{4C5AB872-F09A-42BE-940B-DF5246F8F134}" destId="{0A53647A-3B17-4F9C-895D-69FF0845B842}" srcOrd="1" destOrd="0" presId="urn:microsoft.com/office/officeart/2005/8/layout/hList1"/>
    <dgm:cxn modelId="{ADFEA34F-8FA2-4AC0-98D5-59BCB85762F7}" type="presParOf" srcId="{325B1CA3-02CE-4782-A4BB-1B5EC05605AB}" destId="{08CA6FEF-F4D8-4123-8F3E-E70F00A03BE2}" srcOrd="5" destOrd="0" presId="urn:microsoft.com/office/officeart/2005/8/layout/hList1"/>
    <dgm:cxn modelId="{7C42944B-B143-40D8-AF4A-CA1EB6C014EC}" type="presParOf" srcId="{325B1CA3-02CE-4782-A4BB-1B5EC05605AB}" destId="{69B71191-8FC7-4990-9DAF-9C18F1B57826}" srcOrd="6" destOrd="0" presId="urn:microsoft.com/office/officeart/2005/8/layout/hList1"/>
    <dgm:cxn modelId="{604085EA-C0D3-4FFA-BD05-FCF35041917C}" type="presParOf" srcId="{69B71191-8FC7-4990-9DAF-9C18F1B57826}" destId="{2224542C-7BAC-4194-9FEF-494812305441}" srcOrd="0" destOrd="0" presId="urn:microsoft.com/office/officeart/2005/8/layout/hList1"/>
    <dgm:cxn modelId="{1B16EE17-A3F6-44D1-AEB3-822417C2887E}" type="presParOf" srcId="{69B71191-8FC7-4990-9DAF-9C18F1B57826}" destId="{9CE5F6D9-49E2-4BFC-A4F4-D9B57BAE5A9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2FD46E-8CDC-4AE6-902A-7DA46ACBD6AD}">
      <dsp:nvSpPr>
        <dsp:cNvPr id="0" name=""/>
        <dsp:cNvSpPr/>
      </dsp:nvSpPr>
      <dsp:spPr>
        <a:xfrm>
          <a:off x="0" y="540"/>
          <a:ext cx="9810750" cy="126515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B25067-BD86-485D-8A1E-473AB55CCEC7}">
      <dsp:nvSpPr>
        <dsp:cNvPr id="0" name=""/>
        <dsp:cNvSpPr/>
      </dsp:nvSpPr>
      <dsp:spPr>
        <a:xfrm>
          <a:off x="382709" y="285200"/>
          <a:ext cx="695835" cy="695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3A8B59-A601-47D6-9207-471857BA11FA}">
      <dsp:nvSpPr>
        <dsp:cNvPr id="0" name=""/>
        <dsp:cNvSpPr/>
      </dsp:nvSpPr>
      <dsp:spPr>
        <a:xfrm>
          <a:off x="1461254" y="540"/>
          <a:ext cx="8349495" cy="126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896" tIns="133896" rIns="133896" bIns="133896" numCol="1" spcCol="1270" anchor="ctr" anchorCtr="0">
          <a:noAutofit/>
        </a:bodyPr>
        <a:lstStyle/>
        <a:p>
          <a:pPr marL="0" lvl="0" indent="0" algn="l" defTabSz="977900">
            <a:lnSpc>
              <a:spcPct val="100000"/>
            </a:lnSpc>
            <a:spcBef>
              <a:spcPct val="0"/>
            </a:spcBef>
            <a:spcAft>
              <a:spcPct val="35000"/>
            </a:spcAft>
            <a:buNone/>
          </a:pPr>
          <a:r>
            <a:rPr lang="en-US" sz="2200" kern="1200" baseline="0"/>
            <a:t>Out data examination shows that our data has a lot of outliers for some of the metric variables, and it also shows that the categorical variables are sometimes very unevenly represented.</a:t>
          </a:r>
          <a:endParaRPr lang="en-US" sz="2200" kern="1200"/>
        </a:p>
      </dsp:txBody>
      <dsp:txXfrm>
        <a:off x="1461254" y="540"/>
        <a:ext cx="8349495" cy="1265155"/>
      </dsp:txXfrm>
    </dsp:sp>
    <dsp:sp modelId="{33CD76E7-B935-4694-8536-0A7DA1BC6C8C}">
      <dsp:nvSpPr>
        <dsp:cNvPr id="0" name=""/>
        <dsp:cNvSpPr/>
      </dsp:nvSpPr>
      <dsp:spPr>
        <a:xfrm>
          <a:off x="0" y="1581984"/>
          <a:ext cx="9810750" cy="126515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B370AD-677F-4FE3-A522-9F208B51513B}">
      <dsp:nvSpPr>
        <dsp:cNvPr id="0" name=""/>
        <dsp:cNvSpPr/>
      </dsp:nvSpPr>
      <dsp:spPr>
        <a:xfrm>
          <a:off x="382709" y="1866644"/>
          <a:ext cx="695835" cy="695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230D80-1CF6-42CE-8010-255807E2757D}">
      <dsp:nvSpPr>
        <dsp:cNvPr id="0" name=""/>
        <dsp:cNvSpPr/>
      </dsp:nvSpPr>
      <dsp:spPr>
        <a:xfrm>
          <a:off x="1461254" y="1581984"/>
          <a:ext cx="8349495" cy="126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896" tIns="133896" rIns="133896" bIns="133896" numCol="1" spcCol="1270" anchor="ctr" anchorCtr="0">
          <a:noAutofit/>
        </a:bodyPr>
        <a:lstStyle/>
        <a:p>
          <a:pPr marL="0" lvl="0" indent="0" algn="l" defTabSz="977900">
            <a:lnSpc>
              <a:spcPct val="100000"/>
            </a:lnSpc>
            <a:spcBef>
              <a:spcPct val="0"/>
            </a:spcBef>
            <a:spcAft>
              <a:spcPct val="35000"/>
            </a:spcAft>
            <a:buNone/>
          </a:pPr>
          <a:r>
            <a:rPr lang="en-US" sz="2200" kern="1200" baseline="0"/>
            <a:t>The factor analysis shows the metric variables </a:t>
          </a:r>
          <a:r>
            <a:rPr lang="en-US" sz="2200" kern="1200" baseline="0">
              <a:latin typeface="Bembo"/>
            </a:rPr>
            <a:t>can</a:t>
          </a:r>
          <a:r>
            <a:rPr lang="en-US" sz="2200" kern="1200" baseline="0"/>
            <a:t> be reduced to three factors; telling us something about duration information, node information, and tumor size information.</a:t>
          </a:r>
          <a:endParaRPr lang="en-US" sz="2200" kern="1200"/>
        </a:p>
      </dsp:txBody>
      <dsp:txXfrm>
        <a:off x="1461254" y="1581984"/>
        <a:ext cx="8349495" cy="1265155"/>
      </dsp:txXfrm>
    </dsp:sp>
    <dsp:sp modelId="{A01FDC8D-489A-4745-A3EC-1581A779B2AB}">
      <dsp:nvSpPr>
        <dsp:cNvPr id="0" name=""/>
        <dsp:cNvSpPr/>
      </dsp:nvSpPr>
      <dsp:spPr>
        <a:xfrm>
          <a:off x="0" y="3163429"/>
          <a:ext cx="9810750" cy="126515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F261D9-A271-49A5-A14D-09ED8BB95984}">
      <dsp:nvSpPr>
        <dsp:cNvPr id="0" name=""/>
        <dsp:cNvSpPr/>
      </dsp:nvSpPr>
      <dsp:spPr>
        <a:xfrm>
          <a:off x="382709" y="3448088"/>
          <a:ext cx="695835" cy="6958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9612EE-D5C4-4574-A359-0F1585FE3EEE}">
      <dsp:nvSpPr>
        <dsp:cNvPr id="0" name=""/>
        <dsp:cNvSpPr/>
      </dsp:nvSpPr>
      <dsp:spPr>
        <a:xfrm>
          <a:off x="1461254" y="3163429"/>
          <a:ext cx="8349495" cy="126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896" tIns="133896" rIns="133896" bIns="133896" numCol="1" spcCol="1270" anchor="ctr" anchorCtr="0">
          <a:noAutofit/>
        </a:bodyPr>
        <a:lstStyle/>
        <a:p>
          <a:pPr marL="0" lvl="0" indent="0" algn="l" defTabSz="977900" rtl="0">
            <a:lnSpc>
              <a:spcPct val="100000"/>
            </a:lnSpc>
            <a:spcBef>
              <a:spcPct val="0"/>
            </a:spcBef>
            <a:spcAft>
              <a:spcPct val="35000"/>
            </a:spcAft>
            <a:buNone/>
          </a:pPr>
          <a:r>
            <a:rPr lang="en-US" sz="2200" kern="1200" baseline="0"/>
            <a:t>The logistic regression model, created with stepwise regression, shows </a:t>
          </a:r>
          <a:r>
            <a:rPr lang="en-US" sz="2200" kern="1200" baseline="0">
              <a:latin typeface="Bembo"/>
            </a:rPr>
            <a:t>which variables</a:t>
          </a:r>
          <a:r>
            <a:rPr lang="en-US" sz="2200" kern="1200" baseline="0"/>
            <a:t> can significantly predict </a:t>
          </a:r>
          <a:r>
            <a:rPr lang="en-US" sz="2200" kern="1200" baseline="0">
              <a:latin typeface="Bembo"/>
            </a:rPr>
            <a:t>fatality. However</a:t>
          </a:r>
          <a:r>
            <a:rPr lang="en-US" sz="2200" kern="1200" baseline="0"/>
            <a:t>, our accuracy is not too high, leaving room for improvement in the future.</a:t>
          </a:r>
          <a:endParaRPr lang="en-US" sz="2200" kern="1200"/>
        </a:p>
      </dsp:txBody>
      <dsp:txXfrm>
        <a:off x="1461254" y="3163429"/>
        <a:ext cx="8349495" cy="12651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C0FBF4-CEB4-44A5-9726-DEB3ACA94B03}">
      <dsp:nvSpPr>
        <dsp:cNvPr id="0" name=""/>
        <dsp:cNvSpPr/>
      </dsp:nvSpPr>
      <dsp:spPr>
        <a:xfrm>
          <a:off x="3972" y="71225"/>
          <a:ext cx="2388487" cy="472224"/>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b="1" kern="1200"/>
            <a:t>Dealing with missing and unknown data:</a:t>
          </a:r>
          <a:endParaRPr lang="en-US" sz="1400" kern="1200"/>
        </a:p>
      </dsp:txBody>
      <dsp:txXfrm>
        <a:off x="3972" y="71225"/>
        <a:ext cx="2388487" cy="472224"/>
      </dsp:txXfrm>
    </dsp:sp>
    <dsp:sp modelId="{8748D0FF-C07E-4440-8A13-F96BAEA65CB3}">
      <dsp:nvSpPr>
        <dsp:cNvPr id="0" name=""/>
        <dsp:cNvSpPr/>
      </dsp:nvSpPr>
      <dsp:spPr>
        <a:xfrm>
          <a:off x="3972" y="543450"/>
          <a:ext cx="2388487" cy="340465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a:t>We have deleted all NA and unknown observations to ensure data integrity and consistency.</a:t>
          </a:r>
        </a:p>
        <a:p>
          <a:pPr marL="114300" lvl="1" indent="-114300" algn="l" defTabSz="622300">
            <a:lnSpc>
              <a:spcPct val="90000"/>
            </a:lnSpc>
            <a:spcBef>
              <a:spcPct val="0"/>
            </a:spcBef>
            <a:spcAft>
              <a:spcPct val="15000"/>
            </a:spcAft>
            <a:buChar char="•"/>
          </a:pPr>
          <a:r>
            <a:rPr lang="en-US" sz="1400" kern="1200"/>
            <a:t>Despite efforts to clean the data, imperfections will still exist, necessitating cautious interpretation of the results.</a:t>
          </a:r>
        </a:p>
        <a:p>
          <a:pPr marL="114300" lvl="1" indent="-114300" algn="l" defTabSz="622300" rtl="0">
            <a:lnSpc>
              <a:spcPct val="90000"/>
            </a:lnSpc>
            <a:spcBef>
              <a:spcPct val="0"/>
            </a:spcBef>
            <a:spcAft>
              <a:spcPct val="15000"/>
            </a:spcAft>
            <a:buChar char="•"/>
          </a:pPr>
          <a:r>
            <a:rPr lang="en-US" sz="1400" kern="1200"/>
            <a:t>There are</a:t>
          </a:r>
          <a:r>
            <a:rPr lang="en-US" sz="1400" kern="1200">
              <a:latin typeface="Bembo"/>
            </a:rPr>
            <a:t> other</a:t>
          </a:r>
          <a:r>
            <a:rPr lang="en-US" sz="1400" kern="1200"/>
            <a:t> various techniques to deal with missing data</a:t>
          </a:r>
          <a:r>
            <a:rPr lang="en-US" sz="1400" kern="1200">
              <a:latin typeface="Bembo"/>
            </a:rPr>
            <a:t> besides deletion</a:t>
          </a:r>
          <a:r>
            <a:rPr lang="en-US" sz="1400" kern="1200"/>
            <a:t>,</a:t>
          </a:r>
          <a:r>
            <a:rPr lang="en-US" sz="1400" kern="1200">
              <a:latin typeface="Bembo"/>
            </a:rPr>
            <a:t> such as </a:t>
          </a:r>
          <a:r>
            <a:rPr lang="en-US" sz="1400" b="0" u="none" kern="1200">
              <a:latin typeface="Bembo"/>
            </a:rPr>
            <a:t>imputation.</a:t>
          </a:r>
        </a:p>
      </dsp:txBody>
      <dsp:txXfrm>
        <a:off x="3972" y="543450"/>
        <a:ext cx="2388487" cy="3404657"/>
      </dsp:txXfrm>
    </dsp:sp>
    <dsp:sp modelId="{A2247378-C0C0-43C0-B4D8-B7A722B8A556}">
      <dsp:nvSpPr>
        <dsp:cNvPr id="0" name=""/>
        <dsp:cNvSpPr/>
      </dsp:nvSpPr>
      <dsp:spPr>
        <a:xfrm>
          <a:off x="2726848" y="71225"/>
          <a:ext cx="2388487" cy="472224"/>
        </a:xfrm>
        <a:prstGeom prst="rect">
          <a:avLst/>
        </a:prstGeom>
        <a:solidFill>
          <a:schemeClr val="accent2">
            <a:hueOff val="283300"/>
            <a:satOff val="-5633"/>
            <a:lumOff val="1699"/>
            <a:alphaOff val="0"/>
          </a:schemeClr>
        </a:solidFill>
        <a:ln w="12700" cap="flat" cmpd="sng" algn="ctr">
          <a:solidFill>
            <a:schemeClr val="accent2">
              <a:hueOff val="283300"/>
              <a:satOff val="-5633"/>
              <a:lumOff val="169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b="1" kern="1200">
              <a:latin typeface="Bembo"/>
            </a:rPr>
            <a:t>Dealing</a:t>
          </a:r>
          <a:r>
            <a:rPr lang="en-US" sz="1400" b="1" kern="1200"/>
            <a:t> with Outliers:</a:t>
          </a:r>
          <a:endParaRPr lang="en-US" sz="1400" kern="1200"/>
        </a:p>
      </dsp:txBody>
      <dsp:txXfrm>
        <a:off x="2726848" y="71225"/>
        <a:ext cx="2388487" cy="472224"/>
      </dsp:txXfrm>
    </dsp:sp>
    <dsp:sp modelId="{49DD883B-A739-4F37-B579-5EA6C941F705}">
      <dsp:nvSpPr>
        <dsp:cNvPr id="0" name=""/>
        <dsp:cNvSpPr/>
      </dsp:nvSpPr>
      <dsp:spPr>
        <a:xfrm>
          <a:off x="2726848" y="543450"/>
          <a:ext cx="2388487" cy="3404657"/>
        </a:xfrm>
        <a:prstGeom prst="rect">
          <a:avLst/>
        </a:prstGeom>
        <a:solidFill>
          <a:schemeClr val="accent2">
            <a:tint val="40000"/>
            <a:alpha val="90000"/>
            <a:hueOff val="301796"/>
            <a:satOff val="-2742"/>
            <a:lumOff val="218"/>
            <a:alphaOff val="0"/>
          </a:schemeClr>
        </a:solidFill>
        <a:ln w="12700" cap="flat" cmpd="sng" algn="ctr">
          <a:solidFill>
            <a:schemeClr val="accent2">
              <a:tint val="40000"/>
              <a:alpha val="90000"/>
              <a:hueOff val="301796"/>
              <a:satOff val="-2742"/>
              <a:lumOff val="21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a:t>The dataset contains numerous outliers, which is logical given the unpredictable nature of cancer cases.</a:t>
          </a:r>
        </a:p>
        <a:p>
          <a:pPr marL="114300" lvl="1" indent="-114300" algn="l" defTabSz="622300" rtl="0">
            <a:lnSpc>
              <a:spcPct val="90000"/>
            </a:lnSpc>
            <a:spcBef>
              <a:spcPct val="0"/>
            </a:spcBef>
            <a:spcAft>
              <a:spcPct val="15000"/>
            </a:spcAft>
            <a:buChar char="•"/>
          </a:pPr>
          <a:r>
            <a:rPr lang="en-US" sz="1400" kern="1200">
              <a:latin typeface="Bembo"/>
            </a:rPr>
            <a:t>Outliers were retained in our dataset, to capture the variability inherent in the study.</a:t>
          </a:r>
        </a:p>
        <a:p>
          <a:pPr marL="114300" lvl="1" indent="-114300" algn="l" defTabSz="622300">
            <a:lnSpc>
              <a:spcPct val="90000"/>
            </a:lnSpc>
            <a:spcBef>
              <a:spcPct val="0"/>
            </a:spcBef>
            <a:spcAft>
              <a:spcPct val="15000"/>
            </a:spcAft>
            <a:buChar char="•"/>
          </a:pPr>
          <a:r>
            <a:rPr lang="en-US" sz="1400" kern="1200"/>
            <a:t>Outliers may skew statistical analyses and should be carefully accounted for in the interpretation of results.</a:t>
          </a:r>
        </a:p>
        <a:p>
          <a:pPr marL="114300" lvl="1" indent="-114300" algn="l" defTabSz="622300" rtl="0">
            <a:lnSpc>
              <a:spcPct val="90000"/>
            </a:lnSpc>
            <a:spcBef>
              <a:spcPct val="0"/>
            </a:spcBef>
            <a:spcAft>
              <a:spcPct val="15000"/>
            </a:spcAft>
            <a:buChar char="•"/>
          </a:pPr>
          <a:r>
            <a:rPr lang="en-US" sz="1400" b="0" kern="1200">
              <a:latin typeface="Bembo"/>
            </a:rPr>
            <a:t>There are various techniques to deal with outliers, such as deletion or data transformation.</a:t>
          </a:r>
        </a:p>
      </dsp:txBody>
      <dsp:txXfrm>
        <a:off x="2726848" y="543450"/>
        <a:ext cx="2388487" cy="3404657"/>
      </dsp:txXfrm>
    </dsp:sp>
    <dsp:sp modelId="{9BBA0CB0-EE80-4E8D-802F-24143CD15906}">
      <dsp:nvSpPr>
        <dsp:cNvPr id="0" name=""/>
        <dsp:cNvSpPr/>
      </dsp:nvSpPr>
      <dsp:spPr>
        <a:xfrm>
          <a:off x="5449724" y="71225"/>
          <a:ext cx="2388487" cy="472224"/>
        </a:xfrm>
        <a:prstGeom prst="rect">
          <a:avLst/>
        </a:prstGeom>
        <a:solidFill>
          <a:schemeClr val="accent2">
            <a:hueOff val="566599"/>
            <a:satOff val="-11266"/>
            <a:lumOff val="3399"/>
            <a:alphaOff val="0"/>
          </a:schemeClr>
        </a:solidFill>
        <a:ln w="12700" cap="flat" cmpd="sng" algn="ctr">
          <a:solidFill>
            <a:schemeClr val="accent2">
              <a:hueOff val="566599"/>
              <a:satOff val="-11266"/>
              <a:lumOff val="339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b="1" kern="1200"/>
            <a:t>Model Limitations:</a:t>
          </a:r>
          <a:endParaRPr lang="en-US" sz="1400" kern="1200"/>
        </a:p>
      </dsp:txBody>
      <dsp:txXfrm>
        <a:off x="5449724" y="71225"/>
        <a:ext cx="2388487" cy="472224"/>
      </dsp:txXfrm>
    </dsp:sp>
    <dsp:sp modelId="{0A53647A-3B17-4F9C-895D-69FF0845B842}">
      <dsp:nvSpPr>
        <dsp:cNvPr id="0" name=""/>
        <dsp:cNvSpPr/>
      </dsp:nvSpPr>
      <dsp:spPr>
        <a:xfrm>
          <a:off x="5449724" y="543450"/>
          <a:ext cx="2388487" cy="3404657"/>
        </a:xfrm>
        <a:prstGeom prst="rect">
          <a:avLst/>
        </a:prstGeom>
        <a:solidFill>
          <a:schemeClr val="accent2">
            <a:tint val="40000"/>
            <a:alpha val="90000"/>
            <a:hueOff val="603592"/>
            <a:satOff val="-5485"/>
            <a:lumOff val="436"/>
            <a:alphaOff val="0"/>
          </a:schemeClr>
        </a:solidFill>
        <a:ln w="12700" cap="flat" cmpd="sng" algn="ctr">
          <a:solidFill>
            <a:schemeClr val="accent2">
              <a:tint val="40000"/>
              <a:alpha val="90000"/>
              <a:hueOff val="603592"/>
              <a:satOff val="-5485"/>
              <a:lumOff val="43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a:t>Not all assumptions of multivariate logistic regression are met perfectly, contributing to limitations in the accuracy and reliability of our logistic regression model.</a:t>
          </a:r>
        </a:p>
        <a:p>
          <a:pPr marL="114300" lvl="1" indent="-114300" algn="l" defTabSz="622300">
            <a:lnSpc>
              <a:spcPct val="90000"/>
            </a:lnSpc>
            <a:spcBef>
              <a:spcPct val="0"/>
            </a:spcBef>
            <a:spcAft>
              <a:spcPct val="15000"/>
            </a:spcAft>
            <a:buChar char="•"/>
          </a:pPr>
          <a:r>
            <a:rPr lang="en-US" sz="1400" kern="1200"/>
            <a:t>While logistic regression offers valuable insights, its predictive capabilities may be hindered by the imperfect nature of the data and underlying assumptions.</a:t>
          </a:r>
        </a:p>
        <a:p>
          <a:pPr marL="228600" lvl="2" indent="-114300" algn="l" defTabSz="622300" rtl="0">
            <a:lnSpc>
              <a:spcPct val="90000"/>
            </a:lnSpc>
            <a:spcBef>
              <a:spcPct val="0"/>
            </a:spcBef>
            <a:spcAft>
              <a:spcPct val="15000"/>
            </a:spcAft>
            <a:buChar char="•"/>
          </a:pPr>
          <a:r>
            <a:rPr lang="en-US" sz="1400" b="0" kern="1200">
              <a:latin typeface="Bembo"/>
            </a:rPr>
            <a:t>Influential outliers</a:t>
          </a:r>
        </a:p>
        <a:p>
          <a:pPr marL="228600" lvl="2" indent="-114300" algn="l" defTabSz="622300" rtl="0">
            <a:lnSpc>
              <a:spcPct val="90000"/>
            </a:lnSpc>
            <a:spcBef>
              <a:spcPct val="0"/>
            </a:spcBef>
            <a:spcAft>
              <a:spcPct val="15000"/>
            </a:spcAft>
            <a:buChar char="•"/>
          </a:pPr>
          <a:r>
            <a:rPr lang="en-US" sz="1400" b="0" kern="1200">
              <a:latin typeface="Bembo"/>
            </a:rPr>
            <a:t>Skewed dependent variable</a:t>
          </a:r>
        </a:p>
      </dsp:txBody>
      <dsp:txXfrm>
        <a:off x="5449724" y="543450"/>
        <a:ext cx="2388487" cy="3404657"/>
      </dsp:txXfrm>
    </dsp:sp>
    <dsp:sp modelId="{2224542C-7BAC-4194-9FEF-494812305441}">
      <dsp:nvSpPr>
        <dsp:cNvPr id="0" name=""/>
        <dsp:cNvSpPr/>
      </dsp:nvSpPr>
      <dsp:spPr>
        <a:xfrm>
          <a:off x="8172600" y="71225"/>
          <a:ext cx="2388487" cy="472224"/>
        </a:xfrm>
        <a:prstGeom prst="rect">
          <a:avLst/>
        </a:prstGeom>
        <a:solidFill>
          <a:schemeClr val="accent2">
            <a:hueOff val="849899"/>
            <a:satOff val="-16899"/>
            <a:lumOff val="5098"/>
            <a:alphaOff val="0"/>
          </a:schemeClr>
        </a:solidFill>
        <a:ln w="12700" cap="flat" cmpd="sng" algn="ctr">
          <a:solidFill>
            <a:schemeClr val="accent2">
              <a:hueOff val="849899"/>
              <a:satOff val="-16899"/>
              <a:lumOff val="509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b="1" kern="1200"/>
            <a:t>Navigating Uncertainty:</a:t>
          </a:r>
          <a:endParaRPr lang="en-US" sz="1400" kern="1200"/>
        </a:p>
      </dsp:txBody>
      <dsp:txXfrm>
        <a:off x="8172600" y="71225"/>
        <a:ext cx="2388487" cy="472224"/>
      </dsp:txXfrm>
    </dsp:sp>
    <dsp:sp modelId="{9CE5F6D9-49E2-4BFC-A4F4-D9B57BAE5A97}">
      <dsp:nvSpPr>
        <dsp:cNvPr id="0" name=""/>
        <dsp:cNvSpPr/>
      </dsp:nvSpPr>
      <dsp:spPr>
        <a:xfrm>
          <a:off x="8172600" y="543450"/>
          <a:ext cx="2388487" cy="3404657"/>
        </a:xfrm>
        <a:prstGeom prst="rect">
          <a:avLst/>
        </a:prstGeom>
        <a:solidFill>
          <a:schemeClr val="accent2">
            <a:tint val="40000"/>
            <a:alpha val="90000"/>
            <a:hueOff val="905388"/>
            <a:satOff val="-8227"/>
            <a:lumOff val="654"/>
            <a:alphaOff val="0"/>
          </a:schemeClr>
        </a:solidFill>
        <a:ln w="12700" cap="flat" cmpd="sng" algn="ctr">
          <a:solidFill>
            <a:schemeClr val="accent2">
              <a:tint val="40000"/>
              <a:alpha val="90000"/>
              <a:hueOff val="905388"/>
              <a:satOff val="-8227"/>
              <a:lumOff val="6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a:t>Despite these challenges, our analysis provides valuable insights into breast cancer prognosis and treatment outcomes, offering a foundation for further research and clinical decision-making.</a:t>
          </a:r>
          <a:br>
            <a:rPr lang="en-US" sz="1400" kern="1200"/>
          </a:br>
          <a:endParaRPr lang="en-US" sz="1400" kern="1200"/>
        </a:p>
      </dsp:txBody>
      <dsp:txXfrm>
        <a:off x="8172600" y="543450"/>
        <a:ext cx="2388487" cy="340465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718D7-871D-49DD-A1BD-88975D127942}" type="datetimeFigureOut">
              <a:t>5/9/2024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BD43F3-9889-4E3D-8F2D-71D09DB8C889}" type="slidenum">
              <a:t>‹#›</a:t>
            </a:fld>
            <a:endParaRPr lang="en-US"/>
          </a:p>
        </p:txBody>
      </p:sp>
    </p:spTree>
    <p:extLst>
      <p:ext uri="{BB962C8B-B14F-4D97-AF65-F5344CB8AC3E}">
        <p14:creationId xmlns:p14="http://schemas.microsoft.com/office/powerpoint/2010/main" val="2577884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b="1"/>
              <a:t>Verification</a:t>
            </a:r>
            <a:r>
              <a:rPr lang="en-US"/>
              <a:t>: Based on the correlation matrix, certain variables such as the number of positive nodes (</a:t>
            </a:r>
            <a:r>
              <a:rPr lang="en-US" b="1" err="1"/>
              <a:t>num_of_positive_nodes</a:t>
            </a:r>
            <a:r>
              <a:rPr lang="en-US"/>
              <a:t>) and the number of investigated nodes (</a:t>
            </a:r>
            <a:r>
              <a:rPr lang="en-US" b="1" err="1"/>
              <a:t>num_of_investigated_node</a:t>
            </a:r>
            <a:r>
              <a:rPr lang="en-US"/>
              <a:t>) show some level of correlation (0.50). While not excessively high, it’s essential to monitor these variables as potential sources of multicollinearity.</a:t>
            </a:r>
          </a:p>
          <a:p>
            <a:pPr marL="285750" indent="-285750">
              <a:buFont typeface="Arial"/>
              <a:buChar char="•"/>
            </a:pPr>
            <a:r>
              <a:rPr lang="en-US"/>
              <a:t>Outliers can have a disproportionately large effect on the estimate of regression coefficients.</a:t>
            </a:r>
          </a:p>
          <a:p>
            <a:pPr marL="285750" indent="-285750">
              <a:buFont typeface="Arial"/>
              <a:buChar char="•"/>
            </a:pPr>
            <a:r>
              <a:rPr lang="en-US"/>
              <a:t>The explanatory variables and the Logit of response variable have a linear relationship between them.</a:t>
            </a:r>
            <a:endParaRPr lang="en-US">
              <a:ea typeface="Calibri"/>
              <a:cs typeface="Calibri"/>
            </a:endParaRPr>
          </a:p>
          <a:p>
            <a:pPr marL="285750" indent="-285750">
              <a:buFont typeface="Arial"/>
              <a:buChar char="•"/>
            </a:pPr>
            <a:endParaRPr lang="en-US">
              <a:ea typeface="Calibri"/>
              <a:cs typeface="Calibri"/>
            </a:endParaRPr>
          </a:p>
        </p:txBody>
      </p:sp>
      <p:sp>
        <p:nvSpPr>
          <p:cNvPr id="4" name="Slide Number Placeholder 3"/>
          <p:cNvSpPr>
            <a:spLocks noGrp="1"/>
          </p:cNvSpPr>
          <p:nvPr>
            <p:ph type="sldNum" sz="quarter" idx="5"/>
          </p:nvPr>
        </p:nvSpPr>
        <p:spPr/>
        <p:txBody>
          <a:bodyPr/>
          <a:lstStyle/>
          <a:p>
            <a:fld id="{36BD43F3-9889-4E3D-8F2D-71D09DB8C889}" type="slidenum">
              <a:t>16</a:t>
            </a:fld>
            <a:endParaRPr lang="en-US"/>
          </a:p>
        </p:txBody>
      </p:sp>
    </p:spTree>
    <p:extLst>
      <p:ext uri="{BB962C8B-B14F-4D97-AF65-F5344CB8AC3E}">
        <p14:creationId xmlns:p14="http://schemas.microsoft.com/office/powerpoint/2010/main" val="3454970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Uses stepwise selection to add or remove predictors based on their significance, with both entry and stay thresholds set at 0.05.</a:t>
            </a:r>
          </a:p>
        </p:txBody>
      </p:sp>
      <p:sp>
        <p:nvSpPr>
          <p:cNvPr id="4" name="Slide Number Placeholder 3"/>
          <p:cNvSpPr>
            <a:spLocks noGrp="1"/>
          </p:cNvSpPr>
          <p:nvPr>
            <p:ph type="sldNum" sz="quarter" idx="5"/>
          </p:nvPr>
        </p:nvSpPr>
        <p:spPr/>
        <p:txBody>
          <a:bodyPr/>
          <a:lstStyle/>
          <a:p>
            <a:fld id="{36BD43F3-9889-4E3D-8F2D-71D09DB8C889}" type="slidenum">
              <a:t>17</a:t>
            </a:fld>
            <a:endParaRPr lang="en-US"/>
          </a:p>
        </p:txBody>
      </p:sp>
    </p:spTree>
    <p:extLst>
      <p:ext uri="{BB962C8B-B14F-4D97-AF65-F5344CB8AC3E}">
        <p14:creationId xmlns:p14="http://schemas.microsoft.com/office/powerpoint/2010/main" val="3143381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000"/>
              </a:spcBef>
              <a:buFont typeface="Arial"/>
              <a:buChar char="•"/>
            </a:pPr>
            <a:endParaRPr lang="en-US"/>
          </a:p>
          <a:p>
            <a:pPr marL="285750" indent="-285750">
              <a:spcBef>
                <a:spcPts val="1000"/>
              </a:spcBef>
              <a:buFont typeface="Arial"/>
              <a:buChar char="•"/>
            </a:pPr>
            <a:r>
              <a:rPr lang="en-US"/>
              <a:t>Step 1. </a:t>
            </a:r>
            <a:r>
              <a:rPr lang="en-US" err="1"/>
              <a:t>Hormonal_therapy</a:t>
            </a:r>
            <a:r>
              <a:rPr lang="en-US"/>
              <a:t> was entered due to being the highest Chi-square score. –2 Log L was decreased. This inclusion showed a statistically significant estimate of –0.9176 (p &lt;0.0001). This suggests that …. The predictive accuracy of the model is 37.5%. </a:t>
            </a:r>
            <a:br>
              <a:rPr lang="en-US">
                <a:cs typeface="+mn-lt"/>
              </a:rPr>
            </a:br>
            <a:r>
              <a:rPr lang="en-US"/>
              <a:t>Step 2. </a:t>
            </a:r>
            <a:r>
              <a:rPr lang="en-US" err="1"/>
              <a:t>Ratio_therapy</a:t>
            </a:r>
            <a:r>
              <a:rPr lang="en-US"/>
              <a:t> was entered. –2 Log L was decreased. Estimate of –0.9270 (p &lt;0.0001). This suggests that... Accuracy is 53.2%.</a:t>
            </a:r>
          </a:p>
          <a:p>
            <a:pPr marL="285750" indent="-285750">
              <a:spcBef>
                <a:spcPts val="1000"/>
              </a:spcBef>
              <a:buFont typeface="Arial"/>
              <a:buChar char="•"/>
            </a:pPr>
            <a:r>
              <a:rPr lang="en-US"/>
              <a:t>Step 3. </a:t>
            </a:r>
            <a:r>
              <a:rPr lang="en-US" err="1"/>
              <a:t>Differentiation_gra</a:t>
            </a:r>
            <a:r>
              <a:rPr lang="en-US"/>
              <a:t> was entered. –2 Log L was decreased. Estimate of 0.5570 (p &lt;0.0001). This suggests that... Accuracy is 65.6%</a:t>
            </a:r>
          </a:p>
          <a:p>
            <a:pPr marL="285750" indent="-285750">
              <a:spcBef>
                <a:spcPts val="1000"/>
              </a:spcBef>
              <a:buFont typeface="Arial"/>
              <a:buChar char="•"/>
            </a:pPr>
            <a:r>
              <a:rPr lang="en-US"/>
              <a:t>Step 4. </a:t>
            </a:r>
            <a:r>
              <a:rPr lang="en-US" err="1"/>
              <a:t>Chemo_therapy</a:t>
            </a:r>
            <a:r>
              <a:rPr lang="en-US"/>
              <a:t> was entered. Estimate is –1.11567. Accuracy is 69.9%</a:t>
            </a:r>
          </a:p>
          <a:p>
            <a:pPr marL="285750" indent="-285750">
              <a:spcBef>
                <a:spcPts val="1000"/>
              </a:spcBef>
              <a:buFont typeface="Arial"/>
              <a:buChar char="•"/>
            </a:pPr>
            <a:r>
              <a:rPr lang="en-US"/>
              <a:t>Step 5. </a:t>
            </a:r>
            <a:r>
              <a:rPr lang="en-US" err="1"/>
              <a:t>num_of_positive_node</a:t>
            </a:r>
            <a:r>
              <a:rPr lang="en-US"/>
              <a:t> was entered. Estimate 0.16. Accuracy is 73.2%</a:t>
            </a:r>
          </a:p>
          <a:p>
            <a:pPr marL="285750" indent="-285750">
              <a:spcBef>
                <a:spcPts val="1000"/>
              </a:spcBef>
              <a:buFont typeface="Arial"/>
              <a:buChar char="•"/>
            </a:pPr>
            <a:r>
              <a:rPr lang="en-US"/>
              <a:t>Step 6. </a:t>
            </a:r>
            <a:r>
              <a:rPr lang="en-US" err="1"/>
              <a:t>age_at_diagnosis</a:t>
            </a:r>
            <a:r>
              <a:rPr lang="en-US"/>
              <a:t> was entered. Accuracy is 76.1%</a:t>
            </a:r>
          </a:p>
          <a:p>
            <a:pPr marL="285750" indent="-285750">
              <a:spcBef>
                <a:spcPts val="1000"/>
              </a:spcBef>
              <a:buFont typeface="Arial"/>
              <a:buChar char="•"/>
            </a:pPr>
            <a:r>
              <a:rPr lang="en-US"/>
              <a:t>Step 7. 76.4%</a:t>
            </a:r>
          </a:p>
          <a:p>
            <a:pPr marL="285750" indent="-285750">
              <a:spcBef>
                <a:spcPts val="1000"/>
              </a:spcBef>
              <a:buFont typeface="Arial"/>
              <a:buChar char="•"/>
            </a:pPr>
            <a:r>
              <a:rPr lang="en-US"/>
              <a:t>….</a:t>
            </a:r>
          </a:p>
          <a:p>
            <a:pPr marL="285750" indent="-285750">
              <a:spcBef>
                <a:spcPts val="1000"/>
              </a:spcBef>
              <a:buFont typeface="Arial"/>
              <a:buChar char="•"/>
            </a:pPr>
            <a:r>
              <a:rPr lang="en-US"/>
              <a:t>Step 11. </a:t>
            </a:r>
            <a:r>
              <a:rPr lang="en-US" err="1"/>
              <a:t>Surgery_type</a:t>
            </a:r>
            <a:r>
              <a:rPr lang="en-US"/>
              <a:t> was entered. Accuracy is 76.7%</a:t>
            </a:r>
          </a:p>
        </p:txBody>
      </p:sp>
      <p:sp>
        <p:nvSpPr>
          <p:cNvPr id="4" name="Slide Number Placeholder 3"/>
          <p:cNvSpPr>
            <a:spLocks noGrp="1"/>
          </p:cNvSpPr>
          <p:nvPr>
            <p:ph type="sldNum" sz="quarter" idx="5"/>
          </p:nvPr>
        </p:nvSpPr>
        <p:spPr/>
        <p:txBody>
          <a:bodyPr/>
          <a:lstStyle/>
          <a:p>
            <a:fld id="{36BD43F3-9889-4E3D-8F2D-71D09DB8C889}" type="slidenum">
              <a:t>18</a:t>
            </a:fld>
            <a:endParaRPr lang="en-US"/>
          </a:p>
        </p:txBody>
      </p:sp>
    </p:spTree>
    <p:extLst>
      <p:ext uri="{BB962C8B-B14F-4D97-AF65-F5344CB8AC3E}">
        <p14:creationId xmlns:p14="http://schemas.microsoft.com/office/powerpoint/2010/main" val="1405537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cap="all"/>
              <a:t>Pg.222</a:t>
            </a:r>
            <a:endParaRPr lang="en-US">
              <a:ea typeface="Calibri" panose="020F0502020204030204"/>
              <a:cs typeface="Calibri" panose="020F0502020204030204"/>
            </a:endParaRPr>
          </a:p>
          <a:p>
            <a:pPr marL="171450" indent="-171450">
              <a:buFont typeface="Calibri"/>
              <a:buChar char="-"/>
            </a:pPr>
            <a:r>
              <a:rPr lang="en-US" cap="all"/>
              <a:t>The intercept's coefficient is 0.5965. It's statistically significant with a p-value of 0.0003, indicating that when all predictors are set to zero, the log-odds of the outcome is significantly different from zero.</a:t>
            </a:r>
            <a:endParaRPr lang="en-US" cap="all">
              <a:ea typeface="Calibri" panose="020F0502020204030204"/>
              <a:cs typeface="Calibri" panose="020F0502020204030204"/>
            </a:endParaRPr>
          </a:p>
          <a:p>
            <a:pPr marL="171450" indent="-171450">
              <a:buFont typeface="Calibri"/>
              <a:buChar char="-"/>
            </a:pPr>
            <a:r>
              <a:rPr lang="en-US" cap="all">
                <a:ea typeface="Calibri" panose="020F0502020204030204"/>
                <a:cs typeface="Calibri" panose="020F0502020204030204"/>
              </a:rPr>
              <a:t>Negative coefficients, meaning they are associated with a decrease in the log-odds of the outcome variable, </a:t>
            </a:r>
            <a:r>
              <a:rPr lang="en-US" cap="all" err="1">
                <a:ea typeface="Calibri" panose="020F0502020204030204"/>
                <a:cs typeface="Calibri" panose="020F0502020204030204"/>
              </a:rPr>
              <a:t>vit_status</a:t>
            </a:r>
            <a:r>
              <a:rPr lang="en-US" cap="all">
                <a:ea typeface="Calibri" panose="020F0502020204030204"/>
                <a:cs typeface="Calibri" panose="020F0502020204030204"/>
              </a:rPr>
              <a:t> (alive)</a:t>
            </a:r>
          </a:p>
          <a:p>
            <a:pPr marL="171450" indent="-171450">
              <a:buFont typeface="Calibri"/>
              <a:buChar char="-"/>
            </a:pPr>
            <a:r>
              <a:rPr lang="en-US" cap="all">
                <a:ea typeface="Calibri" panose="020F0502020204030204"/>
                <a:cs typeface="Calibri" panose="020F0502020204030204"/>
              </a:rPr>
              <a:t>Increase for positive coefficients.</a:t>
            </a:r>
            <a:endParaRPr lang="en-US" cap="all"/>
          </a:p>
          <a:p>
            <a:pPr marL="171450" indent="-171450">
              <a:buFont typeface="Calibri"/>
              <a:buChar char="-"/>
            </a:pPr>
            <a:r>
              <a:rPr lang="en-US" cap="all"/>
              <a:t>The p-values for all these coefficients are very small (&lt;0.05), indicating that these predictors significantly affect the outcome.</a:t>
            </a:r>
            <a:endParaRPr lang="en-US" cap="all">
              <a:ea typeface="Calibri" panose="020F0502020204030204"/>
              <a:cs typeface="Calibri" panose="020F0502020204030204"/>
            </a:endParaRPr>
          </a:p>
          <a:p>
            <a:pPr marL="171450" indent="-171450">
              <a:buFont typeface="Calibri"/>
              <a:buChar char="-"/>
            </a:pPr>
            <a:r>
              <a:rPr lang="en-US" cap="all">
                <a:ea typeface="Calibri" panose="020F0502020204030204"/>
                <a:cs typeface="Calibri" panose="020F0502020204030204"/>
              </a:rPr>
              <a:t>Odds: </a:t>
            </a:r>
          </a:p>
          <a:p>
            <a:pPr>
              <a:buFont typeface="Calibri"/>
              <a:buChar char="-"/>
            </a:pPr>
            <a:r>
              <a:rPr lang="en-US" b="1" cap="all"/>
              <a:t>Less than 1</a:t>
            </a:r>
            <a:r>
              <a:rPr lang="en-US" cap="all"/>
              <a:t>: It indicates a negative effect of the predictor on being alive. For example, treatments like hormonal therapy and radiotherapy in your study decrease the likelihood of survival.</a:t>
            </a:r>
            <a:endParaRPr lang="en-US" cap="all">
              <a:ea typeface="Calibri" panose="020F0502020204030204"/>
              <a:cs typeface="Calibri" panose="020F0502020204030204"/>
            </a:endParaRPr>
          </a:p>
          <a:p>
            <a:pPr>
              <a:buFont typeface="Calibri"/>
              <a:buChar char="-"/>
            </a:pPr>
            <a:r>
              <a:rPr lang="en-US" b="1" cap="all"/>
              <a:t>Greater than 1</a:t>
            </a:r>
            <a:r>
              <a:rPr lang="en-US" cap="all"/>
              <a:t>: It shows a positive effect. This is seen with higher differentiation grades, suggesting these patients have a better chance of survival.</a:t>
            </a:r>
            <a:endParaRPr lang="en-US">
              <a:ea typeface="Calibri" panose="020F0502020204030204"/>
              <a:cs typeface="Calibri" panose="020F0502020204030204"/>
            </a:endParaRPr>
          </a:p>
          <a:p>
            <a:pPr marL="171450" indent="-171450">
              <a:buFont typeface="Calibri"/>
              <a:buChar char="-"/>
            </a:pPr>
            <a:r>
              <a:rPr lang="en-US" cap="all"/>
              <a:t>The odds ratio for </a:t>
            </a:r>
            <a:r>
              <a:rPr lang="en-US" b="1" cap="all" err="1"/>
              <a:t>hormonal_therapy</a:t>
            </a:r>
            <a:r>
              <a:rPr lang="en-US" cap="all"/>
              <a:t> is 0.289, indicating patients receiving hormonal therapy have 0.289 times the odds of being alive compared to those who do not receive this therapy. (71%, a substantial negative effect of hormonal therapy on survival.)</a:t>
            </a:r>
            <a:endParaRPr lang="en-US">
              <a:ea typeface="Calibri" panose="020F0502020204030204"/>
              <a:cs typeface="Calibri" panose="020F0502020204030204"/>
            </a:endParaRPr>
          </a:p>
          <a:p>
            <a:pPr marL="171450" indent="-171450">
              <a:buFont typeface="Calibri"/>
              <a:buChar char="-"/>
            </a:pPr>
            <a:r>
              <a:rPr lang="en-US" cap="all"/>
              <a:t>An odds ratio of 2.287 for differentiation grade implies that patients with higher differentiation grades have more than double the odds of being alive compared to those with lower grades. This could be seen as a positive effect, where a higher differentiation grade increases the likelihood of survival.</a:t>
            </a:r>
            <a:endParaRPr lang="en-US">
              <a:ea typeface="Calibri"/>
              <a:cs typeface="Calibri"/>
            </a:endParaRPr>
          </a:p>
          <a:p>
            <a:pPr marL="171450" indent="-171450">
              <a:buFont typeface="Calibri"/>
              <a:buChar char="-"/>
            </a:pPr>
            <a:r>
              <a:rPr lang="en-US" b="1" cap="all"/>
              <a:t>Hosmer and </a:t>
            </a:r>
            <a:r>
              <a:rPr lang="en-US" b="1" cap="all" err="1"/>
              <a:t>Lemeshow</a:t>
            </a:r>
            <a:r>
              <a:rPr lang="en-US" b="1" cap="all"/>
              <a:t> Test</a:t>
            </a:r>
            <a:r>
              <a:rPr lang="en-US" cap="all"/>
              <a:t>: The Chi-Square value is 32.2367 with a p-value &lt; 0.0001, suggesting that there is a significant lack of fit according to this test. This might indicate that the model does not adequately describe the observed outcomes across different groups of data.</a:t>
            </a:r>
            <a:endParaRPr lang="en-US" cap="all">
              <a:ea typeface="Calibri"/>
              <a:cs typeface="+mn-lt"/>
            </a:endParaRPr>
          </a:p>
          <a:p>
            <a:pPr marL="171450" indent="-171450">
              <a:buFont typeface="Calibri"/>
              <a:buChar char="-"/>
            </a:pPr>
            <a:endParaRPr lang="en-US" cap="all">
              <a:ea typeface="Calibri"/>
              <a:cs typeface="+mn-lt"/>
            </a:endParaRPr>
          </a:p>
        </p:txBody>
      </p:sp>
      <p:sp>
        <p:nvSpPr>
          <p:cNvPr id="4" name="Slide Number Placeholder 3"/>
          <p:cNvSpPr>
            <a:spLocks noGrp="1"/>
          </p:cNvSpPr>
          <p:nvPr>
            <p:ph type="sldNum" sz="quarter" idx="5"/>
          </p:nvPr>
        </p:nvSpPr>
        <p:spPr/>
        <p:txBody>
          <a:bodyPr/>
          <a:lstStyle/>
          <a:p>
            <a:fld id="{36BD43F3-9889-4E3D-8F2D-71D09DB8C889}" type="slidenum">
              <a:t>19</a:t>
            </a:fld>
            <a:endParaRPr lang="en-US"/>
          </a:p>
        </p:txBody>
      </p:sp>
    </p:spTree>
    <p:extLst>
      <p:ext uri="{BB962C8B-B14F-4D97-AF65-F5344CB8AC3E}">
        <p14:creationId xmlns:p14="http://schemas.microsoft.com/office/powerpoint/2010/main" val="1537894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cap="all"/>
              <a:t>PG.410-</a:t>
            </a:r>
            <a:endParaRPr lang="en-US"/>
          </a:p>
          <a:p>
            <a:pPr marL="171450" indent="-171450">
              <a:buFont typeface="Calibri"/>
              <a:buChar char="-"/>
            </a:pPr>
            <a:r>
              <a:rPr lang="en-US"/>
              <a:t>The model was then validated using a data splitting approach, where the dataset was divided, and the model was trained on one part and tested on another. </a:t>
            </a:r>
            <a:endParaRPr lang="en-US">
              <a:ea typeface="Calibri" panose="020F0502020204030204"/>
              <a:cs typeface="Calibri" panose="020F0502020204030204"/>
            </a:endParaRPr>
          </a:p>
          <a:p>
            <a:pPr marL="171450" indent="-171450">
              <a:buFont typeface="Calibri"/>
              <a:buChar char="-"/>
            </a:pPr>
            <a:r>
              <a:rPr lang="en-US"/>
              <a:t>The results from the Hosmer and </a:t>
            </a:r>
            <a:r>
              <a:rPr lang="en-US" err="1"/>
              <a:t>Lemeshow</a:t>
            </a:r>
            <a:r>
              <a:rPr lang="en-US"/>
              <a:t> test show a chi-square of 26.7971 with a p-value of 0.0008, indicating a potential lack of fit. This suggests that the model might not predict as accurately across all groups of the validation dataset. (next page)</a:t>
            </a:r>
            <a:endParaRPr lang="en-US">
              <a:ea typeface="Calibri"/>
              <a:cs typeface="+mn-lt"/>
            </a:endParaRPr>
          </a:p>
        </p:txBody>
      </p:sp>
      <p:sp>
        <p:nvSpPr>
          <p:cNvPr id="4" name="Slide Number Placeholder 3"/>
          <p:cNvSpPr>
            <a:spLocks noGrp="1"/>
          </p:cNvSpPr>
          <p:nvPr>
            <p:ph type="sldNum" sz="quarter" idx="5"/>
          </p:nvPr>
        </p:nvSpPr>
        <p:spPr/>
        <p:txBody>
          <a:bodyPr/>
          <a:lstStyle/>
          <a:p>
            <a:fld id="{36BD43F3-9889-4E3D-8F2D-71D09DB8C889}" type="slidenum">
              <a:t>20</a:t>
            </a:fld>
            <a:endParaRPr lang="en-US"/>
          </a:p>
        </p:txBody>
      </p:sp>
    </p:spTree>
    <p:extLst>
      <p:ext uri="{BB962C8B-B14F-4D97-AF65-F5344CB8AC3E}">
        <p14:creationId xmlns:p14="http://schemas.microsoft.com/office/powerpoint/2010/main" val="515247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May 9, 2024</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6162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May 9, 2024</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55947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May 9, 2024</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614922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May 9, 2024</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916649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May 9, 2024</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57292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May 9, 2024</a:t>
            </a:fld>
            <a:endParaRPr lang="en-US"/>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227611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May 9, 2024</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36271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May 9, 2024</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94620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May 9, 2024</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760734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May 9, 2024</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459570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May 9, 2024</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813562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May 9, 2024</a:t>
            </a:fld>
            <a:endParaRPr lang="en-US">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120084631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77" r:id="rId7"/>
    <p:sldLayoutId id="2147483778" r:id="rId8"/>
    <p:sldLayoutId id="2147483779" r:id="rId9"/>
    <p:sldLayoutId id="2147483780" r:id="rId10"/>
    <p:sldLayoutId id="2147483787"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iknl.nl/en/ncr/synthetic-datase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7DA3C418-758E-4180-A5D0-8655D680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8C8EF06-5EC3-4883-AFAF-D74FF4655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135971" cy="687164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Pink ribbon symbol for breast cancer awareness on a blue background">
            <a:extLst>
              <a:ext uri="{FF2B5EF4-FFF2-40B4-BE49-F238E27FC236}">
                <a16:creationId xmlns:a16="http://schemas.microsoft.com/office/drawing/2014/main" id="{75D85393-11D2-9C47-61EA-60082DD2B982}"/>
              </a:ext>
            </a:extLst>
          </p:cNvPr>
          <p:cNvPicPr>
            <a:picLocks noChangeAspect="1"/>
          </p:cNvPicPr>
          <p:nvPr/>
        </p:nvPicPr>
        <p:blipFill rotWithShape="1">
          <a:blip r:embed="rId2"/>
          <a:srcRect r="16387" b="2"/>
          <a:stretch/>
        </p:blipFill>
        <p:spPr>
          <a:xfrm>
            <a:off x="3584196" y="-1"/>
            <a:ext cx="8607807" cy="6871647"/>
          </a:xfrm>
          <a:custGeom>
            <a:avLst/>
            <a:gdLst/>
            <a:ahLst/>
            <a:cxnLst/>
            <a:rect l="l" t="t" r="r" b="b"/>
            <a:pathLst>
              <a:path w="8607807" h="6858000">
                <a:moveTo>
                  <a:pt x="8607807" y="0"/>
                </a:moveTo>
                <a:lnTo>
                  <a:pt x="8607807" y="6858000"/>
                </a:lnTo>
                <a:lnTo>
                  <a:pt x="2049693" y="6858000"/>
                </a:lnTo>
                <a:lnTo>
                  <a:pt x="1546051" y="6858000"/>
                </a:lnTo>
                <a:lnTo>
                  <a:pt x="1535751" y="6815348"/>
                </a:lnTo>
                <a:cubicBezTo>
                  <a:pt x="1530460" y="6761684"/>
                  <a:pt x="1515370" y="6604898"/>
                  <a:pt x="1514301" y="6536022"/>
                </a:cubicBezTo>
                <a:cubicBezTo>
                  <a:pt x="1518045" y="6478504"/>
                  <a:pt x="1528503" y="6437797"/>
                  <a:pt x="1529339" y="6402088"/>
                </a:cubicBezTo>
                <a:cubicBezTo>
                  <a:pt x="1525062" y="6346650"/>
                  <a:pt x="1502062" y="6294623"/>
                  <a:pt x="1493941" y="6256398"/>
                </a:cubicBezTo>
                <a:cubicBezTo>
                  <a:pt x="1502669" y="6241770"/>
                  <a:pt x="1469920" y="6187857"/>
                  <a:pt x="1480613" y="6172741"/>
                </a:cubicBezTo>
                <a:cubicBezTo>
                  <a:pt x="1481020" y="6152279"/>
                  <a:pt x="1458164" y="6048753"/>
                  <a:pt x="1443364" y="6006407"/>
                </a:cubicBezTo>
                <a:cubicBezTo>
                  <a:pt x="1426694" y="5958900"/>
                  <a:pt x="1390307" y="5908317"/>
                  <a:pt x="1380584" y="5887691"/>
                </a:cubicBezTo>
                <a:cubicBezTo>
                  <a:pt x="1370860" y="5867065"/>
                  <a:pt x="1392244" y="5909118"/>
                  <a:pt x="1385023" y="5882650"/>
                </a:cubicBezTo>
                <a:cubicBezTo>
                  <a:pt x="1377800" y="5856181"/>
                  <a:pt x="1345702" y="5759038"/>
                  <a:pt x="1337254" y="5728879"/>
                </a:cubicBezTo>
                <a:cubicBezTo>
                  <a:pt x="1353956" y="5727462"/>
                  <a:pt x="1323673" y="5710676"/>
                  <a:pt x="1334321" y="5701696"/>
                </a:cubicBezTo>
                <a:cubicBezTo>
                  <a:pt x="1343675" y="5695367"/>
                  <a:pt x="1336672" y="5688797"/>
                  <a:pt x="1335877" y="5681564"/>
                </a:cubicBezTo>
                <a:cubicBezTo>
                  <a:pt x="1343201" y="5672524"/>
                  <a:pt x="1329617" y="5640839"/>
                  <a:pt x="1319978" y="5632219"/>
                </a:cubicBezTo>
                <a:cubicBezTo>
                  <a:pt x="1286551" y="5611011"/>
                  <a:pt x="1310947" y="5568721"/>
                  <a:pt x="1285321" y="5551224"/>
                </a:cubicBezTo>
                <a:cubicBezTo>
                  <a:pt x="1281540" y="5545203"/>
                  <a:pt x="1279983" y="5539432"/>
                  <a:pt x="1279815" y="5533855"/>
                </a:cubicBezTo>
                <a:lnTo>
                  <a:pt x="1282507" y="5518422"/>
                </a:lnTo>
                <a:lnTo>
                  <a:pt x="1289604" y="5514404"/>
                </a:lnTo>
                <a:lnTo>
                  <a:pt x="1287766" y="5504772"/>
                </a:lnTo>
                <a:lnTo>
                  <a:pt x="1288829" y="5502102"/>
                </a:lnTo>
                <a:cubicBezTo>
                  <a:pt x="1290896" y="5497007"/>
                  <a:pt x="1292688" y="5491968"/>
                  <a:pt x="1293373" y="5486914"/>
                </a:cubicBezTo>
                <a:cubicBezTo>
                  <a:pt x="1288690" y="5472938"/>
                  <a:pt x="1272696" y="5448436"/>
                  <a:pt x="1260736" y="5418245"/>
                </a:cubicBezTo>
                <a:cubicBezTo>
                  <a:pt x="1238579" y="5385699"/>
                  <a:pt x="1238884" y="5340972"/>
                  <a:pt x="1221610" y="5305770"/>
                </a:cubicBezTo>
                <a:lnTo>
                  <a:pt x="1216099" y="5298785"/>
                </a:lnTo>
                <a:lnTo>
                  <a:pt x="1217278" y="5268992"/>
                </a:lnTo>
                <a:cubicBezTo>
                  <a:pt x="1221588" y="5263843"/>
                  <a:pt x="1222716" y="5256480"/>
                  <a:pt x="1218469" y="5250149"/>
                </a:cubicBezTo>
                <a:lnTo>
                  <a:pt x="1206220" y="5142322"/>
                </a:lnTo>
                <a:cubicBezTo>
                  <a:pt x="1205294" y="5106716"/>
                  <a:pt x="1196908" y="5091595"/>
                  <a:pt x="1212921" y="5036513"/>
                </a:cubicBezTo>
                <a:cubicBezTo>
                  <a:pt x="1234138" y="4978012"/>
                  <a:pt x="1204801" y="4893378"/>
                  <a:pt x="1212183" y="4827738"/>
                </a:cubicBezTo>
                <a:cubicBezTo>
                  <a:pt x="1183151" y="4792886"/>
                  <a:pt x="1209228" y="4811487"/>
                  <a:pt x="1202048" y="4774693"/>
                </a:cubicBezTo>
                <a:cubicBezTo>
                  <a:pt x="1202483" y="4751423"/>
                  <a:pt x="1202919" y="4728152"/>
                  <a:pt x="1203354" y="4704882"/>
                </a:cubicBezTo>
                <a:lnTo>
                  <a:pt x="1201502" y="4691500"/>
                </a:lnTo>
                <a:lnTo>
                  <a:pt x="1194919" y="4687895"/>
                </a:lnTo>
                <a:lnTo>
                  <a:pt x="1187792" y="4667873"/>
                </a:lnTo>
                <a:cubicBezTo>
                  <a:pt x="1186060" y="4660351"/>
                  <a:pt x="1185291" y="4652220"/>
                  <a:pt x="1186080" y="4643189"/>
                </a:cubicBezTo>
                <a:cubicBezTo>
                  <a:pt x="1199189" y="4613276"/>
                  <a:pt x="1167081" y="4562691"/>
                  <a:pt x="1184722" y="4525834"/>
                </a:cubicBezTo>
                <a:cubicBezTo>
                  <a:pt x="1182407" y="4490142"/>
                  <a:pt x="1175424" y="4451369"/>
                  <a:pt x="1172188" y="4429037"/>
                </a:cubicBezTo>
                <a:cubicBezTo>
                  <a:pt x="1161331" y="4419671"/>
                  <a:pt x="1178123" y="4389539"/>
                  <a:pt x="1165306" y="4391841"/>
                </a:cubicBezTo>
                <a:cubicBezTo>
                  <a:pt x="1171061" y="4381101"/>
                  <a:pt x="1173552" y="4338138"/>
                  <a:pt x="1168602" y="4327040"/>
                </a:cubicBezTo>
                <a:lnTo>
                  <a:pt x="1178384" y="4271714"/>
                </a:lnTo>
                <a:lnTo>
                  <a:pt x="1177294" y="4266170"/>
                </a:lnTo>
                <a:cubicBezTo>
                  <a:pt x="1177138" y="4260404"/>
                  <a:pt x="1177520" y="4242660"/>
                  <a:pt x="1177448" y="4237120"/>
                </a:cubicBezTo>
                <a:cubicBezTo>
                  <a:pt x="1177252" y="4235726"/>
                  <a:pt x="1177058" y="4234331"/>
                  <a:pt x="1176863" y="4232937"/>
                </a:cubicBezTo>
                <a:lnTo>
                  <a:pt x="1162386" y="4198811"/>
                </a:lnTo>
                <a:cubicBezTo>
                  <a:pt x="1162950" y="4194190"/>
                  <a:pt x="1174655" y="4191224"/>
                  <a:pt x="1174343" y="4184054"/>
                </a:cubicBezTo>
                <a:lnTo>
                  <a:pt x="1160516" y="4155792"/>
                </a:lnTo>
                <a:lnTo>
                  <a:pt x="1161365" y="4150364"/>
                </a:lnTo>
                <a:lnTo>
                  <a:pt x="1144878" y="4068165"/>
                </a:lnTo>
                <a:lnTo>
                  <a:pt x="1123687" y="3997737"/>
                </a:lnTo>
                <a:lnTo>
                  <a:pt x="1096720" y="3746801"/>
                </a:lnTo>
                <a:cubicBezTo>
                  <a:pt x="1083618" y="3632695"/>
                  <a:pt x="1064313" y="3629437"/>
                  <a:pt x="1047682" y="3510652"/>
                </a:cubicBezTo>
                <a:cubicBezTo>
                  <a:pt x="1048550" y="3470281"/>
                  <a:pt x="1049418" y="3429910"/>
                  <a:pt x="1050285" y="3389539"/>
                </a:cubicBezTo>
                <a:lnTo>
                  <a:pt x="1030166" y="3314219"/>
                </a:lnTo>
                <a:lnTo>
                  <a:pt x="1034128" y="3253967"/>
                </a:lnTo>
                <a:lnTo>
                  <a:pt x="1007751" y="3192563"/>
                </a:lnTo>
                <a:cubicBezTo>
                  <a:pt x="1003323" y="3186732"/>
                  <a:pt x="1001150" y="3181063"/>
                  <a:pt x="1000384" y="3175520"/>
                </a:cubicBezTo>
                <a:cubicBezTo>
                  <a:pt x="1000734" y="3170366"/>
                  <a:pt x="1001085" y="3165212"/>
                  <a:pt x="1001435" y="3160058"/>
                </a:cubicBezTo>
                <a:lnTo>
                  <a:pt x="968918" y="3106456"/>
                </a:lnTo>
                <a:cubicBezTo>
                  <a:pt x="957125" y="3086347"/>
                  <a:pt x="955617" y="3059144"/>
                  <a:pt x="934483" y="3025607"/>
                </a:cubicBezTo>
                <a:cubicBezTo>
                  <a:pt x="914631" y="2991085"/>
                  <a:pt x="908933" y="2999692"/>
                  <a:pt x="879229" y="2942341"/>
                </a:cubicBezTo>
                <a:cubicBezTo>
                  <a:pt x="850845" y="2891400"/>
                  <a:pt x="820829" y="2801223"/>
                  <a:pt x="798666" y="2755714"/>
                </a:cubicBezTo>
                <a:cubicBezTo>
                  <a:pt x="773970" y="2709171"/>
                  <a:pt x="758278" y="2710053"/>
                  <a:pt x="746962" y="2689587"/>
                </a:cubicBezTo>
                <a:lnTo>
                  <a:pt x="712796" y="2609586"/>
                </a:lnTo>
                <a:lnTo>
                  <a:pt x="697701" y="2594856"/>
                </a:lnTo>
                <a:cubicBezTo>
                  <a:pt x="697743" y="2593626"/>
                  <a:pt x="697784" y="2592396"/>
                  <a:pt x="697823" y="2591165"/>
                </a:cubicBezTo>
                <a:lnTo>
                  <a:pt x="679645" y="2567493"/>
                </a:lnTo>
                <a:lnTo>
                  <a:pt x="680789" y="2566723"/>
                </a:lnTo>
                <a:cubicBezTo>
                  <a:pt x="682946" y="2564457"/>
                  <a:pt x="683757" y="2561765"/>
                  <a:pt x="681771" y="2558109"/>
                </a:cubicBezTo>
                <a:cubicBezTo>
                  <a:pt x="705290" y="2557210"/>
                  <a:pt x="688388" y="2553357"/>
                  <a:pt x="680456" y="2542663"/>
                </a:cubicBezTo>
                <a:cubicBezTo>
                  <a:pt x="679482" y="2529115"/>
                  <a:pt x="677183" y="2488664"/>
                  <a:pt x="675922" y="2476820"/>
                </a:cubicBezTo>
                <a:lnTo>
                  <a:pt x="672894" y="2471591"/>
                </a:lnTo>
                <a:lnTo>
                  <a:pt x="673143" y="2471379"/>
                </a:lnTo>
                <a:cubicBezTo>
                  <a:pt x="673152" y="2470017"/>
                  <a:pt x="672405" y="2468214"/>
                  <a:pt x="670567" y="2465654"/>
                </a:cubicBezTo>
                <a:lnTo>
                  <a:pt x="667369" y="2462052"/>
                </a:lnTo>
                <a:lnTo>
                  <a:pt x="661495" y="2451906"/>
                </a:lnTo>
                <a:cubicBezTo>
                  <a:pt x="661510" y="2450510"/>
                  <a:pt x="661525" y="2449113"/>
                  <a:pt x="661540" y="2447717"/>
                </a:cubicBezTo>
                <a:lnTo>
                  <a:pt x="664540" y="2445047"/>
                </a:lnTo>
                <a:lnTo>
                  <a:pt x="663581" y="2444265"/>
                </a:lnTo>
                <a:cubicBezTo>
                  <a:pt x="653014" y="2439598"/>
                  <a:pt x="642406" y="2441014"/>
                  <a:pt x="663129" y="2421760"/>
                </a:cubicBezTo>
                <a:cubicBezTo>
                  <a:pt x="643271" y="2409372"/>
                  <a:pt x="657229" y="2399993"/>
                  <a:pt x="650205" y="2375201"/>
                </a:cubicBezTo>
                <a:cubicBezTo>
                  <a:pt x="634911" y="2369643"/>
                  <a:pt x="634260" y="2360648"/>
                  <a:pt x="638008" y="2350147"/>
                </a:cubicBezTo>
                <a:cubicBezTo>
                  <a:pt x="621083" y="2329939"/>
                  <a:pt x="620949" y="2305558"/>
                  <a:pt x="609851" y="2279762"/>
                </a:cubicBezTo>
                <a:lnTo>
                  <a:pt x="585585" y="2151458"/>
                </a:lnTo>
                <a:lnTo>
                  <a:pt x="581391" y="2148616"/>
                </a:lnTo>
                <a:cubicBezTo>
                  <a:pt x="578821" y="2146496"/>
                  <a:pt x="577525" y="2144881"/>
                  <a:pt x="577083" y="2143541"/>
                </a:cubicBezTo>
                <a:lnTo>
                  <a:pt x="577251" y="2143279"/>
                </a:lnTo>
                <a:lnTo>
                  <a:pt x="546845" y="2081459"/>
                </a:lnTo>
                <a:cubicBezTo>
                  <a:pt x="538270" y="2069798"/>
                  <a:pt x="486356" y="1952009"/>
                  <a:pt x="470837" y="1927526"/>
                </a:cubicBezTo>
                <a:lnTo>
                  <a:pt x="428154" y="1653876"/>
                </a:lnTo>
                <a:lnTo>
                  <a:pt x="392797" y="1507176"/>
                </a:lnTo>
                <a:cubicBezTo>
                  <a:pt x="380165" y="1501458"/>
                  <a:pt x="369910" y="1448213"/>
                  <a:pt x="372847" y="1437646"/>
                </a:cubicBezTo>
                <a:cubicBezTo>
                  <a:pt x="369015" y="1430935"/>
                  <a:pt x="338503" y="1373479"/>
                  <a:pt x="344479" y="1364974"/>
                </a:cubicBezTo>
                <a:cubicBezTo>
                  <a:pt x="332264" y="1339484"/>
                  <a:pt x="321736" y="1307918"/>
                  <a:pt x="299558" y="1284709"/>
                </a:cubicBezTo>
                <a:cubicBezTo>
                  <a:pt x="277380" y="1261500"/>
                  <a:pt x="259203" y="1267387"/>
                  <a:pt x="243216" y="1246922"/>
                </a:cubicBezTo>
                <a:cubicBezTo>
                  <a:pt x="227230" y="1226457"/>
                  <a:pt x="218454" y="1164523"/>
                  <a:pt x="203639" y="1161920"/>
                </a:cubicBezTo>
                <a:cubicBezTo>
                  <a:pt x="192352" y="1142649"/>
                  <a:pt x="198158" y="1131546"/>
                  <a:pt x="169195" y="1085737"/>
                </a:cubicBezTo>
                <a:cubicBezTo>
                  <a:pt x="139228" y="1000958"/>
                  <a:pt x="140891" y="967704"/>
                  <a:pt x="98775" y="908263"/>
                </a:cubicBezTo>
                <a:cubicBezTo>
                  <a:pt x="45025" y="829417"/>
                  <a:pt x="34038" y="815844"/>
                  <a:pt x="43820" y="711217"/>
                </a:cubicBezTo>
                <a:cubicBezTo>
                  <a:pt x="34816" y="658186"/>
                  <a:pt x="43273" y="612368"/>
                  <a:pt x="44748" y="590072"/>
                </a:cubicBezTo>
                <a:lnTo>
                  <a:pt x="36767" y="545639"/>
                </a:lnTo>
                <a:cubicBezTo>
                  <a:pt x="36093" y="527311"/>
                  <a:pt x="35418" y="508983"/>
                  <a:pt x="34744" y="490655"/>
                </a:cubicBezTo>
                <a:cubicBezTo>
                  <a:pt x="34670" y="457530"/>
                  <a:pt x="29296" y="472114"/>
                  <a:pt x="29222" y="438989"/>
                </a:cubicBezTo>
                <a:cubicBezTo>
                  <a:pt x="29152" y="438889"/>
                  <a:pt x="2578" y="396379"/>
                  <a:pt x="2507" y="396276"/>
                </a:cubicBezTo>
                <a:cubicBezTo>
                  <a:pt x="-7796" y="384713"/>
                  <a:pt x="17492" y="336163"/>
                  <a:pt x="9810" y="316602"/>
                </a:cubicBezTo>
                <a:lnTo>
                  <a:pt x="25323" y="268307"/>
                </a:lnTo>
                <a:cubicBezTo>
                  <a:pt x="20582" y="240926"/>
                  <a:pt x="55391" y="238035"/>
                  <a:pt x="50278" y="194719"/>
                </a:cubicBezTo>
                <a:cubicBezTo>
                  <a:pt x="49891" y="157325"/>
                  <a:pt x="41873" y="124589"/>
                  <a:pt x="47653" y="93227"/>
                </a:cubicBezTo>
                <a:cubicBezTo>
                  <a:pt x="41389" y="80085"/>
                  <a:pt x="38874" y="67855"/>
                  <a:pt x="48323" y="56555"/>
                </a:cubicBezTo>
                <a:cubicBezTo>
                  <a:pt x="46028" y="30289"/>
                  <a:pt x="37896" y="18621"/>
                  <a:pt x="38423" y="5312"/>
                </a:cubicBezTo>
                <a:lnTo>
                  <a:pt x="39875" y="1"/>
                </a:lnTo>
                <a:close/>
              </a:path>
            </a:pathLst>
          </a:custGeom>
        </p:spPr>
      </p:pic>
      <p:sp>
        <p:nvSpPr>
          <p:cNvPr id="2" name="Title 1">
            <a:extLst>
              <a:ext uri="{FF2B5EF4-FFF2-40B4-BE49-F238E27FC236}">
                <a16:creationId xmlns:a16="http://schemas.microsoft.com/office/drawing/2014/main" id="{3A03C879-27A8-08FF-AAEA-4C93C87F50D5}"/>
              </a:ext>
            </a:extLst>
          </p:cNvPr>
          <p:cNvSpPr>
            <a:spLocks noGrp="1"/>
          </p:cNvSpPr>
          <p:nvPr>
            <p:ph type="ctrTitle"/>
          </p:nvPr>
        </p:nvSpPr>
        <p:spPr>
          <a:xfrm>
            <a:off x="624307" y="2906973"/>
            <a:ext cx="3639828" cy="2640247"/>
          </a:xfrm>
        </p:spPr>
        <p:txBody>
          <a:bodyPr>
            <a:normAutofit/>
          </a:bodyPr>
          <a:lstStyle/>
          <a:p>
            <a:pPr algn="l"/>
            <a:r>
              <a:rPr lang="en-US"/>
              <a:t>Breast cancer fatality prediction</a:t>
            </a:r>
          </a:p>
        </p:txBody>
      </p:sp>
      <p:sp>
        <p:nvSpPr>
          <p:cNvPr id="3" name="Subtitle 2">
            <a:extLst>
              <a:ext uri="{FF2B5EF4-FFF2-40B4-BE49-F238E27FC236}">
                <a16:creationId xmlns:a16="http://schemas.microsoft.com/office/drawing/2014/main" id="{42B6079B-6175-80ED-5709-849FD25EBEEF}"/>
              </a:ext>
            </a:extLst>
          </p:cNvPr>
          <p:cNvSpPr>
            <a:spLocks noGrp="1"/>
          </p:cNvSpPr>
          <p:nvPr>
            <p:ph type="subTitle" idx="1"/>
          </p:nvPr>
        </p:nvSpPr>
        <p:spPr>
          <a:xfrm>
            <a:off x="624305" y="5676900"/>
            <a:ext cx="3439235" cy="955315"/>
          </a:xfrm>
        </p:spPr>
        <p:txBody>
          <a:bodyPr vert="horz" lIns="91440" tIns="45720" rIns="91440" bIns="45720" rtlCol="0" anchor="t">
            <a:normAutofit/>
          </a:bodyPr>
          <a:lstStyle/>
          <a:p>
            <a:pPr algn="l">
              <a:lnSpc>
                <a:spcPct val="90000"/>
              </a:lnSpc>
            </a:pPr>
            <a:r>
              <a:rPr lang="en-US" sz="1300">
                <a:ea typeface="Batang"/>
              </a:rPr>
              <a:t>Multivariate Data Analysis</a:t>
            </a:r>
          </a:p>
          <a:p>
            <a:pPr algn="l">
              <a:lnSpc>
                <a:spcPct val="90000"/>
              </a:lnSpc>
            </a:pPr>
            <a:r>
              <a:rPr lang="en-US" sz="1300">
                <a:ea typeface="Batang"/>
              </a:rPr>
              <a:t>Group 1:Nasir Ali, Misato Hashiguchi, Matthew Hoyle, Grashma Nikhitha Pulimi, Ilse Super, Emma Biss  </a:t>
            </a:r>
            <a:endParaRPr lang="en-US" sz="1300"/>
          </a:p>
        </p:txBody>
      </p:sp>
    </p:spTree>
    <p:extLst>
      <p:ext uri="{BB962C8B-B14F-4D97-AF65-F5344CB8AC3E}">
        <p14:creationId xmlns:p14="http://schemas.microsoft.com/office/powerpoint/2010/main" val="345384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03FAC-BAD7-5A1A-A9FC-8B62061BEECD}"/>
              </a:ext>
            </a:extLst>
          </p:cNvPr>
          <p:cNvSpPr>
            <a:spLocks noGrp="1"/>
          </p:cNvSpPr>
          <p:nvPr>
            <p:ph type="title"/>
          </p:nvPr>
        </p:nvSpPr>
        <p:spPr/>
        <p:txBody>
          <a:bodyPr/>
          <a:lstStyle/>
          <a:p>
            <a:r>
              <a:rPr lang="en-US">
                <a:ea typeface="Batang"/>
              </a:rPr>
              <a:t>Data examination: non-metric variables</a:t>
            </a:r>
            <a:endParaRPr lang="en-US"/>
          </a:p>
        </p:txBody>
      </p:sp>
      <p:pic>
        <p:nvPicPr>
          <p:cNvPr id="4" name="Content Placeholder 3" descr="A screenshot of a data sheet&#10;&#10;Description automatically generated">
            <a:extLst>
              <a:ext uri="{FF2B5EF4-FFF2-40B4-BE49-F238E27FC236}">
                <a16:creationId xmlns:a16="http://schemas.microsoft.com/office/drawing/2014/main" id="{AAAE656D-7AFC-F4D2-14EE-B050C555DA3E}"/>
              </a:ext>
            </a:extLst>
          </p:cNvPr>
          <p:cNvPicPr>
            <a:picLocks noGrp="1" noChangeAspect="1"/>
          </p:cNvPicPr>
          <p:nvPr>
            <p:ph idx="1"/>
          </p:nvPr>
        </p:nvPicPr>
        <p:blipFill>
          <a:blip r:embed="rId2"/>
          <a:stretch>
            <a:fillRect/>
          </a:stretch>
        </p:blipFill>
        <p:spPr>
          <a:xfrm>
            <a:off x="612289" y="1578489"/>
            <a:ext cx="3489972" cy="5108374"/>
          </a:xfrm>
        </p:spPr>
      </p:pic>
      <p:pic>
        <p:nvPicPr>
          <p:cNvPr id="5" name="Picture 4" descr="A screenshot of a screenshot of a computer&#10;&#10;Description automatically generated">
            <a:extLst>
              <a:ext uri="{FF2B5EF4-FFF2-40B4-BE49-F238E27FC236}">
                <a16:creationId xmlns:a16="http://schemas.microsoft.com/office/drawing/2014/main" id="{D17F657A-08EA-D7E0-AF73-992C878BFF4E}"/>
              </a:ext>
            </a:extLst>
          </p:cNvPr>
          <p:cNvPicPr>
            <a:picLocks noChangeAspect="1"/>
          </p:cNvPicPr>
          <p:nvPr/>
        </p:nvPicPr>
        <p:blipFill>
          <a:blip r:embed="rId3"/>
          <a:stretch>
            <a:fillRect/>
          </a:stretch>
        </p:blipFill>
        <p:spPr>
          <a:xfrm>
            <a:off x="4104210" y="1390135"/>
            <a:ext cx="3406930" cy="5292811"/>
          </a:xfrm>
          <a:prstGeom prst="rect">
            <a:avLst/>
          </a:prstGeom>
        </p:spPr>
      </p:pic>
      <p:pic>
        <p:nvPicPr>
          <p:cNvPr id="7" name="Picture 6" descr="A screenshot of a computer screen&#10;&#10;Description automatically generated">
            <a:extLst>
              <a:ext uri="{FF2B5EF4-FFF2-40B4-BE49-F238E27FC236}">
                <a16:creationId xmlns:a16="http://schemas.microsoft.com/office/drawing/2014/main" id="{6C3270F1-7E42-F5E7-A2C0-D7B87083B921}"/>
              </a:ext>
            </a:extLst>
          </p:cNvPr>
          <p:cNvPicPr>
            <a:picLocks noChangeAspect="1"/>
          </p:cNvPicPr>
          <p:nvPr/>
        </p:nvPicPr>
        <p:blipFill>
          <a:blip r:embed="rId4"/>
          <a:stretch>
            <a:fillRect/>
          </a:stretch>
        </p:blipFill>
        <p:spPr>
          <a:xfrm>
            <a:off x="7742100" y="1210245"/>
            <a:ext cx="2683477" cy="1222805"/>
          </a:xfrm>
          <a:prstGeom prst="rect">
            <a:avLst/>
          </a:prstGeom>
        </p:spPr>
      </p:pic>
      <p:pic>
        <p:nvPicPr>
          <p:cNvPr id="8" name="Picture 7" descr="A screenshot of a screenshot of a medical report&#10;&#10;Description automatically generated">
            <a:extLst>
              <a:ext uri="{FF2B5EF4-FFF2-40B4-BE49-F238E27FC236}">
                <a16:creationId xmlns:a16="http://schemas.microsoft.com/office/drawing/2014/main" id="{3A42F630-D1FF-48C3-2A7F-0BC0D4A2F799}"/>
              </a:ext>
            </a:extLst>
          </p:cNvPr>
          <p:cNvPicPr>
            <a:picLocks noChangeAspect="1"/>
          </p:cNvPicPr>
          <p:nvPr/>
        </p:nvPicPr>
        <p:blipFill>
          <a:blip r:embed="rId5"/>
          <a:stretch>
            <a:fillRect/>
          </a:stretch>
        </p:blipFill>
        <p:spPr>
          <a:xfrm>
            <a:off x="7753168" y="2297919"/>
            <a:ext cx="2673338" cy="4386649"/>
          </a:xfrm>
          <a:prstGeom prst="rect">
            <a:avLst/>
          </a:prstGeom>
        </p:spPr>
      </p:pic>
    </p:spTree>
    <p:extLst>
      <p:ext uri="{BB962C8B-B14F-4D97-AF65-F5344CB8AC3E}">
        <p14:creationId xmlns:p14="http://schemas.microsoft.com/office/powerpoint/2010/main" val="1777775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9FE40-D3A3-1EAA-40F1-D78FCD661CE1}"/>
              </a:ext>
            </a:extLst>
          </p:cNvPr>
          <p:cNvSpPr>
            <a:spLocks noGrp="1"/>
          </p:cNvSpPr>
          <p:nvPr>
            <p:ph type="title"/>
          </p:nvPr>
        </p:nvSpPr>
        <p:spPr/>
        <p:txBody>
          <a:bodyPr/>
          <a:lstStyle/>
          <a:p>
            <a:r>
              <a:rPr lang="en-US">
                <a:ea typeface="Batang"/>
              </a:rPr>
              <a:t>Factor analysis</a:t>
            </a:r>
            <a:endParaRPr lang="en-US"/>
          </a:p>
        </p:txBody>
      </p:sp>
      <p:sp>
        <p:nvSpPr>
          <p:cNvPr id="3" name="Content Placeholder 2">
            <a:extLst>
              <a:ext uri="{FF2B5EF4-FFF2-40B4-BE49-F238E27FC236}">
                <a16:creationId xmlns:a16="http://schemas.microsoft.com/office/drawing/2014/main" id="{FD2C321E-B3FE-C1A0-1B29-465DF43B6C19}"/>
              </a:ext>
            </a:extLst>
          </p:cNvPr>
          <p:cNvSpPr>
            <a:spLocks noGrp="1"/>
          </p:cNvSpPr>
          <p:nvPr>
            <p:ph idx="1"/>
          </p:nvPr>
        </p:nvSpPr>
        <p:spPr/>
        <p:txBody>
          <a:bodyPr vert="horz" lIns="91440" tIns="45720" rIns="91440" bIns="45720" rtlCol="0" anchor="t">
            <a:normAutofit/>
          </a:bodyPr>
          <a:lstStyle/>
          <a:p>
            <a:r>
              <a:rPr lang="en-US">
                <a:ea typeface="Batang"/>
              </a:rPr>
              <a:t>We start our factor analysis with 6 variables, all metric.</a:t>
            </a:r>
            <a:endParaRPr lang="en-US"/>
          </a:p>
          <a:p>
            <a:pPr lvl="1" indent="-171450">
              <a:buSzPct val="80000"/>
            </a:pPr>
            <a:r>
              <a:rPr lang="en-US">
                <a:ea typeface="Batang"/>
              </a:rPr>
              <a:t> Age at diagnosis, vital status interval, incidence year, number of investigated nodes, number of positive nodes, tumor size. </a:t>
            </a:r>
          </a:p>
          <a:p>
            <a:pPr lvl="1" indent="-171450"/>
            <a:endParaRPr lang="en-US">
              <a:ea typeface="Batang"/>
            </a:endParaRPr>
          </a:p>
          <a:p>
            <a:pPr lvl="1" indent="-171450">
              <a:buSzPct val="80000"/>
            </a:pPr>
            <a:r>
              <a:rPr lang="en-US">
                <a:ea typeface="Batang"/>
              </a:rPr>
              <a:t> The </a:t>
            </a:r>
            <a:r>
              <a:rPr lang="en-US" b="1">
                <a:ea typeface="Batang"/>
              </a:rPr>
              <a:t>goal</a:t>
            </a:r>
            <a:r>
              <a:rPr lang="en-US">
                <a:ea typeface="Batang"/>
              </a:rPr>
              <a:t> is to reduce the </a:t>
            </a:r>
            <a:r>
              <a:rPr lang="en-US" b="1">
                <a:ea typeface="Batang"/>
              </a:rPr>
              <a:t>number of variables</a:t>
            </a:r>
            <a:r>
              <a:rPr lang="en-US">
                <a:ea typeface="Batang"/>
              </a:rPr>
              <a:t> through factor analysis</a:t>
            </a:r>
          </a:p>
        </p:txBody>
      </p:sp>
    </p:spTree>
    <p:extLst>
      <p:ext uri="{BB962C8B-B14F-4D97-AF65-F5344CB8AC3E}">
        <p14:creationId xmlns:p14="http://schemas.microsoft.com/office/powerpoint/2010/main" val="929877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881C1-87D2-BDE8-7FB0-80D33003CEC2}"/>
              </a:ext>
            </a:extLst>
          </p:cNvPr>
          <p:cNvSpPr>
            <a:spLocks noGrp="1"/>
          </p:cNvSpPr>
          <p:nvPr>
            <p:ph type="title"/>
          </p:nvPr>
        </p:nvSpPr>
        <p:spPr/>
        <p:txBody>
          <a:bodyPr/>
          <a:lstStyle/>
          <a:p>
            <a:r>
              <a:rPr lang="en-US">
                <a:ea typeface="Batang"/>
              </a:rPr>
              <a:t>Factor analysis</a:t>
            </a:r>
            <a:endParaRPr lang="en-US"/>
          </a:p>
        </p:txBody>
      </p:sp>
      <p:pic>
        <p:nvPicPr>
          <p:cNvPr id="4" name="Content Placeholder 3">
            <a:extLst>
              <a:ext uri="{FF2B5EF4-FFF2-40B4-BE49-F238E27FC236}">
                <a16:creationId xmlns:a16="http://schemas.microsoft.com/office/drawing/2014/main" id="{2BC8B8F8-BD0D-1295-6A5A-50546A564E1D}"/>
              </a:ext>
            </a:extLst>
          </p:cNvPr>
          <p:cNvPicPr>
            <a:picLocks noGrp="1" noChangeAspect="1"/>
          </p:cNvPicPr>
          <p:nvPr>
            <p:ph idx="1"/>
          </p:nvPr>
        </p:nvPicPr>
        <p:blipFill>
          <a:blip r:embed="rId2"/>
          <a:stretch>
            <a:fillRect/>
          </a:stretch>
        </p:blipFill>
        <p:spPr>
          <a:xfrm>
            <a:off x="6404628" y="1558094"/>
            <a:ext cx="4457700" cy="2533650"/>
          </a:xfrm>
        </p:spPr>
      </p:pic>
      <p:pic>
        <p:nvPicPr>
          <p:cNvPr id="5" name="Picture 4">
            <a:extLst>
              <a:ext uri="{FF2B5EF4-FFF2-40B4-BE49-F238E27FC236}">
                <a16:creationId xmlns:a16="http://schemas.microsoft.com/office/drawing/2014/main" id="{2CF0875B-8695-F7AB-7D72-D5AAA1B140B6}"/>
              </a:ext>
            </a:extLst>
          </p:cNvPr>
          <p:cNvPicPr>
            <a:picLocks noChangeAspect="1"/>
          </p:cNvPicPr>
          <p:nvPr/>
        </p:nvPicPr>
        <p:blipFill>
          <a:blip r:embed="rId3"/>
          <a:stretch>
            <a:fillRect/>
          </a:stretch>
        </p:blipFill>
        <p:spPr>
          <a:xfrm>
            <a:off x="6822732" y="4092531"/>
            <a:ext cx="3623104" cy="2379962"/>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D012A282-1438-9864-6615-8EB2558A41A2}"/>
              </a:ext>
            </a:extLst>
          </p:cNvPr>
          <p:cNvPicPr>
            <a:picLocks noChangeAspect="1"/>
          </p:cNvPicPr>
          <p:nvPr/>
        </p:nvPicPr>
        <p:blipFill>
          <a:blip r:embed="rId4"/>
          <a:stretch>
            <a:fillRect/>
          </a:stretch>
        </p:blipFill>
        <p:spPr>
          <a:xfrm>
            <a:off x="314582" y="5582938"/>
            <a:ext cx="6517159" cy="809882"/>
          </a:xfrm>
          <a:prstGeom prst="rect">
            <a:avLst/>
          </a:prstGeom>
        </p:spPr>
      </p:pic>
      <p:sp>
        <p:nvSpPr>
          <p:cNvPr id="10" name="Content Placeholder 2">
            <a:extLst>
              <a:ext uri="{FF2B5EF4-FFF2-40B4-BE49-F238E27FC236}">
                <a16:creationId xmlns:a16="http://schemas.microsoft.com/office/drawing/2014/main" id="{B1DCE2FC-F0FD-4D1C-DB17-669EDA4E9515}"/>
              </a:ext>
            </a:extLst>
          </p:cNvPr>
          <p:cNvSpPr txBox="1">
            <a:spLocks/>
          </p:cNvSpPr>
          <p:nvPr/>
        </p:nvSpPr>
        <p:spPr>
          <a:xfrm>
            <a:off x="1050879" y="1825624"/>
            <a:ext cx="4661956" cy="3110699"/>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45770" lvl="1" indent="-171450">
              <a:buFont typeface="Courier New,monospace" panose="020B0604020202020204" pitchFamily="34" charset="0"/>
              <a:buChar char="o"/>
            </a:pPr>
            <a:r>
              <a:rPr lang="en-US">
                <a:solidFill>
                  <a:srgbClr val="0D0D0D"/>
                </a:solidFill>
                <a:ea typeface="+mn-lt"/>
                <a:cs typeface="+mn-lt"/>
              </a:rPr>
              <a:t>The eigenvalues suggest that three factors may be sufficient to capture the majority of the variance in the data.</a:t>
            </a:r>
          </a:p>
          <a:p>
            <a:pPr marL="445770" lvl="1" indent="-171450">
              <a:buFont typeface="Courier New,monospace" panose="020B0604020202020204" pitchFamily="34" charset="0"/>
              <a:buChar char="o"/>
            </a:pPr>
            <a:r>
              <a:rPr lang="en-US">
                <a:solidFill>
                  <a:srgbClr val="0D0D0D"/>
                </a:solidFill>
                <a:ea typeface="+mn-lt"/>
                <a:cs typeface="+mn-lt"/>
              </a:rPr>
              <a:t>The Scree Plot and Variance Explained Plot support retaining three factors, as there is a clear elbow or drop in the eigenvalues after the second factor.</a:t>
            </a:r>
          </a:p>
          <a:p>
            <a:pPr marL="445770" lvl="1" indent="-171450">
              <a:buFont typeface="Courier New,monospace" panose="020B0604020202020204" pitchFamily="34" charset="0"/>
              <a:buChar char="o"/>
            </a:pPr>
            <a:r>
              <a:rPr lang="en-US">
                <a:solidFill>
                  <a:srgbClr val="0D0D0D"/>
                </a:solidFill>
                <a:ea typeface="+mn-lt"/>
                <a:cs typeface="+mn-lt"/>
              </a:rPr>
              <a:t>The Kaiser MSA after factor analysis including all variables is, however, lower than 0.5. Therefore, we delete the variable with the lowest MSA below 0.5. In our case, this is "Age at diagnosis".</a:t>
            </a:r>
          </a:p>
          <a:p>
            <a:pPr marL="445770" lvl="1" indent="-171450">
              <a:buFont typeface="Courier New,monospace" panose="020B0604020202020204" pitchFamily="34" charset="0"/>
              <a:buChar char="o"/>
            </a:pPr>
            <a:endParaRPr lang="en-US" sz="1100">
              <a:solidFill>
                <a:srgbClr val="0D0D0D"/>
              </a:solidFill>
              <a:latin typeface="Arial"/>
              <a:cs typeface="Arial"/>
            </a:endParaRPr>
          </a:p>
          <a:p>
            <a:pPr marL="445770" lvl="1" indent="-171450">
              <a:buFont typeface="Courier New,monospace" panose="020B0604020202020204" pitchFamily="34" charset="0"/>
              <a:buChar char="o"/>
            </a:pPr>
            <a:endParaRPr lang="en-US" sz="1100">
              <a:solidFill>
                <a:srgbClr val="0D0D0D"/>
              </a:solidFill>
              <a:latin typeface="Arial"/>
              <a:cs typeface="Arial"/>
            </a:endParaRPr>
          </a:p>
          <a:p>
            <a:endParaRPr lang="en-US"/>
          </a:p>
        </p:txBody>
      </p:sp>
    </p:spTree>
    <p:extLst>
      <p:ext uri="{BB962C8B-B14F-4D97-AF65-F5344CB8AC3E}">
        <p14:creationId xmlns:p14="http://schemas.microsoft.com/office/powerpoint/2010/main" val="1398602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CA2F0-954B-9DAC-43EC-9916637F4A17}"/>
              </a:ext>
            </a:extLst>
          </p:cNvPr>
          <p:cNvSpPr>
            <a:spLocks noGrp="1"/>
          </p:cNvSpPr>
          <p:nvPr>
            <p:ph type="title"/>
          </p:nvPr>
        </p:nvSpPr>
        <p:spPr/>
        <p:txBody>
          <a:bodyPr/>
          <a:lstStyle/>
          <a:p>
            <a:r>
              <a:rPr lang="en-US">
                <a:ea typeface="Batang"/>
              </a:rPr>
              <a:t>Factor analysis</a:t>
            </a:r>
            <a:endParaRPr lang="en-US"/>
          </a:p>
        </p:txBody>
      </p:sp>
      <p:sp>
        <p:nvSpPr>
          <p:cNvPr id="3" name="Content Placeholder 2">
            <a:extLst>
              <a:ext uri="{FF2B5EF4-FFF2-40B4-BE49-F238E27FC236}">
                <a16:creationId xmlns:a16="http://schemas.microsoft.com/office/drawing/2014/main" id="{F6ADD2D8-B2B6-377F-8520-4F3F6C135AB3}"/>
              </a:ext>
            </a:extLst>
          </p:cNvPr>
          <p:cNvSpPr>
            <a:spLocks noGrp="1"/>
          </p:cNvSpPr>
          <p:nvPr>
            <p:ph idx="1"/>
          </p:nvPr>
        </p:nvSpPr>
        <p:spPr>
          <a:xfrm>
            <a:off x="1050879" y="1825624"/>
            <a:ext cx="4661956" cy="3110699"/>
          </a:xfrm>
        </p:spPr>
        <p:txBody>
          <a:bodyPr vert="horz" lIns="91440" tIns="45720" rIns="91440" bIns="45720" rtlCol="0" anchor="t">
            <a:noAutofit/>
          </a:bodyPr>
          <a:lstStyle/>
          <a:p>
            <a:pPr marL="445770" lvl="1" indent="-171450">
              <a:lnSpc>
                <a:spcPct val="90000"/>
              </a:lnSpc>
              <a:buFont typeface="Courier New,monospace" panose="020B0604020202020204" pitchFamily="34" charset="0"/>
              <a:buChar char="o"/>
            </a:pPr>
            <a:r>
              <a:rPr lang="en-US" sz="1700">
                <a:solidFill>
                  <a:srgbClr val="0D0D0D"/>
                </a:solidFill>
                <a:ea typeface="+mn-lt"/>
                <a:cs typeface="+mn-lt"/>
              </a:rPr>
              <a:t>The eigenvalues suggest that two factors may be sufficient to capture the majority of the variance in the data, as the eigenvalue drops below 1 at the third factor.</a:t>
            </a:r>
          </a:p>
          <a:p>
            <a:pPr marL="445770" lvl="1" indent="-171450">
              <a:lnSpc>
                <a:spcPct val="90000"/>
              </a:lnSpc>
              <a:buFont typeface="Courier New,monospace" panose="020B0604020202020204" pitchFamily="34" charset="0"/>
              <a:buChar char="o"/>
            </a:pPr>
            <a:r>
              <a:rPr lang="en-US" sz="1700">
                <a:solidFill>
                  <a:srgbClr val="0D0D0D"/>
                </a:solidFill>
                <a:ea typeface="+mn-lt"/>
                <a:cs typeface="+mn-lt"/>
              </a:rPr>
              <a:t>The Scree Plot and Variance Explained Plot support retaining three factors, as there is a clear elbow or drop in the eigenvalues after the second factor, and according to the scree plot you select the value after the drop.</a:t>
            </a:r>
          </a:p>
          <a:p>
            <a:pPr marL="445770" lvl="1" indent="-171450">
              <a:lnSpc>
                <a:spcPct val="90000"/>
              </a:lnSpc>
              <a:buFont typeface="Courier New,monospace" panose="020B0604020202020204" pitchFamily="34" charset="0"/>
              <a:buChar char="o"/>
            </a:pPr>
            <a:r>
              <a:rPr lang="en-US" sz="1700">
                <a:solidFill>
                  <a:srgbClr val="0D0D0D"/>
                </a:solidFill>
                <a:ea typeface="+mn-lt"/>
                <a:cs typeface="+mn-lt"/>
              </a:rPr>
              <a:t>After deletion of the variable, the MSA is above 0.5 for all variables, meaning we can do the factor analysis with these 5 variables.</a:t>
            </a:r>
          </a:p>
          <a:p>
            <a:endParaRPr lang="en-US">
              <a:solidFill>
                <a:srgbClr val="262626"/>
              </a:solidFill>
              <a:latin typeface="Bembo"/>
              <a:cs typeface="Arial"/>
            </a:endParaRPr>
          </a:p>
        </p:txBody>
      </p:sp>
      <p:pic>
        <p:nvPicPr>
          <p:cNvPr id="4" name="Picture 3">
            <a:extLst>
              <a:ext uri="{FF2B5EF4-FFF2-40B4-BE49-F238E27FC236}">
                <a16:creationId xmlns:a16="http://schemas.microsoft.com/office/drawing/2014/main" id="{DE6CA652-8090-5EEB-0C36-C6A77A296919}"/>
              </a:ext>
            </a:extLst>
          </p:cNvPr>
          <p:cNvPicPr>
            <a:picLocks noChangeAspect="1"/>
          </p:cNvPicPr>
          <p:nvPr/>
        </p:nvPicPr>
        <p:blipFill>
          <a:blip r:embed="rId2"/>
          <a:stretch>
            <a:fillRect/>
          </a:stretch>
        </p:blipFill>
        <p:spPr>
          <a:xfrm>
            <a:off x="6935745" y="1295657"/>
            <a:ext cx="4457700" cy="2495550"/>
          </a:xfrm>
          <a:prstGeom prst="rect">
            <a:avLst/>
          </a:prstGeom>
        </p:spPr>
      </p:pic>
      <p:pic>
        <p:nvPicPr>
          <p:cNvPr id="5" name="Picture 4" descr="A table with numbers and a number on it&#10;&#10;Description automatically generated">
            <a:extLst>
              <a:ext uri="{FF2B5EF4-FFF2-40B4-BE49-F238E27FC236}">
                <a16:creationId xmlns:a16="http://schemas.microsoft.com/office/drawing/2014/main" id="{6209E29E-B46D-DF46-C0F8-2D60E43C80D2}"/>
              </a:ext>
            </a:extLst>
          </p:cNvPr>
          <p:cNvPicPr>
            <a:picLocks noChangeAspect="1"/>
          </p:cNvPicPr>
          <p:nvPr/>
        </p:nvPicPr>
        <p:blipFill>
          <a:blip r:embed="rId3"/>
          <a:stretch>
            <a:fillRect/>
          </a:stretch>
        </p:blipFill>
        <p:spPr>
          <a:xfrm>
            <a:off x="6936774" y="3972182"/>
            <a:ext cx="3786316" cy="2404418"/>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D4212870-1596-A252-7E57-3005D2D10328}"/>
              </a:ext>
            </a:extLst>
          </p:cNvPr>
          <p:cNvPicPr>
            <a:picLocks noChangeAspect="1"/>
          </p:cNvPicPr>
          <p:nvPr/>
        </p:nvPicPr>
        <p:blipFill>
          <a:blip r:embed="rId4"/>
          <a:stretch>
            <a:fillRect/>
          </a:stretch>
        </p:blipFill>
        <p:spPr>
          <a:xfrm>
            <a:off x="819150" y="5370556"/>
            <a:ext cx="6125862" cy="884537"/>
          </a:xfrm>
          <a:prstGeom prst="rect">
            <a:avLst/>
          </a:prstGeom>
        </p:spPr>
      </p:pic>
    </p:spTree>
    <p:extLst>
      <p:ext uri="{BB962C8B-B14F-4D97-AF65-F5344CB8AC3E}">
        <p14:creationId xmlns:p14="http://schemas.microsoft.com/office/powerpoint/2010/main" val="2194897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FA386-D806-13F4-8978-434715678093}"/>
              </a:ext>
            </a:extLst>
          </p:cNvPr>
          <p:cNvSpPr>
            <a:spLocks noGrp="1"/>
          </p:cNvSpPr>
          <p:nvPr>
            <p:ph type="title"/>
          </p:nvPr>
        </p:nvSpPr>
        <p:spPr/>
        <p:txBody>
          <a:bodyPr/>
          <a:lstStyle/>
          <a:p>
            <a:r>
              <a:rPr lang="en-US">
                <a:ea typeface="Batang"/>
              </a:rPr>
              <a:t>Factor analysis</a:t>
            </a:r>
            <a:endParaRPr lang="en-US"/>
          </a:p>
        </p:txBody>
      </p:sp>
      <p:sp>
        <p:nvSpPr>
          <p:cNvPr id="6" name="Content Placeholder 2">
            <a:extLst>
              <a:ext uri="{FF2B5EF4-FFF2-40B4-BE49-F238E27FC236}">
                <a16:creationId xmlns:a16="http://schemas.microsoft.com/office/drawing/2014/main" id="{A7EFBE3E-DFB1-B7AE-2D4C-211FF7E6218F}"/>
              </a:ext>
            </a:extLst>
          </p:cNvPr>
          <p:cNvSpPr txBox="1">
            <a:spLocks/>
          </p:cNvSpPr>
          <p:nvPr/>
        </p:nvSpPr>
        <p:spPr>
          <a:xfrm>
            <a:off x="1050879" y="1825624"/>
            <a:ext cx="4661956" cy="3110699"/>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45770" lvl="1" indent="-171450">
              <a:lnSpc>
                <a:spcPct val="90000"/>
              </a:lnSpc>
              <a:buFont typeface="Courier New,monospace" panose="020B0604020202020204" pitchFamily="34" charset="0"/>
              <a:buChar char="o"/>
            </a:pPr>
            <a:r>
              <a:rPr lang="en-US">
                <a:solidFill>
                  <a:srgbClr val="0D0D0D"/>
                </a:solidFill>
                <a:ea typeface="+mn-lt"/>
                <a:cs typeface="+mn-lt"/>
              </a:rPr>
              <a:t>After varimax rotations, these are the variables loading on the three factors:</a:t>
            </a:r>
          </a:p>
          <a:p>
            <a:pPr marL="445770" lvl="1" indent="-171450">
              <a:lnSpc>
                <a:spcPct val="90000"/>
              </a:lnSpc>
              <a:buFont typeface="Courier New,monospace" panose="020B0604020202020204" pitchFamily="34" charset="0"/>
              <a:buChar char="o"/>
            </a:pPr>
            <a:r>
              <a:rPr lang="en-US">
                <a:solidFill>
                  <a:srgbClr val="0D0D0D"/>
                </a:solidFill>
                <a:ea typeface="+mn-lt"/>
                <a:cs typeface="+mn-lt"/>
              </a:rPr>
              <a:t>"Vital status interval" and "Incidence year" load on factor 1</a:t>
            </a:r>
            <a:endParaRPr lang="en-US"/>
          </a:p>
          <a:p>
            <a:pPr marL="445770" lvl="1" indent="-171450">
              <a:lnSpc>
                <a:spcPct val="90000"/>
              </a:lnSpc>
              <a:buFont typeface="Courier New,monospace" panose="020B0604020202020204" pitchFamily="34" charset="0"/>
              <a:buChar char="o"/>
            </a:pPr>
            <a:r>
              <a:rPr lang="en-US">
                <a:solidFill>
                  <a:srgbClr val="0D0D0D"/>
                </a:solidFill>
                <a:ea typeface="+mn-lt"/>
                <a:cs typeface="+mn-lt"/>
              </a:rPr>
              <a:t>"Number of investigated nodes" and "Number of positive nodes" load on factor 2</a:t>
            </a:r>
          </a:p>
          <a:p>
            <a:pPr marL="445770" lvl="1" indent="-171450">
              <a:lnSpc>
                <a:spcPct val="90000"/>
              </a:lnSpc>
              <a:buFont typeface="Courier New,monospace" panose="020B0604020202020204" pitchFamily="34" charset="0"/>
              <a:buChar char="o"/>
            </a:pPr>
            <a:r>
              <a:rPr lang="en-US">
                <a:solidFill>
                  <a:srgbClr val="0D0D0D"/>
                </a:solidFill>
                <a:ea typeface="+mn-lt"/>
                <a:cs typeface="+mn-lt"/>
              </a:rPr>
              <a:t>"tumor size" loads on factor 3</a:t>
            </a:r>
          </a:p>
          <a:p>
            <a:pPr lvl="1">
              <a:lnSpc>
                <a:spcPct val="90000"/>
              </a:lnSpc>
            </a:pPr>
            <a:endParaRPr lang="en-US">
              <a:solidFill>
                <a:srgbClr val="0D0D0D"/>
              </a:solidFill>
              <a:latin typeface="Bembo"/>
              <a:cs typeface="Arial"/>
            </a:endParaRPr>
          </a:p>
          <a:p>
            <a:pPr marL="445770" lvl="1" indent="-171450">
              <a:buFont typeface="Courier New,monospace" panose="020B0604020202020204" pitchFamily="34" charset="0"/>
              <a:buChar char="o"/>
            </a:pPr>
            <a:endParaRPr lang="en-US" sz="1100">
              <a:solidFill>
                <a:srgbClr val="0D0D0D"/>
              </a:solidFill>
              <a:latin typeface="Arial"/>
              <a:cs typeface="Arial"/>
            </a:endParaRPr>
          </a:p>
          <a:p>
            <a:pPr marL="445770" lvl="1" indent="-171450">
              <a:buFont typeface="Courier New,monospace" panose="020B0604020202020204" pitchFamily="34" charset="0"/>
              <a:buChar char="o"/>
            </a:pPr>
            <a:endParaRPr lang="en-US" sz="1100">
              <a:solidFill>
                <a:srgbClr val="0D0D0D"/>
              </a:solidFill>
              <a:latin typeface="Arial"/>
              <a:cs typeface="Arial"/>
            </a:endParaRPr>
          </a:p>
          <a:p>
            <a:endParaRPr lang="en-US">
              <a:solidFill>
                <a:srgbClr val="262626"/>
              </a:solidFill>
              <a:latin typeface="Bembo"/>
              <a:cs typeface="Arial"/>
            </a:endParaRPr>
          </a:p>
        </p:txBody>
      </p:sp>
      <p:pic>
        <p:nvPicPr>
          <p:cNvPr id="7" name="Content Placeholder 6" descr="A screenshot of a computer&#10;&#10;Description automatically generated">
            <a:extLst>
              <a:ext uri="{FF2B5EF4-FFF2-40B4-BE49-F238E27FC236}">
                <a16:creationId xmlns:a16="http://schemas.microsoft.com/office/drawing/2014/main" id="{6C2EEB53-6CA1-162A-716F-AC46A0535DC0}"/>
              </a:ext>
            </a:extLst>
          </p:cNvPr>
          <p:cNvPicPr>
            <a:picLocks noGrp="1" noChangeAspect="1"/>
          </p:cNvPicPr>
          <p:nvPr>
            <p:ph idx="1"/>
          </p:nvPr>
        </p:nvPicPr>
        <p:blipFill>
          <a:blip r:embed="rId2"/>
          <a:stretch>
            <a:fillRect/>
          </a:stretch>
        </p:blipFill>
        <p:spPr>
          <a:xfrm>
            <a:off x="5951207" y="1967138"/>
            <a:ext cx="5039146" cy="3198668"/>
          </a:xfrm>
        </p:spPr>
      </p:pic>
    </p:spTree>
    <p:extLst>
      <p:ext uri="{BB962C8B-B14F-4D97-AF65-F5344CB8AC3E}">
        <p14:creationId xmlns:p14="http://schemas.microsoft.com/office/powerpoint/2010/main" val="887285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042AE-DB4F-955A-8CC6-8357EA410116}"/>
              </a:ext>
            </a:extLst>
          </p:cNvPr>
          <p:cNvSpPr>
            <a:spLocks noGrp="1"/>
          </p:cNvSpPr>
          <p:nvPr>
            <p:ph type="title"/>
          </p:nvPr>
        </p:nvSpPr>
        <p:spPr/>
        <p:txBody>
          <a:bodyPr/>
          <a:lstStyle/>
          <a:p>
            <a:r>
              <a:rPr lang="en-US">
                <a:ea typeface="Batang"/>
              </a:rPr>
              <a:t>Factor analysis</a:t>
            </a:r>
            <a:endParaRPr lang="en-US"/>
          </a:p>
        </p:txBody>
      </p:sp>
      <p:pic>
        <p:nvPicPr>
          <p:cNvPr id="4" name="Content Placeholder 3" descr="A screenshot of a data sheet&#10;&#10;Description automatically generated">
            <a:extLst>
              <a:ext uri="{FF2B5EF4-FFF2-40B4-BE49-F238E27FC236}">
                <a16:creationId xmlns:a16="http://schemas.microsoft.com/office/drawing/2014/main" id="{8FA63073-4504-4D3A-4996-12F7E228510B}"/>
              </a:ext>
            </a:extLst>
          </p:cNvPr>
          <p:cNvPicPr>
            <a:picLocks noGrp="1" noChangeAspect="1"/>
          </p:cNvPicPr>
          <p:nvPr>
            <p:ph idx="1"/>
          </p:nvPr>
        </p:nvPicPr>
        <p:blipFill>
          <a:blip r:embed="rId2"/>
          <a:stretch>
            <a:fillRect/>
          </a:stretch>
        </p:blipFill>
        <p:spPr>
          <a:xfrm>
            <a:off x="5707252" y="1444624"/>
            <a:ext cx="5244030" cy="4428753"/>
          </a:xfrm>
        </p:spPr>
      </p:pic>
      <p:sp>
        <p:nvSpPr>
          <p:cNvPr id="6" name="Content Placeholder 2">
            <a:extLst>
              <a:ext uri="{FF2B5EF4-FFF2-40B4-BE49-F238E27FC236}">
                <a16:creationId xmlns:a16="http://schemas.microsoft.com/office/drawing/2014/main" id="{638624EC-B632-2FA7-2AC7-7B5AC9F7A021}"/>
              </a:ext>
            </a:extLst>
          </p:cNvPr>
          <p:cNvSpPr txBox="1">
            <a:spLocks/>
          </p:cNvSpPr>
          <p:nvPr/>
        </p:nvSpPr>
        <p:spPr>
          <a:xfrm>
            <a:off x="1050879" y="1825624"/>
            <a:ext cx="4661956" cy="4308127"/>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45770" lvl="1" indent="-171450">
              <a:lnSpc>
                <a:spcPct val="90000"/>
              </a:lnSpc>
              <a:buFont typeface="Courier New,monospace" panose="020B0604020202020204" pitchFamily="34" charset="0"/>
              <a:buChar char="o"/>
            </a:pPr>
            <a:r>
              <a:rPr lang="en-US">
                <a:solidFill>
                  <a:srgbClr val="0D0D0D"/>
                </a:solidFill>
                <a:ea typeface="+mn-lt"/>
                <a:cs typeface="+mn-lt"/>
              </a:rPr>
              <a:t>We have created both factor scores and summated scores. </a:t>
            </a:r>
            <a:endParaRPr lang="en-US"/>
          </a:p>
          <a:p>
            <a:pPr marL="445770" lvl="1" indent="-171450">
              <a:lnSpc>
                <a:spcPct val="90000"/>
              </a:lnSpc>
              <a:buFont typeface="Courier New,monospace" panose="020B0604020202020204" pitchFamily="34" charset="0"/>
              <a:buChar char="o"/>
            </a:pPr>
            <a:r>
              <a:rPr lang="en-US">
                <a:solidFill>
                  <a:srgbClr val="0D0D0D"/>
                </a:solidFill>
                <a:latin typeface="Bembo"/>
                <a:ea typeface="Batang"/>
                <a:cs typeface="Arial"/>
              </a:rPr>
              <a:t>Summated scores are based on the values of the variables that load the factor, taking their average.</a:t>
            </a:r>
            <a:endParaRPr lang="en-US">
              <a:solidFill>
                <a:srgbClr val="0D0D0D"/>
              </a:solidFill>
              <a:latin typeface="Bembo"/>
              <a:cs typeface="Arial"/>
            </a:endParaRPr>
          </a:p>
          <a:p>
            <a:pPr marL="445770" lvl="1" indent="-171450">
              <a:lnSpc>
                <a:spcPct val="90000"/>
              </a:lnSpc>
              <a:buFont typeface="Courier New,monospace" panose="020B0604020202020204" pitchFamily="34" charset="0"/>
              <a:buChar char="o"/>
            </a:pPr>
            <a:r>
              <a:rPr lang="en-US">
                <a:solidFill>
                  <a:srgbClr val="0D0D0D"/>
                </a:solidFill>
                <a:latin typeface="Bembo"/>
                <a:ea typeface="Batang"/>
                <a:cs typeface="Arial"/>
              </a:rPr>
              <a:t>Factor scores are created taking all variables and their correlations into account, assuming no correlations between factor scores (as seen in correlation matrix).</a:t>
            </a:r>
            <a:endParaRPr lang="en-US">
              <a:solidFill>
                <a:srgbClr val="0D0D0D"/>
              </a:solidFill>
              <a:latin typeface="Bembo"/>
              <a:cs typeface="Arial"/>
            </a:endParaRPr>
          </a:p>
          <a:p>
            <a:pPr marL="445770" lvl="1" indent="-171450">
              <a:lnSpc>
                <a:spcPct val="90000"/>
              </a:lnSpc>
              <a:buFont typeface="Courier New,monospace" panose="020B0604020202020204" pitchFamily="34" charset="0"/>
              <a:buChar char="o"/>
            </a:pPr>
            <a:r>
              <a:rPr lang="en-US">
                <a:solidFill>
                  <a:srgbClr val="0D0D0D"/>
                </a:solidFill>
                <a:latin typeface="Bembo"/>
                <a:ea typeface="Batang"/>
                <a:cs typeface="Arial"/>
              </a:rPr>
              <a:t>In reality, there mostly is correlation between factors still, so we would recommend to go with summated scales if we were to advice management.</a:t>
            </a:r>
            <a:endParaRPr lang="en-US">
              <a:solidFill>
                <a:srgbClr val="0D0D0D"/>
              </a:solidFill>
              <a:latin typeface="Bembo"/>
              <a:cs typeface="Arial"/>
            </a:endParaRPr>
          </a:p>
          <a:p>
            <a:pPr marL="445770" lvl="1" indent="-171450">
              <a:buFont typeface="Courier New,monospace" panose="020B0604020202020204" pitchFamily="34" charset="0"/>
              <a:buChar char="o"/>
            </a:pPr>
            <a:endParaRPr lang="en-US" sz="1100">
              <a:solidFill>
                <a:srgbClr val="0D0D0D"/>
              </a:solidFill>
              <a:latin typeface="Arial"/>
              <a:cs typeface="Arial"/>
            </a:endParaRPr>
          </a:p>
          <a:p>
            <a:pPr marL="445770" lvl="1" indent="-171450">
              <a:buFont typeface="Courier New,monospace" panose="020B0604020202020204" pitchFamily="34" charset="0"/>
              <a:buChar char="o"/>
            </a:pPr>
            <a:endParaRPr lang="en-US" sz="1100">
              <a:solidFill>
                <a:srgbClr val="0D0D0D"/>
              </a:solidFill>
              <a:latin typeface="Arial"/>
              <a:cs typeface="Arial"/>
            </a:endParaRPr>
          </a:p>
          <a:p>
            <a:endParaRPr lang="en-US">
              <a:solidFill>
                <a:srgbClr val="262626"/>
              </a:solidFill>
              <a:latin typeface="Bembo"/>
              <a:cs typeface="Arial"/>
            </a:endParaRPr>
          </a:p>
        </p:txBody>
      </p:sp>
    </p:spTree>
    <p:extLst>
      <p:ext uri="{BB962C8B-B14F-4D97-AF65-F5344CB8AC3E}">
        <p14:creationId xmlns:p14="http://schemas.microsoft.com/office/powerpoint/2010/main" val="1648016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92101-8205-B28E-897E-87141DD36235}"/>
              </a:ext>
            </a:extLst>
          </p:cNvPr>
          <p:cNvSpPr>
            <a:spLocks noGrp="1"/>
          </p:cNvSpPr>
          <p:nvPr>
            <p:ph type="title"/>
          </p:nvPr>
        </p:nvSpPr>
        <p:spPr/>
        <p:txBody>
          <a:bodyPr/>
          <a:lstStyle/>
          <a:p>
            <a:r>
              <a:rPr lang="en-US">
                <a:ea typeface="Batang"/>
              </a:rPr>
              <a:t>logistic regression: Assumptions</a:t>
            </a:r>
            <a:endParaRPr lang="en-US"/>
          </a:p>
        </p:txBody>
      </p:sp>
      <p:sp>
        <p:nvSpPr>
          <p:cNvPr id="3" name="Content Placeholder 2">
            <a:extLst>
              <a:ext uri="{FF2B5EF4-FFF2-40B4-BE49-F238E27FC236}">
                <a16:creationId xmlns:a16="http://schemas.microsoft.com/office/drawing/2014/main" id="{B211295A-9F3F-ECB0-D279-2E23A78FFCAF}"/>
              </a:ext>
            </a:extLst>
          </p:cNvPr>
          <p:cNvSpPr>
            <a:spLocks noGrp="1"/>
          </p:cNvSpPr>
          <p:nvPr>
            <p:ph idx="1"/>
          </p:nvPr>
        </p:nvSpPr>
        <p:spPr/>
        <p:txBody>
          <a:bodyPr vert="horz" lIns="91440" tIns="45720" rIns="91440" bIns="45720" rtlCol="0" anchor="t">
            <a:normAutofit/>
          </a:bodyPr>
          <a:lstStyle/>
          <a:p>
            <a:r>
              <a:rPr lang="en-US">
                <a:ea typeface="Batang"/>
              </a:rPr>
              <a:t>Requires the dependent variable to be binary.</a:t>
            </a:r>
          </a:p>
          <a:p>
            <a:r>
              <a:rPr lang="en-US">
                <a:ea typeface="Batang"/>
              </a:rPr>
              <a:t>Does not require any specific distributional form of the independent variables.</a:t>
            </a:r>
          </a:p>
          <a:p>
            <a:r>
              <a:rPr lang="en-US">
                <a:ea typeface="Batang"/>
              </a:rPr>
              <a:t>Assumes little to no multicollinearity among the predictors.</a:t>
            </a:r>
          </a:p>
          <a:p>
            <a:r>
              <a:rPr lang="en-US">
                <a:ea typeface="Batang"/>
              </a:rPr>
              <a:t>Requires a large sample size. (N=122,666 in our case.)</a:t>
            </a:r>
            <a:endParaRPr lang="en-US">
              <a:solidFill>
                <a:srgbClr val="262626"/>
              </a:solidFill>
              <a:ea typeface="Batang"/>
              <a:cs typeface="+mn-lt"/>
            </a:endParaRPr>
          </a:p>
        </p:txBody>
      </p:sp>
    </p:spTree>
    <p:extLst>
      <p:ext uri="{BB962C8B-B14F-4D97-AF65-F5344CB8AC3E}">
        <p14:creationId xmlns:p14="http://schemas.microsoft.com/office/powerpoint/2010/main" val="2672502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F1C40-E759-9DAC-D17B-E9791251BD46}"/>
              </a:ext>
            </a:extLst>
          </p:cNvPr>
          <p:cNvSpPr>
            <a:spLocks noGrp="1"/>
          </p:cNvSpPr>
          <p:nvPr>
            <p:ph type="title"/>
          </p:nvPr>
        </p:nvSpPr>
        <p:spPr/>
        <p:txBody>
          <a:bodyPr/>
          <a:lstStyle/>
          <a:p>
            <a:r>
              <a:rPr lang="en-US">
                <a:ea typeface="Batang"/>
              </a:rPr>
              <a:t>Logistic regression: Approach</a:t>
            </a:r>
            <a:endParaRPr lang="en-US"/>
          </a:p>
        </p:txBody>
      </p:sp>
      <p:sp>
        <p:nvSpPr>
          <p:cNvPr id="3" name="Content Placeholder 2">
            <a:extLst>
              <a:ext uri="{FF2B5EF4-FFF2-40B4-BE49-F238E27FC236}">
                <a16:creationId xmlns:a16="http://schemas.microsoft.com/office/drawing/2014/main" id="{229886DF-B332-F07D-2E95-B03183776283}"/>
              </a:ext>
            </a:extLst>
          </p:cNvPr>
          <p:cNvSpPr>
            <a:spLocks noGrp="1"/>
          </p:cNvSpPr>
          <p:nvPr>
            <p:ph idx="1"/>
          </p:nvPr>
        </p:nvSpPr>
        <p:spPr/>
        <p:txBody>
          <a:bodyPr vert="horz" lIns="91440" tIns="45720" rIns="91440" bIns="45720" rtlCol="0" anchor="t">
            <a:normAutofit/>
          </a:bodyPr>
          <a:lstStyle/>
          <a:p>
            <a:r>
              <a:rPr lang="en-US">
                <a:ea typeface="Batang"/>
              </a:rPr>
              <a:t>To analyze the factors influencing the outcome variable "Vital Status".</a:t>
            </a:r>
            <a:endParaRPr lang="en-US"/>
          </a:p>
          <a:p>
            <a:pPr marL="0" indent="0">
              <a:spcBef>
                <a:spcPts val="0"/>
              </a:spcBef>
              <a:buNone/>
            </a:pPr>
            <a:r>
              <a:rPr lang="en-US" sz="1400">
                <a:ea typeface="Batang"/>
              </a:rPr>
              <a:t> (Patient's survival status after 5 years: Alive = 1, Dead = 0.)</a:t>
            </a:r>
            <a:endParaRPr lang="en-US"/>
          </a:p>
          <a:p>
            <a:r>
              <a:rPr lang="en-US">
                <a:ea typeface="Batang"/>
              </a:rPr>
              <a:t>Stepwise selection</a:t>
            </a:r>
            <a:endParaRPr lang="en-US"/>
          </a:p>
          <a:p>
            <a:r>
              <a:rPr lang="en-US">
                <a:ea typeface="Batang"/>
              </a:rPr>
              <a:t>Confirmatory model using output of the stepwise selection</a:t>
            </a:r>
          </a:p>
          <a:p>
            <a:r>
              <a:rPr lang="en-US">
                <a:ea typeface="Batang"/>
              </a:rPr>
              <a:t>Train/test approach (60/40)</a:t>
            </a:r>
          </a:p>
          <a:p>
            <a:r>
              <a:rPr lang="en-US">
                <a:ea typeface="Batang"/>
              </a:rPr>
              <a:t>Alpha = 0.05</a:t>
            </a:r>
            <a:endParaRPr lang="en-US"/>
          </a:p>
          <a:p>
            <a:endParaRPr lang="en-US"/>
          </a:p>
        </p:txBody>
      </p:sp>
    </p:spTree>
    <p:extLst>
      <p:ext uri="{BB962C8B-B14F-4D97-AF65-F5344CB8AC3E}">
        <p14:creationId xmlns:p14="http://schemas.microsoft.com/office/powerpoint/2010/main" val="2959559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CE602-506F-C69B-3F88-618F89C6F40C}"/>
              </a:ext>
            </a:extLst>
          </p:cNvPr>
          <p:cNvSpPr>
            <a:spLocks noGrp="1"/>
          </p:cNvSpPr>
          <p:nvPr>
            <p:ph type="title"/>
          </p:nvPr>
        </p:nvSpPr>
        <p:spPr/>
        <p:txBody>
          <a:bodyPr/>
          <a:lstStyle/>
          <a:p>
            <a:r>
              <a:rPr lang="en-US">
                <a:ea typeface="+mj-lt"/>
                <a:cs typeface="+mj-lt"/>
              </a:rPr>
              <a:t>LOGISTIC REGRESSION: Stepwise Regression</a:t>
            </a:r>
            <a:endParaRPr lang="en-US">
              <a:solidFill>
                <a:srgbClr val="000000"/>
              </a:solidFill>
              <a:ea typeface="+mj-lt"/>
              <a:cs typeface="+mj-lt"/>
            </a:endParaRPr>
          </a:p>
        </p:txBody>
      </p:sp>
      <p:sp>
        <p:nvSpPr>
          <p:cNvPr id="3" name="Content Placeholder 2">
            <a:extLst>
              <a:ext uri="{FF2B5EF4-FFF2-40B4-BE49-F238E27FC236}">
                <a16:creationId xmlns:a16="http://schemas.microsoft.com/office/drawing/2014/main" id="{7446CF6D-444B-FFF1-6623-AC31DD4B635B}"/>
              </a:ext>
            </a:extLst>
          </p:cNvPr>
          <p:cNvSpPr>
            <a:spLocks noGrp="1"/>
          </p:cNvSpPr>
          <p:nvPr>
            <p:ph idx="1"/>
          </p:nvPr>
        </p:nvSpPr>
        <p:spPr/>
        <p:txBody>
          <a:bodyPr vert="horz" lIns="91440" tIns="45720" rIns="91440" bIns="45720" rtlCol="0" anchor="t">
            <a:normAutofit/>
          </a:bodyPr>
          <a:lstStyle/>
          <a:p>
            <a:r>
              <a:rPr lang="en-US">
                <a:ea typeface="Batang"/>
              </a:rPr>
              <a:t>In the initial step of the analysis, the intercept was entered into the model. The intercept alone was statistically significant with the p-value of &lt;0.0001. The overall fit of the intercept-only model was significant as well (p &lt;0.0001), suggesting that the model is a good fit with no predictors. </a:t>
            </a:r>
          </a:p>
          <a:p>
            <a:r>
              <a:rPr lang="en-US">
                <a:ea typeface="Batang"/>
              </a:rPr>
              <a:t>We conducted 11 steps of variable selection. Key variables like </a:t>
            </a:r>
            <a:r>
              <a:rPr lang="en-US" err="1">
                <a:ea typeface="Batang"/>
              </a:rPr>
              <a:t>hormonal_therapy</a:t>
            </a:r>
            <a:r>
              <a:rPr lang="en-US">
                <a:ea typeface="Batang"/>
              </a:rPr>
              <a:t> and </a:t>
            </a:r>
            <a:r>
              <a:rPr lang="en-US" err="1">
                <a:ea typeface="Batang"/>
              </a:rPr>
              <a:t>radio_therapy</a:t>
            </a:r>
            <a:r>
              <a:rPr lang="en-US">
                <a:ea typeface="Batang"/>
              </a:rPr>
              <a:t> show particularly strong influences, with highly significant Chi-square values.</a:t>
            </a:r>
            <a:endParaRPr lang="en-US"/>
          </a:p>
          <a:p>
            <a:endParaRPr lang="en-US"/>
          </a:p>
          <a:p>
            <a:endParaRPr lang="en-US"/>
          </a:p>
        </p:txBody>
      </p:sp>
    </p:spTree>
    <p:extLst>
      <p:ext uri="{BB962C8B-B14F-4D97-AF65-F5344CB8AC3E}">
        <p14:creationId xmlns:p14="http://schemas.microsoft.com/office/powerpoint/2010/main" val="1924384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4DABD-C567-6A4C-2B21-AFD54AD92431}"/>
              </a:ext>
            </a:extLst>
          </p:cNvPr>
          <p:cNvSpPr>
            <a:spLocks noGrp="1"/>
          </p:cNvSpPr>
          <p:nvPr>
            <p:ph type="title"/>
          </p:nvPr>
        </p:nvSpPr>
        <p:spPr/>
        <p:txBody>
          <a:bodyPr>
            <a:normAutofit/>
          </a:bodyPr>
          <a:lstStyle/>
          <a:p>
            <a:r>
              <a:rPr lang="en-US">
                <a:ea typeface="+mj-lt"/>
                <a:cs typeface="+mj-lt"/>
              </a:rPr>
              <a:t>Logistic regression: Model results</a:t>
            </a:r>
          </a:p>
        </p:txBody>
      </p:sp>
      <p:pic>
        <p:nvPicPr>
          <p:cNvPr id="4" name="Content Placeholder 3" descr="A table with numbers and letters">
            <a:extLst>
              <a:ext uri="{FF2B5EF4-FFF2-40B4-BE49-F238E27FC236}">
                <a16:creationId xmlns:a16="http://schemas.microsoft.com/office/drawing/2014/main" id="{34A20110-5DE5-07F3-09E2-12CBBC8C7BCC}"/>
              </a:ext>
            </a:extLst>
          </p:cNvPr>
          <p:cNvPicPr>
            <a:picLocks noGrp="1" noChangeAspect="1"/>
          </p:cNvPicPr>
          <p:nvPr>
            <p:ph idx="1"/>
          </p:nvPr>
        </p:nvPicPr>
        <p:blipFill>
          <a:blip r:embed="rId3"/>
          <a:stretch>
            <a:fillRect/>
          </a:stretch>
        </p:blipFill>
        <p:spPr>
          <a:xfrm>
            <a:off x="141851" y="2215624"/>
            <a:ext cx="4302659" cy="3636753"/>
          </a:xfrm>
        </p:spPr>
      </p:pic>
      <p:pic>
        <p:nvPicPr>
          <p:cNvPr id="5" name="Picture 4" descr="A table with numbers and text&#10;&#10;Description automatically generated">
            <a:extLst>
              <a:ext uri="{FF2B5EF4-FFF2-40B4-BE49-F238E27FC236}">
                <a16:creationId xmlns:a16="http://schemas.microsoft.com/office/drawing/2014/main" id="{A73D18E4-4E84-5615-29F3-54CE62E2B396}"/>
              </a:ext>
            </a:extLst>
          </p:cNvPr>
          <p:cNvPicPr>
            <a:picLocks noChangeAspect="1"/>
          </p:cNvPicPr>
          <p:nvPr/>
        </p:nvPicPr>
        <p:blipFill rotWithShape="1">
          <a:blip r:embed="rId4"/>
          <a:srcRect l="3289" t="-187" r="-165" b="165"/>
          <a:stretch/>
        </p:blipFill>
        <p:spPr>
          <a:xfrm>
            <a:off x="4550025" y="2222425"/>
            <a:ext cx="3535893" cy="3630355"/>
          </a:xfrm>
          <a:prstGeom prst="rect">
            <a:avLst/>
          </a:prstGeom>
        </p:spPr>
      </p:pic>
      <p:pic>
        <p:nvPicPr>
          <p:cNvPr id="7" name="Picture 6" descr="A screenshot of a test&#10;&#10;Description automatically generated">
            <a:extLst>
              <a:ext uri="{FF2B5EF4-FFF2-40B4-BE49-F238E27FC236}">
                <a16:creationId xmlns:a16="http://schemas.microsoft.com/office/drawing/2014/main" id="{4A43AAC6-3108-4F13-36D3-0CA775CA91FC}"/>
              </a:ext>
            </a:extLst>
          </p:cNvPr>
          <p:cNvPicPr>
            <a:picLocks noChangeAspect="1"/>
          </p:cNvPicPr>
          <p:nvPr/>
        </p:nvPicPr>
        <p:blipFill rotWithShape="1">
          <a:blip r:embed="rId5"/>
          <a:srcRect l="17692" t="3289" r="28138" b="11842"/>
          <a:stretch/>
        </p:blipFill>
        <p:spPr>
          <a:xfrm>
            <a:off x="8197650" y="2220600"/>
            <a:ext cx="2971451" cy="1204078"/>
          </a:xfrm>
          <a:prstGeom prst="rect">
            <a:avLst/>
          </a:prstGeom>
        </p:spPr>
      </p:pic>
    </p:spTree>
    <p:extLst>
      <p:ext uri="{BB962C8B-B14F-4D97-AF65-F5344CB8AC3E}">
        <p14:creationId xmlns:p14="http://schemas.microsoft.com/office/powerpoint/2010/main" val="4254907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26D00-D6C3-0D33-40DE-8AC435056AF6}"/>
              </a:ext>
            </a:extLst>
          </p:cNvPr>
          <p:cNvSpPr>
            <a:spLocks noGrp="1"/>
          </p:cNvSpPr>
          <p:nvPr>
            <p:ph type="title"/>
          </p:nvPr>
        </p:nvSpPr>
        <p:spPr>
          <a:xfrm>
            <a:off x="1050879" y="609601"/>
            <a:ext cx="6967181" cy="1216024"/>
          </a:xfrm>
        </p:spPr>
        <p:txBody>
          <a:bodyPr>
            <a:normAutofit/>
          </a:bodyPr>
          <a:lstStyle/>
          <a:p>
            <a:r>
              <a:rPr lang="en-US">
                <a:ea typeface="Batang"/>
              </a:rPr>
              <a:t>Introduction &amp; Background</a:t>
            </a:r>
            <a:endParaRPr lang="en-US"/>
          </a:p>
        </p:txBody>
      </p:sp>
      <p:sp>
        <p:nvSpPr>
          <p:cNvPr id="3" name="Content Placeholder 2">
            <a:extLst>
              <a:ext uri="{FF2B5EF4-FFF2-40B4-BE49-F238E27FC236}">
                <a16:creationId xmlns:a16="http://schemas.microsoft.com/office/drawing/2014/main" id="{124EB1C1-AD80-1446-8945-1862C9E269A2}"/>
              </a:ext>
            </a:extLst>
          </p:cNvPr>
          <p:cNvSpPr>
            <a:spLocks noGrp="1"/>
          </p:cNvSpPr>
          <p:nvPr>
            <p:ph idx="1"/>
          </p:nvPr>
        </p:nvSpPr>
        <p:spPr>
          <a:xfrm>
            <a:off x="1050879" y="2147356"/>
            <a:ext cx="6967181" cy="4107021"/>
          </a:xfrm>
        </p:spPr>
        <p:txBody>
          <a:bodyPr vert="horz" lIns="91440" tIns="45720" rIns="91440" bIns="45720" rtlCol="0" anchor="t">
            <a:normAutofit lnSpcReduction="10000"/>
          </a:bodyPr>
          <a:lstStyle/>
          <a:p>
            <a:pPr marL="342900" indent="-342900">
              <a:lnSpc>
                <a:spcPct val="90000"/>
              </a:lnSpc>
            </a:pPr>
            <a:r>
              <a:rPr lang="en-US" sz="1700">
                <a:ea typeface="Batang"/>
              </a:rPr>
              <a:t>Our dataset contains synthetic data on breast cancer patients from the Netherlands Cancer Registry (NCR), which is based on statistical patterns found by NCR on real breast cancer patients.</a:t>
            </a:r>
            <a:endParaRPr lang="en-US" sz="1700"/>
          </a:p>
          <a:p>
            <a:pPr marL="342900" indent="-342900">
              <a:lnSpc>
                <a:spcPct val="90000"/>
              </a:lnSpc>
            </a:pPr>
            <a:r>
              <a:rPr lang="en-US" sz="1700">
                <a:ea typeface="Batang"/>
              </a:rPr>
              <a:t>The dataset included data related to the patient, tumor, and treatment. After cleaning the dataset, it included 12,266 observations and 23 variables. Both metric and non-metric variables are present in the dataset.</a:t>
            </a:r>
            <a:endParaRPr lang="en-US" sz="1700"/>
          </a:p>
          <a:p>
            <a:pPr marL="342900" indent="-342900">
              <a:lnSpc>
                <a:spcPct val="90000"/>
              </a:lnSpc>
            </a:pPr>
            <a:r>
              <a:rPr lang="en-US" sz="1700">
                <a:ea typeface="Batang"/>
              </a:rPr>
              <a:t>We conducted 1) Exploratory Factor Analysis to identify underlying dimensions and reduce the dimensionality, and 2) Logistic Regression to investigate which variables are significant predictors of the dependent variable.</a:t>
            </a:r>
            <a:endParaRPr lang="en-US" sz="1700"/>
          </a:p>
          <a:p>
            <a:pPr marL="342900" indent="-342900">
              <a:lnSpc>
                <a:spcPct val="90000"/>
              </a:lnSpc>
            </a:pPr>
            <a:r>
              <a:rPr lang="en-US" sz="1700">
                <a:ea typeface="Batang"/>
              </a:rPr>
              <a:t>The dependent variable analyzed in Logistic Regression was </a:t>
            </a:r>
            <a:r>
              <a:rPr lang="en-US" sz="1700" b="1" err="1">
                <a:ea typeface="Batang"/>
              </a:rPr>
              <a:t>vit_stat</a:t>
            </a:r>
            <a:r>
              <a:rPr lang="en-US" sz="1700" b="1">
                <a:ea typeface="Batang"/>
              </a:rPr>
              <a:t>. </a:t>
            </a:r>
            <a:r>
              <a:rPr lang="en-US" sz="1700">
                <a:ea typeface="Batang"/>
              </a:rPr>
              <a:t>This binary outcome variable indicates the vital status of the patient five years after the incidence year. One indicates alive and zero indicates deceased. </a:t>
            </a:r>
            <a:endParaRPr lang="en-US" sz="1700"/>
          </a:p>
          <a:p>
            <a:pPr marL="342900" indent="-342900">
              <a:lnSpc>
                <a:spcPct val="90000"/>
              </a:lnSpc>
            </a:pPr>
            <a:r>
              <a:rPr lang="en-US" sz="1700">
                <a:ea typeface="+mn-lt"/>
                <a:cs typeface="+mn-lt"/>
              </a:rPr>
              <a:t>Source: </a:t>
            </a:r>
            <a:r>
              <a:rPr lang="en-US" sz="1700">
                <a:latin typeface="Bembo"/>
                <a:ea typeface="Batang"/>
                <a:cs typeface="Arial"/>
                <a:hlinkClick r:id="rId2"/>
              </a:rPr>
              <a:t>https://iknl.nl/en/ncr/synthetic-dataset</a:t>
            </a:r>
            <a:endParaRPr lang="en-US" sz="1700">
              <a:latin typeface="Bembo"/>
              <a:ea typeface="Batang"/>
            </a:endParaRPr>
          </a:p>
          <a:p>
            <a:pPr marL="342900" indent="-342900">
              <a:lnSpc>
                <a:spcPct val="90000"/>
              </a:lnSpc>
            </a:pPr>
            <a:endParaRPr lang="en-US" sz="1700"/>
          </a:p>
        </p:txBody>
      </p:sp>
      <p:pic>
        <p:nvPicPr>
          <p:cNvPr id="14" name="Picture 13" descr="Graph on document with pen">
            <a:extLst>
              <a:ext uri="{FF2B5EF4-FFF2-40B4-BE49-F238E27FC236}">
                <a16:creationId xmlns:a16="http://schemas.microsoft.com/office/drawing/2014/main" id="{F7F21C70-9E5E-04C1-63B1-B4BAF94547B9}"/>
              </a:ext>
            </a:extLst>
          </p:cNvPr>
          <p:cNvPicPr>
            <a:picLocks noChangeAspect="1"/>
          </p:cNvPicPr>
          <p:nvPr/>
        </p:nvPicPr>
        <p:blipFill rotWithShape="1">
          <a:blip r:embed="rId3"/>
          <a:srcRect l="36523" r="22475"/>
          <a:stretch/>
        </p:blipFill>
        <p:spPr>
          <a:xfrm>
            <a:off x="7968222" y="2"/>
            <a:ext cx="4223778" cy="6865951"/>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Tree>
    <p:extLst>
      <p:ext uri="{BB962C8B-B14F-4D97-AF65-F5344CB8AC3E}">
        <p14:creationId xmlns:p14="http://schemas.microsoft.com/office/powerpoint/2010/main" val="874010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5E9A-F688-74AE-9E64-42FEB5815237}"/>
              </a:ext>
            </a:extLst>
          </p:cNvPr>
          <p:cNvSpPr>
            <a:spLocks noGrp="1"/>
          </p:cNvSpPr>
          <p:nvPr>
            <p:ph type="title"/>
          </p:nvPr>
        </p:nvSpPr>
        <p:spPr/>
        <p:txBody>
          <a:bodyPr>
            <a:normAutofit/>
          </a:bodyPr>
          <a:lstStyle/>
          <a:p>
            <a:r>
              <a:rPr lang="en-US">
                <a:ea typeface="Batang"/>
              </a:rPr>
              <a:t>Logistic regression: Data Validation results</a:t>
            </a:r>
            <a:endParaRPr lang="en-US"/>
          </a:p>
        </p:txBody>
      </p:sp>
      <p:pic>
        <p:nvPicPr>
          <p:cNvPr id="4" name="Content Placeholder 3" descr="A table with numbers and text&#10;&#10;Description automatically generated">
            <a:extLst>
              <a:ext uri="{FF2B5EF4-FFF2-40B4-BE49-F238E27FC236}">
                <a16:creationId xmlns:a16="http://schemas.microsoft.com/office/drawing/2014/main" id="{BFDEBBAC-4FD0-7325-37BA-D8B6B92AB550}"/>
              </a:ext>
            </a:extLst>
          </p:cNvPr>
          <p:cNvPicPr>
            <a:picLocks noGrp="1" noChangeAspect="1"/>
          </p:cNvPicPr>
          <p:nvPr>
            <p:ph idx="1"/>
          </p:nvPr>
        </p:nvPicPr>
        <p:blipFill>
          <a:blip r:embed="rId3"/>
          <a:stretch>
            <a:fillRect/>
          </a:stretch>
        </p:blipFill>
        <p:spPr>
          <a:xfrm>
            <a:off x="622803" y="2326477"/>
            <a:ext cx="4489350" cy="3473100"/>
          </a:xfrm>
        </p:spPr>
      </p:pic>
      <p:pic>
        <p:nvPicPr>
          <p:cNvPr id="5" name="Picture 4" descr="A table with numbers and text&#10;&#10;Description automatically generated">
            <a:extLst>
              <a:ext uri="{FF2B5EF4-FFF2-40B4-BE49-F238E27FC236}">
                <a16:creationId xmlns:a16="http://schemas.microsoft.com/office/drawing/2014/main" id="{AAA11ED2-5656-D2C3-E9A3-EE5A4D702B6C}"/>
              </a:ext>
            </a:extLst>
          </p:cNvPr>
          <p:cNvPicPr>
            <a:picLocks noChangeAspect="1"/>
          </p:cNvPicPr>
          <p:nvPr/>
        </p:nvPicPr>
        <p:blipFill>
          <a:blip r:embed="rId4"/>
          <a:stretch>
            <a:fillRect/>
          </a:stretch>
        </p:blipFill>
        <p:spPr>
          <a:xfrm>
            <a:off x="6098711" y="2325256"/>
            <a:ext cx="3946064" cy="3484921"/>
          </a:xfrm>
          <a:prstGeom prst="rect">
            <a:avLst/>
          </a:prstGeom>
        </p:spPr>
      </p:pic>
    </p:spTree>
    <p:extLst>
      <p:ext uri="{BB962C8B-B14F-4D97-AF65-F5344CB8AC3E}">
        <p14:creationId xmlns:p14="http://schemas.microsoft.com/office/powerpoint/2010/main" val="2494674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A7F7D-D916-B26E-6700-8A9B5EF1403B}"/>
              </a:ext>
            </a:extLst>
          </p:cNvPr>
          <p:cNvSpPr>
            <a:spLocks noGrp="1"/>
          </p:cNvSpPr>
          <p:nvPr>
            <p:ph type="title"/>
          </p:nvPr>
        </p:nvSpPr>
        <p:spPr/>
        <p:txBody>
          <a:bodyPr/>
          <a:lstStyle/>
          <a:p>
            <a:r>
              <a:rPr lang="en-US">
                <a:ea typeface="Batang"/>
              </a:rPr>
              <a:t>Logistic regression: Assessing Overall Model Fit </a:t>
            </a:r>
            <a:endParaRPr lang="en-US"/>
          </a:p>
        </p:txBody>
      </p:sp>
      <p:pic>
        <p:nvPicPr>
          <p:cNvPr id="4" name="Content Placeholder 3" descr="A screenshot of a computer&#10;&#10;Description automatically generated">
            <a:extLst>
              <a:ext uri="{FF2B5EF4-FFF2-40B4-BE49-F238E27FC236}">
                <a16:creationId xmlns:a16="http://schemas.microsoft.com/office/drawing/2014/main" id="{C8AF478F-9880-6346-C9BC-BE71AAAEA8A1}"/>
              </a:ext>
            </a:extLst>
          </p:cNvPr>
          <p:cNvPicPr>
            <a:picLocks noGrp="1" noChangeAspect="1"/>
          </p:cNvPicPr>
          <p:nvPr>
            <p:ph idx="1"/>
          </p:nvPr>
        </p:nvPicPr>
        <p:blipFill rotWithShape="1">
          <a:blip r:embed="rId2"/>
          <a:srcRect l="5908" r="9572" b="-190"/>
          <a:stretch/>
        </p:blipFill>
        <p:spPr>
          <a:xfrm>
            <a:off x="7316539" y="1305769"/>
            <a:ext cx="3550013" cy="3799057"/>
          </a:xfrm>
        </p:spPr>
      </p:pic>
      <p:sp>
        <p:nvSpPr>
          <p:cNvPr id="9" name="Content Placeholder 2">
            <a:extLst>
              <a:ext uri="{FF2B5EF4-FFF2-40B4-BE49-F238E27FC236}">
                <a16:creationId xmlns:a16="http://schemas.microsoft.com/office/drawing/2014/main" id="{BABE1641-6A2C-E0B3-B048-094960BA029E}"/>
              </a:ext>
            </a:extLst>
          </p:cNvPr>
          <p:cNvSpPr txBox="1">
            <a:spLocks/>
          </p:cNvSpPr>
          <p:nvPr/>
        </p:nvSpPr>
        <p:spPr>
          <a:xfrm>
            <a:off x="1050879" y="1825624"/>
            <a:ext cx="6043322" cy="4536557"/>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20B0604020202020204" pitchFamily="34" charset="0"/>
              <a:buChar char="Ø"/>
            </a:pPr>
            <a:r>
              <a:rPr lang="en-US">
                <a:ea typeface="Batang"/>
              </a:rPr>
              <a:t>According to Log Likelihood criterion the –2LL value of the base model is 8190, while for the final model it is 6766, indicates improvement in the model fit of stepwise regression. </a:t>
            </a:r>
            <a:endParaRPr lang="en-US"/>
          </a:p>
          <a:p>
            <a:pPr>
              <a:buFont typeface="Wingdings" panose="020B0604020202020204" pitchFamily="34" charset="0"/>
              <a:buChar char="Ø"/>
            </a:pPr>
            <a:r>
              <a:rPr lang="en-US">
                <a:ea typeface="+mn-lt"/>
                <a:cs typeface="+mn-lt"/>
              </a:rPr>
              <a:t>All the model fit statistics for final logistic regression are very high,  indicating not a good fit (&gt;6500). Smaller values indicates a better model fit</a:t>
            </a:r>
            <a:endParaRPr lang="en-US">
              <a:ea typeface="Batang"/>
            </a:endParaRPr>
          </a:p>
          <a:p>
            <a:pPr>
              <a:buFont typeface="Wingdings" panose="020B0604020202020204" pitchFamily="34" charset="0"/>
              <a:buChar char="Ø"/>
            </a:pPr>
            <a:r>
              <a:rPr lang="en-US">
                <a:ea typeface="Batang"/>
              </a:rPr>
              <a:t>Hosmer and </a:t>
            </a:r>
            <a:r>
              <a:rPr lang="en-US" err="1">
                <a:ea typeface="Batang"/>
              </a:rPr>
              <a:t>Lemeshow</a:t>
            </a:r>
            <a:r>
              <a:rPr lang="en-US">
                <a:ea typeface="Batang"/>
              </a:rPr>
              <a:t> </a:t>
            </a:r>
            <a:r>
              <a:rPr lang="en-US">
                <a:ea typeface="+mn-lt"/>
                <a:cs typeface="+mn-lt"/>
              </a:rPr>
              <a:t>Goodness-of-fit</a:t>
            </a:r>
            <a:r>
              <a:rPr lang="en-US">
                <a:ea typeface="Batang"/>
              </a:rPr>
              <a:t> Test value less than &lt;0.05, indicates that the data does not fit the model well (low p-value indicates the poor fit)</a:t>
            </a:r>
            <a:endParaRPr lang="en-US"/>
          </a:p>
          <a:p>
            <a:pPr>
              <a:buFont typeface="Wingdings" panose="020B0604020202020204" pitchFamily="34" charset="0"/>
              <a:buChar char="Ø"/>
            </a:pPr>
            <a:endParaRPr lang="en-US"/>
          </a:p>
          <a:p>
            <a:pPr marL="0" indent="0">
              <a:buNone/>
            </a:pPr>
            <a:endParaRPr lang="en-US"/>
          </a:p>
          <a:p>
            <a:pPr>
              <a:buFont typeface="Wingdings" panose="020B0604020202020204" pitchFamily="34" charset="0"/>
              <a:buChar char="Ø"/>
            </a:pPr>
            <a:endParaRPr lang="en-US"/>
          </a:p>
        </p:txBody>
      </p:sp>
      <p:pic>
        <p:nvPicPr>
          <p:cNvPr id="3" name="Picture 2" descr="A screenshot of a test&#10;&#10;Description automatically generated">
            <a:extLst>
              <a:ext uri="{FF2B5EF4-FFF2-40B4-BE49-F238E27FC236}">
                <a16:creationId xmlns:a16="http://schemas.microsoft.com/office/drawing/2014/main" id="{61158316-B2E4-28E5-A4CB-2486844E2621}"/>
              </a:ext>
            </a:extLst>
          </p:cNvPr>
          <p:cNvPicPr>
            <a:picLocks noChangeAspect="1"/>
          </p:cNvPicPr>
          <p:nvPr/>
        </p:nvPicPr>
        <p:blipFill>
          <a:blip r:embed="rId3"/>
          <a:stretch>
            <a:fillRect/>
          </a:stretch>
        </p:blipFill>
        <p:spPr>
          <a:xfrm>
            <a:off x="7216665" y="5295439"/>
            <a:ext cx="3743325" cy="1409700"/>
          </a:xfrm>
          <a:prstGeom prst="rect">
            <a:avLst/>
          </a:prstGeom>
        </p:spPr>
      </p:pic>
    </p:spTree>
    <p:extLst>
      <p:ext uri="{BB962C8B-B14F-4D97-AF65-F5344CB8AC3E}">
        <p14:creationId xmlns:p14="http://schemas.microsoft.com/office/powerpoint/2010/main" val="3793923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65CDD-7F4F-B2C1-29B3-9ADF9800DF7E}"/>
              </a:ext>
            </a:extLst>
          </p:cNvPr>
          <p:cNvSpPr>
            <a:spLocks noGrp="1"/>
          </p:cNvSpPr>
          <p:nvPr>
            <p:ph type="title"/>
          </p:nvPr>
        </p:nvSpPr>
        <p:spPr/>
        <p:txBody>
          <a:bodyPr>
            <a:normAutofit fontScale="90000"/>
          </a:bodyPr>
          <a:lstStyle/>
          <a:p>
            <a:r>
              <a:rPr lang="en-US">
                <a:ea typeface="Batang"/>
              </a:rPr>
              <a:t>Logistic regression:</a:t>
            </a:r>
            <a:r>
              <a:rPr lang="en-US">
                <a:ea typeface="Batang"/>
                <a:cs typeface="+mj-lt"/>
              </a:rPr>
              <a:t> Original</a:t>
            </a:r>
            <a:r>
              <a:rPr lang="en-US">
                <a:ea typeface="+mj-lt"/>
                <a:cs typeface="+mj-lt"/>
              </a:rPr>
              <a:t> Data Classification</a:t>
            </a:r>
            <a:r>
              <a:rPr lang="en-US">
                <a:ea typeface="Batang"/>
              </a:rPr>
              <a:t> Crosstabulation</a:t>
            </a:r>
            <a:endParaRPr lang="en-US"/>
          </a:p>
        </p:txBody>
      </p:sp>
      <p:sp>
        <p:nvSpPr>
          <p:cNvPr id="5" name="Content Placeholder 4">
            <a:extLst>
              <a:ext uri="{FF2B5EF4-FFF2-40B4-BE49-F238E27FC236}">
                <a16:creationId xmlns:a16="http://schemas.microsoft.com/office/drawing/2014/main" id="{CB7FF3A0-0CBC-026C-9350-33E3AA22C015}"/>
              </a:ext>
            </a:extLst>
          </p:cNvPr>
          <p:cNvSpPr>
            <a:spLocks noGrp="1"/>
          </p:cNvSpPr>
          <p:nvPr>
            <p:ph idx="1"/>
          </p:nvPr>
        </p:nvSpPr>
        <p:spPr>
          <a:xfrm>
            <a:off x="1050879" y="1825624"/>
            <a:ext cx="3663118" cy="4428753"/>
          </a:xfrm>
        </p:spPr>
        <p:txBody>
          <a:bodyPr vert="horz" lIns="91440" tIns="45720" rIns="91440" bIns="45720" rtlCol="0" anchor="t">
            <a:normAutofit/>
          </a:bodyPr>
          <a:lstStyle/>
          <a:p>
            <a:pPr>
              <a:buFont typeface="Wingdings" panose="020B0604020202020204" pitchFamily="34" charset="0"/>
              <a:buChar char="Ø"/>
            </a:pPr>
            <a:endParaRPr lang="en-US">
              <a:ea typeface="Batang"/>
            </a:endParaRPr>
          </a:p>
          <a:p>
            <a:pPr>
              <a:buFont typeface="Wingdings" panose="020B0604020202020204" pitchFamily="34" charset="0"/>
              <a:buChar char="Ø"/>
            </a:pPr>
            <a:r>
              <a:rPr lang="en-US">
                <a:ea typeface="Batang"/>
              </a:rPr>
              <a:t>Predicting alive (1) is pretty good (71.82%), while predicting dead (0) is very low (7.83%)</a:t>
            </a:r>
          </a:p>
          <a:p>
            <a:pPr>
              <a:buFont typeface="Wingdings" panose="020B0604020202020204" pitchFamily="34" charset="0"/>
              <a:buChar char="Ø"/>
            </a:pPr>
            <a:endParaRPr lang="en-US">
              <a:ea typeface="Batang"/>
            </a:endParaRPr>
          </a:p>
          <a:p>
            <a:pPr>
              <a:buFont typeface="Wingdings" panose="020B0604020202020204" pitchFamily="34" charset="0"/>
              <a:buChar char="Ø"/>
            </a:pPr>
            <a:r>
              <a:rPr lang="en-US">
                <a:ea typeface="Batang"/>
              </a:rPr>
              <a:t>Percentage of sample correctly predicted is 79.6%. Calculation =[(576+5285)/7359]</a:t>
            </a:r>
            <a:endParaRPr lang="en-US"/>
          </a:p>
        </p:txBody>
      </p:sp>
      <p:pic>
        <p:nvPicPr>
          <p:cNvPr id="7" name="Picture 6" descr="A table of statistics with numbers and text&#10;&#10;Description automatically generated">
            <a:extLst>
              <a:ext uri="{FF2B5EF4-FFF2-40B4-BE49-F238E27FC236}">
                <a16:creationId xmlns:a16="http://schemas.microsoft.com/office/drawing/2014/main" id="{2918EE95-F805-ECAC-2668-755522337810}"/>
              </a:ext>
            </a:extLst>
          </p:cNvPr>
          <p:cNvPicPr>
            <a:picLocks noChangeAspect="1"/>
          </p:cNvPicPr>
          <p:nvPr/>
        </p:nvPicPr>
        <p:blipFill>
          <a:blip r:embed="rId2"/>
          <a:stretch>
            <a:fillRect/>
          </a:stretch>
        </p:blipFill>
        <p:spPr>
          <a:xfrm>
            <a:off x="5060709" y="1942427"/>
            <a:ext cx="6067275" cy="4304850"/>
          </a:xfrm>
          <a:prstGeom prst="rect">
            <a:avLst/>
          </a:prstGeom>
        </p:spPr>
      </p:pic>
    </p:spTree>
    <p:extLst>
      <p:ext uri="{BB962C8B-B14F-4D97-AF65-F5344CB8AC3E}">
        <p14:creationId xmlns:p14="http://schemas.microsoft.com/office/powerpoint/2010/main" val="2913164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65CDD-7F4F-B2C1-29B3-9ADF9800DF7E}"/>
              </a:ext>
            </a:extLst>
          </p:cNvPr>
          <p:cNvSpPr>
            <a:spLocks noGrp="1"/>
          </p:cNvSpPr>
          <p:nvPr>
            <p:ph type="title"/>
          </p:nvPr>
        </p:nvSpPr>
        <p:spPr/>
        <p:txBody>
          <a:bodyPr>
            <a:normAutofit/>
          </a:bodyPr>
          <a:lstStyle/>
          <a:p>
            <a:r>
              <a:rPr lang="en-US">
                <a:ea typeface="Batang"/>
              </a:rPr>
              <a:t>Logistic regression:</a:t>
            </a:r>
            <a:r>
              <a:rPr lang="en-US">
                <a:ea typeface="Batang"/>
                <a:cs typeface="+mj-lt"/>
              </a:rPr>
              <a:t> holdout </a:t>
            </a:r>
            <a:r>
              <a:rPr lang="en-US">
                <a:ea typeface="+mj-lt"/>
                <a:cs typeface="+mj-lt"/>
              </a:rPr>
              <a:t>Data Classification</a:t>
            </a:r>
            <a:r>
              <a:rPr lang="en-US">
                <a:ea typeface="Batang"/>
              </a:rPr>
              <a:t> Crosstabulation</a:t>
            </a:r>
            <a:endParaRPr lang="en-US"/>
          </a:p>
        </p:txBody>
      </p:sp>
      <p:sp>
        <p:nvSpPr>
          <p:cNvPr id="5" name="Content Placeholder 4">
            <a:extLst>
              <a:ext uri="{FF2B5EF4-FFF2-40B4-BE49-F238E27FC236}">
                <a16:creationId xmlns:a16="http://schemas.microsoft.com/office/drawing/2014/main" id="{CB7FF3A0-0CBC-026C-9350-33E3AA22C015}"/>
              </a:ext>
            </a:extLst>
          </p:cNvPr>
          <p:cNvSpPr>
            <a:spLocks noGrp="1"/>
          </p:cNvSpPr>
          <p:nvPr>
            <p:ph idx="1"/>
          </p:nvPr>
        </p:nvSpPr>
        <p:spPr>
          <a:xfrm>
            <a:off x="1050879" y="1825624"/>
            <a:ext cx="3663118" cy="4428753"/>
          </a:xfrm>
        </p:spPr>
        <p:txBody>
          <a:bodyPr vert="horz" lIns="91440" tIns="45720" rIns="91440" bIns="45720" rtlCol="0" anchor="t">
            <a:normAutofit/>
          </a:bodyPr>
          <a:lstStyle/>
          <a:p>
            <a:pPr>
              <a:buFont typeface="Wingdings" panose="020B0604020202020204" pitchFamily="34" charset="0"/>
              <a:buChar char="Ø"/>
            </a:pPr>
            <a:endParaRPr lang="en-US">
              <a:ea typeface="Batang"/>
            </a:endParaRPr>
          </a:p>
          <a:p>
            <a:pPr>
              <a:buFont typeface="Wingdings" panose="020B0604020202020204" pitchFamily="34" charset="0"/>
              <a:buChar char="Ø"/>
            </a:pPr>
            <a:r>
              <a:rPr lang="en-US">
                <a:ea typeface="Batang"/>
              </a:rPr>
              <a:t>Predicting alive (1) is pretty good (71.84%), while predicting dead (0) is very low (7.60%)</a:t>
            </a:r>
          </a:p>
          <a:p>
            <a:pPr>
              <a:buFont typeface="Wingdings" panose="020B0604020202020204" pitchFamily="34" charset="0"/>
              <a:buChar char="Ø"/>
            </a:pPr>
            <a:endParaRPr lang="en-US">
              <a:ea typeface="Batang"/>
            </a:endParaRPr>
          </a:p>
          <a:p>
            <a:pPr>
              <a:buFont typeface="Wingdings" panose="020B0604020202020204" pitchFamily="34" charset="0"/>
              <a:buChar char="Ø"/>
            </a:pPr>
            <a:r>
              <a:rPr lang="en-US">
                <a:ea typeface="Batang"/>
              </a:rPr>
              <a:t>Percentage of sample correctly predicted is 79.4%  Calculation =[(373+3525)/4907]</a:t>
            </a:r>
            <a:endParaRPr lang="en-US"/>
          </a:p>
        </p:txBody>
      </p:sp>
      <p:pic>
        <p:nvPicPr>
          <p:cNvPr id="3" name="Picture 2" descr="A screenshot of a computer&#10;&#10;Description automatically generated">
            <a:extLst>
              <a:ext uri="{FF2B5EF4-FFF2-40B4-BE49-F238E27FC236}">
                <a16:creationId xmlns:a16="http://schemas.microsoft.com/office/drawing/2014/main" id="{7FA37624-2B2A-2305-83F9-39D4BA22EA62}"/>
              </a:ext>
            </a:extLst>
          </p:cNvPr>
          <p:cNvPicPr>
            <a:picLocks noChangeAspect="1"/>
          </p:cNvPicPr>
          <p:nvPr/>
        </p:nvPicPr>
        <p:blipFill>
          <a:blip r:embed="rId2"/>
          <a:stretch>
            <a:fillRect/>
          </a:stretch>
        </p:blipFill>
        <p:spPr>
          <a:xfrm>
            <a:off x="6329113" y="1929338"/>
            <a:ext cx="5219700" cy="4324350"/>
          </a:xfrm>
          <a:prstGeom prst="rect">
            <a:avLst/>
          </a:prstGeom>
        </p:spPr>
      </p:pic>
    </p:spTree>
    <p:extLst>
      <p:ext uri="{BB962C8B-B14F-4D97-AF65-F5344CB8AC3E}">
        <p14:creationId xmlns:p14="http://schemas.microsoft.com/office/powerpoint/2010/main" val="899077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81F0E-87BB-FDCB-5D10-B59B479ACFDB}"/>
              </a:ext>
            </a:extLst>
          </p:cNvPr>
          <p:cNvSpPr>
            <a:spLocks noGrp="1"/>
          </p:cNvSpPr>
          <p:nvPr>
            <p:ph type="title"/>
          </p:nvPr>
        </p:nvSpPr>
        <p:spPr/>
        <p:txBody>
          <a:bodyPr>
            <a:normAutofit fontScale="90000"/>
          </a:bodyPr>
          <a:lstStyle/>
          <a:p>
            <a:r>
              <a:rPr lang="en-US">
                <a:ea typeface="Batang"/>
              </a:rPr>
              <a:t>Conclusion from the </a:t>
            </a:r>
            <a:r>
              <a:rPr lang="en-US">
                <a:ea typeface="+mj-lt"/>
                <a:cs typeface="+mj-lt"/>
              </a:rPr>
              <a:t>CLASSIFICATION CROSSTABULATION</a:t>
            </a:r>
            <a:endParaRPr lang="en-US"/>
          </a:p>
        </p:txBody>
      </p:sp>
      <p:sp>
        <p:nvSpPr>
          <p:cNvPr id="3" name="Content Placeholder 2">
            <a:extLst>
              <a:ext uri="{FF2B5EF4-FFF2-40B4-BE49-F238E27FC236}">
                <a16:creationId xmlns:a16="http://schemas.microsoft.com/office/drawing/2014/main" id="{9F208AFA-975D-D64D-CCC9-8046AF5029B6}"/>
              </a:ext>
            </a:extLst>
          </p:cNvPr>
          <p:cNvSpPr>
            <a:spLocks noGrp="1"/>
          </p:cNvSpPr>
          <p:nvPr>
            <p:ph idx="1"/>
          </p:nvPr>
        </p:nvSpPr>
        <p:spPr>
          <a:xfrm>
            <a:off x="1050879" y="1825624"/>
            <a:ext cx="4901010" cy="4737412"/>
          </a:xfrm>
        </p:spPr>
        <p:txBody>
          <a:bodyPr vert="horz" lIns="91440" tIns="45720" rIns="91440" bIns="45720" rtlCol="0" anchor="t">
            <a:normAutofit/>
          </a:bodyPr>
          <a:lstStyle/>
          <a:p>
            <a:pPr marL="0" indent="0">
              <a:buNone/>
            </a:pPr>
            <a:endParaRPr lang="en-US"/>
          </a:p>
          <a:p>
            <a:pPr>
              <a:buFont typeface="Wingdings" panose="020B0604020202020204" pitchFamily="34" charset="0"/>
              <a:buChar char="Ø"/>
            </a:pPr>
            <a:r>
              <a:rPr lang="en-US">
                <a:ea typeface="Batang"/>
              </a:rPr>
              <a:t>Model maintains similar performance in identifying the correct class in both the holdout and the original dataset</a:t>
            </a:r>
            <a:endParaRPr lang="en-US"/>
          </a:p>
          <a:p>
            <a:pPr marL="0" indent="0">
              <a:buNone/>
            </a:pPr>
            <a:endParaRPr lang="en-US">
              <a:ea typeface="Batang"/>
            </a:endParaRPr>
          </a:p>
          <a:p>
            <a:pPr>
              <a:buFont typeface="Wingdings" panose="020B0604020202020204" pitchFamily="34" charset="0"/>
              <a:buChar char="Ø"/>
            </a:pPr>
            <a:r>
              <a:rPr lang="en-US">
                <a:ea typeface="Batang"/>
              </a:rPr>
              <a:t>Overall, logistic model performance is relatively consistent between the two datasets. </a:t>
            </a:r>
            <a:endParaRPr lang="en-US"/>
          </a:p>
          <a:p>
            <a:pPr>
              <a:buFont typeface="Wingdings" panose="020B0604020202020204" pitchFamily="34" charset="0"/>
              <a:buChar char="Ø"/>
            </a:pPr>
            <a:endParaRPr lang="en-US"/>
          </a:p>
          <a:p>
            <a:pPr>
              <a:buFont typeface="Wingdings" panose="020B0604020202020204" pitchFamily="34" charset="0"/>
              <a:buChar char="Ø"/>
            </a:pPr>
            <a:endParaRPr lang="en-US"/>
          </a:p>
        </p:txBody>
      </p:sp>
      <p:graphicFrame>
        <p:nvGraphicFramePr>
          <p:cNvPr id="4" name="Table 3">
            <a:extLst>
              <a:ext uri="{FF2B5EF4-FFF2-40B4-BE49-F238E27FC236}">
                <a16:creationId xmlns:a16="http://schemas.microsoft.com/office/drawing/2014/main" id="{431915FD-22FE-D865-C933-C280E55B6A43}"/>
              </a:ext>
            </a:extLst>
          </p:cNvPr>
          <p:cNvGraphicFramePr>
            <a:graphicFrameLocks noGrp="1"/>
          </p:cNvGraphicFramePr>
          <p:nvPr>
            <p:extLst>
              <p:ext uri="{D42A27DB-BD31-4B8C-83A1-F6EECF244321}">
                <p14:modId xmlns:p14="http://schemas.microsoft.com/office/powerpoint/2010/main" val="570391237"/>
              </p:ext>
            </p:extLst>
          </p:nvPr>
        </p:nvGraphicFramePr>
        <p:xfrm>
          <a:off x="6033882" y="2111338"/>
          <a:ext cx="6155108" cy="3099054"/>
        </p:xfrm>
        <a:graphic>
          <a:graphicData uri="http://schemas.openxmlformats.org/drawingml/2006/table">
            <a:tbl>
              <a:tblPr firstRow="1" bandRow="1">
                <a:tableStyleId>{073A0DAA-6AF3-43AB-8588-CEC1D06C72B9}</a:tableStyleId>
              </a:tblPr>
              <a:tblGrid>
                <a:gridCol w="1538777">
                  <a:extLst>
                    <a:ext uri="{9D8B030D-6E8A-4147-A177-3AD203B41FA5}">
                      <a16:colId xmlns:a16="http://schemas.microsoft.com/office/drawing/2014/main" val="1454081031"/>
                    </a:ext>
                  </a:extLst>
                </a:gridCol>
                <a:gridCol w="1538777">
                  <a:extLst>
                    <a:ext uri="{9D8B030D-6E8A-4147-A177-3AD203B41FA5}">
                      <a16:colId xmlns:a16="http://schemas.microsoft.com/office/drawing/2014/main" val="2103366066"/>
                    </a:ext>
                  </a:extLst>
                </a:gridCol>
                <a:gridCol w="1538777">
                  <a:extLst>
                    <a:ext uri="{9D8B030D-6E8A-4147-A177-3AD203B41FA5}">
                      <a16:colId xmlns:a16="http://schemas.microsoft.com/office/drawing/2014/main" val="905392496"/>
                    </a:ext>
                  </a:extLst>
                </a:gridCol>
                <a:gridCol w="1538777">
                  <a:extLst>
                    <a:ext uri="{9D8B030D-6E8A-4147-A177-3AD203B41FA5}">
                      <a16:colId xmlns:a16="http://schemas.microsoft.com/office/drawing/2014/main" val="1588758389"/>
                    </a:ext>
                  </a:extLst>
                </a:gridCol>
              </a:tblGrid>
              <a:tr h="1033018">
                <a:tc>
                  <a:txBody>
                    <a:bodyPr/>
                    <a:lstStyle/>
                    <a:p>
                      <a:endParaRPr lang="en-US"/>
                    </a:p>
                  </a:txBody>
                  <a:tcPr/>
                </a:tc>
                <a:tc>
                  <a:txBody>
                    <a:bodyPr/>
                    <a:lstStyle/>
                    <a:p>
                      <a:r>
                        <a:rPr lang="en-US"/>
                        <a:t>Predicting Alive(%)</a:t>
                      </a:r>
                    </a:p>
                  </a:txBody>
                  <a:tcPr/>
                </a:tc>
                <a:tc>
                  <a:txBody>
                    <a:bodyPr/>
                    <a:lstStyle/>
                    <a:p>
                      <a:r>
                        <a:rPr lang="en-US"/>
                        <a:t>Predicting Dead(%)</a:t>
                      </a:r>
                    </a:p>
                  </a:txBody>
                  <a:tcPr/>
                </a:tc>
                <a:tc>
                  <a:txBody>
                    <a:bodyPr/>
                    <a:lstStyle/>
                    <a:p>
                      <a:r>
                        <a:rPr lang="en-US"/>
                        <a:t>Correct Classification(%)</a:t>
                      </a:r>
                    </a:p>
                  </a:txBody>
                  <a:tcPr/>
                </a:tc>
                <a:extLst>
                  <a:ext uri="{0D108BD9-81ED-4DB2-BD59-A6C34878D82A}">
                    <a16:rowId xmlns:a16="http://schemas.microsoft.com/office/drawing/2014/main" val="3363579609"/>
                  </a:ext>
                </a:extLst>
              </a:tr>
              <a:tr h="1033018">
                <a:tc>
                  <a:txBody>
                    <a:bodyPr/>
                    <a:lstStyle/>
                    <a:p>
                      <a:pPr algn="ctr"/>
                      <a:r>
                        <a:rPr lang="en-US"/>
                        <a:t>Original Dataset</a:t>
                      </a:r>
                    </a:p>
                  </a:txBody>
                  <a:tcPr/>
                </a:tc>
                <a:tc>
                  <a:txBody>
                    <a:bodyPr/>
                    <a:lstStyle/>
                    <a:p>
                      <a:pPr algn="ctr"/>
                      <a:r>
                        <a:rPr lang="en-US"/>
                        <a:t>71.82</a:t>
                      </a:r>
                    </a:p>
                  </a:txBody>
                  <a:tcPr/>
                </a:tc>
                <a:tc>
                  <a:txBody>
                    <a:bodyPr/>
                    <a:lstStyle/>
                    <a:p>
                      <a:pPr algn="ctr"/>
                      <a:r>
                        <a:rPr lang="en-US"/>
                        <a:t>7.83</a:t>
                      </a:r>
                    </a:p>
                  </a:txBody>
                  <a:tcPr/>
                </a:tc>
                <a:tc>
                  <a:txBody>
                    <a:bodyPr/>
                    <a:lstStyle/>
                    <a:p>
                      <a:pPr algn="ctr"/>
                      <a:r>
                        <a:rPr lang="en-US"/>
                        <a:t>79.6</a:t>
                      </a:r>
                    </a:p>
                  </a:txBody>
                  <a:tcPr/>
                </a:tc>
                <a:extLst>
                  <a:ext uri="{0D108BD9-81ED-4DB2-BD59-A6C34878D82A}">
                    <a16:rowId xmlns:a16="http://schemas.microsoft.com/office/drawing/2014/main" val="3932529002"/>
                  </a:ext>
                </a:extLst>
              </a:tr>
              <a:tr h="1033018">
                <a:tc>
                  <a:txBody>
                    <a:bodyPr/>
                    <a:lstStyle/>
                    <a:p>
                      <a:pPr algn="ctr"/>
                      <a:r>
                        <a:rPr lang="en-US"/>
                        <a:t>Holdout Dataset</a:t>
                      </a:r>
                    </a:p>
                  </a:txBody>
                  <a:tcPr/>
                </a:tc>
                <a:tc>
                  <a:txBody>
                    <a:bodyPr/>
                    <a:lstStyle/>
                    <a:p>
                      <a:pPr algn="ctr"/>
                      <a:r>
                        <a:rPr lang="en-US"/>
                        <a:t>71.84</a:t>
                      </a:r>
                    </a:p>
                  </a:txBody>
                  <a:tcPr/>
                </a:tc>
                <a:tc>
                  <a:txBody>
                    <a:bodyPr/>
                    <a:lstStyle/>
                    <a:p>
                      <a:pPr algn="ctr"/>
                      <a:r>
                        <a:rPr lang="en-US"/>
                        <a:t>7.60</a:t>
                      </a:r>
                    </a:p>
                  </a:txBody>
                  <a:tcPr/>
                </a:tc>
                <a:tc>
                  <a:txBody>
                    <a:bodyPr/>
                    <a:lstStyle/>
                    <a:p>
                      <a:pPr algn="ctr"/>
                      <a:r>
                        <a:rPr lang="en-US"/>
                        <a:t>79.4</a:t>
                      </a:r>
                    </a:p>
                  </a:txBody>
                  <a:tcPr/>
                </a:tc>
                <a:extLst>
                  <a:ext uri="{0D108BD9-81ED-4DB2-BD59-A6C34878D82A}">
                    <a16:rowId xmlns:a16="http://schemas.microsoft.com/office/drawing/2014/main" val="3972649232"/>
                  </a:ext>
                </a:extLst>
              </a:tr>
            </a:tbl>
          </a:graphicData>
        </a:graphic>
      </p:graphicFrame>
    </p:spTree>
    <p:extLst>
      <p:ext uri="{BB962C8B-B14F-4D97-AF65-F5344CB8AC3E}">
        <p14:creationId xmlns:p14="http://schemas.microsoft.com/office/powerpoint/2010/main" val="2406775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2472DE8-E58B-4D56-BA61-C69C601DC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183ACFC-B25E-402F-BBD8-E42034CDD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76818"/>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12192000" h="2237474">
                <a:moveTo>
                  <a:pt x="0" y="0"/>
                </a:moveTo>
                <a:lnTo>
                  <a:pt x="12192000" y="0"/>
                </a:lnTo>
                <a:lnTo>
                  <a:pt x="12192000" y="751299"/>
                </a:lnTo>
                <a:lnTo>
                  <a:pt x="12176759" y="759190"/>
                </a:lnTo>
                <a:cubicBezTo>
                  <a:pt x="12165968" y="763819"/>
                  <a:pt x="12157853" y="765770"/>
                  <a:pt x="12154948" y="762731"/>
                </a:cubicBezTo>
                <a:cubicBezTo>
                  <a:pt x="12116503" y="759396"/>
                  <a:pt x="12073342" y="763579"/>
                  <a:pt x="12047364" y="749662"/>
                </a:cubicBezTo>
                <a:cubicBezTo>
                  <a:pt x="12041261" y="730599"/>
                  <a:pt x="11914319" y="741909"/>
                  <a:pt x="11890686" y="732766"/>
                </a:cubicBezTo>
                <a:cubicBezTo>
                  <a:pt x="11832408" y="747890"/>
                  <a:pt x="11815359" y="777569"/>
                  <a:pt x="11782413" y="769868"/>
                </a:cubicBezTo>
                <a:cubicBezTo>
                  <a:pt x="11760031" y="763594"/>
                  <a:pt x="11675205" y="777151"/>
                  <a:pt x="11649954" y="749628"/>
                </a:cubicBezTo>
                <a:cubicBezTo>
                  <a:pt x="11608286" y="767874"/>
                  <a:pt x="11593031" y="740811"/>
                  <a:pt x="11560424" y="748017"/>
                </a:cubicBezTo>
                <a:cubicBezTo>
                  <a:pt x="11488916" y="747650"/>
                  <a:pt x="11449669" y="773362"/>
                  <a:pt x="11358455" y="747593"/>
                </a:cubicBezTo>
                <a:cubicBezTo>
                  <a:pt x="11316233" y="754756"/>
                  <a:pt x="11256313" y="713012"/>
                  <a:pt x="11165209" y="748852"/>
                </a:cubicBezTo>
                <a:cubicBezTo>
                  <a:pt x="11113345" y="753539"/>
                  <a:pt x="11140250" y="736122"/>
                  <a:pt x="11058755" y="749617"/>
                </a:cubicBezTo>
                <a:cubicBezTo>
                  <a:pt x="11036836" y="722990"/>
                  <a:pt x="10909903" y="759211"/>
                  <a:pt x="10884013" y="760728"/>
                </a:cubicBezTo>
                <a:cubicBezTo>
                  <a:pt x="10864519" y="743356"/>
                  <a:pt x="10853492" y="756172"/>
                  <a:pt x="10834688" y="757726"/>
                </a:cubicBezTo>
                <a:cubicBezTo>
                  <a:pt x="10826871" y="747343"/>
                  <a:pt x="10811086" y="746602"/>
                  <a:pt x="10805004" y="757573"/>
                </a:cubicBezTo>
                <a:cubicBezTo>
                  <a:pt x="10810951" y="784448"/>
                  <a:pt x="10744688" y="759043"/>
                  <a:pt x="10739478" y="776841"/>
                </a:cubicBezTo>
                <a:cubicBezTo>
                  <a:pt x="10678284" y="779408"/>
                  <a:pt x="10540854" y="756546"/>
                  <a:pt x="10458762" y="755400"/>
                </a:cubicBezTo>
                <a:cubicBezTo>
                  <a:pt x="10426976" y="747433"/>
                  <a:pt x="10362961" y="776166"/>
                  <a:pt x="10246919" y="769960"/>
                </a:cubicBezTo>
                <a:cubicBezTo>
                  <a:pt x="10231631" y="763610"/>
                  <a:pt x="10172943" y="749095"/>
                  <a:pt x="10167995" y="760843"/>
                </a:cubicBezTo>
                <a:cubicBezTo>
                  <a:pt x="10131971" y="759999"/>
                  <a:pt x="10021683" y="796978"/>
                  <a:pt x="9997044" y="780129"/>
                </a:cubicBezTo>
                <a:cubicBezTo>
                  <a:pt x="10001018" y="806225"/>
                  <a:pt x="9951331" y="779975"/>
                  <a:pt x="9943887" y="804141"/>
                </a:cubicBezTo>
                <a:lnTo>
                  <a:pt x="9918248" y="816628"/>
                </a:lnTo>
                <a:lnTo>
                  <a:pt x="9836148" y="858312"/>
                </a:lnTo>
                <a:lnTo>
                  <a:pt x="9823800" y="866604"/>
                </a:lnTo>
                <a:lnTo>
                  <a:pt x="9794684" y="864509"/>
                </a:lnTo>
                <a:lnTo>
                  <a:pt x="9778288" y="854362"/>
                </a:lnTo>
                <a:lnTo>
                  <a:pt x="9773886" y="857543"/>
                </a:lnTo>
                <a:cubicBezTo>
                  <a:pt x="9769008" y="863842"/>
                  <a:pt x="9766501" y="867741"/>
                  <a:pt x="9761459" y="862394"/>
                </a:cubicBezTo>
                <a:lnTo>
                  <a:pt x="9705768" y="894610"/>
                </a:lnTo>
                <a:cubicBezTo>
                  <a:pt x="9699860" y="897215"/>
                  <a:pt x="9692576" y="897590"/>
                  <a:pt x="9683005" y="894128"/>
                </a:cubicBezTo>
                <a:cubicBezTo>
                  <a:pt x="9664449" y="898200"/>
                  <a:pt x="9612100" y="914263"/>
                  <a:pt x="9594438" y="919051"/>
                </a:cubicBezTo>
                <a:lnTo>
                  <a:pt x="9577033" y="922857"/>
                </a:lnTo>
                <a:cubicBezTo>
                  <a:pt x="9568659" y="926175"/>
                  <a:pt x="9551353" y="936082"/>
                  <a:pt x="9544189" y="938966"/>
                </a:cubicBezTo>
                <a:cubicBezTo>
                  <a:pt x="9538380" y="940584"/>
                  <a:pt x="9541329" y="937538"/>
                  <a:pt x="9534048" y="940158"/>
                </a:cubicBezTo>
                <a:cubicBezTo>
                  <a:pt x="9533709" y="946069"/>
                  <a:pt x="9530854" y="951684"/>
                  <a:pt x="9500499" y="954680"/>
                </a:cubicBezTo>
                <a:cubicBezTo>
                  <a:pt x="9481230" y="968165"/>
                  <a:pt x="9456325" y="979029"/>
                  <a:pt x="9428195" y="986225"/>
                </a:cubicBezTo>
                <a:cubicBezTo>
                  <a:pt x="9422499" y="981315"/>
                  <a:pt x="9414660" y="991352"/>
                  <a:pt x="9410017" y="993931"/>
                </a:cubicBezTo>
                <a:cubicBezTo>
                  <a:pt x="9408360" y="990327"/>
                  <a:pt x="9395782" y="990863"/>
                  <a:pt x="9392919" y="994656"/>
                </a:cubicBezTo>
                <a:cubicBezTo>
                  <a:pt x="9310581" y="1024474"/>
                  <a:pt x="9345163" y="981210"/>
                  <a:pt x="9301293" y="1011593"/>
                </a:cubicBezTo>
                <a:cubicBezTo>
                  <a:pt x="9292916" y="1014346"/>
                  <a:pt x="9285483" y="1013807"/>
                  <a:pt x="9278619" y="1011878"/>
                </a:cubicBezTo>
                <a:lnTo>
                  <a:pt x="9268019" y="1007442"/>
                </a:lnTo>
                <a:lnTo>
                  <a:pt x="9234662" y="1023056"/>
                </a:lnTo>
                <a:cubicBezTo>
                  <a:pt x="9217868" y="1029197"/>
                  <a:pt x="9199852" y="1034202"/>
                  <a:pt x="9181033" y="1037921"/>
                </a:cubicBezTo>
                <a:cubicBezTo>
                  <a:pt x="9174974" y="1030923"/>
                  <a:pt x="9162516" y="1043719"/>
                  <a:pt x="9155969" y="1046804"/>
                </a:cubicBezTo>
                <a:cubicBezTo>
                  <a:pt x="9154734" y="1041866"/>
                  <a:pt x="9138567" y="1041606"/>
                  <a:pt x="9133985" y="1046450"/>
                </a:cubicBezTo>
                <a:cubicBezTo>
                  <a:pt x="9021681" y="1079910"/>
                  <a:pt x="9076377" y="1024799"/>
                  <a:pt x="9012987" y="1061986"/>
                </a:cubicBezTo>
                <a:lnTo>
                  <a:pt x="8968445" y="1052169"/>
                </a:lnTo>
                <a:lnTo>
                  <a:pt x="8958984" y="1057212"/>
                </a:lnTo>
                <a:cubicBezTo>
                  <a:pt x="8920115" y="1062770"/>
                  <a:pt x="8906181" y="1053838"/>
                  <a:pt x="8886001" y="1067468"/>
                </a:cubicBezTo>
                <a:cubicBezTo>
                  <a:pt x="8847384" y="1050046"/>
                  <a:pt x="8863283" y="1068286"/>
                  <a:pt x="8838610" y="1075091"/>
                </a:cubicBezTo>
                <a:cubicBezTo>
                  <a:pt x="8816007" y="1080079"/>
                  <a:pt x="8773923" y="1092257"/>
                  <a:pt x="8750383" y="1097387"/>
                </a:cubicBezTo>
                <a:cubicBezTo>
                  <a:pt x="8735450" y="1116502"/>
                  <a:pt x="8721220" y="1097372"/>
                  <a:pt x="8697365" y="1105869"/>
                </a:cubicBezTo>
                <a:cubicBezTo>
                  <a:pt x="8687037" y="1113735"/>
                  <a:pt x="8678781" y="1115961"/>
                  <a:pt x="8665605" y="1110791"/>
                </a:cubicBezTo>
                <a:cubicBezTo>
                  <a:pt x="8618410" y="1148662"/>
                  <a:pt x="8633049" y="1116609"/>
                  <a:pt x="8584946" y="1135226"/>
                </a:cubicBezTo>
                <a:cubicBezTo>
                  <a:pt x="8544020" y="1153499"/>
                  <a:pt x="8496232" y="1168229"/>
                  <a:pt x="8460755" y="1203427"/>
                </a:cubicBezTo>
                <a:cubicBezTo>
                  <a:pt x="8454928" y="1212828"/>
                  <a:pt x="8436573" y="1218574"/>
                  <a:pt x="8419755" y="1216260"/>
                </a:cubicBezTo>
                <a:cubicBezTo>
                  <a:pt x="8416861" y="1215863"/>
                  <a:pt x="8414124" y="1215234"/>
                  <a:pt x="8411626" y="1214397"/>
                </a:cubicBezTo>
                <a:cubicBezTo>
                  <a:pt x="8391326" y="1238641"/>
                  <a:pt x="8371389" y="1231045"/>
                  <a:pt x="8363469" y="1246658"/>
                </a:cubicBezTo>
                <a:cubicBezTo>
                  <a:pt x="8322316" y="1258746"/>
                  <a:pt x="8283162" y="1250600"/>
                  <a:pt x="8275497" y="1264396"/>
                </a:cubicBezTo>
                <a:cubicBezTo>
                  <a:pt x="8253233" y="1266996"/>
                  <a:pt x="8218383" y="1257577"/>
                  <a:pt x="8206287" y="1273060"/>
                </a:cubicBezTo>
                <a:cubicBezTo>
                  <a:pt x="8200396" y="1262794"/>
                  <a:pt x="8183827" y="1285000"/>
                  <a:pt x="8168705" y="1279956"/>
                </a:cubicBezTo>
                <a:cubicBezTo>
                  <a:pt x="8157611" y="1275235"/>
                  <a:pt x="8149996" y="1280870"/>
                  <a:pt x="8139997" y="1282713"/>
                </a:cubicBezTo>
                <a:cubicBezTo>
                  <a:pt x="8125566" y="1279776"/>
                  <a:pt x="8084128" y="1294221"/>
                  <a:pt x="8074238" y="1301895"/>
                </a:cubicBezTo>
                <a:cubicBezTo>
                  <a:pt x="8052170" y="1326903"/>
                  <a:pt x="7986951" y="1319381"/>
                  <a:pt x="7968292" y="1338779"/>
                </a:cubicBezTo>
                <a:cubicBezTo>
                  <a:pt x="7960694" y="1342282"/>
                  <a:pt x="7952937" y="1344333"/>
                  <a:pt x="7945122" y="1345477"/>
                </a:cubicBezTo>
                <a:lnTo>
                  <a:pt x="7922771" y="1346645"/>
                </a:lnTo>
                <a:lnTo>
                  <a:pt x="7915461" y="1342919"/>
                </a:lnTo>
                <a:lnTo>
                  <a:pt x="7902328" y="1345865"/>
                </a:lnTo>
                <a:lnTo>
                  <a:pt x="7898322" y="1345689"/>
                </a:lnTo>
                <a:lnTo>
                  <a:pt x="7875879" y="1345646"/>
                </a:lnTo>
                <a:cubicBezTo>
                  <a:pt x="7890672" y="1367295"/>
                  <a:pt x="7816428" y="1353520"/>
                  <a:pt x="7840612" y="1369373"/>
                </a:cubicBezTo>
                <a:cubicBezTo>
                  <a:pt x="7803208" y="1375918"/>
                  <a:pt x="7836041" y="1389289"/>
                  <a:pt x="7786819" y="1378970"/>
                </a:cubicBezTo>
                <a:cubicBezTo>
                  <a:pt x="7732613" y="1405648"/>
                  <a:pt x="7587405" y="1382806"/>
                  <a:pt x="7548172" y="1417460"/>
                </a:cubicBezTo>
                <a:cubicBezTo>
                  <a:pt x="7551327" y="1405830"/>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213486" y="1580987"/>
                </a:lnTo>
                <a:lnTo>
                  <a:pt x="7210972" y="1580856"/>
                </a:lnTo>
                <a:lnTo>
                  <a:pt x="7183121" y="1595162"/>
                </a:lnTo>
                <a:lnTo>
                  <a:pt x="7164601" y="1606490"/>
                </a:lnTo>
                <a:lnTo>
                  <a:pt x="7159286" y="1606850"/>
                </a:lnTo>
                <a:cubicBezTo>
                  <a:pt x="7150961" y="1609262"/>
                  <a:pt x="7125743" y="1618162"/>
                  <a:pt x="7114651" y="1620959"/>
                </a:cubicBezTo>
                <a:cubicBezTo>
                  <a:pt x="7109310" y="1606138"/>
                  <a:pt x="7106695" y="1617324"/>
                  <a:pt x="7092727" y="1623628"/>
                </a:cubicBezTo>
                <a:cubicBezTo>
                  <a:pt x="7081313" y="1602012"/>
                  <a:pt x="7049394" y="1627301"/>
                  <a:pt x="7031309" y="1619451"/>
                </a:cubicBezTo>
                <a:cubicBezTo>
                  <a:pt x="7021305" y="1624569"/>
                  <a:pt x="7010515" y="1629587"/>
                  <a:pt x="6999084" y="1634317"/>
                </a:cubicBezTo>
                <a:lnTo>
                  <a:pt x="6992107" y="1636860"/>
                </a:lnTo>
                <a:lnTo>
                  <a:pt x="6991765" y="1636725"/>
                </a:lnTo>
                <a:cubicBezTo>
                  <a:pt x="6989813" y="1636884"/>
                  <a:pt x="6987353" y="1637572"/>
                  <a:pt x="6983996" y="1639040"/>
                </a:cubicBezTo>
                <a:lnTo>
                  <a:pt x="6979383" y="1641496"/>
                </a:lnTo>
                <a:lnTo>
                  <a:pt x="6900177" y="1636016"/>
                </a:ln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19334" y="1664040"/>
                  <a:pt x="6608179" y="1654034"/>
                  <a:pt x="6587857" y="1665769"/>
                </a:cubicBezTo>
                <a:lnTo>
                  <a:pt x="6554894" y="1664428"/>
                </a:lnTo>
                <a:lnTo>
                  <a:pt x="6551579" y="1662213"/>
                </a:lnTo>
                <a:lnTo>
                  <a:pt x="6545693" y="1661776"/>
                </a:lnTo>
                <a:lnTo>
                  <a:pt x="6530561" y="1664619"/>
                </a:lnTo>
                <a:lnTo>
                  <a:pt x="6525028" y="1666354"/>
                </a:lnTo>
                <a:cubicBezTo>
                  <a:pt x="6521154" y="1667301"/>
                  <a:pt x="6518510" y="1667613"/>
                  <a:pt x="6516595" y="1667475"/>
                </a:cubicBezTo>
                <a:lnTo>
                  <a:pt x="6516340" y="1667291"/>
                </a:lnTo>
                <a:lnTo>
                  <a:pt x="6508541" y="1668757"/>
                </a:lnTo>
                <a:cubicBezTo>
                  <a:pt x="6495493" y="1671715"/>
                  <a:pt x="6482908" y="1675051"/>
                  <a:pt x="6471012" y="1678604"/>
                </a:cubicBezTo>
                <a:cubicBezTo>
                  <a:pt x="6457809" y="1668164"/>
                  <a:pt x="6415506" y="1688334"/>
                  <a:pt x="6415265" y="1665317"/>
                </a:cubicBezTo>
                <a:cubicBezTo>
                  <a:pt x="6399063" y="1669446"/>
                  <a:pt x="6391173" y="1680085"/>
                  <a:pt x="6393343" y="1664672"/>
                </a:cubicBezTo>
                <a:lnTo>
                  <a:pt x="6380457" y="1662376"/>
                </a:lnTo>
                <a:lnTo>
                  <a:pt x="6280959" y="1689329"/>
                </a:lnTo>
                <a:lnTo>
                  <a:pt x="6266765" y="1695560"/>
                </a:lnTo>
                <a:cubicBezTo>
                  <a:pt x="6262331" y="1698152"/>
                  <a:pt x="6258580" y="1701192"/>
                  <a:pt x="6255823" y="1704850"/>
                </a:cubicBezTo>
                <a:cubicBezTo>
                  <a:pt x="6200184" y="1694834"/>
                  <a:pt x="6155082" y="1716996"/>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99949" y="1814490"/>
                </a:lnTo>
                <a:lnTo>
                  <a:pt x="5453307" y="1815450"/>
                </a:lnTo>
                <a:cubicBezTo>
                  <a:pt x="5433075" y="1827706"/>
                  <a:pt x="5395563" y="1821122"/>
                  <a:pt x="5364192" y="1826074"/>
                </a:cubicBezTo>
                <a:lnTo>
                  <a:pt x="5350380" y="1830891"/>
                </a:lnTo>
                <a:lnTo>
                  <a:pt x="5259633" y="1837160"/>
                </a:lnTo>
                <a:lnTo>
                  <a:pt x="5197513" y="1844718"/>
                </a:lnTo>
                <a:lnTo>
                  <a:pt x="5184170" y="1849402"/>
                </a:lnTo>
                <a:lnTo>
                  <a:pt x="5168852" y="1844846"/>
                </a:lnTo>
                <a:cubicBezTo>
                  <a:pt x="5166986" y="1843561"/>
                  <a:pt x="5165478" y="1842127"/>
                  <a:pt x="5164370" y="1840597"/>
                </a:cubicBezTo>
                <a:lnTo>
                  <a:pt x="5114927" y="1847827"/>
                </a:ln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63743" y="1799478"/>
                  <a:pt x="4655044" y="1795479"/>
                  <a:pt x="4647449" y="1793181"/>
                </a:cubicBezTo>
                <a:lnTo>
                  <a:pt x="4645504" y="1787606"/>
                </a:lnTo>
                <a:lnTo>
                  <a:pt x="4632229" y="1785815"/>
                </a:lnTo>
                <a:lnTo>
                  <a:pt x="4629273" y="1784355"/>
                </a:lnTo>
                <a:cubicBezTo>
                  <a:pt x="4623639" y="1781544"/>
                  <a:pt x="4617950" y="1778917"/>
                  <a:pt x="4611738" y="1776964"/>
                </a:cubicBezTo>
                <a:cubicBezTo>
                  <a:pt x="4601379" y="1800272"/>
                  <a:pt x="4557197" y="1764196"/>
                  <a:pt x="4560070" y="1785640"/>
                </a:cubicBezTo>
                <a:lnTo>
                  <a:pt x="4536503" y="1785334"/>
                </a:lnTo>
                <a:lnTo>
                  <a:pt x="4513724" y="1791996"/>
                </a:lnTo>
                <a:lnTo>
                  <a:pt x="4501513" y="1799835"/>
                </a:lnTo>
                <a:lnTo>
                  <a:pt x="4459076" y="1813003"/>
                </a:lnTo>
                <a:lnTo>
                  <a:pt x="4459810" y="1797886"/>
                </a:lnTo>
                <a:lnTo>
                  <a:pt x="4379064" y="1817177"/>
                </a:lnTo>
                <a:lnTo>
                  <a:pt x="4319209" y="1834833"/>
                </a:lnTo>
                <a:lnTo>
                  <a:pt x="4306907" y="1841641"/>
                </a:lnTo>
                <a:lnTo>
                  <a:pt x="4290981" y="1839677"/>
                </a:lnTo>
                <a:cubicBezTo>
                  <a:pt x="4288909" y="1838717"/>
                  <a:pt x="4287163" y="1837555"/>
                  <a:pt x="4285792" y="1836231"/>
                </a:cubicBezTo>
                <a:lnTo>
                  <a:pt x="4238372" y="1851480"/>
                </a:ln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84875" y="1878116"/>
                  <a:pt x="3775574" y="1875612"/>
                  <a:pt x="3767672" y="1874600"/>
                </a:cubicBezTo>
                <a:lnTo>
                  <a:pt x="3764741" y="1869433"/>
                </a:lnTo>
                <a:lnTo>
                  <a:pt x="3751332" y="1869854"/>
                </a:lnTo>
                <a:lnTo>
                  <a:pt x="3748155" y="1868903"/>
                </a:lnTo>
                <a:cubicBezTo>
                  <a:pt x="3742091" y="1867062"/>
                  <a:pt x="3736007" y="1865414"/>
                  <a:pt x="3729530" y="1864513"/>
                </a:cubicBezTo>
                <a:cubicBezTo>
                  <a:pt x="3723549" y="1889158"/>
                  <a:pt x="3673453" y="1860919"/>
                  <a:pt x="3680177" y="1881552"/>
                </a:cubicBezTo>
                <a:cubicBezTo>
                  <a:pt x="3643549" y="1880892"/>
                  <a:pt x="3599470" y="1913398"/>
                  <a:pt x="3567259" y="1893482"/>
                </a:cubicBezTo>
                <a:cubicBezTo>
                  <a:pt x="3512865" y="1897927"/>
                  <a:pt x="3463644" y="1898121"/>
                  <a:pt x="3405770" y="1904591"/>
                </a:cubicBezTo>
                <a:cubicBezTo>
                  <a:pt x="3361027" y="1917619"/>
                  <a:pt x="3312439" y="1902759"/>
                  <a:pt x="3280097" y="1919610"/>
                </a:cubicBezTo>
                <a:cubicBezTo>
                  <a:pt x="3228353" y="1917339"/>
                  <a:pt x="3163854" y="1927961"/>
                  <a:pt x="3123424" y="1952930"/>
                </a:cubicBezTo>
                <a:cubicBezTo>
                  <a:pt x="3067921" y="1955455"/>
                  <a:pt x="3058626" y="1970554"/>
                  <a:pt x="3009910" y="1957866"/>
                </a:cubicBezTo>
                <a:cubicBezTo>
                  <a:pt x="3005875" y="1961558"/>
                  <a:pt x="3001138" y="1964570"/>
                  <a:pt x="2995934" y="1967085"/>
                </a:cubicBezTo>
                <a:lnTo>
                  <a:pt x="2980071" y="1972988"/>
                </a:lnTo>
                <a:lnTo>
                  <a:pt x="2978094" y="1972369"/>
                </a:lnTo>
                <a:lnTo>
                  <a:pt x="2942858" y="1981367"/>
                </a:lnTo>
                <a:lnTo>
                  <a:pt x="2875436" y="1996977"/>
                </a:lnTo>
                <a:lnTo>
                  <a:pt x="2874892" y="1996085"/>
                </a:lnTo>
                <a:cubicBezTo>
                  <a:pt x="2872808" y="1994277"/>
                  <a:pt x="2869648" y="1993306"/>
                  <a:pt x="2864145" y="1994061"/>
                </a:cubicBezTo>
                <a:cubicBezTo>
                  <a:pt x="2872218" y="1978115"/>
                  <a:pt x="2860603" y="1988862"/>
                  <a:pt x="2843662" y="1992498"/>
                </a:cubicBezTo>
                <a:cubicBezTo>
                  <a:pt x="2852423" y="1968542"/>
                  <a:pt x="2804535" y="1987804"/>
                  <a:pt x="2796128" y="1976403"/>
                </a:cubicBezTo>
                <a:cubicBezTo>
                  <a:pt x="2783487" y="1979614"/>
                  <a:pt x="2770278" y="1982573"/>
                  <a:pt x="2756784" y="1985116"/>
                </a:cubicBezTo>
                <a:lnTo>
                  <a:pt x="2748833" y="1986323"/>
                </a:lnTo>
                <a:cubicBezTo>
                  <a:pt x="2748775" y="1986256"/>
                  <a:pt x="2748719" y="1986188"/>
                  <a:pt x="2748661" y="1986122"/>
                </a:cubicBezTo>
                <a:cubicBezTo>
                  <a:pt x="2746906" y="1985902"/>
                  <a:pt x="2744280" y="1986117"/>
                  <a:pt x="2740251" y="1986946"/>
                </a:cubicBezTo>
                <a:lnTo>
                  <a:pt x="2718916" y="1990867"/>
                </a:lnTo>
                <a:lnTo>
                  <a:pt x="2713522" y="1990173"/>
                </a:lnTo>
                <a:lnTo>
                  <a:pt x="2680597" y="1984996"/>
                </a:lnTo>
                <a:cubicBezTo>
                  <a:pt x="2658416" y="1985461"/>
                  <a:pt x="2612251" y="1988312"/>
                  <a:pt x="2578178" y="1990531"/>
                </a:cubicBezTo>
                <a:cubicBezTo>
                  <a:pt x="2545413" y="1998704"/>
                  <a:pt x="2513846" y="1994934"/>
                  <a:pt x="2476147" y="1998305"/>
                </a:cubicBezTo>
                <a:cubicBezTo>
                  <a:pt x="2437134" y="2013637"/>
                  <a:pt x="2413847" y="1999542"/>
                  <a:pt x="2373568" y="2003219"/>
                </a:cubicBezTo>
                <a:cubicBezTo>
                  <a:pt x="2341422" y="2024631"/>
                  <a:pt x="2342856" y="1992997"/>
                  <a:pt x="2321399" y="1989467"/>
                </a:cubicBezTo>
                <a:lnTo>
                  <a:pt x="2315525" y="1989708"/>
                </a:lnTo>
                <a:lnTo>
                  <a:pt x="2300792" y="1994290"/>
                </a:lnTo>
                <a:lnTo>
                  <a:pt x="2295469" y="1996659"/>
                </a:lnTo>
                <a:cubicBezTo>
                  <a:pt x="2291722" y="1998049"/>
                  <a:pt x="2289127" y="1998665"/>
                  <a:pt x="2287219" y="1998750"/>
                </a:cubicBezTo>
                <a:lnTo>
                  <a:pt x="2286948" y="1998596"/>
                </a:lnTo>
                <a:lnTo>
                  <a:pt x="2243069" y="2015111"/>
                </a:lnTo>
                <a:cubicBezTo>
                  <a:pt x="2229030" y="2006206"/>
                  <a:pt x="2188966" y="2031217"/>
                  <a:pt x="2186609" y="2008263"/>
                </a:cubicBezTo>
                <a:cubicBezTo>
                  <a:pt x="2170936" y="2014251"/>
                  <a:pt x="2164097" y="2025782"/>
                  <a:pt x="2164831" y="2010143"/>
                </a:cubicBezTo>
                <a:cubicBezTo>
                  <a:pt x="2159536" y="2011705"/>
                  <a:pt x="2155830" y="2011340"/>
                  <a:pt x="2152836" y="2010048"/>
                </a:cubicBezTo>
                <a:lnTo>
                  <a:pt x="2117102" y="2023004"/>
                </a:lnTo>
                <a:lnTo>
                  <a:pt x="2111935" y="2023163"/>
                </a:lnTo>
                <a:lnTo>
                  <a:pt x="2089991" y="2034193"/>
                </a:lnTo>
                <a:lnTo>
                  <a:pt x="2058061" y="2047942"/>
                </a:lnTo>
                <a:lnTo>
                  <a:pt x="2055737" y="2047704"/>
                </a:lnTo>
                <a:lnTo>
                  <a:pt x="2042244" y="2055560"/>
                </a:lnTo>
                <a:cubicBezTo>
                  <a:pt x="2038090" y="2058656"/>
                  <a:pt x="1978623" y="2070285"/>
                  <a:pt x="1976224" y="2074257"/>
                </a:cubicBezTo>
                <a:cubicBezTo>
                  <a:pt x="1920172" y="2070662"/>
                  <a:pt x="1933546" y="2089824"/>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402655" y="2224964"/>
                  <a:pt x="1409212" y="2231152"/>
                  <a:pt x="1398481" y="2237074"/>
                </a:cubicBezTo>
                <a:cubicBezTo>
                  <a:pt x="1398456" y="2237082"/>
                  <a:pt x="1398432" y="2237089"/>
                  <a:pt x="1398407" y="2237095"/>
                </a:cubicBezTo>
                <a:lnTo>
                  <a:pt x="1370962" y="2237474"/>
                </a:lnTo>
                <a:lnTo>
                  <a:pt x="1356367" y="2235089"/>
                </a:lnTo>
                <a:cubicBezTo>
                  <a:pt x="1346056" y="2233320"/>
                  <a:pt x="1335986" y="2231930"/>
                  <a:pt x="1324828" y="2231968"/>
                </a:cubicBezTo>
                <a:lnTo>
                  <a:pt x="1297744" y="2235849"/>
                </a:lnTo>
                <a:lnTo>
                  <a:pt x="1286236" y="2233135"/>
                </a:lnTo>
                <a:lnTo>
                  <a:pt x="1283504" y="2233797"/>
                </a:lnTo>
                <a:lnTo>
                  <a:pt x="1279765" y="2229639"/>
                </a:lnTo>
                <a:cubicBezTo>
                  <a:pt x="1260110" y="2221111"/>
                  <a:pt x="1209850" y="2211602"/>
                  <a:pt x="1195347" y="2212354"/>
                </a:cubicBezTo>
                <a:cubicBezTo>
                  <a:pt x="1171903" y="2216875"/>
                  <a:pt x="1033292" y="2222456"/>
                  <a:pt x="970251" y="2221029"/>
                </a:cubicBezTo>
                <a:cubicBezTo>
                  <a:pt x="913858" y="2213074"/>
                  <a:pt x="864984" y="2224767"/>
                  <a:pt x="812914" y="2202752"/>
                </a:cubicBezTo>
                <a:cubicBezTo>
                  <a:pt x="809419" y="2205714"/>
                  <a:pt x="805091" y="2207855"/>
                  <a:pt x="800195" y="2209407"/>
                </a:cubicBezTo>
                <a:lnTo>
                  <a:pt x="784978" y="2212360"/>
                </a:lnTo>
                <a:lnTo>
                  <a:pt x="681987" y="2216757"/>
                </a:lnTo>
                <a:lnTo>
                  <a:pt x="669923" y="2211682"/>
                </a:lnTo>
                <a:cubicBezTo>
                  <a:pt x="675432" y="2197125"/>
                  <a:pt x="665394" y="2205767"/>
                  <a:pt x="648680" y="2206229"/>
                </a:cubicBezTo>
                <a:cubicBezTo>
                  <a:pt x="653511" y="2183723"/>
                  <a:pt x="607806" y="2194090"/>
                  <a:pt x="597225" y="2180999"/>
                </a:cubicBezTo>
                <a:cubicBezTo>
                  <a:pt x="584838" y="2181847"/>
                  <a:pt x="571827" y="2182333"/>
                  <a:pt x="558449" y="2182346"/>
                </a:cubicBezTo>
                <a:lnTo>
                  <a:pt x="550517" y="2182060"/>
                </a:lnTo>
                <a:lnTo>
                  <a:pt x="550309" y="2181825"/>
                </a:lnTo>
                <a:cubicBezTo>
                  <a:pt x="548471" y="2181269"/>
                  <a:pt x="545824" y="2180990"/>
                  <a:pt x="541836" y="2181063"/>
                </a:cubicBezTo>
                <a:lnTo>
                  <a:pt x="536057" y="2181537"/>
                </a:lnTo>
                <a:lnTo>
                  <a:pt x="520671" y="2180980"/>
                </a:lnTo>
                <a:lnTo>
                  <a:pt x="515024" y="2179258"/>
                </a:lnTo>
                <a:lnTo>
                  <a:pt x="512278" y="2176369"/>
                </a:lnTo>
                <a:lnTo>
                  <a:pt x="480419" y="2167807"/>
                </a:lnTo>
                <a:cubicBezTo>
                  <a:pt x="458012" y="2174781"/>
                  <a:pt x="449332" y="2162566"/>
                  <a:pt x="413835" y="2156783"/>
                </a:cubicBezTo>
                <a:cubicBezTo>
                  <a:pt x="401959" y="2163765"/>
                  <a:pt x="389622" y="2160522"/>
                  <a:pt x="376513" y="2154014"/>
                </a:cubicBezTo>
                <a:cubicBezTo>
                  <a:pt x="344376" y="2156059"/>
                  <a:pt x="311403" y="2146283"/>
                  <a:pt x="273386" y="2142551"/>
                </a:cubicBezTo>
                <a:cubicBezTo>
                  <a:pt x="236093" y="2150634"/>
                  <a:pt x="209811" y="2132011"/>
                  <a:pt x="169207" y="2128100"/>
                </a:cubicBezTo>
                <a:lnTo>
                  <a:pt x="93149" y="2105324"/>
                </a:lnTo>
                <a:lnTo>
                  <a:pt x="88109" y="2106704"/>
                </a:lnTo>
                <a:cubicBezTo>
                  <a:pt x="84511" y="2107398"/>
                  <a:pt x="81960" y="2107528"/>
                  <a:pt x="80022" y="2107254"/>
                </a:cubicBezTo>
                <a:lnTo>
                  <a:pt x="79717" y="2107046"/>
                </a:lnTo>
                <a:lnTo>
                  <a:pt x="72352" y="2107991"/>
                </a:lnTo>
                <a:cubicBezTo>
                  <a:pt x="60160" y="2110089"/>
                  <a:pt x="48530" y="2112610"/>
                  <a:pt x="37645" y="2115401"/>
                </a:cubicBezTo>
                <a:cubicBezTo>
                  <a:pt x="29688" y="2109582"/>
                  <a:pt x="16534" y="2111084"/>
                  <a:pt x="4572" y="2111091"/>
                </a:cubicBezTo>
                <a:lnTo>
                  <a:pt x="0" y="21104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B53C48E-0758-FEB6-5A3C-E1D28E95EF28}"/>
              </a:ext>
            </a:extLst>
          </p:cNvPr>
          <p:cNvSpPr>
            <a:spLocks noGrp="1"/>
          </p:cNvSpPr>
          <p:nvPr>
            <p:ph type="title"/>
          </p:nvPr>
        </p:nvSpPr>
        <p:spPr>
          <a:xfrm>
            <a:off x="1050879" y="609601"/>
            <a:ext cx="9810604" cy="1216024"/>
          </a:xfrm>
        </p:spPr>
        <p:txBody>
          <a:bodyPr>
            <a:normAutofit/>
          </a:bodyPr>
          <a:lstStyle/>
          <a:p>
            <a:r>
              <a:rPr lang="en-US">
                <a:ea typeface="Batang"/>
              </a:rPr>
              <a:t>Summary &amp; Conclusion</a:t>
            </a:r>
            <a:endParaRPr lang="en-US"/>
          </a:p>
        </p:txBody>
      </p:sp>
      <p:sp>
        <p:nvSpPr>
          <p:cNvPr id="17" name="Freeform: Shape 16">
            <a:extLst>
              <a:ext uri="{FF2B5EF4-FFF2-40B4-BE49-F238E27FC236}">
                <a16:creationId xmlns:a16="http://schemas.microsoft.com/office/drawing/2014/main" id="{3501A971-CEBD-4E4B-8529-3BB4F4100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460" y="6189260"/>
            <a:ext cx="7831541" cy="668740"/>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044FC982-DF9D-50E3-D3C1-F6459AD6C68C}"/>
              </a:ext>
            </a:extLst>
          </p:cNvPr>
          <p:cNvGraphicFramePr>
            <a:graphicFrameLocks noGrp="1"/>
          </p:cNvGraphicFramePr>
          <p:nvPr>
            <p:ph idx="1"/>
            <p:extLst>
              <p:ext uri="{D42A27DB-BD31-4B8C-83A1-F6EECF244321}">
                <p14:modId xmlns:p14="http://schemas.microsoft.com/office/powerpoint/2010/main" val="3109830949"/>
              </p:ext>
            </p:extLst>
          </p:nvPr>
        </p:nvGraphicFramePr>
        <p:xfrm>
          <a:off x="1050925" y="1825625"/>
          <a:ext cx="9810750" cy="4429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2807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BAB0BC72-1C3A-421F-AB0A-D480DA93F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28763" cy="6858000"/>
          </a:xfrm>
          <a:custGeom>
            <a:avLst/>
            <a:gdLst>
              <a:gd name="connsiteX0" fmla="*/ 0 w 7228763"/>
              <a:gd name="connsiteY0" fmla="*/ 0 h 6858000"/>
              <a:gd name="connsiteX1" fmla="*/ 501961 w 7228763"/>
              <a:gd name="connsiteY1" fmla="*/ 0 h 6858000"/>
              <a:gd name="connsiteX2" fmla="*/ 723901 w 7228763"/>
              <a:gd name="connsiteY2" fmla="*/ 0 h 6858000"/>
              <a:gd name="connsiteX3" fmla="*/ 7228583 w 7228763"/>
              <a:gd name="connsiteY3" fmla="*/ 0 h 6858000"/>
              <a:gd name="connsiteX4" fmla="*/ 7228763 w 7228763"/>
              <a:gd name="connsiteY4" fmla="*/ 1 h 6858000"/>
              <a:gd name="connsiteX5" fmla="*/ 7221350 w 7228763"/>
              <a:gd name="connsiteY5" fmla="*/ 30700 h 6858000"/>
              <a:gd name="connsiteX6" fmla="*/ 7199900 w 7228763"/>
              <a:gd name="connsiteY6" fmla="*/ 310025 h 6858000"/>
              <a:gd name="connsiteX7" fmla="*/ 7214938 w 7228763"/>
              <a:gd name="connsiteY7" fmla="*/ 443960 h 6858000"/>
              <a:gd name="connsiteX8" fmla="*/ 7174238 w 7228763"/>
              <a:gd name="connsiteY8" fmla="*/ 642659 h 6858000"/>
              <a:gd name="connsiteX9" fmla="*/ 7166213 w 7228763"/>
              <a:gd name="connsiteY9" fmla="*/ 673307 h 6858000"/>
              <a:gd name="connsiteX10" fmla="*/ 7128963 w 7228763"/>
              <a:gd name="connsiteY10" fmla="*/ 839641 h 6858000"/>
              <a:gd name="connsiteX11" fmla="*/ 7066183 w 7228763"/>
              <a:gd name="connsiteY11" fmla="*/ 958357 h 6858000"/>
              <a:gd name="connsiteX12" fmla="*/ 7070620 w 7228763"/>
              <a:gd name="connsiteY12" fmla="*/ 963398 h 6858000"/>
              <a:gd name="connsiteX13" fmla="*/ 7022851 w 7228763"/>
              <a:gd name="connsiteY13" fmla="*/ 1117169 h 6858000"/>
              <a:gd name="connsiteX14" fmla="*/ 7019920 w 7228763"/>
              <a:gd name="connsiteY14" fmla="*/ 1144352 h 6858000"/>
              <a:gd name="connsiteX15" fmla="*/ 7021476 w 7228763"/>
              <a:gd name="connsiteY15" fmla="*/ 1164484 h 6858000"/>
              <a:gd name="connsiteX16" fmla="*/ 7005576 w 7228763"/>
              <a:gd name="connsiteY16" fmla="*/ 1213829 h 6858000"/>
              <a:gd name="connsiteX17" fmla="*/ 6970919 w 7228763"/>
              <a:gd name="connsiteY17" fmla="*/ 1294823 h 6858000"/>
              <a:gd name="connsiteX18" fmla="*/ 6965413 w 7228763"/>
              <a:gd name="connsiteY18" fmla="*/ 1312193 h 6858000"/>
              <a:gd name="connsiteX19" fmla="*/ 6968106 w 7228763"/>
              <a:gd name="connsiteY19" fmla="*/ 1327626 h 6858000"/>
              <a:gd name="connsiteX20" fmla="*/ 6975202 w 7228763"/>
              <a:gd name="connsiteY20" fmla="*/ 1331644 h 6858000"/>
              <a:gd name="connsiteX21" fmla="*/ 6973366 w 7228763"/>
              <a:gd name="connsiteY21" fmla="*/ 1341276 h 6858000"/>
              <a:gd name="connsiteX22" fmla="*/ 6974428 w 7228763"/>
              <a:gd name="connsiteY22" fmla="*/ 1343945 h 6858000"/>
              <a:gd name="connsiteX23" fmla="*/ 6978971 w 7228763"/>
              <a:gd name="connsiteY23" fmla="*/ 1359134 h 6858000"/>
              <a:gd name="connsiteX24" fmla="*/ 6946335 w 7228763"/>
              <a:gd name="connsiteY24" fmla="*/ 1427803 h 6858000"/>
              <a:gd name="connsiteX25" fmla="*/ 6907208 w 7228763"/>
              <a:gd name="connsiteY25" fmla="*/ 1540278 h 6858000"/>
              <a:gd name="connsiteX26" fmla="*/ 6901698 w 7228763"/>
              <a:gd name="connsiteY26" fmla="*/ 1547262 h 6858000"/>
              <a:gd name="connsiteX27" fmla="*/ 6902877 w 7228763"/>
              <a:gd name="connsiteY27" fmla="*/ 1577056 h 6858000"/>
              <a:gd name="connsiteX28" fmla="*/ 6904067 w 7228763"/>
              <a:gd name="connsiteY28" fmla="*/ 1595898 h 6858000"/>
              <a:gd name="connsiteX29" fmla="*/ 6891817 w 7228763"/>
              <a:gd name="connsiteY29" fmla="*/ 1703726 h 6858000"/>
              <a:gd name="connsiteX30" fmla="*/ 6898520 w 7228763"/>
              <a:gd name="connsiteY30" fmla="*/ 1809535 h 6858000"/>
              <a:gd name="connsiteX31" fmla="*/ 6897783 w 7228763"/>
              <a:gd name="connsiteY31" fmla="*/ 2018310 h 6858000"/>
              <a:gd name="connsiteX32" fmla="*/ 6887647 w 7228763"/>
              <a:gd name="connsiteY32" fmla="*/ 2071355 h 6858000"/>
              <a:gd name="connsiteX33" fmla="*/ 6888952 w 7228763"/>
              <a:gd name="connsiteY33" fmla="*/ 2141166 h 6858000"/>
              <a:gd name="connsiteX34" fmla="*/ 6887101 w 7228763"/>
              <a:gd name="connsiteY34" fmla="*/ 2154548 h 6858000"/>
              <a:gd name="connsiteX35" fmla="*/ 6880519 w 7228763"/>
              <a:gd name="connsiteY35" fmla="*/ 2158153 h 6858000"/>
              <a:gd name="connsiteX36" fmla="*/ 6873389 w 7228763"/>
              <a:gd name="connsiteY36" fmla="*/ 2178174 h 6858000"/>
              <a:gd name="connsiteX37" fmla="*/ 6871679 w 7228763"/>
              <a:gd name="connsiteY37" fmla="*/ 2202858 h 6858000"/>
              <a:gd name="connsiteX38" fmla="*/ 6870321 w 7228763"/>
              <a:gd name="connsiteY38" fmla="*/ 2320214 h 6858000"/>
              <a:gd name="connsiteX39" fmla="*/ 6857787 w 7228763"/>
              <a:gd name="connsiteY39" fmla="*/ 2417011 h 6858000"/>
              <a:gd name="connsiteX40" fmla="*/ 6850905 w 7228763"/>
              <a:gd name="connsiteY40" fmla="*/ 2454207 h 6858000"/>
              <a:gd name="connsiteX41" fmla="*/ 6848900 w 7228763"/>
              <a:gd name="connsiteY41" fmla="*/ 2487203 h 6858000"/>
              <a:gd name="connsiteX42" fmla="*/ 6837487 w 7228763"/>
              <a:gd name="connsiteY42" fmla="*/ 2512282 h 6858000"/>
              <a:gd name="connsiteX43" fmla="*/ 6838494 w 7228763"/>
              <a:gd name="connsiteY43" fmla="*/ 2514318 h 6858000"/>
              <a:gd name="connsiteX44" fmla="*/ 6863982 w 7228763"/>
              <a:gd name="connsiteY44" fmla="*/ 2574334 h 6858000"/>
              <a:gd name="connsiteX45" fmla="*/ 6862893 w 7228763"/>
              <a:gd name="connsiteY45" fmla="*/ 2579877 h 6858000"/>
              <a:gd name="connsiteX46" fmla="*/ 6863047 w 7228763"/>
              <a:gd name="connsiteY46" fmla="*/ 2608928 h 6858000"/>
              <a:gd name="connsiteX47" fmla="*/ 6862462 w 7228763"/>
              <a:gd name="connsiteY47" fmla="*/ 2613111 h 6858000"/>
              <a:gd name="connsiteX48" fmla="*/ 6854084 w 7228763"/>
              <a:gd name="connsiteY48" fmla="*/ 2621996 h 6858000"/>
              <a:gd name="connsiteX49" fmla="*/ 6856559 w 7228763"/>
              <a:gd name="connsiteY49" fmla="*/ 2634265 h 6858000"/>
              <a:gd name="connsiteX50" fmla="*/ 6847985 w 7228763"/>
              <a:gd name="connsiteY50" fmla="*/ 2647237 h 6858000"/>
              <a:gd name="connsiteX51" fmla="*/ 6854115 w 7228763"/>
              <a:gd name="connsiteY51" fmla="*/ 2650786 h 6858000"/>
              <a:gd name="connsiteX52" fmla="*/ 6859942 w 7228763"/>
              <a:gd name="connsiteY52" fmla="*/ 2661993 h 6858000"/>
              <a:gd name="connsiteX53" fmla="*/ 6851884 w 7228763"/>
              <a:gd name="connsiteY53" fmla="*/ 2670949 h 6858000"/>
              <a:gd name="connsiteX54" fmla="*/ 6846115 w 7228763"/>
              <a:gd name="connsiteY54" fmla="*/ 2690255 h 6858000"/>
              <a:gd name="connsiteX55" fmla="*/ 6846964 w 7228763"/>
              <a:gd name="connsiteY55" fmla="*/ 2695683 h 6858000"/>
              <a:gd name="connsiteX56" fmla="*/ 6836011 w 7228763"/>
              <a:gd name="connsiteY56" fmla="*/ 2713964 h 6858000"/>
              <a:gd name="connsiteX57" fmla="*/ 6830478 w 7228763"/>
              <a:gd name="connsiteY57" fmla="*/ 2730175 h 6858000"/>
              <a:gd name="connsiteX58" fmla="*/ 6841091 w 7228763"/>
              <a:gd name="connsiteY58" fmla="*/ 2763497 h 6858000"/>
              <a:gd name="connsiteX59" fmla="*/ 6803520 w 7228763"/>
              <a:gd name="connsiteY59" fmla="*/ 3051539 h 6858000"/>
              <a:gd name="connsiteX60" fmla="*/ 6733280 w 7228763"/>
              <a:gd name="connsiteY60" fmla="*/ 3335396 h 6858000"/>
              <a:gd name="connsiteX61" fmla="*/ 6735884 w 7228763"/>
              <a:gd name="connsiteY61" fmla="*/ 3456509 h 6858000"/>
              <a:gd name="connsiteX62" fmla="*/ 6715764 w 7228763"/>
              <a:gd name="connsiteY62" fmla="*/ 3531827 h 6858000"/>
              <a:gd name="connsiteX63" fmla="*/ 6730329 w 7228763"/>
              <a:gd name="connsiteY63" fmla="*/ 3570877 h 6858000"/>
              <a:gd name="connsiteX64" fmla="*/ 6727426 w 7228763"/>
              <a:gd name="connsiteY64" fmla="*/ 3583849 h 6858000"/>
              <a:gd name="connsiteX65" fmla="*/ 6718706 w 7228763"/>
              <a:gd name="connsiteY65" fmla="*/ 3592763 h 6858000"/>
              <a:gd name="connsiteX66" fmla="*/ 6693350 w 7228763"/>
              <a:gd name="connsiteY66" fmla="*/ 3653485 h 6858000"/>
              <a:gd name="connsiteX67" fmla="*/ 6685983 w 7228763"/>
              <a:gd name="connsiteY67" fmla="*/ 3670528 h 6858000"/>
              <a:gd name="connsiteX68" fmla="*/ 6687033 w 7228763"/>
              <a:gd name="connsiteY68" fmla="*/ 3685990 h 6858000"/>
              <a:gd name="connsiteX69" fmla="*/ 6693711 w 7228763"/>
              <a:gd name="connsiteY69" fmla="*/ 3690283 h 6858000"/>
              <a:gd name="connsiteX70" fmla="*/ 6690843 w 7228763"/>
              <a:gd name="connsiteY70" fmla="*/ 3699787 h 6858000"/>
              <a:gd name="connsiteX71" fmla="*/ 6691624 w 7228763"/>
              <a:gd name="connsiteY71" fmla="*/ 3702486 h 6858000"/>
              <a:gd name="connsiteX72" fmla="*/ 6694549 w 7228763"/>
              <a:gd name="connsiteY72" fmla="*/ 3717784 h 6858000"/>
              <a:gd name="connsiteX73" fmla="*/ 6662489 w 7228763"/>
              <a:gd name="connsiteY73" fmla="*/ 3746229 h 6858000"/>
              <a:gd name="connsiteX74" fmla="*/ 6575429 w 7228763"/>
              <a:gd name="connsiteY74" fmla="*/ 3924910 h 6858000"/>
              <a:gd name="connsiteX75" fmla="*/ 6538994 w 7228763"/>
              <a:gd name="connsiteY75" fmla="*/ 3989353 h 6858000"/>
              <a:gd name="connsiteX76" fmla="*/ 6535698 w 7228763"/>
              <a:gd name="connsiteY76" fmla="*/ 4033899 h 6858000"/>
              <a:gd name="connsiteX77" fmla="*/ 6527053 w 7228763"/>
              <a:gd name="connsiteY77" fmla="*/ 4142250 h 6858000"/>
              <a:gd name="connsiteX78" fmla="*/ 6501843 w 7228763"/>
              <a:gd name="connsiteY78" fmla="*/ 4329442 h 6858000"/>
              <a:gd name="connsiteX79" fmla="*/ 6489841 w 7228763"/>
              <a:gd name="connsiteY79" fmla="*/ 4456184 h 6858000"/>
              <a:gd name="connsiteX80" fmla="*/ 6482918 w 7228763"/>
              <a:gd name="connsiteY80" fmla="*/ 4468478 h 6858000"/>
              <a:gd name="connsiteX81" fmla="*/ 6484019 w 7228763"/>
              <a:gd name="connsiteY81" fmla="*/ 4469862 h 6858000"/>
              <a:gd name="connsiteX82" fmla="*/ 6481759 w 7228763"/>
              <a:gd name="connsiteY82" fmla="*/ 4483797 h 6858000"/>
              <a:gd name="connsiteX83" fmla="*/ 6477370 w 7228763"/>
              <a:gd name="connsiteY83" fmla="*/ 4487091 h 6858000"/>
              <a:gd name="connsiteX84" fmla="*/ 6474598 w 7228763"/>
              <a:gd name="connsiteY84" fmla="*/ 4496728 h 6858000"/>
              <a:gd name="connsiteX85" fmla="*/ 6465848 w 7228763"/>
              <a:gd name="connsiteY85" fmla="*/ 4515918 h 6858000"/>
              <a:gd name="connsiteX86" fmla="*/ 6467296 w 7228763"/>
              <a:gd name="connsiteY86" fmla="*/ 4519316 h 6858000"/>
              <a:gd name="connsiteX87" fmla="*/ 6458903 w 7228763"/>
              <a:gd name="connsiteY87" fmla="*/ 4547957 h 6858000"/>
              <a:gd name="connsiteX88" fmla="*/ 6460248 w 7228763"/>
              <a:gd name="connsiteY88" fmla="*/ 4548262 h 6858000"/>
              <a:gd name="connsiteX89" fmla="*/ 6464276 w 7228763"/>
              <a:gd name="connsiteY89" fmla="*/ 4555939 h 6858000"/>
              <a:gd name="connsiteX90" fmla="*/ 6468635 w 7228763"/>
              <a:gd name="connsiteY90" fmla="*/ 4570815 h 6858000"/>
              <a:gd name="connsiteX91" fmla="*/ 6488206 w 7228763"/>
              <a:gd name="connsiteY91" fmla="*/ 4633846 h 6858000"/>
              <a:gd name="connsiteX92" fmla="*/ 6487272 w 7228763"/>
              <a:gd name="connsiteY92" fmla="*/ 4639816 h 6858000"/>
              <a:gd name="connsiteX93" fmla="*/ 6487581 w 7228763"/>
              <a:gd name="connsiteY93" fmla="*/ 4639923 h 6858000"/>
              <a:gd name="connsiteX94" fmla="*/ 6487249 w 7228763"/>
              <a:gd name="connsiteY94" fmla="*/ 4646192 h 6858000"/>
              <a:gd name="connsiteX95" fmla="*/ 6485570 w 7228763"/>
              <a:gd name="connsiteY95" fmla="*/ 4650706 h 6858000"/>
              <a:gd name="connsiteX96" fmla="*/ 6483759 w 7228763"/>
              <a:gd name="connsiteY96" fmla="*/ 4662290 h 6858000"/>
              <a:gd name="connsiteX97" fmla="*/ 6485315 w 7228763"/>
              <a:gd name="connsiteY97" fmla="*/ 4666180 h 6858000"/>
              <a:gd name="connsiteX98" fmla="*/ 6489077 w 7228763"/>
              <a:gd name="connsiteY98" fmla="*/ 4667585 h 6858000"/>
              <a:gd name="connsiteX99" fmla="*/ 6488467 w 7228763"/>
              <a:gd name="connsiteY99" fmla="*/ 4668660 h 6858000"/>
              <a:gd name="connsiteX100" fmla="*/ 6496179 w 7228763"/>
              <a:gd name="connsiteY100" fmla="*/ 4689807 h 6858000"/>
              <a:gd name="connsiteX101" fmla="*/ 6500957 w 7228763"/>
              <a:gd name="connsiteY101" fmla="*/ 4737890 h 6858000"/>
              <a:gd name="connsiteX102" fmla="*/ 6498641 w 7228763"/>
              <a:gd name="connsiteY102" fmla="*/ 4765657 h 6858000"/>
              <a:gd name="connsiteX103" fmla="*/ 6497829 w 7228763"/>
              <a:gd name="connsiteY103" fmla="*/ 4841463 h 6858000"/>
              <a:gd name="connsiteX104" fmla="*/ 6521578 w 7228763"/>
              <a:gd name="connsiteY104" fmla="*/ 4969863 h 6858000"/>
              <a:gd name="connsiteX105" fmla="*/ 6518695 w 7228763"/>
              <a:gd name="connsiteY105" fmla="*/ 4974028 h 6858000"/>
              <a:gd name="connsiteX106" fmla="*/ 6516513 w 7228763"/>
              <a:gd name="connsiteY106" fmla="*/ 4980318 h 6858000"/>
              <a:gd name="connsiteX107" fmla="*/ 6516763 w 7228763"/>
              <a:gd name="connsiteY107" fmla="*/ 4980501 h 6858000"/>
              <a:gd name="connsiteX108" fmla="*/ 6514121 w 7228763"/>
              <a:gd name="connsiteY108" fmla="*/ 4986338 h 6858000"/>
              <a:gd name="connsiteX109" fmla="*/ 6511173 w 7228763"/>
              <a:gd name="connsiteY109" fmla="*/ 4991296 h 6858000"/>
              <a:gd name="connsiteX110" fmla="*/ 6546537 w 7228763"/>
              <a:gd name="connsiteY110" fmla="*/ 5076895 h 6858000"/>
              <a:gd name="connsiteX111" fmla="*/ 6544581 w 7228763"/>
              <a:gd name="connsiteY111" fmla="*/ 5081568 h 6858000"/>
              <a:gd name="connsiteX112" fmla="*/ 6543750 w 7228763"/>
              <a:gd name="connsiteY112" fmla="*/ 5088173 h 6858000"/>
              <a:gd name="connsiteX113" fmla="*/ 6544034 w 7228763"/>
              <a:gd name="connsiteY113" fmla="*/ 5088300 h 6858000"/>
              <a:gd name="connsiteX114" fmla="*/ 6542660 w 7228763"/>
              <a:gd name="connsiteY114" fmla="*/ 5094558 h 6858000"/>
              <a:gd name="connsiteX115" fmla="*/ 6532096 w 7228763"/>
              <a:gd name="connsiteY115" fmla="*/ 5125620 h 6858000"/>
              <a:gd name="connsiteX116" fmla="*/ 6533049 w 7228763"/>
              <a:gd name="connsiteY116" fmla="*/ 5268004 h 6858000"/>
              <a:gd name="connsiteX117" fmla="*/ 6533970 w 7228763"/>
              <a:gd name="connsiteY117" fmla="*/ 5269530 h 6858000"/>
              <a:gd name="connsiteX118" fmla="*/ 6502603 w 7228763"/>
              <a:gd name="connsiteY118" fmla="*/ 5390941 h 6858000"/>
              <a:gd name="connsiteX119" fmla="*/ 6477660 w 7228763"/>
              <a:gd name="connsiteY119" fmla="*/ 5539927 h 6858000"/>
              <a:gd name="connsiteX120" fmla="*/ 6456458 w 7228763"/>
              <a:gd name="connsiteY120" fmla="*/ 5791594 h 6858000"/>
              <a:gd name="connsiteX121" fmla="*/ 6434556 w 7228763"/>
              <a:gd name="connsiteY121" fmla="*/ 5855206 h 6858000"/>
              <a:gd name="connsiteX122" fmla="*/ 6418454 w 7228763"/>
              <a:gd name="connsiteY122" fmla="*/ 5873582 h 6858000"/>
              <a:gd name="connsiteX123" fmla="*/ 6419875 w 7228763"/>
              <a:gd name="connsiteY123" fmla="*/ 5876037 h 6858000"/>
              <a:gd name="connsiteX124" fmla="*/ 6419775 w 7228763"/>
              <a:gd name="connsiteY124" fmla="*/ 5886534 h 6858000"/>
              <a:gd name="connsiteX125" fmla="*/ 6426971 w 7228763"/>
              <a:gd name="connsiteY125" fmla="*/ 5888644 h 6858000"/>
              <a:gd name="connsiteX126" fmla="*/ 6431999 w 7228763"/>
              <a:gd name="connsiteY126" fmla="*/ 5903832 h 6858000"/>
              <a:gd name="connsiteX127" fmla="*/ 6429798 w 7228763"/>
              <a:gd name="connsiteY127" fmla="*/ 5923391 h 6858000"/>
              <a:gd name="connsiteX128" fmla="*/ 6434072 w 7228763"/>
              <a:gd name="connsiteY128" fmla="*/ 6013205 h 6858000"/>
              <a:gd name="connsiteX129" fmla="*/ 6439333 w 7228763"/>
              <a:gd name="connsiteY129" fmla="*/ 6074018 h 6858000"/>
              <a:gd name="connsiteX130" fmla="*/ 6463083 w 7228763"/>
              <a:gd name="connsiteY130" fmla="*/ 6130837 h 6858000"/>
              <a:gd name="connsiteX131" fmla="*/ 6457360 w 7228763"/>
              <a:gd name="connsiteY131" fmla="*/ 6152982 h 6858000"/>
              <a:gd name="connsiteX132" fmla="*/ 6495529 w 7228763"/>
              <a:gd name="connsiteY132" fmla="*/ 6221100 h 6858000"/>
              <a:gd name="connsiteX133" fmla="*/ 6514948 w 7228763"/>
              <a:gd name="connsiteY133" fmla="*/ 6287550 h 6858000"/>
              <a:gd name="connsiteX134" fmla="*/ 6545124 w 7228763"/>
              <a:gd name="connsiteY134" fmla="*/ 6401595 h 6858000"/>
              <a:gd name="connsiteX135" fmla="*/ 6525833 w 7228763"/>
              <a:gd name="connsiteY135" fmla="*/ 6487110 h 6858000"/>
              <a:gd name="connsiteX136" fmla="*/ 6554825 w 7228763"/>
              <a:gd name="connsiteY136" fmla="*/ 6588589 h 6858000"/>
              <a:gd name="connsiteX137" fmla="*/ 6601569 w 7228763"/>
              <a:gd name="connsiteY137" fmla="*/ 6769963 h 6858000"/>
              <a:gd name="connsiteX138" fmla="*/ 6620945 w 7228763"/>
              <a:gd name="connsiteY138" fmla="*/ 6835814 h 6858000"/>
              <a:gd name="connsiteX139" fmla="*/ 6625906 w 7228763"/>
              <a:gd name="connsiteY139" fmla="*/ 6858000 h 6858000"/>
              <a:gd name="connsiteX140" fmla="*/ 723901 w 7228763"/>
              <a:gd name="connsiteY140" fmla="*/ 6858000 h 6858000"/>
              <a:gd name="connsiteX141" fmla="*/ 501961 w 7228763"/>
              <a:gd name="connsiteY141" fmla="*/ 6858000 h 6858000"/>
              <a:gd name="connsiteX142" fmla="*/ 0 w 7228763"/>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7228763" h="6858000">
                <a:moveTo>
                  <a:pt x="0" y="0"/>
                </a:moveTo>
                <a:lnTo>
                  <a:pt x="501961" y="0"/>
                </a:lnTo>
                <a:lnTo>
                  <a:pt x="723901" y="0"/>
                </a:lnTo>
                <a:lnTo>
                  <a:pt x="7228583" y="0"/>
                </a:lnTo>
                <a:lnTo>
                  <a:pt x="7228763" y="1"/>
                </a:lnTo>
                <a:lnTo>
                  <a:pt x="7221350" y="30700"/>
                </a:lnTo>
                <a:cubicBezTo>
                  <a:pt x="7216059" y="84364"/>
                  <a:pt x="7200969" y="241149"/>
                  <a:pt x="7199900" y="310025"/>
                </a:cubicBezTo>
                <a:cubicBezTo>
                  <a:pt x="7203643" y="367544"/>
                  <a:pt x="7214102" y="408251"/>
                  <a:pt x="7214938" y="443960"/>
                </a:cubicBezTo>
                <a:cubicBezTo>
                  <a:pt x="7210660" y="499397"/>
                  <a:pt x="7182360" y="604434"/>
                  <a:pt x="7174238" y="642659"/>
                </a:cubicBezTo>
                <a:cubicBezTo>
                  <a:pt x="7182965" y="657287"/>
                  <a:pt x="7155519" y="658191"/>
                  <a:pt x="7166213" y="673307"/>
                </a:cubicBezTo>
                <a:cubicBezTo>
                  <a:pt x="7166618" y="693769"/>
                  <a:pt x="7143764" y="797295"/>
                  <a:pt x="7128963" y="839641"/>
                </a:cubicBezTo>
                <a:cubicBezTo>
                  <a:pt x="7112293" y="887148"/>
                  <a:pt x="7075906" y="937731"/>
                  <a:pt x="7066183" y="958357"/>
                </a:cubicBezTo>
                <a:cubicBezTo>
                  <a:pt x="7056459" y="978983"/>
                  <a:pt x="7077843" y="936930"/>
                  <a:pt x="7070620" y="963398"/>
                </a:cubicBezTo>
                <a:cubicBezTo>
                  <a:pt x="7063399" y="989867"/>
                  <a:pt x="7031301" y="1087010"/>
                  <a:pt x="7022851" y="1117169"/>
                </a:cubicBezTo>
                <a:cubicBezTo>
                  <a:pt x="7039554" y="1118586"/>
                  <a:pt x="7009272" y="1135372"/>
                  <a:pt x="7019920" y="1144352"/>
                </a:cubicBezTo>
                <a:cubicBezTo>
                  <a:pt x="7029274" y="1150681"/>
                  <a:pt x="7022270" y="1157251"/>
                  <a:pt x="7021476" y="1164484"/>
                </a:cubicBezTo>
                <a:cubicBezTo>
                  <a:pt x="7028800" y="1173524"/>
                  <a:pt x="7015215" y="1205209"/>
                  <a:pt x="7005576" y="1213829"/>
                </a:cubicBezTo>
                <a:cubicBezTo>
                  <a:pt x="6972150" y="1235037"/>
                  <a:pt x="6996546" y="1277327"/>
                  <a:pt x="6970919" y="1294823"/>
                </a:cubicBezTo>
                <a:cubicBezTo>
                  <a:pt x="6967139" y="1300845"/>
                  <a:pt x="6965581" y="1306615"/>
                  <a:pt x="6965413" y="1312193"/>
                </a:cubicBezTo>
                <a:lnTo>
                  <a:pt x="6968106" y="1327626"/>
                </a:lnTo>
                <a:lnTo>
                  <a:pt x="6975202" y="1331644"/>
                </a:lnTo>
                <a:lnTo>
                  <a:pt x="6973366" y="1341276"/>
                </a:lnTo>
                <a:cubicBezTo>
                  <a:pt x="6973720" y="1342166"/>
                  <a:pt x="6974074" y="1343055"/>
                  <a:pt x="6974428" y="1343945"/>
                </a:cubicBezTo>
                <a:cubicBezTo>
                  <a:pt x="6976493" y="1349040"/>
                  <a:pt x="6978286" y="1354080"/>
                  <a:pt x="6978971" y="1359134"/>
                </a:cubicBezTo>
                <a:cubicBezTo>
                  <a:pt x="6974288" y="1373109"/>
                  <a:pt x="6958295" y="1397612"/>
                  <a:pt x="6946335" y="1427803"/>
                </a:cubicBezTo>
                <a:cubicBezTo>
                  <a:pt x="6924178" y="1460349"/>
                  <a:pt x="6924483" y="1505076"/>
                  <a:pt x="6907208" y="1540278"/>
                </a:cubicBezTo>
                <a:lnTo>
                  <a:pt x="6901698" y="1547262"/>
                </a:lnTo>
                <a:lnTo>
                  <a:pt x="6902877" y="1577056"/>
                </a:lnTo>
                <a:cubicBezTo>
                  <a:pt x="6907187" y="1582205"/>
                  <a:pt x="6908314" y="1589568"/>
                  <a:pt x="6904067" y="1595898"/>
                </a:cubicBezTo>
                <a:lnTo>
                  <a:pt x="6891817" y="1703726"/>
                </a:lnTo>
                <a:cubicBezTo>
                  <a:pt x="6890892" y="1739332"/>
                  <a:pt x="6882506" y="1754453"/>
                  <a:pt x="6898520" y="1809535"/>
                </a:cubicBezTo>
                <a:cubicBezTo>
                  <a:pt x="6919736" y="1868036"/>
                  <a:pt x="6890400" y="1952670"/>
                  <a:pt x="6897783" y="2018310"/>
                </a:cubicBezTo>
                <a:cubicBezTo>
                  <a:pt x="6868750" y="2053162"/>
                  <a:pt x="6894827" y="2034561"/>
                  <a:pt x="6887647" y="2071355"/>
                </a:cubicBezTo>
                <a:lnTo>
                  <a:pt x="6888952" y="2141166"/>
                </a:lnTo>
                <a:lnTo>
                  <a:pt x="6887101" y="2154548"/>
                </a:lnTo>
                <a:lnTo>
                  <a:pt x="6880519" y="2158153"/>
                </a:lnTo>
                <a:lnTo>
                  <a:pt x="6873389" y="2178174"/>
                </a:lnTo>
                <a:cubicBezTo>
                  <a:pt x="6871658" y="2185696"/>
                  <a:pt x="6870890" y="2193828"/>
                  <a:pt x="6871679" y="2202858"/>
                </a:cubicBezTo>
                <a:cubicBezTo>
                  <a:pt x="6884787" y="2232772"/>
                  <a:pt x="6852680" y="2283357"/>
                  <a:pt x="6870321" y="2320214"/>
                </a:cubicBezTo>
                <a:cubicBezTo>
                  <a:pt x="6868006" y="2355906"/>
                  <a:pt x="6861023" y="2394678"/>
                  <a:pt x="6857787" y="2417011"/>
                </a:cubicBezTo>
                <a:cubicBezTo>
                  <a:pt x="6846931" y="2426377"/>
                  <a:pt x="6863720" y="2456509"/>
                  <a:pt x="6850905" y="2454207"/>
                </a:cubicBezTo>
                <a:cubicBezTo>
                  <a:pt x="6856659" y="2464947"/>
                  <a:pt x="6853850" y="2476105"/>
                  <a:pt x="6848900" y="2487203"/>
                </a:cubicBezTo>
                <a:lnTo>
                  <a:pt x="6837487" y="2512282"/>
                </a:lnTo>
                <a:cubicBezTo>
                  <a:pt x="6837823" y="2512961"/>
                  <a:pt x="6838158" y="2513640"/>
                  <a:pt x="6838494" y="2514318"/>
                </a:cubicBezTo>
                <a:cubicBezTo>
                  <a:pt x="6846991" y="2534324"/>
                  <a:pt x="6855486" y="2554328"/>
                  <a:pt x="6863982" y="2574334"/>
                </a:cubicBezTo>
                <a:lnTo>
                  <a:pt x="6862893" y="2579877"/>
                </a:lnTo>
                <a:cubicBezTo>
                  <a:pt x="6862738" y="2585644"/>
                  <a:pt x="6863120" y="2603388"/>
                  <a:pt x="6863047" y="2608928"/>
                </a:cubicBezTo>
                <a:lnTo>
                  <a:pt x="6862462" y="2613111"/>
                </a:lnTo>
                <a:lnTo>
                  <a:pt x="6854084" y="2621996"/>
                </a:lnTo>
                <a:lnTo>
                  <a:pt x="6856559" y="2634265"/>
                </a:lnTo>
                <a:lnTo>
                  <a:pt x="6847985" y="2647237"/>
                </a:lnTo>
                <a:cubicBezTo>
                  <a:pt x="6850226" y="2648158"/>
                  <a:pt x="6852294" y="2649356"/>
                  <a:pt x="6854115" y="2650786"/>
                </a:cubicBezTo>
                <a:lnTo>
                  <a:pt x="6859942" y="2661993"/>
                </a:lnTo>
                <a:lnTo>
                  <a:pt x="6851884" y="2670949"/>
                </a:lnTo>
                <a:cubicBezTo>
                  <a:pt x="6864376" y="2672007"/>
                  <a:pt x="6849871" y="2681695"/>
                  <a:pt x="6846115" y="2690255"/>
                </a:cubicBezTo>
                <a:lnTo>
                  <a:pt x="6846964" y="2695683"/>
                </a:lnTo>
                <a:lnTo>
                  <a:pt x="6836011" y="2713964"/>
                </a:lnTo>
                <a:lnTo>
                  <a:pt x="6830478" y="2730175"/>
                </a:lnTo>
                <a:lnTo>
                  <a:pt x="6841091" y="2763497"/>
                </a:lnTo>
                <a:lnTo>
                  <a:pt x="6803520" y="3051539"/>
                </a:lnTo>
                <a:cubicBezTo>
                  <a:pt x="6790420" y="3165645"/>
                  <a:pt x="6749912" y="3216611"/>
                  <a:pt x="6733280" y="3335396"/>
                </a:cubicBezTo>
                <a:lnTo>
                  <a:pt x="6735884" y="3456509"/>
                </a:lnTo>
                <a:lnTo>
                  <a:pt x="6715764" y="3531827"/>
                </a:lnTo>
                <a:lnTo>
                  <a:pt x="6730329" y="3570877"/>
                </a:lnTo>
                <a:lnTo>
                  <a:pt x="6727426" y="3583849"/>
                </a:lnTo>
                <a:lnTo>
                  <a:pt x="6718706" y="3592763"/>
                </a:lnTo>
                <a:cubicBezTo>
                  <a:pt x="6707946" y="3613948"/>
                  <a:pt x="6713985" y="3641245"/>
                  <a:pt x="6693350" y="3653485"/>
                </a:cubicBezTo>
                <a:cubicBezTo>
                  <a:pt x="6688922" y="3659316"/>
                  <a:pt x="6686748" y="3664985"/>
                  <a:pt x="6685983" y="3670528"/>
                </a:cubicBezTo>
                <a:lnTo>
                  <a:pt x="6687033" y="3685990"/>
                </a:lnTo>
                <a:lnTo>
                  <a:pt x="6693711" y="3690283"/>
                </a:lnTo>
                <a:lnTo>
                  <a:pt x="6690843" y="3699787"/>
                </a:lnTo>
                <a:cubicBezTo>
                  <a:pt x="6691104" y="3700686"/>
                  <a:pt x="6691364" y="3701586"/>
                  <a:pt x="6691624" y="3702486"/>
                </a:cubicBezTo>
                <a:cubicBezTo>
                  <a:pt x="6693145" y="3707637"/>
                  <a:pt x="6694400" y="3712728"/>
                  <a:pt x="6694549" y="3717784"/>
                </a:cubicBezTo>
                <a:cubicBezTo>
                  <a:pt x="6659304" y="3711701"/>
                  <a:pt x="6689997" y="3759789"/>
                  <a:pt x="6662489" y="3746229"/>
                </a:cubicBezTo>
                <a:cubicBezTo>
                  <a:pt x="6642637" y="3780750"/>
                  <a:pt x="6605132" y="3867558"/>
                  <a:pt x="6575429" y="3924910"/>
                </a:cubicBezTo>
                <a:lnTo>
                  <a:pt x="6538994" y="3989353"/>
                </a:lnTo>
                <a:lnTo>
                  <a:pt x="6535698" y="4033899"/>
                </a:lnTo>
                <a:cubicBezTo>
                  <a:pt x="6533175" y="4070470"/>
                  <a:pt x="6530536" y="4110146"/>
                  <a:pt x="6527053" y="4142250"/>
                </a:cubicBezTo>
                <a:cubicBezTo>
                  <a:pt x="6519001" y="4200007"/>
                  <a:pt x="6506061" y="4278998"/>
                  <a:pt x="6501843" y="4329442"/>
                </a:cubicBezTo>
                <a:cubicBezTo>
                  <a:pt x="6495642" y="4381764"/>
                  <a:pt x="6492993" y="4433012"/>
                  <a:pt x="6489841" y="4456184"/>
                </a:cubicBezTo>
                <a:lnTo>
                  <a:pt x="6482918" y="4468478"/>
                </a:lnTo>
                <a:lnTo>
                  <a:pt x="6484019" y="4469862"/>
                </a:lnTo>
                <a:cubicBezTo>
                  <a:pt x="6485835" y="4476321"/>
                  <a:pt x="6484493" y="4480555"/>
                  <a:pt x="6481759" y="4483797"/>
                </a:cubicBezTo>
                <a:lnTo>
                  <a:pt x="6477370" y="4487091"/>
                </a:lnTo>
                <a:lnTo>
                  <a:pt x="6474598" y="4496728"/>
                </a:lnTo>
                <a:lnTo>
                  <a:pt x="6465848" y="4515918"/>
                </a:lnTo>
                <a:cubicBezTo>
                  <a:pt x="6466332" y="4517049"/>
                  <a:pt x="6466814" y="4518182"/>
                  <a:pt x="6467296" y="4519316"/>
                </a:cubicBezTo>
                <a:lnTo>
                  <a:pt x="6458903" y="4547957"/>
                </a:lnTo>
                <a:lnTo>
                  <a:pt x="6460248" y="4548262"/>
                </a:lnTo>
                <a:cubicBezTo>
                  <a:pt x="6463078" y="4549595"/>
                  <a:pt x="6464808" y="4551811"/>
                  <a:pt x="6464276" y="4555939"/>
                </a:cubicBezTo>
                <a:cubicBezTo>
                  <a:pt x="6486531" y="4548276"/>
                  <a:pt x="6472165" y="4557977"/>
                  <a:pt x="6468635" y="4570815"/>
                </a:cubicBezTo>
                <a:cubicBezTo>
                  <a:pt x="6472622" y="4583801"/>
                  <a:pt x="6485098" y="4622347"/>
                  <a:pt x="6488206" y="4633846"/>
                </a:cubicBezTo>
                <a:lnTo>
                  <a:pt x="6487272" y="4639816"/>
                </a:lnTo>
                <a:lnTo>
                  <a:pt x="6487581" y="4639923"/>
                </a:lnTo>
                <a:cubicBezTo>
                  <a:pt x="6488082" y="4641190"/>
                  <a:pt x="6488037" y="4643141"/>
                  <a:pt x="6487249" y="4646192"/>
                </a:cubicBezTo>
                <a:lnTo>
                  <a:pt x="6485570" y="4650706"/>
                </a:lnTo>
                <a:lnTo>
                  <a:pt x="6483759" y="4662290"/>
                </a:lnTo>
                <a:cubicBezTo>
                  <a:pt x="6484278" y="4663587"/>
                  <a:pt x="6484797" y="4664883"/>
                  <a:pt x="6485315" y="4666180"/>
                </a:cubicBezTo>
                <a:lnTo>
                  <a:pt x="6489077" y="4667585"/>
                </a:lnTo>
                <a:lnTo>
                  <a:pt x="6488467" y="4668660"/>
                </a:lnTo>
                <a:cubicBezTo>
                  <a:pt x="6480300" y="4676831"/>
                  <a:pt x="6469898" y="4679345"/>
                  <a:pt x="6496179" y="4689807"/>
                </a:cubicBezTo>
                <a:cubicBezTo>
                  <a:pt x="6482141" y="4708535"/>
                  <a:pt x="6498545" y="4712235"/>
                  <a:pt x="6500957" y="4737890"/>
                </a:cubicBezTo>
                <a:cubicBezTo>
                  <a:pt x="6488706" y="4748600"/>
                  <a:pt x="6491350" y="4757223"/>
                  <a:pt x="6498641" y="4765657"/>
                </a:cubicBezTo>
                <a:cubicBezTo>
                  <a:pt x="6490164" y="4790618"/>
                  <a:pt x="6498852" y="4813399"/>
                  <a:pt x="6497829" y="4841463"/>
                </a:cubicBezTo>
                <a:lnTo>
                  <a:pt x="6521578" y="4969863"/>
                </a:lnTo>
                <a:lnTo>
                  <a:pt x="6518695" y="4974028"/>
                </a:lnTo>
                <a:cubicBezTo>
                  <a:pt x="6517064" y="4976933"/>
                  <a:pt x="6516439" y="4978909"/>
                  <a:pt x="6516513" y="4980318"/>
                </a:cubicBezTo>
                <a:lnTo>
                  <a:pt x="6516763" y="4980501"/>
                </a:lnTo>
                <a:lnTo>
                  <a:pt x="6514121" y="4986338"/>
                </a:lnTo>
                <a:lnTo>
                  <a:pt x="6511173" y="4991296"/>
                </a:lnTo>
                <a:cubicBezTo>
                  <a:pt x="6522961" y="5019829"/>
                  <a:pt x="6534748" y="5048361"/>
                  <a:pt x="6546537" y="5076895"/>
                </a:cubicBezTo>
                <a:lnTo>
                  <a:pt x="6544581" y="5081568"/>
                </a:lnTo>
                <a:cubicBezTo>
                  <a:pt x="6543589" y="5084748"/>
                  <a:pt x="6543387" y="5086810"/>
                  <a:pt x="6543750" y="5088173"/>
                </a:cubicBezTo>
                <a:lnTo>
                  <a:pt x="6544034" y="5088300"/>
                </a:lnTo>
                <a:lnTo>
                  <a:pt x="6542660" y="5094558"/>
                </a:lnTo>
                <a:cubicBezTo>
                  <a:pt x="6539647" y="5105196"/>
                  <a:pt x="6536055" y="5115626"/>
                  <a:pt x="6532096" y="5125620"/>
                </a:cubicBezTo>
                <a:cubicBezTo>
                  <a:pt x="6530494" y="5154527"/>
                  <a:pt x="6532737" y="5244020"/>
                  <a:pt x="6533049" y="5268004"/>
                </a:cubicBezTo>
                <a:cubicBezTo>
                  <a:pt x="6533356" y="5268513"/>
                  <a:pt x="6533664" y="5269021"/>
                  <a:pt x="6533970" y="5269530"/>
                </a:cubicBezTo>
                <a:lnTo>
                  <a:pt x="6502603" y="5390941"/>
                </a:lnTo>
                <a:cubicBezTo>
                  <a:pt x="6487576" y="5438194"/>
                  <a:pt x="6471524" y="5465286"/>
                  <a:pt x="6477660" y="5539927"/>
                </a:cubicBezTo>
                <a:cubicBezTo>
                  <a:pt x="6469926" y="5610775"/>
                  <a:pt x="6461800" y="5740573"/>
                  <a:pt x="6456458" y="5791594"/>
                </a:cubicBezTo>
                <a:cubicBezTo>
                  <a:pt x="6427890" y="5787060"/>
                  <a:pt x="6468179" y="5849672"/>
                  <a:pt x="6434556" y="5855206"/>
                </a:cubicBezTo>
                <a:cubicBezTo>
                  <a:pt x="6436026" y="5860240"/>
                  <a:pt x="6415712" y="5868910"/>
                  <a:pt x="6418454" y="5873582"/>
                </a:cubicBezTo>
                <a:cubicBezTo>
                  <a:pt x="6418927" y="5874401"/>
                  <a:pt x="6419401" y="5875218"/>
                  <a:pt x="6419875" y="5876037"/>
                </a:cubicBezTo>
                <a:lnTo>
                  <a:pt x="6419775" y="5886534"/>
                </a:lnTo>
                <a:lnTo>
                  <a:pt x="6426971" y="5888644"/>
                </a:lnTo>
                <a:cubicBezTo>
                  <a:pt x="6428647" y="5893707"/>
                  <a:pt x="6430322" y="5898769"/>
                  <a:pt x="6431999" y="5903832"/>
                </a:cubicBezTo>
                <a:cubicBezTo>
                  <a:pt x="6432764" y="5909651"/>
                  <a:pt x="6432285" y="5916068"/>
                  <a:pt x="6429798" y="5923391"/>
                </a:cubicBezTo>
                <a:cubicBezTo>
                  <a:pt x="6409104" y="5948880"/>
                  <a:pt x="6461339" y="5981626"/>
                  <a:pt x="6434072" y="6013205"/>
                </a:cubicBezTo>
                <a:cubicBezTo>
                  <a:pt x="6426624" y="6024901"/>
                  <a:pt x="6431095" y="6066777"/>
                  <a:pt x="6439333" y="6074018"/>
                </a:cubicBezTo>
                <a:cubicBezTo>
                  <a:pt x="6439795" y="6081731"/>
                  <a:pt x="6453428" y="6126985"/>
                  <a:pt x="6463083" y="6130837"/>
                </a:cubicBezTo>
                <a:cubicBezTo>
                  <a:pt x="6474368" y="6137057"/>
                  <a:pt x="6441750" y="6156330"/>
                  <a:pt x="6457360" y="6152982"/>
                </a:cubicBezTo>
                <a:cubicBezTo>
                  <a:pt x="6454563" y="6186619"/>
                  <a:pt x="6497804" y="6191636"/>
                  <a:pt x="6495529" y="6221100"/>
                </a:cubicBezTo>
                <a:cubicBezTo>
                  <a:pt x="6497396" y="6222126"/>
                  <a:pt x="6506682" y="6257468"/>
                  <a:pt x="6514948" y="6287550"/>
                </a:cubicBezTo>
                <a:cubicBezTo>
                  <a:pt x="6523215" y="6317632"/>
                  <a:pt x="6556102" y="6391312"/>
                  <a:pt x="6545124" y="6401595"/>
                </a:cubicBezTo>
                <a:cubicBezTo>
                  <a:pt x="6546214" y="6423902"/>
                  <a:pt x="6525024" y="6432919"/>
                  <a:pt x="6525833" y="6487110"/>
                </a:cubicBezTo>
                <a:cubicBezTo>
                  <a:pt x="6547115" y="6574474"/>
                  <a:pt x="6547900" y="6553611"/>
                  <a:pt x="6554825" y="6588589"/>
                </a:cubicBezTo>
                <a:cubicBezTo>
                  <a:pt x="6583783" y="6637976"/>
                  <a:pt x="6536155" y="6687723"/>
                  <a:pt x="6601569" y="6769963"/>
                </a:cubicBezTo>
                <a:cubicBezTo>
                  <a:pt x="6623036" y="6819284"/>
                  <a:pt x="6607516" y="6817955"/>
                  <a:pt x="6620945" y="6835814"/>
                </a:cubicBezTo>
                <a:lnTo>
                  <a:pt x="6625906" y="6858000"/>
                </a:lnTo>
                <a:lnTo>
                  <a:pt x="723901" y="6858000"/>
                </a:lnTo>
                <a:lnTo>
                  <a:pt x="50196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4B76A69-7C14-FC0E-2988-0EF4E3AC3026}"/>
              </a:ext>
            </a:extLst>
          </p:cNvPr>
          <p:cNvSpPr>
            <a:spLocks noGrp="1"/>
          </p:cNvSpPr>
          <p:nvPr>
            <p:ph type="title"/>
          </p:nvPr>
        </p:nvSpPr>
        <p:spPr>
          <a:xfrm>
            <a:off x="1050879" y="609600"/>
            <a:ext cx="5562706" cy="1426234"/>
          </a:xfrm>
        </p:spPr>
        <p:txBody>
          <a:bodyPr>
            <a:normAutofit/>
          </a:bodyPr>
          <a:lstStyle/>
          <a:p>
            <a:r>
              <a:rPr lang="en-US">
                <a:ea typeface="Batang"/>
              </a:rPr>
              <a:t>Policy Recommendations</a:t>
            </a:r>
            <a:endParaRPr lang="en-US"/>
          </a:p>
        </p:txBody>
      </p:sp>
      <p:sp>
        <p:nvSpPr>
          <p:cNvPr id="23" name="Content Placeholder 2">
            <a:extLst>
              <a:ext uri="{FF2B5EF4-FFF2-40B4-BE49-F238E27FC236}">
                <a16:creationId xmlns:a16="http://schemas.microsoft.com/office/drawing/2014/main" id="{9AC9BF33-202A-A387-4CFA-AC89F856C70A}"/>
              </a:ext>
            </a:extLst>
          </p:cNvPr>
          <p:cNvSpPr>
            <a:spLocks noGrp="1"/>
          </p:cNvSpPr>
          <p:nvPr>
            <p:ph idx="1"/>
          </p:nvPr>
        </p:nvSpPr>
        <p:spPr>
          <a:xfrm>
            <a:off x="897014" y="2357567"/>
            <a:ext cx="5370291" cy="3896810"/>
          </a:xfrm>
        </p:spPr>
        <p:txBody>
          <a:bodyPr vert="horz" lIns="91440" tIns="45720" rIns="91440" bIns="45720" rtlCol="0" anchor="t">
            <a:normAutofit/>
          </a:bodyPr>
          <a:lstStyle/>
          <a:p>
            <a:r>
              <a:rPr lang="en-US" sz="1900">
                <a:latin typeface="Bembo"/>
                <a:ea typeface="Batang"/>
                <a:cs typeface="Arial"/>
              </a:rPr>
              <a:t>Given the results of the logistic regression, it was determined that </a:t>
            </a:r>
            <a:r>
              <a:rPr lang="en-US" sz="1900" err="1">
                <a:latin typeface="Bembo"/>
                <a:ea typeface="Batang"/>
                <a:cs typeface="Arial"/>
              </a:rPr>
              <a:t>hormonal_therapy</a:t>
            </a:r>
            <a:r>
              <a:rPr lang="en-US" sz="1900">
                <a:latin typeface="Bembo"/>
                <a:ea typeface="Batang"/>
                <a:cs typeface="Arial"/>
              </a:rPr>
              <a:t> and </a:t>
            </a:r>
            <a:r>
              <a:rPr lang="en-US" sz="1900" err="1">
                <a:latin typeface="Bembo"/>
                <a:ea typeface="Batang"/>
                <a:cs typeface="Arial"/>
              </a:rPr>
              <a:t>radio_therapy</a:t>
            </a:r>
            <a:r>
              <a:rPr lang="en-US" sz="1900">
                <a:latin typeface="Bembo"/>
                <a:ea typeface="Batang"/>
                <a:cs typeface="Arial"/>
              </a:rPr>
              <a:t> had the most significant influence on the variable </a:t>
            </a:r>
            <a:r>
              <a:rPr lang="en-US" sz="1900" err="1">
                <a:latin typeface="Bembo"/>
                <a:ea typeface="Batang"/>
                <a:cs typeface="Arial"/>
              </a:rPr>
              <a:t>vit_status</a:t>
            </a:r>
            <a:r>
              <a:rPr lang="en-US" sz="1900">
                <a:latin typeface="Bembo"/>
                <a:ea typeface="Batang"/>
                <a:cs typeface="Arial"/>
              </a:rPr>
              <a:t>.</a:t>
            </a:r>
          </a:p>
          <a:p>
            <a:r>
              <a:rPr lang="en-US" sz="1900">
                <a:latin typeface="Bembo"/>
                <a:ea typeface="Batang"/>
                <a:cs typeface="Arial"/>
              </a:rPr>
              <a:t>Variable hormonal_therapy had the highest chi-square score of 286.57, followed by </a:t>
            </a:r>
            <a:r>
              <a:rPr lang="en-US" sz="1900" err="1">
                <a:latin typeface="Bembo"/>
                <a:ea typeface="Batang"/>
                <a:cs typeface="Arial"/>
              </a:rPr>
              <a:t>radio_therapy</a:t>
            </a:r>
            <a:r>
              <a:rPr lang="en-US" sz="1900">
                <a:latin typeface="Bembo"/>
                <a:ea typeface="Batang"/>
                <a:cs typeface="Arial"/>
              </a:rPr>
              <a:t> with a chi-square score of 275.00.</a:t>
            </a:r>
          </a:p>
          <a:p>
            <a:r>
              <a:rPr lang="en-US" sz="1900">
                <a:latin typeface="Bembo"/>
                <a:ea typeface="Batang"/>
                <a:cs typeface="Arial"/>
              </a:rPr>
              <a:t>Our recommendation is that hormonal therapy, followed by radio therapy, are used before other methods of remediation to improve patient's chances of survival.</a:t>
            </a:r>
            <a:endParaRPr lang="en-US" sz="1900">
              <a:latin typeface="Bembo"/>
              <a:cs typeface="Arial"/>
            </a:endParaRPr>
          </a:p>
        </p:txBody>
      </p:sp>
      <p:pic>
        <p:nvPicPr>
          <p:cNvPr id="7" name="Graphic 6" descr="Bar chart">
            <a:extLst>
              <a:ext uri="{FF2B5EF4-FFF2-40B4-BE49-F238E27FC236}">
                <a16:creationId xmlns:a16="http://schemas.microsoft.com/office/drawing/2014/main" id="{A058BB26-B1BE-711B-61E5-14AB73EC7B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53784" y="1460843"/>
            <a:ext cx="3951737" cy="3951737"/>
          </a:xfrm>
          <a:prstGeom prst="rect">
            <a:avLst/>
          </a:prstGeom>
        </p:spPr>
      </p:pic>
    </p:spTree>
    <p:extLst>
      <p:ext uri="{BB962C8B-B14F-4D97-AF65-F5344CB8AC3E}">
        <p14:creationId xmlns:p14="http://schemas.microsoft.com/office/powerpoint/2010/main" val="1373817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584D22-CD28-4363-A679-ACA953A2A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B0E491B-5098-4794-9326-BC6DB4755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2992"/>
            <a:ext cx="12193149" cy="2344739"/>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2344739">
                <a:moveTo>
                  <a:pt x="1148" y="0"/>
                </a:moveTo>
                <a:lnTo>
                  <a:pt x="12193148" y="0"/>
                </a:lnTo>
                <a:cubicBezTo>
                  <a:pt x="12193148" y="193246"/>
                  <a:pt x="12193149" y="386493"/>
                  <a:pt x="12193149" y="579739"/>
                </a:cubicBezTo>
                <a:lnTo>
                  <a:pt x="12185986" y="584189"/>
                </a:lnTo>
                <a:cubicBezTo>
                  <a:pt x="12156393" y="577430"/>
                  <a:pt x="12176978" y="588328"/>
                  <a:pt x="12156363" y="597366"/>
                </a:cubicBezTo>
                <a:cubicBezTo>
                  <a:pt x="12172308" y="611308"/>
                  <a:pt x="12127905" y="602876"/>
                  <a:pt x="12139215" y="623179"/>
                </a:cubicBezTo>
                <a:cubicBezTo>
                  <a:pt x="12135103" y="624180"/>
                  <a:pt x="12130766" y="624512"/>
                  <a:pt x="12126327" y="624690"/>
                </a:cubicBezTo>
                <a:lnTo>
                  <a:pt x="12124007" y="624794"/>
                </a:lnTo>
                <a:lnTo>
                  <a:pt x="12116854" y="628608"/>
                </a:lnTo>
                <a:lnTo>
                  <a:pt x="12099497" y="628139"/>
                </a:lnTo>
                <a:cubicBezTo>
                  <a:pt x="12095162" y="629804"/>
                  <a:pt x="12090978" y="632365"/>
                  <a:pt x="12087073" y="636341"/>
                </a:cubicBezTo>
                <a:cubicBezTo>
                  <a:pt x="12078890" y="656743"/>
                  <a:pt x="12040481" y="653846"/>
                  <a:pt x="12031073" y="680009"/>
                </a:cubicBezTo>
                <a:cubicBezTo>
                  <a:pt x="12026399" y="688254"/>
                  <a:pt x="12004497" y="705355"/>
                  <a:pt x="11995833" y="703458"/>
                </a:cubicBezTo>
                <a:cubicBezTo>
                  <a:pt x="11990333" y="705967"/>
                  <a:pt x="11986699" y="712045"/>
                  <a:pt x="11979717" y="708161"/>
                </a:cubicBezTo>
                <a:cubicBezTo>
                  <a:pt x="11970382" y="704240"/>
                  <a:pt x="11963763" y="727262"/>
                  <a:pt x="11959046" y="717558"/>
                </a:cubicBezTo>
                <a:lnTo>
                  <a:pt x="11920454" y="730883"/>
                </a:lnTo>
                <a:cubicBezTo>
                  <a:pt x="11919152" y="737943"/>
                  <a:pt x="11912619" y="740145"/>
                  <a:pt x="11903656" y="742426"/>
                </a:cubicBezTo>
                <a:lnTo>
                  <a:pt x="11895048" y="744791"/>
                </a:lnTo>
                <a:lnTo>
                  <a:pt x="11891968" y="755729"/>
                </a:lnTo>
                <a:cubicBezTo>
                  <a:pt x="11881074" y="746401"/>
                  <a:pt x="11884523" y="777742"/>
                  <a:pt x="11870776" y="777816"/>
                </a:cubicBezTo>
                <a:lnTo>
                  <a:pt x="11813376" y="797659"/>
                </a:lnTo>
                <a:lnTo>
                  <a:pt x="11590693" y="963777"/>
                </a:lnTo>
                <a:cubicBezTo>
                  <a:pt x="11550201" y="990714"/>
                  <a:pt x="11542649" y="940770"/>
                  <a:pt x="11506817" y="1033623"/>
                </a:cubicBezTo>
                <a:cubicBezTo>
                  <a:pt x="11450023" y="1089460"/>
                  <a:pt x="11337127" y="1190174"/>
                  <a:pt x="11280332" y="1223571"/>
                </a:cubicBezTo>
                <a:cubicBezTo>
                  <a:pt x="11267547" y="1231171"/>
                  <a:pt x="11229147" y="1296589"/>
                  <a:pt x="11228309" y="1276236"/>
                </a:cubicBezTo>
                <a:cubicBezTo>
                  <a:pt x="11223950" y="1278203"/>
                  <a:pt x="11220761" y="1277680"/>
                  <a:pt x="11218087" y="1275961"/>
                </a:cubicBezTo>
                <a:lnTo>
                  <a:pt x="11217184" y="1275018"/>
                </a:lnTo>
                <a:lnTo>
                  <a:pt x="11188885" y="1292383"/>
                </a:lnTo>
                <a:lnTo>
                  <a:pt x="11184501" y="1292525"/>
                </a:lnTo>
                <a:lnTo>
                  <a:pt x="11166854" y="1306612"/>
                </a:lnTo>
                <a:lnTo>
                  <a:pt x="11157311" y="1312414"/>
                </a:lnTo>
                <a:lnTo>
                  <a:pt x="11155496" y="1317097"/>
                </a:lnTo>
                <a:cubicBezTo>
                  <a:pt x="11153045" y="1320465"/>
                  <a:pt x="11148902" y="1323112"/>
                  <a:pt x="11140961" y="1324115"/>
                </a:cubicBezTo>
                <a:lnTo>
                  <a:pt x="11138961" y="1323772"/>
                </a:lnTo>
                <a:lnTo>
                  <a:pt x="11128208" y="1333832"/>
                </a:lnTo>
                <a:cubicBezTo>
                  <a:pt x="11124962" y="1337814"/>
                  <a:pt x="11122359" y="1342287"/>
                  <a:pt x="11120691" y="1347424"/>
                </a:cubicBezTo>
                <a:cubicBezTo>
                  <a:pt x="11081770" y="1370685"/>
                  <a:pt x="10952581" y="1444106"/>
                  <a:pt x="10894683" y="1473399"/>
                </a:cubicBezTo>
                <a:cubicBezTo>
                  <a:pt x="10861781" y="1488434"/>
                  <a:pt x="10817803" y="1508886"/>
                  <a:pt x="10773300" y="1523191"/>
                </a:cubicBezTo>
                <a:cubicBezTo>
                  <a:pt x="10733414" y="1567419"/>
                  <a:pt x="10677791" y="1526735"/>
                  <a:pt x="10627668" y="1559229"/>
                </a:cubicBezTo>
                <a:cubicBezTo>
                  <a:pt x="10590276" y="1542103"/>
                  <a:pt x="10613693" y="1562282"/>
                  <a:pt x="10581895" y="1568689"/>
                </a:cubicBezTo>
                <a:cubicBezTo>
                  <a:pt x="10597733" y="1591656"/>
                  <a:pt x="10540912" y="1568241"/>
                  <a:pt x="10547790" y="1598423"/>
                </a:cubicBezTo>
                <a:cubicBezTo>
                  <a:pt x="10541784" y="1598632"/>
                  <a:pt x="10535750" y="1597886"/>
                  <a:pt x="10529643" y="1596907"/>
                </a:cubicBezTo>
                <a:lnTo>
                  <a:pt x="10526446" y="1596411"/>
                </a:lnTo>
                <a:lnTo>
                  <a:pt x="10515129" y="1599537"/>
                </a:lnTo>
                <a:lnTo>
                  <a:pt x="10491735" y="1594156"/>
                </a:lnTo>
                <a:cubicBezTo>
                  <a:pt x="10485147" y="1595190"/>
                  <a:pt x="10478389" y="1597459"/>
                  <a:pt x="10471418" y="1601693"/>
                </a:cubicBezTo>
                <a:cubicBezTo>
                  <a:pt x="10451763" y="1626665"/>
                  <a:pt x="10400774" y="1612276"/>
                  <a:pt x="10377042" y="1644598"/>
                </a:cubicBezTo>
                <a:cubicBezTo>
                  <a:pt x="10367240" y="1654315"/>
                  <a:pt x="10330319" y="1671126"/>
                  <a:pt x="10319338" y="1666221"/>
                </a:cubicBezTo>
                <a:cubicBezTo>
                  <a:pt x="10310813" y="1668060"/>
                  <a:pt x="10303331" y="1675173"/>
                  <a:pt x="10295467" y="1668079"/>
                </a:cubicBezTo>
                <a:cubicBezTo>
                  <a:pt x="10284420" y="1660290"/>
                  <a:pt x="10265794" y="1689186"/>
                  <a:pt x="10263443" y="1674948"/>
                </a:cubicBezTo>
                <a:lnTo>
                  <a:pt x="10205418" y="1682149"/>
                </a:lnTo>
                <a:cubicBezTo>
                  <a:pt x="10200696" y="1691209"/>
                  <a:pt x="10190895" y="1692356"/>
                  <a:pt x="10177759" y="1692943"/>
                </a:cubicBezTo>
                <a:lnTo>
                  <a:pt x="10165070" y="1693739"/>
                </a:lnTo>
                <a:lnTo>
                  <a:pt x="10156308" y="1707487"/>
                </a:lnTo>
                <a:cubicBezTo>
                  <a:pt x="10145406" y="1692057"/>
                  <a:pt x="10136981" y="1734810"/>
                  <a:pt x="10118267" y="1731142"/>
                </a:cubicBezTo>
                <a:lnTo>
                  <a:pt x="10083317" y="1743296"/>
                </a:lnTo>
                <a:cubicBezTo>
                  <a:pt x="10075718" y="1741227"/>
                  <a:pt x="10048011" y="1742555"/>
                  <a:pt x="10040388" y="1741632"/>
                </a:cubicBezTo>
                <a:cubicBezTo>
                  <a:pt x="9999609" y="1751733"/>
                  <a:pt x="9985545" y="1752223"/>
                  <a:pt x="9961167" y="1757147"/>
                </a:cubicBezTo>
                <a:cubicBezTo>
                  <a:pt x="9920131" y="1757289"/>
                  <a:pt x="9889892" y="1754090"/>
                  <a:pt x="9848940" y="1763915"/>
                </a:cubicBezTo>
                <a:lnTo>
                  <a:pt x="9729457" y="1784122"/>
                </a:lnTo>
                <a:cubicBezTo>
                  <a:pt x="9676207" y="1774536"/>
                  <a:pt x="9631235" y="1799759"/>
                  <a:pt x="9613704" y="1812371"/>
                </a:cubicBezTo>
                <a:cubicBezTo>
                  <a:pt x="9548152" y="1826647"/>
                  <a:pt x="9410970" y="1863993"/>
                  <a:pt x="9338590" y="1869293"/>
                </a:cubicBezTo>
                <a:lnTo>
                  <a:pt x="9232518" y="1893149"/>
                </a:lnTo>
                <a:lnTo>
                  <a:pt x="9156690" y="1903228"/>
                </a:lnTo>
                <a:lnTo>
                  <a:pt x="9054601" y="1910755"/>
                </a:lnTo>
                <a:lnTo>
                  <a:pt x="9006634" y="1914040"/>
                </a:lnTo>
                <a:lnTo>
                  <a:pt x="9006349" y="1913800"/>
                </a:lnTo>
                <a:cubicBezTo>
                  <a:pt x="9004294" y="1913580"/>
                  <a:pt x="9001475" y="1913908"/>
                  <a:pt x="8997380" y="1915011"/>
                </a:cubicBezTo>
                <a:lnTo>
                  <a:pt x="8991542" y="1917072"/>
                </a:lnTo>
                <a:lnTo>
                  <a:pt x="8975485" y="1920298"/>
                </a:lnTo>
                <a:lnTo>
                  <a:pt x="8969159" y="1919598"/>
                </a:lnTo>
                <a:lnTo>
                  <a:pt x="8964196" y="1917373"/>
                </a:lnTo>
                <a:cubicBezTo>
                  <a:pt x="8955841" y="1925324"/>
                  <a:pt x="8956668" y="1934272"/>
                  <a:pt x="8930136" y="1914185"/>
                </a:cubicBezTo>
                <a:cubicBezTo>
                  <a:pt x="8899182" y="1915205"/>
                  <a:pt x="8790451" y="1929860"/>
                  <a:pt x="8753592" y="1933417"/>
                </a:cubicBezTo>
                <a:cubicBezTo>
                  <a:pt x="8720970" y="1944137"/>
                  <a:pt x="8749345" y="1930476"/>
                  <a:pt x="8708995" y="1935518"/>
                </a:cubicBezTo>
                <a:cubicBezTo>
                  <a:pt x="8672757" y="1955053"/>
                  <a:pt x="8640293" y="1938613"/>
                  <a:pt x="8597219" y="1944090"/>
                </a:cubicBezTo>
                <a:lnTo>
                  <a:pt x="8526378" y="1929248"/>
                </a:lnTo>
                <a:lnTo>
                  <a:pt x="8512131" y="1935163"/>
                </a:lnTo>
                <a:lnTo>
                  <a:pt x="8507315" y="1938164"/>
                </a:lnTo>
                <a:cubicBezTo>
                  <a:pt x="8503797" y="1939941"/>
                  <a:pt x="8501196" y="1940752"/>
                  <a:pt x="8499116" y="1940902"/>
                </a:cubicBezTo>
                <a:lnTo>
                  <a:pt x="8498742" y="1940723"/>
                </a:lnTo>
                <a:lnTo>
                  <a:pt x="8491397" y="1943773"/>
                </a:lnTo>
                <a:lnTo>
                  <a:pt x="8368330" y="1957815"/>
                </a:lnTo>
                <a:cubicBezTo>
                  <a:pt x="8363173" y="1959840"/>
                  <a:pt x="8358881" y="1959492"/>
                  <a:pt x="8354947" y="1958009"/>
                </a:cubicBezTo>
                <a:lnTo>
                  <a:pt x="8321252" y="1974587"/>
                </a:lnTo>
                <a:lnTo>
                  <a:pt x="8315581" y="1974913"/>
                </a:lnTo>
                <a:lnTo>
                  <a:pt x="8296322" y="1988808"/>
                </a:lnTo>
                <a:lnTo>
                  <a:pt x="8285424" y="1994631"/>
                </a:lnTo>
                <a:lnTo>
                  <a:pt x="8284298" y="1999074"/>
                </a:lnTo>
                <a:cubicBezTo>
                  <a:pt x="8281994" y="2002319"/>
                  <a:pt x="8277300" y="2004967"/>
                  <a:pt x="8267224" y="2006249"/>
                </a:cubicBezTo>
                <a:lnTo>
                  <a:pt x="8264525" y="2006019"/>
                </a:lnTo>
                <a:lnTo>
                  <a:pt x="8253181" y="2015862"/>
                </a:lnTo>
                <a:cubicBezTo>
                  <a:pt x="8250007" y="2019712"/>
                  <a:pt x="8247795" y="2023994"/>
                  <a:pt x="8246982" y="2028854"/>
                </a:cubicBezTo>
                <a:cubicBezTo>
                  <a:pt x="8182975" y="2025947"/>
                  <a:pt x="8148279" y="2060069"/>
                  <a:pt x="8091420" y="2075015"/>
                </a:cubicBezTo>
                <a:cubicBezTo>
                  <a:pt x="8026616" y="2098157"/>
                  <a:pt x="7968218" y="2119393"/>
                  <a:pt x="7906555" y="2116988"/>
                </a:cubicBezTo>
                <a:cubicBezTo>
                  <a:pt x="7836267" y="2131900"/>
                  <a:pt x="7782114" y="2134131"/>
                  <a:pt x="7719893" y="2142703"/>
                </a:cubicBezTo>
                <a:lnTo>
                  <a:pt x="7615495" y="2139232"/>
                </a:lnTo>
                <a:lnTo>
                  <a:pt x="7528691" y="2145060"/>
                </a:lnTo>
                <a:lnTo>
                  <a:pt x="7520719" y="2147613"/>
                </a:lnTo>
                <a:cubicBezTo>
                  <a:pt x="7515141" y="2148952"/>
                  <a:pt x="7511320" y="2149302"/>
                  <a:pt x="7508559" y="2148948"/>
                </a:cubicBezTo>
                <a:lnTo>
                  <a:pt x="7508188" y="2148621"/>
                </a:lnTo>
                <a:lnTo>
                  <a:pt x="7496943" y="2150573"/>
                </a:lnTo>
                <a:lnTo>
                  <a:pt x="7219707" y="2156680"/>
                </a:lnTo>
                <a:lnTo>
                  <a:pt x="7202249" y="2161230"/>
                </a:lnTo>
                <a:lnTo>
                  <a:pt x="7198152" y="2166588"/>
                </a:lnTo>
                <a:cubicBezTo>
                  <a:pt x="7193259" y="2170111"/>
                  <a:pt x="7185654" y="2172250"/>
                  <a:pt x="7171956" y="2171236"/>
                </a:cubicBezTo>
                <a:lnTo>
                  <a:pt x="7098136" y="2183464"/>
                </a:lnTo>
                <a:cubicBezTo>
                  <a:pt x="7062296" y="2184442"/>
                  <a:pt x="7051336" y="2185419"/>
                  <a:pt x="7019644" y="2183090"/>
                </a:cubicBezTo>
                <a:cubicBezTo>
                  <a:pt x="6938675" y="2194028"/>
                  <a:pt x="6944793" y="2218194"/>
                  <a:pt x="6905294" y="2212596"/>
                </a:cubicBezTo>
                <a:cubicBezTo>
                  <a:pt x="6873070" y="2207388"/>
                  <a:pt x="6789137" y="2226462"/>
                  <a:pt x="6709370" y="2240551"/>
                </a:cubicBezTo>
                <a:cubicBezTo>
                  <a:pt x="6650254" y="2250006"/>
                  <a:pt x="6629253" y="2264107"/>
                  <a:pt x="6550602" y="2269327"/>
                </a:cubicBezTo>
                <a:cubicBezTo>
                  <a:pt x="6473302" y="2313417"/>
                  <a:pt x="6410843" y="2289694"/>
                  <a:pt x="6318708" y="2316127"/>
                </a:cubicBezTo>
                <a:cubicBezTo>
                  <a:pt x="6298698" y="2331649"/>
                  <a:pt x="6210439" y="2314456"/>
                  <a:pt x="6169822" y="2318214"/>
                </a:cubicBezTo>
                <a:cubicBezTo>
                  <a:pt x="6129203" y="2321972"/>
                  <a:pt x="6091688" y="2335520"/>
                  <a:pt x="6074996" y="2338676"/>
                </a:cubicBezTo>
                <a:lnTo>
                  <a:pt x="6069677" y="2337139"/>
                </a:lnTo>
                <a:lnTo>
                  <a:pt x="6049786" y="2337822"/>
                </a:lnTo>
                <a:lnTo>
                  <a:pt x="6042433" y="2329473"/>
                </a:lnTo>
                <a:lnTo>
                  <a:pt x="6011238" y="2324380"/>
                </a:lnTo>
                <a:cubicBezTo>
                  <a:pt x="5999830" y="2323793"/>
                  <a:pt x="5971276" y="2324706"/>
                  <a:pt x="5958523" y="2328024"/>
                </a:cubicBezTo>
                <a:lnTo>
                  <a:pt x="5760067" y="2343716"/>
                </a:lnTo>
                <a:lnTo>
                  <a:pt x="5628108" y="2344739"/>
                </a:lnTo>
                <a:lnTo>
                  <a:pt x="5472054" y="2330719"/>
                </a:lnTo>
                <a:cubicBezTo>
                  <a:pt x="5479284" y="2317691"/>
                  <a:pt x="5440157" y="2331757"/>
                  <a:pt x="5433909" y="2319466"/>
                </a:cubicBezTo>
                <a:cubicBezTo>
                  <a:pt x="5430517" y="2309434"/>
                  <a:pt x="5392976" y="2304750"/>
                  <a:pt x="5382817" y="2301764"/>
                </a:cubicBezTo>
                <a:lnTo>
                  <a:pt x="5262912" y="2281347"/>
                </a:lnTo>
                <a:cubicBezTo>
                  <a:pt x="5252746" y="2281163"/>
                  <a:pt x="5231699" y="2272853"/>
                  <a:pt x="5224109" y="2270223"/>
                </a:cubicBezTo>
                <a:lnTo>
                  <a:pt x="5175808" y="2267233"/>
                </a:lnTo>
                <a:lnTo>
                  <a:pt x="5157702" y="2260010"/>
                </a:lnTo>
                <a:lnTo>
                  <a:pt x="5143747" y="2256610"/>
                </a:lnTo>
                <a:lnTo>
                  <a:pt x="5140744" y="2254509"/>
                </a:lnTo>
                <a:cubicBezTo>
                  <a:pt x="5135026" y="2250469"/>
                  <a:pt x="5129229" y="2246658"/>
                  <a:pt x="5122807" y="2243656"/>
                </a:cubicBezTo>
                <a:cubicBezTo>
                  <a:pt x="5109467" y="2272275"/>
                  <a:pt x="5066004" y="2222839"/>
                  <a:pt x="5066938" y="2250227"/>
                </a:cubicBezTo>
                <a:cubicBezTo>
                  <a:pt x="5029345" y="2238711"/>
                  <a:pt x="5040096" y="2267800"/>
                  <a:pt x="5012662" y="2233846"/>
                </a:cubicBezTo>
                <a:cubicBezTo>
                  <a:pt x="4938174" y="2234229"/>
                  <a:pt x="4917504" y="2247236"/>
                  <a:pt x="4841589" y="2209829"/>
                </a:cubicBezTo>
                <a:cubicBezTo>
                  <a:pt x="4807890" y="2193187"/>
                  <a:pt x="4785258" y="2182041"/>
                  <a:pt x="4763595" y="2182061"/>
                </a:cubicBezTo>
                <a:cubicBezTo>
                  <a:pt x="4742475" y="2177561"/>
                  <a:pt x="4730631" y="2174738"/>
                  <a:pt x="4724334" y="2173047"/>
                </a:cubicBezTo>
                <a:lnTo>
                  <a:pt x="4722324" y="2172298"/>
                </a:lnTo>
                <a:lnTo>
                  <a:pt x="4723259" y="2172087"/>
                </a:lnTo>
                <a:cubicBezTo>
                  <a:pt x="4722296" y="2171445"/>
                  <a:pt x="4719415" y="2170839"/>
                  <a:pt x="4718350" y="2170817"/>
                </a:cubicBezTo>
                <a:lnTo>
                  <a:pt x="4722324" y="2172298"/>
                </a:lnTo>
                <a:lnTo>
                  <a:pt x="4716674" y="2173573"/>
                </a:lnTo>
                <a:cubicBezTo>
                  <a:pt x="4681300" y="2166617"/>
                  <a:pt x="4525895" y="2165809"/>
                  <a:pt x="4516962" y="2163671"/>
                </a:cubicBezTo>
                <a:cubicBezTo>
                  <a:pt x="4458971" y="2150559"/>
                  <a:pt x="4463810" y="2149818"/>
                  <a:pt x="4429691" y="2153020"/>
                </a:cubicBezTo>
                <a:cubicBezTo>
                  <a:pt x="4424455" y="2156391"/>
                  <a:pt x="4370126" y="2150097"/>
                  <a:pt x="4364023" y="2151674"/>
                </a:cubicBezTo>
                <a:lnTo>
                  <a:pt x="4318114" y="2158289"/>
                </a:lnTo>
                <a:lnTo>
                  <a:pt x="4316258" y="2156948"/>
                </a:lnTo>
                <a:cubicBezTo>
                  <a:pt x="4307275" y="2153577"/>
                  <a:pt x="4301145" y="2153578"/>
                  <a:pt x="4296292" y="2155069"/>
                </a:cubicBezTo>
                <a:lnTo>
                  <a:pt x="4291212" y="2157986"/>
                </a:lnTo>
                <a:lnTo>
                  <a:pt x="4277290" y="2157740"/>
                </a:lnTo>
                <a:lnTo>
                  <a:pt x="4249265" y="2160064"/>
                </a:lnTo>
                <a:lnTo>
                  <a:pt x="4203199" y="2157269"/>
                </a:lnTo>
                <a:cubicBezTo>
                  <a:pt x="4203096" y="2156849"/>
                  <a:pt x="4202995" y="2156430"/>
                  <a:pt x="4202893" y="2156010"/>
                </a:cubicBezTo>
                <a:cubicBezTo>
                  <a:pt x="4201267" y="2153173"/>
                  <a:pt x="4198292" y="2151054"/>
                  <a:pt x="4192396" y="2150376"/>
                </a:cubicBezTo>
                <a:cubicBezTo>
                  <a:pt x="4205365" y="2133087"/>
                  <a:pt x="4162425" y="2134982"/>
                  <a:pt x="4143893" y="2134511"/>
                </a:cubicBezTo>
                <a:cubicBezTo>
                  <a:pt x="4125868" y="2127445"/>
                  <a:pt x="4100250" y="2113865"/>
                  <a:pt x="4084245" y="2107978"/>
                </a:cubicBezTo>
                <a:lnTo>
                  <a:pt x="4075694" y="2107143"/>
                </a:lnTo>
                <a:cubicBezTo>
                  <a:pt x="4075655" y="2107042"/>
                  <a:pt x="4075614" y="2106943"/>
                  <a:pt x="4075575" y="2106844"/>
                </a:cubicBezTo>
                <a:cubicBezTo>
                  <a:pt x="4073829" y="2106060"/>
                  <a:pt x="4071057" y="2105559"/>
                  <a:pt x="4066658" y="2105400"/>
                </a:cubicBezTo>
                <a:lnTo>
                  <a:pt x="4060102" y="2105618"/>
                </a:lnTo>
                <a:lnTo>
                  <a:pt x="4043512" y="2103997"/>
                </a:lnTo>
                <a:lnTo>
                  <a:pt x="4038145" y="2101563"/>
                </a:lnTo>
                <a:lnTo>
                  <a:pt x="4036511" y="2097896"/>
                </a:lnTo>
                <a:lnTo>
                  <a:pt x="4034926" y="2098131"/>
                </a:lnTo>
                <a:cubicBezTo>
                  <a:pt x="4022576" y="2102995"/>
                  <a:pt x="4018025" y="2111371"/>
                  <a:pt x="4005686" y="2085563"/>
                </a:cubicBezTo>
                <a:lnTo>
                  <a:pt x="3937994" y="2068106"/>
                </a:lnTo>
                <a:cubicBezTo>
                  <a:pt x="3921658" y="2075830"/>
                  <a:pt x="3909686" y="2071141"/>
                  <a:pt x="3898423" y="2062451"/>
                </a:cubicBezTo>
                <a:cubicBezTo>
                  <a:pt x="3862243" y="2062947"/>
                  <a:pt x="3830779" y="2049077"/>
                  <a:pt x="3790908" y="2042213"/>
                </a:cubicBezTo>
                <a:cubicBezTo>
                  <a:pt x="3742158" y="2027507"/>
                  <a:pt x="3726280" y="2025530"/>
                  <a:pt x="3683661" y="2018290"/>
                </a:cubicBezTo>
                <a:lnTo>
                  <a:pt x="3611183" y="1986019"/>
                </a:lnTo>
                <a:lnTo>
                  <a:pt x="3605003" y="1987381"/>
                </a:lnTo>
                <a:cubicBezTo>
                  <a:pt x="3600731" y="1988000"/>
                  <a:pt x="3597877" y="1988000"/>
                  <a:pt x="3595884" y="1987545"/>
                </a:cubicBezTo>
                <a:lnTo>
                  <a:pt x="3595649" y="1987276"/>
                </a:lnTo>
                <a:lnTo>
                  <a:pt x="3587126" y="1987966"/>
                </a:lnTo>
                <a:cubicBezTo>
                  <a:pt x="3572774" y="1989757"/>
                  <a:pt x="3550540" y="1975558"/>
                  <a:pt x="3537283" y="1978267"/>
                </a:cubicBezTo>
                <a:cubicBezTo>
                  <a:pt x="3515092" y="1973971"/>
                  <a:pt x="3489773" y="1980236"/>
                  <a:pt x="3474371" y="1974606"/>
                </a:cubicBezTo>
                <a:lnTo>
                  <a:pt x="3401876" y="1962558"/>
                </a:lnTo>
                <a:lnTo>
                  <a:pt x="3365036" y="1979510"/>
                </a:lnTo>
                <a:cubicBezTo>
                  <a:pt x="3361007" y="1981808"/>
                  <a:pt x="3355145" y="1982886"/>
                  <a:pt x="3345174" y="1981192"/>
                </a:cubicBezTo>
                <a:lnTo>
                  <a:pt x="3342846" y="1980217"/>
                </a:lnTo>
                <a:cubicBezTo>
                  <a:pt x="3337528" y="1982688"/>
                  <a:pt x="3296694" y="1983818"/>
                  <a:pt x="3263504" y="1986094"/>
                </a:cubicBezTo>
                <a:cubicBezTo>
                  <a:pt x="3210873" y="1988435"/>
                  <a:pt x="3204538" y="1996407"/>
                  <a:pt x="3143704" y="1993869"/>
                </a:cubicBezTo>
                <a:cubicBezTo>
                  <a:pt x="3083839" y="1995098"/>
                  <a:pt x="3073438" y="2001104"/>
                  <a:pt x="3031439" y="1996512"/>
                </a:cubicBezTo>
                <a:lnTo>
                  <a:pt x="2782717" y="2018333"/>
                </a:lnTo>
                <a:cubicBezTo>
                  <a:pt x="2720447" y="2045988"/>
                  <a:pt x="2718750" y="2015419"/>
                  <a:pt x="2647675" y="2028869"/>
                </a:cubicBezTo>
                <a:cubicBezTo>
                  <a:pt x="2583664" y="1968934"/>
                  <a:pt x="2609849" y="2007202"/>
                  <a:pt x="2569176" y="2002628"/>
                </a:cubicBezTo>
                <a:lnTo>
                  <a:pt x="2444403" y="2016529"/>
                </a:lnTo>
                <a:cubicBezTo>
                  <a:pt x="2412730" y="2033089"/>
                  <a:pt x="2355175" y="2003000"/>
                  <a:pt x="2316260" y="2024996"/>
                </a:cubicBezTo>
                <a:cubicBezTo>
                  <a:pt x="2277148" y="2025534"/>
                  <a:pt x="2234330" y="2021339"/>
                  <a:pt x="2209726" y="2019763"/>
                </a:cubicBezTo>
                <a:cubicBezTo>
                  <a:pt x="2172984" y="2016106"/>
                  <a:pt x="2131016" y="2007174"/>
                  <a:pt x="2095813" y="2003052"/>
                </a:cubicBezTo>
                <a:cubicBezTo>
                  <a:pt x="2078687" y="2016661"/>
                  <a:pt x="2046700" y="1994357"/>
                  <a:pt x="1998504" y="1995032"/>
                </a:cubicBezTo>
                <a:cubicBezTo>
                  <a:pt x="1979851" y="2010679"/>
                  <a:pt x="1965997" y="1995296"/>
                  <a:pt x="1929320" y="2016977"/>
                </a:cubicBezTo>
                <a:cubicBezTo>
                  <a:pt x="1927506" y="2015185"/>
                  <a:pt x="1925308" y="2013558"/>
                  <a:pt x="1922798" y="2012146"/>
                </a:cubicBezTo>
                <a:cubicBezTo>
                  <a:pt x="1908224" y="2003952"/>
                  <a:pt x="1886476" y="2004665"/>
                  <a:pt x="1874228" y="2013741"/>
                </a:cubicBezTo>
                <a:cubicBezTo>
                  <a:pt x="1844711" y="2028500"/>
                  <a:pt x="1815838" y="2036277"/>
                  <a:pt x="1787803" y="2041363"/>
                </a:cubicBezTo>
                <a:lnTo>
                  <a:pt x="1739352" y="2036312"/>
                </a:lnTo>
                <a:cubicBezTo>
                  <a:pt x="1720756" y="2032746"/>
                  <a:pt x="1697809" y="2023837"/>
                  <a:pt x="1676219" y="2019963"/>
                </a:cubicBezTo>
                <a:cubicBezTo>
                  <a:pt x="1653856" y="2018758"/>
                  <a:pt x="1629782" y="2025363"/>
                  <a:pt x="1609817" y="2013066"/>
                </a:cubicBezTo>
                <a:cubicBezTo>
                  <a:pt x="1570834" y="2001390"/>
                  <a:pt x="1525521" y="2021545"/>
                  <a:pt x="1497258" y="1987476"/>
                </a:cubicBezTo>
                <a:cubicBezTo>
                  <a:pt x="1419429" y="1972767"/>
                  <a:pt x="1265224" y="1952754"/>
                  <a:pt x="1151127" y="1938041"/>
                </a:cubicBezTo>
                <a:cubicBezTo>
                  <a:pt x="1044820" y="1928230"/>
                  <a:pt x="911490" y="1929978"/>
                  <a:pt x="859417" y="1928608"/>
                </a:cubicBezTo>
                <a:lnTo>
                  <a:pt x="838688" y="1929821"/>
                </a:lnTo>
                <a:cubicBezTo>
                  <a:pt x="829380" y="1926412"/>
                  <a:pt x="823010" y="1926387"/>
                  <a:pt x="817957" y="1927857"/>
                </a:cubicBezTo>
                <a:lnTo>
                  <a:pt x="812654" y="1930751"/>
                </a:lnTo>
                <a:lnTo>
                  <a:pt x="721195" y="1929661"/>
                </a:lnTo>
                <a:cubicBezTo>
                  <a:pt x="721095" y="1929241"/>
                  <a:pt x="720991" y="1928820"/>
                  <a:pt x="720890" y="1928399"/>
                </a:cubicBezTo>
                <a:cubicBezTo>
                  <a:pt x="719222" y="1925556"/>
                  <a:pt x="716144" y="1923424"/>
                  <a:pt x="710023" y="1922722"/>
                </a:cubicBezTo>
                <a:cubicBezTo>
                  <a:pt x="689532" y="1914633"/>
                  <a:pt x="619665" y="1887450"/>
                  <a:pt x="597940" y="1879864"/>
                </a:cubicBezTo>
                <a:cubicBezTo>
                  <a:pt x="587430" y="1879265"/>
                  <a:pt x="583862" y="1877622"/>
                  <a:pt x="579683" y="1877212"/>
                </a:cubicBezTo>
                <a:lnTo>
                  <a:pt x="572865" y="1877401"/>
                </a:lnTo>
                <a:cubicBezTo>
                  <a:pt x="550627" y="1871095"/>
                  <a:pt x="474197" y="1846680"/>
                  <a:pt x="446247" y="1839371"/>
                </a:cubicBezTo>
                <a:cubicBezTo>
                  <a:pt x="429213" y="1847023"/>
                  <a:pt x="416808" y="1842285"/>
                  <a:pt x="405163" y="1833548"/>
                </a:cubicBezTo>
                <a:cubicBezTo>
                  <a:pt x="367566" y="1833890"/>
                  <a:pt x="334968" y="1819885"/>
                  <a:pt x="293583" y="1812852"/>
                </a:cubicBezTo>
                <a:lnTo>
                  <a:pt x="119529" y="1761047"/>
                </a:lnTo>
                <a:cubicBezTo>
                  <a:pt x="73377" y="1751937"/>
                  <a:pt x="36403" y="1759579"/>
                  <a:pt x="16674" y="1758191"/>
                </a:cubicBezTo>
                <a:lnTo>
                  <a:pt x="1150" y="1752722"/>
                </a:lnTo>
                <a:cubicBezTo>
                  <a:pt x="-1438" y="1496726"/>
                  <a:pt x="1148" y="514333"/>
                  <a:pt x="1148" y="222213"/>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F80E67-A6D0-40A1-B17D-5F509836BBA1}"/>
              </a:ext>
            </a:extLst>
          </p:cNvPr>
          <p:cNvSpPr>
            <a:spLocks noGrp="1"/>
          </p:cNvSpPr>
          <p:nvPr>
            <p:ph type="title"/>
          </p:nvPr>
        </p:nvSpPr>
        <p:spPr>
          <a:xfrm>
            <a:off x="1050879" y="609601"/>
            <a:ext cx="9810604" cy="1216024"/>
          </a:xfrm>
        </p:spPr>
        <p:txBody>
          <a:bodyPr>
            <a:normAutofit/>
          </a:bodyPr>
          <a:lstStyle/>
          <a:p>
            <a:r>
              <a:rPr lang="en-US">
                <a:ea typeface="Batang"/>
              </a:rPr>
              <a:t> Discussion &amp; Recommendations</a:t>
            </a:r>
            <a:endParaRPr lang="en-US"/>
          </a:p>
        </p:txBody>
      </p:sp>
      <p:graphicFrame>
        <p:nvGraphicFramePr>
          <p:cNvPr id="5" name="Content Placeholder 2">
            <a:extLst>
              <a:ext uri="{FF2B5EF4-FFF2-40B4-BE49-F238E27FC236}">
                <a16:creationId xmlns:a16="http://schemas.microsoft.com/office/drawing/2014/main" id="{D99CE31E-F0A4-79DD-BB13-634D72943525}"/>
              </a:ext>
            </a:extLst>
          </p:cNvPr>
          <p:cNvGraphicFramePr>
            <a:graphicFrameLocks noGrp="1"/>
          </p:cNvGraphicFramePr>
          <p:nvPr>
            <p:ph idx="1"/>
            <p:extLst>
              <p:ext uri="{D42A27DB-BD31-4B8C-83A1-F6EECF244321}">
                <p14:modId xmlns:p14="http://schemas.microsoft.com/office/powerpoint/2010/main" val="2535633151"/>
              </p:ext>
            </p:extLst>
          </p:nvPr>
        </p:nvGraphicFramePr>
        <p:xfrm>
          <a:off x="812800" y="2229064"/>
          <a:ext cx="10565060" cy="40193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8394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830CC7C-70AA-3EBC-D53F-BA97C723F116}"/>
              </a:ext>
            </a:extLst>
          </p:cNvPr>
          <p:cNvSpPr>
            <a:spLocks noGrp="1"/>
          </p:cNvSpPr>
          <p:nvPr>
            <p:ph type="title"/>
          </p:nvPr>
        </p:nvSpPr>
        <p:spPr>
          <a:xfrm>
            <a:off x="902051" y="121445"/>
            <a:ext cx="9810604" cy="1216024"/>
          </a:xfrm>
        </p:spPr>
        <p:txBody>
          <a:bodyPr>
            <a:normAutofit/>
          </a:bodyPr>
          <a:lstStyle/>
          <a:p>
            <a:r>
              <a:rPr lang="en-US">
                <a:ea typeface="Batang"/>
              </a:rPr>
              <a:t>Management Proposal</a:t>
            </a:r>
            <a:endParaRPr lang="en-US"/>
          </a:p>
        </p:txBody>
      </p:sp>
      <p:sp>
        <p:nvSpPr>
          <p:cNvPr id="3" name="Content Placeholder 2">
            <a:extLst>
              <a:ext uri="{FF2B5EF4-FFF2-40B4-BE49-F238E27FC236}">
                <a16:creationId xmlns:a16="http://schemas.microsoft.com/office/drawing/2014/main" id="{8165CE64-6D8F-AD3D-7952-409E86932ED1}"/>
              </a:ext>
            </a:extLst>
          </p:cNvPr>
          <p:cNvSpPr>
            <a:spLocks noGrp="1"/>
          </p:cNvSpPr>
          <p:nvPr>
            <p:ph idx="1"/>
          </p:nvPr>
        </p:nvSpPr>
        <p:spPr>
          <a:xfrm>
            <a:off x="943723" y="1438912"/>
            <a:ext cx="5300473" cy="4703261"/>
          </a:xfrm>
        </p:spPr>
        <p:txBody>
          <a:bodyPr vert="horz" lIns="91440" tIns="45720" rIns="91440" bIns="45720" rtlCol="0" anchor="t">
            <a:normAutofit lnSpcReduction="10000"/>
          </a:bodyPr>
          <a:lstStyle/>
          <a:p>
            <a:pPr>
              <a:lnSpc>
                <a:spcPct val="90000"/>
              </a:lnSpc>
            </a:pPr>
            <a:r>
              <a:rPr lang="en-US" sz="1600" b="1">
                <a:ea typeface="+mn-lt"/>
                <a:cs typeface="+mn-lt"/>
              </a:rPr>
              <a:t>Problem Statement:</a:t>
            </a:r>
            <a:r>
              <a:rPr lang="en-US" sz="1600">
                <a:ea typeface="+mn-lt"/>
                <a:cs typeface="+mn-lt"/>
              </a:rPr>
              <a:t> </a:t>
            </a:r>
            <a:endParaRPr lang="en-US" sz="1600"/>
          </a:p>
          <a:p>
            <a:pPr marL="445770" lvl="1" indent="-171450">
              <a:lnSpc>
                <a:spcPct val="90000"/>
              </a:lnSpc>
              <a:buFont typeface="Courier New"/>
              <a:buChar char="o"/>
            </a:pPr>
            <a:r>
              <a:rPr lang="en-US" sz="1400">
                <a:ea typeface="+mn-lt"/>
                <a:cs typeface="+mn-lt"/>
              </a:rPr>
              <a:t>Despite advancements in breast cancer research and treatment, optimizing patient outcomes remains challenging. The lack of clarity surrounding the complex interactions between tumor biology, treatment options, and patient demographics hinders the development of effective breast cancer management strategies.</a:t>
            </a:r>
            <a:endParaRPr lang="en-US" sz="1400"/>
          </a:p>
          <a:p>
            <a:pPr>
              <a:lnSpc>
                <a:spcPct val="90000"/>
              </a:lnSpc>
            </a:pPr>
            <a:r>
              <a:rPr lang="en-US" sz="1600" b="1">
                <a:ea typeface="+mn-lt"/>
                <a:cs typeface="+mn-lt"/>
              </a:rPr>
              <a:t>Primary Research Questions:</a:t>
            </a:r>
            <a:endParaRPr lang="en-US" sz="1600">
              <a:ea typeface="+mn-lt"/>
              <a:cs typeface="+mn-lt"/>
            </a:endParaRPr>
          </a:p>
          <a:p>
            <a:pPr marL="617220" lvl="1" indent="-342900">
              <a:lnSpc>
                <a:spcPct val="90000"/>
              </a:lnSpc>
              <a:buFont typeface="Courier New"/>
              <a:buChar char="o"/>
            </a:pPr>
            <a:r>
              <a:rPr lang="en-US" sz="1400">
                <a:ea typeface="+mn-lt"/>
                <a:cs typeface="+mn-lt"/>
              </a:rPr>
              <a:t>What variables could be combined for data reduction?</a:t>
            </a:r>
          </a:p>
          <a:p>
            <a:pPr marL="617220" lvl="1" indent="-342900">
              <a:lnSpc>
                <a:spcPct val="90000"/>
              </a:lnSpc>
              <a:buFont typeface="Courier New"/>
              <a:buChar char="o"/>
            </a:pPr>
            <a:r>
              <a:rPr lang="en-US" sz="1400">
                <a:ea typeface="+mn-lt"/>
                <a:cs typeface="+mn-lt"/>
              </a:rPr>
              <a:t>Which factors/variables significantly influence the mortality of breast cancer patients?</a:t>
            </a:r>
            <a:endParaRPr lang="en-US" sz="1400">
              <a:cs typeface="+mn-lt"/>
            </a:endParaRPr>
          </a:p>
          <a:p>
            <a:pPr>
              <a:lnSpc>
                <a:spcPct val="90000"/>
              </a:lnSpc>
            </a:pPr>
            <a:r>
              <a:rPr lang="en-US" sz="1600" b="1">
                <a:ea typeface="+mn-lt"/>
                <a:cs typeface="+mn-lt"/>
              </a:rPr>
              <a:t>Goal and Objective: </a:t>
            </a:r>
            <a:endParaRPr lang="en-US" sz="1600">
              <a:cs typeface="+mn-lt"/>
            </a:endParaRPr>
          </a:p>
          <a:p>
            <a:pPr marL="445770" lvl="1" indent="-171450">
              <a:lnSpc>
                <a:spcPct val="90000"/>
              </a:lnSpc>
              <a:buFont typeface="Courier New"/>
              <a:buChar char="o"/>
            </a:pPr>
            <a:r>
              <a:rPr lang="en-US" sz="1400">
                <a:ea typeface="+mn-lt"/>
                <a:cs typeface="+mn-lt"/>
              </a:rPr>
              <a:t>With this we want to identify the factors possible for data reduction, assess the relative importance of different variables in the prediction of patient survival.</a:t>
            </a:r>
            <a:endParaRPr lang="en-US" sz="1400">
              <a:cs typeface="+mn-lt"/>
            </a:endParaRPr>
          </a:p>
          <a:p>
            <a:pPr>
              <a:lnSpc>
                <a:spcPct val="90000"/>
              </a:lnSpc>
            </a:pPr>
            <a:r>
              <a:rPr lang="en-US" sz="1600" b="1">
                <a:ea typeface="+mn-lt"/>
                <a:cs typeface="+mn-lt"/>
              </a:rPr>
              <a:t>Expected Outcomes:</a:t>
            </a:r>
            <a:r>
              <a:rPr lang="en-US" sz="1600">
                <a:ea typeface="+mn-lt"/>
                <a:cs typeface="+mn-lt"/>
              </a:rPr>
              <a:t> </a:t>
            </a:r>
            <a:endParaRPr lang="en-US" sz="1600">
              <a:cs typeface="+mn-lt"/>
            </a:endParaRPr>
          </a:p>
          <a:p>
            <a:pPr marL="445770" lvl="1" indent="-171450">
              <a:lnSpc>
                <a:spcPct val="90000"/>
              </a:lnSpc>
              <a:buFont typeface="Courier New"/>
              <a:buChar char="o"/>
            </a:pPr>
            <a:r>
              <a:rPr lang="en-US" sz="1400">
                <a:ea typeface="+mn-lt"/>
                <a:cs typeface="+mn-lt"/>
              </a:rPr>
              <a:t>By achieving these objectives, we anticipate uncovering some insights that could possibly inform us of evidence-based clinical outcomes based upon factors within the dataset that could predict patient survival which could inform treatment options.</a:t>
            </a:r>
            <a:endParaRPr lang="en-US" sz="1400"/>
          </a:p>
        </p:txBody>
      </p:sp>
      <p:pic>
        <p:nvPicPr>
          <p:cNvPr id="4" name="Picture 3" descr="Hands holding a pink ribbon&#10;&#10;Description automatically generated">
            <a:extLst>
              <a:ext uri="{FF2B5EF4-FFF2-40B4-BE49-F238E27FC236}">
                <a16:creationId xmlns:a16="http://schemas.microsoft.com/office/drawing/2014/main" id="{03A5482B-4F62-8B4D-D0D1-869678CFC28B}"/>
              </a:ext>
            </a:extLst>
          </p:cNvPr>
          <p:cNvPicPr>
            <a:picLocks noChangeAspect="1"/>
          </p:cNvPicPr>
          <p:nvPr/>
        </p:nvPicPr>
        <p:blipFill>
          <a:blip r:embed="rId2"/>
          <a:stretch>
            <a:fillRect/>
          </a:stretch>
        </p:blipFill>
        <p:spPr>
          <a:xfrm>
            <a:off x="6450426" y="2025366"/>
            <a:ext cx="4788505" cy="3751623"/>
          </a:xfrm>
          <a:prstGeom prst="rect">
            <a:avLst/>
          </a:prstGeom>
        </p:spPr>
      </p:pic>
      <p:sp>
        <p:nvSpPr>
          <p:cNvPr id="13" name="Freeform: Shape 12">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6344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00C6E-6BF5-54C6-10F3-FCFF2549F9F5}"/>
              </a:ext>
            </a:extLst>
          </p:cNvPr>
          <p:cNvSpPr>
            <a:spLocks noGrp="1"/>
          </p:cNvSpPr>
          <p:nvPr>
            <p:ph type="title"/>
          </p:nvPr>
        </p:nvSpPr>
        <p:spPr>
          <a:xfrm>
            <a:off x="1003254" y="169070"/>
            <a:ext cx="9810604" cy="1216024"/>
          </a:xfrm>
        </p:spPr>
        <p:txBody>
          <a:bodyPr/>
          <a:lstStyle/>
          <a:p>
            <a:r>
              <a:rPr lang="en-US">
                <a:ea typeface="Batang"/>
              </a:rPr>
              <a:t>Data examination: Attributes</a:t>
            </a:r>
            <a:endParaRPr lang="en-US"/>
          </a:p>
        </p:txBody>
      </p:sp>
      <p:sp>
        <p:nvSpPr>
          <p:cNvPr id="7" name="Content Placeholder 6">
            <a:extLst>
              <a:ext uri="{FF2B5EF4-FFF2-40B4-BE49-F238E27FC236}">
                <a16:creationId xmlns:a16="http://schemas.microsoft.com/office/drawing/2014/main" id="{F179A4EE-F38E-9C8B-0F54-E32E07AD7C7C}"/>
              </a:ext>
            </a:extLst>
          </p:cNvPr>
          <p:cNvSpPr>
            <a:spLocks noGrp="1"/>
          </p:cNvSpPr>
          <p:nvPr>
            <p:ph idx="1"/>
          </p:nvPr>
        </p:nvSpPr>
        <p:spPr>
          <a:xfrm>
            <a:off x="900485" y="1133809"/>
            <a:ext cx="9820630" cy="5020305"/>
          </a:xfrm>
        </p:spPr>
        <p:txBody>
          <a:bodyPr vert="horz" lIns="91440" tIns="45720" rIns="91440" bIns="45720" rtlCol="0" anchor="t">
            <a:normAutofit/>
          </a:bodyPr>
          <a:lstStyle/>
          <a:p>
            <a:r>
              <a:rPr lang="en-US">
                <a:ea typeface="Batang"/>
              </a:rPr>
              <a:t>We utilized 23 variables both metric and non-metric:</a:t>
            </a:r>
          </a:p>
          <a:p>
            <a:pPr marL="445770" lvl="1" indent="-171450">
              <a:buFont typeface="Arial"/>
              <a:buChar char="•"/>
            </a:pPr>
            <a:r>
              <a:rPr lang="en-US" sz="1400" b="1">
                <a:ea typeface="+mn-lt"/>
                <a:cs typeface="+mn-lt"/>
              </a:rPr>
              <a:t>Incidence Year:</a:t>
            </a:r>
            <a:r>
              <a:rPr lang="en-US" sz="1400">
                <a:solidFill>
                  <a:srgbClr val="0D0D0D"/>
                </a:solidFill>
                <a:ea typeface="+mn-lt"/>
                <a:cs typeface="+mn-lt"/>
              </a:rPr>
              <a:t> Year of diagnosis.</a:t>
            </a:r>
            <a:endParaRPr lang="en-US" sz="1400"/>
          </a:p>
          <a:p>
            <a:pPr marL="445770" lvl="1" indent="-171450">
              <a:buFont typeface="Arial"/>
              <a:buChar char="•"/>
            </a:pPr>
            <a:r>
              <a:rPr lang="en-US" sz="1400" b="1">
                <a:ea typeface="+mn-lt"/>
                <a:cs typeface="+mn-lt"/>
              </a:rPr>
              <a:t>Age at Diagnosis:</a:t>
            </a:r>
            <a:r>
              <a:rPr lang="en-US" sz="1400">
                <a:solidFill>
                  <a:srgbClr val="0D0D0D"/>
                </a:solidFill>
                <a:ea typeface="+mn-lt"/>
                <a:cs typeface="+mn-lt"/>
              </a:rPr>
              <a:t> Patient's age at diagnosis.</a:t>
            </a:r>
            <a:endParaRPr lang="en-US" sz="1400">
              <a:solidFill>
                <a:srgbClr val="000000"/>
              </a:solidFill>
              <a:ea typeface="+mn-lt"/>
              <a:cs typeface="+mn-lt"/>
            </a:endParaRPr>
          </a:p>
          <a:p>
            <a:pPr marL="445770" lvl="1" indent="-171450">
              <a:buFont typeface="Arial"/>
              <a:buChar char="•"/>
            </a:pPr>
            <a:r>
              <a:rPr lang="en-US" sz="1400" b="1">
                <a:solidFill>
                  <a:srgbClr val="FF0000"/>
                </a:solidFill>
                <a:ea typeface="+mn-lt"/>
                <a:cs typeface="+mn-lt"/>
              </a:rPr>
              <a:t>Vital Status: </a:t>
            </a:r>
            <a:r>
              <a:rPr lang="en-US" sz="1400" b="1">
                <a:solidFill>
                  <a:srgbClr val="0D0D0D"/>
                </a:solidFill>
                <a:ea typeface="+mn-lt"/>
                <a:cs typeface="+mn-lt"/>
              </a:rPr>
              <a:t>Patient's survival status after 5 years and interval since diagnosis and status.</a:t>
            </a:r>
            <a:endParaRPr lang="en-US" sz="1400">
              <a:solidFill>
                <a:srgbClr val="000000"/>
              </a:solidFill>
              <a:ea typeface="+mn-lt"/>
              <a:cs typeface="+mn-lt"/>
            </a:endParaRPr>
          </a:p>
          <a:p>
            <a:pPr marL="445770" lvl="1" indent="-171450">
              <a:buFont typeface="Arial"/>
              <a:buChar char="•"/>
            </a:pPr>
            <a:r>
              <a:rPr lang="en-US" sz="1400" b="1">
                <a:solidFill>
                  <a:schemeClr val="tx1"/>
                </a:solidFill>
                <a:ea typeface="+mn-lt"/>
                <a:cs typeface="+mn-lt"/>
              </a:rPr>
              <a:t>Vital Status Interval</a:t>
            </a:r>
            <a:r>
              <a:rPr lang="en-US" sz="1400" b="1">
                <a:ea typeface="+mn-lt"/>
                <a:cs typeface="+mn-lt"/>
              </a:rPr>
              <a:t>:</a:t>
            </a:r>
            <a:r>
              <a:rPr lang="en-US" sz="1400" b="1">
                <a:solidFill>
                  <a:srgbClr val="0D0D0D"/>
                </a:solidFill>
                <a:ea typeface="+mn-lt"/>
                <a:cs typeface="+mn-lt"/>
              </a:rPr>
              <a:t> </a:t>
            </a:r>
            <a:r>
              <a:rPr lang="en-US" sz="1400">
                <a:solidFill>
                  <a:srgbClr val="0D0D0D"/>
                </a:solidFill>
                <a:ea typeface="+mn-lt"/>
                <a:cs typeface="+mn-lt"/>
              </a:rPr>
              <a:t>Days from incidence date until</a:t>
            </a:r>
            <a:r>
              <a:rPr lang="en-US" sz="1400" b="1">
                <a:solidFill>
                  <a:srgbClr val="0D0D0D"/>
                </a:solidFill>
                <a:ea typeface="+mn-lt"/>
                <a:cs typeface="+mn-lt"/>
              </a:rPr>
              <a:t> p</a:t>
            </a:r>
            <a:r>
              <a:rPr lang="en-US" sz="1400">
                <a:solidFill>
                  <a:srgbClr val="0D0D0D"/>
                </a:solidFill>
                <a:ea typeface="+mn-lt"/>
                <a:cs typeface="+mn-lt"/>
              </a:rPr>
              <a:t>atient's survival status after 5 years.</a:t>
            </a:r>
            <a:endParaRPr lang="en-US" sz="1400"/>
          </a:p>
          <a:p>
            <a:pPr marL="445770" lvl="1" indent="-171450">
              <a:buFont typeface="Arial"/>
              <a:buChar char="•"/>
            </a:pPr>
            <a:r>
              <a:rPr lang="en-US" sz="1400" b="1">
                <a:ea typeface="+mn-lt"/>
                <a:cs typeface="+mn-lt"/>
              </a:rPr>
              <a:t>Laterality of the Tumor:</a:t>
            </a:r>
            <a:r>
              <a:rPr lang="en-US" sz="1400">
                <a:solidFill>
                  <a:srgbClr val="0D0D0D"/>
                </a:solidFill>
                <a:ea typeface="+mn-lt"/>
                <a:cs typeface="+mn-lt"/>
              </a:rPr>
              <a:t> Side of the breast affected by the tumor.</a:t>
            </a:r>
            <a:endParaRPr lang="en-US" sz="1400"/>
          </a:p>
          <a:p>
            <a:pPr marL="445770" lvl="1" indent="-171450">
              <a:buFont typeface="Arial"/>
              <a:buChar char="•"/>
            </a:pPr>
            <a:r>
              <a:rPr lang="en-US" sz="1400" b="1">
                <a:ea typeface="+mn-lt"/>
                <a:cs typeface="+mn-lt"/>
              </a:rPr>
              <a:t>Differentiation Grade:</a:t>
            </a:r>
            <a:r>
              <a:rPr lang="en-US" sz="1400">
                <a:solidFill>
                  <a:srgbClr val="0D0D0D"/>
                </a:solidFill>
                <a:ea typeface="+mn-lt"/>
                <a:cs typeface="+mn-lt"/>
              </a:rPr>
              <a:t> Tumor's differentiation level.</a:t>
            </a:r>
            <a:endParaRPr lang="en-US" sz="1400"/>
          </a:p>
          <a:p>
            <a:pPr marL="445770" lvl="1" indent="-171450">
              <a:buFont typeface="Arial"/>
              <a:buChar char="•"/>
            </a:pPr>
            <a:r>
              <a:rPr lang="en-US" sz="1400" b="1">
                <a:ea typeface="+mn-lt"/>
                <a:cs typeface="+mn-lt"/>
              </a:rPr>
              <a:t>Hormone Receptor Status:</a:t>
            </a:r>
            <a:r>
              <a:rPr lang="en-US" sz="1400">
                <a:solidFill>
                  <a:srgbClr val="0D0D0D"/>
                </a:solidFill>
                <a:ea typeface="+mn-lt"/>
                <a:cs typeface="+mn-lt"/>
              </a:rPr>
              <a:t> Presence of estrogen and progesterone receptors in the tumor.</a:t>
            </a:r>
            <a:endParaRPr lang="en-US" sz="1400"/>
          </a:p>
          <a:p>
            <a:pPr marL="445770" lvl="1" indent="-171450">
              <a:buFont typeface="Arial"/>
              <a:buChar char="•"/>
            </a:pPr>
            <a:r>
              <a:rPr lang="en-US" sz="1400" b="1">
                <a:ea typeface="+mn-lt"/>
                <a:cs typeface="+mn-lt"/>
              </a:rPr>
              <a:t>Nodes:</a:t>
            </a:r>
            <a:r>
              <a:rPr lang="en-US" sz="1400">
                <a:solidFill>
                  <a:srgbClr val="0D0D0D"/>
                </a:solidFill>
                <a:ea typeface="+mn-lt"/>
                <a:cs typeface="+mn-lt"/>
              </a:rPr>
              <a:t> Number of nodes investigated and number of positive nodes.</a:t>
            </a:r>
            <a:endParaRPr lang="en-US" sz="1400"/>
          </a:p>
          <a:p>
            <a:pPr marL="445770" lvl="1" indent="-171450">
              <a:buFont typeface="Arial"/>
              <a:buChar char="•"/>
            </a:pPr>
            <a:r>
              <a:rPr lang="en-US" sz="1400" b="1">
                <a:ea typeface="+mn-lt"/>
                <a:cs typeface="+mn-lt"/>
              </a:rPr>
              <a:t>Tumor Stage:</a:t>
            </a:r>
            <a:r>
              <a:rPr lang="en-US" sz="1400">
                <a:solidFill>
                  <a:srgbClr val="0D0D0D"/>
                </a:solidFill>
                <a:ea typeface="+mn-lt"/>
                <a:cs typeface="+mn-lt"/>
              </a:rPr>
              <a:t> Categorization of tumor size and extent.</a:t>
            </a:r>
            <a:endParaRPr lang="en-US" sz="1400"/>
          </a:p>
          <a:p>
            <a:pPr marL="445770" lvl="1" indent="-171450">
              <a:buFont typeface="Arial"/>
              <a:buChar char="•"/>
            </a:pPr>
            <a:r>
              <a:rPr lang="en-US" sz="1400" b="1">
                <a:ea typeface="+mn-lt"/>
                <a:cs typeface="+mn-lt"/>
              </a:rPr>
              <a:t>Her2 Protein Status:</a:t>
            </a:r>
            <a:r>
              <a:rPr lang="en-US" sz="1400">
                <a:solidFill>
                  <a:srgbClr val="0D0D0D"/>
                </a:solidFill>
                <a:ea typeface="+mn-lt"/>
                <a:cs typeface="+mn-lt"/>
              </a:rPr>
              <a:t> Presence of Her2 protein in the tumor.</a:t>
            </a:r>
            <a:endParaRPr lang="en-US" sz="1400"/>
          </a:p>
          <a:p>
            <a:pPr marL="445770" lvl="1" indent="-171450">
              <a:buFont typeface="Arial"/>
              <a:buChar char="•"/>
            </a:pPr>
            <a:r>
              <a:rPr lang="en-US" sz="1400" b="1">
                <a:ea typeface="+mn-lt"/>
                <a:cs typeface="+mn-lt"/>
              </a:rPr>
              <a:t>Multifocality:</a:t>
            </a:r>
            <a:r>
              <a:rPr lang="en-US" sz="1400">
                <a:solidFill>
                  <a:srgbClr val="0D0D0D"/>
                </a:solidFill>
                <a:ea typeface="+mn-lt"/>
                <a:cs typeface="+mn-lt"/>
              </a:rPr>
              <a:t> Presence of multiple tumors in the same breast area.</a:t>
            </a:r>
            <a:endParaRPr lang="en-US" sz="1400"/>
          </a:p>
          <a:p>
            <a:pPr marL="445770" lvl="1" indent="-171450">
              <a:buFont typeface="Arial"/>
              <a:buChar char="•"/>
            </a:pPr>
            <a:r>
              <a:rPr lang="en-US" sz="1400" b="1">
                <a:ea typeface="+mn-lt"/>
                <a:cs typeface="+mn-lt"/>
              </a:rPr>
              <a:t>Reconstruction and Dissection:</a:t>
            </a:r>
            <a:r>
              <a:rPr lang="en-US" sz="1400">
                <a:solidFill>
                  <a:srgbClr val="0D0D0D"/>
                </a:solidFill>
                <a:ea typeface="+mn-lt"/>
                <a:cs typeface="+mn-lt"/>
              </a:rPr>
              <a:t> Immediate reconstruction and axillary node dissection performed.</a:t>
            </a:r>
            <a:endParaRPr lang="en-US" sz="1400"/>
          </a:p>
          <a:p>
            <a:pPr marL="445770" lvl="1" indent="-171450">
              <a:buFont typeface="Arial"/>
              <a:buChar char="•"/>
            </a:pPr>
            <a:r>
              <a:rPr lang="en-US" sz="1400" b="1">
                <a:ea typeface="+mn-lt"/>
                <a:cs typeface="+mn-lt"/>
              </a:rPr>
              <a:t>Tumor Morphology:</a:t>
            </a:r>
            <a:r>
              <a:rPr lang="en-US" sz="1400">
                <a:solidFill>
                  <a:srgbClr val="0D0D0D"/>
                </a:solidFill>
                <a:ea typeface="+mn-lt"/>
                <a:cs typeface="+mn-lt"/>
              </a:rPr>
              <a:t> Classification of tumor morphology.</a:t>
            </a:r>
            <a:endParaRPr lang="en-US" sz="1400"/>
          </a:p>
          <a:p>
            <a:pPr marL="445770" lvl="1" indent="-171450">
              <a:buFont typeface="Arial"/>
              <a:buChar char="•"/>
            </a:pPr>
            <a:r>
              <a:rPr lang="en-US" sz="1400" b="1">
                <a:ea typeface="+mn-lt"/>
                <a:cs typeface="+mn-lt"/>
              </a:rPr>
              <a:t>Tumor Size:</a:t>
            </a:r>
            <a:r>
              <a:rPr lang="en-US" sz="1400">
                <a:solidFill>
                  <a:srgbClr val="0D0D0D"/>
                </a:solidFill>
                <a:ea typeface="+mn-lt"/>
                <a:cs typeface="+mn-lt"/>
              </a:rPr>
              <a:t> Pathological size of tumor.</a:t>
            </a:r>
            <a:endParaRPr lang="en-US" sz="1400"/>
          </a:p>
          <a:p>
            <a:pPr marL="445770" lvl="1" indent="-171450">
              <a:buFont typeface="Arial"/>
              <a:buChar char="•"/>
            </a:pPr>
            <a:r>
              <a:rPr lang="en-US" sz="1400" b="1">
                <a:ea typeface="+mn-lt"/>
                <a:cs typeface="+mn-lt"/>
              </a:rPr>
              <a:t>Surgery Type:</a:t>
            </a:r>
            <a:r>
              <a:rPr lang="en-US" sz="1400">
                <a:solidFill>
                  <a:srgbClr val="0D0D0D"/>
                </a:solidFill>
                <a:ea typeface="+mn-lt"/>
                <a:cs typeface="+mn-lt"/>
              </a:rPr>
              <a:t> Type of surgical procedure undergone.</a:t>
            </a:r>
            <a:endParaRPr lang="en-US" sz="1400"/>
          </a:p>
          <a:p>
            <a:pPr marL="445770" lvl="1" indent="-171450">
              <a:buFont typeface="Arial"/>
              <a:buChar char="•"/>
            </a:pPr>
            <a:r>
              <a:rPr lang="en-US" sz="1400" b="1">
                <a:ea typeface="+mn-lt"/>
                <a:cs typeface="+mn-lt"/>
              </a:rPr>
              <a:t>Treatment Modalities:</a:t>
            </a:r>
            <a:r>
              <a:rPr lang="en-US" sz="1400">
                <a:solidFill>
                  <a:srgbClr val="0D0D0D"/>
                </a:solidFill>
                <a:ea typeface="+mn-lt"/>
                <a:cs typeface="+mn-lt"/>
              </a:rPr>
              <a:t> Administration of chemotherapy, hormonal therapy, radiotherapy, and targeted therapy.</a:t>
            </a:r>
            <a:endParaRPr lang="en-US" sz="1400"/>
          </a:p>
        </p:txBody>
      </p:sp>
    </p:spTree>
    <p:extLst>
      <p:ext uri="{BB962C8B-B14F-4D97-AF65-F5344CB8AC3E}">
        <p14:creationId xmlns:p14="http://schemas.microsoft.com/office/powerpoint/2010/main" val="1356008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303D5-1F76-E8CE-2C3D-45E9726C0404}"/>
              </a:ext>
            </a:extLst>
          </p:cNvPr>
          <p:cNvSpPr>
            <a:spLocks noGrp="1"/>
          </p:cNvSpPr>
          <p:nvPr>
            <p:ph type="title"/>
          </p:nvPr>
        </p:nvSpPr>
        <p:spPr/>
        <p:txBody>
          <a:bodyPr/>
          <a:lstStyle/>
          <a:p>
            <a:r>
              <a:rPr lang="en-US">
                <a:ea typeface="Batang"/>
              </a:rPr>
              <a:t>Data examination: Metric variables</a:t>
            </a:r>
            <a:endParaRPr lang="en-US"/>
          </a:p>
        </p:txBody>
      </p:sp>
      <p:pic>
        <p:nvPicPr>
          <p:cNvPr id="4" name="Content Placeholder 3">
            <a:extLst>
              <a:ext uri="{FF2B5EF4-FFF2-40B4-BE49-F238E27FC236}">
                <a16:creationId xmlns:a16="http://schemas.microsoft.com/office/drawing/2014/main" id="{A31BD64E-247F-89C7-BDBC-BE18669DDA1F}"/>
              </a:ext>
            </a:extLst>
          </p:cNvPr>
          <p:cNvPicPr>
            <a:picLocks noGrp="1" noChangeAspect="1"/>
          </p:cNvPicPr>
          <p:nvPr>
            <p:ph idx="1"/>
          </p:nvPr>
        </p:nvPicPr>
        <p:blipFill>
          <a:blip r:embed="rId2"/>
          <a:stretch>
            <a:fillRect/>
          </a:stretch>
        </p:blipFill>
        <p:spPr>
          <a:xfrm>
            <a:off x="1050879" y="3035822"/>
            <a:ext cx="9810604" cy="2008356"/>
          </a:xfrm>
        </p:spPr>
      </p:pic>
    </p:spTree>
    <p:extLst>
      <p:ext uri="{BB962C8B-B14F-4D97-AF65-F5344CB8AC3E}">
        <p14:creationId xmlns:p14="http://schemas.microsoft.com/office/powerpoint/2010/main" val="3902767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94449-D9ED-3927-3804-5A853D48DF92}"/>
              </a:ext>
            </a:extLst>
          </p:cNvPr>
          <p:cNvSpPr>
            <a:spLocks noGrp="1"/>
          </p:cNvSpPr>
          <p:nvPr>
            <p:ph type="title"/>
          </p:nvPr>
        </p:nvSpPr>
        <p:spPr/>
        <p:txBody>
          <a:bodyPr/>
          <a:lstStyle/>
          <a:p>
            <a:r>
              <a:rPr lang="en-US">
                <a:ea typeface="Batang"/>
              </a:rPr>
              <a:t>Data examination: metric variables</a:t>
            </a:r>
            <a:endParaRPr lang="en-US"/>
          </a:p>
        </p:txBody>
      </p:sp>
      <p:pic>
        <p:nvPicPr>
          <p:cNvPr id="4" name="Content Placeholder 3">
            <a:extLst>
              <a:ext uri="{FF2B5EF4-FFF2-40B4-BE49-F238E27FC236}">
                <a16:creationId xmlns:a16="http://schemas.microsoft.com/office/drawing/2014/main" id="{34A78F50-396D-DDA6-18E9-0A0F7088DEF6}"/>
              </a:ext>
            </a:extLst>
          </p:cNvPr>
          <p:cNvPicPr>
            <a:picLocks noGrp="1" noChangeAspect="1"/>
          </p:cNvPicPr>
          <p:nvPr>
            <p:ph idx="1"/>
          </p:nvPr>
        </p:nvPicPr>
        <p:blipFill rotWithShape="1">
          <a:blip r:embed="rId2"/>
          <a:srcRect l="7379" r="9478" b="198"/>
          <a:stretch/>
        </p:blipFill>
        <p:spPr>
          <a:xfrm>
            <a:off x="757493" y="1974956"/>
            <a:ext cx="4550757" cy="4513493"/>
          </a:xfrm>
        </p:spPr>
      </p:pic>
      <p:pic>
        <p:nvPicPr>
          <p:cNvPr id="5" name="Picture 4" descr="A screenshot of a graph&#10;&#10;Description automatically generated">
            <a:extLst>
              <a:ext uri="{FF2B5EF4-FFF2-40B4-BE49-F238E27FC236}">
                <a16:creationId xmlns:a16="http://schemas.microsoft.com/office/drawing/2014/main" id="{72CDA389-F215-E7E8-C8FE-53B8009396D9}"/>
              </a:ext>
            </a:extLst>
          </p:cNvPr>
          <p:cNvPicPr>
            <a:picLocks noChangeAspect="1"/>
          </p:cNvPicPr>
          <p:nvPr/>
        </p:nvPicPr>
        <p:blipFill rotWithShape="1">
          <a:blip r:embed="rId3"/>
          <a:srcRect l="7773" r="9421" b="162"/>
          <a:stretch/>
        </p:blipFill>
        <p:spPr>
          <a:xfrm>
            <a:off x="5867339" y="1917496"/>
            <a:ext cx="4453218" cy="4485231"/>
          </a:xfrm>
          <a:prstGeom prst="rect">
            <a:avLst/>
          </a:prstGeom>
        </p:spPr>
      </p:pic>
    </p:spTree>
    <p:extLst>
      <p:ext uri="{BB962C8B-B14F-4D97-AF65-F5344CB8AC3E}">
        <p14:creationId xmlns:p14="http://schemas.microsoft.com/office/powerpoint/2010/main" val="3118355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775DA-7EB0-5014-B065-90F565D453B5}"/>
              </a:ext>
            </a:extLst>
          </p:cNvPr>
          <p:cNvSpPr>
            <a:spLocks noGrp="1"/>
          </p:cNvSpPr>
          <p:nvPr>
            <p:ph type="title"/>
          </p:nvPr>
        </p:nvSpPr>
        <p:spPr/>
        <p:txBody>
          <a:bodyPr/>
          <a:lstStyle/>
          <a:p>
            <a:r>
              <a:rPr lang="en-US">
                <a:ea typeface="Batang"/>
              </a:rPr>
              <a:t>Data examination: metric variables</a:t>
            </a:r>
            <a:endParaRPr lang="en-US"/>
          </a:p>
        </p:txBody>
      </p:sp>
      <p:pic>
        <p:nvPicPr>
          <p:cNvPr id="4" name="Content Placeholder 3">
            <a:extLst>
              <a:ext uri="{FF2B5EF4-FFF2-40B4-BE49-F238E27FC236}">
                <a16:creationId xmlns:a16="http://schemas.microsoft.com/office/drawing/2014/main" id="{CEB0CBD4-CA67-DB5C-61E2-CEBB69418E89}"/>
              </a:ext>
            </a:extLst>
          </p:cNvPr>
          <p:cNvPicPr>
            <a:picLocks noGrp="1" noChangeAspect="1"/>
          </p:cNvPicPr>
          <p:nvPr>
            <p:ph idx="1"/>
          </p:nvPr>
        </p:nvPicPr>
        <p:blipFill rotWithShape="1">
          <a:blip r:embed="rId2"/>
          <a:srcRect l="6199" t="-47" r="9569" b="127"/>
          <a:stretch/>
        </p:blipFill>
        <p:spPr>
          <a:xfrm>
            <a:off x="1230196" y="1820793"/>
            <a:ext cx="4330807" cy="4308231"/>
          </a:xfrm>
        </p:spPr>
      </p:pic>
      <p:pic>
        <p:nvPicPr>
          <p:cNvPr id="5" name="Picture 4" descr="A graph of a number of numbers and a number of numbers&#10;&#10;Description automatically generated">
            <a:extLst>
              <a:ext uri="{FF2B5EF4-FFF2-40B4-BE49-F238E27FC236}">
                <a16:creationId xmlns:a16="http://schemas.microsoft.com/office/drawing/2014/main" id="{8030D8D6-118B-5401-0871-C0454201B200}"/>
              </a:ext>
            </a:extLst>
          </p:cNvPr>
          <p:cNvPicPr>
            <a:picLocks noChangeAspect="1"/>
          </p:cNvPicPr>
          <p:nvPr/>
        </p:nvPicPr>
        <p:blipFill rotWithShape="1">
          <a:blip r:embed="rId3"/>
          <a:srcRect l="6131" r="10108" b="-162"/>
          <a:stretch/>
        </p:blipFill>
        <p:spPr>
          <a:xfrm>
            <a:off x="6081113" y="1819063"/>
            <a:ext cx="4309815" cy="4323231"/>
          </a:xfrm>
          <a:prstGeom prst="rect">
            <a:avLst/>
          </a:prstGeom>
        </p:spPr>
      </p:pic>
    </p:spTree>
    <p:extLst>
      <p:ext uri="{BB962C8B-B14F-4D97-AF65-F5344CB8AC3E}">
        <p14:creationId xmlns:p14="http://schemas.microsoft.com/office/powerpoint/2010/main" val="3673961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6C3B2-62F5-B548-BBE0-F0D40ABD3A09}"/>
              </a:ext>
            </a:extLst>
          </p:cNvPr>
          <p:cNvSpPr>
            <a:spLocks noGrp="1"/>
          </p:cNvSpPr>
          <p:nvPr>
            <p:ph type="title"/>
          </p:nvPr>
        </p:nvSpPr>
        <p:spPr/>
        <p:txBody>
          <a:bodyPr/>
          <a:lstStyle/>
          <a:p>
            <a:r>
              <a:rPr lang="en-US">
                <a:ea typeface="Batang"/>
              </a:rPr>
              <a:t>Data examination: metric variables</a:t>
            </a:r>
            <a:endParaRPr lang="en-US"/>
          </a:p>
        </p:txBody>
      </p:sp>
      <p:pic>
        <p:nvPicPr>
          <p:cNvPr id="4" name="Content Placeholder 3" descr="A screenshot of a graph&#10;&#10;Description automatically generated">
            <a:extLst>
              <a:ext uri="{FF2B5EF4-FFF2-40B4-BE49-F238E27FC236}">
                <a16:creationId xmlns:a16="http://schemas.microsoft.com/office/drawing/2014/main" id="{16438D42-0ED9-C1EF-4CB8-F05A4D9C0BDA}"/>
              </a:ext>
            </a:extLst>
          </p:cNvPr>
          <p:cNvPicPr>
            <a:picLocks noGrp="1" noChangeAspect="1"/>
          </p:cNvPicPr>
          <p:nvPr>
            <p:ph idx="1"/>
          </p:nvPr>
        </p:nvPicPr>
        <p:blipFill rotWithShape="1">
          <a:blip r:embed="rId2"/>
          <a:srcRect l="6460" r="9960" b="104"/>
          <a:stretch/>
        </p:blipFill>
        <p:spPr>
          <a:xfrm>
            <a:off x="1363980" y="2084145"/>
            <a:ext cx="4283772" cy="4241334"/>
          </a:xfrm>
        </p:spPr>
      </p:pic>
      <p:pic>
        <p:nvPicPr>
          <p:cNvPr id="5" name="Picture 4">
            <a:extLst>
              <a:ext uri="{FF2B5EF4-FFF2-40B4-BE49-F238E27FC236}">
                <a16:creationId xmlns:a16="http://schemas.microsoft.com/office/drawing/2014/main" id="{59BDCE25-4671-0028-3C9B-9CCB3EE48C28}"/>
              </a:ext>
            </a:extLst>
          </p:cNvPr>
          <p:cNvPicPr>
            <a:picLocks noChangeAspect="1"/>
          </p:cNvPicPr>
          <p:nvPr/>
        </p:nvPicPr>
        <p:blipFill rotWithShape="1">
          <a:blip r:embed="rId3"/>
          <a:srcRect l="6729" r="9421" b="-105"/>
          <a:stretch/>
        </p:blipFill>
        <p:spPr>
          <a:xfrm>
            <a:off x="6185501" y="2082415"/>
            <a:ext cx="4277756" cy="4243096"/>
          </a:xfrm>
          <a:prstGeom prst="rect">
            <a:avLst/>
          </a:prstGeom>
        </p:spPr>
      </p:pic>
    </p:spTree>
    <p:extLst>
      <p:ext uri="{BB962C8B-B14F-4D97-AF65-F5344CB8AC3E}">
        <p14:creationId xmlns:p14="http://schemas.microsoft.com/office/powerpoint/2010/main" val="2797415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8FF11-3FEB-C732-7654-FF0E46FEDC08}"/>
              </a:ext>
            </a:extLst>
          </p:cNvPr>
          <p:cNvSpPr>
            <a:spLocks noGrp="1"/>
          </p:cNvSpPr>
          <p:nvPr>
            <p:ph type="title"/>
          </p:nvPr>
        </p:nvSpPr>
        <p:spPr/>
        <p:txBody>
          <a:bodyPr>
            <a:normAutofit/>
          </a:bodyPr>
          <a:lstStyle/>
          <a:p>
            <a:r>
              <a:rPr lang="en-US">
                <a:ea typeface="Batang"/>
              </a:rPr>
              <a:t>Data examination: correlation matrix</a:t>
            </a:r>
            <a:endParaRPr lang="en-US"/>
          </a:p>
        </p:txBody>
      </p:sp>
      <p:pic>
        <p:nvPicPr>
          <p:cNvPr id="6" name="Content Placeholder 5">
            <a:extLst>
              <a:ext uri="{FF2B5EF4-FFF2-40B4-BE49-F238E27FC236}">
                <a16:creationId xmlns:a16="http://schemas.microsoft.com/office/drawing/2014/main" id="{55B51E50-7085-9B06-BA08-7E83C32D9EA6}"/>
              </a:ext>
            </a:extLst>
          </p:cNvPr>
          <p:cNvPicPr>
            <a:picLocks noGrp="1" noChangeAspect="1"/>
          </p:cNvPicPr>
          <p:nvPr>
            <p:ph idx="1"/>
          </p:nvPr>
        </p:nvPicPr>
        <p:blipFill>
          <a:blip r:embed="rId2"/>
          <a:stretch>
            <a:fillRect/>
          </a:stretch>
        </p:blipFill>
        <p:spPr>
          <a:xfrm>
            <a:off x="1050879" y="2192917"/>
            <a:ext cx="9810604" cy="3694166"/>
          </a:xfrm>
        </p:spPr>
      </p:pic>
    </p:spTree>
    <p:extLst>
      <p:ext uri="{BB962C8B-B14F-4D97-AF65-F5344CB8AC3E}">
        <p14:creationId xmlns:p14="http://schemas.microsoft.com/office/powerpoint/2010/main" val="2150416953"/>
      </p:ext>
    </p:extLst>
  </p:cSld>
  <p:clrMapOvr>
    <a:masterClrMapping/>
  </p:clrMapOvr>
</p:sld>
</file>

<file path=ppt/theme/theme1.xml><?xml version="1.0" encoding="utf-8"?>
<a:theme xmlns:a="http://schemas.openxmlformats.org/drawingml/2006/main" name="ArchiveVTI">
  <a:themeElements>
    <a:clrScheme name="Archive">
      <a:dk1>
        <a:sysClr val="windowText" lastClr="000000"/>
      </a:dk1>
      <a:lt1>
        <a:sysClr val="window" lastClr="FFFFFF"/>
      </a:lt1>
      <a:dk2>
        <a:srgbClr val="353B3D"/>
      </a:dk2>
      <a:lt2>
        <a:srgbClr val="EEECEA"/>
      </a:lt2>
      <a:accent1>
        <a:srgbClr val="A65E5E"/>
      </a:accent1>
      <a:accent2>
        <a:srgbClr val="9D6053"/>
      </a:accent2>
      <a:accent3>
        <a:srgbClr val="968274"/>
      </a:accent3>
      <a:accent4>
        <a:srgbClr val="878079"/>
      </a:accent4>
      <a:accent5>
        <a:srgbClr val="6C737A"/>
      </a:accent5>
      <a:accent6>
        <a:srgbClr val="697777"/>
      </a:accent6>
      <a:hlink>
        <a:srgbClr val="A25872"/>
      </a:hlink>
      <a:folHlink>
        <a:srgbClr val="667A7E"/>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27</Slides>
  <Notes>5</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ArchiveVTI</vt:lpstr>
      <vt:lpstr>Breast cancer fatality prediction</vt:lpstr>
      <vt:lpstr>Introduction &amp; Background</vt:lpstr>
      <vt:lpstr>Management Proposal</vt:lpstr>
      <vt:lpstr>Data examination: Attributes</vt:lpstr>
      <vt:lpstr>Data examination: Metric variables</vt:lpstr>
      <vt:lpstr>Data examination: metric variables</vt:lpstr>
      <vt:lpstr>Data examination: metric variables</vt:lpstr>
      <vt:lpstr>Data examination: metric variables</vt:lpstr>
      <vt:lpstr>Data examination: correlation matrix</vt:lpstr>
      <vt:lpstr>Data examination: non-metric variables</vt:lpstr>
      <vt:lpstr>Factor analysis</vt:lpstr>
      <vt:lpstr>Factor analysis</vt:lpstr>
      <vt:lpstr>Factor analysis</vt:lpstr>
      <vt:lpstr>Factor analysis</vt:lpstr>
      <vt:lpstr>Factor analysis</vt:lpstr>
      <vt:lpstr>logistic regression: Assumptions</vt:lpstr>
      <vt:lpstr>Logistic regression: Approach</vt:lpstr>
      <vt:lpstr>LOGISTIC REGRESSION: Stepwise Regression</vt:lpstr>
      <vt:lpstr>Logistic regression: Model results</vt:lpstr>
      <vt:lpstr>Logistic regression: Data Validation results</vt:lpstr>
      <vt:lpstr>Logistic regression: Assessing Overall Model Fit </vt:lpstr>
      <vt:lpstr>Logistic regression: Original Data Classification Crosstabulation</vt:lpstr>
      <vt:lpstr>Logistic regression: holdout Data Classification Crosstabulation</vt:lpstr>
      <vt:lpstr>Conclusion from the CLASSIFICATION CROSSTABULATION</vt:lpstr>
      <vt:lpstr>Summary &amp; Conclusion</vt:lpstr>
      <vt:lpstr>Policy Recommendations</vt:lpstr>
      <vt:lpstr> Discussion &amp;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fatality prediction</dc:title>
  <dc:creator>Ilse Super</dc:creator>
  <cp:revision>2</cp:revision>
  <dcterms:created xsi:type="dcterms:W3CDTF">2024-05-01T17:49:45Z</dcterms:created>
  <dcterms:modified xsi:type="dcterms:W3CDTF">2024-05-09T07:55:48Z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3fd474-4f3c-44ed-88fb-5cc4bd2471bf_Enabled">
    <vt:lpwstr>true</vt:lpwstr>
  </property>
  <property fmtid="{D5CDD505-2E9C-101B-9397-08002B2CF9AE}" pid="3" name="MSIP_Label_a73fd474-4f3c-44ed-88fb-5cc4bd2471bf_SetDate">
    <vt:lpwstr>2024-05-01T18:01:19Z</vt:lpwstr>
  </property>
  <property fmtid="{D5CDD505-2E9C-101B-9397-08002B2CF9AE}" pid="4" name="MSIP_Label_a73fd474-4f3c-44ed-88fb-5cc4bd2471bf_Method">
    <vt:lpwstr>Standard</vt:lpwstr>
  </property>
  <property fmtid="{D5CDD505-2E9C-101B-9397-08002B2CF9AE}" pid="5" name="MSIP_Label_a73fd474-4f3c-44ed-88fb-5cc4bd2471bf_Name">
    <vt:lpwstr>defa4170-0d19-0005-0004-bc88714345d2</vt:lpwstr>
  </property>
  <property fmtid="{D5CDD505-2E9C-101B-9397-08002B2CF9AE}" pid="6" name="MSIP_Label_a73fd474-4f3c-44ed-88fb-5cc4bd2471bf_SiteId">
    <vt:lpwstr>8d1a69ec-03b5-4345-ae21-dad112f5fb4f</vt:lpwstr>
  </property>
  <property fmtid="{D5CDD505-2E9C-101B-9397-08002B2CF9AE}" pid="7" name="MSIP_Label_a73fd474-4f3c-44ed-88fb-5cc4bd2471bf_ActionId">
    <vt:lpwstr>8b844385-4649-44d7-aa84-2a3a8d26126c</vt:lpwstr>
  </property>
  <property fmtid="{D5CDD505-2E9C-101B-9397-08002B2CF9AE}" pid="8" name="MSIP_Label_a73fd474-4f3c-44ed-88fb-5cc4bd2471bf_ContentBits">
    <vt:lpwstr>0</vt:lpwstr>
  </property>
</Properties>
</file>