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31"/>
  </p:notesMasterIdLst>
  <p:sldIdLst>
    <p:sldId id="300" r:id="rId2"/>
    <p:sldId id="284" r:id="rId3"/>
    <p:sldId id="282" r:id="rId4"/>
    <p:sldId id="302" r:id="rId5"/>
    <p:sldId id="306" r:id="rId6"/>
    <p:sldId id="321" r:id="rId7"/>
    <p:sldId id="310" r:id="rId8"/>
    <p:sldId id="314" r:id="rId9"/>
    <p:sldId id="312" r:id="rId10"/>
    <p:sldId id="318" r:id="rId11"/>
    <p:sldId id="313" r:id="rId12"/>
    <p:sldId id="315" r:id="rId13"/>
    <p:sldId id="319" r:id="rId14"/>
    <p:sldId id="316" r:id="rId15"/>
    <p:sldId id="320" r:id="rId16"/>
    <p:sldId id="322" r:id="rId17"/>
    <p:sldId id="323" r:id="rId18"/>
    <p:sldId id="324" r:id="rId19"/>
    <p:sldId id="325" r:id="rId20"/>
    <p:sldId id="326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</p:sldIdLst>
  <p:sldSz cx="24377650" cy="13716000"/>
  <p:notesSz cx="6858000" cy="9144000"/>
  <p:embeddedFontLst>
    <p:embeddedFont>
      <p:font typeface="Nunito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25863-16B1-4209-ABDB-33116F94CF84}">
  <a:tblStyle styleId="{42325863-16B1-4209-ABDB-33116F94CF84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DF6"/>
          </a:solidFill>
        </a:fill>
      </a:tcStyle>
    </a:wholeTbl>
    <a:band1H>
      <a:tcTxStyle/>
      <a:tcStyle>
        <a:tcBdr/>
        <a:fill>
          <a:solidFill>
            <a:srgbClr val="CBDA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A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3"/>
    <p:restoredTop sz="91460"/>
  </p:normalViewPr>
  <p:slideViewPr>
    <p:cSldViewPr snapToGrid="0" snapToObjects="1">
      <p:cViewPr varScale="1">
        <p:scale>
          <a:sx n="51" d="100"/>
          <a:sy n="51" d="100"/>
        </p:scale>
        <p:origin x="2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18416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49786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365474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483499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65181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95781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12916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39044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801999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25186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101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20842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24004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3726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33202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84358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430642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4914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62771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53139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379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99695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1916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22974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699134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4452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48585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25976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 rot="5400000">
            <a:off x="-16715229" y="-397359"/>
            <a:ext cx="24535151" cy="4304369"/>
            <a:chOff x="0" y="-156114"/>
            <a:chExt cx="24535151" cy="4304369"/>
          </a:xfrm>
        </p:grpSpPr>
        <p:sp>
          <p:nvSpPr>
            <p:cNvPr id="12" name="Google Shape;12;p2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fault">
  <p:cSld name="2_Defaul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 rot="10800000">
            <a:off x="-23443" y="10974733"/>
            <a:ext cx="24535152" cy="4304369"/>
            <a:chOff x="0" y="-156114"/>
            <a:chExt cx="24535151" cy="4304369"/>
          </a:xfrm>
        </p:grpSpPr>
        <p:sp>
          <p:nvSpPr>
            <p:cNvPr id="39" name="Google Shape;39;p3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734484" y="5733603"/>
            <a:ext cx="25045639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lvl="0"/>
            <a:r>
              <a:rPr lang="en-GB" sz="88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Crime Prediction using Deep Learning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10358" y="11428350"/>
            <a:ext cx="4965355" cy="57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May 21</a:t>
            </a:r>
            <a:r>
              <a:rPr lang="en-US" sz="3600" baseline="300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st</a:t>
            </a:r>
            <a:r>
              <a:rPr lang="en-US" sz="36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 2019</a:t>
            </a:r>
            <a:endParaRPr sz="3600" dirty="0">
              <a:solidFill>
                <a:schemeClr val="dk1"/>
              </a:solidFill>
              <a:latin typeface="Nunito"/>
              <a:ea typeface="+mn-ea"/>
              <a:cs typeface="+mn-cs"/>
              <a:sym typeface="Nunito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>
            <a:off x="0" y="-192504"/>
            <a:ext cx="24535152" cy="4304369"/>
            <a:chOff x="0" y="-156114"/>
            <a:chExt cx="24535151" cy="4304369"/>
          </a:xfrm>
        </p:grpSpPr>
        <p:sp>
          <p:nvSpPr>
            <p:cNvPr id="71" name="Google Shape;71;p4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670B51-95AC-4145-9B86-305BAD7BEF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4484" y="8691702"/>
          <a:ext cx="8366404" cy="19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3202">
                  <a:extLst>
                    <a:ext uri="{9D8B030D-6E8A-4147-A177-3AD203B41FA5}">
                      <a16:colId xmlns:a16="http://schemas.microsoft.com/office/drawing/2014/main" val="1885336411"/>
                    </a:ext>
                  </a:extLst>
                </a:gridCol>
                <a:gridCol w="4183202">
                  <a:extLst>
                    <a:ext uri="{9D8B030D-6E8A-4147-A177-3AD203B41FA5}">
                      <a16:colId xmlns:a16="http://schemas.microsoft.com/office/drawing/2014/main" val="3531398792"/>
                    </a:ext>
                  </a:extLst>
                </a:gridCol>
              </a:tblGrid>
              <a:tr h="97956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Nasir Khalid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65082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6631629"/>
                  </a:ext>
                </a:extLst>
              </a:tr>
              <a:tr h="97956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Yousif Khaireddin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63618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39916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74C53B-3EAD-6D4F-BEEB-8FC971864321}"/>
              </a:ext>
            </a:extLst>
          </p:cNvPr>
          <p:cNvSpPr txBox="1"/>
          <p:nvPr/>
        </p:nvSpPr>
        <p:spPr>
          <a:xfrm>
            <a:off x="-2660073" y="-63176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6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D6B70-5EA1-48C1-9CB6-09AA87FE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43" y="2347556"/>
            <a:ext cx="12849163" cy="90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247F7-BC7C-425F-9C8F-608D8535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707" y="2683981"/>
            <a:ext cx="9502338" cy="6422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FCE70-B418-4063-9D5C-02B9B1C8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605" y="2683982"/>
            <a:ext cx="9466060" cy="6422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AA8D8-270E-4015-80AE-55438DD01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903" y="8989827"/>
            <a:ext cx="5181844" cy="28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32515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to closest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to closest drinking fountain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A vector with a probability </a:t>
            </a:r>
            <a:br>
              <a:rPr lang="en-US" sz="4000" dirty="0"/>
            </a:br>
            <a:r>
              <a:rPr lang="en-US" sz="4000" dirty="0"/>
              <a:t>associated to each type of crime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4222369" y="9961463"/>
            <a:ext cx="648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Distribution of Crime Types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FE474-D658-4A86-A18E-C107727B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975" y="3754537"/>
            <a:ext cx="12425179" cy="62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7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478A-57DD-4096-957E-45705766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08" y="2389386"/>
            <a:ext cx="11392833" cy="92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7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08802-450E-40D2-910A-2DE4EB9E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25" y="3343392"/>
            <a:ext cx="10675387" cy="7029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36E0A-C070-4B9F-9EBF-A4B984642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853" y="3343392"/>
            <a:ext cx="10071430" cy="7029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790399" y="10921887"/>
            <a:ext cx="479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43%</a:t>
            </a:r>
          </a:p>
        </p:txBody>
      </p:sp>
    </p:spTree>
    <p:extLst>
      <p:ext uri="{BB962C8B-B14F-4D97-AF65-F5344CB8AC3E}">
        <p14:creationId xmlns:p14="http://schemas.microsoft.com/office/powerpoint/2010/main" val="171148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46165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43506-505E-4183-BEA9-7A74E9800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76"/>
          <a:stretch/>
        </p:blipFill>
        <p:spPr>
          <a:xfrm>
            <a:off x="1015359" y="3944116"/>
            <a:ext cx="10544877" cy="5729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2D5F3-B5F1-4B8A-A601-A037EF1C7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676"/>
          <a:stretch/>
        </p:blipFill>
        <p:spPr>
          <a:xfrm>
            <a:off x="12817416" y="3944114"/>
            <a:ext cx="10544877" cy="57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8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480007" y="8343531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New 26 column input vector</a:t>
            </a:r>
          </a:p>
        </p:txBody>
      </p:sp>
      <p:sp>
        <p:nvSpPr>
          <p:cNvPr id="7" name="Google Shape;181;p10">
            <a:extLst>
              <a:ext uri="{FF2B5EF4-FFF2-40B4-BE49-F238E27FC236}">
                <a16:creationId xmlns:a16="http://schemas.microsoft.com/office/drawing/2014/main" id="{5284F886-3E9D-B943-B34B-B1EA85F61A21}"/>
              </a:ext>
            </a:extLst>
          </p:cNvPr>
          <p:cNvSpPr txBox="1"/>
          <p:nvPr/>
        </p:nvSpPr>
        <p:spPr>
          <a:xfrm>
            <a:off x="1467853" y="3125123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One hot encoded Neighborhood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Probability of crime occurring</a:t>
            </a:r>
            <a:endParaRPr lang="en-GB" sz="4000" dirty="0"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3F47D3-97B5-8640-AABA-87CEEADB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691" y="5806363"/>
            <a:ext cx="12569512" cy="22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7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EBA0E-F2BF-1B43-8387-0A473C17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50" y="2842506"/>
            <a:ext cx="14709809" cy="83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1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790399" y="10921887"/>
            <a:ext cx="479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86%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DC368-958A-1C4D-9569-0B480E72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21" y="3268384"/>
            <a:ext cx="10477463" cy="7117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D8D627-8B5A-2741-9001-182A74A03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825" y="3268384"/>
            <a:ext cx="10613059" cy="71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7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46165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AAF0C-793C-B045-85CF-6A1C0DCDF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296" y="2549898"/>
            <a:ext cx="9969119" cy="90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8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10">
            <a:extLst>
              <a:ext uri="{FF2B5EF4-FFF2-40B4-BE49-F238E27FC236}">
                <a16:creationId xmlns:a16="http://schemas.microsoft.com/office/drawing/2014/main" id="{4E40BF90-783D-454D-8F2F-0E0416BD74F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Outline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133;p8">
            <a:extLst>
              <a:ext uri="{FF2B5EF4-FFF2-40B4-BE49-F238E27FC236}">
                <a16:creationId xmlns:a16="http://schemas.microsoft.com/office/drawing/2014/main" id="{153E9E46-39CA-C54D-89CB-9FF69DEA5DEC}"/>
              </a:ext>
            </a:extLst>
          </p:cNvPr>
          <p:cNvSpPr txBox="1"/>
          <p:nvPr/>
        </p:nvSpPr>
        <p:spPr>
          <a:xfrm>
            <a:off x="1467853" y="3152826"/>
            <a:ext cx="8927431" cy="6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Datasets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Data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Final Dataset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Networks Trained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References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5716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3.1 and 3.2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Google Shape;181;p10">
            <a:extLst>
              <a:ext uri="{FF2B5EF4-FFF2-40B4-BE49-F238E27FC236}">
                <a16:creationId xmlns:a16="http://schemas.microsoft.com/office/drawing/2014/main" id="{5284F886-3E9D-B943-B34B-B1EA85F61A21}"/>
              </a:ext>
            </a:extLst>
          </p:cNvPr>
          <p:cNvSpPr txBox="1"/>
          <p:nvPr/>
        </p:nvSpPr>
        <p:spPr>
          <a:xfrm>
            <a:off x="1467853" y="2724004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Minute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Drinking Fountain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Probability of crime occurring</a:t>
            </a:r>
            <a:endParaRPr lang="en-GB" sz="4000" dirty="0">
              <a:sym typeface="Nunito"/>
            </a:endParaRPr>
          </a:p>
        </p:txBody>
      </p:sp>
      <p:sp>
        <p:nvSpPr>
          <p:cNvPr id="8" name="Google Shape;181;p10">
            <a:extLst>
              <a:ext uri="{FF2B5EF4-FFF2-40B4-BE49-F238E27FC236}">
                <a16:creationId xmlns:a16="http://schemas.microsoft.com/office/drawing/2014/main" id="{6A66CDCF-C489-F244-A89B-3A5B6D0DCCC6}"/>
              </a:ext>
            </a:extLst>
          </p:cNvPr>
          <p:cNvSpPr txBox="1"/>
          <p:nvPr/>
        </p:nvSpPr>
        <p:spPr>
          <a:xfrm>
            <a:off x="12702781" y="2724004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Minute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Drinking Fountain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Google Trend Data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Probability of crime occurring</a:t>
            </a:r>
            <a:endParaRPr lang="en-GB" sz="4000" dirty="0">
              <a:sym typeface="Nuni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BCC888-8A66-4F4F-9125-1D9A869A3152}"/>
              </a:ext>
            </a:extLst>
          </p:cNvPr>
          <p:cNvCxnSpPr/>
          <p:nvPr/>
        </p:nvCxnSpPr>
        <p:spPr>
          <a:xfrm>
            <a:off x="11900368" y="2724004"/>
            <a:ext cx="0" cy="8651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D1A630-82CC-C344-8F58-049E8482FEB7}"/>
              </a:ext>
            </a:extLst>
          </p:cNvPr>
          <p:cNvSpPr txBox="1"/>
          <p:nvPr/>
        </p:nvSpPr>
        <p:spPr>
          <a:xfrm>
            <a:off x="6684110" y="4645151"/>
            <a:ext cx="3877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/>
                </a:solidFill>
                <a:latin typeface="Nunito"/>
              </a:rPr>
              <a:t>Network 3.1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195BF-6041-3547-979D-8F8EEC3217DB}"/>
              </a:ext>
            </a:extLst>
          </p:cNvPr>
          <p:cNvSpPr txBox="1"/>
          <p:nvPr/>
        </p:nvSpPr>
        <p:spPr>
          <a:xfrm>
            <a:off x="19258240" y="4645152"/>
            <a:ext cx="3877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/>
                </a:solidFill>
                <a:latin typeface="Nunito"/>
              </a:rPr>
              <a:t>Network 3.2</a:t>
            </a:r>
          </a:p>
        </p:txBody>
      </p:sp>
    </p:spTree>
    <p:extLst>
      <p:ext uri="{BB962C8B-B14F-4D97-AF65-F5344CB8AC3E}">
        <p14:creationId xmlns:p14="http://schemas.microsoft.com/office/powerpoint/2010/main" val="426185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2062405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3.1 and 3.2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EBA0E-F2BF-1B43-8387-0A473C17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50" y="2842506"/>
            <a:ext cx="14709809" cy="83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44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3.1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424638" y="10932541"/>
            <a:ext cx="630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87.23 %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11E60-F38F-5847-8D4C-5046875A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27" y="2831309"/>
            <a:ext cx="11004563" cy="7329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8A12B-295D-1344-BBD5-E9C012FD8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690" y="2707687"/>
            <a:ext cx="11045952" cy="78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46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3.2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424638" y="10932541"/>
            <a:ext cx="630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84.69 %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8400E2-3A37-3C4D-8CC8-570B44A1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40" y="2950106"/>
            <a:ext cx="10663403" cy="7348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937AFE-1977-B040-AA0E-2810C05EE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834" y="2767226"/>
            <a:ext cx="10718165" cy="76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1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178110" y="7154446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Sample labels vector</a:t>
            </a:r>
          </a:p>
        </p:txBody>
      </p:sp>
      <p:sp>
        <p:nvSpPr>
          <p:cNvPr id="7" name="Google Shape;181;p10">
            <a:extLst>
              <a:ext uri="{FF2B5EF4-FFF2-40B4-BE49-F238E27FC236}">
                <a16:creationId xmlns:a16="http://schemas.microsoft.com/office/drawing/2014/main" id="{5284F886-3E9D-B943-B34B-B1EA85F61A21}"/>
              </a:ext>
            </a:extLst>
          </p:cNvPr>
          <p:cNvSpPr txBox="1"/>
          <p:nvPr/>
        </p:nvSpPr>
        <p:spPr>
          <a:xfrm>
            <a:off x="1467853" y="3125123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Neighborhoods that will have crime</a:t>
            </a:r>
            <a:endParaRPr lang="en-GB" sz="4000" dirty="0"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77691-04CE-EC43-9405-21863616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213" y="6244058"/>
            <a:ext cx="13157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2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2062405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EF7062-D282-6C4D-8635-05B54186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67" y="3117088"/>
            <a:ext cx="16406022" cy="73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12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314910" y="10752500"/>
            <a:ext cx="630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86.15 %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CAE2E-558A-E343-8BB3-E303ACE5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73" y="3069141"/>
            <a:ext cx="10992611" cy="7054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5D802A-FF35-044C-86C4-BC23E04FA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6984" y="2930715"/>
            <a:ext cx="10613026" cy="73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03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D512E-62EE-F54B-8E69-63209C529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853" y="5156200"/>
            <a:ext cx="21031937" cy="32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48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Google Shape;181;p10">
            <a:extLst>
              <a:ext uri="{FF2B5EF4-FFF2-40B4-BE49-F238E27FC236}">
                <a16:creationId xmlns:a16="http://schemas.microsoft.com/office/drawing/2014/main" id="{B4FACFD8-6D21-D740-BC8F-C80ED49A948B}"/>
              </a:ext>
            </a:extLst>
          </p:cNvPr>
          <p:cNvSpPr txBox="1"/>
          <p:nvPr/>
        </p:nvSpPr>
        <p:spPr>
          <a:xfrm>
            <a:off x="1467853" y="3417300"/>
            <a:ext cx="21380424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685800" indent="-685800">
              <a:buFontTx/>
              <a:buChar char="-"/>
            </a:pPr>
            <a: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Using one network alone is not enough</a:t>
            </a:r>
          </a:p>
          <a:p>
            <a:pPr marL="685800" indent="-685800">
              <a:buFontTx/>
              <a:buChar char="-"/>
            </a:pPr>
            <a:endParaRPr lang="en-GB" sz="54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Using multiple different networks in conjunction to predict different attributes is key.</a:t>
            </a:r>
          </a:p>
          <a:p>
            <a:pPr marL="685800" indent="-685800">
              <a:buFontTx/>
              <a:buChar char="-"/>
            </a:pPr>
            <a:endParaRPr lang="en-GB" sz="54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Network 2 and 4 together can be used to predict where crime will happen and what type of crime it will be </a:t>
            </a:r>
          </a:p>
        </p:txBody>
      </p:sp>
    </p:spTree>
    <p:extLst>
      <p:ext uri="{BB962C8B-B14F-4D97-AF65-F5344CB8AC3E}">
        <p14:creationId xmlns:p14="http://schemas.microsoft.com/office/powerpoint/2010/main" val="1339986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References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Google Shape;181;p10">
            <a:extLst>
              <a:ext uri="{FF2B5EF4-FFF2-40B4-BE49-F238E27FC236}">
                <a16:creationId xmlns:a16="http://schemas.microsoft.com/office/drawing/2014/main" id="{DD1EC4B0-E464-CD44-8D9C-C0A7F8A01745}"/>
              </a:ext>
            </a:extLst>
          </p:cNvPr>
          <p:cNvSpPr txBox="1"/>
          <p:nvPr/>
        </p:nvSpPr>
        <p:spPr>
          <a:xfrm>
            <a:off x="1467853" y="3124692"/>
            <a:ext cx="22635731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4400" dirty="0">
                <a:solidFill>
                  <a:schemeClr val="dk1"/>
                </a:solidFill>
                <a:latin typeface="Nunito"/>
              </a:rPr>
              <a:t>[1] P. Carlen, Women, Crime and Poverty. Open University Press, 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dec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 1988.</a:t>
            </a:r>
          </a:p>
          <a:p>
            <a:endParaRPr lang="en-US" sz="4400" dirty="0">
              <a:solidFill>
                <a:schemeClr val="dk1"/>
              </a:solidFill>
              <a:latin typeface="Nunito"/>
            </a:endParaRPr>
          </a:p>
          <a:p>
            <a:r>
              <a:rPr lang="en-US" sz="4400" dirty="0">
                <a:solidFill>
                  <a:schemeClr val="dk1"/>
                </a:solidFill>
                <a:latin typeface="Nunito"/>
              </a:rPr>
              <a:t>[2] "Google Trends vs Crimes in Vancouver | Kaggle", 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Kaggle.com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, 2019. [Online]. Available: https://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www.kaggle.com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/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wosaku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/google-trends-vs-crimes-in-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vancouver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. </a:t>
            </a:r>
          </a:p>
          <a:p>
            <a:endParaRPr lang="en-US" sz="4400" dirty="0">
              <a:solidFill>
                <a:schemeClr val="dk1"/>
              </a:solidFill>
              <a:latin typeface="Nunito"/>
            </a:endParaRPr>
          </a:p>
          <a:p>
            <a:r>
              <a:rPr lang="en-US" sz="4400" dirty="0">
                <a:solidFill>
                  <a:schemeClr val="dk1"/>
                </a:solidFill>
                <a:latin typeface="Nunito"/>
              </a:rPr>
              <a:t>[3] N. Khalid and Y. 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Khaireddin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, "ELE494-Project", GitHub, 2019. [Online]. Available: https://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github.com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/NasirKhalid24/ELE494-Project.</a:t>
            </a: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30814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342880"/>
            <a:ext cx="21380424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685800" indent="-685800">
              <a:buFontTx/>
              <a:buChar char="-"/>
            </a:pPr>
            <a: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Predicting crime is extremely costly and time consuming</a:t>
            </a:r>
          </a:p>
          <a:p>
            <a:pPr marL="685800" indent="-685800">
              <a:buFontTx/>
              <a:buChar char="-"/>
            </a:pPr>
            <a:endParaRPr lang="en-GB" sz="54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Crime is dependent on various </a:t>
            </a:r>
            <a:b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different factors such as weather, </a:t>
            </a:r>
            <a:b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location, social and economic factors [1]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GB" sz="6000" b="1" i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Objective</a:t>
            </a:r>
          </a:p>
          <a:p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GB" sz="5400" i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Developing a neural network that is capable of predicting within the city of Vancouver</a:t>
            </a: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01944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109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lang="en-US" sz="48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48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Vancouver Crime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/>
              <a:t>530652 crimes from </a:t>
            </a:r>
            <a:br>
              <a:rPr lang="en-GB" sz="4000" dirty="0"/>
            </a:br>
            <a:r>
              <a:rPr lang="en-GB" sz="4000" dirty="0"/>
              <a:t>2003 to 2017 detailing: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Type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Time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Location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endParaRPr lang="en-US" sz="4000" dirty="0">
              <a:sym typeface="Nunito"/>
            </a:endParaRPr>
          </a:p>
          <a:p>
            <a:r>
              <a:rPr lang="en-US" sz="4800" b="1" dirty="0">
                <a:solidFill>
                  <a:schemeClr val="dk2"/>
                </a:solidFill>
                <a:latin typeface="Nunito"/>
                <a:sym typeface="Nunito"/>
              </a:rPr>
              <a:t>Neighborhood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The latitude/longitude mapping of the center of each of the 22 neighborhood in Vancouver</a:t>
            </a:r>
          </a:p>
          <a:p>
            <a:pPr marL="685800" lvl="6">
              <a:buSzPct val="60000"/>
            </a:pPr>
            <a:endParaRPr lang="en-US" sz="4000" dirty="0">
              <a:sym typeface="Nunito"/>
            </a:endParaRPr>
          </a:p>
          <a:p>
            <a:endParaRPr lang="en-GB" sz="4000" dirty="0">
              <a:sym typeface="Nunito"/>
            </a:endParaRPr>
          </a:p>
          <a:p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Datasets Used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" name="Google Shape;181;p10">
            <a:extLst>
              <a:ext uri="{FF2B5EF4-FFF2-40B4-BE49-F238E27FC236}">
                <a16:creationId xmlns:a16="http://schemas.microsoft.com/office/drawing/2014/main" id="{4CAB95F7-4AD5-4D2B-8F46-18F2F56F8B8A}"/>
              </a:ext>
            </a:extLst>
          </p:cNvPr>
          <p:cNvSpPr txBox="1"/>
          <p:nvPr/>
        </p:nvSpPr>
        <p:spPr>
          <a:xfrm>
            <a:off x="12490452" y="2421887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sz="4000" dirty="0">
              <a:sym typeface="Nun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5D693-0E68-42D9-B9CC-DC1D71633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2752086"/>
            <a:ext cx="11123096" cy="7712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70AF15-0941-463F-B6BF-26585C0BAA79}"/>
              </a:ext>
            </a:extLst>
          </p:cNvPr>
          <p:cNvSpPr txBox="1"/>
          <p:nvPr/>
        </p:nvSpPr>
        <p:spPr>
          <a:xfrm>
            <a:off x="11887199" y="10532661"/>
            <a:ext cx="1294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Number of Crimes in Vancouver from 2003 – 2017</a:t>
            </a:r>
          </a:p>
        </p:txBody>
      </p:sp>
    </p:spTree>
    <p:extLst>
      <p:ext uri="{BB962C8B-B14F-4D97-AF65-F5344CB8AC3E}">
        <p14:creationId xmlns:p14="http://schemas.microsoft.com/office/powerpoint/2010/main" val="189395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8508</a:t>
            </a:r>
            <a:r>
              <a:rPr lang="en-GB" sz="4000" dirty="0"/>
              <a:t> locations at Vancouver  that contain graffiti</a:t>
            </a:r>
            <a:endParaRPr lang="en-US" sz="4000" dirty="0">
              <a:sym typeface="Nunito"/>
            </a:endParaRP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Water Fountains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241</a:t>
            </a:r>
            <a:r>
              <a:rPr lang="en-GB" sz="4000" dirty="0"/>
              <a:t> locations at Vancouver  that contain water fountains</a:t>
            </a:r>
            <a:endParaRPr lang="en-GB" sz="4000" dirty="0">
              <a:sym typeface="Nunito"/>
            </a:endParaRPr>
          </a:p>
          <a:p>
            <a:pPr lvl="0"/>
            <a:endParaRPr lang="en-US" sz="4800" dirty="0"/>
          </a:p>
          <a:p>
            <a:pPr lvl="0"/>
            <a:r>
              <a:rPr lang="en-US" sz="4800" b="1" dirty="0">
                <a:solidFill>
                  <a:srgbClr val="1B243B"/>
                </a:solidFill>
                <a:latin typeface="Nunito"/>
                <a:sym typeface="Nunito"/>
              </a:rPr>
              <a:t>Google “Crime” Trends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A normalized monthly value that describes the amount at which the word “crime” has been searched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Datasets Used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B5B40-5D0F-4794-988E-6254B27D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391" y="3856241"/>
            <a:ext cx="10820973" cy="6003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DE7396-0B82-41EE-B436-5D9536201E69}"/>
              </a:ext>
            </a:extLst>
          </p:cNvPr>
          <p:cNvSpPr txBox="1"/>
          <p:nvPr/>
        </p:nvSpPr>
        <p:spPr>
          <a:xfrm>
            <a:off x="13546735" y="9968459"/>
            <a:ext cx="10287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Crime Correlation with Google Trends [2] </a:t>
            </a:r>
          </a:p>
        </p:txBody>
      </p:sp>
    </p:spTree>
    <p:extLst>
      <p:ext uri="{BB962C8B-B14F-4D97-AF65-F5344CB8AC3E}">
        <p14:creationId xmlns:p14="http://schemas.microsoft.com/office/powerpoint/2010/main" val="235651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lang="en-GB" sz="5400" b="1" dirty="0">
              <a:solidFill>
                <a:srgbClr val="1B243B"/>
              </a:solidFill>
              <a:latin typeface="Nunito"/>
              <a:sym typeface="Nunito"/>
            </a:endParaRPr>
          </a:p>
          <a:p>
            <a:r>
              <a:rPr lang="en-GB" sz="5400" b="1" dirty="0">
                <a:solidFill>
                  <a:srgbClr val="1B243B"/>
                </a:solidFill>
                <a:latin typeface="Nunito"/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>
                <a:sym typeface="Nunito"/>
              </a:rPr>
              <a:t>Done through creating specific a program that takes each crime sample and cross checking all graffiti locations to obtain the closest one and its distance from the crime location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400" dirty="0">
              <a:sym typeface="Nunito"/>
            </a:endParaRPr>
          </a:p>
          <a:p>
            <a:pPr lvl="0"/>
            <a:endParaRPr lang="en-US" sz="4400" dirty="0">
              <a:sym typeface="Nunito"/>
            </a:endParaRPr>
          </a:p>
          <a:p>
            <a:r>
              <a:rPr lang="en-GB" sz="5400" b="1" dirty="0">
                <a:solidFill>
                  <a:srgbClr val="1B243B"/>
                </a:solidFill>
                <a:latin typeface="Nunito"/>
                <a:sym typeface="Nunito"/>
              </a:rPr>
              <a:t>Distance from water fountains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>
                <a:sym typeface="Nunito"/>
              </a:rPr>
              <a:t>Done through reusing the program created for graffiti locations</a:t>
            </a:r>
          </a:p>
          <a:p>
            <a:pPr lvl="0"/>
            <a:endParaRPr lang="en-US" sz="3200" dirty="0">
              <a:sym typeface="Nunito"/>
            </a:endParaRPr>
          </a:p>
          <a:p>
            <a:pPr lvl="0"/>
            <a:endParaRPr lang="en-GB" sz="36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Processing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181;p10">
            <a:extLst>
              <a:ext uri="{FF2B5EF4-FFF2-40B4-BE49-F238E27FC236}">
                <a16:creationId xmlns:a16="http://schemas.microsoft.com/office/drawing/2014/main" id="{63548251-3A28-40D3-A532-541B0D94B807}"/>
              </a:ext>
            </a:extLst>
          </p:cNvPr>
          <p:cNvSpPr txBox="1"/>
          <p:nvPr/>
        </p:nvSpPr>
        <p:spPr>
          <a:xfrm>
            <a:off x="12502482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lvl="0"/>
            <a:endParaRPr lang="en-US" sz="5400" b="1" dirty="0">
              <a:solidFill>
                <a:srgbClr val="1B243B"/>
              </a:solidFill>
              <a:latin typeface="Nunito"/>
              <a:sym typeface="Nunito"/>
            </a:endParaRPr>
          </a:p>
          <a:p>
            <a:pPr lvl="0"/>
            <a:r>
              <a:rPr lang="en-US" sz="4800" b="1" dirty="0">
                <a:solidFill>
                  <a:srgbClr val="1B243B"/>
                </a:solidFill>
                <a:latin typeface="Nunito"/>
                <a:sym typeface="Nunito"/>
              </a:rPr>
              <a:t>Google “Crime” Trends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000" dirty="0"/>
              <a:t>Creating a specific program that takes each crime sample and returns the crime index value of the previous month</a:t>
            </a: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20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r>
              <a:rPr lang="en-US" sz="5400" b="1" dirty="0">
                <a:solidFill>
                  <a:srgbClr val="1B243B"/>
                </a:solidFill>
                <a:latin typeface="Nunito"/>
                <a:sym typeface="Nunito"/>
              </a:rPr>
              <a:t>Up-Sampling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/>
              <a:t>To account for all days without crime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/>
              <a:t>Must be done in every neighbourhood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400" dirty="0"/>
          </a:p>
          <a:p>
            <a:pPr lvl="0"/>
            <a:endParaRPr lang="en-GB" sz="3600" dirty="0"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9441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Type of Crime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Year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Month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Day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Hour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Minute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Latitude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Longitude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Neighbourhood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Distance from nearest Graffiti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Distance from nearest Drinking Fountain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Google Trend Data for previous month</a:t>
            </a: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Final Dataset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5079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9" y="2695039"/>
            <a:ext cx="11226994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Difficulty in implementing RNNs or CNNs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All networks were regular feedforward networks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Water fountains and Graffiti locations provide some sense of special features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Previous Google trends provide some sense of temporal features 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Architectures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75B4D-D434-4848-97D8-2A562E34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334" y="3578382"/>
            <a:ext cx="9342837" cy="6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32515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One hot encoded Neighborhood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Number of crimes likely to occur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0: 0 – 1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1: 2 - 3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2: 4 - 5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3: Greater than 5 crimes 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95CEC-5063-40CC-A7E1-695E2708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566" y="3611630"/>
            <a:ext cx="11130413" cy="649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445847" y="10104369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Distribution of crime within the class ranges chosen</a:t>
            </a:r>
          </a:p>
        </p:txBody>
      </p:sp>
    </p:spTree>
    <p:extLst>
      <p:ext uri="{BB962C8B-B14F-4D97-AF65-F5344CB8AC3E}">
        <p14:creationId xmlns:p14="http://schemas.microsoft.com/office/powerpoint/2010/main" val="36005970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640</Words>
  <Application>Microsoft Macintosh PowerPoint</Application>
  <PresentationFormat>Custom</PresentationFormat>
  <Paragraphs>205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Nunito</vt:lpstr>
      <vt:lpstr>Arial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Yousef</dc:creator>
  <cp:lastModifiedBy>nasirmkhalid24@gmail.com</cp:lastModifiedBy>
  <cp:revision>81</cp:revision>
  <dcterms:modified xsi:type="dcterms:W3CDTF">2019-05-21T04:25:06Z</dcterms:modified>
</cp:coreProperties>
</file>