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Inter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6319599" y="2004060"/>
            <a:ext cx="7477601" cy="191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36"/>
              <a:buFont typeface="Inter"/>
              <a:buNone/>
            </a:pPr>
            <a:r>
              <a:rPr b="1" i="0" lang="en-US" sz="603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 </a:t>
            </a:r>
            <a:r>
              <a:rPr b="1" lang="en-US" sz="6036">
                <a:latin typeface="Inter"/>
                <a:ea typeface="Inter"/>
                <a:cs typeface="Inter"/>
                <a:sym typeface="Inter"/>
              </a:rPr>
              <a:t>Developer</a:t>
            </a:r>
            <a:r>
              <a:rPr b="1" i="0" lang="en-US" sz="603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Salary in 2024</a:t>
            </a:r>
            <a:endParaRPr b="0" i="0" sz="603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19599" y="4253746"/>
            <a:ext cx="7477601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Artificial Intelligence (AI) is a rapidly growing field, and the demand for skilled AI developers is soaring. This report explores the factors driving AI developer salaries in 2024, including experience, specialized skills, location, and education.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319599" y="5853351"/>
            <a:ext cx="355402" cy="355402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6674996" y="6198075"/>
            <a:ext cx="6093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y Nasir </a:t>
            </a:r>
            <a:r>
              <a:rPr b="1"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Mehmood (CSC-21F-097)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041199" y="1338925"/>
            <a:ext cx="11966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Factors Impacting AI Developer Salaries: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2037993" y="3355300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Experience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037993" y="3924657"/>
            <a:ext cx="3156347" cy="1999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more experience you have building AI systems, the more you can expect to earn. Your proven track record and related knowledge are valuable assets.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743932" y="3355300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Specialized Skills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5743932" y="3924657"/>
            <a:ext cx="3156347" cy="1999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Expertise in areas like deep learning or computer vision can lead to a higher paycheck. These skills are in high demand and there aren't many qualified people around.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9449872" y="3355300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Location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449872" y="3924657"/>
            <a:ext cx="3156347" cy="1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Where you work can affect your salary. Tech hubs usually offer more money than other places, but remember to consider the cost of living too.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038002" y="1565200"/>
            <a:ext cx="9196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 Developer Salary Trends: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037993" y="4850725"/>
            <a:ext cx="10554414" cy="44410"/>
          </a:xfrm>
          <a:prstGeom prst="roundRect">
            <a:avLst>
              <a:gd fmla="val 225151" name="adj"/>
            </a:avLst>
          </a:prstGeom>
          <a:solidFill>
            <a:srgbClr val="C0C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4598849" y="4225588"/>
            <a:ext cx="44400" cy="777600"/>
          </a:xfrm>
          <a:prstGeom prst="roundRect">
            <a:avLst>
              <a:gd fmla="val 16046" name="adj"/>
            </a:avLst>
          </a:prstGeom>
          <a:solidFill>
            <a:srgbClr val="C0C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371142" y="4600754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468297" y="4607897"/>
            <a:ext cx="153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3232309" y="3037165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2022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2260175" y="3517575"/>
            <a:ext cx="4721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Median base salary for AI engineers: $108,043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7292995" y="4850666"/>
            <a:ext cx="44410" cy="777597"/>
          </a:xfrm>
          <a:prstGeom prst="roundRect">
            <a:avLst>
              <a:gd fmla="val 225151" name="adj"/>
            </a:avLst>
          </a:prstGeom>
          <a:solidFill>
            <a:srgbClr val="C0C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065288" y="4600754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129103" y="4607900"/>
            <a:ext cx="209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5926455" y="585061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2023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4954310" y="6331029"/>
            <a:ext cx="4721781" cy="3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Projected job growth for AI engineers: 23%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9987141" y="4073188"/>
            <a:ext cx="44410" cy="777597"/>
          </a:xfrm>
          <a:prstGeom prst="roundRect">
            <a:avLst>
              <a:gd fmla="val 225151" name="adj"/>
            </a:avLst>
          </a:prstGeom>
          <a:solidFill>
            <a:srgbClr val="C0C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9759434" y="4600754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9828252" y="4607897"/>
            <a:ext cx="209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8620601" y="270390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2024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7648456" y="3184327"/>
            <a:ext cx="4721781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Median annual salary for AI engineers: $136,620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8005" y="1206575"/>
            <a:ext cx="11293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Salary by Experience Level: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2037993" y="3299817"/>
            <a:ext cx="5166122" cy="1273254"/>
          </a:xfrm>
          <a:prstGeom prst="roundRect">
            <a:avLst>
              <a:gd fmla="val 7853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2267783" y="3529608"/>
            <a:ext cx="297382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18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2-4 years (AI Engineer)</a:t>
            </a:r>
            <a:endParaRPr b="0" i="0" sz="18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2267783" y="4010025"/>
            <a:ext cx="4706541" cy="3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Median salary: $106,894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7426285" y="3299817"/>
            <a:ext cx="5166122" cy="1273254"/>
          </a:xfrm>
          <a:prstGeom prst="roundRect">
            <a:avLst>
              <a:gd fmla="val 7853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7656076" y="3529608"/>
            <a:ext cx="3879056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18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4.5-7 years (Lead AI Engineer)</a:t>
            </a:r>
            <a:endParaRPr b="0" i="0" sz="18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7656076" y="4010025"/>
            <a:ext cx="4706541" cy="3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Median salary: $128,396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2037993" y="4795242"/>
            <a:ext cx="5166122" cy="1273254"/>
          </a:xfrm>
          <a:prstGeom prst="roundRect">
            <a:avLst>
              <a:gd fmla="val 7853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2267783" y="5025033"/>
            <a:ext cx="4390906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18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5.8+ years (Principal ML Engineer)</a:t>
            </a:r>
            <a:endParaRPr b="0" i="0" sz="18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2267783" y="5505450"/>
            <a:ext cx="4706541" cy="3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Median salary: $145,503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7426285" y="4795242"/>
            <a:ext cx="5166122" cy="1273254"/>
          </a:xfrm>
          <a:prstGeom prst="roundRect">
            <a:avLst>
              <a:gd fmla="val 7853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656076" y="5025033"/>
            <a:ext cx="4658678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18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6.8+ years (VP of Machine Learning)</a:t>
            </a:r>
            <a:endParaRPr b="0" i="0" sz="18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7656076" y="5505450"/>
            <a:ext cx="4706541" cy="3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Median salary: $172,715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2114203" y="1974425"/>
            <a:ext cx="8881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AI Talent Landscape: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3721894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/>
          <p:nvPr/>
        </p:nvSpPr>
        <p:spPr>
          <a:xfrm>
            <a:off x="2037993" y="4499491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Job Growth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037993" y="4979908"/>
            <a:ext cx="3295888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23% projected growth for AI engineers by 2032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2" name="Google Shape;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137" y="3721894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/>
          <p:nvPr/>
        </p:nvSpPr>
        <p:spPr>
          <a:xfrm>
            <a:off x="5667137" y="4499491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Hiring Demand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667137" y="4979908"/>
            <a:ext cx="3296007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74% annual growth in hiring for AI specialists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6400" y="3721894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9296400" y="4398738"/>
            <a:ext cx="3696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Competitive Salaries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9296400" y="4979908"/>
            <a:ext cx="3296007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Median salary of $136,620 for AI engineers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2038004" y="1745075"/>
            <a:ext cx="9580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Advice for AI Beginners: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2037993" y="3562112"/>
            <a:ext cx="499800" cy="499800"/>
          </a:xfrm>
          <a:prstGeom prst="roundRect">
            <a:avLst>
              <a:gd fmla="val 35605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2135148" y="3569256"/>
            <a:ext cx="153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2760107" y="3562112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Develop Specialized Skills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2760107" y="4389715"/>
            <a:ext cx="2647950" cy="1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Focus on in-demand areas like deep learning and computer vision to boost your earning potential.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30228" y="356211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5703927" y="3569256"/>
            <a:ext cx="200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352342" y="3562112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Gain Relevant Experience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352342" y="4389715"/>
            <a:ext cx="2647950" cy="13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more experience you have building AI systems, the higher your salary can be.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9222462" y="356211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ADBF1"/>
          </a:solidFill>
          <a:ln cap="flat" cmpd="sng" w="9525">
            <a:solidFill>
              <a:srgbClr val="C0C1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9291280" y="3569256"/>
            <a:ext cx="209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Inter"/>
              <a:buNone/>
            </a:pPr>
            <a:r>
              <a:rPr b="1" i="0" lang="en-US" sz="2624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9944551" y="3215012"/>
            <a:ext cx="2648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Consider Education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9944601" y="4256479"/>
            <a:ext cx="26481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An advanced degree in AI or a related field can give you a slight salary boost.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Conclusion: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7" name="Google Shape;1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199" y="1962388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/>
          <p:nvPr/>
        </p:nvSpPr>
        <p:spPr>
          <a:xfrm>
            <a:off x="2277422" y="2184550"/>
            <a:ext cx="5282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Demand for AI Talent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2277428" y="2664976"/>
            <a:ext cx="7862173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demand for skilled AI developers is growing rapidly, with a projected job growth of 23% by 2032.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0" name="Google Shape;1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99" y="3739872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/>
          <p:nvPr/>
        </p:nvSpPr>
        <p:spPr>
          <a:xfrm>
            <a:off x="2277422" y="3962050"/>
            <a:ext cx="5688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Competitive Salaries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277428" y="4442460"/>
            <a:ext cx="7862173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AI developers can earn a median salary of $136,620, with higher pay for those with specialized skills and experience.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3" name="Google Shape;13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3199" y="5517356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Bright Future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2277428" y="6219944"/>
            <a:ext cx="7862173" cy="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future looks bright for AI developers, with ample opportunities and the potential for lucrative careers.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/>
          <p:nvPr/>
        </p:nvSpPr>
        <p:spPr>
          <a:xfrm>
            <a:off x="833199" y="3094077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74"/>
              <a:buFont typeface="Inter"/>
              <a:buNone/>
            </a:pPr>
            <a:r>
              <a:rPr b="1" i="0" lang="en-US" sz="4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About the Author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833199" y="412170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Inter"/>
              <a:buNone/>
            </a:pPr>
            <a:r>
              <a:rPr b="1" i="0" lang="en-US" sz="2187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Nasir Mehmood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833199" y="4802148"/>
            <a:ext cx="7477601" cy="3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Student of BSCS at Sindh Madressatul Islam University Karachi.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7" name="Google Shape;147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