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67" r:id="rId2"/>
    <p:sldId id="257" r:id="rId3"/>
    <p:sldId id="258" r:id="rId4"/>
    <p:sldId id="259" r:id="rId5"/>
    <p:sldId id="266" r:id="rId6"/>
    <p:sldId id="260" r:id="rId7"/>
    <p:sldId id="261" r:id="rId8"/>
    <p:sldId id="263" r:id="rId9"/>
    <p:sldId id="269" r:id="rId10"/>
    <p:sldId id="264" r:id="rId11"/>
    <p:sldId id="268" r:id="rId12"/>
    <p:sldId id="270"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B2esDRWSQ9wiiwoeEHYYGxz+d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irulla Duvvur" userId="ea6e2bc717913732" providerId="LiveId" clId="{C330E80E-2739-4B00-B637-A883742E03C0}"/>
    <pc:docChg chg="custSel modSld">
      <pc:chgData name="Nasirulla Duvvur" userId="ea6e2bc717913732" providerId="LiveId" clId="{C330E80E-2739-4B00-B637-A883742E03C0}" dt="2023-03-02T21:23:08.059" v="75" actId="27636"/>
      <pc:docMkLst>
        <pc:docMk/>
      </pc:docMkLst>
      <pc:sldChg chg="modSp mod">
        <pc:chgData name="Nasirulla Duvvur" userId="ea6e2bc717913732" providerId="LiveId" clId="{C330E80E-2739-4B00-B637-A883742E03C0}" dt="2023-03-02T21:23:08.059" v="75" actId="27636"/>
        <pc:sldMkLst>
          <pc:docMk/>
          <pc:sldMk cId="3450277160" sldId="268"/>
        </pc:sldMkLst>
        <pc:spChg chg="mod">
          <ac:chgData name="Nasirulla Duvvur" userId="ea6e2bc717913732" providerId="LiveId" clId="{C330E80E-2739-4B00-B637-A883742E03C0}" dt="2023-03-02T21:23:08.059" v="75" actId="27636"/>
          <ac:spMkLst>
            <pc:docMk/>
            <pc:sldMk cId="3450277160" sldId="268"/>
            <ac:spMk id="3" creationId="{E4E2CECC-5621-6FC7-2D84-B028F9AD00D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574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46903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29674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97258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02881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4647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6148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992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0299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475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876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390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203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446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819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endParaRPr lang="en-IN"/>
          </a:p>
        </p:txBody>
      </p:sp>
    </p:spTree>
    <p:extLst>
      <p:ext uri="{BB962C8B-B14F-4D97-AF65-F5344CB8AC3E}">
        <p14:creationId xmlns:p14="http://schemas.microsoft.com/office/powerpoint/2010/main" val="2139771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03466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mlg-ulb/creditcardfraud?resource=downloa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7097-A100-B366-98D7-EE0168D3D713}"/>
              </a:ext>
            </a:extLst>
          </p:cNvPr>
          <p:cNvSpPr>
            <a:spLocks noGrp="1"/>
          </p:cNvSpPr>
          <p:nvPr>
            <p:ph type="ctrTitle"/>
          </p:nvPr>
        </p:nvSpPr>
        <p:spPr>
          <a:xfrm>
            <a:off x="1507066" y="606175"/>
            <a:ext cx="7766937" cy="3444661"/>
          </a:xfrm>
        </p:spPr>
        <p:txBody>
          <a:bodyPr/>
          <a:lstStyle/>
          <a:p>
            <a:br>
              <a:rPr lang="en-US" sz="5400" dirty="0"/>
            </a:br>
            <a:endParaRPr lang="en-IN" dirty="0"/>
          </a:p>
        </p:txBody>
      </p:sp>
      <p:sp>
        <p:nvSpPr>
          <p:cNvPr id="3" name="Subtitle 2">
            <a:extLst>
              <a:ext uri="{FF2B5EF4-FFF2-40B4-BE49-F238E27FC236}">
                <a16:creationId xmlns:a16="http://schemas.microsoft.com/office/drawing/2014/main" id="{CD12C9BA-7C3F-269D-11EF-C6C57C7A85D1}"/>
              </a:ext>
            </a:extLst>
          </p:cNvPr>
          <p:cNvSpPr>
            <a:spLocks noGrp="1"/>
          </p:cNvSpPr>
          <p:nvPr>
            <p:ph type="subTitle" idx="1"/>
          </p:nvPr>
        </p:nvSpPr>
        <p:spPr>
          <a:xfrm>
            <a:off x="1003634" y="2643274"/>
            <a:ext cx="8356124" cy="1096899"/>
          </a:xfrm>
        </p:spPr>
        <p:txBody>
          <a:bodyPr>
            <a:normAutofit/>
          </a:bodyPr>
          <a:lstStyle/>
          <a:p>
            <a:r>
              <a:rPr lang="en-IN" sz="2800" b="1" dirty="0">
                <a:solidFill>
                  <a:schemeClr val="accent1"/>
                </a:solidFill>
                <a:latin typeface="Times New Roman" panose="02020603050405020304" pitchFamily="18" charset="0"/>
                <a:cs typeface="Times New Roman" panose="02020603050405020304" pitchFamily="18" charset="0"/>
              </a:rPr>
              <a:t>Credit Card fraud detection using Random Forest - An ML approach</a:t>
            </a:r>
          </a:p>
          <a:p>
            <a:endParaRPr lang="en-IN" sz="2800" b="1" dirty="0">
              <a:solidFill>
                <a:schemeClr val="accent1"/>
              </a:solidFill>
              <a:latin typeface="Times New Roman" panose="02020603050405020304" pitchFamily="18" charset="0"/>
              <a:cs typeface="Times New Roman" panose="02020603050405020304" pitchFamily="18" charset="0"/>
            </a:endParaRPr>
          </a:p>
          <a:p>
            <a:endParaRPr lang="en-IN" sz="2800" b="1"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E0033F-40E7-4B06-2FED-2EB4AFF5D9AC}"/>
              </a:ext>
            </a:extLst>
          </p:cNvPr>
          <p:cNvSpPr txBox="1"/>
          <p:nvPr/>
        </p:nvSpPr>
        <p:spPr>
          <a:xfrm>
            <a:off x="7846142" y="5407940"/>
            <a:ext cx="2074606" cy="369332"/>
          </a:xfrm>
          <a:prstGeom prst="rect">
            <a:avLst/>
          </a:prstGeom>
          <a:noFill/>
        </p:spPr>
        <p:txBody>
          <a:bodyPr wrap="square" rtlCol="0">
            <a:spAutoFit/>
          </a:bodyPr>
          <a:lstStyle/>
          <a:p>
            <a:r>
              <a:rPr lang="en-IN" sz="1800" b="1" dirty="0">
                <a:solidFill>
                  <a:schemeClr val="accent1"/>
                </a:solidFill>
                <a:latin typeface="Times New Roman" panose="02020603050405020304" pitchFamily="18" charset="0"/>
                <a:cs typeface="Times New Roman" panose="02020603050405020304" pitchFamily="18" charset="0"/>
              </a:rPr>
              <a:t>By Team 6</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74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dirty="0">
                <a:latin typeface="Times New Roman"/>
                <a:ea typeface="Times New Roman"/>
                <a:cs typeface="Times New Roman"/>
                <a:sym typeface="Times New Roman"/>
              </a:rPr>
              <a:t>DATA-SET</a:t>
            </a:r>
            <a:endParaRPr dirty="0"/>
          </a:p>
        </p:txBody>
      </p:sp>
      <p:sp>
        <p:nvSpPr>
          <p:cNvPr id="159" name="Google Shape;159;p9"/>
          <p:cNvSpPr txBox="1">
            <a:spLocks noGrp="1"/>
          </p:cNvSpPr>
          <p:nvPr>
            <p:ph idx="1"/>
          </p:nvPr>
        </p:nvSpPr>
        <p:spPr>
          <a:xfrm>
            <a:off x="421240" y="1930400"/>
            <a:ext cx="8852762" cy="4110962"/>
          </a:xfrm>
          <a:prstGeom prst="rect">
            <a:avLst/>
          </a:prstGeom>
          <a:noFill/>
          <a:ln>
            <a:noFill/>
          </a:ln>
        </p:spPr>
        <p:txBody>
          <a:bodyPr spcFirstLastPara="1" wrap="square" lIns="91425" tIns="45700" rIns="91425" bIns="45700" anchor="ctr" anchorCtr="0">
            <a:normAutofit/>
          </a:bodyPr>
          <a:lstStyle/>
          <a:p>
            <a:pPr lvl="0" algn="l" rtl="0">
              <a:spcBef>
                <a:spcPts val="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We’ve collected the dataset from Kaggle.</a:t>
            </a:r>
            <a:br>
              <a:rPr lang="en-US" dirty="0">
                <a:latin typeface="Times New Roman"/>
                <a:ea typeface="Times New Roman"/>
                <a:cs typeface="Times New Roman"/>
                <a:sym typeface="Times New Roman"/>
              </a:rPr>
            </a:br>
            <a:r>
              <a:rPr lang="en-US" u="sng" dirty="0">
                <a:solidFill>
                  <a:srgbClr val="83A4DE"/>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https://www.kaggle.com/datasets/mlg-ulb/creditcardfraud?resource=download</a:t>
            </a:r>
            <a:endParaRPr lang="en-US" dirty="0">
              <a:solidFill>
                <a:srgbClr val="83A4DE"/>
              </a:solidFill>
              <a:latin typeface="Times New Roman"/>
              <a:ea typeface="Times New Roman"/>
              <a:cs typeface="Times New Roman"/>
              <a:sym typeface="Times New Roman"/>
            </a:endParaRPr>
          </a:p>
          <a:p>
            <a:pPr marL="306000" lvl="0" indent="-306000" algn="l" rtl="0">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The data set consists of Time, User identities and sensitive features from V1 to V28,  Amount, and Class as columns.</a:t>
            </a:r>
            <a:endParaRPr lang="en-US" dirty="0"/>
          </a:p>
          <a:p>
            <a:pPr marL="306000" lvl="0" indent="-306000" algn="l" rtl="0">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Data set contains 284,808 records.(148MB)</a:t>
            </a:r>
            <a:endParaRPr lang="en-US" dirty="0"/>
          </a:p>
          <a:p>
            <a:pPr marL="0" lvl="0" indent="0" algn="l" rtl="0">
              <a:spcBef>
                <a:spcPts val="0"/>
              </a:spcBef>
              <a:spcAft>
                <a:spcPts val="0"/>
              </a:spcAft>
              <a:buSzPts val="165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BC11-63F5-23A4-6A59-3651AAE5AED5}"/>
              </a:ext>
            </a:extLst>
          </p:cNvPr>
          <p:cNvSpPr>
            <a:spLocks noGrp="1"/>
          </p:cNvSpPr>
          <p:nvPr>
            <p:ph type="title"/>
          </p:nvPr>
        </p:nvSpPr>
        <p:spPr>
          <a:xfrm>
            <a:off x="677334" y="609600"/>
            <a:ext cx="8596668" cy="808234"/>
          </a:xfrm>
        </p:spPr>
        <p:txBody>
          <a:bodyPr/>
          <a:lstStyle/>
          <a:p>
            <a:r>
              <a:rPr lang="en-IN" dirty="0">
                <a:latin typeface="Times New Roman" panose="02020603050405020304" pitchFamily="18" charset="0"/>
                <a:cs typeface="Times New Roman" panose="02020603050405020304" pitchFamily="18" charset="0"/>
              </a:rPr>
              <a:t>Infrastructure</a:t>
            </a:r>
          </a:p>
        </p:txBody>
      </p:sp>
      <p:sp>
        <p:nvSpPr>
          <p:cNvPr id="3" name="Content Placeholder 2">
            <a:extLst>
              <a:ext uri="{FF2B5EF4-FFF2-40B4-BE49-F238E27FC236}">
                <a16:creationId xmlns:a16="http://schemas.microsoft.com/office/drawing/2014/main" id="{E4E2CECC-5621-6FC7-2D84-B028F9AD00DE}"/>
              </a:ext>
            </a:extLst>
          </p:cNvPr>
          <p:cNvSpPr>
            <a:spLocks noGrp="1"/>
          </p:cNvSpPr>
          <p:nvPr>
            <p:ph idx="1"/>
          </p:nvPr>
        </p:nvSpPr>
        <p:spPr>
          <a:xfrm>
            <a:off x="451303" y="1770170"/>
            <a:ext cx="8596668" cy="4301857"/>
          </a:xfrm>
        </p:spPr>
        <p:txBody>
          <a:bodyPr>
            <a:normAutofit/>
          </a:bodyPr>
          <a:lstStyle/>
          <a:p>
            <a:pPr marL="342900" lvl="0" indent="-342900">
              <a:lnSpc>
                <a:spcPct val="107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Scikit-Learn: Machine Learning library, which provides ml algorithms, data pre-processing, model selection evaluation etc. </a:t>
            </a:r>
          </a:p>
          <a:p>
            <a:pPr marL="342900" lvl="0" indent="-342900">
              <a:lnSpc>
                <a:spcPct val="107000"/>
              </a:lnSpc>
              <a:spcAft>
                <a:spcPts val="800"/>
              </a:spcAft>
              <a:buFont typeface="Wingdings" panose="05000000000000000000" pitchFamily="2" charset="2"/>
              <a:buChar cha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Python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packages: NumPy for math functions, pandas for data framing etc and matplotlib and seaborn for visualizing.</a:t>
            </a:r>
          </a:p>
          <a:p>
            <a:pPr marL="342900" lvl="0" indent="-342900">
              <a:lnSpc>
                <a:spcPct val="107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OS : Windows 8 and above (will be using windows 11)</a:t>
            </a:r>
          </a:p>
          <a:p>
            <a:pPr marL="342900" lvl="0" indent="-342900">
              <a:lnSpc>
                <a:spcPct val="107000"/>
              </a:lnSpc>
              <a:spcAft>
                <a:spcPts val="800"/>
              </a:spcAft>
              <a:buFont typeface="Wingdings" panose="05000000000000000000" pitchFamily="2" charset="2"/>
              <a:buChar char=""/>
              <a:tabLst>
                <a:tab pos="457200" algn="l"/>
              </a:tabLst>
            </a:pPr>
            <a:r>
              <a:rPr lang="en-IN" sz="1800">
                <a:effectLst/>
                <a:latin typeface="Times New Roman" panose="02020603050405020304" pitchFamily="18" charset="0"/>
                <a:ea typeface="Calibri" panose="020F0502020204030204" pitchFamily="34" charset="0"/>
                <a:cs typeface="Times New Roman" panose="02020603050405020304" pitchFamily="18" charset="0"/>
              </a:rPr>
              <a:t>GPU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Random forest does not support GPU acceleration ( need to use third party implementations services if required.)</a:t>
            </a:r>
          </a:p>
          <a:p>
            <a:pPr marL="342900" lvl="0" indent="-342900">
              <a:lnSpc>
                <a:spcPct val="107000"/>
              </a:lnSpc>
              <a:spcAft>
                <a:spcPts val="800"/>
              </a:spcAft>
              <a:buFont typeface="Wingdings" panose="05000000000000000000" pitchFamily="2" charset="2"/>
              <a:buChar cha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Version Control: Git, </a:t>
            </a:r>
            <a:r>
              <a:rPr lang="en-IN" dirty="0" err="1">
                <a:latin typeface="Times New Roman" panose="02020603050405020304" pitchFamily="18" charset="0"/>
                <a:ea typeface="Calibri" panose="020F0502020204030204" pitchFamily="34" charset="0"/>
                <a:cs typeface="Times New Roman" panose="02020603050405020304" pitchFamily="18" charset="0"/>
              </a:rPr>
              <a:t>Github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Notebook for Analysis, model building and visualization.</a:t>
            </a:r>
          </a:p>
          <a:p>
            <a:endParaRPr lang="en-IN" dirty="0"/>
          </a:p>
        </p:txBody>
      </p:sp>
    </p:spTree>
    <p:extLst>
      <p:ext uri="{BB962C8B-B14F-4D97-AF65-F5344CB8AC3E}">
        <p14:creationId xmlns:p14="http://schemas.microsoft.com/office/powerpoint/2010/main" val="345027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A56F-F513-9522-F988-A185573BA8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548AF79-C284-0938-5D66-5B6BD444BA96}"/>
              </a:ext>
            </a:extLst>
          </p:cNvPr>
          <p:cNvSpPr>
            <a:spLocks noGrp="1"/>
          </p:cNvSpPr>
          <p:nvPr>
            <p:ph idx="1"/>
          </p:nvPr>
        </p:nvSpPr>
        <p:spPr/>
        <p:txBody>
          <a:bodyPr>
            <a:normAutofit/>
          </a:bodyPr>
          <a:lstStyle/>
          <a:p>
            <a:r>
              <a:rPr lang="en-IN" dirty="0"/>
              <a:t>[1] Sai Kiran, Jyoti Guru, Rishabh Kumar, Naveen Kumar, Deepak </a:t>
            </a:r>
            <a:r>
              <a:rPr lang="en-IN" dirty="0" err="1"/>
              <a:t>Katariya</a:t>
            </a:r>
            <a:r>
              <a:rPr lang="en-IN" dirty="0"/>
              <a:t>, and   Maheshwar Sharma. Credit card fraud detection using </a:t>
            </a:r>
            <a:r>
              <a:rPr lang="en-IN" dirty="0" err="1"/>
              <a:t>na¨ıve</a:t>
            </a:r>
            <a:r>
              <a:rPr lang="en-IN" dirty="0"/>
              <a:t> bayes model based and </a:t>
            </a:r>
            <a:r>
              <a:rPr lang="en-IN" dirty="0" err="1"/>
              <a:t>knn</a:t>
            </a:r>
            <a:r>
              <a:rPr lang="en-IN" dirty="0"/>
              <a:t> classifier. International Journal of Advance Research, Ideas and Innovations in </a:t>
            </a:r>
            <a:r>
              <a:rPr lang="en-IN" dirty="0" err="1"/>
              <a:t>Technoloy</a:t>
            </a:r>
            <a:r>
              <a:rPr lang="en-IN" dirty="0"/>
              <a:t>, 4(3):44, 2018.</a:t>
            </a:r>
          </a:p>
          <a:p>
            <a:r>
              <a:rPr lang="en-IN" dirty="0"/>
              <a:t>[2] Vaishnavi Nath </a:t>
            </a:r>
            <a:r>
              <a:rPr lang="en-IN" dirty="0" err="1"/>
              <a:t>Dornadula</a:t>
            </a:r>
            <a:r>
              <a:rPr lang="en-IN" dirty="0"/>
              <a:t> and Sa Geetha. Credit card fraud detection using machine learning algorithms. Procedia computer science, 165:631–641, 2019.</a:t>
            </a:r>
          </a:p>
          <a:p>
            <a:r>
              <a:rPr lang="en-IN" dirty="0"/>
              <a:t>[3] </a:t>
            </a:r>
            <a:r>
              <a:rPr lang="en-IN" dirty="0" err="1"/>
              <a:t>Admel</a:t>
            </a:r>
            <a:r>
              <a:rPr lang="en-IN" dirty="0"/>
              <a:t> </a:t>
            </a:r>
            <a:r>
              <a:rPr lang="en-IN" dirty="0" err="1"/>
              <a:t>Husejinovic</a:t>
            </a:r>
            <a:r>
              <a:rPr lang="en-IN" dirty="0"/>
              <a:t>. Credit card fraud detection using naive </a:t>
            </a:r>
            <a:r>
              <a:rPr lang="en-IN" dirty="0" err="1"/>
              <a:t>bayesian</a:t>
            </a:r>
            <a:r>
              <a:rPr lang="en-IN" dirty="0"/>
              <a:t> and c4. 5 decision tree classifiers. </a:t>
            </a:r>
            <a:r>
              <a:rPr lang="en-IN" dirty="0" err="1"/>
              <a:t>Husejinovic</a:t>
            </a:r>
            <a:r>
              <a:rPr lang="en-IN" dirty="0"/>
              <a:t>, A.(2020). Credit card fraud detection using naive Bayesian and C, 4:1–5, 2020.</a:t>
            </a:r>
            <a:endParaRPr lang="en-IN" dirty="0">
              <a:hlinkClick r:id="rId2"/>
            </a:endParaRPr>
          </a:p>
          <a:p>
            <a:r>
              <a:rPr lang="en-IN" dirty="0">
                <a:hlinkClick r:id="rId2"/>
              </a:rPr>
              <a:t>https://scikitlearn.org/stable/modules/generated/sklearn.ensemble.RandomForestClassifier.html</a:t>
            </a:r>
            <a:r>
              <a:rPr lang="en-IN" dirty="0"/>
              <a:t> </a:t>
            </a:r>
          </a:p>
        </p:txBody>
      </p:sp>
    </p:spTree>
    <p:extLst>
      <p:ext uri="{BB962C8B-B14F-4D97-AF65-F5344CB8AC3E}">
        <p14:creationId xmlns:p14="http://schemas.microsoft.com/office/powerpoint/2010/main" val="46493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INTRODUCTION</a:t>
            </a:r>
            <a:endParaRPr/>
          </a:p>
        </p:txBody>
      </p:sp>
      <p:sp>
        <p:nvSpPr>
          <p:cNvPr id="115" name="Google Shape;115;p2"/>
          <p:cNvSpPr txBox="1">
            <a:spLocks noGrp="1"/>
          </p:cNvSpPr>
          <p:nvPr>
            <p:ph sz="half" idx="1"/>
          </p:nvPr>
        </p:nvSpPr>
        <p:spPr>
          <a:xfrm>
            <a:off x="581193" y="2228003"/>
            <a:ext cx="6232562"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564"/>
              <a:buFont typeface="Wingdings" panose="05000000000000000000" pitchFamily="2" charset="2"/>
              <a:buChar char="q"/>
            </a:pPr>
            <a:r>
              <a:rPr lang="en-US" sz="1700" dirty="0">
                <a:latin typeface="Times New Roman"/>
                <a:ea typeface="Times New Roman"/>
                <a:cs typeface="Times New Roman"/>
                <a:sym typeface="Times New Roman"/>
              </a:rPr>
              <a:t>Credit card payments are the most common type of transaction, both in-store and online. Fraudsters target credit card details due to the increasing accessibility of e-commerce websites/platforms.</a:t>
            </a:r>
            <a:endParaRPr dirty="0"/>
          </a:p>
          <a:p>
            <a:pPr marL="306000" lvl="0" indent="-306000" algn="l" rtl="0">
              <a:spcBef>
                <a:spcPts val="940"/>
              </a:spcBef>
              <a:spcAft>
                <a:spcPts val="0"/>
              </a:spcAft>
              <a:buSzPts val="1564"/>
              <a:buFont typeface="Wingdings" panose="05000000000000000000" pitchFamily="2" charset="2"/>
              <a:buChar char="q"/>
            </a:pPr>
            <a:r>
              <a:rPr lang="en-US" sz="1700" dirty="0">
                <a:latin typeface="Times New Roman"/>
                <a:ea typeface="Times New Roman"/>
                <a:cs typeface="Times New Roman"/>
                <a:sym typeface="Times New Roman"/>
              </a:rPr>
              <a:t>More than 70% of financial frauds are banking/financial frauds, with unauthorized credit card payments being the highest category of fraud.</a:t>
            </a:r>
            <a:endParaRPr dirty="0"/>
          </a:p>
          <a:p>
            <a:pPr marL="306000" lvl="0" indent="-306000" algn="l" rtl="0">
              <a:spcBef>
                <a:spcPts val="940"/>
              </a:spcBef>
              <a:spcAft>
                <a:spcPts val="0"/>
              </a:spcAft>
              <a:buSzPts val="1564"/>
              <a:buFont typeface="Wingdings" panose="05000000000000000000" pitchFamily="2" charset="2"/>
              <a:buChar char="q"/>
            </a:pPr>
            <a:r>
              <a:rPr lang="en-US" sz="1700" dirty="0">
                <a:latin typeface="Times New Roman"/>
                <a:ea typeface="Times New Roman"/>
                <a:cs typeface="Times New Roman"/>
                <a:sym typeface="Times New Roman"/>
              </a:rPr>
              <a:t>In this project we focus on solving this problem with a fraud detection model.</a:t>
            </a:r>
            <a:endParaRPr dirty="0"/>
          </a:p>
          <a:p>
            <a:pPr marL="306000" lvl="0" indent="-306000" algn="l" rtl="0">
              <a:spcBef>
                <a:spcPts val="940"/>
              </a:spcBef>
              <a:spcAft>
                <a:spcPts val="0"/>
              </a:spcAft>
              <a:buSzPts val="1564"/>
              <a:buFont typeface="Wingdings" panose="05000000000000000000" pitchFamily="2" charset="2"/>
              <a:buChar char="q"/>
            </a:pPr>
            <a:r>
              <a:rPr lang="en-US" sz="1700" dirty="0">
                <a:latin typeface="Times New Roman"/>
                <a:ea typeface="Times New Roman"/>
                <a:cs typeface="Times New Roman"/>
                <a:sym typeface="Times New Roman"/>
              </a:rPr>
              <a:t>The frequency of fraud has increased due to the large amount of information generated by digitalization. If this data is not secured, fraudsters can easily access it.</a:t>
            </a:r>
            <a:endParaRPr dirty="0"/>
          </a:p>
        </p:txBody>
      </p:sp>
      <p:pic>
        <p:nvPicPr>
          <p:cNvPr id="116" name="Google Shape;116;p2"/>
          <p:cNvPicPr preferRelativeResize="0"/>
          <p:nvPr/>
        </p:nvPicPr>
        <p:blipFill rotWithShape="1">
          <a:blip r:embed="rId3">
            <a:alphaModFix/>
          </a:blip>
          <a:srcRect/>
          <a:stretch/>
        </p:blipFill>
        <p:spPr>
          <a:xfrm>
            <a:off x="7003294" y="2320471"/>
            <a:ext cx="4541415" cy="3036539"/>
          </a:xfrm>
          <a:prstGeom prst="rect">
            <a:avLst/>
          </a:prstGeom>
          <a:solidFill>
            <a:srgbClr val="FFFFFF"/>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MACHINE LEARNING APPROACH</a:t>
            </a:r>
            <a:endParaRPr/>
          </a:p>
        </p:txBody>
      </p:sp>
      <p:sp>
        <p:nvSpPr>
          <p:cNvPr id="122" name="Google Shape;122;p3"/>
          <p:cNvSpPr txBox="1">
            <a:spLocks noGrp="1"/>
          </p:cNvSpPr>
          <p:nvPr>
            <p:ph sz="half" idx="1"/>
          </p:nvPr>
        </p:nvSpPr>
        <p:spPr>
          <a:xfrm>
            <a:off x="326571" y="2228003"/>
            <a:ext cx="11284239"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Machine learning plays a critical role in credit card fraud detection by analyzing transaction data and identifying patterns that are indicative of fraudulent behavior.</a:t>
            </a:r>
            <a:endParaRPr dirty="0"/>
          </a:p>
          <a:p>
            <a:pPr marL="306000" lvl="0" indent="-306000" algn="l" rtl="0">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Here are some ways machine learning can be used in credit card fraud detection:-</a:t>
            </a: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a. Classification – Random Forest</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b. Anomaly detection</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c. Continuous Learning</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d. Risk Assessment</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e. Fraud Network Detection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dirty="0">
                <a:latin typeface="Times New Roman"/>
                <a:cs typeface="Times New Roman"/>
                <a:sym typeface="Times New Roman"/>
              </a:rPr>
              <a:t>Related work:</a:t>
            </a:r>
            <a:endParaRPr dirty="0"/>
          </a:p>
        </p:txBody>
      </p:sp>
      <p:graphicFrame>
        <p:nvGraphicFramePr>
          <p:cNvPr id="2" name="Table 2">
            <a:extLst>
              <a:ext uri="{FF2B5EF4-FFF2-40B4-BE49-F238E27FC236}">
                <a16:creationId xmlns:a16="http://schemas.microsoft.com/office/drawing/2014/main" id="{5D7B4ECA-F2F0-AA0B-C8EA-1A7027C3EBB9}"/>
              </a:ext>
            </a:extLst>
          </p:cNvPr>
          <p:cNvGraphicFramePr>
            <a:graphicFrameLocks noGrp="1"/>
          </p:cNvGraphicFramePr>
          <p:nvPr>
            <p:ph idx="1"/>
            <p:extLst>
              <p:ext uri="{D42A27DB-BD31-4B8C-83A1-F6EECF244321}">
                <p14:modId xmlns:p14="http://schemas.microsoft.com/office/powerpoint/2010/main" val="1054020334"/>
              </p:ext>
            </p:extLst>
          </p:nvPr>
        </p:nvGraphicFramePr>
        <p:xfrm>
          <a:off x="673772" y="2250040"/>
          <a:ext cx="9158486" cy="2538688"/>
        </p:xfrm>
        <a:graphic>
          <a:graphicData uri="http://schemas.openxmlformats.org/drawingml/2006/table">
            <a:tbl>
              <a:tblPr firstRow="1" bandRow="1">
                <a:tableStyleId>{5C22544A-7EE6-4342-B048-85BDC9FD1C3A}</a:tableStyleId>
              </a:tblPr>
              <a:tblGrid>
                <a:gridCol w="1926753">
                  <a:extLst>
                    <a:ext uri="{9D8B030D-6E8A-4147-A177-3AD203B41FA5}">
                      <a16:colId xmlns:a16="http://schemas.microsoft.com/office/drawing/2014/main" val="116471965"/>
                    </a:ext>
                  </a:extLst>
                </a:gridCol>
                <a:gridCol w="1773262">
                  <a:extLst>
                    <a:ext uri="{9D8B030D-6E8A-4147-A177-3AD203B41FA5}">
                      <a16:colId xmlns:a16="http://schemas.microsoft.com/office/drawing/2014/main" val="3229892378"/>
                    </a:ext>
                  </a:extLst>
                </a:gridCol>
                <a:gridCol w="2090696">
                  <a:extLst>
                    <a:ext uri="{9D8B030D-6E8A-4147-A177-3AD203B41FA5}">
                      <a16:colId xmlns:a16="http://schemas.microsoft.com/office/drawing/2014/main" val="518482732"/>
                    </a:ext>
                  </a:extLst>
                </a:gridCol>
                <a:gridCol w="3367775">
                  <a:extLst>
                    <a:ext uri="{9D8B030D-6E8A-4147-A177-3AD203B41FA5}">
                      <a16:colId xmlns:a16="http://schemas.microsoft.com/office/drawing/2014/main" val="2089431888"/>
                    </a:ext>
                  </a:extLst>
                </a:gridCol>
              </a:tblGrid>
              <a:tr h="647652">
                <a:tc>
                  <a:txBody>
                    <a:bodyPr/>
                    <a:lstStyle/>
                    <a:p>
                      <a:r>
                        <a:rPr lang="en-IN"/>
                        <a:t>Previous Work</a:t>
                      </a:r>
                      <a:endParaRPr lang="en-IN" dirty="0"/>
                    </a:p>
                  </a:txBody>
                  <a:tcPr/>
                </a:tc>
                <a:tc>
                  <a:txBody>
                    <a:bodyPr/>
                    <a:lstStyle/>
                    <a:p>
                      <a:r>
                        <a:rPr lang="en-IN" dirty="0"/>
                        <a:t>Highest Accuracy</a:t>
                      </a:r>
                    </a:p>
                  </a:txBody>
                  <a:tcPr/>
                </a:tc>
                <a:tc>
                  <a:txBody>
                    <a:bodyPr/>
                    <a:lstStyle/>
                    <a:p>
                      <a:r>
                        <a:rPr lang="en-IN" dirty="0"/>
                        <a:t> Imbalanced Data</a:t>
                      </a:r>
                    </a:p>
                  </a:txBody>
                  <a:tcPr/>
                </a:tc>
                <a:tc>
                  <a:txBody>
                    <a:bodyPr/>
                    <a:lstStyle/>
                    <a:p>
                      <a:r>
                        <a:rPr lang="en-IN" dirty="0"/>
                        <a:t>F1 score, recall, precision, speed</a:t>
                      </a:r>
                    </a:p>
                  </a:txBody>
                  <a:tcPr/>
                </a:tc>
                <a:extLst>
                  <a:ext uri="{0D108BD9-81ED-4DB2-BD59-A6C34878D82A}">
                    <a16:rowId xmlns:a16="http://schemas.microsoft.com/office/drawing/2014/main" val="2130431384"/>
                  </a:ext>
                </a:extLst>
              </a:tr>
              <a:tr h="375227">
                <a:tc>
                  <a:txBody>
                    <a:bodyPr/>
                    <a:lstStyle/>
                    <a:p>
                      <a:r>
                        <a:rPr lang="en-IN" dirty="0"/>
                        <a:t>[1]KNN</a:t>
                      </a:r>
                    </a:p>
                  </a:txBody>
                  <a:tcPr/>
                </a:tc>
                <a:tc>
                  <a:txBody>
                    <a:bodyPr/>
                    <a:lstStyle/>
                    <a:p>
                      <a:r>
                        <a:rPr lang="en-IN" dirty="0"/>
                        <a:t>No</a:t>
                      </a:r>
                    </a:p>
                  </a:txBody>
                  <a:tcPr/>
                </a:tc>
                <a:tc>
                  <a:txBody>
                    <a:bodyPr/>
                    <a:lstStyle/>
                    <a:p>
                      <a:r>
                        <a:rPr lang="en-IN" dirty="0"/>
                        <a:t>No</a:t>
                      </a:r>
                    </a:p>
                  </a:txBody>
                  <a:tcPr/>
                </a:tc>
                <a:tc>
                  <a:txBody>
                    <a:bodyPr/>
                    <a:lstStyle/>
                    <a:p>
                      <a:r>
                        <a:rPr lang="en-IN" dirty="0"/>
                        <a:t>Yes (less speed)</a:t>
                      </a:r>
                    </a:p>
                  </a:txBody>
                  <a:tcPr/>
                </a:tc>
                <a:extLst>
                  <a:ext uri="{0D108BD9-81ED-4DB2-BD59-A6C34878D82A}">
                    <a16:rowId xmlns:a16="http://schemas.microsoft.com/office/drawing/2014/main" val="3595308800"/>
                  </a:ext>
                </a:extLst>
              </a:tr>
              <a:tr h="375227">
                <a:tc>
                  <a:txBody>
                    <a:bodyPr/>
                    <a:lstStyle/>
                    <a:p>
                      <a:r>
                        <a:rPr lang="en-IN" dirty="0"/>
                        <a:t>[2]SVM</a:t>
                      </a:r>
                    </a:p>
                  </a:txBody>
                  <a:tcPr/>
                </a:tc>
                <a:tc>
                  <a:txBody>
                    <a:bodyPr/>
                    <a:lstStyle/>
                    <a:p>
                      <a:r>
                        <a:rPr lang="en-IN" dirty="0"/>
                        <a:t>No</a:t>
                      </a:r>
                    </a:p>
                  </a:txBody>
                  <a:tcPr/>
                </a:tc>
                <a:tc>
                  <a:txBody>
                    <a:bodyPr/>
                    <a:lstStyle/>
                    <a:p>
                      <a:r>
                        <a:rPr lang="en-IN" dirty="0"/>
                        <a:t>Yes</a:t>
                      </a:r>
                    </a:p>
                  </a:txBody>
                  <a:tcPr/>
                </a:tc>
                <a:tc>
                  <a:txBody>
                    <a:bodyPr/>
                    <a:lstStyle/>
                    <a:p>
                      <a:r>
                        <a:rPr lang="en-IN" dirty="0"/>
                        <a:t>Yes</a:t>
                      </a:r>
                    </a:p>
                  </a:txBody>
                  <a:tcPr/>
                </a:tc>
                <a:extLst>
                  <a:ext uri="{0D108BD9-81ED-4DB2-BD59-A6C34878D82A}">
                    <a16:rowId xmlns:a16="http://schemas.microsoft.com/office/drawing/2014/main" val="2188554606"/>
                  </a:ext>
                </a:extLst>
              </a:tr>
              <a:tr h="765355">
                <a:tc>
                  <a:txBody>
                    <a:bodyPr/>
                    <a:lstStyle/>
                    <a:p>
                      <a:r>
                        <a:rPr lang="en-IN" dirty="0"/>
                        <a:t>[3]Decision Tree</a:t>
                      </a:r>
                    </a:p>
                  </a:txBody>
                  <a:tcPr/>
                </a:tc>
                <a:tc>
                  <a:txBody>
                    <a:bodyPr/>
                    <a:lstStyle/>
                    <a:p>
                      <a:r>
                        <a:rPr lang="en-IN" dirty="0"/>
                        <a:t>No</a:t>
                      </a:r>
                    </a:p>
                  </a:txBody>
                  <a:tcPr/>
                </a:tc>
                <a:tc>
                  <a:txBody>
                    <a:bodyPr/>
                    <a:lstStyle/>
                    <a:p>
                      <a:r>
                        <a:rPr lang="en-IN" dirty="0"/>
                        <a:t>Yes</a:t>
                      </a:r>
                    </a:p>
                  </a:txBody>
                  <a:tcPr/>
                </a:tc>
                <a:tc>
                  <a:txBody>
                    <a:bodyPr/>
                    <a:lstStyle/>
                    <a:p>
                      <a:r>
                        <a:rPr lang="en-IN" dirty="0"/>
                        <a:t>No</a:t>
                      </a:r>
                    </a:p>
                  </a:txBody>
                  <a:tcPr/>
                </a:tc>
                <a:extLst>
                  <a:ext uri="{0D108BD9-81ED-4DB2-BD59-A6C34878D82A}">
                    <a16:rowId xmlns:a16="http://schemas.microsoft.com/office/drawing/2014/main" val="871005443"/>
                  </a:ext>
                </a:extLst>
              </a:tr>
              <a:tr h="375227">
                <a:tc>
                  <a:txBody>
                    <a:bodyPr/>
                    <a:lstStyle/>
                    <a:p>
                      <a:r>
                        <a:rPr lang="en-IN"/>
                        <a:t>Our model(RF)</a:t>
                      </a:r>
                      <a:endParaRPr lang="en-IN" dirty="0"/>
                    </a:p>
                  </a:txBody>
                  <a:tcPr/>
                </a:tc>
                <a:tc>
                  <a:txBody>
                    <a:bodyPr/>
                    <a:lstStyle/>
                    <a:p>
                      <a:r>
                        <a:rPr lang="en-IN" dirty="0"/>
                        <a:t>Yes</a:t>
                      </a:r>
                    </a:p>
                  </a:txBody>
                  <a:tcPr/>
                </a:tc>
                <a:tc>
                  <a:txBody>
                    <a:bodyPr/>
                    <a:lstStyle/>
                    <a:p>
                      <a:r>
                        <a:rPr lang="en-IN" dirty="0"/>
                        <a:t>Yes</a:t>
                      </a:r>
                    </a:p>
                  </a:txBody>
                  <a:tcPr/>
                </a:tc>
                <a:tc>
                  <a:txBody>
                    <a:bodyPr/>
                    <a:lstStyle/>
                    <a:p>
                      <a:r>
                        <a:rPr lang="en-IN" dirty="0"/>
                        <a:t>Yes</a:t>
                      </a:r>
                    </a:p>
                  </a:txBody>
                  <a:tcPr/>
                </a:tc>
                <a:extLst>
                  <a:ext uri="{0D108BD9-81ED-4DB2-BD59-A6C34878D82A}">
                    <a16:rowId xmlns:a16="http://schemas.microsoft.com/office/drawing/2014/main" val="140425066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BA3A-722F-D57B-E564-FF54FCCD4C64}"/>
              </a:ext>
            </a:extLst>
          </p:cNvPr>
          <p:cNvSpPr>
            <a:spLocks noGrp="1"/>
          </p:cNvSpPr>
          <p:nvPr>
            <p:ph type="title"/>
          </p:nvPr>
        </p:nvSpPr>
        <p:spPr/>
        <p:txBody>
          <a:bodyPr/>
          <a:lstStyle/>
          <a:p>
            <a:r>
              <a:rPr lang="en-IN" dirty="0"/>
              <a:t>Background - Credit Card fraud detection</a:t>
            </a:r>
          </a:p>
        </p:txBody>
      </p:sp>
      <p:sp>
        <p:nvSpPr>
          <p:cNvPr id="3" name="Content Placeholder 2">
            <a:extLst>
              <a:ext uri="{FF2B5EF4-FFF2-40B4-BE49-F238E27FC236}">
                <a16:creationId xmlns:a16="http://schemas.microsoft.com/office/drawing/2014/main" id="{D7AD793E-FBBE-9DE6-D998-487DF83CFF36}"/>
              </a:ext>
            </a:extLst>
          </p:cNvPr>
          <p:cNvSpPr>
            <a:spLocks noGrp="1"/>
          </p:cNvSpPr>
          <p:nvPr>
            <p:ph idx="1"/>
          </p:nvPr>
        </p:nvSpPr>
        <p:spPr/>
        <p:txBody>
          <a:bodyPr/>
          <a:lstStyle/>
          <a:p>
            <a:pPr marL="306000" lvl="0" indent="-306000" algn="l" rtl="0">
              <a:spcBef>
                <a:spcPts val="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Credit card fraud detection is a common application of machine learning where our goal is to detect fraudulent transactions in credit card transactions. </a:t>
            </a:r>
            <a:endParaRPr lang="en-US" dirty="0"/>
          </a:p>
          <a:p>
            <a:pPr marL="306000" lvl="0" indent="-306000" algn="l" rtl="0">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It is a critical problem for banks and financial institutions to prevent fraudulent activities and minimize financial losses.</a:t>
            </a:r>
            <a:endParaRPr lang="en-US" dirty="0"/>
          </a:p>
          <a:p>
            <a:pPr marL="306000" lvl="0" indent="-306000" algn="l" rtl="0">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The model is trained on a labeled dataset that contains both legitimate and fraudulent transactions, and it learns to distinguish between the two. We’re using Confusion Matrix to predict fraudulent transactions.</a:t>
            </a:r>
            <a:endParaRPr lang="en-US" dirty="0"/>
          </a:p>
          <a:p>
            <a:pPr marL="306000" lvl="0" indent="-306000" algn="l" rtl="0">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The performance of our credit card fraud detection model will be evaluated using metrics such as </a:t>
            </a:r>
            <a:r>
              <a:rPr lang="en-US" b="1" dirty="0">
                <a:latin typeface="Times New Roman"/>
                <a:ea typeface="Times New Roman"/>
                <a:cs typeface="Times New Roman"/>
                <a:sym typeface="Times New Roman"/>
              </a:rPr>
              <a:t>accuracy, precision, recall, F1 score, </a:t>
            </a:r>
            <a:r>
              <a:rPr lang="en-US" dirty="0">
                <a:latin typeface="Times New Roman"/>
                <a:ea typeface="Times New Roman"/>
                <a:cs typeface="Times New Roman"/>
                <a:sym typeface="Times New Roman"/>
              </a:rPr>
              <a:t>and </a:t>
            </a:r>
            <a:r>
              <a:rPr lang="en-US" b="1" dirty="0">
                <a:latin typeface="Times New Roman"/>
                <a:ea typeface="Times New Roman"/>
                <a:cs typeface="Times New Roman"/>
                <a:sym typeface="Times New Roman"/>
              </a:rPr>
              <a:t>Matthews correlation coefficient.</a:t>
            </a:r>
            <a:endParaRPr lang="en-US" b="1" dirty="0"/>
          </a:p>
          <a:p>
            <a:endParaRPr lang="en-IN" dirty="0"/>
          </a:p>
        </p:txBody>
      </p:sp>
    </p:spTree>
    <p:extLst>
      <p:ext uri="{BB962C8B-B14F-4D97-AF65-F5344CB8AC3E}">
        <p14:creationId xmlns:p14="http://schemas.microsoft.com/office/powerpoint/2010/main" val="75096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RANDOM FOREST ALGORITHM?</a:t>
            </a:r>
            <a:endParaRPr/>
          </a:p>
        </p:txBody>
      </p:sp>
      <p:sp>
        <p:nvSpPr>
          <p:cNvPr id="134" name="Google Shape;134;p5"/>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Wingdings" panose="05000000000000000000" pitchFamily="2" charset="2"/>
              <a:buChar char="q"/>
            </a:pPr>
            <a:r>
              <a:rPr lang="en-US" sz="1800" dirty="0">
                <a:latin typeface="Times New Roman"/>
                <a:ea typeface="Times New Roman"/>
                <a:cs typeface="Times New Roman"/>
                <a:sym typeface="Times New Roman"/>
              </a:rPr>
              <a:t>Random Forest is an ensemble machine learning algorithm that combines multiple decision trees to create a more accurate and robust model for classification and regression tasks.</a:t>
            </a:r>
            <a:endParaRPr dirty="0"/>
          </a:p>
          <a:p>
            <a:pPr marL="306000" lvl="0" indent="-306000" algn="l" rtl="0">
              <a:spcBef>
                <a:spcPts val="960"/>
              </a:spcBef>
              <a:spcAft>
                <a:spcPts val="0"/>
              </a:spcAft>
              <a:buSzPts val="1656"/>
              <a:buFont typeface="Wingdings" panose="05000000000000000000" pitchFamily="2" charset="2"/>
              <a:buChar char="q"/>
            </a:pPr>
            <a:r>
              <a:rPr lang="en-US" sz="1800" dirty="0">
                <a:latin typeface="Times New Roman"/>
                <a:ea typeface="Times New Roman"/>
                <a:cs typeface="Times New Roman"/>
                <a:sym typeface="Times New Roman"/>
              </a:rPr>
              <a:t>It constructs a collection of decision trees independently using bootstrap samples of the original data and selects a random subset of features to split at each node.</a:t>
            </a:r>
            <a:endParaRPr dirty="0">
              <a:latin typeface="Times New Roman"/>
              <a:ea typeface="Times New Roman"/>
              <a:cs typeface="Times New Roman"/>
              <a:sym typeface="Times New Roman"/>
            </a:endParaRPr>
          </a:p>
          <a:p>
            <a:pPr marL="306000" lvl="0" indent="-306000" algn="l" rtl="0">
              <a:spcBef>
                <a:spcPts val="960"/>
              </a:spcBef>
              <a:spcAft>
                <a:spcPts val="0"/>
              </a:spcAft>
              <a:buSzPts val="1656"/>
              <a:buFont typeface="Wingdings" panose="05000000000000000000" pitchFamily="2" charset="2"/>
              <a:buChar char="q"/>
            </a:pPr>
            <a:r>
              <a:rPr lang="en-US" sz="1800" dirty="0">
                <a:latin typeface="Times New Roman"/>
                <a:ea typeface="Times New Roman"/>
                <a:cs typeface="Times New Roman"/>
                <a:sym typeface="Times New Roman"/>
              </a:rPr>
              <a:t>The output of each decision tree is then aggregated to produce a final prediction using simple majority voting (in classification problems) or averaging (in regression problems).</a:t>
            </a:r>
            <a:endParaRPr dirty="0"/>
          </a:p>
          <a:p>
            <a:pPr marL="306000" lvl="0" indent="-306000" algn="l" rtl="0">
              <a:spcBef>
                <a:spcPts val="960"/>
              </a:spcBef>
              <a:spcAft>
                <a:spcPts val="0"/>
              </a:spcAft>
              <a:buSzPts val="1656"/>
              <a:buFont typeface="Wingdings" panose="05000000000000000000" pitchFamily="2" charset="2"/>
              <a:buChar char="q"/>
            </a:pPr>
            <a:r>
              <a:rPr lang="en-US" sz="1800" dirty="0">
                <a:latin typeface="Times New Roman"/>
                <a:ea typeface="Times New Roman"/>
                <a:cs typeface="Times New Roman"/>
                <a:sym typeface="Times New Roman"/>
              </a:rPr>
              <a:t>It is widely used in various real-world applications, such as finance, healthcare, and image recognition.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dirty="0">
                <a:latin typeface="Times New Roman"/>
                <a:ea typeface="Times New Roman"/>
                <a:cs typeface="Times New Roman"/>
                <a:sym typeface="Times New Roman"/>
              </a:rPr>
              <a:t>WHAT IS CLASSIFICATION AND RANDOM CLASSIFIER?</a:t>
            </a:r>
            <a:endParaRPr dirty="0"/>
          </a:p>
        </p:txBody>
      </p:sp>
      <p:sp>
        <p:nvSpPr>
          <p:cNvPr id="140" name="Google Shape;140;p6"/>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Classification is a type of supervised learning task in machine learning where the goal is to predict the category or class to which an input data point belongs.</a:t>
            </a:r>
            <a:endParaRPr dirty="0"/>
          </a:p>
          <a:p>
            <a:pPr marL="306000" lvl="0" indent="-306000" algn="l" rtl="0">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In classification, a machine learning model is trained using a labeled dataset, where each data point is associated with a class label. </a:t>
            </a:r>
            <a:endParaRPr dirty="0"/>
          </a:p>
          <a:p>
            <a:pPr marL="306000" lvl="0" indent="-306000" algn="l" rtl="0">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The model learns to identify patterns and relationships between the input features and the corresponding output labels. The trained model can then be used to predict the class of new, unseen data points.</a:t>
            </a:r>
            <a:endParaRPr dirty="0"/>
          </a:p>
          <a:p>
            <a:pPr marL="306000" lvl="0" indent="-306000" algn="l" rtl="0">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Random Forest Classifier is an implementation in machine learning which is used for classification tasks.</a:t>
            </a: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dirty="0">
                <a:latin typeface="Times New Roman"/>
                <a:ea typeface="Times New Roman"/>
                <a:cs typeface="Times New Roman"/>
                <a:sym typeface="Times New Roman"/>
              </a:rPr>
              <a:t>WHAT IS A CONFUSION MATRIX?</a:t>
            </a:r>
            <a:endParaRPr dirty="0"/>
          </a:p>
        </p:txBody>
      </p:sp>
      <p:sp>
        <p:nvSpPr>
          <p:cNvPr id="152" name="Google Shape;152;p8"/>
          <p:cNvSpPr txBox="1">
            <a:spLocks noGrp="1"/>
          </p:cNvSpPr>
          <p:nvPr>
            <p:ph sz="half" idx="1"/>
          </p:nvPr>
        </p:nvSpPr>
        <p:spPr>
          <a:xfrm>
            <a:off x="581193" y="1838633"/>
            <a:ext cx="6704510" cy="4945626"/>
          </a:xfrm>
          <a:prstGeom prst="rect">
            <a:avLst/>
          </a:prstGeom>
          <a:noFill/>
          <a:ln>
            <a:noFill/>
          </a:ln>
        </p:spPr>
        <p:txBody>
          <a:bodyPr spcFirstLastPara="1" wrap="square" lIns="91425" tIns="45700" rIns="91425" bIns="45700" anchor="ctr" anchorCtr="0">
            <a:normAutofit/>
          </a:bodyPr>
          <a:lstStyle/>
          <a:p>
            <a:pPr marL="306000" lvl="0" indent="-306000" algn="l" rtl="0">
              <a:lnSpc>
                <a:spcPct val="90000"/>
              </a:lnSpc>
              <a:spcBef>
                <a:spcPts val="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A confusion matrix is a table that summarizes the performance of a machine learning model on a test dataset. Using confusion matrix values, the classification metrics can be calculated.</a:t>
            </a:r>
            <a:endParaRPr dirty="0"/>
          </a:p>
          <a:p>
            <a:pPr marL="306000" lvl="0" indent="-306000" algn="l" rtl="0">
              <a:lnSpc>
                <a:spcPct val="90000"/>
              </a:lnSpc>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True Positive (TP): The number of transactions that are truly fraudulent and are correctly classified as fraudulent by the model.</a:t>
            </a:r>
            <a:endParaRPr dirty="0"/>
          </a:p>
          <a:p>
            <a:pPr marL="306000" lvl="0" indent="-306000" algn="l" rtl="0">
              <a:lnSpc>
                <a:spcPct val="90000"/>
              </a:lnSpc>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False Positive (FP): The number of transactions that are not fraudulent but are incorrectly classified as fraudulent by the model.</a:t>
            </a:r>
            <a:endParaRPr dirty="0"/>
          </a:p>
          <a:p>
            <a:pPr marL="306000" lvl="0" indent="-306000" algn="l" rtl="0">
              <a:lnSpc>
                <a:spcPct val="90000"/>
              </a:lnSpc>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True Negative (TN): The number of transactions that are not fraudulent and are correctly classified as not fraudulent by the model.</a:t>
            </a:r>
            <a:endParaRPr dirty="0"/>
          </a:p>
          <a:p>
            <a:pPr marL="306000" lvl="0" indent="-306000" algn="l" rtl="0">
              <a:lnSpc>
                <a:spcPct val="90000"/>
              </a:lnSpc>
              <a:spcBef>
                <a:spcPts val="960"/>
              </a:spcBef>
              <a:spcAft>
                <a:spcPts val="0"/>
              </a:spcAft>
              <a:buSzPts val="1656"/>
              <a:buFont typeface="Wingdings" panose="05000000000000000000" pitchFamily="2" charset="2"/>
              <a:buChar char="q"/>
            </a:pPr>
            <a:r>
              <a:rPr lang="en-US" dirty="0">
                <a:latin typeface="Times New Roman"/>
                <a:ea typeface="Times New Roman"/>
                <a:cs typeface="Times New Roman"/>
                <a:sym typeface="Times New Roman"/>
              </a:rPr>
              <a:t>False Negative (FN): The number of transactions that are truly fraudulent but are incorrectly classified as not fraudulent by the model.</a:t>
            </a:r>
            <a:endParaRPr dirty="0"/>
          </a:p>
        </p:txBody>
      </p:sp>
      <p:pic>
        <p:nvPicPr>
          <p:cNvPr id="153" name="Google Shape;153;p8"/>
          <p:cNvPicPr preferRelativeResize="0"/>
          <p:nvPr/>
        </p:nvPicPr>
        <p:blipFill rotWithShape="1">
          <a:blip r:embed="rId3">
            <a:alphaModFix/>
          </a:blip>
          <a:srcRect/>
          <a:stretch/>
        </p:blipFill>
        <p:spPr>
          <a:xfrm>
            <a:off x="7561006" y="2251587"/>
            <a:ext cx="3965125" cy="3726425"/>
          </a:xfrm>
          <a:prstGeom prst="rect">
            <a:avLst/>
          </a:prstGeom>
          <a:solidFill>
            <a:srgbClr val="FFFFFF"/>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AAB3-7006-FC3B-1E01-3DDC8D72F30C}"/>
              </a:ext>
            </a:extLst>
          </p:cNvPr>
          <p:cNvSpPr>
            <a:spLocks noGrp="1"/>
          </p:cNvSpPr>
          <p:nvPr>
            <p:ph type="title"/>
          </p:nvPr>
        </p:nvSpPr>
        <p:spPr>
          <a:xfrm>
            <a:off x="677334" y="609600"/>
            <a:ext cx="8596668" cy="1188378"/>
          </a:xfrm>
        </p:spPr>
        <p:txBody>
          <a:bodyPr/>
          <a:lstStyle/>
          <a:p>
            <a:r>
              <a:rPr lang="en-IN" dirty="0">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B1C39052-C9B8-2DF8-DB36-D93ED1503C73}"/>
              </a:ext>
            </a:extLst>
          </p:cNvPr>
          <p:cNvSpPr>
            <a:spLocks noGrp="1"/>
          </p:cNvSpPr>
          <p:nvPr>
            <p:ph idx="1"/>
          </p:nvPr>
        </p:nvSpPr>
        <p:spPr>
          <a:xfrm>
            <a:off x="677334" y="1797979"/>
            <a:ext cx="8596668" cy="4243384"/>
          </a:xfrm>
        </p:spPr>
        <p:txBody>
          <a:bodyPr>
            <a:normAutofit/>
          </a:bodyPr>
          <a:lstStyle/>
          <a:p>
            <a:pPr marL="306000" lvl="0" indent="-306000" algn="l" rtl="0">
              <a:spcBef>
                <a:spcPts val="0"/>
              </a:spcBef>
              <a:spcAft>
                <a:spcPts val="0"/>
              </a:spcAft>
              <a:buSzPts val="1656"/>
              <a:buFont typeface="Wingdings" panose="05000000000000000000" pitchFamily="2" charset="2"/>
              <a:buChar char="q"/>
            </a:pPr>
            <a:r>
              <a:rPr lang="en-US" b="1" dirty="0">
                <a:latin typeface="Times New Roman"/>
                <a:ea typeface="Times New Roman"/>
                <a:cs typeface="Times New Roman"/>
                <a:sym typeface="Times New Roman"/>
              </a:rPr>
              <a:t>Milestone 1:</a:t>
            </a:r>
          </a:p>
          <a:p>
            <a:pPr marL="400050" lvl="0" indent="-400050" algn="l" rtl="0">
              <a:spcBef>
                <a:spcPts val="0"/>
              </a:spcBef>
              <a:spcAft>
                <a:spcPts val="0"/>
              </a:spcAft>
              <a:buSzPts val="1656"/>
              <a:buFont typeface="+mj-lt"/>
              <a:buAutoNum type="romanLcPeriod"/>
            </a:pPr>
            <a:r>
              <a:rPr lang="en-US" dirty="0">
                <a:latin typeface="Times New Roman"/>
                <a:ea typeface="Times New Roman"/>
                <a:cs typeface="Times New Roman"/>
                <a:sym typeface="Times New Roman"/>
              </a:rPr>
              <a:t>Data preprocessing.</a:t>
            </a:r>
          </a:p>
          <a:p>
            <a:pPr marL="400050" lvl="0" indent="-400050" algn="l" rtl="0">
              <a:spcBef>
                <a:spcPts val="0"/>
              </a:spcBef>
              <a:spcAft>
                <a:spcPts val="0"/>
              </a:spcAft>
              <a:buSzPts val="1656"/>
              <a:buFont typeface="+mj-lt"/>
              <a:buAutoNum type="romanLcPeriod"/>
            </a:pPr>
            <a:r>
              <a:rPr lang="en-US" dirty="0">
                <a:latin typeface="Times New Roman"/>
                <a:ea typeface="Times New Roman"/>
                <a:cs typeface="Times New Roman"/>
                <a:sym typeface="Times New Roman"/>
              </a:rPr>
              <a:t>Determining fraud cases, Valid Transactions in the data set.</a:t>
            </a:r>
            <a:endParaRPr lang="en-US" dirty="0"/>
          </a:p>
          <a:p>
            <a:pPr marL="306000" lvl="0" indent="-306000" algn="l" rtl="0">
              <a:spcBef>
                <a:spcPts val="960"/>
              </a:spcBef>
              <a:spcAft>
                <a:spcPts val="0"/>
              </a:spcAft>
              <a:buSzPts val="1656"/>
              <a:buFont typeface="Wingdings" panose="05000000000000000000" pitchFamily="2" charset="2"/>
              <a:buChar char="q"/>
            </a:pPr>
            <a:r>
              <a:rPr lang="en-US" b="1" dirty="0">
                <a:latin typeface="Times New Roman"/>
                <a:ea typeface="Times New Roman"/>
                <a:cs typeface="Times New Roman"/>
                <a:sym typeface="Times New Roman"/>
              </a:rPr>
              <a:t>Mile stone2:</a:t>
            </a:r>
          </a:p>
          <a:p>
            <a:pPr marL="400050" lvl="0" indent="-400050" algn="l" rtl="0">
              <a:spcBef>
                <a:spcPts val="960"/>
              </a:spcBef>
              <a:spcAft>
                <a:spcPts val="0"/>
              </a:spcAft>
              <a:buSzPts val="1656"/>
              <a:buFont typeface="+mj-lt"/>
              <a:buAutoNum type="romanLcPeriod"/>
            </a:pPr>
            <a:r>
              <a:rPr lang="en-US" dirty="0">
                <a:latin typeface="Times New Roman"/>
                <a:ea typeface="Times New Roman"/>
                <a:cs typeface="Times New Roman"/>
                <a:sym typeface="Times New Roman"/>
              </a:rPr>
              <a:t>Training and Testing.</a:t>
            </a:r>
          </a:p>
          <a:p>
            <a:pPr lvl="0" algn="l" rtl="0">
              <a:spcBef>
                <a:spcPts val="960"/>
              </a:spcBef>
              <a:spcAft>
                <a:spcPts val="0"/>
              </a:spcAft>
              <a:buSzPts val="1656"/>
              <a:buFont typeface="Wingdings" panose="05000000000000000000" pitchFamily="2" charset="2"/>
              <a:buChar char="q"/>
            </a:pPr>
            <a:r>
              <a:rPr lang="en-US" b="1" dirty="0">
                <a:latin typeface="Times New Roman"/>
                <a:cs typeface="Times New Roman"/>
                <a:sym typeface="Times New Roman"/>
              </a:rPr>
              <a:t>MileStone3:</a:t>
            </a:r>
            <a:endParaRPr lang="en-US" b="1" dirty="0"/>
          </a:p>
          <a:p>
            <a:pPr marL="400050" lvl="0" indent="-400050" algn="l" rtl="0">
              <a:spcBef>
                <a:spcPts val="960"/>
              </a:spcBef>
              <a:spcAft>
                <a:spcPts val="0"/>
              </a:spcAft>
              <a:buSzPts val="1656"/>
              <a:buFont typeface="+mj-lt"/>
              <a:buAutoNum type="romanLcPeriod"/>
            </a:pPr>
            <a:r>
              <a:rPr lang="en-US" dirty="0">
                <a:latin typeface="Times New Roman"/>
                <a:ea typeface="Times New Roman"/>
                <a:cs typeface="Times New Roman"/>
                <a:sym typeface="Times New Roman"/>
              </a:rPr>
              <a:t>Building the Random Forest Classifier.</a:t>
            </a:r>
            <a:endParaRPr lang="en-US" dirty="0"/>
          </a:p>
          <a:p>
            <a:pPr marL="400050" lvl="0" indent="-400050" algn="l" rtl="0">
              <a:spcBef>
                <a:spcPts val="960"/>
              </a:spcBef>
              <a:spcAft>
                <a:spcPts val="0"/>
              </a:spcAft>
              <a:buSzPts val="1656"/>
              <a:buFont typeface="+mj-lt"/>
              <a:buAutoNum type="romanLcPeriod"/>
            </a:pPr>
            <a:r>
              <a:rPr lang="en-US" dirty="0">
                <a:latin typeface="Times New Roman"/>
                <a:ea typeface="Times New Roman"/>
                <a:cs typeface="Times New Roman"/>
                <a:sym typeface="Times New Roman"/>
              </a:rPr>
              <a:t>Confusion Matrix.</a:t>
            </a:r>
          </a:p>
          <a:p>
            <a:pPr marL="306000" lvl="0" indent="-306000" algn="l" rtl="0">
              <a:spcBef>
                <a:spcPts val="960"/>
              </a:spcBef>
              <a:spcAft>
                <a:spcPts val="0"/>
              </a:spcAft>
              <a:buSzPts val="1656"/>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Milestone4:</a:t>
            </a:r>
          </a:p>
          <a:p>
            <a:pPr marL="400050" lvl="0" indent="-400050" algn="l" rtl="0">
              <a:spcBef>
                <a:spcPts val="960"/>
              </a:spcBef>
              <a:spcAft>
                <a:spcPts val="0"/>
              </a:spcAft>
              <a:buSzPts val="1656"/>
              <a:buFont typeface="+mj-lt"/>
              <a:buAutoNum type="romanLcPeriod"/>
            </a:pPr>
            <a:r>
              <a:rPr lang="en-US" dirty="0">
                <a:latin typeface="Times New Roman"/>
                <a:ea typeface="Times New Roman"/>
                <a:cs typeface="Times New Roman"/>
                <a:sym typeface="Times New Roman"/>
              </a:rPr>
              <a:t>Evaluation Metrics.</a:t>
            </a:r>
            <a:endParaRPr lang="en-US" dirty="0"/>
          </a:p>
          <a:p>
            <a:pPr marL="400050" lvl="0" indent="-400050" algn="l" rtl="0">
              <a:spcBef>
                <a:spcPts val="960"/>
              </a:spcBef>
              <a:spcAft>
                <a:spcPts val="0"/>
              </a:spcAft>
              <a:buSzPts val="1656"/>
              <a:buFont typeface="+mj-lt"/>
              <a:buAutoNum type="romanLcPeriod"/>
            </a:pPr>
            <a:r>
              <a:rPr lang="en-US" dirty="0">
                <a:latin typeface="Times New Roman"/>
                <a:ea typeface="Times New Roman"/>
                <a:cs typeface="Times New Roman"/>
                <a:sym typeface="Times New Roman"/>
              </a:rPr>
              <a:t>Visualizing the random tree.</a:t>
            </a:r>
            <a:endParaRPr lang="en-US" dirty="0"/>
          </a:p>
          <a:p>
            <a:endParaRPr lang="en-IN" dirty="0"/>
          </a:p>
        </p:txBody>
      </p:sp>
    </p:spTree>
    <p:extLst>
      <p:ext uri="{BB962C8B-B14F-4D97-AF65-F5344CB8AC3E}">
        <p14:creationId xmlns:p14="http://schemas.microsoft.com/office/powerpoint/2010/main" val="758371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TotalTime>
  <Words>1047</Words>
  <Application>Microsoft Office PowerPoint</Application>
  <PresentationFormat>Widescreen</PresentationFormat>
  <Paragraphs>81</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Wingdings 3</vt:lpstr>
      <vt:lpstr>Calibri</vt:lpstr>
      <vt:lpstr>Arial</vt:lpstr>
      <vt:lpstr>Trebuchet MS</vt:lpstr>
      <vt:lpstr>Wingdings</vt:lpstr>
      <vt:lpstr>Facet</vt:lpstr>
      <vt:lpstr> </vt:lpstr>
      <vt:lpstr>INTRODUCTION</vt:lpstr>
      <vt:lpstr>MACHINE LEARNING APPROACH</vt:lpstr>
      <vt:lpstr>Related work:</vt:lpstr>
      <vt:lpstr>Background - Credit Card fraud detection</vt:lpstr>
      <vt:lpstr>WHAT IS RANDOM FOREST ALGORITHM?</vt:lpstr>
      <vt:lpstr>WHAT IS CLASSIFICATION AND RANDOM CLASSIFIER?</vt:lpstr>
      <vt:lpstr>WHAT IS A CONFUSION MATRIX?</vt:lpstr>
      <vt:lpstr>Steps:</vt:lpstr>
      <vt:lpstr>DATA-SET</vt:lpstr>
      <vt:lpstr>Infrastructure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SVM-MACHINE LEARNING</dc:title>
  <dc:creator>Shaik, Asim</dc:creator>
  <cp:lastModifiedBy>Shaik, Asim</cp:lastModifiedBy>
  <cp:revision>20</cp:revision>
  <dcterms:created xsi:type="dcterms:W3CDTF">2023-02-23T03:15:25Z</dcterms:created>
  <dcterms:modified xsi:type="dcterms:W3CDTF">2023-03-02T22:48:40Z</dcterms:modified>
</cp:coreProperties>
</file>