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71"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gyBDYsr4Uk1tNtILCL9OGna0/G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981387-AD29-48BD-A969-BB1A3CFC9CE0}">
  <a:tblStyle styleId="{E9981387-AD29-48BD-A969-BB1A3CFC9CE0}"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F6FC"/>
          </a:solidFill>
        </a:fill>
      </a:tcStyle>
    </a:wholeTbl>
    <a:band1H>
      <a:tcTxStyle/>
      <a:tcStyle>
        <a:tcBdr/>
        <a:fill>
          <a:solidFill>
            <a:srgbClr val="D1ECF9"/>
          </a:solidFill>
        </a:fill>
      </a:tcStyle>
    </a:band1H>
    <a:band2H>
      <a:tcTxStyle/>
      <a:tcStyle>
        <a:tcBdr/>
      </a:tcStyle>
    </a:band2H>
    <a:band1V>
      <a:tcTxStyle/>
      <a:tcStyle>
        <a:tcBdr/>
        <a:fill>
          <a:solidFill>
            <a:srgbClr val="D1ECF9"/>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customschemas.google.com/relationships/presentationmetadata" Target="meta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sirulla Duvvur" userId="ea6e2bc717913732" providerId="LiveId" clId="{40BBEA04-20F3-4535-A2AA-E2D8CFADF5E3}"/>
    <pc:docChg chg="undo custSel addSld modSld">
      <pc:chgData name="Nasirulla Duvvur" userId="ea6e2bc717913732" providerId="LiveId" clId="{40BBEA04-20F3-4535-A2AA-E2D8CFADF5E3}" dt="2023-04-26T22:02:21.512" v="1936" actId="5793"/>
      <pc:docMkLst>
        <pc:docMk/>
      </pc:docMkLst>
      <pc:sldChg chg="modSp mod">
        <pc:chgData name="Nasirulla Duvvur" userId="ea6e2bc717913732" providerId="LiveId" clId="{40BBEA04-20F3-4535-A2AA-E2D8CFADF5E3}" dt="2023-04-20T18:34:25.674" v="2" actId="1076"/>
        <pc:sldMkLst>
          <pc:docMk/>
          <pc:sldMk cId="0" sldId="267"/>
        </pc:sldMkLst>
        <pc:picChg chg="mod">
          <ac:chgData name="Nasirulla Duvvur" userId="ea6e2bc717913732" providerId="LiveId" clId="{40BBEA04-20F3-4535-A2AA-E2D8CFADF5E3}" dt="2023-04-20T18:34:25.674" v="2" actId="1076"/>
          <ac:picMkLst>
            <pc:docMk/>
            <pc:sldMk cId="0" sldId="267"/>
            <ac:picMk id="3" creationId="{0FCBDEFC-0319-8A4A-D762-A8C3473E57EF}"/>
          </ac:picMkLst>
        </pc:picChg>
      </pc:sldChg>
      <pc:sldChg chg="modSp mod">
        <pc:chgData name="Nasirulla Duvvur" userId="ea6e2bc717913732" providerId="LiveId" clId="{40BBEA04-20F3-4535-A2AA-E2D8CFADF5E3}" dt="2023-04-20T20:02:08.224" v="1511" actId="20577"/>
        <pc:sldMkLst>
          <pc:docMk/>
          <pc:sldMk cId="263934572" sldId="277"/>
        </pc:sldMkLst>
        <pc:spChg chg="mod">
          <ac:chgData name="Nasirulla Duvvur" userId="ea6e2bc717913732" providerId="LiveId" clId="{40BBEA04-20F3-4535-A2AA-E2D8CFADF5E3}" dt="2023-04-20T20:02:08.224" v="1511" actId="20577"/>
          <ac:spMkLst>
            <pc:docMk/>
            <pc:sldMk cId="263934572" sldId="277"/>
            <ac:spMk id="2" creationId="{2361D140-5882-41D0-97A2-D44D8CD47885}"/>
          </ac:spMkLst>
        </pc:spChg>
        <pc:spChg chg="mod">
          <ac:chgData name="Nasirulla Duvvur" userId="ea6e2bc717913732" providerId="LiveId" clId="{40BBEA04-20F3-4535-A2AA-E2D8CFADF5E3}" dt="2023-04-20T19:57:58.352" v="1435" actId="20577"/>
          <ac:spMkLst>
            <pc:docMk/>
            <pc:sldMk cId="263934572" sldId="277"/>
            <ac:spMk id="3" creationId="{F4CA6709-BB16-B5B0-C3D5-22EC9FA30B2B}"/>
          </ac:spMkLst>
        </pc:spChg>
      </pc:sldChg>
      <pc:sldChg chg="addSp delSp modSp new mod">
        <pc:chgData name="Nasirulla Duvvur" userId="ea6e2bc717913732" providerId="LiveId" clId="{40BBEA04-20F3-4535-A2AA-E2D8CFADF5E3}" dt="2023-04-20T20:04:42.219" v="1630" actId="20577"/>
        <pc:sldMkLst>
          <pc:docMk/>
          <pc:sldMk cId="1862363580" sldId="278"/>
        </pc:sldMkLst>
        <pc:spChg chg="mod">
          <ac:chgData name="Nasirulla Duvvur" userId="ea6e2bc717913732" providerId="LiveId" clId="{40BBEA04-20F3-4535-A2AA-E2D8CFADF5E3}" dt="2023-04-20T20:02:01.645" v="1510" actId="20577"/>
          <ac:spMkLst>
            <pc:docMk/>
            <pc:sldMk cId="1862363580" sldId="278"/>
            <ac:spMk id="2" creationId="{86D84488-EC74-50C5-1D2B-6E50A6EFFFBE}"/>
          </ac:spMkLst>
        </pc:spChg>
        <pc:spChg chg="mod">
          <ac:chgData name="Nasirulla Duvvur" userId="ea6e2bc717913732" providerId="LiveId" clId="{40BBEA04-20F3-4535-A2AA-E2D8CFADF5E3}" dt="2023-04-20T20:04:42.219" v="1630" actId="20577"/>
          <ac:spMkLst>
            <pc:docMk/>
            <pc:sldMk cId="1862363580" sldId="278"/>
            <ac:spMk id="3" creationId="{E519514D-85CA-B81A-19D4-00393632FFA1}"/>
          </ac:spMkLst>
        </pc:spChg>
        <pc:picChg chg="add del mod modCrop">
          <ac:chgData name="Nasirulla Duvvur" userId="ea6e2bc717913732" providerId="LiveId" clId="{40BBEA04-20F3-4535-A2AA-E2D8CFADF5E3}" dt="2023-04-20T19:49:12.602" v="886" actId="478"/>
          <ac:picMkLst>
            <pc:docMk/>
            <pc:sldMk cId="1862363580" sldId="278"/>
            <ac:picMk id="5" creationId="{0E637E52-5554-595F-8395-700FCFC725F5}"/>
          </ac:picMkLst>
        </pc:picChg>
        <pc:picChg chg="add del mod modCrop">
          <ac:chgData name="Nasirulla Duvvur" userId="ea6e2bc717913732" providerId="LiveId" clId="{40BBEA04-20F3-4535-A2AA-E2D8CFADF5E3}" dt="2023-04-20T19:50:43" v="895" actId="478"/>
          <ac:picMkLst>
            <pc:docMk/>
            <pc:sldMk cId="1862363580" sldId="278"/>
            <ac:picMk id="7" creationId="{E87B0B7F-6D9C-48FB-24D2-0C72A39CEFED}"/>
          </ac:picMkLst>
        </pc:picChg>
        <pc:picChg chg="add del mod modCrop">
          <ac:chgData name="Nasirulla Duvvur" userId="ea6e2bc717913732" providerId="LiveId" clId="{40BBEA04-20F3-4535-A2AA-E2D8CFADF5E3}" dt="2023-04-20T19:55:35.904" v="1119" actId="21"/>
          <ac:picMkLst>
            <pc:docMk/>
            <pc:sldMk cId="1862363580" sldId="278"/>
            <ac:picMk id="9" creationId="{B788731C-97BD-1758-82AC-3EA5FDE98CD5}"/>
          </ac:picMkLst>
        </pc:picChg>
      </pc:sldChg>
      <pc:sldChg chg="addSp modSp new mod">
        <pc:chgData name="Nasirulla Duvvur" userId="ea6e2bc717913732" providerId="LiveId" clId="{40BBEA04-20F3-4535-A2AA-E2D8CFADF5E3}" dt="2023-04-20T20:02:48.855" v="1515" actId="2711"/>
        <pc:sldMkLst>
          <pc:docMk/>
          <pc:sldMk cId="2252434015" sldId="279"/>
        </pc:sldMkLst>
        <pc:spChg chg="mod">
          <ac:chgData name="Nasirulla Duvvur" userId="ea6e2bc717913732" providerId="LiveId" clId="{40BBEA04-20F3-4535-A2AA-E2D8CFADF5E3}" dt="2023-04-20T20:02:40.617" v="1514" actId="2711"/>
          <ac:spMkLst>
            <pc:docMk/>
            <pc:sldMk cId="2252434015" sldId="279"/>
            <ac:spMk id="2" creationId="{B1B82398-A55D-1312-EBDB-BCC8F51649FC}"/>
          </ac:spMkLst>
        </pc:spChg>
        <pc:spChg chg="mod">
          <ac:chgData name="Nasirulla Duvvur" userId="ea6e2bc717913732" providerId="LiveId" clId="{40BBEA04-20F3-4535-A2AA-E2D8CFADF5E3}" dt="2023-04-20T20:02:48.855" v="1515" actId="2711"/>
          <ac:spMkLst>
            <pc:docMk/>
            <pc:sldMk cId="2252434015" sldId="279"/>
            <ac:spMk id="3" creationId="{B9353AFA-B7AE-ABBC-E464-F72A5F6B32E0}"/>
          </ac:spMkLst>
        </pc:spChg>
        <pc:picChg chg="add mod">
          <ac:chgData name="Nasirulla Duvvur" userId="ea6e2bc717913732" providerId="LiveId" clId="{40BBEA04-20F3-4535-A2AA-E2D8CFADF5E3}" dt="2023-04-20T19:55:43.354" v="1121" actId="1076"/>
          <ac:picMkLst>
            <pc:docMk/>
            <pc:sldMk cId="2252434015" sldId="279"/>
            <ac:picMk id="4" creationId="{DD09E794-33F8-3ADF-6FC9-3645FC5B2FF4}"/>
          </ac:picMkLst>
        </pc:picChg>
      </pc:sldChg>
      <pc:sldChg chg="addSp modSp new mod">
        <pc:chgData name="Nasirulla Duvvur" userId="ea6e2bc717913732" providerId="LiveId" clId="{40BBEA04-20F3-4535-A2AA-E2D8CFADF5E3}" dt="2023-04-26T21:57:16.598" v="1801" actId="1076"/>
        <pc:sldMkLst>
          <pc:docMk/>
          <pc:sldMk cId="1211483221" sldId="280"/>
        </pc:sldMkLst>
        <pc:spChg chg="mod">
          <ac:chgData name="Nasirulla Duvvur" userId="ea6e2bc717913732" providerId="LiveId" clId="{40BBEA04-20F3-4535-A2AA-E2D8CFADF5E3}" dt="2023-04-26T21:52:37.931" v="1634" actId="20577"/>
          <ac:spMkLst>
            <pc:docMk/>
            <pc:sldMk cId="1211483221" sldId="280"/>
            <ac:spMk id="2" creationId="{1F1D0D57-0E99-196E-E8AF-89EF2775A8B3}"/>
          </ac:spMkLst>
        </pc:spChg>
        <pc:spChg chg="mod">
          <ac:chgData name="Nasirulla Duvvur" userId="ea6e2bc717913732" providerId="LiveId" clId="{40BBEA04-20F3-4535-A2AA-E2D8CFADF5E3}" dt="2023-04-26T21:56:48.939" v="1799" actId="20577"/>
          <ac:spMkLst>
            <pc:docMk/>
            <pc:sldMk cId="1211483221" sldId="280"/>
            <ac:spMk id="3" creationId="{3E96BACA-A40A-897D-BE81-4314A06865D0}"/>
          </ac:spMkLst>
        </pc:spChg>
        <pc:picChg chg="add mod">
          <ac:chgData name="Nasirulla Duvvur" userId="ea6e2bc717913732" providerId="LiveId" clId="{40BBEA04-20F3-4535-A2AA-E2D8CFADF5E3}" dt="2023-04-26T21:57:16.598" v="1801" actId="1076"/>
          <ac:picMkLst>
            <pc:docMk/>
            <pc:sldMk cId="1211483221" sldId="280"/>
            <ac:picMk id="5" creationId="{232AD143-13B9-162A-E773-230341547377}"/>
          </ac:picMkLst>
        </pc:picChg>
      </pc:sldChg>
      <pc:sldChg chg="modSp new mod">
        <pc:chgData name="Nasirulla Duvvur" userId="ea6e2bc717913732" providerId="LiveId" clId="{40BBEA04-20F3-4535-A2AA-E2D8CFADF5E3}" dt="2023-04-26T22:02:21.512" v="1936" actId="5793"/>
        <pc:sldMkLst>
          <pc:docMk/>
          <pc:sldMk cId="3238763371" sldId="281"/>
        </pc:sldMkLst>
        <pc:spChg chg="mod">
          <ac:chgData name="Nasirulla Duvvur" userId="ea6e2bc717913732" providerId="LiveId" clId="{40BBEA04-20F3-4535-A2AA-E2D8CFADF5E3}" dt="2023-04-26T22:01:44.996" v="1925" actId="20577"/>
          <ac:spMkLst>
            <pc:docMk/>
            <pc:sldMk cId="3238763371" sldId="281"/>
            <ac:spMk id="2" creationId="{1A3A9CBE-D060-144A-558B-E968EA8D50FC}"/>
          </ac:spMkLst>
        </pc:spChg>
        <pc:spChg chg="mod">
          <ac:chgData name="Nasirulla Duvvur" userId="ea6e2bc717913732" providerId="LiveId" clId="{40BBEA04-20F3-4535-A2AA-E2D8CFADF5E3}" dt="2023-04-26T22:02:21.512" v="1936" actId="5793"/>
          <ac:spMkLst>
            <pc:docMk/>
            <pc:sldMk cId="3238763371" sldId="281"/>
            <ac:spMk id="3" creationId="{B5C109A6-B7B7-BAE9-409F-466392BE991A}"/>
          </ac:spMkLst>
        </pc:spChg>
      </pc:sldChg>
      <pc:sldChg chg="modSp new mod">
        <pc:chgData name="Nasirulla Duvvur" userId="ea6e2bc717913732" providerId="LiveId" clId="{40BBEA04-20F3-4535-A2AA-E2D8CFADF5E3}" dt="2023-04-26T22:01:50.863" v="1926" actId="20577"/>
        <pc:sldMkLst>
          <pc:docMk/>
          <pc:sldMk cId="2156027596" sldId="282"/>
        </pc:sldMkLst>
        <pc:spChg chg="mod">
          <ac:chgData name="Nasirulla Duvvur" userId="ea6e2bc717913732" providerId="LiveId" clId="{40BBEA04-20F3-4535-A2AA-E2D8CFADF5E3}" dt="2023-04-26T22:01:50.863" v="1926" actId="20577"/>
          <ac:spMkLst>
            <pc:docMk/>
            <pc:sldMk cId="2156027596" sldId="282"/>
            <ac:spMk id="2" creationId="{BBB42D3F-985D-F5E8-BB7E-957E06DE2C8B}"/>
          </ac:spMkLst>
        </pc:spChg>
        <pc:spChg chg="mod">
          <ac:chgData name="Nasirulla Duvvur" userId="ea6e2bc717913732" providerId="LiveId" clId="{40BBEA04-20F3-4535-A2AA-E2D8CFADF5E3}" dt="2023-04-26T22:01:01.597" v="1924" actId="20577"/>
          <ac:spMkLst>
            <pc:docMk/>
            <pc:sldMk cId="2156027596" sldId="282"/>
            <ac:spMk id="3" creationId="{BB6A7923-D8D1-73CB-187A-A464BCA9E45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1b588c1ce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1b588c1cef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g21b588c1cef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1b588c1cef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1b588c1cef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g21b588c1cef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1b588c1cef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1b588c1cef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1b588c1cef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1b588c1cef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1b588c1cef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g21b588c1cef_0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
        <p:cNvGrpSpPr/>
        <p:nvPr/>
      </p:nvGrpSpPr>
      <p:grpSpPr>
        <a:xfrm>
          <a:off x="0" y="0"/>
          <a:ext cx="0" cy="0"/>
          <a:chOff x="0" y="0"/>
          <a:chExt cx="0" cy="0"/>
        </a:xfrm>
      </p:grpSpPr>
      <p:grpSp>
        <p:nvGrpSpPr>
          <p:cNvPr id="27" name="Google Shape;27;p29"/>
          <p:cNvGrpSpPr/>
          <p:nvPr/>
        </p:nvGrpSpPr>
        <p:grpSpPr>
          <a:xfrm>
            <a:off x="0" y="-8467"/>
            <a:ext cx="12192000" cy="6866467"/>
            <a:chOff x="0" y="-8467"/>
            <a:chExt cx="12192000" cy="6866467"/>
          </a:xfrm>
        </p:grpSpPr>
        <p:sp>
          <p:nvSpPr>
            <p:cNvPr id="28" name="Google Shape;28;p29"/>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29"/>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30" name="Google Shape;30;p29"/>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31" name="Google Shape;31;p29"/>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29"/>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29"/>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9"/>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5" name="Google Shape;35;p29"/>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29"/>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Google Shape;37;p29"/>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9"/>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0" name="Google Shape;40;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38"/>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8"/>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7" name="Google Shape;97;p3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39"/>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9"/>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39"/>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4" name="Google Shape;104;p3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3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39"/>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
        <p:nvSpPr>
          <p:cNvPr id="108" name="Google Shape;108;p39"/>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40"/>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40"/>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2" name="Google Shape;112;p4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4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41"/>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1"/>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8" name="Google Shape;118;p41"/>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9" name="Google Shape;119;p4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4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41"/>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
        <p:nvSpPr>
          <p:cNvPr id="123" name="Google Shape;123;p41"/>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42"/>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42"/>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7" name="Google Shape;127;p42"/>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8" name="Google Shape;128;p4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4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4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4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43"/>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4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4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4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44"/>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44"/>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4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4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4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3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0"/>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6" name="Google Shape;46;p30"/>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7" name="Google Shape;47;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3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3" name="Google Shape;53;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32"/>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2"/>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9" name="Google Shape;59;p3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5" name="Google Shape;65;p33"/>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6" name="Google Shape;66;p33"/>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7" name="Google Shape;67;p33"/>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8" name="Google Shape;68;p3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3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3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36"/>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3" name="Google Shape;83;p36"/>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4" name="Google Shape;84;p3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7"/>
          <p:cNvSpPr>
            <a:spLocks noGrp="1"/>
          </p:cNvSpPr>
          <p:nvPr>
            <p:ph type="pic" idx="2"/>
          </p:nvPr>
        </p:nvSpPr>
        <p:spPr>
          <a:xfrm>
            <a:off x="677334" y="609600"/>
            <a:ext cx="8596668" cy="3845718"/>
          </a:xfrm>
          <a:prstGeom prst="rect">
            <a:avLst/>
          </a:prstGeom>
          <a:noFill/>
          <a:ln>
            <a:noFill/>
          </a:ln>
        </p:spPr>
      </p:sp>
      <p:sp>
        <p:nvSpPr>
          <p:cNvPr id="90" name="Google Shape;90;p37"/>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3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3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28"/>
          <p:cNvGrpSpPr/>
          <p:nvPr/>
        </p:nvGrpSpPr>
        <p:grpSpPr>
          <a:xfrm>
            <a:off x="0" y="-8467"/>
            <a:ext cx="12192000" cy="6866467"/>
            <a:chOff x="0" y="-8467"/>
            <a:chExt cx="12192000" cy="6866467"/>
          </a:xfrm>
        </p:grpSpPr>
        <p:cxnSp>
          <p:nvCxnSpPr>
            <p:cNvPr id="11" name="Google Shape;11;p28"/>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Google Shape;12;p28"/>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Google Shape;13;p2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2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28"/>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28"/>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2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28"/>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8"/>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2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2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2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datasets/mlg-ulb/creditcardfraud?resource=download"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scikitlearn.org/stable/modules/generated/sklearn.ensemble.RandomForestClassifier.htm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ctrTitle"/>
          </p:nvPr>
        </p:nvSpPr>
        <p:spPr>
          <a:xfrm>
            <a:off x="1507066" y="606175"/>
            <a:ext cx="7766937" cy="3444661"/>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accent1"/>
              </a:buClr>
              <a:buSzPts val="5400"/>
              <a:buFont typeface="Trebuchet MS"/>
              <a:buNone/>
            </a:pPr>
            <a:br>
              <a:rPr lang="en-US" sz="5400"/>
            </a:br>
            <a:endParaRPr/>
          </a:p>
        </p:txBody>
      </p:sp>
      <p:sp>
        <p:nvSpPr>
          <p:cNvPr id="148" name="Google Shape;148;p23"/>
          <p:cNvSpPr txBox="1">
            <a:spLocks noGrp="1"/>
          </p:cNvSpPr>
          <p:nvPr>
            <p:ph type="subTitle" idx="1"/>
          </p:nvPr>
        </p:nvSpPr>
        <p:spPr>
          <a:xfrm>
            <a:off x="1003634" y="2643274"/>
            <a:ext cx="8356124" cy="1096899"/>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2240"/>
              <a:buNone/>
            </a:pPr>
            <a:r>
              <a:rPr lang="en-US" sz="2800" b="1">
                <a:solidFill>
                  <a:schemeClr val="accent1"/>
                </a:solidFill>
                <a:latin typeface="Times New Roman"/>
                <a:ea typeface="Times New Roman"/>
                <a:cs typeface="Times New Roman"/>
                <a:sym typeface="Times New Roman"/>
              </a:rPr>
              <a:t>Credit Card fraud detection using Random Forest - An ML approach</a:t>
            </a:r>
            <a:endParaRPr/>
          </a:p>
          <a:p>
            <a:pPr marL="0" lvl="0" indent="0" algn="r" rtl="0">
              <a:spcBef>
                <a:spcPts val="1000"/>
              </a:spcBef>
              <a:spcAft>
                <a:spcPts val="0"/>
              </a:spcAft>
              <a:buSzPts val="2240"/>
              <a:buNone/>
            </a:pPr>
            <a:endParaRPr sz="2800" b="1">
              <a:solidFill>
                <a:schemeClr val="accent1"/>
              </a:solidFill>
              <a:latin typeface="Times New Roman"/>
              <a:ea typeface="Times New Roman"/>
              <a:cs typeface="Times New Roman"/>
              <a:sym typeface="Times New Roman"/>
            </a:endParaRPr>
          </a:p>
          <a:p>
            <a:pPr marL="0" lvl="0" indent="0" algn="r" rtl="0">
              <a:spcBef>
                <a:spcPts val="1000"/>
              </a:spcBef>
              <a:spcAft>
                <a:spcPts val="0"/>
              </a:spcAft>
              <a:buSzPts val="2240"/>
              <a:buNone/>
            </a:pPr>
            <a:endParaRPr sz="2800" b="1">
              <a:solidFill>
                <a:schemeClr val="accent1"/>
              </a:solidFill>
              <a:latin typeface="Times New Roman"/>
              <a:ea typeface="Times New Roman"/>
              <a:cs typeface="Times New Roman"/>
              <a:sym typeface="Times New Roman"/>
            </a:endParaRPr>
          </a:p>
        </p:txBody>
      </p:sp>
      <p:sp>
        <p:nvSpPr>
          <p:cNvPr id="149" name="Google Shape;149;p23"/>
          <p:cNvSpPr txBox="1"/>
          <p:nvPr/>
        </p:nvSpPr>
        <p:spPr>
          <a:xfrm>
            <a:off x="7846142" y="5407940"/>
            <a:ext cx="20746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accent1"/>
                </a:solidFill>
                <a:latin typeface="Times New Roman"/>
                <a:ea typeface="Times New Roman"/>
                <a:cs typeface="Times New Roman"/>
                <a:sym typeface="Times New Roman"/>
              </a:rPr>
              <a:t>By Team 6</a:t>
            </a:r>
            <a:endParaRPr sz="1800" b="1">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DATA-SET</a:t>
            </a:r>
            <a:endParaRPr/>
          </a:p>
        </p:txBody>
      </p:sp>
      <p:sp>
        <p:nvSpPr>
          <p:cNvPr id="205" name="Google Shape;205;p9"/>
          <p:cNvSpPr txBox="1">
            <a:spLocks noGrp="1"/>
          </p:cNvSpPr>
          <p:nvPr>
            <p:ph type="body" idx="1"/>
          </p:nvPr>
        </p:nvSpPr>
        <p:spPr>
          <a:xfrm>
            <a:off x="421240" y="1930400"/>
            <a:ext cx="8852762" cy="4110962"/>
          </a:xfrm>
          <a:prstGeom prst="rect">
            <a:avLst/>
          </a:prstGeom>
          <a:noFill/>
          <a:ln>
            <a:noFill/>
          </a:ln>
        </p:spPr>
        <p:txBody>
          <a:bodyPr spcFirstLastPara="1" wrap="square" lIns="91425" tIns="45700" rIns="91425" bIns="45700" anchor="ctr" anchorCtr="0">
            <a:normAutofit/>
          </a:bodyPr>
          <a:lstStyle/>
          <a:p>
            <a:pPr marL="342900" lvl="0" indent="-342900" algn="l" rtl="0">
              <a:spcBef>
                <a:spcPts val="0"/>
              </a:spcBef>
              <a:spcAft>
                <a:spcPts val="0"/>
              </a:spcAft>
              <a:buSzPts val="1656"/>
              <a:buFont typeface="Noto Sans Symbols"/>
              <a:buChar char="❑"/>
            </a:pPr>
            <a:r>
              <a:rPr lang="en-US" dirty="0">
                <a:latin typeface="Times New Roman"/>
                <a:ea typeface="Times New Roman"/>
                <a:cs typeface="Times New Roman"/>
                <a:sym typeface="Times New Roman"/>
              </a:rPr>
              <a:t>We’ve collected the dataset from Kaggle.</a:t>
            </a:r>
            <a:br>
              <a:rPr lang="en-US" dirty="0">
                <a:latin typeface="Times New Roman"/>
                <a:ea typeface="Times New Roman"/>
                <a:cs typeface="Times New Roman"/>
                <a:sym typeface="Times New Roman"/>
              </a:rPr>
            </a:br>
            <a:r>
              <a:rPr lang="en-US" u="sng" dirty="0">
                <a:solidFill>
                  <a:srgbClr val="83A4DE"/>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https://www.kaggle.com/datasets/mlg-ulb/creditcardfraud?resource=download</a:t>
            </a:r>
            <a:endParaRPr dirty="0">
              <a:solidFill>
                <a:srgbClr val="83A4DE"/>
              </a:solidFill>
              <a:latin typeface="Times New Roman"/>
              <a:ea typeface="Times New Roman"/>
              <a:cs typeface="Times New Roman"/>
              <a:sym typeface="Times New Roman"/>
            </a:endParaRPr>
          </a:p>
          <a:p>
            <a:pPr marL="306000" lvl="0" indent="-306000" algn="l" rtl="0">
              <a:spcBef>
                <a:spcPts val="960"/>
              </a:spcBef>
              <a:spcAft>
                <a:spcPts val="0"/>
              </a:spcAft>
              <a:buSzPts val="1656"/>
              <a:buFont typeface="Noto Sans Symbols"/>
              <a:buChar char="❑"/>
            </a:pPr>
            <a:r>
              <a:rPr lang="en-US" dirty="0">
                <a:latin typeface="Times New Roman"/>
                <a:ea typeface="Times New Roman"/>
                <a:cs typeface="Times New Roman"/>
                <a:sym typeface="Times New Roman"/>
              </a:rPr>
              <a:t>The data set consists of Time, User identities and sensitive features from V1 to V28,  Amount, and Class as columns.</a:t>
            </a:r>
            <a:endParaRPr dirty="0"/>
          </a:p>
          <a:p>
            <a:pPr marL="306000" lvl="0" indent="-306000" algn="l" rtl="0">
              <a:spcBef>
                <a:spcPts val="960"/>
              </a:spcBef>
              <a:spcAft>
                <a:spcPts val="0"/>
              </a:spcAft>
              <a:buSzPts val="1656"/>
              <a:buFont typeface="Noto Sans Symbols"/>
              <a:buChar char="❑"/>
            </a:pPr>
            <a:r>
              <a:rPr lang="en-US" dirty="0">
                <a:latin typeface="Times New Roman"/>
                <a:ea typeface="Times New Roman"/>
                <a:cs typeface="Times New Roman"/>
                <a:sym typeface="Times New Roman"/>
              </a:rPr>
              <a:t>Data set contains 284,808 records.(148MB)</a:t>
            </a:r>
            <a:endParaRPr dirty="0"/>
          </a:p>
          <a:p>
            <a:pPr marL="0" lvl="0" indent="0" algn="l" rtl="0">
              <a:spcBef>
                <a:spcPts val="0"/>
              </a:spcBef>
              <a:spcAft>
                <a:spcPts val="0"/>
              </a:spcAft>
              <a:buSzPts val="1656"/>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6"/>
          <p:cNvSpPr txBox="1">
            <a:spLocks noGrp="1"/>
          </p:cNvSpPr>
          <p:nvPr>
            <p:ph type="title"/>
          </p:nvPr>
        </p:nvSpPr>
        <p:spPr>
          <a:xfrm>
            <a:off x="677334" y="609600"/>
            <a:ext cx="8596668" cy="80823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Infrastructure</a:t>
            </a:r>
            <a:endParaRPr/>
          </a:p>
        </p:txBody>
      </p:sp>
      <p:sp>
        <p:nvSpPr>
          <p:cNvPr id="211" name="Google Shape;211;p26"/>
          <p:cNvSpPr txBox="1">
            <a:spLocks noGrp="1"/>
          </p:cNvSpPr>
          <p:nvPr>
            <p:ph type="body" idx="1"/>
          </p:nvPr>
        </p:nvSpPr>
        <p:spPr>
          <a:xfrm>
            <a:off x="451303" y="1770170"/>
            <a:ext cx="8596668" cy="4301857"/>
          </a:xfrm>
          <a:prstGeom prst="rect">
            <a:avLst/>
          </a:prstGeom>
          <a:noFill/>
          <a:ln>
            <a:noFill/>
          </a:ln>
        </p:spPr>
        <p:txBody>
          <a:bodyPr spcFirstLastPara="1" wrap="square" lIns="91425" tIns="45700" rIns="91425" bIns="45700" anchor="t" anchorCtr="0">
            <a:normAutofit/>
          </a:bodyPr>
          <a:lstStyle/>
          <a:p>
            <a:pPr marL="342900" lvl="0" indent="-342900" algn="l" rtl="0">
              <a:lnSpc>
                <a:spcPct val="107000"/>
              </a:lnSpc>
              <a:spcBef>
                <a:spcPts val="0"/>
              </a:spcBef>
              <a:spcAft>
                <a:spcPts val="0"/>
              </a:spcAft>
              <a:buSzPts val="1440"/>
              <a:buFont typeface="Noto Sans Symbols"/>
              <a:buChar char="❑"/>
            </a:pPr>
            <a:r>
              <a:rPr lang="en-US" sz="1800">
                <a:latin typeface="Times New Roman"/>
                <a:ea typeface="Times New Roman"/>
                <a:cs typeface="Times New Roman"/>
                <a:sym typeface="Times New Roman"/>
              </a:rPr>
              <a:t>Scikit-Learn: Machine Learning library, which provides ml algorithms, data pre-processing, model selection evaluation etc. </a:t>
            </a:r>
            <a:endParaRPr/>
          </a:p>
          <a:p>
            <a:pPr marL="342900" lvl="0" indent="-342900" algn="l" rtl="0">
              <a:lnSpc>
                <a:spcPct val="107000"/>
              </a:lnSpc>
              <a:spcBef>
                <a:spcPts val="1800"/>
              </a:spcBef>
              <a:spcAft>
                <a:spcPts val="0"/>
              </a:spcAft>
              <a:buSzPts val="1440"/>
              <a:buFont typeface="Noto Sans Symbols"/>
              <a:buChar char="❑"/>
            </a:pPr>
            <a:r>
              <a:rPr lang="en-US">
                <a:latin typeface="Times New Roman"/>
                <a:ea typeface="Times New Roman"/>
                <a:cs typeface="Times New Roman"/>
                <a:sym typeface="Times New Roman"/>
              </a:rPr>
              <a:t>Python</a:t>
            </a:r>
            <a:r>
              <a:rPr lang="en-US" sz="1800">
                <a:latin typeface="Times New Roman"/>
                <a:ea typeface="Times New Roman"/>
                <a:cs typeface="Times New Roman"/>
                <a:sym typeface="Times New Roman"/>
              </a:rPr>
              <a:t> packages: NumPy for math functions, pandas for data framing etc and matplotlib and seaborn for visualizing.</a:t>
            </a:r>
            <a:endParaRPr/>
          </a:p>
          <a:p>
            <a:pPr marL="342900" lvl="0" indent="-342900" algn="l" rtl="0">
              <a:lnSpc>
                <a:spcPct val="107000"/>
              </a:lnSpc>
              <a:spcBef>
                <a:spcPts val="1800"/>
              </a:spcBef>
              <a:spcAft>
                <a:spcPts val="0"/>
              </a:spcAft>
              <a:buSzPts val="1440"/>
              <a:buFont typeface="Noto Sans Symbols"/>
              <a:buChar char="❑"/>
            </a:pPr>
            <a:r>
              <a:rPr lang="en-US" sz="1800">
                <a:latin typeface="Times New Roman"/>
                <a:ea typeface="Times New Roman"/>
                <a:cs typeface="Times New Roman"/>
                <a:sym typeface="Times New Roman"/>
              </a:rPr>
              <a:t>OS : Windows 8 and above (will be using windows 11)</a:t>
            </a:r>
            <a:endParaRPr/>
          </a:p>
          <a:p>
            <a:pPr marL="342900" lvl="0" indent="-342900" algn="l" rtl="0">
              <a:lnSpc>
                <a:spcPct val="107000"/>
              </a:lnSpc>
              <a:spcBef>
                <a:spcPts val="1800"/>
              </a:spcBef>
              <a:spcAft>
                <a:spcPts val="0"/>
              </a:spcAft>
              <a:buSzPts val="1440"/>
              <a:buFont typeface="Noto Sans Symbols"/>
              <a:buChar char="❑"/>
            </a:pPr>
            <a:r>
              <a:rPr lang="en-US" sz="1800">
                <a:latin typeface="Times New Roman"/>
                <a:ea typeface="Times New Roman"/>
                <a:cs typeface="Times New Roman"/>
                <a:sym typeface="Times New Roman"/>
              </a:rPr>
              <a:t>GPU : Random forest does not support GPU acceleration ( need to use third party implementations services if required.)</a:t>
            </a:r>
            <a:endParaRPr/>
          </a:p>
          <a:p>
            <a:pPr marL="342900" lvl="0" indent="-342900" algn="l" rtl="0">
              <a:lnSpc>
                <a:spcPct val="107000"/>
              </a:lnSpc>
              <a:spcBef>
                <a:spcPts val="1800"/>
              </a:spcBef>
              <a:spcAft>
                <a:spcPts val="0"/>
              </a:spcAft>
              <a:buSzPts val="1440"/>
              <a:buFont typeface="Noto Sans Symbols"/>
              <a:buChar char="❑"/>
            </a:pPr>
            <a:r>
              <a:rPr lang="en-US">
                <a:latin typeface="Times New Roman"/>
                <a:ea typeface="Times New Roman"/>
                <a:cs typeface="Times New Roman"/>
                <a:sym typeface="Times New Roman"/>
              </a:rPr>
              <a:t>Version Control: Git, Github</a:t>
            </a:r>
            <a:endParaRPr>
              <a:latin typeface="Times New Roman"/>
              <a:ea typeface="Times New Roman"/>
              <a:cs typeface="Times New Roman"/>
              <a:sym typeface="Times New Roman"/>
            </a:endParaRPr>
          </a:p>
          <a:p>
            <a:pPr marL="342900" lvl="0" indent="-342900" algn="l" rtl="0">
              <a:lnSpc>
                <a:spcPct val="107000"/>
              </a:lnSpc>
              <a:spcBef>
                <a:spcPts val="1800"/>
              </a:spcBef>
              <a:spcAft>
                <a:spcPts val="0"/>
              </a:spcAft>
              <a:buSzPts val="1440"/>
              <a:buFont typeface="Noto Sans Symbols"/>
              <a:buChar char="❑"/>
            </a:pPr>
            <a:r>
              <a:rPr lang="en-US" sz="1800">
                <a:latin typeface="Times New Roman"/>
                <a:ea typeface="Times New Roman"/>
                <a:cs typeface="Times New Roman"/>
                <a:sym typeface="Times New Roman"/>
              </a:rPr>
              <a:t>Jupyter Notebook for Analysis, model building and visualization.</a:t>
            </a:r>
            <a:endParaRPr/>
          </a:p>
          <a:p>
            <a:pPr marL="342900" lvl="0" indent="-251459" algn="l" rtl="0">
              <a:spcBef>
                <a:spcPts val="1800"/>
              </a:spcBef>
              <a:spcAft>
                <a:spcPts val="0"/>
              </a:spcAft>
              <a:buSzPts val="144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21b588c1cef_0_0"/>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t>System Architecture</a:t>
            </a:r>
            <a:endParaRPr dirty="0"/>
          </a:p>
        </p:txBody>
      </p:sp>
      <p:sp>
        <p:nvSpPr>
          <p:cNvPr id="218" name="Google Shape;218;g21b588c1cef_0_0"/>
          <p:cNvSpPr txBox="1">
            <a:spLocks noGrp="1"/>
          </p:cNvSpPr>
          <p:nvPr>
            <p:ph type="body" idx="1"/>
          </p:nvPr>
        </p:nvSpPr>
        <p:spPr>
          <a:xfrm>
            <a:off x="677325" y="2280863"/>
            <a:ext cx="5805668" cy="3621246"/>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dirty="0"/>
          </a:p>
        </p:txBody>
      </p:sp>
      <p:pic>
        <p:nvPicPr>
          <p:cNvPr id="3" name="Picture 2">
            <a:extLst>
              <a:ext uri="{FF2B5EF4-FFF2-40B4-BE49-F238E27FC236}">
                <a16:creationId xmlns:a16="http://schemas.microsoft.com/office/drawing/2014/main" id="{0FCBDEFC-0319-8A4A-D762-A8C3473E57EF}"/>
              </a:ext>
            </a:extLst>
          </p:cNvPr>
          <p:cNvPicPr>
            <a:picLocks noChangeAspect="1"/>
          </p:cNvPicPr>
          <p:nvPr/>
        </p:nvPicPr>
        <p:blipFill>
          <a:blip r:embed="rId3"/>
          <a:stretch>
            <a:fillRect/>
          </a:stretch>
        </p:blipFill>
        <p:spPr>
          <a:xfrm>
            <a:off x="600653" y="2160603"/>
            <a:ext cx="5959011" cy="374150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21b588c1cef_0_6"/>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Milestone 1</a:t>
            </a:r>
            <a:endParaRPr dirty="0">
              <a:latin typeface="Times New Roman"/>
              <a:ea typeface="Times New Roman"/>
              <a:cs typeface="Times New Roman"/>
              <a:sym typeface="Times New Roman"/>
            </a:endParaRPr>
          </a:p>
        </p:txBody>
      </p:sp>
      <p:sp>
        <p:nvSpPr>
          <p:cNvPr id="226" name="Google Shape;226;g21b588c1cef_0_6"/>
          <p:cNvSpPr txBox="1">
            <a:spLocks noGrp="1"/>
          </p:cNvSpPr>
          <p:nvPr>
            <p:ph type="body" idx="1"/>
          </p:nvPr>
        </p:nvSpPr>
        <p:spPr>
          <a:xfrm>
            <a:off x="677325" y="1476227"/>
            <a:ext cx="8596800" cy="45651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b="1" dirty="0">
              <a:latin typeface="Times New Roman"/>
              <a:ea typeface="Times New Roman"/>
              <a:cs typeface="Times New Roman"/>
              <a:sym typeface="Times New Roman"/>
            </a:endParaRPr>
          </a:p>
          <a:p>
            <a:pPr marL="342900" lvl="0" indent="-342900" algn="l" rtl="0">
              <a:spcBef>
                <a:spcPts val="960"/>
              </a:spcBef>
              <a:spcAft>
                <a:spcPts val="0"/>
              </a:spcAft>
              <a:buSzPts val="1440"/>
              <a:buChar char="❑"/>
            </a:pPr>
            <a:r>
              <a:rPr lang="en-US" b="1" dirty="0">
                <a:latin typeface="Times New Roman"/>
                <a:ea typeface="Times New Roman"/>
                <a:cs typeface="Times New Roman"/>
                <a:sym typeface="Times New Roman"/>
              </a:rPr>
              <a:t>Data Loading:</a:t>
            </a:r>
            <a:r>
              <a:rPr lang="en-US" dirty="0">
                <a:latin typeface="Times New Roman"/>
                <a:ea typeface="Times New Roman"/>
                <a:cs typeface="Times New Roman"/>
                <a:sym typeface="Times New Roman"/>
              </a:rPr>
              <a:t> Here we load the dataset by importing csv file using python.</a:t>
            </a:r>
            <a:endParaRPr dirty="0">
              <a:latin typeface="Times New Roman"/>
              <a:ea typeface="Times New Roman"/>
              <a:cs typeface="Times New Roman"/>
              <a:sym typeface="Times New Roman"/>
            </a:endParaRPr>
          </a:p>
          <a:p>
            <a:pPr marL="342900" lvl="0" indent="-342900" algn="l" rtl="0">
              <a:spcBef>
                <a:spcPts val="960"/>
              </a:spcBef>
              <a:spcAft>
                <a:spcPts val="0"/>
              </a:spcAft>
              <a:buSzPts val="1440"/>
              <a:buFont typeface="Times New Roman"/>
              <a:buChar char="❑"/>
            </a:pPr>
            <a:r>
              <a:rPr lang="en-US" b="1" dirty="0">
                <a:latin typeface="Times New Roman"/>
                <a:ea typeface="Times New Roman"/>
                <a:cs typeface="Times New Roman"/>
                <a:sym typeface="Times New Roman"/>
              </a:rPr>
              <a:t>Data Understanding:</a:t>
            </a:r>
            <a:r>
              <a:rPr lang="en-US" dirty="0">
                <a:latin typeface="Times New Roman"/>
                <a:ea typeface="Times New Roman"/>
                <a:cs typeface="Times New Roman"/>
                <a:sym typeface="Times New Roman"/>
              </a:rPr>
              <a:t> We get a peak at the data wherein we observed that we’ve total of 31 columns which includes Time, features from V1 to V28 as columns, Amount, Class.</a:t>
            </a:r>
            <a:endParaRPr dirty="0">
              <a:latin typeface="Times New Roman"/>
              <a:ea typeface="Times New Roman"/>
              <a:cs typeface="Times New Roman"/>
              <a:sym typeface="Times New Roman"/>
            </a:endParaRPr>
          </a:p>
        </p:txBody>
      </p:sp>
      <p:pic>
        <p:nvPicPr>
          <p:cNvPr id="227" name="Google Shape;227;g21b588c1cef_0_6"/>
          <p:cNvPicPr preferRelativeResize="0"/>
          <p:nvPr/>
        </p:nvPicPr>
        <p:blipFill>
          <a:blip r:embed="rId3">
            <a:alphaModFix/>
          </a:blip>
          <a:stretch>
            <a:fillRect/>
          </a:stretch>
        </p:blipFill>
        <p:spPr>
          <a:xfrm>
            <a:off x="763625" y="3885225"/>
            <a:ext cx="10664752" cy="2330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21b588c1cef_0_19"/>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latin typeface="Times New Roman"/>
                <a:ea typeface="Times New Roman"/>
                <a:cs typeface="Times New Roman"/>
                <a:sym typeface="Times New Roman"/>
              </a:rPr>
              <a:t>Milestone 1</a:t>
            </a:r>
            <a:endParaRPr>
              <a:latin typeface="Times New Roman"/>
              <a:ea typeface="Times New Roman"/>
              <a:cs typeface="Times New Roman"/>
              <a:sym typeface="Times New Roman"/>
            </a:endParaRPr>
          </a:p>
        </p:txBody>
      </p:sp>
      <p:sp>
        <p:nvSpPr>
          <p:cNvPr id="234" name="Google Shape;234;g21b588c1cef_0_19"/>
          <p:cNvSpPr txBox="1">
            <a:spLocks noGrp="1"/>
          </p:cNvSpPr>
          <p:nvPr>
            <p:ph type="body" idx="1"/>
          </p:nvPr>
        </p:nvSpPr>
        <p:spPr>
          <a:xfrm>
            <a:off x="677334" y="1641987"/>
            <a:ext cx="8596800" cy="4399402"/>
          </a:xfrm>
          <a:prstGeom prst="rect">
            <a:avLst/>
          </a:prstGeom>
        </p:spPr>
        <p:txBody>
          <a:bodyPr spcFirstLastPara="1" wrap="square" lIns="91425" tIns="45700" rIns="91425" bIns="45700" anchor="t" anchorCtr="0">
            <a:normAutofit/>
          </a:bodyPr>
          <a:lstStyle/>
          <a:p>
            <a:pPr marL="342900" lvl="0" indent="-342900" algn="l" rtl="0">
              <a:lnSpc>
                <a:spcPct val="107000"/>
              </a:lnSpc>
              <a:spcBef>
                <a:spcPts val="1800"/>
              </a:spcBef>
              <a:spcAft>
                <a:spcPts val="0"/>
              </a:spcAft>
              <a:buSzPts val="1440"/>
              <a:buChar char="❑"/>
            </a:pPr>
            <a:r>
              <a:rPr lang="en-US" dirty="0">
                <a:latin typeface="Times New Roman"/>
                <a:ea typeface="Times New Roman"/>
                <a:cs typeface="Times New Roman"/>
                <a:sym typeface="Times New Roman"/>
              </a:rPr>
              <a:t>Time - Time here is the number of seconds elapsed between two transactions.</a:t>
            </a:r>
            <a:endParaRPr dirty="0">
              <a:latin typeface="Times New Roman"/>
              <a:ea typeface="Times New Roman"/>
              <a:cs typeface="Times New Roman"/>
              <a:sym typeface="Times New Roman"/>
            </a:endParaRPr>
          </a:p>
          <a:p>
            <a:pPr marL="342900" lvl="0" indent="-342900" algn="l" rtl="0">
              <a:lnSpc>
                <a:spcPct val="107000"/>
              </a:lnSpc>
              <a:spcBef>
                <a:spcPts val="1800"/>
              </a:spcBef>
              <a:spcAft>
                <a:spcPts val="0"/>
              </a:spcAft>
              <a:buSzPts val="1440"/>
              <a:buFont typeface="Times New Roman"/>
              <a:buChar char="❑"/>
            </a:pPr>
            <a:r>
              <a:rPr lang="en-US" dirty="0">
                <a:latin typeface="Times New Roman"/>
                <a:ea typeface="Times New Roman"/>
                <a:cs typeface="Times New Roman"/>
                <a:sym typeface="Times New Roman"/>
              </a:rPr>
              <a:t>Amount - Transaction amount.</a:t>
            </a:r>
            <a:endParaRPr dirty="0">
              <a:latin typeface="Times New Roman"/>
              <a:ea typeface="Times New Roman"/>
              <a:cs typeface="Times New Roman"/>
              <a:sym typeface="Times New Roman"/>
            </a:endParaRPr>
          </a:p>
          <a:p>
            <a:pPr marL="342900" lvl="0" indent="-342900" algn="l" rtl="0">
              <a:lnSpc>
                <a:spcPct val="107000"/>
              </a:lnSpc>
              <a:spcBef>
                <a:spcPts val="1800"/>
              </a:spcBef>
              <a:spcAft>
                <a:spcPts val="0"/>
              </a:spcAft>
              <a:buSzPts val="1440"/>
              <a:buFont typeface="Times New Roman"/>
              <a:buChar char="❑"/>
            </a:pPr>
            <a:r>
              <a:rPr lang="en-US" dirty="0">
                <a:latin typeface="Times New Roman"/>
                <a:ea typeface="Times New Roman"/>
                <a:cs typeface="Times New Roman"/>
                <a:sym typeface="Times New Roman"/>
              </a:rPr>
              <a:t>Class -</a:t>
            </a:r>
            <a:r>
              <a:rPr lang="en-US" b="1" dirty="0">
                <a:latin typeface="Times New Roman"/>
                <a:ea typeface="Times New Roman"/>
                <a:cs typeface="Times New Roman"/>
                <a:sym typeface="Times New Roman"/>
              </a:rPr>
              <a:t> </a:t>
            </a:r>
            <a:r>
              <a:rPr lang="en-US" dirty="0">
                <a:latin typeface="Times New Roman"/>
                <a:ea typeface="Times New Roman"/>
                <a:cs typeface="Times New Roman"/>
                <a:sym typeface="Times New Roman"/>
              </a:rPr>
              <a:t>In class attribute, 0 represents the Non-Fraudulent transaction and 1 represents the Fraudulent Transaction.</a:t>
            </a:r>
            <a:endParaRPr dirty="0">
              <a:latin typeface="Times New Roman"/>
              <a:ea typeface="Times New Roman"/>
              <a:cs typeface="Times New Roman"/>
              <a:sym typeface="Times New Roman"/>
            </a:endParaRPr>
          </a:p>
          <a:p>
            <a:pPr marL="0" lvl="0" indent="0" algn="l" rtl="0">
              <a:spcBef>
                <a:spcPts val="1000"/>
              </a:spcBef>
              <a:spcAft>
                <a:spcPts val="0"/>
              </a:spcAft>
              <a:buNone/>
            </a:pPr>
            <a:endParaRPr dirty="0">
              <a:latin typeface="Times New Roman"/>
              <a:ea typeface="Times New Roman"/>
              <a:cs typeface="Times New Roman"/>
              <a:sym typeface="Times New Roman"/>
            </a:endParaRPr>
          </a:p>
        </p:txBody>
      </p:sp>
      <p:pic>
        <p:nvPicPr>
          <p:cNvPr id="235" name="Google Shape;235;g21b588c1cef_0_19"/>
          <p:cNvPicPr preferRelativeResize="0"/>
          <p:nvPr/>
        </p:nvPicPr>
        <p:blipFill>
          <a:blip r:embed="rId3">
            <a:alphaModFix/>
          </a:blip>
          <a:stretch>
            <a:fillRect/>
          </a:stretch>
        </p:blipFill>
        <p:spPr>
          <a:xfrm>
            <a:off x="1" y="4478733"/>
            <a:ext cx="12191999" cy="19060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21b588c1cef_0_26"/>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Milestone 1-</a:t>
            </a:r>
            <a:endParaRPr dirty="0">
              <a:latin typeface="Times New Roman"/>
              <a:ea typeface="Times New Roman"/>
              <a:cs typeface="Times New Roman"/>
              <a:sym typeface="Times New Roman"/>
            </a:endParaRPr>
          </a:p>
        </p:txBody>
      </p:sp>
      <p:sp>
        <p:nvSpPr>
          <p:cNvPr id="242" name="Google Shape;242;g21b588c1cef_0_26"/>
          <p:cNvSpPr txBox="1">
            <a:spLocks noGrp="1"/>
          </p:cNvSpPr>
          <p:nvPr>
            <p:ph type="body" idx="1"/>
          </p:nvPr>
        </p:nvSpPr>
        <p:spPr>
          <a:xfrm>
            <a:off x="677334" y="1563330"/>
            <a:ext cx="8596800" cy="4478060"/>
          </a:xfrm>
          <a:prstGeom prst="rect">
            <a:avLst/>
          </a:prstGeom>
        </p:spPr>
        <p:txBody>
          <a:bodyPr spcFirstLastPara="1" wrap="square" lIns="91425" tIns="45700" rIns="91425" bIns="45700" anchor="t" anchorCtr="0">
            <a:normAutofit/>
          </a:bodyPr>
          <a:lstStyle/>
          <a:p>
            <a:pPr marL="342900" lvl="0" indent="-342900" algn="l" rtl="0">
              <a:lnSpc>
                <a:spcPct val="107000"/>
              </a:lnSpc>
              <a:spcBef>
                <a:spcPts val="1800"/>
              </a:spcBef>
              <a:spcAft>
                <a:spcPts val="0"/>
              </a:spcAft>
              <a:buSzPts val="1440"/>
              <a:buChar char="❑"/>
            </a:pPr>
            <a:r>
              <a:rPr lang="en-US" b="1" dirty="0">
                <a:latin typeface="Times New Roman"/>
                <a:ea typeface="Times New Roman"/>
                <a:cs typeface="Times New Roman"/>
                <a:sym typeface="Times New Roman"/>
              </a:rPr>
              <a:t>Data Describing:</a:t>
            </a:r>
            <a:r>
              <a:rPr lang="en-US" dirty="0">
                <a:latin typeface="Times New Roman"/>
                <a:ea typeface="Times New Roman"/>
                <a:cs typeface="Times New Roman"/>
                <a:sym typeface="Times New Roman"/>
              </a:rPr>
              <a:t> In data describing we calculate values such as Count, Mean, Standard Deviation, Min, 25%, 50%, 75% Max for the attributes. From this we can do further analysis on how our data actually is, how we can use it and what can we learn from it.</a:t>
            </a:r>
            <a:endParaRPr dirty="0">
              <a:latin typeface="Times New Roman"/>
              <a:ea typeface="Times New Roman"/>
              <a:cs typeface="Times New Roman"/>
              <a:sym typeface="Times New Roman"/>
            </a:endParaRPr>
          </a:p>
          <a:p>
            <a:pPr marL="342900" lvl="0" indent="-342900" algn="l" rtl="0">
              <a:lnSpc>
                <a:spcPct val="107000"/>
              </a:lnSpc>
              <a:spcBef>
                <a:spcPts val="1800"/>
              </a:spcBef>
              <a:spcAft>
                <a:spcPts val="0"/>
              </a:spcAft>
              <a:buSzPts val="1440"/>
              <a:buFont typeface="Times New Roman"/>
              <a:buChar char="❑"/>
            </a:pPr>
            <a:r>
              <a:rPr lang="en-US" b="1" dirty="0">
                <a:latin typeface="Times New Roman"/>
                <a:ea typeface="Times New Roman"/>
                <a:cs typeface="Times New Roman"/>
                <a:sym typeface="Times New Roman"/>
              </a:rPr>
              <a:t>Data Exploration: </a:t>
            </a:r>
            <a:r>
              <a:rPr lang="en-US" dirty="0">
                <a:latin typeface="Times New Roman"/>
                <a:ea typeface="Times New Roman"/>
                <a:cs typeface="Times New Roman"/>
                <a:sym typeface="Times New Roman"/>
              </a:rPr>
              <a:t>In this step we have used python libraries like pandas to load and frame the data and explored the different features we are having in the data set.</a:t>
            </a:r>
          </a:p>
          <a:p>
            <a:pPr marL="342900" lvl="0" indent="-342900" algn="l" rtl="0">
              <a:lnSpc>
                <a:spcPct val="107000"/>
              </a:lnSpc>
              <a:spcBef>
                <a:spcPts val="1800"/>
              </a:spcBef>
              <a:spcAft>
                <a:spcPts val="0"/>
              </a:spcAft>
              <a:buSzPts val="1440"/>
              <a:buFont typeface="Times New Roman"/>
              <a:buChar char="❑"/>
            </a:pPr>
            <a:r>
              <a:rPr lang="en-US" dirty="0">
                <a:latin typeface="Times New Roman"/>
                <a:ea typeface="Times New Roman"/>
                <a:cs typeface="Times New Roman"/>
                <a:sym typeface="Times New Roman"/>
              </a:rPr>
              <a:t>We have also performed basic analysis of the data features we have in the data like mean, total count  etc.</a:t>
            </a:r>
          </a:p>
          <a:p>
            <a:pPr marL="0" lvl="0" indent="0" algn="l" rtl="0">
              <a:lnSpc>
                <a:spcPct val="107000"/>
              </a:lnSpc>
              <a:spcBef>
                <a:spcPts val="1800"/>
              </a:spcBef>
              <a:spcAft>
                <a:spcPts val="0"/>
              </a:spcAft>
              <a:buSzPts val="1440"/>
              <a:buNone/>
            </a:pPr>
            <a:r>
              <a:rPr lang="en-US" b="1"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p:txBody>
      </p:sp>
      <p:pic>
        <p:nvPicPr>
          <p:cNvPr id="7" name="Picture 6">
            <a:extLst>
              <a:ext uri="{FF2B5EF4-FFF2-40B4-BE49-F238E27FC236}">
                <a16:creationId xmlns:a16="http://schemas.microsoft.com/office/drawing/2014/main" id="{6717EFD9-215E-1A81-37C0-BC0DED7A308F}"/>
              </a:ext>
            </a:extLst>
          </p:cNvPr>
          <p:cNvPicPr>
            <a:picLocks noChangeAspect="1"/>
          </p:cNvPicPr>
          <p:nvPr/>
        </p:nvPicPr>
        <p:blipFill>
          <a:blip r:embed="rId3"/>
          <a:stretch>
            <a:fillRect/>
          </a:stretch>
        </p:blipFill>
        <p:spPr>
          <a:xfrm>
            <a:off x="381415" y="4708123"/>
            <a:ext cx="6045511" cy="1568531"/>
          </a:xfrm>
          <a:prstGeom prst="rect">
            <a:avLst/>
          </a:prstGeom>
        </p:spPr>
      </p:pic>
      <p:pic>
        <p:nvPicPr>
          <p:cNvPr id="9" name="Picture 8">
            <a:extLst>
              <a:ext uri="{FF2B5EF4-FFF2-40B4-BE49-F238E27FC236}">
                <a16:creationId xmlns:a16="http://schemas.microsoft.com/office/drawing/2014/main" id="{E407C05A-FB64-0ED2-2DD9-43512BF31075}"/>
              </a:ext>
            </a:extLst>
          </p:cNvPr>
          <p:cNvPicPr>
            <a:picLocks noChangeAspect="1"/>
          </p:cNvPicPr>
          <p:nvPr/>
        </p:nvPicPr>
        <p:blipFill>
          <a:blip r:embed="rId4"/>
          <a:stretch>
            <a:fillRect/>
          </a:stretch>
        </p:blipFill>
        <p:spPr>
          <a:xfrm>
            <a:off x="6426926" y="4431883"/>
            <a:ext cx="2597283" cy="212100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7E4FF-BEB4-3846-D9AC-DF59C818E1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Milestone 2- Data Analysis, Visualization and Co relation </a:t>
            </a:r>
          </a:p>
        </p:txBody>
      </p:sp>
      <p:sp>
        <p:nvSpPr>
          <p:cNvPr id="3" name="Text Placeholder 2">
            <a:extLst>
              <a:ext uri="{FF2B5EF4-FFF2-40B4-BE49-F238E27FC236}">
                <a16:creationId xmlns:a16="http://schemas.microsoft.com/office/drawing/2014/main" id="{68AE1762-5AA7-5716-6DBC-729351F550EF}"/>
              </a:ext>
            </a:extLst>
          </p:cNvPr>
          <p:cNvSpPr>
            <a:spLocks noGrp="1"/>
          </p:cNvSpPr>
          <p:nvPr>
            <p:ph type="body" idx="1"/>
          </p:nvPr>
        </p:nvSpPr>
        <p:spPr/>
        <p:txBody>
          <a:bodyPr/>
          <a:lstStyle/>
          <a:p>
            <a:r>
              <a:rPr lang="en-IN" dirty="0"/>
              <a:t>In this stage of the project we focused on Data Analysis, feature selection and some visualization, more insights from the data set by identifying distribution of each feature we have in the data.</a:t>
            </a:r>
          </a:p>
          <a:p>
            <a:pPr marL="137160" indent="0">
              <a:buNone/>
            </a:pPr>
            <a:endParaRPr lang="en-IN" dirty="0"/>
          </a:p>
          <a:p>
            <a:pPr marL="137160" indent="0">
              <a:buNone/>
            </a:pPr>
            <a:endParaRPr lang="en-IN" dirty="0"/>
          </a:p>
          <a:p>
            <a:r>
              <a:rPr lang="en-IN" dirty="0"/>
              <a:t>Some examples like time, amount features below;</a:t>
            </a:r>
          </a:p>
          <a:p>
            <a:endParaRPr lang="en-IN" dirty="0"/>
          </a:p>
          <a:p>
            <a:endParaRPr lang="en-IN" dirty="0"/>
          </a:p>
        </p:txBody>
      </p:sp>
    </p:spTree>
    <p:extLst>
      <p:ext uri="{BB962C8B-B14F-4D97-AF65-F5344CB8AC3E}">
        <p14:creationId xmlns:p14="http://schemas.microsoft.com/office/powerpoint/2010/main" val="3077124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45E4-2C08-81AE-271E-48AE92A3D34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Milestone 2</a:t>
            </a:r>
          </a:p>
        </p:txBody>
      </p:sp>
      <p:sp>
        <p:nvSpPr>
          <p:cNvPr id="3" name="Text Placeholder 2">
            <a:extLst>
              <a:ext uri="{FF2B5EF4-FFF2-40B4-BE49-F238E27FC236}">
                <a16:creationId xmlns:a16="http://schemas.microsoft.com/office/drawing/2014/main" id="{7DA0969E-EA52-40F5-D50C-6C1F7B49D984}"/>
              </a:ext>
            </a:extLst>
          </p:cNvPr>
          <p:cNvSpPr>
            <a:spLocks noGrp="1"/>
          </p:cNvSpPr>
          <p:nvPr>
            <p:ph type="body" idx="1"/>
          </p:nvPr>
        </p:nvSpPr>
        <p:spPr/>
        <p:txBody>
          <a:bodyPr/>
          <a:lstStyle/>
          <a:p>
            <a:endParaRPr lang="en-IN" dirty="0"/>
          </a:p>
        </p:txBody>
      </p:sp>
      <p:pic>
        <p:nvPicPr>
          <p:cNvPr id="9" name="Picture 8">
            <a:extLst>
              <a:ext uri="{FF2B5EF4-FFF2-40B4-BE49-F238E27FC236}">
                <a16:creationId xmlns:a16="http://schemas.microsoft.com/office/drawing/2014/main" id="{984E449E-D7D8-5633-07FD-8DDC6A07633A}"/>
              </a:ext>
            </a:extLst>
          </p:cNvPr>
          <p:cNvPicPr>
            <a:picLocks noChangeAspect="1"/>
          </p:cNvPicPr>
          <p:nvPr/>
        </p:nvPicPr>
        <p:blipFill>
          <a:blip r:embed="rId2"/>
          <a:stretch>
            <a:fillRect/>
          </a:stretch>
        </p:blipFill>
        <p:spPr>
          <a:xfrm>
            <a:off x="267832" y="2052994"/>
            <a:ext cx="5943905" cy="4195406"/>
          </a:xfrm>
          <a:prstGeom prst="rect">
            <a:avLst/>
          </a:prstGeom>
        </p:spPr>
      </p:pic>
      <p:pic>
        <p:nvPicPr>
          <p:cNvPr id="11" name="Picture 10">
            <a:extLst>
              <a:ext uri="{FF2B5EF4-FFF2-40B4-BE49-F238E27FC236}">
                <a16:creationId xmlns:a16="http://schemas.microsoft.com/office/drawing/2014/main" id="{A530DE86-6961-F16E-40A7-5C1F00BA67C8}"/>
              </a:ext>
            </a:extLst>
          </p:cNvPr>
          <p:cNvPicPr>
            <a:picLocks noChangeAspect="1"/>
          </p:cNvPicPr>
          <p:nvPr/>
        </p:nvPicPr>
        <p:blipFill>
          <a:blip r:embed="rId3"/>
          <a:stretch>
            <a:fillRect/>
          </a:stretch>
        </p:blipFill>
        <p:spPr>
          <a:xfrm>
            <a:off x="5784521" y="2176442"/>
            <a:ext cx="6407479" cy="4121362"/>
          </a:xfrm>
          <a:prstGeom prst="rect">
            <a:avLst/>
          </a:prstGeom>
        </p:spPr>
      </p:pic>
    </p:spTree>
    <p:extLst>
      <p:ext uri="{BB962C8B-B14F-4D97-AF65-F5344CB8AC3E}">
        <p14:creationId xmlns:p14="http://schemas.microsoft.com/office/powerpoint/2010/main" val="333329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3C92-F7A6-8190-A433-4FBF7882A49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Milestone 2 </a:t>
            </a:r>
          </a:p>
        </p:txBody>
      </p:sp>
      <p:sp>
        <p:nvSpPr>
          <p:cNvPr id="3" name="Text Placeholder 2">
            <a:extLst>
              <a:ext uri="{FF2B5EF4-FFF2-40B4-BE49-F238E27FC236}">
                <a16:creationId xmlns:a16="http://schemas.microsoft.com/office/drawing/2014/main" id="{BB7917D3-6B7D-D81C-537E-79DA412F1BB2}"/>
              </a:ext>
            </a:extLst>
          </p:cNvPr>
          <p:cNvSpPr>
            <a:spLocks noGrp="1"/>
          </p:cNvSpPr>
          <p:nvPr>
            <p:ph type="body" idx="1"/>
          </p:nvPr>
        </p:nvSpPr>
        <p:spPr>
          <a:xfrm>
            <a:off x="780836" y="2160589"/>
            <a:ext cx="8493166" cy="4353227"/>
          </a:xfrm>
        </p:spPr>
        <p:txBody>
          <a:bodyPr/>
          <a:lstStyle/>
          <a:p>
            <a:r>
              <a:rPr lang="en-IN" dirty="0"/>
              <a:t>Histograms:</a:t>
            </a:r>
          </a:p>
          <a:p>
            <a:endParaRPr lang="en-IN" dirty="0"/>
          </a:p>
        </p:txBody>
      </p:sp>
      <p:pic>
        <p:nvPicPr>
          <p:cNvPr id="5" name="Picture 4">
            <a:extLst>
              <a:ext uri="{FF2B5EF4-FFF2-40B4-BE49-F238E27FC236}">
                <a16:creationId xmlns:a16="http://schemas.microsoft.com/office/drawing/2014/main" id="{67D8866E-47DE-3558-8EC5-2F397057E20F}"/>
              </a:ext>
            </a:extLst>
          </p:cNvPr>
          <p:cNvPicPr>
            <a:picLocks noChangeAspect="1"/>
          </p:cNvPicPr>
          <p:nvPr/>
        </p:nvPicPr>
        <p:blipFill>
          <a:blip r:embed="rId2"/>
          <a:stretch>
            <a:fillRect/>
          </a:stretch>
        </p:blipFill>
        <p:spPr>
          <a:xfrm>
            <a:off x="2554249" y="1930400"/>
            <a:ext cx="7741048" cy="4426177"/>
          </a:xfrm>
          <a:prstGeom prst="rect">
            <a:avLst/>
          </a:prstGeom>
        </p:spPr>
      </p:pic>
    </p:spTree>
    <p:extLst>
      <p:ext uri="{BB962C8B-B14F-4D97-AF65-F5344CB8AC3E}">
        <p14:creationId xmlns:p14="http://schemas.microsoft.com/office/powerpoint/2010/main" val="1165916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89457-D563-966D-FF9C-B15022D0164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Milestone 2</a:t>
            </a:r>
          </a:p>
        </p:txBody>
      </p:sp>
      <p:sp>
        <p:nvSpPr>
          <p:cNvPr id="3" name="Text Placeholder 2">
            <a:extLst>
              <a:ext uri="{FF2B5EF4-FFF2-40B4-BE49-F238E27FC236}">
                <a16:creationId xmlns:a16="http://schemas.microsoft.com/office/drawing/2014/main" id="{D9C5826B-C35F-C636-3CA3-42E03888DCF4}"/>
              </a:ext>
            </a:extLst>
          </p:cNvPr>
          <p:cNvSpPr>
            <a:spLocks noGrp="1"/>
          </p:cNvSpPr>
          <p:nvPr>
            <p:ph type="body" idx="1"/>
          </p:nvPr>
        </p:nvSpPr>
        <p:spPr/>
        <p:txBody>
          <a:bodyPr/>
          <a:lstStyle/>
          <a:p>
            <a:r>
              <a:rPr lang="en-IN" dirty="0"/>
              <a:t>Finally we have identified number of valid and in valid transactions present in the dataset and we identified the details like Count, Mean, standard deviation, Min, Max etc..</a:t>
            </a:r>
          </a:p>
          <a:p>
            <a:pPr marL="137160" indent="0">
              <a:buNone/>
            </a:pPr>
            <a:endParaRPr lang="en-IN" dirty="0"/>
          </a:p>
        </p:txBody>
      </p:sp>
      <p:pic>
        <p:nvPicPr>
          <p:cNvPr id="5" name="Picture 4">
            <a:extLst>
              <a:ext uri="{FF2B5EF4-FFF2-40B4-BE49-F238E27FC236}">
                <a16:creationId xmlns:a16="http://schemas.microsoft.com/office/drawing/2014/main" id="{1AF04223-C8E7-08FA-3036-E2D81BD963F1}"/>
              </a:ext>
            </a:extLst>
          </p:cNvPr>
          <p:cNvPicPr>
            <a:picLocks noChangeAspect="1"/>
          </p:cNvPicPr>
          <p:nvPr/>
        </p:nvPicPr>
        <p:blipFill>
          <a:blip r:embed="rId2"/>
          <a:stretch>
            <a:fillRect/>
          </a:stretch>
        </p:blipFill>
        <p:spPr>
          <a:xfrm>
            <a:off x="5217676" y="3027285"/>
            <a:ext cx="5188217" cy="3721291"/>
          </a:xfrm>
          <a:prstGeom prst="rect">
            <a:avLst/>
          </a:prstGeom>
        </p:spPr>
      </p:pic>
    </p:spTree>
    <p:extLst>
      <p:ext uri="{BB962C8B-B14F-4D97-AF65-F5344CB8AC3E}">
        <p14:creationId xmlns:p14="http://schemas.microsoft.com/office/powerpoint/2010/main" val="168124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INTRODUCTION</a:t>
            </a:r>
            <a:endParaRPr/>
          </a:p>
        </p:txBody>
      </p:sp>
      <p:sp>
        <p:nvSpPr>
          <p:cNvPr id="155" name="Google Shape;155;p2"/>
          <p:cNvSpPr txBox="1">
            <a:spLocks noGrp="1"/>
          </p:cNvSpPr>
          <p:nvPr>
            <p:ph type="body" idx="1"/>
          </p:nvPr>
        </p:nvSpPr>
        <p:spPr>
          <a:xfrm>
            <a:off x="581193" y="2228003"/>
            <a:ext cx="6232562" cy="3633047"/>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564"/>
              <a:buFont typeface="Noto Sans Symbols"/>
              <a:buChar char="❑"/>
            </a:pPr>
            <a:r>
              <a:rPr lang="en-US" sz="1700">
                <a:latin typeface="Times New Roman"/>
                <a:ea typeface="Times New Roman"/>
                <a:cs typeface="Times New Roman"/>
                <a:sym typeface="Times New Roman"/>
              </a:rPr>
              <a:t>Credit card payments are the most common type of transaction, both in-store and online. Fraudsters target credit card details due to the increasing accessibility of e-commerce websites/platforms.</a:t>
            </a:r>
            <a:endParaRPr/>
          </a:p>
          <a:p>
            <a:pPr marL="306000" lvl="0" indent="-306000" algn="l" rtl="0">
              <a:spcBef>
                <a:spcPts val="940"/>
              </a:spcBef>
              <a:spcAft>
                <a:spcPts val="0"/>
              </a:spcAft>
              <a:buSzPts val="1564"/>
              <a:buFont typeface="Noto Sans Symbols"/>
              <a:buChar char="❑"/>
            </a:pPr>
            <a:r>
              <a:rPr lang="en-US" sz="1700">
                <a:latin typeface="Times New Roman"/>
                <a:ea typeface="Times New Roman"/>
                <a:cs typeface="Times New Roman"/>
                <a:sym typeface="Times New Roman"/>
              </a:rPr>
              <a:t>More than 70% of financial frauds are banking/financial frauds, with unauthorized credit card payments being the highest category of fraud.</a:t>
            </a:r>
            <a:endParaRPr/>
          </a:p>
          <a:p>
            <a:pPr marL="306000" lvl="0" indent="-306000" algn="l" rtl="0">
              <a:spcBef>
                <a:spcPts val="940"/>
              </a:spcBef>
              <a:spcAft>
                <a:spcPts val="0"/>
              </a:spcAft>
              <a:buSzPts val="1564"/>
              <a:buFont typeface="Noto Sans Symbols"/>
              <a:buChar char="❑"/>
            </a:pPr>
            <a:r>
              <a:rPr lang="en-US" sz="1700">
                <a:latin typeface="Times New Roman"/>
                <a:ea typeface="Times New Roman"/>
                <a:cs typeface="Times New Roman"/>
                <a:sym typeface="Times New Roman"/>
              </a:rPr>
              <a:t>In this project we focus on solving this problem with a fraud detection model.</a:t>
            </a:r>
            <a:endParaRPr/>
          </a:p>
          <a:p>
            <a:pPr marL="306000" lvl="0" indent="-306000" algn="l" rtl="0">
              <a:spcBef>
                <a:spcPts val="940"/>
              </a:spcBef>
              <a:spcAft>
                <a:spcPts val="0"/>
              </a:spcAft>
              <a:buSzPts val="1564"/>
              <a:buFont typeface="Noto Sans Symbols"/>
              <a:buChar char="❑"/>
            </a:pPr>
            <a:r>
              <a:rPr lang="en-US" sz="1700">
                <a:latin typeface="Times New Roman"/>
                <a:ea typeface="Times New Roman"/>
                <a:cs typeface="Times New Roman"/>
                <a:sym typeface="Times New Roman"/>
              </a:rPr>
              <a:t>The frequency of fraud has increased due to the large amount of information generated by digitalization. If this data is not secured, fraudsters can easily access it.</a:t>
            </a:r>
            <a:endParaRPr/>
          </a:p>
        </p:txBody>
      </p:sp>
      <p:pic>
        <p:nvPicPr>
          <p:cNvPr id="156" name="Google Shape;156;p2"/>
          <p:cNvPicPr preferRelativeResize="0"/>
          <p:nvPr/>
        </p:nvPicPr>
        <p:blipFill rotWithShape="1">
          <a:blip r:embed="rId3">
            <a:alphaModFix/>
          </a:blip>
          <a:srcRect/>
          <a:stretch/>
        </p:blipFill>
        <p:spPr>
          <a:xfrm>
            <a:off x="7003294" y="2320471"/>
            <a:ext cx="4541415" cy="3036539"/>
          </a:xfrm>
          <a:prstGeom prst="rect">
            <a:avLst/>
          </a:prstGeom>
          <a:solidFill>
            <a:srgbClr val="FFFFFF"/>
          </a:solid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88260-EB08-06D6-F660-98ADDE290BBF}"/>
              </a:ext>
            </a:extLst>
          </p:cNvPr>
          <p:cNvSpPr>
            <a:spLocks noGrp="1"/>
          </p:cNvSpPr>
          <p:nvPr>
            <p:ph type="title"/>
          </p:nvPr>
        </p:nvSpPr>
        <p:spPr>
          <a:xfrm>
            <a:off x="883578" y="609600"/>
            <a:ext cx="8390424" cy="880153"/>
          </a:xfrm>
        </p:spPr>
        <p:txBody>
          <a:bodyPr/>
          <a:lstStyle/>
          <a:p>
            <a:r>
              <a:rPr lang="en-IN" dirty="0">
                <a:latin typeface="Times New Roman" panose="02020603050405020304" pitchFamily="18" charset="0"/>
                <a:cs typeface="Times New Roman" panose="02020603050405020304" pitchFamily="18" charset="0"/>
              </a:rPr>
              <a:t>Milestone 2- Corelation Matrix</a:t>
            </a:r>
          </a:p>
        </p:txBody>
      </p:sp>
      <p:sp>
        <p:nvSpPr>
          <p:cNvPr id="3" name="Text Placeholder 2">
            <a:extLst>
              <a:ext uri="{FF2B5EF4-FFF2-40B4-BE49-F238E27FC236}">
                <a16:creationId xmlns:a16="http://schemas.microsoft.com/office/drawing/2014/main" id="{7B5CD277-06AB-424C-564F-A497A3BEA877}"/>
              </a:ext>
            </a:extLst>
          </p:cNvPr>
          <p:cNvSpPr>
            <a:spLocks noGrp="1"/>
          </p:cNvSpPr>
          <p:nvPr>
            <p:ph type="body" idx="1"/>
          </p:nvPr>
        </p:nvSpPr>
        <p:spPr>
          <a:xfrm>
            <a:off x="349321" y="1489753"/>
            <a:ext cx="8924681" cy="4551609"/>
          </a:xfrm>
        </p:spPr>
        <p:txBody>
          <a:bodyPr/>
          <a:lstStyle/>
          <a:p>
            <a:pPr marL="137160" indent="0">
              <a:buNone/>
            </a:pPr>
            <a:r>
              <a:rPr lang="en-IN" dirty="0">
                <a:latin typeface="Times New Roman" panose="02020603050405020304" pitchFamily="18" charset="0"/>
                <a:cs typeface="Times New Roman" panose="02020603050405020304" pitchFamily="18" charset="0"/>
              </a:rPr>
              <a:t> we have also developed a co-relation matrix using a heat map, which show the co-relation coefficients between the two variables  of each individual cell in the table. The value is usually between -1, +1.</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5478E01-E333-31E0-4C9C-5D28B58EA385}"/>
              </a:ext>
            </a:extLst>
          </p:cNvPr>
          <p:cNvPicPr>
            <a:picLocks noChangeAspect="1"/>
          </p:cNvPicPr>
          <p:nvPr/>
        </p:nvPicPr>
        <p:blipFill>
          <a:blip r:embed="rId2"/>
          <a:stretch>
            <a:fillRect/>
          </a:stretch>
        </p:blipFill>
        <p:spPr>
          <a:xfrm>
            <a:off x="2646970" y="2195794"/>
            <a:ext cx="6178868" cy="4959605"/>
          </a:xfrm>
          <a:prstGeom prst="rect">
            <a:avLst/>
          </a:prstGeom>
        </p:spPr>
      </p:pic>
    </p:spTree>
    <p:extLst>
      <p:ext uri="{BB962C8B-B14F-4D97-AF65-F5344CB8AC3E}">
        <p14:creationId xmlns:p14="http://schemas.microsoft.com/office/powerpoint/2010/main" val="2075360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D140-5882-41D0-97A2-D44D8CD47885}"/>
              </a:ext>
            </a:extLst>
          </p:cNvPr>
          <p:cNvSpPr>
            <a:spLocks noGrp="1"/>
          </p:cNvSpPr>
          <p:nvPr>
            <p:ph type="title"/>
          </p:nvPr>
        </p:nvSpPr>
        <p:spPr/>
        <p:txBody>
          <a:bodyPr/>
          <a:lstStyle/>
          <a:p>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Milestone 3</a:t>
            </a:r>
          </a:p>
        </p:txBody>
      </p:sp>
      <p:sp>
        <p:nvSpPr>
          <p:cNvPr id="3" name="Text Placeholder 2">
            <a:extLst>
              <a:ext uri="{FF2B5EF4-FFF2-40B4-BE49-F238E27FC236}">
                <a16:creationId xmlns:a16="http://schemas.microsoft.com/office/drawing/2014/main" id="{F4CA6709-BB16-B5B0-C3D5-22EC9FA30B2B}"/>
              </a:ext>
            </a:extLst>
          </p:cNvPr>
          <p:cNvSpPr>
            <a:spLocks noGrp="1"/>
          </p:cNvSpPr>
          <p:nvPr>
            <p:ph type="body" idx="1"/>
          </p:nvPr>
        </p:nvSpPr>
        <p:spPr/>
        <p:txBody>
          <a:bodyPr/>
          <a:lstStyle/>
          <a:p>
            <a:r>
              <a:rPr lang="en-IN" dirty="0">
                <a:latin typeface="Times New Roman" panose="02020603050405020304" pitchFamily="18" charset="0"/>
                <a:cs typeface="Times New Roman" panose="02020603050405020304" pitchFamily="18" charset="0"/>
              </a:rPr>
              <a:t>Separating the Data Set and splitting into two sets training and testing using scikit learn : In this step we separated the data into x, y values.</a:t>
            </a:r>
          </a:p>
          <a:p>
            <a:pPr marL="13716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Building the random classifier: We built a classifier using random forest and split the data into training and testing.</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Performance Evaluation of our classifier using test data:</a:t>
            </a:r>
          </a:p>
          <a:p>
            <a:pPr marL="137160" indent="0">
              <a:buNone/>
            </a:pPr>
            <a:r>
              <a:rPr lang="en-IN" dirty="0">
                <a:latin typeface="Times New Roman" panose="02020603050405020304" pitchFamily="18" charset="0"/>
                <a:cs typeface="Times New Roman" panose="02020603050405020304" pitchFamily="18" charset="0"/>
              </a:rPr>
              <a:t>   we have multiple metrics like accuracy, precision, recall, f1 score, Mathew correlation    coefficient</a:t>
            </a:r>
          </a:p>
          <a:p>
            <a:pPr marL="137160" indent="0">
              <a:buNone/>
            </a:pPr>
            <a:endParaRPr lang="en-IN" dirty="0">
              <a:latin typeface="Times New Roman" panose="02020603050405020304" pitchFamily="18" charset="0"/>
              <a:cs typeface="Times New Roman" panose="02020603050405020304" pitchFamily="18" charset="0"/>
            </a:endParaRPr>
          </a:p>
          <a:p>
            <a:pPr marL="137160" indent="0">
              <a:buNone/>
            </a:pPr>
            <a:endParaRPr lang="en-IN" dirty="0">
              <a:latin typeface="Times New Roman" panose="02020603050405020304" pitchFamily="18" charset="0"/>
              <a:cs typeface="Times New Roman" panose="02020603050405020304" pitchFamily="18" charset="0"/>
            </a:endParaRPr>
          </a:p>
          <a:p>
            <a:pPr marL="137160" indent="0">
              <a:buNone/>
            </a:pPr>
            <a:endParaRPr lang="en-IN" dirty="0">
              <a:latin typeface="Times New Roman" panose="02020603050405020304" pitchFamily="18" charset="0"/>
              <a:cs typeface="Times New Roman" panose="02020603050405020304" pitchFamily="18" charset="0"/>
            </a:endParaRPr>
          </a:p>
          <a:p>
            <a:pPr marL="13716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34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84488-EC74-50C5-1D2B-6E50A6EFFFBE}"/>
              </a:ext>
            </a:extLst>
          </p:cNvPr>
          <p:cNvSpPr>
            <a:spLocks noGrp="1"/>
          </p:cNvSpPr>
          <p:nvPr>
            <p:ph type="title"/>
          </p:nvPr>
        </p:nvSpPr>
        <p:spPr/>
        <p:txBody>
          <a:bodyPr/>
          <a:lstStyle/>
          <a:p>
            <a:br>
              <a:rPr lang="en-IN" dirty="0">
                <a:latin typeface="Times New Roman" panose="02020603050405020304" pitchFamily="18" charset="0"/>
                <a:cs typeface="Times New Roman" panose="02020603050405020304" pitchFamily="18" charset="0"/>
              </a:rPr>
            </a:br>
            <a:r>
              <a:rPr lang="en-IN" dirty="0" err="1">
                <a:latin typeface="Times New Roman" panose="02020603050405020304" pitchFamily="18" charset="0"/>
                <a:cs typeface="Times New Roman" panose="02020603050405020304" pitchFamily="18" charset="0"/>
              </a:rPr>
              <a:t>MileStone</a:t>
            </a:r>
            <a:r>
              <a:rPr lang="en-IN" dirty="0">
                <a:latin typeface="Times New Roman" panose="02020603050405020304" pitchFamily="18" charset="0"/>
                <a:cs typeface="Times New Roman" panose="02020603050405020304" pitchFamily="18" charset="0"/>
              </a:rPr>
              <a:t> 3 </a:t>
            </a:r>
          </a:p>
        </p:txBody>
      </p:sp>
      <p:sp>
        <p:nvSpPr>
          <p:cNvPr id="3" name="Text Placeholder 2">
            <a:extLst>
              <a:ext uri="{FF2B5EF4-FFF2-40B4-BE49-F238E27FC236}">
                <a16:creationId xmlns:a16="http://schemas.microsoft.com/office/drawing/2014/main" id="{E519514D-85CA-B81A-19D4-00393632FFA1}"/>
              </a:ext>
            </a:extLst>
          </p:cNvPr>
          <p:cNvSpPr>
            <a:spLocks noGrp="1"/>
          </p:cNvSpPr>
          <p:nvPr>
            <p:ph type="body" idx="1"/>
          </p:nvPr>
        </p:nvSpPr>
        <p:spPr>
          <a:xfrm>
            <a:off x="677334" y="2160589"/>
            <a:ext cx="8596668" cy="4363501"/>
          </a:xfrm>
        </p:spPr>
        <p:txBody>
          <a:bodyPr>
            <a:normAutofit lnSpcReduction="10000"/>
          </a:bodyPr>
          <a:lstStyle/>
          <a:p>
            <a:pPr marL="137160" indent="0">
              <a:buNone/>
            </a:pPr>
            <a:endParaRPr lang="en-IN" dirty="0"/>
          </a:p>
          <a:p>
            <a:r>
              <a:rPr lang="en-IN" b="1" dirty="0">
                <a:latin typeface="Times New Roman" panose="02020603050405020304" pitchFamily="18" charset="0"/>
                <a:cs typeface="Times New Roman" panose="02020603050405020304" pitchFamily="18" charset="0"/>
              </a:rPr>
              <a:t>Accuracy:</a:t>
            </a:r>
            <a:r>
              <a:rPr lang="en-IN" dirty="0">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Accuracy is the ratio of correctly predicted observations to the total number of observations. In other words, it is the percentage of correct predictions made by a model. </a:t>
            </a:r>
          </a:p>
          <a:p>
            <a:r>
              <a:rPr lang="en-US" b="1" i="0" dirty="0">
                <a:solidFill>
                  <a:srgbClr val="374151"/>
                </a:solidFill>
                <a:effectLst/>
                <a:latin typeface="Times New Roman" panose="02020603050405020304" pitchFamily="18" charset="0"/>
                <a:cs typeface="Times New Roman" panose="02020603050405020304" pitchFamily="18" charset="0"/>
              </a:rPr>
              <a:t>Precision </a:t>
            </a:r>
            <a:r>
              <a:rPr lang="en-US" b="0" i="0" dirty="0">
                <a:solidFill>
                  <a:srgbClr val="374151"/>
                </a:solidFill>
                <a:effectLst/>
                <a:latin typeface="Times New Roman" panose="02020603050405020304" pitchFamily="18" charset="0"/>
                <a:cs typeface="Times New Roman" panose="02020603050405020304" pitchFamily="18" charset="0"/>
              </a:rPr>
              <a:t>is the ratio of true positives (correctly predicted positive instances) to the total number of instances predicted as positive.</a:t>
            </a:r>
          </a:p>
          <a:p>
            <a:r>
              <a:rPr lang="en-US" b="1" i="0" dirty="0">
                <a:solidFill>
                  <a:srgbClr val="374151"/>
                </a:solidFill>
                <a:effectLst/>
                <a:latin typeface="Times New Roman" panose="02020603050405020304" pitchFamily="18" charset="0"/>
                <a:cs typeface="Times New Roman" panose="02020603050405020304" pitchFamily="18" charset="0"/>
              </a:rPr>
              <a:t>Recall </a:t>
            </a:r>
            <a:r>
              <a:rPr lang="en-US" i="0" dirty="0">
                <a:solidFill>
                  <a:srgbClr val="374151"/>
                </a:solidFill>
                <a:effectLst/>
                <a:latin typeface="Times New Roman" panose="02020603050405020304" pitchFamily="18" charset="0"/>
                <a:cs typeface="Times New Roman" panose="02020603050405020304" pitchFamily="18" charset="0"/>
              </a:rPr>
              <a:t>i</a:t>
            </a:r>
            <a:r>
              <a:rPr lang="en-US" b="0" i="0" dirty="0">
                <a:solidFill>
                  <a:srgbClr val="374151"/>
                </a:solidFill>
                <a:effectLst/>
                <a:latin typeface="Times New Roman" panose="02020603050405020304" pitchFamily="18" charset="0"/>
                <a:cs typeface="Times New Roman" panose="02020603050405020304" pitchFamily="18" charset="0"/>
              </a:rPr>
              <a:t>s the ratio of true positives to the total number of actual positive instances. It is a measure of the model's ability to correctly identify all positive instances.</a:t>
            </a:r>
          </a:p>
          <a:p>
            <a:r>
              <a:rPr lang="en-US" b="1" dirty="0">
                <a:solidFill>
                  <a:srgbClr val="374151"/>
                </a:solidFill>
                <a:latin typeface="Times New Roman" panose="02020603050405020304" pitchFamily="18" charset="0"/>
                <a:cs typeface="Times New Roman" panose="02020603050405020304" pitchFamily="18" charset="0"/>
              </a:rPr>
              <a:t>F1 Score</a:t>
            </a:r>
            <a:r>
              <a:rPr lang="en-US" dirty="0">
                <a:solidFill>
                  <a:srgbClr val="374151"/>
                </a:solidFill>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It provides a balance between precision and recall and is often used as a single metric to evaluate a model's performance. </a:t>
            </a:r>
            <a:endParaRPr lang="en-US" dirty="0">
              <a:solidFill>
                <a:srgbClr val="374151"/>
              </a:solidFill>
              <a:latin typeface="Times New Roman" panose="02020603050405020304" pitchFamily="18" charset="0"/>
              <a:cs typeface="Times New Roman" panose="02020603050405020304" pitchFamily="18" charset="0"/>
            </a:endParaRPr>
          </a:p>
          <a:p>
            <a:r>
              <a:rPr lang="en-US" b="1" dirty="0">
                <a:solidFill>
                  <a:srgbClr val="374151"/>
                </a:solidFill>
                <a:latin typeface="Times New Roman" panose="02020603050405020304" pitchFamily="18" charset="0"/>
                <a:cs typeface="Times New Roman" panose="02020603050405020304" pitchFamily="18" charset="0"/>
              </a:rPr>
              <a:t>MCC: </a:t>
            </a:r>
            <a:r>
              <a:rPr lang="en-US" b="0" i="0" dirty="0">
                <a:solidFill>
                  <a:srgbClr val="374151"/>
                </a:solidFill>
                <a:effectLst/>
                <a:latin typeface="Times New Roman" panose="02020603050405020304" pitchFamily="18" charset="0"/>
                <a:cs typeface="Times New Roman" panose="02020603050405020304" pitchFamily="18" charset="0"/>
              </a:rPr>
              <a:t>MCC ranges from -1 to +1, where a value of +1 represents a perfect prediction, 0 represents a random prediction, and -1 represents a completely wrong. In general it is a quality of measure of binary classification</a:t>
            </a:r>
            <a:endParaRPr lang="en-US" dirty="0">
              <a:solidFill>
                <a:srgbClr val="37415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2363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82398-A55D-1312-EBDB-BCC8F51649FC}"/>
              </a:ext>
            </a:extLst>
          </p:cNvPr>
          <p:cNvSpPr>
            <a:spLocks noGrp="1"/>
          </p:cNvSpPr>
          <p:nvPr>
            <p:ph type="title"/>
          </p:nvPr>
        </p:nvSpPr>
        <p:spPr/>
        <p:txBody>
          <a:bodyPr/>
          <a:lstStyle/>
          <a:p>
            <a:br>
              <a:rPr lang="en-IN" dirty="0"/>
            </a:br>
            <a:r>
              <a:rPr lang="en-IN" dirty="0">
                <a:latin typeface="Times New Roman" panose="02020603050405020304" pitchFamily="18" charset="0"/>
                <a:cs typeface="Times New Roman" panose="02020603050405020304" pitchFamily="18" charset="0"/>
              </a:rPr>
              <a:t>Milestone 3 - Results</a:t>
            </a:r>
          </a:p>
        </p:txBody>
      </p:sp>
      <p:sp>
        <p:nvSpPr>
          <p:cNvPr id="3" name="Text Placeholder 2">
            <a:extLst>
              <a:ext uri="{FF2B5EF4-FFF2-40B4-BE49-F238E27FC236}">
                <a16:creationId xmlns:a16="http://schemas.microsoft.com/office/drawing/2014/main" id="{B9353AFA-B7AE-ABBC-E464-F72A5F6B32E0}"/>
              </a:ext>
            </a:extLst>
          </p:cNvPr>
          <p:cNvSpPr>
            <a:spLocks noGrp="1"/>
          </p:cNvSpPr>
          <p:nvPr>
            <p:ph type="body" idx="1"/>
          </p:nvPr>
        </p:nvSpPr>
        <p:spPr/>
        <p:txBody>
          <a:bodyPr/>
          <a:lstStyle/>
          <a:p>
            <a:pPr marL="137160" indent="0">
              <a:buNone/>
            </a:pPr>
            <a:r>
              <a:rPr lang="en-IN" dirty="0">
                <a:latin typeface="Times New Roman" panose="02020603050405020304" pitchFamily="18" charset="0"/>
                <a:cs typeface="Times New Roman" panose="02020603050405020304" pitchFamily="18" charset="0"/>
              </a:rPr>
              <a:t>Screenshots shows the ac accuracy, precision, recall, f1 score, Mathew correlation coefficient.</a:t>
            </a:r>
          </a:p>
          <a:p>
            <a:pPr marL="137160" indent="0">
              <a:buNone/>
            </a:pPr>
            <a:endParaRPr lang="en-IN" dirty="0">
              <a:latin typeface="Times New Roman" panose="02020603050405020304" pitchFamily="18" charset="0"/>
              <a:cs typeface="Times New Roman" panose="02020603050405020304" pitchFamily="18" charset="0"/>
            </a:endParaRPr>
          </a:p>
          <a:p>
            <a:pPr marL="137160" indent="0">
              <a:buNone/>
            </a:pPr>
            <a:endParaRPr lang="en-IN" dirty="0">
              <a:latin typeface="Times New Roman" panose="02020603050405020304" pitchFamily="18" charset="0"/>
              <a:cs typeface="Times New Roman" panose="02020603050405020304" pitchFamily="18" charset="0"/>
            </a:endParaRPr>
          </a:p>
          <a:p>
            <a:pPr marL="137160" indent="0">
              <a:buNone/>
            </a:pPr>
            <a:endParaRPr lang="en-IN" dirty="0">
              <a:latin typeface="Times New Roman" panose="02020603050405020304" pitchFamily="18" charset="0"/>
              <a:cs typeface="Times New Roman" panose="02020603050405020304" pitchFamily="18" charset="0"/>
            </a:endParaRPr>
          </a:p>
          <a:p>
            <a:pPr marL="137160" indent="0">
              <a:buNone/>
            </a:pPr>
            <a:endParaRPr lang="en-IN" dirty="0">
              <a:latin typeface="Times New Roman" panose="02020603050405020304" pitchFamily="18" charset="0"/>
              <a:cs typeface="Times New Roman" panose="02020603050405020304" pitchFamily="18" charset="0"/>
            </a:endParaRPr>
          </a:p>
          <a:p>
            <a:pPr marL="137160" indent="0">
              <a:buNone/>
            </a:pPr>
            <a:endParaRPr lang="en-IN" dirty="0">
              <a:latin typeface="Times New Roman" panose="02020603050405020304" pitchFamily="18" charset="0"/>
              <a:cs typeface="Times New Roman" panose="02020603050405020304" pitchFamily="18" charset="0"/>
            </a:endParaRPr>
          </a:p>
          <a:p>
            <a:pPr marL="137160" indent="0">
              <a:buNone/>
            </a:pPr>
            <a:r>
              <a:rPr lang="en-IN" dirty="0">
                <a:latin typeface="Times New Roman" panose="02020603050405020304" pitchFamily="18" charset="0"/>
                <a:cs typeface="Times New Roman" panose="02020603050405020304" pitchFamily="18" charset="0"/>
              </a:rPr>
              <a:t>Figure: Shows the performance metrices of our model.</a:t>
            </a:r>
          </a:p>
        </p:txBody>
      </p:sp>
      <p:pic>
        <p:nvPicPr>
          <p:cNvPr id="4" name="Picture 3">
            <a:extLst>
              <a:ext uri="{FF2B5EF4-FFF2-40B4-BE49-F238E27FC236}">
                <a16:creationId xmlns:a16="http://schemas.microsoft.com/office/drawing/2014/main" id="{DD09E794-33F8-3ADF-6FC9-3645FC5B2FF4}"/>
              </a:ext>
            </a:extLst>
          </p:cNvPr>
          <p:cNvPicPr>
            <a:picLocks noChangeAspect="1"/>
          </p:cNvPicPr>
          <p:nvPr/>
        </p:nvPicPr>
        <p:blipFill rotWithShape="1">
          <a:blip r:embed="rId2"/>
          <a:srcRect l="3577" t="73689"/>
          <a:stretch/>
        </p:blipFill>
        <p:spPr>
          <a:xfrm>
            <a:off x="862269" y="3246635"/>
            <a:ext cx="6616526" cy="1445338"/>
          </a:xfrm>
          <a:prstGeom prst="rect">
            <a:avLst/>
          </a:prstGeom>
        </p:spPr>
      </p:pic>
    </p:spTree>
    <p:extLst>
      <p:ext uri="{BB962C8B-B14F-4D97-AF65-F5344CB8AC3E}">
        <p14:creationId xmlns:p14="http://schemas.microsoft.com/office/powerpoint/2010/main" val="2252434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D0D57-0E99-196E-E8AF-89EF2775A8B3}"/>
              </a:ext>
            </a:extLst>
          </p:cNvPr>
          <p:cNvSpPr>
            <a:spLocks noGrp="1"/>
          </p:cNvSpPr>
          <p:nvPr>
            <p:ph type="title"/>
          </p:nvPr>
        </p:nvSpPr>
        <p:spPr/>
        <p:txBody>
          <a:bodyPr/>
          <a:lstStyle/>
          <a:p>
            <a:br>
              <a:rPr lang="en-IN" dirty="0"/>
            </a:br>
            <a:r>
              <a:rPr lang="en-IN" dirty="0">
                <a:latin typeface="Times New Roman" panose="02020603050405020304" pitchFamily="18" charset="0"/>
                <a:cs typeface="Times New Roman" panose="02020603050405020304" pitchFamily="18" charset="0"/>
              </a:rPr>
              <a:t>Milestone 4 </a:t>
            </a:r>
            <a:endParaRPr lang="en-IN" dirty="0"/>
          </a:p>
        </p:txBody>
      </p:sp>
      <p:sp>
        <p:nvSpPr>
          <p:cNvPr id="3" name="Text Placeholder 2">
            <a:extLst>
              <a:ext uri="{FF2B5EF4-FFF2-40B4-BE49-F238E27FC236}">
                <a16:creationId xmlns:a16="http://schemas.microsoft.com/office/drawing/2014/main" id="{3E96BACA-A40A-897D-BE81-4314A06865D0}"/>
              </a:ext>
            </a:extLst>
          </p:cNvPr>
          <p:cNvSpPr>
            <a:spLocks noGrp="1"/>
          </p:cNvSpPr>
          <p:nvPr>
            <p:ph type="body" idx="1"/>
          </p:nvPr>
        </p:nvSpPr>
        <p:spPr/>
        <p:txBody>
          <a:bodyPr/>
          <a:lstStyle/>
          <a:p>
            <a:r>
              <a:rPr lang="en-IN" dirty="0">
                <a:latin typeface="Times New Roman" panose="02020603050405020304" pitchFamily="18" charset="0"/>
                <a:cs typeface="Times New Roman" panose="02020603050405020304" pitchFamily="18" charset="0"/>
              </a:rPr>
              <a:t>Generated a confusion matrix, to check the true positivity, true negativity and false positivity and false negativity of the model.</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32AD143-13B9-162A-E773-230341547377}"/>
              </a:ext>
            </a:extLst>
          </p:cNvPr>
          <p:cNvPicPr>
            <a:picLocks noChangeAspect="1"/>
          </p:cNvPicPr>
          <p:nvPr/>
        </p:nvPicPr>
        <p:blipFill>
          <a:blip r:embed="rId2"/>
          <a:stretch>
            <a:fillRect/>
          </a:stretch>
        </p:blipFill>
        <p:spPr>
          <a:xfrm>
            <a:off x="2216225" y="2914447"/>
            <a:ext cx="4019757" cy="3943553"/>
          </a:xfrm>
          <a:prstGeom prst="rect">
            <a:avLst/>
          </a:prstGeom>
        </p:spPr>
      </p:pic>
    </p:spTree>
    <p:extLst>
      <p:ext uri="{BB962C8B-B14F-4D97-AF65-F5344CB8AC3E}">
        <p14:creationId xmlns:p14="http://schemas.microsoft.com/office/powerpoint/2010/main" val="1211483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A9CBE-D060-144A-558B-E968EA8D50FC}"/>
              </a:ext>
            </a:extLst>
          </p:cNvPr>
          <p:cNvSpPr>
            <a:spLocks noGrp="1"/>
          </p:cNvSpPr>
          <p:nvPr>
            <p:ph type="title"/>
          </p:nvPr>
        </p:nvSpPr>
        <p:spPr/>
        <p:txBody>
          <a:bodyPr/>
          <a:lstStyle/>
          <a:p>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Milestone 4</a:t>
            </a:r>
          </a:p>
        </p:txBody>
      </p:sp>
      <p:sp>
        <p:nvSpPr>
          <p:cNvPr id="3" name="Text Placeholder 2">
            <a:extLst>
              <a:ext uri="{FF2B5EF4-FFF2-40B4-BE49-F238E27FC236}">
                <a16:creationId xmlns:a16="http://schemas.microsoft.com/office/drawing/2014/main" id="{B5C109A6-B7B7-BAE9-409F-466392BE991A}"/>
              </a:ext>
            </a:extLst>
          </p:cNvPr>
          <p:cNvSpPr>
            <a:spLocks noGrp="1"/>
          </p:cNvSpPr>
          <p:nvPr>
            <p:ph type="body" idx="1"/>
          </p:nvPr>
        </p:nvSpPr>
        <p:spPr/>
        <p:txBody>
          <a:bodyPr/>
          <a:lstStyle/>
          <a:p>
            <a:pPr marL="137160" indent="0">
              <a:buNone/>
            </a:pPr>
            <a:endParaRPr lang="en-IN" dirty="0"/>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X-axis has the Predicted class and Y-axis has the True Class. Also, the label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DNormal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represents a Positive Class and the label Fraud represents a Negative Class.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err="1">
                <a:effectLst/>
                <a:latin typeface="Times New Roman" panose="02020603050405020304" pitchFamily="18" charset="0"/>
                <a:ea typeface="Calibri" panose="020F0502020204030204" pitchFamily="34" charset="0"/>
              </a:rPr>
              <a:t>TrueNegative</a:t>
            </a:r>
            <a:r>
              <a:rPr lang="en-US" sz="1800" dirty="0">
                <a:effectLst/>
                <a:latin typeface="Times New Roman" panose="02020603050405020304" pitchFamily="18" charset="0"/>
                <a:ea typeface="Calibri" panose="020F0502020204030204" pitchFamily="34" charset="0"/>
              </a:rPr>
              <a:t>(TN) = 56863 are the non-fraudulent transactions that are correctly classified as non-fraudulent, </a:t>
            </a:r>
            <a:r>
              <a:rPr lang="en-US" sz="1800" dirty="0" err="1">
                <a:effectLst/>
                <a:latin typeface="Times New Roman" panose="02020603050405020304" pitchFamily="18" charset="0"/>
                <a:ea typeface="Calibri" panose="020F0502020204030204" pitchFamily="34" charset="0"/>
              </a:rPr>
              <a:t>FalsePositive</a:t>
            </a:r>
            <a:r>
              <a:rPr lang="en-US" sz="1800" dirty="0">
                <a:effectLst/>
                <a:latin typeface="Times New Roman" panose="02020603050405020304" pitchFamily="18" charset="0"/>
                <a:ea typeface="Calibri" panose="020F0502020204030204" pitchFamily="34" charset="0"/>
              </a:rPr>
              <a:t>(FP) = 1 are the non-fraudulent transactions that were incorrectly classified as fraudulent, </a:t>
            </a:r>
            <a:r>
              <a:rPr lang="en-US" sz="1800" dirty="0" err="1">
                <a:effectLst/>
                <a:latin typeface="Times New Roman" panose="02020603050405020304" pitchFamily="18" charset="0"/>
                <a:ea typeface="Calibri" panose="020F0502020204030204" pitchFamily="34" charset="0"/>
              </a:rPr>
              <a:t>FalseNegative</a:t>
            </a:r>
            <a:r>
              <a:rPr lang="en-US" sz="1800" dirty="0">
                <a:effectLst/>
                <a:latin typeface="Times New Roman" panose="02020603050405020304" pitchFamily="18" charset="0"/>
                <a:ea typeface="Calibri" panose="020F0502020204030204" pitchFamily="34" charset="0"/>
              </a:rPr>
              <a:t>(FN) = 22 are fraudulent transactions that are incorrectly classified as non-fraudulent, </a:t>
            </a:r>
            <a:r>
              <a:rPr lang="en-US" sz="1800" dirty="0" err="1">
                <a:effectLst/>
                <a:latin typeface="Times New Roman" panose="02020603050405020304" pitchFamily="18" charset="0"/>
                <a:ea typeface="Calibri" panose="020F0502020204030204" pitchFamily="34" charset="0"/>
              </a:rPr>
              <a:t>TruePositive</a:t>
            </a:r>
            <a:r>
              <a:rPr lang="en-US" sz="1800" dirty="0">
                <a:effectLst/>
                <a:latin typeface="Times New Roman" panose="02020603050405020304" pitchFamily="18" charset="0"/>
                <a:ea typeface="Calibri" panose="020F0502020204030204" pitchFamily="34" charset="0"/>
              </a:rPr>
              <a:t>(TP) = 76 are the fraudulent transactions that are correctly classified as fraudulent.</a:t>
            </a:r>
            <a:br>
              <a:rPr lang="en-US" sz="1800" dirty="0">
                <a:effectLst/>
                <a:latin typeface="Times New Roman" panose="02020603050405020304" pitchFamily="18" charset="0"/>
                <a:ea typeface="Calibri" panose="020F0502020204030204" pitchFamily="34" charset="0"/>
              </a:rPr>
            </a:br>
            <a:endParaRPr lang="en-IN" dirty="0"/>
          </a:p>
        </p:txBody>
      </p:sp>
    </p:spTree>
    <p:extLst>
      <p:ext uri="{BB962C8B-B14F-4D97-AF65-F5344CB8AC3E}">
        <p14:creationId xmlns:p14="http://schemas.microsoft.com/office/powerpoint/2010/main" val="3238763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42D3F-985D-F5E8-BB7E-957E06DE2C8B}"/>
              </a:ext>
            </a:extLst>
          </p:cNvPr>
          <p:cNvSpPr>
            <a:spLocks noGrp="1"/>
          </p:cNvSpPr>
          <p:nvPr>
            <p:ph type="title"/>
          </p:nvPr>
        </p:nvSpPr>
        <p:spPr/>
        <p:txBody>
          <a:bodyPr/>
          <a:lstStyle/>
          <a:p>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BB6A7923-D8D1-73CB-187A-A464BCA9E45B}"/>
              </a:ext>
            </a:extLst>
          </p:cNvPr>
          <p:cNvSpPr>
            <a:spLocks noGrp="1"/>
          </p:cNvSpPr>
          <p:nvPr>
            <p:ph type="body" idx="1"/>
          </p:nvPr>
        </p:nvSpPr>
        <p:spPr/>
        <p:txBody>
          <a:bodyPr/>
          <a:lstStyle/>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We’ve built a credit card fraud detection model using Python and Scikit-learn. We began by understanding the importance of detecting fraudulent transactions to protect customers and financial institutions.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We’ve </a:t>
            </a:r>
            <a:r>
              <a:rPr lang="en-US" kern="100" dirty="0">
                <a:latin typeface="Times New Roman" panose="02020603050405020304" pitchFamily="18" charset="0"/>
                <a:ea typeface="Calibri" panose="020F0502020204030204" pitchFamily="34" charset="0"/>
                <a:cs typeface="Times New Roman" panose="02020603050405020304" pitchFamily="18" charset="0"/>
              </a:rPr>
              <a:t>used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Random Forest Classifier. For beginning learning the model, we have set the hyperparameters and to evaluate the performance of this model, we used confusion matrix, accuracy, precision, recall, F1-score, and Matthew’s correlation coefficient. Ultimately, we found that our Random Forest Classifier provided the best results in terms of detecting fraud transactions.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56027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References</a:t>
            </a:r>
            <a:endParaRPr/>
          </a:p>
        </p:txBody>
      </p:sp>
      <p:sp>
        <p:nvSpPr>
          <p:cNvPr id="248" name="Google Shape;248;p27"/>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[1] Sai Kiran, Jyoti Guru, Rishabh Kumar, Naveen Kumar, Deepak Katariya, and   Maheshwar Sharma. Credit card fraud detection using na¨ıve bayes model based and knn classifier. International Journal of Advance Research, Ideas and Innovations in Technoloy, 4(3):44, 2018.</a:t>
            </a:r>
            <a:endParaRPr/>
          </a:p>
          <a:p>
            <a:pPr marL="342900" lvl="0" indent="-342900" algn="l" rtl="0">
              <a:spcBef>
                <a:spcPts val="1000"/>
              </a:spcBef>
              <a:spcAft>
                <a:spcPts val="0"/>
              </a:spcAft>
              <a:buSzPts val="1440"/>
              <a:buChar char="►"/>
            </a:pPr>
            <a:r>
              <a:rPr lang="en-US"/>
              <a:t>[2] Vaishnavi Nath Dornadula and Sa Geetha. Credit card fraud detection using machine learning algorithms. Procedia computer science, 165:631–641, 2019.</a:t>
            </a:r>
            <a:endParaRPr/>
          </a:p>
          <a:p>
            <a:pPr marL="342900" lvl="0" indent="-342900" algn="l" rtl="0">
              <a:spcBef>
                <a:spcPts val="1000"/>
              </a:spcBef>
              <a:spcAft>
                <a:spcPts val="0"/>
              </a:spcAft>
              <a:buSzPts val="1440"/>
              <a:buChar char="►"/>
            </a:pPr>
            <a:r>
              <a:rPr lang="en-US"/>
              <a:t>[3] Admel Husejinovic. Credit card fraud detection using naive bayesian and c4. 5 decision tree classifiers. Husejinovic, A.(2020). Credit card fraud detection using naive Bayesian and C, 4:1–5, 2020.</a:t>
            </a:r>
            <a:endParaRPr u="sng">
              <a:solidFill>
                <a:schemeClr val="hlink"/>
              </a:solidFill>
              <a:hlinkClick r:id="rId3"/>
            </a:endParaRPr>
          </a:p>
          <a:p>
            <a:pPr marL="342900" lvl="0" indent="-342900" algn="l" rtl="0">
              <a:spcBef>
                <a:spcPts val="1000"/>
              </a:spcBef>
              <a:spcAft>
                <a:spcPts val="0"/>
              </a:spcAft>
              <a:buSzPts val="1440"/>
              <a:buChar char="►"/>
            </a:pPr>
            <a:r>
              <a:rPr lang="en-US" u="sng">
                <a:solidFill>
                  <a:schemeClr val="hlink"/>
                </a:solidFill>
                <a:hlinkClick r:id="rId3"/>
              </a:rPr>
              <a:t>https://scikitlearn.org/stable/modules/generated/sklearn.ensemble.RandomForestClassifier.html</a:t>
            </a:r>
            <a:r>
              <a:rPr lang="en-US"/>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MACHINE LEARNING APPROACH</a:t>
            </a:r>
            <a:endParaRPr/>
          </a:p>
        </p:txBody>
      </p:sp>
      <p:sp>
        <p:nvSpPr>
          <p:cNvPr id="162" name="Google Shape;162;p3"/>
          <p:cNvSpPr txBox="1">
            <a:spLocks noGrp="1"/>
          </p:cNvSpPr>
          <p:nvPr>
            <p:ph type="body" idx="1"/>
          </p:nvPr>
        </p:nvSpPr>
        <p:spPr>
          <a:xfrm>
            <a:off x="326571" y="2228003"/>
            <a:ext cx="11284239" cy="3633047"/>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656"/>
              <a:buFont typeface="Noto Sans Symbols"/>
              <a:buChar char="❑"/>
            </a:pPr>
            <a:r>
              <a:rPr lang="en-US">
                <a:latin typeface="Times New Roman"/>
                <a:ea typeface="Times New Roman"/>
                <a:cs typeface="Times New Roman"/>
                <a:sym typeface="Times New Roman"/>
              </a:rPr>
              <a:t>Machine learning plays a critical role in credit card fraud detection by analyzing transaction data and identifying patterns that are indicative of fraudulent behavior.</a:t>
            </a:r>
            <a:endParaRPr/>
          </a:p>
          <a:p>
            <a:pPr marL="306000" lvl="0" indent="-306000" algn="l" rtl="0">
              <a:spcBef>
                <a:spcPts val="960"/>
              </a:spcBef>
              <a:spcAft>
                <a:spcPts val="0"/>
              </a:spcAft>
              <a:buSzPts val="1656"/>
              <a:buFont typeface="Noto Sans Symbols"/>
              <a:buChar char="❑"/>
            </a:pPr>
            <a:r>
              <a:rPr lang="en-US">
                <a:latin typeface="Times New Roman"/>
                <a:ea typeface="Times New Roman"/>
                <a:cs typeface="Times New Roman"/>
                <a:sym typeface="Times New Roman"/>
              </a:rPr>
              <a:t>Here are some ways machine learning can be used in credit card fraud detection:-</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 Classification – Random Forest</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b. Anomaly detection</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c. Continuous Learning</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d. Risk Assessment</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e. Fraud Network Detection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Related work:</a:t>
            </a:r>
            <a:endParaRPr/>
          </a:p>
        </p:txBody>
      </p:sp>
      <p:graphicFrame>
        <p:nvGraphicFramePr>
          <p:cNvPr id="168" name="Google Shape;168;p4"/>
          <p:cNvGraphicFramePr/>
          <p:nvPr/>
        </p:nvGraphicFramePr>
        <p:xfrm>
          <a:off x="673772" y="2250040"/>
          <a:ext cx="9158475" cy="2538675"/>
        </p:xfrm>
        <a:graphic>
          <a:graphicData uri="http://schemas.openxmlformats.org/drawingml/2006/table">
            <a:tbl>
              <a:tblPr firstRow="1" bandRow="1">
                <a:noFill/>
                <a:tableStyleId>{E9981387-AD29-48BD-A969-BB1A3CFC9CE0}</a:tableStyleId>
              </a:tblPr>
              <a:tblGrid>
                <a:gridCol w="1926750">
                  <a:extLst>
                    <a:ext uri="{9D8B030D-6E8A-4147-A177-3AD203B41FA5}">
                      <a16:colId xmlns:a16="http://schemas.microsoft.com/office/drawing/2014/main" val="20000"/>
                    </a:ext>
                  </a:extLst>
                </a:gridCol>
                <a:gridCol w="1773250">
                  <a:extLst>
                    <a:ext uri="{9D8B030D-6E8A-4147-A177-3AD203B41FA5}">
                      <a16:colId xmlns:a16="http://schemas.microsoft.com/office/drawing/2014/main" val="20001"/>
                    </a:ext>
                  </a:extLst>
                </a:gridCol>
                <a:gridCol w="2090700">
                  <a:extLst>
                    <a:ext uri="{9D8B030D-6E8A-4147-A177-3AD203B41FA5}">
                      <a16:colId xmlns:a16="http://schemas.microsoft.com/office/drawing/2014/main" val="20002"/>
                    </a:ext>
                  </a:extLst>
                </a:gridCol>
                <a:gridCol w="3367775">
                  <a:extLst>
                    <a:ext uri="{9D8B030D-6E8A-4147-A177-3AD203B41FA5}">
                      <a16:colId xmlns:a16="http://schemas.microsoft.com/office/drawing/2014/main" val="20003"/>
                    </a:ext>
                  </a:extLst>
                </a:gridCol>
              </a:tblGrid>
              <a:tr h="647650">
                <a:tc>
                  <a:txBody>
                    <a:bodyPr/>
                    <a:lstStyle/>
                    <a:p>
                      <a:pPr marL="0" marR="0" lvl="0" indent="0" algn="l" rtl="0">
                        <a:spcBef>
                          <a:spcPts val="0"/>
                        </a:spcBef>
                        <a:spcAft>
                          <a:spcPts val="0"/>
                        </a:spcAft>
                        <a:buNone/>
                      </a:pPr>
                      <a:r>
                        <a:rPr lang="en-US" sz="1800" u="none" strike="noStrike" cap="none"/>
                        <a:t>Previous Work</a:t>
                      </a:r>
                      <a:endParaRPr sz="1800"/>
                    </a:p>
                  </a:txBody>
                  <a:tcPr marL="91450" marR="91450" marT="45725" marB="45725"/>
                </a:tc>
                <a:tc>
                  <a:txBody>
                    <a:bodyPr/>
                    <a:lstStyle/>
                    <a:p>
                      <a:pPr marL="0" marR="0" lvl="0" indent="0" algn="l" rtl="0">
                        <a:spcBef>
                          <a:spcPts val="0"/>
                        </a:spcBef>
                        <a:spcAft>
                          <a:spcPts val="0"/>
                        </a:spcAft>
                        <a:buNone/>
                      </a:pPr>
                      <a:r>
                        <a:rPr lang="en-US" sz="1800"/>
                        <a:t>Highest Accuracy</a:t>
                      </a:r>
                      <a:endParaRPr/>
                    </a:p>
                  </a:txBody>
                  <a:tcPr marL="91450" marR="91450" marT="45725" marB="45725"/>
                </a:tc>
                <a:tc>
                  <a:txBody>
                    <a:bodyPr/>
                    <a:lstStyle/>
                    <a:p>
                      <a:pPr marL="0" marR="0" lvl="0" indent="0" algn="l" rtl="0">
                        <a:spcBef>
                          <a:spcPts val="0"/>
                        </a:spcBef>
                        <a:spcAft>
                          <a:spcPts val="0"/>
                        </a:spcAft>
                        <a:buNone/>
                      </a:pPr>
                      <a:r>
                        <a:rPr lang="en-US" sz="1800"/>
                        <a:t> Imbalanced Data</a:t>
                      </a:r>
                      <a:endParaRPr/>
                    </a:p>
                  </a:txBody>
                  <a:tcPr marL="91450" marR="91450" marT="45725" marB="45725"/>
                </a:tc>
                <a:tc>
                  <a:txBody>
                    <a:bodyPr/>
                    <a:lstStyle/>
                    <a:p>
                      <a:pPr marL="0" marR="0" lvl="0" indent="0" algn="l" rtl="0">
                        <a:spcBef>
                          <a:spcPts val="0"/>
                        </a:spcBef>
                        <a:spcAft>
                          <a:spcPts val="0"/>
                        </a:spcAft>
                        <a:buNone/>
                      </a:pPr>
                      <a:r>
                        <a:rPr lang="en-US" sz="1800"/>
                        <a:t>F1 score, recall, precision, speed</a:t>
                      </a:r>
                      <a:endParaRPr/>
                    </a:p>
                  </a:txBody>
                  <a:tcPr marL="91450" marR="91450" marT="45725" marB="45725"/>
                </a:tc>
                <a:extLst>
                  <a:ext uri="{0D108BD9-81ED-4DB2-BD59-A6C34878D82A}">
                    <a16:rowId xmlns:a16="http://schemas.microsoft.com/office/drawing/2014/main" val="10000"/>
                  </a:ext>
                </a:extLst>
              </a:tr>
              <a:tr h="375225">
                <a:tc>
                  <a:txBody>
                    <a:bodyPr/>
                    <a:lstStyle/>
                    <a:p>
                      <a:pPr marL="0" marR="0" lvl="0" indent="0" algn="l" rtl="0">
                        <a:spcBef>
                          <a:spcPts val="0"/>
                        </a:spcBef>
                        <a:spcAft>
                          <a:spcPts val="0"/>
                        </a:spcAft>
                        <a:buNone/>
                      </a:pPr>
                      <a:r>
                        <a:rPr lang="en-US" sz="1800"/>
                        <a:t>[1]KNN</a:t>
                      </a:r>
                      <a:endParaRPr/>
                    </a:p>
                  </a:txBody>
                  <a:tcPr marL="91450" marR="91450" marT="45725" marB="45725"/>
                </a:tc>
                <a:tc>
                  <a:txBody>
                    <a:bodyPr/>
                    <a:lstStyle/>
                    <a:p>
                      <a:pPr marL="0" marR="0" lvl="0" indent="0" algn="l" rtl="0">
                        <a:spcBef>
                          <a:spcPts val="0"/>
                        </a:spcBef>
                        <a:spcAft>
                          <a:spcPts val="0"/>
                        </a:spcAft>
                        <a:buNone/>
                      </a:pPr>
                      <a:r>
                        <a:rPr lang="en-US" sz="1800"/>
                        <a:t>No</a:t>
                      </a:r>
                      <a:endParaRPr/>
                    </a:p>
                  </a:txBody>
                  <a:tcPr marL="91450" marR="91450" marT="45725" marB="45725"/>
                </a:tc>
                <a:tc>
                  <a:txBody>
                    <a:bodyPr/>
                    <a:lstStyle/>
                    <a:p>
                      <a:pPr marL="0" marR="0" lvl="0" indent="0" algn="l" rtl="0">
                        <a:spcBef>
                          <a:spcPts val="0"/>
                        </a:spcBef>
                        <a:spcAft>
                          <a:spcPts val="0"/>
                        </a:spcAft>
                        <a:buNone/>
                      </a:pPr>
                      <a:r>
                        <a:rPr lang="en-US" sz="1800"/>
                        <a:t>No</a:t>
                      </a:r>
                      <a:endParaRPr/>
                    </a:p>
                  </a:txBody>
                  <a:tcPr marL="91450" marR="91450" marT="45725" marB="45725"/>
                </a:tc>
                <a:tc>
                  <a:txBody>
                    <a:bodyPr/>
                    <a:lstStyle/>
                    <a:p>
                      <a:pPr marL="0" marR="0" lvl="0" indent="0" algn="l" rtl="0">
                        <a:spcBef>
                          <a:spcPts val="0"/>
                        </a:spcBef>
                        <a:spcAft>
                          <a:spcPts val="0"/>
                        </a:spcAft>
                        <a:buNone/>
                      </a:pPr>
                      <a:r>
                        <a:rPr lang="en-US" sz="1800"/>
                        <a:t>Yes (less speed)</a:t>
                      </a:r>
                      <a:endParaRPr/>
                    </a:p>
                  </a:txBody>
                  <a:tcPr marL="91450" marR="91450" marT="45725" marB="45725"/>
                </a:tc>
                <a:extLst>
                  <a:ext uri="{0D108BD9-81ED-4DB2-BD59-A6C34878D82A}">
                    <a16:rowId xmlns:a16="http://schemas.microsoft.com/office/drawing/2014/main" val="10001"/>
                  </a:ext>
                </a:extLst>
              </a:tr>
              <a:tr h="375225">
                <a:tc>
                  <a:txBody>
                    <a:bodyPr/>
                    <a:lstStyle/>
                    <a:p>
                      <a:pPr marL="0" marR="0" lvl="0" indent="0" algn="l" rtl="0">
                        <a:spcBef>
                          <a:spcPts val="0"/>
                        </a:spcBef>
                        <a:spcAft>
                          <a:spcPts val="0"/>
                        </a:spcAft>
                        <a:buNone/>
                      </a:pPr>
                      <a:r>
                        <a:rPr lang="en-US" sz="1800"/>
                        <a:t>[2]SVM</a:t>
                      </a:r>
                      <a:endParaRPr/>
                    </a:p>
                  </a:txBody>
                  <a:tcPr marL="91450" marR="91450" marT="45725" marB="45725"/>
                </a:tc>
                <a:tc>
                  <a:txBody>
                    <a:bodyPr/>
                    <a:lstStyle/>
                    <a:p>
                      <a:pPr marL="0" marR="0" lvl="0" indent="0" algn="l" rtl="0">
                        <a:spcBef>
                          <a:spcPts val="0"/>
                        </a:spcBef>
                        <a:spcAft>
                          <a:spcPts val="0"/>
                        </a:spcAft>
                        <a:buNone/>
                      </a:pPr>
                      <a:r>
                        <a:rPr lang="en-US" sz="1800"/>
                        <a:t>No</a:t>
                      </a:r>
                      <a:endParaRPr/>
                    </a:p>
                  </a:txBody>
                  <a:tcPr marL="91450" marR="91450" marT="45725" marB="45725"/>
                </a:tc>
                <a:tc>
                  <a:txBody>
                    <a:bodyPr/>
                    <a:lstStyle/>
                    <a:p>
                      <a:pPr marL="0" marR="0" lvl="0" indent="0" algn="l" rtl="0">
                        <a:spcBef>
                          <a:spcPts val="0"/>
                        </a:spcBef>
                        <a:spcAft>
                          <a:spcPts val="0"/>
                        </a:spcAft>
                        <a:buNone/>
                      </a:pPr>
                      <a:r>
                        <a:rPr lang="en-US" sz="1800"/>
                        <a:t>Yes</a:t>
                      </a:r>
                      <a:endParaRPr/>
                    </a:p>
                  </a:txBody>
                  <a:tcPr marL="91450" marR="91450" marT="45725" marB="45725"/>
                </a:tc>
                <a:tc>
                  <a:txBody>
                    <a:bodyPr/>
                    <a:lstStyle/>
                    <a:p>
                      <a:pPr marL="0" marR="0" lvl="0" indent="0" algn="l" rtl="0">
                        <a:spcBef>
                          <a:spcPts val="0"/>
                        </a:spcBef>
                        <a:spcAft>
                          <a:spcPts val="0"/>
                        </a:spcAft>
                        <a:buNone/>
                      </a:pPr>
                      <a:r>
                        <a:rPr lang="en-US" sz="1800"/>
                        <a:t>Yes</a:t>
                      </a:r>
                      <a:endParaRPr/>
                    </a:p>
                  </a:txBody>
                  <a:tcPr marL="91450" marR="91450" marT="45725" marB="45725"/>
                </a:tc>
                <a:extLst>
                  <a:ext uri="{0D108BD9-81ED-4DB2-BD59-A6C34878D82A}">
                    <a16:rowId xmlns:a16="http://schemas.microsoft.com/office/drawing/2014/main" val="10002"/>
                  </a:ext>
                </a:extLst>
              </a:tr>
              <a:tr h="765350">
                <a:tc>
                  <a:txBody>
                    <a:bodyPr/>
                    <a:lstStyle/>
                    <a:p>
                      <a:pPr marL="0" marR="0" lvl="0" indent="0" algn="l" rtl="0">
                        <a:spcBef>
                          <a:spcPts val="0"/>
                        </a:spcBef>
                        <a:spcAft>
                          <a:spcPts val="0"/>
                        </a:spcAft>
                        <a:buNone/>
                      </a:pPr>
                      <a:r>
                        <a:rPr lang="en-US" sz="1800"/>
                        <a:t>[3]Decision Tree</a:t>
                      </a:r>
                      <a:endParaRPr/>
                    </a:p>
                  </a:txBody>
                  <a:tcPr marL="91450" marR="91450" marT="45725" marB="45725"/>
                </a:tc>
                <a:tc>
                  <a:txBody>
                    <a:bodyPr/>
                    <a:lstStyle/>
                    <a:p>
                      <a:pPr marL="0" marR="0" lvl="0" indent="0" algn="l" rtl="0">
                        <a:spcBef>
                          <a:spcPts val="0"/>
                        </a:spcBef>
                        <a:spcAft>
                          <a:spcPts val="0"/>
                        </a:spcAft>
                        <a:buNone/>
                      </a:pPr>
                      <a:r>
                        <a:rPr lang="en-US" sz="1800"/>
                        <a:t>No</a:t>
                      </a:r>
                      <a:endParaRPr/>
                    </a:p>
                  </a:txBody>
                  <a:tcPr marL="91450" marR="91450" marT="45725" marB="45725"/>
                </a:tc>
                <a:tc>
                  <a:txBody>
                    <a:bodyPr/>
                    <a:lstStyle/>
                    <a:p>
                      <a:pPr marL="0" marR="0" lvl="0" indent="0" algn="l" rtl="0">
                        <a:spcBef>
                          <a:spcPts val="0"/>
                        </a:spcBef>
                        <a:spcAft>
                          <a:spcPts val="0"/>
                        </a:spcAft>
                        <a:buNone/>
                      </a:pPr>
                      <a:r>
                        <a:rPr lang="en-US" sz="1800"/>
                        <a:t>Yes</a:t>
                      </a:r>
                      <a:endParaRPr/>
                    </a:p>
                  </a:txBody>
                  <a:tcPr marL="91450" marR="91450" marT="45725" marB="45725"/>
                </a:tc>
                <a:tc>
                  <a:txBody>
                    <a:bodyPr/>
                    <a:lstStyle/>
                    <a:p>
                      <a:pPr marL="0" marR="0" lvl="0" indent="0" algn="l" rtl="0">
                        <a:spcBef>
                          <a:spcPts val="0"/>
                        </a:spcBef>
                        <a:spcAft>
                          <a:spcPts val="0"/>
                        </a:spcAft>
                        <a:buNone/>
                      </a:pPr>
                      <a:r>
                        <a:rPr lang="en-US" sz="1800"/>
                        <a:t>No</a:t>
                      </a:r>
                      <a:endParaRPr/>
                    </a:p>
                  </a:txBody>
                  <a:tcPr marL="91450" marR="91450" marT="45725" marB="45725"/>
                </a:tc>
                <a:extLst>
                  <a:ext uri="{0D108BD9-81ED-4DB2-BD59-A6C34878D82A}">
                    <a16:rowId xmlns:a16="http://schemas.microsoft.com/office/drawing/2014/main" val="10003"/>
                  </a:ext>
                </a:extLst>
              </a:tr>
              <a:tr h="375225">
                <a:tc>
                  <a:txBody>
                    <a:bodyPr/>
                    <a:lstStyle/>
                    <a:p>
                      <a:pPr marL="0" marR="0" lvl="0" indent="0" algn="l" rtl="0">
                        <a:spcBef>
                          <a:spcPts val="0"/>
                        </a:spcBef>
                        <a:spcAft>
                          <a:spcPts val="0"/>
                        </a:spcAft>
                        <a:buNone/>
                      </a:pPr>
                      <a:r>
                        <a:rPr lang="en-US" sz="1800"/>
                        <a:t>Our model(RF)</a:t>
                      </a:r>
                      <a:endParaRPr sz="1800"/>
                    </a:p>
                  </a:txBody>
                  <a:tcPr marL="91450" marR="91450" marT="45725" marB="45725"/>
                </a:tc>
                <a:tc>
                  <a:txBody>
                    <a:bodyPr/>
                    <a:lstStyle/>
                    <a:p>
                      <a:pPr marL="0" marR="0" lvl="0" indent="0" algn="l" rtl="0">
                        <a:spcBef>
                          <a:spcPts val="0"/>
                        </a:spcBef>
                        <a:spcAft>
                          <a:spcPts val="0"/>
                        </a:spcAft>
                        <a:buNone/>
                      </a:pPr>
                      <a:r>
                        <a:rPr lang="en-US" sz="1800"/>
                        <a:t>Yes</a:t>
                      </a:r>
                      <a:endParaRPr/>
                    </a:p>
                  </a:txBody>
                  <a:tcPr marL="91450" marR="91450" marT="45725" marB="45725"/>
                </a:tc>
                <a:tc>
                  <a:txBody>
                    <a:bodyPr/>
                    <a:lstStyle/>
                    <a:p>
                      <a:pPr marL="0" marR="0" lvl="0" indent="0" algn="l" rtl="0">
                        <a:spcBef>
                          <a:spcPts val="0"/>
                        </a:spcBef>
                        <a:spcAft>
                          <a:spcPts val="0"/>
                        </a:spcAft>
                        <a:buNone/>
                      </a:pPr>
                      <a:r>
                        <a:rPr lang="en-US" sz="1800"/>
                        <a:t>Yes</a:t>
                      </a:r>
                      <a:endParaRPr/>
                    </a:p>
                  </a:txBody>
                  <a:tcPr marL="91450" marR="91450" marT="45725" marB="45725"/>
                </a:tc>
                <a:tc>
                  <a:txBody>
                    <a:bodyPr/>
                    <a:lstStyle/>
                    <a:p>
                      <a:pPr marL="0" marR="0" lvl="0" indent="0" algn="l" rtl="0">
                        <a:spcBef>
                          <a:spcPts val="0"/>
                        </a:spcBef>
                        <a:spcAft>
                          <a:spcPts val="0"/>
                        </a:spcAft>
                        <a:buNone/>
                      </a:pPr>
                      <a:r>
                        <a:rPr lang="en-US" sz="1800"/>
                        <a:t>Yes</a:t>
                      </a:r>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Background - Credit Card fraud detection</a:t>
            </a:r>
            <a:endParaRPr/>
          </a:p>
        </p:txBody>
      </p:sp>
      <p:sp>
        <p:nvSpPr>
          <p:cNvPr id="174" name="Google Shape;174;p2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06000" lvl="0" indent="-306000" algn="l" rtl="0">
              <a:spcBef>
                <a:spcPts val="0"/>
              </a:spcBef>
              <a:spcAft>
                <a:spcPts val="0"/>
              </a:spcAft>
              <a:buSzPts val="1656"/>
              <a:buFont typeface="Noto Sans Symbols"/>
              <a:buChar char="❑"/>
            </a:pPr>
            <a:r>
              <a:rPr lang="en-US">
                <a:latin typeface="Times New Roman"/>
                <a:ea typeface="Times New Roman"/>
                <a:cs typeface="Times New Roman"/>
                <a:sym typeface="Times New Roman"/>
              </a:rPr>
              <a:t>Credit card fraud detection is a common application of machine learning where our goal is to detect fraudulent transactions in credit card transactions. </a:t>
            </a:r>
            <a:endParaRPr/>
          </a:p>
          <a:p>
            <a:pPr marL="306000" lvl="0" indent="-306000" algn="l" rtl="0">
              <a:spcBef>
                <a:spcPts val="960"/>
              </a:spcBef>
              <a:spcAft>
                <a:spcPts val="0"/>
              </a:spcAft>
              <a:buSzPts val="1656"/>
              <a:buFont typeface="Noto Sans Symbols"/>
              <a:buChar char="❑"/>
            </a:pPr>
            <a:r>
              <a:rPr lang="en-US">
                <a:latin typeface="Times New Roman"/>
                <a:ea typeface="Times New Roman"/>
                <a:cs typeface="Times New Roman"/>
                <a:sym typeface="Times New Roman"/>
              </a:rPr>
              <a:t>It is a critical problem for banks and financial institutions to prevent fraudulent activities and minimize financial losses.</a:t>
            </a:r>
            <a:endParaRPr/>
          </a:p>
          <a:p>
            <a:pPr marL="306000" lvl="0" indent="-306000" algn="l" rtl="0">
              <a:spcBef>
                <a:spcPts val="960"/>
              </a:spcBef>
              <a:spcAft>
                <a:spcPts val="0"/>
              </a:spcAft>
              <a:buSzPts val="1656"/>
              <a:buFont typeface="Noto Sans Symbols"/>
              <a:buChar char="❑"/>
            </a:pPr>
            <a:r>
              <a:rPr lang="en-US">
                <a:latin typeface="Times New Roman"/>
                <a:ea typeface="Times New Roman"/>
                <a:cs typeface="Times New Roman"/>
                <a:sym typeface="Times New Roman"/>
              </a:rPr>
              <a:t>The model is trained on a labeled dataset that contains both legitimate and fraudulent transactions, and it learns to distinguish between the two. We’re using Confusion Matrix to predict fraudulent transactions.</a:t>
            </a:r>
            <a:endParaRPr/>
          </a:p>
          <a:p>
            <a:pPr marL="306000" lvl="0" indent="-306000" algn="l" rtl="0">
              <a:spcBef>
                <a:spcPts val="960"/>
              </a:spcBef>
              <a:spcAft>
                <a:spcPts val="0"/>
              </a:spcAft>
              <a:buSzPts val="1656"/>
              <a:buFont typeface="Noto Sans Symbols"/>
              <a:buChar char="❑"/>
            </a:pPr>
            <a:r>
              <a:rPr lang="en-US">
                <a:latin typeface="Times New Roman"/>
                <a:ea typeface="Times New Roman"/>
                <a:cs typeface="Times New Roman"/>
                <a:sym typeface="Times New Roman"/>
              </a:rPr>
              <a:t>The performance of our credit card fraud detection model will be evaluated using metrics such as </a:t>
            </a:r>
            <a:r>
              <a:rPr lang="en-US" b="1">
                <a:latin typeface="Times New Roman"/>
                <a:ea typeface="Times New Roman"/>
                <a:cs typeface="Times New Roman"/>
                <a:sym typeface="Times New Roman"/>
              </a:rPr>
              <a:t>accuracy, precision, recall, F1 score, </a:t>
            </a:r>
            <a:r>
              <a:rPr lang="en-US">
                <a:latin typeface="Times New Roman"/>
                <a:ea typeface="Times New Roman"/>
                <a:cs typeface="Times New Roman"/>
                <a:sym typeface="Times New Roman"/>
              </a:rPr>
              <a:t>and </a:t>
            </a:r>
            <a:r>
              <a:rPr lang="en-US" b="1">
                <a:latin typeface="Times New Roman"/>
                <a:ea typeface="Times New Roman"/>
                <a:cs typeface="Times New Roman"/>
                <a:sym typeface="Times New Roman"/>
              </a:rPr>
              <a:t>Matthews correlation coefficient.</a:t>
            </a:r>
            <a:endParaRPr b="1"/>
          </a:p>
          <a:p>
            <a:pPr marL="342900" lvl="0" indent="-251459" algn="l" rtl="0">
              <a:spcBef>
                <a:spcPts val="1000"/>
              </a:spcBef>
              <a:spcAft>
                <a:spcPts val="0"/>
              </a:spcAft>
              <a:buSzPts val="144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WHAT IS RANDOM FOREST ALGORITHM?</a:t>
            </a:r>
            <a:endParaRPr/>
          </a:p>
        </p:txBody>
      </p:sp>
      <p:sp>
        <p:nvSpPr>
          <p:cNvPr id="180" name="Google Shape;180;p5"/>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656"/>
              <a:buFont typeface="Noto Sans Symbols"/>
              <a:buChar char="❑"/>
            </a:pPr>
            <a:r>
              <a:rPr lang="en-US" sz="1800">
                <a:latin typeface="Times New Roman"/>
                <a:ea typeface="Times New Roman"/>
                <a:cs typeface="Times New Roman"/>
                <a:sym typeface="Times New Roman"/>
              </a:rPr>
              <a:t>Random Forest is an ensemble machine learning algorithm that combines multiple decision trees to create a more accurate and robust model for classification and regression tasks.</a:t>
            </a:r>
            <a:endParaRPr/>
          </a:p>
          <a:p>
            <a:pPr marL="306000" lvl="0" indent="-306000" algn="l" rtl="0">
              <a:spcBef>
                <a:spcPts val="960"/>
              </a:spcBef>
              <a:spcAft>
                <a:spcPts val="0"/>
              </a:spcAft>
              <a:buSzPts val="1656"/>
              <a:buFont typeface="Noto Sans Symbols"/>
              <a:buChar char="❑"/>
            </a:pPr>
            <a:r>
              <a:rPr lang="en-US" sz="1800">
                <a:latin typeface="Times New Roman"/>
                <a:ea typeface="Times New Roman"/>
                <a:cs typeface="Times New Roman"/>
                <a:sym typeface="Times New Roman"/>
              </a:rPr>
              <a:t>It constructs a collection of decision trees independently using bootstrap samples of the original data and selects a random subset of features to split at each node.</a:t>
            </a:r>
            <a:endParaRPr>
              <a:latin typeface="Times New Roman"/>
              <a:ea typeface="Times New Roman"/>
              <a:cs typeface="Times New Roman"/>
              <a:sym typeface="Times New Roman"/>
            </a:endParaRPr>
          </a:p>
          <a:p>
            <a:pPr marL="306000" lvl="0" indent="-306000" algn="l" rtl="0">
              <a:spcBef>
                <a:spcPts val="960"/>
              </a:spcBef>
              <a:spcAft>
                <a:spcPts val="0"/>
              </a:spcAft>
              <a:buSzPts val="1656"/>
              <a:buFont typeface="Noto Sans Symbols"/>
              <a:buChar char="❑"/>
            </a:pPr>
            <a:r>
              <a:rPr lang="en-US" sz="1800">
                <a:latin typeface="Times New Roman"/>
                <a:ea typeface="Times New Roman"/>
                <a:cs typeface="Times New Roman"/>
                <a:sym typeface="Times New Roman"/>
              </a:rPr>
              <a:t>The output of each decision tree is then aggregated to produce a final prediction using simple majority voting (in classification problems) or averaging (in regression problems).</a:t>
            </a:r>
            <a:endParaRPr/>
          </a:p>
          <a:p>
            <a:pPr marL="306000" lvl="0" indent="-306000" algn="l" rtl="0">
              <a:spcBef>
                <a:spcPts val="960"/>
              </a:spcBef>
              <a:spcAft>
                <a:spcPts val="0"/>
              </a:spcAft>
              <a:buSzPts val="1656"/>
              <a:buFont typeface="Noto Sans Symbols"/>
              <a:buChar char="❑"/>
            </a:pPr>
            <a:r>
              <a:rPr lang="en-US" sz="1800">
                <a:latin typeface="Times New Roman"/>
                <a:ea typeface="Times New Roman"/>
                <a:cs typeface="Times New Roman"/>
                <a:sym typeface="Times New Roman"/>
              </a:rPr>
              <a:t>It is widely used in various real-world applications, such as finance, healthcare, and image recognition.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WHAT IS CLASSIFICATION AND RANDOM CLASSIFIER?</a:t>
            </a:r>
            <a:endParaRPr/>
          </a:p>
        </p:txBody>
      </p:sp>
      <p:sp>
        <p:nvSpPr>
          <p:cNvPr id="186" name="Google Shape;186;p6"/>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656"/>
              <a:buFont typeface="Noto Sans Symbols"/>
              <a:buChar char="❑"/>
            </a:pPr>
            <a:r>
              <a:rPr lang="en-US">
                <a:latin typeface="Times New Roman"/>
                <a:ea typeface="Times New Roman"/>
                <a:cs typeface="Times New Roman"/>
                <a:sym typeface="Times New Roman"/>
              </a:rPr>
              <a:t>Classification is a type of supervised learning task in machine learning where the goal is to predict the category or class to which an input data point belongs.</a:t>
            </a:r>
            <a:endParaRPr/>
          </a:p>
          <a:p>
            <a:pPr marL="306000" lvl="0" indent="-306000" algn="l" rtl="0">
              <a:spcBef>
                <a:spcPts val="960"/>
              </a:spcBef>
              <a:spcAft>
                <a:spcPts val="0"/>
              </a:spcAft>
              <a:buSzPts val="1656"/>
              <a:buFont typeface="Noto Sans Symbols"/>
              <a:buChar char="❑"/>
            </a:pPr>
            <a:r>
              <a:rPr lang="en-US">
                <a:latin typeface="Times New Roman"/>
                <a:ea typeface="Times New Roman"/>
                <a:cs typeface="Times New Roman"/>
                <a:sym typeface="Times New Roman"/>
              </a:rPr>
              <a:t>In classification, a machine learning model is trained using a labeled dataset, where each data point is associated with a class label. </a:t>
            </a:r>
            <a:endParaRPr/>
          </a:p>
          <a:p>
            <a:pPr marL="306000" lvl="0" indent="-306000" algn="l" rtl="0">
              <a:spcBef>
                <a:spcPts val="960"/>
              </a:spcBef>
              <a:spcAft>
                <a:spcPts val="0"/>
              </a:spcAft>
              <a:buSzPts val="1656"/>
              <a:buFont typeface="Noto Sans Symbols"/>
              <a:buChar char="❑"/>
            </a:pPr>
            <a:r>
              <a:rPr lang="en-US">
                <a:latin typeface="Times New Roman"/>
                <a:ea typeface="Times New Roman"/>
                <a:cs typeface="Times New Roman"/>
                <a:sym typeface="Times New Roman"/>
              </a:rPr>
              <a:t>The model learns to identify patterns and relationships between the input features and the corresponding output labels. The trained model can then be used to predict the class of new, unseen data points.</a:t>
            </a:r>
            <a:endParaRPr/>
          </a:p>
          <a:p>
            <a:pPr marL="306000" lvl="0" indent="-306000" algn="l" rtl="0">
              <a:spcBef>
                <a:spcPts val="960"/>
              </a:spcBef>
              <a:spcAft>
                <a:spcPts val="0"/>
              </a:spcAft>
              <a:buSzPts val="1656"/>
              <a:buFont typeface="Noto Sans Symbols"/>
              <a:buChar char="❑"/>
            </a:pPr>
            <a:r>
              <a:rPr lang="en-US">
                <a:latin typeface="Times New Roman"/>
                <a:ea typeface="Times New Roman"/>
                <a:cs typeface="Times New Roman"/>
                <a:sym typeface="Times New Roman"/>
              </a:rPr>
              <a:t>Random Forest Classifier is an implementation in machine learning which is used for classification tasks.</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WHAT IS A CONFUSION MATRIX?</a:t>
            </a:r>
            <a:endParaRPr/>
          </a:p>
        </p:txBody>
      </p:sp>
      <p:sp>
        <p:nvSpPr>
          <p:cNvPr id="192" name="Google Shape;192;p8"/>
          <p:cNvSpPr txBox="1">
            <a:spLocks noGrp="1"/>
          </p:cNvSpPr>
          <p:nvPr>
            <p:ph type="body" idx="1"/>
          </p:nvPr>
        </p:nvSpPr>
        <p:spPr>
          <a:xfrm>
            <a:off x="581193" y="1838633"/>
            <a:ext cx="6704510" cy="4945626"/>
          </a:xfrm>
          <a:prstGeom prst="rect">
            <a:avLst/>
          </a:prstGeom>
          <a:noFill/>
          <a:ln>
            <a:noFill/>
          </a:ln>
        </p:spPr>
        <p:txBody>
          <a:bodyPr spcFirstLastPara="1" wrap="square" lIns="91425" tIns="45700" rIns="91425" bIns="45700" anchor="ctr" anchorCtr="0">
            <a:normAutofit/>
          </a:bodyPr>
          <a:lstStyle/>
          <a:p>
            <a:pPr marL="306000" lvl="0" indent="-306000" algn="l" rtl="0">
              <a:lnSpc>
                <a:spcPct val="90000"/>
              </a:lnSpc>
              <a:spcBef>
                <a:spcPts val="0"/>
              </a:spcBef>
              <a:spcAft>
                <a:spcPts val="0"/>
              </a:spcAft>
              <a:buSzPts val="1656"/>
              <a:buFont typeface="Noto Sans Symbols"/>
              <a:buChar char="❑"/>
            </a:pPr>
            <a:r>
              <a:rPr lang="en-US">
                <a:latin typeface="Times New Roman"/>
                <a:ea typeface="Times New Roman"/>
                <a:cs typeface="Times New Roman"/>
                <a:sym typeface="Times New Roman"/>
              </a:rPr>
              <a:t>A confusion matrix is a table that summarizes the performance of a machine learning model on a test dataset. Using confusion matrix values, the classification metrics can be calculated.</a:t>
            </a:r>
            <a:endParaRPr/>
          </a:p>
          <a:p>
            <a:pPr marL="306000" lvl="0" indent="-306000" algn="l" rtl="0">
              <a:lnSpc>
                <a:spcPct val="90000"/>
              </a:lnSpc>
              <a:spcBef>
                <a:spcPts val="960"/>
              </a:spcBef>
              <a:spcAft>
                <a:spcPts val="0"/>
              </a:spcAft>
              <a:buSzPts val="1656"/>
              <a:buFont typeface="Noto Sans Symbols"/>
              <a:buChar char="❑"/>
            </a:pPr>
            <a:r>
              <a:rPr lang="en-US">
                <a:latin typeface="Times New Roman"/>
                <a:ea typeface="Times New Roman"/>
                <a:cs typeface="Times New Roman"/>
                <a:sym typeface="Times New Roman"/>
              </a:rPr>
              <a:t>True Positive (TP): The number of transactions that are truly fraudulent and are correctly classified as fraudulent by the model.</a:t>
            </a:r>
            <a:endParaRPr/>
          </a:p>
          <a:p>
            <a:pPr marL="306000" lvl="0" indent="-306000" algn="l" rtl="0">
              <a:lnSpc>
                <a:spcPct val="90000"/>
              </a:lnSpc>
              <a:spcBef>
                <a:spcPts val="960"/>
              </a:spcBef>
              <a:spcAft>
                <a:spcPts val="0"/>
              </a:spcAft>
              <a:buSzPts val="1656"/>
              <a:buFont typeface="Noto Sans Symbols"/>
              <a:buChar char="❑"/>
            </a:pPr>
            <a:r>
              <a:rPr lang="en-US">
                <a:latin typeface="Times New Roman"/>
                <a:ea typeface="Times New Roman"/>
                <a:cs typeface="Times New Roman"/>
                <a:sym typeface="Times New Roman"/>
              </a:rPr>
              <a:t>False Positive (FP): The number of transactions that are not fraudulent but are incorrectly classified as fraudulent by the model.</a:t>
            </a:r>
            <a:endParaRPr/>
          </a:p>
          <a:p>
            <a:pPr marL="306000" lvl="0" indent="-306000" algn="l" rtl="0">
              <a:lnSpc>
                <a:spcPct val="90000"/>
              </a:lnSpc>
              <a:spcBef>
                <a:spcPts val="960"/>
              </a:spcBef>
              <a:spcAft>
                <a:spcPts val="0"/>
              </a:spcAft>
              <a:buSzPts val="1656"/>
              <a:buFont typeface="Noto Sans Symbols"/>
              <a:buChar char="❑"/>
            </a:pPr>
            <a:r>
              <a:rPr lang="en-US">
                <a:latin typeface="Times New Roman"/>
                <a:ea typeface="Times New Roman"/>
                <a:cs typeface="Times New Roman"/>
                <a:sym typeface="Times New Roman"/>
              </a:rPr>
              <a:t>True Negative (TN): The number of transactions that are not fraudulent and are correctly classified as not fraudulent by the model.</a:t>
            </a:r>
            <a:endParaRPr/>
          </a:p>
          <a:p>
            <a:pPr marL="306000" lvl="0" indent="-306000" algn="l" rtl="0">
              <a:lnSpc>
                <a:spcPct val="90000"/>
              </a:lnSpc>
              <a:spcBef>
                <a:spcPts val="960"/>
              </a:spcBef>
              <a:spcAft>
                <a:spcPts val="0"/>
              </a:spcAft>
              <a:buSzPts val="1656"/>
              <a:buFont typeface="Noto Sans Symbols"/>
              <a:buChar char="❑"/>
            </a:pPr>
            <a:r>
              <a:rPr lang="en-US">
                <a:latin typeface="Times New Roman"/>
                <a:ea typeface="Times New Roman"/>
                <a:cs typeface="Times New Roman"/>
                <a:sym typeface="Times New Roman"/>
              </a:rPr>
              <a:t>False Negative (FN): The number of transactions that are truly fraudulent but are incorrectly classified as not fraudulent by the model.</a:t>
            </a:r>
            <a:endParaRPr/>
          </a:p>
        </p:txBody>
      </p:sp>
      <p:pic>
        <p:nvPicPr>
          <p:cNvPr id="193" name="Google Shape;193;p8"/>
          <p:cNvPicPr preferRelativeResize="0"/>
          <p:nvPr/>
        </p:nvPicPr>
        <p:blipFill rotWithShape="1">
          <a:blip r:embed="rId3">
            <a:alphaModFix/>
          </a:blip>
          <a:srcRect/>
          <a:stretch/>
        </p:blipFill>
        <p:spPr>
          <a:xfrm>
            <a:off x="7561006" y="2251587"/>
            <a:ext cx="3965125" cy="3726425"/>
          </a:xfrm>
          <a:prstGeom prst="rect">
            <a:avLst/>
          </a:prstGeom>
          <a:solidFill>
            <a:srgbClr val="FFFFFF"/>
          </a:solid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5"/>
          <p:cNvSpPr txBox="1">
            <a:spLocks noGrp="1"/>
          </p:cNvSpPr>
          <p:nvPr>
            <p:ph type="title"/>
          </p:nvPr>
        </p:nvSpPr>
        <p:spPr>
          <a:xfrm>
            <a:off x="677334" y="609600"/>
            <a:ext cx="8596668" cy="118837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Steps:</a:t>
            </a:r>
            <a:endParaRPr/>
          </a:p>
        </p:txBody>
      </p:sp>
      <p:sp>
        <p:nvSpPr>
          <p:cNvPr id="199" name="Google Shape;199;p25"/>
          <p:cNvSpPr txBox="1">
            <a:spLocks noGrp="1"/>
          </p:cNvSpPr>
          <p:nvPr>
            <p:ph type="body" idx="1"/>
          </p:nvPr>
        </p:nvSpPr>
        <p:spPr>
          <a:xfrm>
            <a:off x="677334" y="1797979"/>
            <a:ext cx="8596668" cy="4243384"/>
          </a:xfrm>
          <a:prstGeom prst="rect">
            <a:avLst/>
          </a:prstGeom>
          <a:noFill/>
          <a:ln>
            <a:noFill/>
          </a:ln>
        </p:spPr>
        <p:txBody>
          <a:bodyPr spcFirstLastPara="1" wrap="square" lIns="91425" tIns="45700" rIns="91425" bIns="45700" anchor="t" anchorCtr="0">
            <a:normAutofit fontScale="92500" lnSpcReduction="20000"/>
          </a:bodyPr>
          <a:lstStyle/>
          <a:p>
            <a:pPr marL="306000" lvl="0" indent="-306000" algn="l" rtl="0">
              <a:spcBef>
                <a:spcPts val="0"/>
              </a:spcBef>
              <a:spcAft>
                <a:spcPts val="0"/>
              </a:spcAft>
              <a:buSzPts val="1656"/>
              <a:buFont typeface="Noto Sans Symbols"/>
              <a:buChar char="❑"/>
            </a:pPr>
            <a:r>
              <a:rPr lang="en-US" b="1" dirty="0">
                <a:latin typeface="Times New Roman" panose="02020603050405020304" pitchFamily="18" charset="0"/>
                <a:ea typeface="Times New Roman"/>
                <a:cs typeface="Times New Roman" panose="02020603050405020304" pitchFamily="18" charset="0"/>
                <a:sym typeface="Times New Roman"/>
              </a:rPr>
              <a:t>Milestone 1:</a:t>
            </a:r>
            <a:endParaRPr dirty="0">
              <a:latin typeface="Times New Roman" panose="02020603050405020304" pitchFamily="18" charset="0"/>
              <a:cs typeface="Times New Roman" panose="02020603050405020304" pitchFamily="18" charset="0"/>
            </a:endParaRPr>
          </a:p>
          <a:p>
            <a:pPr marL="400050" lvl="0" indent="-400050" algn="l" rtl="0">
              <a:spcBef>
                <a:spcPts val="0"/>
              </a:spcBef>
              <a:spcAft>
                <a:spcPts val="0"/>
              </a:spcAft>
              <a:buSzPts val="1656"/>
              <a:buFont typeface="Trebuchet MS"/>
              <a:buAutoNum type="romanLcPeriod"/>
            </a:pPr>
            <a:r>
              <a:rPr lang="en-US" dirty="0">
                <a:latin typeface="Times New Roman" panose="02020603050405020304" pitchFamily="18" charset="0"/>
                <a:ea typeface="Times New Roman"/>
                <a:cs typeface="Times New Roman" panose="02020603050405020304" pitchFamily="18" charset="0"/>
                <a:sym typeface="Times New Roman"/>
              </a:rPr>
              <a:t>Data Loading.</a:t>
            </a:r>
          </a:p>
          <a:p>
            <a:pPr marL="400050" lvl="0" indent="-400050" algn="l" rtl="0">
              <a:spcBef>
                <a:spcPts val="0"/>
              </a:spcBef>
              <a:spcAft>
                <a:spcPts val="0"/>
              </a:spcAft>
              <a:buSzPts val="1656"/>
              <a:buFont typeface="Trebuchet MS"/>
              <a:buAutoNum type="romanLcPeriod"/>
            </a:pPr>
            <a:r>
              <a:rPr lang="en-US" dirty="0">
                <a:latin typeface="Times New Roman" panose="02020603050405020304" pitchFamily="18" charset="0"/>
                <a:cs typeface="Times New Roman" panose="02020603050405020304" pitchFamily="18" charset="0"/>
                <a:sym typeface="Times New Roman"/>
              </a:rPr>
              <a:t>Data Exploration</a:t>
            </a:r>
            <a:endParaRPr dirty="0">
              <a:latin typeface="Times New Roman" panose="02020603050405020304" pitchFamily="18" charset="0"/>
              <a:cs typeface="Times New Roman" panose="02020603050405020304" pitchFamily="18" charset="0"/>
            </a:endParaRPr>
          </a:p>
          <a:p>
            <a:pPr marL="306000" lvl="0" indent="-306000" algn="l" rtl="0">
              <a:spcBef>
                <a:spcPts val="960"/>
              </a:spcBef>
              <a:spcAft>
                <a:spcPts val="0"/>
              </a:spcAft>
              <a:buSzPts val="1656"/>
              <a:buFont typeface="Noto Sans Symbols"/>
              <a:buChar char="❑"/>
            </a:pPr>
            <a:r>
              <a:rPr lang="en-US" b="1" dirty="0">
                <a:latin typeface="Times New Roman" panose="02020603050405020304" pitchFamily="18" charset="0"/>
                <a:ea typeface="Times New Roman"/>
                <a:cs typeface="Times New Roman" panose="02020603050405020304" pitchFamily="18" charset="0"/>
                <a:sym typeface="Times New Roman"/>
              </a:rPr>
              <a:t>Mile stone2:</a:t>
            </a:r>
            <a:endParaRPr dirty="0">
              <a:latin typeface="Times New Roman" panose="02020603050405020304" pitchFamily="18" charset="0"/>
              <a:cs typeface="Times New Roman" panose="02020603050405020304" pitchFamily="18" charset="0"/>
            </a:endParaRPr>
          </a:p>
          <a:p>
            <a:pPr marL="400050" lvl="0" indent="-400050" algn="l" rtl="0">
              <a:spcBef>
                <a:spcPts val="960"/>
              </a:spcBef>
              <a:spcAft>
                <a:spcPts val="0"/>
              </a:spcAft>
              <a:buSzPts val="1656"/>
              <a:buFont typeface="Trebuchet MS"/>
              <a:buAutoNum type="romanLcPeriod"/>
            </a:pPr>
            <a:r>
              <a:rPr lang="en-US" dirty="0">
                <a:latin typeface="Times New Roman" panose="02020603050405020304" pitchFamily="18" charset="0"/>
                <a:cs typeface="Times New Roman" panose="02020603050405020304" pitchFamily="18" charset="0"/>
                <a:sym typeface="Times New Roman"/>
              </a:rPr>
              <a:t>Data Analysis, Data Preprocessing</a:t>
            </a:r>
          </a:p>
          <a:p>
            <a:pPr marL="400050" lvl="0" indent="-400050" algn="l" rtl="0">
              <a:spcBef>
                <a:spcPts val="960"/>
              </a:spcBef>
              <a:spcAft>
                <a:spcPts val="0"/>
              </a:spcAft>
              <a:buSzPts val="1656"/>
              <a:buFont typeface="Trebuchet MS"/>
              <a:buAutoNum type="romanLcPeriod"/>
            </a:pPr>
            <a:r>
              <a:rPr lang="en-IN" dirty="0">
                <a:latin typeface="Times New Roman" panose="02020603050405020304" pitchFamily="18" charset="0"/>
                <a:cs typeface="Times New Roman" panose="02020603050405020304" pitchFamily="18" charset="0"/>
              </a:rPr>
              <a:t>Data Visualization, </a:t>
            </a:r>
            <a:r>
              <a:rPr lang="en-US" dirty="0">
                <a:latin typeface="Times New Roman" panose="02020603050405020304" pitchFamily="18" charset="0"/>
                <a:ea typeface="Times New Roman"/>
                <a:cs typeface="Times New Roman" panose="02020603050405020304" pitchFamily="18" charset="0"/>
                <a:sym typeface="Times New Roman"/>
              </a:rPr>
              <a:t>Correlation Matrix</a:t>
            </a:r>
            <a:endParaRPr dirty="0">
              <a:latin typeface="Times New Roman" panose="02020603050405020304" pitchFamily="18" charset="0"/>
              <a:cs typeface="Times New Roman" panose="02020603050405020304" pitchFamily="18" charset="0"/>
            </a:endParaRPr>
          </a:p>
          <a:p>
            <a:pPr marL="342900" lvl="0" indent="-342900" algn="l" rtl="0">
              <a:spcBef>
                <a:spcPts val="960"/>
              </a:spcBef>
              <a:spcAft>
                <a:spcPts val="0"/>
              </a:spcAft>
              <a:buSzPts val="1656"/>
              <a:buFont typeface="Noto Sans Symbols"/>
              <a:buChar char="❑"/>
            </a:pPr>
            <a:r>
              <a:rPr lang="en-US" b="1" dirty="0">
                <a:latin typeface="Times New Roman" panose="02020603050405020304" pitchFamily="18" charset="0"/>
                <a:ea typeface="Times New Roman"/>
                <a:cs typeface="Times New Roman" panose="02020603050405020304" pitchFamily="18" charset="0"/>
                <a:sym typeface="Times New Roman"/>
              </a:rPr>
              <a:t>MileStone3:</a:t>
            </a:r>
            <a:endParaRPr lang="en-US" dirty="0">
              <a:latin typeface="Times New Roman" panose="02020603050405020304" pitchFamily="18" charset="0"/>
              <a:ea typeface="Times New Roman"/>
              <a:cs typeface="Times New Roman" panose="02020603050405020304" pitchFamily="18" charset="0"/>
              <a:sym typeface="Times New Roman"/>
            </a:endParaRPr>
          </a:p>
          <a:p>
            <a:pPr marL="400050" indent="-400050">
              <a:spcBef>
                <a:spcPts val="960"/>
              </a:spcBef>
              <a:buSzPts val="1656"/>
              <a:buFont typeface="Trebuchet MS"/>
              <a:buAutoNum type="romanLcPeriod"/>
            </a:pPr>
            <a:r>
              <a:rPr lang="en-IN" dirty="0">
                <a:latin typeface="Times New Roman" panose="02020603050405020304" pitchFamily="18" charset="0"/>
                <a:cs typeface="Times New Roman" panose="02020603050405020304" pitchFamily="18" charset="0"/>
              </a:rPr>
              <a:t>Splitting the data into train/test.</a:t>
            </a:r>
          </a:p>
          <a:p>
            <a:pPr marL="400050" indent="-400050">
              <a:spcBef>
                <a:spcPts val="960"/>
              </a:spcBef>
              <a:buSzPts val="1656"/>
              <a:buFont typeface="Trebuchet MS"/>
              <a:buAutoNum type="romanLcPeriod"/>
            </a:pPr>
            <a:r>
              <a:rPr lang="en-IN" dirty="0">
                <a:latin typeface="Times New Roman" panose="02020603050405020304" pitchFamily="18" charset="0"/>
                <a:cs typeface="Times New Roman" panose="02020603050405020304" pitchFamily="18" charset="0"/>
              </a:rPr>
              <a:t>Building random forest classifier</a:t>
            </a:r>
            <a:endParaRPr dirty="0">
              <a:latin typeface="Times New Roman" panose="02020603050405020304" pitchFamily="18" charset="0"/>
              <a:cs typeface="Times New Roman" panose="02020603050405020304" pitchFamily="18" charset="0"/>
            </a:endParaRPr>
          </a:p>
          <a:p>
            <a:pPr marL="306000" lvl="0" indent="-306000" algn="l" rtl="0">
              <a:spcBef>
                <a:spcPts val="960"/>
              </a:spcBef>
              <a:spcAft>
                <a:spcPts val="0"/>
              </a:spcAft>
              <a:buSzPts val="1656"/>
              <a:buFont typeface="Noto Sans Symbols"/>
              <a:buChar char="❑"/>
            </a:pPr>
            <a:r>
              <a:rPr lang="en-US" b="1" dirty="0">
                <a:latin typeface="Times New Roman" panose="02020603050405020304" pitchFamily="18" charset="0"/>
                <a:ea typeface="Times New Roman"/>
                <a:cs typeface="Times New Roman" panose="02020603050405020304" pitchFamily="18" charset="0"/>
                <a:sym typeface="Times New Roman"/>
              </a:rPr>
              <a:t>Milestone4, 5:</a:t>
            </a:r>
            <a:endParaRPr dirty="0">
              <a:latin typeface="Times New Roman" panose="02020603050405020304" pitchFamily="18" charset="0"/>
              <a:cs typeface="Times New Roman" panose="02020603050405020304" pitchFamily="18" charset="0"/>
            </a:endParaRPr>
          </a:p>
          <a:p>
            <a:pPr marL="400050" lvl="0" indent="-400050" algn="l" rtl="0">
              <a:spcBef>
                <a:spcPts val="960"/>
              </a:spcBef>
              <a:spcAft>
                <a:spcPts val="0"/>
              </a:spcAft>
              <a:buSzPts val="1656"/>
              <a:buFont typeface="Trebuchet MS"/>
              <a:buAutoNum type="romanLcPeriod"/>
            </a:pPr>
            <a:r>
              <a:rPr lang="en-US" dirty="0">
                <a:latin typeface="Times New Roman" panose="02020603050405020304" pitchFamily="18" charset="0"/>
                <a:ea typeface="Times New Roman"/>
                <a:cs typeface="Times New Roman" panose="02020603050405020304" pitchFamily="18" charset="0"/>
                <a:sym typeface="Times New Roman"/>
              </a:rPr>
              <a:t>Evaluation Metrics.</a:t>
            </a:r>
            <a:endParaRPr dirty="0">
              <a:latin typeface="Times New Roman" panose="02020603050405020304" pitchFamily="18" charset="0"/>
              <a:cs typeface="Times New Roman" panose="02020603050405020304" pitchFamily="18" charset="0"/>
            </a:endParaRPr>
          </a:p>
          <a:p>
            <a:pPr marL="400050" lvl="0" indent="-400050" algn="l" rtl="0">
              <a:spcBef>
                <a:spcPts val="960"/>
              </a:spcBef>
              <a:spcAft>
                <a:spcPts val="0"/>
              </a:spcAft>
              <a:buSzPts val="1656"/>
              <a:buFont typeface="Trebuchet MS"/>
              <a:buAutoNum type="romanLcPeriod"/>
            </a:pPr>
            <a:r>
              <a:rPr lang="en-US" dirty="0">
                <a:latin typeface="Times New Roman" panose="02020603050405020304" pitchFamily="18" charset="0"/>
                <a:ea typeface="Times New Roman"/>
                <a:cs typeface="Times New Roman" panose="02020603050405020304" pitchFamily="18" charset="0"/>
                <a:sym typeface="Times New Roman"/>
              </a:rPr>
              <a:t>Visualizing the random tree</a:t>
            </a:r>
          </a:p>
          <a:p>
            <a:pPr marL="400050" lvl="0" indent="-400050" algn="l" rtl="0">
              <a:spcBef>
                <a:spcPts val="960"/>
              </a:spcBef>
              <a:spcAft>
                <a:spcPts val="0"/>
              </a:spcAft>
              <a:buSzPts val="1656"/>
              <a:buFont typeface="Trebuchet MS"/>
              <a:buAutoNum type="romanLcPeriod"/>
            </a:pPr>
            <a:r>
              <a:rPr lang="en-US" dirty="0">
                <a:latin typeface="Times New Roman" panose="02020603050405020304" pitchFamily="18" charset="0"/>
                <a:ea typeface="Times New Roman"/>
                <a:cs typeface="Times New Roman" panose="02020603050405020304" pitchFamily="18" charset="0"/>
                <a:sym typeface="Times New Roman"/>
              </a:rPr>
              <a:t>Deployment.</a:t>
            </a:r>
            <a:endParaRPr lang="en-US" dirty="0">
              <a:latin typeface="Times New Roman" panose="02020603050405020304" pitchFamily="18" charset="0"/>
              <a:cs typeface="Times New Roman" panose="02020603050405020304" pitchFamily="18" charset="0"/>
              <a:sym typeface="Times New Roman"/>
            </a:endParaRPr>
          </a:p>
          <a:p>
            <a:pPr marL="0" lvl="0" indent="0" algn="l" rtl="0">
              <a:spcBef>
                <a:spcPts val="960"/>
              </a:spcBef>
              <a:spcAft>
                <a:spcPts val="0"/>
              </a:spcAft>
              <a:buSzPts val="1656"/>
              <a:buNone/>
            </a:pPr>
            <a:endParaRPr dirty="0">
              <a:latin typeface="Times New Roman" panose="02020603050405020304" pitchFamily="18" charset="0"/>
              <a:cs typeface="Times New Roman" panose="02020603050405020304" pitchFamily="18" charset="0"/>
            </a:endParaRPr>
          </a:p>
          <a:p>
            <a:pPr marL="342900" lvl="0" indent="-251459" algn="l" rtl="0">
              <a:spcBef>
                <a:spcPts val="1000"/>
              </a:spcBef>
              <a:spcAft>
                <a:spcPts val="0"/>
              </a:spcAft>
              <a:buSzPts val="1440"/>
              <a:buNone/>
            </a:pPr>
            <a:endParaRPr dirty="0"/>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513</TotalTime>
  <Words>1899</Words>
  <Application>Microsoft Office PowerPoint</Application>
  <PresentationFormat>Widescreen</PresentationFormat>
  <Paragraphs>146</Paragraphs>
  <Slides>27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Noto Sans Symbols</vt:lpstr>
      <vt:lpstr>Times New Roman</vt:lpstr>
      <vt:lpstr>Trebuchet MS</vt:lpstr>
      <vt:lpstr>Facet</vt:lpstr>
      <vt:lpstr> </vt:lpstr>
      <vt:lpstr>INTRODUCTION</vt:lpstr>
      <vt:lpstr>MACHINE LEARNING APPROACH</vt:lpstr>
      <vt:lpstr>Related work:</vt:lpstr>
      <vt:lpstr>Background - Credit Card fraud detection</vt:lpstr>
      <vt:lpstr>WHAT IS RANDOM FOREST ALGORITHM?</vt:lpstr>
      <vt:lpstr>WHAT IS CLASSIFICATION AND RANDOM CLASSIFIER?</vt:lpstr>
      <vt:lpstr>WHAT IS A CONFUSION MATRIX?</vt:lpstr>
      <vt:lpstr>Steps:</vt:lpstr>
      <vt:lpstr>DATA-SET</vt:lpstr>
      <vt:lpstr>Infrastructure</vt:lpstr>
      <vt:lpstr>System Architecture</vt:lpstr>
      <vt:lpstr>Milestone 1</vt:lpstr>
      <vt:lpstr>Milestone 1</vt:lpstr>
      <vt:lpstr>Milestone 1-</vt:lpstr>
      <vt:lpstr>Milestone 2- Data Analysis, Visualization and Co relation </vt:lpstr>
      <vt:lpstr>Milestone 2</vt:lpstr>
      <vt:lpstr>Milestone 2 </vt:lpstr>
      <vt:lpstr>Milestone 2</vt:lpstr>
      <vt:lpstr>Milestone 2- Corelation Matrix</vt:lpstr>
      <vt:lpstr> Milestone 3</vt:lpstr>
      <vt:lpstr> MileStone 3 </vt:lpstr>
      <vt:lpstr> Milestone 3 - Results</vt:lpstr>
      <vt:lpstr> Milestone 4 </vt:lpstr>
      <vt:lpstr> Milestone 4</vt:lpstr>
      <vt:lpstr>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Shaik, Asim</dc:creator>
  <cp:lastModifiedBy>Nasirulla Duvvur</cp:lastModifiedBy>
  <cp:revision>10</cp:revision>
  <dcterms:created xsi:type="dcterms:W3CDTF">2023-02-23T03:15:25Z</dcterms:created>
  <dcterms:modified xsi:type="dcterms:W3CDTF">2023-04-26T22:02:36Z</dcterms:modified>
</cp:coreProperties>
</file>