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1"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yBDYsr4Uk1tNtILCL9OGna0/G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981387-AD29-48BD-A969-BB1A3CFC9CE0}">
  <a:tblStyle styleId="{E9981387-AD29-48BD-A969-BB1A3CFC9CE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b588c1c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b588c1ce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1b588c1ce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1b588c1ce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1b588c1ce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1b588c1ce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b588c1c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b588c1cef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1b588c1cef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b588c1ce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b588c1ce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1b588c1ce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9"/>
          <p:cNvGrpSpPr/>
          <p:nvPr/>
        </p:nvGrpSpPr>
        <p:grpSpPr>
          <a:xfrm>
            <a:off x="0" y="-8467"/>
            <a:ext cx="12192000" cy="6866467"/>
            <a:chOff x="0" y="-8467"/>
            <a:chExt cx="12192000" cy="6866467"/>
          </a:xfrm>
        </p:grpSpPr>
        <p:sp>
          <p:nvSpPr>
            <p:cNvPr id="28" name="Google Shape;28;p2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9" name="Google Shape;5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1507066" y="606175"/>
            <a:ext cx="7766937" cy="344466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br>
              <a:rPr lang="en-US" sz="5400"/>
            </a:br>
            <a:endParaRPr/>
          </a:p>
        </p:txBody>
      </p:sp>
      <p:sp>
        <p:nvSpPr>
          <p:cNvPr id="148" name="Google Shape;148;p23"/>
          <p:cNvSpPr txBox="1">
            <a:spLocks noGrp="1"/>
          </p:cNvSpPr>
          <p:nvPr>
            <p:ph type="subTitle" idx="1"/>
          </p:nvPr>
        </p:nvSpPr>
        <p:spPr>
          <a:xfrm>
            <a:off x="1003634" y="2643274"/>
            <a:ext cx="8356124"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b="1">
                <a:solidFill>
                  <a:schemeClr val="accent1"/>
                </a:solidFill>
                <a:latin typeface="Times New Roman"/>
                <a:ea typeface="Times New Roman"/>
                <a:cs typeface="Times New Roman"/>
                <a:sym typeface="Times New Roman"/>
              </a:rPr>
              <a:t>Credit Card fraud detection using Random Forest - An ML approach</a:t>
            </a:r>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p:txBody>
      </p:sp>
      <p:sp>
        <p:nvSpPr>
          <p:cNvPr id="149" name="Google Shape;149;p23"/>
          <p:cNvSpPr txBox="1"/>
          <p:nvPr/>
        </p:nvSpPr>
        <p:spPr>
          <a:xfrm>
            <a:off x="7846142" y="5407940"/>
            <a:ext cx="20746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accent1"/>
                </a:solidFill>
                <a:latin typeface="Times New Roman"/>
                <a:ea typeface="Times New Roman"/>
                <a:cs typeface="Times New Roman"/>
                <a:sym typeface="Times New Roman"/>
              </a:rPr>
              <a:t>By Team 6</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DATA-SET</a:t>
            </a:r>
            <a:endParaRPr/>
          </a:p>
        </p:txBody>
      </p:sp>
      <p:sp>
        <p:nvSpPr>
          <p:cNvPr id="205" name="Google Shape;205;p9"/>
          <p:cNvSpPr txBox="1">
            <a:spLocks noGrp="1"/>
          </p:cNvSpPr>
          <p:nvPr>
            <p:ph type="body" idx="1"/>
          </p:nvPr>
        </p:nvSpPr>
        <p:spPr>
          <a:xfrm>
            <a:off x="421240" y="1930400"/>
            <a:ext cx="8852762" cy="4110962"/>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We’ve collected the dataset from Kaggle.</a:t>
            </a:r>
            <a:br>
              <a:rPr lang="en-US" dirty="0">
                <a:latin typeface="Times New Roman"/>
                <a:ea typeface="Times New Roman"/>
                <a:cs typeface="Times New Roman"/>
                <a:sym typeface="Times New Roman"/>
              </a:rPr>
            </a:br>
            <a:r>
              <a:rPr lang="en-US" u="sng" dirty="0">
                <a:solidFill>
                  <a:srgbClr val="83A4D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https://www.kaggle.com/datasets/mlg-ulb/creditcardfraud?resource=download</a:t>
            </a:r>
            <a:endParaRPr dirty="0">
              <a:solidFill>
                <a:srgbClr val="83A4DE"/>
              </a:solidFill>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The data set consists of Time, User identities and sensitive features from V1 to V28,  Amount, and Class as columns.</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Data set contains 284,808 records.(148MB)</a:t>
            </a:r>
            <a:endParaRPr dirty="0"/>
          </a:p>
          <a:p>
            <a:pPr marL="0" lvl="0" indent="0"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677334" y="609600"/>
            <a:ext cx="8596668" cy="8082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Infrastructure</a:t>
            </a:r>
            <a:endParaRPr/>
          </a:p>
        </p:txBody>
      </p:sp>
      <p:sp>
        <p:nvSpPr>
          <p:cNvPr id="211" name="Google Shape;211;p26"/>
          <p:cNvSpPr txBox="1">
            <a:spLocks noGrp="1"/>
          </p:cNvSpPr>
          <p:nvPr>
            <p:ph type="body" idx="1"/>
          </p:nvPr>
        </p:nvSpPr>
        <p:spPr>
          <a:xfrm>
            <a:off x="451303" y="1770170"/>
            <a:ext cx="8596668" cy="4301857"/>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440"/>
              <a:buFont typeface="Noto Sans Symbols"/>
              <a:buChar char="❑"/>
            </a:pPr>
            <a:r>
              <a:rPr lang="en-US" sz="1800">
                <a:latin typeface="Times New Roman"/>
                <a:ea typeface="Times New Roman"/>
                <a:cs typeface="Times New Roman"/>
                <a:sym typeface="Times New Roman"/>
              </a:rPr>
              <a:t>Scikit-Learn: Machine Learning library, which provides ml algorithms, data pre-processing, model selection evaluation etc. </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Python</a:t>
            </a:r>
            <a:r>
              <a:rPr lang="en-US" sz="1800">
                <a:latin typeface="Times New Roman"/>
                <a:ea typeface="Times New Roman"/>
                <a:cs typeface="Times New Roman"/>
                <a:sym typeface="Times New Roman"/>
              </a:rPr>
              <a:t> packages: NumPy for math functions, pandas for data framing etc and matplotlib and seaborn for visualizing.</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OS : Windows 8 and above (will be using windows 11)</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GPU : Random forest does not support GPU acceleration ( need to use third party implementations services if required.)</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Version Control: Git, Github</a:t>
            </a:r>
            <a:endParaRPr>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Jupyter Notebook for Analysis, model building and visualization.</a:t>
            </a:r>
            <a:endParaRPr/>
          </a:p>
          <a:p>
            <a:pPr marL="342900" lvl="0" indent="-251459" algn="l" rtl="0">
              <a:spcBef>
                <a:spcPts val="180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1b588c1cef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System Architecture</a:t>
            </a:r>
            <a:endParaRPr dirty="0"/>
          </a:p>
        </p:txBody>
      </p:sp>
      <p:sp>
        <p:nvSpPr>
          <p:cNvPr id="218" name="Google Shape;218;g21b588c1cef_0_0"/>
          <p:cNvSpPr txBox="1">
            <a:spLocks noGrp="1"/>
          </p:cNvSpPr>
          <p:nvPr>
            <p:ph type="body" idx="1"/>
          </p:nvPr>
        </p:nvSpPr>
        <p:spPr>
          <a:xfrm>
            <a:off x="677325" y="2280863"/>
            <a:ext cx="5805668" cy="362124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0FCBDEFC-0319-8A4A-D762-A8C3473E57EF}"/>
              </a:ext>
            </a:extLst>
          </p:cNvPr>
          <p:cNvPicPr>
            <a:picLocks noChangeAspect="1"/>
          </p:cNvPicPr>
          <p:nvPr/>
        </p:nvPicPr>
        <p:blipFill>
          <a:blip r:embed="rId3"/>
          <a:stretch>
            <a:fillRect/>
          </a:stretch>
        </p:blipFill>
        <p:spPr>
          <a:xfrm>
            <a:off x="600653" y="2160603"/>
            <a:ext cx="5959011" cy="37415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1b588c1cef_0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26" name="Google Shape;226;g21b588c1cef_0_6"/>
          <p:cNvSpPr txBox="1">
            <a:spLocks noGrp="1"/>
          </p:cNvSpPr>
          <p:nvPr>
            <p:ph type="body" idx="1"/>
          </p:nvPr>
        </p:nvSpPr>
        <p:spPr>
          <a:xfrm>
            <a:off x="677325" y="1476227"/>
            <a:ext cx="8596800" cy="456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latin typeface="Times New Roman"/>
              <a:ea typeface="Times New Roman"/>
              <a:cs typeface="Times New Roman"/>
              <a:sym typeface="Times New Roman"/>
            </a:endParaRPr>
          </a:p>
          <a:p>
            <a:pPr marL="342900" lvl="0" indent="-342900" algn="l" rtl="0">
              <a:spcBef>
                <a:spcPts val="960"/>
              </a:spcBef>
              <a:spcAft>
                <a:spcPts val="0"/>
              </a:spcAft>
              <a:buSzPts val="1440"/>
              <a:buChar char="❑"/>
            </a:pPr>
            <a:r>
              <a:rPr lang="en-US" b="1" dirty="0">
                <a:latin typeface="Times New Roman"/>
                <a:ea typeface="Times New Roman"/>
                <a:cs typeface="Times New Roman"/>
                <a:sym typeface="Times New Roman"/>
              </a:rPr>
              <a:t>Data Loading:</a:t>
            </a:r>
            <a:r>
              <a:rPr lang="en-US" dirty="0">
                <a:latin typeface="Times New Roman"/>
                <a:ea typeface="Times New Roman"/>
                <a:cs typeface="Times New Roman"/>
                <a:sym typeface="Times New Roman"/>
              </a:rPr>
              <a:t> Here we load the dataset by importing csv file using python.</a:t>
            </a:r>
            <a:endParaRPr dirty="0">
              <a:latin typeface="Times New Roman"/>
              <a:ea typeface="Times New Roman"/>
              <a:cs typeface="Times New Roman"/>
              <a:sym typeface="Times New Roman"/>
            </a:endParaRPr>
          </a:p>
          <a:p>
            <a:pPr marL="342900" lvl="0" indent="-342900" algn="l" rtl="0">
              <a:spcBef>
                <a:spcPts val="960"/>
              </a:spcBef>
              <a:spcAft>
                <a:spcPts val="0"/>
              </a:spcAft>
              <a:buSzPts val="1440"/>
              <a:buFont typeface="Times New Roman"/>
              <a:buChar char="❑"/>
            </a:pPr>
            <a:r>
              <a:rPr lang="en-US" b="1" dirty="0">
                <a:latin typeface="Times New Roman"/>
                <a:ea typeface="Times New Roman"/>
                <a:cs typeface="Times New Roman"/>
                <a:sym typeface="Times New Roman"/>
              </a:rPr>
              <a:t>Data Understanding:</a:t>
            </a:r>
            <a:r>
              <a:rPr lang="en-US" dirty="0">
                <a:latin typeface="Times New Roman"/>
                <a:ea typeface="Times New Roman"/>
                <a:cs typeface="Times New Roman"/>
                <a:sym typeface="Times New Roman"/>
              </a:rPr>
              <a:t> We get a peak at the data wherein we observed that we’ve total of 31 columns which includes Time, features from V1 to V28 as columns, Amount, Class.</a:t>
            </a:r>
            <a:endParaRPr dirty="0">
              <a:latin typeface="Times New Roman"/>
              <a:ea typeface="Times New Roman"/>
              <a:cs typeface="Times New Roman"/>
              <a:sym typeface="Times New Roman"/>
            </a:endParaRPr>
          </a:p>
        </p:txBody>
      </p:sp>
      <p:pic>
        <p:nvPicPr>
          <p:cNvPr id="227" name="Google Shape;227;g21b588c1cef_0_6"/>
          <p:cNvPicPr preferRelativeResize="0"/>
          <p:nvPr/>
        </p:nvPicPr>
        <p:blipFill>
          <a:blip r:embed="rId3">
            <a:alphaModFix/>
          </a:blip>
          <a:stretch>
            <a:fillRect/>
          </a:stretch>
        </p:blipFill>
        <p:spPr>
          <a:xfrm>
            <a:off x="763625" y="3885225"/>
            <a:ext cx="10664752" cy="233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b588c1cef_0_1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Milestone 1</a:t>
            </a:r>
            <a:endParaRPr>
              <a:latin typeface="Times New Roman"/>
              <a:ea typeface="Times New Roman"/>
              <a:cs typeface="Times New Roman"/>
              <a:sym typeface="Times New Roman"/>
            </a:endParaRPr>
          </a:p>
        </p:txBody>
      </p:sp>
      <p:sp>
        <p:nvSpPr>
          <p:cNvPr id="234" name="Google Shape;234;g21b588c1cef_0_19"/>
          <p:cNvSpPr txBox="1">
            <a:spLocks noGrp="1"/>
          </p:cNvSpPr>
          <p:nvPr>
            <p:ph type="body" idx="1"/>
          </p:nvPr>
        </p:nvSpPr>
        <p:spPr>
          <a:xfrm>
            <a:off x="677334" y="1641987"/>
            <a:ext cx="8596800" cy="4399402"/>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dirty="0">
                <a:latin typeface="Times New Roman"/>
                <a:ea typeface="Times New Roman"/>
                <a:cs typeface="Times New Roman"/>
                <a:sym typeface="Times New Roman"/>
              </a:rPr>
              <a:t>Time - Time here is the number of seconds elapsed between two transactions.</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Amount - Transaction amount.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Class -</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In class attribute, 0 represents the Non-Fraudulent transaction and 1 represents the Fraudulent Transaction.</a:t>
            </a: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pic>
        <p:nvPicPr>
          <p:cNvPr id="235" name="Google Shape;235;g21b588c1cef_0_19"/>
          <p:cNvPicPr preferRelativeResize="0"/>
          <p:nvPr/>
        </p:nvPicPr>
        <p:blipFill>
          <a:blip r:embed="rId3">
            <a:alphaModFix/>
          </a:blip>
          <a:stretch>
            <a:fillRect/>
          </a:stretch>
        </p:blipFill>
        <p:spPr>
          <a:xfrm>
            <a:off x="1" y="4478733"/>
            <a:ext cx="12191999" cy="1906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1b588c1cef_0_2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42" name="Google Shape;242;g21b588c1cef_0_26"/>
          <p:cNvSpPr txBox="1">
            <a:spLocks noGrp="1"/>
          </p:cNvSpPr>
          <p:nvPr>
            <p:ph type="body" idx="1"/>
          </p:nvPr>
        </p:nvSpPr>
        <p:spPr>
          <a:xfrm>
            <a:off x="677334" y="1563330"/>
            <a:ext cx="8596800" cy="4478060"/>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b="1" dirty="0">
                <a:latin typeface="Times New Roman"/>
                <a:ea typeface="Times New Roman"/>
                <a:cs typeface="Times New Roman"/>
                <a:sym typeface="Times New Roman"/>
              </a:rPr>
              <a:t>Data Describing:</a:t>
            </a:r>
            <a:r>
              <a:rPr lang="en-US" dirty="0">
                <a:latin typeface="Times New Roman"/>
                <a:ea typeface="Times New Roman"/>
                <a:cs typeface="Times New Roman"/>
                <a:sym typeface="Times New Roman"/>
              </a:rPr>
              <a:t> In data describing we calculate values such as Count, Mean, Standard Deviation, Min, 25%, 50%, 75% Max for the attributes. From this we can do further analysis on how our data actually is, how we can use it and what can we learn from it.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b="1" dirty="0">
                <a:latin typeface="Times New Roman"/>
                <a:ea typeface="Times New Roman"/>
                <a:cs typeface="Times New Roman"/>
                <a:sym typeface="Times New Roman"/>
              </a:rPr>
              <a:t>Data Exploration: </a:t>
            </a:r>
            <a:r>
              <a:rPr lang="en-US" dirty="0">
                <a:latin typeface="Times New Roman"/>
                <a:ea typeface="Times New Roman"/>
                <a:cs typeface="Times New Roman"/>
                <a:sym typeface="Times New Roman"/>
              </a:rPr>
              <a:t>In this step we have used python libraries like pandas to load and frame the data and explored the different features we are having in the data set.</a:t>
            </a: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We have also performed basic analysis of the data features we have in the data like mean, total count  etc.</a:t>
            </a:r>
          </a:p>
          <a:p>
            <a:pPr marL="0" lvl="0" indent="0" algn="l" rtl="0">
              <a:lnSpc>
                <a:spcPct val="107000"/>
              </a:lnSpc>
              <a:spcBef>
                <a:spcPts val="1800"/>
              </a:spcBef>
              <a:spcAft>
                <a:spcPts val="0"/>
              </a:spcAft>
              <a:buSzPts val="1440"/>
              <a:buNone/>
            </a:pPr>
            <a:r>
              <a:rPr lang="en-US" b="1"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6717EFD9-215E-1A81-37C0-BC0DED7A308F}"/>
              </a:ext>
            </a:extLst>
          </p:cNvPr>
          <p:cNvPicPr>
            <a:picLocks noChangeAspect="1"/>
          </p:cNvPicPr>
          <p:nvPr/>
        </p:nvPicPr>
        <p:blipFill>
          <a:blip r:embed="rId3"/>
          <a:stretch>
            <a:fillRect/>
          </a:stretch>
        </p:blipFill>
        <p:spPr>
          <a:xfrm>
            <a:off x="381415" y="4708123"/>
            <a:ext cx="6045511" cy="1568531"/>
          </a:xfrm>
          <a:prstGeom prst="rect">
            <a:avLst/>
          </a:prstGeom>
        </p:spPr>
      </p:pic>
      <p:pic>
        <p:nvPicPr>
          <p:cNvPr id="9" name="Picture 8">
            <a:extLst>
              <a:ext uri="{FF2B5EF4-FFF2-40B4-BE49-F238E27FC236}">
                <a16:creationId xmlns:a16="http://schemas.microsoft.com/office/drawing/2014/main" id="{E407C05A-FB64-0ED2-2DD9-43512BF31075}"/>
              </a:ext>
            </a:extLst>
          </p:cNvPr>
          <p:cNvPicPr>
            <a:picLocks noChangeAspect="1"/>
          </p:cNvPicPr>
          <p:nvPr/>
        </p:nvPicPr>
        <p:blipFill>
          <a:blip r:embed="rId4"/>
          <a:stretch>
            <a:fillRect/>
          </a:stretch>
        </p:blipFill>
        <p:spPr>
          <a:xfrm>
            <a:off x="6426926" y="4431883"/>
            <a:ext cx="2597283" cy="2121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E4FF-BEB4-3846-D9AC-DF59C818E1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Data Analysis, Visualization and Co relation </a:t>
            </a:r>
          </a:p>
        </p:txBody>
      </p:sp>
      <p:sp>
        <p:nvSpPr>
          <p:cNvPr id="3" name="Text Placeholder 2">
            <a:extLst>
              <a:ext uri="{FF2B5EF4-FFF2-40B4-BE49-F238E27FC236}">
                <a16:creationId xmlns:a16="http://schemas.microsoft.com/office/drawing/2014/main" id="{68AE1762-5AA7-5716-6DBC-729351F550EF}"/>
              </a:ext>
            </a:extLst>
          </p:cNvPr>
          <p:cNvSpPr>
            <a:spLocks noGrp="1"/>
          </p:cNvSpPr>
          <p:nvPr>
            <p:ph type="body" idx="1"/>
          </p:nvPr>
        </p:nvSpPr>
        <p:spPr/>
        <p:txBody>
          <a:bodyPr/>
          <a:lstStyle/>
          <a:p>
            <a:r>
              <a:rPr lang="en-IN" dirty="0"/>
              <a:t>In this stage of the project we focused on Data Analysis, feature selection and some visualization, more insights from the data set by identifying distribution of each feature we have in the data.</a:t>
            </a:r>
          </a:p>
          <a:p>
            <a:pPr marL="137160" indent="0">
              <a:buNone/>
            </a:pPr>
            <a:endParaRPr lang="en-IN" dirty="0"/>
          </a:p>
          <a:p>
            <a:pPr marL="137160" indent="0">
              <a:buNone/>
            </a:pPr>
            <a:endParaRPr lang="en-IN" dirty="0"/>
          </a:p>
          <a:p>
            <a:r>
              <a:rPr lang="en-IN" dirty="0"/>
              <a:t>Some examples like time, amount features below;</a:t>
            </a:r>
          </a:p>
          <a:p>
            <a:endParaRPr lang="en-IN" dirty="0"/>
          </a:p>
          <a:p>
            <a:endParaRPr lang="en-IN" dirty="0"/>
          </a:p>
        </p:txBody>
      </p:sp>
    </p:spTree>
    <p:extLst>
      <p:ext uri="{BB962C8B-B14F-4D97-AF65-F5344CB8AC3E}">
        <p14:creationId xmlns:p14="http://schemas.microsoft.com/office/powerpoint/2010/main" val="307712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45E4-2C08-81AE-271E-48AE92A3D3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7DA0969E-EA52-40F5-D50C-6C1F7B49D984}"/>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984E449E-D7D8-5633-07FD-8DDC6A07633A}"/>
              </a:ext>
            </a:extLst>
          </p:cNvPr>
          <p:cNvPicPr>
            <a:picLocks noChangeAspect="1"/>
          </p:cNvPicPr>
          <p:nvPr/>
        </p:nvPicPr>
        <p:blipFill>
          <a:blip r:embed="rId2"/>
          <a:stretch>
            <a:fillRect/>
          </a:stretch>
        </p:blipFill>
        <p:spPr>
          <a:xfrm>
            <a:off x="267832" y="2052994"/>
            <a:ext cx="5943905" cy="4195406"/>
          </a:xfrm>
          <a:prstGeom prst="rect">
            <a:avLst/>
          </a:prstGeom>
        </p:spPr>
      </p:pic>
      <p:pic>
        <p:nvPicPr>
          <p:cNvPr id="11" name="Picture 10">
            <a:extLst>
              <a:ext uri="{FF2B5EF4-FFF2-40B4-BE49-F238E27FC236}">
                <a16:creationId xmlns:a16="http://schemas.microsoft.com/office/drawing/2014/main" id="{A530DE86-6961-F16E-40A7-5C1F00BA67C8}"/>
              </a:ext>
            </a:extLst>
          </p:cNvPr>
          <p:cNvPicPr>
            <a:picLocks noChangeAspect="1"/>
          </p:cNvPicPr>
          <p:nvPr/>
        </p:nvPicPr>
        <p:blipFill>
          <a:blip r:embed="rId3"/>
          <a:stretch>
            <a:fillRect/>
          </a:stretch>
        </p:blipFill>
        <p:spPr>
          <a:xfrm>
            <a:off x="5784521" y="2176442"/>
            <a:ext cx="6407479" cy="4121362"/>
          </a:xfrm>
          <a:prstGeom prst="rect">
            <a:avLst/>
          </a:prstGeom>
        </p:spPr>
      </p:pic>
    </p:spTree>
    <p:extLst>
      <p:ext uri="{BB962C8B-B14F-4D97-AF65-F5344CB8AC3E}">
        <p14:creationId xmlns:p14="http://schemas.microsoft.com/office/powerpoint/2010/main" val="33332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C92-F7A6-8190-A433-4FBF7882A4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a:t>
            </a:r>
          </a:p>
        </p:txBody>
      </p:sp>
      <p:sp>
        <p:nvSpPr>
          <p:cNvPr id="3" name="Text Placeholder 2">
            <a:extLst>
              <a:ext uri="{FF2B5EF4-FFF2-40B4-BE49-F238E27FC236}">
                <a16:creationId xmlns:a16="http://schemas.microsoft.com/office/drawing/2014/main" id="{BB7917D3-6B7D-D81C-537E-79DA412F1BB2}"/>
              </a:ext>
            </a:extLst>
          </p:cNvPr>
          <p:cNvSpPr>
            <a:spLocks noGrp="1"/>
          </p:cNvSpPr>
          <p:nvPr>
            <p:ph type="body" idx="1"/>
          </p:nvPr>
        </p:nvSpPr>
        <p:spPr>
          <a:xfrm>
            <a:off x="780836" y="2160589"/>
            <a:ext cx="8493166" cy="4353227"/>
          </a:xfrm>
        </p:spPr>
        <p:txBody>
          <a:bodyPr/>
          <a:lstStyle/>
          <a:p>
            <a:r>
              <a:rPr lang="en-IN" dirty="0"/>
              <a:t>Histograms:</a:t>
            </a:r>
          </a:p>
          <a:p>
            <a:endParaRPr lang="en-IN" dirty="0"/>
          </a:p>
        </p:txBody>
      </p:sp>
      <p:pic>
        <p:nvPicPr>
          <p:cNvPr id="5" name="Picture 4">
            <a:extLst>
              <a:ext uri="{FF2B5EF4-FFF2-40B4-BE49-F238E27FC236}">
                <a16:creationId xmlns:a16="http://schemas.microsoft.com/office/drawing/2014/main" id="{67D8866E-47DE-3558-8EC5-2F397057E20F}"/>
              </a:ext>
            </a:extLst>
          </p:cNvPr>
          <p:cNvPicPr>
            <a:picLocks noChangeAspect="1"/>
          </p:cNvPicPr>
          <p:nvPr/>
        </p:nvPicPr>
        <p:blipFill>
          <a:blip r:embed="rId2"/>
          <a:stretch>
            <a:fillRect/>
          </a:stretch>
        </p:blipFill>
        <p:spPr>
          <a:xfrm>
            <a:off x="2554249" y="1930400"/>
            <a:ext cx="7741048" cy="4426177"/>
          </a:xfrm>
          <a:prstGeom prst="rect">
            <a:avLst/>
          </a:prstGeom>
        </p:spPr>
      </p:pic>
    </p:spTree>
    <p:extLst>
      <p:ext uri="{BB962C8B-B14F-4D97-AF65-F5344CB8AC3E}">
        <p14:creationId xmlns:p14="http://schemas.microsoft.com/office/powerpoint/2010/main" val="11659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9457-D563-966D-FF9C-B15022D016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D9C5826B-C35F-C636-3CA3-42E03888DCF4}"/>
              </a:ext>
            </a:extLst>
          </p:cNvPr>
          <p:cNvSpPr>
            <a:spLocks noGrp="1"/>
          </p:cNvSpPr>
          <p:nvPr>
            <p:ph type="body" idx="1"/>
          </p:nvPr>
        </p:nvSpPr>
        <p:spPr/>
        <p:txBody>
          <a:bodyPr/>
          <a:lstStyle/>
          <a:p>
            <a:r>
              <a:rPr lang="en-IN" dirty="0"/>
              <a:t>Finally we have identified number of valid and in valid transactions present in the dataset and we identified the details like Count, Mean, standard deviation, Min, Max etc..</a:t>
            </a:r>
          </a:p>
          <a:p>
            <a:pPr marL="137160" indent="0">
              <a:buNone/>
            </a:pPr>
            <a:endParaRPr lang="en-IN" dirty="0"/>
          </a:p>
        </p:txBody>
      </p:sp>
      <p:pic>
        <p:nvPicPr>
          <p:cNvPr id="5" name="Picture 4">
            <a:extLst>
              <a:ext uri="{FF2B5EF4-FFF2-40B4-BE49-F238E27FC236}">
                <a16:creationId xmlns:a16="http://schemas.microsoft.com/office/drawing/2014/main" id="{1AF04223-C8E7-08FA-3036-E2D81BD963F1}"/>
              </a:ext>
            </a:extLst>
          </p:cNvPr>
          <p:cNvPicPr>
            <a:picLocks noChangeAspect="1"/>
          </p:cNvPicPr>
          <p:nvPr/>
        </p:nvPicPr>
        <p:blipFill>
          <a:blip r:embed="rId2"/>
          <a:stretch>
            <a:fillRect/>
          </a:stretch>
        </p:blipFill>
        <p:spPr>
          <a:xfrm>
            <a:off x="5217676" y="3027285"/>
            <a:ext cx="5188217" cy="3721291"/>
          </a:xfrm>
          <a:prstGeom prst="rect">
            <a:avLst/>
          </a:prstGeom>
        </p:spPr>
      </p:pic>
    </p:spTree>
    <p:extLst>
      <p:ext uri="{BB962C8B-B14F-4D97-AF65-F5344CB8AC3E}">
        <p14:creationId xmlns:p14="http://schemas.microsoft.com/office/powerpoint/2010/main" val="1681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INTRODUCTION</a:t>
            </a:r>
            <a:endParaRPr/>
          </a:p>
        </p:txBody>
      </p:sp>
      <p:sp>
        <p:nvSpPr>
          <p:cNvPr id="155" name="Google Shape;155;p2"/>
          <p:cNvSpPr txBox="1">
            <a:spLocks noGrp="1"/>
          </p:cNvSpPr>
          <p:nvPr>
            <p:ph type="body" idx="1"/>
          </p:nvPr>
        </p:nvSpPr>
        <p:spPr>
          <a:xfrm>
            <a:off x="581193" y="2228003"/>
            <a:ext cx="623256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564"/>
              <a:buFont typeface="Noto Sans Symbols"/>
              <a:buChar char="❑"/>
            </a:pPr>
            <a:r>
              <a:rPr lang="en-US" sz="1700">
                <a:latin typeface="Times New Roman"/>
                <a:ea typeface="Times New Roman"/>
                <a:cs typeface="Times New Roman"/>
                <a:sym typeface="Times New Roman"/>
              </a:rPr>
              <a:t>Credit card payments are the most common type of transaction, both in-store and online. Fraudsters target credit card details due to the increasing accessibility of e-commerce websites/platforms.</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More than 70% of financial frauds are banking/financial frauds, with unauthorized credit card payments being the highest category of fraud.</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In this project we focus on solving this problem with a fraud detection model.</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The frequency of fraud has increased due to the large amount of information generated by digitalization. If this data is not secured, fraudsters can easily access it.</a:t>
            </a:r>
            <a:endParaRPr/>
          </a:p>
        </p:txBody>
      </p:sp>
      <p:pic>
        <p:nvPicPr>
          <p:cNvPr id="156" name="Google Shape;156;p2"/>
          <p:cNvPicPr preferRelativeResize="0"/>
          <p:nvPr/>
        </p:nvPicPr>
        <p:blipFill rotWithShape="1">
          <a:blip r:embed="rId3">
            <a:alphaModFix/>
          </a:blip>
          <a:srcRect/>
          <a:stretch/>
        </p:blipFill>
        <p:spPr>
          <a:xfrm>
            <a:off x="7003294" y="2320471"/>
            <a:ext cx="4541415" cy="3036539"/>
          </a:xfrm>
          <a:prstGeom prst="rect">
            <a:avLst/>
          </a:prstGeom>
          <a:solidFill>
            <a:srgbClr val="FFFFFF"/>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8260-EB08-06D6-F660-98ADDE290BBF}"/>
              </a:ext>
            </a:extLst>
          </p:cNvPr>
          <p:cNvSpPr>
            <a:spLocks noGrp="1"/>
          </p:cNvSpPr>
          <p:nvPr>
            <p:ph type="title"/>
          </p:nvPr>
        </p:nvSpPr>
        <p:spPr>
          <a:xfrm>
            <a:off x="883578" y="609600"/>
            <a:ext cx="8390424" cy="880153"/>
          </a:xfrm>
        </p:spPr>
        <p:txBody>
          <a:bodyPr/>
          <a:lstStyle/>
          <a:p>
            <a:r>
              <a:rPr lang="en-IN" dirty="0">
                <a:latin typeface="Times New Roman" panose="02020603050405020304" pitchFamily="18" charset="0"/>
                <a:cs typeface="Times New Roman" panose="02020603050405020304" pitchFamily="18" charset="0"/>
              </a:rPr>
              <a:t>Milestone 2- Corelation Matrix</a:t>
            </a:r>
          </a:p>
        </p:txBody>
      </p:sp>
      <p:sp>
        <p:nvSpPr>
          <p:cNvPr id="3" name="Text Placeholder 2">
            <a:extLst>
              <a:ext uri="{FF2B5EF4-FFF2-40B4-BE49-F238E27FC236}">
                <a16:creationId xmlns:a16="http://schemas.microsoft.com/office/drawing/2014/main" id="{7B5CD277-06AB-424C-564F-A497A3BEA877}"/>
              </a:ext>
            </a:extLst>
          </p:cNvPr>
          <p:cNvSpPr>
            <a:spLocks noGrp="1"/>
          </p:cNvSpPr>
          <p:nvPr>
            <p:ph type="body" idx="1"/>
          </p:nvPr>
        </p:nvSpPr>
        <p:spPr>
          <a:xfrm>
            <a:off x="349321" y="1489753"/>
            <a:ext cx="8924681" cy="4551609"/>
          </a:xfrm>
        </p:spPr>
        <p:txBody>
          <a:bodyPr/>
          <a:lstStyle/>
          <a:p>
            <a:pPr marL="137160" indent="0">
              <a:buNone/>
            </a:pPr>
            <a:r>
              <a:rPr lang="en-IN" dirty="0">
                <a:latin typeface="Times New Roman" panose="02020603050405020304" pitchFamily="18" charset="0"/>
                <a:cs typeface="Times New Roman" panose="02020603050405020304" pitchFamily="18" charset="0"/>
              </a:rPr>
              <a:t> we have also developed a co-relation matrix using a heat map, which show the co-relation coefficients between the two variables  of each individual cell in the table. The value is usually between -1, +1.</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478E01-E333-31E0-4C9C-5D28B58EA385}"/>
              </a:ext>
            </a:extLst>
          </p:cNvPr>
          <p:cNvPicPr>
            <a:picLocks noChangeAspect="1"/>
          </p:cNvPicPr>
          <p:nvPr/>
        </p:nvPicPr>
        <p:blipFill>
          <a:blip r:embed="rId2"/>
          <a:stretch>
            <a:fillRect/>
          </a:stretch>
        </p:blipFill>
        <p:spPr>
          <a:xfrm>
            <a:off x="2646970" y="2195794"/>
            <a:ext cx="6178868" cy="4959605"/>
          </a:xfrm>
          <a:prstGeom prst="rect">
            <a:avLst/>
          </a:prstGeom>
        </p:spPr>
      </p:pic>
    </p:spTree>
    <p:extLst>
      <p:ext uri="{BB962C8B-B14F-4D97-AF65-F5344CB8AC3E}">
        <p14:creationId xmlns:p14="http://schemas.microsoft.com/office/powerpoint/2010/main" val="207536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140-5882-41D0-97A2-D44D8CD4788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3</a:t>
            </a:r>
          </a:p>
        </p:txBody>
      </p:sp>
      <p:sp>
        <p:nvSpPr>
          <p:cNvPr id="3" name="Text Placeholder 2">
            <a:extLst>
              <a:ext uri="{FF2B5EF4-FFF2-40B4-BE49-F238E27FC236}">
                <a16:creationId xmlns:a16="http://schemas.microsoft.com/office/drawing/2014/main" id="{F4CA6709-BB16-B5B0-C3D5-22EC9FA30B2B}"/>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Splitting the Data into Training and Testing using the scikit learn model.</a:t>
            </a:r>
          </a:p>
          <a:p>
            <a:pPr marL="13716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References</a:t>
            </a:r>
            <a:endParaRPr/>
          </a:p>
        </p:txBody>
      </p:sp>
      <p:sp>
        <p:nvSpPr>
          <p:cNvPr id="248" name="Google Shape;248;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[1] Sai Kiran, Jyoti Guru, Rishabh Kumar, Naveen Kumar, Deepak Katariya, and   Maheshwar Sharma. Credit card fraud detection using na¨ıve bayes model based and knn classifier. International Journal of Advance Research, Ideas and Innovations in Technoloy, 4(3):44, 2018.</a:t>
            </a:r>
            <a:endParaRPr/>
          </a:p>
          <a:p>
            <a:pPr marL="342900" lvl="0" indent="-342900" algn="l" rtl="0">
              <a:spcBef>
                <a:spcPts val="1000"/>
              </a:spcBef>
              <a:spcAft>
                <a:spcPts val="0"/>
              </a:spcAft>
              <a:buSzPts val="1440"/>
              <a:buChar char="►"/>
            </a:pPr>
            <a:r>
              <a:rPr lang="en-US"/>
              <a:t>[2] Vaishnavi Nath Dornadula and Sa Geetha. Credit card fraud detection using machine learning algorithms. Procedia computer science, 165:631–641, 2019.</a:t>
            </a:r>
            <a:endParaRPr/>
          </a:p>
          <a:p>
            <a:pPr marL="342900" lvl="0" indent="-342900" algn="l" rtl="0">
              <a:spcBef>
                <a:spcPts val="1000"/>
              </a:spcBef>
              <a:spcAft>
                <a:spcPts val="0"/>
              </a:spcAft>
              <a:buSzPts val="1440"/>
              <a:buChar char="►"/>
            </a:pPr>
            <a:r>
              <a:rPr lang="en-US"/>
              <a:t>[3] Admel Husejinovic. Credit card fraud detection using naive bayesian and c4. 5 decision tree classifiers. Husejinovic, A.(2020). Credit card fraud detection using naive Bayesian and C, 4:1–5, 2020.</a:t>
            </a:r>
            <a:endParaRPr u="sng">
              <a:solidFill>
                <a:schemeClr val="hlink"/>
              </a:solidFill>
              <a:hlinkClick r:id="rId3"/>
            </a:endParaRPr>
          </a:p>
          <a:p>
            <a:pPr marL="342900" lvl="0" indent="-342900" algn="l" rtl="0">
              <a:spcBef>
                <a:spcPts val="1000"/>
              </a:spcBef>
              <a:spcAft>
                <a:spcPts val="0"/>
              </a:spcAft>
              <a:buSzPts val="1440"/>
              <a:buChar char="►"/>
            </a:pPr>
            <a:r>
              <a:rPr lang="en-US" u="sng">
                <a:solidFill>
                  <a:schemeClr val="hlink"/>
                </a:solidFill>
                <a:hlinkClick r:id="rId3"/>
              </a:rPr>
              <a:t>https://scikitlearn.org/stable/modules/generated/sklearn.ensemble.RandomForestClassifier.html</a:t>
            </a: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MACHINE LEARNING APPROACH</a:t>
            </a:r>
            <a:endParaRPr/>
          </a:p>
        </p:txBody>
      </p:sp>
      <p:sp>
        <p:nvSpPr>
          <p:cNvPr id="162" name="Google Shape;162;p3"/>
          <p:cNvSpPr txBox="1">
            <a:spLocks noGrp="1"/>
          </p:cNvSpPr>
          <p:nvPr>
            <p:ph type="body" idx="1"/>
          </p:nvPr>
        </p:nvSpPr>
        <p:spPr>
          <a:xfrm>
            <a:off x="326571" y="2228003"/>
            <a:ext cx="11284239"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Machine learning plays a critical role in credit card fraud detection by analyzing transaction data and identifying patterns that are indicative of fraudulent behavior.</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Here are some ways machine learning can be used in credit card fraud detection:-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Classification – Random Forest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Anomaly detection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Continuous Learning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Risk Assessment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e. Fraud Network 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Related work:</a:t>
            </a:r>
            <a:endParaRPr/>
          </a:p>
        </p:txBody>
      </p:sp>
      <p:graphicFrame>
        <p:nvGraphicFramePr>
          <p:cNvPr id="168" name="Google Shape;168;p4"/>
          <p:cNvGraphicFramePr/>
          <p:nvPr/>
        </p:nvGraphicFramePr>
        <p:xfrm>
          <a:off x="673772" y="2250040"/>
          <a:ext cx="9158475" cy="2538675"/>
        </p:xfrm>
        <a:graphic>
          <a:graphicData uri="http://schemas.openxmlformats.org/drawingml/2006/table">
            <a:tbl>
              <a:tblPr firstRow="1" bandRow="1">
                <a:noFill/>
                <a:tableStyleId>{E9981387-AD29-48BD-A969-BB1A3CFC9CE0}</a:tableStyleId>
              </a:tblPr>
              <a:tblGrid>
                <a:gridCol w="1926750">
                  <a:extLst>
                    <a:ext uri="{9D8B030D-6E8A-4147-A177-3AD203B41FA5}">
                      <a16:colId xmlns:a16="http://schemas.microsoft.com/office/drawing/2014/main" val="20000"/>
                    </a:ext>
                  </a:extLst>
                </a:gridCol>
                <a:gridCol w="1773250">
                  <a:extLst>
                    <a:ext uri="{9D8B030D-6E8A-4147-A177-3AD203B41FA5}">
                      <a16:colId xmlns:a16="http://schemas.microsoft.com/office/drawing/2014/main" val="20001"/>
                    </a:ext>
                  </a:extLst>
                </a:gridCol>
                <a:gridCol w="2090700">
                  <a:extLst>
                    <a:ext uri="{9D8B030D-6E8A-4147-A177-3AD203B41FA5}">
                      <a16:colId xmlns:a16="http://schemas.microsoft.com/office/drawing/2014/main" val="20002"/>
                    </a:ext>
                  </a:extLst>
                </a:gridCol>
                <a:gridCol w="3367775">
                  <a:extLst>
                    <a:ext uri="{9D8B030D-6E8A-4147-A177-3AD203B41FA5}">
                      <a16:colId xmlns:a16="http://schemas.microsoft.com/office/drawing/2014/main" val="20003"/>
                    </a:ext>
                  </a:extLst>
                </a:gridCol>
              </a:tblGrid>
              <a:tr h="647650">
                <a:tc>
                  <a:txBody>
                    <a:bodyPr/>
                    <a:lstStyle/>
                    <a:p>
                      <a:pPr marL="0" marR="0" lvl="0" indent="0" algn="l" rtl="0">
                        <a:spcBef>
                          <a:spcPts val="0"/>
                        </a:spcBef>
                        <a:spcAft>
                          <a:spcPts val="0"/>
                        </a:spcAft>
                        <a:buNone/>
                      </a:pPr>
                      <a:r>
                        <a:rPr lang="en-US" sz="1800" u="none" strike="noStrike" cap="none"/>
                        <a:t>Previous Work</a:t>
                      </a:r>
                      <a:endParaRPr sz="1800"/>
                    </a:p>
                  </a:txBody>
                  <a:tcPr marL="91450" marR="91450" marT="45725" marB="45725"/>
                </a:tc>
                <a:tc>
                  <a:txBody>
                    <a:bodyPr/>
                    <a:lstStyle/>
                    <a:p>
                      <a:pPr marL="0" marR="0" lvl="0" indent="0" algn="l" rtl="0">
                        <a:spcBef>
                          <a:spcPts val="0"/>
                        </a:spcBef>
                        <a:spcAft>
                          <a:spcPts val="0"/>
                        </a:spcAft>
                        <a:buNone/>
                      </a:pPr>
                      <a:r>
                        <a:rPr lang="en-US" sz="1800"/>
                        <a:t>Highest Accuracy</a:t>
                      </a:r>
                      <a:endParaRPr/>
                    </a:p>
                  </a:txBody>
                  <a:tcPr marL="91450" marR="91450" marT="45725" marB="45725"/>
                </a:tc>
                <a:tc>
                  <a:txBody>
                    <a:bodyPr/>
                    <a:lstStyle/>
                    <a:p>
                      <a:pPr marL="0" marR="0" lvl="0" indent="0" algn="l" rtl="0">
                        <a:spcBef>
                          <a:spcPts val="0"/>
                        </a:spcBef>
                        <a:spcAft>
                          <a:spcPts val="0"/>
                        </a:spcAft>
                        <a:buNone/>
                      </a:pPr>
                      <a:r>
                        <a:rPr lang="en-US" sz="1800"/>
                        <a:t> Imbalanced Data</a:t>
                      </a:r>
                      <a:endParaRPr/>
                    </a:p>
                  </a:txBody>
                  <a:tcPr marL="91450" marR="91450" marT="45725" marB="45725"/>
                </a:tc>
                <a:tc>
                  <a:txBody>
                    <a:bodyPr/>
                    <a:lstStyle/>
                    <a:p>
                      <a:pPr marL="0" marR="0" lvl="0" indent="0" algn="l" rtl="0">
                        <a:spcBef>
                          <a:spcPts val="0"/>
                        </a:spcBef>
                        <a:spcAft>
                          <a:spcPts val="0"/>
                        </a:spcAft>
                        <a:buNone/>
                      </a:pPr>
                      <a:r>
                        <a:rPr lang="en-US" sz="1800"/>
                        <a:t>F1 score, recall, precision, speed</a:t>
                      </a:r>
                      <a:endParaRPr/>
                    </a:p>
                  </a:txBody>
                  <a:tcPr marL="91450" marR="91450" marT="45725" marB="45725"/>
                </a:tc>
                <a:extLst>
                  <a:ext uri="{0D108BD9-81ED-4DB2-BD59-A6C34878D82A}">
                    <a16:rowId xmlns:a16="http://schemas.microsoft.com/office/drawing/2014/main" val="10000"/>
                  </a:ext>
                </a:extLst>
              </a:tr>
              <a:tr h="375225">
                <a:tc>
                  <a:txBody>
                    <a:bodyPr/>
                    <a:lstStyle/>
                    <a:p>
                      <a:pPr marL="0" marR="0" lvl="0" indent="0" algn="l" rtl="0">
                        <a:spcBef>
                          <a:spcPts val="0"/>
                        </a:spcBef>
                        <a:spcAft>
                          <a:spcPts val="0"/>
                        </a:spcAft>
                        <a:buNone/>
                      </a:pPr>
                      <a:r>
                        <a:rPr lang="en-US" sz="1800"/>
                        <a:t>[1]KNN</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 (less speed)</a:t>
                      </a:r>
                      <a:endParaRPr/>
                    </a:p>
                  </a:txBody>
                  <a:tcPr marL="91450" marR="91450" marT="45725" marB="45725"/>
                </a:tc>
                <a:extLst>
                  <a:ext uri="{0D108BD9-81ED-4DB2-BD59-A6C34878D82A}">
                    <a16:rowId xmlns:a16="http://schemas.microsoft.com/office/drawing/2014/main" val="10001"/>
                  </a:ext>
                </a:extLst>
              </a:tr>
              <a:tr h="375225">
                <a:tc>
                  <a:txBody>
                    <a:bodyPr/>
                    <a:lstStyle/>
                    <a:p>
                      <a:pPr marL="0" marR="0" lvl="0" indent="0" algn="l" rtl="0">
                        <a:spcBef>
                          <a:spcPts val="0"/>
                        </a:spcBef>
                        <a:spcAft>
                          <a:spcPts val="0"/>
                        </a:spcAft>
                        <a:buNone/>
                      </a:pPr>
                      <a:r>
                        <a:rPr lang="en-US" sz="1800"/>
                        <a:t>[2]SVM</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2"/>
                  </a:ext>
                </a:extLst>
              </a:tr>
              <a:tr h="765350">
                <a:tc>
                  <a:txBody>
                    <a:bodyPr/>
                    <a:lstStyle/>
                    <a:p>
                      <a:pPr marL="0" marR="0" lvl="0" indent="0" algn="l" rtl="0">
                        <a:spcBef>
                          <a:spcPts val="0"/>
                        </a:spcBef>
                        <a:spcAft>
                          <a:spcPts val="0"/>
                        </a:spcAft>
                        <a:buNone/>
                      </a:pPr>
                      <a:r>
                        <a:rPr lang="en-US" sz="1800"/>
                        <a:t>[3]Decision Tree</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extLst>
                  <a:ext uri="{0D108BD9-81ED-4DB2-BD59-A6C34878D82A}">
                    <a16:rowId xmlns:a16="http://schemas.microsoft.com/office/drawing/2014/main" val="10003"/>
                  </a:ext>
                </a:extLst>
              </a:tr>
              <a:tr h="375225">
                <a:tc>
                  <a:txBody>
                    <a:bodyPr/>
                    <a:lstStyle/>
                    <a:p>
                      <a:pPr marL="0" marR="0" lvl="0" indent="0" algn="l" rtl="0">
                        <a:spcBef>
                          <a:spcPts val="0"/>
                        </a:spcBef>
                        <a:spcAft>
                          <a:spcPts val="0"/>
                        </a:spcAft>
                        <a:buNone/>
                      </a:pPr>
                      <a:r>
                        <a:rPr lang="en-US" sz="1800"/>
                        <a:t>Our model(RF)</a:t>
                      </a:r>
                      <a:endParaRPr sz="1800"/>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 - Credit Card fraud detection</a:t>
            </a:r>
            <a:endParaRPr/>
          </a:p>
        </p:txBody>
      </p:sp>
      <p:sp>
        <p:nvSpPr>
          <p:cNvPr id="174" name="Google Shape;174;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Credit card fraud detection is a common application of machine learning where our goal is to detect fraudulent transactions in credit card transactions.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It is a critical problem for banks and financial institutions to prevent fraudulent activities and minimize financial losses.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is trained on a labeled dataset that contains both legitimate and fraudulent transactions, and it learns to distinguish between the two. We’re using Confusion Matrix to predict fraudulent transactions.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performance of our credit card fraud detection model will be evaluated using metrics such as </a:t>
            </a:r>
            <a:r>
              <a:rPr lang="en-US" b="1">
                <a:latin typeface="Times New Roman"/>
                <a:ea typeface="Times New Roman"/>
                <a:cs typeface="Times New Roman"/>
                <a:sym typeface="Times New Roman"/>
              </a:rPr>
              <a:t>accuracy, precision, recall, F1 score, </a:t>
            </a:r>
            <a:r>
              <a:rPr lang="en-US">
                <a:latin typeface="Times New Roman"/>
                <a:ea typeface="Times New Roman"/>
                <a:cs typeface="Times New Roman"/>
                <a:sym typeface="Times New Roman"/>
              </a:rPr>
              <a:t>and </a:t>
            </a:r>
            <a:r>
              <a:rPr lang="en-US" b="1">
                <a:latin typeface="Times New Roman"/>
                <a:ea typeface="Times New Roman"/>
                <a:cs typeface="Times New Roman"/>
                <a:sym typeface="Times New Roman"/>
              </a:rPr>
              <a:t>Matthews correlation coefficient.</a:t>
            </a:r>
            <a:endParaRPr b="1"/>
          </a:p>
          <a:p>
            <a:pPr marL="342900" lvl="0" indent="-251459" algn="l" rtl="0">
              <a:spcBef>
                <a:spcPts val="1000"/>
              </a:spcBef>
              <a:spcAft>
                <a:spcPts val="0"/>
              </a:spcAft>
              <a:buSzPts val="144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RANDOM FOREST ALGORITHM?</a:t>
            </a:r>
            <a:endParaRPr/>
          </a:p>
        </p:txBody>
      </p:sp>
      <p:sp>
        <p:nvSpPr>
          <p:cNvPr id="180" name="Google Shape;180;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sz="1800">
                <a:latin typeface="Times New Roman"/>
                <a:ea typeface="Times New Roman"/>
                <a:cs typeface="Times New Roman"/>
                <a:sym typeface="Times New Roman"/>
              </a:rPr>
              <a:t>Random Forest is an ensemble machine learning algorithm that combines multiple decision trees to create a more accurate and robust model for classification and regression tasks.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constructs a collection of decision trees independently using bootstrap samples of the original data and selects a random subset of features to split at each node.</a:t>
            </a:r>
            <a:endParaRPr>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The output of each decision tree is then aggregated to produce a final prediction using simple majority voting (in classification problems) or averaging (in regression problems).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is widely used in various real-world applications, such as finance, healthcare, and image 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CLASSIFICATION AND RANDOM CLASSIFIER?</a:t>
            </a:r>
            <a:endParaRPr/>
          </a:p>
        </p:txBody>
      </p:sp>
      <p:sp>
        <p:nvSpPr>
          <p:cNvPr id="186" name="Google Shape;186;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Classification is a type of supervised learning task in machine learning where the goal is to predict the category or class to which an input data point belongs.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In classification, a machine learning model is trained using a labeled dataset, where each data point is associated with a class label.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learns to identify patterns and relationships between the input features and the corresponding output labels. The trained model can then be used to predict the class of new, unseen data points.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Random Forest Classifier is an implementation in machine learning which is used for classification tasks.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A CONFUSION MATRIX?</a:t>
            </a:r>
            <a:endParaRPr/>
          </a:p>
        </p:txBody>
      </p:sp>
      <p:sp>
        <p:nvSpPr>
          <p:cNvPr id="192" name="Google Shape;192;p8"/>
          <p:cNvSpPr txBox="1">
            <a:spLocks noGrp="1"/>
          </p:cNvSpPr>
          <p:nvPr>
            <p:ph type="body" idx="1"/>
          </p:nvPr>
        </p:nvSpPr>
        <p:spPr>
          <a:xfrm>
            <a:off x="581193" y="1838633"/>
            <a:ext cx="6704510" cy="4945626"/>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656"/>
              <a:buFont typeface="Noto Sans Symbols"/>
              <a:buChar char="❑"/>
            </a:pPr>
            <a:r>
              <a:rPr lang="en-US">
                <a:latin typeface="Times New Roman"/>
                <a:ea typeface="Times New Roman"/>
                <a:cs typeface="Times New Roman"/>
                <a:sym typeface="Times New Roman"/>
              </a:rPr>
              <a:t>A confusion matrix is a table that summarizes the performance of a machine learning model on a test dataset. Using confusion matrix values, the classification metrics can be calculated.</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Positive (TP): The number of transactions that are truly fraudulent and are 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Positive (FP): The number of transactions that are not fraudulent but are incorrectly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Negative (TN): The number of transactions that are not fraudulent and are correctly classified as not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Negative (FN): The number of transactions that are truly fraudulent but are incorrectly classified as not fraudulent by the model.</a:t>
            </a:r>
            <a:endParaRPr/>
          </a:p>
        </p:txBody>
      </p:sp>
      <p:pic>
        <p:nvPicPr>
          <p:cNvPr id="193" name="Google Shape;193;p8"/>
          <p:cNvPicPr preferRelativeResize="0"/>
          <p:nvPr/>
        </p:nvPicPr>
        <p:blipFill rotWithShape="1">
          <a:blip r:embed="rId3">
            <a:alphaModFix/>
          </a:blip>
          <a:srcRect/>
          <a:stretch/>
        </p:blipFill>
        <p:spPr>
          <a:xfrm>
            <a:off x="7561006" y="2251587"/>
            <a:ext cx="3965125" cy="3726425"/>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77334" y="609600"/>
            <a:ext cx="8596668" cy="11883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Steps:</a:t>
            </a:r>
            <a:endParaRPr/>
          </a:p>
        </p:txBody>
      </p:sp>
      <p:sp>
        <p:nvSpPr>
          <p:cNvPr id="199" name="Google Shape;199;p25"/>
          <p:cNvSpPr txBox="1">
            <a:spLocks noGrp="1"/>
          </p:cNvSpPr>
          <p:nvPr>
            <p:ph type="body" idx="1"/>
          </p:nvPr>
        </p:nvSpPr>
        <p:spPr>
          <a:xfrm>
            <a:off x="677334" y="1797979"/>
            <a:ext cx="8596668" cy="4243384"/>
          </a:xfrm>
          <a:prstGeom prst="rect">
            <a:avLst/>
          </a:prstGeom>
          <a:noFill/>
          <a:ln>
            <a:noFill/>
          </a:ln>
        </p:spPr>
        <p:txBody>
          <a:bodyPr spcFirstLastPara="1" wrap="square" lIns="91425" tIns="45700" rIns="91425" bIns="45700" anchor="t" anchorCtr="0">
            <a:normAutofit fontScale="92500" lnSpcReduction="20000"/>
          </a:bodyPr>
          <a:lstStyle/>
          <a:p>
            <a:pPr marL="306000" lvl="0" indent="-306000" algn="l" rtl="0">
              <a:spcBef>
                <a:spcPts val="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 1:</a:t>
            </a:r>
            <a:endParaRPr dirty="0">
              <a:latin typeface="Times New Roman" panose="02020603050405020304" pitchFamily="18" charset="0"/>
              <a:cs typeface="Times New Roman" panose="02020603050405020304" pitchFamily="18" charset="0"/>
            </a:endParaRP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Data Loading.</a:t>
            </a: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Exploration</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 stone2:</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Analysis, Data Preprocessing</a:t>
            </a:r>
          </a:p>
          <a:p>
            <a:pPr marL="400050" lvl="0" indent="-400050" algn="l" rtl="0">
              <a:spcBef>
                <a:spcPts val="960"/>
              </a:spcBef>
              <a:spcAft>
                <a:spcPts val="0"/>
              </a:spcAft>
              <a:buSzPts val="1656"/>
              <a:buFont typeface="Trebuchet MS"/>
              <a:buAutoNum type="romanLcPeriod"/>
            </a:pPr>
            <a:r>
              <a:rPr lang="en-IN"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ea typeface="Times New Roman"/>
                <a:cs typeface="Times New Roman" panose="02020603050405020304" pitchFamily="18" charset="0"/>
                <a:sym typeface="Times New Roman"/>
              </a:rPr>
              <a:t>Correlation Matrix</a:t>
            </a:r>
            <a:endParaRPr dirty="0">
              <a:latin typeface="Times New Roman" panose="02020603050405020304" pitchFamily="18" charset="0"/>
              <a:cs typeface="Times New Roman" panose="02020603050405020304" pitchFamily="18" charset="0"/>
            </a:endParaRPr>
          </a:p>
          <a:p>
            <a:pPr marL="342900" lvl="0" indent="-3429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MileStone3:</a:t>
            </a:r>
            <a:endParaRPr lang="en-US" dirty="0">
              <a:latin typeface="Times New Roman" panose="02020603050405020304" pitchFamily="18" charset="0"/>
              <a:ea typeface="Times New Roman"/>
              <a:cs typeface="Times New Roman" panose="02020603050405020304" pitchFamily="18" charset="0"/>
              <a:sym typeface="Times New Roman"/>
            </a:endParaRP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Splitting the data into train/test.</a:t>
            </a: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Building random forest classifier</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Milestone4, 5:</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Evaluation Metrics.</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Visualizing the random tree</a:t>
            </a: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Deployment.</a:t>
            </a:r>
            <a:endParaRPr lang="en-US" dirty="0">
              <a:latin typeface="Times New Roman" panose="02020603050405020304" pitchFamily="18" charset="0"/>
              <a:cs typeface="Times New Roman" panose="02020603050405020304" pitchFamily="18" charset="0"/>
              <a:sym typeface="Times New Roman"/>
            </a:endParaRPr>
          </a:p>
          <a:p>
            <a:pPr marL="0" lvl="0" indent="0" algn="l" rtl="0">
              <a:spcBef>
                <a:spcPts val="960"/>
              </a:spcBef>
              <a:spcAft>
                <a:spcPts val="0"/>
              </a:spcAft>
              <a:buSzPts val="1656"/>
              <a:buNone/>
            </a:pPr>
            <a:endParaRPr dirty="0">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1417</Words>
  <Application>Microsoft Office PowerPoint</Application>
  <PresentationFormat>Widescreen</PresentationFormat>
  <Paragraphs>115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Noto Sans Symbols</vt:lpstr>
      <vt:lpstr>Times New Roman</vt:lpstr>
      <vt:lpstr>Trebuchet MS</vt:lpstr>
      <vt:lpstr>Facet</vt:lpstr>
      <vt:lpstr> </vt:lpstr>
      <vt:lpstr>INTRODUCTION</vt:lpstr>
      <vt:lpstr>MACHINE LEARNING APPROACH</vt:lpstr>
      <vt:lpstr>Related work:</vt:lpstr>
      <vt:lpstr>Background - Credit Card fraud detection</vt:lpstr>
      <vt:lpstr>WHAT IS RANDOM FOREST ALGORITHM?</vt:lpstr>
      <vt:lpstr>WHAT IS CLASSIFICATION AND RANDOM CLASSIFIER?</vt:lpstr>
      <vt:lpstr>WHAT IS A CONFUSION MATRIX?</vt:lpstr>
      <vt:lpstr>Steps:</vt:lpstr>
      <vt:lpstr>DATA-SET</vt:lpstr>
      <vt:lpstr>Infrastructure</vt:lpstr>
      <vt:lpstr>System Architecture</vt:lpstr>
      <vt:lpstr>Milestone 1</vt:lpstr>
      <vt:lpstr>Milestone 1</vt:lpstr>
      <vt:lpstr>Milestone 1-</vt:lpstr>
      <vt:lpstr>Milestone 2- Data Analysis, Visualization and Co relation </vt:lpstr>
      <vt:lpstr>Milestone 2</vt:lpstr>
      <vt:lpstr>Milestone 2 </vt:lpstr>
      <vt:lpstr>Milestone 2</vt:lpstr>
      <vt:lpstr>Milestone 2- Corelation Matrix</vt:lpstr>
      <vt:lpstr>Milestone 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Asim</dc:creator>
  <cp:lastModifiedBy>Nasirulla Duvvur</cp:lastModifiedBy>
  <cp:revision>10</cp:revision>
  <dcterms:created xsi:type="dcterms:W3CDTF">2023-02-23T03:15:25Z</dcterms:created>
  <dcterms:modified xsi:type="dcterms:W3CDTF">2023-04-07T18:27:07Z</dcterms:modified>
</cp:coreProperties>
</file>