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286" r:id="rId4"/>
    <p:sldId id="285" r:id="rId5"/>
    <p:sldId id="258" r:id="rId6"/>
    <p:sldId id="274" r:id="rId7"/>
    <p:sldId id="275" r:id="rId8"/>
    <p:sldId id="276" r:id="rId9"/>
    <p:sldId id="277" r:id="rId10"/>
    <p:sldId id="278" r:id="rId11"/>
    <p:sldId id="284" r:id="rId12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2678" autoAdjust="0"/>
  </p:normalViewPr>
  <p:slideViewPr>
    <p:cSldViewPr>
      <p:cViewPr varScale="1">
        <p:scale>
          <a:sx n="98" d="100"/>
          <a:sy n="98" d="100"/>
        </p:scale>
        <p:origin x="197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0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17.09.2018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94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I</a:t>
            </a:r>
            <a:r>
              <a:rPr lang="nb-NO" baseline="0" dirty="0" smtClean="0"/>
              <a:t> forberedelsene til regionreformen, og påvirkning på </a:t>
            </a:r>
            <a:r>
              <a:rPr lang="nb-NO" baseline="0" dirty="0" err="1" smtClean="0"/>
              <a:t>vegreferansesystemet</a:t>
            </a:r>
            <a:r>
              <a:rPr lang="nb-NO" baseline="0" dirty="0" smtClean="0"/>
              <a:t> har det vært en utfordring at vi ikke har visst hva «sluttresultatet» skulle bli. Det har derfor vært nødvendig å løsrive </a:t>
            </a:r>
            <a:r>
              <a:rPr lang="nb-NO" baseline="0" dirty="0" err="1" smtClean="0"/>
              <a:t>vegreferansesystemet</a:t>
            </a:r>
            <a:r>
              <a:rPr lang="nb-NO" baseline="0" dirty="0" smtClean="0"/>
              <a:t> helt fra administrative grenser. På den måten vil det ikke være nødvendig å gjøre endringer senere.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245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Selv om relativt</a:t>
            </a:r>
            <a:r>
              <a:rPr lang="nb-NO" baseline="0" dirty="0" smtClean="0"/>
              <a:t> få kommuner slår seg sammen er veldig mange berørt pga. regionreformen og nye fylkesnummer.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071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SOSI</a:t>
            </a:r>
            <a:r>
              <a:rPr lang="nb-NO" baseline="0" dirty="0" smtClean="0"/>
              <a:t> Vegnett: Bør vi foreslå at egenskapstypene Gatekode og Gatenavn i NVDB bør endre navn til Adressenummer og Adressenavn som i Matrikkelen?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091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Unike vegnummer ERF-veger på landsbasis:  Mer enn 3300 av fylkesvegene får nye firesifrede vegnummer.</a:t>
            </a:r>
          </a:p>
          <a:p>
            <a:endParaRPr lang="nb-NO" dirty="0" smtClean="0"/>
          </a:p>
          <a:p>
            <a:r>
              <a:rPr lang="nb-NO" dirty="0" smtClean="0"/>
              <a:t>Ser litt flere detaljer når vi går igjennom endringer i</a:t>
            </a:r>
            <a:r>
              <a:rPr lang="nb-NO" baseline="0" dirty="0" smtClean="0"/>
              <a:t> SOSI Vegnett 5.0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973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Vi vil levere </a:t>
            </a:r>
            <a:r>
              <a:rPr lang="nb-NO" dirty="0" err="1" smtClean="0"/>
              <a:t>Elveg</a:t>
            </a:r>
            <a:r>
              <a:rPr lang="nb-NO" dirty="0" smtClean="0"/>
              <a:t>, </a:t>
            </a:r>
            <a:r>
              <a:rPr lang="nb-NO" dirty="0" err="1" smtClean="0"/>
              <a:t>Vbase</a:t>
            </a:r>
            <a:r>
              <a:rPr lang="nb-NO" dirty="0" smtClean="0"/>
              <a:t> og FKB Vegnett</a:t>
            </a:r>
            <a:r>
              <a:rPr lang="nb-NO" baseline="0" dirty="0" smtClean="0"/>
              <a:t> i migreringsperioden dersom det er behov for det, men </a:t>
            </a:r>
            <a:r>
              <a:rPr lang="nb-NO" baseline="0" dirty="0" err="1" smtClean="0"/>
              <a:t>iht</a:t>
            </a:r>
            <a:r>
              <a:rPr lang="nb-NO" baseline="0" dirty="0" smtClean="0"/>
              <a:t> gammel standard. Målet er at vi ikke skal levere disse produktene etter 1.1.2020 da kvaliteten på gammel vegreferanse vil bli </a:t>
            </a:r>
            <a:r>
              <a:rPr lang="nb-NO" baseline="0" dirty="0" smtClean="0"/>
              <a:t>dårligere </a:t>
            </a:r>
            <a:r>
              <a:rPr lang="nb-NO" baseline="0" dirty="0" smtClean="0"/>
              <a:t>med tiden.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238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05F1CB2-1112-47A9-BEE3-7C73C56BFAB3}" type="datetime1">
              <a:rPr lang="nb-NO" smtClean="0"/>
              <a:t>17.09.2018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7FBAE52-247B-4B3B-BCCD-E3CF4776654C}" type="datetime1">
              <a:rPr lang="nb-NO" smtClean="0"/>
              <a:t>17.09.2018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1C1BDA6-6FC7-4031-B0EE-715EEFBF688C}" type="datetime1">
              <a:rPr lang="nb-NO" smtClean="0"/>
              <a:t>17.09.2018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44F90966-7596-4402-AE20-F46E6732D616}" type="datetime1">
              <a:rPr lang="nb-NO" smtClean="0"/>
              <a:t>17.09.2018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C99FDD5D-C0C7-4411-BAB6-0F6A9201BA7D}" type="datetime1">
              <a:rPr lang="nb-NO" smtClean="0"/>
              <a:t>17.09.2018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8E7DD8E5-618F-4019-88F3-9051A15A3CBC}" type="datetime1">
              <a:rPr lang="nb-NO" smtClean="0"/>
              <a:t>17.09.2018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EB2E243-E1A4-4D00-88DB-AECA92C56AD4}" type="datetime1">
              <a:rPr lang="nb-NO" smtClean="0"/>
              <a:t>17.09.2018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1459DE6-7436-4635-96EF-5D609ACF0BB0}" type="datetime1">
              <a:rPr lang="nb-NO" smtClean="0"/>
              <a:t>17.09.2018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3B05D01-8EE7-45A9-A4BF-E69BBE68892A}" type="datetime1">
              <a:rPr lang="nb-NO" smtClean="0"/>
              <a:t>17.09.2018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B3DC51B-3E28-44F1-A691-1F15EC5940FA}" type="datetime1">
              <a:rPr lang="nb-NO" smtClean="0"/>
              <a:t>17.09.2018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 userDrawn="1"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5650DCB-8242-431E-BE3F-D6E79D1AB133}" type="datetime1">
              <a:rPr lang="nb-NO" smtClean="0"/>
              <a:t>17.09.2018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odd.nome@nyeveier.no" TargetMode="External"/><Relationship Id="rId13" Type="http://schemas.openxmlformats.org/officeDocument/2006/relationships/hyperlink" Target="mailto:knut.jetlund@vegvesen.no" TargetMode="External"/><Relationship Id="rId18" Type="http://schemas.openxmlformats.org/officeDocument/2006/relationships/hyperlink" Target="mailto:vilhelm.bornes@vegvesen.no" TargetMode="External"/><Relationship Id="rId3" Type="http://schemas.openxmlformats.org/officeDocument/2006/relationships/hyperlink" Target="mailto:torbjorn.withbro@pbe.oslo.kommune.no" TargetMode="External"/><Relationship Id="rId7" Type="http://schemas.openxmlformats.org/officeDocument/2006/relationships/hyperlink" Target="mailto:thomas.johnsen@norkart.no" TargetMode="External"/><Relationship Id="rId12" Type="http://schemas.openxmlformats.org/officeDocument/2006/relationships/hyperlink" Target="mailto:hovel.heggen@vegvesen.no" TargetMode="External"/><Relationship Id="rId17" Type="http://schemas.openxmlformats.org/officeDocument/2006/relationships/hyperlink" Target="mailto:Nils.Ivar.Nes@kartverket.no" TargetMode="External"/><Relationship Id="rId2" Type="http://schemas.openxmlformats.org/officeDocument/2006/relationships/hyperlink" Target="mailto:bard.andresen@trondheim.kommune.no" TargetMode="External"/><Relationship Id="rId16" Type="http://schemas.openxmlformats.org/officeDocument/2006/relationships/hyperlink" Target="mailto:kent.jonsrud@kartverket.no" TargetMode="External"/><Relationship Id="rId20" Type="http://schemas.openxmlformats.org/officeDocument/2006/relationships/hyperlink" Target="mailto:rune.dragsnes@triona.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ivind-magnar_stalheim@trimble.com" TargetMode="External"/><Relationship Id="rId11" Type="http://schemas.openxmlformats.org/officeDocument/2006/relationships/hyperlink" Target="mailto:linda.stoeng@vegvesen.no" TargetMode="External"/><Relationship Id="rId5" Type="http://schemas.openxmlformats.org/officeDocument/2006/relationships/hyperlink" Target="mailto:ihokstad@ihokstad.no" TargetMode="External"/><Relationship Id="rId15" Type="http://schemas.openxmlformats.org/officeDocument/2006/relationships/hyperlink" Target="mailto:ragnhild.johanne.tunheim@kartverket.no" TargetMode="External"/><Relationship Id="rId10" Type="http://schemas.openxmlformats.org/officeDocument/2006/relationships/hyperlink" Target="mailto:tore.paulsen@norconsult.com" TargetMode="External"/><Relationship Id="rId19" Type="http://schemas.openxmlformats.org/officeDocument/2006/relationships/hyperlink" Target="mailto:martin.fredriksen@vegvesen.no" TargetMode="External"/><Relationship Id="rId4" Type="http://schemas.openxmlformats.org/officeDocument/2006/relationships/hyperlink" Target="mailto:Erik.Scavenius@enghouse.com" TargetMode="External"/><Relationship Id="rId9" Type="http://schemas.openxmlformats.org/officeDocument/2006/relationships/hyperlink" Target="mailto:oystein.dokken@kartverket.no" TargetMode="External"/><Relationship Id="rId14" Type="http://schemas.openxmlformats.org/officeDocument/2006/relationships/hyperlink" Target="mailto:tore.abelvik@kartverket.n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SOSI vegnett og </a:t>
            </a:r>
            <a:r>
              <a:rPr lang="nb-NO" dirty="0" err="1" smtClean="0"/>
              <a:t>Elveg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Prosjektmøte 1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Revisjon av SOSI Vegnett til versjon 5</a:t>
            </a:r>
          </a:p>
          <a:p>
            <a:r>
              <a:rPr lang="nb-NO" dirty="0" smtClean="0"/>
              <a:t>Produktspesifikasjon av </a:t>
            </a:r>
            <a:r>
              <a:rPr lang="nb-NO" dirty="0" err="1" smtClean="0"/>
              <a:t>Elveg</a:t>
            </a:r>
            <a:r>
              <a:rPr lang="nb-NO" dirty="0" smtClean="0"/>
              <a:t> 2.0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41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221088"/>
            <a:ext cx="4139952" cy="206179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gjør vi med referansesystemet?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5536" y="1828290"/>
            <a:ext cx="7344816" cy="3544926"/>
          </a:xfrm>
        </p:spPr>
        <p:txBody>
          <a:bodyPr>
            <a:normAutofit fontScale="85000" lnSpcReduction="10000"/>
          </a:bodyPr>
          <a:lstStyle/>
          <a:p>
            <a:r>
              <a:rPr lang="nb-NO" dirty="0" smtClean="0"/>
              <a:t>Lager et nytt vegreferansesystem som er uavhengig av administrative grenser.</a:t>
            </a:r>
          </a:p>
          <a:p>
            <a:pPr lvl="1"/>
            <a:r>
              <a:rPr lang="nb-NO" dirty="0" smtClean="0"/>
              <a:t>Gir oss unik vegreferanse for ERF-veger på landsbasis.</a:t>
            </a:r>
          </a:p>
          <a:p>
            <a:pPr lvl="2"/>
            <a:r>
              <a:rPr lang="nb-NO" dirty="0" smtClean="0"/>
              <a:t>Unike vegnummer på ERF-veger uavhengig av grenser.</a:t>
            </a:r>
          </a:p>
          <a:p>
            <a:pPr lvl="2"/>
            <a:r>
              <a:rPr lang="nb-NO" dirty="0" smtClean="0"/>
              <a:t>For KPS-veger må man vite hvilken kommune man jobber i eller spør etter.</a:t>
            </a:r>
          </a:p>
          <a:p>
            <a:pPr lvl="1"/>
            <a:r>
              <a:rPr lang="nb-NO" dirty="0" smtClean="0"/>
              <a:t>Rydder opp i kompleksiteten.</a:t>
            </a:r>
          </a:p>
          <a:p>
            <a:pPr lvl="2"/>
            <a:r>
              <a:rPr lang="nb-NO" dirty="0" smtClean="0"/>
              <a:t>Blander ikke sammen type veg og fase i livet som i dag.</a:t>
            </a:r>
          </a:p>
          <a:p>
            <a:pPr lvl="2"/>
            <a:r>
              <a:rPr lang="nb-NO" dirty="0" smtClean="0"/>
              <a:t>Tar bort overflødige egenskaper.</a:t>
            </a:r>
          </a:p>
          <a:p>
            <a:r>
              <a:rPr lang="nb-NO" dirty="0" smtClean="0"/>
              <a:t>Legger til rette for et utvidet vegnett for gående og syklende.</a:t>
            </a:r>
          </a:p>
          <a:p>
            <a:r>
              <a:rPr lang="nb-NO" dirty="0" smtClean="0"/>
              <a:t>I tillegg vil vegnettet heretter håndteres gjennom de nye API-ene til NVDB.</a:t>
            </a:r>
          </a:p>
          <a:p>
            <a:pPr lvl="1"/>
            <a:r>
              <a:rPr lang="nb-NO" dirty="0" smtClean="0"/>
              <a:t>NVDB Studio blir historisk.</a:t>
            </a:r>
          </a:p>
          <a:p>
            <a:pPr lvl="1"/>
            <a:r>
              <a:rPr lang="nb-NO" dirty="0" smtClean="0"/>
              <a:t>Alle som leser eller skriver data</a:t>
            </a:r>
          </a:p>
          <a:p>
            <a:pPr marL="442987" lvl="2" indent="0">
              <a:buNone/>
            </a:pPr>
            <a:r>
              <a:rPr lang="nb-NO" dirty="0"/>
              <a:t> </a:t>
            </a:r>
            <a:r>
              <a:rPr lang="nb-NO" dirty="0" smtClean="0"/>
              <a:t> til NVDB må bruke de nye API-ene.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Ny </a:t>
            </a:r>
            <a:r>
              <a:rPr lang="nb-NO" dirty="0" err="1"/>
              <a:t>vegreferansemodell</a:t>
            </a:r>
            <a:endParaRPr lang="nb-NO" dirty="0"/>
          </a:p>
        </p:txBody>
      </p:sp>
      <p:sp>
        <p:nvSpPr>
          <p:cNvPr id="8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9" name="TekstSylinder 8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1950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Implementasjon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Prosjekt: NVDB Referansesystem</a:t>
            </a:r>
            <a:endParaRPr lang="nb-NO" dirty="0"/>
          </a:p>
        </p:txBody>
      </p:sp>
      <p:pic>
        <p:nvPicPr>
          <p:cNvPr id="6" name="Bild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29" y="1916428"/>
            <a:ext cx="6615187" cy="3554129"/>
          </a:xfrm>
          <a:prstGeom prst="rect">
            <a:avLst/>
          </a:prstGeom>
          <a:noFill/>
        </p:spPr>
      </p:pic>
      <p:sp>
        <p:nvSpPr>
          <p:cNvPr id="7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3652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SOSI Vegnett og </a:t>
            </a:r>
            <a:r>
              <a:rPr lang="nb-NO" dirty="0" err="1" smtClean="0"/>
              <a:t>Elveg</a:t>
            </a:r>
            <a:r>
              <a:rPr lang="nb-NO" dirty="0" smtClean="0"/>
              <a:t>, prosjektmøte 1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graphicFrame>
        <p:nvGraphicFramePr>
          <p:cNvPr id="8" name="Plassholder for innhold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695128"/>
              </p:ext>
            </p:extLst>
          </p:nvPr>
        </p:nvGraphicFramePr>
        <p:xfrm>
          <a:off x="521270" y="1614989"/>
          <a:ext cx="7914357" cy="4215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355"/>
                <a:gridCol w="4858654"/>
                <a:gridCol w="1866348"/>
              </a:tblGrid>
              <a:tr h="301843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Tid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Tema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Hvem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9.00-9.30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Agenda og presentasjon av deltakere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Linda/alle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9.30-10.10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Presentasjon av prosjektet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Linda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10.10-10.25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Pause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10.25-10.45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Forvaltning av vegnett i SFKG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Tore og Nils Ivar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10.45-11.05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NVDB</a:t>
                      </a:r>
                      <a:r>
                        <a:rPr lang="nb-NO" sz="1200" baseline="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Datakatalog i SOSI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Knut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11.05-11.30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Spørreundersøkelsen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Linda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algn="l" defTabSz="914035" rtl="0" eaLnBrk="1" latinLnBrk="0" hangingPunct="1"/>
                      <a:r>
                        <a:rPr lang="nb-NO" sz="12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11.30-12.15</a:t>
                      </a:r>
                      <a:endParaRPr lang="nb-NO" sz="1200" kern="120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035" rtl="0" eaLnBrk="1" latinLnBrk="0" hangingPunct="1"/>
                      <a:r>
                        <a:rPr lang="nb-NO" sz="12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Lunsj</a:t>
                      </a:r>
                      <a:endParaRPr lang="nb-NO" sz="1200" kern="120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035" rtl="0" eaLnBrk="1" latinLnBrk="0" hangingPunct="1"/>
                      <a:endParaRPr lang="nb-NO" sz="1200" kern="120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12.15-12.45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SOSI Vegnett 4.6-&gt; SOSI</a:t>
                      </a:r>
                      <a:r>
                        <a:rPr lang="nb-NO" sz="1200" baseline="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Vegnett 5.0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Linda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12.45-13.15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FKB Vegnett 4.6/</a:t>
                      </a:r>
                      <a:r>
                        <a:rPr lang="nb-NO" sz="1200" dirty="0" err="1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Vbase</a:t>
                      </a:r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/</a:t>
                      </a:r>
                      <a:r>
                        <a:rPr lang="nb-NO" sz="1200" dirty="0" err="1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Elveg</a:t>
                      </a:r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-&gt; </a:t>
                      </a:r>
                      <a:r>
                        <a:rPr lang="nb-NO" sz="1200" dirty="0" err="1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Elveg</a:t>
                      </a:r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2.0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Hovel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marL="0" algn="l" defTabSz="914035" rtl="0" eaLnBrk="1" latinLnBrk="0" hangingPunct="1"/>
                      <a:r>
                        <a:rPr lang="nb-NO" sz="12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13.15-13.30</a:t>
                      </a:r>
                      <a:endParaRPr lang="nb-NO" sz="1200" kern="120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035" rtl="0" eaLnBrk="1" latinLnBrk="0" hangingPunct="1"/>
                      <a:r>
                        <a:rPr lang="nb-NO" sz="1200" kern="1200" dirty="0" smtClean="0">
                          <a:solidFill>
                            <a:schemeClr val="tx1"/>
                          </a:solidFill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Pause</a:t>
                      </a:r>
                      <a:endParaRPr lang="nb-NO" sz="1200" kern="120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035" rtl="0" eaLnBrk="1" latinLnBrk="0" hangingPunct="1"/>
                      <a:endParaRPr lang="nb-NO" sz="1200" kern="120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13.30-14.00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Nye verdier for enkelte egenskapstyper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Linda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14.00-14.15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Fleksibel håndtering av kodelister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Kent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14.15-15.00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Eventuelt</a:t>
                      </a:r>
                    </a:p>
                    <a:p>
                      <a:r>
                        <a:rPr lang="nb-NO" sz="120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Neste</a:t>
                      </a:r>
                      <a:r>
                        <a:rPr lang="nb-NO" sz="1200" baseline="0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møte</a:t>
                      </a:r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1127886" y="5917718"/>
            <a:ext cx="644679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Mål for dagen: Bestemme endringene vi skal implementere i modellene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5013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Prosjektdeltakere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SOSI Vegnett og </a:t>
            </a:r>
            <a:r>
              <a:rPr lang="nb-NO" dirty="0" err="1" smtClean="0"/>
              <a:t>Elveg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graphicFrame>
        <p:nvGraphicFramePr>
          <p:cNvPr id="9" name="Tabel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72383"/>
              </p:ext>
            </p:extLst>
          </p:nvPr>
        </p:nvGraphicFramePr>
        <p:xfrm>
          <a:off x="4932040" y="1628800"/>
          <a:ext cx="3744416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Prosjektgruppe</a:t>
                      </a:r>
                    </a:p>
                    <a:p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Fra</a:t>
                      </a:r>
                      <a:endParaRPr lang="nb-NO" sz="1050" dirty="0"/>
                    </a:p>
                  </a:txBody>
                  <a:tcPr/>
                </a:tc>
              </a:tr>
              <a:tr h="308600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2"/>
                        </a:rPr>
                        <a:t>Bård Andresen</a:t>
                      </a:r>
                      <a:r>
                        <a:rPr lang="nb-NO" sz="1050" baseline="0" dirty="0" smtClean="0">
                          <a:hlinkClick r:id="rId2"/>
                        </a:rPr>
                        <a:t> 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Trondheim</a:t>
                      </a:r>
                      <a:r>
                        <a:rPr lang="nb-NO" sz="1050" baseline="0" dirty="0" smtClean="0"/>
                        <a:t> kommune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3"/>
                        </a:rPr>
                        <a:t>Torbjørn </a:t>
                      </a:r>
                      <a:r>
                        <a:rPr lang="nb-NO" sz="1050" dirty="0" err="1" smtClean="0">
                          <a:hlinkClick r:id="rId3"/>
                        </a:rPr>
                        <a:t>Withbro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Oslo kommune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4"/>
                        </a:rPr>
                        <a:t>Erik</a:t>
                      </a:r>
                      <a:r>
                        <a:rPr lang="nb-NO" sz="1050" baseline="0" dirty="0" smtClean="0">
                          <a:hlinkClick r:id="rId4"/>
                        </a:rPr>
                        <a:t> Scavenius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err="1" smtClean="0"/>
                        <a:t>Locus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5"/>
                        </a:rPr>
                        <a:t>Inger Hokstad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Inger Hokstad</a:t>
                      </a:r>
                      <a:r>
                        <a:rPr lang="nb-NO" sz="1050" baseline="0" dirty="0" smtClean="0"/>
                        <a:t> AS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6"/>
                        </a:rPr>
                        <a:t>Eivind Stalheim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Trimble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7"/>
                        </a:rPr>
                        <a:t>Thomas Johnsen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err="1" smtClean="0"/>
                        <a:t>Norkart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8"/>
                        </a:rPr>
                        <a:t>Odd</a:t>
                      </a:r>
                      <a:r>
                        <a:rPr lang="nb-NO" sz="1050" baseline="0" dirty="0" smtClean="0">
                          <a:hlinkClick r:id="rId8"/>
                        </a:rPr>
                        <a:t> Anders Nome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Nye veier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9"/>
                        </a:rPr>
                        <a:t>Øystein</a:t>
                      </a:r>
                      <a:r>
                        <a:rPr lang="nb-NO" sz="1050" baseline="0" dirty="0" smtClean="0">
                          <a:hlinkClick r:id="rId9"/>
                        </a:rPr>
                        <a:t> Dokken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Kartverket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10"/>
                        </a:rPr>
                        <a:t>Tore Paulsen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Norconsult</a:t>
                      </a:r>
                      <a:endParaRPr lang="nb-NO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9045"/>
              </p:ext>
            </p:extLst>
          </p:nvPr>
        </p:nvGraphicFramePr>
        <p:xfrm>
          <a:off x="258951" y="1628800"/>
          <a:ext cx="3744416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793"/>
                <a:gridCol w="1735623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Arbeidsgruppe</a:t>
                      </a:r>
                      <a:r>
                        <a:rPr lang="nb-NO" sz="1050" baseline="0" dirty="0" smtClean="0"/>
                        <a:t> og </a:t>
                      </a:r>
                      <a:r>
                        <a:rPr lang="nb-NO" sz="1050" dirty="0" smtClean="0"/>
                        <a:t>Prosjektgruppe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Fra</a:t>
                      </a:r>
                      <a:endParaRPr lang="nb-NO" sz="1050" dirty="0"/>
                    </a:p>
                  </a:txBody>
                  <a:tcPr/>
                </a:tc>
              </a:tr>
              <a:tr h="308600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11"/>
                        </a:rPr>
                        <a:t>Linda Therese Støeng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Statens vegvesen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12"/>
                        </a:rPr>
                        <a:t>Hovel Heggen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Statens vegvesen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13"/>
                        </a:rPr>
                        <a:t>Knut Jetlund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Statens vegvesen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14"/>
                        </a:rPr>
                        <a:t>Tore Abelvik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Kartverket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15"/>
                        </a:rPr>
                        <a:t>Ragnhild</a:t>
                      </a:r>
                      <a:r>
                        <a:rPr lang="nb-NO" sz="1050" baseline="0" dirty="0" smtClean="0">
                          <a:hlinkClick r:id="rId15"/>
                        </a:rPr>
                        <a:t> Johanne Tunheim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Kartverket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16"/>
                        </a:rPr>
                        <a:t>Ken</a:t>
                      </a:r>
                      <a:r>
                        <a:rPr lang="nb-NO" sz="1050" baseline="0" dirty="0" smtClean="0">
                          <a:hlinkClick r:id="rId16"/>
                        </a:rPr>
                        <a:t>t Jonsrud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Kartverket</a:t>
                      </a:r>
                      <a:endParaRPr lang="nb-NO" sz="105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nb-NO" sz="1050" dirty="0" smtClean="0">
                          <a:hlinkClick r:id="rId17"/>
                        </a:rPr>
                        <a:t>Nils Ivar Nes</a:t>
                      </a:r>
                      <a:endParaRPr lang="nb-N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50" dirty="0" smtClean="0"/>
                        <a:t>Kartverket</a:t>
                      </a:r>
                      <a:endParaRPr lang="nb-NO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el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11323"/>
              </p:ext>
            </p:extLst>
          </p:nvPr>
        </p:nvGraphicFramePr>
        <p:xfrm>
          <a:off x="221230" y="4509120"/>
          <a:ext cx="3764213" cy="104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892005"/>
              </a:tblGrid>
              <a:tr h="257980">
                <a:tc>
                  <a:txBody>
                    <a:bodyPr/>
                    <a:lstStyle/>
                    <a:p>
                      <a:r>
                        <a:rPr lang="nb-NO" sz="1000" dirty="0" smtClean="0"/>
                        <a:t>Holdes informert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000" dirty="0"/>
                    </a:p>
                  </a:txBody>
                  <a:tcPr/>
                </a:tc>
              </a:tr>
              <a:tr h="247180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hlinkClick r:id="rId18"/>
                        </a:rPr>
                        <a:t>Vilhelm Børnes</a:t>
                      </a:r>
                      <a:endParaRPr lang="nb-N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00" dirty="0" smtClean="0"/>
                        <a:t>Statens vegvesen</a:t>
                      </a:r>
                      <a:endParaRPr lang="nb-NO" sz="1000" dirty="0"/>
                    </a:p>
                  </a:txBody>
                  <a:tcPr/>
                </a:tc>
              </a:tr>
              <a:tr h="260892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hlinkClick r:id="rId19"/>
                        </a:rPr>
                        <a:t>Martin</a:t>
                      </a:r>
                      <a:r>
                        <a:rPr lang="nb-NO" sz="1000" baseline="0" dirty="0" smtClean="0">
                          <a:hlinkClick r:id="rId19"/>
                        </a:rPr>
                        <a:t> Fredriksen</a:t>
                      </a:r>
                      <a:endParaRPr lang="nb-N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00" dirty="0" smtClean="0"/>
                        <a:t>Statens vegvesen</a:t>
                      </a:r>
                      <a:endParaRPr lang="nb-NO" sz="1000" dirty="0"/>
                    </a:p>
                  </a:txBody>
                  <a:tcPr/>
                </a:tc>
              </a:tr>
              <a:tr h="274604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hlinkClick r:id="rId20"/>
                        </a:rPr>
                        <a:t>Rune</a:t>
                      </a:r>
                      <a:r>
                        <a:rPr lang="nb-NO" sz="1000" baseline="0" dirty="0" smtClean="0">
                          <a:hlinkClick r:id="rId20"/>
                        </a:rPr>
                        <a:t> Dragsnes</a:t>
                      </a:r>
                      <a:endParaRPr lang="nb-N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000" dirty="0" err="1" smtClean="0"/>
                        <a:t>Triona</a:t>
                      </a:r>
                      <a:endParaRPr lang="nb-NO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/>
          <p:cNvSpPr txBox="1"/>
          <p:nvPr/>
        </p:nvSpPr>
        <p:spPr>
          <a:xfrm>
            <a:off x="4932040" y="515719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Forfall prosjektmøte 1: </a:t>
            </a:r>
          </a:p>
          <a:p>
            <a:r>
              <a:rPr lang="nb-NO" sz="1000" dirty="0" smtClean="0"/>
              <a:t>Nils Ivar Nes, Øystein Dokken og Bård Andresen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35678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Møteplan</a:t>
            </a:r>
            <a:endParaRPr lang="nb-NO" dirty="0"/>
          </a:p>
        </p:txBody>
      </p:sp>
      <p:graphicFrame>
        <p:nvGraphicFramePr>
          <p:cNvPr id="6" name="Plassholder for inn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958857"/>
              </p:ext>
            </p:extLst>
          </p:nvPr>
        </p:nvGraphicFramePr>
        <p:xfrm>
          <a:off x="467545" y="1772816"/>
          <a:ext cx="7920878" cy="3060396"/>
        </p:xfrm>
        <a:graphic>
          <a:graphicData uri="http://schemas.openxmlformats.org/drawingml/2006/table">
            <a:tbl>
              <a:tblPr/>
              <a:tblGrid>
                <a:gridCol w="1034215"/>
                <a:gridCol w="3734608"/>
                <a:gridCol w="1639888"/>
                <a:gridCol w="1512167"/>
              </a:tblGrid>
              <a:tr h="35839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13.09.2018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Prosjektmøte 1, gjennomgang </a:t>
                      </a: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av endringer,</a:t>
                      </a:r>
                      <a:r>
                        <a:rPr lang="nb-NO" sz="1400" baseline="0" dirty="0" smtClean="0">
                          <a:effectLst/>
                          <a:latin typeface="Calibri" panose="020F0502020204030204" pitchFamily="34" charset="0"/>
                        </a:rPr>
                        <a:t> forberede nye modell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Calibri" panose="020F0502020204030204" pitchFamily="34" charset="0"/>
                        </a:rPr>
                        <a:t>Vegkontoret, Oslo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Calibri" panose="020F0502020204030204" pitchFamily="34" charset="0"/>
                        </a:rPr>
                        <a:t>Alle prosjektdeltakere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25.09.2018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Calibri" panose="020F0502020204030204" pitchFamily="34" charset="0"/>
                        </a:rPr>
                        <a:t>Prosjektmøte 2, klargjøring av høringsversjon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Calibri" panose="020F0502020204030204" pitchFamily="34" charset="0"/>
                        </a:rPr>
                        <a:t>Vegkontoret, Oslo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Calibri" panose="020F0502020204030204" pitchFamily="34" charset="0"/>
                        </a:rPr>
                        <a:t>Alle prosjektdeltakere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i="1" dirty="0" smtClean="0">
                          <a:effectLst/>
                          <a:latin typeface="Calibri" panose="020F0502020204030204" pitchFamily="34" charset="0"/>
                        </a:rPr>
                        <a:t>Oktober</a:t>
                      </a:r>
                      <a:endParaRPr lang="nb-NO" sz="14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i="1" dirty="0" smtClean="0">
                          <a:effectLst/>
                          <a:latin typeface="Calibri" panose="020F0502020204030204" pitchFamily="34" charset="0"/>
                        </a:rPr>
                        <a:t>Høringsperiode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b-NO" sz="14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09.11.2018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Prosjektmøte 3, Gjennomgang av høringssvar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Vegkontoret, Oslo, </a:t>
                      </a: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ev. </a:t>
                      </a: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Skype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Alle prosjektdeltakere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86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21.11.2018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Calibri" panose="020F0502020204030204" pitchFamily="34" charset="0"/>
                        </a:rPr>
                        <a:t>Prosjektmøte 4, Gjennomgang av høringssvar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Vegkontoret, Oslo, </a:t>
                      </a: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ev.</a:t>
                      </a:r>
                      <a:r>
                        <a:rPr lang="nb-NO" sz="1400" baseline="0" dirty="0" smtClean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Skype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Calibri" panose="020F0502020204030204" pitchFamily="34" charset="0"/>
                        </a:rPr>
                        <a:t>Alle prosjektdeltakere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 smtClean="0">
                          <a:effectLst/>
                          <a:latin typeface="Calibri" panose="020F0502020204030204" pitchFamily="34" charset="0"/>
                        </a:rPr>
                        <a:t>16.01.2019</a:t>
                      </a:r>
                      <a:endParaRPr lang="nb-NO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Prosjektmøte 5, Siste møte i prosjektet. 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  <a:latin typeface="Calibri" panose="020F0502020204030204" pitchFamily="34" charset="0"/>
                        </a:rPr>
                        <a:t>Kartverket, Oslo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  <a:latin typeface="Calibri" panose="020F0502020204030204" pitchFamily="34" charset="0"/>
                        </a:rPr>
                        <a:t>Alle prosjektdeltakere</a:t>
                      </a:r>
                    </a:p>
                  </a:txBody>
                  <a:tcPr marL="41673" marR="41673" marT="41673" marB="4167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SOSI Vegnett og </a:t>
            </a:r>
            <a:r>
              <a:rPr lang="nb-NO" dirty="0" err="1" smtClean="0"/>
              <a:t>Elveg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sp>
        <p:nvSpPr>
          <p:cNvPr id="8" name="TekstSylinder 7"/>
          <p:cNvSpPr txBox="1"/>
          <p:nvPr/>
        </p:nvSpPr>
        <p:spPr>
          <a:xfrm>
            <a:off x="467545" y="4951680"/>
            <a:ext cx="7920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latin typeface="Calibri" panose="020F0502020204030204" pitchFamily="34" charset="0"/>
              </a:rPr>
              <a:t>Det kan bli nødvendig med flere møter innimellom.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latin typeface="Calibri" panose="020F0502020204030204" pitchFamily="34" charset="0"/>
              </a:rPr>
              <a:t>Mål om høringsperiode </a:t>
            </a:r>
            <a:r>
              <a:rPr lang="nb-NO" dirty="0" smtClean="0">
                <a:latin typeface="Calibri" panose="020F0502020204030204" pitchFamily="34" charset="0"/>
              </a:rPr>
              <a:t>i oktober 2018, men modellarbeidet kan ta mer tid enn forventet.</a:t>
            </a:r>
            <a:endParaRPr lang="nb-NO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latin typeface="Calibri" panose="020F0502020204030204" pitchFamily="34" charset="0"/>
              </a:rPr>
              <a:t>Standard og spesifikasjoner skal i utgangspunktet ferdigstilles i løpet av januar.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356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Hvorfor gjør vi dette nå?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Ønsker å få tatt i bruk prinsippene fra SOSI Vegnett 4.6</a:t>
            </a:r>
          </a:p>
          <a:p>
            <a:r>
              <a:rPr lang="nb-NO" dirty="0" smtClean="0"/>
              <a:t>Regionreformen</a:t>
            </a:r>
          </a:p>
          <a:p>
            <a:r>
              <a:rPr lang="nb-NO" dirty="0" smtClean="0"/>
              <a:t>Modellendring i NVDB</a:t>
            </a:r>
          </a:p>
          <a:p>
            <a:r>
              <a:rPr lang="nb-NO" dirty="0" smtClean="0"/>
              <a:t>Forvaltning av vegnett gjennom sentral FKB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SOSI Vegnett og </a:t>
            </a:r>
            <a:r>
              <a:rPr lang="nb-NO" dirty="0" err="1" smtClean="0"/>
              <a:t>Elveg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2" y="3420272"/>
            <a:ext cx="2325006" cy="2491631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619749"/>
            <a:ext cx="3316039" cy="22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Fra 19 til 11 fylker </a:t>
            </a:r>
            <a:r>
              <a:rPr lang="nb-NO" sz="1200" dirty="0" smtClean="0"/>
              <a:t>(inkl. Oslo), </a:t>
            </a:r>
            <a:r>
              <a:rPr lang="nb-NO" sz="1800" i="1" dirty="0" smtClean="0"/>
              <a:t>eller hva det nå ender med…</a:t>
            </a:r>
            <a:endParaRPr lang="nb-NO" sz="1800" i="1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Regionreformen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4557254" cy="4883857"/>
          </a:xfrm>
          <a:prstGeom prst="rect">
            <a:avLst/>
          </a:prstGeom>
        </p:spPr>
      </p:pic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644008" y="1988840"/>
            <a:ext cx="4059223" cy="4104456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Fra 1.1.2018</a:t>
            </a:r>
          </a:p>
          <a:p>
            <a:pPr lvl="1"/>
            <a:r>
              <a:rPr lang="nb-NO" dirty="0" smtClean="0"/>
              <a:t>50 Trøndelag</a:t>
            </a:r>
          </a:p>
          <a:p>
            <a:r>
              <a:rPr lang="nb-NO" dirty="0" smtClean="0"/>
              <a:t>Forslag fra 1.1.2020</a:t>
            </a:r>
          </a:p>
          <a:p>
            <a:pPr lvl="1"/>
            <a:r>
              <a:rPr lang="nb-NO" dirty="0" smtClean="0"/>
              <a:t>30 Viken</a:t>
            </a:r>
          </a:p>
          <a:p>
            <a:pPr lvl="1"/>
            <a:r>
              <a:rPr lang="nb-NO" dirty="0" smtClean="0"/>
              <a:t>34 Innlandet</a:t>
            </a:r>
          </a:p>
          <a:p>
            <a:pPr lvl="1"/>
            <a:r>
              <a:rPr lang="nb-NO" dirty="0" smtClean="0"/>
              <a:t>38 Vestfold og Telemark</a:t>
            </a:r>
          </a:p>
          <a:p>
            <a:pPr lvl="1"/>
            <a:r>
              <a:rPr lang="nb-NO" dirty="0" smtClean="0"/>
              <a:t>42 Agder</a:t>
            </a:r>
          </a:p>
          <a:p>
            <a:pPr lvl="1"/>
            <a:r>
              <a:rPr lang="nb-NO" dirty="0" smtClean="0"/>
              <a:t>46 </a:t>
            </a:r>
            <a:r>
              <a:rPr lang="nb-NO" dirty="0" err="1" smtClean="0"/>
              <a:t>Vestland</a:t>
            </a:r>
            <a:endParaRPr lang="nb-NO" dirty="0" smtClean="0"/>
          </a:p>
          <a:p>
            <a:pPr lvl="1"/>
            <a:r>
              <a:rPr lang="nb-NO" dirty="0" smtClean="0"/>
              <a:t>54 Troms og Finnmark</a:t>
            </a:r>
          </a:p>
          <a:p>
            <a:r>
              <a:rPr lang="nb-NO" dirty="0" smtClean="0"/>
              <a:t>Endres ikke:</a:t>
            </a:r>
          </a:p>
          <a:p>
            <a:pPr lvl="1"/>
            <a:r>
              <a:rPr lang="nb-NO" dirty="0" smtClean="0"/>
              <a:t>3 Oslo</a:t>
            </a:r>
          </a:p>
          <a:p>
            <a:pPr lvl="1"/>
            <a:r>
              <a:rPr lang="nb-NO" dirty="0" smtClean="0"/>
              <a:t>11 Rogaland</a:t>
            </a:r>
          </a:p>
          <a:p>
            <a:pPr lvl="1"/>
            <a:r>
              <a:rPr lang="nb-NO" dirty="0" smtClean="0"/>
              <a:t>15 Møre og Romsdal</a:t>
            </a:r>
          </a:p>
          <a:p>
            <a:pPr lvl="1"/>
            <a:r>
              <a:rPr lang="nb-NO" dirty="0" smtClean="0"/>
              <a:t>18 Nordland</a:t>
            </a:r>
          </a:p>
          <a:p>
            <a:pPr lvl="1"/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7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53867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Fra 428 til 356 kommuner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8358" y="1788335"/>
            <a:ext cx="4261674" cy="2587246"/>
          </a:xfrm>
        </p:spPr>
        <p:txBody>
          <a:bodyPr>
            <a:normAutofit/>
          </a:bodyPr>
          <a:lstStyle/>
          <a:p>
            <a:r>
              <a:rPr lang="nb-NO" dirty="0" smtClean="0"/>
              <a:t>118 kommuner er foreslått at skal gå sammen til 46 nye kommuner.</a:t>
            </a:r>
          </a:p>
          <a:p>
            <a:pPr lvl="1"/>
            <a:r>
              <a:rPr lang="nb-NO" dirty="0" smtClean="0"/>
              <a:t>Berører 15 av 19 fylker</a:t>
            </a:r>
          </a:p>
          <a:p>
            <a:r>
              <a:rPr lang="nb-NO" dirty="0" smtClean="0"/>
              <a:t>I tillegg kommer grensejusteringer.</a:t>
            </a:r>
          </a:p>
          <a:p>
            <a:r>
              <a:rPr lang="nb-NO" dirty="0" smtClean="0"/>
              <a:t>Endring av fylkesnummer vil også berøre kommuner som ellers består i fylker som slås sammen.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Kommunereformen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20" y="968292"/>
            <a:ext cx="4106246" cy="5589240"/>
          </a:xfrm>
          <a:prstGeom prst="rect">
            <a:avLst/>
          </a:prstGeom>
        </p:spPr>
      </p:pic>
      <p:sp>
        <p:nvSpPr>
          <p:cNvPr id="7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41340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Dagens vegreferanse og oppbygning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11561" y="1772816"/>
            <a:ext cx="5976663" cy="4293806"/>
          </a:xfrm>
        </p:spPr>
        <p:txBody>
          <a:bodyPr/>
          <a:lstStyle/>
          <a:p>
            <a:r>
              <a:rPr lang="nb-NO" dirty="0" smtClean="0"/>
              <a:t>Har blitt til etter hvert som behov har meldt seg.</a:t>
            </a:r>
          </a:p>
          <a:p>
            <a:r>
              <a:rPr lang="nb-NO" dirty="0"/>
              <a:t>Henger sammen med administrative grenser ved at fylkes- og kommunenummer er </a:t>
            </a:r>
            <a:r>
              <a:rPr lang="nb-NO" dirty="0" smtClean="0"/>
              <a:t>egenskap.</a:t>
            </a:r>
            <a:endParaRPr lang="nb-NO" dirty="0"/>
          </a:p>
          <a:p>
            <a:r>
              <a:rPr lang="nb-NO" dirty="0" smtClean="0"/>
              <a:t>Vegstatus blander sammen fase i livet og type veg.</a:t>
            </a:r>
          </a:p>
          <a:p>
            <a:r>
              <a:rPr lang="nb-NO" dirty="0" smtClean="0"/>
              <a:t>Flere egenskaper er overflødige og noen blandes også sammen med andre objekttyper.</a:t>
            </a:r>
          </a:p>
          <a:p>
            <a:r>
              <a:rPr lang="nb-NO" dirty="0" smtClean="0"/>
              <a:t>Dekker ikke et utvidet vegnett for gående og syklende.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Dagens vegreferansemodell</a:t>
            </a:r>
            <a:endParaRPr lang="nb-NO" dirty="0"/>
          </a:p>
        </p:txBody>
      </p:sp>
      <p:pic>
        <p:nvPicPr>
          <p:cNvPr id="7" name="Bild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4452971"/>
            <a:ext cx="2736303" cy="17730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e 9"/>
          <p:cNvGrpSpPr/>
          <p:nvPr/>
        </p:nvGrpSpPr>
        <p:grpSpPr>
          <a:xfrm>
            <a:off x="6732240" y="2852936"/>
            <a:ext cx="1728192" cy="3451342"/>
            <a:chOff x="6732240" y="2852936"/>
            <a:chExt cx="1728192" cy="3451342"/>
          </a:xfrm>
        </p:grpSpPr>
        <p:pic>
          <p:nvPicPr>
            <p:cNvPr id="6" name="Bild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2852936"/>
              <a:ext cx="1728192" cy="3451342"/>
            </a:xfrm>
            <a:prstGeom prst="rect">
              <a:avLst/>
            </a:prstGeom>
          </p:spPr>
        </p:pic>
        <p:sp>
          <p:nvSpPr>
            <p:cNvPr id="8" name="Rektangel 7"/>
            <p:cNvSpPr/>
            <p:nvPr/>
          </p:nvSpPr>
          <p:spPr>
            <a:xfrm>
              <a:off x="7848000" y="5589240"/>
              <a:ext cx="7200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Rektangel 8"/>
            <p:cNvSpPr/>
            <p:nvPr/>
          </p:nvSpPr>
          <p:spPr>
            <a:xfrm>
              <a:off x="7992017" y="5733256"/>
              <a:ext cx="7200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1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1796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8731" y="1058555"/>
            <a:ext cx="7613749" cy="469132"/>
          </a:xfrm>
        </p:spPr>
        <p:txBody>
          <a:bodyPr>
            <a:normAutofit/>
          </a:bodyPr>
          <a:lstStyle/>
          <a:p>
            <a:r>
              <a:rPr lang="nb-NO" sz="2200" dirty="0" smtClean="0"/>
              <a:t>Reformens praktiske betydning for referansesystemet</a:t>
            </a:r>
            <a:endParaRPr lang="nb-NO" sz="2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71600" y="1777858"/>
            <a:ext cx="4752528" cy="4293806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Kommune-/fylkesnummer er en del av den unike vegreferansen.</a:t>
            </a:r>
          </a:p>
          <a:p>
            <a:pPr lvl="1"/>
            <a:r>
              <a:rPr lang="nb-NO" dirty="0" smtClean="0"/>
              <a:t>KPS-veger unike innenfor den enkelte kommune.</a:t>
            </a:r>
          </a:p>
          <a:p>
            <a:pPr lvl="1"/>
            <a:r>
              <a:rPr lang="nb-NO" dirty="0" smtClean="0"/>
              <a:t>ERF-veger unike innenfor det enkelte fylke.</a:t>
            </a:r>
          </a:p>
          <a:p>
            <a:pPr lvl="1"/>
            <a:r>
              <a:rPr lang="nb-NO" dirty="0" smtClean="0"/>
              <a:t>Må endres for fortsatt å være unik.</a:t>
            </a:r>
          </a:p>
          <a:p>
            <a:r>
              <a:rPr lang="nb-NO" dirty="0" smtClean="0"/>
              <a:t>Adressenummer og adressenavn (gatekode og gatenavn) er unike innenfor kommunen.</a:t>
            </a:r>
          </a:p>
          <a:p>
            <a:pPr lvl="1"/>
            <a:r>
              <a:rPr lang="nb-NO" dirty="0"/>
              <a:t>E</a:t>
            </a:r>
            <a:r>
              <a:rPr lang="nb-NO" dirty="0" smtClean="0"/>
              <a:t>ndres i matrikkelen (og NVDB) for å være unike innenfor den enkelte kommune.</a:t>
            </a:r>
          </a:p>
          <a:p>
            <a:r>
              <a:rPr lang="nb-NO" dirty="0" smtClean="0"/>
              <a:t>Kommunenummer på vegnettsgeometrien må oppdateres iht. nye kommunenummer og grenser.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Dagens vegreferansemodell</a:t>
            </a: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777858"/>
            <a:ext cx="2008056" cy="2011182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3861047"/>
            <a:ext cx="2008056" cy="1959117"/>
          </a:xfrm>
          <a:prstGeom prst="rect">
            <a:avLst/>
          </a:prstGeom>
        </p:spPr>
      </p:pic>
      <p:sp>
        <p:nvSpPr>
          <p:cNvPr id="8" name="Plassholder for dato 4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 smtClean="0"/>
              <a:t>13.09.2018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7590290" y="635605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spc="80" dirty="0">
                <a:solidFill>
                  <a:schemeClr val="bg1"/>
                </a:solidFill>
              </a:rPr>
              <a:t>Prosjektmøte 1</a:t>
            </a:r>
          </a:p>
        </p:txBody>
      </p:sp>
    </p:spTree>
    <p:extLst>
      <p:ext uri="{BB962C8B-B14F-4D97-AF65-F5344CB8AC3E}">
        <p14:creationId xmlns:p14="http://schemas.microsoft.com/office/powerpoint/2010/main" val="1432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2498</TotalTime>
  <Words>926</Words>
  <Application>Microsoft Office PowerPoint</Application>
  <PresentationFormat>Skjermfremvisning (4:3)</PresentationFormat>
  <Paragraphs>214</Paragraphs>
  <Slides>11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Lucida Sans Unicode</vt:lpstr>
      <vt:lpstr>blank</vt:lpstr>
      <vt:lpstr>SOSI vegnett og Elveg Prosjektmøte 1</vt:lpstr>
      <vt:lpstr>Agenda</vt:lpstr>
      <vt:lpstr>Prosjektdeltakere</vt:lpstr>
      <vt:lpstr>Møteplan</vt:lpstr>
      <vt:lpstr>Hvorfor gjør vi dette nå?</vt:lpstr>
      <vt:lpstr>Fra 19 til 11 fylker (inkl. Oslo), eller hva det nå ender med…</vt:lpstr>
      <vt:lpstr>Fra 428 til 356 kommuner</vt:lpstr>
      <vt:lpstr>Dagens vegreferanse og oppbygning</vt:lpstr>
      <vt:lpstr>Reformens praktiske betydning for referansesystemet</vt:lpstr>
      <vt:lpstr>Hva gjør vi med referansesystemet?</vt:lpstr>
      <vt:lpstr>Implementasjon</vt:lpstr>
    </vt:vector>
  </TitlesOfParts>
  <Company>Statens vegvesen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Revisjon av SOSI Vegnett og Elveg</dc:title>
  <dc:creator>Støeng Linda Therese</dc:creator>
  <cp:lastModifiedBy>Støeng Linda Therese</cp:lastModifiedBy>
  <cp:revision>78</cp:revision>
  <cp:lastPrinted>2018-09-13T06:07:27Z</cp:lastPrinted>
  <dcterms:created xsi:type="dcterms:W3CDTF">2018-09-06T08:36:02Z</dcterms:created>
  <dcterms:modified xsi:type="dcterms:W3CDTF">2018-09-17T10:55:15Z</dcterms:modified>
</cp:coreProperties>
</file>